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45"/>
  </p:notesMasterIdLst>
  <p:handoutMasterIdLst>
    <p:handoutMasterId r:id="rId46"/>
  </p:handoutMasterIdLst>
  <p:sldIdLst>
    <p:sldId id="257" r:id="rId2"/>
    <p:sldId id="258" r:id="rId3"/>
    <p:sldId id="265" r:id="rId4"/>
    <p:sldId id="266" r:id="rId5"/>
    <p:sldId id="272" r:id="rId6"/>
    <p:sldId id="267" r:id="rId7"/>
    <p:sldId id="268" r:id="rId8"/>
    <p:sldId id="270" r:id="rId9"/>
    <p:sldId id="271" r:id="rId10"/>
    <p:sldId id="273" r:id="rId11"/>
    <p:sldId id="275" r:id="rId12"/>
    <p:sldId id="276" r:id="rId13"/>
    <p:sldId id="277" r:id="rId14"/>
    <p:sldId id="278" r:id="rId15"/>
    <p:sldId id="280" r:id="rId16"/>
    <p:sldId id="279" r:id="rId17"/>
    <p:sldId id="287" r:id="rId18"/>
    <p:sldId id="281" r:id="rId19"/>
    <p:sldId id="282" r:id="rId20"/>
    <p:sldId id="283" r:id="rId21"/>
    <p:sldId id="284" r:id="rId22"/>
    <p:sldId id="285" r:id="rId23"/>
    <p:sldId id="286" r:id="rId24"/>
    <p:sldId id="288" r:id="rId25"/>
    <p:sldId id="305" r:id="rId26"/>
    <p:sldId id="293" r:id="rId27"/>
    <p:sldId id="294" r:id="rId28"/>
    <p:sldId id="295" r:id="rId29"/>
    <p:sldId id="296" r:id="rId30"/>
    <p:sldId id="297" r:id="rId31"/>
    <p:sldId id="298" r:id="rId32"/>
    <p:sldId id="292" r:id="rId33"/>
    <p:sldId id="299" r:id="rId34"/>
    <p:sldId id="290" r:id="rId35"/>
    <p:sldId id="300" r:id="rId36"/>
    <p:sldId id="301" r:id="rId37"/>
    <p:sldId id="289" r:id="rId38"/>
    <p:sldId id="302" r:id="rId39"/>
    <p:sldId id="303" r:id="rId40"/>
    <p:sldId id="304" r:id="rId41"/>
    <p:sldId id="306" r:id="rId42"/>
    <p:sldId id="307" r:id="rId43"/>
    <p:sldId id="308" r:id="rId44"/>
  </p:sldIdLst>
  <p:sldSz cx="9144000" cy="5143500" type="screen16x9"/>
  <p:notesSz cx="9601200" cy="7315200"/>
  <p:custDataLst>
    <p:tags r:id="rId47"/>
  </p:custDataLst>
  <p:defaultTextStyle>
    <a:defPPr>
      <a:defRPr lang="en-US"/>
    </a:defPPr>
    <a:lvl1pPr marL="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1pPr>
    <a:lvl2pPr marL="4081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2pPr>
    <a:lvl3pPr marL="81635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3pPr>
    <a:lvl4pPr marL="12245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4pPr>
    <a:lvl5pPr marL="16326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5pPr>
    <a:lvl6pPr marL="20408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6pPr>
    <a:lvl7pPr marL="244904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7pPr>
    <a:lvl8pPr marL="28572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8pPr>
    <a:lvl9pPr marL="32653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358" userDrawn="1">
          <p15:clr>
            <a:srgbClr val="A4A3A4"/>
          </p15:clr>
        </p15:guide>
        <p15:guide id="4" orient="horz" pos="2868">
          <p15:clr>
            <a:srgbClr val="A4A3A4"/>
          </p15:clr>
        </p15:guide>
        <p15:guide id="5" pos="2863">
          <p15:clr>
            <a:srgbClr val="A4A3A4"/>
          </p15:clr>
        </p15:guide>
        <p15:guide id="6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066CC"/>
    <a:srgbClr val="262087"/>
    <a:srgbClr val="33A056"/>
    <a:srgbClr val="F2F8EC"/>
    <a:srgbClr val="DBECCC"/>
    <a:srgbClr val="0099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89" autoAdjust="0"/>
    <p:restoredTop sz="94660"/>
  </p:normalViewPr>
  <p:slideViewPr>
    <p:cSldViewPr>
      <p:cViewPr varScale="1">
        <p:scale>
          <a:sx n="59" d="100"/>
          <a:sy n="59" d="100"/>
        </p:scale>
        <p:origin x="821" y="58"/>
      </p:cViewPr>
      <p:guideLst>
        <p:guide pos="2880"/>
        <p:guide orient="horz" pos="2358"/>
        <p:guide orient="horz" pos="2868"/>
        <p:guide pos="2863"/>
        <p:guide pos="285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955" y="4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87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2410309-51D4-4303-8CCF-640AA095F20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40"/>
            <a:ext cx="7680960" cy="288036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3A810E6-90BC-4C8C-985A-BBB5D5CA1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8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anninmp/Documents/Jobs%20In%20Progress/%20LOGOS/%20DPI%20Logos/dpi_logo_horizSS-REV.emf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364321" y="1293834"/>
            <a:ext cx="6311370" cy="12626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3820"/>
              </a:lnSpc>
              <a:buNone/>
              <a:defRPr sz="3600" baseline="0">
                <a:solidFill>
                  <a:srgbClr val="333399"/>
                </a:solidFill>
                <a:latin typeface="Lato Black" panose="020F0A02020204030203" pitchFamily="34" charset="0"/>
              </a:defRPr>
            </a:lvl1pPr>
            <a:lvl2pPr>
              <a:defRPr sz="2637">
                <a:solidFill>
                  <a:srgbClr val="333399"/>
                </a:solidFill>
                <a:latin typeface="+mj-lt"/>
              </a:defRPr>
            </a:lvl2pPr>
            <a:lvl3pPr>
              <a:defRPr sz="2637">
                <a:solidFill>
                  <a:srgbClr val="333399"/>
                </a:solidFill>
                <a:latin typeface="+mj-lt"/>
              </a:defRPr>
            </a:lvl3pPr>
            <a:lvl4pPr>
              <a:defRPr sz="2637">
                <a:solidFill>
                  <a:srgbClr val="333399"/>
                </a:solidFill>
                <a:latin typeface="+mj-lt"/>
              </a:defRPr>
            </a:lvl4pPr>
            <a:lvl5pPr>
              <a:defRPr sz="2637">
                <a:solidFill>
                  <a:srgbClr val="333399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Presentation Title</a:t>
            </a:r>
            <a:br>
              <a:rPr lang="en-US" dirty="0" smtClean="0"/>
            </a:br>
            <a:r>
              <a:rPr lang="en-US" dirty="0" smtClean="0"/>
              <a:t>Slide Master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458013" y="3035370"/>
            <a:ext cx="2228771" cy="11238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342789" indent="0">
              <a:lnSpc>
                <a:spcPct val="100000"/>
              </a:lnSpc>
              <a:buNone/>
              <a:defRPr sz="1465"/>
            </a:lvl2pPr>
            <a:lvl3pPr marL="685578" indent="0">
              <a:lnSpc>
                <a:spcPct val="100000"/>
              </a:lnSpc>
              <a:buNone/>
              <a:defRPr sz="1465"/>
            </a:lvl3pPr>
            <a:lvl4pPr marL="1028367" indent="0">
              <a:lnSpc>
                <a:spcPct val="100000"/>
              </a:lnSpc>
              <a:buNone/>
              <a:defRPr sz="1465"/>
            </a:lvl4pPr>
            <a:lvl5pPr marL="1371156" indent="0">
              <a:lnSpc>
                <a:spcPct val="100000"/>
              </a:lnSpc>
              <a:buNone/>
              <a:defRPr sz="1465"/>
            </a:lvl5pPr>
          </a:lstStyle>
          <a:p>
            <a:pPr lvl="0"/>
            <a:r>
              <a:rPr lang="en-US" dirty="0" smtClean="0"/>
              <a:t>Name of Presenter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Date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-1" y="3248879"/>
            <a:ext cx="9144058" cy="1896438"/>
            <a:chOff x="-1" y="3248879"/>
            <a:chExt cx="9144058" cy="1896438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" t="7103" r="1" b="14555"/>
            <a:stretch/>
          </p:blipFill>
          <p:spPr>
            <a:xfrm>
              <a:off x="-1" y="3248879"/>
              <a:ext cx="9144058" cy="1896438"/>
            </a:xfrm>
            <a:prstGeom prst="rect">
              <a:avLst/>
            </a:prstGeom>
          </p:spPr>
        </p:pic>
        <p:pic>
          <p:nvPicPr>
            <p:cNvPr id="3" name="dpi_logo_horizSS-REV.emf" descr="/Users/anninmp/Documents/Jobs In Progress/ LOGOS/ DPI Logos/dpi_logo_horizSS-REV.emf"/>
            <p:cNvPicPr>
              <a:picLocks noChangeAspect="1"/>
            </p:cNvPicPr>
            <p:nvPr userDrawn="1"/>
          </p:nvPicPr>
          <p:blipFill>
            <a:blip r:embed="rId3" r:link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7957" y="4481264"/>
              <a:ext cx="2246156" cy="4616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443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300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" t="7103" b="33564"/>
          <a:stretch/>
        </p:blipFill>
        <p:spPr>
          <a:xfrm>
            <a:off x="-8814" y="3710690"/>
            <a:ext cx="9152873" cy="1436291"/>
          </a:xfrm>
          <a:prstGeom prst="rect">
            <a:avLst/>
          </a:prstGeom>
        </p:spPr>
      </p:pic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 smtClean="0"/>
              <a:t>Sample Text Slide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052028" y="1197429"/>
            <a:ext cx="5046877" cy="2512779"/>
          </a:xfr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Aft>
                <a:spcPts val="439"/>
              </a:spcAft>
              <a:buFont typeface="Arial"/>
              <a:buChar char="•"/>
              <a:defRPr sz="2400" b="1"/>
            </a:lvl1pPr>
            <a:lvl2pPr marL="342789" indent="0">
              <a:buNone/>
              <a:defRPr sz="1758"/>
            </a:lvl2pPr>
            <a:lvl3pPr marL="685578" indent="0">
              <a:buNone/>
              <a:defRPr sz="1758"/>
            </a:lvl3pPr>
            <a:lvl4pPr marL="1028368" indent="0">
              <a:buNone/>
              <a:defRPr sz="1758"/>
            </a:lvl4pPr>
            <a:lvl5pPr marL="1371157" indent="0">
              <a:buNone/>
              <a:defRPr sz="1758"/>
            </a:lvl5pPr>
          </a:lstStyle>
          <a:p>
            <a:pPr lvl="0"/>
            <a:endParaRPr lang="en-US" dirty="0"/>
          </a:p>
        </p:txBody>
      </p:sp>
      <p:pic>
        <p:nvPicPr>
          <p:cNvPr id="7" name="Picture 6" descr="circle-logo-word-cover-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122" y="4458624"/>
            <a:ext cx="594043" cy="60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03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" t="7103" b="33564"/>
          <a:stretch/>
        </p:blipFill>
        <p:spPr>
          <a:xfrm>
            <a:off x="-8814" y="3710690"/>
            <a:ext cx="9152873" cy="1436291"/>
          </a:xfrm>
          <a:prstGeom prst="rect">
            <a:avLst/>
          </a:prstGeom>
        </p:spPr>
      </p:pic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 smtClean="0"/>
              <a:t>Sample Video Slide</a:t>
            </a:r>
            <a:endParaRPr lang="en-US" dirty="0"/>
          </a:p>
        </p:txBody>
      </p:sp>
      <p:pic>
        <p:nvPicPr>
          <p:cNvPr id="7" name="Picture 6" descr="circle-logo-word-cover-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122" y="4458624"/>
            <a:ext cx="594043" cy="601574"/>
          </a:xfrm>
          <a:prstGeom prst="rect">
            <a:avLst/>
          </a:prstGeom>
        </p:spPr>
      </p:pic>
      <p:sp>
        <p:nvSpPr>
          <p:cNvPr id="3" name="Media Placeholder 2"/>
          <p:cNvSpPr>
            <a:spLocks noGrp="1"/>
          </p:cNvSpPr>
          <p:nvPr>
            <p:ph type="media" sz="quarter" idx="15"/>
          </p:nvPr>
        </p:nvSpPr>
        <p:spPr>
          <a:xfrm>
            <a:off x="2042012" y="1304873"/>
            <a:ext cx="5045075" cy="25304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4116" y="1364104"/>
            <a:ext cx="4762552" cy="247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6258" y="0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Text Slide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2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7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Lato Black" panose="020F0A02020204030203" pitchFamily="34" charset="0"/>
          <a:ea typeface="+mj-ea"/>
          <a:cs typeface="+mj-cs"/>
        </a:defRPr>
      </a:lvl1pPr>
    </p:titleStyle>
    <p:bodyStyle>
      <a:lvl1pPr marL="164592" indent="-164592" algn="l" defTabSz="685800" rtl="0" eaLnBrk="1" latinLnBrk="0" hangingPunct="1">
        <a:lnSpc>
          <a:spcPct val="100000"/>
        </a:lnSpc>
        <a:spcBef>
          <a:spcPts val="0"/>
        </a:spcBef>
        <a:spcAft>
          <a:spcPts val="3000"/>
        </a:spcAft>
        <a:buFont typeface="Arial"/>
        <a:buChar char="•"/>
        <a:defRPr sz="2400" b="1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150000"/>
        </a:lnSpc>
        <a:spcBef>
          <a:spcPts val="375"/>
        </a:spcBef>
        <a:buFont typeface="Lato" panose="020F0502020204030203" pitchFamily="34" charset="0"/>
        <a:buNone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03860" y="1321562"/>
            <a:ext cx="8221980" cy="1351396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4000" dirty="0" smtClean="0"/>
              <a:t>WUFAR 201</a:t>
            </a:r>
          </a:p>
          <a:p>
            <a:pPr algn="ctr">
              <a:lnSpc>
                <a:spcPct val="100000"/>
              </a:lnSpc>
            </a:pPr>
            <a:r>
              <a:rPr lang="en-US" sz="2200" dirty="0" smtClean="0"/>
              <a:t>Wisconsin Uniform Financial Accounting Requirements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8532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WISEgrants Personnel Section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93041" y="1197429"/>
            <a:ext cx="8778240" cy="297833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Each budget item requires a “Position” and “Area” </a:t>
            </a:r>
          </a:p>
          <a:p>
            <a:pPr marL="628539" lvl="1" indent="-285750">
              <a:buFont typeface="Wingdings" panose="05000000000000000000" pitchFamily="2" charset="2"/>
              <a:buChar char="v"/>
            </a:pPr>
            <a:r>
              <a:rPr lang="en-US" dirty="0"/>
              <a:t>Matches the position and area available </a:t>
            </a:r>
            <a:r>
              <a:rPr lang="en-US" dirty="0" smtClean="0"/>
              <a:t>in </a:t>
            </a:r>
            <a:r>
              <a:rPr lang="en-US" dirty="0" err="1" smtClean="0"/>
              <a:t>WISEstaff</a:t>
            </a:r>
            <a:r>
              <a:rPr lang="en-US" dirty="0" smtClean="0"/>
              <a:t>.</a:t>
            </a:r>
            <a:endParaRPr lang="en-US" dirty="0"/>
          </a:p>
          <a:p>
            <a:pPr marL="628539" lvl="1" indent="-285750">
              <a:buFont typeface="Wingdings" panose="05000000000000000000" pitchFamily="2" charset="2"/>
              <a:buChar char="v"/>
            </a:pPr>
            <a:r>
              <a:rPr lang="en-US" dirty="0"/>
              <a:t>License validation is built into WISEgrants for certain full- or part-time </a:t>
            </a:r>
            <a:r>
              <a:rPr lang="en-US" dirty="0" smtClean="0"/>
              <a:t>positions.</a:t>
            </a:r>
          </a:p>
          <a:p>
            <a:pPr lvl="1"/>
            <a:endParaRPr lang="en-US" sz="900" dirty="0"/>
          </a:p>
          <a:p>
            <a:r>
              <a:rPr lang="en-US" dirty="0" smtClean="0"/>
              <a:t>Each budget item requires a “Position Activity”</a:t>
            </a:r>
          </a:p>
          <a:p>
            <a:pPr marL="628539" lvl="1" indent="-285750">
              <a:buFont typeface="Wingdings" panose="05000000000000000000" pitchFamily="2" charset="2"/>
              <a:buChar char="v"/>
            </a:pPr>
            <a:r>
              <a:rPr lang="en-US" dirty="0" smtClean="0"/>
              <a:t>“Standard (Default)” means full-time or part-time and may require a license number or a staff name. </a:t>
            </a:r>
            <a:r>
              <a:rPr lang="en-US" dirty="0"/>
              <a:t> </a:t>
            </a:r>
            <a:r>
              <a:rPr lang="en-US" dirty="0" smtClean="0"/>
              <a:t>If a license number or name is required, only one individual’s salary and benefits should be included in the budget entry.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891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solidFill>
            <a:srgbClr val="262087"/>
          </a:solidFill>
        </p:spPr>
        <p:txBody>
          <a:bodyPr>
            <a:normAutofit/>
          </a:bodyPr>
          <a:lstStyle/>
          <a:p>
            <a:r>
              <a:rPr lang="en-US" dirty="0" smtClean="0"/>
              <a:t>WISEgrants “Staff” Position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2561" y="1201636"/>
            <a:ext cx="1444479" cy="583201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Position</a:t>
            </a:r>
            <a:endParaRPr lang="en-US" sz="2200" dirty="0">
              <a:latin typeface="Lato Black" panose="020F0A02020204030203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272563" y="1918256"/>
            <a:ext cx="1830557" cy="738990"/>
          </a:xfrm>
          <a:prstGeom prst="homePlate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Staff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1849121" y="1211196"/>
            <a:ext cx="2007577" cy="573641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Area</a:t>
            </a:r>
            <a:endParaRPr lang="en-US" sz="2200" dirty="0">
              <a:latin typeface="Lato Black" panose="020F0A02020204030203" pitchFamily="34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1717040" y="1919790"/>
            <a:ext cx="5161280" cy="737456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No Description Beyond Position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516216" y="1924166"/>
            <a:ext cx="2611121" cy="733080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Staff Roll-Up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12560" y="1211196"/>
            <a:ext cx="2499360" cy="57364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Position Activity</a:t>
            </a:r>
            <a:endParaRPr lang="en-US" sz="2200" dirty="0">
              <a:latin typeface="Lato Black" panose="020F0A0202020403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5411" y="4078850"/>
            <a:ext cx="2039815" cy="86164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Other Instructional Staff Services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27536" y="2937225"/>
            <a:ext cx="2039815" cy="86164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Credit Reimbursement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473569" y="4078850"/>
            <a:ext cx="2039815" cy="86164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Extended Contract-Family Engagement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361982" y="2948606"/>
            <a:ext cx="2039815" cy="86164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IEP Activities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75434" y="2948606"/>
            <a:ext cx="2039815" cy="86164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Other Improvement of Instruction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75445" y="4078850"/>
            <a:ext cx="2039815" cy="86164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Student Work Stipends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952264" y="4078850"/>
            <a:ext cx="2039815" cy="86164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Transition Services</a:t>
            </a:r>
            <a:endParaRPr lang="en-US" sz="1800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17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631"/>
          <a:stretch/>
        </p:blipFill>
        <p:spPr>
          <a:xfrm>
            <a:off x="65996" y="991235"/>
            <a:ext cx="9006884" cy="2767965"/>
          </a:xfrm>
          <a:prstGeom prst="rect">
            <a:avLst/>
          </a:prstGeom>
        </p:spPr>
      </p:pic>
      <p:sp>
        <p:nvSpPr>
          <p:cNvPr id="6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921657"/>
          </a:xfrm>
          <a:solidFill>
            <a:srgbClr val="262087"/>
          </a:solidFill>
        </p:spPr>
        <p:txBody>
          <a:bodyPr>
            <a:normAutofit/>
          </a:bodyPr>
          <a:lstStyle/>
          <a:p>
            <a:r>
              <a:rPr lang="en-US" dirty="0" smtClean="0"/>
              <a:t>WISEgrants Personnel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Instructional or Non-Instructional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0840" y="921657"/>
            <a:ext cx="8402320" cy="33237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Functions that begin with 1 are “instructional”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 Functions tied to teachers</a:t>
            </a: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u="sng" dirty="0" smtClean="0"/>
              <a:t>1</a:t>
            </a:r>
            <a:r>
              <a:rPr lang="en-US" dirty="0" smtClean="0"/>
              <a:t>22 000 – English Language;  </a:t>
            </a:r>
            <a:r>
              <a:rPr lang="en-US" u="sng" dirty="0" smtClean="0"/>
              <a:t>1</a:t>
            </a:r>
            <a:r>
              <a:rPr lang="en-US" dirty="0" smtClean="0"/>
              <a:t>58 000 – Cross Categorical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Functions that begin with 2 are “non-instructional”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  Functions tied to pupil- and related services staff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 </a:t>
            </a:r>
            <a:r>
              <a:rPr lang="en-US" u="sng" dirty="0" smtClean="0"/>
              <a:t>2</a:t>
            </a:r>
            <a:r>
              <a:rPr lang="en-US" dirty="0" smtClean="0"/>
              <a:t>12 000 – School Social Worker;  </a:t>
            </a:r>
            <a:r>
              <a:rPr lang="en-US" u="sng" dirty="0" smtClean="0"/>
              <a:t>2</a:t>
            </a:r>
            <a:r>
              <a:rPr lang="en-US" dirty="0" smtClean="0"/>
              <a:t>15 000 – School Psychologist;  </a:t>
            </a:r>
            <a:br>
              <a:rPr lang="en-US" dirty="0" smtClean="0"/>
            </a:br>
            <a:r>
              <a:rPr lang="en-US" dirty="0" smtClean="0"/>
              <a:t>                                </a:t>
            </a:r>
            <a:r>
              <a:rPr lang="en-US" u="sng" dirty="0" smtClean="0"/>
              <a:t>2</a:t>
            </a:r>
            <a:r>
              <a:rPr lang="en-US" dirty="0" smtClean="0"/>
              <a:t>11 000 – Dean of Students;  </a:t>
            </a:r>
            <a:r>
              <a:rPr lang="en-US" u="sng" dirty="0" smtClean="0"/>
              <a:t>2</a:t>
            </a:r>
            <a:r>
              <a:rPr lang="en-US" dirty="0" smtClean="0"/>
              <a:t>18 200 – Physical Therapist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921657"/>
          </a:xfrm>
          <a:solidFill>
            <a:srgbClr val="262087"/>
          </a:solidFill>
        </p:spPr>
        <p:txBody>
          <a:bodyPr>
            <a:normAutofit/>
          </a:bodyPr>
          <a:lstStyle/>
          <a:p>
            <a:r>
              <a:rPr lang="en-US" dirty="0"/>
              <a:t>Instructional </a:t>
            </a:r>
            <a:r>
              <a:rPr lang="en-US" dirty="0" smtClean="0"/>
              <a:t>or Non-Instructional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2720" y="2225040"/>
            <a:ext cx="1920240" cy="1087120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Cost:</a:t>
            </a:r>
          </a:p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Professional Development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16480" y="2987040"/>
            <a:ext cx="1920240" cy="104648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Guidance Counselor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16480" y="1503680"/>
            <a:ext cx="1920240" cy="10160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Reading </a:t>
            </a:r>
            <a:br>
              <a:rPr lang="en-US" sz="1800" dirty="0" smtClean="0">
                <a:latin typeface="Lato Black" panose="020F0A02020204030203" pitchFamily="34" charset="0"/>
              </a:rPr>
            </a:br>
            <a:r>
              <a:rPr lang="en-US" sz="1800" dirty="0" smtClean="0">
                <a:latin typeface="Lato Black" panose="020F0A02020204030203" pitchFamily="34" charset="0"/>
              </a:rPr>
              <a:t>Teacher</a:t>
            </a:r>
            <a:endParaRPr lang="en-US" dirty="0"/>
          </a:p>
        </p:txBody>
      </p:sp>
      <p:sp>
        <p:nvSpPr>
          <p:cNvPr id="9" name="Chevron 8"/>
          <p:cNvSpPr/>
          <p:nvPr/>
        </p:nvSpPr>
        <p:spPr>
          <a:xfrm>
            <a:off x="3887924" y="1757327"/>
            <a:ext cx="2401116" cy="42672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FF0000"/>
                </a:solidFill>
                <a:latin typeface="Lato Black" panose="020F0A02020204030203" pitchFamily="34" charset="0"/>
              </a:rPr>
              <a:t>1</a:t>
            </a:r>
            <a:r>
              <a:rPr lang="en-US" sz="1800" dirty="0" smtClean="0">
                <a:latin typeface="Lato Black" panose="020F0A02020204030203" pitchFamily="34" charset="0"/>
              </a:rPr>
              <a:t>22 000</a:t>
            </a: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3995936" y="3296920"/>
            <a:ext cx="2293104" cy="42672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FF0000"/>
                </a:solidFill>
                <a:latin typeface="Lato Black" panose="020F0A02020204030203" pitchFamily="34" charset="0"/>
              </a:rPr>
              <a:t>2</a:t>
            </a:r>
            <a:r>
              <a:rPr lang="en-US" sz="1800" dirty="0" smtClean="0">
                <a:latin typeface="Lato Black" panose="020F0A02020204030203" pitchFamily="34" charset="0"/>
              </a:rPr>
              <a:t>13 000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21120" y="1503680"/>
            <a:ext cx="2540000" cy="1016000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221 300 – Instructional Staff Training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21120" y="3017520"/>
            <a:ext cx="2540000" cy="1016000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264 400 – </a:t>
            </a:r>
            <a:r>
              <a:rPr lang="en-US" sz="1800" dirty="0" err="1" smtClean="0">
                <a:solidFill>
                  <a:srgbClr val="FF0000"/>
                </a:solidFill>
                <a:latin typeface="Lato Black" panose="020F0A02020204030203" pitchFamily="34" charset="0"/>
              </a:rPr>
              <a:t>Non</a:t>
            </a:r>
            <a:r>
              <a:rPr lang="en-US" sz="1800" dirty="0" err="1" smtClean="0">
                <a:latin typeface="Lato Black" panose="020F0A02020204030203" pitchFamily="34" charset="0"/>
              </a:rPr>
              <a:t>instructional</a:t>
            </a:r>
            <a:r>
              <a:rPr lang="en-US" sz="1800" dirty="0" smtClean="0">
                <a:latin typeface="Lato Black" panose="020F0A02020204030203" pitchFamily="34" charset="0"/>
              </a:rPr>
              <a:t> Staff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9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921657"/>
          </a:xfrm>
          <a:solidFill>
            <a:srgbClr val="262087"/>
          </a:solidFill>
        </p:spPr>
        <p:txBody>
          <a:bodyPr>
            <a:normAutofit/>
          </a:bodyPr>
          <a:lstStyle/>
          <a:p>
            <a:r>
              <a:rPr lang="en-US" dirty="0"/>
              <a:t>Instructional and Non-Instructional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363288"/>
            <a:ext cx="1920240" cy="970280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Cost:</a:t>
            </a:r>
            <a:br>
              <a:rPr lang="en-US" sz="1800" dirty="0" smtClean="0">
                <a:latin typeface="Lato Black" panose="020F0A02020204030203" pitchFamily="34" charset="0"/>
              </a:rPr>
            </a:br>
            <a:r>
              <a:rPr lang="en-US" sz="1800" dirty="0" smtClean="0">
                <a:latin typeface="Lato Black" panose="020F0A02020204030203" pitchFamily="34" charset="0"/>
              </a:rPr>
              <a:t>Materials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19960" y="3154680"/>
            <a:ext cx="1920240" cy="90424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Professional Development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19960" y="1671320"/>
            <a:ext cx="1920240" cy="90424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Regular Curriculum</a:t>
            </a:r>
            <a:endParaRPr lang="en-US" dirty="0"/>
          </a:p>
        </p:txBody>
      </p:sp>
      <p:sp>
        <p:nvSpPr>
          <p:cNvPr id="9" name="Chevron 8"/>
          <p:cNvSpPr/>
          <p:nvPr/>
        </p:nvSpPr>
        <p:spPr>
          <a:xfrm>
            <a:off x="3923928" y="1910080"/>
            <a:ext cx="1844412" cy="42672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FF0000"/>
                </a:solidFill>
                <a:latin typeface="Lato Black" panose="020F0A02020204030203" pitchFamily="34" charset="0"/>
              </a:rPr>
              <a:t>1</a:t>
            </a:r>
            <a:r>
              <a:rPr lang="en-US" sz="1800" dirty="0" smtClean="0">
                <a:latin typeface="Lato Black" panose="020F0A02020204030203" pitchFamily="34" charset="0"/>
              </a:rPr>
              <a:t>20 000</a:t>
            </a: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3923928" y="3393440"/>
            <a:ext cx="1844412" cy="42672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FF0000"/>
                </a:solidFill>
                <a:latin typeface="Lato Black" panose="020F0A02020204030203" pitchFamily="34" charset="0"/>
              </a:rPr>
              <a:t>2</a:t>
            </a:r>
            <a:r>
              <a:rPr lang="en-US" sz="1800" dirty="0" smtClean="0">
                <a:latin typeface="Lato Black" panose="020F0A02020204030203" pitchFamily="34" charset="0"/>
              </a:rPr>
              <a:t>21 </a:t>
            </a:r>
            <a:r>
              <a:rPr lang="en-US" sz="1800" dirty="0">
                <a:latin typeface="Lato Black" panose="020F0A02020204030203" pitchFamily="34" charset="0"/>
              </a:rPr>
              <a:t>3</a:t>
            </a:r>
            <a:r>
              <a:rPr lang="en-US" sz="1800" dirty="0" smtClean="0">
                <a:latin typeface="Lato Black" panose="020F0A02020204030203" pitchFamily="34" charset="0"/>
              </a:rPr>
              <a:t>00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31840" y="1671320"/>
            <a:ext cx="3129280" cy="1016000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Instructional Media</a:t>
            </a:r>
          </a:p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Instructional Materials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31840" y="3098800"/>
            <a:ext cx="3129280" cy="1016000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Other Non-Capital Items</a:t>
            </a:r>
          </a:p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Staff Training Materials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943600" y="4008120"/>
            <a:ext cx="3129280" cy="101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i="1" dirty="0" smtClean="0">
                <a:latin typeface="Lato Black" panose="020F0A02020204030203" pitchFamily="34" charset="0"/>
              </a:rPr>
              <a:t>or   </a:t>
            </a:r>
            <a:br>
              <a:rPr lang="en-US" sz="1800" i="1" dirty="0" smtClean="0">
                <a:latin typeface="Lato Black" panose="020F0A02020204030203" pitchFamily="34" charset="0"/>
              </a:rPr>
            </a:br>
            <a:r>
              <a:rPr lang="en-US" sz="1800" dirty="0" smtClean="0">
                <a:latin typeface="Lato Black" panose="020F0A02020204030203" pitchFamily="34" charset="0"/>
              </a:rPr>
              <a:t>Supplies</a:t>
            </a:r>
          </a:p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General Supplies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2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921657"/>
          </a:xfrm>
          <a:solidFill>
            <a:srgbClr val="262087"/>
          </a:solidFill>
        </p:spPr>
        <p:txBody>
          <a:bodyPr>
            <a:normAutofit/>
          </a:bodyPr>
          <a:lstStyle/>
          <a:p>
            <a:r>
              <a:rPr lang="en-US" dirty="0"/>
              <a:t>Instructional and Non-Instructional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363288"/>
            <a:ext cx="1920240" cy="970280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Cost:</a:t>
            </a:r>
            <a:br>
              <a:rPr lang="en-US" sz="1800" dirty="0" smtClean="0">
                <a:latin typeface="Lato Black" panose="020F0A02020204030203" pitchFamily="34" charset="0"/>
              </a:rPr>
            </a:br>
            <a:r>
              <a:rPr lang="en-US" sz="1800" dirty="0" smtClean="0">
                <a:latin typeface="Lato Black" panose="020F0A02020204030203" pitchFamily="34" charset="0"/>
              </a:rPr>
              <a:t>Computer Software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19960" y="3154680"/>
            <a:ext cx="1920240" cy="90424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School Psychologist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19960" y="1671320"/>
            <a:ext cx="1920240" cy="90424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Cross Categorical</a:t>
            </a:r>
            <a:endParaRPr lang="en-US" dirty="0"/>
          </a:p>
        </p:txBody>
      </p:sp>
      <p:sp>
        <p:nvSpPr>
          <p:cNvPr id="9" name="Chevron 8"/>
          <p:cNvSpPr/>
          <p:nvPr/>
        </p:nvSpPr>
        <p:spPr>
          <a:xfrm>
            <a:off x="3887924" y="1888308"/>
            <a:ext cx="1880416" cy="42672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FF0000"/>
                </a:solidFill>
                <a:latin typeface="Lato Black" panose="020F0A02020204030203" pitchFamily="34" charset="0"/>
              </a:rPr>
              <a:t>1</a:t>
            </a:r>
            <a:r>
              <a:rPr lang="en-US" sz="1800" dirty="0" smtClean="0">
                <a:latin typeface="Lato Black" panose="020F0A02020204030203" pitchFamily="34" charset="0"/>
              </a:rPr>
              <a:t>58 000</a:t>
            </a: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3887924" y="3393440"/>
            <a:ext cx="1880416" cy="426720"/>
          </a:xfrm>
          <a:prstGeom prst="chevr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FF0000"/>
                </a:solidFill>
                <a:latin typeface="Lato Black" panose="020F0A02020204030203" pitchFamily="34" charset="0"/>
              </a:rPr>
              <a:t>2</a:t>
            </a:r>
            <a:r>
              <a:rPr lang="en-US" sz="1800" dirty="0" smtClean="0">
                <a:latin typeface="Lato Black" panose="020F0A02020204030203" pitchFamily="34" charset="0"/>
              </a:rPr>
              <a:t>15 000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31840" y="1671320"/>
            <a:ext cx="3129280" cy="1016000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Instructional Media</a:t>
            </a:r>
          </a:p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Computer Software</a:t>
            </a:r>
            <a:br>
              <a:rPr lang="en-US" sz="1800" dirty="0" smtClean="0">
                <a:latin typeface="Lato Black" panose="020F0A02020204030203" pitchFamily="34" charset="0"/>
              </a:rPr>
            </a:br>
            <a:r>
              <a:rPr lang="en-US" sz="1800" dirty="0" smtClean="0">
                <a:latin typeface="Lato Black" panose="020F0A02020204030203" pitchFamily="34" charset="0"/>
              </a:rPr>
              <a:t> (Object 435)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831840" y="3098800"/>
            <a:ext cx="3129280" cy="1016000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Software, Non-Instructional (Object 480)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9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921657"/>
          </a:xfrm>
          <a:solidFill>
            <a:srgbClr val="262087"/>
          </a:solidFill>
        </p:spPr>
        <p:txBody>
          <a:bodyPr>
            <a:normAutofit/>
          </a:bodyPr>
          <a:lstStyle/>
          <a:p>
            <a:r>
              <a:rPr lang="en-US" dirty="0" smtClean="0"/>
              <a:t>Different Non-Capital Objects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79898" y="1127908"/>
            <a:ext cx="214376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Lato Black" panose="020F0A02020204030203" pitchFamily="34" charset="0"/>
              </a:rPr>
              <a:t>Supplies	</a:t>
            </a:r>
            <a:endParaRPr lang="en-US" dirty="0"/>
          </a:p>
        </p:txBody>
      </p:sp>
      <p:sp>
        <p:nvSpPr>
          <p:cNvPr id="9" name="Chevron 8"/>
          <p:cNvSpPr/>
          <p:nvPr/>
        </p:nvSpPr>
        <p:spPr>
          <a:xfrm>
            <a:off x="5364088" y="1123553"/>
            <a:ext cx="1659770" cy="465910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410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89730" y="1795559"/>
            <a:ext cx="2143760" cy="4575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Lato Black" panose="020F0A02020204030203" pitchFamily="34" charset="0"/>
              </a:rPr>
              <a:t>Instructional Media</a:t>
            </a:r>
            <a:endParaRPr lang="en-US" sz="1600" dirty="0"/>
          </a:p>
        </p:txBody>
      </p:sp>
      <p:sp>
        <p:nvSpPr>
          <p:cNvPr id="14" name="Chevron 13"/>
          <p:cNvSpPr/>
          <p:nvPr/>
        </p:nvSpPr>
        <p:spPr>
          <a:xfrm>
            <a:off x="5364088" y="1791359"/>
            <a:ext cx="1659770" cy="465910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430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79898" y="2458228"/>
            <a:ext cx="2143760" cy="4677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Lato Black" panose="020F0A02020204030203" pitchFamily="34" charset="0"/>
              </a:rPr>
              <a:t>Instructional Media</a:t>
            </a:r>
            <a:endParaRPr lang="en-US" sz="1600" dirty="0"/>
          </a:p>
        </p:txBody>
      </p:sp>
      <p:sp>
        <p:nvSpPr>
          <p:cNvPr id="16" name="Chevron 15"/>
          <p:cNvSpPr/>
          <p:nvPr/>
        </p:nvSpPr>
        <p:spPr>
          <a:xfrm>
            <a:off x="5364088" y="2459165"/>
            <a:ext cx="1662202" cy="465910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435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079898" y="3167496"/>
            <a:ext cx="214376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Lato Black" panose="020F0A02020204030203" pitchFamily="34" charset="0"/>
              </a:rPr>
              <a:t>Textbooks/Workbooks</a:t>
            </a:r>
            <a:endParaRPr lang="en-US" sz="1400" dirty="0"/>
          </a:p>
        </p:txBody>
      </p:sp>
      <p:sp>
        <p:nvSpPr>
          <p:cNvPr id="18" name="Chevron 17"/>
          <p:cNvSpPr/>
          <p:nvPr/>
        </p:nvSpPr>
        <p:spPr>
          <a:xfrm>
            <a:off x="5364088" y="3167497"/>
            <a:ext cx="1659770" cy="457199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470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79898" y="3810417"/>
            <a:ext cx="214376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Lato Black" panose="020F0A02020204030203" pitchFamily="34" charset="0"/>
              </a:rPr>
              <a:t>Software, Non-Instructional</a:t>
            </a:r>
            <a:endParaRPr lang="en-US" sz="1600" dirty="0"/>
          </a:p>
        </p:txBody>
      </p:sp>
      <p:sp>
        <p:nvSpPr>
          <p:cNvPr id="20" name="Chevron 19"/>
          <p:cNvSpPr/>
          <p:nvPr/>
        </p:nvSpPr>
        <p:spPr>
          <a:xfrm>
            <a:off x="5364088" y="3810418"/>
            <a:ext cx="1659770" cy="457199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480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089730" y="4465203"/>
            <a:ext cx="214376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Lato Black" panose="020F0A02020204030203" pitchFamily="34" charset="0"/>
              </a:rPr>
              <a:t>Other Non-Capital Items</a:t>
            </a:r>
            <a:endParaRPr lang="en-US" sz="1600" dirty="0"/>
          </a:p>
        </p:txBody>
      </p:sp>
      <p:sp>
        <p:nvSpPr>
          <p:cNvPr id="22" name="Chevron 21"/>
          <p:cNvSpPr/>
          <p:nvPr/>
        </p:nvSpPr>
        <p:spPr>
          <a:xfrm>
            <a:off x="5364088" y="4469513"/>
            <a:ext cx="1659770" cy="457199"/>
          </a:xfrm>
          <a:prstGeom prst="chevr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490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97588" y="1140060"/>
            <a:ext cx="2610216" cy="457200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Lato Black" panose="020F0A02020204030203" pitchFamily="34" charset="0"/>
              </a:rPr>
              <a:t>Items given out, consumed, or disposable</a:t>
            </a:r>
            <a:endParaRPr lang="en-US" sz="1600" dirty="0">
              <a:latin typeface="Lato Black" panose="020F0A020202040302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2719" y="1801718"/>
            <a:ext cx="2635085" cy="457200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Lato Black" panose="020F0A02020204030203" pitchFamily="34" charset="0"/>
              </a:rPr>
              <a:t>Materials related to Instruction</a:t>
            </a:r>
            <a:endParaRPr lang="en-US" sz="1600" dirty="0">
              <a:latin typeface="Lato Black" panose="020F0A0202020403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2720" y="2474151"/>
            <a:ext cx="2635084" cy="457200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Lato Black" panose="020F0A02020204030203" pitchFamily="34" charset="0"/>
              </a:rPr>
              <a:t>Computer Software for Instruction</a:t>
            </a:r>
            <a:endParaRPr lang="en-US" sz="1600" dirty="0">
              <a:latin typeface="Lato Black" panose="020F0A0202020403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2720" y="3146640"/>
            <a:ext cx="2635084" cy="457200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Lato Black" panose="020F0A02020204030203" pitchFamily="34" charset="0"/>
              </a:rPr>
              <a:t>Textbooks &amp; Workbooks</a:t>
            </a:r>
            <a:endParaRPr lang="en-US" sz="1600" dirty="0">
              <a:latin typeface="Lato Black" panose="020F0A020202040302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2720" y="3819129"/>
            <a:ext cx="2635084" cy="457200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Lato Black" panose="020F0A02020204030203" pitchFamily="34" charset="0"/>
              </a:rPr>
              <a:t>Other </a:t>
            </a:r>
            <a:r>
              <a:rPr lang="en-US" sz="1600" dirty="0">
                <a:latin typeface="Lato Black" panose="020F0A02020204030203" pitchFamily="34" charset="0"/>
              </a:rPr>
              <a:t>C</a:t>
            </a:r>
            <a:r>
              <a:rPr lang="en-US" sz="1600" dirty="0" smtClean="0">
                <a:latin typeface="Lato Black" panose="020F0A02020204030203" pitchFamily="34" charset="0"/>
              </a:rPr>
              <a:t>omputer Software</a:t>
            </a:r>
            <a:endParaRPr lang="en-US" sz="1600" dirty="0">
              <a:latin typeface="Lato Black" panose="020F0A020202040302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84972" y="4491618"/>
            <a:ext cx="2622832" cy="457200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Lato Black" panose="020F0A02020204030203" pitchFamily="34" charset="0"/>
              </a:rPr>
              <a:t>Periodicals / Prof. Library</a:t>
            </a:r>
            <a:endParaRPr lang="en-US" sz="1600" dirty="0">
              <a:latin typeface="Lato Black" panose="020F0A02020204030203" pitchFamily="34" charset="0"/>
            </a:endParaRPr>
          </a:p>
        </p:txBody>
      </p:sp>
      <p:sp>
        <p:nvSpPr>
          <p:cNvPr id="29" name="Chevron 28"/>
          <p:cNvSpPr/>
          <p:nvPr/>
        </p:nvSpPr>
        <p:spPr>
          <a:xfrm>
            <a:off x="7164288" y="1128337"/>
            <a:ext cx="1699082" cy="465910"/>
          </a:xfrm>
          <a:prstGeom prst="chevr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XXXXXX</a:t>
            </a:r>
            <a:endParaRPr lang="en-US" sz="1600" dirty="0"/>
          </a:p>
        </p:txBody>
      </p:sp>
      <p:sp>
        <p:nvSpPr>
          <p:cNvPr id="30" name="Chevron 29"/>
          <p:cNvSpPr/>
          <p:nvPr/>
        </p:nvSpPr>
        <p:spPr>
          <a:xfrm>
            <a:off x="7164288" y="1791633"/>
            <a:ext cx="1699082" cy="465910"/>
          </a:xfrm>
          <a:prstGeom prst="chevr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Lato Black" panose="020F0A02020204030203" pitchFamily="34" charset="0"/>
              </a:rPr>
              <a:t>1</a:t>
            </a:r>
            <a:r>
              <a:rPr lang="en-US" sz="16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XXXXX</a:t>
            </a:r>
            <a:endParaRPr lang="en-US" sz="1600" dirty="0"/>
          </a:p>
        </p:txBody>
      </p:sp>
      <p:sp>
        <p:nvSpPr>
          <p:cNvPr id="31" name="Chevron 30"/>
          <p:cNvSpPr/>
          <p:nvPr/>
        </p:nvSpPr>
        <p:spPr>
          <a:xfrm>
            <a:off x="7154318" y="3163141"/>
            <a:ext cx="1699082" cy="465910"/>
          </a:xfrm>
          <a:prstGeom prst="chevr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Lato Black" panose="020F0A02020204030203" pitchFamily="34" charset="0"/>
              </a:rPr>
              <a:t>1</a:t>
            </a:r>
            <a:r>
              <a:rPr lang="en-US" sz="16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XXXXX</a:t>
            </a:r>
            <a:endParaRPr lang="en-US" sz="1600" dirty="0"/>
          </a:p>
        </p:txBody>
      </p:sp>
      <p:sp>
        <p:nvSpPr>
          <p:cNvPr id="32" name="Chevron 31"/>
          <p:cNvSpPr/>
          <p:nvPr/>
        </p:nvSpPr>
        <p:spPr>
          <a:xfrm>
            <a:off x="7164288" y="2472599"/>
            <a:ext cx="1699082" cy="465910"/>
          </a:xfrm>
          <a:prstGeom prst="chevr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Lato Black" panose="020F0A02020204030203" pitchFamily="34" charset="0"/>
              </a:rPr>
              <a:t>1</a:t>
            </a:r>
            <a:r>
              <a:rPr lang="en-US" sz="16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XXXXX</a:t>
            </a:r>
            <a:endParaRPr lang="en-US" sz="1600" dirty="0"/>
          </a:p>
        </p:txBody>
      </p:sp>
      <p:sp>
        <p:nvSpPr>
          <p:cNvPr id="33" name="Chevron 32"/>
          <p:cNvSpPr/>
          <p:nvPr/>
        </p:nvSpPr>
        <p:spPr>
          <a:xfrm>
            <a:off x="7164288" y="3806062"/>
            <a:ext cx="1699082" cy="465910"/>
          </a:xfrm>
          <a:prstGeom prst="chevr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Lato Black" panose="020F0A02020204030203" pitchFamily="34" charset="0"/>
              </a:rPr>
              <a:t>2</a:t>
            </a:r>
            <a:r>
              <a:rPr lang="en-US" sz="16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XXXXX</a:t>
            </a:r>
            <a:endParaRPr lang="en-US" sz="1600" dirty="0"/>
          </a:p>
        </p:txBody>
      </p:sp>
      <p:sp>
        <p:nvSpPr>
          <p:cNvPr id="34" name="Chevron 33"/>
          <p:cNvSpPr/>
          <p:nvPr/>
        </p:nvSpPr>
        <p:spPr>
          <a:xfrm>
            <a:off x="7164288" y="4460848"/>
            <a:ext cx="1699082" cy="465910"/>
          </a:xfrm>
          <a:prstGeom prst="chevr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XXXXXX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338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Purchasing from a CESA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06400" y="1197429"/>
            <a:ext cx="8432800" cy="25127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Unless the item is a non-capital or capital object, the cost will be associated with the purchase item “CESA Contract”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Maintenance of Special Education Equipment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Library Media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Information Technology Services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26000" y="2763520"/>
            <a:ext cx="4013200" cy="1696720"/>
          </a:xfrm>
          <a:prstGeom prst="rect">
            <a:avLst/>
          </a:prstGeom>
          <a:noFill/>
          <a:ln w="19050">
            <a:solidFill>
              <a:srgbClr val="2620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Lato" panose="020F0502020204030203" pitchFamily="34" charset="0"/>
              </a:rPr>
              <a:t>Supplies, Software or Instructional Materials purchased through a CESA must be coded as </a:t>
            </a:r>
            <a:br>
              <a:rPr lang="en-US" sz="2000" dirty="0" smtClean="0">
                <a:solidFill>
                  <a:schemeClr val="tx1"/>
                </a:solidFill>
                <a:latin typeface="Lato" panose="020F0502020204030203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Lato" panose="020F0502020204030203" pitchFamily="34" charset="0"/>
              </a:rPr>
              <a:t>non-capital objects and not as</a:t>
            </a:r>
            <a:br>
              <a:rPr lang="en-US" sz="2000" dirty="0" smtClean="0">
                <a:solidFill>
                  <a:schemeClr val="tx1"/>
                </a:solidFill>
                <a:latin typeface="Lato" panose="020F0502020204030203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Lato" panose="020F0502020204030203" pitchFamily="34" charset="0"/>
              </a:rPr>
              <a:t>CESA contracts</a:t>
            </a:r>
            <a:endParaRPr lang="en-US" sz="2000" dirty="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6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921657"/>
          </a:xfrm>
          <a:solidFill>
            <a:srgbClr val="262087"/>
          </a:solidFill>
        </p:spPr>
        <p:txBody>
          <a:bodyPr>
            <a:normAutofit/>
          </a:bodyPr>
          <a:lstStyle/>
          <a:p>
            <a:r>
              <a:rPr lang="en-US" dirty="0" smtClean="0"/>
              <a:t>Purchasing Instruction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2720" y="1168400"/>
            <a:ext cx="1920240" cy="3708400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Instruction purchased from a CESA (386), LEA (382), </a:t>
            </a:r>
            <a:br>
              <a:rPr lang="en-US" sz="1800" dirty="0" smtClean="0">
                <a:latin typeface="Lato Black" panose="020F0A02020204030203" pitchFamily="34" charset="0"/>
              </a:rPr>
            </a:br>
            <a:r>
              <a:rPr lang="en-US" sz="1800" dirty="0" smtClean="0">
                <a:latin typeface="Lato Black" panose="020F0A02020204030203" pitchFamily="34" charset="0"/>
              </a:rPr>
              <a:t>or </a:t>
            </a:r>
            <a:br>
              <a:rPr lang="en-US" sz="1800" dirty="0" smtClean="0">
                <a:latin typeface="Lato Black" panose="020F0A02020204030203" pitchFamily="34" charset="0"/>
              </a:rPr>
            </a:br>
            <a:r>
              <a:rPr lang="en-US" sz="1800" dirty="0" smtClean="0">
                <a:latin typeface="Lato Black" panose="020F0A02020204030203" pitchFamily="34" charset="0"/>
              </a:rPr>
              <a:t>Private Vendor (370)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25040" y="1168400"/>
            <a:ext cx="2143760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Lato Black" panose="020F0A02020204030203" pitchFamily="34" charset="0"/>
              </a:rPr>
              <a:t>Elem. </a:t>
            </a:r>
            <a:r>
              <a:rPr lang="en-US" sz="1600" dirty="0">
                <a:latin typeface="Lato Black" panose="020F0A02020204030203" pitchFamily="34" charset="0"/>
              </a:rPr>
              <a:t>– All Subjects</a:t>
            </a:r>
            <a:endParaRPr lang="en-US" dirty="0"/>
          </a:p>
        </p:txBody>
      </p:sp>
      <p:sp>
        <p:nvSpPr>
          <p:cNvPr id="9" name="Chevron 8"/>
          <p:cNvSpPr/>
          <p:nvPr/>
        </p:nvSpPr>
        <p:spPr>
          <a:xfrm>
            <a:off x="4429760" y="1168400"/>
            <a:ext cx="1920240" cy="465910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1</a:t>
            </a:r>
            <a:r>
              <a:rPr lang="en-US" sz="1800" dirty="0" smtClean="0">
                <a:latin typeface="Lato Black" panose="020F0A02020204030203" pitchFamily="34" charset="0"/>
              </a:rPr>
              <a:t>10 000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21120" y="1168400"/>
            <a:ext cx="2540000" cy="1647370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431 000 – </a:t>
            </a:r>
            <a:br>
              <a:rPr lang="en-US" sz="1800" dirty="0" smtClean="0">
                <a:latin typeface="Lato Black" panose="020F0A02020204030203" pitchFamily="34" charset="0"/>
              </a:rPr>
            </a:br>
            <a:r>
              <a:rPr lang="en-US" sz="1800" dirty="0" smtClean="0">
                <a:latin typeface="Lato Black" panose="020F0A02020204030203" pitchFamily="34" charset="0"/>
              </a:rPr>
              <a:t>General Contracted Instruction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21120" y="3264264"/>
            <a:ext cx="2540000" cy="1612535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436 000 – </a:t>
            </a:r>
            <a:br>
              <a:rPr lang="en-US" sz="1800" dirty="0" smtClean="0">
                <a:latin typeface="Lato Black" panose="020F0A02020204030203" pitchFamily="34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Special Education Contracted Instruction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25040" y="1763485"/>
            <a:ext cx="2143760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Mathematics</a:t>
            </a:r>
            <a:endParaRPr lang="en-US" dirty="0"/>
          </a:p>
        </p:txBody>
      </p:sp>
      <p:sp>
        <p:nvSpPr>
          <p:cNvPr id="14" name="Chevron 13"/>
          <p:cNvSpPr/>
          <p:nvPr/>
        </p:nvSpPr>
        <p:spPr>
          <a:xfrm>
            <a:off x="4429760" y="1763485"/>
            <a:ext cx="1920240" cy="465910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1</a:t>
            </a:r>
            <a:r>
              <a:rPr lang="en-US" sz="1800" dirty="0" smtClean="0">
                <a:latin typeface="Lato Black" panose="020F0A02020204030203" pitchFamily="34" charset="0"/>
              </a:rPr>
              <a:t>24 000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25040" y="2389050"/>
            <a:ext cx="2143760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English Language</a:t>
            </a:r>
            <a:endParaRPr lang="en-US" dirty="0"/>
          </a:p>
        </p:txBody>
      </p:sp>
      <p:sp>
        <p:nvSpPr>
          <p:cNvPr id="16" name="Chevron 15"/>
          <p:cNvSpPr/>
          <p:nvPr/>
        </p:nvSpPr>
        <p:spPr>
          <a:xfrm>
            <a:off x="4429760" y="2389050"/>
            <a:ext cx="1920240" cy="465910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1</a:t>
            </a:r>
            <a:r>
              <a:rPr lang="en-US" sz="1800" dirty="0" smtClean="0">
                <a:latin typeface="Lato Black" panose="020F0A02020204030203" pitchFamily="34" charset="0"/>
              </a:rPr>
              <a:t>22 000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25040" y="3264265"/>
            <a:ext cx="2143760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Speech / Language</a:t>
            </a:r>
            <a:endParaRPr lang="en-US" dirty="0"/>
          </a:p>
        </p:txBody>
      </p:sp>
      <p:sp>
        <p:nvSpPr>
          <p:cNvPr id="18" name="Chevron 17"/>
          <p:cNvSpPr/>
          <p:nvPr/>
        </p:nvSpPr>
        <p:spPr>
          <a:xfrm>
            <a:off x="4429760" y="3264264"/>
            <a:ext cx="1920240" cy="457199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156 600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225040" y="3828145"/>
            <a:ext cx="2143760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Lato Black" panose="020F0A02020204030203" pitchFamily="34" charset="0"/>
              </a:rPr>
              <a:t>Orientation &amp; Mobility</a:t>
            </a:r>
            <a:endParaRPr lang="en-US" sz="1600" dirty="0"/>
          </a:p>
        </p:txBody>
      </p:sp>
      <p:sp>
        <p:nvSpPr>
          <p:cNvPr id="20" name="Chevron 19"/>
          <p:cNvSpPr/>
          <p:nvPr/>
        </p:nvSpPr>
        <p:spPr>
          <a:xfrm>
            <a:off x="4429760" y="3828144"/>
            <a:ext cx="1920240" cy="457199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156 700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225040" y="4419600"/>
            <a:ext cx="2143760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Lato Black" panose="020F0A02020204030203" pitchFamily="34" charset="0"/>
              </a:rPr>
              <a:t>Educational Interpreter</a:t>
            </a:r>
            <a:endParaRPr lang="en-US" sz="1600" dirty="0"/>
          </a:p>
        </p:txBody>
      </p:sp>
      <p:sp>
        <p:nvSpPr>
          <p:cNvPr id="22" name="Chevron 21"/>
          <p:cNvSpPr/>
          <p:nvPr/>
        </p:nvSpPr>
        <p:spPr>
          <a:xfrm>
            <a:off x="4429760" y="4419599"/>
            <a:ext cx="1920240" cy="457199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156 100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2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WUFAR &amp; WISEgrants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75846" y="1265066"/>
            <a:ext cx="4220309" cy="237495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Reporting system that can also be used as an accounting system. </a:t>
            </a:r>
            <a:endParaRPr lang="en-US" sz="1800" dirty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Not required accounting, but required for reporting and claims to DPI. </a:t>
            </a:r>
            <a:endParaRPr lang="en-US" sz="1800" dirty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Always used for the State Budget and LEA Annual Reports.</a:t>
            </a:r>
            <a:endParaRPr lang="en-US" sz="18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774216" y="1256267"/>
            <a:ext cx="4220309" cy="27028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6858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439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789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1758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685578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7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368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7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157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7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Single web-based portal for federal grants administered by DPI. 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Creates consistency in federal grant accounting across DPI programs. 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Utilizes WUFAR as the foundation for budgets and claims.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58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921657"/>
          </a:xfrm>
          <a:solidFill>
            <a:srgbClr val="262087"/>
          </a:solidFill>
        </p:spPr>
        <p:txBody>
          <a:bodyPr>
            <a:normAutofit/>
          </a:bodyPr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2720" y="1168400"/>
            <a:ext cx="2407920" cy="1686560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Salary / Benefit Functions for Staff Attending Training During Regular </a:t>
            </a:r>
            <a:br>
              <a:rPr lang="en-US" sz="1800" dirty="0" smtClean="0">
                <a:latin typeface="Lato Black" panose="020F0A02020204030203" pitchFamily="34" charset="0"/>
              </a:rPr>
            </a:br>
            <a:r>
              <a:rPr lang="en-US" sz="1800" dirty="0" smtClean="0">
                <a:latin typeface="Lato Black" panose="020F0A02020204030203" pitchFamily="34" charset="0"/>
              </a:rPr>
              <a:t>Work Schedule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22880" y="1168400"/>
            <a:ext cx="2143760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Teacher</a:t>
            </a:r>
            <a:endParaRPr lang="en-US" sz="1800" dirty="0"/>
          </a:p>
        </p:txBody>
      </p:sp>
      <p:sp>
        <p:nvSpPr>
          <p:cNvPr id="9" name="Chevron 8"/>
          <p:cNvSpPr/>
          <p:nvPr/>
        </p:nvSpPr>
        <p:spPr>
          <a:xfrm>
            <a:off x="4927600" y="1168400"/>
            <a:ext cx="1920240" cy="465910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1</a:t>
            </a:r>
            <a:r>
              <a:rPr lang="en-US" sz="1800" dirty="0" smtClean="0">
                <a:latin typeface="Lato Black" panose="020F0A02020204030203" pitchFamily="34" charset="0"/>
              </a:rPr>
              <a:t>10 000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722880" y="1763485"/>
            <a:ext cx="2143760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Social Worker</a:t>
            </a:r>
            <a:endParaRPr lang="en-US" dirty="0"/>
          </a:p>
        </p:txBody>
      </p:sp>
      <p:sp>
        <p:nvSpPr>
          <p:cNvPr id="14" name="Chevron 13"/>
          <p:cNvSpPr/>
          <p:nvPr/>
        </p:nvSpPr>
        <p:spPr>
          <a:xfrm>
            <a:off x="4927600" y="1763485"/>
            <a:ext cx="1920240" cy="465910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212 </a:t>
            </a:r>
            <a:r>
              <a:rPr lang="en-US" sz="1800" dirty="0" smtClean="0">
                <a:latin typeface="Lato Black" panose="020F0A02020204030203" pitchFamily="34" charset="0"/>
              </a:rPr>
              <a:t>000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722880" y="2389050"/>
            <a:ext cx="2143760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latin typeface="Lato Black" panose="020F0A02020204030203" pitchFamily="34" charset="0"/>
              </a:rPr>
              <a:t>Special Ed Director</a:t>
            </a:r>
            <a:endParaRPr lang="en-US" sz="1700" dirty="0"/>
          </a:p>
        </p:txBody>
      </p:sp>
      <p:sp>
        <p:nvSpPr>
          <p:cNvPr id="16" name="Chevron 15"/>
          <p:cNvSpPr/>
          <p:nvPr/>
        </p:nvSpPr>
        <p:spPr>
          <a:xfrm>
            <a:off x="4927600" y="2389050"/>
            <a:ext cx="1920240" cy="465910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223 3</a:t>
            </a:r>
            <a:r>
              <a:rPr lang="en-US" sz="1800" dirty="0" smtClean="0">
                <a:latin typeface="Lato Black" panose="020F0A02020204030203" pitchFamily="34" charset="0"/>
              </a:rPr>
              <a:t>00</a:t>
            </a:r>
            <a:endParaRPr lang="en-US" dirty="0"/>
          </a:p>
        </p:txBody>
      </p:sp>
      <p:sp>
        <p:nvSpPr>
          <p:cNvPr id="23" name="Chevron 22"/>
          <p:cNvSpPr/>
          <p:nvPr/>
        </p:nvSpPr>
        <p:spPr>
          <a:xfrm>
            <a:off x="6918960" y="1159690"/>
            <a:ext cx="1920240" cy="465910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1</a:t>
            </a:r>
            <a:r>
              <a:rPr lang="en-US" sz="1800" dirty="0" smtClean="0">
                <a:latin typeface="Lato Black" panose="020F0A02020204030203" pitchFamily="34" charset="0"/>
              </a:rPr>
              <a:t>10 000</a:t>
            </a:r>
            <a:endParaRPr lang="en-US" dirty="0"/>
          </a:p>
        </p:txBody>
      </p:sp>
      <p:sp>
        <p:nvSpPr>
          <p:cNvPr id="24" name="Chevron 23"/>
          <p:cNvSpPr/>
          <p:nvPr/>
        </p:nvSpPr>
        <p:spPr>
          <a:xfrm>
            <a:off x="6918960" y="1753321"/>
            <a:ext cx="1920240" cy="465910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212 </a:t>
            </a:r>
            <a:r>
              <a:rPr lang="en-US" sz="1800" dirty="0" smtClean="0">
                <a:latin typeface="Lato Black" panose="020F0A02020204030203" pitchFamily="34" charset="0"/>
              </a:rPr>
              <a:t>000</a:t>
            </a:r>
            <a:endParaRPr lang="en-US" dirty="0"/>
          </a:p>
        </p:txBody>
      </p:sp>
      <p:sp>
        <p:nvSpPr>
          <p:cNvPr id="25" name="Chevron 24"/>
          <p:cNvSpPr/>
          <p:nvPr/>
        </p:nvSpPr>
        <p:spPr>
          <a:xfrm>
            <a:off x="6918960" y="2380340"/>
            <a:ext cx="1920240" cy="465910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223 3</a:t>
            </a:r>
            <a:r>
              <a:rPr lang="en-US" sz="1800" dirty="0" smtClean="0">
                <a:latin typeface="Lato Black" panose="020F0A02020204030203" pitchFamily="34" charset="0"/>
              </a:rPr>
              <a:t>00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03200" y="3241040"/>
            <a:ext cx="2377440" cy="1686560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Salary / Benefit Functions for Staff Attending Training  Outside of </a:t>
            </a:r>
            <a:br>
              <a:rPr lang="en-US" sz="1800" dirty="0" smtClean="0">
                <a:latin typeface="Lato Black" panose="020F0A02020204030203" pitchFamily="34" charset="0"/>
              </a:rPr>
            </a:br>
            <a:r>
              <a:rPr lang="en-US" sz="1800" dirty="0" smtClean="0">
                <a:latin typeface="Lato Black" panose="020F0A02020204030203" pitchFamily="34" charset="0"/>
              </a:rPr>
              <a:t>Regular Schedule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722880" y="3241040"/>
            <a:ext cx="2143760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Teacher</a:t>
            </a:r>
            <a:endParaRPr lang="en-US" sz="1800" dirty="0"/>
          </a:p>
        </p:txBody>
      </p:sp>
      <p:sp>
        <p:nvSpPr>
          <p:cNvPr id="28" name="Chevron 27"/>
          <p:cNvSpPr/>
          <p:nvPr/>
        </p:nvSpPr>
        <p:spPr>
          <a:xfrm>
            <a:off x="4927600" y="3241040"/>
            <a:ext cx="1920240" cy="465910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1</a:t>
            </a:r>
            <a:r>
              <a:rPr lang="en-US" sz="1800" dirty="0" smtClean="0">
                <a:latin typeface="Lato Black" panose="020F0A02020204030203" pitchFamily="34" charset="0"/>
              </a:rPr>
              <a:t>10 000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722880" y="3836125"/>
            <a:ext cx="2143760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Social Worker</a:t>
            </a:r>
            <a:endParaRPr lang="en-US" dirty="0"/>
          </a:p>
        </p:txBody>
      </p:sp>
      <p:sp>
        <p:nvSpPr>
          <p:cNvPr id="30" name="Chevron 29"/>
          <p:cNvSpPr/>
          <p:nvPr/>
        </p:nvSpPr>
        <p:spPr>
          <a:xfrm>
            <a:off x="4927600" y="3836125"/>
            <a:ext cx="1920240" cy="465910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212 </a:t>
            </a:r>
            <a:r>
              <a:rPr lang="en-US" sz="1800" dirty="0" smtClean="0">
                <a:latin typeface="Lato Black" panose="020F0A02020204030203" pitchFamily="34" charset="0"/>
              </a:rPr>
              <a:t>000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722880" y="4461690"/>
            <a:ext cx="2143760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Paraprofessional</a:t>
            </a:r>
            <a:endParaRPr lang="en-US" dirty="0"/>
          </a:p>
        </p:txBody>
      </p:sp>
      <p:sp>
        <p:nvSpPr>
          <p:cNvPr id="32" name="Chevron 31"/>
          <p:cNvSpPr/>
          <p:nvPr/>
        </p:nvSpPr>
        <p:spPr>
          <a:xfrm>
            <a:off x="4927600" y="4461690"/>
            <a:ext cx="1920240" cy="465910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159 1</a:t>
            </a:r>
            <a:r>
              <a:rPr lang="en-US" sz="1800" dirty="0" smtClean="0">
                <a:latin typeface="Lato Black" panose="020F0A02020204030203" pitchFamily="34" charset="0"/>
              </a:rPr>
              <a:t>00</a:t>
            </a:r>
            <a:endParaRPr lang="en-US" dirty="0"/>
          </a:p>
        </p:txBody>
      </p:sp>
      <p:sp>
        <p:nvSpPr>
          <p:cNvPr id="33" name="Chevron 32"/>
          <p:cNvSpPr/>
          <p:nvPr/>
        </p:nvSpPr>
        <p:spPr>
          <a:xfrm>
            <a:off x="6918960" y="3232330"/>
            <a:ext cx="1920240" cy="465910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221 3</a:t>
            </a:r>
            <a:r>
              <a:rPr lang="en-US" sz="1800" dirty="0" smtClean="0">
                <a:latin typeface="Lato Black" panose="020F0A02020204030203" pitchFamily="34" charset="0"/>
              </a:rPr>
              <a:t>00</a:t>
            </a:r>
            <a:endParaRPr lang="en-US" dirty="0"/>
          </a:p>
        </p:txBody>
      </p:sp>
      <p:sp>
        <p:nvSpPr>
          <p:cNvPr id="34" name="Chevron 33"/>
          <p:cNvSpPr/>
          <p:nvPr/>
        </p:nvSpPr>
        <p:spPr>
          <a:xfrm>
            <a:off x="6918960" y="3825961"/>
            <a:ext cx="1920240" cy="465910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264 400</a:t>
            </a:r>
            <a:endParaRPr lang="en-US" dirty="0"/>
          </a:p>
        </p:txBody>
      </p:sp>
      <p:sp>
        <p:nvSpPr>
          <p:cNvPr id="35" name="Chevron 34"/>
          <p:cNvSpPr/>
          <p:nvPr/>
        </p:nvSpPr>
        <p:spPr>
          <a:xfrm>
            <a:off x="6918960" y="4452980"/>
            <a:ext cx="1920240" cy="465910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221 3</a:t>
            </a:r>
            <a:r>
              <a:rPr lang="en-US" sz="1800" dirty="0" smtClean="0">
                <a:latin typeface="Lato Black" panose="020F0A02020204030203" pitchFamily="34" charset="0"/>
              </a:rPr>
              <a:t>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921657"/>
          </a:xfrm>
          <a:solidFill>
            <a:srgbClr val="262087"/>
          </a:solidFill>
        </p:spPr>
        <p:txBody>
          <a:bodyPr>
            <a:normAutofit/>
          </a:bodyPr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2720" y="1168400"/>
            <a:ext cx="2407920" cy="1686560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Employee Travel – Mileage, </a:t>
            </a:r>
            <a:br>
              <a:rPr lang="en-US" sz="1800" dirty="0" smtClean="0">
                <a:latin typeface="Lato Black" panose="020F0A02020204030203" pitchFamily="34" charset="0"/>
              </a:rPr>
            </a:br>
            <a:r>
              <a:rPr lang="en-US" sz="1800" dirty="0" smtClean="0">
                <a:latin typeface="Lato Black" panose="020F0A02020204030203" pitchFamily="34" charset="0"/>
              </a:rPr>
              <a:t>Lodging, Meals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22880" y="1168400"/>
            <a:ext cx="2143760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Teacher</a:t>
            </a:r>
            <a:endParaRPr lang="en-US" sz="1800" dirty="0"/>
          </a:p>
        </p:txBody>
      </p:sp>
      <p:sp>
        <p:nvSpPr>
          <p:cNvPr id="9" name="Chevron 8"/>
          <p:cNvSpPr/>
          <p:nvPr/>
        </p:nvSpPr>
        <p:spPr>
          <a:xfrm>
            <a:off x="4927600" y="1168400"/>
            <a:ext cx="1920240" cy="465910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158 </a:t>
            </a:r>
            <a:r>
              <a:rPr lang="en-US" sz="1800" dirty="0" smtClean="0">
                <a:latin typeface="Lato Black" panose="020F0A02020204030203" pitchFamily="34" charset="0"/>
              </a:rPr>
              <a:t>000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722880" y="1763485"/>
            <a:ext cx="2143760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Physical Therapist</a:t>
            </a:r>
            <a:endParaRPr lang="en-US" dirty="0"/>
          </a:p>
        </p:txBody>
      </p:sp>
      <p:sp>
        <p:nvSpPr>
          <p:cNvPr id="14" name="Chevron 13"/>
          <p:cNvSpPr/>
          <p:nvPr/>
        </p:nvSpPr>
        <p:spPr>
          <a:xfrm>
            <a:off x="4927600" y="1763485"/>
            <a:ext cx="1920240" cy="465910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218 </a:t>
            </a:r>
            <a:r>
              <a:rPr lang="en-US" sz="1800" dirty="0" smtClean="0">
                <a:latin typeface="Lato Black" panose="020F0A02020204030203" pitchFamily="34" charset="0"/>
              </a:rPr>
              <a:t>200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722880" y="2389050"/>
            <a:ext cx="2143760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School Nurse</a:t>
            </a:r>
            <a:endParaRPr lang="en-US" dirty="0"/>
          </a:p>
        </p:txBody>
      </p:sp>
      <p:sp>
        <p:nvSpPr>
          <p:cNvPr id="16" name="Chevron 15"/>
          <p:cNvSpPr/>
          <p:nvPr/>
        </p:nvSpPr>
        <p:spPr>
          <a:xfrm>
            <a:off x="4927600" y="2389050"/>
            <a:ext cx="1920240" cy="465910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214 0</a:t>
            </a:r>
            <a:r>
              <a:rPr lang="en-US" sz="1800" dirty="0" smtClean="0">
                <a:latin typeface="Lato Black" panose="020F0A02020204030203" pitchFamily="34" charset="0"/>
              </a:rPr>
              <a:t>00</a:t>
            </a:r>
            <a:endParaRPr lang="en-US" dirty="0"/>
          </a:p>
        </p:txBody>
      </p:sp>
      <p:sp>
        <p:nvSpPr>
          <p:cNvPr id="23" name="Chevron 22"/>
          <p:cNvSpPr/>
          <p:nvPr/>
        </p:nvSpPr>
        <p:spPr>
          <a:xfrm>
            <a:off x="6918960" y="1159690"/>
            <a:ext cx="1920240" cy="465910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221 3</a:t>
            </a:r>
            <a:r>
              <a:rPr lang="en-US" sz="1800" dirty="0" smtClean="0">
                <a:latin typeface="Lato Black" panose="020F0A02020204030203" pitchFamily="34" charset="0"/>
              </a:rPr>
              <a:t>00</a:t>
            </a:r>
            <a:endParaRPr lang="en-US" dirty="0"/>
          </a:p>
        </p:txBody>
      </p:sp>
      <p:sp>
        <p:nvSpPr>
          <p:cNvPr id="24" name="Chevron 23"/>
          <p:cNvSpPr/>
          <p:nvPr/>
        </p:nvSpPr>
        <p:spPr>
          <a:xfrm>
            <a:off x="6918960" y="1753321"/>
            <a:ext cx="1920240" cy="465910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264 </a:t>
            </a:r>
            <a:r>
              <a:rPr lang="en-US" sz="1800" dirty="0" smtClean="0">
                <a:latin typeface="Lato Black" panose="020F0A02020204030203" pitchFamily="34" charset="0"/>
              </a:rPr>
              <a:t>400</a:t>
            </a:r>
            <a:endParaRPr lang="en-US" dirty="0"/>
          </a:p>
        </p:txBody>
      </p:sp>
      <p:sp>
        <p:nvSpPr>
          <p:cNvPr id="25" name="Chevron 24"/>
          <p:cNvSpPr/>
          <p:nvPr/>
        </p:nvSpPr>
        <p:spPr>
          <a:xfrm>
            <a:off x="6918960" y="2380340"/>
            <a:ext cx="1920240" cy="465910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Lato Black" panose="020F0A02020204030203" pitchFamily="34" charset="0"/>
              </a:rPr>
              <a:t>264 </a:t>
            </a:r>
            <a:r>
              <a:rPr lang="en-US" sz="1800" dirty="0">
                <a:latin typeface="Lato Black" panose="020F0A02020204030203" pitchFamily="34" charset="0"/>
              </a:rPr>
              <a:t>400</a:t>
            </a:r>
            <a:endParaRPr lang="en-US" sz="1800" dirty="0"/>
          </a:p>
        </p:txBody>
      </p:sp>
      <p:sp>
        <p:nvSpPr>
          <p:cNvPr id="26" name="Rectangle 25"/>
          <p:cNvSpPr/>
          <p:nvPr/>
        </p:nvSpPr>
        <p:spPr>
          <a:xfrm>
            <a:off x="203200" y="3198942"/>
            <a:ext cx="2377440" cy="1728658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Substitute Costs 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712720" y="4463934"/>
            <a:ext cx="2143760" cy="44532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Maternity Leave</a:t>
            </a:r>
            <a:endParaRPr lang="en-US" sz="1800" dirty="0"/>
          </a:p>
        </p:txBody>
      </p:sp>
      <p:sp>
        <p:nvSpPr>
          <p:cNvPr id="28" name="Chevron 27"/>
          <p:cNvSpPr/>
          <p:nvPr/>
        </p:nvSpPr>
        <p:spPr>
          <a:xfrm>
            <a:off x="4927600" y="4461690"/>
            <a:ext cx="1920240" cy="465910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1</a:t>
            </a:r>
            <a:r>
              <a:rPr lang="en-US" sz="1800" dirty="0" smtClean="0">
                <a:latin typeface="Lato Black" panose="020F0A02020204030203" pitchFamily="34" charset="0"/>
              </a:rPr>
              <a:t>10 000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722880" y="3836125"/>
            <a:ext cx="2143760" cy="46591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Sick Leave</a:t>
            </a:r>
            <a:endParaRPr lang="en-US" dirty="0"/>
          </a:p>
        </p:txBody>
      </p:sp>
      <p:sp>
        <p:nvSpPr>
          <p:cNvPr id="30" name="Chevron 29"/>
          <p:cNvSpPr/>
          <p:nvPr/>
        </p:nvSpPr>
        <p:spPr>
          <a:xfrm>
            <a:off x="4927600" y="3836125"/>
            <a:ext cx="1920240" cy="465910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159 2</a:t>
            </a:r>
            <a:r>
              <a:rPr lang="en-US" sz="1800" dirty="0" smtClean="0">
                <a:latin typeface="Lato Black" panose="020F0A02020204030203" pitchFamily="34" charset="0"/>
              </a:rPr>
              <a:t>00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722880" y="3207652"/>
            <a:ext cx="2143760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Professional </a:t>
            </a:r>
            <a:r>
              <a:rPr lang="en-US" sz="1800" dirty="0" err="1" smtClean="0">
                <a:latin typeface="Lato Black" panose="020F0A02020204030203" pitchFamily="34" charset="0"/>
              </a:rPr>
              <a:t>Devl</a:t>
            </a:r>
            <a:r>
              <a:rPr lang="en-US" sz="1800" dirty="0" smtClean="0">
                <a:latin typeface="Lato Black" panose="020F0A02020204030203" pitchFamily="34" charset="0"/>
              </a:rPr>
              <a:t>.</a:t>
            </a:r>
            <a:endParaRPr lang="en-US" dirty="0"/>
          </a:p>
        </p:txBody>
      </p:sp>
      <p:sp>
        <p:nvSpPr>
          <p:cNvPr id="32" name="Chevron 31"/>
          <p:cNvSpPr/>
          <p:nvPr/>
        </p:nvSpPr>
        <p:spPr>
          <a:xfrm>
            <a:off x="4927600" y="3198942"/>
            <a:ext cx="1920240" cy="465910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159 2</a:t>
            </a:r>
            <a:r>
              <a:rPr lang="en-US" sz="1800" dirty="0" smtClean="0">
                <a:latin typeface="Lato Black" panose="020F0A02020204030203" pitchFamily="34" charset="0"/>
              </a:rPr>
              <a:t>00</a:t>
            </a:r>
            <a:endParaRPr lang="en-US" dirty="0"/>
          </a:p>
        </p:txBody>
      </p:sp>
      <p:sp>
        <p:nvSpPr>
          <p:cNvPr id="33" name="Chevron 32"/>
          <p:cNvSpPr/>
          <p:nvPr/>
        </p:nvSpPr>
        <p:spPr>
          <a:xfrm>
            <a:off x="6918960" y="4461689"/>
            <a:ext cx="1920240" cy="465911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110 000</a:t>
            </a:r>
            <a:endParaRPr lang="en-US" dirty="0"/>
          </a:p>
        </p:txBody>
      </p:sp>
      <p:sp>
        <p:nvSpPr>
          <p:cNvPr id="34" name="Chevron 33"/>
          <p:cNvSpPr/>
          <p:nvPr/>
        </p:nvSpPr>
        <p:spPr>
          <a:xfrm>
            <a:off x="6918960" y="3825961"/>
            <a:ext cx="1920240" cy="476074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159 200</a:t>
            </a:r>
            <a:endParaRPr lang="en-US" dirty="0"/>
          </a:p>
        </p:txBody>
      </p:sp>
      <p:sp>
        <p:nvSpPr>
          <p:cNvPr id="35" name="Chevron 34"/>
          <p:cNvSpPr/>
          <p:nvPr/>
        </p:nvSpPr>
        <p:spPr>
          <a:xfrm>
            <a:off x="6918960" y="3198942"/>
            <a:ext cx="1920240" cy="465910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latin typeface="Lato Black" panose="020F0A02020204030203" pitchFamily="34" charset="0"/>
              </a:rPr>
              <a:t>221 3</a:t>
            </a:r>
            <a:r>
              <a:rPr lang="en-US" sz="1800" dirty="0" smtClean="0">
                <a:latin typeface="Lato Black" panose="020F0A02020204030203" pitchFamily="34" charset="0"/>
              </a:rPr>
              <a:t>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7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97840" y="1197429"/>
            <a:ext cx="8270240" cy="25127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Conference or workshop registration costs are always a </a:t>
            </a:r>
            <a:r>
              <a:rPr lang="en-US" u="sng" dirty="0" smtClean="0"/>
              <a:t>purchased service</a:t>
            </a:r>
            <a:r>
              <a:rPr lang="en-US" dirty="0" smtClean="0"/>
              <a:t> with a function 221300 or 264400.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  Object </a:t>
            </a:r>
            <a:r>
              <a:rPr lang="en-US" dirty="0"/>
              <a:t>is based on who is providing the training – CESA, Private Vendor, etc</a:t>
            </a:r>
            <a:r>
              <a:rPr lang="en-US" dirty="0" smtClean="0"/>
              <a:t>.</a:t>
            </a:r>
          </a:p>
          <a:p>
            <a:pPr lvl="1"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Object 900 – “Dues and Fees” – is never used for conference or workshop registration costs.</a:t>
            </a:r>
          </a:p>
        </p:txBody>
      </p:sp>
    </p:spTree>
    <p:extLst>
      <p:ext uri="{BB962C8B-B14F-4D97-AF65-F5344CB8AC3E}">
        <p14:creationId xmlns:p14="http://schemas.microsoft.com/office/powerpoint/2010/main" val="41349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432560" y="1461589"/>
            <a:ext cx="6773785" cy="25127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500" dirty="0" smtClean="0"/>
              <a:t>SCENARIOS</a:t>
            </a:r>
            <a:endParaRPr lang="en-US" sz="8500" dirty="0"/>
          </a:p>
        </p:txBody>
      </p:sp>
    </p:spTree>
    <p:extLst>
      <p:ext uri="{BB962C8B-B14F-4D97-AF65-F5344CB8AC3E}">
        <p14:creationId xmlns:p14="http://schemas.microsoft.com/office/powerpoint/2010/main" val="293990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6013" y="660113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Lato" panose="020F0502020204030203" pitchFamily="34" charset="0"/>
              </a:rPr>
              <a:t/>
            </a:r>
            <a:br>
              <a:rPr lang="en-US" sz="2200" dirty="0">
                <a:latin typeface="Lato" panose="020F0502020204030203" pitchFamily="34" charset="0"/>
              </a:rPr>
            </a:br>
            <a:r>
              <a:rPr lang="en-US" sz="2200" dirty="0">
                <a:latin typeface="Lato" panose="020F0502020204030203" pitchFamily="34" charset="0"/>
              </a:rPr>
              <a:t>A math teacher at a Title I Targeted Assistance </a:t>
            </a:r>
            <a:r>
              <a:rPr lang="en-US" sz="2200" dirty="0" smtClean="0">
                <a:latin typeface="Lato" panose="020F0502020204030203" pitchFamily="34" charset="0"/>
              </a:rPr>
              <a:t>school, </a:t>
            </a:r>
            <a:r>
              <a:rPr lang="en-US" sz="2200" dirty="0">
                <a:latin typeface="Lato" panose="020F0502020204030203" pitchFamily="34" charset="0"/>
              </a:rPr>
              <a:t>who is paid </a:t>
            </a:r>
            <a:r>
              <a:rPr lang="en-US" sz="2200" dirty="0" smtClean="0">
                <a:latin typeface="Lato" panose="020F0502020204030203" pitchFamily="34" charset="0"/>
              </a:rPr>
              <a:t>out </a:t>
            </a:r>
            <a:r>
              <a:rPr lang="en-US" sz="2200" dirty="0">
                <a:latin typeface="Lato" panose="020F0502020204030203" pitchFamily="34" charset="0"/>
              </a:rPr>
              <a:t>of Title I, Part </a:t>
            </a:r>
            <a:r>
              <a:rPr lang="en-US" sz="2200" dirty="0" smtClean="0">
                <a:latin typeface="Lato" panose="020F0502020204030203" pitchFamily="34" charset="0"/>
              </a:rPr>
              <a:t>A, </a:t>
            </a:r>
            <a:r>
              <a:rPr lang="en-US" sz="2200" dirty="0">
                <a:latin typeface="Lato" panose="020F0502020204030203" pitchFamily="34" charset="0"/>
              </a:rPr>
              <a:t>is attending </a:t>
            </a:r>
            <a:r>
              <a:rPr lang="en-US" sz="2200" dirty="0" smtClean="0">
                <a:latin typeface="Lato" panose="020F0502020204030203" pitchFamily="34" charset="0"/>
              </a:rPr>
              <a:t>an </a:t>
            </a:r>
            <a:r>
              <a:rPr lang="en-US" sz="2200" dirty="0">
                <a:latin typeface="Lato" panose="020F0502020204030203" pitchFamily="34" charset="0"/>
              </a:rPr>
              <a:t>RtI conference hosted by a private vendor in a different city. </a:t>
            </a:r>
            <a:r>
              <a:rPr lang="en-US" sz="2200" dirty="0" smtClean="0">
                <a:latin typeface="Lato" panose="020F0502020204030203" pitchFamily="34" charset="0"/>
              </a:rPr>
              <a:t> All </a:t>
            </a:r>
            <a:r>
              <a:rPr lang="en-US" sz="2200" dirty="0">
                <a:latin typeface="Lato" panose="020F0502020204030203" pitchFamily="34" charset="0"/>
              </a:rPr>
              <a:t>costs related to the conference are being charged to the Title I-A grant. </a:t>
            </a:r>
            <a:endParaRPr lang="en-US" sz="2200" dirty="0" smtClean="0">
              <a:latin typeface="Lato" panose="020F0502020204030203" pitchFamily="34" charset="0"/>
            </a:endParaRPr>
          </a:p>
          <a:p>
            <a:endParaRPr lang="en-US" sz="2200" dirty="0" smtClean="0">
              <a:latin typeface="Lato" panose="020F0502020204030203" pitchFamily="34" charset="0"/>
            </a:endParaRPr>
          </a:p>
          <a:p>
            <a:r>
              <a:rPr lang="en-US" sz="2200" dirty="0" smtClean="0">
                <a:latin typeface="Lato" panose="020F0502020204030203" pitchFamily="34" charset="0"/>
              </a:rPr>
              <a:t>Provide the accounting string including Fund, Location, Object, Function and Project Codes for the expenses below:</a:t>
            </a:r>
          </a:p>
          <a:p>
            <a:endParaRPr lang="en-US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1079612" y="3471850"/>
            <a:ext cx="73088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Lato" panose="020F0502020204030203" pitchFamily="34" charset="0"/>
              </a:rPr>
              <a:t>Teacher’s salary and benefits while </a:t>
            </a:r>
            <a:r>
              <a:rPr lang="en-US" sz="2000" dirty="0" smtClean="0">
                <a:latin typeface="Lato" panose="020F0502020204030203" pitchFamily="34" charset="0"/>
              </a:rPr>
              <a:t>attending the conference</a:t>
            </a:r>
            <a:endParaRPr lang="en-US" sz="2000" dirty="0">
              <a:latin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Lato" panose="020F0502020204030203" pitchFamily="34" charset="0"/>
              </a:rPr>
              <a:t>Conference </a:t>
            </a:r>
            <a:r>
              <a:rPr lang="en-US" sz="2000" dirty="0" smtClean="0">
                <a:latin typeface="Lato" panose="020F0502020204030203" pitchFamily="34" charset="0"/>
              </a:rPr>
              <a:t>registration cost</a:t>
            </a:r>
            <a:endParaRPr lang="en-US" sz="2000" dirty="0">
              <a:latin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Lato" panose="020F0502020204030203" pitchFamily="34" charset="0"/>
              </a:rPr>
              <a:t>Mileage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Lato" panose="020F0502020204030203" pitchFamily="34" charset="0"/>
              </a:rPr>
              <a:t>Lodging/Meals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Lato" panose="020F0502020204030203" pitchFamily="34" charset="0"/>
              </a:rPr>
              <a:t>District substitute covering the teacher’s </a:t>
            </a:r>
            <a:r>
              <a:rPr lang="en-US" sz="2000" dirty="0" smtClean="0">
                <a:latin typeface="Lato" panose="020F0502020204030203" pitchFamily="34" charset="0"/>
              </a:rPr>
              <a:t>classes</a:t>
            </a:r>
          </a:p>
          <a:p>
            <a:endParaRPr lang="en-US" sz="2000" dirty="0">
              <a:latin typeface="Lato" panose="020F0502020204030203" pitchFamily="34" charset="0"/>
            </a:endParaRPr>
          </a:p>
          <a:p>
            <a:endParaRPr lang="en-US" sz="2000" dirty="0"/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-7495" y="307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4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-7495" y="307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#1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1004393"/>
            <a:ext cx="882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Lato" panose="020F0502020204030203" pitchFamily="34" charset="0"/>
              </a:rPr>
              <a:t>Provide the accounting string including Fund, Location, Object, Function and Project Codes for the </a:t>
            </a:r>
            <a:r>
              <a:rPr lang="en-US" sz="2200" dirty="0" smtClean="0">
                <a:latin typeface="Lato" panose="020F0502020204030203" pitchFamily="34" charset="0"/>
              </a:rPr>
              <a:t>questions below</a:t>
            </a:r>
            <a:r>
              <a:rPr lang="en-US" sz="2200" dirty="0">
                <a:latin typeface="Lato" panose="020F0502020204030203" pitchFamily="34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1801725"/>
            <a:ext cx="867696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Lato" panose="020F0502020204030203" pitchFamily="34" charset="0"/>
              </a:rPr>
              <a:t>How would you code a </a:t>
            </a:r>
            <a:r>
              <a:rPr lang="en-US" sz="2200" u="sng" dirty="0">
                <a:latin typeface="Lato" panose="020F0502020204030203" pitchFamily="34" charset="0"/>
              </a:rPr>
              <a:t>district</a:t>
            </a:r>
            <a:r>
              <a:rPr lang="en-US" sz="2200" dirty="0">
                <a:latin typeface="Lato" panose="020F0502020204030203" pitchFamily="34" charset="0"/>
              </a:rPr>
              <a:t> employed substitute teacher covering classes for a cross categorical teacher charged to the </a:t>
            </a:r>
            <a:r>
              <a:rPr lang="en-US" sz="2200" dirty="0" smtClean="0">
                <a:latin typeface="Lato" panose="020F0502020204030203" pitchFamily="34" charset="0"/>
              </a:rPr>
              <a:t/>
            </a:r>
            <a:br>
              <a:rPr lang="en-US" sz="2200" dirty="0" smtClean="0">
                <a:latin typeface="Lato" panose="020F0502020204030203" pitchFamily="34" charset="0"/>
              </a:rPr>
            </a:br>
            <a:r>
              <a:rPr lang="en-US" sz="2200" dirty="0" smtClean="0">
                <a:latin typeface="Lato" panose="020F0502020204030203" pitchFamily="34" charset="0"/>
              </a:rPr>
              <a:t>IDEA </a:t>
            </a:r>
            <a:r>
              <a:rPr lang="en-US" sz="2200" dirty="0">
                <a:latin typeface="Lato" panose="020F0502020204030203" pitchFamily="34" charset="0"/>
              </a:rPr>
              <a:t>grant who was on paternity leave</a:t>
            </a:r>
            <a:r>
              <a:rPr lang="en-US" sz="2200" dirty="0" smtClean="0">
                <a:latin typeface="Lato" panose="020F0502020204030203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ato" panose="020F0502020204030203" pitchFamily="34" charset="0"/>
              </a:rPr>
              <a:t>How </a:t>
            </a:r>
            <a:r>
              <a:rPr lang="en-US" sz="2200" dirty="0">
                <a:latin typeface="Lato" panose="020F0502020204030203" pitchFamily="34" charset="0"/>
              </a:rPr>
              <a:t>would you code a </a:t>
            </a:r>
            <a:r>
              <a:rPr lang="en-US" sz="2200" u="sng" dirty="0">
                <a:latin typeface="Lato" panose="020F0502020204030203" pitchFamily="34" charset="0"/>
              </a:rPr>
              <a:t>contracted</a:t>
            </a:r>
            <a:r>
              <a:rPr lang="en-US" sz="2200" dirty="0">
                <a:latin typeface="Lato" panose="020F0502020204030203" pitchFamily="34" charset="0"/>
              </a:rPr>
              <a:t> substitute teacher covering classes for a cross categorical teacher charged to the IDEA grant who was on </a:t>
            </a:r>
            <a:r>
              <a:rPr lang="en-US" sz="2200" dirty="0" smtClean="0">
                <a:latin typeface="Lato" panose="020F0502020204030203" pitchFamily="34" charset="0"/>
              </a:rPr>
              <a:t>maternity </a:t>
            </a:r>
            <a:r>
              <a:rPr lang="en-US" sz="2200" dirty="0">
                <a:latin typeface="Lato" panose="020F0502020204030203" pitchFamily="34" charset="0"/>
              </a:rPr>
              <a:t>leave</a:t>
            </a:r>
            <a:r>
              <a:rPr lang="en-US" sz="2200" dirty="0" smtClean="0">
                <a:latin typeface="Lato" panose="020F0502020204030203" pitchFamily="34" charset="0"/>
              </a:rPr>
              <a:t>?</a:t>
            </a:r>
            <a:endParaRPr lang="en-US" sz="2200" dirty="0">
              <a:latin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8173" y="4020180"/>
            <a:ext cx="2780311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Lato" panose="020F0502020204030203" pitchFamily="34" charset="0"/>
              </a:rPr>
              <a:t>Hint: It does not relate to the type of leave used in the example.</a:t>
            </a:r>
            <a:endParaRPr lang="en-US" sz="20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0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0" y="951570"/>
            <a:ext cx="9144000" cy="6182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200" dirty="0" smtClean="0"/>
              <a:t>Title I math teacher’s </a:t>
            </a:r>
            <a:r>
              <a:rPr lang="en-US" sz="2200" dirty="0"/>
              <a:t>salary </a:t>
            </a:r>
            <a:r>
              <a:rPr lang="en-US" sz="2200" dirty="0" smtClean="0"/>
              <a:t>/ benefits </a:t>
            </a:r>
            <a:r>
              <a:rPr lang="en-US" sz="2200" dirty="0"/>
              <a:t>while attending the conference</a:t>
            </a:r>
          </a:p>
          <a:p>
            <a:pPr algn="ctr"/>
            <a:endParaRPr lang="en-US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0" y="-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</a:t>
            </a:r>
            <a:r>
              <a:rPr lang="en-US" dirty="0"/>
              <a:t>#1</a:t>
            </a:r>
            <a:r>
              <a:rPr lang="en-US" dirty="0" smtClean="0"/>
              <a:t> Answers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7874" y="1599720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36878" y="1599720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05029" y="1599720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88024" y="1599720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124 000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15075" y="1599720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141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2901" y="2859860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41905" y="2859860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10056" y="2859860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93051" y="2859860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124 000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20102" y="2859860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141</a:t>
            </a:r>
            <a:endParaRPr lang="en-US" sz="3000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05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0" y="1059582"/>
            <a:ext cx="9144000" cy="6182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200" dirty="0" smtClean="0"/>
              <a:t>Conference Registration Costs</a:t>
            </a:r>
            <a:endParaRPr lang="en-US" sz="2200" dirty="0"/>
          </a:p>
          <a:p>
            <a:pPr algn="ctr"/>
            <a:endParaRPr lang="en-US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0" y="-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</a:t>
            </a:r>
            <a:r>
              <a:rPr lang="en-US" dirty="0"/>
              <a:t>#1</a:t>
            </a:r>
            <a:r>
              <a:rPr lang="en-US" dirty="0" smtClean="0"/>
              <a:t> Answers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74704" y="1898722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43708" y="1898722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11859" y="1898722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310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94854" y="1898722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221 300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21905" y="1898722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141</a:t>
            </a:r>
            <a:endParaRPr lang="en-US" sz="3000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2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0" y="1059582"/>
            <a:ext cx="9144000" cy="6182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200" dirty="0" smtClean="0"/>
              <a:t>Mileage, Lodging and Meals</a:t>
            </a:r>
            <a:endParaRPr lang="en-US" sz="2200" dirty="0"/>
          </a:p>
          <a:p>
            <a:pPr algn="ctr"/>
            <a:endParaRPr lang="en-US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0" y="-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</a:t>
            </a:r>
            <a:r>
              <a:rPr lang="en-US" dirty="0"/>
              <a:t>#1</a:t>
            </a:r>
            <a:r>
              <a:rPr lang="en-US" dirty="0" smtClean="0"/>
              <a:t> Answers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74704" y="1898722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43708" y="1898722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11859" y="1898722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342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94854" y="1898722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221 300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21905" y="1898722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141</a:t>
            </a:r>
            <a:endParaRPr lang="en-US" sz="3000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3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7204" y="957343"/>
            <a:ext cx="9144000" cy="6182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District substitute </a:t>
            </a:r>
            <a:r>
              <a:rPr lang="en-US" sz="2000" dirty="0" smtClean="0"/>
              <a:t>teacher covering </a:t>
            </a:r>
            <a:r>
              <a:rPr lang="en-US" sz="2000" dirty="0"/>
              <a:t>the </a:t>
            </a:r>
            <a:r>
              <a:rPr lang="en-US" sz="2000" dirty="0" smtClean="0"/>
              <a:t>Title I math teacher’s </a:t>
            </a:r>
            <a:r>
              <a:rPr lang="en-US" sz="2000" dirty="0"/>
              <a:t>classes</a:t>
            </a:r>
          </a:p>
          <a:p>
            <a:pPr algn="ctr"/>
            <a:endParaRPr lang="en-US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0" y="-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</a:t>
            </a:r>
            <a:r>
              <a:rPr lang="en-US" dirty="0"/>
              <a:t>#1</a:t>
            </a:r>
            <a:r>
              <a:rPr lang="en-US" dirty="0" smtClean="0"/>
              <a:t> Answers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67874" y="1575580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6878" y="1575580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05029" y="1575580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8024" y="1575580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221 300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15075" y="1575580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141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72901" y="2835720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41905" y="2835720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10056" y="2835720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93051" y="2835720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221 300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20102" y="2835720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141</a:t>
            </a:r>
            <a:endParaRPr lang="en-US" sz="3000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86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solidFill>
            <a:srgbClr val="262087"/>
          </a:solidFill>
        </p:spPr>
        <p:txBody>
          <a:bodyPr/>
          <a:lstStyle/>
          <a:p>
            <a:r>
              <a:rPr lang="en-US" dirty="0" smtClean="0"/>
              <a:t>WISEgrants Terminology – Program Type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2561" y="1327636"/>
            <a:ext cx="1925516" cy="457201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latin typeface="Lato Black" panose="020F0A02020204030203" pitchFamily="34" charset="0"/>
              </a:rPr>
              <a:t>WISEgrants</a:t>
            </a:r>
          </a:p>
        </p:txBody>
      </p:sp>
      <p:sp>
        <p:nvSpPr>
          <p:cNvPr id="5" name="Pentagon 4"/>
          <p:cNvSpPr/>
          <p:nvPr/>
        </p:nvSpPr>
        <p:spPr>
          <a:xfrm>
            <a:off x="272562" y="1918256"/>
            <a:ext cx="2523391" cy="589085"/>
          </a:xfrm>
          <a:prstGeom prst="homePlate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Program Type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2505807" y="1318076"/>
            <a:ext cx="2007577" cy="457201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What It Is</a:t>
            </a:r>
            <a:endParaRPr lang="en-US" sz="2200" dirty="0">
              <a:latin typeface="Lato Black" panose="020F0A02020204030203" pitchFamily="34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2496476" y="1919790"/>
            <a:ext cx="3279531" cy="589085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Classification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5485861" y="1924166"/>
            <a:ext cx="3402623" cy="583175"/>
          </a:xfrm>
          <a:prstGeom prst="chevron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None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95192" y="1318076"/>
            <a:ext cx="2400301" cy="457201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Drives WUFAR…</a:t>
            </a:r>
            <a:endParaRPr lang="en-US" sz="2200" dirty="0">
              <a:latin typeface="Lato Black" panose="020F0A0202020403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41838" y="2802859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Public School Cost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82649" y="3856329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Schoolwide </a:t>
            </a:r>
            <a:br>
              <a:rPr lang="en-US" sz="1800" dirty="0" smtClean="0">
                <a:latin typeface="Lato Black" panose="020F0A02020204030203" pitchFamily="34" charset="0"/>
              </a:rPr>
            </a:br>
            <a:r>
              <a:rPr lang="en-US" sz="1800" dirty="0" smtClean="0">
                <a:latin typeface="Lato Black" panose="020F0A02020204030203" pitchFamily="34" charset="0"/>
              </a:rPr>
              <a:t>Cost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360126" y="2797133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Private School Cost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855678" y="3872178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Parent Involvement Cost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78414" y="2797133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Administration Cost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69163" y="3856329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Educator Initiatives Cost</a:t>
            </a:r>
            <a:endParaRPr lang="en-US" sz="1800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47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0" y="1059582"/>
            <a:ext cx="9144000" cy="61823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200" dirty="0" smtClean="0"/>
              <a:t>A </a:t>
            </a:r>
            <a:r>
              <a:rPr lang="en-US" sz="2200" u="sng" dirty="0"/>
              <a:t>district</a:t>
            </a:r>
            <a:r>
              <a:rPr lang="en-US" sz="2200" dirty="0"/>
              <a:t> employed substitute teacher covering classes for a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cross </a:t>
            </a:r>
            <a:r>
              <a:rPr lang="en-US" sz="2200" dirty="0"/>
              <a:t>categorical </a:t>
            </a:r>
            <a:r>
              <a:rPr lang="en-US" sz="2200" dirty="0" smtClean="0"/>
              <a:t>special education teacher </a:t>
            </a:r>
            <a:r>
              <a:rPr lang="en-US" sz="2200" dirty="0"/>
              <a:t>charged to the IDEA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flow-through grant </a:t>
            </a:r>
            <a:r>
              <a:rPr lang="en-US" sz="2200" dirty="0"/>
              <a:t>who was on paternity </a:t>
            </a:r>
            <a:r>
              <a:rPr lang="en-US" sz="2200" dirty="0" smtClean="0"/>
              <a:t>leave</a:t>
            </a:r>
            <a:endParaRPr lang="en-US" sz="2200" dirty="0"/>
          </a:p>
          <a:p>
            <a:pPr algn="ctr"/>
            <a:endParaRPr lang="en-US" sz="2200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0" y="-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</a:t>
            </a:r>
            <a:r>
              <a:rPr lang="en-US" dirty="0"/>
              <a:t>#1</a:t>
            </a:r>
            <a:r>
              <a:rPr lang="en-US" dirty="0" smtClean="0"/>
              <a:t> Answers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82597" y="2427734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27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51601" y="2427734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19752" y="2427734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02747" y="2427734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158 000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29798" y="2427734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341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87624" y="3687874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27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56628" y="3687874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24779" y="3687874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07774" y="3687874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158 000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34825" y="3687874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341</a:t>
            </a:r>
            <a:endParaRPr lang="en-US" sz="3000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04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0" y="1059582"/>
            <a:ext cx="9144000" cy="61823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200" dirty="0" smtClean="0"/>
              <a:t>A </a:t>
            </a:r>
            <a:r>
              <a:rPr lang="en-US" sz="2200" u="sng" dirty="0" smtClean="0"/>
              <a:t>contracted</a:t>
            </a:r>
            <a:r>
              <a:rPr lang="en-US" sz="2200" dirty="0" smtClean="0"/>
              <a:t> substitute </a:t>
            </a:r>
            <a:r>
              <a:rPr lang="en-US" sz="2200" dirty="0"/>
              <a:t>teacher covering classes for a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cross </a:t>
            </a:r>
            <a:r>
              <a:rPr lang="en-US" sz="2200" dirty="0"/>
              <a:t>categorical </a:t>
            </a:r>
            <a:r>
              <a:rPr lang="en-US" sz="2200" dirty="0" smtClean="0"/>
              <a:t>special education teacher </a:t>
            </a:r>
            <a:r>
              <a:rPr lang="en-US" sz="2200" dirty="0"/>
              <a:t>charged to the IDEA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flow-through grant </a:t>
            </a:r>
            <a:r>
              <a:rPr lang="en-US" sz="2200" dirty="0"/>
              <a:t>who was on </a:t>
            </a:r>
            <a:r>
              <a:rPr lang="en-US" sz="2200" dirty="0" smtClean="0"/>
              <a:t>maternity leave</a:t>
            </a:r>
            <a:endParaRPr lang="en-US" sz="2200" dirty="0"/>
          </a:p>
          <a:p>
            <a:pPr algn="ctr"/>
            <a:endParaRPr lang="en-US" sz="2200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0" y="-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</a:t>
            </a:r>
            <a:r>
              <a:rPr lang="en-US" dirty="0"/>
              <a:t>#1</a:t>
            </a:r>
            <a:r>
              <a:rPr lang="en-US" dirty="0" smtClean="0"/>
              <a:t> Answers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6713" y="2499742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27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15717" y="2499742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83868" y="2499742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370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66863" y="2499742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436 000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93914" y="2499742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341</a:t>
            </a:r>
            <a:endParaRPr lang="en-US" sz="3000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61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1485539"/>
            <a:ext cx="8352928" cy="270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Lato" panose="020F0502020204030203" pitchFamily="34" charset="0"/>
              </a:rPr>
              <a:t>The school district is purchasing two software </a:t>
            </a:r>
            <a:r>
              <a:rPr lang="en-US" sz="2200" dirty="0" smtClean="0">
                <a:latin typeface="Lato" panose="020F0502020204030203" pitchFamily="34" charset="0"/>
              </a:rPr>
              <a:t>programs, Read </a:t>
            </a:r>
            <a:r>
              <a:rPr lang="en-US" sz="2200" dirty="0">
                <a:latin typeface="Lato" panose="020F0502020204030203" pitchFamily="34" charset="0"/>
              </a:rPr>
              <a:t>180 for reading interventions and behavioral progress monitoring software for the school psychologist. </a:t>
            </a:r>
            <a:r>
              <a:rPr lang="en-US" sz="2200" dirty="0" smtClean="0">
                <a:latin typeface="Lato" panose="020F0502020204030203" pitchFamily="34" charset="0"/>
              </a:rPr>
              <a:t>Both are charged </a:t>
            </a:r>
            <a:r>
              <a:rPr lang="en-US" sz="2200" dirty="0">
                <a:latin typeface="Lato" panose="020F0502020204030203" pitchFamily="34" charset="0"/>
              </a:rPr>
              <a:t>to the IDEA CEIS grant</a:t>
            </a:r>
            <a:r>
              <a:rPr lang="en-US" sz="2200" dirty="0" smtClean="0">
                <a:latin typeface="Lato" panose="020F0502020204030203" pitchFamily="34" charset="0"/>
              </a:rPr>
              <a:t>.</a:t>
            </a:r>
          </a:p>
          <a:p>
            <a:endParaRPr lang="en-US" sz="2200" dirty="0">
              <a:latin typeface="Lato" panose="020F0502020204030203" pitchFamily="34" charset="0"/>
            </a:endParaRPr>
          </a:p>
          <a:p>
            <a:r>
              <a:rPr lang="en-US" sz="2200" dirty="0">
                <a:latin typeface="Lato" panose="020F0502020204030203" pitchFamily="34" charset="0"/>
              </a:rPr>
              <a:t>Provide the accounting string including Fund, Location, Object, Function and Project Codes </a:t>
            </a:r>
            <a:r>
              <a:rPr lang="en-US" sz="2200" dirty="0" smtClean="0">
                <a:latin typeface="Lato" panose="020F0502020204030203" pitchFamily="34" charset="0"/>
              </a:rPr>
              <a:t>for both software types.</a:t>
            </a:r>
            <a:endParaRPr lang="en-US" sz="2200" dirty="0">
              <a:latin typeface="Lato" panose="020F0502020204030203" pitchFamily="34" charset="0"/>
            </a:endParaRPr>
          </a:p>
          <a:p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-7495" y="307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#2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5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0" y="1059583"/>
            <a:ext cx="9144000" cy="46805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200" dirty="0" smtClean="0"/>
              <a:t>Reading intervention software charged to IDEA - CEIS</a:t>
            </a:r>
            <a:endParaRPr lang="en-US" sz="2200" dirty="0"/>
          </a:p>
          <a:p>
            <a:pPr algn="ctr"/>
            <a:endParaRPr lang="en-US" sz="2200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0" y="-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#2 Answers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31870" y="1674766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00874" y="1674766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69025" y="1674766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435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52020" y="1674766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122 000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79071" y="1674766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341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-11740" y="3219822"/>
            <a:ext cx="9144000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6858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439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789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1758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685578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7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368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7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157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7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/>
              <a:buNone/>
            </a:pPr>
            <a:r>
              <a:rPr lang="en-US" sz="2200" dirty="0" smtClean="0"/>
              <a:t>Behavioral progress monitoring software charged to IDEA - CEIS</a:t>
            </a:r>
          </a:p>
          <a:p>
            <a:pPr algn="ctr"/>
            <a:endParaRPr lang="en-US" sz="2200" dirty="0"/>
          </a:p>
        </p:txBody>
      </p:sp>
      <p:sp>
        <p:nvSpPr>
          <p:cNvPr id="16" name="Rectangle 15"/>
          <p:cNvSpPr/>
          <p:nvPr/>
        </p:nvSpPr>
        <p:spPr>
          <a:xfrm>
            <a:off x="1031870" y="3795886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00874" y="3795886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69025" y="3795886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480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52020" y="3795886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215 000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79071" y="3795886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341</a:t>
            </a:r>
            <a:endParaRPr lang="en-US" sz="3000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73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4121" y="1455099"/>
            <a:ext cx="87489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Lato" panose="020F0502020204030203" pitchFamily="34" charset="0"/>
              </a:rPr>
              <a:t>How would you code the following, paid for </a:t>
            </a:r>
            <a:r>
              <a:rPr lang="en-US" sz="2200" dirty="0">
                <a:latin typeface="Lato" panose="020F0502020204030203" pitchFamily="34" charset="0"/>
              </a:rPr>
              <a:t>using local funds </a:t>
            </a:r>
            <a:r>
              <a:rPr lang="en-US" sz="2200" dirty="0" smtClean="0">
                <a:latin typeface="Lato" panose="020F0502020204030203" pitchFamily="34" charset="0"/>
              </a:rPr>
              <a:t>only:</a:t>
            </a:r>
          </a:p>
          <a:p>
            <a:endParaRPr lang="en-US" sz="2200" dirty="0" smtClean="0">
              <a:latin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ato" panose="020F0502020204030203" pitchFamily="34" charset="0"/>
              </a:rPr>
              <a:t>Purchasing </a:t>
            </a:r>
            <a:r>
              <a:rPr lang="en-US" sz="2200" dirty="0">
                <a:latin typeface="Lato" panose="020F0502020204030203" pitchFamily="34" charset="0"/>
              </a:rPr>
              <a:t>visual impairment </a:t>
            </a:r>
            <a:r>
              <a:rPr lang="en-US" sz="2200" dirty="0" smtClean="0">
                <a:latin typeface="Lato" panose="020F0502020204030203" pitchFamily="34" charset="0"/>
              </a:rPr>
              <a:t>instruction from CESA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Lato" panose="020F0502020204030203" pitchFamily="34" charset="0"/>
              </a:rPr>
              <a:t>M</a:t>
            </a:r>
            <a:r>
              <a:rPr lang="en-US" sz="2200" dirty="0" smtClean="0">
                <a:latin typeface="Lato" panose="020F0502020204030203" pitchFamily="34" charset="0"/>
              </a:rPr>
              <a:t>aintaining </a:t>
            </a:r>
            <a:r>
              <a:rPr lang="en-US" sz="2200" dirty="0">
                <a:latin typeface="Lato" panose="020F0502020204030203" pitchFamily="34" charset="0"/>
              </a:rPr>
              <a:t>FM system </a:t>
            </a:r>
            <a:r>
              <a:rPr lang="en-US" sz="2200" dirty="0" smtClean="0">
                <a:latin typeface="Lato" panose="020F0502020204030203" pitchFamily="34" charset="0"/>
              </a:rPr>
              <a:t>maintenance from CESA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Lato" panose="020F0502020204030203" pitchFamily="34" charset="0"/>
              </a:rPr>
              <a:t>P</a:t>
            </a:r>
            <a:r>
              <a:rPr lang="en-US" sz="2200" dirty="0" smtClean="0">
                <a:latin typeface="Lato" panose="020F0502020204030203" pitchFamily="34" charset="0"/>
              </a:rPr>
              <a:t>urchasing </a:t>
            </a:r>
            <a:r>
              <a:rPr lang="en-US" sz="2200" dirty="0">
                <a:latin typeface="Lato" panose="020F0502020204030203" pitchFamily="34" charset="0"/>
              </a:rPr>
              <a:t>speech and language testing supplies from </a:t>
            </a:r>
            <a:r>
              <a:rPr lang="en-US" sz="2200" dirty="0" smtClean="0">
                <a:latin typeface="Lato" panose="020F0502020204030203" pitchFamily="34" charset="0"/>
              </a:rPr>
              <a:t>CESA</a:t>
            </a:r>
          </a:p>
          <a:p>
            <a:endParaRPr lang="en-US" sz="2200" dirty="0" smtClean="0">
              <a:latin typeface="Lato" panose="020F0502020204030203" pitchFamily="34" charset="0"/>
            </a:endParaRPr>
          </a:p>
          <a:p>
            <a:r>
              <a:rPr lang="en-US" sz="2200" dirty="0">
                <a:latin typeface="Lato" panose="020F0502020204030203" pitchFamily="34" charset="0"/>
              </a:rPr>
              <a:t>Provide the accounting </a:t>
            </a:r>
            <a:r>
              <a:rPr lang="en-US" sz="2200" dirty="0" smtClean="0">
                <a:latin typeface="Lato" panose="020F0502020204030203" pitchFamily="34" charset="0"/>
              </a:rPr>
              <a:t>string </a:t>
            </a:r>
            <a:r>
              <a:rPr lang="en-US" sz="2200" dirty="0">
                <a:latin typeface="Lato" panose="020F0502020204030203" pitchFamily="34" charset="0"/>
              </a:rPr>
              <a:t>including Fund, Location, Object, Function and Project </a:t>
            </a:r>
            <a:r>
              <a:rPr lang="en-US" sz="2200" dirty="0" smtClean="0">
                <a:latin typeface="Lato" panose="020F0502020204030203" pitchFamily="34" charset="0"/>
              </a:rPr>
              <a:t>Codes.</a:t>
            </a:r>
            <a:endParaRPr lang="en-US" sz="2200" dirty="0">
              <a:latin typeface="Lato" panose="020F0502020204030203" pitchFamily="34" charset="0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-7495" y="307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0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0" y="1059583"/>
            <a:ext cx="9144000" cy="46805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200" dirty="0" smtClean="0"/>
              <a:t>Visual Impairment Instruction purchased from CESA (local funds)</a:t>
            </a:r>
            <a:endParaRPr lang="en-US" sz="2200" dirty="0"/>
          </a:p>
          <a:p>
            <a:pPr algn="ctr"/>
            <a:endParaRPr lang="en-US" sz="2200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0" y="-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#3 Answers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31870" y="1674766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27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00874" y="1674766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69025" y="1674766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386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52020" y="1674766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436 000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79071" y="1674766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019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-11740" y="3219822"/>
            <a:ext cx="9144000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6858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439"/>
              </a:spcAft>
              <a:buFont typeface="Arial"/>
              <a:buChar char="•"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1pPr>
            <a:lvl2pPr marL="342789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1758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685578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7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368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7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157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7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/>
              <a:buNone/>
            </a:pPr>
            <a:r>
              <a:rPr lang="en-US" sz="2200" dirty="0" smtClean="0"/>
              <a:t>FM System Maintenance purchased from CESA (local funds)</a:t>
            </a:r>
          </a:p>
          <a:p>
            <a:pPr algn="ctr"/>
            <a:endParaRPr lang="en-US" sz="2200" dirty="0"/>
          </a:p>
        </p:txBody>
      </p:sp>
      <p:sp>
        <p:nvSpPr>
          <p:cNvPr id="16" name="Rectangle 15"/>
          <p:cNvSpPr/>
          <p:nvPr/>
        </p:nvSpPr>
        <p:spPr>
          <a:xfrm>
            <a:off x="1031870" y="3795886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27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00874" y="3795886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69025" y="3795886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386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52020" y="3795886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254 410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79071" y="3795886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019</a:t>
            </a:r>
            <a:endParaRPr lang="en-US" sz="3000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9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0" y="1059583"/>
            <a:ext cx="9144000" cy="46805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200" dirty="0" smtClean="0"/>
              <a:t>Speech / Language testing supplies purchased from CESA (local funds)</a:t>
            </a:r>
            <a:endParaRPr lang="en-US" sz="2200" dirty="0"/>
          </a:p>
          <a:p>
            <a:pPr algn="ctr"/>
            <a:endParaRPr lang="en-US" sz="2200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0" y="-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#3 Answers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31870" y="1674766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27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00874" y="1674766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69025" y="1674766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411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52020" y="1674766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156 600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79071" y="1674766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019</a:t>
            </a:r>
            <a:endParaRPr lang="en-US" sz="3000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5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Scenarios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6013" y="1059582"/>
            <a:ext cx="88569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Lato" panose="020F0502020204030203" pitchFamily="34" charset="0"/>
              </a:rPr>
              <a:t>Provide the accounting string including </a:t>
            </a:r>
            <a:r>
              <a:rPr lang="en-US" sz="2200" dirty="0" smtClean="0">
                <a:latin typeface="Lato" panose="020F0502020204030203" pitchFamily="34" charset="0"/>
              </a:rPr>
              <a:t>WISEgrants Purchase Item, Fund</a:t>
            </a:r>
            <a:r>
              <a:rPr lang="en-US" sz="2200" dirty="0">
                <a:latin typeface="Lato" panose="020F0502020204030203" pitchFamily="34" charset="0"/>
              </a:rPr>
              <a:t>, Location, Object, Function and Project Codes for </a:t>
            </a:r>
            <a:r>
              <a:rPr lang="en-US" sz="2200" dirty="0" smtClean="0">
                <a:latin typeface="Lato" panose="020F0502020204030203" pitchFamily="34" charset="0"/>
              </a:rPr>
              <a:t>each of the Title I-A grant expenses </a:t>
            </a:r>
            <a:r>
              <a:rPr lang="en-US" sz="2200" dirty="0">
                <a:latin typeface="Lato" panose="020F0502020204030203" pitchFamily="34" charset="0"/>
              </a:rPr>
              <a:t>below: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7495" y="2002623"/>
            <a:ext cx="91375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endParaRPr lang="en-US" sz="2200" dirty="0" smtClean="0">
              <a:latin typeface="Lato" panose="020F0502020204030203" pitchFamily="34" charset="0"/>
            </a:endParaRPr>
          </a:p>
          <a:p>
            <a:pPr marL="693925" lvl="1" indent="-285750" fontAlgn="base">
              <a:buFont typeface="Arial" panose="020B0604020202020204" pitchFamily="34" charset="0"/>
              <a:buChar char="•"/>
            </a:pPr>
            <a:r>
              <a:rPr lang="en-US" sz="2200" dirty="0">
                <a:latin typeface="Lato" panose="020F0502020204030203" pitchFamily="34" charset="0"/>
              </a:rPr>
              <a:t>Reading A to Z - computer based instructional software</a:t>
            </a:r>
          </a:p>
          <a:p>
            <a:pPr marL="693925" lvl="1" indent="-285750" fontAlgn="base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ato" panose="020F0502020204030203" pitchFamily="34" charset="0"/>
              </a:rPr>
              <a:t>Picture </a:t>
            </a:r>
            <a:r>
              <a:rPr lang="en-US" sz="2200" dirty="0">
                <a:latin typeface="Lato" panose="020F0502020204030203" pitchFamily="34" charset="0"/>
              </a:rPr>
              <a:t>books handed out at a parent literacy night for families to take </a:t>
            </a:r>
            <a:r>
              <a:rPr lang="en-US" sz="2200" dirty="0" smtClean="0">
                <a:latin typeface="Lato" panose="020F0502020204030203" pitchFamily="34" charset="0"/>
              </a:rPr>
              <a:t>home</a:t>
            </a:r>
          </a:p>
          <a:p>
            <a:pPr marL="693925" lvl="1" indent="-285750" fontAlgn="base">
              <a:buFont typeface="Arial" panose="020B0604020202020204" pitchFamily="34" charset="0"/>
              <a:buChar char="•"/>
            </a:pPr>
            <a:r>
              <a:rPr lang="en-US" sz="2200" dirty="0">
                <a:latin typeface="Lato" panose="020F0502020204030203" pitchFamily="34" charset="0"/>
              </a:rPr>
              <a:t>Books for teacher book study on RtI</a:t>
            </a:r>
          </a:p>
          <a:p>
            <a:pPr marL="693925" lvl="1" indent="-285750" fontAlgn="base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ato" panose="020F0502020204030203" pitchFamily="34" charset="0"/>
              </a:rPr>
              <a:t>Math </a:t>
            </a:r>
            <a:r>
              <a:rPr lang="en-US" sz="2200" dirty="0">
                <a:latin typeface="Lato" panose="020F0502020204030203" pitchFamily="34" charset="0"/>
              </a:rPr>
              <a:t>intervention workbooks</a:t>
            </a:r>
          </a:p>
          <a:p>
            <a:pPr marL="693925" lvl="1" indent="-285750" fontAlgn="base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ato" panose="020F0502020204030203" pitchFamily="34" charset="0"/>
              </a:rPr>
              <a:t>Universal </a:t>
            </a:r>
            <a:r>
              <a:rPr lang="en-US" sz="2200" dirty="0">
                <a:latin typeface="Lato" panose="020F0502020204030203" pitchFamily="34" charset="0"/>
              </a:rPr>
              <a:t>Screener software</a:t>
            </a:r>
          </a:p>
          <a:p>
            <a:pPr marL="693925" lvl="1" indent="-285750" fontAlgn="base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Lato" panose="020F0502020204030203" pitchFamily="34" charset="0"/>
              </a:rPr>
              <a:t>Phonics </a:t>
            </a:r>
            <a:r>
              <a:rPr lang="en-US" sz="2200" dirty="0">
                <a:latin typeface="Lato" panose="020F0502020204030203" pitchFamily="34" charset="0"/>
              </a:rPr>
              <a:t>sound cards for </a:t>
            </a:r>
            <a:r>
              <a:rPr lang="en-US" sz="2200" dirty="0" smtClean="0">
                <a:latin typeface="Lato" panose="020F0502020204030203" pitchFamily="34" charset="0"/>
              </a:rPr>
              <a:t>Kindergarten</a:t>
            </a:r>
            <a:endParaRPr lang="en-US" sz="2200" dirty="0">
              <a:latin typeface="Lato" panose="020F0502020204030203" pitchFamily="34" charset="0"/>
            </a:endParaRPr>
          </a:p>
          <a:p>
            <a:pPr marL="693925" lvl="1" indent="-285750" fontAlgn="base">
              <a:buFont typeface="Arial" panose="020B0604020202020204" pitchFamily="34" charset="0"/>
              <a:buChar char="•"/>
            </a:pPr>
            <a:endParaRPr lang="en-US" sz="2200" dirty="0">
              <a:latin typeface="Lato" panose="020F0502020204030203" pitchFamily="34" charset="0"/>
            </a:endParaRPr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-7495" y="307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#4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6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7100" y="1270529"/>
            <a:ext cx="9144000" cy="46805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Reading A to Z - computer based instructional software</a:t>
            </a:r>
          </a:p>
          <a:p>
            <a:pPr algn="ctr"/>
            <a:endParaRPr lang="en-US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0" y="-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#4 Answers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39882" y="2823778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08886" y="2823778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77037" y="2823778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435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60032" y="2823778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122 000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87083" y="2823778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141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9882" y="2019778"/>
            <a:ext cx="7038436" cy="46805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Purchase Item:  Instructional Media  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9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7100" y="1270529"/>
            <a:ext cx="9144000" cy="46805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Picture books </a:t>
            </a:r>
            <a:r>
              <a:rPr lang="en-US" dirty="0" smtClean="0"/>
              <a:t>for parent </a:t>
            </a:r>
            <a:r>
              <a:rPr lang="en-US" dirty="0"/>
              <a:t>literacy night for families to take home</a:t>
            </a:r>
          </a:p>
          <a:p>
            <a:pPr algn="ctr"/>
            <a:endParaRPr lang="en-US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0" y="-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#4 Answers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39882" y="2823778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08886" y="2823778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77037" y="2823778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410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60032" y="2823778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219 000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87083" y="2823778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141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9882" y="2019778"/>
            <a:ext cx="7038436" cy="46805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Purchase Item:  Supplies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97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solidFill>
            <a:srgbClr val="262087"/>
          </a:solidFill>
        </p:spPr>
        <p:txBody>
          <a:bodyPr>
            <a:normAutofit/>
          </a:bodyPr>
          <a:lstStyle/>
          <a:p>
            <a:r>
              <a:rPr lang="en-US" dirty="0"/>
              <a:t>WISEgrants Terminology – </a:t>
            </a:r>
            <a:r>
              <a:rPr lang="en-US" dirty="0" smtClean="0"/>
              <a:t>Purchase Item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2561" y="1327636"/>
            <a:ext cx="1925516" cy="457201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latin typeface="Lato Black" panose="020F0A02020204030203" pitchFamily="34" charset="0"/>
              </a:rPr>
              <a:t>WISEgrants</a:t>
            </a:r>
          </a:p>
        </p:txBody>
      </p:sp>
      <p:sp>
        <p:nvSpPr>
          <p:cNvPr id="5" name="Pentagon 4"/>
          <p:cNvSpPr/>
          <p:nvPr/>
        </p:nvSpPr>
        <p:spPr>
          <a:xfrm>
            <a:off x="272562" y="1918256"/>
            <a:ext cx="2523391" cy="589085"/>
          </a:xfrm>
          <a:prstGeom prst="homePlate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Purchase Item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2505807" y="1318076"/>
            <a:ext cx="2007577" cy="457201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What It Is</a:t>
            </a:r>
            <a:endParaRPr lang="en-US" sz="2200" dirty="0">
              <a:latin typeface="Lato Black" panose="020F0A02020204030203" pitchFamily="34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2496476" y="1919790"/>
            <a:ext cx="3759945" cy="589085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Broad Category of Cost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5967662" y="1924166"/>
            <a:ext cx="2896758" cy="583175"/>
          </a:xfrm>
          <a:prstGeom prst="chevron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Object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7662" y="1318076"/>
            <a:ext cx="2400301" cy="457201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Drives WUFAR…</a:t>
            </a:r>
            <a:endParaRPr lang="en-US" sz="2200" dirty="0">
              <a:latin typeface="Lato Black" panose="020F0A0202020403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5411" y="3846503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Supplies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27536" y="2704878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Employee Travel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473569" y="3846503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Contract with Vendor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361982" y="2716259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Communications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75434" y="2716259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Property Services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75445" y="3846503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Pupil Transportation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952264" y="3846503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Equipment</a:t>
            </a:r>
            <a:endParaRPr lang="en-US" sz="1800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70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7100" y="1270529"/>
            <a:ext cx="9144000" cy="46805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Books for teacher book study on RtI</a:t>
            </a:r>
          </a:p>
          <a:p>
            <a:pPr algn="ctr"/>
            <a:endParaRPr lang="en-US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0" y="-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#4 Answers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39882" y="2823778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08886" y="2823778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77037" y="2823778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490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60032" y="2823778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221 400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87083" y="2823778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141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9882" y="2019778"/>
            <a:ext cx="7038436" cy="46805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Purchase Item:  Other Non-Capital Items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7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7100" y="1270529"/>
            <a:ext cx="9144000" cy="46805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Math intervention </a:t>
            </a:r>
            <a:r>
              <a:rPr lang="en-US" dirty="0" smtClean="0"/>
              <a:t>workbooks</a:t>
            </a:r>
            <a:endParaRPr lang="en-US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0" y="-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#4 Answers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39882" y="2823778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08886" y="2823778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77037" y="2823778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470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60032" y="2823778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124 000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87083" y="2823778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141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9882" y="2019778"/>
            <a:ext cx="7038436" cy="46805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Purchase Item:  Textbooks / Workbooks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76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7100" y="1270529"/>
            <a:ext cx="9144000" cy="46805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 smtClean="0"/>
              <a:t>Universal Screener Software</a:t>
            </a:r>
            <a:endParaRPr lang="en-US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0" y="-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#4 Answers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39882" y="2823778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08886" y="2823778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77037" y="2823778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480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60032" y="2823778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221 900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87083" y="2823778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141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9882" y="2019778"/>
            <a:ext cx="7038436" cy="46805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Purchase Item:  Software, Non-Instructional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1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7100" y="1270529"/>
            <a:ext cx="9144000" cy="46805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Phonics sound cards for </a:t>
            </a:r>
            <a:r>
              <a:rPr lang="en-US" dirty="0" smtClean="0"/>
              <a:t>Kindergarten</a:t>
            </a:r>
            <a:endParaRPr lang="en-US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0" y="-1"/>
            <a:ext cx="9144000" cy="921657"/>
          </a:xfrm>
          <a:prstGeom prst="rect">
            <a:avLst/>
          </a:prstGeom>
          <a:solidFill>
            <a:srgbClr val="26208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Font typeface="Arial"/>
              <a:buNone/>
              <a:defRPr sz="3600" b="1" kern="120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150000"/>
              </a:lnSpc>
              <a:spcBef>
                <a:spcPts val="375"/>
              </a:spcBef>
              <a:buFont typeface="Lato" panose="020F0502020204030203" pitchFamily="34" charset="0"/>
              <a:buNone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Scenario #4 Answers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39882" y="2823778"/>
            <a:ext cx="792088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Fund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08886" y="2823778"/>
            <a:ext cx="1191235" cy="936104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Location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XXX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77037" y="2823778"/>
            <a:ext cx="1191235" cy="936104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Object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430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60032" y="2823778"/>
            <a:ext cx="1932478" cy="936104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Function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122 000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87083" y="2823778"/>
            <a:ext cx="1191235" cy="936104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ato Black" panose="020F0A02020204030203" pitchFamily="34" charset="0"/>
              </a:rPr>
              <a:t>Project</a:t>
            </a:r>
          </a:p>
          <a:p>
            <a:pPr algn="ctr"/>
            <a:r>
              <a:rPr lang="en-US" sz="3000" dirty="0" smtClean="0">
                <a:latin typeface="Lato Black" panose="020F0A02020204030203" pitchFamily="34" charset="0"/>
              </a:rPr>
              <a:t>141</a:t>
            </a:r>
            <a:endParaRPr lang="en-US" sz="3000" dirty="0">
              <a:latin typeface="Lato Black" panose="020F0A0202020403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9882" y="2019778"/>
            <a:ext cx="7038436" cy="46805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Purchase Item:  Instructional Media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39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405" y="96253"/>
            <a:ext cx="7368574" cy="581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7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solidFill>
            <a:srgbClr val="262087"/>
          </a:solidFill>
        </p:spPr>
        <p:txBody>
          <a:bodyPr/>
          <a:lstStyle/>
          <a:p>
            <a:r>
              <a:rPr lang="en-US" dirty="0" smtClean="0"/>
              <a:t>Purchase Items in Purchased Services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2561" y="1130230"/>
            <a:ext cx="1925516" cy="654607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latin typeface="Lato Black" panose="020F0A02020204030203" pitchFamily="34" charset="0"/>
              </a:rPr>
              <a:t>WISEgrants</a:t>
            </a:r>
          </a:p>
        </p:txBody>
      </p:sp>
      <p:sp>
        <p:nvSpPr>
          <p:cNvPr id="5" name="Pentagon 4"/>
          <p:cNvSpPr/>
          <p:nvPr/>
        </p:nvSpPr>
        <p:spPr>
          <a:xfrm>
            <a:off x="272563" y="1918256"/>
            <a:ext cx="2741226" cy="589085"/>
          </a:xfrm>
          <a:prstGeom prst="homePlate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CESA Contract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2724538" y="1130231"/>
            <a:ext cx="2789854" cy="654606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WUFAR Object</a:t>
            </a:r>
            <a:endParaRPr lang="en-US" sz="2200" dirty="0">
              <a:latin typeface="Lato Black" panose="020F0A02020204030203" pitchFamily="34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2733869" y="1918256"/>
            <a:ext cx="5981282" cy="589085"/>
          </a:xfrm>
          <a:prstGeom prst="chevron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386 – Payment to CESA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238350" y="2658487"/>
            <a:ext cx="2775439" cy="589085"/>
          </a:xfrm>
          <a:prstGeom prst="homePlate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LEA Contract</a:t>
            </a:r>
            <a:endParaRPr lang="en-US" sz="2200" dirty="0"/>
          </a:p>
        </p:txBody>
      </p:sp>
      <p:sp>
        <p:nvSpPr>
          <p:cNvPr id="18" name="Chevron 17"/>
          <p:cNvSpPr/>
          <p:nvPr/>
        </p:nvSpPr>
        <p:spPr>
          <a:xfrm>
            <a:off x="2715207" y="2663967"/>
            <a:ext cx="5947070" cy="583605"/>
          </a:xfrm>
          <a:prstGeom prst="chevron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382 – Payment to WI School District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238350" y="4234840"/>
            <a:ext cx="2775439" cy="589085"/>
          </a:xfrm>
          <a:prstGeom prst="homePlate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Employee Travel</a:t>
            </a:r>
            <a:endParaRPr lang="en-US" sz="2200" dirty="0"/>
          </a:p>
        </p:txBody>
      </p:sp>
      <p:sp>
        <p:nvSpPr>
          <p:cNvPr id="21" name="Chevron 20"/>
          <p:cNvSpPr/>
          <p:nvPr/>
        </p:nvSpPr>
        <p:spPr>
          <a:xfrm>
            <a:off x="2715207" y="4234840"/>
            <a:ext cx="5947070" cy="589086"/>
          </a:xfrm>
          <a:prstGeom prst="chevron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342 – Employee Travel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238350" y="3437182"/>
            <a:ext cx="2775439" cy="589085"/>
          </a:xfrm>
          <a:prstGeom prst="homePlate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WTCS Contract</a:t>
            </a:r>
            <a:endParaRPr lang="en-US" sz="2200" dirty="0"/>
          </a:p>
        </p:txBody>
      </p:sp>
      <p:sp>
        <p:nvSpPr>
          <p:cNvPr id="23" name="Chevron 22"/>
          <p:cNvSpPr/>
          <p:nvPr/>
        </p:nvSpPr>
        <p:spPr>
          <a:xfrm>
            <a:off x="2715207" y="3437182"/>
            <a:ext cx="5947070" cy="594566"/>
          </a:xfrm>
          <a:prstGeom prst="chevron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386 – Payment to WTCS District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42180" y="1045029"/>
            <a:ext cx="2752530" cy="1609607"/>
          </a:xfrm>
          <a:prstGeom prst="rect">
            <a:avLst/>
          </a:prstGeom>
          <a:ln w="76200">
            <a:solidFill>
              <a:srgbClr val="26208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Lato Black" panose="020F0A02020204030203" pitchFamily="34" charset="0"/>
              </a:rPr>
              <a:t>For contracted services, you must first select the vendor type before choosing the </a:t>
            </a:r>
            <a:br>
              <a:rPr lang="en-US" sz="1600" dirty="0" smtClean="0">
                <a:latin typeface="Lato Black" panose="020F0A02020204030203" pitchFamily="34" charset="0"/>
              </a:rPr>
            </a:br>
            <a:r>
              <a:rPr lang="en-US" sz="1600" dirty="0" smtClean="0">
                <a:latin typeface="Lato Black" panose="020F0A02020204030203" pitchFamily="34" charset="0"/>
              </a:rPr>
              <a:t>service provided. </a:t>
            </a:r>
            <a:endParaRPr lang="en-US" sz="1600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88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solidFill>
            <a:srgbClr val="262087"/>
          </a:solidFill>
        </p:spPr>
        <p:txBody>
          <a:bodyPr/>
          <a:lstStyle/>
          <a:p>
            <a:r>
              <a:rPr lang="en-US" dirty="0" smtClean="0"/>
              <a:t>Purchase Items in Purchased </a:t>
            </a:r>
            <a:r>
              <a:rPr lang="en-US" dirty="0"/>
              <a:t>Services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72561" y="1033991"/>
            <a:ext cx="1925516" cy="610882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latin typeface="Lato Black" panose="020F0A02020204030203" pitchFamily="34" charset="0"/>
              </a:rPr>
              <a:t>WISEgrants</a:t>
            </a:r>
          </a:p>
        </p:txBody>
      </p:sp>
      <p:sp>
        <p:nvSpPr>
          <p:cNvPr id="5" name="Pentagon 4"/>
          <p:cNvSpPr/>
          <p:nvPr/>
        </p:nvSpPr>
        <p:spPr>
          <a:xfrm>
            <a:off x="272561" y="2869182"/>
            <a:ext cx="3427024" cy="974234"/>
          </a:xfrm>
          <a:prstGeom prst="homePlate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Private Vendor Contract for </a:t>
            </a:r>
            <a:r>
              <a:rPr lang="en-US" sz="2200" dirty="0" smtClean="0">
                <a:solidFill>
                  <a:srgbClr val="FFFF00"/>
                </a:solidFill>
                <a:latin typeface="Lato Black" panose="020F0A02020204030203" pitchFamily="34" charset="0"/>
              </a:rPr>
              <a:t>Instructional Services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4137" y="1033991"/>
            <a:ext cx="2562810" cy="610881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WUFAR Object</a:t>
            </a:r>
            <a:endParaRPr lang="en-US" sz="2200" dirty="0">
              <a:latin typeface="Lato Black" panose="020F0A02020204030203" pitchFamily="34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200399" y="1753329"/>
            <a:ext cx="5738326" cy="966533"/>
          </a:xfrm>
          <a:prstGeom prst="chevron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>
                <a:latin typeface="Lato Black" panose="020F0A02020204030203" pitchFamily="34" charset="0"/>
              </a:rPr>
              <a:t>310 – Personal Services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272562" y="1753329"/>
            <a:ext cx="3427024" cy="966533"/>
          </a:xfrm>
          <a:prstGeom prst="homePlate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Private Vendor Contract for </a:t>
            </a:r>
            <a:br>
              <a:rPr lang="en-US" sz="2200" dirty="0" smtClean="0">
                <a:latin typeface="Lato Black" panose="020F0A02020204030203" pitchFamily="34" charset="0"/>
              </a:rPr>
            </a:br>
            <a:r>
              <a:rPr lang="en-US" sz="2200" dirty="0" smtClean="0">
                <a:solidFill>
                  <a:srgbClr val="FFFF00"/>
                </a:solidFill>
                <a:latin typeface="Lato Black" panose="020F0A02020204030203" pitchFamily="34" charset="0"/>
              </a:rPr>
              <a:t>Support Services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3200398" y="2869180"/>
            <a:ext cx="5775649" cy="974236"/>
          </a:xfrm>
          <a:prstGeom prst="chevron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latin typeface="Lato Black" panose="020F0A02020204030203" pitchFamily="34" charset="0"/>
              </a:rPr>
              <a:t>370 – Payment to Non-</a:t>
            </a:r>
            <a:r>
              <a:rPr lang="en-US" sz="2200" dirty="0" err="1">
                <a:latin typeface="Lato Black" panose="020F0A02020204030203" pitchFamily="34" charset="0"/>
              </a:rPr>
              <a:t>Gov</a:t>
            </a:r>
            <a:r>
              <a:rPr lang="en-US" sz="2200" dirty="0">
                <a:latin typeface="Lato Black" panose="020F0A02020204030203" pitchFamily="34" charset="0"/>
              </a:rPr>
              <a:t> </a:t>
            </a:r>
            <a:r>
              <a:rPr lang="en-US" sz="2200" dirty="0" smtClean="0">
                <a:latin typeface="Lato Black" panose="020F0A02020204030203" pitchFamily="34" charset="0"/>
              </a:rPr>
              <a:t>Agency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2" name="Pentagon 21"/>
          <p:cNvSpPr/>
          <p:nvPr/>
        </p:nvSpPr>
        <p:spPr>
          <a:xfrm>
            <a:off x="272561" y="3981495"/>
            <a:ext cx="3461236" cy="1026733"/>
          </a:xfrm>
          <a:prstGeom prst="homePlate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rgbClr val="FFFF00"/>
                </a:solidFill>
                <a:latin typeface="Lato Black" panose="020F0A02020204030203" pitchFamily="34" charset="0"/>
              </a:rPr>
              <a:t>IT</a:t>
            </a:r>
            <a:r>
              <a:rPr lang="en-US" sz="2200" dirty="0" smtClean="0">
                <a:latin typeface="Lato Black" panose="020F0A02020204030203" pitchFamily="34" charset="0"/>
              </a:rPr>
              <a:t> Private Vendor Contracts</a:t>
            </a:r>
            <a:endParaRPr lang="en-US" sz="2200" dirty="0"/>
          </a:p>
        </p:txBody>
      </p:sp>
      <p:sp>
        <p:nvSpPr>
          <p:cNvPr id="23" name="Chevron 22"/>
          <p:cNvSpPr/>
          <p:nvPr/>
        </p:nvSpPr>
        <p:spPr>
          <a:xfrm>
            <a:off x="3200398" y="3981494"/>
            <a:ext cx="5775649" cy="1026733"/>
          </a:xfrm>
          <a:prstGeom prst="chevron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360 – Information Tech Services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01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7" grpId="0" animBg="1"/>
      <p:bldP spid="18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solidFill>
            <a:srgbClr val="262087"/>
          </a:solidFill>
        </p:spPr>
        <p:txBody>
          <a:bodyPr>
            <a:normAutofit/>
          </a:bodyPr>
          <a:lstStyle/>
          <a:p>
            <a:r>
              <a:rPr lang="en-US" dirty="0"/>
              <a:t>WISEgrants Terminology – </a:t>
            </a:r>
            <a:r>
              <a:rPr lang="en-US" dirty="0" smtClean="0"/>
              <a:t>Purchase Detail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2561" y="1201636"/>
            <a:ext cx="1925516" cy="583201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latin typeface="Lato Black" panose="020F0A02020204030203" pitchFamily="34" charset="0"/>
              </a:rPr>
              <a:t>WISEgrants</a:t>
            </a:r>
          </a:p>
        </p:txBody>
      </p:sp>
      <p:sp>
        <p:nvSpPr>
          <p:cNvPr id="5" name="Pentagon 4"/>
          <p:cNvSpPr/>
          <p:nvPr/>
        </p:nvSpPr>
        <p:spPr>
          <a:xfrm>
            <a:off x="272562" y="1918256"/>
            <a:ext cx="2590559" cy="738990"/>
          </a:xfrm>
          <a:prstGeom prst="homePlate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Purchase Detail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2505807" y="1201636"/>
            <a:ext cx="2007577" cy="573641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What It Is</a:t>
            </a:r>
            <a:endParaRPr lang="en-US" sz="2200" dirty="0">
              <a:latin typeface="Lato Black" panose="020F0A02020204030203" pitchFamily="34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2496476" y="1919790"/>
            <a:ext cx="3866849" cy="737456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Specific cost tied to a broad category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5996066" y="1924166"/>
            <a:ext cx="2892418" cy="733080"/>
          </a:xfrm>
          <a:prstGeom prst="chevron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Function and / or Object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96066" y="1211196"/>
            <a:ext cx="2400301" cy="573641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Drives WUFAR…</a:t>
            </a:r>
            <a:endParaRPr lang="en-US" sz="2200" dirty="0">
              <a:latin typeface="Lato Black" panose="020F0A0202020403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5411" y="4078850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Placement Tuition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27536" y="2937225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Curriculum Development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473569" y="4078850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Computer Software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361982" y="2948606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Professional Development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75434" y="2948606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Remodeling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75445" y="4078850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Field Trip Fees</a:t>
            </a:r>
            <a:endParaRPr lang="en-US" sz="1800" dirty="0">
              <a:latin typeface="Lato Black" panose="020F0A02020204030203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952264" y="4078850"/>
            <a:ext cx="2039815" cy="861646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Lato Black" panose="020F0A02020204030203" pitchFamily="34" charset="0"/>
              </a:rPr>
              <a:t>Transition Services</a:t>
            </a:r>
            <a:endParaRPr lang="en-US" sz="1800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64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solidFill>
            <a:srgbClr val="262087"/>
          </a:solidFill>
        </p:spPr>
        <p:txBody>
          <a:bodyPr>
            <a:normAutofit/>
          </a:bodyPr>
          <a:lstStyle/>
          <a:p>
            <a:r>
              <a:rPr lang="en-US" dirty="0" smtClean="0"/>
              <a:t>Purchase Detail Driving Function / Object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2561" y="1201636"/>
            <a:ext cx="2201008" cy="583201"/>
          </a:xfrm>
          <a:prstGeom prst="rect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Purchase Item</a:t>
            </a:r>
            <a:endParaRPr lang="en-US" sz="2200" dirty="0">
              <a:latin typeface="Lato Black" panose="020F0A02020204030203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272562" y="1918256"/>
            <a:ext cx="2742487" cy="565452"/>
          </a:xfrm>
          <a:prstGeom prst="homePlate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Property Services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5847345" y="1206852"/>
            <a:ext cx="1395662" cy="573641"/>
          </a:xfrm>
          <a:prstGeom prst="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Function</a:t>
            </a:r>
            <a:endParaRPr lang="en-US" sz="2200" dirty="0">
              <a:latin typeface="Lato Black" panose="020F0A02020204030203" pitchFamily="34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2695073" y="1920115"/>
            <a:ext cx="3525253" cy="563593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Remodeling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7471285" y="1919114"/>
            <a:ext cx="1465002" cy="564594"/>
          </a:xfrm>
          <a:prstGeom prst="chevron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320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32341" y="1202071"/>
            <a:ext cx="1123860" cy="573641"/>
          </a:xfrm>
          <a:prstGeom prst="rect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Object</a:t>
            </a:r>
            <a:endParaRPr lang="en-US" sz="2200" dirty="0">
              <a:latin typeface="Lato Black" panose="020F0A02020204030203" pitchFamily="34" charset="0"/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5847345" y="1918256"/>
            <a:ext cx="1900341" cy="565452"/>
          </a:xfrm>
          <a:prstGeom prst="chevron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Lato Black" panose="020F0A02020204030203" pitchFamily="34" charset="0"/>
              </a:rPr>
              <a:t>255300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695073" y="1197292"/>
            <a:ext cx="2201008" cy="583201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Purchase Detail</a:t>
            </a:r>
            <a:endParaRPr lang="en-US" sz="2200" dirty="0">
              <a:latin typeface="Lato Black" panose="020F0A02020204030203" pitchFamily="34" charset="0"/>
            </a:endParaRPr>
          </a:p>
        </p:txBody>
      </p:sp>
      <p:sp>
        <p:nvSpPr>
          <p:cNvPr id="27" name="Pentagon 26"/>
          <p:cNvSpPr/>
          <p:nvPr/>
        </p:nvSpPr>
        <p:spPr>
          <a:xfrm>
            <a:off x="272562" y="2689935"/>
            <a:ext cx="2742487" cy="565452"/>
          </a:xfrm>
          <a:prstGeom prst="homePlate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Communication</a:t>
            </a:r>
            <a:endParaRPr lang="en-US" sz="2200" dirty="0"/>
          </a:p>
        </p:txBody>
      </p:sp>
      <p:sp>
        <p:nvSpPr>
          <p:cNvPr id="28" name="Chevron 27"/>
          <p:cNvSpPr/>
          <p:nvPr/>
        </p:nvSpPr>
        <p:spPr>
          <a:xfrm>
            <a:off x="2695073" y="2691794"/>
            <a:ext cx="3525253" cy="563593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Postage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9" name="Chevron 28"/>
          <p:cNvSpPr/>
          <p:nvPr/>
        </p:nvSpPr>
        <p:spPr>
          <a:xfrm>
            <a:off x="7471285" y="2690793"/>
            <a:ext cx="1465002" cy="564594"/>
          </a:xfrm>
          <a:prstGeom prst="chevron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353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0" name="Chevron 29"/>
          <p:cNvSpPr/>
          <p:nvPr/>
        </p:nvSpPr>
        <p:spPr>
          <a:xfrm>
            <a:off x="5847345" y="2689935"/>
            <a:ext cx="1900341" cy="565452"/>
          </a:xfrm>
          <a:prstGeom prst="chevron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latin typeface="Lato Black" panose="020F0A02020204030203" pitchFamily="34" charset="0"/>
              </a:rPr>
              <a:t>XXXXXX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1" name="Pentagon 30"/>
          <p:cNvSpPr/>
          <p:nvPr/>
        </p:nvSpPr>
        <p:spPr>
          <a:xfrm>
            <a:off x="272562" y="3475137"/>
            <a:ext cx="2742487" cy="565452"/>
          </a:xfrm>
          <a:prstGeom prst="homePlate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CESA Contract</a:t>
            </a:r>
            <a:endParaRPr lang="en-US" sz="2200" dirty="0"/>
          </a:p>
        </p:txBody>
      </p:sp>
      <p:sp>
        <p:nvSpPr>
          <p:cNvPr id="32" name="Chevron 31"/>
          <p:cNvSpPr/>
          <p:nvPr/>
        </p:nvSpPr>
        <p:spPr>
          <a:xfrm>
            <a:off x="2695073" y="3476996"/>
            <a:ext cx="3525253" cy="563593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Curriculum </a:t>
            </a:r>
            <a:r>
              <a:rPr lang="en-US" sz="2200" dirty="0" err="1" smtClean="0">
                <a:latin typeface="Lato Black" panose="020F0A02020204030203" pitchFamily="34" charset="0"/>
              </a:rPr>
              <a:t>Devlp</a:t>
            </a:r>
            <a:r>
              <a:rPr lang="en-US" sz="2200" dirty="0" smtClean="0">
                <a:latin typeface="Lato Black" panose="020F0A02020204030203" pitchFamily="34" charset="0"/>
              </a:rPr>
              <a:t>.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3" name="Chevron 32"/>
          <p:cNvSpPr/>
          <p:nvPr/>
        </p:nvSpPr>
        <p:spPr>
          <a:xfrm>
            <a:off x="7471285" y="3475995"/>
            <a:ext cx="1465002" cy="564594"/>
          </a:xfrm>
          <a:prstGeom prst="chevron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386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4" name="Chevron 33"/>
          <p:cNvSpPr/>
          <p:nvPr/>
        </p:nvSpPr>
        <p:spPr>
          <a:xfrm>
            <a:off x="5847345" y="3473339"/>
            <a:ext cx="1900341" cy="567250"/>
          </a:xfrm>
          <a:prstGeom prst="chevron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latin typeface="Lato Black" panose="020F0A02020204030203" pitchFamily="34" charset="0"/>
              </a:rPr>
              <a:t>221200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Pentagon 34"/>
          <p:cNvSpPr/>
          <p:nvPr/>
        </p:nvSpPr>
        <p:spPr>
          <a:xfrm>
            <a:off x="272562" y="4263361"/>
            <a:ext cx="2742487" cy="565452"/>
          </a:xfrm>
          <a:prstGeom prst="homePlate">
            <a:avLst/>
          </a:prstGeom>
          <a:solidFill>
            <a:srgbClr val="2620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Supplies</a:t>
            </a:r>
            <a:endParaRPr lang="en-US" sz="2200" dirty="0"/>
          </a:p>
        </p:txBody>
      </p:sp>
      <p:sp>
        <p:nvSpPr>
          <p:cNvPr id="36" name="Chevron 35"/>
          <p:cNvSpPr/>
          <p:nvPr/>
        </p:nvSpPr>
        <p:spPr>
          <a:xfrm>
            <a:off x="2695073" y="4265220"/>
            <a:ext cx="3525253" cy="563593"/>
          </a:xfrm>
          <a:prstGeom prst="chevron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Food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7" name="Chevron 36"/>
          <p:cNvSpPr/>
          <p:nvPr/>
        </p:nvSpPr>
        <p:spPr>
          <a:xfrm>
            <a:off x="7471285" y="4264219"/>
            <a:ext cx="1465002" cy="564594"/>
          </a:xfrm>
          <a:prstGeom prst="chevron">
            <a:avLst/>
          </a:prstGeom>
          <a:solidFill>
            <a:srgbClr val="33A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latin typeface="Lato Black" panose="020F0A02020204030203" pitchFamily="34" charset="0"/>
              </a:rPr>
              <a:t>415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8" name="Chevron 37"/>
          <p:cNvSpPr/>
          <p:nvPr/>
        </p:nvSpPr>
        <p:spPr>
          <a:xfrm>
            <a:off x="5847345" y="4265219"/>
            <a:ext cx="1900341" cy="563593"/>
          </a:xfrm>
          <a:prstGeom prst="chevron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latin typeface="Lato Black" panose="020F0A02020204030203" pitchFamily="34" charset="0"/>
              </a:rPr>
              <a:t>XXXXXX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53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21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4769</TotalTime>
  <Words>1588</Words>
  <Application>Microsoft Office PowerPoint</Application>
  <PresentationFormat>On-screen Show (16:9)</PresentationFormat>
  <Paragraphs>525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Gadget</vt:lpstr>
      <vt:lpstr>Lato</vt:lpstr>
      <vt:lpstr>Lato Black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Public Instruction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Ransley, Tawny M.  DPI</dc:creator>
  <cp:lastModifiedBy>Zellmer, Rachel D.  DPI</cp:lastModifiedBy>
  <cp:revision>181</cp:revision>
  <cp:lastPrinted>2017-02-14T17:33:19Z</cp:lastPrinted>
  <dcterms:created xsi:type="dcterms:W3CDTF">2016-02-23T19:34:17Z</dcterms:created>
  <dcterms:modified xsi:type="dcterms:W3CDTF">2017-02-16T20:57:40Z</dcterms:modified>
</cp:coreProperties>
</file>