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86"/>
  </p:notesMasterIdLst>
  <p:handoutMasterIdLst>
    <p:handoutMasterId r:id="rId87"/>
  </p:handoutMasterIdLst>
  <p:sldIdLst>
    <p:sldId id="269" r:id="rId2"/>
    <p:sldId id="271" r:id="rId3"/>
    <p:sldId id="273" r:id="rId4"/>
    <p:sldId id="330" r:id="rId5"/>
    <p:sldId id="328" r:id="rId6"/>
    <p:sldId id="329" r:id="rId7"/>
    <p:sldId id="331" r:id="rId8"/>
    <p:sldId id="393" r:id="rId9"/>
    <p:sldId id="332" r:id="rId10"/>
    <p:sldId id="333" r:id="rId11"/>
    <p:sldId id="335" r:id="rId12"/>
    <p:sldId id="337" r:id="rId13"/>
    <p:sldId id="336" r:id="rId14"/>
    <p:sldId id="334" r:id="rId15"/>
    <p:sldId id="338" r:id="rId16"/>
    <p:sldId id="343" r:id="rId17"/>
    <p:sldId id="341" r:id="rId18"/>
    <p:sldId id="342" r:id="rId19"/>
    <p:sldId id="358" r:id="rId20"/>
    <p:sldId id="344" r:id="rId21"/>
    <p:sldId id="359" r:id="rId22"/>
    <p:sldId id="378" r:id="rId23"/>
    <p:sldId id="361" r:id="rId24"/>
    <p:sldId id="360" r:id="rId25"/>
    <p:sldId id="362" r:id="rId26"/>
    <p:sldId id="363" r:id="rId27"/>
    <p:sldId id="346" r:id="rId28"/>
    <p:sldId id="353" r:id="rId29"/>
    <p:sldId id="354" r:id="rId30"/>
    <p:sldId id="347" r:id="rId31"/>
    <p:sldId id="365" r:id="rId32"/>
    <p:sldId id="364" r:id="rId33"/>
    <p:sldId id="340" r:id="rId34"/>
    <p:sldId id="366" r:id="rId35"/>
    <p:sldId id="367" r:id="rId36"/>
    <p:sldId id="368" r:id="rId37"/>
    <p:sldId id="369" r:id="rId38"/>
    <p:sldId id="370" r:id="rId39"/>
    <p:sldId id="348" r:id="rId40"/>
    <p:sldId id="345" r:id="rId41"/>
    <p:sldId id="349" r:id="rId42"/>
    <p:sldId id="357" r:id="rId43"/>
    <p:sldId id="376" r:id="rId44"/>
    <p:sldId id="355" r:id="rId45"/>
    <p:sldId id="356" r:id="rId46"/>
    <p:sldId id="375" r:id="rId47"/>
    <p:sldId id="398" r:id="rId48"/>
    <p:sldId id="371" r:id="rId49"/>
    <p:sldId id="277" r:id="rId50"/>
    <p:sldId id="372" r:id="rId51"/>
    <p:sldId id="373" r:id="rId52"/>
    <p:sldId id="374" r:id="rId53"/>
    <p:sldId id="377" r:id="rId54"/>
    <p:sldId id="394" r:id="rId55"/>
    <p:sldId id="397" r:id="rId56"/>
    <p:sldId id="409" r:id="rId57"/>
    <p:sldId id="410" r:id="rId58"/>
    <p:sldId id="379" r:id="rId59"/>
    <p:sldId id="380" r:id="rId60"/>
    <p:sldId id="381" r:id="rId61"/>
    <p:sldId id="382" r:id="rId62"/>
    <p:sldId id="383" r:id="rId63"/>
    <p:sldId id="390" r:id="rId64"/>
    <p:sldId id="408" r:id="rId65"/>
    <p:sldId id="387" r:id="rId66"/>
    <p:sldId id="388" r:id="rId67"/>
    <p:sldId id="389" r:id="rId68"/>
    <p:sldId id="384" r:id="rId69"/>
    <p:sldId id="385" r:id="rId70"/>
    <p:sldId id="386" r:id="rId71"/>
    <p:sldId id="399" r:id="rId72"/>
    <p:sldId id="401" r:id="rId73"/>
    <p:sldId id="402" r:id="rId74"/>
    <p:sldId id="403" r:id="rId75"/>
    <p:sldId id="404" r:id="rId76"/>
    <p:sldId id="405" r:id="rId77"/>
    <p:sldId id="391" r:id="rId78"/>
    <p:sldId id="392" r:id="rId79"/>
    <p:sldId id="406" r:id="rId80"/>
    <p:sldId id="407" r:id="rId81"/>
    <p:sldId id="325" r:id="rId82"/>
    <p:sldId id="326" r:id="rId83"/>
    <p:sldId id="327" r:id="rId84"/>
    <p:sldId id="324" r:id="rId85"/>
  </p:sldIdLst>
  <p:sldSz cx="9364663" cy="7023100"/>
  <p:notesSz cx="7010400" cy="9296400"/>
  <p:custDataLst>
    <p:tags r:id="rId88"/>
  </p:custDataLst>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2950" userDrawn="1">
          <p15:clr>
            <a:srgbClr val="A4A3A4"/>
          </p15:clr>
        </p15:guide>
        <p15:guide id="3" orient="horz" pos="22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AB4E"/>
    <a:srgbClr val="0066CC"/>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9" autoAdjust="0"/>
    <p:restoredTop sz="94913" autoAdjust="0"/>
  </p:normalViewPr>
  <p:slideViewPr>
    <p:cSldViewPr snapToGrid="0">
      <p:cViewPr varScale="1">
        <p:scale>
          <a:sx n="100" d="100"/>
          <a:sy n="100" d="100"/>
        </p:scale>
        <p:origin x="78" y="78"/>
      </p:cViewPr>
      <p:guideLst>
        <p:guide pos="2950"/>
        <p:guide orient="horz" pos="221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10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5"/>
          </a:xfrm>
          <a:prstGeom prst="rect">
            <a:avLst/>
          </a:prstGeom>
        </p:spPr>
        <p:txBody>
          <a:bodyPr vert="horz" lIns="91440" tIns="45720" rIns="91440" bIns="45720" rtlCol="0"/>
          <a:lstStyle>
            <a:lvl1pPr algn="r">
              <a:defRPr sz="1200"/>
            </a:lvl1pPr>
          </a:lstStyle>
          <a:p>
            <a:fld id="{1444BFF0-C6B5-401C-9E6A-21D98C908F4C}" type="datetimeFigureOut">
              <a:rPr lang="en-US" smtClean="0"/>
              <a:t>3/21/2018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7"/>
            <a:ext cx="3038475" cy="466725"/>
          </a:xfrm>
          <a:prstGeom prst="rect">
            <a:avLst/>
          </a:prstGeom>
        </p:spPr>
        <p:txBody>
          <a:bodyPr vert="horz" lIns="91440" tIns="45720" rIns="91440" bIns="45720" rtlCol="0" anchor="b"/>
          <a:lstStyle>
            <a:lvl1pPr algn="r">
              <a:defRPr sz="1200"/>
            </a:lvl1pPr>
          </a:lstStyle>
          <a:p>
            <a:fld id="{62BEEB49-207F-4B6C-9308-6F095331FE65}" type="slidenum">
              <a:rPr lang="en-US" smtClean="0"/>
              <a:t>‹#›</a:t>
            </a:fld>
            <a:endParaRPr lang="en-US"/>
          </a:p>
        </p:txBody>
      </p:sp>
    </p:spTree>
    <p:extLst>
      <p:ext uri="{BB962C8B-B14F-4D97-AF65-F5344CB8AC3E}">
        <p14:creationId xmlns:p14="http://schemas.microsoft.com/office/powerpoint/2010/main" val="214708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66B86-A74A-4C80-A57B-B68EC8B0A391}" type="datetimeFigureOut">
              <a:rPr lang="en-US" smtClean="0"/>
              <a:t>3/21/2018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B6EEB-6119-48CA-BBB5-3D15E3CAB236}" type="slidenum">
              <a:rPr lang="en-US" smtClean="0"/>
              <a:pPr/>
              <a:t>2</a:t>
            </a:fld>
            <a:endParaRPr lang="en-US" dirty="0"/>
          </a:p>
        </p:txBody>
      </p:sp>
    </p:spTree>
    <p:extLst>
      <p:ext uri="{BB962C8B-B14F-4D97-AF65-F5344CB8AC3E}">
        <p14:creationId xmlns:p14="http://schemas.microsoft.com/office/powerpoint/2010/main" val="19175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6B6EEB-6119-48CA-BBB5-3D15E3CAB236}" type="slidenum">
              <a:rPr lang="en-US" smtClean="0"/>
              <a:pPr/>
              <a:t>3</a:t>
            </a:fld>
            <a:endParaRPr lang="en-US" dirty="0"/>
          </a:p>
        </p:txBody>
      </p:sp>
    </p:spTree>
    <p:extLst>
      <p:ext uri="{BB962C8B-B14F-4D97-AF65-F5344CB8AC3E}">
        <p14:creationId xmlns:p14="http://schemas.microsoft.com/office/powerpoint/2010/main" val="326295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800" dirty="0">
                <a:latin typeface="Arial Black" panose="020B0A04020102020204" pitchFamily="34" charset="0"/>
              </a:rPr>
              <a:t>Every district with a Fund 80 will have an annual audit of the expenses.  Depending on the process used by the auditor, something was not checked last year could be a question this year or in the future.</a:t>
            </a:r>
          </a:p>
        </p:txBody>
      </p:sp>
      <p:sp>
        <p:nvSpPr>
          <p:cNvPr id="4" name="Slide Number Placeholder 3"/>
          <p:cNvSpPr>
            <a:spLocks noGrp="1"/>
          </p:cNvSpPr>
          <p:nvPr>
            <p:ph type="sldNum" sz="quarter" idx="10"/>
          </p:nvPr>
        </p:nvSpPr>
        <p:spPr/>
        <p:txBody>
          <a:bodyPr/>
          <a:lstStyle/>
          <a:p>
            <a:fld id="{0F655E67-6DE5-498F-B93B-16EBD12D48B8}" type="slidenum">
              <a:rPr lang="en-US" smtClean="0"/>
              <a:t>82</a:t>
            </a:fld>
            <a:endParaRPr lang="en-US" dirty="0"/>
          </a:p>
        </p:txBody>
      </p:sp>
    </p:spTree>
    <p:extLst>
      <p:ext uri="{BB962C8B-B14F-4D97-AF65-F5344CB8AC3E}">
        <p14:creationId xmlns:p14="http://schemas.microsoft.com/office/powerpoint/2010/main" val="105520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800" dirty="0">
                <a:latin typeface="Arial Black" panose="020B0A04020102020204" pitchFamily="34" charset="0"/>
              </a:rPr>
              <a:t>Every district with a Fund 80 will have an annual audit of the expenses.  Depending on the process used by the auditor, something was not checked last year could be a question this year or in the future.</a:t>
            </a:r>
          </a:p>
        </p:txBody>
      </p:sp>
      <p:sp>
        <p:nvSpPr>
          <p:cNvPr id="4" name="Slide Number Placeholder 3"/>
          <p:cNvSpPr>
            <a:spLocks noGrp="1"/>
          </p:cNvSpPr>
          <p:nvPr>
            <p:ph type="sldNum" sz="quarter" idx="10"/>
          </p:nvPr>
        </p:nvSpPr>
        <p:spPr/>
        <p:txBody>
          <a:bodyPr/>
          <a:lstStyle/>
          <a:p>
            <a:fld id="{0F655E67-6DE5-498F-B93B-16EBD12D48B8}" type="slidenum">
              <a:rPr lang="en-US" smtClean="0"/>
              <a:t>83</a:t>
            </a:fld>
            <a:endParaRPr lang="en-US" dirty="0"/>
          </a:p>
        </p:txBody>
      </p:sp>
    </p:spTree>
    <p:extLst>
      <p:ext uri="{BB962C8B-B14F-4D97-AF65-F5344CB8AC3E}">
        <p14:creationId xmlns:p14="http://schemas.microsoft.com/office/powerpoint/2010/main" val="273621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2350" y="1149383"/>
            <a:ext cx="7959964" cy="2445079"/>
          </a:xfrm>
        </p:spPr>
        <p:txBody>
          <a:bodyPr anchor="b"/>
          <a:lstStyle>
            <a:lvl1pPr algn="ctr">
              <a:defRPr sz="6145"/>
            </a:lvl1pPr>
          </a:lstStyle>
          <a:p>
            <a:r>
              <a:rPr lang="en-US" smtClean="0"/>
              <a:t>Click to edit Master title style</a:t>
            </a:r>
            <a:endParaRPr lang="en-US" dirty="0"/>
          </a:p>
        </p:txBody>
      </p:sp>
      <p:sp>
        <p:nvSpPr>
          <p:cNvPr id="3" name="Subtitle 2"/>
          <p:cNvSpPr>
            <a:spLocks noGrp="1"/>
          </p:cNvSpPr>
          <p:nvPr>
            <p:ph type="subTitle" idx="1"/>
          </p:nvPr>
        </p:nvSpPr>
        <p:spPr>
          <a:xfrm>
            <a:off x="1170583" y="3688754"/>
            <a:ext cx="7023497" cy="1695623"/>
          </a:xfrm>
        </p:spPr>
        <p:txBody>
          <a:bodyPr/>
          <a:lstStyle>
            <a:lvl1pPr marL="0" indent="0" algn="ctr">
              <a:buNone/>
              <a:defRPr sz="2458"/>
            </a:lvl1pPr>
            <a:lvl2pPr marL="468219" indent="0" algn="ctr">
              <a:buNone/>
              <a:defRPr sz="2048"/>
            </a:lvl2pPr>
            <a:lvl3pPr marL="936437" indent="0" algn="ctr">
              <a:buNone/>
              <a:defRPr sz="1843"/>
            </a:lvl3pPr>
            <a:lvl4pPr marL="1404656" indent="0" algn="ctr">
              <a:buNone/>
              <a:defRPr sz="1639"/>
            </a:lvl4pPr>
            <a:lvl5pPr marL="1872874" indent="0" algn="ctr">
              <a:buNone/>
              <a:defRPr sz="1639"/>
            </a:lvl5pPr>
            <a:lvl6pPr marL="2341093" indent="0" algn="ctr">
              <a:buNone/>
              <a:defRPr sz="1639"/>
            </a:lvl6pPr>
            <a:lvl7pPr marL="2809311" indent="0" algn="ctr">
              <a:buNone/>
              <a:defRPr sz="1639"/>
            </a:lvl7pPr>
            <a:lvl8pPr marL="3277530" indent="0" algn="ctr">
              <a:buNone/>
              <a:defRPr sz="1639"/>
            </a:lvl8pPr>
            <a:lvl9pPr marL="3745748" indent="0" algn="ctr">
              <a:buNone/>
              <a:defRPr sz="163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95862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90425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1588" y="373915"/>
            <a:ext cx="2019255" cy="595175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3821" y="373915"/>
            <a:ext cx="5940708" cy="59517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98815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Group 1"/>
          <p:cNvGrpSpPr/>
          <p:nvPr userDrawn="1"/>
        </p:nvGrpSpPr>
        <p:grpSpPr>
          <a:xfrm>
            <a:off x="-1" y="4436125"/>
            <a:ext cx="9364722" cy="2589457"/>
            <a:chOff x="-1" y="4436124"/>
            <a:chExt cx="12481004" cy="2589457"/>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397245" y="1766643"/>
            <a:ext cx="6463676" cy="1724085"/>
          </a:xfrm>
          <a:prstGeom prst="rect">
            <a:avLst/>
          </a:prstGeom>
        </p:spPr>
        <p:txBody>
          <a:bodyPr>
            <a:noAutofit/>
          </a:bodyPr>
          <a:lstStyle>
            <a:lvl1pPr marL="0" indent="0" algn="ctr">
              <a:lnSpc>
                <a:spcPts val="3912"/>
              </a:lnSpc>
              <a:buNone/>
              <a:defRPr sz="3687" baseline="0">
                <a:solidFill>
                  <a:srgbClr val="333399"/>
                </a:solidFill>
                <a:latin typeface="Lato Black" panose="020F0A02020204030203" pitchFamily="34" charset="0"/>
              </a:defRPr>
            </a:lvl1pPr>
            <a:lvl2pPr>
              <a:defRPr sz="2700">
                <a:solidFill>
                  <a:srgbClr val="333399"/>
                </a:solidFill>
                <a:latin typeface="+mj-lt"/>
              </a:defRPr>
            </a:lvl2pPr>
            <a:lvl3pPr>
              <a:defRPr sz="2700">
                <a:solidFill>
                  <a:srgbClr val="333399"/>
                </a:solidFill>
                <a:latin typeface="+mj-lt"/>
              </a:defRPr>
            </a:lvl3pPr>
            <a:lvl4pPr>
              <a:defRPr sz="2700">
                <a:solidFill>
                  <a:srgbClr val="333399"/>
                </a:solidFill>
                <a:latin typeface="+mj-lt"/>
              </a:defRPr>
            </a:lvl4pPr>
            <a:lvl5pPr>
              <a:defRPr sz="2700">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7" name="Text Placeholder 16"/>
          <p:cNvSpPr>
            <a:spLocks noGrp="1"/>
          </p:cNvSpPr>
          <p:nvPr>
            <p:ph type="body" sz="quarter" idx="11" hasCustomPrompt="1"/>
          </p:nvPr>
        </p:nvSpPr>
        <p:spPr>
          <a:xfrm>
            <a:off x="5589726" y="4144593"/>
            <a:ext cx="2282556" cy="1534571"/>
          </a:xfrm>
          <a:prstGeom prst="rect">
            <a:avLst/>
          </a:prstGeom>
        </p:spPr>
        <p:txBody>
          <a:bodyPr>
            <a:normAutofit/>
          </a:bodyPr>
          <a:lstStyle>
            <a:lvl1pPr marL="0" indent="0" algn="l">
              <a:lnSpc>
                <a:spcPct val="100000"/>
              </a:lnSpc>
              <a:buNone/>
              <a:defRPr sz="1843"/>
            </a:lvl1pPr>
            <a:lvl2pPr marL="351045" indent="0">
              <a:lnSpc>
                <a:spcPct val="100000"/>
              </a:lnSpc>
              <a:buNone/>
              <a:defRPr sz="1501"/>
            </a:lvl2pPr>
            <a:lvl3pPr marL="702089" indent="0">
              <a:lnSpc>
                <a:spcPct val="100000"/>
              </a:lnSpc>
              <a:buNone/>
              <a:defRPr sz="1501"/>
            </a:lvl3pPr>
            <a:lvl4pPr marL="1053135" indent="0">
              <a:lnSpc>
                <a:spcPct val="100000"/>
              </a:lnSpc>
              <a:buNone/>
              <a:defRPr sz="1501"/>
            </a:lvl4pPr>
            <a:lvl5pPr marL="1404180" indent="0">
              <a:lnSpc>
                <a:spcPct val="100000"/>
              </a:lnSpc>
              <a:buNone/>
              <a:defRPr sz="1501"/>
            </a:lvl5pPr>
          </a:lstStyle>
          <a:p>
            <a:pPr lvl="0"/>
            <a:r>
              <a:rPr lang="en-US" dirty="0" smtClean="0"/>
              <a:t>Name of Presenter</a:t>
            </a:r>
            <a:br>
              <a:rPr lang="en-US" dirty="0" smtClean="0"/>
            </a:br>
            <a:r>
              <a:rPr lang="en-US" dirty="0" smtClean="0"/>
              <a:t>Title</a:t>
            </a:r>
            <a:br>
              <a:rPr lang="en-US" dirty="0" smtClean="0"/>
            </a:br>
            <a:r>
              <a:rPr lang="en-US" dirty="0" smtClean="0"/>
              <a:t>Date</a:t>
            </a:r>
          </a:p>
        </p:txBody>
      </p:sp>
    </p:spTree>
    <p:extLst>
      <p:ext uri="{BB962C8B-B14F-4D97-AF65-F5344CB8AC3E}">
        <p14:creationId xmlns:p14="http://schemas.microsoft.com/office/powerpoint/2010/main" val="39158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51856"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6" name="Text Placeholder 11"/>
          <p:cNvSpPr>
            <a:spLocks noGrp="1"/>
          </p:cNvSpPr>
          <p:nvPr>
            <p:ph type="body" sz="quarter" idx="14"/>
          </p:nvPr>
        </p:nvSpPr>
        <p:spPr>
          <a:xfrm>
            <a:off x="2131378" y="1858618"/>
            <a:ext cx="5168669" cy="4631635"/>
          </a:xfrm>
        </p:spPr>
        <p:txBody>
          <a:bodyPr>
            <a:normAutofit/>
          </a:bodyPr>
          <a:lstStyle>
            <a:lvl1pPr marL="351158" indent="-351158">
              <a:lnSpc>
                <a:spcPct val="150000"/>
              </a:lnSpc>
              <a:spcAft>
                <a:spcPts val="449"/>
              </a:spcAft>
              <a:buFont typeface="Arial"/>
              <a:buChar char="•"/>
              <a:defRPr sz="2458" b="1"/>
            </a:lvl1pPr>
            <a:lvl2pPr marL="351045" indent="0">
              <a:buNone/>
              <a:defRPr sz="1800"/>
            </a:lvl2pPr>
            <a:lvl3pPr marL="702089" indent="0">
              <a:buNone/>
              <a:defRPr sz="1800"/>
            </a:lvl3pPr>
            <a:lvl4pPr marL="1053135" indent="0">
              <a:buNone/>
              <a:defRPr sz="1800"/>
            </a:lvl4pPr>
            <a:lvl5pPr marL="1404180" indent="0">
              <a:buNone/>
              <a:defRPr sz="1800"/>
            </a:lvl5pPr>
          </a:lstStyle>
          <a:p>
            <a:pPr lvl="0"/>
            <a:endParaRPr lang="en-US" dirty="0"/>
          </a:p>
        </p:txBody>
      </p:sp>
    </p:spTree>
    <p:extLst>
      <p:ext uri="{BB962C8B-B14F-4D97-AF65-F5344CB8AC3E}">
        <p14:creationId xmlns:p14="http://schemas.microsoft.com/office/powerpoint/2010/main" val="3498430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233" y="284503"/>
            <a:ext cx="8428197" cy="116726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233" y="1638725"/>
            <a:ext cx="4136060" cy="46349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370" y="1638725"/>
            <a:ext cx="4136060" cy="4634921"/>
          </a:xfrm>
        </p:spPr>
        <p:txBody>
          <a:bodyPr>
            <a:normAutofit/>
          </a:bodyPr>
          <a:lstStyle/>
          <a:p>
            <a:pPr lvl="0"/>
            <a:endParaRPr lang="en-US" noProof="0" dirty="0" smtClean="0"/>
          </a:p>
        </p:txBody>
      </p:sp>
      <p:sp>
        <p:nvSpPr>
          <p:cNvPr id="5" name="Date Placeholder 13"/>
          <p:cNvSpPr>
            <a:spLocks noGrp="1"/>
          </p:cNvSpPr>
          <p:nvPr>
            <p:ph type="dt" sz="half" idx="10"/>
          </p:nvPr>
        </p:nvSpPr>
        <p:spPr>
          <a:xfrm>
            <a:off x="5765694" y="6426750"/>
            <a:ext cx="2185088" cy="373915"/>
          </a:xfrm>
          <a:prstGeom prst="rect">
            <a:avLst/>
          </a:prstGeom>
        </p:spPr>
        <p:txBody>
          <a:bodyPr/>
          <a:lstStyle>
            <a:lvl1pPr>
              <a:defRPr/>
            </a:lvl1pPr>
          </a:lstStyle>
          <a:p>
            <a:pPr>
              <a:defRPr/>
            </a:pPr>
            <a:endParaRPr lang="en-US" dirty="0"/>
          </a:p>
        </p:txBody>
      </p:sp>
      <p:sp>
        <p:nvSpPr>
          <p:cNvPr id="6" name="Footer Placeholder 2"/>
          <p:cNvSpPr>
            <a:spLocks noGrp="1"/>
          </p:cNvSpPr>
          <p:nvPr>
            <p:ph type="ftr" sz="quarter" idx="11"/>
          </p:nvPr>
        </p:nvSpPr>
        <p:spPr>
          <a:xfrm>
            <a:off x="270841" y="6426750"/>
            <a:ext cx="4957762" cy="373915"/>
          </a:xfrm>
          <a:prstGeom prst="rect">
            <a:avLst/>
          </a:prstGeom>
        </p:spPr>
        <p:txBody>
          <a:bodyPr/>
          <a:lstStyle>
            <a:lvl1pPr>
              <a:defRPr/>
            </a:lvl1pPr>
          </a:lstStyle>
          <a:p>
            <a:pPr>
              <a:defRPr/>
            </a:pPr>
            <a:endParaRPr lang="en-US" dirty="0"/>
          </a:p>
        </p:txBody>
      </p:sp>
      <p:sp>
        <p:nvSpPr>
          <p:cNvPr id="7" name="Slide Number Placeholder 22"/>
          <p:cNvSpPr>
            <a:spLocks noGrp="1"/>
          </p:cNvSpPr>
          <p:nvPr>
            <p:ph type="sldNum" sz="quarter" idx="12"/>
          </p:nvPr>
        </p:nvSpPr>
        <p:spPr>
          <a:xfrm>
            <a:off x="8088498" y="6426750"/>
            <a:ext cx="1014505" cy="373915"/>
          </a:xfrm>
          <a:prstGeom prst="rect">
            <a:avLst/>
          </a:prstGeom>
        </p:spPr>
        <p:txBody>
          <a:bodyPr/>
          <a:lstStyle>
            <a:lvl1pPr>
              <a:defRPr/>
            </a:lvl1pPr>
          </a:lstStyle>
          <a:p>
            <a:pPr>
              <a:defRPr/>
            </a:pPr>
            <a:fld id="{ABC278F2-02F5-4299-9721-67B13556513C}" type="slidenum">
              <a:rPr lang="en-US"/>
              <a:pPr>
                <a:defRPr/>
              </a:pPr>
              <a:t>‹#›</a:t>
            </a:fld>
            <a:endParaRPr lang="en-US" dirty="0"/>
          </a:p>
        </p:txBody>
      </p:sp>
    </p:spTree>
    <p:extLst>
      <p:ext uri="{BB962C8B-B14F-4D97-AF65-F5344CB8AC3E}">
        <p14:creationId xmlns:p14="http://schemas.microsoft.com/office/powerpoint/2010/main" val="306335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81686" y="0"/>
            <a:ext cx="8225632" cy="125233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5" name="Media Placeholder 2"/>
          <p:cNvSpPr>
            <a:spLocks noGrp="1"/>
          </p:cNvSpPr>
          <p:nvPr>
            <p:ph type="media" sz="quarter" idx="15"/>
          </p:nvPr>
        </p:nvSpPr>
        <p:spPr>
          <a:xfrm>
            <a:off x="2151786" y="1838740"/>
            <a:ext cx="5166823" cy="4641572"/>
          </a:xfrm>
        </p:spPr>
        <p:txBody>
          <a:bodyPr/>
          <a:lstStyle/>
          <a:p>
            <a:endParaRPr lang="en-US" dirty="0"/>
          </a:p>
        </p:txBody>
      </p:sp>
    </p:spTree>
    <p:extLst>
      <p:ext uri="{BB962C8B-B14F-4D97-AF65-F5344CB8AC3E}">
        <p14:creationId xmlns:p14="http://schemas.microsoft.com/office/powerpoint/2010/main" val="27847612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559313" y="0"/>
            <a:ext cx="8233090" cy="1262270"/>
          </a:xfrm>
        </p:spPr>
        <p:txBody>
          <a:bodyPr anchor="ctr">
            <a:normAutofit/>
          </a:bodyPr>
          <a:lstStyle>
            <a:lvl1pPr marL="0" indent="0" algn="ctr">
              <a:buNone/>
              <a:defRPr sz="3601">
                <a:solidFill>
                  <a:schemeClr val="bg1"/>
                </a:solidFill>
                <a:latin typeface="+mj-lt"/>
              </a:defRPr>
            </a:lvl1pPr>
          </a:lstStyle>
          <a:p>
            <a:pPr lvl="0"/>
            <a:r>
              <a:rPr lang="en-US" dirty="0" smtClean="0"/>
              <a:t>Title</a:t>
            </a:r>
            <a:endParaRPr lang="en-US" dirty="0"/>
          </a:p>
        </p:txBody>
      </p:sp>
      <p:sp>
        <p:nvSpPr>
          <p:cNvPr id="7" name="Text Placeholder 5"/>
          <p:cNvSpPr>
            <a:spLocks noGrp="1"/>
          </p:cNvSpPr>
          <p:nvPr>
            <p:ph type="body" sz="quarter" idx="14"/>
          </p:nvPr>
        </p:nvSpPr>
        <p:spPr>
          <a:xfrm>
            <a:off x="913375" y="1878496"/>
            <a:ext cx="3792316" cy="4552123"/>
          </a:xfrm>
        </p:spPr>
        <p:txBody>
          <a:bodyPr>
            <a:normAutofit/>
          </a:bodyPr>
          <a:lstStyle>
            <a:lvl1pPr marL="351158" indent="-351158">
              <a:lnSpc>
                <a:spcPct val="150000"/>
              </a:lnSpc>
              <a:spcAft>
                <a:spcPts val="449"/>
              </a:spcAft>
              <a:buFont typeface="Arial"/>
              <a:buChar char="•"/>
              <a:defRPr sz="2458" b="1"/>
            </a:lvl1pPr>
            <a:lvl2pPr marL="351045" indent="0">
              <a:lnSpc>
                <a:spcPct val="150000"/>
              </a:lnSpc>
              <a:buNone/>
              <a:defRPr/>
            </a:lvl2pPr>
            <a:lvl3pPr marL="702089" indent="0">
              <a:lnSpc>
                <a:spcPct val="150000"/>
              </a:lnSpc>
              <a:buNone/>
              <a:defRPr/>
            </a:lvl3pPr>
            <a:lvl4pPr marL="1053135" indent="0">
              <a:lnSpc>
                <a:spcPct val="150000"/>
              </a:lnSpc>
              <a:buNone/>
              <a:defRPr/>
            </a:lvl4pPr>
            <a:lvl5pPr marL="1404180"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4971803" y="1873284"/>
            <a:ext cx="3502988" cy="4558523"/>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1506011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6" userDrawn="1">
          <p15:clr>
            <a:srgbClr val="FBAE40"/>
          </p15:clr>
        </p15:guide>
        <p15:guide id="2" pos="58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B05722-27E2-490D-91AF-DCC2EA314057}" type="slidenum">
              <a:rPr lang="en-US" smtClean="0"/>
              <a:pPr/>
              <a:t>‹#›</a:t>
            </a:fld>
            <a:endParaRPr lang="en-US" dirty="0"/>
          </a:p>
        </p:txBody>
      </p:sp>
      <p:pic>
        <p:nvPicPr>
          <p:cNvPr id="7" name="Picture 1" descr="C:\Documents and Settings\browndk\My Documents\My Pictures\dpilogo_FREDonly.gif"/>
          <p:cNvPicPr>
            <a:picLocks noChangeAspect="1" noChangeArrowheads="1"/>
          </p:cNvPicPr>
          <p:nvPr userDrawn="1"/>
        </p:nvPicPr>
        <p:blipFill>
          <a:blip r:embed="rId2" cstate="print"/>
          <a:srcRect/>
          <a:stretch>
            <a:fillRect/>
          </a:stretch>
        </p:blipFill>
        <p:spPr bwMode="auto">
          <a:xfrm>
            <a:off x="1" y="6222370"/>
            <a:ext cx="936810" cy="782673"/>
          </a:xfrm>
          <a:prstGeom prst="rect">
            <a:avLst/>
          </a:prstGeom>
          <a:noFill/>
        </p:spPr>
      </p:pic>
    </p:spTree>
    <p:extLst>
      <p:ext uri="{BB962C8B-B14F-4D97-AF65-F5344CB8AC3E}">
        <p14:creationId xmlns:p14="http://schemas.microsoft.com/office/powerpoint/2010/main" val="94581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944" y="1750900"/>
            <a:ext cx="8077022" cy="2921414"/>
          </a:xfrm>
        </p:spPr>
        <p:txBody>
          <a:bodyPr anchor="b"/>
          <a:lstStyle>
            <a:lvl1pPr>
              <a:defRPr sz="6145"/>
            </a:lvl1pPr>
          </a:lstStyle>
          <a:p>
            <a:r>
              <a:rPr lang="en-US" smtClean="0"/>
              <a:t>Click to edit Master title style</a:t>
            </a:r>
            <a:endParaRPr lang="en-US" dirty="0"/>
          </a:p>
        </p:txBody>
      </p:sp>
      <p:sp>
        <p:nvSpPr>
          <p:cNvPr id="3" name="Text Placeholder 2"/>
          <p:cNvSpPr>
            <a:spLocks noGrp="1"/>
          </p:cNvSpPr>
          <p:nvPr>
            <p:ph type="body" idx="1"/>
          </p:nvPr>
        </p:nvSpPr>
        <p:spPr>
          <a:xfrm>
            <a:off x="638944" y="4699951"/>
            <a:ext cx="8077022" cy="1536303"/>
          </a:xfrm>
        </p:spPr>
        <p:txBody>
          <a:bodyPr/>
          <a:lstStyle>
            <a:lvl1pPr marL="0" indent="0">
              <a:buNone/>
              <a:defRPr sz="2458">
                <a:solidFill>
                  <a:schemeClr val="tx1"/>
                </a:solidFill>
              </a:defRPr>
            </a:lvl1pPr>
            <a:lvl2pPr marL="468219" indent="0">
              <a:buNone/>
              <a:defRPr sz="2048">
                <a:solidFill>
                  <a:schemeClr val="tx1">
                    <a:tint val="75000"/>
                  </a:schemeClr>
                </a:solidFill>
              </a:defRPr>
            </a:lvl2pPr>
            <a:lvl3pPr marL="936437" indent="0">
              <a:buNone/>
              <a:defRPr sz="1843">
                <a:solidFill>
                  <a:schemeClr val="tx1">
                    <a:tint val="75000"/>
                  </a:schemeClr>
                </a:solidFill>
              </a:defRPr>
            </a:lvl3pPr>
            <a:lvl4pPr marL="1404656" indent="0">
              <a:buNone/>
              <a:defRPr sz="1639">
                <a:solidFill>
                  <a:schemeClr val="tx1">
                    <a:tint val="75000"/>
                  </a:schemeClr>
                </a:solidFill>
              </a:defRPr>
            </a:lvl4pPr>
            <a:lvl5pPr marL="1872874" indent="0">
              <a:buNone/>
              <a:defRPr sz="1639">
                <a:solidFill>
                  <a:schemeClr val="tx1">
                    <a:tint val="75000"/>
                  </a:schemeClr>
                </a:solidFill>
              </a:defRPr>
            </a:lvl5pPr>
            <a:lvl6pPr marL="2341093" indent="0">
              <a:buNone/>
              <a:defRPr sz="1639">
                <a:solidFill>
                  <a:schemeClr val="tx1">
                    <a:tint val="75000"/>
                  </a:schemeClr>
                </a:solidFill>
              </a:defRPr>
            </a:lvl6pPr>
            <a:lvl7pPr marL="2809311" indent="0">
              <a:buNone/>
              <a:defRPr sz="1639">
                <a:solidFill>
                  <a:schemeClr val="tx1">
                    <a:tint val="75000"/>
                  </a:schemeClr>
                </a:solidFill>
              </a:defRPr>
            </a:lvl7pPr>
            <a:lvl8pPr marL="3277530" indent="0">
              <a:buNone/>
              <a:defRPr sz="1639">
                <a:solidFill>
                  <a:schemeClr val="tx1">
                    <a:tint val="75000"/>
                  </a:schemeClr>
                </a:solidFill>
              </a:defRPr>
            </a:lvl8pPr>
            <a:lvl9pPr marL="3745748" indent="0">
              <a:buNone/>
              <a:defRPr sz="163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8347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3820" y="1869575"/>
            <a:ext cx="3979982" cy="4456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0861" y="1869575"/>
            <a:ext cx="3979982" cy="44560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96516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5040" y="373916"/>
            <a:ext cx="8077022" cy="13574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45041" y="1721635"/>
            <a:ext cx="3961691" cy="843747"/>
          </a:xfrm>
        </p:spPr>
        <p:txBody>
          <a:bodyPr anchor="b"/>
          <a:lstStyle>
            <a:lvl1pPr marL="0" indent="0">
              <a:buNone/>
              <a:defRPr sz="2458" b="1"/>
            </a:lvl1pPr>
            <a:lvl2pPr marL="468219" indent="0">
              <a:buNone/>
              <a:defRPr sz="2048" b="1"/>
            </a:lvl2pPr>
            <a:lvl3pPr marL="936437" indent="0">
              <a:buNone/>
              <a:defRPr sz="1843" b="1"/>
            </a:lvl3pPr>
            <a:lvl4pPr marL="1404656" indent="0">
              <a:buNone/>
              <a:defRPr sz="1639" b="1"/>
            </a:lvl4pPr>
            <a:lvl5pPr marL="1872874" indent="0">
              <a:buNone/>
              <a:defRPr sz="1639" b="1"/>
            </a:lvl5pPr>
            <a:lvl6pPr marL="2341093" indent="0">
              <a:buNone/>
              <a:defRPr sz="1639" b="1"/>
            </a:lvl6pPr>
            <a:lvl7pPr marL="2809311" indent="0">
              <a:buNone/>
              <a:defRPr sz="1639" b="1"/>
            </a:lvl7pPr>
            <a:lvl8pPr marL="3277530" indent="0">
              <a:buNone/>
              <a:defRPr sz="1639" b="1"/>
            </a:lvl8pPr>
            <a:lvl9pPr marL="3745748" indent="0">
              <a:buNone/>
              <a:defRPr sz="1639" b="1"/>
            </a:lvl9pPr>
          </a:lstStyle>
          <a:p>
            <a:pPr lvl="0"/>
            <a:r>
              <a:rPr lang="en-US" smtClean="0"/>
              <a:t>Click to edit Master text styles</a:t>
            </a:r>
          </a:p>
        </p:txBody>
      </p:sp>
      <p:sp>
        <p:nvSpPr>
          <p:cNvPr id="4" name="Content Placeholder 3"/>
          <p:cNvSpPr>
            <a:spLocks noGrp="1"/>
          </p:cNvSpPr>
          <p:nvPr>
            <p:ph sz="half" idx="2"/>
          </p:nvPr>
        </p:nvSpPr>
        <p:spPr>
          <a:xfrm>
            <a:off x="645041" y="2565382"/>
            <a:ext cx="3961691" cy="37732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0861" y="1721635"/>
            <a:ext cx="3981202" cy="843747"/>
          </a:xfrm>
        </p:spPr>
        <p:txBody>
          <a:bodyPr anchor="b"/>
          <a:lstStyle>
            <a:lvl1pPr marL="0" indent="0">
              <a:buNone/>
              <a:defRPr sz="2458" b="1"/>
            </a:lvl1pPr>
            <a:lvl2pPr marL="468219" indent="0">
              <a:buNone/>
              <a:defRPr sz="2048" b="1"/>
            </a:lvl2pPr>
            <a:lvl3pPr marL="936437" indent="0">
              <a:buNone/>
              <a:defRPr sz="1843" b="1"/>
            </a:lvl3pPr>
            <a:lvl4pPr marL="1404656" indent="0">
              <a:buNone/>
              <a:defRPr sz="1639" b="1"/>
            </a:lvl4pPr>
            <a:lvl5pPr marL="1872874" indent="0">
              <a:buNone/>
              <a:defRPr sz="1639" b="1"/>
            </a:lvl5pPr>
            <a:lvl6pPr marL="2341093" indent="0">
              <a:buNone/>
              <a:defRPr sz="1639" b="1"/>
            </a:lvl6pPr>
            <a:lvl7pPr marL="2809311" indent="0">
              <a:buNone/>
              <a:defRPr sz="1639" b="1"/>
            </a:lvl7pPr>
            <a:lvl8pPr marL="3277530" indent="0">
              <a:buNone/>
              <a:defRPr sz="1639" b="1"/>
            </a:lvl8pPr>
            <a:lvl9pPr marL="3745748" indent="0">
              <a:buNone/>
              <a:defRPr sz="1639" b="1"/>
            </a:lvl9pPr>
          </a:lstStyle>
          <a:p>
            <a:pPr lvl="0"/>
            <a:r>
              <a:rPr lang="en-US" smtClean="0"/>
              <a:t>Click to edit Master text styles</a:t>
            </a:r>
          </a:p>
        </p:txBody>
      </p:sp>
      <p:sp>
        <p:nvSpPr>
          <p:cNvPr id="6" name="Content Placeholder 5"/>
          <p:cNvSpPr>
            <a:spLocks noGrp="1"/>
          </p:cNvSpPr>
          <p:nvPr>
            <p:ph sz="quarter" idx="4"/>
          </p:nvPr>
        </p:nvSpPr>
        <p:spPr>
          <a:xfrm>
            <a:off x="4740861" y="2565382"/>
            <a:ext cx="3981202" cy="37732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0447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28610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26184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040" y="468207"/>
            <a:ext cx="3020348" cy="1638723"/>
          </a:xfrm>
        </p:spPr>
        <p:txBody>
          <a:bodyPr anchor="b"/>
          <a:lstStyle>
            <a:lvl1pPr>
              <a:defRPr sz="3277"/>
            </a:lvl1pPr>
          </a:lstStyle>
          <a:p>
            <a:r>
              <a:rPr lang="en-US" smtClean="0"/>
              <a:t>Click to edit Master title style</a:t>
            </a:r>
            <a:endParaRPr lang="en-US" dirty="0"/>
          </a:p>
        </p:txBody>
      </p:sp>
      <p:sp>
        <p:nvSpPr>
          <p:cNvPr id="3" name="Content Placeholder 2"/>
          <p:cNvSpPr>
            <a:spLocks noGrp="1"/>
          </p:cNvSpPr>
          <p:nvPr>
            <p:ph idx="1"/>
          </p:nvPr>
        </p:nvSpPr>
        <p:spPr>
          <a:xfrm>
            <a:off x="3981201" y="1011198"/>
            <a:ext cx="4740861" cy="4990953"/>
          </a:xfrm>
        </p:spPr>
        <p:txBody>
          <a:bodyPr/>
          <a:lstStyle>
            <a:lvl1pPr>
              <a:defRPr sz="3277"/>
            </a:lvl1pPr>
            <a:lvl2pPr>
              <a:defRPr sz="2867"/>
            </a:lvl2pPr>
            <a:lvl3pPr>
              <a:defRPr sz="2458"/>
            </a:lvl3pPr>
            <a:lvl4pPr>
              <a:defRPr sz="2048"/>
            </a:lvl4pPr>
            <a:lvl5pPr>
              <a:defRPr sz="2048"/>
            </a:lvl5pPr>
            <a:lvl6pPr>
              <a:defRPr sz="2048"/>
            </a:lvl6pPr>
            <a:lvl7pPr>
              <a:defRPr sz="2048"/>
            </a:lvl7pPr>
            <a:lvl8pPr>
              <a:defRPr sz="2048"/>
            </a:lvl8pPr>
            <a:lvl9pPr>
              <a:defRPr sz="20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5040" y="2106930"/>
            <a:ext cx="3020348" cy="3903348"/>
          </a:xfrm>
        </p:spPr>
        <p:txBody>
          <a:bodyPr/>
          <a:lstStyle>
            <a:lvl1pPr marL="0" indent="0">
              <a:buNone/>
              <a:defRPr sz="1639"/>
            </a:lvl1pPr>
            <a:lvl2pPr marL="468219" indent="0">
              <a:buNone/>
              <a:defRPr sz="1434"/>
            </a:lvl2pPr>
            <a:lvl3pPr marL="936437" indent="0">
              <a:buNone/>
              <a:defRPr sz="1229"/>
            </a:lvl3pPr>
            <a:lvl4pPr marL="1404656" indent="0">
              <a:buNone/>
              <a:defRPr sz="1024"/>
            </a:lvl4pPr>
            <a:lvl5pPr marL="1872874" indent="0">
              <a:buNone/>
              <a:defRPr sz="1024"/>
            </a:lvl5pPr>
            <a:lvl6pPr marL="2341093" indent="0">
              <a:buNone/>
              <a:defRPr sz="1024"/>
            </a:lvl6pPr>
            <a:lvl7pPr marL="2809311" indent="0">
              <a:buNone/>
              <a:defRPr sz="1024"/>
            </a:lvl7pPr>
            <a:lvl8pPr marL="3277530" indent="0">
              <a:buNone/>
              <a:defRPr sz="1024"/>
            </a:lvl8pPr>
            <a:lvl9pPr marL="3745748" indent="0">
              <a:buNone/>
              <a:defRPr sz="10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03880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040" y="468207"/>
            <a:ext cx="3020348" cy="1638723"/>
          </a:xfrm>
        </p:spPr>
        <p:txBody>
          <a:bodyPr anchor="b"/>
          <a:lstStyle>
            <a:lvl1pPr>
              <a:defRPr sz="3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81201" y="1011198"/>
            <a:ext cx="4740861" cy="4990953"/>
          </a:xfrm>
        </p:spPr>
        <p:txBody>
          <a:bodyPr anchor="t"/>
          <a:lstStyle>
            <a:lvl1pPr marL="0" indent="0">
              <a:buNone/>
              <a:defRPr sz="3277"/>
            </a:lvl1pPr>
            <a:lvl2pPr marL="468219" indent="0">
              <a:buNone/>
              <a:defRPr sz="2867"/>
            </a:lvl2pPr>
            <a:lvl3pPr marL="936437" indent="0">
              <a:buNone/>
              <a:defRPr sz="2458"/>
            </a:lvl3pPr>
            <a:lvl4pPr marL="1404656" indent="0">
              <a:buNone/>
              <a:defRPr sz="2048"/>
            </a:lvl4pPr>
            <a:lvl5pPr marL="1872874" indent="0">
              <a:buNone/>
              <a:defRPr sz="2048"/>
            </a:lvl5pPr>
            <a:lvl6pPr marL="2341093" indent="0">
              <a:buNone/>
              <a:defRPr sz="2048"/>
            </a:lvl6pPr>
            <a:lvl7pPr marL="2809311" indent="0">
              <a:buNone/>
              <a:defRPr sz="2048"/>
            </a:lvl7pPr>
            <a:lvl8pPr marL="3277530" indent="0">
              <a:buNone/>
              <a:defRPr sz="2048"/>
            </a:lvl8pPr>
            <a:lvl9pPr marL="3745748" indent="0">
              <a:buNone/>
              <a:defRPr sz="2048"/>
            </a:lvl9pPr>
          </a:lstStyle>
          <a:p>
            <a:r>
              <a:rPr lang="en-US" smtClean="0"/>
              <a:t>Click icon to add picture</a:t>
            </a:r>
            <a:endParaRPr lang="en-US" dirty="0"/>
          </a:p>
        </p:txBody>
      </p:sp>
      <p:sp>
        <p:nvSpPr>
          <p:cNvPr id="4" name="Text Placeholder 3"/>
          <p:cNvSpPr>
            <a:spLocks noGrp="1"/>
          </p:cNvSpPr>
          <p:nvPr>
            <p:ph type="body" sz="half" idx="2"/>
          </p:nvPr>
        </p:nvSpPr>
        <p:spPr>
          <a:xfrm>
            <a:off x="645040" y="2106930"/>
            <a:ext cx="3020348" cy="3903348"/>
          </a:xfrm>
        </p:spPr>
        <p:txBody>
          <a:bodyPr/>
          <a:lstStyle>
            <a:lvl1pPr marL="0" indent="0">
              <a:buNone/>
              <a:defRPr sz="1639"/>
            </a:lvl1pPr>
            <a:lvl2pPr marL="468219" indent="0">
              <a:buNone/>
              <a:defRPr sz="1434"/>
            </a:lvl2pPr>
            <a:lvl3pPr marL="936437" indent="0">
              <a:buNone/>
              <a:defRPr sz="1229"/>
            </a:lvl3pPr>
            <a:lvl4pPr marL="1404656" indent="0">
              <a:buNone/>
              <a:defRPr sz="1024"/>
            </a:lvl4pPr>
            <a:lvl5pPr marL="1872874" indent="0">
              <a:buNone/>
              <a:defRPr sz="1024"/>
            </a:lvl5pPr>
            <a:lvl6pPr marL="2341093" indent="0">
              <a:buNone/>
              <a:defRPr sz="1024"/>
            </a:lvl6pPr>
            <a:lvl7pPr marL="2809311" indent="0">
              <a:buNone/>
              <a:defRPr sz="1024"/>
            </a:lvl7pPr>
            <a:lvl8pPr marL="3277530" indent="0">
              <a:buNone/>
              <a:defRPr sz="1024"/>
            </a:lvl8pPr>
            <a:lvl9pPr marL="3745748" indent="0">
              <a:buNone/>
              <a:defRPr sz="10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336276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821" y="373916"/>
            <a:ext cx="8077022" cy="13574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3821" y="1869575"/>
            <a:ext cx="8077022" cy="44560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3821" y="6509375"/>
            <a:ext cx="2107049" cy="373915"/>
          </a:xfrm>
          <a:prstGeom prst="rect">
            <a:avLst/>
          </a:prstGeom>
        </p:spPr>
        <p:txBody>
          <a:bodyPr vert="horz" lIns="91440" tIns="45720" rIns="91440" bIns="45720" rtlCol="0" anchor="ctr"/>
          <a:lstStyle>
            <a:lvl1pPr algn="l">
              <a:defRPr sz="1229">
                <a:solidFill>
                  <a:schemeClr val="tx1">
                    <a:tint val="75000"/>
                  </a:schemeClr>
                </a:solidFill>
              </a:defRPr>
            </a:lvl1pPr>
          </a:lstStyle>
          <a:p>
            <a:fld id="{C764DE79-268F-4C1A-8933-263129D2AF90}" type="datetimeFigureOut">
              <a:rPr lang="en-US" dirty="0"/>
              <a:t>3/21/2018</a:t>
            </a:fld>
            <a:endParaRPr lang="en-US" dirty="0"/>
          </a:p>
        </p:txBody>
      </p:sp>
      <p:sp>
        <p:nvSpPr>
          <p:cNvPr id="5" name="Footer Placeholder 4"/>
          <p:cNvSpPr>
            <a:spLocks noGrp="1"/>
          </p:cNvSpPr>
          <p:nvPr>
            <p:ph type="ftr" sz="quarter" idx="3"/>
          </p:nvPr>
        </p:nvSpPr>
        <p:spPr>
          <a:xfrm>
            <a:off x="3102045" y="6509375"/>
            <a:ext cx="3160574" cy="373915"/>
          </a:xfrm>
          <a:prstGeom prst="rect">
            <a:avLst/>
          </a:prstGeom>
        </p:spPr>
        <p:txBody>
          <a:bodyPr vert="horz" lIns="91440" tIns="45720" rIns="91440" bIns="45720" rtlCol="0" anchor="ctr"/>
          <a:lstStyle>
            <a:lvl1pPr algn="ctr">
              <a:defRPr sz="122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3793" y="6509375"/>
            <a:ext cx="2107049" cy="373915"/>
          </a:xfrm>
          <a:prstGeom prst="rect">
            <a:avLst/>
          </a:prstGeom>
        </p:spPr>
        <p:txBody>
          <a:bodyPr vert="horz" lIns="91440" tIns="45720" rIns="91440" bIns="45720" rtlCol="0" anchor="ctr"/>
          <a:lstStyle>
            <a:lvl1pPr algn="r">
              <a:defRPr sz="1229">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rotWithShape="1">
          <a:blip r:embed="rId18">
            <a:extLst>
              <a:ext uri="{28A0092B-C50C-407E-A947-70E740481C1C}">
                <a14:useLocalDpi xmlns:a14="http://schemas.microsoft.com/office/drawing/2010/main" val="0"/>
              </a:ext>
            </a:extLst>
          </a:blip>
          <a:srcRect l="4558" t="2280" r="11021" b="2749"/>
          <a:stretch/>
        </p:blipFill>
        <p:spPr>
          <a:xfrm>
            <a:off x="0" y="2"/>
            <a:ext cx="9361529" cy="7023098"/>
          </a:xfrm>
          <a:prstGeom prst="rect">
            <a:avLst/>
          </a:prstGeom>
        </p:spPr>
      </p:pic>
      <p:sp>
        <p:nvSpPr>
          <p:cNvPr id="8" name="Title 4"/>
          <p:cNvSpPr txBox="1">
            <a:spLocks/>
          </p:cNvSpPr>
          <p:nvPr userDrawn="1"/>
        </p:nvSpPr>
        <p:spPr bwMode="auto">
          <a:xfrm>
            <a:off x="-6456" y="1"/>
            <a:ext cx="9371119" cy="1258460"/>
          </a:xfrm>
          <a:prstGeom prst="rect">
            <a:avLst/>
          </a:prstGeom>
          <a:solidFill>
            <a:srgbClr val="262087"/>
          </a:solidFill>
          <a:ln w="9525">
            <a:noFill/>
            <a:miter lim="800000"/>
            <a:headEnd/>
            <a:tailEnd/>
          </a:ln>
        </p:spPr>
        <p:txBody>
          <a:bodyPr vert="horz" wrap="square" lIns="68584" tIns="34292" rIns="68584" bIns="34292"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400" dirty="0">
              <a:latin typeface="Lato Black" panose="020F0A02020204030203" pitchFamily="34" charset="0"/>
            </a:endParaRPr>
          </a:p>
        </p:txBody>
      </p:sp>
    </p:spTree>
    <p:extLst>
      <p:ext uri="{BB962C8B-B14F-4D97-AF65-F5344CB8AC3E}">
        <p14:creationId xmlns:p14="http://schemas.microsoft.com/office/powerpoint/2010/main" val="40386114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6" r:id="rId15"/>
    <p:sldLayoutId id="2147483679" r:id="rId16"/>
  </p:sldLayoutIdLst>
  <p:hf hdr="0" ftr="0" dt="0"/>
  <p:txStyles>
    <p:titleStyle>
      <a:lvl1pPr algn="l" defTabSz="936437" rtl="0" eaLnBrk="1" latinLnBrk="0" hangingPunct="1">
        <a:lnSpc>
          <a:spcPct val="90000"/>
        </a:lnSpc>
        <a:spcBef>
          <a:spcPct val="0"/>
        </a:spcBef>
        <a:buNone/>
        <a:defRPr sz="4506" kern="1200">
          <a:solidFill>
            <a:schemeClr val="tx1"/>
          </a:solidFill>
          <a:latin typeface="+mj-lt"/>
          <a:ea typeface="+mj-ea"/>
          <a:cs typeface="+mj-cs"/>
        </a:defRPr>
      </a:lvl1pPr>
    </p:titleStyle>
    <p:bodyStyle>
      <a:lvl1pPr marL="234109" indent="-234109" algn="l" defTabSz="936437" rtl="0" eaLnBrk="1" latinLnBrk="0" hangingPunct="1">
        <a:lnSpc>
          <a:spcPct val="90000"/>
        </a:lnSpc>
        <a:spcBef>
          <a:spcPts val="1024"/>
        </a:spcBef>
        <a:buFont typeface="Arial" panose="020B0604020202020204" pitchFamily="34" charset="0"/>
        <a:buChar char="•"/>
        <a:defRPr sz="2867" kern="1200">
          <a:solidFill>
            <a:schemeClr val="tx1"/>
          </a:solidFill>
          <a:latin typeface="+mn-lt"/>
          <a:ea typeface="+mn-ea"/>
          <a:cs typeface="+mn-cs"/>
        </a:defRPr>
      </a:lvl1pPr>
      <a:lvl2pPr marL="702328" indent="-234109" algn="l" defTabSz="936437" rtl="0" eaLnBrk="1" latinLnBrk="0" hangingPunct="1">
        <a:lnSpc>
          <a:spcPct val="90000"/>
        </a:lnSpc>
        <a:spcBef>
          <a:spcPts val="512"/>
        </a:spcBef>
        <a:buFont typeface="Arial" panose="020B0604020202020204" pitchFamily="34" charset="0"/>
        <a:buChar char="•"/>
        <a:defRPr sz="2458" kern="1200">
          <a:solidFill>
            <a:schemeClr val="tx1"/>
          </a:solidFill>
          <a:latin typeface="+mn-lt"/>
          <a:ea typeface="+mn-ea"/>
          <a:cs typeface="+mn-cs"/>
        </a:defRPr>
      </a:lvl2pPr>
      <a:lvl3pPr marL="1170546" indent="-234109" algn="l" defTabSz="936437" rtl="0" eaLnBrk="1" latinLnBrk="0" hangingPunct="1">
        <a:lnSpc>
          <a:spcPct val="90000"/>
        </a:lnSpc>
        <a:spcBef>
          <a:spcPts val="512"/>
        </a:spcBef>
        <a:buFont typeface="Arial" panose="020B0604020202020204" pitchFamily="34" charset="0"/>
        <a:buChar char="•"/>
        <a:defRPr sz="2048" kern="1200">
          <a:solidFill>
            <a:schemeClr val="tx1"/>
          </a:solidFill>
          <a:latin typeface="+mn-lt"/>
          <a:ea typeface="+mn-ea"/>
          <a:cs typeface="+mn-cs"/>
        </a:defRPr>
      </a:lvl3pPr>
      <a:lvl4pPr marL="1638765"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4pPr>
      <a:lvl5pPr marL="2106983"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5pPr>
      <a:lvl6pPr marL="2575202"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3420"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1639"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9857" indent="-234109" algn="l" defTabSz="936437"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437" rtl="0" eaLnBrk="1" latinLnBrk="0" hangingPunct="1">
        <a:defRPr sz="1843" kern="1200">
          <a:solidFill>
            <a:schemeClr val="tx1"/>
          </a:solidFill>
          <a:latin typeface="+mn-lt"/>
          <a:ea typeface="+mn-ea"/>
          <a:cs typeface="+mn-cs"/>
        </a:defRPr>
      </a:lvl1pPr>
      <a:lvl2pPr marL="468219" algn="l" defTabSz="936437" rtl="0" eaLnBrk="1" latinLnBrk="0" hangingPunct="1">
        <a:defRPr sz="1843" kern="1200">
          <a:solidFill>
            <a:schemeClr val="tx1"/>
          </a:solidFill>
          <a:latin typeface="+mn-lt"/>
          <a:ea typeface="+mn-ea"/>
          <a:cs typeface="+mn-cs"/>
        </a:defRPr>
      </a:lvl2pPr>
      <a:lvl3pPr marL="936437" algn="l" defTabSz="936437" rtl="0" eaLnBrk="1" latinLnBrk="0" hangingPunct="1">
        <a:defRPr sz="1843" kern="1200">
          <a:solidFill>
            <a:schemeClr val="tx1"/>
          </a:solidFill>
          <a:latin typeface="+mn-lt"/>
          <a:ea typeface="+mn-ea"/>
          <a:cs typeface="+mn-cs"/>
        </a:defRPr>
      </a:lvl3pPr>
      <a:lvl4pPr marL="1404656" algn="l" defTabSz="936437" rtl="0" eaLnBrk="1" latinLnBrk="0" hangingPunct="1">
        <a:defRPr sz="1843" kern="1200">
          <a:solidFill>
            <a:schemeClr val="tx1"/>
          </a:solidFill>
          <a:latin typeface="+mn-lt"/>
          <a:ea typeface="+mn-ea"/>
          <a:cs typeface="+mn-cs"/>
        </a:defRPr>
      </a:lvl4pPr>
      <a:lvl5pPr marL="1872874" algn="l" defTabSz="936437" rtl="0" eaLnBrk="1" latinLnBrk="0" hangingPunct="1">
        <a:defRPr sz="1843" kern="1200">
          <a:solidFill>
            <a:schemeClr val="tx1"/>
          </a:solidFill>
          <a:latin typeface="+mn-lt"/>
          <a:ea typeface="+mn-ea"/>
          <a:cs typeface="+mn-cs"/>
        </a:defRPr>
      </a:lvl5pPr>
      <a:lvl6pPr marL="2341093" algn="l" defTabSz="936437" rtl="0" eaLnBrk="1" latinLnBrk="0" hangingPunct="1">
        <a:defRPr sz="1843" kern="1200">
          <a:solidFill>
            <a:schemeClr val="tx1"/>
          </a:solidFill>
          <a:latin typeface="+mn-lt"/>
          <a:ea typeface="+mn-ea"/>
          <a:cs typeface="+mn-cs"/>
        </a:defRPr>
      </a:lvl6pPr>
      <a:lvl7pPr marL="2809311" algn="l" defTabSz="936437" rtl="0" eaLnBrk="1" latinLnBrk="0" hangingPunct="1">
        <a:defRPr sz="1843" kern="1200">
          <a:solidFill>
            <a:schemeClr val="tx1"/>
          </a:solidFill>
          <a:latin typeface="+mn-lt"/>
          <a:ea typeface="+mn-ea"/>
          <a:cs typeface="+mn-cs"/>
        </a:defRPr>
      </a:lvl7pPr>
      <a:lvl8pPr marL="3277530" algn="l" defTabSz="936437" rtl="0" eaLnBrk="1" latinLnBrk="0" hangingPunct="1">
        <a:defRPr sz="1843" kern="1200">
          <a:solidFill>
            <a:schemeClr val="tx1"/>
          </a:solidFill>
          <a:latin typeface="+mn-lt"/>
          <a:ea typeface="+mn-ea"/>
          <a:cs typeface="+mn-cs"/>
        </a:defRPr>
      </a:lvl8pPr>
      <a:lvl9pPr marL="3745748" algn="l" defTabSz="936437"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docs.legis.wisconsin.gov/statutes/statutes/67/11/1"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legis.wisconsin.gov/2015/related/acts/55"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sfs/aid/categorical/per-pupil-aid"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hyperlink" Target="https://docs.legis.wisconsin.gov/statutes/statutes/121/VI/85/3/a/2/c" TargetMode="External"/><Relationship Id="rId3" Type="http://schemas.openxmlformats.org/officeDocument/2006/relationships/hyperlink" Target="https://docs.legis.wisconsin.gov/statutes/statutes/121/VI/85/2" TargetMode="External"/><Relationship Id="rId7" Type="http://schemas.openxmlformats.org/officeDocument/2006/relationships/hyperlink" Target="https://docs.legis.wisconsin.gov/statutes/statutes/121/VI/85/3/a/2/b"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docs.legis.wisconsin.gov/statutes/statutes/121/VI/85/3/a/2" TargetMode="External"/><Relationship Id="rId5" Type="http://schemas.openxmlformats.org/officeDocument/2006/relationships/hyperlink" Target="https://docs.legis.wisconsin.gov/statutes/statutes/121/VI/85/3/a/1" TargetMode="External"/><Relationship Id="rId4" Type="http://schemas.openxmlformats.org/officeDocument/2006/relationships/hyperlink" Target="https://docs.legis.wisconsin.gov/statutes/statutes/121/VI/85/3/a" TargetMode="External"/><Relationship Id="rId9" Type="http://schemas.openxmlformats.org/officeDocument/2006/relationships/hyperlink" Target="https://docs.legis.wisconsin.gov/statutes/statutes/121/VI/85/3/a/2/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legis.wisconsin.gov/statutes/statutes/121/VI/85/3/b"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docs.legis.wisconsin.gov/statutes/statutes/121/VI/85/3/b/2" TargetMode="External"/><Relationship Id="rId5" Type="http://schemas.openxmlformats.org/officeDocument/2006/relationships/hyperlink" Target="http://docs.legis.wisconsin.gov/document/statutes/121.85(3)(b)2." TargetMode="External"/><Relationship Id="rId4" Type="http://schemas.openxmlformats.org/officeDocument/2006/relationships/hyperlink" Target="https://docs.legis.wisconsin.gov/statutes/statutes/121/VI/85/3/b/1"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hyperlink" Target="http://sfs.dpi.wi.gov/sfs_listservsubscribe" TargetMode="External"/><Relationship Id="rId3" Type="http://schemas.openxmlformats.org/officeDocument/2006/relationships/notesSlide" Target="../notesSlides/notesSlide1.xml"/><Relationship Id="rId7" Type="http://schemas.openxmlformats.org/officeDocument/2006/relationships/hyperlink" Target="https://dpi.wi.gov/sfs/outreach/auditor-presentations"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dpi.wi.gov/sfs/outreach/team-presentations" TargetMode="External"/><Relationship Id="rId5" Type="http://schemas.openxmlformats.org/officeDocument/2006/relationships/hyperlink" Target="https://dpi.wi.gov/sfs/finances/auditors/listserve/overview" TargetMode="External"/><Relationship Id="rId4" Type="http://schemas.openxmlformats.org/officeDocument/2006/relationships/hyperlink" Target="https://dpi.wi.gov/sfs"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aicpa.org/InterestAreas/FRC/AuditAttest/Pages/AttestClarityProject.aspx" TargetMode="Externa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doa.wi.gov/Pages/StateFinances/State-Single-Audit-Guidelines.aspx" TargetMode="Externa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8" Type="http://schemas.openxmlformats.org/officeDocument/2006/relationships/hyperlink" Target="https://docs.legis.wisconsin.gov/statutes/statutes/118/40/3m/c" TargetMode="External"/><Relationship Id="rId3" Type="http://schemas.openxmlformats.org/officeDocument/2006/relationships/hyperlink" Target="https://docs.legis.wisconsin.gov/statutes/statutes/118/40/3m/f/1" TargetMode="External"/><Relationship Id="rId7" Type="http://schemas.openxmlformats.org/officeDocument/2006/relationships/hyperlink" Target="https://docs.legis.wisconsin.gov/statutes/statutes/118/40/3m/b" TargetMode="Externa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s://docs.legis.wisconsin.gov/statutes/statutes/118/40/3m/a" TargetMode="External"/><Relationship Id="rId11" Type="http://schemas.openxmlformats.org/officeDocument/2006/relationships/hyperlink" Target="https://docs.legis.wisconsin.gov/statutes/statutes/118/40/3m/e" TargetMode="External"/><Relationship Id="rId5" Type="http://schemas.openxmlformats.org/officeDocument/2006/relationships/hyperlink" Target="https://docs.legis.wisconsin.gov/statutes/statutes/118/40/2x" TargetMode="External"/><Relationship Id="rId10" Type="http://schemas.openxmlformats.org/officeDocument/2006/relationships/hyperlink" Target="https://docs.legis.wisconsin.gov/statutes/statutes/118/40/3m/d" TargetMode="External"/><Relationship Id="rId4" Type="http://schemas.openxmlformats.org/officeDocument/2006/relationships/hyperlink" Target="https://docs.legis.wisconsin.gov/statutes/statutes/118/40/2r/b" TargetMode="External"/><Relationship Id="rId9" Type="http://schemas.openxmlformats.org/officeDocument/2006/relationships/hyperlink" Target="https://docs.legis.wisconsin.gov/statutes/statutes/118/153/1/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ocs.legis.wisconsin.gov/statutes/statutes/118/40/3m/e" TargetMode="External"/><Relationship Id="rId3" Type="http://schemas.openxmlformats.org/officeDocument/2006/relationships/hyperlink" Target="https://docs.legis.wisconsin.gov/statutes/statutes/118/40/3m/f/1" TargetMode="External"/><Relationship Id="rId7" Type="http://schemas.openxmlformats.org/officeDocument/2006/relationships/hyperlink" Target="https://docs.legis.wisconsin.gov/statutes/statutes/118/40/3m/a" TargetMode="Externa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docs.legis.wisconsin.gov/statutes/statutes/118/40/2x" TargetMode="External"/><Relationship Id="rId5" Type="http://schemas.openxmlformats.org/officeDocument/2006/relationships/hyperlink" Target="https://docs.legis.wisconsin.gov/statutes/statutes/118/40/2r/b" TargetMode="External"/><Relationship Id="rId4" Type="http://schemas.openxmlformats.org/officeDocument/2006/relationships/hyperlink" Target="https://docs.legis.wisconsin.gov/statutes/statutes/13/I/172/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pi.wi.gov/sms/charter-schools/information-authorizers"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mailto:latoya.holiday@dpi.wi.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dpi.wi.gov/sms/fedaids" TargetMode="Externa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hyperlink" Target="https://etfonline.wi.gov/ETFGASBPublicWeb/gasb68.do" TargetMode="Externa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mailto:cindy.klimke@etf.wi.gov" TargetMode="External"/><Relationship Id="rId4" Type="http://schemas.openxmlformats.org/officeDocument/2006/relationships/hyperlink" Target="mailto:Daniel.Gopalan@etf.wi.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cs.legis.wisconsin.gov/statutes/statutes/442/087/3" TargetMode="Externa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hyperlink" Target="mailto:dpisfsreports@dpi.wi.gov" TargetMode="Externa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hyperlink" Target="mailto:dpiauditreports@dpi.wi.gov" TargetMode="Externa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76.xml"/><Relationship Id="rId4" Type="http://schemas.openxmlformats.org/officeDocument/2006/relationships/image" Target="../media/image2.gif"/></Relationships>
</file>

<file path=ppt/slides/_rels/slide76.xml.rels><?xml version="1.0" encoding="UTF-8" standalone="yes"?>
<Relationships xmlns="http://schemas.openxmlformats.org/package/2006/relationships"><Relationship Id="rId3" Type="http://schemas.openxmlformats.org/officeDocument/2006/relationships/hyperlink" Target="mailto:dpisfsreports@dpi.wi.gov" TargetMode="External"/><Relationship Id="rId2" Type="http://schemas.openxmlformats.org/officeDocument/2006/relationships/slideLayout" Target="../slideLayouts/slideLayout13.xml"/><Relationship Id="rId1" Type="http://schemas.openxmlformats.org/officeDocument/2006/relationships/tags" Target="../tags/tag77.xml"/><Relationship Id="rId4" Type="http://schemas.openxmlformats.org/officeDocument/2006/relationships/image" Target="../media/image2.gif"/></Relationships>
</file>

<file path=ppt/slides/_rels/slide7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5.jp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25782" y="2557349"/>
            <a:ext cx="6322453" cy="1800430"/>
          </a:xfrm>
        </p:spPr>
        <p:txBody>
          <a:bodyPr>
            <a:noAutofit/>
          </a:bodyPr>
          <a:lstStyle/>
          <a:p>
            <a:r>
              <a:rPr lang="en-US" sz="2800" b="1" dirty="0"/>
              <a:t>WICPA School District Audit Conference</a:t>
            </a:r>
          </a:p>
          <a:p>
            <a:r>
              <a:rPr lang="en-US" sz="2800" b="1" dirty="0"/>
              <a:t>May 17, 2017 Green Bay, WI</a:t>
            </a:r>
            <a:br>
              <a:rPr lang="en-US" sz="2800" b="1" dirty="0"/>
            </a:br>
            <a:r>
              <a:rPr lang="en-US" sz="2800" b="1" dirty="0"/>
              <a:t>May 18, 2017 Pewaukee, WI</a:t>
            </a:r>
          </a:p>
        </p:txBody>
      </p:sp>
      <p:sp>
        <p:nvSpPr>
          <p:cNvPr id="2" name="Title 1"/>
          <p:cNvSpPr>
            <a:spLocks noGrp="1"/>
          </p:cNvSpPr>
          <p:nvPr>
            <p:ph type="ctrTitle" idx="4294967295"/>
          </p:nvPr>
        </p:nvSpPr>
        <p:spPr>
          <a:xfrm>
            <a:off x="63500" y="138546"/>
            <a:ext cx="9301163" cy="1399310"/>
          </a:xfrm>
          <a:prstGeom prst="rect">
            <a:avLst/>
          </a:prstGeom>
        </p:spPr>
        <p:txBody>
          <a:bodyPr>
            <a:noAutofit/>
          </a:bodyPr>
          <a:lstStyle/>
          <a:p>
            <a:pPr algn="ctr"/>
            <a:r>
              <a:rPr lang="en-US" sz="3301" b="1" dirty="0">
                <a:solidFill>
                  <a:schemeClr val="bg1"/>
                </a:solidFill>
                <a:cs typeface="Lao MN"/>
              </a:rPr>
              <a:t>DPI Update</a:t>
            </a:r>
            <a:r>
              <a:rPr lang="en-US" sz="3301" dirty="0">
                <a:solidFill>
                  <a:schemeClr val="bg1"/>
                </a:solidFill>
              </a:rPr>
              <a:t/>
            </a:r>
            <a:br>
              <a:rPr lang="en-US" sz="3301" dirty="0">
                <a:solidFill>
                  <a:schemeClr val="bg1"/>
                </a:solidFill>
              </a:rPr>
            </a:br>
            <a:endParaRPr lang="en-US" sz="330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76011"/>
          </a:xfrm>
        </p:spPr>
        <p:txBody>
          <a:bodyPr/>
          <a:lstStyle/>
          <a:p>
            <a:pPr algn="ctr"/>
            <a:r>
              <a:rPr lang="en-US" sz="4000" dirty="0">
                <a:solidFill>
                  <a:schemeClr val="bg1"/>
                </a:solidFill>
              </a:rPr>
              <a:t>Compliance with State Statute</a:t>
            </a:r>
            <a:r>
              <a:rPr lang="en-US" dirty="0">
                <a:solidFill>
                  <a:schemeClr val="bg1"/>
                </a:solidFill>
              </a:rPr>
              <a:t>s</a:t>
            </a:r>
          </a:p>
        </p:txBody>
      </p:sp>
      <p:sp>
        <p:nvSpPr>
          <p:cNvPr id="3" name="Content Placeholder 2"/>
          <p:cNvSpPr>
            <a:spLocks noGrp="1"/>
          </p:cNvSpPr>
          <p:nvPr>
            <p:ph idx="1"/>
          </p:nvPr>
        </p:nvSpPr>
        <p:spPr/>
        <p:txBody>
          <a:bodyPr>
            <a:normAutofit lnSpcReduction="10000"/>
          </a:bodyPr>
          <a:lstStyle/>
          <a:p>
            <a:r>
              <a:rPr lang="en-US" b="1" dirty="0"/>
              <a:t>120.10</a:t>
            </a:r>
            <a:r>
              <a:rPr lang="en-US" dirty="0"/>
              <a:t> </a:t>
            </a:r>
            <a:r>
              <a:rPr lang="en-US" b="1" dirty="0"/>
              <a:t> Powers of annual meeting.</a:t>
            </a:r>
            <a:r>
              <a:rPr lang="en-US" dirty="0"/>
              <a:t> The annual meeting of a common or union high school district may: </a:t>
            </a:r>
            <a:endParaRPr lang="en-US" dirty="0" smtClean="0"/>
          </a:p>
          <a:p>
            <a:pPr lvl="1"/>
            <a:r>
              <a:rPr lang="en-US" cap="small" dirty="0"/>
              <a:t>School debt service fund.</a:t>
            </a:r>
            <a:r>
              <a:rPr lang="en-US" dirty="0"/>
              <a:t> Vote a tax to create a fund for the purpose of paying all current bonded indebtedness for capital expenditures. All money raised through taxation or otherwise collected pursuant to this subsection shall be deposited by the school district treasurer in a segregated fund. Such money shall not be used for any other purpose, except as provided by s. </a:t>
            </a:r>
            <a:r>
              <a:rPr lang="en-US" dirty="0">
                <a:hlinkClick r:id="rId3" tooltip="Statutes 67.11(1)"/>
              </a:rPr>
              <a:t>67.11 (1)</a:t>
            </a:r>
            <a:r>
              <a:rPr lang="en-US" dirty="0"/>
              <a:t>, or be transferred to any other fund except by authorization by a two-thirds majority vote of the total number of electors of the school district.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10</a:t>
            </a:fld>
            <a:endParaRPr lang="en-US" dirty="0"/>
          </a:p>
        </p:txBody>
      </p:sp>
    </p:spTree>
    <p:custDataLst>
      <p:tags r:id="rId1"/>
    </p:custDataLst>
    <p:extLst>
      <p:ext uri="{BB962C8B-B14F-4D97-AF65-F5344CB8AC3E}">
        <p14:creationId xmlns:p14="http://schemas.microsoft.com/office/powerpoint/2010/main" val="15135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17575"/>
          </a:xfrm>
        </p:spPr>
        <p:txBody>
          <a:bodyPr/>
          <a:lstStyle/>
          <a:p>
            <a:pPr algn="ctr"/>
            <a:r>
              <a:rPr lang="en-US" dirty="0" smtClean="0">
                <a:solidFill>
                  <a:schemeClr val="bg1"/>
                </a:solidFill>
              </a:rPr>
              <a:t>Sparsity Aid</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b="1" dirty="0"/>
              <a:t>2015 Wisconsin Act 305 (signed into law on March 30, 2016)  </a:t>
            </a:r>
          </a:p>
          <a:p>
            <a:pPr lvl="1"/>
            <a:r>
              <a:rPr lang="en-US" dirty="0"/>
              <a:t>changes the membership cap of the school district from 725 to 745 pupils beginning with aid distributed in the 2016-17 school year.</a:t>
            </a:r>
          </a:p>
          <a:p>
            <a:r>
              <a:rPr lang="en-US" b="1" dirty="0" smtClean="0"/>
              <a:t>Reminder</a:t>
            </a:r>
            <a:endParaRPr lang="en-US" b="1" dirty="0"/>
          </a:p>
          <a:p>
            <a:pPr lvl="1"/>
            <a:r>
              <a:rPr lang="en-US" dirty="0"/>
              <a:t>The computation uses prior-year membership </a:t>
            </a:r>
            <a:r>
              <a:rPr lang="en-US" dirty="0" smtClean="0"/>
              <a:t>data.  Aid </a:t>
            </a:r>
            <a:r>
              <a:rPr lang="en-US" dirty="0"/>
              <a:t>for 2015-16 uses district membership from the 2014-15 school year. </a:t>
            </a:r>
            <a:endParaRPr lang="en-US" b="1" dirty="0" smtClean="0"/>
          </a:p>
          <a:p>
            <a:pPr marL="351167" lvl="1" indent="0">
              <a:buNone/>
            </a:pP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11</a:t>
            </a:fld>
            <a:endParaRPr lang="en-US" dirty="0"/>
          </a:p>
        </p:txBody>
      </p:sp>
    </p:spTree>
    <p:custDataLst>
      <p:tags r:id="rId1"/>
    </p:custDataLst>
    <p:extLst>
      <p:ext uri="{BB962C8B-B14F-4D97-AF65-F5344CB8AC3E}">
        <p14:creationId xmlns:p14="http://schemas.microsoft.com/office/powerpoint/2010/main" val="284072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76011"/>
          </a:xfrm>
        </p:spPr>
        <p:txBody>
          <a:bodyPr/>
          <a:lstStyle/>
          <a:p>
            <a:pPr algn="ctr"/>
            <a:r>
              <a:rPr lang="en-US" dirty="0" smtClean="0">
                <a:solidFill>
                  <a:schemeClr val="bg1"/>
                </a:solidFill>
              </a:rPr>
              <a:t>Per Pupil Aid</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accent1"/>
                </a:solidFill>
                <a:hlinkClick r:id="rId3"/>
              </a:rPr>
              <a:t>2015 Wisconsin Act 55</a:t>
            </a:r>
            <a:r>
              <a:rPr lang="en-US" dirty="0"/>
              <a:t>, the 2015-17 Biennial Budget provides for 2016-17 Per-Pupil Aid in the amount of$250 multiplied by the Current 3-Year Average Membership from the district's 2016-17 revenue limit worksheet. State law specifically excludes students attending:</a:t>
            </a:r>
          </a:p>
          <a:p>
            <a:pPr lvl="1"/>
            <a:r>
              <a:rPr lang="en-US" dirty="0"/>
              <a:t>the Special Needs Scholarship Program (special needs private school vouchers) under Wis. Stat. sec. 115.7915;</a:t>
            </a:r>
          </a:p>
          <a:p>
            <a:pPr lvl="1"/>
            <a:r>
              <a:rPr lang="en-US" dirty="0"/>
              <a:t>certain new independent 2r charter schools (new charter school authorizers created in 2015 Act 55) under Wis. Stat. sec. 118.40(2r)(b)1.e to h.; and</a:t>
            </a:r>
          </a:p>
          <a:p>
            <a:pPr lvl="1"/>
            <a:r>
              <a:rPr lang="en-US" dirty="0"/>
              <a:t>the Office of Educational Opportunity charter schools (UW System authorizer) under Wis. Stat. sec. 118.40(2x).</a:t>
            </a:r>
          </a:p>
          <a:p>
            <a:r>
              <a:rPr lang="en-US" dirty="0" smtClean="0"/>
              <a:t>2016-17 payments returned </a:t>
            </a:r>
            <a:r>
              <a:rPr lang="en-US" dirty="0"/>
              <a:t>to the fourth Monday in March and will be considered current-year revenue.</a:t>
            </a:r>
            <a:endParaRPr lang="en-US" dirty="0" smtClean="0">
              <a:hlinkClick r:id="rId3"/>
            </a:endParaRPr>
          </a:p>
          <a:p>
            <a:endParaRPr lang="en-US" dirty="0">
              <a:hlinkClick r:id="rId3"/>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12</a:t>
            </a:fld>
            <a:endParaRPr lang="en-US" dirty="0"/>
          </a:p>
        </p:txBody>
      </p:sp>
    </p:spTree>
    <p:custDataLst>
      <p:tags r:id="rId1"/>
    </p:custDataLst>
    <p:extLst>
      <p:ext uri="{BB962C8B-B14F-4D97-AF65-F5344CB8AC3E}">
        <p14:creationId xmlns:p14="http://schemas.microsoft.com/office/powerpoint/2010/main" val="261926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45284"/>
          </a:xfrm>
        </p:spPr>
        <p:txBody>
          <a:bodyPr/>
          <a:lstStyle/>
          <a:p>
            <a:pPr algn="ctr"/>
            <a:r>
              <a:rPr lang="en-US" dirty="0" smtClean="0">
                <a:solidFill>
                  <a:schemeClr val="bg1"/>
                </a:solidFill>
              </a:rPr>
              <a:t>Per Pupil Aid</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b="1" dirty="0"/>
              <a:t>Type A program if the district receives over $250,000 in aid</a:t>
            </a:r>
          </a:p>
          <a:p>
            <a:r>
              <a:rPr lang="en-US" b="1" dirty="0" smtClean="0"/>
              <a:t>New Audit Program for 2016-17 (Audit Procedures)</a:t>
            </a:r>
          </a:p>
          <a:p>
            <a:pPr lvl="1"/>
            <a:r>
              <a:rPr lang="en-US" dirty="0"/>
              <a:t>Obtain the Wisconsin Department of Public Instruction’s Per Pupil aid eligibility worksheet.  The aid eligibility worksheet can be found at </a:t>
            </a:r>
            <a:r>
              <a:rPr lang="en-US" u="sng" dirty="0">
                <a:hlinkClick r:id="rId3"/>
              </a:rPr>
              <a:t>https://dpi.wi.gov/sfs/aid/categorical/per-pupil-aid</a:t>
            </a:r>
            <a:r>
              <a:rPr lang="en-US" dirty="0"/>
              <a:t>.  </a:t>
            </a:r>
          </a:p>
          <a:p>
            <a:pPr lvl="1"/>
            <a:r>
              <a:rPr lang="en-US" dirty="0"/>
              <a:t>Trace the membership information per the DPI eligibility worksheet to the revenue limit worksheet.  The pre-populated revenue worksheet used for this computation can </a:t>
            </a:r>
            <a:r>
              <a:rPr lang="en-US" dirty="0" smtClean="0"/>
              <a:t>also be </a:t>
            </a:r>
            <a:r>
              <a:rPr lang="en-US" dirty="0"/>
              <a:t>found at </a:t>
            </a:r>
            <a:r>
              <a:rPr lang="en-US" u="sng" dirty="0">
                <a:hlinkClick r:id="rId3"/>
              </a:rPr>
              <a:t>https://dpi.wi.gov/sfs/aid/categorical/per-pupil-aid</a:t>
            </a:r>
            <a:r>
              <a:rPr lang="en-US" dirty="0"/>
              <a:t>.  </a:t>
            </a:r>
          </a:p>
          <a:p>
            <a:pPr lvl="1"/>
            <a:r>
              <a:rPr lang="en-US" dirty="0" err="1"/>
              <a:t>Recompute</a:t>
            </a:r>
            <a:r>
              <a:rPr lang="en-US" dirty="0"/>
              <a:t> the district’s Per Pupil aid eligibility amount.  </a:t>
            </a:r>
          </a:p>
          <a:p>
            <a:pPr lvl="1"/>
            <a:endParaRPr lang="en-US" b="1"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13</a:t>
            </a:fld>
            <a:endParaRPr lang="en-US" dirty="0"/>
          </a:p>
        </p:txBody>
      </p:sp>
    </p:spTree>
    <p:custDataLst>
      <p:tags r:id="rId1"/>
    </p:custDataLst>
    <p:extLst>
      <p:ext uri="{BB962C8B-B14F-4D97-AF65-F5344CB8AC3E}">
        <p14:creationId xmlns:p14="http://schemas.microsoft.com/office/powerpoint/2010/main" val="29454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57" y="415480"/>
            <a:ext cx="8077022" cy="831429"/>
          </a:xfrm>
        </p:spPr>
        <p:txBody>
          <a:bodyPr/>
          <a:lstStyle/>
          <a:p>
            <a:pPr algn="ctr"/>
            <a:r>
              <a:rPr lang="en-US" dirty="0" smtClean="0">
                <a:solidFill>
                  <a:schemeClr val="bg1"/>
                </a:solidFill>
              </a:rPr>
              <a:t>Per Pupil Aid</a:t>
            </a:r>
            <a:endParaRPr lang="en-US" dirty="0">
              <a:solidFill>
                <a:schemeClr val="bg1"/>
              </a:solidFill>
            </a:endParaRPr>
          </a:p>
        </p:txBody>
      </p:sp>
      <p:sp>
        <p:nvSpPr>
          <p:cNvPr id="3" name="Content Placeholder 2"/>
          <p:cNvSpPr>
            <a:spLocks noGrp="1"/>
          </p:cNvSpPr>
          <p:nvPr>
            <p:ph idx="1"/>
          </p:nvPr>
        </p:nvSpPr>
        <p:spPr/>
        <p:txBody>
          <a:bodyPr>
            <a:normAutofit/>
          </a:bodyPr>
          <a:lstStyle/>
          <a:p>
            <a:pPr>
              <a:lnSpc>
                <a:spcPct val="100000"/>
              </a:lnSpc>
              <a:spcBef>
                <a:spcPts val="450"/>
              </a:spcBef>
              <a:spcAft>
                <a:spcPts val="900"/>
              </a:spcAft>
            </a:pPr>
            <a:r>
              <a:rPr lang="en-US" sz="2401" b="1" dirty="0"/>
              <a:t>Governor’s Budget Proposal </a:t>
            </a:r>
          </a:p>
          <a:p>
            <a:pPr lvl="1">
              <a:lnSpc>
                <a:spcPct val="100000"/>
              </a:lnSpc>
              <a:spcBef>
                <a:spcPts val="450"/>
              </a:spcBef>
              <a:spcAft>
                <a:spcPts val="900"/>
              </a:spcAft>
            </a:pPr>
            <a:r>
              <a:rPr lang="en-US" sz="2401" b="1" dirty="0"/>
              <a:t>Certification to Receive Per Pupil Aid</a:t>
            </a:r>
          </a:p>
          <a:p>
            <a:pPr marL="0" indent="0">
              <a:lnSpc>
                <a:spcPct val="100000"/>
              </a:lnSpc>
              <a:spcBef>
                <a:spcPts val="450"/>
              </a:spcBef>
              <a:spcAft>
                <a:spcPts val="900"/>
              </a:spcAft>
              <a:buNone/>
            </a:pPr>
            <a:r>
              <a:rPr lang="en-US" sz="2401" dirty="0"/>
              <a:t>	There are two conditions districts must meet and certify 	each </a:t>
            </a:r>
            <a:r>
              <a:rPr lang="en-US" sz="2401" dirty="0" smtClean="0"/>
              <a:t>year </a:t>
            </a:r>
            <a:r>
              <a:rPr lang="en-US" sz="2401" dirty="0"/>
              <a:t>to receive the increase in Per Pupil aid:</a:t>
            </a:r>
          </a:p>
          <a:p>
            <a:pPr marL="1088015" lvl="3" indent="-385917">
              <a:lnSpc>
                <a:spcPct val="100000"/>
              </a:lnSpc>
              <a:spcBef>
                <a:spcPts val="450"/>
              </a:spcBef>
              <a:spcAft>
                <a:spcPts val="900"/>
              </a:spcAft>
              <a:buFont typeface="+mj-lt"/>
              <a:buAutoNum type="arabicPeriod"/>
            </a:pPr>
            <a:r>
              <a:rPr lang="en-US" sz="2101" b="1" dirty="0"/>
              <a:t>That their employees are paying at least 12% of all costs and payments associated with their health care coverage for that year.</a:t>
            </a:r>
          </a:p>
          <a:p>
            <a:pPr marL="1088015" lvl="3" indent="-385917">
              <a:lnSpc>
                <a:spcPct val="100000"/>
              </a:lnSpc>
              <a:spcBef>
                <a:spcPts val="450"/>
              </a:spcBef>
              <a:spcAft>
                <a:spcPts val="900"/>
              </a:spcAft>
              <a:buFont typeface="+mj-lt"/>
              <a:buAutoNum type="arabicPeriod"/>
            </a:pPr>
            <a:r>
              <a:rPr lang="en-US" sz="2101" b="1" dirty="0"/>
              <a:t>That they will distribute this increased per pupil aid to each individual school in the district based on their number of pupils.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14</a:t>
            </a:fld>
            <a:endParaRPr lang="en-US" dirty="0"/>
          </a:p>
        </p:txBody>
      </p:sp>
    </p:spTree>
    <p:custDataLst>
      <p:tags r:id="rId1"/>
    </p:custDataLst>
    <p:extLst>
      <p:ext uri="{BB962C8B-B14F-4D97-AF65-F5344CB8AC3E}">
        <p14:creationId xmlns:p14="http://schemas.microsoft.com/office/powerpoint/2010/main" val="358957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76" y="249226"/>
            <a:ext cx="8077022" cy="872993"/>
          </a:xfrm>
        </p:spPr>
        <p:txBody>
          <a:bodyPr/>
          <a:lstStyle/>
          <a:p>
            <a:pPr algn="ctr"/>
            <a:r>
              <a:rPr lang="en-US" dirty="0" smtClean="0">
                <a:solidFill>
                  <a:schemeClr val="bg1"/>
                </a:solidFill>
              </a:rPr>
              <a:t>Reports on Compliance</a:t>
            </a:r>
            <a:endParaRPr lang="en-US" dirty="0">
              <a:solidFill>
                <a:schemeClr val="bg1"/>
              </a:solidFill>
            </a:endParaRPr>
          </a:p>
        </p:txBody>
      </p:sp>
      <p:sp>
        <p:nvSpPr>
          <p:cNvPr id="3" name="Content Placeholder 2"/>
          <p:cNvSpPr>
            <a:spLocks noGrp="1"/>
          </p:cNvSpPr>
          <p:nvPr>
            <p:ph idx="1"/>
          </p:nvPr>
        </p:nvSpPr>
        <p:spPr>
          <a:xfrm>
            <a:off x="2166602" y="2279547"/>
            <a:ext cx="5192624" cy="3343486"/>
          </a:xfrm>
        </p:spPr>
        <p:txBody>
          <a:bodyPr/>
          <a:lstStyle/>
          <a:p>
            <a:pPr>
              <a:lnSpc>
                <a:spcPct val="100000"/>
              </a:lnSpc>
            </a:pPr>
            <a:r>
              <a:rPr lang="en-US" sz="2401" dirty="0"/>
              <a:t>Sample Reports on Compliance</a:t>
            </a:r>
          </a:p>
          <a:p>
            <a:pPr lvl="1">
              <a:lnSpc>
                <a:spcPct val="100000"/>
              </a:lnSpc>
            </a:pPr>
            <a:r>
              <a:rPr lang="en-US" dirty="0" smtClean="0"/>
              <a:t>An additional sample Auditor’s Report on Compliance included in Chapter 9 of the Audit Manual</a:t>
            </a:r>
          </a:p>
          <a:p>
            <a:pPr lvl="2">
              <a:lnSpc>
                <a:spcPct val="100000"/>
              </a:lnSpc>
            </a:pPr>
            <a:r>
              <a:rPr lang="en-US" dirty="0" smtClean="0"/>
              <a:t>No Single Audit and No major programs</a:t>
            </a:r>
          </a:p>
          <a:p>
            <a:pPr lvl="2">
              <a:lnSpc>
                <a:spcPct val="100000"/>
              </a:lnSpc>
            </a:pPr>
            <a:r>
              <a:rPr lang="en-US" dirty="0" smtClean="0"/>
              <a:t>Limited Procedures</a:t>
            </a:r>
          </a:p>
          <a:p>
            <a:pPr lvl="2">
              <a:lnSpc>
                <a:spcPct val="100000"/>
              </a:lnSpc>
            </a:pPr>
            <a:r>
              <a:rPr lang="en-US" dirty="0" smtClean="0"/>
              <a:t>CESAs Only</a:t>
            </a:r>
          </a:p>
          <a:p>
            <a:pPr>
              <a:lnSpc>
                <a:spcPct val="100000"/>
              </a:lnSpc>
            </a:pP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15</a:t>
            </a:fld>
            <a:endParaRPr lang="en-US" dirty="0"/>
          </a:p>
        </p:txBody>
      </p:sp>
    </p:spTree>
    <p:custDataLst>
      <p:tags r:id="rId1"/>
    </p:custDataLst>
    <p:extLst>
      <p:ext uri="{BB962C8B-B14F-4D97-AF65-F5344CB8AC3E}">
        <p14:creationId xmlns:p14="http://schemas.microsoft.com/office/powerpoint/2010/main" val="3649970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59139"/>
          </a:xfrm>
        </p:spPr>
        <p:txBody>
          <a:bodyPr/>
          <a:lstStyle/>
          <a:p>
            <a:pPr algn="ctr"/>
            <a:r>
              <a:rPr lang="en-US" dirty="0" smtClean="0">
                <a:solidFill>
                  <a:schemeClr val="bg1"/>
                </a:solidFill>
              </a:rPr>
              <a:t>Membership Audits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What is new?</a:t>
            </a:r>
          </a:p>
          <a:p>
            <a:pPr lvl="1">
              <a:lnSpc>
                <a:spcPct val="100000"/>
              </a:lnSpc>
            </a:pPr>
            <a:r>
              <a:rPr lang="en-US" dirty="0" smtClean="0"/>
              <a:t>Clarified Attestation Standards</a:t>
            </a:r>
          </a:p>
          <a:p>
            <a:pPr lvl="2">
              <a:lnSpc>
                <a:spcPct val="100000"/>
              </a:lnSpc>
            </a:pPr>
            <a:r>
              <a:rPr lang="en-US" sz="1801" dirty="0"/>
              <a:t>Effective for practitioners’ reports dated on or after May 1, 2017</a:t>
            </a:r>
          </a:p>
          <a:p>
            <a:pPr lvl="1">
              <a:lnSpc>
                <a:spcPct val="100000"/>
              </a:lnSpc>
            </a:pPr>
            <a:r>
              <a:rPr lang="en-US" dirty="0"/>
              <a:t>Wisconsin Administrative Code Chapter PI 17 </a:t>
            </a:r>
          </a:p>
          <a:p>
            <a:pPr lvl="2">
              <a:lnSpc>
                <a:spcPct val="100000"/>
              </a:lnSpc>
            </a:pPr>
            <a:r>
              <a:rPr lang="en-US" sz="1801" dirty="0"/>
              <a:t>Summer and Interim Session Rules</a:t>
            </a:r>
          </a:p>
          <a:p>
            <a:pPr lvl="1">
              <a:lnSpc>
                <a:spcPct val="100000"/>
              </a:lnSpc>
            </a:pPr>
            <a:r>
              <a:rPr lang="en-US" dirty="0"/>
              <a:t>PI-1804 W Changes</a:t>
            </a:r>
          </a:p>
          <a:p>
            <a:pPr lvl="1">
              <a:lnSpc>
                <a:spcPct val="100000"/>
              </a:lnSpc>
            </a:pPr>
            <a:r>
              <a:rPr lang="en-US" dirty="0" smtClean="0"/>
              <a:t>Wisconsin </a:t>
            </a:r>
            <a:r>
              <a:rPr lang="en-US" dirty="0"/>
              <a:t>State Statute 121.85</a:t>
            </a:r>
          </a:p>
          <a:p>
            <a:pPr lvl="2">
              <a:lnSpc>
                <a:spcPct val="100000"/>
              </a:lnSpc>
            </a:pPr>
            <a:r>
              <a:rPr lang="en-US" dirty="0" err="1"/>
              <a:t>Interdistrict</a:t>
            </a:r>
            <a:r>
              <a:rPr lang="en-US" dirty="0"/>
              <a:t> and </a:t>
            </a:r>
            <a:r>
              <a:rPr lang="en-US" dirty="0" err="1"/>
              <a:t>Intradistrict</a:t>
            </a:r>
            <a:r>
              <a:rPr lang="en-US" dirty="0"/>
              <a:t> Transfer Agreements</a:t>
            </a:r>
          </a:p>
          <a:p>
            <a:pPr lvl="2">
              <a:lnSpc>
                <a:spcPct val="100000"/>
              </a:lnSpc>
            </a:pPr>
            <a:endParaRPr lang="en-US" sz="1801"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16</a:t>
            </a:fld>
            <a:endParaRPr lang="en-US" dirty="0"/>
          </a:p>
        </p:txBody>
      </p:sp>
    </p:spTree>
    <p:custDataLst>
      <p:tags r:id="rId1"/>
    </p:custDataLst>
    <p:extLst>
      <p:ext uri="{BB962C8B-B14F-4D97-AF65-F5344CB8AC3E}">
        <p14:creationId xmlns:p14="http://schemas.microsoft.com/office/powerpoint/2010/main" val="16868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983829"/>
          </a:xfrm>
        </p:spPr>
        <p:txBody>
          <a:bodyPr/>
          <a:lstStyle/>
          <a:p>
            <a:pPr algn="ctr"/>
            <a:r>
              <a:rPr lang="en-US" dirty="0" smtClean="0">
                <a:solidFill>
                  <a:schemeClr val="bg1"/>
                </a:solidFill>
              </a:rPr>
              <a:t>Integration Membership Audits</a:t>
            </a:r>
            <a:endParaRPr lang="en-US" dirty="0">
              <a:solidFill>
                <a:schemeClr val="bg1"/>
              </a:solidFill>
            </a:endParaRPr>
          </a:p>
        </p:txBody>
      </p:sp>
      <p:sp>
        <p:nvSpPr>
          <p:cNvPr id="3" name="Content Placeholder 2"/>
          <p:cNvSpPr>
            <a:spLocks noGrp="1"/>
          </p:cNvSpPr>
          <p:nvPr>
            <p:ph idx="1"/>
          </p:nvPr>
        </p:nvSpPr>
        <p:spPr>
          <a:xfrm>
            <a:off x="643821" y="1510145"/>
            <a:ext cx="8077022" cy="4815522"/>
          </a:xfrm>
        </p:spPr>
        <p:txBody>
          <a:bodyPr>
            <a:normAutofit fontScale="70000" lnSpcReduction="20000"/>
          </a:bodyPr>
          <a:lstStyle/>
          <a:p>
            <a:r>
              <a:rPr lang="en-US" b="1" dirty="0" smtClean="0"/>
              <a:t>121.85(3</a:t>
            </a:r>
            <a:r>
              <a:rPr lang="en-US" b="1" dirty="0"/>
              <a:t>)</a:t>
            </a:r>
            <a:r>
              <a:rPr lang="en-US" dirty="0"/>
              <a:t> </a:t>
            </a:r>
            <a:r>
              <a:rPr lang="en-US" cap="small" dirty="0"/>
              <a:t>Transfer agreements.</a:t>
            </a:r>
            <a:r>
              <a:rPr lang="en-US" dirty="0"/>
              <a:t> In accordance with sub. </a:t>
            </a:r>
            <a:r>
              <a:rPr lang="en-US" dirty="0">
                <a:hlinkClick r:id="rId3" tooltip="Statutes 121.85(2)"/>
              </a:rPr>
              <a:t>(2)</a:t>
            </a:r>
            <a:r>
              <a:rPr lang="en-US" dirty="0"/>
              <a:t> and with the approval of the parents or guardian of the pupil: </a:t>
            </a:r>
          </a:p>
          <a:p>
            <a:pPr lvl="1"/>
            <a:r>
              <a:rPr lang="en-US" dirty="0">
                <a:hlinkClick r:id="rId4"/>
              </a:rPr>
              <a:t>121.85(3)(a)</a:t>
            </a:r>
            <a:r>
              <a:rPr lang="en-US" b="1" dirty="0"/>
              <a:t> </a:t>
            </a:r>
            <a:r>
              <a:rPr lang="en-US" dirty="0"/>
              <a:t>(a) </a:t>
            </a:r>
            <a:r>
              <a:rPr lang="en-US" i="1" dirty="0" err="1"/>
              <a:t>Interdistrict</a:t>
            </a:r>
            <a:r>
              <a:rPr lang="en-US" i="1" dirty="0"/>
              <a:t>.</a:t>
            </a:r>
            <a:r>
              <a:rPr lang="en-US" dirty="0"/>
              <a:t> </a:t>
            </a:r>
          </a:p>
          <a:p>
            <a:pPr lvl="1"/>
            <a:r>
              <a:rPr lang="en-US" dirty="0">
                <a:hlinkClick r:id="rId5"/>
              </a:rPr>
              <a:t>121.85(3)(a)1.</a:t>
            </a:r>
            <a:r>
              <a:rPr lang="en-US" dirty="0"/>
              <a:t>1. Subject to </a:t>
            </a:r>
            <a:r>
              <a:rPr lang="en-US" dirty="0" err="1"/>
              <a:t>subd</a:t>
            </a:r>
            <a:r>
              <a:rPr lang="en-US" dirty="0"/>
              <a:t>. </a:t>
            </a:r>
            <a:r>
              <a:rPr lang="en-US" dirty="0">
                <a:hlinkClick r:id="rId6" tooltip="Statutes 121.85(3)(a)2."/>
              </a:rPr>
              <a:t>2.</a:t>
            </a:r>
            <a:r>
              <a:rPr lang="en-US" dirty="0"/>
              <a:t>, the school board of the district of residence and the school board of the district of attendance may enter into annual written agreements to permit a pupil to attend a public school outside the school district of residence. </a:t>
            </a:r>
          </a:p>
          <a:p>
            <a:pPr lvl="1"/>
            <a:r>
              <a:rPr lang="en-US" dirty="0">
                <a:hlinkClick r:id="rId6"/>
              </a:rPr>
              <a:t>121.85(3)(a)2.</a:t>
            </a:r>
            <a:r>
              <a:rPr lang="en-US" b="1" dirty="0"/>
              <a:t> </a:t>
            </a:r>
            <a:r>
              <a:rPr lang="en-US" dirty="0"/>
              <a:t>2. </a:t>
            </a:r>
          </a:p>
          <a:p>
            <a:pPr lvl="1"/>
            <a:r>
              <a:rPr lang="en-US" dirty="0" smtClean="0"/>
              <a:t>a</a:t>
            </a:r>
            <a:r>
              <a:rPr lang="en-US" dirty="0"/>
              <a:t>. Except as provided in </a:t>
            </a:r>
            <a:r>
              <a:rPr lang="en-US" dirty="0" err="1"/>
              <a:t>subd</a:t>
            </a:r>
            <a:r>
              <a:rPr lang="en-US" dirty="0"/>
              <a:t>. </a:t>
            </a:r>
            <a:r>
              <a:rPr lang="en-US" dirty="0">
                <a:hlinkClick r:id="rId7" tooltip="Statutes 121.85(3)(a)2.b."/>
              </a:rPr>
              <a:t>2. b.</a:t>
            </a:r>
            <a:r>
              <a:rPr lang="en-US" dirty="0"/>
              <a:t>, </a:t>
            </a:r>
            <a:r>
              <a:rPr lang="en-US" dirty="0">
                <a:hlinkClick r:id="rId8" tooltip="Statutes 121.85(3)(a)2.c."/>
              </a:rPr>
              <a:t>c.</a:t>
            </a:r>
            <a:r>
              <a:rPr lang="en-US" dirty="0"/>
              <a:t>, and </a:t>
            </a:r>
            <a:r>
              <a:rPr lang="en-US" dirty="0">
                <a:hlinkClick r:id="rId9" tooltip="Statutes 121.85(3)(a)2.d."/>
              </a:rPr>
              <a:t>d.</a:t>
            </a:r>
            <a:r>
              <a:rPr lang="en-US" dirty="0"/>
              <a:t>, beginning on </a:t>
            </a:r>
            <a:r>
              <a:rPr lang="en-US" dirty="0">
                <a:solidFill>
                  <a:srgbClr val="FF0000"/>
                </a:solidFill>
              </a:rPr>
              <a:t>July 14, 2015</a:t>
            </a:r>
            <a:r>
              <a:rPr lang="en-US" dirty="0"/>
              <a:t>, no school board may enter into a written agreement with another school board under </a:t>
            </a:r>
            <a:r>
              <a:rPr lang="en-US" dirty="0" err="1"/>
              <a:t>subd</a:t>
            </a:r>
            <a:r>
              <a:rPr lang="en-US" dirty="0"/>
              <a:t>. </a:t>
            </a:r>
            <a:r>
              <a:rPr lang="en-US" dirty="0">
                <a:hlinkClick r:id="rId5" tooltip="Statutes 121.85(3)(a)1."/>
              </a:rPr>
              <a:t>1.</a:t>
            </a:r>
            <a:r>
              <a:rPr lang="en-US" dirty="0"/>
              <a:t> </a:t>
            </a:r>
          </a:p>
          <a:p>
            <a:pPr lvl="1"/>
            <a:r>
              <a:rPr lang="en-US" dirty="0" smtClean="0"/>
              <a:t>b</a:t>
            </a:r>
            <a:r>
              <a:rPr lang="en-US" dirty="0"/>
              <a:t>. A school board may continue to enter into an annual written agreement with another school board under </a:t>
            </a:r>
            <a:r>
              <a:rPr lang="en-US" dirty="0" err="1"/>
              <a:t>subd</a:t>
            </a:r>
            <a:r>
              <a:rPr lang="en-US" dirty="0"/>
              <a:t>. </a:t>
            </a:r>
            <a:r>
              <a:rPr lang="en-US" dirty="0">
                <a:hlinkClick r:id="rId5" tooltip="Statutes 121.85(3)(a)1."/>
              </a:rPr>
              <a:t>1.</a:t>
            </a:r>
            <a:r>
              <a:rPr lang="en-US" dirty="0"/>
              <a:t> on behalf of a pupil that attended a public school under a written agreement under </a:t>
            </a:r>
            <a:r>
              <a:rPr lang="en-US" dirty="0" err="1"/>
              <a:t>subd</a:t>
            </a:r>
            <a:r>
              <a:rPr lang="en-US" dirty="0"/>
              <a:t>. </a:t>
            </a:r>
            <a:r>
              <a:rPr lang="en-US" dirty="0">
                <a:hlinkClick r:id="rId5" tooltip="Statutes 121.85(3)(a)1."/>
              </a:rPr>
              <a:t>1.</a:t>
            </a:r>
            <a:r>
              <a:rPr lang="en-US" dirty="0"/>
              <a:t> in the </a:t>
            </a:r>
            <a:r>
              <a:rPr lang="en-US" dirty="0">
                <a:solidFill>
                  <a:srgbClr val="FF0000"/>
                </a:solidFill>
              </a:rPr>
              <a:t>2015-16 school year</a:t>
            </a:r>
            <a:r>
              <a:rPr lang="en-US" dirty="0"/>
              <a:t>. </a:t>
            </a:r>
          </a:p>
          <a:p>
            <a:pPr lvl="1"/>
            <a:r>
              <a:rPr lang="en-US" dirty="0" smtClean="0"/>
              <a:t>c</a:t>
            </a:r>
            <a:r>
              <a:rPr lang="en-US" dirty="0"/>
              <a:t>. A school board may enter into a written agreement with another school board under </a:t>
            </a:r>
            <a:r>
              <a:rPr lang="en-US" dirty="0" err="1"/>
              <a:t>subd</a:t>
            </a:r>
            <a:r>
              <a:rPr lang="en-US" dirty="0"/>
              <a:t>. </a:t>
            </a:r>
            <a:r>
              <a:rPr lang="en-US" dirty="0">
                <a:hlinkClick r:id="rId5" tooltip="Statutes 121.85(3)(a)1."/>
              </a:rPr>
              <a:t>1.</a:t>
            </a:r>
            <a:r>
              <a:rPr lang="en-US" dirty="0"/>
              <a:t>, and may continue to enter into that written agreement, on behalf of a pupil that will attend a public school under that agreement in the </a:t>
            </a:r>
            <a:r>
              <a:rPr lang="en-US" dirty="0">
                <a:solidFill>
                  <a:srgbClr val="FF0000"/>
                </a:solidFill>
              </a:rPr>
              <a:t>2015-16</a:t>
            </a:r>
            <a:r>
              <a:rPr lang="en-US" dirty="0"/>
              <a:t> school year. </a:t>
            </a:r>
          </a:p>
          <a:p>
            <a:pPr lvl="1"/>
            <a:r>
              <a:rPr lang="en-US" dirty="0" smtClean="0"/>
              <a:t>d</a:t>
            </a:r>
            <a:r>
              <a:rPr lang="en-US" dirty="0"/>
              <a:t>. The school board of a school district operating grades kindergarten through 8 and a school board operating a unified high school district may enter into an annual written agreement under </a:t>
            </a:r>
            <a:r>
              <a:rPr lang="en-US" dirty="0" err="1"/>
              <a:t>subd</a:t>
            </a:r>
            <a:r>
              <a:rPr lang="en-US" dirty="0"/>
              <a:t>. </a:t>
            </a:r>
            <a:r>
              <a:rPr lang="en-US" dirty="0">
                <a:hlinkClick r:id="rId5" tooltip="Statutes 121.85(3)(a)1."/>
              </a:rPr>
              <a:t>1.</a:t>
            </a:r>
            <a:r>
              <a:rPr lang="en-US" dirty="0"/>
              <a:t> on behalf of a pupil that attended a public school in the school district operating grades kindergarten through 8 in the </a:t>
            </a:r>
            <a:r>
              <a:rPr lang="en-US" dirty="0">
                <a:solidFill>
                  <a:srgbClr val="FF0000"/>
                </a:solidFill>
              </a:rPr>
              <a:t>2015-16 </a:t>
            </a:r>
            <a:r>
              <a:rPr lang="en-US" dirty="0"/>
              <a:t>school year.</a:t>
            </a:r>
            <a:r>
              <a:rPr lang="en-US" b="1" cap="small" dirty="0"/>
              <a:t> </a:t>
            </a:r>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17</a:t>
            </a:fld>
            <a:endParaRPr lang="en-US" dirty="0"/>
          </a:p>
        </p:txBody>
      </p:sp>
    </p:spTree>
    <p:custDataLst>
      <p:tags r:id="rId1"/>
    </p:custDataLst>
    <p:extLst>
      <p:ext uri="{BB962C8B-B14F-4D97-AF65-F5344CB8AC3E}">
        <p14:creationId xmlns:p14="http://schemas.microsoft.com/office/powerpoint/2010/main" val="4186637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89866"/>
          </a:xfrm>
        </p:spPr>
        <p:txBody>
          <a:bodyPr/>
          <a:lstStyle/>
          <a:p>
            <a:pPr algn="ctr"/>
            <a:r>
              <a:rPr lang="en-US" dirty="0">
                <a:solidFill>
                  <a:schemeClr val="bg1"/>
                </a:solidFill>
              </a:rPr>
              <a:t>Integration Membership Audits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5"/>
                </a:solidFill>
                <a:hlinkClick r:id="rId3"/>
              </a:rPr>
              <a:t>121.85(3)(b</a:t>
            </a:r>
            <a:r>
              <a:rPr lang="en-US" dirty="0">
                <a:solidFill>
                  <a:schemeClr val="accent5"/>
                </a:solidFill>
                <a:hlinkClick r:id="rId3"/>
              </a:rPr>
              <a:t>)</a:t>
            </a:r>
            <a:r>
              <a:rPr lang="en-US" dirty="0"/>
              <a:t> </a:t>
            </a:r>
            <a:r>
              <a:rPr lang="en-US" i="1" dirty="0" err="1"/>
              <a:t>Intradistrict</a:t>
            </a:r>
            <a:r>
              <a:rPr lang="en-US" i="1" dirty="0"/>
              <a:t>.</a:t>
            </a:r>
            <a:r>
              <a:rPr lang="en-US" dirty="0"/>
              <a:t> </a:t>
            </a:r>
          </a:p>
          <a:p>
            <a:r>
              <a:rPr lang="en-US" dirty="0">
                <a:hlinkClick r:id="rId4"/>
              </a:rPr>
              <a:t>121.85(3)(b)1.</a:t>
            </a:r>
            <a:r>
              <a:rPr lang="en-US" dirty="0"/>
              <a:t>1. Except as provided in </a:t>
            </a:r>
            <a:r>
              <a:rPr lang="en-US" dirty="0" err="1"/>
              <a:t>subd</a:t>
            </a:r>
            <a:r>
              <a:rPr lang="en-US" dirty="0"/>
              <a:t>. </a:t>
            </a:r>
            <a:r>
              <a:rPr lang="en-US" dirty="0">
                <a:hlinkClick r:id="rId5" tooltip="Statutes 121.85(3)(b)2."/>
              </a:rPr>
              <a:t>2.</a:t>
            </a:r>
            <a:r>
              <a:rPr lang="en-US" dirty="0"/>
              <a:t>, the school board of a district may not permit a pupil to attend a public school under this section that is within the district but that is outside the pupil's attendance area. </a:t>
            </a:r>
          </a:p>
          <a:p>
            <a:r>
              <a:rPr lang="en-US" dirty="0">
                <a:hlinkClick r:id="rId6"/>
              </a:rPr>
              <a:t>121.85(3)(b)2.</a:t>
            </a:r>
            <a:r>
              <a:rPr lang="en-US" b="1" dirty="0"/>
              <a:t> </a:t>
            </a:r>
            <a:r>
              <a:rPr lang="en-US" dirty="0"/>
              <a:t>2. The school board of a school district may permit a pupil to attend a public school under this section that is within the pupil's district of residence but that is outside the pupil's attendance area if the pupil attended a public school under this section that is within the pupil's district of residence but that is outside the pupil's attendance area in the </a:t>
            </a:r>
            <a:r>
              <a:rPr lang="en-US" dirty="0">
                <a:solidFill>
                  <a:srgbClr val="FF0000"/>
                </a:solidFill>
              </a:rPr>
              <a:t>2015-16</a:t>
            </a:r>
            <a:r>
              <a:rPr lang="en-US" dirty="0"/>
              <a:t> school year.</a:t>
            </a:r>
            <a:r>
              <a:rPr lang="en-US" b="1" cap="small" dirty="0"/>
              <a:t> </a:t>
            </a:r>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18</a:t>
            </a:fld>
            <a:endParaRPr lang="en-US" dirty="0"/>
          </a:p>
        </p:txBody>
      </p:sp>
    </p:spTree>
    <p:custDataLst>
      <p:tags r:id="rId1"/>
    </p:custDataLst>
    <p:extLst>
      <p:ext uri="{BB962C8B-B14F-4D97-AF65-F5344CB8AC3E}">
        <p14:creationId xmlns:p14="http://schemas.microsoft.com/office/powerpoint/2010/main" val="3298135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72993"/>
          </a:xfrm>
        </p:spPr>
        <p:txBody>
          <a:bodyPr/>
          <a:lstStyle/>
          <a:p>
            <a:pPr algn="ctr"/>
            <a:r>
              <a:rPr lang="en-US" dirty="0" smtClean="0">
                <a:solidFill>
                  <a:schemeClr val="bg1"/>
                </a:solidFill>
              </a:rPr>
              <a:t>Summer and Interim Sessions</a:t>
            </a:r>
            <a:endParaRPr lang="en-US" dirty="0">
              <a:solidFill>
                <a:schemeClr val="bg1"/>
              </a:solidFill>
            </a:endParaRPr>
          </a:p>
        </p:txBody>
      </p:sp>
      <p:sp>
        <p:nvSpPr>
          <p:cNvPr id="3" name="Content Placeholder 2"/>
          <p:cNvSpPr>
            <a:spLocks noGrp="1"/>
          </p:cNvSpPr>
          <p:nvPr>
            <p:ph idx="1"/>
          </p:nvPr>
        </p:nvSpPr>
        <p:spPr/>
        <p:txBody>
          <a:bodyPr/>
          <a:lstStyle/>
          <a:p>
            <a:pPr>
              <a:lnSpc>
                <a:spcPct val="100000"/>
              </a:lnSpc>
              <a:spcBef>
                <a:spcPts val="450"/>
              </a:spcBef>
              <a:spcAft>
                <a:spcPts val="1351"/>
              </a:spcAft>
            </a:pPr>
            <a:r>
              <a:rPr lang="en-US" b="1" dirty="0"/>
              <a:t>Chapter PI 17 Revised</a:t>
            </a:r>
          </a:p>
          <a:p>
            <a:pPr lvl="1">
              <a:lnSpc>
                <a:spcPct val="100000"/>
              </a:lnSpc>
              <a:spcBef>
                <a:spcPts val="450"/>
              </a:spcBef>
              <a:spcAft>
                <a:spcPts val="1351"/>
              </a:spcAft>
            </a:pPr>
            <a:r>
              <a:rPr lang="en-US" dirty="0" smtClean="0"/>
              <a:t>Year </a:t>
            </a:r>
            <a:r>
              <a:rPr lang="en-US" dirty="0"/>
              <a:t>round schools may now claim summer membership for interim sessions (courses held outside the regular calendar year)</a:t>
            </a:r>
          </a:p>
          <a:p>
            <a:pPr lvl="1">
              <a:lnSpc>
                <a:spcPct val="100000"/>
              </a:lnSpc>
              <a:spcBef>
                <a:spcPts val="450"/>
              </a:spcBef>
            </a:pPr>
            <a:r>
              <a:rPr lang="en-US" dirty="0"/>
              <a:t>No longer a limit of 270 minutes per student per </a:t>
            </a:r>
            <a:r>
              <a:rPr lang="en-US" dirty="0" smtClean="0"/>
              <a:t>day</a:t>
            </a:r>
          </a:p>
          <a:p>
            <a:pPr lvl="1">
              <a:lnSpc>
                <a:spcPct val="100000"/>
              </a:lnSpc>
              <a:spcBef>
                <a:spcPts val="450"/>
              </a:spcBef>
            </a:pPr>
            <a:endParaRPr lang="en-US" dirty="0"/>
          </a:p>
          <a:p>
            <a:pPr lvl="1"/>
            <a:r>
              <a:rPr lang="en-US" dirty="0"/>
              <a:t>A school district may operate a summer or interim </a:t>
            </a:r>
            <a:r>
              <a:rPr lang="en-US" dirty="0" smtClean="0"/>
              <a:t>session program </a:t>
            </a:r>
            <a:r>
              <a:rPr lang="en-US" dirty="0"/>
              <a:t>in cooperation with a CESA or another school </a:t>
            </a:r>
            <a:r>
              <a:rPr lang="en-US" dirty="0" smtClean="0"/>
              <a:t>district under </a:t>
            </a:r>
            <a:r>
              <a:rPr lang="en-US" dirty="0"/>
              <a:t>an agreement as provided in s. 66.0301, Stats.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19</a:t>
            </a:fld>
            <a:endParaRPr lang="en-US" dirty="0"/>
          </a:p>
        </p:txBody>
      </p:sp>
    </p:spTree>
    <p:custDataLst>
      <p:tags r:id="rId1"/>
    </p:custDataLst>
    <p:extLst>
      <p:ext uri="{BB962C8B-B14F-4D97-AF65-F5344CB8AC3E}">
        <p14:creationId xmlns:p14="http://schemas.microsoft.com/office/powerpoint/2010/main" val="213148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63237"/>
            <a:ext cx="9364663" cy="1190764"/>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solidFill>
                  <a:schemeClr val="bg1"/>
                </a:solidFill>
                <a:latin typeface="+mj-lt"/>
              </a:rPr>
              <a:t>How We Can Help You</a:t>
            </a:r>
          </a:p>
        </p:txBody>
      </p:sp>
      <p:sp>
        <p:nvSpPr>
          <p:cNvPr id="14339" name="Rectangle 3"/>
          <p:cNvSpPr>
            <a:spLocks noGrp="1" noChangeArrowheads="1"/>
          </p:cNvSpPr>
          <p:nvPr>
            <p:ph idx="1"/>
          </p:nvPr>
        </p:nvSpPr>
        <p:spPr>
          <a:xfrm>
            <a:off x="1099846" y="1857529"/>
            <a:ext cx="7272095" cy="3922894"/>
          </a:xfrm>
        </p:spPr>
        <p:txBody>
          <a:bodyPr>
            <a:noAutofit/>
          </a:bodyPr>
          <a:lstStyle/>
          <a:p>
            <a:pPr marL="0" indent="-52571">
              <a:lnSpc>
                <a:spcPct val="100000"/>
              </a:lnSpc>
              <a:spcBef>
                <a:spcPts val="225"/>
              </a:spcBef>
              <a:buClr>
                <a:srgbClr val="FFFF00"/>
              </a:buClr>
              <a:buNone/>
            </a:pPr>
            <a:r>
              <a:rPr lang="en-US" sz="2251" b="1" dirty="0"/>
              <a:t>Latest Information on SFS Home Page</a:t>
            </a:r>
          </a:p>
          <a:p>
            <a:pPr marL="702334" lvl="2" indent="0">
              <a:lnSpc>
                <a:spcPct val="100000"/>
              </a:lnSpc>
              <a:spcBef>
                <a:spcPts val="225"/>
              </a:spcBef>
              <a:buNone/>
            </a:pPr>
            <a:r>
              <a:rPr lang="en-US" sz="2251" b="1" dirty="0">
                <a:hlinkClick r:id="rId4"/>
              </a:rPr>
              <a:t>https://dpi.wi.gov/sfs</a:t>
            </a:r>
            <a:r>
              <a:rPr lang="en-US" sz="2251" b="1" dirty="0"/>
              <a:t>  </a:t>
            </a:r>
          </a:p>
          <a:p>
            <a:pPr marL="30239" indent="0">
              <a:lnSpc>
                <a:spcPct val="100000"/>
              </a:lnSpc>
              <a:spcBef>
                <a:spcPts val="225"/>
              </a:spcBef>
              <a:buNone/>
            </a:pPr>
            <a:r>
              <a:rPr lang="en-US" sz="2251" b="1" dirty="0"/>
              <a:t>Listserv - If you are not already subscribed, you can do so at the following website: </a:t>
            </a:r>
            <a:r>
              <a:rPr lang="en-US" sz="2101" b="1" dirty="0">
                <a:solidFill>
                  <a:srgbClr val="002060"/>
                </a:solidFill>
                <a:hlinkClick r:id="rId5"/>
              </a:rPr>
              <a:t>https://dpi.wi.gov/sfs/finances/auditors/listserve/overview</a:t>
            </a:r>
            <a:endParaRPr lang="en-US" sz="2101" b="1" dirty="0">
              <a:solidFill>
                <a:srgbClr val="002060"/>
              </a:solidFill>
            </a:endParaRPr>
          </a:p>
          <a:p>
            <a:pPr marL="30239" indent="0">
              <a:lnSpc>
                <a:spcPct val="100000"/>
              </a:lnSpc>
              <a:spcBef>
                <a:spcPts val="225"/>
              </a:spcBef>
              <a:buNone/>
            </a:pPr>
            <a:r>
              <a:rPr lang="en-US" sz="2101" b="1" dirty="0">
                <a:solidFill>
                  <a:srgbClr val="002060"/>
                </a:solidFill>
              </a:rPr>
              <a:t> </a:t>
            </a:r>
          </a:p>
          <a:p>
            <a:pPr marL="30239" indent="0">
              <a:lnSpc>
                <a:spcPct val="100000"/>
              </a:lnSpc>
              <a:spcBef>
                <a:spcPts val="225"/>
              </a:spcBef>
              <a:buNone/>
            </a:pPr>
            <a:r>
              <a:rPr lang="en-US" sz="2401" b="1" u="sng" dirty="0"/>
              <a:t>Prior Presentations </a:t>
            </a:r>
          </a:p>
          <a:p>
            <a:pPr marL="0" indent="-145139">
              <a:lnSpc>
                <a:spcPct val="100000"/>
              </a:lnSpc>
              <a:spcBef>
                <a:spcPts val="225"/>
              </a:spcBef>
              <a:buNone/>
            </a:pPr>
            <a:r>
              <a:rPr lang="en-US" sz="2101" b="1" dirty="0">
                <a:hlinkClick r:id="rId6"/>
              </a:rPr>
              <a:t>https://dpi.wi.gov/sfs/outreach/team-presentations</a:t>
            </a:r>
            <a:endParaRPr lang="en-US" sz="2101" b="1" dirty="0"/>
          </a:p>
          <a:p>
            <a:pPr marL="0" indent="-145139">
              <a:lnSpc>
                <a:spcPct val="100000"/>
              </a:lnSpc>
              <a:spcBef>
                <a:spcPts val="225"/>
              </a:spcBef>
              <a:buNone/>
            </a:pPr>
            <a:r>
              <a:rPr lang="en-US" sz="2101" b="1" dirty="0">
                <a:solidFill>
                  <a:srgbClr val="002060"/>
                </a:solidFill>
                <a:hlinkClick r:id="rId7"/>
              </a:rPr>
              <a:t>https://dpi.wi.gov/sfs/outreach/auditor-presentations</a:t>
            </a:r>
            <a:endParaRPr lang="en-US" sz="2101" b="1" dirty="0">
              <a:solidFill>
                <a:srgbClr val="002060"/>
              </a:solidFill>
              <a:hlinkClick r:id="rId8"/>
            </a:endParaRPr>
          </a:p>
        </p:txBody>
      </p:sp>
      <p:sp>
        <p:nvSpPr>
          <p:cNvPr id="4" name="Slide Number Placeholder 3"/>
          <p:cNvSpPr>
            <a:spLocks noGrp="1"/>
          </p:cNvSpPr>
          <p:nvPr>
            <p:ph type="sldNum" sz="quarter" idx="12"/>
          </p:nvPr>
        </p:nvSpPr>
        <p:spPr/>
        <p:txBody>
          <a:bodyPr/>
          <a:lstStyle/>
          <a:p>
            <a:fld id="{E5B05722-27E2-490D-91AF-DCC2EA314057}" type="slidenum">
              <a:rPr lang="en-US" smtClean="0"/>
              <a:pPr/>
              <a:t>2</a:t>
            </a:fld>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1019289"/>
          </a:xfrm>
        </p:spPr>
        <p:txBody>
          <a:bodyPr/>
          <a:lstStyle/>
          <a:p>
            <a:pPr algn="ctr"/>
            <a:r>
              <a:rPr lang="en-US" dirty="0" smtClean="0">
                <a:solidFill>
                  <a:schemeClr val="bg1"/>
                </a:solidFill>
              </a:rPr>
              <a:t>Summer and Interim Sessions</a:t>
            </a:r>
            <a:endParaRPr lang="en-US" dirty="0">
              <a:solidFill>
                <a:schemeClr val="bg1"/>
              </a:solidFill>
            </a:endParaRPr>
          </a:p>
        </p:txBody>
      </p:sp>
      <p:sp>
        <p:nvSpPr>
          <p:cNvPr id="3" name="Content Placeholder 2"/>
          <p:cNvSpPr>
            <a:spLocks noGrp="1"/>
          </p:cNvSpPr>
          <p:nvPr>
            <p:ph idx="1"/>
          </p:nvPr>
        </p:nvSpPr>
        <p:spPr>
          <a:xfrm>
            <a:off x="1054413" y="2279547"/>
            <a:ext cx="7120900" cy="3343486"/>
          </a:xfrm>
        </p:spPr>
        <p:txBody>
          <a:bodyPr>
            <a:normAutofit fontScale="92500" lnSpcReduction="20000"/>
          </a:bodyPr>
          <a:lstStyle/>
          <a:p>
            <a:r>
              <a:rPr lang="en-US" b="1" dirty="0" smtClean="0"/>
              <a:t>Chapter PI 17 Revised</a:t>
            </a:r>
          </a:p>
          <a:p>
            <a:pPr lvl="1"/>
            <a:r>
              <a:rPr lang="en-US" dirty="0"/>
              <a:t>PI 17  specifies the summer classes or laboratory periods that may be counted for membership </a:t>
            </a:r>
          </a:p>
          <a:p>
            <a:pPr lvl="2">
              <a:lnSpc>
                <a:spcPct val="110000"/>
              </a:lnSpc>
            </a:pPr>
            <a:r>
              <a:rPr lang="en-US" sz="1801" dirty="0"/>
              <a:t>Includes online classes offered to high school pupils and pupils in grades 7 and 8 that meet the requirements of s. 121.004 (8) (b), Stats., and s. PI 36.11 (1) and in which at least 8,100 minutes of direct instruction are required to earn one credit.</a:t>
            </a:r>
          </a:p>
          <a:p>
            <a:pPr lvl="3">
              <a:lnSpc>
                <a:spcPct val="110000"/>
              </a:lnSpc>
            </a:pPr>
            <a:r>
              <a:rPr lang="en-US" sz="1801" dirty="0"/>
              <a:t>Attend Virtually</a:t>
            </a:r>
          </a:p>
          <a:p>
            <a:pPr lvl="3">
              <a:lnSpc>
                <a:spcPct val="110000"/>
              </a:lnSpc>
            </a:pPr>
            <a:r>
              <a:rPr lang="en-US" sz="1801" dirty="0"/>
              <a:t>Count Non-resident Open Enrollment Students for Membership</a:t>
            </a:r>
          </a:p>
          <a:p>
            <a:pPr lvl="1"/>
            <a:r>
              <a:rPr lang="en-US" dirty="0" smtClean="0"/>
              <a:t>PI-1804 W includes a tab for online membership and a tab for online fees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20</a:t>
            </a:fld>
            <a:endParaRPr lang="en-US" dirty="0"/>
          </a:p>
        </p:txBody>
      </p:sp>
    </p:spTree>
    <p:custDataLst>
      <p:tags r:id="rId1"/>
    </p:custDataLst>
    <p:extLst>
      <p:ext uri="{BB962C8B-B14F-4D97-AF65-F5344CB8AC3E}">
        <p14:creationId xmlns:p14="http://schemas.microsoft.com/office/powerpoint/2010/main" val="1719407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0702"/>
          </a:xfrm>
        </p:spPr>
        <p:txBody>
          <a:bodyPr/>
          <a:lstStyle/>
          <a:p>
            <a:pPr algn="ctr"/>
            <a:r>
              <a:rPr lang="en-US" dirty="0" smtClean="0">
                <a:solidFill>
                  <a:schemeClr val="bg1"/>
                </a:solidFill>
              </a:rPr>
              <a:t>PI-1804 W Changes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a:t>The PI-1804-W has two additional spreadsheets that are used by districts to document summer school fee information.  </a:t>
            </a:r>
          </a:p>
          <a:p>
            <a:pPr lvl="1"/>
            <a:r>
              <a:rPr lang="en-US" dirty="0"/>
              <a:t>The spreadsheets are used by district staff to identify excess fee revenue on a per student per course basis. </a:t>
            </a:r>
          </a:p>
          <a:p>
            <a:r>
              <a:rPr lang="en-US" dirty="0" smtClean="0"/>
              <a:t>The PI-1804-W has an additional spreadsheet for reporting certain online classes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21</a:t>
            </a:fld>
            <a:endParaRPr lang="en-US" dirty="0"/>
          </a:p>
        </p:txBody>
      </p:sp>
    </p:spTree>
    <p:custDataLst>
      <p:tags r:id="rId1"/>
    </p:custDataLst>
    <p:extLst>
      <p:ext uri="{BB962C8B-B14F-4D97-AF65-F5344CB8AC3E}">
        <p14:creationId xmlns:p14="http://schemas.microsoft.com/office/powerpoint/2010/main" val="3650114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800" dirty="0" smtClean="0"/>
              <a:t>PI-1804 Fee Reconciliation</a:t>
            </a:r>
            <a:endParaRPr lang="en-US" sz="4800" dirty="0"/>
          </a:p>
        </p:txBody>
      </p:sp>
      <p:sp>
        <p:nvSpPr>
          <p:cNvPr id="3" name="Text Placeholder 2"/>
          <p:cNvSpPr>
            <a:spLocks noGrp="1"/>
          </p:cNvSpPr>
          <p:nvPr>
            <p:ph type="body" sz="quarter" idx="14"/>
          </p:nvPr>
        </p:nvSpPr>
        <p:spPr>
          <a:xfrm>
            <a:off x="2131379" y="2271325"/>
            <a:ext cx="5168668" cy="1718131"/>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8608601"/>
              </p:ext>
            </p:extLst>
          </p:nvPr>
        </p:nvGraphicFramePr>
        <p:xfrm>
          <a:off x="1148300" y="1579418"/>
          <a:ext cx="7483083" cy="4553361"/>
        </p:xfrm>
        <a:graphic>
          <a:graphicData uri="http://schemas.openxmlformats.org/drawingml/2006/table">
            <a:tbl>
              <a:tblPr>
                <a:tableStyleId>{5C22544A-7EE6-4342-B048-85BDC9FD1C3A}</a:tableStyleId>
              </a:tblPr>
              <a:tblGrid>
                <a:gridCol w="1981770">
                  <a:extLst>
                    <a:ext uri="{9D8B030D-6E8A-4147-A177-3AD203B41FA5}">
                      <a16:colId xmlns:a16="http://schemas.microsoft.com/office/drawing/2014/main" val="20000"/>
                    </a:ext>
                  </a:extLst>
                </a:gridCol>
                <a:gridCol w="400686">
                  <a:extLst>
                    <a:ext uri="{9D8B030D-6E8A-4147-A177-3AD203B41FA5}">
                      <a16:colId xmlns:a16="http://schemas.microsoft.com/office/drawing/2014/main" val="20001"/>
                    </a:ext>
                  </a:extLst>
                </a:gridCol>
                <a:gridCol w="389856">
                  <a:extLst>
                    <a:ext uri="{9D8B030D-6E8A-4147-A177-3AD203B41FA5}">
                      <a16:colId xmlns:a16="http://schemas.microsoft.com/office/drawing/2014/main" val="20002"/>
                    </a:ext>
                  </a:extLst>
                </a:gridCol>
                <a:gridCol w="444004">
                  <a:extLst>
                    <a:ext uri="{9D8B030D-6E8A-4147-A177-3AD203B41FA5}">
                      <a16:colId xmlns:a16="http://schemas.microsoft.com/office/drawing/2014/main" val="20003"/>
                    </a:ext>
                  </a:extLst>
                </a:gridCol>
                <a:gridCol w="465662">
                  <a:extLst>
                    <a:ext uri="{9D8B030D-6E8A-4147-A177-3AD203B41FA5}">
                      <a16:colId xmlns:a16="http://schemas.microsoft.com/office/drawing/2014/main" val="20004"/>
                    </a:ext>
                  </a:extLst>
                </a:gridCol>
                <a:gridCol w="357369">
                  <a:extLst>
                    <a:ext uri="{9D8B030D-6E8A-4147-A177-3AD203B41FA5}">
                      <a16:colId xmlns:a16="http://schemas.microsoft.com/office/drawing/2014/main" val="20005"/>
                    </a:ext>
                  </a:extLst>
                </a:gridCol>
                <a:gridCol w="357369">
                  <a:extLst>
                    <a:ext uri="{9D8B030D-6E8A-4147-A177-3AD203B41FA5}">
                      <a16:colId xmlns:a16="http://schemas.microsoft.com/office/drawing/2014/main" val="20006"/>
                    </a:ext>
                  </a:extLst>
                </a:gridCol>
                <a:gridCol w="357369">
                  <a:extLst>
                    <a:ext uri="{9D8B030D-6E8A-4147-A177-3AD203B41FA5}">
                      <a16:colId xmlns:a16="http://schemas.microsoft.com/office/drawing/2014/main" val="20007"/>
                    </a:ext>
                  </a:extLst>
                </a:gridCol>
                <a:gridCol w="357369">
                  <a:extLst>
                    <a:ext uri="{9D8B030D-6E8A-4147-A177-3AD203B41FA5}">
                      <a16:colId xmlns:a16="http://schemas.microsoft.com/office/drawing/2014/main" val="20008"/>
                    </a:ext>
                  </a:extLst>
                </a:gridCol>
                <a:gridCol w="357369">
                  <a:extLst>
                    <a:ext uri="{9D8B030D-6E8A-4147-A177-3AD203B41FA5}">
                      <a16:colId xmlns:a16="http://schemas.microsoft.com/office/drawing/2014/main" val="20009"/>
                    </a:ext>
                  </a:extLst>
                </a:gridCol>
                <a:gridCol w="671420">
                  <a:extLst>
                    <a:ext uri="{9D8B030D-6E8A-4147-A177-3AD203B41FA5}">
                      <a16:colId xmlns:a16="http://schemas.microsoft.com/office/drawing/2014/main" val="20010"/>
                    </a:ext>
                  </a:extLst>
                </a:gridCol>
                <a:gridCol w="671420">
                  <a:extLst>
                    <a:ext uri="{9D8B030D-6E8A-4147-A177-3AD203B41FA5}">
                      <a16:colId xmlns:a16="http://schemas.microsoft.com/office/drawing/2014/main" val="20011"/>
                    </a:ext>
                  </a:extLst>
                </a:gridCol>
                <a:gridCol w="671420">
                  <a:extLst>
                    <a:ext uri="{9D8B030D-6E8A-4147-A177-3AD203B41FA5}">
                      <a16:colId xmlns:a16="http://schemas.microsoft.com/office/drawing/2014/main" val="20012"/>
                    </a:ext>
                  </a:extLst>
                </a:gridCol>
              </a:tblGrid>
              <a:tr h="276429">
                <a:tc gridSpan="13">
                  <a:txBody>
                    <a:bodyPr/>
                    <a:lstStyle/>
                    <a:p>
                      <a:pPr algn="ctr" fontAlgn="b"/>
                      <a:r>
                        <a:rPr lang="en-US" sz="700" u="none" strike="noStrike" dirty="0">
                          <a:effectLst/>
                        </a:rPr>
                        <a:t>Academic Courses FEE Reconciliation</a:t>
                      </a:r>
                      <a:endParaRPr lang="en-US" sz="7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425">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rowSpan="2">
                  <a:txBody>
                    <a:bodyPr/>
                    <a:lstStyle/>
                    <a:p>
                      <a:pPr algn="ctr" fontAlgn="b"/>
                      <a:r>
                        <a:rPr lang="en-US" sz="600" u="none" strike="noStrike">
                          <a:effectLst/>
                        </a:rPr>
                        <a:t>Fee Charged for Course</a:t>
                      </a:r>
                      <a:endParaRPr lang="en-US" sz="600" b="0" i="0" u="none" strike="noStrike">
                        <a:solidFill>
                          <a:srgbClr val="000000"/>
                        </a:solidFill>
                        <a:effectLst/>
                        <a:latin typeface="Arial" panose="020B0604020202020204" pitchFamily="34" charset="0"/>
                      </a:endParaRPr>
                    </a:p>
                  </a:txBody>
                  <a:tcPr marL="0" marR="0" marT="0" marB="0" anchor="b"/>
                </a:tc>
                <a:tc rowSpan="2">
                  <a:txBody>
                    <a:bodyPr/>
                    <a:lstStyle/>
                    <a:p>
                      <a:pPr algn="l" fontAlgn="t"/>
                      <a:r>
                        <a:rPr lang="en-US" sz="600" u="none" strike="noStrike">
                          <a:effectLst/>
                        </a:rPr>
                        <a:t>Number of Fee Waivers Granted</a:t>
                      </a:r>
                      <a:endParaRPr lang="en-US" sz="600" b="0" i="0" u="none" strike="noStrike">
                        <a:solidFill>
                          <a:srgbClr val="000000"/>
                        </a:solidFill>
                        <a:effectLst/>
                        <a:latin typeface="Arial" panose="020B0604020202020204" pitchFamily="34" charset="0"/>
                      </a:endParaRPr>
                    </a:p>
                  </a:txBody>
                  <a:tcPr marL="0" marR="0" marT="0" marB="0"/>
                </a:tc>
                <a:tc rowSpan="2">
                  <a:txBody>
                    <a:bodyPr/>
                    <a:lstStyle/>
                    <a:p>
                      <a:pPr algn="l" fontAlgn="t"/>
                      <a:r>
                        <a:rPr lang="en-US" sz="600" u="none" strike="noStrike">
                          <a:effectLst/>
                        </a:rPr>
                        <a:t>Number of Residents charged a Fee</a:t>
                      </a:r>
                      <a:endParaRPr lang="en-US" sz="600" b="0" i="0" u="none" strike="noStrike">
                        <a:solidFill>
                          <a:srgbClr val="000000"/>
                        </a:solidFill>
                        <a:effectLst/>
                        <a:latin typeface="Arial" panose="020B0604020202020204" pitchFamily="34" charset="0"/>
                      </a:endParaRPr>
                    </a:p>
                  </a:txBody>
                  <a:tcPr marL="0" marR="0" marT="0" marB="0"/>
                </a:tc>
                <a:tc rowSpan="2">
                  <a:txBody>
                    <a:bodyPr/>
                    <a:lstStyle/>
                    <a:p>
                      <a:pPr algn="l" fontAlgn="t"/>
                      <a:r>
                        <a:rPr lang="en-US" sz="600" u="none" strike="noStrike">
                          <a:effectLst/>
                        </a:rPr>
                        <a:t>Number of Non- Residents charged a Fee</a:t>
                      </a:r>
                      <a:endParaRPr lang="en-US" sz="600" b="0" i="0" u="none" strike="noStrike">
                        <a:solidFill>
                          <a:srgbClr val="000000"/>
                        </a:solidFill>
                        <a:effectLst/>
                        <a:latin typeface="Arial" panose="020B0604020202020204" pitchFamily="34" charset="0"/>
                      </a:endParaRPr>
                    </a:p>
                  </a:txBody>
                  <a:tcPr marL="0" marR="0" marT="0" marB="0"/>
                </a:tc>
                <a:tc gridSpan="5">
                  <a:txBody>
                    <a:bodyPr/>
                    <a:lstStyle/>
                    <a:p>
                      <a:pPr algn="ctr" fontAlgn="b"/>
                      <a:r>
                        <a:rPr lang="en-US" sz="600" u="none" strike="noStrike">
                          <a:effectLst/>
                        </a:rPr>
                        <a:t>Enter Value of Each Individual Use Supply or Material Provided (per Student per Class)</a:t>
                      </a:r>
                      <a:endParaRPr lang="en-US" sz="600" b="0"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600" u="none" strike="noStrike">
                          <a:effectLst/>
                        </a:rPr>
                        <a:t>Total Individual Supplies Cost</a:t>
                      </a:r>
                      <a:endParaRPr lang="en-US" sz="600" b="0" i="0" u="none" strike="noStrike">
                        <a:solidFill>
                          <a:srgbClr val="000000"/>
                        </a:solidFill>
                        <a:effectLst/>
                        <a:latin typeface="Arial" panose="020B0604020202020204" pitchFamily="34" charset="0"/>
                      </a:endParaRPr>
                    </a:p>
                  </a:txBody>
                  <a:tcPr marL="0" marR="0" marT="0" marB="0" anchor="b"/>
                </a:tc>
                <a:tc rowSpan="2">
                  <a:txBody>
                    <a:bodyPr/>
                    <a:lstStyle/>
                    <a:p>
                      <a:pPr algn="ctr" fontAlgn="b"/>
                      <a:r>
                        <a:rPr lang="en-US" sz="600" u="none" strike="noStrike">
                          <a:effectLst/>
                        </a:rPr>
                        <a:t>Individual REFUND DUE</a:t>
                      </a:r>
                      <a:endParaRPr lang="en-US" sz="600" b="0" i="0" u="none" strike="noStrike">
                        <a:solidFill>
                          <a:srgbClr val="000000"/>
                        </a:solidFill>
                        <a:effectLst/>
                        <a:latin typeface="Arial" panose="020B0604020202020204" pitchFamily="34" charset="0"/>
                      </a:endParaRPr>
                    </a:p>
                  </a:txBody>
                  <a:tcPr marL="0" marR="0" marT="0" marB="0" anchor="b"/>
                </a:tc>
                <a:tc rowSpan="2">
                  <a:txBody>
                    <a:bodyPr/>
                    <a:lstStyle/>
                    <a:p>
                      <a:pPr algn="ctr" fontAlgn="b"/>
                      <a:r>
                        <a:rPr lang="en-US" sz="600" u="none" strike="noStrike">
                          <a:effectLst/>
                        </a:rPr>
                        <a:t>EXCESS FEE REVENUES (Rounded)</a:t>
                      </a:r>
                      <a:endParaRPr lang="en-US" sz="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737136">
                <a:tc>
                  <a:txBody>
                    <a:bodyPr/>
                    <a:lstStyle/>
                    <a:p>
                      <a:pPr algn="ctr" fontAlgn="b"/>
                      <a:r>
                        <a:rPr lang="en-US" sz="600" u="none" strike="noStrike">
                          <a:effectLst/>
                        </a:rPr>
                        <a:t>Course Title</a:t>
                      </a:r>
                      <a:endParaRPr lang="en-US" sz="600" b="0" i="0" u="none" strike="noStrike">
                        <a:solidFill>
                          <a:srgbClr val="000000"/>
                        </a:solidFill>
                        <a:effectLst/>
                        <a:latin typeface="Arial" panose="020B060402020202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600" u="none" strike="noStrike">
                          <a:effectLst/>
                        </a:rPr>
                        <a:t>Item 1</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a:effectLst/>
                        </a:rPr>
                        <a:t>Item 2</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a:effectLst/>
                        </a:rPr>
                        <a:t>Item 3</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a:effectLst/>
                        </a:rPr>
                        <a:t>Item 4</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600" u="none" strike="noStrike">
                          <a:effectLst/>
                        </a:rPr>
                        <a:t>Item 5</a:t>
                      </a:r>
                      <a:endParaRPr lang="en-US" sz="600" b="0" i="0" u="none" strike="noStrike">
                        <a:solidFill>
                          <a:srgbClr val="000000"/>
                        </a:solidFill>
                        <a:effectLst/>
                        <a:latin typeface="Arial" panose="020B060402020202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16351">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3"/>
                  </a:ext>
                </a:extLst>
              </a:tr>
              <a:tr h="245712">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4"/>
                  </a:ext>
                </a:extLst>
              </a:tr>
              <a:tr h="2486308">
                <a:tc>
                  <a:txBody>
                    <a:bodyPr/>
                    <a:lstStyle/>
                    <a:p>
                      <a:pPr algn="l" fontAlgn="b"/>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a:t>
                      </a:r>
                      <a:endParaRPr lang="en-US" sz="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a:effectLst/>
                        </a:rPr>
                        <a:t> $                  -   </a:t>
                      </a:r>
                      <a:endParaRPr lang="en-US" sz="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600" u="none" strike="noStrike" dirty="0">
                          <a:effectLst/>
                        </a:rPr>
                        <a:t> $                  -   </a:t>
                      </a:r>
                      <a:endParaRPr lang="en-US" sz="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5"/>
                  </a:ext>
                </a:extLst>
              </a:tr>
            </a:tbl>
          </a:graphicData>
        </a:graphic>
      </p:graphicFrame>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67929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86848"/>
          </a:xfrm>
        </p:spPr>
        <p:txBody>
          <a:bodyPr/>
          <a:lstStyle/>
          <a:p>
            <a:pPr algn="ctr"/>
            <a:r>
              <a:rPr lang="en-US" dirty="0">
                <a:solidFill>
                  <a:schemeClr val="bg1"/>
                </a:solidFill>
              </a:rPr>
              <a:t>Clarified Attestation Standards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t>The attestation standards establish requirements for performing and reporting on examination, review, and agreed-upon procedures engagements that enable practitioners to report on subject matter ordinarily other than financial statements.</a:t>
            </a:r>
          </a:p>
          <a:p>
            <a:r>
              <a:rPr lang="en-US" dirty="0" smtClean="0"/>
              <a:t>SSAE </a:t>
            </a:r>
            <a:r>
              <a:rPr lang="en-US" dirty="0"/>
              <a:t>No. 18 contains the following AT-C </a:t>
            </a:r>
            <a:r>
              <a:rPr lang="en-US" dirty="0" smtClean="0"/>
              <a:t>sections applicable to the membership engagements: </a:t>
            </a:r>
            <a:endParaRPr lang="en-US" dirty="0"/>
          </a:p>
          <a:p>
            <a:pPr lvl="1"/>
            <a:r>
              <a:rPr lang="en-US" dirty="0"/>
              <a:t>AT-C section 105, </a:t>
            </a:r>
            <a:r>
              <a:rPr lang="en-US" i="1" dirty="0"/>
              <a:t>Concepts Common to All Attestation Engagements </a:t>
            </a:r>
            <a:endParaRPr lang="en-US" dirty="0"/>
          </a:p>
          <a:p>
            <a:pPr lvl="1"/>
            <a:r>
              <a:rPr lang="en-US" dirty="0"/>
              <a:t>AT-C section 215, </a:t>
            </a:r>
            <a:r>
              <a:rPr lang="en-US" i="1" dirty="0"/>
              <a:t>Agreed-Upon Procedures Engagements </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23</a:t>
            </a:fld>
            <a:endParaRPr lang="en-US" dirty="0"/>
          </a:p>
        </p:txBody>
      </p:sp>
    </p:spTree>
    <p:custDataLst>
      <p:tags r:id="rId1"/>
    </p:custDataLst>
    <p:extLst>
      <p:ext uri="{BB962C8B-B14F-4D97-AF65-F5344CB8AC3E}">
        <p14:creationId xmlns:p14="http://schemas.microsoft.com/office/powerpoint/2010/main" val="60196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03720"/>
          </a:xfrm>
        </p:spPr>
        <p:txBody>
          <a:bodyPr/>
          <a:lstStyle/>
          <a:p>
            <a:pPr algn="ctr"/>
            <a:r>
              <a:rPr lang="en-US" dirty="0" smtClean="0">
                <a:solidFill>
                  <a:schemeClr val="bg1"/>
                </a:solidFill>
              </a:rPr>
              <a:t>Clarified Attestation Standards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SSAE </a:t>
            </a:r>
            <a:r>
              <a:rPr lang="en-US" dirty="0"/>
              <a:t>No. 18 requires the practitioner to request a written representation letter in all attestation engagements. </a:t>
            </a:r>
          </a:p>
          <a:p>
            <a:r>
              <a:rPr lang="en-US" dirty="0" smtClean="0"/>
              <a:t>SSAE </a:t>
            </a:r>
            <a:r>
              <a:rPr lang="en-US" dirty="0"/>
              <a:t>No. 18, </a:t>
            </a:r>
            <a:r>
              <a:rPr lang="en-US" i="1" dirty="0"/>
              <a:t>Attestation Standards: Clarification and Recodification</a:t>
            </a:r>
            <a:r>
              <a:rPr lang="en-US" dirty="0"/>
              <a:t>. SSAE No. 18 is effective for practitioners’ reports dated on or after May 1, 2017</a:t>
            </a:r>
            <a:r>
              <a:rPr lang="en-US" dirty="0" smtClean="0"/>
              <a:t>.</a:t>
            </a:r>
          </a:p>
          <a:p>
            <a:r>
              <a:rPr lang="en-US" dirty="0"/>
              <a:t>Attestation Standards can be found at </a:t>
            </a:r>
            <a:r>
              <a:rPr lang="en-US" dirty="0">
                <a:hlinkClick r:id="rId3"/>
              </a:rPr>
              <a:t>https://www.aicpa.org/InterestAreas/FRC/AuditAttest/Pages/AttestClarityProject.aspx</a:t>
            </a:r>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24</a:t>
            </a:fld>
            <a:endParaRPr lang="en-US" dirty="0"/>
          </a:p>
        </p:txBody>
      </p:sp>
    </p:spTree>
    <p:custDataLst>
      <p:tags r:id="rId1"/>
    </p:custDataLst>
    <p:extLst>
      <p:ext uri="{BB962C8B-B14F-4D97-AF65-F5344CB8AC3E}">
        <p14:creationId xmlns:p14="http://schemas.microsoft.com/office/powerpoint/2010/main" val="971042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34448"/>
          </a:xfrm>
        </p:spPr>
        <p:txBody>
          <a:bodyPr/>
          <a:lstStyle/>
          <a:p>
            <a:pPr algn="ctr"/>
            <a:r>
              <a:rPr lang="en-US" dirty="0">
                <a:solidFill>
                  <a:schemeClr val="bg1"/>
                </a:solidFill>
              </a:rPr>
              <a:t>Clarified Attestation Standards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A21 </a:t>
            </a:r>
            <a:r>
              <a:rPr lang="en-US" dirty="0"/>
              <a:t>To avoid vague or ambiguous language, the procedures to be performed are </a:t>
            </a:r>
            <a:r>
              <a:rPr lang="en-US" dirty="0" smtClean="0"/>
              <a:t>characterized by </a:t>
            </a:r>
            <a:r>
              <a:rPr lang="en-US" dirty="0"/>
              <a:t>the action to be taken at a level of specificity sufficient for a reader to understand the </a:t>
            </a:r>
            <a:r>
              <a:rPr lang="en-US" dirty="0" smtClean="0"/>
              <a:t>nature and </a:t>
            </a:r>
            <a:r>
              <a:rPr lang="en-US" dirty="0"/>
              <a:t>extent of the procedures performed. Examples of acceptable descriptions of actions are </a:t>
            </a:r>
            <a:r>
              <a:rPr lang="en-US" dirty="0" smtClean="0"/>
              <a:t>the following</a:t>
            </a:r>
            <a:r>
              <a:rPr lang="en-US" dirty="0"/>
              <a:t>:</a:t>
            </a:r>
          </a:p>
          <a:p>
            <a:pPr lvl="1">
              <a:lnSpc>
                <a:spcPct val="120000"/>
              </a:lnSpc>
            </a:pPr>
            <a:r>
              <a:rPr lang="en-US" dirty="0" smtClean="0"/>
              <a:t>Inspect</a:t>
            </a:r>
          </a:p>
          <a:p>
            <a:pPr lvl="1">
              <a:lnSpc>
                <a:spcPct val="120000"/>
              </a:lnSpc>
            </a:pPr>
            <a:r>
              <a:rPr lang="en-US" dirty="0" smtClean="0"/>
              <a:t>Confirm</a:t>
            </a:r>
            <a:endParaRPr lang="en-US" dirty="0"/>
          </a:p>
          <a:p>
            <a:pPr lvl="1">
              <a:lnSpc>
                <a:spcPct val="120000"/>
              </a:lnSpc>
            </a:pPr>
            <a:r>
              <a:rPr lang="en-US" dirty="0" smtClean="0"/>
              <a:t>Compare</a:t>
            </a:r>
            <a:endParaRPr lang="en-US" dirty="0"/>
          </a:p>
          <a:p>
            <a:pPr lvl="1">
              <a:lnSpc>
                <a:spcPct val="120000"/>
              </a:lnSpc>
            </a:pPr>
            <a:r>
              <a:rPr lang="en-US" dirty="0" smtClean="0"/>
              <a:t>Agree</a:t>
            </a:r>
            <a:endParaRPr lang="en-US" dirty="0"/>
          </a:p>
          <a:p>
            <a:pPr lvl="1">
              <a:lnSpc>
                <a:spcPct val="120000"/>
              </a:lnSpc>
            </a:pPr>
            <a:r>
              <a:rPr lang="en-US" dirty="0" smtClean="0"/>
              <a:t>Trace</a:t>
            </a:r>
            <a:endParaRPr lang="en-US" dirty="0"/>
          </a:p>
          <a:p>
            <a:pPr lvl="1">
              <a:lnSpc>
                <a:spcPct val="120000"/>
              </a:lnSpc>
            </a:pPr>
            <a:r>
              <a:rPr lang="en-US" dirty="0" smtClean="0"/>
              <a:t>Inquire</a:t>
            </a:r>
            <a:endParaRPr lang="en-US" dirty="0"/>
          </a:p>
          <a:p>
            <a:pPr lvl="1">
              <a:lnSpc>
                <a:spcPct val="120000"/>
              </a:lnSpc>
            </a:pPr>
            <a:r>
              <a:rPr lang="en-US" dirty="0" smtClean="0"/>
              <a:t> </a:t>
            </a:r>
            <a:r>
              <a:rPr lang="en-US" dirty="0"/>
              <a:t>Recalculate</a:t>
            </a:r>
          </a:p>
          <a:p>
            <a:pPr lvl="1">
              <a:lnSpc>
                <a:spcPct val="120000"/>
              </a:lnSpc>
            </a:pPr>
            <a:r>
              <a:rPr lang="en-US" dirty="0" smtClean="0"/>
              <a:t> </a:t>
            </a:r>
            <a:r>
              <a:rPr lang="en-US" dirty="0"/>
              <a:t>Observe</a:t>
            </a:r>
          </a:p>
          <a:p>
            <a:pPr lvl="1">
              <a:lnSpc>
                <a:spcPct val="120000"/>
              </a:lnSpc>
            </a:pPr>
            <a:r>
              <a:rPr lang="en-US" dirty="0" smtClean="0"/>
              <a:t>Mathematically </a:t>
            </a:r>
            <a:r>
              <a:rPr lang="en-US" dirty="0"/>
              <a:t>check</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25</a:t>
            </a:fld>
            <a:endParaRPr lang="en-US" dirty="0"/>
          </a:p>
        </p:txBody>
      </p:sp>
    </p:spTree>
    <p:custDataLst>
      <p:tags r:id="rId1"/>
    </p:custDataLst>
    <p:extLst>
      <p:ext uri="{BB962C8B-B14F-4D97-AF65-F5344CB8AC3E}">
        <p14:creationId xmlns:p14="http://schemas.microsoft.com/office/powerpoint/2010/main" val="3290665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45284"/>
          </a:xfrm>
        </p:spPr>
        <p:txBody>
          <a:bodyPr/>
          <a:lstStyle/>
          <a:p>
            <a:pPr algn="ctr"/>
            <a:r>
              <a:rPr lang="en-US" dirty="0">
                <a:solidFill>
                  <a:schemeClr val="bg1"/>
                </a:solidFill>
              </a:rPr>
              <a:t>Clarified Attestation Standards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Conversely, the following descriptions of actions (unless defined to indicate the nature, timing</a:t>
            </a:r>
            <a:r>
              <a:rPr lang="en-US" dirty="0" smtClean="0"/>
              <a:t>, and </a:t>
            </a:r>
            <a:r>
              <a:rPr lang="en-US" dirty="0"/>
              <a:t>extent of the procedures associated with these actions) generally are not acceptable </a:t>
            </a:r>
            <a:r>
              <a:rPr lang="en-US" dirty="0" smtClean="0"/>
              <a:t>because they </a:t>
            </a:r>
            <a:r>
              <a:rPr lang="en-US" dirty="0"/>
              <a:t>are not sufficiently precise or have an uncertain meaning:</a:t>
            </a:r>
          </a:p>
          <a:p>
            <a:pPr lvl="1"/>
            <a:r>
              <a:rPr lang="en-US" dirty="0" smtClean="0"/>
              <a:t> </a:t>
            </a:r>
            <a:r>
              <a:rPr lang="en-US" dirty="0"/>
              <a:t>Note</a:t>
            </a:r>
          </a:p>
          <a:p>
            <a:pPr lvl="1"/>
            <a:r>
              <a:rPr lang="en-US" dirty="0" smtClean="0"/>
              <a:t> Review</a:t>
            </a:r>
            <a:endParaRPr lang="en-US" dirty="0"/>
          </a:p>
          <a:p>
            <a:pPr lvl="1"/>
            <a:r>
              <a:rPr lang="en-US" dirty="0" smtClean="0"/>
              <a:t> </a:t>
            </a:r>
            <a:r>
              <a:rPr lang="en-US" dirty="0"/>
              <a:t>General review</a:t>
            </a:r>
          </a:p>
          <a:p>
            <a:pPr lvl="1"/>
            <a:r>
              <a:rPr lang="en-US" dirty="0" smtClean="0"/>
              <a:t> </a:t>
            </a:r>
            <a:r>
              <a:rPr lang="en-US" dirty="0"/>
              <a:t>Limited review</a:t>
            </a:r>
          </a:p>
          <a:p>
            <a:pPr lvl="1"/>
            <a:r>
              <a:rPr lang="en-US" dirty="0" smtClean="0"/>
              <a:t> </a:t>
            </a:r>
            <a:r>
              <a:rPr lang="en-US" dirty="0"/>
              <a:t>Evaluate</a:t>
            </a:r>
          </a:p>
          <a:p>
            <a:pPr lvl="1"/>
            <a:r>
              <a:rPr lang="en-US" dirty="0" smtClean="0"/>
              <a:t> </a:t>
            </a:r>
            <a:r>
              <a:rPr lang="en-US" dirty="0"/>
              <a:t>Analyze</a:t>
            </a:r>
          </a:p>
          <a:p>
            <a:pPr lvl="1"/>
            <a:r>
              <a:rPr lang="en-US" dirty="0" smtClean="0"/>
              <a:t> </a:t>
            </a:r>
            <a:r>
              <a:rPr lang="en-US" dirty="0"/>
              <a:t>Check</a:t>
            </a:r>
          </a:p>
          <a:p>
            <a:pPr lvl="1"/>
            <a:r>
              <a:rPr lang="en-US" dirty="0" smtClean="0"/>
              <a:t> </a:t>
            </a:r>
            <a:r>
              <a:rPr lang="en-US" dirty="0"/>
              <a:t>Test</a:t>
            </a:r>
          </a:p>
          <a:p>
            <a:pPr lvl="1"/>
            <a:r>
              <a:rPr lang="en-US" dirty="0" smtClean="0"/>
              <a:t> </a:t>
            </a:r>
            <a:r>
              <a:rPr lang="en-US" dirty="0"/>
              <a:t>Interpret</a:t>
            </a:r>
          </a:p>
          <a:p>
            <a:pPr lvl="1"/>
            <a:r>
              <a:rPr lang="en-US" dirty="0" smtClean="0"/>
              <a:t> </a:t>
            </a:r>
            <a:r>
              <a:rPr lang="en-US" dirty="0"/>
              <a:t>Verify</a:t>
            </a:r>
          </a:p>
          <a:p>
            <a:pPr lvl="1"/>
            <a:r>
              <a:rPr lang="en-US" dirty="0" smtClean="0"/>
              <a:t> </a:t>
            </a:r>
            <a:r>
              <a:rPr lang="en-US" dirty="0"/>
              <a:t>Examine</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26</a:t>
            </a:fld>
            <a:endParaRPr lang="en-US" dirty="0"/>
          </a:p>
        </p:txBody>
      </p:sp>
    </p:spTree>
    <p:custDataLst>
      <p:tags r:id="rId1"/>
    </p:custDataLst>
    <p:extLst>
      <p:ext uri="{BB962C8B-B14F-4D97-AF65-F5344CB8AC3E}">
        <p14:creationId xmlns:p14="http://schemas.microsoft.com/office/powerpoint/2010/main" val="1323502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Single Audit Guidelines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27</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3985778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595902"/>
          </a:xfrm>
        </p:spPr>
        <p:txBody>
          <a:bodyPr>
            <a:normAutofit fontScale="90000"/>
          </a:bodyPr>
          <a:lstStyle/>
          <a:p>
            <a:pPr algn="ctr"/>
            <a:r>
              <a:rPr lang="en-US" dirty="0" smtClean="0">
                <a:solidFill>
                  <a:schemeClr val="bg2"/>
                </a:solidFill>
              </a:rPr>
              <a:t>2016 Revision &amp; DPI Audit Appendix</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t>State Single Audit Guidelines</a:t>
            </a:r>
          </a:p>
          <a:p>
            <a:pPr lvl="1">
              <a:lnSpc>
                <a:spcPct val="100000"/>
              </a:lnSpc>
            </a:pPr>
            <a:r>
              <a:rPr lang="en-US" dirty="0" smtClean="0"/>
              <a:t>2016 Revision Available </a:t>
            </a:r>
          </a:p>
          <a:p>
            <a:pPr lvl="1">
              <a:lnSpc>
                <a:spcPct val="100000"/>
              </a:lnSpc>
            </a:pPr>
            <a:r>
              <a:rPr lang="en-US" dirty="0" smtClean="0"/>
              <a:t>DPI Appendix</a:t>
            </a:r>
          </a:p>
          <a:p>
            <a:pPr lvl="2">
              <a:lnSpc>
                <a:spcPct val="100000"/>
              </a:lnSpc>
            </a:pPr>
            <a:r>
              <a:rPr lang="en-US" dirty="0" smtClean="0"/>
              <a:t>Appendix G – Federal Program Listing</a:t>
            </a:r>
          </a:p>
          <a:p>
            <a:pPr lvl="2">
              <a:lnSpc>
                <a:spcPct val="100000"/>
              </a:lnSpc>
            </a:pPr>
            <a:r>
              <a:rPr lang="en-US" dirty="0" smtClean="0"/>
              <a:t>Appendix H – State Program Listing</a:t>
            </a:r>
          </a:p>
          <a:p>
            <a:pPr lvl="1"/>
            <a:r>
              <a:rPr lang="en-US" dirty="0" smtClean="0"/>
              <a:t>Web page at </a:t>
            </a:r>
            <a:r>
              <a:rPr lang="en-US" dirty="0" smtClean="0">
                <a:hlinkClick r:id="rId3"/>
              </a:rPr>
              <a:t>https://doa.wi.gov/Pages/StateFinances/State-Single-Audit-Guidelines.aspx</a:t>
            </a:r>
            <a:r>
              <a:rPr lang="en-US" dirty="0" smtClean="0"/>
              <a:t> </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28</a:t>
            </a:fld>
            <a:endParaRPr lang="en-US" dirty="0"/>
          </a:p>
        </p:txBody>
      </p:sp>
    </p:spTree>
    <p:custDataLst>
      <p:tags r:id="rId1"/>
    </p:custDataLst>
    <p:extLst>
      <p:ext uri="{BB962C8B-B14F-4D97-AF65-F5344CB8AC3E}">
        <p14:creationId xmlns:p14="http://schemas.microsoft.com/office/powerpoint/2010/main" val="1458163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692884"/>
          </a:xfrm>
        </p:spPr>
        <p:txBody>
          <a:bodyPr>
            <a:noAutofit/>
          </a:bodyPr>
          <a:lstStyle/>
          <a:p>
            <a:pPr algn="ctr"/>
            <a:r>
              <a:rPr lang="en-US" sz="4000" dirty="0">
                <a:solidFill>
                  <a:schemeClr val="bg1"/>
                </a:solidFill>
              </a:rPr>
              <a:t>Summary of Auditor Results for </a:t>
            </a:r>
            <a:br>
              <a:rPr lang="en-US" sz="4000" dirty="0">
                <a:solidFill>
                  <a:schemeClr val="bg1"/>
                </a:solidFill>
              </a:rPr>
            </a:br>
            <a:r>
              <a:rPr lang="en-US" sz="4000" dirty="0">
                <a:solidFill>
                  <a:schemeClr val="bg1"/>
                </a:solidFill>
              </a:rPr>
              <a:t>State Awards</a:t>
            </a:r>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t>Chapter 4 of the State Single Audit Guidelines Main Document</a:t>
            </a:r>
          </a:p>
          <a:p>
            <a:pPr marL="694204" lvl="1" indent="-343037">
              <a:lnSpc>
                <a:spcPct val="100000"/>
              </a:lnSpc>
              <a:buFont typeface="+mj-lt"/>
              <a:buAutoNum type="alphaLcPeriod"/>
            </a:pPr>
            <a:r>
              <a:rPr lang="en-US" dirty="0" smtClean="0"/>
              <a:t>Internal Control over State Major Programs - Material Weaknesses or Significant Deficiencies </a:t>
            </a:r>
          </a:p>
          <a:p>
            <a:pPr marL="694204" lvl="1" indent="-343037">
              <a:lnSpc>
                <a:spcPct val="100000"/>
              </a:lnSpc>
              <a:buFont typeface="+mj-lt"/>
              <a:buAutoNum type="alphaLcPeriod"/>
            </a:pPr>
            <a:r>
              <a:rPr lang="en-US" dirty="0" smtClean="0"/>
              <a:t>Type of auditors’ report issued (Unmodified or Modified)</a:t>
            </a:r>
          </a:p>
          <a:p>
            <a:pPr marL="694204" lvl="1" indent="-343037">
              <a:lnSpc>
                <a:spcPct val="100000"/>
              </a:lnSpc>
              <a:buFont typeface="+mj-lt"/>
              <a:buAutoNum type="alphaLcPeriod"/>
            </a:pPr>
            <a:r>
              <a:rPr lang="en-US" dirty="0" smtClean="0"/>
              <a:t>Any audit finding that are required to be reported under the State Single Audit Guidelines?</a:t>
            </a:r>
          </a:p>
          <a:p>
            <a:pPr marL="694204" lvl="1" indent="-343037">
              <a:lnSpc>
                <a:spcPct val="100000"/>
              </a:lnSpc>
              <a:buFont typeface="+mj-lt"/>
              <a:buAutoNum type="alphaLcPeriod"/>
            </a:pPr>
            <a:r>
              <a:rPr lang="en-US" dirty="0"/>
              <a:t>Auditee Qualified as Low Risk</a:t>
            </a:r>
            <a:r>
              <a:rPr lang="en-US" dirty="0" smtClean="0"/>
              <a:t>?</a:t>
            </a:r>
          </a:p>
          <a:p>
            <a:pPr marL="694204" lvl="1" indent="-343037">
              <a:lnSpc>
                <a:spcPct val="100000"/>
              </a:lnSpc>
              <a:buFont typeface="+mj-lt"/>
              <a:buAutoNum type="alphaLcPeriod"/>
            </a:pPr>
            <a:r>
              <a:rPr lang="en-US" dirty="0" smtClean="0"/>
              <a:t>Dollar threshold used to distinguish between Type A and Type B programs</a:t>
            </a:r>
            <a:endParaRPr lang="en-US" dirty="0"/>
          </a:p>
          <a:p>
            <a:pPr marL="694204" lvl="1" indent="-343037">
              <a:lnSpc>
                <a:spcPct val="100000"/>
              </a:lnSpc>
              <a:buFont typeface="+mj-lt"/>
              <a:buAutoNum type="alphaLcPeriod"/>
            </a:pPr>
            <a:r>
              <a:rPr lang="en-US" dirty="0" smtClean="0"/>
              <a:t>Identification of Major State Programs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29</a:t>
            </a:fld>
            <a:endParaRPr lang="en-US" dirty="0"/>
          </a:p>
        </p:txBody>
      </p:sp>
    </p:spTree>
    <p:custDataLst>
      <p:tags r:id="rId1"/>
    </p:custDataLst>
    <p:extLst>
      <p:ext uri="{BB962C8B-B14F-4D97-AF65-F5344CB8AC3E}">
        <p14:creationId xmlns:p14="http://schemas.microsoft.com/office/powerpoint/2010/main" val="213693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364663" cy="1618516"/>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i="1" dirty="0">
                <a:solidFill>
                  <a:schemeClr val="bg1"/>
                </a:solidFill>
                <a:latin typeface="+mj-lt"/>
              </a:rPr>
              <a:t>Today We Will Cover …</a:t>
            </a:r>
          </a:p>
        </p:txBody>
      </p:sp>
      <p:sp>
        <p:nvSpPr>
          <p:cNvPr id="14339" name="Rectangle 3"/>
          <p:cNvSpPr>
            <a:spLocks noGrp="1" noChangeArrowheads="1"/>
          </p:cNvSpPr>
          <p:nvPr>
            <p:ph idx="1"/>
          </p:nvPr>
        </p:nvSpPr>
        <p:spPr>
          <a:xfrm>
            <a:off x="951172" y="1880629"/>
            <a:ext cx="7406661" cy="3964883"/>
          </a:xfrm>
        </p:spPr>
        <p:txBody>
          <a:bodyPr>
            <a:noAutofit/>
          </a:bodyPr>
          <a:lstStyle/>
          <a:p>
            <a:pPr lvl="2">
              <a:lnSpc>
                <a:spcPct val="100000"/>
              </a:lnSpc>
              <a:spcBef>
                <a:spcPts val="225"/>
              </a:spcBef>
              <a:buClr>
                <a:schemeClr val="accent1">
                  <a:lumMod val="75000"/>
                </a:schemeClr>
              </a:buClr>
              <a:buBlip>
                <a:blip r:embed="rId4"/>
              </a:buBlip>
            </a:pPr>
            <a:r>
              <a:rPr lang="en-US" b="1" dirty="0" smtClean="0"/>
              <a:t>Audit program changes &amp; State Single Audit Guidelines</a:t>
            </a:r>
            <a:endParaRPr lang="en-US" b="1" dirty="0"/>
          </a:p>
          <a:p>
            <a:pPr lvl="2">
              <a:lnSpc>
                <a:spcPct val="100000"/>
              </a:lnSpc>
              <a:spcBef>
                <a:spcPts val="225"/>
              </a:spcBef>
              <a:buClr>
                <a:schemeClr val="accent1">
                  <a:lumMod val="75000"/>
                </a:schemeClr>
              </a:buClr>
              <a:buBlip>
                <a:blip r:embed="rId4"/>
              </a:buBlip>
            </a:pPr>
            <a:r>
              <a:rPr lang="en-US" b="1" dirty="0" smtClean="0"/>
              <a:t>Charter School Authorizer reporting</a:t>
            </a:r>
            <a:endParaRPr lang="en-US" b="1" dirty="0"/>
          </a:p>
          <a:p>
            <a:pPr lvl="2">
              <a:lnSpc>
                <a:spcPct val="100000"/>
              </a:lnSpc>
              <a:spcBef>
                <a:spcPts val="225"/>
              </a:spcBef>
              <a:buClr>
                <a:schemeClr val="accent1">
                  <a:lumMod val="75000"/>
                </a:schemeClr>
              </a:buClr>
              <a:buBlip>
                <a:blip r:embed="rId4"/>
              </a:buBlip>
            </a:pPr>
            <a:r>
              <a:rPr lang="en-US" b="1" dirty="0" smtClean="0"/>
              <a:t>Auditor workpaper reviews</a:t>
            </a:r>
            <a:endParaRPr lang="en-US" b="1" dirty="0"/>
          </a:p>
          <a:p>
            <a:pPr lvl="2">
              <a:lnSpc>
                <a:spcPct val="100000"/>
              </a:lnSpc>
              <a:spcBef>
                <a:spcPts val="225"/>
              </a:spcBef>
              <a:buClr>
                <a:schemeClr val="accent1">
                  <a:lumMod val="75000"/>
                </a:schemeClr>
              </a:buClr>
              <a:buBlip>
                <a:blip r:embed="rId4"/>
              </a:buBlip>
            </a:pPr>
            <a:r>
              <a:rPr lang="en-US" b="1" dirty="0" smtClean="0"/>
              <a:t>Auditor questions</a:t>
            </a:r>
          </a:p>
          <a:p>
            <a:pPr lvl="2">
              <a:lnSpc>
                <a:spcPct val="100000"/>
              </a:lnSpc>
              <a:spcBef>
                <a:spcPts val="225"/>
              </a:spcBef>
              <a:buClr>
                <a:schemeClr val="accent1">
                  <a:lumMod val="75000"/>
                </a:schemeClr>
              </a:buClr>
              <a:buBlip>
                <a:blip r:embed="rId4"/>
              </a:buBlip>
            </a:pPr>
            <a:r>
              <a:rPr lang="en-US" b="1" dirty="0" smtClean="0"/>
              <a:t>Due Dates</a:t>
            </a:r>
          </a:p>
          <a:p>
            <a:pPr lvl="2">
              <a:lnSpc>
                <a:spcPct val="100000"/>
              </a:lnSpc>
              <a:spcBef>
                <a:spcPts val="225"/>
              </a:spcBef>
              <a:buClr>
                <a:schemeClr val="accent1">
                  <a:lumMod val="75000"/>
                </a:schemeClr>
              </a:buClr>
              <a:buBlip>
                <a:blip r:embed="rId4"/>
              </a:buBlip>
            </a:pPr>
            <a:r>
              <a:rPr lang="en-US" b="1" dirty="0" smtClean="0"/>
              <a:t>State program and Financial Statement findings</a:t>
            </a:r>
          </a:p>
          <a:p>
            <a:pPr lvl="2">
              <a:lnSpc>
                <a:spcPct val="100000"/>
              </a:lnSpc>
              <a:spcBef>
                <a:spcPts val="225"/>
              </a:spcBef>
              <a:buClr>
                <a:schemeClr val="accent1">
                  <a:lumMod val="75000"/>
                </a:schemeClr>
              </a:buClr>
              <a:buBlip>
                <a:blip r:embed="rId4"/>
              </a:buBlip>
            </a:pPr>
            <a:r>
              <a:rPr lang="en-US" b="1" dirty="0" smtClean="0"/>
              <a:t>WUFAR Update</a:t>
            </a:r>
          </a:p>
          <a:p>
            <a:pPr lvl="2">
              <a:lnSpc>
                <a:spcPct val="100000"/>
              </a:lnSpc>
              <a:spcBef>
                <a:spcPts val="225"/>
              </a:spcBef>
              <a:buClr>
                <a:schemeClr val="accent1">
                  <a:lumMod val="75000"/>
                </a:schemeClr>
              </a:buClr>
              <a:buBlip>
                <a:blip r:embed="rId4"/>
              </a:buBlip>
            </a:pPr>
            <a:r>
              <a:rPr lang="en-US" b="1" dirty="0" smtClean="0"/>
              <a:t>Special Education Issues</a:t>
            </a:r>
          </a:p>
          <a:p>
            <a:pPr lvl="2">
              <a:lnSpc>
                <a:spcPct val="100000"/>
              </a:lnSpc>
              <a:spcBef>
                <a:spcPts val="225"/>
              </a:spcBef>
              <a:buClr>
                <a:schemeClr val="accent1">
                  <a:lumMod val="75000"/>
                </a:schemeClr>
              </a:buClr>
              <a:buBlip>
                <a:blip r:embed="rId4"/>
              </a:buBlip>
            </a:pPr>
            <a:r>
              <a:rPr lang="en-US" b="1" dirty="0"/>
              <a:t>ESSA—Local Expenditures by Location</a:t>
            </a:r>
          </a:p>
          <a:p>
            <a:pPr lvl="2">
              <a:lnSpc>
                <a:spcPct val="100000"/>
              </a:lnSpc>
              <a:spcBef>
                <a:spcPts val="225"/>
              </a:spcBef>
              <a:buClr>
                <a:schemeClr val="accent1">
                  <a:lumMod val="75000"/>
                </a:schemeClr>
              </a:buClr>
              <a:buBlip>
                <a:blip r:embed="rId4"/>
              </a:buBlip>
            </a:pPr>
            <a:r>
              <a:rPr lang="en-US" b="1" dirty="0" smtClean="0"/>
              <a:t>Debt Service Tax Levies/Fund 39 Balances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3</a:t>
            </a:fld>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Charter School Authorizer Reporting</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30</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1082359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67" y="304644"/>
            <a:ext cx="8077022" cy="776011"/>
          </a:xfrm>
        </p:spPr>
        <p:txBody>
          <a:bodyPr>
            <a:noAutofit/>
          </a:bodyPr>
          <a:lstStyle/>
          <a:p>
            <a:r>
              <a:rPr lang="en-US" sz="3600" dirty="0">
                <a:solidFill>
                  <a:schemeClr val="bg1"/>
                </a:solidFill>
              </a:rPr>
              <a:t>New Charter School Authorizer Reporting </a:t>
            </a:r>
            <a:br>
              <a:rPr lang="en-US" sz="3600" dirty="0">
                <a:solidFill>
                  <a:schemeClr val="bg1"/>
                </a:solidFill>
              </a:rPr>
            </a:br>
            <a:r>
              <a:rPr lang="en-US" sz="3600" dirty="0">
                <a:solidFill>
                  <a:schemeClr val="bg1"/>
                </a:solidFill>
              </a:rPr>
              <a:t>Requirement  2016-2017</a:t>
            </a: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accent5"/>
                </a:solidFill>
                <a:hlinkClick r:id="rId3"/>
              </a:rPr>
              <a:t>Wisconsin Statute 118.40(3m</a:t>
            </a:r>
            <a:r>
              <a:rPr lang="en-US" b="1" dirty="0">
                <a:solidFill>
                  <a:schemeClr val="accent5"/>
                </a:solidFill>
                <a:hlinkClick r:id="rId3"/>
              </a:rPr>
              <a:t>)</a:t>
            </a:r>
            <a:r>
              <a:rPr lang="en-US" dirty="0"/>
              <a:t> </a:t>
            </a:r>
            <a:r>
              <a:rPr lang="en-US" cap="small" dirty="0"/>
              <a:t>Authorizing entity duties.</a:t>
            </a:r>
            <a:r>
              <a:rPr lang="en-US" dirty="0"/>
              <a:t> A school board, an entity under sub. </a:t>
            </a:r>
            <a:r>
              <a:rPr lang="en-US" dirty="0">
                <a:hlinkClick r:id="rId4" tooltip="Statutes 118.40(2r)(b)"/>
              </a:rPr>
              <a:t>(2r) (b)</a:t>
            </a:r>
            <a:r>
              <a:rPr lang="en-US" dirty="0"/>
              <a:t>, and the director under sub. </a:t>
            </a:r>
            <a:r>
              <a:rPr lang="en-US" dirty="0">
                <a:hlinkClick r:id="rId5" tooltip="Statutes 118.40(2x)"/>
              </a:rPr>
              <a:t>(2x)</a:t>
            </a:r>
            <a:r>
              <a:rPr lang="en-US" dirty="0"/>
              <a:t> shall do all of the following:</a:t>
            </a:r>
            <a:r>
              <a:rPr lang="en-US" b="1" cap="small" dirty="0"/>
              <a:t> </a:t>
            </a:r>
            <a:endParaRPr lang="en-US" dirty="0"/>
          </a:p>
          <a:p>
            <a:pPr lvl="1"/>
            <a:r>
              <a:rPr lang="en-US" dirty="0">
                <a:hlinkClick r:id="rId6"/>
              </a:rPr>
              <a:t>118.40(3m)(a)</a:t>
            </a:r>
            <a:r>
              <a:rPr lang="en-US" b="1" dirty="0"/>
              <a:t> </a:t>
            </a:r>
            <a:r>
              <a:rPr lang="en-US" dirty="0"/>
              <a:t>(a) Solicit and evaluate charter school applications. </a:t>
            </a:r>
          </a:p>
          <a:p>
            <a:pPr lvl="1"/>
            <a:r>
              <a:rPr lang="en-US" dirty="0">
                <a:hlinkClick r:id="rId7"/>
              </a:rPr>
              <a:t>118.40(3m)(b)</a:t>
            </a:r>
            <a:r>
              <a:rPr lang="en-US" b="1" dirty="0"/>
              <a:t> </a:t>
            </a:r>
            <a:r>
              <a:rPr lang="en-US" dirty="0"/>
              <a:t>(b) When contracting for the establishment of a charter school under this section, adhere to the principles and standards for quality charter schools established by the National Association of Charter School Authorizers. </a:t>
            </a:r>
          </a:p>
          <a:p>
            <a:pPr lvl="1"/>
            <a:r>
              <a:rPr lang="en-US" dirty="0">
                <a:hlinkClick r:id="rId8"/>
              </a:rPr>
              <a:t>118.40(3m)(c)</a:t>
            </a:r>
            <a:r>
              <a:rPr lang="en-US" b="1" dirty="0"/>
              <a:t> </a:t>
            </a:r>
            <a:r>
              <a:rPr lang="en-US" dirty="0"/>
              <a:t>(c) Give preference in awarding contracts for the operation of charter schools to those charter schools that serve children at risk, as defined in s. </a:t>
            </a:r>
            <a:r>
              <a:rPr lang="en-US" dirty="0">
                <a:hlinkClick r:id="rId9" tooltip="Statutes 118.153(1)(a)"/>
              </a:rPr>
              <a:t>118.153 (1) (a)</a:t>
            </a:r>
            <a:r>
              <a:rPr lang="en-US" dirty="0"/>
              <a:t>. </a:t>
            </a:r>
          </a:p>
          <a:p>
            <a:pPr lvl="1"/>
            <a:r>
              <a:rPr lang="en-US" dirty="0">
                <a:hlinkClick r:id="rId10"/>
              </a:rPr>
              <a:t>118.40(3m)(d)</a:t>
            </a:r>
            <a:r>
              <a:rPr lang="en-US" b="1" dirty="0"/>
              <a:t> </a:t>
            </a:r>
            <a:r>
              <a:rPr lang="en-US" dirty="0"/>
              <a:t>(d) Approve only high-quality charter school applications that meet identified educational needs and promote a diversity of educational choices. </a:t>
            </a:r>
          </a:p>
          <a:p>
            <a:pPr lvl="1"/>
            <a:r>
              <a:rPr lang="en-US" dirty="0">
                <a:hlinkClick r:id="rId11"/>
              </a:rPr>
              <a:t>118.40(3m)(e)</a:t>
            </a:r>
            <a:r>
              <a:rPr lang="en-US" b="1" dirty="0"/>
              <a:t> </a:t>
            </a:r>
            <a:r>
              <a:rPr lang="en-US" dirty="0"/>
              <a:t>(e) In accordance with the terms of each charter school contract, monitor the performance and compliance with this section of each charter school with which it contracts.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31</a:t>
            </a:fld>
            <a:endParaRPr lang="en-US" dirty="0"/>
          </a:p>
        </p:txBody>
      </p:sp>
    </p:spTree>
    <p:custDataLst>
      <p:tags r:id="rId1"/>
    </p:custDataLst>
    <p:extLst>
      <p:ext uri="{BB962C8B-B14F-4D97-AF65-F5344CB8AC3E}">
        <p14:creationId xmlns:p14="http://schemas.microsoft.com/office/powerpoint/2010/main" val="2890551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17575"/>
          </a:xfrm>
        </p:spPr>
        <p:txBody>
          <a:bodyPr>
            <a:noAutofit/>
          </a:bodyPr>
          <a:lstStyle/>
          <a:p>
            <a:pPr algn="ctr"/>
            <a:r>
              <a:rPr lang="en-US" sz="3600" dirty="0">
                <a:solidFill>
                  <a:schemeClr val="bg1"/>
                </a:solidFill>
              </a:rPr>
              <a:t>New Charter School Authorizer Reporting </a:t>
            </a:r>
            <a:br>
              <a:rPr lang="en-US" sz="3600" dirty="0">
                <a:solidFill>
                  <a:schemeClr val="bg1"/>
                </a:solidFill>
              </a:rPr>
            </a:br>
            <a:r>
              <a:rPr lang="en-US" sz="3600" dirty="0">
                <a:solidFill>
                  <a:schemeClr val="bg1"/>
                </a:solidFill>
              </a:rPr>
              <a:t>Requirement  2016-2017</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hlinkClick r:id="rId3"/>
              </a:rPr>
              <a:t>Wisconsin Statute 118.40(3m</a:t>
            </a:r>
            <a:r>
              <a:rPr lang="en-US" dirty="0">
                <a:hlinkClick r:id="rId3"/>
              </a:rPr>
              <a:t>)(</a:t>
            </a:r>
            <a:r>
              <a:rPr lang="en-US" dirty="0" smtClean="0">
                <a:hlinkClick r:id="rId3"/>
              </a:rPr>
              <a:t>f)</a:t>
            </a:r>
            <a:r>
              <a:rPr lang="en-US" dirty="0" smtClean="0"/>
              <a:t> </a:t>
            </a:r>
            <a:r>
              <a:rPr lang="en-US" dirty="0"/>
              <a:t>Annually, submit to the state superintendent and to the legislature under s. </a:t>
            </a:r>
            <a:r>
              <a:rPr lang="en-US" dirty="0">
                <a:hlinkClick r:id="rId4" tooltip="Statutes 13.172(2)"/>
              </a:rPr>
              <a:t>13.172 (2)</a:t>
            </a:r>
            <a:r>
              <a:rPr lang="en-US" dirty="0"/>
              <a:t> a report that includes all of the following: </a:t>
            </a:r>
          </a:p>
          <a:p>
            <a:pPr lvl="1"/>
            <a:r>
              <a:rPr lang="en-US" dirty="0" smtClean="0"/>
              <a:t>1. </a:t>
            </a:r>
            <a:r>
              <a:rPr lang="en-US" dirty="0"/>
              <a:t>An identification of each charter school operating under contract with it, each charter school that operated under a contract with it but had its contract </a:t>
            </a:r>
            <a:r>
              <a:rPr lang="en-US" dirty="0" smtClean="0"/>
              <a:t>non-renewed </a:t>
            </a:r>
            <a:r>
              <a:rPr lang="en-US" dirty="0"/>
              <a:t>or revoked or that closed, and each charter school under contract with it that has not yet begun to operate. </a:t>
            </a:r>
          </a:p>
          <a:p>
            <a:pPr lvl="1"/>
            <a:r>
              <a:rPr lang="en-US" dirty="0" smtClean="0"/>
              <a:t>2</a:t>
            </a:r>
            <a:r>
              <a:rPr lang="en-US" dirty="0"/>
              <a:t>. The academic and financial performance of each charter school operated under contract with it. </a:t>
            </a:r>
          </a:p>
          <a:p>
            <a:pPr lvl="1"/>
            <a:r>
              <a:rPr lang="en-US" dirty="0" smtClean="0">
                <a:solidFill>
                  <a:srgbClr val="FF0000"/>
                </a:solidFill>
              </a:rPr>
              <a:t>3. </a:t>
            </a:r>
            <a:r>
              <a:rPr lang="en-US" dirty="0">
                <a:solidFill>
                  <a:srgbClr val="FF0000"/>
                </a:solidFill>
              </a:rPr>
              <a:t>The operating costs the school board, entity under sub. </a:t>
            </a:r>
            <a:r>
              <a:rPr lang="en-US" dirty="0">
                <a:solidFill>
                  <a:srgbClr val="FF0000"/>
                </a:solidFill>
                <a:hlinkClick r:id="rId5" tooltip="Statutes 118.40(2r)(b)"/>
              </a:rPr>
              <a:t>(2r) (b)</a:t>
            </a:r>
            <a:r>
              <a:rPr lang="en-US" dirty="0">
                <a:solidFill>
                  <a:srgbClr val="FF0000"/>
                </a:solidFill>
              </a:rPr>
              <a:t>, or director under sub. </a:t>
            </a:r>
            <a:r>
              <a:rPr lang="en-US" dirty="0">
                <a:solidFill>
                  <a:srgbClr val="FF0000"/>
                </a:solidFill>
                <a:hlinkClick r:id="rId6" tooltip="Statutes 118.40(2x)"/>
              </a:rPr>
              <a:t>(2x)</a:t>
            </a:r>
            <a:r>
              <a:rPr lang="en-US" dirty="0">
                <a:solidFill>
                  <a:srgbClr val="FF0000"/>
                </a:solidFill>
              </a:rPr>
              <a:t> incurred under pars. </a:t>
            </a:r>
            <a:r>
              <a:rPr lang="en-US" dirty="0">
                <a:solidFill>
                  <a:srgbClr val="FF0000"/>
                </a:solidFill>
                <a:hlinkClick r:id="rId7" tooltip="Statutes 118.40(3m)(a)"/>
              </a:rPr>
              <a:t>(a)</a:t>
            </a:r>
            <a:r>
              <a:rPr lang="en-US" dirty="0">
                <a:solidFill>
                  <a:srgbClr val="FF0000"/>
                </a:solidFill>
              </a:rPr>
              <a:t> to </a:t>
            </a:r>
            <a:r>
              <a:rPr lang="en-US" dirty="0">
                <a:solidFill>
                  <a:srgbClr val="FF0000"/>
                </a:solidFill>
                <a:hlinkClick r:id="rId8" tooltip="Statutes 118.40(3m)(e)"/>
              </a:rPr>
              <a:t>(e)</a:t>
            </a:r>
            <a:r>
              <a:rPr lang="en-US" dirty="0">
                <a:solidFill>
                  <a:srgbClr val="FF0000"/>
                </a:solidFill>
              </a:rPr>
              <a:t>, detailed in an audited financial statement prepared in accordance with generally accepted accounting principles. </a:t>
            </a:r>
          </a:p>
          <a:p>
            <a:pPr lvl="1"/>
            <a:r>
              <a:rPr lang="en-US" dirty="0" smtClean="0"/>
              <a:t>4</a:t>
            </a:r>
            <a:r>
              <a:rPr lang="en-US" dirty="0"/>
              <a:t>. The services the school board, entity under sub. </a:t>
            </a:r>
            <a:r>
              <a:rPr lang="en-US" dirty="0">
                <a:hlinkClick r:id="rId5" tooltip="Statutes 118.40(2r)(b)"/>
              </a:rPr>
              <a:t>(2r) (b)</a:t>
            </a:r>
            <a:r>
              <a:rPr lang="en-US" dirty="0"/>
              <a:t>, or director under sub. </a:t>
            </a:r>
            <a:r>
              <a:rPr lang="en-US" dirty="0">
                <a:hlinkClick r:id="rId6" tooltip="Statutes 118.40(2x)"/>
              </a:rPr>
              <a:t>(2x)</a:t>
            </a:r>
            <a:r>
              <a:rPr lang="en-US" dirty="0"/>
              <a:t> provided to the charter schools under contract with it and an itemized accounting of the cost of the services.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32</a:t>
            </a:fld>
            <a:endParaRPr lang="en-US" dirty="0"/>
          </a:p>
        </p:txBody>
      </p:sp>
    </p:spTree>
    <p:custDataLst>
      <p:tags r:id="rId1"/>
    </p:custDataLst>
    <p:extLst>
      <p:ext uri="{BB962C8B-B14F-4D97-AF65-F5344CB8AC3E}">
        <p14:creationId xmlns:p14="http://schemas.microsoft.com/office/powerpoint/2010/main" val="69005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06739"/>
          </a:xfrm>
        </p:spPr>
        <p:txBody>
          <a:bodyPr>
            <a:noAutofit/>
          </a:bodyPr>
          <a:lstStyle/>
          <a:p>
            <a:pPr algn="ctr"/>
            <a:r>
              <a:rPr lang="en-US" sz="3600" dirty="0">
                <a:solidFill>
                  <a:schemeClr val="bg1"/>
                </a:solidFill>
              </a:rPr>
              <a:t>New Charter School Authorizer Reporting </a:t>
            </a:r>
            <a:br>
              <a:rPr lang="en-US" sz="3600" dirty="0">
                <a:solidFill>
                  <a:schemeClr val="bg1"/>
                </a:solidFill>
              </a:rPr>
            </a:br>
            <a:r>
              <a:rPr lang="en-US" sz="3600" dirty="0">
                <a:solidFill>
                  <a:schemeClr val="bg1"/>
                </a:solidFill>
              </a:rPr>
              <a:t>Requirement  2016-2017</a:t>
            </a:r>
            <a:endParaRPr lang="en-US" sz="3600" dirty="0"/>
          </a:p>
        </p:txBody>
      </p:sp>
      <p:sp>
        <p:nvSpPr>
          <p:cNvPr id="3" name="Content Placeholder 2"/>
          <p:cNvSpPr>
            <a:spLocks noGrp="1"/>
          </p:cNvSpPr>
          <p:nvPr>
            <p:ph idx="1"/>
          </p:nvPr>
        </p:nvSpPr>
        <p:spPr/>
        <p:txBody>
          <a:bodyPr>
            <a:normAutofit fontScale="85000" lnSpcReduction="20000"/>
          </a:bodyPr>
          <a:lstStyle/>
          <a:p>
            <a:pPr>
              <a:lnSpc>
                <a:spcPct val="100000"/>
              </a:lnSpc>
              <a:spcBef>
                <a:spcPts val="450"/>
              </a:spcBef>
            </a:pPr>
            <a:r>
              <a:rPr lang="en-US" dirty="0" smtClean="0"/>
              <a:t>Information for Charter School Authorizers is located at </a:t>
            </a:r>
            <a:r>
              <a:rPr lang="en-US" dirty="0">
                <a:hlinkClick r:id="rId3"/>
              </a:rPr>
              <a:t>https://</a:t>
            </a:r>
            <a:r>
              <a:rPr lang="en-US" dirty="0" smtClean="0">
                <a:hlinkClick r:id="rId3"/>
              </a:rPr>
              <a:t>dpi.wi.gov/sms/charter-schools/information-authorizers</a:t>
            </a:r>
            <a:r>
              <a:rPr lang="en-US" dirty="0" smtClean="0"/>
              <a:t> including the following information on the annual report:</a:t>
            </a:r>
          </a:p>
          <a:p>
            <a:pPr lvl="1">
              <a:lnSpc>
                <a:spcPct val="100000"/>
              </a:lnSpc>
              <a:spcBef>
                <a:spcPts val="450"/>
              </a:spcBef>
            </a:pPr>
            <a:r>
              <a:rPr lang="en-US" dirty="0"/>
              <a:t>	</a:t>
            </a:r>
            <a:r>
              <a:rPr lang="en-US" dirty="0" smtClean="0"/>
              <a:t>1)-Annual Report Template for Authorizers</a:t>
            </a:r>
          </a:p>
          <a:p>
            <a:pPr lvl="1">
              <a:lnSpc>
                <a:spcPct val="100000"/>
              </a:lnSpc>
              <a:spcBef>
                <a:spcPts val="450"/>
              </a:spcBef>
            </a:pPr>
            <a:r>
              <a:rPr lang="en-US" dirty="0"/>
              <a:t>	</a:t>
            </a:r>
            <a:r>
              <a:rPr lang="en-US" dirty="0" smtClean="0"/>
              <a:t>2)-Annual Report Technical Assistance Document</a:t>
            </a:r>
          </a:p>
          <a:p>
            <a:r>
              <a:rPr lang="en-US" b="1" dirty="0"/>
              <a:t>The report for the 2016-17 school year is due December 1, 2017.</a:t>
            </a:r>
          </a:p>
          <a:p>
            <a:r>
              <a:rPr lang="en-US" b="1" dirty="0" smtClean="0"/>
              <a:t>Added </a:t>
            </a:r>
            <a:r>
              <a:rPr lang="en-US" b="1" dirty="0"/>
              <a:t>Optional Function account 235000, </a:t>
            </a:r>
            <a:r>
              <a:rPr lang="en-US" b="1" i="1" dirty="0"/>
              <a:t>Charter Authorizer Operating Costs </a:t>
            </a:r>
            <a:endParaRPr lang="en-US" b="1" i="1" dirty="0" smtClean="0"/>
          </a:p>
          <a:p>
            <a:pPr>
              <a:lnSpc>
                <a:spcPct val="100000"/>
              </a:lnSpc>
              <a:spcBef>
                <a:spcPts val="450"/>
              </a:spcBef>
            </a:pPr>
            <a:endParaRPr lang="en-US" b="1" dirty="0" smtClean="0"/>
          </a:p>
          <a:p>
            <a:pPr marL="0" indent="0">
              <a:lnSpc>
                <a:spcPct val="100000"/>
              </a:lnSpc>
              <a:spcBef>
                <a:spcPts val="450"/>
              </a:spcBef>
              <a:buNone/>
            </a:pPr>
            <a:r>
              <a:rPr lang="en-US" dirty="0" smtClean="0"/>
              <a:t>Please </a:t>
            </a:r>
            <a:r>
              <a:rPr lang="en-US" dirty="0"/>
              <a:t>contact Latoya Holiday at </a:t>
            </a:r>
            <a:r>
              <a:rPr lang="en-US" u="sng" dirty="0">
                <a:hlinkClick r:id="rId4"/>
              </a:rPr>
              <a:t>latoya.holiday@dpi.wi.gov</a:t>
            </a:r>
            <a:r>
              <a:rPr lang="en-US" dirty="0"/>
              <a:t> or </a:t>
            </a:r>
            <a:r>
              <a:rPr lang="en-US" dirty="0" smtClean="0"/>
              <a:t>608-266-5880 with questions.</a:t>
            </a:r>
            <a:endParaRPr lang="en-US" dirty="0">
              <a:cs typeface="Times New Roman" pitchFamily="18" charset="0"/>
            </a:endParaRPr>
          </a:p>
          <a:p>
            <a:pPr marL="0" indent="0" algn="ctr">
              <a:lnSpc>
                <a:spcPct val="100000"/>
              </a:lnSpc>
              <a:spcBef>
                <a:spcPts val="450"/>
              </a:spcBef>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33</a:t>
            </a:fld>
            <a:endParaRPr lang="en-US" dirty="0"/>
          </a:p>
        </p:txBody>
      </p:sp>
    </p:spTree>
    <p:custDataLst>
      <p:tags r:id="rId1"/>
    </p:custDataLst>
    <p:extLst>
      <p:ext uri="{BB962C8B-B14F-4D97-AF65-F5344CB8AC3E}">
        <p14:creationId xmlns:p14="http://schemas.microsoft.com/office/powerpoint/2010/main" val="1384915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pPr>
              <a:lnSpc>
                <a:spcPct val="100000"/>
              </a:lnSpc>
            </a:pPr>
            <a:r>
              <a:rPr lang="en-US" sz="3600" dirty="0"/>
              <a:t>New Charter School Authorizer Reporting </a:t>
            </a:r>
            <a:br>
              <a:rPr lang="en-US" sz="3600" dirty="0"/>
            </a:br>
            <a:r>
              <a:rPr lang="en-US" sz="3600" dirty="0"/>
              <a:t>Requirement  2016-2017</a:t>
            </a:r>
          </a:p>
        </p:txBody>
      </p:sp>
      <p:sp>
        <p:nvSpPr>
          <p:cNvPr id="8" name="Rectangle 2"/>
          <p:cNvSpPr>
            <a:spLocks noGrp="1" noChangeArrowheads="1"/>
          </p:cNvSpPr>
          <p:nvPr>
            <p:ph type="body" sz="quarter" idx="14"/>
          </p:nvPr>
        </p:nvSpPr>
        <p:spPr bwMode="auto">
          <a:xfrm>
            <a:off x="2838782" y="2399538"/>
            <a:ext cx="7726458" cy="66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609" tIns="34305" rIns="68609" bIns="34305" numCol="1" rtlCol="0" anchor="ctr" anchorCtr="0" compatLnSpc="1">
            <a:prstTxWarp prst="textNoShape">
              <a:avLst/>
            </a:prstTxWarp>
            <a:spAutoFit/>
          </a:bodyPr>
          <a:lstStyle/>
          <a:p>
            <a:pPr marL="0" indent="0" defTabSz="686074" eaLnBrk="0" fontAlgn="base" hangingPunct="0">
              <a:lnSpc>
                <a:spcPct val="100000"/>
              </a:lnSpc>
              <a:spcBef>
                <a:spcPct val="0"/>
              </a:spcBef>
              <a:spcAft>
                <a:spcPct val="0"/>
              </a:spcAft>
              <a:buNone/>
            </a:pPr>
            <a:r>
              <a:rPr lang="en-US" altLang="en-US" sz="825" dirty="0">
                <a:latin typeface="Arial" panose="020B0604020202020204" pitchFamily="34" charset="0"/>
                <a:ea typeface="Calibri" panose="020F0502020204030204" pitchFamily="34" charset="0"/>
                <a:cs typeface="Arial" panose="020B0604020202020204" pitchFamily="34" charset="0"/>
              </a:rPr>
              <a:t>(Insert authorizing entity name)</a:t>
            </a:r>
            <a:endParaRPr lang="en-US" altLang="en-US" sz="675" b="0" dirty="0"/>
          </a:p>
          <a:p>
            <a:pPr marL="0" indent="0" defTabSz="686074" eaLnBrk="0" fontAlgn="base" hangingPunct="0">
              <a:lnSpc>
                <a:spcPct val="100000"/>
              </a:lnSpc>
              <a:spcBef>
                <a:spcPct val="0"/>
              </a:spcBef>
              <a:spcAft>
                <a:spcPct val="0"/>
              </a:spcAft>
              <a:buNone/>
            </a:pPr>
            <a:r>
              <a:rPr lang="en-US" altLang="en-US" sz="900" dirty="0">
                <a:latin typeface="Arial" panose="020B0604020202020204" pitchFamily="34" charset="0"/>
                <a:ea typeface="Calibri" panose="020F0502020204030204" pitchFamily="34" charset="0"/>
                <a:cs typeface="Arial" panose="020B0604020202020204" pitchFamily="34" charset="0"/>
              </a:rPr>
              <a:t>Schedule of Charter School Authorizer Operating Costs</a:t>
            </a:r>
            <a:endParaRPr lang="en-US" altLang="en-US" sz="675" b="0" dirty="0"/>
          </a:p>
          <a:p>
            <a:pPr marL="0" indent="0" defTabSz="686074" eaLnBrk="0" fontAlgn="base" hangingPunct="0">
              <a:lnSpc>
                <a:spcPct val="100000"/>
              </a:lnSpc>
              <a:spcBef>
                <a:spcPct val="0"/>
              </a:spcBef>
              <a:spcAft>
                <a:spcPct val="0"/>
              </a:spcAft>
              <a:buNone/>
            </a:pPr>
            <a:r>
              <a:rPr lang="en-US" altLang="en-US" sz="825" dirty="0">
                <a:latin typeface="Arial" panose="020B0604020202020204" pitchFamily="34" charset="0"/>
                <a:ea typeface="Calibri" panose="020F0502020204030204" pitchFamily="34" charset="0"/>
                <a:cs typeface="Arial" panose="020B0604020202020204" pitchFamily="34" charset="0"/>
              </a:rPr>
              <a:t>Fiscal Year Ending (insert date)</a:t>
            </a:r>
            <a:endParaRPr lang="en-US" altLang="en-US" sz="675" b="0" dirty="0"/>
          </a:p>
          <a:p>
            <a:pPr marL="0" indent="0" defTabSz="686074" eaLnBrk="0" fontAlgn="base" hangingPunct="0">
              <a:lnSpc>
                <a:spcPct val="100000"/>
              </a:lnSpc>
              <a:spcBef>
                <a:spcPct val="0"/>
              </a:spcBef>
              <a:spcAft>
                <a:spcPct val="0"/>
              </a:spcAft>
              <a:buNone/>
            </a:pPr>
            <a:endParaRPr lang="en-US" altLang="en-US" sz="1351" b="0" dirty="0">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8194234"/>
              </p:ext>
            </p:extLst>
          </p:nvPr>
        </p:nvGraphicFramePr>
        <p:xfrm>
          <a:off x="1939635" y="3069112"/>
          <a:ext cx="4762376" cy="2375721"/>
        </p:xfrm>
        <a:graphic>
          <a:graphicData uri="http://schemas.openxmlformats.org/drawingml/2006/table">
            <a:tbl>
              <a:tblPr firstRow="1" firstCol="1" bandRow="1">
                <a:tableStyleId>{5C22544A-7EE6-4342-B048-85BDC9FD1C3A}</a:tableStyleId>
              </a:tblPr>
              <a:tblGrid>
                <a:gridCol w="2133463">
                  <a:extLst>
                    <a:ext uri="{9D8B030D-6E8A-4147-A177-3AD203B41FA5}">
                      <a16:colId xmlns:a16="http://schemas.microsoft.com/office/drawing/2014/main" val="20000"/>
                    </a:ext>
                  </a:extLst>
                </a:gridCol>
                <a:gridCol w="1466125">
                  <a:extLst>
                    <a:ext uri="{9D8B030D-6E8A-4147-A177-3AD203B41FA5}">
                      <a16:colId xmlns:a16="http://schemas.microsoft.com/office/drawing/2014/main" val="20001"/>
                    </a:ext>
                  </a:extLst>
                </a:gridCol>
                <a:gridCol w="1162788">
                  <a:extLst>
                    <a:ext uri="{9D8B030D-6E8A-4147-A177-3AD203B41FA5}">
                      <a16:colId xmlns:a16="http://schemas.microsoft.com/office/drawing/2014/main" val="20002"/>
                    </a:ext>
                  </a:extLst>
                </a:gridCol>
              </a:tblGrid>
              <a:tr h="172608">
                <a:tc>
                  <a:txBody>
                    <a:bodyPr/>
                    <a:lstStyle/>
                    <a:p>
                      <a:pPr marL="0" marR="0">
                        <a:spcBef>
                          <a:spcPts val="0"/>
                        </a:spcBef>
                        <a:spcAft>
                          <a:spcPts val="0"/>
                        </a:spcAft>
                      </a:pPr>
                      <a:r>
                        <a:rPr lang="en-US" sz="800" cap="small" dirty="0">
                          <a:effectLst/>
                        </a:rPr>
                        <a:t>Operating Activity</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WUFAR Object Code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Cost</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0"/>
                  </a:ext>
                </a:extLst>
              </a:tr>
              <a:tr h="224203">
                <a:tc>
                  <a:txBody>
                    <a:bodyPr/>
                    <a:lstStyle/>
                    <a:p>
                      <a:pPr marL="0" marR="0">
                        <a:spcBef>
                          <a:spcPts val="0"/>
                        </a:spcBef>
                        <a:spcAft>
                          <a:spcPts val="0"/>
                        </a:spcAft>
                      </a:pPr>
                      <a:r>
                        <a:rPr lang="en-US" sz="800" cap="small">
                          <a:effectLst/>
                        </a:rPr>
                        <a:t>Employee Salaries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100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1"/>
                  </a:ext>
                </a:extLst>
              </a:tr>
              <a:tr h="224203">
                <a:tc>
                  <a:txBody>
                    <a:bodyPr/>
                    <a:lstStyle/>
                    <a:p>
                      <a:pPr marL="0" marR="0">
                        <a:spcBef>
                          <a:spcPts val="0"/>
                        </a:spcBef>
                        <a:spcAft>
                          <a:spcPts val="0"/>
                        </a:spcAft>
                      </a:pPr>
                      <a:r>
                        <a:rPr lang="en-US" sz="800" cap="small">
                          <a:effectLst/>
                        </a:rPr>
                        <a:t>Employee Benefits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200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2"/>
                  </a:ext>
                </a:extLst>
              </a:tr>
              <a:tr h="237908">
                <a:tc>
                  <a:txBody>
                    <a:bodyPr/>
                    <a:lstStyle/>
                    <a:p>
                      <a:pPr marL="0" marR="0">
                        <a:spcBef>
                          <a:spcPts val="0"/>
                        </a:spcBef>
                        <a:spcAft>
                          <a:spcPts val="0"/>
                        </a:spcAft>
                      </a:pPr>
                      <a:r>
                        <a:rPr lang="en-US" sz="800" cap="small">
                          <a:effectLst/>
                        </a:rPr>
                        <a:t>Purchased Services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dirty="0">
                          <a:effectLst/>
                        </a:rPr>
                        <a:t>300</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3"/>
                  </a:ext>
                </a:extLst>
              </a:tr>
              <a:tr h="237908">
                <a:tc>
                  <a:txBody>
                    <a:bodyPr/>
                    <a:lstStyle/>
                    <a:p>
                      <a:pPr marL="0" marR="0">
                        <a:spcBef>
                          <a:spcPts val="0"/>
                        </a:spcBef>
                        <a:spcAft>
                          <a:spcPts val="0"/>
                        </a:spcAft>
                      </a:pPr>
                      <a:r>
                        <a:rPr lang="en-US" sz="800" cap="small">
                          <a:effectLst/>
                        </a:rPr>
                        <a:t>Non-Capital Objects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400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4"/>
                  </a:ext>
                </a:extLst>
              </a:tr>
              <a:tr h="237908">
                <a:tc>
                  <a:txBody>
                    <a:bodyPr/>
                    <a:lstStyle/>
                    <a:p>
                      <a:pPr marL="0" marR="0">
                        <a:spcBef>
                          <a:spcPts val="0"/>
                        </a:spcBef>
                        <a:spcAft>
                          <a:spcPts val="0"/>
                        </a:spcAft>
                      </a:pPr>
                      <a:r>
                        <a:rPr lang="en-US" sz="800" cap="small">
                          <a:effectLst/>
                        </a:rPr>
                        <a:t>Capital Objects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500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5"/>
                  </a:ext>
                </a:extLst>
              </a:tr>
              <a:tr h="237908">
                <a:tc>
                  <a:txBody>
                    <a:bodyPr/>
                    <a:lstStyle/>
                    <a:p>
                      <a:pPr marL="0" marR="0">
                        <a:spcBef>
                          <a:spcPts val="0"/>
                        </a:spcBef>
                        <a:spcAft>
                          <a:spcPts val="0"/>
                        </a:spcAft>
                      </a:pPr>
                      <a:r>
                        <a:rPr lang="en-US" sz="800" cap="small">
                          <a:effectLst/>
                        </a:rPr>
                        <a:t>Insurance &amp; Judgements</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700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6"/>
                  </a:ext>
                </a:extLst>
              </a:tr>
              <a:tr h="289436">
                <a:tc>
                  <a:txBody>
                    <a:bodyPr/>
                    <a:lstStyle/>
                    <a:p>
                      <a:pPr marL="0" marR="0">
                        <a:spcBef>
                          <a:spcPts val="0"/>
                        </a:spcBef>
                        <a:spcAft>
                          <a:spcPts val="0"/>
                        </a:spcAft>
                      </a:pPr>
                      <a:r>
                        <a:rPr lang="en-US" sz="800" cap="small">
                          <a:effectLst/>
                        </a:rPr>
                        <a:t>Other (replace Other with an activity name)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900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7"/>
                  </a:ext>
                </a:extLst>
              </a:tr>
              <a:tr h="289436">
                <a:tc>
                  <a:txBody>
                    <a:bodyPr/>
                    <a:lstStyle/>
                    <a:p>
                      <a:pPr marL="0" marR="0">
                        <a:spcBef>
                          <a:spcPts val="0"/>
                        </a:spcBef>
                        <a:spcAft>
                          <a:spcPts val="0"/>
                        </a:spcAft>
                      </a:pPr>
                      <a:r>
                        <a:rPr lang="en-US" sz="800" cap="small">
                          <a:effectLst/>
                        </a:rPr>
                        <a:t>Other (replace Other with an activity name)</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900</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8"/>
                  </a:ext>
                </a:extLst>
              </a:tr>
              <a:tr h="224203">
                <a:tc>
                  <a:txBody>
                    <a:bodyPr/>
                    <a:lstStyle/>
                    <a:p>
                      <a:pPr marL="0" marR="0">
                        <a:spcBef>
                          <a:spcPts val="0"/>
                        </a:spcBef>
                        <a:spcAft>
                          <a:spcPts val="0"/>
                        </a:spcAft>
                      </a:pPr>
                      <a:r>
                        <a:rPr lang="en-US" sz="800" cap="small">
                          <a:effectLst/>
                        </a:rPr>
                        <a:t>Total</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a:effectLst/>
                        </a:rPr>
                        <a:t> </a:t>
                      </a:r>
                      <a:endParaRPr lang="en-US" sz="9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tc>
                  <a:txBody>
                    <a:bodyPr/>
                    <a:lstStyle/>
                    <a:p>
                      <a:pPr marL="0" marR="0" algn="ctr">
                        <a:spcBef>
                          <a:spcPts val="0"/>
                        </a:spcBef>
                        <a:spcAft>
                          <a:spcPts val="0"/>
                        </a:spcAft>
                      </a:pPr>
                      <a:r>
                        <a:rPr lang="en-US" sz="800" cap="small" dirty="0">
                          <a:effectLst/>
                        </a:rPr>
                        <a:t> </a:t>
                      </a:r>
                      <a:endParaRPr lang="en-US" sz="9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51457" marR="51457" marT="0" marB="0" anchor="b"/>
                </a:tc>
                <a:extLst>
                  <a:ext uri="{0D108BD9-81ED-4DB2-BD59-A6C34878D82A}">
                    <a16:rowId xmlns:a16="http://schemas.microsoft.com/office/drawing/2014/main" val="10009"/>
                  </a:ext>
                </a:extLst>
              </a:tr>
            </a:tbl>
          </a:graphicData>
        </a:graphic>
      </p:graphicFrame>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2424234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Auditor </a:t>
            </a:r>
            <a:r>
              <a:rPr lang="en-US" dirty="0" err="1" smtClean="0"/>
              <a:t>Workpaper</a:t>
            </a:r>
            <a:r>
              <a:rPr lang="en-US" dirty="0" smtClean="0"/>
              <a:t> Reviews </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35</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4177968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86848"/>
          </a:xfrm>
        </p:spPr>
        <p:txBody>
          <a:bodyPr/>
          <a:lstStyle/>
          <a:p>
            <a:pPr algn="ctr"/>
            <a:r>
              <a:rPr lang="en-US" dirty="0" smtClean="0">
                <a:solidFill>
                  <a:schemeClr val="bg1"/>
                </a:solidFill>
              </a:rPr>
              <a:t>Evaluating Deficiencies</a:t>
            </a: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Criteria:</a:t>
            </a:r>
            <a:r>
              <a:rPr lang="en-US" dirty="0" smtClean="0"/>
              <a:t>  AU-C </a:t>
            </a:r>
            <a:r>
              <a:rPr lang="en-US" dirty="0"/>
              <a:t>Section 265, </a:t>
            </a:r>
            <a:r>
              <a:rPr lang="en-US" i="1" dirty="0"/>
              <a:t>Communicating Internal Control Related Matters Identified in an Audit, </a:t>
            </a:r>
            <a:r>
              <a:rPr lang="en-US" dirty="0"/>
              <a:t>requires auditors to evaluate identified deficiencies in internal control to determine on the basis of the audit work performed, whether individually or in combination they constitute significant deficiencies or material weaknesses. </a:t>
            </a:r>
          </a:p>
          <a:p>
            <a:pPr marL="0" indent="0">
              <a:buNone/>
            </a:pPr>
            <a:r>
              <a:rPr lang="en-US" dirty="0" smtClean="0"/>
              <a:t>Paragraph </a:t>
            </a:r>
            <a:r>
              <a:rPr lang="en-US" dirty="0"/>
              <a:t>9.49 of the GAS/Single Audits Audit Guide explains that “management may inform the auditor or the auditor may otherwise become aware of the existence of compensating controls that if effective may limit the severity of the deficiency and prevent it from being a significant deficiency or material weakness in internal control over compliance.  In these circumstances, although the auditor is not required to consider the effects of compensating controls, the auditor may consider the effects of compensating controls related to a deficiency in operation provided the auditor has tested the compensating controls for operating effectiveness.  Compensating controls can limit the severity of the deficiency but do not eliminate the deficiency.”</a:t>
            </a:r>
          </a:p>
          <a:p>
            <a:pPr marL="0" indent="0">
              <a:buNone/>
            </a:pPr>
            <a:r>
              <a:rPr lang="en-US" dirty="0"/>
              <a:t> </a:t>
            </a:r>
            <a:r>
              <a:rPr lang="en-US" b="1" dirty="0" smtClean="0"/>
              <a:t>Comments</a:t>
            </a:r>
            <a:r>
              <a:rPr lang="en-US" b="1" dirty="0"/>
              <a:t>:  </a:t>
            </a:r>
            <a:r>
              <a:rPr lang="en-US" dirty="0"/>
              <a:t>The financial statements presented for the </a:t>
            </a:r>
            <a:r>
              <a:rPr lang="en-US" dirty="0" smtClean="0"/>
              <a:t>School </a:t>
            </a:r>
            <a:r>
              <a:rPr lang="en-US" dirty="0"/>
              <a:t>District presented two financial statement findings. The auditor evaluated one finding as a material weakness and one finding as a significant deficiency.  However, the evaluation of the deficiencies was not documented.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36</a:t>
            </a:fld>
            <a:endParaRPr lang="en-US" dirty="0"/>
          </a:p>
        </p:txBody>
      </p:sp>
    </p:spTree>
    <p:custDataLst>
      <p:tags r:id="rId1"/>
    </p:custDataLst>
    <p:extLst>
      <p:ext uri="{BB962C8B-B14F-4D97-AF65-F5344CB8AC3E}">
        <p14:creationId xmlns:p14="http://schemas.microsoft.com/office/powerpoint/2010/main" val="274488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29810"/>
          </a:xfrm>
        </p:spPr>
        <p:txBody>
          <a:bodyPr/>
          <a:lstStyle/>
          <a:p>
            <a:r>
              <a:rPr lang="en-US" dirty="0" smtClean="0">
                <a:solidFill>
                  <a:schemeClr val="bg1"/>
                </a:solidFill>
              </a:rPr>
              <a:t>Internal Controls Over Compliance</a:t>
            </a:r>
            <a:endParaRPr lang="en-US" dirty="0">
              <a:solidFill>
                <a:schemeClr val="bg1"/>
              </a:solidFill>
            </a:endParaRPr>
          </a:p>
        </p:txBody>
      </p:sp>
      <p:sp>
        <p:nvSpPr>
          <p:cNvPr id="3" name="Content Placeholder 2"/>
          <p:cNvSpPr>
            <a:spLocks noGrp="1"/>
          </p:cNvSpPr>
          <p:nvPr>
            <p:ph idx="1"/>
          </p:nvPr>
        </p:nvSpPr>
        <p:spPr>
          <a:xfrm>
            <a:off x="643821" y="2090068"/>
            <a:ext cx="8077022" cy="3532965"/>
          </a:xfrm>
        </p:spPr>
        <p:txBody>
          <a:bodyPr>
            <a:normAutofit fontScale="40000" lnSpcReduction="20000"/>
          </a:bodyPr>
          <a:lstStyle/>
          <a:p>
            <a:pPr marL="0" indent="0">
              <a:buNone/>
            </a:pPr>
            <a:r>
              <a:rPr lang="en-US" b="1" dirty="0" smtClean="0"/>
              <a:t>Criteria</a:t>
            </a:r>
            <a:r>
              <a:rPr lang="en-US" dirty="0" smtClean="0"/>
              <a:t>:  SAS </a:t>
            </a:r>
            <a:r>
              <a:rPr lang="en-US" dirty="0"/>
              <a:t>No. 117, </a:t>
            </a:r>
            <a:r>
              <a:rPr lang="en-US" i="1" dirty="0"/>
              <a:t>Compliance Audits, </a:t>
            </a:r>
            <a:r>
              <a:rPr lang="en-US" dirty="0"/>
              <a:t>requires auditors to document the risk assessment procedures performed, including those related to gaining an understanding of internal control over compliance.  The auditor should also document the procedures to test compliance with the applicable compliance requirements and the results of those procedures, including any tests of controls over compliance.</a:t>
            </a:r>
          </a:p>
          <a:p>
            <a:pPr marL="0" indent="0">
              <a:buNone/>
            </a:pPr>
            <a:r>
              <a:rPr lang="en-US" b="1" dirty="0"/>
              <a:t> </a:t>
            </a:r>
            <a:r>
              <a:rPr lang="en-US" dirty="0" smtClean="0"/>
              <a:t>2 </a:t>
            </a:r>
            <a:r>
              <a:rPr lang="en-US" dirty="0"/>
              <a:t>CFR section 200.514 requires auditors to obtain an understanding of the non-Federal entity’s internal control over Federal programs sufficient to plan the audit to support a low assessed level of control risk of noncompliance for major programs and unless internal control is likely to be ineffective, plan the testing of internal control over major programs to support a low assessed level of control risk for the assertions relevant to the compliance requirements for each major program and perform testing of internal control as planned.  The auditor needs to not only be concerned with obtaining an understanding of internal control over the financial statements as a whole but also the internal control pertaining to the compliance requirements for each major federal program.</a:t>
            </a:r>
          </a:p>
          <a:p>
            <a:pPr marL="0" indent="0">
              <a:buNone/>
            </a:pPr>
            <a:r>
              <a:rPr lang="en-US" dirty="0"/>
              <a:t> </a:t>
            </a:r>
            <a:r>
              <a:rPr lang="en-US" dirty="0" smtClean="0"/>
              <a:t>The </a:t>
            </a:r>
            <a:r>
              <a:rPr lang="en-US" dirty="0"/>
              <a:t>auditor must report a significant deficiency or material weakness in accordance with §200.516, assess the related control risk at the maximum, and consider whether additional compliance tests are required because of ineffective internal control when internal control over some or all of the compliance requirements for a major program are likely to be ineffective in preventing or detecting noncompliance.  </a:t>
            </a:r>
          </a:p>
          <a:p>
            <a:pPr marL="0" indent="0">
              <a:buNone/>
            </a:pPr>
            <a:r>
              <a:rPr lang="en-US" dirty="0"/>
              <a:t> </a:t>
            </a:r>
            <a:r>
              <a:rPr lang="en-US" dirty="0" smtClean="0"/>
              <a:t>Paragraph </a:t>
            </a:r>
            <a:r>
              <a:rPr lang="en-US" dirty="0"/>
              <a:t>9.09 of the GAS/Single Audits Audit Guide explains that the “auditor should obtain an understanding of the five elements of internal control sufficient to assess the risks of material noncompliance with each direct and material compliance requirement for each major program.”</a:t>
            </a:r>
          </a:p>
          <a:p>
            <a:pPr marL="0" indent="0">
              <a:buNone/>
            </a:pPr>
            <a:r>
              <a:rPr lang="en-US" b="1" dirty="0"/>
              <a:t> </a:t>
            </a:r>
            <a:r>
              <a:rPr lang="en-US" b="1" dirty="0" smtClean="0"/>
              <a:t>Comments</a:t>
            </a:r>
            <a:r>
              <a:rPr lang="en-US" b="1" dirty="0"/>
              <a:t>:  </a:t>
            </a:r>
            <a:r>
              <a:rPr lang="en-US" dirty="0"/>
              <a:t>Documentation of internal controls over compliance was included in the School District </a:t>
            </a:r>
            <a:r>
              <a:rPr lang="en-US" dirty="0" smtClean="0"/>
              <a:t>’s </a:t>
            </a:r>
            <a:r>
              <a:rPr lang="en-US" dirty="0" err="1"/>
              <a:t>workpapers</a:t>
            </a:r>
            <a:r>
              <a:rPr lang="en-US" dirty="0"/>
              <a:t>.  However, the internal control documentation was not specific to the major program tested.  The documentation required should include internal control documentation for all applicable compliance elements for the major federal program.  </a:t>
            </a:r>
          </a:p>
          <a:p>
            <a:pPr marL="0" indent="0" fontAlgn="base" hangingPunct="0">
              <a:buNone/>
            </a:pPr>
            <a:r>
              <a:rPr lang="en-US" dirty="0"/>
              <a:t> </a:t>
            </a:r>
            <a:r>
              <a:rPr lang="en-US" dirty="0" smtClean="0"/>
              <a:t>The </a:t>
            </a:r>
            <a:r>
              <a:rPr lang="en-US" dirty="0"/>
              <a:t>auditor tested the Child Nutrition Cluster as a major program for the </a:t>
            </a:r>
            <a:r>
              <a:rPr lang="en-US" dirty="0" smtClean="0"/>
              <a:t>District</a:t>
            </a:r>
            <a:r>
              <a:rPr lang="en-US" dirty="0"/>
              <a:t>.  Eligibility is a direct and material compliance requirement for this program.  Controls over this compliance requirement should also be identified and tested.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37</a:t>
            </a:fld>
            <a:endParaRPr lang="en-US" dirty="0"/>
          </a:p>
        </p:txBody>
      </p:sp>
    </p:spTree>
    <p:custDataLst>
      <p:tags r:id="rId1"/>
    </p:custDataLst>
    <p:extLst>
      <p:ext uri="{BB962C8B-B14F-4D97-AF65-F5344CB8AC3E}">
        <p14:creationId xmlns:p14="http://schemas.microsoft.com/office/powerpoint/2010/main" val="840037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706739"/>
          </a:xfrm>
        </p:spPr>
        <p:txBody>
          <a:bodyPr>
            <a:normAutofit fontScale="90000"/>
          </a:bodyPr>
          <a:lstStyle/>
          <a:p>
            <a:pPr algn="ctr"/>
            <a:r>
              <a:rPr lang="en-US" dirty="0" smtClean="0">
                <a:solidFill>
                  <a:schemeClr val="bg1"/>
                </a:solidFill>
              </a:rPr>
              <a:t>Risk Assessment for State Programs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Criteria:</a:t>
            </a:r>
            <a:r>
              <a:rPr lang="en-US" dirty="0" smtClean="0"/>
              <a:t>  The </a:t>
            </a:r>
            <a:r>
              <a:rPr lang="en-US" dirty="0"/>
              <a:t>State Single Audit guidelines require that the auditor use the risk based approach from the Uniform Grant Guidance with certain modifications to identify which programs will be tested as state major programs.  </a:t>
            </a:r>
            <a:r>
              <a:rPr lang="en-US" dirty="0" err="1"/>
              <a:t>Workpaper</a:t>
            </a:r>
            <a:r>
              <a:rPr lang="en-US" dirty="0"/>
              <a:t> documentation should include the name of the program, the amount of expenditures, whether the program is Type A or Type B, the factors considered in the risk assessment, the auditor’s assessment of the risk for each factor, and the overall risk assessment.  </a:t>
            </a:r>
          </a:p>
          <a:p>
            <a:pPr marL="0" indent="0">
              <a:buNone/>
            </a:pPr>
            <a:r>
              <a:rPr lang="en-US" b="1" dirty="0"/>
              <a:t>Comments:  </a:t>
            </a:r>
            <a:r>
              <a:rPr lang="en-US" dirty="0"/>
              <a:t>The risk assessment required by the State Single Audit guidelines was not included in the audit </a:t>
            </a:r>
            <a:r>
              <a:rPr lang="en-US" dirty="0" err="1"/>
              <a:t>workpapers</a:t>
            </a:r>
            <a:r>
              <a:rPr lang="en-US" dirty="0"/>
              <a:t> for the School </a:t>
            </a:r>
            <a:r>
              <a:rPr lang="en-US" dirty="0" smtClean="0"/>
              <a:t>District.  </a:t>
            </a:r>
            <a:r>
              <a:rPr lang="en-US" dirty="0"/>
              <a:t>The auditor should document the risk assessment criteria as required.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38</a:t>
            </a:fld>
            <a:endParaRPr lang="en-US" dirty="0"/>
          </a:p>
        </p:txBody>
      </p:sp>
    </p:spTree>
    <p:custDataLst>
      <p:tags r:id="rId1"/>
    </p:custDataLst>
    <p:extLst>
      <p:ext uri="{BB962C8B-B14F-4D97-AF65-F5344CB8AC3E}">
        <p14:creationId xmlns:p14="http://schemas.microsoft.com/office/powerpoint/2010/main" val="4153067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Auditor Questions/Issues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39</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720588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DPI Audit Program Updates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3545208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Pass-Through ID Numbers</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a:lnSpc>
                <a:spcPct val="100000"/>
              </a:lnSpc>
            </a:pPr>
            <a:r>
              <a:rPr lang="en-US" b="1" dirty="0" smtClean="0"/>
              <a:t>Uniform Grant Guidance §200.510</a:t>
            </a:r>
            <a:r>
              <a:rPr lang="en-US" b="1" dirty="0"/>
              <a:t> (b) </a:t>
            </a:r>
            <a:r>
              <a:rPr lang="en-US" dirty="0" smtClean="0">
                <a:solidFill>
                  <a:srgbClr val="FF0000"/>
                </a:solidFill>
              </a:rPr>
              <a:t>At </a:t>
            </a:r>
            <a:r>
              <a:rPr lang="en-US" dirty="0">
                <a:solidFill>
                  <a:srgbClr val="FF0000"/>
                </a:solidFill>
              </a:rPr>
              <a:t>a minimum, the </a:t>
            </a:r>
            <a:r>
              <a:rPr lang="en-US" dirty="0" smtClean="0">
                <a:solidFill>
                  <a:srgbClr val="FF0000"/>
                </a:solidFill>
              </a:rPr>
              <a:t>Schedule of Federal Awards must</a:t>
            </a:r>
            <a:r>
              <a:rPr lang="en-US" dirty="0" smtClean="0"/>
              <a:t>:</a:t>
            </a:r>
            <a:endParaRPr lang="en-US" sz="1651" dirty="0"/>
          </a:p>
          <a:p>
            <a:pPr lvl="1">
              <a:lnSpc>
                <a:spcPct val="100000"/>
              </a:lnSpc>
            </a:pPr>
            <a:r>
              <a:rPr lang="en-US" dirty="0" smtClean="0"/>
              <a:t>For </a:t>
            </a:r>
            <a:r>
              <a:rPr lang="en-US" dirty="0"/>
              <a:t>Federal awards received as a </a:t>
            </a:r>
            <a:r>
              <a:rPr lang="en-US" dirty="0" err="1"/>
              <a:t>subrecipient</a:t>
            </a:r>
            <a:r>
              <a:rPr lang="en-US" dirty="0"/>
              <a:t>, the name of the pass-through entity and </a:t>
            </a:r>
            <a:r>
              <a:rPr lang="en-US" dirty="0">
                <a:solidFill>
                  <a:srgbClr val="FF0000"/>
                </a:solidFill>
              </a:rPr>
              <a:t>identifying number assigned by the pass-through entity </a:t>
            </a:r>
            <a:r>
              <a:rPr lang="en-US" dirty="0"/>
              <a:t>must be included</a:t>
            </a:r>
            <a:r>
              <a:rPr lang="en-US" dirty="0" smtClean="0"/>
              <a:t>.</a:t>
            </a:r>
          </a:p>
          <a:p>
            <a:pPr lvl="1">
              <a:lnSpc>
                <a:spcPct val="100000"/>
              </a:lnSpc>
            </a:pPr>
            <a:r>
              <a:rPr lang="en-US" dirty="0" smtClean="0"/>
              <a:t>DPI pass-through ID numbers can </a:t>
            </a:r>
            <a:r>
              <a:rPr lang="en-US" dirty="0"/>
              <a:t>be found at </a:t>
            </a:r>
            <a:r>
              <a:rPr lang="en-US" dirty="0">
                <a:hlinkClick r:id="rId3"/>
              </a:rPr>
              <a:t>https://</a:t>
            </a:r>
            <a:r>
              <a:rPr lang="en-US" dirty="0" smtClean="0">
                <a:hlinkClick r:id="rId3"/>
              </a:rPr>
              <a:t>dpi.wi.gov/sms/fedaids</a:t>
            </a:r>
            <a:r>
              <a:rPr lang="en-US" dirty="0" smtClean="0"/>
              <a:t>.  </a:t>
            </a:r>
          </a:p>
          <a:p>
            <a:pPr lvl="1">
              <a:lnSpc>
                <a:spcPct val="100000"/>
              </a:lnSpc>
            </a:pPr>
            <a:r>
              <a:rPr lang="en-US" dirty="0" smtClean="0"/>
              <a:t>Includes Independent Charter Schools, CESAs, and CCDEBs</a:t>
            </a:r>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40</a:t>
            </a:fld>
            <a:endParaRPr lang="en-US" dirty="0"/>
          </a:p>
        </p:txBody>
      </p:sp>
    </p:spTree>
    <p:custDataLst>
      <p:tags r:id="rId1"/>
    </p:custDataLst>
    <p:extLst>
      <p:ext uri="{BB962C8B-B14F-4D97-AF65-F5344CB8AC3E}">
        <p14:creationId xmlns:p14="http://schemas.microsoft.com/office/powerpoint/2010/main" val="4072370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62156"/>
          </a:xfrm>
        </p:spPr>
        <p:txBody>
          <a:bodyPr>
            <a:noAutofit/>
          </a:bodyPr>
          <a:lstStyle/>
          <a:p>
            <a:pPr algn="ctr"/>
            <a:r>
              <a:rPr lang="en-US" sz="3200" dirty="0">
                <a:solidFill>
                  <a:schemeClr val="bg1"/>
                </a:solidFill>
              </a:rPr>
              <a:t>Wisconsin Department of Employee Trust Funds GASB Information and Audit Opinion</a:t>
            </a:r>
          </a:p>
        </p:txBody>
      </p:sp>
      <p:sp>
        <p:nvSpPr>
          <p:cNvPr id="3" name="Content Placeholder 2"/>
          <p:cNvSpPr>
            <a:spLocks noGrp="1"/>
          </p:cNvSpPr>
          <p:nvPr>
            <p:ph idx="1"/>
          </p:nvPr>
        </p:nvSpPr>
        <p:spPr/>
        <p:txBody>
          <a:bodyPr>
            <a:normAutofit/>
          </a:bodyPr>
          <a:lstStyle/>
          <a:p>
            <a:r>
              <a:rPr lang="en-US" dirty="0" smtClean="0"/>
              <a:t>Calendar 2016 Information Available By August 31, 2017</a:t>
            </a:r>
          </a:p>
          <a:p>
            <a:r>
              <a:rPr lang="en-US" dirty="0"/>
              <a:t>ETF Web page at </a:t>
            </a:r>
            <a:r>
              <a:rPr lang="en-US" dirty="0">
                <a:hlinkClick r:id="rId3"/>
              </a:rPr>
              <a:t>https://</a:t>
            </a:r>
            <a:r>
              <a:rPr lang="en-US" dirty="0" smtClean="0">
                <a:hlinkClick r:id="rId3"/>
              </a:rPr>
              <a:t>etfonline.wi.gov/ETFGASBPublicWeb/gasb68.do</a:t>
            </a:r>
            <a:r>
              <a:rPr lang="en-US" dirty="0" smtClean="0"/>
              <a:t>.  </a:t>
            </a:r>
          </a:p>
          <a:p>
            <a:pPr>
              <a:lnSpc>
                <a:spcPct val="100000"/>
              </a:lnSpc>
            </a:pPr>
            <a:r>
              <a:rPr lang="en-US" dirty="0" smtClean="0"/>
              <a:t>ETF Contacts</a:t>
            </a:r>
          </a:p>
          <a:p>
            <a:pPr lvl="1">
              <a:lnSpc>
                <a:spcPct val="100000"/>
              </a:lnSpc>
            </a:pPr>
            <a:r>
              <a:rPr lang="en-US" dirty="0" smtClean="0"/>
              <a:t>Daniel Gopalan</a:t>
            </a:r>
          </a:p>
          <a:p>
            <a:pPr lvl="2">
              <a:lnSpc>
                <a:spcPct val="100000"/>
              </a:lnSpc>
            </a:pPr>
            <a:r>
              <a:rPr lang="en-US" u="sng" dirty="0" smtClean="0">
                <a:hlinkClick r:id="rId4"/>
              </a:rPr>
              <a:t>Daniel.Gopalan@etf.wi.gov</a:t>
            </a:r>
            <a:endParaRPr lang="en-US" dirty="0" smtClean="0"/>
          </a:p>
          <a:p>
            <a:pPr lvl="1">
              <a:lnSpc>
                <a:spcPct val="100000"/>
              </a:lnSpc>
            </a:pPr>
            <a:r>
              <a:rPr lang="en-US" dirty="0" smtClean="0"/>
              <a:t>Cindy </a:t>
            </a:r>
            <a:r>
              <a:rPr lang="en-US" dirty="0"/>
              <a:t>Klimke-</a:t>
            </a:r>
            <a:r>
              <a:rPr lang="en-US" dirty="0" err="1"/>
              <a:t>Armatoski</a:t>
            </a:r>
            <a:r>
              <a:rPr lang="en-US" dirty="0"/>
              <a:t>, </a:t>
            </a:r>
            <a:r>
              <a:rPr lang="en-US" dirty="0" smtClean="0"/>
              <a:t>CPA</a:t>
            </a:r>
          </a:p>
          <a:p>
            <a:pPr lvl="2">
              <a:lnSpc>
                <a:spcPct val="100000"/>
              </a:lnSpc>
            </a:pPr>
            <a:r>
              <a:rPr lang="en-US" u="sng" dirty="0">
                <a:hlinkClick r:id="rId5"/>
              </a:rPr>
              <a:t>cindy.klimke@etf.wi.gov</a:t>
            </a:r>
            <a:endParaRPr lang="en-US" dirty="0"/>
          </a:p>
          <a:p>
            <a:pPr lvl="2">
              <a:lnSpc>
                <a:spcPct val="100000"/>
              </a:lnSpc>
            </a:pPr>
            <a:endParaRPr lang="en-US" dirty="0"/>
          </a:p>
          <a:p>
            <a:pPr lvl="1">
              <a:lnSpc>
                <a:spcPct val="100000"/>
              </a:lnSpc>
            </a:pPr>
            <a:endParaRPr lang="en-US" dirty="0" smtClean="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41</a:t>
            </a:fld>
            <a:endParaRPr lang="en-US" dirty="0"/>
          </a:p>
        </p:txBody>
      </p:sp>
    </p:spTree>
    <p:custDataLst>
      <p:tags r:id="rId1"/>
    </p:custDataLst>
    <p:extLst>
      <p:ext uri="{BB962C8B-B14F-4D97-AF65-F5344CB8AC3E}">
        <p14:creationId xmlns:p14="http://schemas.microsoft.com/office/powerpoint/2010/main" val="4282378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56120"/>
          </a:xfrm>
        </p:spPr>
        <p:txBody>
          <a:bodyPr/>
          <a:lstStyle/>
          <a:p>
            <a:pPr algn="ctr"/>
            <a:r>
              <a:rPr lang="en-US" dirty="0" smtClean="0">
                <a:solidFill>
                  <a:schemeClr val="bg1"/>
                </a:solidFill>
              </a:rPr>
              <a:t>Peer Review Letters</a:t>
            </a:r>
            <a:endParaRPr lang="en-US" dirty="0">
              <a:solidFill>
                <a:schemeClr val="bg1"/>
              </a:solidFill>
            </a:endParaRPr>
          </a:p>
        </p:txBody>
      </p:sp>
      <p:sp>
        <p:nvSpPr>
          <p:cNvPr id="3" name="Content Placeholder 2"/>
          <p:cNvSpPr>
            <a:spLocks noGrp="1"/>
          </p:cNvSpPr>
          <p:nvPr>
            <p:ph idx="1"/>
          </p:nvPr>
        </p:nvSpPr>
        <p:spPr/>
        <p:txBody>
          <a:bodyPr/>
          <a:lstStyle/>
          <a:p>
            <a:r>
              <a:rPr lang="en-US" cap="small" dirty="0" smtClean="0"/>
              <a:t>Wisconsin Statute 442.087(2) Renewal </a:t>
            </a:r>
            <a:r>
              <a:rPr lang="en-US" cap="small" dirty="0"/>
              <a:t>of firm licenses.</a:t>
            </a:r>
            <a:r>
              <a:rPr lang="en-US" dirty="0"/>
              <a:t> After January 1, 2005, the department may not renew the license of a firm unless, at least once every 3 years, the firm undergoes the peer review that is specified in the rules promulgated under sub. </a:t>
            </a:r>
            <a:r>
              <a:rPr lang="en-US" dirty="0">
                <a:hlinkClick r:id="rId3" tooltip="Statutes 442.087(3)"/>
              </a:rPr>
              <a:t>(3)</a:t>
            </a:r>
            <a:r>
              <a:rPr lang="en-US" dirty="0"/>
              <a:t> and that is conducted by a person, approved by the examining board under the rules, who is not affiliated with the firm or members of the firm undergoing review. </a:t>
            </a:r>
            <a:endParaRPr lang="en-US" dirty="0" smtClean="0"/>
          </a:p>
          <a:p>
            <a:r>
              <a:rPr lang="en-US" dirty="0" smtClean="0"/>
              <a:t>Submit the Peer Review Letter to DPI</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42</a:t>
            </a:fld>
            <a:endParaRPr lang="en-US" dirty="0"/>
          </a:p>
        </p:txBody>
      </p:sp>
    </p:spTree>
    <p:custDataLst>
      <p:tags r:id="rId1"/>
    </p:custDataLst>
    <p:extLst>
      <p:ext uri="{BB962C8B-B14F-4D97-AF65-F5344CB8AC3E}">
        <p14:creationId xmlns:p14="http://schemas.microsoft.com/office/powerpoint/2010/main" val="1759640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31429"/>
          </a:xfrm>
        </p:spPr>
        <p:txBody>
          <a:bodyPr>
            <a:noAutofit/>
          </a:bodyPr>
          <a:lstStyle/>
          <a:p>
            <a:pPr algn="ctr"/>
            <a:r>
              <a:rPr lang="en-US" sz="3600" dirty="0">
                <a:solidFill>
                  <a:schemeClr val="bg1"/>
                </a:solidFill>
              </a:rPr>
              <a:t>Chapter PI 14 Currently Being </a:t>
            </a:r>
            <a:br>
              <a:rPr lang="en-US" sz="3600" dirty="0">
                <a:solidFill>
                  <a:schemeClr val="bg1"/>
                </a:solidFill>
              </a:rPr>
            </a:br>
            <a:r>
              <a:rPr lang="en-US" sz="3600" dirty="0">
                <a:solidFill>
                  <a:schemeClr val="bg1"/>
                </a:solidFill>
              </a:rPr>
              <a:t>Reviewed</a:t>
            </a:r>
          </a:p>
        </p:txBody>
      </p:sp>
      <p:sp>
        <p:nvSpPr>
          <p:cNvPr id="3" name="Content Placeholder 2"/>
          <p:cNvSpPr>
            <a:spLocks noGrp="1"/>
          </p:cNvSpPr>
          <p:nvPr>
            <p:ph idx="1"/>
          </p:nvPr>
        </p:nvSpPr>
        <p:spPr/>
        <p:txBody>
          <a:bodyPr>
            <a:normAutofit/>
          </a:bodyPr>
          <a:lstStyle/>
          <a:p>
            <a:r>
              <a:rPr lang="en-US" dirty="0"/>
              <a:t>PI 14 has three main sections:</a:t>
            </a:r>
          </a:p>
          <a:p>
            <a:pPr lvl="1">
              <a:buFont typeface="Wingdings" panose="05000000000000000000" pitchFamily="2" charset="2"/>
              <a:buChar char="§"/>
            </a:pPr>
            <a:r>
              <a:rPr lang="en-US" dirty="0"/>
              <a:t>PI 14.01 – Official </a:t>
            </a:r>
            <a:r>
              <a:rPr lang="en-US" dirty="0" smtClean="0"/>
              <a:t>Enrollment</a:t>
            </a:r>
            <a:endParaRPr lang="en-US" dirty="0"/>
          </a:p>
          <a:p>
            <a:pPr lvl="1">
              <a:buFont typeface="Wingdings" panose="05000000000000000000" pitchFamily="2" charset="2"/>
              <a:buChar char="§"/>
            </a:pPr>
            <a:r>
              <a:rPr lang="en-US" dirty="0"/>
              <a:t>PI 14.02 – Minimum Uniform Provisions for District Contracts Per 66.0301</a:t>
            </a:r>
          </a:p>
          <a:p>
            <a:pPr lvl="1">
              <a:buFont typeface="Wingdings" panose="05000000000000000000" pitchFamily="2" charset="2"/>
              <a:buChar char="§"/>
            </a:pPr>
            <a:r>
              <a:rPr lang="en-US" dirty="0"/>
              <a:t>PI 14.03 – Minimum Standards for Audit and District Audit Contract</a:t>
            </a:r>
          </a:p>
          <a:p>
            <a:r>
              <a:rPr lang="en-US" dirty="0" smtClean="0"/>
              <a:t>Any </a:t>
            </a:r>
            <a:r>
              <a:rPr lang="en-US" dirty="0"/>
              <a:t>suggestions can be sent to Brian or Gene</a:t>
            </a:r>
          </a:p>
          <a:p>
            <a:pPr marL="351167" lvl="1" indent="0">
              <a:buNone/>
            </a:pPr>
            <a:endParaRPr lang="en-US" dirty="0"/>
          </a:p>
          <a:p>
            <a:pPr lvl="1">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43</a:t>
            </a:fld>
            <a:endParaRPr lang="en-US" dirty="0"/>
          </a:p>
        </p:txBody>
      </p:sp>
    </p:spTree>
    <p:custDataLst>
      <p:tags r:id="rId1"/>
    </p:custDataLst>
    <p:extLst>
      <p:ext uri="{BB962C8B-B14F-4D97-AF65-F5344CB8AC3E}">
        <p14:creationId xmlns:p14="http://schemas.microsoft.com/office/powerpoint/2010/main" val="1094828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31429"/>
          </a:xfrm>
        </p:spPr>
        <p:txBody>
          <a:bodyPr/>
          <a:lstStyle/>
          <a:p>
            <a:pPr algn="ctr"/>
            <a:r>
              <a:rPr lang="en-US" dirty="0" smtClean="0">
                <a:solidFill>
                  <a:schemeClr val="bg1"/>
                </a:solidFill>
              </a:rPr>
              <a:t>Fund 21 vs Fund 60</a:t>
            </a:r>
            <a:endParaRPr lang="en-US" dirty="0">
              <a:solidFill>
                <a:schemeClr val="bg1"/>
              </a:solidFill>
            </a:endParaRPr>
          </a:p>
        </p:txBody>
      </p:sp>
      <p:sp>
        <p:nvSpPr>
          <p:cNvPr id="3" name="Content Placeholder 2"/>
          <p:cNvSpPr>
            <a:spLocks noGrp="1"/>
          </p:cNvSpPr>
          <p:nvPr>
            <p:ph idx="1"/>
          </p:nvPr>
        </p:nvSpPr>
        <p:spPr/>
        <p:txBody>
          <a:bodyPr/>
          <a:lstStyle/>
          <a:p>
            <a:r>
              <a:rPr lang="en-US" b="1" dirty="0"/>
              <a:t>AICPA Auditing &amp; Accounting Guide for State and Local Governments</a:t>
            </a:r>
            <a:endParaRPr lang="en-US" b="1" dirty="0" smtClean="0"/>
          </a:p>
          <a:p>
            <a:pPr lvl="1"/>
            <a:r>
              <a:rPr lang="en-US" dirty="0" smtClean="0"/>
              <a:t>Chapter </a:t>
            </a:r>
            <a:r>
              <a:rPr lang="en-US" dirty="0"/>
              <a:t>12 Paragraph 18 :  Student activity funds should be reported in a district’s financial statements as, for example, special revenue or agency </a:t>
            </a:r>
            <a:r>
              <a:rPr lang="en-US" dirty="0" smtClean="0"/>
              <a:t>funds, </a:t>
            </a:r>
            <a:r>
              <a:rPr lang="en-US" dirty="0">
                <a:solidFill>
                  <a:srgbClr val="FF0000"/>
                </a:solidFill>
              </a:rPr>
              <a:t>depending on the nature of the requirements concerning the use of the moneys</a:t>
            </a:r>
            <a:r>
              <a:rPr lang="en-US" dirty="0"/>
              <a:t>.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44</a:t>
            </a:fld>
            <a:endParaRPr lang="en-US" dirty="0"/>
          </a:p>
        </p:txBody>
      </p:sp>
    </p:spTree>
    <p:custDataLst>
      <p:tags r:id="rId1"/>
    </p:custDataLst>
    <p:extLst>
      <p:ext uri="{BB962C8B-B14F-4D97-AF65-F5344CB8AC3E}">
        <p14:creationId xmlns:p14="http://schemas.microsoft.com/office/powerpoint/2010/main" val="2082070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900702"/>
          </a:xfrm>
        </p:spPr>
        <p:txBody>
          <a:bodyPr/>
          <a:lstStyle/>
          <a:p>
            <a:pPr algn="ctr"/>
            <a:r>
              <a:rPr lang="en-US" dirty="0">
                <a:solidFill>
                  <a:schemeClr val="bg1"/>
                </a:solidFill>
              </a:rPr>
              <a:t>Fund 21 vs Fund 60</a:t>
            </a:r>
            <a:endParaRPr lang="en-US" dirty="0"/>
          </a:p>
        </p:txBody>
      </p:sp>
      <p:sp>
        <p:nvSpPr>
          <p:cNvPr id="3" name="Content Placeholder 2"/>
          <p:cNvSpPr>
            <a:spLocks noGrp="1"/>
          </p:cNvSpPr>
          <p:nvPr>
            <p:ph idx="1"/>
          </p:nvPr>
        </p:nvSpPr>
        <p:spPr>
          <a:xfrm>
            <a:off x="643821" y="2017849"/>
            <a:ext cx="8077022" cy="3605184"/>
          </a:xfrm>
        </p:spPr>
        <p:txBody>
          <a:bodyPr>
            <a:normAutofit fontScale="92500" lnSpcReduction="20000"/>
          </a:bodyPr>
          <a:lstStyle/>
          <a:p>
            <a:pPr>
              <a:buNone/>
            </a:pPr>
            <a:r>
              <a:rPr lang="en-US" b="1" dirty="0" smtClean="0"/>
              <a:t>Fund 60 - Pupil Organizations </a:t>
            </a:r>
            <a:endParaRPr lang="en-US" b="1" dirty="0"/>
          </a:p>
          <a:p>
            <a:r>
              <a:rPr lang="en-US" dirty="0" smtClean="0"/>
              <a:t>Funds </a:t>
            </a:r>
            <a:r>
              <a:rPr lang="en-US" dirty="0"/>
              <a:t>are held by the district for the benefit of the student organizations</a:t>
            </a:r>
          </a:p>
          <a:p>
            <a:pPr lvl="1"/>
            <a:r>
              <a:rPr lang="en-US" dirty="0"/>
              <a:t>District has a fiduciary responsibility</a:t>
            </a:r>
          </a:p>
          <a:p>
            <a:r>
              <a:rPr lang="en-US" b="1" i="1" dirty="0" smtClean="0"/>
              <a:t>Students</a:t>
            </a:r>
            <a:r>
              <a:rPr lang="en-US" dirty="0" smtClean="0"/>
              <a:t> </a:t>
            </a:r>
            <a:r>
              <a:rPr lang="en-US" dirty="0"/>
              <a:t>are the decision makers on how to raise money and how to spend it</a:t>
            </a:r>
          </a:p>
          <a:p>
            <a:pPr lvl="1"/>
            <a:r>
              <a:rPr lang="en-US" dirty="0"/>
              <a:t>Staff advisers </a:t>
            </a:r>
            <a:r>
              <a:rPr lang="en-US" b="1" i="1" dirty="0"/>
              <a:t>only</a:t>
            </a:r>
            <a:r>
              <a:rPr lang="en-US" dirty="0"/>
              <a:t> advise, do not decide</a:t>
            </a:r>
          </a:p>
          <a:p>
            <a:pPr>
              <a:lnSpc>
                <a:spcPct val="100000"/>
              </a:lnSpc>
            </a:pPr>
            <a:r>
              <a:rPr lang="en-US" dirty="0" smtClean="0"/>
              <a:t>Examples	</a:t>
            </a:r>
          </a:p>
          <a:p>
            <a:pPr lvl="1">
              <a:lnSpc>
                <a:spcPct val="100000"/>
              </a:lnSpc>
            </a:pPr>
            <a:r>
              <a:rPr lang="en-US" dirty="0"/>
              <a:t>Student Council	</a:t>
            </a:r>
            <a:r>
              <a:rPr lang="en-US" dirty="0" smtClean="0"/>
              <a:t>- Class </a:t>
            </a:r>
            <a:r>
              <a:rPr lang="en-US" dirty="0"/>
              <a:t>of </a:t>
            </a:r>
            <a:r>
              <a:rPr lang="en-US" dirty="0" smtClean="0"/>
              <a:t>20XX</a:t>
            </a:r>
          </a:p>
          <a:p>
            <a:pPr lvl="1">
              <a:lnSpc>
                <a:spcPct val="100000"/>
              </a:lnSpc>
            </a:pPr>
            <a:r>
              <a:rPr lang="en-US" dirty="0" smtClean="0"/>
              <a:t>Drama Club	- Other Clubs</a:t>
            </a:r>
            <a:endParaRPr lang="en-US" dirty="0"/>
          </a:p>
          <a:p>
            <a:pPr lvl="1"/>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45</a:t>
            </a:fld>
            <a:endParaRPr lang="en-US" dirty="0"/>
          </a:p>
        </p:txBody>
      </p:sp>
    </p:spTree>
    <p:custDataLst>
      <p:tags r:id="rId1"/>
    </p:custDataLst>
    <p:extLst>
      <p:ext uri="{BB962C8B-B14F-4D97-AF65-F5344CB8AC3E}">
        <p14:creationId xmlns:p14="http://schemas.microsoft.com/office/powerpoint/2010/main" val="2389260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59139"/>
          </a:xfrm>
        </p:spPr>
        <p:txBody>
          <a:bodyPr/>
          <a:lstStyle/>
          <a:p>
            <a:pPr algn="ctr"/>
            <a:r>
              <a:rPr lang="en-US" dirty="0">
                <a:solidFill>
                  <a:schemeClr val="bg1"/>
                </a:solidFill>
              </a:rPr>
              <a:t>Fund 21 vs Fund 60</a:t>
            </a:r>
            <a:endParaRPr lang="en-US" dirty="0"/>
          </a:p>
        </p:txBody>
      </p:sp>
      <p:sp>
        <p:nvSpPr>
          <p:cNvPr id="3" name="Content Placeholder 2"/>
          <p:cNvSpPr>
            <a:spLocks noGrp="1"/>
          </p:cNvSpPr>
          <p:nvPr>
            <p:ph idx="1"/>
          </p:nvPr>
        </p:nvSpPr>
        <p:spPr>
          <a:xfrm>
            <a:off x="643821" y="2301213"/>
            <a:ext cx="8077022" cy="3343486"/>
          </a:xfrm>
        </p:spPr>
        <p:txBody>
          <a:bodyPr>
            <a:normAutofit fontScale="85000" lnSpcReduction="20000"/>
          </a:bodyPr>
          <a:lstStyle/>
          <a:p>
            <a:pPr marL="0" indent="0">
              <a:buNone/>
            </a:pPr>
            <a:r>
              <a:rPr lang="en-US" b="1" dirty="0" smtClean="0"/>
              <a:t>Fund 21 - Special Revenue Fund</a:t>
            </a:r>
          </a:p>
          <a:p>
            <a:r>
              <a:rPr lang="en-US" dirty="0" smtClean="0"/>
              <a:t>Account </a:t>
            </a:r>
            <a:r>
              <a:rPr lang="en-US" dirty="0"/>
              <a:t>for </a:t>
            </a:r>
            <a:r>
              <a:rPr lang="en-US" dirty="0" smtClean="0"/>
              <a:t>monies or funds </a:t>
            </a:r>
            <a:r>
              <a:rPr lang="en-US" dirty="0"/>
              <a:t>that can be used for district </a:t>
            </a:r>
            <a:r>
              <a:rPr lang="en-US" dirty="0" smtClean="0"/>
              <a:t>operations</a:t>
            </a:r>
          </a:p>
          <a:p>
            <a:r>
              <a:rPr lang="en-US" dirty="0"/>
              <a:t>Activity groups where staff decides how to raise funds and how to appropriate them</a:t>
            </a:r>
          </a:p>
          <a:p>
            <a:pPr lvl="1"/>
            <a:r>
              <a:rPr lang="en-US" dirty="0" smtClean="0"/>
              <a:t>District </a:t>
            </a:r>
            <a:r>
              <a:rPr lang="en-US" dirty="0"/>
              <a:t>or staff controlled “activity” accounts</a:t>
            </a:r>
          </a:p>
          <a:p>
            <a:r>
              <a:rPr lang="en-US" dirty="0"/>
              <a:t>Examples:</a:t>
            </a:r>
          </a:p>
          <a:p>
            <a:pPr lvl="1"/>
            <a:r>
              <a:rPr lang="en-US" dirty="0" smtClean="0"/>
              <a:t>Athletics		- Musical</a:t>
            </a:r>
            <a:endParaRPr lang="en-US" dirty="0"/>
          </a:p>
          <a:p>
            <a:pPr lvl="1"/>
            <a:r>
              <a:rPr lang="en-US" dirty="0"/>
              <a:t>Band </a:t>
            </a:r>
            <a:r>
              <a:rPr lang="en-US" dirty="0" smtClean="0"/>
              <a:t>Uniforms	- Field </a:t>
            </a:r>
            <a:r>
              <a:rPr lang="en-US" dirty="0"/>
              <a:t>Trips</a:t>
            </a:r>
          </a:p>
          <a:p>
            <a:pPr lvl="1"/>
            <a:r>
              <a:rPr lang="en-US" dirty="0"/>
              <a:t>Shop Class</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46</a:t>
            </a:fld>
            <a:endParaRPr lang="en-US" dirty="0"/>
          </a:p>
        </p:txBody>
      </p:sp>
    </p:spTree>
    <p:custDataLst>
      <p:tags r:id="rId1"/>
    </p:custDataLst>
    <p:extLst>
      <p:ext uri="{BB962C8B-B14F-4D97-AF65-F5344CB8AC3E}">
        <p14:creationId xmlns:p14="http://schemas.microsoft.com/office/powerpoint/2010/main" val="2329532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621" y="401625"/>
            <a:ext cx="8077022" cy="817575"/>
          </a:xfrm>
        </p:spPr>
        <p:txBody>
          <a:bodyPr/>
          <a:lstStyle/>
          <a:p>
            <a:pPr algn="ctr"/>
            <a:r>
              <a:rPr lang="en-US" dirty="0" smtClean="0">
                <a:solidFill>
                  <a:schemeClr val="bg1"/>
                </a:solidFill>
              </a:rPr>
              <a:t>Substitutes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a:t>Special Education Staff – Eligible for Categorical Aid</a:t>
            </a:r>
          </a:p>
          <a:p>
            <a:pPr lvl="1"/>
            <a:r>
              <a:rPr lang="en-US" dirty="0"/>
              <a:t>Long-term (20 days or more) substitute teachers have the same license requirements as permanent teachers. </a:t>
            </a:r>
          </a:p>
          <a:p>
            <a:pPr lvl="1"/>
            <a:r>
              <a:rPr lang="en-US" dirty="0"/>
              <a:t>Short-term (less than 20 days) substitute teachers are eligible with any valid DPI educator license.</a:t>
            </a:r>
          </a:p>
          <a:p>
            <a:r>
              <a:rPr lang="en-US" dirty="0" smtClean="0"/>
              <a:t>Exception – Not Eligible for Categorical Aid</a:t>
            </a:r>
          </a:p>
          <a:p>
            <a:pPr lvl="1"/>
            <a:r>
              <a:rPr lang="en-US" dirty="0" smtClean="0"/>
              <a:t>The Cost of Substitutes for Instructional Staff Training </a:t>
            </a:r>
          </a:p>
          <a:p>
            <a:pPr lvl="1"/>
            <a:r>
              <a:rPr lang="en-US" dirty="0" smtClean="0"/>
              <a:t>Coded to Function 221300</a:t>
            </a:r>
          </a:p>
          <a:p>
            <a:pPr lvl="1"/>
            <a:r>
              <a:rPr lang="en-US" dirty="0"/>
              <a:t>DPI has considered the cost of the substitute as the additional cost of providing the instructional staff </a:t>
            </a:r>
            <a:r>
              <a:rPr lang="en-US" dirty="0" smtClean="0"/>
              <a:t>training</a:t>
            </a:r>
          </a:p>
          <a:p>
            <a:pPr lvl="1"/>
            <a:endParaRPr lang="en-US" dirty="0" smtClean="0"/>
          </a:p>
          <a:p>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47</a:t>
            </a:fld>
            <a:endParaRPr lang="en-US" dirty="0"/>
          </a:p>
        </p:txBody>
      </p:sp>
    </p:spTree>
    <p:custDataLst>
      <p:tags r:id="rId1"/>
    </p:custDataLst>
    <p:extLst>
      <p:ext uri="{BB962C8B-B14F-4D97-AF65-F5344CB8AC3E}">
        <p14:creationId xmlns:p14="http://schemas.microsoft.com/office/powerpoint/2010/main" val="39986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Due Dates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48</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770491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C:\Users\townsdl\AppData\Local\Microsoft\Windows\Temporary Internet Files\Content.IE5\NUMFD82D\bus[1].gif"/>
          <p:cNvPicPr>
            <a:picLocks noChangeAspect="1" noChangeArrowheads="1" noCrop="1"/>
          </p:cNvPicPr>
          <p:nvPr/>
        </p:nvPicPr>
        <p:blipFill>
          <a:blip r:embed="rId3" cstate="print"/>
          <a:srcRect/>
          <a:stretch>
            <a:fillRect/>
          </a:stretch>
        </p:blipFill>
        <p:spPr bwMode="auto">
          <a:xfrm>
            <a:off x="3514389" y="3611768"/>
            <a:ext cx="2459127" cy="2534561"/>
          </a:xfrm>
          <a:prstGeom prst="rect">
            <a:avLst/>
          </a:prstGeom>
          <a:noFill/>
        </p:spPr>
      </p:pic>
      <p:pic>
        <p:nvPicPr>
          <p:cNvPr id="5" name="Picture 1" descr="C:\Documents and Settings\browndk\My Documents\My Pictures\dpilogo_FREDonly.gif"/>
          <p:cNvPicPr>
            <a:picLocks noChangeAspect="1" noChangeArrowheads="1"/>
          </p:cNvPicPr>
          <p:nvPr/>
        </p:nvPicPr>
        <p:blipFill>
          <a:blip r:embed="rId4" cstate="print"/>
          <a:srcRect/>
          <a:stretch>
            <a:fillRect/>
          </a:stretch>
        </p:blipFill>
        <p:spPr bwMode="auto">
          <a:xfrm>
            <a:off x="1" y="5545526"/>
            <a:ext cx="936810" cy="587254"/>
          </a:xfrm>
          <a:prstGeom prst="rect">
            <a:avLst/>
          </a:prstGeom>
          <a:noFill/>
        </p:spPr>
      </p:pic>
      <p:sp>
        <p:nvSpPr>
          <p:cNvPr id="2" name="Title 1"/>
          <p:cNvSpPr>
            <a:spLocks noGrp="1"/>
          </p:cNvSpPr>
          <p:nvPr>
            <p:ph type="ctrTitle"/>
          </p:nvPr>
        </p:nvSpPr>
        <p:spPr>
          <a:xfrm>
            <a:off x="1911197" y="1639638"/>
            <a:ext cx="5865293" cy="2264100"/>
          </a:xfrm>
        </p:spPr>
        <p:txBody>
          <a:bodyPr>
            <a:normAutofit fontScale="90000"/>
          </a:bodyPr>
          <a:lstStyle/>
          <a:p>
            <a:pPr algn="l"/>
            <a:r>
              <a:rPr lang="en-US" sz="3601" b="1" i="1" dirty="0">
                <a:solidFill>
                  <a:srgbClr val="FF0066"/>
                </a:solidFill>
                <a:latin typeface="+mn-lt"/>
              </a:rPr>
              <a:t>Let's</a:t>
            </a:r>
            <a:br>
              <a:rPr lang="en-US" sz="3601" b="1" i="1" dirty="0">
                <a:solidFill>
                  <a:srgbClr val="FF0066"/>
                </a:solidFill>
                <a:latin typeface="+mn-lt"/>
              </a:rPr>
            </a:br>
            <a:r>
              <a:rPr lang="en-US" sz="3601" b="1" i="1" dirty="0">
                <a:solidFill>
                  <a:srgbClr val="FF0066"/>
                </a:solidFill>
                <a:latin typeface="+mn-lt"/>
              </a:rPr>
              <a:t>	review the</a:t>
            </a:r>
            <a:br>
              <a:rPr lang="en-US" sz="3601" b="1" i="1" dirty="0">
                <a:solidFill>
                  <a:srgbClr val="FF0066"/>
                </a:solidFill>
                <a:latin typeface="+mn-lt"/>
              </a:rPr>
            </a:br>
            <a:r>
              <a:rPr lang="en-US" sz="3601" b="1" i="1" dirty="0">
                <a:solidFill>
                  <a:srgbClr val="FF0066"/>
                </a:solidFill>
                <a:latin typeface="+mn-lt"/>
              </a:rPr>
              <a:t>			report due dates ...</a:t>
            </a:r>
            <a:r>
              <a:rPr lang="en-US" sz="3601" b="1" i="1" dirty="0">
                <a:latin typeface="+mn-lt"/>
              </a:rPr>
              <a:t/>
            </a:r>
            <a:br>
              <a:rPr lang="en-US" sz="3601" b="1" i="1" dirty="0">
                <a:latin typeface="+mn-lt"/>
              </a:rPr>
            </a:br>
            <a:endParaRPr lang="en-US" sz="3601" b="1" i="1" dirty="0">
              <a:latin typeface="+mn-lt"/>
            </a:endParaRPr>
          </a:p>
        </p:txBody>
      </p:sp>
      <p:sp>
        <p:nvSpPr>
          <p:cNvPr id="3" name="Slide Number Placeholder 2"/>
          <p:cNvSpPr>
            <a:spLocks noGrp="1"/>
          </p:cNvSpPr>
          <p:nvPr>
            <p:ph type="sldNum" sz="quarter" idx="12"/>
          </p:nvPr>
        </p:nvSpPr>
        <p:spPr/>
        <p:txBody>
          <a:bodyPr/>
          <a:lstStyle/>
          <a:p>
            <a:fld id="{E5B05722-27E2-490D-91AF-DCC2EA314057}" type="slidenum">
              <a:rPr lang="en-US" smtClean="0"/>
              <a:pPr/>
              <a:t>49</a:t>
            </a:fld>
            <a:endParaRPr lang="en-US" dirty="0"/>
          </a:p>
        </p:txBody>
      </p:sp>
    </p:spTree>
    <p:custDataLst>
      <p:tags r:id="rId1"/>
    </p:custDataLst>
    <p:extLst>
      <p:ext uri="{BB962C8B-B14F-4D97-AF65-F5344CB8AC3E}">
        <p14:creationId xmlns:p14="http://schemas.microsoft.com/office/powerpoint/2010/main" val="425418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smtClean="0"/>
              <a:t>General Aids Audit Program</a:t>
            </a:r>
            <a:endParaRPr lang="en-US" sz="4000" dirty="0"/>
          </a:p>
        </p:txBody>
      </p:sp>
      <p:sp>
        <p:nvSpPr>
          <p:cNvPr id="3" name="Text Placeholder 2"/>
          <p:cNvSpPr>
            <a:spLocks noGrp="1"/>
          </p:cNvSpPr>
          <p:nvPr>
            <p:ph type="body" sz="quarter" idx="14"/>
          </p:nvPr>
        </p:nvSpPr>
        <p:spPr/>
        <p:txBody>
          <a:bodyPr>
            <a:normAutofit/>
          </a:bodyPr>
          <a:lstStyle/>
          <a:p>
            <a:pPr>
              <a:lnSpc>
                <a:spcPct val="100000"/>
              </a:lnSpc>
            </a:pPr>
            <a:r>
              <a:rPr lang="en-US" sz="2401" dirty="0"/>
              <a:t>Listing of Programs Included as General Aids </a:t>
            </a:r>
          </a:p>
          <a:p>
            <a:pPr marL="608323" lvl="1" indent="-257278">
              <a:lnSpc>
                <a:spcPct val="100000"/>
              </a:lnSpc>
              <a:buFont typeface="Wingdings" panose="05000000000000000000" pitchFamily="2" charset="2"/>
              <a:buChar char="§"/>
            </a:pPr>
            <a:r>
              <a:rPr lang="en-US" sz="1501" dirty="0"/>
              <a:t>State ID # 255.201  -  Equalization Aids</a:t>
            </a:r>
          </a:p>
          <a:p>
            <a:pPr marL="608323" lvl="1" indent="-257278">
              <a:lnSpc>
                <a:spcPct val="100000"/>
              </a:lnSpc>
              <a:buFont typeface="Wingdings" panose="05000000000000000000" pitchFamily="2" charset="2"/>
              <a:buChar char="§"/>
            </a:pPr>
            <a:r>
              <a:rPr lang="en-US" sz="1501" dirty="0"/>
              <a:t>State ID # 255.203  -  Special Adjustment Aid</a:t>
            </a:r>
          </a:p>
          <a:p>
            <a:pPr marL="608323" lvl="1" indent="-257278">
              <a:lnSpc>
                <a:spcPct val="100000"/>
              </a:lnSpc>
              <a:buFont typeface="Wingdings" panose="05000000000000000000" pitchFamily="2" charset="2"/>
              <a:buChar char="§"/>
            </a:pPr>
            <a:r>
              <a:rPr lang="en-US" sz="1501" dirty="0"/>
              <a:t>State ID # 255.204  -  Integration Transfer Non-				       Resident</a:t>
            </a:r>
          </a:p>
          <a:p>
            <a:pPr marL="608323" lvl="1" indent="-257278">
              <a:lnSpc>
                <a:spcPct val="100000"/>
              </a:lnSpc>
              <a:buFont typeface="Wingdings" panose="05000000000000000000" pitchFamily="2" charset="2"/>
              <a:buChar char="§"/>
            </a:pPr>
            <a:r>
              <a:rPr lang="en-US" sz="1501" dirty="0"/>
              <a:t>State ID # 255.205  -  Integration Transfer Resident</a:t>
            </a:r>
          </a:p>
          <a:p>
            <a:pPr marL="608323" lvl="1" indent="-257278">
              <a:lnSpc>
                <a:spcPct val="100000"/>
              </a:lnSpc>
              <a:buFont typeface="Wingdings" panose="05000000000000000000" pitchFamily="2" charset="2"/>
              <a:buChar char="§"/>
            </a:pPr>
            <a:r>
              <a:rPr lang="en-US" sz="1501" dirty="0"/>
              <a:t>State ID # 255.926  -  Aid for High Poverty School 				       District</a:t>
            </a:r>
          </a:p>
          <a:p>
            <a:pPr lvl="1"/>
            <a:endParaRPr lang="en-US" sz="900" dirty="0"/>
          </a:p>
          <a:p>
            <a:pPr marL="608323" lvl="1" indent="-257278">
              <a:buFont typeface="Arial" panose="020B0604020202020204" pitchFamily="34" charset="0"/>
              <a:buChar char="•"/>
            </a:pPr>
            <a:endParaRPr lang="en-US" dirty="0"/>
          </a:p>
        </p:txBody>
      </p:sp>
      <p:pic>
        <p:nvPicPr>
          <p:cNvPr id="4"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626485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72993"/>
          </a:xfrm>
        </p:spPr>
        <p:txBody>
          <a:bodyPr/>
          <a:lstStyle/>
          <a:p>
            <a:pPr algn="ctr"/>
            <a:r>
              <a:rPr lang="en-US" dirty="0" smtClean="0">
                <a:solidFill>
                  <a:schemeClr val="bg1"/>
                </a:solidFill>
              </a:rPr>
              <a:t>2016-17 Report Due Dates</a:t>
            </a:r>
            <a:endParaRPr lang="en-US" dirty="0">
              <a:solidFill>
                <a:schemeClr val="bg1"/>
              </a:solidFill>
            </a:endParaRPr>
          </a:p>
        </p:txBody>
      </p:sp>
      <p:sp>
        <p:nvSpPr>
          <p:cNvPr id="3" name="Content Placeholder 2"/>
          <p:cNvSpPr>
            <a:spLocks noGrp="1"/>
          </p:cNvSpPr>
          <p:nvPr>
            <p:ph idx="1"/>
          </p:nvPr>
        </p:nvSpPr>
        <p:spPr/>
        <p:txBody>
          <a:bodyPr>
            <a:normAutofit/>
          </a:bodyPr>
          <a:lstStyle/>
          <a:p>
            <a:pPr>
              <a:buFont typeface="Wingdings" pitchFamily="2" charset="2"/>
              <a:buNone/>
            </a:pPr>
            <a:r>
              <a:rPr lang="en-US" sz="2101" b="1" dirty="0"/>
              <a:t>Reports Filed by the School District </a:t>
            </a:r>
          </a:p>
          <a:p>
            <a:pPr lvl="1"/>
            <a:r>
              <a:rPr lang="en-US" b="1" dirty="0" smtClean="0"/>
              <a:t>PI-1505 </a:t>
            </a:r>
            <a:r>
              <a:rPr lang="en-US" b="1" dirty="0"/>
              <a:t>AC</a:t>
            </a:r>
            <a:endParaRPr lang="en-US" dirty="0"/>
          </a:p>
          <a:p>
            <a:pPr lvl="2"/>
            <a:r>
              <a:rPr lang="en-US" sz="1651" dirty="0"/>
              <a:t>Due </a:t>
            </a:r>
            <a:r>
              <a:rPr lang="en-US" sz="1651" dirty="0" smtClean="0"/>
              <a:t>Friday, September 1</a:t>
            </a:r>
            <a:endParaRPr lang="en-US" sz="1651" dirty="0">
              <a:solidFill>
                <a:srgbClr val="FF0000"/>
              </a:solidFill>
            </a:endParaRPr>
          </a:p>
          <a:p>
            <a:pPr lvl="2"/>
            <a:r>
              <a:rPr lang="en-US" sz="1651" dirty="0"/>
              <a:t>Opens July 14</a:t>
            </a:r>
          </a:p>
          <a:p>
            <a:pPr lvl="2"/>
            <a:endParaRPr lang="en-US" sz="750" dirty="0"/>
          </a:p>
          <a:p>
            <a:pPr lvl="1"/>
            <a:r>
              <a:rPr lang="en-US" b="1" dirty="0"/>
              <a:t>PI-1505 and PI-1505 SE (</a:t>
            </a:r>
            <a:r>
              <a:rPr lang="en-US" b="1" dirty="0" smtClean="0"/>
              <a:t>Full Annual </a:t>
            </a:r>
            <a:r>
              <a:rPr lang="en-US" b="1" dirty="0"/>
              <a:t>and </a:t>
            </a:r>
            <a:r>
              <a:rPr lang="en-US" b="1" dirty="0" smtClean="0"/>
              <a:t>Special </a:t>
            </a:r>
            <a:r>
              <a:rPr lang="en-US" b="1" dirty="0"/>
              <a:t>Education Annual </a:t>
            </a:r>
            <a:r>
              <a:rPr lang="en-US" b="1" dirty="0" smtClean="0"/>
              <a:t>Report)</a:t>
            </a:r>
            <a:endParaRPr lang="en-US" b="1" dirty="0"/>
          </a:p>
          <a:p>
            <a:pPr lvl="2"/>
            <a:r>
              <a:rPr lang="en-US" sz="1651" dirty="0"/>
              <a:t>Due Friday, September </a:t>
            </a:r>
            <a:r>
              <a:rPr lang="en-US" sz="1651" dirty="0" smtClean="0"/>
              <a:t>22</a:t>
            </a:r>
            <a:endParaRPr lang="en-US" sz="1651" dirty="0"/>
          </a:p>
          <a:p>
            <a:pPr lvl="2"/>
            <a:r>
              <a:rPr lang="en-US" sz="1651" dirty="0"/>
              <a:t>Opens July 14</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50</a:t>
            </a:fld>
            <a:endParaRPr lang="en-US" dirty="0"/>
          </a:p>
        </p:txBody>
      </p:sp>
    </p:spTree>
    <p:custDataLst>
      <p:tags r:id="rId1"/>
    </p:custDataLst>
    <p:extLst>
      <p:ext uri="{BB962C8B-B14F-4D97-AF65-F5344CB8AC3E}">
        <p14:creationId xmlns:p14="http://schemas.microsoft.com/office/powerpoint/2010/main" val="3887242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679029"/>
          </a:xfrm>
        </p:spPr>
        <p:txBody>
          <a:bodyPr>
            <a:normAutofit fontScale="90000"/>
          </a:bodyPr>
          <a:lstStyle/>
          <a:p>
            <a:pPr algn="ctr"/>
            <a:r>
              <a:rPr lang="en-US" dirty="0">
                <a:solidFill>
                  <a:schemeClr val="bg1"/>
                </a:solidFill>
              </a:rPr>
              <a:t>2016-17 Report Due Dates</a:t>
            </a:r>
            <a:endParaRPr lang="en-US" dirty="0"/>
          </a:p>
        </p:txBody>
      </p:sp>
      <p:sp>
        <p:nvSpPr>
          <p:cNvPr id="3" name="Content Placeholder 2"/>
          <p:cNvSpPr>
            <a:spLocks noGrp="1"/>
          </p:cNvSpPr>
          <p:nvPr>
            <p:ph idx="1"/>
          </p:nvPr>
        </p:nvSpPr>
        <p:spPr>
          <a:xfrm>
            <a:off x="643821" y="1607127"/>
            <a:ext cx="8077022" cy="4718540"/>
          </a:xfrm>
        </p:spPr>
        <p:txBody>
          <a:bodyPr>
            <a:normAutofit/>
          </a:bodyPr>
          <a:lstStyle/>
          <a:p>
            <a:pPr marL="351167" lvl="1" indent="0">
              <a:lnSpc>
                <a:spcPct val="80000"/>
              </a:lnSpc>
              <a:buNone/>
            </a:pPr>
            <a:r>
              <a:rPr lang="en-US" sz="2101" b="1" dirty="0"/>
              <a:t>Reports Filed by the Auditor</a:t>
            </a:r>
            <a:endParaRPr lang="en-US" b="1" dirty="0"/>
          </a:p>
          <a:p>
            <a:pPr lvl="2">
              <a:lnSpc>
                <a:spcPct val="80000"/>
              </a:lnSpc>
            </a:pPr>
            <a:r>
              <a:rPr lang="en-US" b="1" dirty="0" smtClean="0"/>
              <a:t>Auditor </a:t>
            </a:r>
            <a:r>
              <a:rPr lang="en-US" b="1" dirty="0"/>
              <a:t>Certification PI-1506 AC </a:t>
            </a:r>
          </a:p>
          <a:p>
            <a:pPr lvl="3">
              <a:lnSpc>
                <a:spcPct val="80000"/>
              </a:lnSpc>
            </a:pPr>
            <a:r>
              <a:rPr lang="en-US" sz="1651" dirty="0"/>
              <a:t>Due Friday, September </a:t>
            </a:r>
            <a:r>
              <a:rPr lang="en-US" sz="1651" dirty="0" smtClean="0"/>
              <a:t>15</a:t>
            </a:r>
            <a:endParaRPr lang="en-US" sz="1651" dirty="0"/>
          </a:p>
          <a:p>
            <a:pPr lvl="3">
              <a:lnSpc>
                <a:spcPct val="80000"/>
              </a:lnSpc>
            </a:pPr>
            <a:r>
              <a:rPr lang="en-US" sz="1651" dirty="0"/>
              <a:t>Opens July 14</a:t>
            </a:r>
          </a:p>
          <a:p>
            <a:pPr lvl="2">
              <a:lnSpc>
                <a:spcPct val="80000"/>
              </a:lnSpc>
            </a:pPr>
            <a:endParaRPr lang="en-US" sz="300" dirty="0"/>
          </a:p>
          <a:p>
            <a:pPr lvl="2">
              <a:lnSpc>
                <a:spcPct val="80000"/>
              </a:lnSpc>
            </a:pPr>
            <a:r>
              <a:rPr lang="en-US" b="1" dirty="0"/>
              <a:t>Audited Fund Balance </a:t>
            </a:r>
            <a:r>
              <a:rPr lang="en-US" b="1" dirty="0" smtClean="0"/>
              <a:t>PI-1506 </a:t>
            </a:r>
            <a:r>
              <a:rPr lang="en-US" b="1" dirty="0"/>
              <a:t>FB </a:t>
            </a:r>
          </a:p>
          <a:p>
            <a:pPr lvl="3">
              <a:lnSpc>
                <a:spcPct val="80000"/>
              </a:lnSpc>
            </a:pPr>
            <a:r>
              <a:rPr lang="en-US" sz="1651" dirty="0"/>
              <a:t>Due Friday, September </a:t>
            </a:r>
            <a:r>
              <a:rPr lang="en-US" sz="1651" dirty="0" smtClean="0"/>
              <a:t>15</a:t>
            </a:r>
            <a:endParaRPr lang="en-US" sz="1651" dirty="0"/>
          </a:p>
          <a:p>
            <a:pPr lvl="3">
              <a:lnSpc>
                <a:spcPct val="80000"/>
              </a:lnSpc>
            </a:pPr>
            <a:r>
              <a:rPr lang="en-US" sz="1651" dirty="0"/>
              <a:t>Opens July 14</a:t>
            </a:r>
            <a:endParaRPr lang="en-US" sz="375" b="1" dirty="0"/>
          </a:p>
          <a:p>
            <a:pPr lvl="2">
              <a:lnSpc>
                <a:spcPct val="80000"/>
              </a:lnSpc>
            </a:pPr>
            <a:r>
              <a:rPr lang="en-US" b="1" dirty="0"/>
              <a:t>Special Education No Valid License Worksheet </a:t>
            </a:r>
          </a:p>
          <a:p>
            <a:pPr lvl="3">
              <a:lnSpc>
                <a:spcPct val="80000"/>
              </a:lnSpc>
            </a:pPr>
            <a:r>
              <a:rPr lang="en-US" sz="1651" dirty="0"/>
              <a:t>Due Friday, September </a:t>
            </a:r>
            <a:r>
              <a:rPr lang="en-US" sz="1651" dirty="0" smtClean="0"/>
              <a:t>22 </a:t>
            </a:r>
            <a:endParaRPr lang="en-US" sz="1651" dirty="0"/>
          </a:p>
          <a:p>
            <a:pPr lvl="3">
              <a:lnSpc>
                <a:spcPct val="80000"/>
              </a:lnSpc>
            </a:pPr>
            <a:r>
              <a:rPr lang="en-US" sz="1651" dirty="0"/>
              <a:t>Send completed Excel document to: </a:t>
            </a:r>
            <a:r>
              <a:rPr lang="en-US" sz="1651" dirty="0" smtClean="0">
                <a:hlinkClick r:id="rId3"/>
              </a:rPr>
              <a:t>dpisfsreports@dpi.wi.gov</a:t>
            </a:r>
            <a:endParaRPr lang="en-US" sz="1651" dirty="0"/>
          </a:p>
          <a:p>
            <a:pPr lvl="2">
              <a:lnSpc>
                <a:spcPct val="80000"/>
              </a:lnSpc>
            </a:pPr>
            <a:endParaRPr lang="en-US" sz="375" dirty="0"/>
          </a:p>
          <a:p>
            <a:pPr lvl="2">
              <a:lnSpc>
                <a:spcPct val="80000"/>
              </a:lnSpc>
            </a:pPr>
            <a:r>
              <a:rPr lang="en-US" b="1" dirty="0"/>
              <a:t>Audited Financial Statements </a:t>
            </a:r>
          </a:p>
          <a:p>
            <a:pPr lvl="3">
              <a:lnSpc>
                <a:spcPct val="80000"/>
              </a:lnSpc>
            </a:pPr>
            <a:r>
              <a:rPr lang="en-US" sz="1651" dirty="0"/>
              <a:t>Due December 1, 2017</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51</a:t>
            </a:fld>
            <a:endParaRPr lang="en-US" dirty="0"/>
          </a:p>
        </p:txBody>
      </p:sp>
    </p:spTree>
    <p:custDataLst>
      <p:tags r:id="rId1"/>
    </p:custDataLst>
    <p:extLst>
      <p:ext uri="{BB962C8B-B14F-4D97-AF65-F5344CB8AC3E}">
        <p14:creationId xmlns:p14="http://schemas.microsoft.com/office/powerpoint/2010/main" val="4095672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28393"/>
            <a:ext cx="8077022" cy="849244"/>
          </a:xfrm>
        </p:spPr>
        <p:txBody>
          <a:bodyPr/>
          <a:lstStyle/>
          <a:p>
            <a:pPr algn="ctr"/>
            <a:r>
              <a:rPr lang="en-US" dirty="0" smtClean="0">
                <a:solidFill>
                  <a:schemeClr val="bg1"/>
                </a:solidFill>
              </a:rPr>
              <a:t>Report Filing with DPI</a:t>
            </a:r>
            <a:endParaRPr lang="en-US" dirty="0">
              <a:solidFill>
                <a:schemeClr val="bg1"/>
              </a:solidFill>
            </a:endParaRPr>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dirty="0"/>
              <a:t>Audit reports for the fiscal year ended June 30, </a:t>
            </a:r>
            <a:r>
              <a:rPr lang="en-US" dirty="0" smtClean="0"/>
              <a:t>2017 </a:t>
            </a:r>
            <a:r>
              <a:rPr lang="en-US" dirty="0"/>
              <a:t>must be filed to DPI in PDF format by December 1:</a:t>
            </a:r>
          </a:p>
          <a:p>
            <a:pPr>
              <a:lnSpc>
                <a:spcPct val="80000"/>
              </a:lnSpc>
              <a:buFont typeface="Wingdings" pitchFamily="2" charset="2"/>
              <a:buNone/>
            </a:pPr>
            <a:endParaRPr lang="en-US" sz="900" dirty="0"/>
          </a:p>
          <a:p>
            <a:pPr lvl="1">
              <a:lnSpc>
                <a:spcPct val="80000"/>
              </a:lnSpc>
              <a:buFont typeface="Wingdings" pitchFamily="2" charset="2"/>
              <a:buNone/>
            </a:pPr>
            <a:r>
              <a:rPr lang="en-US" sz="2701" dirty="0"/>
              <a:t> </a:t>
            </a:r>
            <a:r>
              <a:rPr lang="en-US" sz="2701" dirty="0">
                <a:hlinkClick r:id="rId3"/>
              </a:rPr>
              <a:t>dpiauditreports@dpi.wi.gov</a:t>
            </a:r>
            <a:r>
              <a:rPr lang="en-US" sz="2701" dirty="0"/>
              <a:t> </a:t>
            </a:r>
            <a:endParaRPr lang="en-US" sz="750" dirty="0"/>
          </a:p>
          <a:p>
            <a:pPr>
              <a:lnSpc>
                <a:spcPct val="80000"/>
              </a:lnSpc>
              <a:buFont typeface="Wingdings" pitchFamily="2" charset="2"/>
              <a:buNone/>
            </a:pPr>
            <a:endParaRPr lang="en-US" sz="1050" dirty="0"/>
          </a:p>
          <a:p>
            <a:pPr>
              <a:lnSpc>
                <a:spcPct val="80000"/>
              </a:lnSpc>
              <a:buFont typeface="Wingdings" pitchFamily="2" charset="2"/>
              <a:buNone/>
            </a:pPr>
            <a:r>
              <a:rPr lang="en-US" sz="2101" dirty="0"/>
              <a:t>Please Include the following: </a:t>
            </a:r>
          </a:p>
          <a:p>
            <a:pPr>
              <a:lnSpc>
                <a:spcPct val="80000"/>
              </a:lnSpc>
              <a:buFont typeface="Wingdings" pitchFamily="2" charset="2"/>
              <a:buNone/>
            </a:pPr>
            <a:endParaRPr lang="en-US" sz="1050" dirty="0"/>
          </a:p>
          <a:p>
            <a:pPr lvl="1">
              <a:lnSpc>
                <a:spcPct val="80000"/>
              </a:lnSpc>
            </a:pPr>
            <a:r>
              <a:rPr lang="en-US" sz="1876" dirty="0"/>
              <a:t>Audited financial statements</a:t>
            </a:r>
          </a:p>
          <a:p>
            <a:pPr lvl="1">
              <a:lnSpc>
                <a:spcPct val="80000"/>
              </a:lnSpc>
            </a:pPr>
            <a:endParaRPr lang="en-US" sz="750" dirty="0"/>
          </a:p>
          <a:p>
            <a:pPr lvl="1">
              <a:lnSpc>
                <a:spcPct val="80000"/>
              </a:lnSpc>
            </a:pPr>
            <a:r>
              <a:rPr lang="en-US" sz="1876" dirty="0"/>
              <a:t>Management letters and </a:t>
            </a:r>
            <a:r>
              <a:rPr lang="en-US" sz="1876" dirty="0" smtClean="0"/>
              <a:t>SAS </a:t>
            </a:r>
            <a:r>
              <a:rPr lang="en-US" sz="1876" dirty="0"/>
              <a:t>114 Communication with Those Charged with Governance</a:t>
            </a:r>
          </a:p>
          <a:p>
            <a:pPr lvl="1">
              <a:lnSpc>
                <a:spcPct val="80000"/>
              </a:lnSpc>
            </a:pPr>
            <a:endParaRPr lang="en-US" sz="750" dirty="0"/>
          </a:p>
          <a:p>
            <a:pPr lvl="1">
              <a:lnSpc>
                <a:spcPct val="80000"/>
              </a:lnSpc>
            </a:pPr>
            <a:r>
              <a:rPr lang="en-US" sz="1876" dirty="0"/>
              <a:t>Single Audit reports if issued separately</a:t>
            </a:r>
          </a:p>
          <a:p>
            <a:pPr lvl="1">
              <a:lnSpc>
                <a:spcPct val="80000"/>
              </a:lnSpc>
            </a:pPr>
            <a:endParaRPr lang="en-US" sz="750" dirty="0"/>
          </a:p>
          <a:p>
            <a:pPr lvl="1">
              <a:lnSpc>
                <a:spcPct val="80000"/>
              </a:lnSpc>
            </a:pPr>
            <a:r>
              <a:rPr lang="en-US" sz="1876" dirty="0"/>
              <a:t>Data Collection Form (YES! WE WANT IT!) </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52</a:t>
            </a:fld>
            <a:endParaRPr lang="en-US" dirty="0"/>
          </a:p>
        </p:txBody>
      </p:sp>
    </p:spTree>
    <p:custDataLst>
      <p:tags r:id="rId1"/>
    </p:custDataLst>
    <p:extLst>
      <p:ext uri="{BB962C8B-B14F-4D97-AF65-F5344CB8AC3E}">
        <p14:creationId xmlns:p14="http://schemas.microsoft.com/office/powerpoint/2010/main" val="1452661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50" y="2444783"/>
            <a:ext cx="7959964" cy="2445079"/>
          </a:xfrm>
        </p:spPr>
        <p:txBody>
          <a:bodyPr>
            <a:normAutofit fontScale="90000"/>
          </a:bodyPr>
          <a:lstStyle/>
          <a:p>
            <a:r>
              <a:rPr lang="en-US" dirty="0" smtClean="0"/>
              <a:t>State Program and Financial Statement Findings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53</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515013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0220"/>
            <a:ext cx="9364663" cy="921546"/>
          </a:xfrm>
        </p:spPr>
        <p:txBody>
          <a:bodyPr/>
          <a:lstStyle/>
          <a:p>
            <a:pPr algn="ctr"/>
            <a:r>
              <a:rPr lang="en-US" dirty="0" smtClean="0">
                <a:solidFill>
                  <a:schemeClr val="bg1"/>
                </a:solidFill>
              </a:rPr>
              <a:t>Audit Findings</a:t>
            </a:r>
            <a:endParaRPr lang="en-US" dirty="0">
              <a:solidFill>
                <a:schemeClr val="bg1"/>
              </a:solidFill>
            </a:endParaRPr>
          </a:p>
        </p:txBody>
      </p:sp>
      <p:sp>
        <p:nvSpPr>
          <p:cNvPr id="6" name="Content Placeholder 5"/>
          <p:cNvSpPr>
            <a:spLocks noGrp="1"/>
          </p:cNvSpPr>
          <p:nvPr>
            <p:ph idx="1"/>
          </p:nvPr>
        </p:nvSpPr>
        <p:spPr>
          <a:xfrm>
            <a:off x="643820" y="1952850"/>
            <a:ext cx="8077022" cy="3885441"/>
          </a:xfrm>
        </p:spPr>
        <p:txBody>
          <a:bodyPr>
            <a:normAutofit/>
          </a:bodyPr>
          <a:lstStyle/>
          <a:p>
            <a:r>
              <a:rPr lang="en-US" sz="1951" dirty="0"/>
              <a:t>Federal Findings:</a:t>
            </a:r>
          </a:p>
          <a:p>
            <a:pPr lvl="1"/>
            <a:r>
              <a:rPr lang="en-US" dirty="0" smtClean="0"/>
              <a:t>These will be discussed in a separate session later today</a:t>
            </a:r>
          </a:p>
          <a:p>
            <a:r>
              <a:rPr lang="en-US" sz="1951" dirty="0"/>
              <a:t>State Findings</a:t>
            </a:r>
            <a:r>
              <a:rPr lang="en-US" dirty="0" smtClean="0"/>
              <a:t>:</a:t>
            </a:r>
          </a:p>
          <a:p>
            <a:pPr lvl="1"/>
            <a:r>
              <a:rPr lang="en-US" dirty="0" smtClean="0"/>
              <a:t>State Special Education Aid</a:t>
            </a:r>
          </a:p>
          <a:p>
            <a:pPr lvl="2"/>
            <a:r>
              <a:rPr lang="en-US" dirty="0" smtClean="0"/>
              <a:t>62 Findings this year; Most related to individuals reported on No Valid License Listing</a:t>
            </a:r>
          </a:p>
          <a:p>
            <a:pPr lvl="1"/>
            <a:r>
              <a:rPr lang="en-US" dirty="0" smtClean="0"/>
              <a:t>Common School Fund Library Aid</a:t>
            </a:r>
          </a:p>
          <a:p>
            <a:pPr lvl="2"/>
            <a:r>
              <a:rPr lang="en-US" dirty="0" smtClean="0"/>
              <a:t>5 Findings; Districts not spending entire allocation</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54</a:t>
            </a:fld>
            <a:endParaRPr lang="en-US" dirty="0"/>
          </a:p>
        </p:txBody>
      </p:sp>
    </p:spTree>
    <p:custDataLst>
      <p:tags r:id="rId1"/>
    </p:custDataLst>
    <p:extLst>
      <p:ext uri="{BB962C8B-B14F-4D97-AF65-F5344CB8AC3E}">
        <p14:creationId xmlns:p14="http://schemas.microsoft.com/office/powerpoint/2010/main" val="4145694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8655"/>
            <a:ext cx="9364663" cy="748145"/>
          </a:xfrm>
        </p:spPr>
        <p:txBody>
          <a:bodyPr/>
          <a:lstStyle/>
          <a:p>
            <a:pPr algn="ctr"/>
            <a:r>
              <a:rPr lang="en-US" dirty="0" smtClean="0">
                <a:solidFill>
                  <a:schemeClr val="bg1"/>
                </a:solidFill>
              </a:rPr>
              <a:t>Audit Findings</a:t>
            </a:r>
            <a:endParaRPr lang="en-US" dirty="0">
              <a:solidFill>
                <a:schemeClr val="bg1"/>
              </a:solidFill>
            </a:endParaRPr>
          </a:p>
        </p:txBody>
      </p:sp>
      <p:sp>
        <p:nvSpPr>
          <p:cNvPr id="6" name="Content Placeholder 5"/>
          <p:cNvSpPr>
            <a:spLocks noGrp="1"/>
          </p:cNvSpPr>
          <p:nvPr>
            <p:ph idx="1"/>
          </p:nvPr>
        </p:nvSpPr>
        <p:spPr>
          <a:xfrm>
            <a:off x="643820" y="1952850"/>
            <a:ext cx="8077022" cy="3885441"/>
          </a:xfrm>
        </p:spPr>
        <p:txBody>
          <a:bodyPr>
            <a:normAutofit/>
          </a:bodyPr>
          <a:lstStyle/>
          <a:p>
            <a:r>
              <a:rPr lang="en-US" sz="2326" dirty="0"/>
              <a:t>State Findings:</a:t>
            </a:r>
          </a:p>
          <a:p>
            <a:pPr lvl="1"/>
            <a:r>
              <a:rPr lang="en-US" dirty="0" smtClean="0"/>
              <a:t>Pupil Transportation Aid</a:t>
            </a:r>
          </a:p>
          <a:p>
            <a:pPr lvl="2"/>
            <a:r>
              <a:rPr lang="en-US" sz="1801" dirty="0"/>
              <a:t>18 Findings this year; prior year had over 50 Findings</a:t>
            </a:r>
          </a:p>
          <a:p>
            <a:pPr lvl="1"/>
            <a:r>
              <a:rPr lang="en-US" dirty="0"/>
              <a:t>Students being included in multiple categories</a:t>
            </a:r>
          </a:p>
          <a:p>
            <a:pPr lvl="1"/>
            <a:r>
              <a:rPr lang="en-US" dirty="0"/>
              <a:t>All students being counted</a:t>
            </a:r>
          </a:p>
          <a:p>
            <a:pPr lvl="1"/>
            <a:r>
              <a:rPr lang="en-US" dirty="0"/>
              <a:t>Students included in wrong mileage categories</a:t>
            </a:r>
          </a:p>
          <a:p>
            <a:pPr lvl="1"/>
            <a:r>
              <a:rPr lang="en-US" dirty="0"/>
              <a:t>Students receiving specialized transportation are being included in regular transportation tables</a:t>
            </a:r>
          </a:p>
          <a:p>
            <a:pPr lvl="1"/>
            <a:r>
              <a:rPr lang="en-US" dirty="0"/>
              <a:t>Students included in 0-2 mile category but no Unusually Hazardous Transportation Plan exists</a:t>
            </a:r>
          </a:p>
          <a:p>
            <a:pPr lvl="3"/>
            <a:endParaRPr lang="en-US" dirty="0" smtClean="0"/>
          </a:p>
        </p:txBody>
      </p:sp>
      <p:sp>
        <p:nvSpPr>
          <p:cNvPr id="4" name="Slide Number Placeholder 3"/>
          <p:cNvSpPr>
            <a:spLocks noGrp="1"/>
          </p:cNvSpPr>
          <p:nvPr>
            <p:ph type="sldNum" sz="quarter" idx="12"/>
          </p:nvPr>
        </p:nvSpPr>
        <p:spPr/>
        <p:txBody>
          <a:bodyPr/>
          <a:lstStyle/>
          <a:p>
            <a:fld id="{E5B05722-27E2-490D-91AF-DCC2EA314057}" type="slidenum">
              <a:rPr lang="en-US" smtClean="0"/>
              <a:pPr/>
              <a:t>55</a:t>
            </a:fld>
            <a:endParaRPr lang="en-US" dirty="0"/>
          </a:p>
        </p:txBody>
      </p:sp>
    </p:spTree>
    <p:custDataLst>
      <p:tags r:id="rId1"/>
    </p:custDataLst>
    <p:extLst>
      <p:ext uri="{BB962C8B-B14F-4D97-AF65-F5344CB8AC3E}">
        <p14:creationId xmlns:p14="http://schemas.microsoft.com/office/powerpoint/2010/main" val="3878029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32510"/>
            <a:ext cx="9364663" cy="803564"/>
          </a:xfrm>
        </p:spPr>
        <p:txBody>
          <a:bodyPr/>
          <a:lstStyle/>
          <a:p>
            <a:pPr algn="ctr"/>
            <a:r>
              <a:rPr lang="en-US" dirty="0" smtClean="0">
                <a:solidFill>
                  <a:schemeClr val="bg1"/>
                </a:solidFill>
              </a:rPr>
              <a:t>Audit Findings</a:t>
            </a:r>
            <a:endParaRPr lang="en-US" dirty="0">
              <a:solidFill>
                <a:schemeClr val="bg1"/>
              </a:solidFill>
            </a:endParaRPr>
          </a:p>
        </p:txBody>
      </p:sp>
      <p:sp>
        <p:nvSpPr>
          <p:cNvPr id="6" name="Content Placeholder 5"/>
          <p:cNvSpPr>
            <a:spLocks noGrp="1"/>
          </p:cNvSpPr>
          <p:nvPr>
            <p:ph idx="1"/>
          </p:nvPr>
        </p:nvSpPr>
        <p:spPr>
          <a:xfrm>
            <a:off x="643820" y="1952850"/>
            <a:ext cx="8077022" cy="3885441"/>
          </a:xfrm>
        </p:spPr>
        <p:txBody>
          <a:bodyPr>
            <a:normAutofit/>
          </a:bodyPr>
          <a:lstStyle/>
          <a:p>
            <a:r>
              <a:rPr lang="en-US" sz="2326" dirty="0"/>
              <a:t>Financial Statement Findings:</a:t>
            </a:r>
          </a:p>
          <a:p>
            <a:pPr lvl="1"/>
            <a:r>
              <a:rPr lang="en-US" dirty="0" smtClean="0"/>
              <a:t>101 Districts with Lack of/Limited Segregation of Duties</a:t>
            </a:r>
          </a:p>
          <a:p>
            <a:pPr lvl="1"/>
            <a:r>
              <a:rPr lang="en-US" dirty="0" smtClean="0"/>
              <a:t>63 Districts with Auditor preparing the Financial Statements</a:t>
            </a:r>
          </a:p>
          <a:p>
            <a:pPr lvl="1"/>
            <a:r>
              <a:rPr lang="en-US" dirty="0" smtClean="0"/>
              <a:t>12 Districts with Material Year end Audit Adjustments</a:t>
            </a:r>
            <a:endParaRPr lang="en-US" dirty="0"/>
          </a:p>
          <a:p>
            <a:r>
              <a:rPr lang="en-US" dirty="0" smtClean="0"/>
              <a:t>Corrective Action Plans:</a:t>
            </a:r>
          </a:p>
          <a:p>
            <a:pPr lvl="1"/>
            <a:r>
              <a:rPr lang="en-US" dirty="0" smtClean="0"/>
              <a:t>More specificity for fiscal 2016 resulting in fewer follow up letters</a:t>
            </a:r>
          </a:p>
          <a:p>
            <a:pPr lvl="1"/>
            <a:r>
              <a:rPr lang="en-US" dirty="0" smtClean="0"/>
              <a:t>The more detail the better</a:t>
            </a:r>
            <a:endParaRPr lang="en-US" dirty="0"/>
          </a:p>
          <a:p>
            <a:pPr lvl="3"/>
            <a:endParaRPr lang="en-US" dirty="0" smtClean="0"/>
          </a:p>
        </p:txBody>
      </p:sp>
      <p:sp>
        <p:nvSpPr>
          <p:cNvPr id="4" name="Slide Number Placeholder 3"/>
          <p:cNvSpPr>
            <a:spLocks noGrp="1"/>
          </p:cNvSpPr>
          <p:nvPr>
            <p:ph type="sldNum" sz="quarter" idx="12"/>
          </p:nvPr>
        </p:nvSpPr>
        <p:spPr/>
        <p:txBody>
          <a:bodyPr/>
          <a:lstStyle/>
          <a:p>
            <a:fld id="{E5B05722-27E2-490D-91AF-DCC2EA314057}" type="slidenum">
              <a:rPr lang="en-US" smtClean="0"/>
              <a:pPr/>
              <a:t>56</a:t>
            </a:fld>
            <a:endParaRPr lang="en-US" dirty="0"/>
          </a:p>
        </p:txBody>
      </p:sp>
    </p:spTree>
    <p:custDataLst>
      <p:tags r:id="rId1"/>
    </p:custDataLst>
    <p:extLst>
      <p:ext uri="{BB962C8B-B14F-4D97-AF65-F5344CB8AC3E}">
        <p14:creationId xmlns:p14="http://schemas.microsoft.com/office/powerpoint/2010/main" val="2539025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3965"/>
            <a:ext cx="9364663" cy="1087801"/>
          </a:xfrm>
        </p:spPr>
        <p:txBody>
          <a:bodyPr/>
          <a:lstStyle/>
          <a:p>
            <a:pPr algn="ctr"/>
            <a:r>
              <a:rPr lang="en-US" dirty="0" smtClean="0">
                <a:solidFill>
                  <a:schemeClr val="bg1"/>
                </a:solidFill>
              </a:rPr>
              <a:t>Bank Reconciliations</a:t>
            </a:r>
            <a:endParaRPr lang="en-US" dirty="0">
              <a:solidFill>
                <a:schemeClr val="bg1"/>
              </a:solidFill>
            </a:endParaRPr>
          </a:p>
        </p:txBody>
      </p:sp>
      <p:sp>
        <p:nvSpPr>
          <p:cNvPr id="6" name="Content Placeholder 5"/>
          <p:cNvSpPr>
            <a:spLocks noGrp="1"/>
          </p:cNvSpPr>
          <p:nvPr>
            <p:ph idx="1"/>
          </p:nvPr>
        </p:nvSpPr>
        <p:spPr>
          <a:xfrm>
            <a:off x="643820" y="1454728"/>
            <a:ext cx="8077022" cy="4383564"/>
          </a:xfrm>
        </p:spPr>
        <p:txBody>
          <a:bodyPr>
            <a:normAutofit/>
          </a:bodyPr>
          <a:lstStyle/>
          <a:p>
            <a:pPr>
              <a:lnSpc>
                <a:spcPct val="80000"/>
              </a:lnSpc>
              <a:buNone/>
            </a:pPr>
            <a:r>
              <a:rPr lang="en-US" sz="1876" b="1" dirty="0"/>
              <a:t>Condition:  </a:t>
            </a:r>
            <a:r>
              <a:rPr lang="en-US" sz="1501" dirty="0"/>
              <a:t>A bank reconciliation was not being performed on a monthly basis.  Cash receipts were not recorded timely during the fiscal school year.  </a:t>
            </a:r>
          </a:p>
          <a:p>
            <a:pPr>
              <a:lnSpc>
                <a:spcPct val="80000"/>
              </a:lnSpc>
              <a:buNone/>
            </a:pPr>
            <a:endParaRPr lang="en-US" sz="1501" dirty="0"/>
          </a:p>
          <a:p>
            <a:pPr>
              <a:lnSpc>
                <a:spcPct val="80000"/>
              </a:lnSpc>
              <a:buNone/>
            </a:pPr>
            <a:r>
              <a:rPr lang="en-US" sz="1876" b="1" dirty="0"/>
              <a:t>Example of Corrective Action Plan:</a:t>
            </a:r>
          </a:p>
          <a:p>
            <a:pPr>
              <a:lnSpc>
                <a:spcPct val="80000"/>
              </a:lnSpc>
              <a:buNone/>
            </a:pPr>
            <a:endParaRPr lang="en-US" sz="1876" b="1" dirty="0"/>
          </a:p>
          <a:p>
            <a:pPr>
              <a:lnSpc>
                <a:spcPct val="80000"/>
              </a:lnSpc>
            </a:pPr>
            <a:r>
              <a:rPr lang="en-US" sz="1876" b="1" dirty="0"/>
              <a:t>District will provide more oversight.</a:t>
            </a:r>
          </a:p>
          <a:p>
            <a:pPr lvl="1">
              <a:lnSpc>
                <a:spcPct val="80000"/>
              </a:lnSpc>
            </a:pPr>
            <a:r>
              <a:rPr lang="en-US" sz="1501" dirty="0"/>
              <a:t>Does it address the condition that exists?  If not, does it provide mitigating controls?</a:t>
            </a:r>
          </a:p>
          <a:p>
            <a:pPr lvl="1">
              <a:lnSpc>
                <a:spcPct val="80000"/>
              </a:lnSpc>
            </a:pPr>
            <a:endParaRPr lang="en-US" sz="1501" dirty="0"/>
          </a:p>
          <a:p>
            <a:pPr>
              <a:lnSpc>
                <a:spcPct val="80000"/>
              </a:lnSpc>
            </a:pPr>
            <a:r>
              <a:rPr lang="en-US" b="1" dirty="0"/>
              <a:t>DPI Monitoring:</a:t>
            </a:r>
          </a:p>
          <a:p>
            <a:pPr lvl="1">
              <a:lnSpc>
                <a:spcPct val="80000"/>
              </a:lnSpc>
            </a:pPr>
            <a:r>
              <a:rPr lang="en-US" sz="1501" dirty="0"/>
              <a:t>Will most likely result in the district being placed on monitoring status and could result in district submitting monthly bank recs to DPI before grant claims are approved for payment</a:t>
            </a:r>
          </a:p>
          <a:p>
            <a:pPr lvl="3"/>
            <a:endParaRPr lang="en-US" dirty="0" smtClean="0"/>
          </a:p>
        </p:txBody>
      </p:sp>
      <p:sp>
        <p:nvSpPr>
          <p:cNvPr id="4" name="Slide Number Placeholder 3"/>
          <p:cNvSpPr>
            <a:spLocks noGrp="1"/>
          </p:cNvSpPr>
          <p:nvPr>
            <p:ph type="sldNum" sz="quarter" idx="12"/>
          </p:nvPr>
        </p:nvSpPr>
        <p:spPr/>
        <p:txBody>
          <a:bodyPr/>
          <a:lstStyle/>
          <a:p>
            <a:fld id="{E5B05722-27E2-490D-91AF-DCC2EA314057}" type="slidenum">
              <a:rPr lang="en-US" smtClean="0"/>
              <a:pPr/>
              <a:t>57</a:t>
            </a:fld>
            <a:endParaRPr lang="en-US" dirty="0"/>
          </a:p>
        </p:txBody>
      </p:sp>
    </p:spTree>
    <p:custDataLst>
      <p:tags r:id="rId1"/>
    </p:custDataLst>
    <p:extLst>
      <p:ext uri="{BB962C8B-B14F-4D97-AF65-F5344CB8AC3E}">
        <p14:creationId xmlns:p14="http://schemas.microsoft.com/office/powerpoint/2010/main" val="3866811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WUFAR Update</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58</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98485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373917"/>
            <a:ext cx="8077022" cy="886848"/>
          </a:xfrm>
        </p:spPr>
        <p:txBody>
          <a:bodyPr/>
          <a:lstStyle/>
          <a:p>
            <a:pPr algn="ctr"/>
            <a:r>
              <a:rPr lang="en-US" dirty="0" smtClean="0">
                <a:solidFill>
                  <a:schemeClr val="bg1"/>
                </a:solidFill>
              </a:rPr>
              <a:t>WUFAR Updates</a:t>
            </a:r>
            <a:endParaRPr lang="en-US" dirty="0">
              <a:solidFill>
                <a:schemeClr val="bg1"/>
              </a:solidFill>
            </a:endParaRPr>
          </a:p>
        </p:txBody>
      </p:sp>
      <p:sp>
        <p:nvSpPr>
          <p:cNvPr id="6" name="Content Placeholder 5"/>
          <p:cNvSpPr>
            <a:spLocks noGrp="1"/>
          </p:cNvSpPr>
          <p:nvPr>
            <p:ph idx="1"/>
          </p:nvPr>
        </p:nvSpPr>
        <p:spPr/>
        <p:txBody>
          <a:bodyPr>
            <a:normAutofit/>
          </a:bodyPr>
          <a:lstStyle/>
          <a:p>
            <a:r>
              <a:rPr lang="en-US" dirty="0" smtClean="0"/>
              <a:t>New Revenue:	</a:t>
            </a:r>
          </a:p>
          <a:p>
            <a:pPr lvl="1"/>
            <a:r>
              <a:rPr lang="en-US" dirty="0" smtClean="0"/>
              <a:t>Source 695, Per Pupil Aid (Fund 10)</a:t>
            </a:r>
          </a:p>
          <a:p>
            <a:pPr lvl="1"/>
            <a:r>
              <a:rPr lang="en-US" dirty="0" smtClean="0"/>
              <a:t>Source 696, High Cost Transportation Aid (Fund 10)</a:t>
            </a:r>
          </a:p>
          <a:p>
            <a:pPr lvl="1"/>
            <a:r>
              <a:rPr lang="en-US" dirty="0" smtClean="0"/>
              <a:t>Source 697, Aid for Special Education Transition Grant BBL (Fund 27)</a:t>
            </a:r>
          </a:p>
          <a:p>
            <a:r>
              <a:rPr lang="en-US" dirty="0" smtClean="0"/>
              <a:t>Operating Transfer from Fund 80 to 38:</a:t>
            </a:r>
          </a:p>
          <a:p>
            <a:pPr lvl="1"/>
            <a:r>
              <a:rPr lang="en-US" dirty="0" smtClean="0"/>
              <a:t>38R 180 411000</a:t>
            </a:r>
          </a:p>
          <a:p>
            <a:pPr lvl="1"/>
            <a:r>
              <a:rPr lang="en-US" dirty="0" smtClean="0"/>
              <a:t>80E 838 411000</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59</a:t>
            </a:fld>
            <a:endParaRPr lang="en-US" dirty="0"/>
          </a:p>
        </p:txBody>
      </p:sp>
    </p:spTree>
    <p:custDataLst>
      <p:tags r:id="rId1"/>
    </p:custDataLst>
    <p:extLst>
      <p:ext uri="{BB962C8B-B14F-4D97-AF65-F5344CB8AC3E}">
        <p14:creationId xmlns:p14="http://schemas.microsoft.com/office/powerpoint/2010/main" val="2506200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4000" dirty="0" smtClean="0"/>
              <a:t>General Aids Audit Program</a:t>
            </a:r>
            <a:endParaRPr lang="en-US" sz="4000" dirty="0"/>
          </a:p>
        </p:txBody>
      </p:sp>
      <p:sp>
        <p:nvSpPr>
          <p:cNvPr id="3" name="Text Placeholder 2"/>
          <p:cNvSpPr>
            <a:spLocks noGrp="1"/>
          </p:cNvSpPr>
          <p:nvPr>
            <p:ph type="body" sz="quarter" idx="14"/>
          </p:nvPr>
        </p:nvSpPr>
        <p:spPr>
          <a:xfrm>
            <a:off x="1675507" y="2271325"/>
            <a:ext cx="5624540" cy="3475199"/>
          </a:xfrm>
        </p:spPr>
        <p:txBody>
          <a:bodyPr>
            <a:normAutofit fontScale="77500" lnSpcReduction="20000"/>
          </a:bodyPr>
          <a:lstStyle/>
          <a:p>
            <a:pPr marL="0" indent="0">
              <a:buNone/>
            </a:pPr>
            <a:r>
              <a:rPr lang="en-US" dirty="0"/>
              <a:t>Transfers to Debt Service Fund </a:t>
            </a:r>
            <a:r>
              <a:rPr lang="en-US" dirty="0" smtClean="0"/>
              <a:t> from Community Services Fund</a:t>
            </a:r>
          </a:p>
          <a:p>
            <a:r>
              <a:rPr lang="en-US" b="0" dirty="0" smtClean="0"/>
              <a:t>Districts </a:t>
            </a:r>
            <a:r>
              <a:rPr lang="en-US" b="0" dirty="0"/>
              <a:t>may transfer funds from the Community Services Fund to the Debt Service Fund (Fund 38) to the extent needed to make current year fiscal debt payments for buildings and equipment purchased strictly for use by the Community Service programs.   </a:t>
            </a:r>
          </a:p>
          <a:p>
            <a:endParaRPr lang="en-US" b="0" dirty="0"/>
          </a:p>
        </p:txBody>
      </p:sp>
      <p:pic>
        <p:nvPicPr>
          <p:cNvPr id="4"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59970"/>
            <a:ext cx="936810" cy="587254"/>
          </a:xfrm>
          <a:prstGeom prst="rect">
            <a:avLst/>
          </a:prstGeom>
          <a:noFill/>
        </p:spPr>
      </p:pic>
    </p:spTree>
    <p:custDataLst>
      <p:tags r:id="rId1"/>
    </p:custDataLst>
    <p:extLst>
      <p:ext uri="{BB962C8B-B14F-4D97-AF65-F5344CB8AC3E}">
        <p14:creationId xmlns:p14="http://schemas.microsoft.com/office/powerpoint/2010/main" val="16768243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76" y="0"/>
            <a:ext cx="8077022" cy="1357475"/>
          </a:xfrm>
        </p:spPr>
        <p:txBody>
          <a:bodyPr/>
          <a:lstStyle/>
          <a:p>
            <a:pPr algn="ctr"/>
            <a:r>
              <a:rPr lang="en-US" dirty="0" smtClean="0">
                <a:solidFill>
                  <a:schemeClr val="bg1"/>
                </a:solidFill>
              </a:rPr>
              <a:t>WUFAR Updates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New Expenditure accounts:</a:t>
            </a:r>
          </a:p>
          <a:p>
            <a:pPr lvl="1"/>
            <a:r>
              <a:rPr lang="en-US" dirty="0" smtClean="0"/>
              <a:t>72E 310 230000, legal costs associated with scholarship fund</a:t>
            </a:r>
          </a:p>
          <a:p>
            <a:pPr lvl="1"/>
            <a:r>
              <a:rPr lang="en-US" dirty="0" smtClean="0"/>
              <a:t>72E 940 252000, investment related fees</a:t>
            </a:r>
          </a:p>
          <a:p>
            <a:r>
              <a:rPr lang="en-US" dirty="0" smtClean="0"/>
              <a:t>2 New Optional Accounts added:</a:t>
            </a:r>
          </a:p>
          <a:p>
            <a:pPr lvl="1"/>
            <a:r>
              <a:rPr lang="en-US" dirty="0" smtClean="0"/>
              <a:t>Function 235000, Charter Authorizer Operating Costs</a:t>
            </a:r>
          </a:p>
          <a:p>
            <a:pPr lvl="1"/>
            <a:r>
              <a:rPr lang="en-US" dirty="0" smtClean="0"/>
              <a:t>Object 436, Computers Purchased with Common School Fund Aid</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60</a:t>
            </a:fld>
            <a:endParaRPr lang="en-US" dirty="0"/>
          </a:p>
        </p:txBody>
      </p:sp>
    </p:spTree>
    <p:custDataLst>
      <p:tags r:id="rId1"/>
    </p:custDataLst>
    <p:extLst>
      <p:ext uri="{BB962C8B-B14F-4D97-AF65-F5344CB8AC3E}">
        <p14:creationId xmlns:p14="http://schemas.microsoft.com/office/powerpoint/2010/main" val="30894668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249383"/>
            <a:ext cx="8077022" cy="766572"/>
          </a:xfrm>
        </p:spPr>
        <p:txBody>
          <a:bodyPr/>
          <a:lstStyle/>
          <a:p>
            <a:pPr algn="ctr"/>
            <a:r>
              <a:rPr lang="en-US" dirty="0" smtClean="0">
                <a:solidFill>
                  <a:schemeClr val="bg1"/>
                </a:solidFill>
              </a:rPr>
              <a:t>Future WUFAR Updates</a:t>
            </a:r>
            <a:r>
              <a:rPr lang="en-US" dirty="0" smtClean="0"/>
              <a:t>	</a:t>
            </a:r>
            <a:endParaRPr lang="en-US" dirty="0"/>
          </a:p>
        </p:txBody>
      </p:sp>
      <p:sp>
        <p:nvSpPr>
          <p:cNvPr id="3" name="Content Placeholder 2"/>
          <p:cNvSpPr>
            <a:spLocks noGrp="1"/>
          </p:cNvSpPr>
          <p:nvPr>
            <p:ph idx="1"/>
          </p:nvPr>
        </p:nvSpPr>
        <p:spPr>
          <a:xfrm>
            <a:off x="643821" y="1902296"/>
            <a:ext cx="8077022" cy="3720737"/>
          </a:xfrm>
        </p:spPr>
        <p:txBody>
          <a:bodyPr>
            <a:normAutofit fontScale="85000" lnSpcReduction="20000"/>
          </a:bodyPr>
          <a:lstStyle/>
          <a:p>
            <a:r>
              <a:rPr lang="en-US" dirty="0" smtClean="0"/>
              <a:t>To comply with Federal reporting requirements, a significant update will be made to the WUFAR manual effective July 1, 2017. New coding for the following:</a:t>
            </a:r>
          </a:p>
          <a:p>
            <a:pPr lvl="1"/>
            <a:r>
              <a:rPr lang="en-US" dirty="0" smtClean="0"/>
              <a:t>Technology-Related Supplies and Purchased Services		</a:t>
            </a:r>
          </a:p>
          <a:p>
            <a:pPr lvl="2"/>
            <a:r>
              <a:rPr lang="en-US" dirty="0" smtClean="0"/>
              <a:t>Data Processing and Coding Services</a:t>
            </a:r>
          </a:p>
          <a:p>
            <a:pPr lvl="2"/>
            <a:r>
              <a:rPr lang="en-US" dirty="0" smtClean="0"/>
              <a:t>Other Technical Services</a:t>
            </a:r>
          </a:p>
          <a:p>
            <a:pPr lvl="2"/>
            <a:r>
              <a:rPr lang="en-US" dirty="0" smtClean="0"/>
              <a:t>Technology Related Repairs and Maintenance</a:t>
            </a:r>
          </a:p>
          <a:p>
            <a:pPr lvl="2"/>
            <a:r>
              <a:rPr lang="en-US" dirty="0" smtClean="0"/>
              <a:t>Rentals of Computers and Related Equipment</a:t>
            </a:r>
          </a:p>
          <a:p>
            <a:pPr lvl="2"/>
            <a:r>
              <a:rPr lang="en-US" dirty="0" smtClean="0"/>
              <a:t>Communications</a:t>
            </a:r>
          </a:p>
          <a:p>
            <a:pPr lvl="2"/>
            <a:r>
              <a:rPr lang="en-US" dirty="0" smtClean="0"/>
              <a:t>Supplies—Technology Related</a:t>
            </a:r>
          </a:p>
          <a:p>
            <a:pPr lvl="1"/>
            <a:r>
              <a:rPr lang="en-US" dirty="0" smtClean="0"/>
              <a:t>Technology-Related Equipment</a:t>
            </a:r>
          </a:p>
          <a:p>
            <a:pPr lvl="2"/>
            <a:r>
              <a:rPr lang="en-US" dirty="0" smtClean="0"/>
              <a:t>Technology Related Hardware</a:t>
            </a:r>
          </a:p>
          <a:p>
            <a:pPr lvl="2"/>
            <a:r>
              <a:rPr lang="en-US" dirty="0" smtClean="0"/>
              <a:t>Technology Related Software</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61</a:t>
            </a:fld>
            <a:endParaRPr lang="en-US" dirty="0"/>
          </a:p>
        </p:txBody>
      </p:sp>
    </p:spTree>
    <p:custDataLst>
      <p:tags r:id="rId1"/>
    </p:custDataLst>
    <p:extLst>
      <p:ext uri="{BB962C8B-B14F-4D97-AF65-F5344CB8AC3E}">
        <p14:creationId xmlns:p14="http://schemas.microsoft.com/office/powerpoint/2010/main" val="3993264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928411"/>
          </a:xfrm>
        </p:spPr>
        <p:txBody>
          <a:bodyPr/>
          <a:lstStyle/>
          <a:p>
            <a:pPr algn="ctr"/>
            <a:r>
              <a:rPr lang="en-US" dirty="0" smtClean="0">
                <a:solidFill>
                  <a:schemeClr val="bg1"/>
                </a:solidFill>
              </a:rPr>
              <a:t>Future WUFAR Updates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Account changes will be provided to District software vendors in mid summer to allow them enough time for programming changes</a:t>
            </a:r>
          </a:p>
          <a:p>
            <a:r>
              <a:rPr lang="en-US" dirty="0" smtClean="0"/>
              <a:t>DPI will provide sufficient guidance for District staff</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62</a:t>
            </a:fld>
            <a:endParaRPr lang="en-US" dirty="0"/>
          </a:p>
        </p:txBody>
      </p:sp>
    </p:spTree>
    <p:custDataLst>
      <p:tags r:id="rId1"/>
    </p:custDataLst>
    <p:extLst>
      <p:ext uri="{BB962C8B-B14F-4D97-AF65-F5344CB8AC3E}">
        <p14:creationId xmlns:p14="http://schemas.microsoft.com/office/powerpoint/2010/main" val="2003010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50" y="2254283"/>
            <a:ext cx="7959964" cy="2445079"/>
          </a:xfrm>
        </p:spPr>
        <p:txBody>
          <a:bodyPr>
            <a:normAutofit fontScale="90000"/>
          </a:bodyPr>
          <a:lstStyle/>
          <a:p>
            <a:r>
              <a:rPr lang="en-US" dirty="0" smtClean="0"/>
              <a:t>Special Education Open Enrollment and WUFAR Coding</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63</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36343989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55"/>
            <a:ext cx="9364663" cy="1464396"/>
          </a:xfrm>
        </p:spPr>
        <p:txBody>
          <a:bodyPr>
            <a:noAutofit/>
          </a:bodyPr>
          <a:lstStyle/>
          <a:p>
            <a:pPr algn="ctr">
              <a:defRPr/>
            </a:pPr>
            <a:r>
              <a:rPr lang="en-US" sz="2701" b="1" dirty="0">
                <a:solidFill>
                  <a:schemeClr val="bg1"/>
                </a:solidFill>
                <a:latin typeface="Gadget"/>
              </a:rPr>
              <a:t>Special Needs Scholarship Program </a:t>
            </a:r>
            <a:br>
              <a:rPr lang="en-US" sz="2701" b="1" dirty="0">
                <a:solidFill>
                  <a:schemeClr val="bg1"/>
                </a:solidFill>
                <a:latin typeface="Gadget"/>
              </a:rPr>
            </a:br>
            <a:r>
              <a:rPr lang="en-US" sz="2701" b="1" dirty="0">
                <a:solidFill>
                  <a:schemeClr val="bg1"/>
                </a:solidFill>
                <a:latin typeface="Gadget"/>
              </a:rPr>
              <a:t>(Special Education Vouchers)</a:t>
            </a:r>
            <a:br>
              <a:rPr lang="en-US" sz="2701" b="1" dirty="0">
                <a:solidFill>
                  <a:schemeClr val="bg1"/>
                </a:solidFill>
                <a:latin typeface="Gadget"/>
              </a:rPr>
            </a:br>
            <a:endParaRPr lang="en-US" sz="2701" dirty="0">
              <a:solidFill>
                <a:schemeClr val="bg1"/>
              </a:solidFill>
            </a:endParaRPr>
          </a:p>
        </p:txBody>
      </p:sp>
      <p:sp>
        <p:nvSpPr>
          <p:cNvPr id="3" name="Content Placeholder 2"/>
          <p:cNvSpPr>
            <a:spLocks noGrp="1"/>
          </p:cNvSpPr>
          <p:nvPr>
            <p:ph idx="1"/>
          </p:nvPr>
        </p:nvSpPr>
        <p:spPr>
          <a:xfrm>
            <a:off x="1018305" y="1873408"/>
            <a:ext cx="7583107" cy="3733778"/>
          </a:xfrm>
        </p:spPr>
        <p:txBody>
          <a:bodyPr>
            <a:normAutofit fontScale="32500" lnSpcReduction="20000"/>
          </a:bodyPr>
          <a:lstStyle/>
          <a:p>
            <a:r>
              <a:rPr lang="en-US" sz="4802" b="1" dirty="0">
                <a:latin typeface="Times New Roman" pitchFamily="18" charset="0"/>
                <a:cs typeface="Times New Roman" pitchFamily="18" charset="0"/>
              </a:rPr>
              <a:t>Beginning in 2016-17, allow a child with a disability to attend a participating private school of their choice, if that child has previously been rejected from attending a school in a nonresident school district under the public open enrollment program. State provides a $12,000 voucher to private school.</a:t>
            </a:r>
            <a:r>
              <a:rPr lang="en-US" sz="4802" b="1" dirty="0">
                <a:solidFill>
                  <a:srgbClr val="FF0000"/>
                </a:solidFill>
                <a:latin typeface="Times New Roman" pitchFamily="18" charset="0"/>
                <a:cs typeface="Times New Roman" pitchFamily="18" charset="0"/>
              </a:rPr>
              <a:t> </a:t>
            </a:r>
          </a:p>
          <a:p>
            <a:r>
              <a:rPr lang="en-US" sz="4802" b="1" u="sng" dirty="0">
                <a:latin typeface="Times New Roman" pitchFamily="18" charset="0"/>
                <a:cs typeface="Times New Roman" pitchFamily="18" charset="0"/>
              </a:rPr>
              <a:t>Funding</a:t>
            </a:r>
          </a:p>
          <a:p>
            <a:pPr lvl="1">
              <a:buFont typeface="Arial" pitchFamily="34" charset="0"/>
              <a:buChar char="•"/>
            </a:pPr>
            <a:r>
              <a:rPr lang="en-US" sz="4802" b="1" dirty="0">
                <a:latin typeface="Times New Roman" pitchFamily="18" charset="0"/>
                <a:cs typeface="Times New Roman" pitchFamily="18" charset="0"/>
              </a:rPr>
              <a:t>DPI:</a:t>
            </a:r>
          </a:p>
          <a:p>
            <a:pPr lvl="2">
              <a:buFont typeface="Courier New" pitchFamily="49" charset="0"/>
              <a:buChar char="o"/>
            </a:pPr>
            <a:r>
              <a:rPr lang="en-US" sz="4802" b="1" dirty="0">
                <a:latin typeface="Times New Roman" pitchFamily="18" charset="0"/>
                <a:cs typeface="Times New Roman" pitchFamily="18" charset="0"/>
              </a:rPr>
              <a:t>Pays $12,000 to the private school for each child participating in the program.</a:t>
            </a:r>
          </a:p>
          <a:p>
            <a:pPr lvl="2">
              <a:buFont typeface="Courier New" pitchFamily="49" charset="0"/>
              <a:buChar char="o"/>
            </a:pPr>
            <a:r>
              <a:rPr lang="en-US" sz="4802" b="1" dirty="0">
                <a:latin typeface="Times New Roman" pitchFamily="18" charset="0"/>
                <a:cs typeface="Times New Roman" pitchFamily="18" charset="0"/>
              </a:rPr>
              <a:t>Reduces the resident district’s equalization aid amount by a corresponding amount.  If insufficient equalization aid, DPI will reduce other state aids received. </a:t>
            </a:r>
          </a:p>
          <a:p>
            <a:pPr lvl="2">
              <a:buFont typeface="Courier New" pitchFamily="49" charset="0"/>
              <a:buChar char="o"/>
            </a:pPr>
            <a:r>
              <a:rPr lang="en-US" sz="4802" b="1" dirty="0">
                <a:latin typeface="Times New Roman" pitchFamily="18" charset="0"/>
                <a:cs typeface="Times New Roman" pitchFamily="18" charset="0"/>
              </a:rPr>
              <a:t>Increases a school district’s student membership for revenue limits and general school aid purposes.</a:t>
            </a:r>
          </a:p>
          <a:p>
            <a:pPr lvl="1">
              <a:buFont typeface="Arial" pitchFamily="34" charset="0"/>
              <a:buChar char="•"/>
            </a:pPr>
            <a:r>
              <a:rPr lang="en-US" sz="4802" b="1" dirty="0">
                <a:latin typeface="Times New Roman" pitchFamily="18" charset="0"/>
                <a:cs typeface="Times New Roman" pitchFamily="18" charset="0"/>
              </a:rPr>
              <a:t>School Boards:</a:t>
            </a:r>
          </a:p>
          <a:p>
            <a:pPr lvl="2">
              <a:buFont typeface="Courier New" pitchFamily="49" charset="0"/>
              <a:buChar char="o"/>
            </a:pPr>
            <a:r>
              <a:rPr lang="en-US" sz="4802" b="1" dirty="0">
                <a:latin typeface="Times New Roman" pitchFamily="18" charset="0"/>
                <a:cs typeface="Times New Roman" pitchFamily="18" charset="0"/>
              </a:rPr>
              <a:t>Prohibited from “back filling” the aid reduction with property tax levy increase.</a:t>
            </a:r>
          </a:p>
          <a:p>
            <a:pPr>
              <a:lnSpc>
                <a:spcPct val="100000"/>
              </a:lnSpc>
              <a:spcBef>
                <a:spcPts val="450"/>
              </a:spcBef>
            </a:pPr>
            <a:endParaRPr lang="en-US" sz="2101" b="1" dirty="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64</a:t>
            </a:fld>
            <a:endParaRPr lang="en-US" dirty="0"/>
          </a:p>
        </p:txBody>
      </p:sp>
    </p:spTree>
    <p:custDataLst>
      <p:tags r:id="rId1"/>
    </p:custDataLst>
    <p:extLst>
      <p:ext uri="{BB962C8B-B14F-4D97-AF65-F5344CB8AC3E}">
        <p14:creationId xmlns:p14="http://schemas.microsoft.com/office/powerpoint/2010/main" val="75443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4663" cy="1191491"/>
          </a:xfrm>
        </p:spPr>
        <p:txBody>
          <a:bodyPr>
            <a:normAutofit/>
          </a:bodyPr>
          <a:lstStyle/>
          <a:p>
            <a:pPr algn="ctr"/>
            <a:r>
              <a:rPr lang="en-US" b="1" dirty="0">
                <a:solidFill>
                  <a:schemeClr val="bg1"/>
                </a:solidFill>
              </a:rPr>
              <a:t>Special Education Open Enrollment</a:t>
            </a:r>
            <a:endParaRPr lang="en-US" dirty="0">
              <a:solidFill>
                <a:schemeClr val="bg1"/>
              </a:solidFill>
            </a:endParaRPr>
          </a:p>
        </p:txBody>
      </p:sp>
      <p:sp>
        <p:nvSpPr>
          <p:cNvPr id="3" name="Content Placeholder 2"/>
          <p:cNvSpPr>
            <a:spLocks noGrp="1"/>
          </p:cNvSpPr>
          <p:nvPr>
            <p:ph idx="1"/>
          </p:nvPr>
        </p:nvSpPr>
        <p:spPr>
          <a:xfrm>
            <a:off x="1212965" y="1929296"/>
            <a:ext cx="6708265" cy="3303912"/>
          </a:xfrm>
        </p:spPr>
        <p:txBody>
          <a:bodyPr>
            <a:normAutofit/>
          </a:bodyPr>
          <a:lstStyle/>
          <a:p>
            <a:pPr>
              <a:lnSpc>
                <a:spcPct val="100000"/>
              </a:lnSpc>
              <a:spcBef>
                <a:spcPts val="450"/>
              </a:spcBef>
            </a:pPr>
            <a:r>
              <a:rPr lang="en-US" sz="2101" b="1" dirty="0">
                <a:cs typeface="Times New Roman" panose="02020603050405020304" pitchFamily="18" charset="0"/>
              </a:rPr>
              <a:t>Law changed by 2015 Act 55 (the 2015-17 biennial budget)</a:t>
            </a:r>
          </a:p>
          <a:p>
            <a:pPr>
              <a:lnSpc>
                <a:spcPct val="100000"/>
              </a:lnSpc>
              <a:spcBef>
                <a:spcPts val="450"/>
              </a:spcBef>
            </a:pPr>
            <a:r>
              <a:rPr lang="en-US" sz="2101" b="1" dirty="0">
                <a:cs typeface="Times New Roman" panose="02020603050405020304" pitchFamily="18" charset="0"/>
              </a:rPr>
              <a:t>Changes took effect Fall 2016</a:t>
            </a:r>
          </a:p>
          <a:p>
            <a:pPr>
              <a:lnSpc>
                <a:spcPct val="100000"/>
              </a:lnSpc>
              <a:spcBef>
                <a:spcPts val="450"/>
              </a:spcBef>
            </a:pPr>
            <a:r>
              <a:rPr lang="en-US" sz="2101" b="1" dirty="0">
                <a:cs typeface="Times New Roman" panose="02020603050405020304" pitchFamily="18" charset="0"/>
              </a:rPr>
              <a:t>Applies to new &amp; continuing students with disabilities in Open Enrollment</a:t>
            </a:r>
          </a:p>
          <a:p>
            <a:pPr lvl="1">
              <a:lnSpc>
                <a:spcPct val="100000"/>
              </a:lnSpc>
              <a:spcBef>
                <a:spcPts val="450"/>
              </a:spcBef>
            </a:pPr>
            <a:r>
              <a:rPr lang="en-US" sz="2101" b="1" dirty="0">
                <a:cs typeface="Times New Roman" panose="02020603050405020304" pitchFamily="18" charset="0"/>
              </a:rPr>
              <a:t>Applies to tuition waivers as well</a:t>
            </a:r>
          </a:p>
          <a:p>
            <a:pPr>
              <a:lnSpc>
                <a:spcPct val="100000"/>
              </a:lnSpc>
              <a:spcBef>
                <a:spcPts val="450"/>
              </a:spcBef>
            </a:pPr>
            <a:r>
              <a:rPr lang="en-US" sz="2101" b="1" dirty="0">
                <a:cs typeface="Times New Roman" panose="02020603050405020304" pitchFamily="18" charset="0"/>
              </a:rPr>
              <a:t>Can </a:t>
            </a:r>
            <a:r>
              <a:rPr lang="en-US" sz="2101" b="1" u="sng" dirty="0">
                <a:cs typeface="Times New Roman" panose="02020603050405020304" pitchFamily="18" charset="0"/>
              </a:rPr>
              <a:t>only</a:t>
            </a:r>
            <a:r>
              <a:rPr lang="en-US" sz="2101" b="1" dirty="0">
                <a:cs typeface="Times New Roman" panose="02020603050405020304" pitchFamily="18" charset="0"/>
              </a:rPr>
              <a:t> deny for lack of space or service</a:t>
            </a:r>
          </a:p>
          <a:p>
            <a:pPr lvl="1">
              <a:lnSpc>
                <a:spcPct val="100000"/>
              </a:lnSpc>
              <a:spcBef>
                <a:spcPts val="450"/>
              </a:spcBef>
            </a:pPr>
            <a:r>
              <a:rPr lang="en-US" sz="2101" b="1" dirty="0">
                <a:cs typeface="Times New Roman" panose="02020603050405020304" pitchFamily="18" charset="0"/>
              </a:rPr>
              <a:t>No more undue financial burden</a:t>
            </a:r>
          </a:p>
        </p:txBody>
      </p:sp>
      <p:sp>
        <p:nvSpPr>
          <p:cNvPr id="8" name="Slide Number Placeholder 7"/>
          <p:cNvSpPr>
            <a:spLocks noGrp="1"/>
          </p:cNvSpPr>
          <p:nvPr>
            <p:ph type="sldNum" sz="quarter" idx="12"/>
          </p:nvPr>
        </p:nvSpPr>
        <p:spPr/>
        <p:txBody>
          <a:bodyPr/>
          <a:lstStyle/>
          <a:p>
            <a:fld id="{D57F1E4F-1CFF-5643-939E-217C01CDF565}" type="slidenum">
              <a:rPr lang="en-US" smtClean="0"/>
              <a:pPr/>
              <a:t>65</a:t>
            </a:fld>
            <a:endParaRPr lang="en-US" dirty="0"/>
          </a:p>
        </p:txBody>
      </p:sp>
    </p:spTree>
    <p:custDataLst>
      <p:tags r:id="rId1"/>
    </p:custDataLst>
    <p:extLst>
      <p:ext uri="{BB962C8B-B14F-4D97-AF65-F5344CB8AC3E}">
        <p14:creationId xmlns:p14="http://schemas.microsoft.com/office/powerpoint/2010/main" val="1732900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364663" cy="1399354"/>
          </a:xfrm>
        </p:spPr>
        <p:txBody>
          <a:bodyPr>
            <a:normAutofit/>
          </a:bodyPr>
          <a:lstStyle/>
          <a:p>
            <a:pPr algn="ctr"/>
            <a:r>
              <a:rPr lang="en-US" sz="4000" b="1" dirty="0">
                <a:solidFill>
                  <a:schemeClr val="bg1"/>
                </a:solidFill>
                <a:latin typeface="Gadget"/>
              </a:rPr>
              <a:t>Spec Ed Open Enrollment Funding</a:t>
            </a:r>
            <a:endParaRPr lang="en-US" sz="4000" dirty="0">
              <a:solidFill>
                <a:schemeClr val="bg1"/>
              </a:solidFill>
            </a:endParaRPr>
          </a:p>
        </p:txBody>
      </p:sp>
      <p:sp>
        <p:nvSpPr>
          <p:cNvPr id="3" name="Content Placeholder 2"/>
          <p:cNvSpPr>
            <a:spLocks noGrp="1"/>
          </p:cNvSpPr>
          <p:nvPr>
            <p:ph idx="1"/>
          </p:nvPr>
        </p:nvSpPr>
        <p:spPr>
          <a:xfrm>
            <a:off x="979069" y="1929297"/>
            <a:ext cx="7035719" cy="3656551"/>
          </a:xfrm>
        </p:spPr>
        <p:txBody>
          <a:bodyPr>
            <a:noAutofit/>
          </a:bodyPr>
          <a:lstStyle/>
          <a:p>
            <a:pPr>
              <a:lnSpc>
                <a:spcPct val="100000"/>
              </a:lnSpc>
              <a:spcBef>
                <a:spcPts val="450"/>
              </a:spcBef>
            </a:pPr>
            <a:r>
              <a:rPr lang="en-US" sz="2101" b="1" dirty="0">
                <a:cs typeface="Times New Roman" panose="02020603050405020304" pitchFamily="18" charset="0"/>
              </a:rPr>
              <a:t>$12,000 general aid transfer by DPI from resident to nonresident district</a:t>
            </a:r>
          </a:p>
          <a:p>
            <a:pPr lvl="1">
              <a:lnSpc>
                <a:spcPct val="100000"/>
              </a:lnSpc>
              <a:spcBef>
                <a:spcPts val="450"/>
              </a:spcBef>
            </a:pPr>
            <a:r>
              <a:rPr lang="en-US" sz="2101" b="1" dirty="0">
                <a:cs typeface="Times New Roman" panose="02020603050405020304" pitchFamily="18" charset="0"/>
              </a:rPr>
              <a:t>Fund 10 expense/revenue</a:t>
            </a:r>
          </a:p>
          <a:p>
            <a:pPr lvl="2">
              <a:lnSpc>
                <a:spcPct val="100000"/>
              </a:lnSpc>
              <a:spcBef>
                <a:spcPts val="450"/>
              </a:spcBef>
            </a:pPr>
            <a:r>
              <a:rPr lang="en-US" sz="2101" b="1" dirty="0">
                <a:cs typeface="Times New Roman" panose="02020603050405020304" pitchFamily="18" charset="0"/>
              </a:rPr>
              <a:t>Coded as 10E 435000 382 / 10R 345</a:t>
            </a:r>
          </a:p>
          <a:p>
            <a:pPr lvl="1">
              <a:lnSpc>
                <a:spcPct val="100000"/>
              </a:lnSpc>
              <a:spcBef>
                <a:spcPts val="450"/>
              </a:spcBef>
            </a:pPr>
            <a:r>
              <a:rPr lang="en-US" sz="2101" b="1" dirty="0">
                <a:cs typeface="Times New Roman" panose="02020603050405020304" pitchFamily="18" charset="0"/>
              </a:rPr>
              <a:t>Part of June payment reconciliation</a:t>
            </a:r>
          </a:p>
          <a:p>
            <a:pPr>
              <a:lnSpc>
                <a:spcPct val="100000"/>
              </a:lnSpc>
              <a:spcBef>
                <a:spcPts val="450"/>
              </a:spcBef>
            </a:pPr>
            <a:r>
              <a:rPr lang="en-US" sz="2101" b="1" dirty="0">
                <a:cs typeface="Times New Roman" panose="02020603050405020304" pitchFamily="18" charset="0"/>
              </a:rPr>
              <a:t>Student counted by resident district for state aid &amp; Revenue Limit</a:t>
            </a:r>
          </a:p>
          <a:p>
            <a:pPr>
              <a:lnSpc>
                <a:spcPct val="100000"/>
              </a:lnSpc>
              <a:spcBef>
                <a:spcPts val="450"/>
              </a:spcBef>
            </a:pPr>
            <a:r>
              <a:rPr lang="en-US" sz="2101" b="1" dirty="0">
                <a:cs typeface="Times New Roman" panose="02020603050405020304" pitchFamily="18" charset="0"/>
              </a:rPr>
              <a:t>Resident district may not use IDEA funds for aid transfer</a:t>
            </a:r>
          </a:p>
          <a:p>
            <a:pPr>
              <a:lnSpc>
                <a:spcPct val="100000"/>
              </a:lnSpc>
              <a:spcBef>
                <a:spcPts val="450"/>
              </a:spcBef>
            </a:pPr>
            <a:r>
              <a:rPr lang="en-US" sz="2101" b="1" dirty="0">
                <a:cs typeface="Times New Roman" panose="02020603050405020304" pitchFamily="18" charset="0"/>
              </a:rPr>
              <a:t>No Transfer of Service eligibility</a:t>
            </a:r>
          </a:p>
          <a:p>
            <a:pPr marL="0" indent="0">
              <a:lnSpc>
                <a:spcPct val="100000"/>
              </a:lnSpc>
              <a:spcBef>
                <a:spcPts val="450"/>
              </a:spcBef>
              <a:buNone/>
            </a:pPr>
            <a:endParaRPr lang="en-US" sz="2101" b="1"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66</a:t>
            </a:fld>
            <a:endParaRPr lang="en-US" dirty="0"/>
          </a:p>
        </p:txBody>
      </p:sp>
    </p:spTree>
    <p:custDataLst>
      <p:tags r:id="rId1"/>
    </p:custDataLst>
    <p:extLst>
      <p:ext uri="{BB962C8B-B14F-4D97-AF65-F5344CB8AC3E}">
        <p14:creationId xmlns:p14="http://schemas.microsoft.com/office/powerpoint/2010/main" val="2031546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46"/>
            <a:ext cx="9293412" cy="1116545"/>
          </a:xfrm>
        </p:spPr>
        <p:txBody>
          <a:bodyPr>
            <a:normAutofit fontScale="90000"/>
          </a:bodyPr>
          <a:lstStyle/>
          <a:p>
            <a:pPr algn="ctr"/>
            <a:r>
              <a:rPr lang="en-US" b="1" dirty="0">
                <a:solidFill>
                  <a:schemeClr val="bg1"/>
                </a:solidFill>
                <a:latin typeface="Gadget"/>
              </a:rPr>
              <a:t>Spec Ed Open Enrollment Funding</a:t>
            </a:r>
            <a:endParaRPr lang="en-US" dirty="0">
              <a:solidFill>
                <a:schemeClr val="bg1"/>
              </a:solidFill>
            </a:endParaRPr>
          </a:p>
        </p:txBody>
      </p:sp>
      <p:sp>
        <p:nvSpPr>
          <p:cNvPr id="3" name="Content Placeholder 2"/>
          <p:cNvSpPr>
            <a:spLocks noGrp="1"/>
          </p:cNvSpPr>
          <p:nvPr>
            <p:ph idx="1"/>
          </p:nvPr>
        </p:nvSpPr>
        <p:spPr>
          <a:xfrm>
            <a:off x="1008001" y="2041191"/>
            <a:ext cx="7277410" cy="2871586"/>
          </a:xfrm>
        </p:spPr>
        <p:txBody>
          <a:bodyPr>
            <a:normAutofit/>
          </a:bodyPr>
          <a:lstStyle/>
          <a:p>
            <a:pPr>
              <a:lnSpc>
                <a:spcPct val="100000"/>
              </a:lnSpc>
              <a:spcBef>
                <a:spcPts val="450"/>
              </a:spcBef>
            </a:pPr>
            <a:r>
              <a:rPr lang="en-US" sz="2101" b="1" dirty="0">
                <a:cs typeface="Times New Roman" panose="02020603050405020304" pitchFamily="18" charset="0"/>
              </a:rPr>
              <a:t>Nonresident district receives &amp; retains all state special education categorical aids</a:t>
            </a:r>
          </a:p>
          <a:p>
            <a:pPr>
              <a:lnSpc>
                <a:spcPct val="100000"/>
              </a:lnSpc>
              <a:spcBef>
                <a:spcPts val="450"/>
              </a:spcBef>
            </a:pPr>
            <a:r>
              <a:rPr lang="en-US" sz="2101" b="1" dirty="0">
                <a:cs typeface="Times New Roman" panose="02020603050405020304" pitchFamily="18" charset="0"/>
              </a:rPr>
              <a:t>Nonresident district may use its IDEA funds for open enrolled students</a:t>
            </a:r>
          </a:p>
          <a:p>
            <a:pPr lvl="1">
              <a:lnSpc>
                <a:spcPct val="100000"/>
              </a:lnSpc>
              <a:spcBef>
                <a:spcPts val="450"/>
              </a:spcBef>
            </a:pPr>
            <a:r>
              <a:rPr lang="en-US" sz="2101" b="1" dirty="0">
                <a:cs typeface="Times New Roman" panose="02020603050405020304" pitchFamily="18" charset="0"/>
              </a:rPr>
              <a:t>Students in </a:t>
            </a:r>
            <a:r>
              <a:rPr lang="en-US" sz="2101" b="1" u="sng" dirty="0">
                <a:cs typeface="Times New Roman" panose="02020603050405020304" pitchFamily="18" charset="0"/>
              </a:rPr>
              <a:t>nonresident district’s</a:t>
            </a:r>
            <a:r>
              <a:rPr lang="en-US" sz="2101" b="1" dirty="0">
                <a:cs typeface="Times New Roman" panose="02020603050405020304" pitchFamily="18" charset="0"/>
              </a:rPr>
              <a:t> MOE</a:t>
            </a:r>
          </a:p>
          <a:p>
            <a:pPr>
              <a:lnSpc>
                <a:spcPct val="100000"/>
              </a:lnSpc>
              <a:spcBef>
                <a:spcPts val="450"/>
              </a:spcBef>
            </a:pPr>
            <a:r>
              <a:rPr lang="en-US" sz="2101" b="1" dirty="0">
                <a:cs typeface="Times New Roman" panose="02020603050405020304" pitchFamily="18" charset="0"/>
              </a:rPr>
              <a:t>Nonresident district assumes all fiscal responsibility</a:t>
            </a:r>
          </a:p>
          <a:p>
            <a:pPr lvl="1">
              <a:lnSpc>
                <a:spcPct val="100000"/>
              </a:lnSpc>
              <a:spcBef>
                <a:spcPts val="450"/>
              </a:spcBef>
            </a:pPr>
            <a:r>
              <a:rPr lang="en-US" sz="2101" b="1" dirty="0">
                <a:cs typeface="Times New Roman" panose="02020603050405020304" pitchFamily="18" charset="0"/>
              </a:rPr>
              <a:t>Resident district still represented on the IEP team</a:t>
            </a:r>
          </a:p>
          <a:p>
            <a:pPr lvl="1">
              <a:lnSpc>
                <a:spcPct val="100000"/>
              </a:lnSpc>
              <a:spcBef>
                <a:spcPts val="450"/>
              </a:spcBef>
            </a:pPr>
            <a:endParaRPr lang="en-US" sz="2101" b="1" dirty="0">
              <a:cs typeface="Times New Roman" panose="02020603050405020304" pitchFamily="18" charset="0"/>
            </a:endParaRPr>
          </a:p>
          <a:p>
            <a:pPr marL="0" indent="0">
              <a:lnSpc>
                <a:spcPct val="100000"/>
              </a:lnSpc>
              <a:spcBef>
                <a:spcPts val="450"/>
              </a:spcBef>
              <a:buNone/>
            </a:pPr>
            <a:endParaRPr lang="en-US" sz="2101" b="1"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67</a:t>
            </a:fld>
            <a:endParaRPr lang="en-US" dirty="0"/>
          </a:p>
        </p:txBody>
      </p:sp>
    </p:spTree>
    <p:custDataLst>
      <p:tags r:id="rId1"/>
    </p:custDataLst>
    <p:extLst>
      <p:ext uri="{BB962C8B-B14F-4D97-AF65-F5344CB8AC3E}">
        <p14:creationId xmlns:p14="http://schemas.microsoft.com/office/powerpoint/2010/main" val="28414847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
        <p:nvSpPr>
          <p:cNvPr id="3" name="Slide Number Placeholder 2"/>
          <p:cNvSpPr>
            <a:spLocks noGrp="1"/>
          </p:cNvSpPr>
          <p:nvPr>
            <p:ph type="sldNum" sz="quarter" idx="12"/>
          </p:nvPr>
        </p:nvSpPr>
        <p:spPr/>
        <p:txBody>
          <a:bodyPr/>
          <a:lstStyle/>
          <a:p>
            <a:pPr algn="ctr"/>
            <a:fld id="{E5B05722-27E2-490D-91AF-DCC2EA314057}" type="slidenum">
              <a:rPr lang="en-US" smtClean="0"/>
              <a:pPr algn="ctr"/>
              <a:t>68</a:t>
            </a:fld>
            <a:endParaRPr lang="en-US" dirty="0"/>
          </a:p>
        </p:txBody>
      </p:sp>
      <p:sp>
        <p:nvSpPr>
          <p:cNvPr id="4" name="Rectangle 3"/>
          <p:cNvSpPr/>
          <p:nvPr/>
        </p:nvSpPr>
        <p:spPr>
          <a:xfrm>
            <a:off x="936811" y="275045"/>
            <a:ext cx="7245927" cy="600293"/>
          </a:xfrm>
          <a:prstGeom prst="rect">
            <a:avLst/>
          </a:prstGeom>
        </p:spPr>
        <p:txBody>
          <a:bodyPr wrap="square">
            <a:spAutoFit/>
          </a:bodyPr>
          <a:lstStyle/>
          <a:p>
            <a:pPr algn="ctr">
              <a:defRPr/>
            </a:pPr>
            <a:r>
              <a:rPr lang="en-US" sz="3301" dirty="0">
                <a:solidFill>
                  <a:schemeClr val="bg1"/>
                </a:solidFill>
                <a:latin typeface="+mj-lt"/>
              </a:rPr>
              <a:t>June/July Aid </a:t>
            </a:r>
            <a:r>
              <a:rPr lang="en-US" sz="3301" dirty="0" smtClean="0">
                <a:solidFill>
                  <a:schemeClr val="bg1"/>
                </a:solidFill>
                <a:latin typeface="+mj-lt"/>
              </a:rPr>
              <a:t>Payment Reconciliation</a:t>
            </a:r>
          </a:p>
        </p:txBody>
      </p:sp>
      <p:pic>
        <p:nvPicPr>
          <p:cNvPr id="7" name="Picture 6"/>
          <p:cNvPicPr/>
          <p:nvPr/>
        </p:nvPicPr>
        <p:blipFill rotWithShape="1">
          <a:blip r:embed="rId4"/>
          <a:srcRect l="1443" t="23537" r="51121" b="2944"/>
          <a:stretch/>
        </p:blipFill>
        <p:spPr bwMode="auto">
          <a:xfrm>
            <a:off x="1235975" y="1953491"/>
            <a:ext cx="6892714" cy="4101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039673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
        <p:nvSpPr>
          <p:cNvPr id="3" name="Slide Number Placeholder 2"/>
          <p:cNvSpPr>
            <a:spLocks noGrp="1"/>
          </p:cNvSpPr>
          <p:nvPr>
            <p:ph type="sldNum" sz="quarter" idx="12"/>
          </p:nvPr>
        </p:nvSpPr>
        <p:spPr/>
        <p:txBody>
          <a:bodyPr/>
          <a:lstStyle/>
          <a:p>
            <a:pPr algn="r"/>
            <a:fld id="{E5B05722-27E2-490D-91AF-DCC2EA314057}" type="slidenum">
              <a:rPr lang="en-US" smtClean="0"/>
              <a:pPr algn="r"/>
              <a:t>69</a:t>
            </a:fld>
            <a:endParaRPr lang="en-US" dirty="0"/>
          </a:p>
        </p:txBody>
      </p:sp>
      <p:sp>
        <p:nvSpPr>
          <p:cNvPr id="4" name="Rectangle 3"/>
          <p:cNvSpPr/>
          <p:nvPr/>
        </p:nvSpPr>
        <p:spPr>
          <a:xfrm>
            <a:off x="936811" y="578084"/>
            <a:ext cx="7389771" cy="600293"/>
          </a:xfrm>
          <a:prstGeom prst="rect">
            <a:avLst/>
          </a:prstGeom>
        </p:spPr>
        <p:txBody>
          <a:bodyPr wrap="square">
            <a:spAutoFit/>
          </a:bodyPr>
          <a:lstStyle/>
          <a:p>
            <a:pPr algn="ctr">
              <a:defRPr/>
            </a:pPr>
            <a:r>
              <a:rPr lang="en-US" sz="3301" dirty="0">
                <a:solidFill>
                  <a:schemeClr val="bg1"/>
                </a:solidFill>
                <a:latin typeface="+mj-lt"/>
              </a:rPr>
              <a:t>June/July Aid Payment Reconciliation </a:t>
            </a:r>
          </a:p>
        </p:txBody>
      </p:sp>
      <p:pic>
        <p:nvPicPr>
          <p:cNvPr id="6" name="Picture 5"/>
          <p:cNvPicPr/>
          <p:nvPr/>
        </p:nvPicPr>
        <p:blipFill rotWithShape="1">
          <a:blip r:embed="rId4"/>
          <a:srcRect l="1443" t="25449" r="52659" b="43279"/>
          <a:stretch/>
        </p:blipFill>
        <p:spPr bwMode="auto">
          <a:xfrm>
            <a:off x="1211330" y="1822150"/>
            <a:ext cx="6942003" cy="4168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52203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803720"/>
          </a:xfrm>
        </p:spPr>
        <p:txBody>
          <a:bodyPr>
            <a:normAutofit/>
          </a:bodyPr>
          <a:lstStyle/>
          <a:p>
            <a:pPr algn="ctr"/>
            <a:r>
              <a:rPr lang="en-US" sz="4000" dirty="0" smtClean="0">
                <a:solidFill>
                  <a:schemeClr val="bg1"/>
                </a:solidFill>
              </a:rPr>
              <a:t>General Aids Audit Program</a:t>
            </a:r>
            <a:endParaRPr lang="en-US" sz="4000" dirty="0">
              <a:solidFill>
                <a:schemeClr val="bg1"/>
              </a:solidFill>
            </a:endParaRPr>
          </a:p>
        </p:txBody>
      </p:sp>
      <p:sp>
        <p:nvSpPr>
          <p:cNvPr id="3" name="Content Placeholder 2"/>
          <p:cNvSpPr>
            <a:spLocks noGrp="1"/>
          </p:cNvSpPr>
          <p:nvPr>
            <p:ph idx="1"/>
          </p:nvPr>
        </p:nvSpPr>
        <p:spPr>
          <a:xfrm>
            <a:off x="643821" y="2279547"/>
            <a:ext cx="7625378" cy="3343486"/>
          </a:xfrm>
        </p:spPr>
        <p:txBody>
          <a:bodyPr/>
          <a:lstStyle/>
          <a:p>
            <a:r>
              <a:rPr lang="en-US" b="1" dirty="0" smtClean="0"/>
              <a:t>Deleted The Capital Property Sale Paragraph</a:t>
            </a:r>
          </a:p>
          <a:p>
            <a:pPr lvl="1"/>
            <a:r>
              <a:rPr lang="en-US" dirty="0" smtClean="0"/>
              <a:t>Authorization at the Annual Meeting is required for the sale of property not needed by the district (Statute 120.10(12).   Proceeds from such sales are required to be credited to the General Fund unless the annual meeting has authorized deposit in another fund.  </a:t>
            </a:r>
            <a:endParaRPr lang="en-US" dirty="0"/>
          </a:p>
          <a:p>
            <a:pPr marL="351167"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a:t>
            </a:fld>
            <a:endParaRPr lang="en-US" dirty="0"/>
          </a:p>
        </p:txBody>
      </p:sp>
    </p:spTree>
    <p:custDataLst>
      <p:tags r:id="rId1"/>
    </p:custDataLst>
    <p:extLst>
      <p:ext uri="{BB962C8B-B14F-4D97-AF65-F5344CB8AC3E}">
        <p14:creationId xmlns:p14="http://schemas.microsoft.com/office/powerpoint/2010/main" val="1884298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
        <p:nvSpPr>
          <p:cNvPr id="3" name="Slide Number Placeholder 2"/>
          <p:cNvSpPr>
            <a:spLocks noGrp="1"/>
          </p:cNvSpPr>
          <p:nvPr>
            <p:ph type="sldNum" sz="quarter" idx="12"/>
          </p:nvPr>
        </p:nvSpPr>
        <p:spPr/>
        <p:txBody>
          <a:bodyPr/>
          <a:lstStyle/>
          <a:p>
            <a:pPr algn="r"/>
            <a:fld id="{E5B05722-27E2-490D-91AF-DCC2EA314057}" type="slidenum">
              <a:rPr lang="en-US" smtClean="0"/>
              <a:pPr algn="r"/>
              <a:t>70</a:t>
            </a:fld>
            <a:endParaRPr lang="en-US" dirty="0"/>
          </a:p>
        </p:txBody>
      </p:sp>
      <p:sp>
        <p:nvSpPr>
          <p:cNvPr id="4" name="Rectangle 3"/>
          <p:cNvSpPr/>
          <p:nvPr/>
        </p:nvSpPr>
        <p:spPr>
          <a:xfrm>
            <a:off x="526472" y="301659"/>
            <a:ext cx="7826830" cy="600293"/>
          </a:xfrm>
          <a:prstGeom prst="rect">
            <a:avLst/>
          </a:prstGeom>
        </p:spPr>
        <p:txBody>
          <a:bodyPr wrap="square">
            <a:spAutoFit/>
          </a:bodyPr>
          <a:lstStyle/>
          <a:p>
            <a:pPr algn="ctr">
              <a:defRPr/>
            </a:pPr>
            <a:r>
              <a:rPr lang="en-US" sz="3301" dirty="0">
                <a:solidFill>
                  <a:schemeClr val="bg1"/>
                </a:solidFill>
                <a:latin typeface="+mj-lt"/>
              </a:rPr>
              <a:t>June/July Aid Payment Reconciliation </a:t>
            </a:r>
          </a:p>
        </p:txBody>
      </p:sp>
      <p:pic>
        <p:nvPicPr>
          <p:cNvPr id="7" name="Picture 6"/>
          <p:cNvPicPr/>
          <p:nvPr/>
        </p:nvPicPr>
        <p:blipFill rotWithShape="1">
          <a:blip r:embed="rId4"/>
          <a:srcRect l="637" t="23814" r="27547" b="3960"/>
          <a:stretch/>
        </p:blipFill>
        <p:spPr bwMode="auto">
          <a:xfrm>
            <a:off x="1062396" y="1925781"/>
            <a:ext cx="7776803" cy="4583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597157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235528"/>
            <a:ext cx="8077022" cy="886690"/>
          </a:xfrm>
        </p:spPr>
        <p:txBody>
          <a:bodyPr/>
          <a:lstStyle/>
          <a:p>
            <a:r>
              <a:rPr lang="en-US" dirty="0" smtClean="0">
                <a:solidFill>
                  <a:schemeClr val="bg1"/>
                </a:solidFill>
              </a:rPr>
              <a:t>Special Education Audit Program</a:t>
            </a:r>
            <a:endParaRPr lang="en-US" dirty="0">
              <a:solidFill>
                <a:schemeClr val="bg1"/>
              </a:solidFill>
            </a:endParaRPr>
          </a:p>
        </p:txBody>
      </p:sp>
      <p:sp>
        <p:nvSpPr>
          <p:cNvPr id="6" name="Content Placeholder 5"/>
          <p:cNvSpPr>
            <a:spLocks noGrp="1"/>
          </p:cNvSpPr>
          <p:nvPr>
            <p:ph idx="1"/>
          </p:nvPr>
        </p:nvSpPr>
        <p:spPr/>
        <p:txBody>
          <a:bodyPr>
            <a:normAutofit/>
          </a:bodyPr>
          <a:lstStyle/>
          <a:p>
            <a:r>
              <a:rPr lang="en-US" dirty="0" smtClean="0"/>
              <a:t>Part 1: No Valid License Reporting and Ledger Verification</a:t>
            </a:r>
          </a:p>
          <a:p>
            <a:pPr lvl="1"/>
            <a:r>
              <a:rPr lang="en-US" dirty="0" smtClean="0"/>
              <a:t>For all individuals reported on NVL listing:</a:t>
            </a:r>
          </a:p>
          <a:p>
            <a:pPr lvl="2"/>
            <a:r>
              <a:rPr lang="en-US" dirty="0" smtClean="0"/>
              <a:t>Provide amounts paid for Salary, Fringe Benefits and Ledger Coding including project numbers even if coded to Project 019</a:t>
            </a:r>
          </a:p>
          <a:p>
            <a:pPr lvl="2"/>
            <a:r>
              <a:rPr lang="en-US" dirty="0" smtClean="0"/>
              <a:t>Report information even if a valid license has been issued since the NVL listing was run by DPI</a:t>
            </a:r>
          </a:p>
          <a:p>
            <a:pPr lvl="2"/>
            <a:r>
              <a:rPr lang="en-US" dirty="0" smtClean="0"/>
              <a:t>Attach copies of any supporting documentation related to individuals on the listing</a:t>
            </a:r>
          </a:p>
          <a:p>
            <a:pPr lvl="3"/>
            <a:r>
              <a:rPr lang="en-US" dirty="0" smtClean="0"/>
              <a:t>Representation letter</a:t>
            </a:r>
          </a:p>
          <a:p>
            <a:pPr lvl="3"/>
            <a:r>
              <a:rPr lang="en-US" dirty="0" smtClean="0"/>
              <a:t>Copies of license certificate</a:t>
            </a:r>
          </a:p>
        </p:txBody>
      </p:sp>
      <p:sp>
        <p:nvSpPr>
          <p:cNvPr id="4" name="Slide Number Placeholder 3"/>
          <p:cNvSpPr>
            <a:spLocks noGrp="1"/>
          </p:cNvSpPr>
          <p:nvPr>
            <p:ph type="sldNum" sz="quarter" idx="12"/>
          </p:nvPr>
        </p:nvSpPr>
        <p:spPr/>
        <p:txBody>
          <a:bodyPr/>
          <a:lstStyle/>
          <a:p>
            <a:fld id="{E5B05722-27E2-490D-91AF-DCC2EA314057}" type="slidenum">
              <a:rPr lang="en-US" smtClean="0"/>
              <a:pPr/>
              <a:t>71</a:t>
            </a:fld>
            <a:endParaRPr lang="en-US" dirty="0"/>
          </a:p>
        </p:txBody>
      </p:sp>
    </p:spTree>
    <p:custDataLst>
      <p:tags r:id="rId1"/>
    </p:custDataLst>
    <p:extLst>
      <p:ext uri="{BB962C8B-B14F-4D97-AF65-F5344CB8AC3E}">
        <p14:creationId xmlns:p14="http://schemas.microsoft.com/office/powerpoint/2010/main" val="4040171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373916"/>
            <a:ext cx="8077022" cy="831429"/>
          </a:xfrm>
        </p:spPr>
        <p:txBody>
          <a:bodyPr/>
          <a:lstStyle/>
          <a:p>
            <a:r>
              <a:rPr lang="en-US" dirty="0" smtClean="0">
                <a:solidFill>
                  <a:schemeClr val="bg1"/>
                </a:solidFill>
              </a:rPr>
              <a:t>Special Education Audit Program</a:t>
            </a:r>
            <a:endParaRPr lang="en-US" dirty="0">
              <a:solidFill>
                <a:schemeClr val="bg1"/>
              </a:solidFill>
            </a:endParaRPr>
          </a:p>
        </p:txBody>
      </p:sp>
      <p:sp>
        <p:nvSpPr>
          <p:cNvPr id="6" name="Content Placeholder 5"/>
          <p:cNvSpPr>
            <a:spLocks noGrp="1"/>
          </p:cNvSpPr>
          <p:nvPr>
            <p:ph idx="1"/>
          </p:nvPr>
        </p:nvSpPr>
        <p:spPr/>
        <p:txBody>
          <a:bodyPr>
            <a:normAutofit/>
          </a:bodyPr>
          <a:lstStyle/>
          <a:p>
            <a:r>
              <a:rPr lang="en-US" dirty="0" smtClean="0"/>
              <a:t>Findings:</a:t>
            </a:r>
          </a:p>
          <a:p>
            <a:pPr lvl="1"/>
            <a:r>
              <a:rPr lang="en-US" dirty="0" smtClean="0"/>
              <a:t>Report findings related to individuals on the NVL listing if total aggregate costs identified on the NVL worksheet charged to Projects 011 and 340 are greater than $25,000</a:t>
            </a:r>
          </a:p>
          <a:p>
            <a:pPr lvl="1"/>
            <a:r>
              <a:rPr lang="en-US" dirty="0" smtClean="0"/>
              <a:t>Reported costs less than $25,000 on the NVL worksheet do not need reporting as a compliance finding on the Schedule of Findings and Questioned Costs</a:t>
            </a:r>
          </a:p>
        </p:txBody>
      </p:sp>
      <p:sp>
        <p:nvSpPr>
          <p:cNvPr id="4" name="Slide Number Placeholder 3"/>
          <p:cNvSpPr>
            <a:spLocks noGrp="1"/>
          </p:cNvSpPr>
          <p:nvPr>
            <p:ph type="sldNum" sz="quarter" idx="12"/>
          </p:nvPr>
        </p:nvSpPr>
        <p:spPr/>
        <p:txBody>
          <a:bodyPr/>
          <a:lstStyle/>
          <a:p>
            <a:fld id="{E5B05722-27E2-490D-91AF-DCC2EA314057}" type="slidenum">
              <a:rPr lang="en-US" smtClean="0"/>
              <a:pPr/>
              <a:t>72</a:t>
            </a:fld>
            <a:endParaRPr lang="en-US" dirty="0"/>
          </a:p>
        </p:txBody>
      </p:sp>
    </p:spTree>
    <p:custDataLst>
      <p:tags r:id="rId1"/>
    </p:custDataLst>
    <p:extLst>
      <p:ext uri="{BB962C8B-B14F-4D97-AF65-F5344CB8AC3E}">
        <p14:creationId xmlns:p14="http://schemas.microsoft.com/office/powerpoint/2010/main" val="30030835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89866"/>
          </a:xfrm>
        </p:spPr>
        <p:txBody>
          <a:bodyPr/>
          <a:lstStyle/>
          <a:p>
            <a:r>
              <a:rPr lang="en-US" dirty="0" smtClean="0">
                <a:solidFill>
                  <a:schemeClr val="bg1"/>
                </a:solidFill>
              </a:rPr>
              <a:t>Special Education NVL worksheet</a:t>
            </a:r>
            <a:endParaRPr lang="en-US"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976531" y="2279922"/>
            <a:ext cx="7411601" cy="3343502"/>
          </a:xfrm>
          <a:prstGeom prst="rect">
            <a:avLst/>
          </a:prstGeom>
        </p:spPr>
      </p:pic>
      <p:sp>
        <p:nvSpPr>
          <p:cNvPr id="4" name="Slide Number Placeholder 3"/>
          <p:cNvSpPr>
            <a:spLocks noGrp="1"/>
          </p:cNvSpPr>
          <p:nvPr>
            <p:ph type="sldNum" sz="quarter" idx="12"/>
          </p:nvPr>
        </p:nvSpPr>
        <p:spPr/>
        <p:txBody>
          <a:bodyPr/>
          <a:lstStyle/>
          <a:p>
            <a:fld id="{E5B05722-27E2-490D-91AF-DCC2EA314057}" type="slidenum">
              <a:rPr lang="en-US" smtClean="0"/>
              <a:pPr/>
              <a:t>73</a:t>
            </a:fld>
            <a:endParaRPr lang="en-US" dirty="0"/>
          </a:p>
        </p:txBody>
      </p:sp>
    </p:spTree>
    <p:custDataLst>
      <p:tags r:id="rId1"/>
    </p:custDataLst>
    <p:extLst>
      <p:ext uri="{BB962C8B-B14F-4D97-AF65-F5344CB8AC3E}">
        <p14:creationId xmlns:p14="http://schemas.microsoft.com/office/powerpoint/2010/main" val="2881340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14650"/>
          </a:xfrm>
        </p:spPr>
        <p:txBody>
          <a:bodyPr/>
          <a:lstStyle/>
          <a:p>
            <a:r>
              <a:rPr lang="en-US" dirty="0" smtClean="0">
                <a:solidFill>
                  <a:schemeClr val="bg1"/>
                </a:solidFill>
              </a:rPr>
              <a:t>Special Education NVL worksheet</a:t>
            </a:r>
            <a:endParaRPr lang="en-US"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1249409" y="1974517"/>
            <a:ext cx="6910918" cy="4315447"/>
          </a:xfrm>
          <a:prstGeom prst="rect">
            <a:avLst/>
          </a:prstGeom>
        </p:spPr>
      </p:pic>
      <p:sp>
        <p:nvSpPr>
          <p:cNvPr id="4" name="Slide Number Placeholder 3"/>
          <p:cNvSpPr>
            <a:spLocks noGrp="1"/>
          </p:cNvSpPr>
          <p:nvPr>
            <p:ph type="sldNum" sz="quarter" idx="12"/>
          </p:nvPr>
        </p:nvSpPr>
        <p:spPr/>
        <p:txBody>
          <a:bodyPr/>
          <a:lstStyle/>
          <a:p>
            <a:fld id="{E5B05722-27E2-490D-91AF-DCC2EA314057}" type="slidenum">
              <a:rPr lang="en-US" smtClean="0"/>
              <a:pPr/>
              <a:t>74</a:t>
            </a:fld>
            <a:endParaRPr lang="en-US" dirty="0"/>
          </a:p>
        </p:txBody>
      </p:sp>
      <p:sp>
        <p:nvSpPr>
          <p:cNvPr id="6" name="Right Arrow 5"/>
          <p:cNvSpPr/>
          <p:nvPr/>
        </p:nvSpPr>
        <p:spPr>
          <a:xfrm rot="10800000">
            <a:off x="5438168" y="5181598"/>
            <a:ext cx="1175624" cy="3602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6">
              <a:solidFill>
                <a:schemeClr val="accent2"/>
              </a:solidFill>
            </a:endParaRPr>
          </a:p>
        </p:txBody>
      </p:sp>
    </p:spTree>
    <p:custDataLst>
      <p:tags r:id="rId1"/>
    </p:custDataLst>
    <p:extLst>
      <p:ext uri="{BB962C8B-B14F-4D97-AF65-F5344CB8AC3E}">
        <p14:creationId xmlns:p14="http://schemas.microsoft.com/office/powerpoint/2010/main" val="40200178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349" y="124691"/>
            <a:ext cx="9364663" cy="1052945"/>
          </a:xfrm>
          <a:prstGeom prst="rect">
            <a:avLst/>
          </a:prstGeom>
        </p:spPr>
        <p:txBody>
          <a:bodyPr>
            <a:normAutofit/>
          </a:bodyPr>
          <a:lstStyle/>
          <a:p>
            <a:pPr marL="0" indent="0" algn="ctr">
              <a:buNone/>
            </a:pPr>
            <a:r>
              <a:rPr lang="en-US" sz="4000" dirty="0">
                <a:solidFill>
                  <a:schemeClr val="bg1"/>
                </a:solidFill>
              </a:rPr>
              <a:t>District Representation Letter</a:t>
            </a:r>
          </a:p>
        </p:txBody>
      </p:sp>
      <p:pic>
        <p:nvPicPr>
          <p:cNvPr id="4" name="Picture 2"/>
          <p:cNvPicPr>
            <a:picLocks noChangeAspect="1" noChangeArrowheads="1"/>
          </p:cNvPicPr>
          <p:nvPr/>
        </p:nvPicPr>
        <p:blipFill>
          <a:blip r:embed="rId3" cstate="print"/>
          <a:srcRect/>
          <a:stretch>
            <a:fillRect/>
          </a:stretch>
        </p:blipFill>
        <p:spPr bwMode="auto">
          <a:xfrm>
            <a:off x="-20387" y="1821637"/>
            <a:ext cx="4609982" cy="3689109"/>
          </a:xfrm>
          <a:prstGeom prst="rect">
            <a:avLst/>
          </a:prstGeom>
          <a:noFill/>
          <a:ln w="9525">
            <a:noFill/>
            <a:miter lim="800000"/>
            <a:headEnd/>
            <a:tailEnd/>
          </a:ln>
        </p:spPr>
      </p:pic>
      <p:sp>
        <p:nvSpPr>
          <p:cNvPr id="6" name="Rectangle 5"/>
          <p:cNvSpPr/>
          <p:nvPr/>
        </p:nvSpPr>
        <p:spPr>
          <a:xfrm>
            <a:off x="3770289" y="1885470"/>
            <a:ext cx="5614037" cy="533672"/>
          </a:xfrm>
          <a:prstGeom prst="rect">
            <a:avLst/>
          </a:prstGeom>
        </p:spPr>
        <p:txBody>
          <a:bodyPr wrap="none">
            <a:spAutoFit/>
          </a:bodyPr>
          <a:lstStyle/>
          <a:p>
            <a:r>
              <a:rPr lang="en-US" sz="2868" b="1" dirty="0">
                <a:solidFill>
                  <a:schemeClr val="accent1">
                    <a:lumMod val="50000"/>
                  </a:schemeClr>
                </a:solidFill>
                <a:latin typeface="Lato" panose="020B0604020202020204" charset="0"/>
              </a:rPr>
              <a:t>Used to correct NVL report when</a:t>
            </a:r>
          </a:p>
        </p:txBody>
      </p:sp>
      <p:sp>
        <p:nvSpPr>
          <p:cNvPr id="7" name="Rectangle 6"/>
          <p:cNvSpPr/>
          <p:nvPr/>
        </p:nvSpPr>
        <p:spPr>
          <a:xfrm>
            <a:off x="4589596" y="2617518"/>
            <a:ext cx="4246070" cy="722634"/>
          </a:xfrm>
          <a:prstGeom prst="rect">
            <a:avLst/>
          </a:prstGeom>
        </p:spPr>
        <p:txBody>
          <a:bodyPr wrap="square">
            <a:spAutoFit/>
          </a:bodyPr>
          <a:lstStyle/>
          <a:p>
            <a:pPr marL="292632" lvl="1" indent="-292632">
              <a:buFont typeface="Arial" panose="020B0604020202020204" pitchFamily="34" charset="0"/>
              <a:buChar char="•"/>
            </a:pPr>
            <a:r>
              <a:rPr lang="en-US" sz="2048" b="1" dirty="0"/>
              <a:t>Position/area incorrect on district’s PI-1202</a:t>
            </a:r>
          </a:p>
        </p:txBody>
      </p:sp>
      <p:sp>
        <p:nvSpPr>
          <p:cNvPr id="8" name="Rectangle 7"/>
          <p:cNvSpPr/>
          <p:nvPr/>
        </p:nvSpPr>
        <p:spPr>
          <a:xfrm>
            <a:off x="4609983" y="3342487"/>
            <a:ext cx="4682332" cy="722634"/>
          </a:xfrm>
          <a:prstGeom prst="rect">
            <a:avLst/>
          </a:prstGeom>
        </p:spPr>
        <p:txBody>
          <a:bodyPr>
            <a:spAutoFit/>
          </a:bodyPr>
          <a:lstStyle/>
          <a:p>
            <a:pPr marL="292632" lvl="1" indent="-292632">
              <a:buFont typeface="Arial" panose="020B0604020202020204" pitchFamily="34" charset="0"/>
              <a:buChar char="•"/>
            </a:pPr>
            <a:r>
              <a:rPr lang="en-US" sz="2048" b="1" dirty="0"/>
              <a:t>License issued after NVL check run in June</a:t>
            </a:r>
          </a:p>
        </p:txBody>
      </p:sp>
      <p:pic>
        <p:nvPicPr>
          <p:cNvPr id="9" name="Picture 1" descr="C:\Documents and Settings\browndk\My Documents\My Pictures\dpilogo_FREDonly.gif"/>
          <p:cNvPicPr>
            <a:picLocks noChangeAspect="1" noChangeArrowheads="1"/>
          </p:cNvPicPr>
          <p:nvPr/>
        </p:nvPicPr>
        <p:blipFill>
          <a:blip r:embed="rId4"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6457039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337412"/>
            <a:ext cx="9364663" cy="840224"/>
          </a:xfrm>
          <a:prstGeom prst="rect">
            <a:avLst/>
          </a:prstGeom>
        </p:spPr>
        <p:txBody>
          <a:bodyPr>
            <a:normAutofit/>
          </a:bodyPr>
          <a:lstStyle/>
          <a:p>
            <a:pPr marL="0" indent="0" algn="ctr">
              <a:buNone/>
            </a:pPr>
            <a:r>
              <a:rPr lang="en-US" sz="4000" dirty="0">
                <a:solidFill>
                  <a:schemeClr val="bg1"/>
                </a:solidFill>
              </a:rPr>
              <a:t>NVL/QC Reporting</a:t>
            </a:r>
          </a:p>
        </p:txBody>
      </p:sp>
      <p:sp>
        <p:nvSpPr>
          <p:cNvPr id="3" name="Text Placeholder 2"/>
          <p:cNvSpPr>
            <a:spLocks noGrp="1"/>
          </p:cNvSpPr>
          <p:nvPr>
            <p:ph type="body" sz="quarter" idx="14"/>
          </p:nvPr>
        </p:nvSpPr>
        <p:spPr>
          <a:xfrm>
            <a:off x="1297593" y="1717638"/>
            <a:ext cx="7114316" cy="3932880"/>
          </a:xfrm>
          <a:prstGeom prst="rect">
            <a:avLst/>
          </a:prstGeom>
        </p:spPr>
        <p:txBody>
          <a:bodyPr/>
          <a:lstStyle/>
          <a:p>
            <a:pPr marL="156071" indent="0">
              <a:buNone/>
            </a:pPr>
            <a:r>
              <a:rPr lang="en-US" dirty="0"/>
              <a:t>Email to: </a:t>
            </a:r>
            <a:r>
              <a:rPr lang="en-US" dirty="0">
                <a:hlinkClick r:id="rId3"/>
              </a:rPr>
              <a:t>dpisfsreports@dpi.wi.gov</a:t>
            </a:r>
            <a:endParaRPr lang="en-US" dirty="0"/>
          </a:p>
          <a:p>
            <a:pPr marL="468211" indent="-408060">
              <a:buNone/>
            </a:pPr>
            <a:r>
              <a:rPr lang="en-US" dirty="0" smtClean="0"/>
              <a:t>Completed </a:t>
            </a:r>
            <a:r>
              <a:rPr lang="en-US" dirty="0"/>
              <a:t>NVL/QC worksheet—submit actual Excel workbook, not PDF or scan</a:t>
            </a:r>
          </a:p>
          <a:p>
            <a:pPr marL="981943" lvl="2" indent="-292632"/>
            <a:r>
              <a:rPr lang="en-US" sz="2458" b="1" dirty="0">
                <a:latin typeface="Lato" panose="020F0502020204030203" pitchFamily="34" charset="0"/>
              </a:rPr>
              <a:t>List all “Educators Without Valid Licenses”</a:t>
            </a:r>
          </a:p>
          <a:p>
            <a:pPr marL="981943" lvl="2" indent="-292632"/>
            <a:r>
              <a:rPr lang="en-US" sz="2458" b="1" dirty="0">
                <a:latin typeface="Lato" panose="020F0502020204030203" pitchFamily="34" charset="0"/>
              </a:rPr>
              <a:t>Any additional questioned costs</a:t>
            </a:r>
          </a:p>
          <a:p>
            <a:pPr marL="981943" lvl="2" indent="-292632"/>
            <a:r>
              <a:rPr lang="en-US" sz="2458" b="1" dirty="0">
                <a:latin typeface="Lato" panose="020F0502020204030203" pitchFamily="34" charset="0"/>
              </a:rPr>
              <a:t>Reflect account coding after any corrections</a:t>
            </a:r>
          </a:p>
        </p:txBody>
      </p:sp>
      <p:pic>
        <p:nvPicPr>
          <p:cNvPr id="4" name="Picture 1" descr="C:\Documents and Settings\browndk\My Documents\My Pictures\dpilogo_FREDonly.gif"/>
          <p:cNvPicPr>
            <a:picLocks noChangeAspect="1" noChangeArrowheads="1"/>
          </p:cNvPicPr>
          <p:nvPr/>
        </p:nvPicPr>
        <p:blipFill>
          <a:blip r:embed="rId4"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456914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ESSA Update</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77</a:t>
            </a:fld>
            <a:endParaRPr lang="en-US" dirty="0"/>
          </a:p>
        </p:txBody>
      </p:sp>
      <p:pic>
        <p:nvPicPr>
          <p:cNvPr id="5" name="Picture 1" descr="C:\Documents and Settings\browndk\My Documents\My Pictures\dpilogo_FREDonly.gif"/>
          <p:cNvPicPr>
            <a:picLocks noChangeAspect="1" noChangeArrowheads="1"/>
          </p:cNvPicPr>
          <p:nvPr/>
        </p:nvPicPr>
        <p:blipFill>
          <a:blip r:embed="rId3" cstate="print"/>
          <a:srcRect/>
          <a:stretch>
            <a:fillRect/>
          </a:stretch>
        </p:blipFill>
        <p:spPr bwMode="auto">
          <a:xfrm>
            <a:off x="1" y="5545526"/>
            <a:ext cx="936810" cy="587254"/>
          </a:xfrm>
          <a:prstGeom prst="rect">
            <a:avLst/>
          </a:prstGeom>
          <a:noFill/>
        </p:spPr>
      </p:pic>
    </p:spTree>
    <p:custDataLst>
      <p:tags r:id="rId1"/>
    </p:custDataLst>
    <p:extLst>
      <p:ext uri="{BB962C8B-B14F-4D97-AF65-F5344CB8AC3E}">
        <p14:creationId xmlns:p14="http://schemas.microsoft.com/office/powerpoint/2010/main" val="17806503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373917"/>
            <a:ext cx="8077022" cy="595902"/>
          </a:xfrm>
        </p:spPr>
        <p:txBody>
          <a:bodyPr>
            <a:normAutofit fontScale="90000"/>
          </a:bodyPr>
          <a:lstStyle/>
          <a:p>
            <a:pPr algn="ctr"/>
            <a:r>
              <a:rPr lang="en-US" dirty="0" smtClean="0">
                <a:solidFill>
                  <a:schemeClr val="bg1"/>
                </a:solidFill>
              </a:rPr>
              <a:t>Every Student Succeeds Act (ESSA)</a:t>
            </a:r>
            <a:endParaRPr lang="en-US" dirty="0">
              <a:solidFill>
                <a:schemeClr val="bg1"/>
              </a:solidFill>
            </a:endParaRPr>
          </a:p>
        </p:txBody>
      </p:sp>
      <p:sp>
        <p:nvSpPr>
          <p:cNvPr id="6" name="Content Placeholder 5"/>
          <p:cNvSpPr>
            <a:spLocks noGrp="1"/>
          </p:cNvSpPr>
          <p:nvPr>
            <p:ph idx="1"/>
          </p:nvPr>
        </p:nvSpPr>
        <p:spPr/>
        <p:txBody>
          <a:bodyPr>
            <a:normAutofit/>
          </a:bodyPr>
          <a:lstStyle/>
          <a:p>
            <a:r>
              <a:rPr lang="en-US" dirty="0" smtClean="0"/>
              <a:t>On December 10, 2015 President Obama signed the “Every Student Succeeds Act” into law which replaced the No Child Left Behind Act from 2002</a:t>
            </a:r>
          </a:p>
          <a:p>
            <a:r>
              <a:rPr lang="en-US" dirty="0" smtClean="0"/>
              <a:t>Most notable fiscal provision effective for the </a:t>
            </a:r>
            <a:r>
              <a:rPr lang="en-US" b="1" dirty="0" smtClean="0"/>
              <a:t>2017-18 year</a:t>
            </a:r>
            <a:r>
              <a:rPr lang="en-US" dirty="0" smtClean="0"/>
              <a:t>:</a:t>
            </a:r>
          </a:p>
          <a:p>
            <a:pPr lvl="1"/>
            <a:r>
              <a:rPr lang="en-US" dirty="0" smtClean="0"/>
              <a:t>Include in both State (SEA) and District (LEA) report cards “per pupil expenditures of federal, state and local funds, disaggregated by district and school”</a:t>
            </a:r>
          </a:p>
          <a:p>
            <a:pPr lvl="2"/>
            <a:r>
              <a:rPr lang="en-US" sz="1801" dirty="0"/>
              <a:t>‘School’ means building location</a:t>
            </a:r>
          </a:p>
          <a:p>
            <a:pPr lvl="1"/>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78</a:t>
            </a:fld>
            <a:endParaRPr lang="en-US" dirty="0"/>
          </a:p>
        </p:txBody>
      </p:sp>
    </p:spTree>
    <p:custDataLst>
      <p:tags r:id="rId1"/>
    </p:custDataLst>
    <p:extLst>
      <p:ext uri="{BB962C8B-B14F-4D97-AF65-F5344CB8AC3E}">
        <p14:creationId xmlns:p14="http://schemas.microsoft.com/office/powerpoint/2010/main" val="9317545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373916"/>
            <a:ext cx="8077022" cy="568193"/>
          </a:xfrm>
        </p:spPr>
        <p:txBody>
          <a:bodyPr>
            <a:normAutofit fontScale="90000"/>
          </a:bodyPr>
          <a:lstStyle/>
          <a:p>
            <a:pPr algn="ctr"/>
            <a:r>
              <a:rPr lang="en-US" dirty="0" smtClean="0">
                <a:solidFill>
                  <a:schemeClr val="bg1"/>
                </a:solidFill>
              </a:rPr>
              <a:t>Every Student Succeeds Act (ESSA)</a:t>
            </a:r>
            <a:endParaRPr lang="en-US" dirty="0">
              <a:solidFill>
                <a:schemeClr val="bg1"/>
              </a:solidFill>
            </a:endParaRPr>
          </a:p>
        </p:txBody>
      </p:sp>
      <p:sp>
        <p:nvSpPr>
          <p:cNvPr id="6" name="Content Placeholder 5"/>
          <p:cNvSpPr>
            <a:spLocks noGrp="1"/>
          </p:cNvSpPr>
          <p:nvPr>
            <p:ph idx="1"/>
          </p:nvPr>
        </p:nvSpPr>
        <p:spPr>
          <a:xfrm>
            <a:off x="643821" y="2279546"/>
            <a:ext cx="8077022" cy="3544300"/>
          </a:xfrm>
        </p:spPr>
        <p:txBody>
          <a:bodyPr>
            <a:normAutofit/>
          </a:bodyPr>
          <a:lstStyle/>
          <a:p>
            <a:pPr lvl="1"/>
            <a:r>
              <a:rPr lang="en-US" dirty="0" smtClean="0"/>
              <a:t>Proposed Regulations were issued to help SEAs and LEAs implement the law but President Trump enacted the Congressional Reform Act which stopped final adoption of the Regulations</a:t>
            </a:r>
          </a:p>
          <a:p>
            <a:pPr lvl="1"/>
            <a:r>
              <a:rPr lang="en-US" dirty="0" smtClean="0"/>
              <a:t>We are waiting for the Department of Education to release guidance as to implementation of the new requirements including due dates for fiscal data</a:t>
            </a:r>
          </a:p>
          <a:p>
            <a:pPr lvl="2"/>
            <a:r>
              <a:rPr lang="en-US" dirty="0" smtClean="0"/>
              <a:t>Proposed regulations allowed for a one year extension of providing fiscal data—12/31/19 but law as it stands has a due date of 12/31/18</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79</a:t>
            </a:fld>
            <a:endParaRPr lang="en-US" dirty="0"/>
          </a:p>
        </p:txBody>
      </p:sp>
    </p:spTree>
    <p:custDataLst>
      <p:tags r:id="rId1"/>
    </p:custDataLst>
    <p:extLst>
      <p:ext uri="{BB962C8B-B14F-4D97-AF65-F5344CB8AC3E}">
        <p14:creationId xmlns:p14="http://schemas.microsoft.com/office/powerpoint/2010/main" val="1997261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6"/>
            <a:ext cx="8077022" cy="831429"/>
          </a:xfrm>
        </p:spPr>
        <p:txBody>
          <a:bodyPr>
            <a:normAutofit/>
          </a:bodyPr>
          <a:lstStyle/>
          <a:p>
            <a:pPr algn="ctr"/>
            <a:r>
              <a:rPr lang="en-US" sz="4000" dirty="0">
                <a:solidFill>
                  <a:schemeClr val="bg1"/>
                </a:solidFill>
              </a:rPr>
              <a:t>General Aids Audit Program</a:t>
            </a:r>
            <a:endParaRPr lang="en-US" sz="4000" dirty="0"/>
          </a:p>
        </p:txBody>
      </p:sp>
      <p:sp>
        <p:nvSpPr>
          <p:cNvPr id="3" name="Content Placeholder 2"/>
          <p:cNvSpPr>
            <a:spLocks noGrp="1"/>
          </p:cNvSpPr>
          <p:nvPr>
            <p:ph idx="1"/>
          </p:nvPr>
        </p:nvSpPr>
        <p:spPr/>
        <p:txBody>
          <a:bodyPr>
            <a:normAutofit fontScale="85000" lnSpcReduction="10000"/>
          </a:bodyPr>
          <a:lstStyle/>
          <a:p>
            <a:r>
              <a:rPr lang="en-US" dirty="0"/>
              <a:t>2015 Wisconsin Act 55 has created a new transfer amount of $12,000 for open enrolled pupils with disabilities, as defined by IDEA and Wis. Stats. § 115.76 (5). </a:t>
            </a:r>
            <a:endParaRPr lang="en-US" dirty="0" smtClean="0"/>
          </a:p>
          <a:p>
            <a:r>
              <a:rPr lang="en-US" dirty="0" smtClean="0"/>
              <a:t>Nonresident </a:t>
            </a:r>
            <a:r>
              <a:rPr lang="en-US" dirty="0"/>
              <a:t>school districts will no longer bill the resident district for the open enrollment basic transfer amount plus any actual, additional costs to provide special education for open enrolled pupils with disabilities. </a:t>
            </a:r>
            <a:endParaRPr lang="en-US" dirty="0" smtClean="0"/>
          </a:p>
          <a:p>
            <a:r>
              <a:rPr lang="en-US" dirty="0" smtClean="0"/>
              <a:t>The </a:t>
            </a:r>
            <a:r>
              <a:rPr lang="en-US" dirty="0"/>
              <a:t>Department of Public Instruction (department) will make the aid transfer payments for all open enrolled pupils with disabilities in the same manner as open enrolled non-disabled pupils. </a:t>
            </a:r>
          </a:p>
          <a:p>
            <a:r>
              <a:rPr lang="en-US" dirty="0" smtClean="0"/>
              <a:t>Starts </a:t>
            </a:r>
            <a:r>
              <a:rPr lang="en-US" dirty="0"/>
              <a:t>with the 2016-17 school year (the February – April 2016 regular application period</a:t>
            </a:r>
            <a:r>
              <a:rPr lang="en-US" dirty="0" smtClean="0"/>
              <a:t>).</a:t>
            </a:r>
          </a:p>
          <a:p>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8</a:t>
            </a:fld>
            <a:endParaRPr lang="en-US" dirty="0"/>
          </a:p>
        </p:txBody>
      </p:sp>
    </p:spTree>
    <p:custDataLst>
      <p:tags r:id="rId1"/>
    </p:custDataLst>
    <p:extLst>
      <p:ext uri="{BB962C8B-B14F-4D97-AF65-F5344CB8AC3E}">
        <p14:creationId xmlns:p14="http://schemas.microsoft.com/office/powerpoint/2010/main" val="1990363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21" y="373916"/>
            <a:ext cx="8077022" cy="623611"/>
          </a:xfrm>
        </p:spPr>
        <p:txBody>
          <a:bodyPr>
            <a:normAutofit fontScale="90000"/>
          </a:bodyPr>
          <a:lstStyle/>
          <a:p>
            <a:pPr algn="ctr"/>
            <a:r>
              <a:rPr lang="en-US" dirty="0" smtClean="0">
                <a:solidFill>
                  <a:schemeClr val="bg1"/>
                </a:solidFill>
              </a:rPr>
              <a:t>Every Student Succeeds Act (ESSA)</a:t>
            </a:r>
            <a:endParaRPr lang="en-US" dirty="0">
              <a:solidFill>
                <a:schemeClr val="bg1"/>
              </a:solidFill>
            </a:endParaRPr>
          </a:p>
        </p:txBody>
      </p:sp>
      <p:sp>
        <p:nvSpPr>
          <p:cNvPr id="6" name="Content Placeholder 5"/>
          <p:cNvSpPr>
            <a:spLocks noGrp="1"/>
          </p:cNvSpPr>
          <p:nvPr>
            <p:ph idx="1"/>
          </p:nvPr>
        </p:nvSpPr>
        <p:spPr>
          <a:xfrm>
            <a:off x="643821" y="2279546"/>
            <a:ext cx="8077022" cy="3544300"/>
          </a:xfrm>
        </p:spPr>
        <p:txBody>
          <a:bodyPr>
            <a:normAutofit/>
          </a:bodyPr>
          <a:lstStyle/>
          <a:p>
            <a:pPr lvl="1"/>
            <a:r>
              <a:rPr lang="en-US" dirty="0" smtClean="0"/>
              <a:t>Questions:</a:t>
            </a:r>
          </a:p>
          <a:p>
            <a:pPr lvl="2"/>
            <a:r>
              <a:rPr lang="en-US" dirty="0" smtClean="0"/>
              <a:t>Does the data included in the LEA and SEA report cards have to be audited?</a:t>
            </a:r>
          </a:p>
          <a:p>
            <a:pPr lvl="2"/>
            <a:r>
              <a:rPr lang="en-US" dirty="0" smtClean="0"/>
              <a:t>Does the SEA have to collect all expenditure/revenue data by building location?</a:t>
            </a:r>
          </a:p>
          <a:p>
            <a:pPr lvl="2"/>
            <a:r>
              <a:rPr lang="en-US" dirty="0" smtClean="0"/>
              <a:t>How will data collection occur if the SEA and LEAs don’t have a system set up to track data by locations?</a:t>
            </a:r>
            <a:endParaRPr lang="en-US" dirty="0"/>
          </a:p>
        </p:txBody>
      </p:sp>
      <p:sp>
        <p:nvSpPr>
          <p:cNvPr id="4" name="Slide Number Placeholder 3"/>
          <p:cNvSpPr>
            <a:spLocks noGrp="1"/>
          </p:cNvSpPr>
          <p:nvPr>
            <p:ph type="sldNum" sz="quarter" idx="12"/>
          </p:nvPr>
        </p:nvSpPr>
        <p:spPr/>
        <p:txBody>
          <a:bodyPr/>
          <a:lstStyle/>
          <a:p>
            <a:fld id="{E5B05722-27E2-490D-91AF-DCC2EA314057}" type="slidenum">
              <a:rPr lang="en-US" smtClean="0"/>
              <a:pPr/>
              <a:t>80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882" y="4849090"/>
            <a:ext cx="1369117" cy="1205346"/>
          </a:xfrm>
          <a:prstGeom prst="rect">
            <a:avLst/>
          </a:prstGeom>
        </p:spPr>
      </p:pic>
    </p:spTree>
    <p:custDataLst>
      <p:tags r:id="rId1"/>
    </p:custDataLst>
    <p:extLst>
      <p:ext uri="{BB962C8B-B14F-4D97-AF65-F5344CB8AC3E}">
        <p14:creationId xmlns:p14="http://schemas.microsoft.com/office/powerpoint/2010/main" val="11797743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57326"/>
            <a:ext cx="9364663" cy="1018538"/>
          </a:xfrm>
        </p:spPr>
        <p:txBody>
          <a:bodyPr/>
          <a:lstStyle/>
          <a:p>
            <a:pPr algn="ctr"/>
            <a:r>
              <a:rPr lang="en-US" dirty="0" smtClean="0">
                <a:solidFill>
                  <a:schemeClr val="bg1"/>
                </a:solidFill>
              </a:rPr>
              <a:t>Fund 39 Balances</a:t>
            </a:r>
            <a:endParaRPr lang="en-US"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0975" y="2207225"/>
            <a:ext cx="3758555" cy="3448215"/>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81</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150" y="1949453"/>
            <a:ext cx="4694701" cy="3522589"/>
          </a:xfrm>
          <a:prstGeom prst="rect">
            <a:avLst/>
          </a:prstGeom>
        </p:spPr>
      </p:pic>
    </p:spTree>
    <p:custDataLst>
      <p:tags r:id="rId1"/>
    </p:custDataLst>
    <p:extLst>
      <p:ext uri="{BB962C8B-B14F-4D97-AF65-F5344CB8AC3E}">
        <p14:creationId xmlns:p14="http://schemas.microsoft.com/office/powerpoint/2010/main" val="38263627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216"/>
            <a:ext cx="9364662" cy="613781"/>
          </a:xfrm>
          <a:ln w="28575" cmpd="sng">
            <a:noFill/>
          </a:ln>
        </p:spPr>
        <p:txBody>
          <a:bodyPr>
            <a:normAutofit fontScale="90000"/>
          </a:bodyPr>
          <a:lstStyle/>
          <a:p>
            <a:pPr algn="ctr"/>
            <a:r>
              <a:rPr lang="en-US" dirty="0" smtClean="0">
                <a:solidFill>
                  <a:schemeClr val="bg1"/>
                </a:solidFill>
              </a:rPr>
              <a:t>Fund 39 Balances</a:t>
            </a:r>
            <a:endParaRPr lang="en-US" dirty="0">
              <a:solidFill>
                <a:schemeClr val="bg1"/>
              </a:solidFill>
            </a:endParaRPr>
          </a:p>
        </p:txBody>
      </p:sp>
      <p:sp>
        <p:nvSpPr>
          <p:cNvPr id="3" name="Content Placeholder 2"/>
          <p:cNvSpPr>
            <a:spLocks noGrp="1"/>
          </p:cNvSpPr>
          <p:nvPr>
            <p:ph idx="1"/>
          </p:nvPr>
        </p:nvSpPr>
        <p:spPr>
          <a:xfrm>
            <a:off x="526710" y="1844541"/>
            <a:ext cx="8465223" cy="3780290"/>
          </a:xfrm>
        </p:spPr>
        <p:txBody>
          <a:bodyPr>
            <a:noAutofit/>
          </a:bodyPr>
          <a:lstStyle/>
          <a:p>
            <a:pPr marL="0" indent="0">
              <a:lnSpc>
                <a:spcPct val="100000"/>
              </a:lnSpc>
              <a:spcBef>
                <a:spcPts val="0"/>
              </a:spcBef>
              <a:buNone/>
            </a:pPr>
            <a:r>
              <a:rPr lang="en-US" altLang="en-US" sz="1651" b="1" dirty="0">
                <a:solidFill>
                  <a:schemeClr val="tx1">
                    <a:lumMod val="95000"/>
                  </a:schemeClr>
                </a:solidFill>
              </a:rPr>
              <a:t> </a:t>
            </a:r>
          </a:p>
          <a:p>
            <a:pPr>
              <a:lnSpc>
                <a:spcPct val="100000"/>
              </a:lnSpc>
              <a:spcBef>
                <a:spcPts val="0"/>
              </a:spcBef>
            </a:pPr>
            <a:endParaRPr lang="en-US" sz="1767" b="1" dirty="0">
              <a:solidFill>
                <a:schemeClr val="tx1">
                  <a:lumMod val="95000"/>
                </a:schemeClr>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82</a:t>
            </a:fld>
            <a:endParaRPr lang="en-US" dirty="0"/>
          </a:p>
        </p:txBody>
      </p:sp>
      <p:sp>
        <p:nvSpPr>
          <p:cNvPr id="4" name="Rectangle 3"/>
          <p:cNvSpPr/>
          <p:nvPr/>
        </p:nvSpPr>
        <p:spPr>
          <a:xfrm>
            <a:off x="849172" y="1893017"/>
            <a:ext cx="7552954" cy="3699859"/>
          </a:xfrm>
          <a:prstGeom prst="rect">
            <a:avLst/>
          </a:prstGeom>
        </p:spPr>
        <p:txBody>
          <a:bodyPr wrap="square">
            <a:spAutoFit/>
          </a:bodyPr>
          <a:lstStyle/>
          <a:p>
            <a:pPr marL="257278" indent="-257278">
              <a:spcBef>
                <a:spcPts val="225"/>
              </a:spcBef>
              <a:spcAft>
                <a:spcPts val="225"/>
              </a:spcAft>
              <a:buFont typeface="Arial" panose="020B0604020202020204" pitchFamily="34" charset="0"/>
              <a:buChar char="•"/>
            </a:pPr>
            <a:r>
              <a:rPr lang="en-US" sz="2101" b="1" dirty="0"/>
              <a:t>School Districts must levy sufficient amounts to meet all principal and interest payments as they become due. Additional sums may be levied per Wis Stats 67.11(1)(e) if the district intends to make a prepayment on the debt.</a:t>
            </a:r>
          </a:p>
          <a:p>
            <a:pPr marL="257278" indent="-257278">
              <a:spcBef>
                <a:spcPts val="225"/>
              </a:spcBef>
              <a:spcAft>
                <a:spcPts val="225"/>
              </a:spcAft>
              <a:buFont typeface="Arial" panose="020B0604020202020204" pitchFamily="34" charset="0"/>
              <a:buChar char="•"/>
            </a:pPr>
            <a:r>
              <a:rPr lang="en-US" sz="2101" b="1" dirty="0"/>
              <a:t>Historically, the SFS Team has advised districts against increasing their current debt service tax levy for amounts that will not be spent before setting the tax levy for the next year. However, it is important to note, state law does allow a district to increase its tax levy above the amounts to pay current debt, </a:t>
            </a:r>
            <a:r>
              <a:rPr lang="en-US" sz="2101" b="1" i="1" u="sng" dirty="0"/>
              <a:t>“in order to speed the payment of municipal obligations.”</a:t>
            </a:r>
            <a:endParaRPr lang="en-US" sz="2101" b="1" dirty="0"/>
          </a:p>
        </p:txBody>
      </p:sp>
    </p:spTree>
    <p:custDataLst>
      <p:tags r:id="rId1"/>
    </p:custDataLst>
    <p:extLst>
      <p:ext uri="{BB962C8B-B14F-4D97-AF65-F5344CB8AC3E}">
        <p14:creationId xmlns:p14="http://schemas.microsoft.com/office/powerpoint/2010/main" val="29060649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64662" cy="1233055"/>
          </a:xfrm>
          <a:ln w="28575" cmpd="sng">
            <a:noFill/>
          </a:ln>
        </p:spPr>
        <p:txBody>
          <a:bodyPr>
            <a:normAutofit/>
          </a:bodyPr>
          <a:lstStyle/>
          <a:p>
            <a:pPr algn="ctr"/>
            <a:r>
              <a:rPr lang="en-US" dirty="0" smtClean="0">
                <a:solidFill>
                  <a:schemeClr val="bg1"/>
                </a:solidFill>
              </a:rPr>
              <a:t>Fund 39 Balances</a:t>
            </a:r>
            <a:endParaRPr lang="en-US" dirty="0">
              <a:solidFill>
                <a:schemeClr val="bg1"/>
              </a:solidFill>
            </a:endParaRPr>
          </a:p>
        </p:txBody>
      </p:sp>
      <p:sp>
        <p:nvSpPr>
          <p:cNvPr id="3" name="Content Placeholder 2"/>
          <p:cNvSpPr>
            <a:spLocks noGrp="1"/>
          </p:cNvSpPr>
          <p:nvPr>
            <p:ph idx="1"/>
          </p:nvPr>
        </p:nvSpPr>
        <p:spPr>
          <a:xfrm>
            <a:off x="571742" y="1844541"/>
            <a:ext cx="8430600" cy="3780290"/>
          </a:xfrm>
        </p:spPr>
        <p:txBody>
          <a:bodyPr>
            <a:noAutofit/>
          </a:bodyPr>
          <a:lstStyle/>
          <a:p>
            <a:pPr>
              <a:lnSpc>
                <a:spcPct val="100000"/>
              </a:lnSpc>
              <a:spcBef>
                <a:spcPts val="225"/>
              </a:spcBef>
              <a:spcAft>
                <a:spcPts val="225"/>
              </a:spcAft>
            </a:pPr>
            <a:r>
              <a:rPr lang="en-US" altLang="en-US" sz="1651" b="1" dirty="0">
                <a:solidFill>
                  <a:schemeClr val="tx1">
                    <a:lumMod val="95000"/>
                  </a:schemeClr>
                </a:solidFill>
              </a:rPr>
              <a:t> </a:t>
            </a:r>
            <a:r>
              <a:rPr lang="en-US" sz="2101" b="1" dirty="0"/>
              <a:t>Debt Service levy [Wis Stats 67.11(1) (e)]: Such further sums raised by taxation or otherwise, as may be necessary to make all interest and principal payments due in any year. The levying and collection of the taxes or other revenues are authorized; but </a:t>
            </a:r>
            <a:r>
              <a:rPr lang="en-US" sz="2101" b="1" i="1" u="sng" dirty="0"/>
              <a:t>the governing body may, in its discretion, levy and collect larger sums than the sums so authorized, in order to speed the payment of municipal obligations</a:t>
            </a:r>
            <a:r>
              <a:rPr lang="en-US" sz="2101" b="1" dirty="0"/>
              <a:t>.</a:t>
            </a:r>
          </a:p>
          <a:p>
            <a:pPr marL="0" indent="0">
              <a:lnSpc>
                <a:spcPct val="100000"/>
              </a:lnSpc>
              <a:spcBef>
                <a:spcPts val="225"/>
              </a:spcBef>
              <a:spcAft>
                <a:spcPts val="225"/>
              </a:spcAft>
              <a:buNone/>
            </a:pPr>
            <a:r>
              <a:rPr lang="en-US" sz="788" b="1" dirty="0"/>
              <a:t> </a:t>
            </a:r>
          </a:p>
          <a:p>
            <a:pPr>
              <a:lnSpc>
                <a:spcPct val="100000"/>
              </a:lnSpc>
              <a:spcBef>
                <a:spcPts val="225"/>
              </a:spcBef>
              <a:spcAft>
                <a:spcPts val="225"/>
              </a:spcAft>
            </a:pPr>
            <a:r>
              <a:rPr lang="en-US" sz="2101" b="1" dirty="0"/>
              <a:t>The SFS Team is very close to finalizing the new guidance related to Fund 39 revenues and expenditures.  The guidance will clarify the consequences of residual fund transfers and impacts to the district’s revenue limit.</a:t>
            </a:r>
          </a:p>
          <a:p>
            <a:pPr marL="0" indent="0">
              <a:lnSpc>
                <a:spcPct val="100000"/>
              </a:lnSpc>
              <a:spcBef>
                <a:spcPts val="0"/>
              </a:spcBef>
              <a:buNone/>
            </a:pPr>
            <a:endParaRPr lang="en-US" altLang="en-US" sz="1651" b="1" dirty="0">
              <a:solidFill>
                <a:schemeClr val="tx1">
                  <a:lumMod val="95000"/>
                </a:schemeClr>
              </a:solidFill>
            </a:endParaRPr>
          </a:p>
          <a:p>
            <a:pPr>
              <a:lnSpc>
                <a:spcPct val="100000"/>
              </a:lnSpc>
              <a:spcBef>
                <a:spcPts val="0"/>
              </a:spcBef>
            </a:pPr>
            <a:endParaRPr lang="en-US" sz="1767" b="1" dirty="0">
              <a:solidFill>
                <a:schemeClr val="tx1">
                  <a:lumMod val="95000"/>
                </a:schemeClr>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83</a:t>
            </a:fld>
            <a:endParaRPr lang="en-US" dirty="0"/>
          </a:p>
        </p:txBody>
      </p:sp>
    </p:spTree>
    <p:custDataLst>
      <p:tags r:id="rId1"/>
    </p:custDataLst>
    <p:extLst>
      <p:ext uri="{BB962C8B-B14F-4D97-AF65-F5344CB8AC3E}">
        <p14:creationId xmlns:p14="http://schemas.microsoft.com/office/powerpoint/2010/main" val="24968027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10837"/>
            <a:ext cx="9188716" cy="1219200"/>
          </a:xfrm>
        </p:spPr>
        <p:txBody>
          <a:bodyPr>
            <a:noAutofit/>
          </a:bodyPr>
          <a:lstStyle/>
          <a:p>
            <a:pPr algn="ctr">
              <a:spcBef>
                <a:spcPts val="225"/>
              </a:spcBef>
              <a:spcAft>
                <a:spcPts val="225"/>
              </a:spcAft>
              <a:defRPr/>
            </a:pPr>
            <a:r>
              <a:rPr lang="en-US" sz="4000" dirty="0">
                <a:solidFill>
                  <a:schemeClr val="bg1"/>
                </a:solidFill>
                <a:effectLst>
                  <a:outerShdw blurRad="38100" dist="38100" dir="2700000" algn="tl">
                    <a:srgbClr val="000000">
                      <a:alpha val="43137"/>
                    </a:srgbClr>
                  </a:outerShdw>
                </a:effectLst>
              </a:rPr>
              <a:t>VISIT OUR WEBSITE or CALL US </a:t>
            </a:r>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a:t>
            </a:r>
            <a:r>
              <a:rPr lang="en-US" sz="4000" dirty="0">
                <a:solidFill>
                  <a:schemeClr val="bg1"/>
                </a:solidFill>
                <a:effectLst>
                  <a:outerShdw blurRad="38100" dist="38100" dir="2700000" algn="tl">
                    <a:srgbClr val="000000">
                      <a:alpha val="43137"/>
                    </a:srgbClr>
                  </a:outerShdw>
                </a:effectLst>
              </a:rPr>
              <a:t>all 608 Area Code):</a:t>
            </a:r>
          </a:p>
        </p:txBody>
      </p:sp>
      <p:sp>
        <p:nvSpPr>
          <p:cNvPr id="1028" name="Rectangle 4"/>
          <p:cNvSpPr>
            <a:spLocks noGrp="1" noChangeArrowheads="1"/>
          </p:cNvSpPr>
          <p:nvPr>
            <p:ph type="body" sz="half" idx="1"/>
          </p:nvPr>
        </p:nvSpPr>
        <p:spPr>
          <a:xfrm>
            <a:off x="1380349" y="1731817"/>
            <a:ext cx="7375724" cy="5527965"/>
          </a:xfrm>
          <a:noFill/>
          <a:ln w="25400">
            <a:noFill/>
          </a:ln>
        </p:spPr>
        <p:txBody>
          <a:bodyPr>
            <a:noAutofit/>
          </a:bodyPr>
          <a:lstStyle/>
          <a:p>
            <a:pPr>
              <a:lnSpc>
                <a:spcPct val="100000"/>
              </a:lnSpc>
              <a:spcBef>
                <a:spcPts val="900"/>
              </a:spcBef>
              <a:spcAft>
                <a:spcPts val="225"/>
              </a:spcAft>
              <a:buSzPct val="100000"/>
            </a:pPr>
            <a:r>
              <a:rPr lang="en-US" sz="2101" b="1" dirty="0"/>
              <a:t>Bob Soldner, Director 			</a:t>
            </a:r>
            <a:r>
              <a:rPr lang="en-US" sz="2101" b="1" dirty="0" smtClean="0"/>
              <a:t>	266-6968</a:t>
            </a:r>
            <a:endParaRPr lang="en-US" sz="2101" b="1" dirty="0"/>
          </a:p>
          <a:p>
            <a:pPr>
              <a:lnSpc>
                <a:spcPct val="100000"/>
              </a:lnSpc>
              <a:spcBef>
                <a:spcPts val="900"/>
              </a:spcBef>
              <a:spcAft>
                <a:spcPts val="225"/>
              </a:spcAft>
              <a:buSzPct val="100000"/>
            </a:pPr>
            <a:r>
              <a:rPr lang="en-US" sz="2101" b="1" dirty="0"/>
              <a:t>Bruce Anderson, Consultant	 	</a:t>
            </a:r>
            <a:r>
              <a:rPr lang="en-US" sz="2101" b="1" dirty="0" smtClean="0"/>
              <a:t>	267-9707</a:t>
            </a:r>
            <a:endParaRPr lang="en-US" sz="2101" b="1" dirty="0"/>
          </a:p>
          <a:p>
            <a:pPr>
              <a:lnSpc>
                <a:spcPct val="100000"/>
              </a:lnSpc>
              <a:spcBef>
                <a:spcPts val="900"/>
              </a:spcBef>
              <a:spcAft>
                <a:spcPts val="225"/>
              </a:spcAft>
              <a:buSzPct val="100000"/>
            </a:pPr>
            <a:r>
              <a:rPr lang="en-US" sz="2101" b="1" dirty="0"/>
              <a:t>Carey Bradley, Assistant Director	 	267-9212</a:t>
            </a:r>
          </a:p>
          <a:p>
            <a:pPr>
              <a:lnSpc>
                <a:spcPct val="100000"/>
              </a:lnSpc>
              <a:spcBef>
                <a:spcPts val="900"/>
              </a:spcBef>
              <a:spcAft>
                <a:spcPts val="225"/>
              </a:spcAft>
              <a:buSzPct val="100000"/>
            </a:pPr>
            <a:r>
              <a:rPr lang="en-US" sz="2101" b="1" dirty="0"/>
              <a:t>Victoria Chung, Accountant			267-9205</a:t>
            </a:r>
          </a:p>
          <a:p>
            <a:pPr>
              <a:lnSpc>
                <a:spcPct val="100000"/>
              </a:lnSpc>
              <a:spcBef>
                <a:spcPts val="900"/>
              </a:spcBef>
              <a:spcAft>
                <a:spcPts val="225"/>
              </a:spcAft>
              <a:buSzPct val="100000"/>
            </a:pPr>
            <a:r>
              <a:rPr lang="en-US" sz="2101" b="1" dirty="0"/>
              <a:t>Gene Fornecker, Auditor			267-7882</a:t>
            </a:r>
          </a:p>
          <a:p>
            <a:pPr>
              <a:lnSpc>
                <a:spcPct val="100000"/>
              </a:lnSpc>
              <a:spcBef>
                <a:spcPts val="900"/>
              </a:spcBef>
              <a:spcAft>
                <a:spcPts val="225"/>
              </a:spcAft>
              <a:buSzPct val="100000"/>
            </a:pPr>
            <a:r>
              <a:rPr lang="en-US" sz="2101" b="1" dirty="0"/>
              <a:t>Brian Kahl, Auditor 				266-3862</a:t>
            </a:r>
          </a:p>
          <a:p>
            <a:pPr>
              <a:lnSpc>
                <a:spcPct val="100000"/>
              </a:lnSpc>
              <a:spcBef>
                <a:spcPts val="900"/>
              </a:spcBef>
              <a:spcAft>
                <a:spcPts val="225"/>
              </a:spcAft>
              <a:buSzPct val="100000"/>
            </a:pPr>
            <a:r>
              <a:rPr lang="en-US" sz="2101" b="1" dirty="0"/>
              <a:t>Derek Sliter, Consultant 			</a:t>
            </a:r>
            <a:r>
              <a:rPr lang="en-US" sz="2101" b="1" dirty="0" smtClean="0"/>
              <a:t>266-3464</a:t>
            </a:r>
          </a:p>
          <a:p>
            <a:pPr>
              <a:lnSpc>
                <a:spcPct val="100000"/>
              </a:lnSpc>
              <a:spcBef>
                <a:spcPts val="900"/>
              </a:spcBef>
              <a:spcAft>
                <a:spcPts val="225"/>
              </a:spcAft>
              <a:buSzPct val="100000"/>
            </a:pPr>
            <a:endParaRPr lang="en-US" sz="2101" b="1" dirty="0"/>
          </a:p>
          <a:p>
            <a:pPr>
              <a:lnSpc>
                <a:spcPct val="100000"/>
              </a:lnSpc>
              <a:spcBef>
                <a:spcPts val="900"/>
              </a:spcBef>
              <a:spcAft>
                <a:spcPts val="225"/>
              </a:spcAft>
              <a:buSzPct val="100000"/>
            </a:pPr>
            <a:endParaRPr lang="en-US" sz="2101" b="1" dirty="0"/>
          </a:p>
          <a:p>
            <a:pPr lvl="1">
              <a:lnSpc>
                <a:spcPct val="100000"/>
              </a:lnSpc>
              <a:spcBef>
                <a:spcPts val="225"/>
              </a:spcBef>
              <a:spcAft>
                <a:spcPts val="225"/>
              </a:spcAft>
              <a:buClr>
                <a:srgbClr val="FFFF00"/>
              </a:buClr>
              <a:buSzPct val="100000"/>
            </a:pPr>
            <a:r>
              <a:rPr lang="en-US" sz="2101" b="1" dirty="0"/>
              <a:t>	</a:t>
            </a:r>
            <a:r>
              <a:rPr lang="en-US" sz="4000" b="1" dirty="0" smtClean="0"/>
              <a:t>  </a:t>
            </a:r>
            <a:r>
              <a:rPr lang="en-US" sz="4000" b="1" dirty="0" smtClean="0">
                <a:hlinkClick r:id="rId3"/>
              </a:rPr>
              <a:t>https://dpi.wi.gov/sfs</a:t>
            </a:r>
            <a:r>
              <a:rPr lang="en-US" sz="4000" b="1" dirty="0" smtClean="0"/>
              <a:t> </a:t>
            </a:r>
            <a:endParaRPr lang="en-US" sz="4000" b="1" dirty="0"/>
          </a:p>
        </p:txBody>
      </p:sp>
      <p:sp>
        <p:nvSpPr>
          <p:cNvPr id="2" name="Slide Number Placeholder 1"/>
          <p:cNvSpPr>
            <a:spLocks noGrp="1"/>
          </p:cNvSpPr>
          <p:nvPr>
            <p:ph type="sldNum" sz="quarter" idx="12"/>
          </p:nvPr>
        </p:nvSpPr>
        <p:spPr/>
        <p:txBody>
          <a:bodyPr/>
          <a:lstStyle/>
          <a:p>
            <a:pPr>
              <a:defRPr/>
            </a:pPr>
            <a:fld id="{ABC278F2-02F5-4299-9721-67B13556513C}" type="slidenum">
              <a:rPr lang="en-US" smtClean="0"/>
              <a:pPr>
                <a:defRPr/>
              </a:pPr>
              <a:t>84</a:t>
            </a:fld>
            <a:endParaRPr lang="en-US" dirty="0"/>
          </a:p>
        </p:txBody>
      </p:sp>
      <p:pic>
        <p:nvPicPr>
          <p:cNvPr id="6" name="Picture 1" descr="C:\Documents and Settings\browndk\My Documents\My Pictures\dpilogo_FREDonly.gif"/>
          <p:cNvPicPr>
            <a:picLocks noChangeAspect="1" noChangeArrowheads="1"/>
          </p:cNvPicPr>
          <p:nvPr/>
        </p:nvPicPr>
        <p:blipFill>
          <a:blip r:embed="rId4" cstate="print"/>
          <a:srcRect/>
          <a:stretch>
            <a:fillRect/>
          </a:stretch>
        </p:blipFill>
        <p:spPr bwMode="auto">
          <a:xfrm>
            <a:off x="0" y="5578001"/>
            <a:ext cx="906620" cy="56832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21" y="373917"/>
            <a:ext cx="8077022" cy="789866"/>
          </a:xfrm>
        </p:spPr>
        <p:txBody>
          <a:bodyPr/>
          <a:lstStyle/>
          <a:p>
            <a:pPr algn="ctr"/>
            <a:r>
              <a:rPr lang="en-US" dirty="0">
                <a:solidFill>
                  <a:schemeClr val="tx1"/>
                </a:solidFill>
              </a:rPr>
              <a:t> </a:t>
            </a:r>
            <a:r>
              <a:rPr lang="en-US" sz="4000" dirty="0" smtClean="0">
                <a:solidFill>
                  <a:schemeClr val="bg1"/>
                </a:solidFill>
              </a:rPr>
              <a:t>Compliance with State Statutes</a:t>
            </a:r>
            <a:endParaRPr lang="en-US" sz="40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b="1" dirty="0"/>
              <a:t>120.13</a:t>
            </a:r>
            <a:r>
              <a:rPr lang="en-US" dirty="0"/>
              <a:t> </a:t>
            </a:r>
            <a:r>
              <a:rPr lang="en-US" b="1" dirty="0"/>
              <a:t> School board powers.</a:t>
            </a:r>
            <a:r>
              <a:rPr lang="en-US" dirty="0"/>
              <a:t> The school board of a common or union high school district may do all things reasonable to promote the cause of education, including establishing, providing and improving school district programs, functions and activities for the benefit of pupils, and including all of the following: </a:t>
            </a:r>
            <a:endParaRPr lang="en-US" dirty="0" smtClean="0"/>
          </a:p>
          <a:p>
            <a:pPr lvl="1"/>
            <a:r>
              <a:rPr lang="en-US" b="1" dirty="0"/>
              <a:t>19m)</a:t>
            </a:r>
            <a:r>
              <a:rPr lang="en-US" dirty="0"/>
              <a:t> </a:t>
            </a:r>
            <a:r>
              <a:rPr lang="en-US" cap="small" dirty="0"/>
              <a:t>Sale of property.</a:t>
            </a:r>
            <a:r>
              <a:rPr lang="en-US" dirty="0"/>
              <a:t> Sell any property belonging to and not needed by the school district. If a school site or other lands are to be abandoned which were acquired or are held upon condition that they revert to the prior owner when no longer used for school purposes, the school board shall sell any school buildings thereon or move them to another site within 8 months after the school buildings cease to be used for school purposes or the site ceases to be maintained as a school district playground or park. </a:t>
            </a:r>
          </a:p>
        </p:txBody>
      </p:sp>
      <p:sp>
        <p:nvSpPr>
          <p:cNvPr id="4" name="Slide Number Placeholder 3"/>
          <p:cNvSpPr>
            <a:spLocks noGrp="1"/>
          </p:cNvSpPr>
          <p:nvPr>
            <p:ph type="sldNum" sz="quarter" idx="12"/>
          </p:nvPr>
        </p:nvSpPr>
        <p:spPr/>
        <p:txBody>
          <a:bodyPr/>
          <a:lstStyle/>
          <a:p>
            <a:fld id="{E5B05722-27E2-490D-91AF-DCC2EA314057}" type="slidenum">
              <a:rPr lang="en-US" smtClean="0"/>
              <a:pPr/>
              <a:t>9</a:t>
            </a:fld>
            <a:endParaRPr lang="en-US" dirty="0"/>
          </a:p>
        </p:txBody>
      </p:sp>
    </p:spTree>
    <p:custDataLst>
      <p:tags r:id="rId1"/>
    </p:custDataLst>
    <p:extLst>
      <p:ext uri="{BB962C8B-B14F-4D97-AF65-F5344CB8AC3E}">
        <p14:creationId xmlns:p14="http://schemas.microsoft.com/office/powerpoint/2010/main" val="3530766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9902</TotalTime>
  <Words>4238</Words>
  <Application>Microsoft Office PowerPoint</Application>
  <PresentationFormat>Custom</PresentationFormat>
  <Paragraphs>628</Paragraphs>
  <Slides>84</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Arial</vt:lpstr>
      <vt:lpstr>Arial Black</vt:lpstr>
      <vt:lpstr>Calibri</vt:lpstr>
      <vt:lpstr>Calibri Light</vt:lpstr>
      <vt:lpstr>Courier New</vt:lpstr>
      <vt:lpstr>Gadget</vt:lpstr>
      <vt:lpstr>Lao MN</vt:lpstr>
      <vt:lpstr>Lato</vt:lpstr>
      <vt:lpstr>Lato Black</vt:lpstr>
      <vt:lpstr>Times</vt:lpstr>
      <vt:lpstr>Times New Roman</vt:lpstr>
      <vt:lpstr>Wingdings</vt:lpstr>
      <vt:lpstr>Office Theme</vt:lpstr>
      <vt:lpstr>DPI Update </vt:lpstr>
      <vt:lpstr>How We Can Help You</vt:lpstr>
      <vt:lpstr>Today We Will Cover …</vt:lpstr>
      <vt:lpstr>DPI Audit Program Updates</vt:lpstr>
      <vt:lpstr>PowerPoint Presentation</vt:lpstr>
      <vt:lpstr>PowerPoint Presentation</vt:lpstr>
      <vt:lpstr>General Aids Audit Program</vt:lpstr>
      <vt:lpstr>General Aids Audit Program</vt:lpstr>
      <vt:lpstr> Compliance with State Statutes</vt:lpstr>
      <vt:lpstr>Compliance with State Statutes</vt:lpstr>
      <vt:lpstr>Sparsity Aid</vt:lpstr>
      <vt:lpstr>Per Pupil Aid</vt:lpstr>
      <vt:lpstr>Per Pupil Aid</vt:lpstr>
      <vt:lpstr>Per Pupil Aid</vt:lpstr>
      <vt:lpstr>Reports on Compliance</vt:lpstr>
      <vt:lpstr>Membership Audits</vt:lpstr>
      <vt:lpstr>Integration Membership Audits</vt:lpstr>
      <vt:lpstr>Integration Membership Audits</vt:lpstr>
      <vt:lpstr>Summer and Interim Sessions</vt:lpstr>
      <vt:lpstr>Summer and Interim Sessions</vt:lpstr>
      <vt:lpstr>PI-1804 W Changes</vt:lpstr>
      <vt:lpstr>PowerPoint Presentation</vt:lpstr>
      <vt:lpstr>Clarified Attestation Standards</vt:lpstr>
      <vt:lpstr>Clarified Attestation Standards</vt:lpstr>
      <vt:lpstr>Clarified Attestation Standards</vt:lpstr>
      <vt:lpstr>Clarified Attestation Standards</vt:lpstr>
      <vt:lpstr>State Single Audit Guidelines</vt:lpstr>
      <vt:lpstr>2016 Revision &amp; DPI Audit Appendix</vt:lpstr>
      <vt:lpstr>Summary of Auditor Results for  State Awards</vt:lpstr>
      <vt:lpstr>Charter School Authorizer Reporting</vt:lpstr>
      <vt:lpstr>New Charter School Authorizer Reporting  Requirement  2016-2017</vt:lpstr>
      <vt:lpstr>New Charter School Authorizer Reporting  Requirement  2016-2017</vt:lpstr>
      <vt:lpstr>New Charter School Authorizer Reporting  Requirement  2016-2017</vt:lpstr>
      <vt:lpstr>PowerPoint Presentation</vt:lpstr>
      <vt:lpstr> Auditor Workpaper Reviews </vt:lpstr>
      <vt:lpstr>Evaluating Deficiencies</vt:lpstr>
      <vt:lpstr>Internal Controls Over Compliance</vt:lpstr>
      <vt:lpstr>Risk Assessment for State Programs</vt:lpstr>
      <vt:lpstr>Auditor Questions/Issues</vt:lpstr>
      <vt:lpstr>Pass-Through ID Numbers </vt:lpstr>
      <vt:lpstr>Wisconsin Department of Employee Trust Funds GASB Information and Audit Opinion</vt:lpstr>
      <vt:lpstr>Peer Review Letters</vt:lpstr>
      <vt:lpstr>Chapter PI 14 Currently Being  Reviewed</vt:lpstr>
      <vt:lpstr>Fund 21 vs Fund 60</vt:lpstr>
      <vt:lpstr>Fund 21 vs Fund 60</vt:lpstr>
      <vt:lpstr>Fund 21 vs Fund 60</vt:lpstr>
      <vt:lpstr>Substitutes</vt:lpstr>
      <vt:lpstr>Due Dates</vt:lpstr>
      <vt:lpstr>Let's  review the    report due dates ... </vt:lpstr>
      <vt:lpstr>2016-17 Report Due Dates</vt:lpstr>
      <vt:lpstr>2016-17 Report Due Dates</vt:lpstr>
      <vt:lpstr>Report Filing with DPI</vt:lpstr>
      <vt:lpstr>State Program and Financial Statement Findings</vt:lpstr>
      <vt:lpstr>Audit Findings</vt:lpstr>
      <vt:lpstr>Audit Findings</vt:lpstr>
      <vt:lpstr>Audit Findings</vt:lpstr>
      <vt:lpstr>Bank Reconciliations</vt:lpstr>
      <vt:lpstr>WUFAR Update</vt:lpstr>
      <vt:lpstr>WUFAR Updates</vt:lpstr>
      <vt:lpstr>WUFAR Updates</vt:lpstr>
      <vt:lpstr>Future WUFAR Updates </vt:lpstr>
      <vt:lpstr>Future WUFAR Updates</vt:lpstr>
      <vt:lpstr>Special Education Open Enrollment and WUFAR Coding</vt:lpstr>
      <vt:lpstr>Special Needs Scholarship Program  (Special Education Vouchers) </vt:lpstr>
      <vt:lpstr>Special Education Open Enrollment</vt:lpstr>
      <vt:lpstr>Spec Ed Open Enrollment Funding</vt:lpstr>
      <vt:lpstr>Spec Ed Open Enrollment Funding</vt:lpstr>
      <vt:lpstr>PowerPoint Presentation</vt:lpstr>
      <vt:lpstr>PowerPoint Presentation</vt:lpstr>
      <vt:lpstr>PowerPoint Presentation</vt:lpstr>
      <vt:lpstr>Special Education Audit Program</vt:lpstr>
      <vt:lpstr>Special Education Audit Program</vt:lpstr>
      <vt:lpstr>Special Education NVL worksheet</vt:lpstr>
      <vt:lpstr>Special Education NVL worksheet</vt:lpstr>
      <vt:lpstr>PowerPoint Presentation</vt:lpstr>
      <vt:lpstr>PowerPoint Presentation</vt:lpstr>
      <vt:lpstr>ESSA Update</vt:lpstr>
      <vt:lpstr>Every Student Succeeds Act (ESSA)</vt:lpstr>
      <vt:lpstr>Every Student Succeeds Act (ESSA)</vt:lpstr>
      <vt:lpstr>Every Student Succeeds Act (ESSA)</vt:lpstr>
      <vt:lpstr>Fund 39 Balances</vt:lpstr>
      <vt:lpstr>Fund 39 Balances</vt:lpstr>
      <vt:lpstr>Fund 39 Balances</vt:lpstr>
      <vt:lpstr>VISIT OUR WEBSITE or CALL US  (all 608 Area Code):</vt:lpstr>
    </vt:vector>
  </TitlesOfParts>
  <Company>Wisconsin 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WICPA School District Audit Conference 2017</dc:title>
  <dc:subject>WICPA School District Audit</dc:subject>
  <dc:creator>DPI.SchoolFinancialServices@dpi.wi.gov</dc:creator>
  <cp:keywords>wicpa, school, district, audit, conference, 2017</cp:keywords>
  <cp:lastModifiedBy>Huelsman, Scott M.   DPI</cp:lastModifiedBy>
  <cp:revision>249</cp:revision>
  <cp:lastPrinted>2017-05-12T20:23:33Z</cp:lastPrinted>
  <dcterms:created xsi:type="dcterms:W3CDTF">2016-02-23T19:34:17Z</dcterms:created>
  <dcterms:modified xsi:type="dcterms:W3CDTF">2018-03-22T13:09:47Z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E9CF25B1-B81B-4258-97DE-C3134C52A47D</vt:lpwstr>
  </property>
  <property fmtid="{D5CDD505-2E9C-101B-9397-08002B2CF9AE}" pid="3" name="ArticulatePath">
    <vt:lpwstr>DPI Update Final 2017 adjusted screens</vt:lpwstr>
  </property>
</Properties>
</file>