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48"/>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Lst>
  <p:sldSz cx="9144000" cy="5143500" type="screen16x9"/>
  <p:notesSz cx="6858000" cy="9144000"/>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pos="2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8EC"/>
    <a:srgbClr val="DBECCC"/>
    <a:srgbClr val="262087"/>
    <a:srgbClr val="0066CC"/>
    <a:srgbClr val="0099CC"/>
    <a:srgbClr val="009999"/>
    <a:srgbClr val="333399"/>
    <a:srgbClr val="33A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10" autoAdjust="0"/>
    <p:restoredTop sz="94660"/>
  </p:normalViewPr>
  <p:slideViewPr>
    <p:cSldViewPr snapToGrid="0">
      <p:cViewPr varScale="1">
        <p:scale>
          <a:sx n="135" d="100"/>
          <a:sy n="135" d="100"/>
        </p:scale>
        <p:origin x="144" y="324"/>
      </p:cViewPr>
      <p:guideLst>
        <p:guide pos="2880"/>
        <p:guide orient="horz" pos="2358"/>
        <p:guide orient="horz" pos="2868"/>
        <p:guide pos="2863"/>
        <p:guide pos="2856"/>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313FB8-DCFD-4F02-BA68-6494ED7FD64F}" type="datetimeFigureOut">
              <a:rPr lang="en-US" smtClean="0"/>
              <a:t>9/9/2020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0EE041-7696-4E62-AA3C-4CD79438C3E5}" type="slidenum">
              <a:rPr lang="en-US" smtClean="0"/>
              <a:t>‹#›</a:t>
            </a:fld>
            <a:endParaRPr lang="en-US"/>
          </a:p>
        </p:txBody>
      </p:sp>
    </p:spTree>
    <p:extLst>
      <p:ext uri="{BB962C8B-B14F-4D97-AF65-F5344CB8AC3E}">
        <p14:creationId xmlns:p14="http://schemas.microsoft.com/office/powerpoint/2010/main" val="2657848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starting, ask for </a:t>
            </a:r>
            <a:r>
              <a:rPr lang="en-US" baseline="0" dirty="0" smtClean="0"/>
              <a:t>shows of hands: First, “who’s heard of the Every Student Succeeds Act, ESSA?” Second, “who’s heard of No Child Left Behind?”</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a:t>
            </a:fld>
            <a:endParaRPr lang="en-US" dirty="0"/>
          </a:p>
        </p:txBody>
      </p:sp>
    </p:spTree>
    <p:extLst>
      <p:ext uri="{BB962C8B-B14F-4D97-AF65-F5344CB8AC3E}">
        <p14:creationId xmlns:p14="http://schemas.microsoft.com/office/powerpoint/2010/main" val="1310077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4</a:t>
            </a:fld>
            <a:endParaRPr lang="en-US" dirty="0"/>
          </a:p>
        </p:txBody>
      </p:sp>
    </p:spTree>
    <p:extLst>
      <p:ext uri="{BB962C8B-B14F-4D97-AF65-F5344CB8AC3E}">
        <p14:creationId xmlns:p14="http://schemas.microsoft.com/office/powerpoint/2010/main" val="2397216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Finding by Edunomics in their fieldwork</a:t>
            </a:r>
            <a:r>
              <a:rPr lang="en-US" baseline="0" dirty="0" smtClean="0"/>
              <a:t> interviewing and surveying school leaders.</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24</a:t>
            </a:fld>
            <a:endParaRPr lang="en-US" dirty="0"/>
          </a:p>
        </p:txBody>
      </p:sp>
    </p:spTree>
    <p:extLst>
      <p:ext uri="{BB962C8B-B14F-4D97-AF65-F5344CB8AC3E}">
        <p14:creationId xmlns:p14="http://schemas.microsoft.com/office/powerpoint/2010/main" val="1434135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how the traditional budgeting process can</a:t>
            </a:r>
            <a:r>
              <a:rPr lang="en-US" baseline="0" dirty="0" smtClean="0"/>
              <a:t> be</a:t>
            </a:r>
            <a:r>
              <a:rPr lang="en-US" dirty="0" smtClean="0"/>
              <a:t> </a:t>
            </a:r>
            <a:r>
              <a:rPr lang="en-US" dirty="0" err="1" smtClean="0"/>
              <a:t>siloed</a:t>
            </a:r>
            <a:r>
              <a:rPr lang="en-US" baseline="0" dirty="0" smtClean="0"/>
              <a:t> – different people make different decisions about the different resources that all go into educating the kids in a school.</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25</a:t>
            </a:fld>
            <a:endParaRPr lang="en-US" dirty="0"/>
          </a:p>
        </p:txBody>
      </p:sp>
    </p:spTree>
    <p:extLst>
      <p:ext uri="{BB962C8B-B14F-4D97-AF65-F5344CB8AC3E}">
        <p14:creationId xmlns:p14="http://schemas.microsoft.com/office/powerpoint/2010/main" val="3981755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26</a:t>
            </a:fld>
            <a:endParaRPr lang="en-US" dirty="0"/>
          </a:p>
        </p:txBody>
      </p:sp>
    </p:spTree>
    <p:extLst>
      <p:ext uri="{BB962C8B-B14F-4D97-AF65-F5344CB8AC3E}">
        <p14:creationId xmlns:p14="http://schemas.microsoft.com/office/powerpoint/2010/main" val="3032635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finding by Edunomics.</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27</a:t>
            </a:fld>
            <a:endParaRPr lang="en-US" dirty="0"/>
          </a:p>
        </p:txBody>
      </p:sp>
    </p:spTree>
    <p:extLst>
      <p:ext uri="{BB962C8B-B14F-4D97-AF65-F5344CB8AC3E}">
        <p14:creationId xmlns:p14="http://schemas.microsoft.com/office/powerpoint/2010/main" val="439766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how</a:t>
            </a:r>
            <a:r>
              <a:rPr lang="en-US" baseline="0" dirty="0" smtClean="0"/>
              <a:t> a district/LEA might evaluate the effectiveness of the examples shown: Manufacturing Technology Lab, Service Learning, 1-to-1 Devices.</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28</a:t>
            </a:fld>
            <a:endParaRPr lang="en-US" dirty="0"/>
          </a:p>
        </p:txBody>
      </p:sp>
    </p:spTree>
    <p:extLst>
      <p:ext uri="{BB962C8B-B14F-4D97-AF65-F5344CB8AC3E}">
        <p14:creationId xmlns:p14="http://schemas.microsoft.com/office/powerpoint/2010/main" val="2333412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School spending and “return on investment” comparisons</a:t>
            </a:r>
            <a:r>
              <a:rPr lang="en-US" baseline="0" dirty="0" smtClean="0"/>
              <a:t> were an explicit purpose of ESSA’s authors.</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29</a:t>
            </a:fld>
            <a:endParaRPr lang="en-US" dirty="0"/>
          </a:p>
        </p:txBody>
      </p:sp>
    </p:spTree>
    <p:extLst>
      <p:ext uri="{BB962C8B-B14F-4D97-AF65-F5344CB8AC3E}">
        <p14:creationId xmlns:p14="http://schemas.microsoft.com/office/powerpoint/2010/main" val="594773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Starts with the per-pupil</a:t>
            </a:r>
            <a:r>
              <a:rPr lang="en-US" baseline="0" dirty="0" smtClean="0"/>
              <a:t> number and then adds one data point at a time. With each step, discuss whether any conclusions can be drawn about the comparison. No right or wrong answers here – this is to get the audience thinking about how they’d build their own story.</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30</a:t>
            </a:fld>
            <a:endParaRPr lang="en-US" dirty="0"/>
          </a:p>
        </p:txBody>
      </p:sp>
    </p:spTree>
    <p:extLst>
      <p:ext uri="{BB962C8B-B14F-4D97-AF65-F5344CB8AC3E}">
        <p14:creationId xmlns:p14="http://schemas.microsoft.com/office/powerpoint/2010/main" val="27672486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364321" y="1293834"/>
            <a:ext cx="6311370" cy="1262666"/>
          </a:xfrm>
          <a:prstGeom prst="rect">
            <a:avLst/>
          </a:prstGeom>
        </p:spPr>
        <p:txBody>
          <a:bodyPr>
            <a:noAutofit/>
          </a:bodyPr>
          <a:lstStyle>
            <a:lvl1pPr marL="0" indent="0" algn="ctr">
              <a:lnSpc>
                <a:spcPts val="3820"/>
              </a:lnSpc>
              <a:buNone/>
              <a:defRPr sz="3600" baseline="0">
                <a:solidFill>
                  <a:srgbClr val="333399"/>
                </a:solidFill>
                <a:latin typeface="Lato Black" panose="020F0A02020204030203" pitchFamily="34" charset="0"/>
              </a:defRPr>
            </a:lvl1pPr>
            <a:lvl2pPr>
              <a:defRPr sz="2637">
                <a:solidFill>
                  <a:srgbClr val="333399"/>
                </a:solidFill>
                <a:latin typeface="+mj-lt"/>
              </a:defRPr>
            </a:lvl2pPr>
            <a:lvl3pPr>
              <a:defRPr sz="2637">
                <a:solidFill>
                  <a:srgbClr val="333399"/>
                </a:solidFill>
                <a:latin typeface="+mj-lt"/>
              </a:defRPr>
            </a:lvl3pPr>
            <a:lvl4pPr>
              <a:defRPr sz="2637">
                <a:solidFill>
                  <a:srgbClr val="333399"/>
                </a:solidFill>
                <a:latin typeface="+mj-lt"/>
              </a:defRPr>
            </a:lvl4pPr>
            <a:lvl5pPr>
              <a:defRPr sz="2637">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5458013" y="3035370"/>
            <a:ext cx="2228771" cy="1123872"/>
          </a:xfrm>
          <a:prstGeom prst="rect">
            <a:avLst/>
          </a:prstGeom>
        </p:spPr>
        <p:txBody>
          <a:bodyPr>
            <a:normAutofit/>
          </a:bodyPr>
          <a:lstStyle>
            <a:lvl1pPr marL="0" indent="0" algn="l">
              <a:lnSpc>
                <a:spcPct val="100000"/>
              </a:lnSpc>
              <a:buNone/>
              <a:defRPr sz="1800"/>
            </a:lvl1pPr>
            <a:lvl2pPr marL="342789" indent="0">
              <a:lnSpc>
                <a:spcPct val="100000"/>
              </a:lnSpc>
              <a:buNone/>
              <a:defRPr sz="1465"/>
            </a:lvl2pPr>
            <a:lvl3pPr marL="685578" indent="0">
              <a:lnSpc>
                <a:spcPct val="100000"/>
              </a:lnSpc>
              <a:buNone/>
              <a:defRPr sz="1465"/>
            </a:lvl3pPr>
            <a:lvl4pPr marL="1028367" indent="0">
              <a:lnSpc>
                <a:spcPct val="100000"/>
              </a:lnSpc>
              <a:buNone/>
              <a:defRPr sz="1465"/>
            </a:lvl4pPr>
            <a:lvl5pPr marL="1371156" indent="0">
              <a:lnSpc>
                <a:spcPct val="100000"/>
              </a:lnSpc>
              <a:buNone/>
              <a:defRPr sz="1465"/>
            </a:lvl5pPr>
          </a:lstStyle>
          <a:p>
            <a:pPr lvl="0"/>
            <a:r>
              <a:rPr lang="en-US" dirty="0"/>
              <a:t>Name of Presenter</a:t>
            </a:r>
            <a:br>
              <a:rPr lang="en-US" dirty="0"/>
            </a:br>
            <a:r>
              <a:rPr lang="en-US" dirty="0"/>
              <a:t>Title</a:t>
            </a:r>
            <a:br>
              <a:rPr lang="en-US" dirty="0"/>
            </a:br>
            <a:r>
              <a:rPr lang="en-US" dirty="0"/>
              <a:t>Date</a:t>
            </a:r>
          </a:p>
        </p:txBody>
      </p:sp>
      <p:pic>
        <p:nvPicPr>
          <p:cNvPr id="7" name="Picture 6">
            <a:extLst>
              <a:ext uri="{FF2B5EF4-FFF2-40B4-BE49-F238E27FC236}">
                <a16:creationId xmlns:a16="http://schemas.microsoft.com/office/drawing/2014/main" id="{E1462E33-E1C6-244F-9B98-56E5FEAF610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8" name="Picture 7">
            <a:extLst>
              <a:ext uri="{FF2B5EF4-FFF2-40B4-BE49-F238E27FC236}">
                <a16:creationId xmlns:a16="http://schemas.microsoft.com/office/drawing/2014/main" id="{F3D8496C-F8D7-024A-9E6F-0143E123EC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62141" y="4465217"/>
            <a:ext cx="2624950" cy="579981"/>
          </a:xfrm>
          <a:prstGeom prst="rect">
            <a:avLst/>
          </a:prstGeom>
        </p:spPr>
      </p:pic>
    </p:spTree>
    <p:extLst>
      <p:ext uri="{BB962C8B-B14F-4D97-AF65-F5344CB8AC3E}">
        <p14:creationId xmlns:p14="http://schemas.microsoft.com/office/powerpoint/2010/main" val="175443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mod="1">
    <p:ext uri="{DCECCB84-F9BA-43D5-87BE-67443E8EF086}">
      <p15:sldGuideLst xmlns:p15="http://schemas.microsoft.com/office/powerpoint/2012/main">
        <p15:guide id="1" orient="horz" pos="1620">
          <p15:clr>
            <a:srgbClr val="FBAE40"/>
          </p15:clr>
        </p15:guide>
        <p15:guide id="2" pos="300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deo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Video Slide</a:t>
            </a:r>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
        <p:nvSpPr>
          <p:cNvPr id="3" name="Media Placeholder 2"/>
          <p:cNvSpPr>
            <a:spLocks noGrp="1"/>
          </p:cNvSpPr>
          <p:nvPr>
            <p:ph type="media" sz="quarter" idx="15"/>
          </p:nvPr>
        </p:nvSpPr>
        <p:spPr>
          <a:xfrm>
            <a:off x="2042012" y="1304873"/>
            <a:ext cx="5045075" cy="2530475"/>
          </a:xfrm>
        </p:spPr>
        <p:txBody>
          <a:bodyPr/>
          <a:lstStyle/>
          <a:p>
            <a:endParaRPr lang="en-US"/>
          </a:p>
        </p:txBody>
      </p:sp>
    </p:spTree>
    <p:extLst>
      <p:ext uri="{BB962C8B-B14F-4D97-AF65-F5344CB8AC3E}">
        <p14:creationId xmlns:p14="http://schemas.microsoft.com/office/powerpoint/2010/main" val="408583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smtClean="0"/>
              <a:t>Sample Text Slide</a:t>
            </a:r>
            <a:endParaRPr lang="en-US" dirty="0"/>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
        <p:nvSpPr>
          <p:cNvPr id="2" name="TextBox 1"/>
          <p:cNvSpPr txBox="1"/>
          <p:nvPr userDrawn="1"/>
        </p:nvSpPr>
        <p:spPr>
          <a:xfrm>
            <a:off x="415636" y="4519101"/>
            <a:ext cx="702804" cy="369332"/>
          </a:xfrm>
          <a:prstGeom prst="rect">
            <a:avLst/>
          </a:prstGeom>
          <a:noFill/>
        </p:spPr>
        <p:txBody>
          <a:bodyPr wrap="square" rtlCol="0">
            <a:spAutoFit/>
          </a:bodyPr>
          <a:lstStyle/>
          <a:p>
            <a:fld id="{BC294D23-3B7D-42CF-AC8E-45ABC3F4118E}" type="slidenum">
              <a:rPr lang="en-US" sz="1800" smtClean="0">
                <a:solidFill>
                  <a:schemeClr val="bg1"/>
                </a:solidFill>
                <a:latin typeface="Lato" panose="020F0502020204030203" pitchFamily="34" charset="0"/>
              </a:rPr>
              <a:t>‹#›</a:t>
            </a:fld>
            <a:endParaRPr lang="en-US" dirty="0">
              <a:solidFill>
                <a:schemeClr val="bg1"/>
              </a:solidFill>
              <a:latin typeface="Lato" panose="020F0502020204030203" pitchFamily="34" charset="0"/>
            </a:endParaRPr>
          </a:p>
        </p:txBody>
      </p:sp>
    </p:spTree>
    <p:extLst>
      <p:ext uri="{BB962C8B-B14F-4D97-AF65-F5344CB8AC3E}">
        <p14:creationId xmlns:p14="http://schemas.microsoft.com/office/powerpoint/2010/main" val="37938963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ext with imag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14" t="7103" b="33200"/>
          <a:stretch/>
        </p:blipFill>
        <p:spPr>
          <a:xfrm>
            <a:off x="-10372" y="3700846"/>
            <a:ext cx="9161687" cy="1445102"/>
          </a:xfrm>
          <a:prstGeom prst="rect">
            <a:avLst/>
          </a:prstGeom>
        </p:spPr>
      </p:pic>
      <p:sp>
        <p:nvSpPr>
          <p:cNvPr id="10"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smtClean="0"/>
              <a:t>Sample Slide with Image</a:t>
            </a:r>
            <a:endParaRPr lang="en-US" dirty="0"/>
          </a:p>
        </p:txBody>
      </p:sp>
      <p:sp>
        <p:nvSpPr>
          <p:cNvPr id="6" name="Text Placeholder 5"/>
          <p:cNvSpPr>
            <a:spLocks noGrp="1"/>
          </p:cNvSpPr>
          <p:nvPr>
            <p:ph type="body" sz="quarter" idx="14"/>
          </p:nvPr>
        </p:nvSpPr>
        <p:spPr>
          <a:xfrm>
            <a:off x="942822" y="1277258"/>
            <a:ext cx="3993459" cy="2329521"/>
          </a:xfrm>
        </p:spPr>
        <p:txBody>
          <a:bodyPr>
            <a:normAutofit/>
          </a:bodyPr>
          <a:lstStyle>
            <a:lvl1pPr marL="342900" indent="-342900">
              <a:lnSpc>
                <a:spcPct val="150000"/>
              </a:lnSpc>
              <a:spcAft>
                <a:spcPts val="439"/>
              </a:spcAft>
              <a:buFont typeface="Arial"/>
              <a:buChar char="•"/>
              <a:defRPr sz="2400" b="1"/>
            </a:lvl1pPr>
            <a:lvl2pPr marL="342789" indent="0">
              <a:lnSpc>
                <a:spcPct val="150000"/>
              </a:lnSpc>
              <a:buNone/>
              <a:defRPr/>
            </a:lvl2pPr>
            <a:lvl3pPr marL="685578" indent="0">
              <a:lnSpc>
                <a:spcPct val="150000"/>
              </a:lnSpc>
              <a:buNone/>
              <a:defRPr/>
            </a:lvl3pPr>
            <a:lvl4pPr marL="1028368" indent="0">
              <a:lnSpc>
                <a:spcPct val="150000"/>
              </a:lnSpc>
              <a:buNone/>
              <a:defRPr/>
            </a:lvl4pPr>
            <a:lvl5pPr marL="1371157" indent="0">
              <a:lnSpc>
                <a:spcPct val="150000"/>
              </a:lnSpc>
              <a:buNone/>
              <a:defRPr/>
            </a:lvl5pPr>
          </a:lstStyle>
          <a:p>
            <a:pPr lvl="0"/>
            <a:endParaRPr lang="en-US" dirty="0"/>
          </a:p>
        </p:txBody>
      </p:sp>
      <p:sp>
        <p:nvSpPr>
          <p:cNvPr id="13" name="Picture Placeholder 12"/>
          <p:cNvSpPr>
            <a:spLocks noGrp="1"/>
          </p:cNvSpPr>
          <p:nvPr>
            <p:ph type="pic" sz="quarter" idx="15" hasCustomPrompt="1"/>
          </p:nvPr>
        </p:nvSpPr>
        <p:spPr>
          <a:xfrm>
            <a:off x="5262429" y="1291773"/>
            <a:ext cx="3420446" cy="3090606"/>
          </a:xfrm>
        </p:spPr>
        <p:txBody>
          <a:bodyPr/>
          <a:lstStyle>
            <a:lvl1pPr marL="0" indent="0">
              <a:buNone/>
              <a:defRPr baseline="0">
                <a:solidFill>
                  <a:schemeClr val="bg2"/>
                </a:solidFill>
              </a:defRPr>
            </a:lvl1pPr>
          </a:lstStyle>
          <a:p>
            <a:r>
              <a:rPr lang="en-US" dirty="0" smtClean="0"/>
              <a:t>Insert picture here</a:t>
            </a:r>
            <a:endParaRPr lang="en-US" dirty="0"/>
          </a:p>
        </p:txBody>
      </p:sp>
      <p:pic>
        <p:nvPicPr>
          <p:cNvPr id="8" name="Picture 7"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
        <p:nvSpPr>
          <p:cNvPr id="7" name="TextBox 6"/>
          <p:cNvSpPr txBox="1"/>
          <p:nvPr userDrawn="1"/>
        </p:nvSpPr>
        <p:spPr>
          <a:xfrm>
            <a:off x="415636" y="4519101"/>
            <a:ext cx="702804" cy="369332"/>
          </a:xfrm>
          <a:prstGeom prst="rect">
            <a:avLst/>
          </a:prstGeom>
          <a:noFill/>
        </p:spPr>
        <p:txBody>
          <a:bodyPr wrap="square" rtlCol="0">
            <a:spAutoFit/>
          </a:bodyPr>
          <a:lstStyle/>
          <a:p>
            <a:fld id="{BC294D23-3B7D-42CF-AC8E-45ABC3F4118E}" type="slidenum">
              <a:rPr lang="en-US" sz="1800" smtClean="0">
                <a:solidFill>
                  <a:schemeClr val="bg1"/>
                </a:solidFill>
                <a:latin typeface="Lato" panose="020F0502020204030203" pitchFamily="34" charset="0"/>
              </a:rPr>
              <a:t>‹#›</a:t>
            </a:fld>
            <a:endParaRPr lang="en-US" dirty="0">
              <a:solidFill>
                <a:schemeClr val="bg1"/>
              </a:solidFill>
              <a:latin typeface="Lato" panose="020F0502020204030203" pitchFamily="34" charset="0"/>
            </a:endParaRPr>
          </a:p>
        </p:txBody>
      </p:sp>
    </p:spTree>
    <p:extLst>
      <p:ext uri="{BB962C8B-B14F-4D97-AF65-F5344CB8AC3E}">
        <p14:creationId xmlns:p14="http://schemas.microsoft.com/office/powerpoint/2010/main" val="110915937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a:t>Click to edit Master text styles</a:t>
            </a:r>
          </a:p>
        </p:txBody>
      </p:sp>
      <p:sp>
        <p:nvSpPr>
          <p:cNvPr id="5"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a:t>Text Slide Master</a:t>
            </a:r>
          </a:p>
        </p:txBody>
      </p:sp>
    </p:spTree>
    <p:extLst>
      <p:ext uri="{BB962C8B-B14F-4D97-AF65-F5344CB8AC3E}">
        <p14:creationId xmlns:p14="http://schemas.microsoft.com/office/powerpoint/2010/main" val="1963821010"/>
      </p:ext>
    </p:extLst>
  </p:cSld>
  <p:clrMap bg1="lt1" tx1="dk1" bg2="lt2" tx2="dk2" accent1="accent1" accent2="accent2" accent3="accent3" accent4="accent4" accent5="accent5" accent6="accent6" hlink="hlink" folHlink="folHlink"/>
  <p:sldLayoutIdLst>
    <p:sldLayoutId id="2147483693" r:id="rId1"/>
    <p:sldLayoutId id="2147483697" r:id="rId2"/>
    <p:sldLayoutId id="2147483698" r:id="rId3"/>
    <p:sldLayoutId id="2147483699" r:id="rId4"/>
  </p:sldLayoutIdLst>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6.jpeg"/><Relationship Id="rId4" Type="http://schemas.openxmlformats.org/officeDocument/2006/relationships/image" Target="../media/image15.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vox.com/policy-and-politics/2015/12/2/9836014/every-student-succeeds-act"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https://sfs.dpi.wi.gov/WiSFiP" TargetMode="Externa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hyperlink" Target="mailto:dpifin@dpi.wi.gov" TargetMode="Externa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https://drive.google.com/file/d/1AN4rucAGmG2R3B8TkizPzXSYEDUH-D37/view?usp=sharing" TargetMode="Externa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hyperlink" Target="https://www.nassp.org/policy-advocacy-center/principal-ppe-resources/" TargetMode="Externa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s://www.air.org/resource/essa-key-resources-improving-fairness-school-funding" TargetMode="Externa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hyperlink" Target="https://dpi.wi.gov/sfs/communications/bulletins" TargetMode="Externa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https://dpi.wi.gov/sfs/reporting/slr" TargetMode="External"/><Relationship Id="rId2" Type="http://schemas.openxmlformats.org/officeDocument/2006/relationships/hyperlink" Target="mailto:daniel.bush@dpi.wi.gov"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4158" y="1321562"/>
            <a:ext cx="7931889" cy="1351396"/>
          </a:xfrm>
        </p:spPr>
        <p:txBody>
          <a:bodyPr>
            <a:noAutofit/>
          </a:bodyPr>
          <a:lstStyle/>
          <a:p>
            <a:pPr>
              <a:lnSpc>
                <a:spcPct val="130000"/>
              </a:lnSpc>
            </a:pPr>
            <a:r>
              <a:rPr lang="en-US" sz="3200" dirty="0" smtClean="0">
                <a:latin typeface="Lato" panose="020F0502020204030203" pitchFamily="34" charset="0"/>
              </a:rPr>
              <a:t>ESSA School </a:t>
            </a:r>
            <a:r>
              <a:rPr lang="en-US" sz="3200" dirty="0" smtClean="0">
                <a:latin typeface="Lato" panose="020F0502020204030203" pitchFamily="34" charset="0"/>
              </a:rPr>
              <a:t>Level Expenditure </a:t>
            </a:r>
            <a:r>
              <a:rPr lang="en-US" sz="3200" dirty="0" smtClean="0">
                <a:latin typeface="Lato" panose="020F0502020204030203" pitchFamily="34" charset="0"/>
              </a:rPr>
              <a:t>Reporting:</a:t>
            </a:r>
            <a:br>
              <a:rPr lang="en-US" sz="3200" dirty="0" smtClean="0">
                <a:latin typeface="Lato" panose="020F0502020204030203" pitchFamily="34" charset="0"/>
              </a:rPr>
            </a:br>
            <a:r>
              <a:rPr lang="en-US" sz="4000" dirty="0" smtClean="0"/>
              <a:t>The Real Deal</a:t>
            </a:r>
            <a:endParaRPr lang="en-US" sz="4000" dirty="0"/>
          </a:p>
        </p:txBody>
      </p:sp>
      <p:sp>
        <p:nvSpPr>
          <p:cNvPr id="3" name="Text Placeholder 2"/>
          <p:cNvSpPr>
            <a:spLocks noGrp="1"/>
          </p:cNvSpPr>
          <p:nvPr>
            <p:ph type="body" sz="quarter" idx="11"/>
          </p:nvPr>
        </p:nvSpPr>
        <p:spPr>
          <a:xfrm>
            <a:off x="5830214" y="3295933"/>
            <a:ext cx="3164929" cy="1068417"/>
          </a:xfrm>
        </p:spPr>
        <p:txBody>
          <a:bodyPr>
            <a:noAutofit/>
          </a:bodyPr>
          <a:lstStyle/>
          <a:p>
            <a:pPr>
              <a:lnSpc>
                <a:spcPts val="1182"/>
              </a:lnSpc>
              <a:spcAft>
                <a:spcPts val="1200"/>
              </a:spcAft>
            </a:pPr>
            <a:r>
              <a:rPr lang="en-US" sz="1318" dirty="0" smtClean="0"/>
              <a:t>Daniel Bush, </a:t>
            </a:r>
            <a:r>
              <a:rPr lang="en-US" sz="1318" dirty="0" smtClean="0"/>
              <a:t>Director,</a:t>
            </a:r>
            <a:br>
              <a:rPr lang="en-US" sz="1318" dirty="0" smtClean="0"/>
            </a:br>
            <a:r>
              <a:rPr lang="en-US" sz="1318" dirty="0" smtClean="0"/>
              <a:t>School </a:t>
            </a:r>
            <a:r>
              <a:rPr lang="en-US" sz="1318" dirty="0" smtClean="0"/>
              <a:t>Financial </a:t>
            </a:r>
            <a:r>
              <a:rPr lang="en-US" sz="1318" dirty="0" smtClean="0"/>
              <a:t>Services</a:t>
            </a:r>
          </a:p>
          <a:p>
            <a:pPr>
              <a:lnSpc>
                <a:spcPts val="1182"/>
              </a:lnSpc>
              <a:spcAft>
                <a:spcPts val="1200"/>
              </a:spcAft>
            </a:pPr>
            <a:r>
              <a:rPr lang="en-US" sz="1318" dirty="0" smtClean="0"/>
              <a:t>DPI/WASDA State Superintendent’s Conference</a:t>
            </a:r>
            <a:r>
              <a:rPr lang="en-US" sz="1318" dirty="0" smtClean="0"/>
              <a:t/>
            </a:r>
            <a:br>
              <a:rPr lang="en-US" sz="1318" dirty="0" smtClean="0"/>
            </a:br>
            <a:r>
              <a:rPr lang="en-US" sz="1318" dirty="0" smtClean="0"/>
              <a:t>September 16, </a:t>
            </a:r>
            <a:r>
              <a:rPr lang="en-US" sz="1318" dirty="0" smtClean="0"/>
              <a:t>2020</a:t>
            </a:r>
            <a:endParaRPr lang="en-US" sz="1318" dirty="0"/>
          </a:p>
        </p:txBody>
      </p:sp>
    </p:spTree>
    <p:extLst>
      <p:ext uri="{BB962C8B-B14F-4D97-AF65-F5344CB8AC3E}">
        <p14:creationId xmlns:p14="http://schemas.microsoft.com/office/powerpoint/2010/main" val="4031659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Question and Answer</a:t>
            </a:r>
            <a:endParaRPr lang="en-US" dirty="0"/>
          </a:p>
        </p:txBody>
      </p:sp>
      <p:sp>
        <p:nvSpPr>
          <p:cNvPr id="3" name="Text Placeholder 2"/>
          <p:cNvSpPr>
            <a:spLocks noGrp="1"/>
          </p:cNvSpPr>
          <p:nvPr>
            <p:ph type="body" sz="quarter" idx="14"/>
          </p:nvPr>
        </p:nvSpPr>
        <p:spPr/>
        <p:txBody>
          <a:bodyPr>
            <a:normAutofit fontScale="92500" lnSpcReduction="10000"/>
          </a:bodyPr>
          <a:lstStyle/>
          <a:p>
            <a:r>
              <a:rPr lang="en-US" dirty="0" smtClean="0"/>
              <a:t>Q: What about costs that aren’t directly associated with educating your students year after year?</a:t>
            </a:r>
          </a:p>
          <a:p>
            <a:r>
              <a:rPr lang="en-US" dirty="0" smtClean="0">
                <a:latin typeface="Lato Black" panose="020F0A02020204030203" pitchFamily="34" charset="0"/>
              </a:rPr>
              <a:t>A: Create “exclusions” to account for these</a:t>
            </a:r>
            <a:endParaRPr lang="en-US" dirty="0">
              <a:latin typeface="Lato Black" panose="020F0A02020204030203" pitchFamily="34" charset="0"/>
            </a:endParaRPr>
          </a:p>
        </p:txBody>
      </p:sp>
    </p:spTree>
    <p:extLst>
      <p:ext uri="{BB962C8B-B14F-4D97-AF65-F5344CB8AC3E}">
        <p14:creationId xmlns:p14="http://schemas.microsoft.com/office/powerpoint/2010/main" val="253533677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3 Types of Costs</a:t>
            </a:r>
          </a:p>
        </p:txBody>
      </p:sp>
      <p:sp>
        <p:nvSpPr>
          <p:cNvPr id="3" name="Text Placeholder 2"/>
          <p:cNvSpPr>
            <a:spLocks noGrp="1"/>
          </p:cNvSpPr>
          <p:nvPr>
            <p:ph type="body" sz="quarter" idx="14"/>
          </p:nvPr>
        </p:nvSpPr>
        <p:spPr/>
        <p:txBody>
          <a:bodyPr>
            <a:normAutofit/>
          </a:bodyPr>
          <a:lstStyle/>
          <a:p>
            <a:pPr marL="457200" indent="-457200">
              <a:buFont typeface="+mj-lt"/>
              <a:buAutoNum type="arabicPeriod" startAt="3"/>
            </a:pPr>
            <a:r>
              <a:rPr lang="en-US" u="sng" dirty="0" smtClean="0"/>
              <a:t>Exclusions:</a:t>
            </a:r>
            <a:r>
              <a:rPr lang="en-US" dirty="0" smtClean="0"/>
              <a:t> Costs your district/LEA can choose to exclude from your per-pupil amounts for each school</a:t>
            </a:r>
          </a:p>
        </p:txBody>
      </p:sp>
    </p:spTree>
    <p:extLst>
      <p:ext uri="{BB962C8B-B14F-4D97-AF65-F5344CB8AC3E}">
        <p14:creationId xmlns:p14="http://schemas.microsoft.com/office/powerpoint/2010/main" val="115146256"/>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Exclusion Examples</a:t>
            </a:r>
            <a:endParaRPr lang="en-US" dirty="0"/>
          </a:p>
        </p:txBody>
      </p:sp>
      <p:sp>
        <p:nvSpPr>
          <p:cNvPr id="3" name="Text Placeholder 2"/>
          <p:cNvSpPr>
            <a:spLocks noGrp="1"/>
          </p:cNvSpPr>
          <p:nvPr>
            <p:ph type="body" sz="quarter" idx="14"/>
          </p:nvPr>
        </p:nvSpPr>
        <p:spPr>
          <a:xfrm>
            <a:off x="1867249" y="1197429"/>
            <a:ext cx="5409501" cy="2616288"/>
          </a:xfrm>
        </p:spPr>
        <p:txBody>
          <a:bodyPr>
            <a:normAutofit/>
          </a:bodyPr>
          <a:lstStyle/>
          <a:p>
            <a:r>
              <a:rPr lang="en-US" dirty="0" smtClean="0"/>
              <a:t>Debt Service</a:t>
            </a:r>
          </a:p>
          <a:p>
            <a:r>
              <a:rPr lang="en-US" dirty="0" smtClean="0"/>
              <a:t>Building &amp; Other Capital Projects</a:t>
            </a:r>
          </a:p>
          <a:p>
            <a:r>
              <a:rPr lang="en-US" dirty="0" smtClean="0"/>
              <a:t>Food Service</a:t>
            </a:r>
          </a:p>
          <a:p>
            <a:r>
              <a:rPr lang="en-US" dirty="0" smtClean="0"/>
              <a:t>Community Programs and Services</a:t>
            </a:r>
            <a:endParaRPr lang="en-US" dirty="0"/>
          </a:p>
        </p:txBody>
      </p:sp>
    </p:spTree>
    <p:extLst>
      <p:ext uri="{BB962C8B-B14F-4D97-AF65-F5344CB8AC3E}">
        <p14:creationId xmlns:p14="http://schemas.microsoft.com/office/powerpoint/2010/main" val="262876042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0" y="0"/>
            <a:ext cx="4206240" cy="921658"/>
          </a:xfrm>
        </p:spPr>
        <p:txBody>
          <a:bodyPr>
            <a:noAutofit/>
          </a:bodyPr>
          <a:lstStyle/>
          <a:p>
            <a:r>
              <a:rPr lang="en-US" sz="2800" dirty="0" smtClean="0"/>
              <a:t>Interstate Financial Reporting</a:t>
            </a:r>
            <a:endParaRPr lang="en-US" sz="2800" dirty="0"/>
          </a:p>
        </p:txBody>
      </p:sp>
      <p:sp>
        <p:nvSpPr>
          <p:cNvPr id="4" name="Text Placeholder 3"/>
          <p:cNvSpPr>
            <a:spLocks noGrp="1"/>
          </p:cNvSpPr>
          <p:nvPr>
            <p:ph type="body" sz="quarter" idx="14"/>
          </p:nvPr>
        </p:nvSpPr>
        <p:spPr>
          <a:xfrm>
            <a:off x="1" y="1270632"/>
            <a:ext cx="4206240" cy="2518642"/>
          </a:xfrm>
        </p:spPr>
        <p:txBody>
          <a:bodyPr>
            <a:normAutofit fontScale="77500" lnSpcReduction="20000"/>
          </a:bodyPr>
          <a:lstStyle/>
          <a:p>
            <a:r>
              <a:rPr lang="en-US" dirty="0" smtClean="0"/>
              <a:t>DPI worked with 38 other states,</a:t>
            </a:r>
            <a:br>
              <a:rPr lang="en-US" dirty="0" smtClean="0"/>
            </a:br>
            <a:r>
              <a:rPr lang="en-US" dirty="0" smtClean="0"/>
              <a:t>over 20 districts, and experts at Georgetown University</a:t>
            </a:r>
          </a:p>
          <a:p>
            <a:r>
              <a:rPr lang="en-US" dirty="0" smtClean="0"/>
              <a:t>Result was the Interstate Financial Reporting framework for School Level Reporting </a:t>
            </a:r>
            <a:endParaRPr lang="en-US" dirty="0"/>
          </a:p>
        </p:txBody>
      </p:sp>
      <p:graphicFrame>
        <p:nvGraphicFramePr>
          <p:cNvPr id="7" name="Table 6"/>
          <p:cNvGraphicFramePr>
            <a:graphicFrameLocks noGrp="1"/>
          </p:cNvGraphicFramePr>
          <p:nvPr>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Tree>
    <p:extLst>
      <p:ext uri="{BB962C8B-B14F-4D97-AF65-F5344CB8AC3E}">
        <p14:creationId xmlns:p14="http://schemas.microsoft.com/office/powerpoint/2010/main" val="3607156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0" presetClass="entr" presetSubtype="0" fill="hold" nodeType="withEffect">
                                  <p:stCondLst>
                                    <p:cond delay="500"/>
                                  </p:stCondLst>
                                  <p:childTnLst>
                                    <p:set>
                                      <p:cBhvr>
                                        <p:cTn id="8" dur="1" fill="hold">
                                          <p:stCondLst>
                                            <p:cond delay="0"/>
                                          </p:stCondLst>
                                        </p:cTn>
                                        <p:tgtEl>
                                          <p:spTgt spid="7"/>
                                        </p:tgtEl>
                                        <p:attrNameLst>
                                          <p:attrName>style.visibility</p:attrName>
                                        </p:attrNameLst>
                                      </p:cBhvr>
                                      <p:to>
                                        <p:strVal val="visible"/>
                                      </p:to>
                                    </p:set>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
        <p:nvSpPr>
          <p:cNvPr id="2" name="Text Placeholder 1"/>
          <p:cNvSpPr>
            <a:spLocks noGrp="1"/>
          </p:cNvSpPr>
          <p:nvPr>
            <p:ph type="body" sz="quarter" idx="13"/>
          </p:nvPr>
        </p:nvSpPr>
        <p:spPr>
          <a:xfrm>
            <a:off x="0" y="0"/>
            <a:ext cx="4199614" cy="921658"/>
          </a:xfrm>
        </p:spPr>
        <p:txBody>
          <a:bodyPr>
            <a:noAutofit/>
          </a:bodyPr>
          <a:lstStyle/>
          <a:p>
            <a:r>
              <a:rPr lang="en-US" sz="2800" dirty="0" smtClean="0"/>
              <a:t>Enrollment</a:t>
            </a:r>
            <a:endParaRPr lang="en-US" sz="2800" dirty="0"/>
          </a:p>
        </p:txBody>
      </p:sp>
      <p:sp>
        <p:nvSpPr>
          <p:cNvPr id="4" name="Text Placeholder 3"/>
          <p:cNvSpPr>
            <a:spLocks noGrp="1"/>
          </p:cNvSpPr>
          <p:nvPr>
            <p:ph type="body" sz="quarter" idx="14"/>
          </p:nvPr>
        </p:nvSpPr>
        <p:spPr>
          <a:xfrm>
            <a:off x="1" y="1277259"/>
            <a:ext cx="4199614" cy="2738150"/>
          </a:xfrm>
        </p:spPr>
        <p:txBody>
          <a:bodyPr>
            <a:noAutofit/>
          </a:bodyPr>
          <a:lstStyle/>
          <a:p>
            <a:pPr>
              <a:lnSpc>
                <a:spcPct val="133000"/>
              </a:lnSpc>
            </a:pPr>
            <a:r>
              <a:rPr lang="en-US" sz="2000" dirty="0" smtClean="0">
                <a:ea typeface="Calibri" panose="020F0502020204030204" pitchFamily="34" charset="0"/>
                <a:cs typeface="Calibri" panose="020F0502020204030204" pitchFamily="34" charset="0"/>
              </a:rPr>
              <a:t>Third Friday enrollment count</a:t>
            </a:r>
            <a:endParaRPr lang="en-US" sz="2000" dirty="0">
              <a:ea typeface="Calibri" panose="020F0502020204030204" pitchFamily="34" charset="0"/>
              <a:cs typeface="Times New Roman" panose="02020603050405020304" pitchFamily="18" charset="0"/>
            </a:endParaRPr>
          </a:p>
          <a:p>
            <a:pPr>
              <a:lnSpc>
                <a:spcPct val="133000"/>
              </a:lnSpc>
            </a:pPr>
            <a:r>
              <a:rPr lang="en-US" sz="2000" dirty="0" smtClean="0">
                <a:ea typeface="Calibri" panose="020F0502020204030204" pitchFamily="34" charset="0"/>
                <a:cs typeface="Calibri" panose="020F0502020204030204" pitchFamily="34" charset="0"/>
              </a:rPr>
              <a:t>Based who educates a</a:t>
            </a:r>
            <a:br>
              <a:rPr lang="en-US" sz="2000" dirty="0" smtClean="0">
                <a:ea typeface="Calibri" panose="020F0502020204030204" pitchFamily="34" charset="0"/>
                <a:cs typeface="Calibri" panose="020F0502020204030204" pitchFamily="34" charset="0"/>
              </a:rPr>
            </a:br>
            <a:r>
              <a:rPr lang="en-US" sz="2000" dirty="0" smtClean="0">
                <a:ea typeface="Calibri" panose="020F0502020204030204" pitchFamily="34" charset="0"/>
                <a:cs typeface="Calibri" panose="020F0502020204030204" pitchFamily="34" charset="0"/>
              </a:rPr>
              <a:t>student (headcount) rather than where they live (membership)</a:t>
            </a:r>
            <a:endParaRPr lang="en-US" sz="2000" dirty="0">
              <a:ea typeface="Calibri" panose="020F0502020204030204" pitchFamily="34" charset="0"/>
              <a:cs typeface="Calibri" panose="020F0502020204030204" pitchFamily="34" charset="0"/>
            </a:endParaRPr>
          </a:p>
        </p:txBody>
      </p:sp>
      <p:sp>
        <p:nvSpPr>
          <p:cNvPr id="5" name="Right Arrow 4"/>
          <p:cNvSpPr/>
          <p:nvPr/>
        </p:nvSpPr>
        <p:spPr>
          <a:xfrm>
            <a:off x="3856381" y="588428"/>
            <a:ext cx="417443" cy="2590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0605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
        <p:nvSpPr>
          <p:cNvPr id="2" name="Text Placeholder 1"/>
          <p:cNvSpPr>
            <a:spLocks noGrp="1"/>
          </p:cNvSpPr>
          <p:nvPr>
            <p:ph type="body" sz="quarter" idx="13"/>
          </p:nvPr>
        </p:nvSpPr>
        <p:spPr>
          <a:xfrm>
            <a:off x="0" y="0"/>
            <a:ext cx="4199614" cy="921658"/>
          </a:xfrm>
        </p:spPr>
        <p:txBody>
          <a:bodyPr>
            <a:noAutofit/>
          </a:bodyPr>
          <a:lstStyle/>
          <a:p>
            <a:r>
              <a:rPr lang="en-US" sz="2800" dirty="0" smtClean="0"/>
              <a:t>School Expenditures</a:t>
            </a:r>
            <a:endParaRPr lang="en-US" sz="2800" dirty="0"/>
          </a:p>
        </p:txBody>
      </p:sp>
      <p:sp>
        <p:nvSpPr>
          <p:cNvPr id="4" name="Text Placeholder 3"/>
          <p:cNvSpPr>
            <a:spLocks noGrp="1"/>
          </p:cNvSpPr>
          <p:nvPr>
            <p:ph type="body" sz="quarter" idx="14"/>
          </p:nvPr>
        </p:nvSpPr>
        <p:spPr>
          <a:xfrm>
            <a:off x="1" y="1277258"/>
            <a:ext cx="4199614" cy="2857420"/>
          </a:xfrm>
        </p:spPr>
        <p:txBody>
          <a:bodyPr>
            <a:noAutofit/>
          </a:bodyPr>
          <a:lstStyle/>
          <a:p>
            <a:pPr marL="347472" indent="-347472">
              <a:lnSpc>
                <a:spcPct val="130000"/>
              </a:lnSpc>
              <a:buFont typeface="Arial" panose="020B0604020202020204" pitchFamily="34" charset="0"/>
              <a:buChar char="•"/>
            </a:pPr>
            <a:r>
              <a:rPr lang="en-US" sz="2000" u="sng" dirty="0" smtClean="0"/>
              <a:t>Per-pupil</a:t>
            </a:r>
            <a:r>
              <a:rPr lang="en-US" sz="2000" dirty="0" smtClean="0"/>
              <a:t> amounts for</a:t>
            </a:r>
            <a:br>
              <a:rPr lang="en-US" sz="2000" dirty="0" smtClean="0"/>
            </a:br>
            <a:r>
              <a:rPr lang="en-US" sz="2000" dirty="0" smtClean="0"/>
              <a:t>teachers, support </a:t>
            </a:r>
            <a:r>
              <a:rPr lang="en-US" sz="2000" dirty="0"/>
              <a:t>staff</a:t>
            </a:r>
            <a:r>
              <a:rPr lang="en-US" sz="2000" dirty="0" smtClean="0"/>
              <a:t>,</a:t>
            </a:r>
            <a:br>
              <a:rPr lang="en-US" sz="2000" dirty="0" smtClean="0"/>
            </a:br>
            <a:r>
              <a:rPr lang="en-US" sz="2000" dirty="0" smtClean="0"/>
              <a:t>supplies </a:t>
            </a:r>
            <a:r>
              <a:rPr lang="en-US" sz="2000" dirty="0"/>
              <a:t>and </a:t>
            </a:r>
            <a:r>
              <a:rPr lang="en-US" sz="2000" dirty="0" smtClean="0"/>
              <a:t>other costs</a:t>
            </a:r>
            <a:br>
              <a:rPr lang="en-US" sz="2000" dirty="0" smtClean="0"/>
            </a:br>
            <a:r>
              <a:rPr lang="en-US" sz="2000" dirty="0" smtClean="0"/>
              <a:t>at </a:t>
            </a:r>
            <a:r>
              <a:rPr lang="en-US" sz="2000" dirty="0"/>
              <a:t>the school </a:t>
            </a:r>
            <a:r>
              <a:rPr lang="en-US" sz="2000" dirty="0" smtClean="0"/>
              <a:t>level</a:t>
            </a:r>
          </a:p>
          <a:p>
            <a:pPr marL="347472" indent="-347472">
              <a:lnSpc>
                <a:spcPct val="130000"/>
              </a:lnSpc>
              <a:buFont typeface="Arial" panose="020B0604020202020204" pitchFamily="34" charset="0"/>
              <a:buChar char="•"/>
            </a:pPr>
            <a:r>
              <a:rPr lang="en-US" sz="2000" dirty="0" smtClean="0"/>
              <a:t>Split by funding source into</a:t>
            </a:r>
            <a:br>
              <a:rPr lang="en-US" sz="2000" dirty="0" smtClean="0"/>
            </a:br>
            <a:r>
              <a:rPr lang="en-US" sz="2000" dirty="0" smtClean="0"/>
              <a:t>Federal and State/Local</a:t>
            </a:r>
            <a:endParaRPr lang="en-US" sz="2000" dirty="0"/>
          </a:p>
        </p:txBody>
      </p:sp>
      <p:sp>
        <p:nvSpPr>
          <p:cNvPr id="8" name="Right Arrow 7"/>
          <p:cNvSpPr/>
          <p:nvPr/>
        </p:nvSpPr>
        <p:spPr>
          <a:xfrm>
            <a:off x="3856382" y="1313711"/>
            <a:ext cx="417443" cy="2590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856382" y="1750560"/>
            <a:ext cx="417443" cy="2590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2711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
        <p:nvSpPr>
          <p:cNvPr id="2" name="Text Placeholder 1"/>
          <p:cNvSpPr>
            <a:spLocks noGrp="1"/>
          </p:cNvSpPr>
          <p:nvPr>
            <p:ph type="body" sz="quarter" idx="13"/>
          </p:nvPr>
        </p:nvSpPr>
        <p:spPr>
          <a:xfrm>
            <a:off x="0" y="0"/>
            <a:ext cx="4199614" cy="921658"/>
          </a:xfrm>
        </p:spPr>
        <p:txBody>
          <a:bodyPr>
            <a:noAutofit/>
          </a:bodyPr>
          <a:lstStyle/>
          <a:p>
            <a:r>
              <a:rPr lang="en-US" sz="2800" dirty="0" smtClean="0"/>
              <a:t>District/LEA Expenditures</a:t>
            </a:r>
            <a:endParaRPr lang="en-US" sz="2800" dirty="0"/>
          </a:p>
        </p:txBody>
      </p:sp>
      <p:sp>
        <p:nvSpPr>
          <p:cNvPr id="4" name="Text Placeholder 3"/>
          <p:cNvSpPr>
            <a:spLocks noGrp="1"/>
          </p:cNvSpPr>
          <p:nvPr>
            <p:ph type="body" sz="quarter" idx="14"/>
          </p:nvPr>
        </p:nvSpPr>
        <p:spPr>
          <a:xfrm>
            <a:off x="1" y="1277258"/>
            <a:ext cx="4199614" cy="2857420"/>
          </a:xfrm>
        </p:spPr>
        <p:txBody>
          <a:bodyPr>
            <a:noAutofit/>
          </a:bodyPr>
          <a:lstStyle/>
          <a:p>
            <a:pPr marL="347472" indent="-347472">
              <a:lnSpc>
                <a:spcPct val="130000"/>
              </a:lnSpc>
              <a:buFont typeface="Arial" panose="020B0604020202020204" pitchFamily="34" charset="0"/>
              <a:buChar char="•"/>
            </a:pPr>
            <a:r>
              <a:rPr lang="en-US" sz="1800" u="sng" dirty="0" smtClean="0"/>
              <a:t>Per-pupil</a:t>
            </a:r>
            <a:r>
              <a:rPr lang="en-US" sz="1800" dirty="0" smtClean="0"/>
              <a:t> amounts </a:t>
            </a:r>
            <a:r>
              <a:rPr lang="en-US" sz="1800" dirty="0"/>
              <a:t>for </a:t>
            </a:r>
            <a:r>
              <a:rPr lang="en-US" sz="1800" dirty="0" err="1" smtClean="0"/>
              <a:t>administra</a:t>
            </a:r>
            <a:r>
              <a:rPr lang="en-US" sz="1800" dirty="0" smtClean="0"/>
              <a:t>-</a:t>
            </a:r>
            <a:br>
              <a:rPr lang="en-US" sz="1800" dirty="0" smtClean="0"/>
            </a:br>
            <a:r>
              <a:rPr lang="en-US" sz="1800" dirty="0" err="1" smtClean="0"/>
              <a:t>tion</a:t>
            </a:r>
            <a:r>
              <a:rPr lang="en-US" sz="1800" dirty="0" smtClean="0"/>
              <a:t>, central services, and other costs at the district/LEA level</a:t>
            </a:r>
          </a:p>
          <a:p>
            <a:pPr marL="347472" indent="-347472">
              <a:lnSpc>
                <a:spcPct val="130000"/>
              </a:lnSpc>
              <a:buFont typeface="Arial" panose="020B0604020202020204" pitchFamily="34" charset="0"/>
              <a:buChar char="•"/>
            </a:pPr>
            <a:r>
              <a:rPr lang="en-US" sz="1800" dirty="0" smtClean="0"/>
              <a:t>Also split by funding source</a:t>
            </a:r>
          </a:p>
          <a:p>
            <a:pPr marL="347472" indent="-347472">
              <a:lnSpc>
                <a:spcPct val="130000"/>
              </a:lnSpc>
              <a:buFont typeface="Arial" panose="020B0604020202020204" pitchFamily="34" charset="0"/>
              <a:buChar char="•"/>
            </a:pPr>
            <a:r>
              <a:rPr lang="en-US" sz="1800" dirty="0" smtClean="0"/>
              <a:t>Divided by district/LEA enrollment—will be the same numbers for every school</a:t>
            </a:r>
            <a:endParaRPr lang="en-US" sz="1800" dirty="0"/>
          </a:p>
        </p:txBody>
      </p:sp>
      <p:sp>
        <p:nvSpPr>
          <p:cNvPr id="8" name="Right Arrow 7"/>
          <p:cNvSpPr/>
          <p:nvPr/>
        </p:nvSpPr>
        <p:spPr>
          <a:xfrm>
            <a:off x="3856381" y="2465476"/>
            <a:ext cx="417443" cy="2590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856381" y="2902325"/>
            <a:ext cx="417443" cy="2590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ounded Rectangle 2"/>
          <p:cNvSpPr/>
          <p:nvPr/>
        </p:nvSpPr>
        <p:spPr>
          <a:xfrm>
            <a:off x="6400800" y="2902325"/>
            <a:ext cx="2736574" cy="259049"/>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400800" y="2595000"/>
            <a:ext cx="2736574" cy="259049"/>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400800" y="2311813"/>
            <a:ext cx="2736574" cy="259049"/>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57636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750"/>
                                  </p:stCondLst>
                                  <p:childTnLst>
                                    <p:set>
                                      <p:cBhvr>
                                        <p:cTn id="21" dur="1" fill="hold">
                                          <p:stCondLst>
                                            <p:cond delay="0"/>
                                          </p:stCondLst>
                                        </p:cTn>
                                        <p:tgtEl>
                                          <p:spTgt spid="12"/>
                                        </p:tgtEl>
                                        <p:attrNameLst>
                                          <p:attrName>style.visibility</p:attrName>
                                        </p:attrNameLst>
                                      </p:cBhvr>
                                      <p:to>
                                        <p:strVal val="visible"/>
                                      </p:to>
                                    </p:set>
                                  </p:childTnLst>
                                </p:cTn>
                              </p:par>
                            </p:childTnLst>
                          </p:cTn>
                        </p:par>
                        <p:par>
                          <p:cTn id="22" fill="hold">
                            <p:stCondLst>
                              <p:cond delay="750"/>
                            </p:stCondLst>
                            <p:childTnLst>
                              <p:par>
                                <p:cTn id="23" presetID="1" presetClass="exit" presetSubtype="0" fill="hold" grpId="1" nodeType="afterEffect">
                                  <p:stCondLst>
                                    <p:cond delay="1000"/>
                                  </p:stCondLst>
                                  <p:childTnLst>
                                    <p:set>
                                      <p:cBhvr>
                                        <p:cTn id="24" dur="1" fill="hold">
                                          <p:stCondLst>
                                            <p:cond delay="0"/>
                                          </p:stCondLst>
                                        </p:cTn>
                                        <p:tgtEl>
                                          <p:spTgt spid="12"/>
                                        </p:tgtEl>
                                        <p:attrNameLst>
                                          <p:attrName>style.visibility</p:attrName>
                                        </p:attrNameLst>
                                      </p:cBhvr>
                                      <p:to>
                                        <p:strVal val="hidden"/>
                                      </p:to>
                                    </p:set>
                                  </p:childTnLst>
                                </p:cTn>
                              </p:par>
                            </p:childTnLst>
                          </p:cTn>
                        </p:par>
                        <p:par>
                          <p:cTn id="25" fill="hold">
                            <p:stCondLst>
                              <p:cond delay="1750"/>
                            </p:stCondLst>
                            <p:childTnLst>
                              <p:par>
                                <p:cTn id="26" presetID="1"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childTnLst>
                          </p:cTn>
                        </p:par>
                        <p:par>
                          <p:cTn id="28" fill="hold">
                            <p:stCondLst>
                              <p:cond delay="1750"/>
                            </p:stCondLst>
                            <p:childTnLst>
                              <p:par>
                                <p:cTn id="29" presetID="1" presetClass="exit" presetSubtype="0" fill="hold" grpId="1" nodeType="afterEffect">
                                  <p:stCondLst>
                                    <p:cond delay="1000"/>
                                  </p:stCondLst>
                                  <p:childTnLst>
                                    <p:set>
                                      <p:cBhvr>
                                        <p:cTn id="30" dur="1" fill="hold">
                                          <p:stCondLst>
                                            <p:cond delay="0"/>
                                          </p:stCondLst>
                                        </p:cTn>
                                        <p:tgtEl>
                                          <p:spTgt spid="11"/>
                                        </p:tgtEl>
                                        <p:attrNameLst>
                                          <p:attrName>style.visibility</p:attrName>
                                        </p:attrNameLst>
                                      </p:cBhvr>
                                      <p:to>
                                        <p:strVal val="hidden"/>
                                      </p:to>
                                    </p:set>
                                  </p:childTnLst>
                                </p:cTn>
                              </p:par>
                            </p:childTnLst>
                          </p:cTn>
                        </p:par>
                        <p:par>
                          <p:cTn id="31" fill="hold">
                            <p:stCondLst>
                              <p:cond delay="2750"/>
                            </p:stCondLst>
                            <p:childTnLst>
                              <p:par>
                                <p:cTn id="32" presetID="1" presetClass="entr" presetSubtype="0" fill="hold" grpId="0" nodeType="after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par>
                          <p:cTn id="34" fill="hold">
                            <p:stCondLst>
                              <p:cond delay="2750"/>
                            </p:stCondLst>
                            <p:childTnLst>
                              <p:par>
                                <p:cTn id="35" presetID="1" presetClass="exit" presetSubtype="0" fill="hold" grpId="1" nodeType="afterEffect">
                                  <p:stCondLst>
                                    <p:cond delay="1000"/>
                                  </p:stCondLst>
                                  <p:childTnLst>
                                    <p:set>
                                      <p:cBhvr>
                                        <p:cTn id="3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8" grpId="0" animBg="1"/>
      <p:bldP spid="9" grpId="0" animBg="1"/>
      <p:bldP spid="3" grpId="0" animBg="1"/>
      <p:bldP spid="3" grpId="1" animBg="1"/>
      <p:bldP spid="11" grpId="0" animBg="1"/>
      <p:bldP spid="11" grpId="1" animBg="1"/>
      <p:bldP spid="12" grpId="0" animBg="1"/>
      <p:bldP spid="12"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
        <p:nvSpPr>
          <p:cNvPr id="2" name="Text Placeholder 1"/>
          <p:cNvSpPr>
            <a:spLocks noGrp="1"/>
          </p:cNvSpPr>
          <p:nvPr>
            <p:ph type="body" sz="quarter" idx="13"/>
          </p:nvPr>
        </p:nvSpPr>
        <p:spPr>
          <a:xfrm>
            <a:off x="0" y="0"/>
            <a:ext cx="4199614" cy="921658"/>
          </a:xfrm>
        </p:spPr>
        <p:txBody>
          <a:bodyPr>
            <a:noAutofit/>
          </a:bodyPr>
          <a:lstStyle/>
          <a:p>
            <a:r>
              <a:rPr lang="en-US" sz="2800" dirty="0" smtClean="0"/>
              <a:t>Total School Expenditures</a:t>
            </a:r>
            <a:endParaRPr lang="en-US" sz="2800" dirty="0"/>
          </a:p>
        </p:txBody>
      </p:sp>
      <p:sp>
        <p:nvSpPr>
          <p:cNvPr id="4" name="Text Placeholder 3"/>
          <p:cNvSpPr>
            <a:spLocks noGrp="1"/>
          </p:cNvSpPr>
          <p:nvPr>
            <p:ph type="body" sz="quarter" idx="14"/>
          </p:nvPr>
        </p:nvSpPr>
        <p:spPr>
          <a:xfrm>
            <a:off x="1" y="1277258"/>
            <a:ext cx="4199614" cy="2329521"/>
          </a:xfrm>
        </p:spPr>
        <p:txBody>
          <a:bodyPr>
            <a:noAutofit/>
          </a:bodyPr>
          <a:lstStyle/>
          <a:p>
            <a:pPr marL="347472" indent="-347472">
              <a:buFont typeface="Arial" panose="020B0604020202020204" pitchFamily="34" charset="0"/>
              <a:buChar char="•"/>
            </a:pPr>
            <a:r>
              <a:rPr lang="en-US" sz="1800" dirty="0" smtClean="0"/>
              <a:t>The per-pupil total for costs</a:t>
            </a:r>
            <a:br>
              <a:rPr lang="en-US" sz="1800" dirty="0" smtClean="0"/>
            </a:br>
            <a:r>
              <a:rPr lang="en-US" sz="1800" dirty="0" smtClean="0"/>
              <a:t>specific to each school…</a:t>
            </a:r>
          </a:p>
          <a:p>
            <a:pPr marL="347472" indent="-347472">
              <a:buFont typeface="Arial" panose="020B0604020202020204" pitchFamily="34" charset="0"/>
              <a:buChar char="•"/>
            </a:pPr>
            <a:r>
              <a:rPr lang="en-US" sz="1800" dirty="0" smtClean="0"/>
              <a:t>Plus the district/LEA-wide per-pupil total for costs at that level…</a:t>
            </a:r>
          </a:p>
          <a:p>
            <a:pPr marL="347472" indent="-347472">
              <a:buFont typeface="Arial" panose="020B0604020202020204" pitchFamily="34" charset="0"/>
              <a:buChar char="•"/>
            </a:pPr>
            <a:r>
              <a:rPr lang="en-US" sz="1800" dirty="0" smtClean="0"/>
              <a:t>Equals </a:t>
            </a:r>
            <a:r>
              <a:rPr lang="en-US" sz="1800" u="sng" dirty="0" smtClean="0"/>
              <a:t>per-pupil</a:t>
            </a:r>
            <a:r>
              <a:rPr lang="en-US" sz="1800" dirty="0" smtClean="0"/>
              <a:t> total school expenditures</a:t>
            </a:r>
          </a:p>
          <a:p>
            <a:pPr marL="457200" indent="-457200">
              <a:buFont typeface="Arial" panose="020B0604020202020204" pitchFamily="34" charset="0"/>
              <a:buChar char="•"/>
            </a:pPr>
            <a:endParaRPr lang="en-US" sz="1800" dirty="0"/>
          </a:p>
        </p:txBody>
      </p:sp>
      <p:sp>
        <p:nvSpPr>
          <p:cNvPr id="6" name="Right Arrow 5"/>
          <p:cNvSpPr/>
          <p:nvPr/>
        </p:nvSpPr>
        <p:spPr>
          <a:xfrm>
            <a:off x="3856381" y="3171373"/>
            <a:ext cx="417443" cy="2590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Right Arrow 6"/>
          <p:cNvSpPr/>
          <p:nvPr/>
        </p:nvSpPr>
        <p:spPr>
          <a:xfrm>
            <a:off x="3856381" y="1742575"/>
            <a:ext cx="417443" cy="2590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856381" y="2883768"/>
            <a:ext cx="417443" cy="2590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46278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
        <p:nvSpPr>
          <p:cNvPr id="2" name="Text Placeholder 1"/>
          <p:cNvSpPr>
            <a:spLocks noGrp="1"/>
          </p:cNvSpPr>
          <p:nvPr>
            <p:ph type="body" sz="quarter" idx="13"/>
          </p:nvPr>
        </p:nvSpPr>
        <p:spPr>
          <a:xfrm>
            <a:off x="0" y="0"/>
            <a:ext cx="4199614" cy="921658"/>
          </a:xfrm>
        </p:spPr>
        <p:txBody>
          <a:bodyPr>
            <a:noAutofit/>
          </a:bodyPr>
          <a:lstStyle/>
          <a:p>
            <a:r>
              <a:rPr lang="en-US" sz="2800" dirty="0" smtClean="0"/>
              <a:t>Total School Expenditures</a:t>
            </a:r>
            <a:endParaRPr lang="en-US" sz="2800" dirty="0"/>
          </a:p>
        </p:txBody>
      </p:sp>
      <p:sp>
        <p:nvSpPr>
          <p:cNvPr id="4" name="Text Placeholder 3"/>
          <p:cNvSpPr>
            <a:spLocks noGrp="1"/>
          </p:cNvSpPr>
          <p:nvPr>
            <p:ph type="body" sz="quarter" idx="14"/>
          </p:nvPr>
        </p:nvSpPr>
        <p:spPr>
          <a:xfrm>
            <a:off x="1" y="1277258"/>
            <a:ext cx="4199614" cy="2329521"/>
          </a:xfrm>
        </p:spPr>
        <p:txBody>
          <a:bodyPr>
            <a:normAutofit/>
          </a:bodyPr>
          <a:lstStyle/>
          <a:p>
            <a:pPr marL="347472" indent="-347472">
              <a:buFont typeface="Arial" panose="020B0604020202020204" pitchFamily="34" charset="0"/>
              <a:buChar char="•"/>
            </a:pPr>
            <a:r>
              <a:rPr lang="en-US" dirty="0">
                <a:latin typeface="Lato Black" panose="020F0A02020204030203" pitchFamily="34" charset="0"/>
              </a:rPr>
              <a:t>This will be </a:t>
            </a:r>
            <a:r>
              <a:rPr lang="en-US" u="sng" dirty="0">
                <a:latin typeface="Lato Black" panose="020F0A02020204030203" pitchFamily="34" charset="0"/>
              </a:rPr>
              <a:t>the</a:t>
            </a:r>
            <a:r>
              <a:rPr lang="en-US" dirty="0">
                <a:latin typeface="Lato Black" panose="020F0A02020204030203" pitchFamily="34" charset="0"/>
              </a:rPr>
              <a:t> number </a:t>
            </a:r>
            <a:r>
              <a:rPr lang="en-US" dirty="0" smtClean="0">
                <a:latin typeface="Lato Black" panose="020F0A02020204030203" pitchFamily="34" charset="0"/>
              </a:rPr>
              <a:t>people focus on and </a:t>
            </a:r>
            <a:r>
              <a:rPr lang="en-US" dirty="0">
                <a:latin typeface="Lato Black" panose="020F0A02020204030203" pitchFamily="34" charset="0"/>
              </a:rPr>
              <a:t>use for </a:t>
            </a:r>
            <a:r>
              <a:rPr lang="en-US" dirty="0" smtClean="0">
                <a:latin typeface="Lato Black" panose="020F0A02020204030203" pitchFamily="34" charset="0"/>
              </a:rPr>
              <a:t>comparisons</a:t>
            </a:r>
            <a:endParaRPr lang="en-US" dirty="0">
              <a:latin typeface="Lato Black" panose="020F0A02020204030203" pitchFamily="34" charset="0"/>
            </a:endParaRPr>
          </a:p>
        </p:txBody>
      </p:sp>
      <p:sp>
        <p:nvSpPr>
          <p:cNvPr id="6" name="Right Arrow 5"/>
          <p:cNvSpPr/>
          <p:nvPr/>
        </p:nvSpPr>
        <p:spPr>
          <a:xfrm>
            <a:off x="3856381" y="3171373"/>
            <a:ext cx="417443" cy="2590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61219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500"/>
                                  </p:stCondLst>
                                  <p:childTnLst>
                                    <p:animClr clrSpc="rgb" dir="cw">
                                      <p:cBhvr override="childStyle">
                                        <p:cTn id="6" dur="250" autoRev="1" fill="remove"/>
                                        <p:tgtEl>
                                          <p:spTgt spid="6"/>
                                        </p:tgtEl>
                                        <p:attrNameLst>
                                          <p:attrName>style.color</p:attrName>
                                        </p:attrNameLst>
                                      </p:cBhvr>
                                      <p:to>
                                        <a:schemeClr val="bg1"/>
                                      </p:to>
                                    </p:animClr>
                                    <p:animClr clrSpc="rgb" dir="cw">
                                      <p:cBhvr>
                                        <p:cTn id="7" dur="250" autoRev="1" fill="remove"/>
                                        <p:tgtEl>
                                          <p:spTgt spid="6"/>
                                        </p:tgtEl>
                                        <p:attrNameLst>
                                          <p:attrName>fillcolor</p:attrName>
                                        </p:attrNameLst>
                                      </p:cBhvr>
                                      <p:to>
                                        <a:schemeClr val="bg1"/>
                                      </p:to>
                                    </p:animClr>
                                    <p:set>
                                      <p:cBhvr>
                                        <p:cTn id="8" dur="250" autoRev="1" fill="remove"/>
                                        <p:tgtEl>
                                          <p:spTgt spid="6"/>
                                        </p:tgtEl>
                                        <p:attrNameLst>
                                          <p:attrName>fill.type</p:attrName>
                                        </p:attrNameLst>
                                      </p:cBhvr>
                                      <p:to>
                                        <p:strVal val="solid"/>
                                      </p:to>
                                    </p:set>
                                    <p:set>
                                      <p:cBhvr>
                                        <p:cTn id="9" dur="25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0" y="0"/>
            <a:ext cx="4199614" cy="921658"/>
          </a:xfrm>
        </p:spPr>
        <p:txBody>
          <a:bodyPr>
            <a:noAutofit/>
          </a:bodyPr>
          <a:lstStyle/>
          <a:p>
            <a:r>
              <a:rPr lang="en-US" sz="2800" dirty="0" smtClean="0"/>
              <a:t>Exclusions &amp;</a:t>
            </a:r>
            <a:br>
              <a:rPr lang="en-US" sz="2800" dirty="0" smtClean="0"/>
            </a:br>
            <a:r>
              <a:rPr lang="en-US" sz="2800" dirty="0" smtClean="0"/>
              <a:t>Total Expenditures</a:t>
            </a:r>
            <a:endParaRPr lang="en-US" sz="2800" dirty="0"/>
          </a:p>
        </p:txBody>
      </p:sp>
      <p:sp>
        <p:nvSpPr>
          <p:cNvPr id="4" name="Text Placeholder 3"/>
          <p:cNvSpPr>
            <a:spLocks noGrp="1"/>
          </p:cNvSpPr>
          <p:nvPr>
            <p:ph type="body" sz="quarter" idx="14"/>
          </p:nvPr>
        </p:nvSpPr>
        <p:spPr>
          <a:xfrm>
            <a:off x="1" y="1277259"/>
            <a:ext cx="4199614" cy="2685142"/>
          </a:xfrm>
        </p:spPr>
        <p:txBody>
          <a:bodyPr>
            <a:noAutofit/>
          </a:bodyPr>
          <a:lstStyle/>
          <a:p>
            <a:pPr marL="347472" indent="-347472">
              <a:lnSpc>
                <a:spcPct val="130000"/>
              </a:lnSpc>
              <a:buFont typeface="Arial" panose="020B0604020202020204" pitchFamily="34" charset="0"/>
              <a:buChar char="•"/>
            </a:pPr>
            <a:r>
              <a:rPr lang="en-US" sz="2000" dirty="0" smtClean="0"/>
              <a:t>These are district/LEA totals,</a:t>
            </a:r>
            <a:br>
              <a:rPr lang="en-US" sz="2000" dirty="0" smtClean="0"/>
            </a:br>
            <a:r>
              <a:rPr lang="en-US" sz="2000" dirty="0" smtClean="0"/>
              <a:t>not per-pupil numbers</a:t>
            </a:r>
          </a:p>
          <a:p>
            <a:pPr marL="347472" lvl="1" indent="-347472">
              <a:lnSpc>
                <a:spcPct val="130000"/>
              </a:lnSpc>
              <a:spcBef>
                <a:spcPts val="0"/>
              </a:spcBef>
              <a:spcAft>
                <a:spcPts val="439"/>
              </a:spcAft>
              <a:buFont typeface="Arial" panose="020B0604020202020204" pitchFamily="34" charset="0"/>
              <a:buChar char="•"/>
            </a:pPr>
            <a:r>
              <a:rPr lang="en-US" sz="2000" b="1" dirty="0" smtClean="0"/>
              <a:t>Also includes a list of all the exclusions being reported</a:t>
            </a:r>
            <a:endParaRPr lang="en-US" sz="2000" b="1" dirty="0"/>
          </a:p>
        </p:txBody>
      </p:sp>
      <p:graphicFrame>
        <p:nvGraphicFramePr>
          <p:cNvPr id="7" name="Table 6"/>
          <p:cNvGraphicFramePr>
            <a:graphicFrameLocks noGrp="1"/>
          </p:cNvGraphicFramePr>
          <p:nvPr>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
        <p:nvSpPr>
          <p:cNvPr id="8" name="Right Arrow 7"/>
          <p:cNvSpPr/>
          <p:nvPr/>
        </p:nvSpPr>
        <p:spPr>
          <a:xfrm>
            <a:off x="3856381" y="4059269"/>
            <a:ext cx="417443" cy="2590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ight Arrow 9"/>
          <p:cNvSpPr/>
          <p:nvPr/>
        </p:nvSpPr>
        <p:spPr>
          <a:xfrm>
            <a:off x="3844455" y="3760324"/>
            <a:ext cx="417443" cy="2590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844455" y="4471863"/>
            <a:ext cx="417443" cy="25904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77808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8" grpId="0" animBg="1"/>
      <p:bldP spid="10"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Background</a:t>
            </a:r>
            <a:endParaRPr lang="en-US" dirty="0"/>
          </a:p>
        </p:txBody>
      </p:sp>
      <p:sp>
        <p:nvSpPr>
          <p:cNvPr id="3" name="Text Placeholder 2"/>
          <p:cNvSpPr>
            <a:spLocks noGrp="1"/>
          </p:cNvSpPr>
          <p:nvPr>
            <p:ph type="body" sz="quarter" idx="14"/>
          </p:nvPr>
        </p:nvSpPr>
        <p:spPr>
          <a:xfrm>
            <a:off x="1661487" y="1182798"/>
            <a:ext cx="5821026" cy="3045387"/>
          </a:xfrm>
        </p:spPr>
        <p:txBody>
          <a:bodyPr>
            <a:normAutofit fontScale="85000" lnSpcReduction="20000"/>
          </a:bodyPr>
          <a:lstStyle/>
          <a:p>
            <a:r>
              <a:rPr lang="en-US" dirty="0" smtClean="0"/>
              <a:t>1965: Elementary &amp; Secondary Education Act </a:t>
            </a:r>
            <a:r>
              <a:rPr lang="en-US" dirty="0"/>
              <a:t>e</a:t>
            </a:r>
            <a:r>
              <a:rPr lang="en-US" dirty="0" smtClean="0"/>
              <a:t>stablishes how the federal government funds education in the states</a:t>
            </a:r>
          </a:p>
          <a:p>
            <a:r>
              <a:rPr lang="en-US" dirty="0" smtClean="0"/>
              <a:t>2001: No Child Left Behind (NCLB) ties federal funding to accountability by student group</a:t>
            </a:r>
          </a:p>
          <a:p>
            <a:r>
              <a:rPr lang="en-US" dirty="0" smtClean="0"/>
              <a:t>2015: Every Student Succeeds Act (ESSA) replaces NCLB</a:t>
            </a:r>
            <a:endParaRPr lang="en-US" dirty="0"/>
          </a:p>
        </p:txBody>
      </p:sp>
    </p:spTree>
    <p:extLst>
      <p:ext uri="{BB962C8B-B14F-4D97-AF65-F5344CB8AC3E}">
        <p14:creationId xmlns:p14="http://schemas.microsoft.com/office/powerpoint/2010/main" val="15628649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52668" y="1079173"/>
            <a:ext cx="1635761" cy="2114194"/>
          </a:xfrm>
          <a:prstGeom prst="rect">
            <a:avLst/>
          </a:prstGeom>
        </p:spPr>
      </p:pic>
      <p:sp>
        <p:nvSpPr>
          <p:cNvPr id="2" name="Text Placeholder 1"/>
          <p:cNvSpPr>
            <a:spLocks noGrp="1"/>
          </p:cNvSpPr>
          <p:nvPr>
            <p:ph type="body" sz="quarter" idx="13"/>
          </p:nvPr>
        </p:nvSpPr>
        <p:spPr/>
        <p:txBody>
          <a:bodyPr/>
          <a:lstStyle/>
          <a:p>
            <a:r>
              <a:rPr lang="en-US" dirty="0" smtClean="0"/>
              <a:t>Talking About School Level Data</a:t>
            </a:r>
            <a:endParaRPr lang="en-US" dirty="0"/>
          </a:p>
        </p:txBody>
      </p:sp>
      <p:sp>
        <p:nvSpPr>
          <p:cNvPr id="4" name="Text Placeholder 3"/>
          <p:cNvSpPr>
            <a:spLocks noGrp="1"/>
          </p:cNvSpPr>
          <p:nvPr>
            <p:ph type="body" sz="quarter" idx="14"/>
          </p:nvPr>
        </p:nvSpPr>
        <p:spPr/>
        <p:txBody>
          <a:bodyPr>
            <a:normAutofit fontScale="92500" lnSpcReduction="20000"/>
          </a:bodyPr>
          <a:lstStyle/>
          <a:p>
            <a:r>
              <a:rPr lang="en-US" dirty="0" smtClean="0"/>
              <a:t>School level </a:t>
            </a:r>
            <a:r>
              <a:rPr lang="en-US" u="sng" dirty="0" smtClean="0"/>
              <a:t>achievement</a:t>
            </a:r>
            <a:r>
              <a:rPr lang="en-US" dirty="0" smtClean="0"/>
              <a:t> data has been around for a long time</a:t>
            </a:r>
          </a:p>
          <a:p>
            <a:r>
              <a:rPr lang="en-US" dirty="0" smtClean="0"/>
              <a:t>School level </a:t>
            </a:r>
            <a:r>
              <a:rPr lang="en-US" u="sng" dirty="0" smtClean="0"/>
              <a:t>finance</a:t>
            </a:r>
            <a:r>
              <a:rPr lang="en-US" dirty="0" smtClean="0"/>
              <a:t> data is a whole new dimension</a:t>
            </a:r>
            <a:endParaRPr lang="en-US" dirty="0"/>
          </a:p>
        </p:txBody>
      </p:sp>
      <p:sp>
        <p:nvSpPr>
          <p:cNvPr id="8" name="TextBox 7"/>
          <p:cNvSpPr txBox="1"/>
          <p:nvPr/>
        </p:nvSpPr>
        <p:spPr>
          <a:xfrm>
            <a:off x="6386093" y="3350883"/>
            <a:ext cx="1168910" cy="707886"/>
          </a:xfrm>
          <a:prstGeom prst="rect">
            <a:avLst/>
          </a:prstGeom>
          <a:solidFill>
            <a:schemeClr val="accent6">
              <a:lumMod val="20000"/>
              <a:lumOff val="80000"/>
            </a:schemeClr>
          </a:solidFill>
          <a:ln>
            <a:solidFill>
              <a:schemeClr val="tx1"/>
            </a:solidFill>
          </a:ln>
        </p:spPr>
        <p:txBody>
          <a:bodyPr wrap="none" rtlCol="0">
            <a:spAutoFit/>
          </a:bodyPr>
          <a:lstStyle/>
          <a:p>
            <a:pPr algn="ctr"/>
            <a:r>
              <a:rPr lang="en-US" sz="2000" dirty="0" smtClean="0">
                <a:latin typeface="Lato Black" panose="020F0A02020204030203" pitchFamily="34" charset="0"/>
              </a:rPr>
              <a:t>$12,608</a:t>
            </a:r>
            <a:br>
              <a:rPr lang="en-US" sz="2000" dirty="0" smtClean="0">
                <a:latin typeface="Lato Black" panose="020F0A02020204030203" pitchFamily="34" charset="0"/>
              </a:rPr>
            </a:br>
            <a:r>
              <a:rPr lang="en-US" sz="2000" dirty="0" smtClean="0">
                <a:latin typeface="Lato" panose="020F0502020204030203" pitchFamily="34" charset="0"/>
              </a:rPr>
              <a:t>per pupil</a:t>
            </a:r>
            <a:endParaRPr lang="en-US" sz="2000" dirty="0">
              <a:latin typeface="Lato" panose="020F0502020204030203" pitchFamily="34" charset="0"/>
            </a:endParaRPr>
          </a:p>
        </p:txBody>
      </p:sp>
    </p:spTree>
    <p:extLst>
      <p:ext uri="{BB962C8B-B14F-4D97-AF65-F5344CB8AC3E}">
        <p14:creationId xmlns:p14="http://schemas.microsoft.com/office/powerpoint/2010/main" val="25119514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par>
                          <p:cTn id="7" fill="hold">
                            <p:stCondLst>
                              <p:cond delay="0"/>
                            </p:stCondLst>
                            <p:childTnLst>
                              <p:par>
                                <p:cTn id="8" presetID="53" presetClass="entr" presetSubtype="16" fill="hold" nodeType="afterEffect">
                                  <p:stCondLst>
                                    <p:cond delay="500"/>
                                  </p:stCondLst>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ppt_w</p:attrName>
                                        </p:attrNameLst>
                                      </p:cBhvr>
                                      <p:tavLst>
                                        <p:tav tm="0">
                                          <p:val>
                                            <p:fltVal val="0"/>
                                          </p:val>
                                        </p:tav>
                                        <p:tav tm="100000">
                                          <p:val>
                                            <p:strVal val="#ppt_w"/>
                                          </p:val>
                                        </p:tav>
                                      </p:tavLst>
                                    </p:anim>
                                    <p:anim calcmode="lin" valueType="num">
                                      <p:cBhvr>
                                        <p:cTn id="11" dur="500" fill="hold"/>
                                        <p:tgtEl>
                                          <p:spTgt spid="7"/>
                                        </p:tgtEl>
                                        <p:attrNameLst>
                                          <p:attrName>ppt_h</p:attrName>
                                        </p:attrNameLst>
                                      </p:cBhvr>
                                      <p:tavLst>
                                        <p:tav tm="0">
                                          <p:val>
                                            <p:fltVal val="0"/>
                                          </p:val>
                                        </p:tav>
                                        <p:tav tm="100000">
                                          <p:val>
                                            <p:strVal val="#ppt_h"/>
                                          </p:val>
                                        </p:tav>
                                      </p:tavLst>
                                    </p:anim>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par>
                          <p:cTn id="17" fill="hold">
                            <p:stCondLst>
                              <p:cond delay="0"/>
                            </p:stCondLst>
                            <p:childTnLst>
                              <p:par>
                                <p:cTn id="18" presetID="53" presetClass="entr" presetSubtype="16" fill="hold" grpId="0" nodeType="afterEffect">
                                  <p:stCondLst>
                                    <p:cond delay="50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52668" y="1079173"/>
            <a:ext cx="1635761" cy="2114194"/>
          </a:xfrm>
          <a:prstGeom prst="rect">
            <a:avLst/>
          </a:prstGeom>
        </p:spPr>
      </p:pic>
      <p:sp>
        <p:nvSpPr>
          <p:cNvPr id="2" name="Text Placeholder 1"/>
          <p:cNvSpPr>
            <a:spLocks noGrp="1"/>
          </p:cNvSpPr>
          <p:nvPr>
            <p:ph type="body" sz="quarter" idx="13"/>
          </p:nvPr>
        </p:nvSpPr>
        <p:spPr/>
        <p:txBody>
          <a:bodyPr/>
          <a:lstStyle/>
          <a:p>
            <a:r>
              <a:rPr lang="en-US" dirty="0" smtClean="0"/>
              <a:t>Talking About School Level Data</a:t>
            </a:r>
            <a:endParaRPr lang="en-US" dirty="0"/>
          </a:p>
        </p:txBody>
      </p:sp>
      <p:sp>
        <p:nvSpPr>
          <p:cNvPr id="4" name="Text Placeholder 3"/>
          <p:cNvSpPr>
            <a:spLocks noGrp="1"/>
          </p:cNvSpPr>
          <p:nvPr>
            <p:ph type="body" sz="quarter" idx="14"/>
          </p:nvPr>
        </p:nvSpPr>
        <p:spPr/>
        <p:txBody>
          <a:bodyPr>
            <a:normAutofit fontScale="92500" lnSpcReduction="20000"/>
          </a:bodyPr>
          <a:lstStyle/>
          <a:p>
            <a:r>
              <a:rPr lang="en-US" dirty="0" smtClean="0"/>
              <a:t>Dollar amounts aren’t going on the Report Card</a:t>
            </a:r>
          </a:p>
          <a:p>
            <a:r>
              <a:rPr lang="en-US" dirty="0" smtClean="0"/>
              <a:t>But people </a:t>
            </a:r>
            <a:r>
              <a:rPr lang="en-US" u="sng" dirty="0" smtClean="0"/>
              <a:t>will</a:t>
            </a:r>
            <a:r>
              <a:rPr lang="en-US" dirty="0"/>
              <a:t> </a:t>
            </a:r>
            <a:r>
              <a:rPr lang="en-US" dirty="0" smtClean="0"/>
              <a:t>try to connect them once the data goes public</a:t>
            </a:r>
            <a:endParaRPr lang="en-US" dirty="0"/>
          </a:p>
        </p:txBody>
      </p:sp>
      <p:sp>
        <p:nvSpPr>
          <p:cNvPr id="3" name="TextBox 2"/>
          <p:cNvSpPr txBox="1"/>
          <p:nvPr/>
        </p:nvSpPr>
        <p:spPr>
          <a:xfrm>
            <a:off x="3671307" y="1758462"/>
            <a:ext cx="728276" cy="430887"/>
          </a:xfrm>
          <a:prstGeom prst="rect">
            <a:avLst/>
          </a:prstGeom>
          <a:noFill/>
        </p:spPr>
        <p:txBody>
          <a:bodyPr wrap="none" rtlCol="0">
            <a:spAutoFit/>
          </a:bodyPr>
          <a:lstStyle/>
          <a:p>
            <a:r>
              <a:rPr lang="en-US" sz="2200" i="1" dirty="0" smtClean="0">
                <a:latin typeface="Lato" panose="020F0502020204030203" pitchFamily="34" charset="0"/>
              </a:rPr>
              <a:t>…yet</a:t>
            </a:r>
            <a:endParaRPr lang="en-US" sz="2200" i="1" dirty="0">
              <a:latin typeface="Lato" panose="020F0502020204030203" pitchFamily="34" charset="0"/>
            </a:endParaRPr>
          </a:p>
        </p:txBody>
      </p:sp>
      <p:cxnSp>
        <p:nvCxnSpPr>
          <p:cNvPr id="10" name="Straight Arrow Connector 9"/>
          <p:cNvCxnSpPr>
            <a:stCxn id="8" idx="0"/>
          </p:cNvCxnSpPr>
          <p:nvPr/>
        </p:nvCxnSpPr>
        <p:spPr>
          <a:xfrm flipH="1" flipV="1">
            <a:off x="6527409" y="1758462"/>
            <a:ext cx="443139" cy="1592421"/>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86093" y="3350883"/>
            <a:ext cx="1168910" cy="707886"/>
          </a:xfrm>
          <a:prstGeom prst="rect">
            <a:avLst/>
          </a:prstGeom>
          <a:solidFill>
            <a:schemeClr val="accent6">
              <a:lumMod val="20000"/>
              <a:lumOff val="80000"/>
            </a:schemeClr>
          </a:solidFill>
          <a:ln>
            <a:solidFill>
              <a:schemeClr val="tx1"/>
            </a:solidFill>
          </a:ln>
        </p:spPr>
        <p:txBody>
          <a:bodyPr wrap="none" rtlCol="0">
            <a:spAutoFit/>
          </a:bodyPr>
          <a:lstStyle/>
          <a:p>
            <a:pPr algn="ctr"/>
            <a:r>
              <a:rPr lang="en-US" sz="2000" dirty="0" smtClean="0">
                <a:latin typeface="Lato Black" panose="020F0A02020204030203" pitchFamily="34" charset="0"/>
              </a:rPr>
              <a:t>$12,608</a:t>
            </a:r>
            <a:br>
              <a:rPr lang="en-US" sz="2000" dirty="0" smtClean="0">
                <a:latin typeface="Lato Black" panose="020F0A02020204030203" pitchFamily="34" charset="0"/>
              </a:rPr>
            </a:br>
            <a:r>
              <a:rPr lang="en-US" sz="2000" dirty="0" smtClean="0">
                <a:latin typeface="Lato" panose="020F0502020204030203" pitchFamily="34" charset="0"/>
              </a:rPr>
              <a:t>per pupil</a:t>
            </a:r>
            <a:endParaRPr lang="en-US" sz="2000" dirty="0">
              <a:latin typeface="Lato" panose="020F0502020204030203" pitchFamily="34" charset="0"/>
            </a:endParaRPr>
          </a:p>
        </p:txBody>
      </p:sp>
    </p:spTree>
    <p:extLst>
      <p:ext uri="{BB962C8B-B14F-4D97-AF65-F5344CB8AC3E}">
        <p14:creationId xmlns:p14="http://schemas.microsoft.com/office/powerpoint/2010/main" val="352333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par>
                          <p:cTn id="11" fill="hold">
                            <p:stCondLst>
                              <p:cond delay="0"/>
                            </p:stCondLst>
                            <p:childTnLst>
                              <p:par>
                                <p:cTn id="12" presetID="22" presetClass="entr" presetSubtype="4" fill="hold" nodeType="afterEffect">
                                  <p:stCondLst>
                                    <p:cond delay="50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52668" y="1079173"/>
            <a:ext cx="1635761" cy="2114194"/>
          </a:xfrm>
          <a:prstGeom prst="rect">
            <a:avLst/>
          </a:prstGeom>
        </p:spPr>
      </p:pic>
      <p:sp>
        <p:nvSpPr>
          <p:cNvPr id="2" name="Text Placeholder 1"/>
          <p:cNvSpPr>
            <a:spLocks noGrp="1"/>
          </p:cNvSpPr>
          <p:nvPr>
            <p:ph type="body" sz="quarter" idx="13"/>
          </p:nvPr>
        </p:nvSpPr>
        <p:spPr/>
        <p:txBody>
          <a:bodyPr/>
          <a:lstStyle/>
          <a:p>
            <a:r>
              <a:rPr lang="en-US" dirty="0" smtClean="0"/>
              <a:t>Talking About School Level Data</a:t>
            </a:r>
            <a:endParaRPr lang="en-US" dirty="0"/>
          </a:p>
        </p:txBody>
      </p:sp>
      <p:sp>
        <p:nvSpPr>
          <p:cNvPr id="4" name="Text Placeholder 3"/>
          <p:cNvSpPr>
            <a:spLocks noGrp="1"/>
          </p:cNvSpPr>
          <p:nvPr>
            <p:ph type="body" sz="quarter" idx="14"/>
          </p:nvPr>
        </p:nvSpPr>
        <p:spPr/>
        <p:txBody>
          <a:bodyPr>
            <a:normAutofit/>
          </a:bodyPr>
          <a:lstStyle/>
          <a:p>
            <a:r>
              <a:rPr lang="en-US" dirty="0" smtClean="0"/>
              <a:t>How do you prepare for that </a:t>
            </a:r>
            <a:r>
              <a:rPr lang="en-US" dirty="0" smtClean="0"/>
              <a:t>conversation as district administrators?</a:t>
            </a:r>
            <a:endParaRPr lang="en-US" dirty="0" smtClean="0"/>
          </a:p>
        </p:txBody>
      </p:sp>
      <p:cxnSp>
        <p:nvCxnSpPr>
          <p:cNvPr id="10" name="Straight Arrow Connector 9"/>
          <p:cNvCxnSpPr>
            <a:stCxn id="8" idx="0"/>
          </p:cNvCxnSpPr>
          <p:nvPr/>
        </p:nvCxnSpPr>
        <p:spPr>
          <a:xfrm flipH="1" flipV="1">
            <a:off x="6527409" y="1758462"/>
            <a:ext cx="443139" cy="1592421"/>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86093" y="3350883"/>
            <a:ext cx="1168910" cy="707886"/>
          </a:xfrm>
          <a:prstGeom prst="rect">
            <a:avLst/>
          </a:prstGeom>
          <a:solidFill>
            <a:schemeClr val="accent6">
              <a:lumMod val="20000"/>
              <a:lumOff val="80000"/>
            </a:schemeClr>
          </a:solidFill>
          <a:ln>
            <a:solidFill>
              <a:schemeClr val="tx1"/>
            </a:solidFill>
          </a:ln>
        </p:spPr>
        <p:txBody>
          <a:bodyPr wrap="none" rtlCol="0">
            <a:spAutoFit/>
          </a:bodyPr>
          <a:lstStyle/>
          <a:p>
            <a:pPr algn="ctr"/>
            <a:r>
              <a:rPr lang="en-US" sz="2000" dirty="0" smtClean="0">
                <a:latin typeface="Lato Black" panose="020F0A02020204030203" pitchFamily="34" charset="0"/>
              </a:rPr>
              <a:t>$12,608</a:t>
            </a:r>
            <a:br>
              <a:rPr lang="en-US" sz="2000" dirty="0" smtClean="0">
                <a:latin typeface="Lato Black" panose="020F0A02020204030203" pitchFamily="34" charset="0"/>
              </a:rPr>
            </a:br>
            <a:r>
              <a:rPr lang="en-US" sz="2000" dirty="0" smtClean="0">
                <a:latin typeface="Lato" panose="020F0502020204030203" pitchFamily="34" charset="0"/>
              </a:rPr>
              <a:t>per pupil</a:t>
            </a:r>
            <a:endParaRPr lang="en-US" sz="2000" dirty="0">
              <a:latin typeface="Lato" panose="020F0502020204030203" pitchFamily="34" charset="0"/>
            </a:endParaRPr>
          </a:p>
        </p:txBody>
      </p:sp>
    </p:spTree>
    <p:extLst>
      <p:ext uri="{BB962C8B-B14F-4D97-AF65-F5344CB8AC3E}">
        <p14:creationId xmlns:p14="http://schemas.microsoft.com/office/powerpoint/2010/main" val="2336247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Talking About School Level Data</a:t>
            </a:r>
            <a:endParaRPr lang="en-US" dirty="0"/>
          </a:p>
        </p:txBody>
      </p:sp>
      <p:sp>
        <p:nvSpPr>
          <p:cNvPr id="4" name="Text Placeholder 3"/>
          <p:cNvSpPr>
            <a:spLocks noGrp="1"/>
          </p:cNvSpPr>
          <p:nvPr>
            <p:ph type="body" sz="quarter" idx="14"/>
          </p:nvPr>
        </p:nvSpPr>
        <p:spPr>
          <a:xfrm>
            <a:off x="942822" y="1277258"/>
            <a:ext cx="3993459" cy="2781511"/>
          </a:xfrm>
        </p:spPr>
        <p:txBody>
          <a:bodyPr>
            <a:normAutofit/>
          </a:bodyPr>
          <a:lstStyle/>
          <a:p>
            <a:r>
              <a:rPr lang="en-US" dirty="0" smtClean="0"/>
              <a:t>Answer:</a:t>
            </a:r>
            <a:br>
              <a:rPr lang="en-US" dirty="0" smtClean="0"/>
            </a:br>
            <a:r>
              <a:rPr lang="en-US" dirty="0" smtClean="0">
                <a:latin typeface="Lato Black" panose="020F0A02020204030203" pitchFamily="34" charset="0"/>
              </a:rPr>
              <a:t>Know </a:t>
            </a:r>
            <a:r>
              <a:rPr lang="en-US" u="sng" dirty="0" smtClean="0">
                <a:latin typeface="Lato Black" panose="020F0A02020204030203" pitchFamily="34" charset="0"/>
              </a:rPr>
              <a:t>Your</a:t>
            </a:r>
            <a:r>
              <a:rPr lang="en-US" dirty="0" smtClean="0">
                <a:latin typeface="Lato Black" panose="020F0A02020204030203" pitchFamily="34" charset="0"/>
              </a:rPr>
              <a:t> School and Student Stories to Explain </a:t>
            </a:r>
            <a:r>
              <a:rPr lang="en-US" u="sng" dirty="0" smtClean="0">
                <a:latin typeface="Lato Black" panose="020F0A02020204030203" pitchFamily="34" charset="0"/>
              </a:rPr>
              <a:t>Your</a:t>
            </a:r>
            <a:r>
              <a:rPr lang="en-US" dirty="0" smtClean="0">
                <a:latin typeface="Lato Black" panose="020F0A02020204030203" pitchFamily="34" charset="0"/>
              </a:rPr>
              <a:t> Numbers</a:t>
            </a:r>
          </a:p>
        </p:txBody>
      </p:sp>
      <p:grpSp>
        <p:nvGrpSpPr>
          <p:cNvPr id="3" name="Group 2"/>
          <p:cNvGrpSpPr/>
          <p:nvPr/>
        </p:nvGrpSpPr>
        <p:grpSpPr>
          <a:xfrm>
            <a:off x="6152668" y="1079173"/>
            <a:ext cx="1635761" cy="2271710"/>
            <a:chOff x="6152668" y="1079173"/>
            <a:chExt cx="1635761" cy="2271710"/>
          </a:xfrm>
        </p:grpSpPr>
        <p:pic>
          <p:nvPicPr>
            <p:cNvPr id="7" name="Picture 6"/>
            <p:cNvPicPr>
              <a:picLocks noChangeAspect="1"/>
            </p:cNvPicPr>
            <p:nvPr/>
          </p:nvPicPr>
          <p:blipFill>
            <a:blip r:embed="rId2"/>
            <a:stretch>
              <a:fillRect/>
            </a:stretch>
          </p:blipFill>
          <p:spPr>
            <a:xfrm>
              <a:off x="6152668" y="1079173"/>
              <a:ext cx="1635761" cy="2114194"/>
            </a:xfrm>
            <a:prstGeom prst="rect">
              <a:avLst/>
            </a:prstGeom>
          </p:spPr>
        </p:pic>
        <p:cxnSp>
          <p:nvCxnSpPr>
            <p:cNvPr id="10" name="Straight Arrow Connector 9"/>
            <p:cNvCxnSpPr>
              <a:stCxn id="8" idx="0"/>
            </p:cNvCxnSpPr>
            <p:nvPr/>
          </p:nvCxnSpPr>
          <p:spPr>
            <a:xfrm flipH="1" flipV="1">
              <a:off x="6527409" y="1758462"/>
              <a:ext cx="443139" cy="1592421"/>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6386093" y="3350883"/>
            <a:ext cx="1168910" cy="707886"/>
          </a:xfrm>
          <a:prstGeom prst="rect">
            <a:avLst/>
          </a:prstGeom>
          <a:solidFill>
            <a:schemeClr val="accent6">
              <a:lumMod val="20000"/>
              <a:lumOff val="80000"/>
            </a:schemeClr>
          </a:solidFill>
          <a:ln>
            <a:solidFill>
              <a:schemeClr val="tx1"/>
            </a:solidFill>
          </a:ln>
        </p:spPr>
        <p:txBody>
          <a:bodyPr wrap="none" rtlCol="0">
            <a:spAutoFit/>
          </a:bodyPr>
          <a:lstStyle/>
          <a:p>
            <a:pPr algn="ctr"/>
            <a:r>
              <a:rPr lang="en-US" sz="2000" dirty="0" smtClean="0">
                <a:latin typeface="Lato Black" panose="020F0A02020204030203" pitchFamily="34" charset="0"/>
              </a:rPr>
              <a:t>$12,608</a:t>
            </a:r>
            <a:br>
              <a:rPr lang="en-US" sz="2000" dirty="0" smtClean="0">
                <a:latin typeface="Lato Black" panose="020F0A02020204030203" pitchFamily="34" charset="0"/>
              </a:rPr>
            </a:br>
            <a:r>
              <a:rPr lang="en-US" sz="2000" dirty="0" smtClean="0">
                <a:latin typeface="Lato" panose="020F0502020204030203" pitchFamily="34" charset="0"/>
              </a:rPr>
              <a:t>per pupil</a:t>
            </a:r>
            <a:endParaRPr lang="en-US" sz="2000" dirty="0">
              <a:latin typeface="Lato" panose="020F0502020204030203" pitchFamily="34" charset="0"/>
            </a:endParaRPr>
          </a:p>
        </p:txBody>
      </p:sp>
    </p:spTree>
    <p:extLst>
      <p:ext uri="{BB962C8B-B14F-4D97-AF65-F5344CB8AC3E}">
        <p14:creationId xmlns:p14="http://schemas.microsoft.com/office/powerpoint/2010/main" val="104460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4" fill="hold" nodeType="afterEffect">
                                  <p:stCondLst>
                                    <p:cond delay="500"/>
                                  </p:stCondLst>
                                  <p:childTnLst>
                                    <p:animEffect transition="out" filter="wipe(down)">
                                      <p:cBhvr>
                                        <p:cTn id="6" dur="1500"/>
                                        <p:tgtEl>
                                          <p:spTgt spid="3"/>
                                        </p:tgtEl>
                                      </p:cBhvr>
                                    </p:animEffect>
                                    <p:set>
                                      <p:cBhvr>
                                        <p:cTn id="7" dur="1" fill="hold">
                                          <p:stCondLst>
                                            <p:cond delay="1499"/>
                                          </p:stCondLst>
                                        </p:cTn>
                                        <p:tgtEl>
                                          <p:spTgt spid="3"/>
                                        </p:tgtEl>
                                        <p:attrNameLst>
                                          <p:attrName>style.visibility</p:attrName>
                                        </p:attrNameLst>
                                      </p:cBhvr>
                                      <p:to>
                                        <p:strVal val="hidden"/>
                                      </p:to>
                                    </p:set>
                                  </p:childTnLst>
                                </p:cTn>
                              </p:par>
                              <p:par>
                                <p:cTn id="8" presetID="6" presetClass="emph" presetSubtype="0" accel="16667" decel="16667" fill="hold" grpId="0" nodeType="withEffect">
                                  <p:stCondLst>
                                    <p:cond delay="500"/>
                                  </p:stCondLst>
                                  <p:childTnLst>
                                    <p:animScale>
                                      <p:cBhvr>
                                        <p:cTn id="9" dur="1500" fill="hold"/>
                                        <p:tgtEl>
                                          <p:spTgt spid="8"/>
                                        </p:tgtEl>
                                      </p:cBhvr>
                                      <p:by x="150000" y="150000"/>
                                    </p:animScale>
                                  </p:childTnLst>
                                </p:cTn>
                              </p:par>
                              <p:par>
                                <p:cTn id="10" presetID="42" presetClass="path" presetSubtype="0" accel="16667" decel="16667" fill="hold" grpId="1" nodeType="withEffect">
                                  <p:stCondLst>
                                    <p:cond delay="500"/>
                                  </p:stCondLst>
                                  <p:childTnLst>
                                    <p:animMotion origin="layout" path="M 3.61111E-6 -3.7037E-7 L 3.61111E-6 -0.24167 " pathEditMode="relative" rAng="0" ptsTypes="AA">
                                      <p:cBhvr>
                                        <p:cTn id="11" dur="1500" fill="hold"/>
                                        <p:tgtEl>
                                          <p:spTgt spid="8"/>
                                        </p:tgtEl>
                                        <p:attrNameLst>
                                          <p:attrName>ppt_x</p:attrName>
                                          <p:attrName>ppt_y</p:attrName>
                                        </p:attrNameLst>
                                      </p:cBhvr>
                                      <p:rCtr x="0" y="-1209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Financial Transparency Fact #1</a:t>
            </a:r>
            <a:endParaRPr lang="en-US" dirty="0"/>
          </a:p>
        </p:txBody>
      </p:sp>
      <p:sp>
        <p:nvSpPr>
          <p:cNvPr id="3" name="Text Placeholder 2"/>
          <p:cNvSpPr>
            <a:spLocks noGrp="1"/>
          </p:cNvSpPr>
          <p:nvPr>
            <p:ph type="body" sz="quarter" idx="14"/>
          </p:nvPr>
        </p:nvSpPr>
        <p:spPr/>
        <p:txBody>
          <a:bodyPr>
            <a:normAutofit/>
          </a:bodyPr>
          <a:lstStyle/>
          <a:p>
            <a:r>
              <a:rPr lang="en-US" dirty="0" smtClean="0"/>
              <a:t>Most school leaders do not have a good sense of the true financial resources allocated to specific schools in their districts/LEAs.</a:t>
            </a:r>
            <a:endParaRPr lang="en-US" dirty="0"/>
          </a:p>
        </p:txBody>
      </p:sp>
      <p:sp>
        <p:nvSpPr>
          <p:cNvPr id="4" name="TextBox 3"/>
          <p:cNvSpPr txBox="1"/>
          <p:nvPr/>
        </p:nvSpPr>
        <p:spPr>
          <a:xfrm>
            <a:off x="3582862" y="3928262"/>
            <a:ext cx="4658648" cy="369332"/>
          </a:xfrm>
          <a:prstGeom prst="rect">
            <a:avLst/>
          </a:prstGeom>
          <a:noFill/>
        </p:spPr>
        <p:txBody>
          <a:bodyPr wrap="none" rtlCol="0">
            <a:spAutoFit/>
          </a:bodyPr>
          <a:lstStyle/>
          <a:p>
            <a:r>
              <a:rPr lang="en-US" sz="900" dirty="0" smtClean="0"/>
              <a:t>Source: Edunomics Lab, Georgetown University. “Financial transparency: What’s your number?”</a:t>
            </a:r>
            <a:br>
              <a:rPr lang="en-US" sz="900" dirty="0" smtClean="0"/>
            </a:br>
            <a:r>
              <a:rPr lang="en-US" sz="900" dirty="0" smtClean="0"/>
              <a:t>Presentation, Council of Chief State School Officers, 2017.</a:t>
            </a:r>
            <a:endParaRPr lang="en-US" sz="900" dirty="0"/>
          </a:p>
        </p:txBody>
      </p:sp>
    </p:spTree>
    <p:extLst>
      <p:ext uri="{BB962C8B-B14F-4D97-AF65-F5344CB8AC3E}">
        <p14:creationId xmlns:p14="http://schemas.microsoft.com/office/powerpoint/2010/main" val="65146377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122824" y="2904745"/>
            <a:ext cx="1143000" cy="1185735"/>
            <a:chOff x="5269124" y="3094935"/>
            <a:chExt cx="1143000" cy="1185735"/>
          </a:xfrm>
        </p:grpSpPr>
        <p:sp>
          <p:nvSpPr>
            <p:cNvPr id="20" name="TextBox 19"/>
            <p:cNvSpPr txBox="1"/>
            <p:nvPr/>
          </p:nvSpPr>
          <p:spPr>
            <a:xfrm>
              <a:off x="5325869" y="3972893"/>
              <a:ext cx="1029513" cy="307777"/>
            </a:xfrm>
            <a:prstGeom prst="rect">
              <a:avLst/>
            </a:prstGeom>
            <a:noFill/>
          </p:spPr>
          <p:txBody>
            <a:bodyPr wrap="none" rtlCol="0">
              <a:spAutoFit/>
            </a:bodyPr>
            <a:lstStyle/>
            <a:p>
              <a:pPr algn="ctr"/>
              <a:r>
                <a:rPr lang="en-US" sz="1400" dirty="0" smtClean="0">
                  <a:latin typeface="Lato Black" panose="020F0A02020204030203" pitchFamily="34" charset="0"/>
                </a:rPr>
                <a:t>STAFFING</a:t>
              </a:r>
              <a:endParaRPr lang="en-US" sz="1400" dirty="0">
                <a:latin typeface="Lato Black" panose="020F0A02020204030203" pitchFamily="34" charset="0"/>
              </a:endParaRPr>
            </a:p>
          </p:txBody>
        </p:sp>
        <p:pic>
          <p:nvPicPr>
            <p:cNvPr id="21" name="Picture 6" descr="https://media.dpi.wi.gov/stock-img/small-icon/team-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9124" y="3094935"/>
              <a:ext cx="1143000" cy="114300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 Placeholder 1"/>
          <p:cNvSpPr>
            <a:spLocks noGrp="1"/>
          </p:cNvSpPr>
          <p:nvPr>
            <p:ph type="body" sz="quarter" idx="13"/>
          </p:nvPr>
        </p:nvSpPr>
        <p:spPr/>
        <p:txBody>
          <a:bodyPr/>
          <a:lstStyle/>
          <a:p>
            <a:r>
              <a:rPr lang="en-US" dirty="0" smtClean="0"/>
              <a:t>Financial Transparency Fact #1</a:t>
            </a:r>
            <a:endParaRPr lang="en-US" dirty="0"/>
          </a:p>
        </p:txBody>
      </p:sp>
      <p:sp>
        <p:nvSpPr>
          <p:cNvPr id="3" name="Text Placeholder 2"/>
          <p:cNvSpPr>
            <a:spLocks noGrp="1"/>
          </p:cNvSpPr>
          <p:nvPr>
            <p:ph type="body" sz="quarter" idx="14"/>
          </p:nvPr>
        </p:nvSpPr>
        <p:spPr/>
        <p:txBody>
          <a:bodyPr>
            <a:normAutofit lnSpcReduction="10000"/>
          </a:bodyPr>
          <a:lstStyle/>
          <a:p>
            <a:r>
              <a:rPr lang="en-US" dirty="0" smtClean="0"/>
              <a:t>Why is this the case?</a:t>
            </a:r>
          </a:p>
          <a:p>
            <a:r>
              <a:rPr lang="en-US" dirty="0" smtClean="0"/>
              <a:t>How does your current budgeting process divide responsibilities?</a:t>
            </a:r>
            <a:endParaRPr lang="en-US" dirty="0"/>
          </a:p>
        </p:txBody>
      </p:sp>
      <p:pic>
        <p:nvPicPr>
          <p:cNvPr id="1026" name="Picture 2" descr="https://media.dpi.wi.gov/stock-img/small-icon/schoolhouse-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8277" y="2071496"/>
            <a:ext cx="1428750" cy="142875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7455566" y="1129944"/>
            <a:ext cx="1367683" cy="1104304"/>
            <a:chOff x="7616496" y="1129944"/>
            <a:chExt cx="1367683" cy="1104304"/>
          </a:xfrm>
        </p:grpSpPr>
        <p:sp>
          <p:nvSpPr>
            <p:cNvPr id="12" name="TextBox 11"/>
            <p:cNvSpPr txBox="1"/>
            <p:nvPr/>
          </p:nvSpPr>
          <p:spPr>
            <a:xfrm>
              <a:off x="7616496" y="1926471"/>
              <a:ext cx="1367683" cy="307777"/>
            </a:xfrm>
            <a:prstGeom prst="rect">
              <a:avLst/>
            </a:prstGeom>
            <a:noFill/>
          </p:spPr>
          <p:txBody>
            <a:bodyPr wrap="none" rtlCol="0">
              <a:spAutoFit/>
            </a:bodyPr>
            <a:lstStyle/>
            <a:p>
              <a:pPr algn="ctr"/>
              <a:r>
                <a:rPr lang="en-US" sz="1400" dirty="0" smtClean="0">
                  <a:latin typeface="Lato Black" panose="020F0A02020204030203" pitchFamily="34" charset="0"/>
                </a:rPr>
                <a:t>CURRICULUM</a:t>
              </a:r>
              <a:endParaRPr lang="en-US" sz="1400" dirty="0">
                <a:latin typeface="Lato Black" panose="020F0A02020204030203" pitchFamily="34" charset="0"/>
              </a:endParaRPr>
            </a:p>
          </p:txBody>
        </p:sp>
        <p:pic>
          <p:nvPicPr>
            <p:cNvPr id="17" name="Picture 2" descr="https://media.dpi.wi.gov/stock-img/small-icon/resources-icon-tea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38947" y="1129944"/>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p:cNvGrpSpPr/>
          <p:nvPr/>
        </p:nvGrpSpPr>
        <p:grpSpPr>
          <a:xfrm>
            <a:off x="7989437" y="2981334"/>
            <a:ext cx="914400" cy="1117077"/>
            <a:chOff x="7843137" y="3171524"/>
            <a:chExt cx="914400" cy="1117077"/>
          </a:xfrm>
        </p:grpSpPr>
        <p:sp>
          <p:nvSpPr>
            <p:cNvPr id="14" name="TextBox 13"/>
            <p:cNvSpPr txBox="1"/>
            <p:nvPr/>
          </p:nvSpPr>
          <p:spPr>
            <a:xfrm>
              <a:off x="7847330" y="3980824"/>
              <a:ext cx="906017" cy="307777"/>
            </a:xfrm>
            <a:prstGeom prst="rect">
              <a:avLst/>
            </a:prstGeom>
            <a:noFill/>
          </p:spPr>
          <p:txBody>
            <a:bodyPr wrap="none" rtlCol="0">
              <a:spAutoFit/>
            </a:bodyPr>
            <a:lstStyle/>
            <a:p>
              <a:pPr algn="ctr"/>
              <a:r>
                <a:rPr lang="en-US" sz="1400" dirty="0" smtClean="0">
                  <a:latin typeface="Lato Black" panose="020F0A02020204030203" pitchFamily="34" charset="0"/>
                </a:rPr>
                <a:t>GRANTS</a:t>
              </a:r>
              <a:endParaRPr lang="en-US" sz="1400" dirty="0">
                <a:latin typeface="Lato Black" panose="020F0A02020204030203" pitchFamily="34" charset="0"/>
              </a:endParaRPr>
            </a:p>
          </p:txBody>
        </p:sp>
        <p:pic>
          <p:nvPicPr>
            <p:cNvPr id="18" name="Picture 8" descr="https://media.dpi.wi.gov/stock-img/small-icon/grant-icon-dkgr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3137" y="3171524"/>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p:cNvGrpSpPr/>
          <p:nvPr/>
        </p:nvGrpSpPr>
        <p:grpSpPr>
          <a:xfrm>
            <a:off x="5283292" y="1125069"/>
            <a:ext cx="1393651" cy="1109178"/>
            <a:chOff x="5122362" y="1125069"/>
            <a:chExt cx="1393651" cy="1109178"/>
          </a:xfrm>
        </p:grpSpPr>
        <p:sp>
          <p:nvSpPr>
            <p:cNvPr id="15" name="TextBox 14"/>
            <p:cNvSpPr txBox="1"/>
            <p:nvPr/>
          </p:nvSpPr>
          <p:spPr>
            <a:xfrm>
              <a:off x="5122362" y="1926470"/>
              <a:ext cx="1393651" cy="307777"/>
            </a:xfrm>
            <a:prstGeom prst="rect">
              <a:avLst/>
            </a:prstGeom>
            <a:noFill/>
          </p:spPr>
          <p:txBody>
            <a:bodyPr wrap="none" rtlCol="0">
              <a:spAutoFit/>
            </a:bodyPr>
            <a:lstStyle/>
            <a:p>
              <a:pPr algn="ctr"/>
              <a:r>
                <a:rPr lang="en-US" sz="1400" dirty="0" smtClean="0">
                  <a:latin typeface="Lato Black" panose="020F0A02020204030203" pitchFamily="34" charset="0"/>
                </a:rPr>
                <a:t>CLASSROOMS</a:t>
              </a:r>
              <a:endParaRPr lang="en-US" sz="1400" dirty="0">
                <a:latin typeface="Lato Black" panose="020F0A02020204030203" pitchFamily="34" charset="0"/>
              </a:endParaRPr>
            </a:p>
          </p:txBody>
        </p:sp>
        <p:pic>
          <p:nvPicPr>
            <p:cNvPr id="19" name="Picture 4" descr="https://media.dpi.wi.gov/stock-img/small-icon/teacher-classroom-icon.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61988" y="1125069"/>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p:cNvGrpSpPr/>
          <p:nvPr/>
        </p:nvGrpSpPr>
        <p:grpSpPr>
          <a:xfrm>
            <a:off x="6095940" y="3659120"/>
            <a:ext cx="1753429" cy="1093375"/>
            <a:chOff x="6095940" y="3659120"/>
            <a:chExt cx="1753429" cy="1093375"/>
          </a:xfrm>
        </p:grpSpPr>
        <p:sp>
          <p:nvSpPr>
            <p:cNvPr id="13" name="TextBox 12"/>
            <p:cNvSpPr txBox="1"/>
            <p:nvPr/>
          </p:nvSpPr>
          <p:spPr>
            <a:xfrm>
              <a:off x="6095940" y="4444718"/>
              <a:ext cx="1753429" cy="307777"/>
            </a:xfrm>
            <a:prstGeom prst="rect">
              <a:avLst/>
            </a:prstGeom>
            <a:noFill/>
          </p:spPr>
          <p:txBody>
            <a:bodyPr wrap="none" rtlCol="0">
              <a:spAutoFit/>
            </a:bodyPr>
            <a:lstStyle/>
            <a:p>
              <a:pPr algn="ctr"/>
              <a:r>
                <a:rPr lang="en-US" sz="1400" dirty="0" smtClean="0">
                  <a:latin typeface="Lato Black" panose="020F0A02020204030203" pitchFamily="34" charset="0"/>
                </a:rPr>
                <a:t>INFRASTRUCTURE</a:t>
              </a:r>
              <a:endParaRPr lang="en-US" sz="1400" dirty="0">
                <a:latin typeface="Lato Black" panose="020F0A02020204030203" pitchFamily="34" charset="0"/>
              </a:endParaRPr>
            </a:p>
          </p:txBody>
        </p:sp>
        <p:pic>
          <p:nvPicPr>
            <p:cNvPr id="22" name="Picture 10" descr="https://media.dpi.wi.gov/stock-img/small-icon/tools-icon.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15452" y="3659120"/>
              <a:ext cx="914400" cy="9144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02320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par>
                          <p:cTn id="9" fill="hold">
                            <p:stCondLst>
                              <p:cond delay="0"/>
                            </p:stCondLst>
                            <p:childTnLst>
                              <p:par>
                                <p:cTn id="10" presetID="53" presetClass="entr" presetSubtype="16" fill="hold" nodeType="afterEffect">
                                  <p:stCondLst>
                                    <p:cond delay="50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122824" y="2904745"/>
            <a:ext cx="1143000" cy="1185735"/>
            <a:chOff x="5269124" y="3094935"/>
            <a:chExt cx="1143000" cy="1185735"/>
          </a:xfrm>
        </p:grpSpPr>
        <p:sp>
          <p:nvSpPr>
            <p:cNvPr id="20" name="TextBox 19"/>
            <p:cNvSpPr txBox="1"/>
            <p:nvPr/>
          </p:nvSpPr>
          <p:spPr>
            <a:xfrm>
              <a:off x="5325869" y="3972893"/>
              <a:ext cx="1029513" cy="307777"/>
            </a:xfrm>
            <a:prstGeom prst="rect">
              <a:avLst/>
            </a:prstGeom>
            <a:noFill/>
          </p:spPr>
          <p:txBody>
            <a:bodyPr wrap="none" rtlCol="0">
              <a:spAutoFit/>
            </a:bodyPr>
            <a:lstStyle/>
            <a:p>
              <a:pPr algn="ctr"/>
              <a:r>
                <a:rPr lang="en-US" sz="1400" dirty="0" smtClean="0">
                  <a:latin typeface="Lato Black" panose="020F0A02020204030203" pitchFamily="34" charset="0"/>
                </a:rPr>
                <a:t>STAFFING</a:t>
              </a:r>
              <a:endParaRPr lang="en-US" sz="1400" dirty="0">
                <a:latin typeface="Lato Black" panose="020F0A02020204030203" pitchFamily="34" charset="0"/>
              </a:endParaRPr>
            </a:p>
          </p:txBody>
        </p:sp>
        <p:pic>
          <p:nvPicPr>
            <p:cNvPr id="21" name="Picture 6" descr="https://media.dpi.wi.gov/stock-img/small-icon/team-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9124" y="3094935"/>
              <a:ext cx="1143000" cy="114300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 Placeholder 1"/>
          <p:cNvSpPr>
            <a:spLocks noGrp="1"/>
          </p:cNvSpPr>
          <p:nvPr>
            <p:ph type="body" sz="quarter" idx="13"/>
          </p:nvPr>
        </p:nvSpPr>
        <p:spPr/>
        <p:txBody>
          <a:bodyPr/>
          <a:lstStyle/>
          <a:p>
            <a:r>
              <a:rPr lang="en-US" dirty="0" smtClean="0"/>
              <a:t>Financial Transparency Fact #1</a:t>
            </a:r>
            <a:endParaRPr lang="en-US" dirty="0"/>
          </a:p>
        </p:txBody>
      </p:sp>
      <p:sp>
        <p:nvSpPr>
          <p:cNvPr id="3" name="Text Placeholder 2"/>
          <p:cNvSpPr>
            <a:spLocks noGrp="1"/>
          </p:cNvSpPr>
          <p:nvPr>
            <p:ph type="body" sz="quarter" idx="14"/>
          </p:nvPr>
        </p:nvSpPr>
        <p:spPr/>
        <p:txBody>
          <a:bodyPr>
            <a:normAutofit fontScale="85000" lnSpcReduction="10000"/>
          </a:bodyPr>
          <a:lstStyle/>
          <a:p>
            <a:r>
              <a:rPr lang="en-US" dirty="0" smtClean="0"/>
              <a:t>School Level Reporting is a new requirement…</a:t>
            </a:r>
          </a:p>
          <a:p>
            <a:r>
              <a:rPr lang="en-US" dirty="0" smtClean="0"/>
              <a:t>But it’s also an opportunity to bring more transparency and focus on students</a:t>
            </a:r>
          </a:p>
          <a:p>
            <a:pPr marL="0" indent="0">
              <a:buNone/>
            </a:pPr>
            <a:endParaRPr lang="en-US" dirty="0"/>
          </a:p>
        </p:txBody>
      </p:sp>
      <p:pic>
        <p:nvPicPr>
          <p:cNvPr id="1026" name="Picture 2" descr="https://media.dpi.wi.gov/stock-img/small-icon/schoolhouse-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8277" y="2071496"/>
            <a:ext cx="1428750" cy="142875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7455566" y="1129944"/>
            <a:ext cx="1367683" cy="1104304"/>
            <a:chOff x="7616496" y="1129944"/>
            <a:chExt cx="1367683" cy="1104304"/>
          </a:xfrm>
        </p:grpSpPr>
        <p:sp>
          <p:nvSpPr>
            <p:cNvPr id="12" name="TextBox 11"/>
            <p:cNvSpPr txBox="1"/>
            <p:nvPr/>
          </p:nvSpPr>
          <p:spPr>
            <a:xfrm>
              <a:off x="7616496" y="1926471"/>
              <a:ext cx="1367683" cy="307777"/>
            </a:xfrm>
            <a:prstGeom prst="rect">
              <a:avLst/>
            </a:prstGeom>
            <a:noFill/>
          </p:spPr>
          <p:txBody>
            <a:bodyPr wrap="none" rtlCol="0">
              <a:spAutoFit/>
            </a:bodyPr>
            <a:lstStyle/>
            <a:p>
              <a:pPr algn="ctr"/>
              <a:r>
                <a:rPr lang="en-US" sz="1400" dirty="0" smtClean="0">
                  <a:latin typeface="Lato Black" panose="020F0A02020204030203" pitchFamily="34" charset="0"/>
                </a:rPr>
                <a:t>CURRICULUM</a:t>
              </a:r>
              <a:endParaRPr lang="en-US" sz="1400" dirty="0">
                <a:latin typeface="Lato Black" panose="020F0A02020204030203" pitchFamily="34" charset="0"/>
              </a:endParaRPr>
            </a:p>
          </p:txBody>
        </p:sp>
        <p:pic>
          <p:nvPicPr>
            <p:cNvPr id="17" name="Picture 2" descr="https://media.dpi.wi.gov/stock-img/small-icon/resources-icon-tea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38947" y="1129944"/>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p:cNvGrpSpPr/>
          <p:nvPr/>
        </p:nvGrpSpPr>
        <p:grpSpPr>
          <a:xfrm>
            <a:off x="7989437" y="2981334"/>
            <a:ext cx="914400" cy="1117077"/>
            <a:chOff x="7843137" y="3171524"/>
            <a:chExt cx="914400" cy="1117077"/>
          </a:xfrm>
        </p:grpSpPr>
        <p:sp>
          <p:nvSpPr>
            <p:cNvPr id="14" name="TextBox 13"/>
            <p:cNvSpPr txBox="1"/>
            <p:nvPr/>
          </p:nvSpPr>
          <p:spPr>
            <a:xfrm>
              <a:off x="7847330" y="3980824"/>
              <a:ext cx="906017" cy="307777"/>
            </a:xfrm>
            <a:prstGeom prst="rect">
              <a:avLst/>
            </a:prstGeom>
            <a:noFill/>
          </p:spPr>
          <p:txBody>
            <a:bodyPr wrap="none" rtlCol="0">
              <a:spAutoFit/>
            </a:bodyPr>
            <a:lstStyle/>
            <a:p>
              <a:pPr algn="ctr"/>
              <a:r>
                <a:rPr lang="en-US" sz="1400" dirty="0" smtClean="0">
                  <a:latin typeface="Lato Black" panose="020F0A02020204030203" pitchFamily="34" charset="0"/>
                </a:rPr>
                <a:t>GRANTS</a:t>
              </a:r>
              <a:endParaRPr lang="en-US" sz="1400" dirty="0">
                <a:latin typeface="Lato Black" panose="020F0A02020204030203" pitchFamily="34" charset="0"/>
              </a:endParaRPr>
            </a:p>
          </p:txBody>
        </p:sp>
        <p:pic>
          <p:nvPicPr>
            <p:cNvPr id="18" name="Picture 8" descr="https://media.dpi.wi.gov/stock-img/small-icon/grant-icon-dkgr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3137" y="3171524"/>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p:cNvGrpSpPr/>
          <p:nvPr/>
        </p:nvGrpSpPr>
        <p:grpSpPr>
          <a:xfrm>
            <a:off x="5283292" y="1125069"/>
            <a:ext cx="1393651" cy="1109178"/>
            <a:chOff x="5122362" y="1125069"/>
            <a:chExt cx="1393651" cy="1109178"/>
          </a:xfrm>
        </p:grpSpPr>
        <p:sp>
          <p:nvSpPr>
            <p:cNvPr id="15" name="TextBox 14"/>
            <p:cNvSpPr txBox="1"/>
            <p:nvPr/>
          </p:nvSpPr>
          <p:spPr>
            <a:xfrm>
              <a:off x="5122362" y="1926470"/>
              <a:ext cx="1393651" cy="307777"/>
            </a:xfrm>
            <a:prstGeom prst="rect">
              <a:avLst/>
            </a:prstGeom>
            <a:noFill/>
          </p:spPr>
          <p:txBody>
            <a:bodyPr wrap="none" rtlCol="0">
              <a:spAutoFit/>
            </a:bodyPr>
            <a:lstStyle/>
            <a:p>
              <a:pPr algn="ctr"/>
              <a:r>
                <a:rPr lang="en-US" sz="1400" dirty="0" smtClean="0">
                  <a:latin typeface="Lato Black" panose="020F0A02020204030203" pitchFamily="34" charset="0"/>
                </a:rPr>
                <a:t>CLASSROOMS</a:t>
              </a:r>
              <a:endParaRPr lang="en-US" sz="1400" dirty="0">
                <a:latin typeface="Lato Black" panose="020F0A02020204030203" pitchFamily="34" charset="0"/>
              </a:endParaRPr>
            </a:p>
          </p:txBody>
        </p:sp>
        <p:pic>
          <p:nvPicPr>
            <p:cNvPr id="19" name="Picture 4" descr="https://media.dpi.wi.gov/stock-img/small-icon/teacher-classroom-icon.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61988" y="1125069"/>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p:cNvGrpSpPr/>
          <p:nvPr/>
        </p:nvGrpSpPr>
        <p:grpSpPr>
          <a:xfrm>
            <a:off x="6095940" y="3659120"/>
            <a:ext cx="1753429" cy="1093375"/>
            <a:chOff x="6095940" y="3659120"/>
            <a:chExt cx="1753429" cy="1093375"/>
          </a:xfrm>
        </p:grpSpPr>
        <p:sp>
          <p:nvSpPr>
            <p:cNvPr id="13" name="TextBox 12"/>
            <p:cNvSpPr txBox="1"/>
            <p:nvPr/>
          </p:nvSpPr>
          <p:spPr>
            <a:xfrm>
              <a:off x="6095940" y="4444718"/>
              <a:ext cx="1753429" cy="307777"/>
            </a:xfrm>
            <a:prstGeom prst="rect">
              <a:avLst/>
            </a:prstGeom>
            <a:noFill/>
          </p:spPr>
          <p:txBody>
            <a:bodyPr wrap="none" rtlCol="0">
              <a:spAutoFit/>
            </a:bodyPr>
            <a:lstStyle/>
            <a:p>
              <a:pPr algn="ctr"/>
              <a:r>
                <a:rPr lang="en-US" sz="1400" dirty="0" smtClean="0">
                  <a:latin typeface="Lato Black" panose="020F0A02020204030203" pitchFamily="34" charset="0"/>
                </a:rPr>
                <a:t>INFRASTRUCTURE</a:t>
              </a:r>
              <a:endParaRPr lang="en-US" sz="1400" dirty="0">
                <a:latin typeface="Lato Black" panose="020F0A02020204030203" pitchFamily="34" charset="0"/>
              </a:endParaRPr>
            </a:p>
          </p:txBody>
        </p:sp>
        <p:pic>
          <p:nvPicPr>
            <p:cNvPr id="22" name="Picture 10" descr="https://media.dpi.wi.gov/stock-img/small-icon/tools-icon.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15452" y="3659120"/>
              <a:ext cx="914400" cy="9144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20748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42" presetClass="path" presetSubtype="0" accel="50000" decel="50000" fill="hold" nodeType="afterEffect">
                                  <p:stCondLst>
                                    <p:cond delay="500"/>
                                  </p:stCondLst>
                                  <p:childTnLst>
                                    <p:animMotion origin="layout" path="M -3.05556E-6 -3.20988E-6 L 0.10834 0.20741 " pathEditMode="relative" rAng="0" ptsTypes="AA">
                                      <p:cBhvr>
                                        <p:cTn id="9" dur="2000" fill="hold"/>
                                        <p:tgtEl>
                                          <p:spTgt spid="7"/>
                                        </p:tgtEl>
                                        <p:attrNameLst>
                                          <p:attrName>ppt_x</p:attrName>
                                          <p:attrName>ppt_y</p:attrName>
                                        </p:attrNameLst>
                                      </p:cBhvr>
                                      <p:rCtr x="5417" y="10370"/>
                                    </p:animMotion>
                                  </p:childTnLst>
                                </p:cTn>
                              </p:par>
                              <p:par>
                                <p:cTn id="10" presetID="10" presetClass="exit" presetSubtype="0" fill="hold" nodeType="withEffect">
                                  <p:stCondLst>
                                    <p:cond delay="500"/>
                                  </p:stCondLst>
                                  <p:childTnLst>
                                    <p:animEffect transition="out" filter="fade">
                                      <p:cBhvr>
                                        <p:cTn id="11" dur="1500"/>
                                        <p:tgtEl>
                                          <p:spTgt spid="7"/>
                                        </p:tgtEl>
                                      </p:cBhvr>
                                    </p:animEffect>
                                    <p:set>
                                      <p:cBhvr>
                                        <p:cTn id="12" dur="1" fill="hold">
                                          <p:stCondLst>
                                            <p:cond delay="1499"/>
                                          </p:stCondLst>
                                        </p:cTn>
                                        <p:tgtEl>
                                          <p:spTgt spid="7"/>
                                        </p:tgtEl>
                                        <p:attrNameLst>
                                          <p:attrName>style.visibility</p:attrName>
                                        </p:attrNameLst>
                                      </p:cBhvr>
                                      <p:to>
                                        <p:strVal val="hidden"/>
                                      </p:to>
                                    </p:set>
                                  </p:childTnLst>
                                </p:cTn>
                              </p:par>
                              <p:par>
                                <p:cTn id="13" presetID="42" presetClass="path" presetSubtype="0" accel="50000" decel="50000" fill="hold" nodeType="withEffect">
                                  <p:stCondLst>
                                    <p:cond delay="500"/>
                                  </p:stCondLst>
                                  <p:childTnLst>
                                    <p:animMotion origin="layout" path="M -4.16667E-6 -1.85185E-6 L -0.12777 0.21327 " pathEditMode="relative" rAng="0" ptsTypes="AA">
                                      <p:cBhvr>
                                        <p:cTn id="14" dur="2000" fill="hold"/>
                                        <p:tgtEl>
                                          <p:spTgt spid="8"/>
                                        </p:tgtEl>
                                        <p:attrNameLst>
                                          <p:attrName>ppt_x</p:attrName>
                                          <p:attrName>ppt_y</p:attrName>
                                        </p:attrNameLst>
                                      </p:cBhvr>
                                      <p:rCtr x="-6389" y="10648"/>
                                    </p:animMotion>
                                  </p:childTnLst>
                                </p:cTn>
                              </p:par>
                              <p:par>
                                <p:cTn id="15" presetID="10" presetClass="exit" presetSubtype="0" fill="hold" nodeType="withEffect">
                                  <p:stCondLst>
                                    <p:cond delay="500"/>
                                  </p:stCondLst>
                                  <p:childTnLst>
                                    <p:animEffect transition="out" filter="fade">
                                      <p:cBhvr>
                                        <p:cTn id="16" dur="1500"/>
                                        <p:tgtEl>
                                          <p:spTgt spid="8"/>
                                        </p:tgtEl>
                                      </p:cBhvr>
                                    </p:animEffect>
                                    <p:set>
                                      <p:cBhvr>
                                        <p:cTn id="17" dur="1" fill="hold">
                                          <p:stCondLst>
                                            <p:cond delay="1499"/>
                                          </p:stCondLst>
                                        </p:cTn>
                                        <p:tgtEl>
                                          <p:spTgt spid="8"/>
                                        </p:tgtEl>
                                        <p:attrNameLst>
                                          <p:attrName>style.visibility</p:attrName>
                                        </p:attrNameLst>
                                      </p:cBhvr>
                                      <p:to>
                                        <p:strVal val="hidden"/>
                                      </p:to>
                                    </p:set>
                                  </p:childTnLst>
                                </p:cTn>
                              </p:par>
                              <p:par>
                                <p:cTn id="18" presetID="42" presetClass="path" presetSubtype="0" accel="50000" decel="50000" fill="hold" nodeType="withEffect">
                                  <p:stCondLst>
                                    <p:cond delay="500"/>
                                  </p:stCondLst>
                                  <p:childTnLst>
                                    <p:animMotion origin="layout" path="M -4.72222E-6 -1.60494E-6 L -0.16215 -0.14815 " pathEditMode="relative" rAng="0" ptsTypes="AA">
                                      <p:cBhvr>
                                        <p:cTn id="19" dur="2000" fill="hold"/>
                                        <p:tgtEl>
                                          <p:spTgt spid="11"/>
                                        </p:tgtEl>
                                        <p:attrNameLst>
                                          <p:attrName>ppt_x</p:attrName>
                                          <p:attrName>ppt_y</p:attrName>
                                        </p:attrNameLst>
                                      </p:cBhvr>
                                      <p:rCtr x="-8108" y="-7407"/>
                                    </p:animMotion>
                                  </p:childTnLst>
                                </p:cTn>
                              </p:par>
                              <p:par>
                                <p:cTn id="20" presetID="10" presetClass="exit" presetSubtype="0" fill="hold" nodeType="withEffect">
                                  <p:stCondLst>
                                    <p:cond delay="500"/>
                                  </p:stCondLst>
                                  <p:childTnLst>
                                    <p:animEffect transition="out" filter="fade">
                                      <p:cBhvr>
                                        <p:cTn id="21" dur="1500"/>
                                        <p:tgtEl>
                                          <p:spTgt spid="11"/>
                                        </p:tgtEl>
                                      </p:cBhvr>
                                    </p:animEffect>
                                    <p:set>
                                      <p:cBhvr>
                                        <p:cTn id="22" dur="1" fill="hold">
                                          <p:stCondLst>
                                            <p:cond delay="1499"/>
                                          </p:stCondLst>
                                        </p:cTn>
                                        <p:tgtEl>
                                          <p:spTgt spid="11"/>
                                        </p:tgtEl>
                                        <p:attrNameLst>
                                          <p:attrName>style.visibility</p:attrName>
                                        </p:attrNameLst>
                                      </p:cBhvr>
                                      <p:to>
                                        <p:strVal val="hidden"/>
                                      </p:to>
                                    </p:set>
                                  </p:childTnLst>
                                </p:cTn>
                              </p:par>
                              <p:par>
                                <p:cTn id="23" presetID="42" presetClass="path" presetSubtype="0" accel="50000" decel="50000" fill="hold" nodeType="withEffect">
                                  <p:stCondLst>
                                    <p:cond delay="500"/>
                                  </p:stCondLst>
                                  <p:childTnLst>
                                    <p:animMotion origin="layout" path="M 0 -2.59259E-6 L -0.00017 -0.27716 " pathEditMode="relative" rAng="0" ptsTypes="AA">
                                      <p:cBhvr>
                                        <p:cTn id="24" dur="2000" fill="hold"/>
                                        <p:tgtEl>
                                          <p:spTgt spid="10"/>
                                        </p:tgtEl>
                                        <p:attrNameLst>
                                          <p:attrName>ppt_x</p:attrName>
                                          <p:attrName>ppt_y</p:attrName>
                                        </p:attrNameLst>
                                      </p:cBhvr>
                                      <p:rCtr x="-17" y="-13858"/>
                                    </p:animMotion>
                                  </p:childTnLst>
                                </p:cTn>
                              </p:par>
                              <p:par>
                                <p:cTn id="25" presetID="10" presetClass="exit" presetSubtype="0" fill="hold" nodeType="withEffect">
                                  <p:stCondLst>
                                    <p:cond delay="500"/>
                                  </p:stCondLst>
                                  <p:childTnLst>
                                    <p:animEffect transition="out" filter="fade">
                                      <p:cBhvr>
                                        <p:cTn id="26" dur="1500"/>
                                        <p:tgtEl>
                                          <p:spTgt spid="10"/>
                                        </p:tgtEl>
                                      </p:cBhvr>
                                    </p:animEffect>
                                    <p:set>
                                      <p:cBhvr>
                                        <p:cTn id="27" dur="1" fill="hold">
                                          <p:stCondLst>
                                            <p:cond delay="1499"/>
                                          </p:stCondLst>
                                        </p:cTn>
                                        <p:tgtEl>
                                          <p:spTgt spid="10"/>
                                        </p:tgtEl>
                                        <p:attrNameLst>
                                          <p:attrName>style.visibility</p:attrName>
                                        </p:attrNameLst>
                                      </p:cBhvr>
                                      <p:to>
                                        <p:strVal val="hidden"/>
                                      </p:to>
                                    </p:set>
                                  </p:childTnLst>
                                </p:cTn>
                              </p:par>
                              <p:par>
                                <p:cTn id="28" presetID="42" presetClass="path" presetSubtype="0" accel="50000" decel="50000" fill="hold" nodeType="withEffect">
                                  <p:stCondLst>
                                    <p:cond delay="500"/>
                                  </p:stCondLst>
                                  <p:childTnLst>
                                    <p:animMotion origin="layout" path="M -3.05556E-6 1.7284E-6 L 0.13889 -0.15309 " pathEditMode="relative" rAng="0" ptsTypes="AA">
                                      <p:cBhvr>
                                        <p:cTn id="29" dur="2000" fill="hold"/>
                                        <p:tgtEl>
                                          <p:spTgt spid="9"/>
                                        </p:tgtEl>
                                        <p:attrNameLst>
                                          <p:attrName>ppt_x</p:attrName>
                                          <p:attrName>ppt_y</p:attrName>
                                        </p:attrNameLst>
                                      </p:cBhvr>
                                      <p:rCtr x="6944" y="-7654"/>
                                    </p:animMotion>
                                  </p:childTnLst>
                                </p:cTn>
                              </p:par>
                              <p:par>
                                <p:cTn id="30" presetID="10" presetClass="exit" presetSubtype="0" fill="hold" nodeType="withEffect">
                                  <p:stCondLst>
                                    <p:cond delay="500"/>
                                  </p:stCondLst>
                                  <p:childTnLst>
                                    <p:animEffect transition="out" filter="fade">
                                      <p:cBhvr>
                                        <p:cTn id="31" dur="1500"/>
                                        <p:tgtEl>
                                          <p:spTgt spid="9"/>
                                        </p:tgtEl>
                                      </p:cBhvr>
                                    </p:animEffect>
                                    <p:set>
                                      <p:cBhvr>
                                        <p:cTn id="32" dur="1" fill="hold">
                                          <p:stCondLst>
                                            <p:cond delay="1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Financial Transparency Fact #2</a:t>
            </a:r>
            <a:endParaRPr lang="en-US" dirty="0"/>
          </a:p>
        </p:txBody>
      </p:sp>
      <p:sp>
        <p:nvSpPr>
          <p:cNvPr id="3" name="Text Placeholder 2"/>
          <p:cNvSpPr>
            <a:spLocks noGrp="1"/>
          </p:cNvSpPr>
          <p:nvPr>
            <p:ph type="body" sz="quarter" idx="14"/>
          </p:nvPr>
        </p:nvSpPr>
        <p:spPr/>
        <p:txBody>
          <a:bodyPr/>
          <a:lstStyle/>
          <a:p>
            <a:r>
              <a:rPr lang="en-US" dirty="0" smtClean="0"/>
              <a:t>Most school leaders do not have a good sense of how well their schools are able to leverage dollars and maximize outcomes.</a:t>
            </a:r>
            <a:endParaRPr lang="en-US" dirty="0"/>
          </a:p>
        </p:txBody>
      </p:sp>
      <p:sp>
        <p:nvSpPr>
          <p:cNvPr id="5" name="TextBox 4"/>
          <p:cNvSpPr txBox="1"/>
          <p:nvPr/>
        </p:nvSpPr>
        <p:spPr>
          <a:xfrm>
            <a:off x="3582862" y="3928262"/>
            <a:ext cx="4658648" cy="369332"/>
          </a:xfrm>
          <a:prstGeom prst="rect">
            <a:avLst/>
          </a:prstGeom>
          <a:noFill/>
        </p:spPr>
        <p:txBody>
          <a:bodyPr wrap="none" rtlCol="0">
            <a:spAutoFit/>
          </a:bodyPr>
          <a:lstStyle/>
          <a:p>
            <a:r>
              <a:rPr lang="en-US" sz="900" dirty="0" smtClean="0"/>
              <a:t>Source: Edunomics Lab, Georgetown University. “Financial transparency: What’s your number?”</a:t>
            </a:r>
            <a:br>
              <a:rPr lang="en-US" sz="900" dirty="0" smtClean="0"/>
            </a:br>
            <a:r>
              <a:rPr lang="en-US" sz="900" dirty="0" smtClean="0"/>
              <a:t>Presentation, Council of Chief State School Officers, 2017.</a:t>
            </a:r>
            <a:endParaRPr lang="en-US" sz="900" dirty="0"/>
          </a:p>
        </p:txBody>
      </p:sp>
    </p:spTree>
    <p:extLst>
      <p:ext uri="{BB962C8B-B14F-4D97-AF65-F5344CB8AC3E}">
        <p14:creationId xmlns:p14="http://schemas.microsoft.com/office/powerpoint/2010/main" val="1136915087"/>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Financial Transparency Fact #2</a:t>
            </a:r>
          </a:p>
        </p:txBody>
      </p:sp>
      <p:sp>
        <p:nvSpPr>
          <p:cNvPr id="3" name="Text Placeholder 2"/>
          <p:cNvSpPr>
            <a:spLocks noGrp="1"/>
          </p:cNvSpPr>
          <p:nvPr>
            <p:ph type="body" sz="quarter" idx="14"/>
          </p:nvPr>
        </p:nvSpPr>
        <p:spPr/>
        <p:txBody>
          <a:bodyPr>
            <a:normAutofit fontScale="92500" lnSpcReduction="20000"/>
          </a:bodyPr>
          <a:lstStyle/>
          <a:p>
            <a:r>
              <a:rPr lang="en-US" dirty="0" smtClean="0"/>
              <a:t>Are your budget initiatives improving learning and college &amp; career readiness?</a:t>
            </a:r>
          </a:p>
          <a:p>
            <a:r>
              <a:rPr lang="en-US" dirty="0" smtClean="0"/>
              <a:t>How would you determine your return on investment?</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62429" y="1291773"/>
            <a:ext cx="2056596" cy="1371600"/>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5720" y="3010779"/>
            <a:ext cx="2057933" cy="1371600"/>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15563" y="2151276"/>
            <a:ext cx="2059219" cy="1371600"/>
          </a:xfrm>
          <a:prstGeom prst="rect">
            <a:avLst/>
          </a:prstGeom>
        </p:spPr>
      </p:pic>
    </p:spTree>
    <p:extLst>
      <p:ext uri="{BB962C8B-B14F-4D97-AF65-F5344CB8AC3E}">
        <p14:creationId xmlns:p14="http://schemas.microsoft.com/office/powerpoint/2010/main" val="30473743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4" presetClass="entr" presetSubtype="10" fill="hold" nodeType="afterEffect">
                                  <p:stCondLst>
                                    <p:cond delay="25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par>
                          <p:cTn id="11" fill="hold">
                            <p:stCondLst>
                              <p:cond delay="750"/>
                            </p:stCondLst>
                            <p:childTnLst>
                              <p:par>
                                <p:cTn id="12" presetID="14" presetClass="entr" presetSubtype="10" fill="hold" nodeType="afterEffect">
                                  <p:stCondLst>
                                    <p:cond delay="250"/>
                                  </p:stCondLst>
                                  <p:childTnLst>
                                    <p:set>
                                      <p:cBhvr>
                                        <p:cTn id="13" dur="1" fill="hold">
                                          <p:stCondLst>
                                            <p:cond delay="0"/>
                                          </p:stCondLst>
                                        </p:cTn>
                                        <p:tgtEl>
                                          <p:spTgt spid="12"/>
                                        </p:tgtEl>
                                        <p:attrNameLst>
                                          <p:attrName>style.visibility</p:attrName>
                                        </p:attrNameLst>
                                      </p:cBhvr>
                                      <p:to>
                                        <p:strVal val="visible"/>
                                      </p:to>
                                    </p:set>
                                    <p:animEffect transition="in" filter="randombar(horizontal)">
                                      <p:cBhvr>
                                        <p:cTn id="14" dur="500"/>
                                        <p:tgtEl>
                                          <p:spTgt spid="12"/>
                                        </p:tgtEl>
                                      </p:cBhvr>
                                    </p:animEffect>
                                  </p:childTnLst>
                                </p:cTn>
                              </p:par>
                            </p:childTnLst>
                          </p:cTn>
                        </p:par>
                        <p:par>
                          <p:cTn id="15" fill="hold">
                            <p:stCondLst>
                              <p:cond delay="1500"/>
                            </p:stCondLst>
                            <p:childTnLst>
                              <p:par>
                                <p:cTn id="16" presetID="14" presetClass="entr" presetSubtype="10" fill="hold" nodeType="afterEffect">
                                  <p:stCondLst>
                                    <p:cond delay="250"/>
                                  </p:stCondLst>
                                  <p:childTnLst>
                                    <p:set>
                                      <p:cBhvr>
                                        <p:cTn id="17" dur="1" fill="hold">
                                          <p:stCondLst>
                                            <p:cond delay="0"/>
                                          </p:stCondLst>
                                        </p:cTn>
                                        <p:tgtEl>
                                          <p:spTgt spid="11"/>
                                        </p:tgtEl>
                                        <p:attrNameLst>
                                          <p:attrName>style.visibility</p:attrName>
                                        </p:attrNameLst>
                                      </p:cBhvr>
                                      <p:to>
                                        <p:strVal val="visible"/>
                                      </p:to>
                                    </p:set>
                                    <p:animEffect transition="in" filter="randombar(horizontal)">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Using the Numbers</a:t>
            </a:r>
            <a:endParaRPr lang="en-US" dirty="0"/>
          </a:p>
        </p:txBody>
      </p:sp>
      <p:sp>
        <p:nvSpPr>
          <p:cNvPr id="3" name="Text Placeholder 2"/>
          <p:cNvSpPr>
            <a:spLocks noGrp="1"/>
          </p:cNvSpPr>
          <p:nvPr>
            <p:ph type="body" sz="quarter" idx="14"/>
          </p:nvPr>
        </p:nvSpPr>
        <p:spPr/>
        <p:txBody>
          <a:bodyPr>
            <a:normAutofit/>
          </a:bodyPr>
          <a:lstStyle/>
          <a:p>
            <a:r>
              <a:rPr lang="en-US" dirty="0" smtClean="0"/>
              <a:t>School level per-pupil spending</a:t>
            </a:r>
            <a:br>
              <a:rPr lang="en-US" dirty="0" smtClean="0"/>
            </a:br>
            <a:r>
              <a:rPr lang="en-US" u="sng" dirty="0" smtClean="0"/>
              <a:t>will</a:t>
            </a:r>
            <a:r>
              <a:rPr lang="en-US" dirty="0" smtClean="0"/>
              <a:t> be used to compare </a:t>
            </a:r>
            <a:r>
              <a:rPr lang="en-US" dirty="0" smtClean="0"/>
              <a:t>schools…</a:t>
            </a:r>
          </a:p>
          <a:p>
            <a:r>
              <a:rPr lang="en-US" dirty="0" smtClean="0"/>
              <a:t>…but there is no perfect apples-to-apples method for doing so</a:t>
            </a:r>
            <a:endParaRPr lang="en-US" dirty="0"/>
          </a:p>
        </p:txBody>
      </p:sp>
    </p:spTree>
    <p:extLst>
      <p:ext uri="{BB962C8B-B14F-4D97-AF65-F5344CB8AC3E}">
        <p14:creationId xmlns:p14="http://schemas.microsoft.com/office/powerpoint/2010/main" val="38824609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Every Student Succeeds Act (ESSA)</a:t>
            </a:r>
            <a:endParaRPr lang="en-US" dirty="0"/>
          </a:p>
        </p:txBody>
      </p:sp>
      <p:sp>
        <p:nvSpPr>
          <p:cNvPr id="3" name="Text Placeholder 2"/>
          <p:cNvSpPr>
            <a:spLocks noGrp="1"/>
          </p:cNvSpPr>
          <p:nvPr>
            <p:ph type="body" sz="quarter" idx="14"/>
          </p:nvPr>
        </p:nvSpPr>
        <p:spPr/>
        <p:txBody>
          <a:bodyPr>
            <a:normAutofit fontScale="92500" lnSpcReduction="20000"/>
          </a:bodyPr>
          <a:lstStyle/>
          <a:p>
            <a:r>
              <a:rPr lang="en-US" dirty="0"/>
              <a:t>Reverses “a trend toward greater federal </a:t>
            </a:r>
            <a:r>
              <a:rPr lang="en-US" dirty="0" smtClean="0"/>
              <a:t>control”</a:t>
            </a:r>
          </a:p>
          <a:p>
            <a:r>
              <a:rPr lang="en-US" dirty="0" smtClean="0"/>
              <a:t>States “in charge” of accountability</a:t>
            </a:r>
          </a:p>
          <a:p>
            <a:r>
              <a:rPr lang="en-US" dirty="0" smtClean="0"/>
              <a:t>Focuses on state plans and reporting requirements</a:t>
            </a:r>
            <a:endParaRPr lang="en-US" dirty="0"/>
          </a:p>
        </p:txBody>
      </p:sp>
      <p:sp>
        <p:nvSpPr>
          <p:cNvPr id="4" name="TextBox 3"/>
          <p:cNvSpPr txBox="1"/>
          <p:nvPr/>
        </p:nvSpPr>
        <p:spPr>
          <a:xfrm>
            <a:off x="3582862" y="3928262"/>
            <a:ext cx="5561138" cy="369332"/>
          </a:xfrm>
          <a:prstGeom prst="rect">
            <a:avLst/>
          </a:prstGeom>
          <a:noFill/>
        </p:spPr>
        <p:txBody>
          <a:bodyPr wrap="none" rtlCol="0">
            <a:spAutoFit/>
          </a:bodyPr>
          <a:lstStyle/>
          <a:p>
            <a:r>
              <a:rPr lang="en-US" sz="900" dirty="0" smtClean="0"/>
              <a:t>Source: Libby Nelson, “Congress is getting rid of No Child Left Behind. Here’s what will replace it.”</a:t>
            </a:r>
            <a:br>
              <a:rPr lang="en-US" sz="900" dirty="0" smtClean="0"/>
            </a:br>
            <a:r>
              <a:rPr lang="en-US" sz="900" i="1" dirty="0" smtClean="0"/>
              <a:t>Vox.com</a:t>
            </a:r>
            <a:r>
              <a:rPr lang="en-US" sz="900" dirty="0" smtClean="0"/>
              <a:t>, Dec. </a:t>
            </a:r>
            <a:r>
              <a:rPr lang="en-US" sz="900" dirty="0"/>
              <a:t>9, 2015, </a:t>
            </a:r>
            <a:r>
              <a:rPr lang="en-US" sz="900" dirty="0">
                <a:hlinkClick r:id="rId2"/>
              </a:rPr>
              <a:t>https://</a:t>
            </a:r>
            <a:r>
              <a:rPr lang="en-US" sz="900" dirty="0" smtClean="0">
                <a:hlinkClick r:id="rId2"/>
              </a:rPr>
              <a:t>www.vox.com/policy-and-politics/2015/12/2/9836014/every-student-succeeds-act</a:t>
            </a:r>
            <a:r>
              <a:rPr lang="en-US" sz="900" dirty="0" smtClean="0"/>
              <a:t>.</a:t>
            </a:r>
            <a:endParaRPr lang="en-US" sz="900" dirty="0"/>
          </a:p>
        </p:txBody>
      </p:sp>
    </p:spTree>
    <p:extLst>
      <p:ext uri="{BB962C8B-B14F-4D97-AF65-F5344CB8AC3E}">
        <p14:creationId xmlns:p14="http://schemas.microsoft.com/office/powerpoint/2010/main" val="943765161"/>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How Might Someone Compare?</a:t>
            </a:r>
            <a:endParaRPr lang="en-US" dirty="0"/>
          </a:p>
        </p:txBody>
      </p:sp>
      <p:graphicFrame>
        <p:nvGraphicFramePr>
          <p:cNvPr id="4" name="Table 3"/>
          <p:cNvGraphicFramePr>
            <a:graphicFrameLocks noGrp="1"/>
          </p:cNvGraphicFramePr>
          <p:nvPr>
            <p:extLst/>
          </p:nvPr>
        </p:nvGraphicFramePr>
        <p:xfrm>
          <a:off x="1524000" y="2097892"/>
          <a:ext cx="6096000" cy="25958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698047183"/>
                    </a:ext>
                  </a:extLst>
                </a:gridCol>
                <a:gridCol w="2032000">
                  <a:extLst>
                    <a:ext uri="{9D8B030D-6E8A-4147-A177-3AD203B41FA5}">
                      <a16:colId xmlns:a16="http://schemas.microsoft.com/office/drawing/2014/main" val="2061169202"/>
                    </a:ext>
                  </a:extLst>
                </a:gridCol>
                <a:gridCol w="2032000">
                  <a:extLst>
                    <a:ext uri="{9D8B030D-6E8A-4147-A177-3AD203B41FA5}">
                      <a16:colId xmlns:a16="http://schemas.microsoft.com/office/drawing/2014/main" val="3995614296"/>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1860162912"/>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575846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1332365937"/>
                  </a:ext>
                </a:extLst>
              </a:tr>
              <a:tr h="370840">
                <a:tc>
                  <a:txBody>
                    <a:bodyPr/>
                    <a:lstStyle/>
                    <a:p>
                      <a:r>
                        <a:rPr lang="en-US" sz="1600" dirty="0" smtClean="0">
                          <a:latin typeface="Lato" panose="020F0502020204030203" pitchFamily="34" charset="0"/>
                        </a:rPr>
                        <a:t>Enrollment</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217</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635</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693554305"/>
                  </a:ext>
                </a:extLst>
              </a:tr>
              <a:tr h="370840">
                <a:tc>
                  <a:txBody>
                    <a:bodyPr/>
                    <a:lstStyle/>
                    <a:p>
                      <a:r>
                        <a:rPr lang="en-US" sz="1600" dirty="0" smtClean="0">
                          <a:latin typeface="Lato" panose="020F0502020204030203" pitchFamily="34" charset="0"/>
                        </a:rPr>
                        <a:t>CESA</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10</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5</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850838293"/>
                  </a:ext>
                </a:extLst>
              </a:tr>
              <a:tr h="370840">
                <a:tc>
                  <a:txBody>
                    <a:bodyPr/>
                    <a:lstStyle/>
                    <a:p>
                      <a:r>
                        <a:rPr lang="en-US" sz="1600" baseline="0" dirty="0" smtClean="0">
                          <a:latin typeface="Lato" panose="020F0502020204030203" pitchFamily="34" charset="0"/>
                        </a:rPr>
                        <a:t>Title I Program?</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Yes</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No</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113877891"/>
                  </a:ext>
                </a:extLst>
              </a:tr>
              <a:tr h="370840">
                <a:tc>
                  <a:txBody>
                    <a:bodyPr/>
                    <a:lstStyle/>
                    <a:p>
                      <a:r>
                        <a:rPr lang="en-US" sz="1600" dirty="0" smtClean="0">
                          <a:latin typeface="Lato" panose="020F0502020204030203" pitchFamily="34" charset="0"/>
                        </a:rPr>
                        <a:t>Health Insurance</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Traditional POS</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Hi</a:t>
                      </a:r>
                      <a:r>
                        <a:rPr lang="en-US" sz="1600" baseline="0" dirty="0" smtClean="0">
                          <a:latin typeface="Lato Black" panose="020F0A02020204030203" pitchFamily="34" charset="0"/>
                        </a:rPr>
                        <a:t>gh </a:t>
                      </a:r>
                      <a:r>
                        <a:rPr lang="en-US" sz="1600" baseline="0" dirty="0" err="1" smtClean="0">
                          <a:latin typeface="Lato Black" panose="020F0A02020204030203" pitchFamily="34" charset="0"/>
                        </a:rPr>
                        <a:t>Ded</a:t>
                      </a:r>
                      <a:r>
                        <a:rPr lang="en-US" sz="1600" baseline="0" dirty="0" smtClean="0">
                          <a:latin typeface="Lato Black" panose="020F0A02020204030203" pitchFamily="34" charset="0"/>
                        </a:rPr>
                        <a:t>. HMO</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1172485179"/>
                  </a:ext>
                </a:extLst>
              </a:tr>
            </a:tbl>
          </a:graphicData>
        </a:graphic>
      </p:graphicFrame>
      <p:pic>
        <p:nvPicPr>
          <p:cNvPr id="5" name="Picture 4"/>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3933342" y="1078177"/>
            <a:ext cx="1277315" cy="914400"/>
          </a:xfrm>
          <a:prstGeom prst="rect">
            <a:avLst/>
          </a:prstGeom>
        </p:spPr>
      </p:pic>
      <p:pic>
        <p:nvPicPr>
          <p:cNvPr id="6" name="Picture 5"/>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958433" y="1078177"/>
            <a:ext cx="1277315" cy="914400"/>
          </a:xfrm>
          <a:prstGeom prst="rect">
            <a:avLst/>
          </a:prstGeom>
        </p:spPr>
      </p:pic>
      <p:graphicFrame>
        <p:nvGraphicFramePr>
          <p:cNvPr id="7" name="Table 6"/>
          <p:cNvGraphicFramePr>
            <a:graphicFrameLocks noGrp="1"/>
          </p:cNvGraphicFramePr>
          <p:nvPr>
            <p:extLst/>
          </p:nvPr>
        </p:nvGraphicFramePr>
        <p:xfrm>
          <a:off x="1524000" y="2097892"/>
          <a:ext cx="6096000" cy="22250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698047183"/>
                    </a:ext>
                  </a:extLst>
                </a:gridCol>
                <a:gridCol w="2032000">
                  <a:extLst>
                    <a:ext uri="{9D8B030D-6E8A-4147-A177-3AD203B41FA5}">
                      <a16:colId xmlns:a16="http://schemas.microsoft.com/office/drawing/2014/main" val="2061169202"/>
                    </a:ext>
                  </a:extLst>
                </a:gridCol>
                <a:gridCol w="2032000">
                  <a:extLst>
                    <a:ext uri="{9D8B030D-6E8A-4147-A177-3AD203B41FA5}">
                      <a16:colId xmlns:a16="http://schemas.microsoft.com/office/drawing/2014/main" val="3995614296"/>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1860162912"/>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575846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1332365937"/>
                  </a:ext>
                </a:extLst>
              </a:tr>
              <a:tr h="370840">
                <a:tc>
                  <a:txBody>
                    <a:bodyPr/>
                    <a:lstStyle/>
                    <a:p>
                      <a:r>
                        <a:rPr lang="en-US" sz="1600" dirty="0" smtClean="0">
                          <a:latin typeface="Lato" panose="020F0502020204030203" pitchFamily="34" charset="0"/>
                        </a:rPr>
                        <a:t>Enrollment</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217</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635</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693554305"/>
                  </a:ext>
                </a:extLst>
              </a:tr>
              <a:tr h="370840">
                <a:tc>
                  <a:txBody>
                    <a:bodyPr/>
                    <a:lstStyle/>
                    <a:p>
                      <a:r>
                        <a:rPr lang="en-US" sz="1600" dirty="0" smtClean="0">
                          <a:latin typeface="Lato" panose="020F0502020204030203" pitchFamily="34" charset="0"/>
                        </a:rPr>
                        <a:t>CESA</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10</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5</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850838293"/>
                  </a:ext>
                </a:extLst>
              </a:tr>
              <a:tr h="370840">
                <a:tc>
                  <a:txBody>
                    <a:bodyPr/>
                    <a:lstStyle/>
                    <a:p>
                      <a:r>
                        <a:rPr lang="en-US" sz="1600" baseline="0" dirty="0" smtClean="0">
                          <a:latin typeface="Lato" panose="020F0502020204030203" pitchFamily="34" charset="0"/>
                        </a:rPr>
                        <a:t>Title I Program?</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Yes</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No</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113877891"/>
                  </a:ext>
                </a:extLst>
              </a:tr>
            </a:tbl>
          </a:graphicData>
        </a:graphic>
      </p:graphicFrame>
      <p:graphicFrame>
        <p:nvGraphicFramePr>
          <p:cNvPr id="8" name="Table 7"/>
          <p:cNvGraphicFramePr>
            <a:graphicFrameLocks noGrp="1"/>
          </p:cNvGraphicFramePr>
          <p:nvPr>
            <p:extLst/>
          </p:nvPr>
        </p:nvGraphicFramePr>
        <p:xfrm>
          <a:off x="1524000" y="2097892"/>
          <a:ext cx="6096000" cy="185420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698047183"/>
                    </a:ext>
                  </a:extLst>
                </a:gridCol>
                <a:gridCol w="2032000">
                  <a:extLst>
                    <a:ext uri="{9D8B030D-6E8A-4147-A177-3AD203B41FA5}">
                      <a16:colId xmlns:a16="http://schemas.microsoft.com/office/drawing/2014/main" val="2061169202"/>
                    </a:ext>
                  </a:extLst>
                </a:gridCol>
                <a:gridCol w="2032000">
                  <a:extLst>
                    <a:ext uri="{9D8B030D-6E8A-4147-A177-3AD203B41FA5}">
                      <a16:colId xmlns:a16="http://schemas.microsoft.com/office/drawing/2014/main" val="3995614296"/>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1860162912"/>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575846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1332365937"/>
                  </a:ext>
                </a:extLst>
              </a:tr>
              <a:tr h="370840">
                <a:tc>
                  <a:txBody>
                    <a:bodyPr/>
                    <a:lstStyle/>
                    <a:p>
                      <a:r>
                        <a:rPr lang="en-US" sz="1600" dirty="0" smtClean="0">
                          <a:latin typeface="Lato" panose="020F0502020204030203" pitchFamily="34" charset="0"/>
                        </a:rPr>
                        <a:t>Enrollment</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217</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635</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693554305"/>
                  </a:ext>
                </a:extLst>
              </a:tr>
              <a:tr h="370840">
                <a:tc>
                  <a:txBody>
                    <a:bodyPr/>
                    <a:lstStyle/>
                    <a:p>
                      <a:r>
                        <a:rPr lang="en-US" sz="1600" dirty="0" smtClean="0">
                          <a:latin typeface="Lato" panose="020F0502020204030203" pitchFamily="34" charset="0"/>
                        </a:rPr>
                        <a:t>CESA</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10</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5</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850838293"/>
                  </a:ext>
                </a:extLst>
              </a:tr>
            </a:tbl>
          </a:graphicData>
        </a:graphic>
      </p:graphicFrame>
      <p:graphicFrame>
        <p:nvGraphicFramePr>
          <p:cNvPr id="9" name="Table 8"/>
          <p:cNvGraphicFramePr>
            <a:graphicFrameLocks noGrp="1"/>
          </p:cNvGraphicFramePr>
          <p:nvPr>
            <p:extLst/>
          </p:nvPr>
        </p:nvGraphicFramePr>
        <p:xfrm>
          <a:off x="1524000" y="2097892"/>
          <a:ext cx="6096000" cy="148336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942731651"/>
                    </a:ext>
                  </a:extLst>
                </a:gridCol>
                <a:gridCol w="2032000">
                  <a:extLst>
                    <a:ext uri="{9D8B030D-6E8A-4147-A177-3AD203B41FA5}">
                      <a16:colId xmlns:a16="http://schemas.microsoft.com/office/drawing/2014/main" val="751742776"/>
                    </a:ext>
                  </a:extLst>
                </a:gridCol>
                <a:gridCol w="2032000">
                  <a:extLst>
                    <a:ext uri="{9D8B030D-6E8A-4147-A177-3AD203B41FA5}">
                      <a16:colId xmlns:a16="http://schemas.microsoft.com/office/drawing/2014/main" val="3713260286"/>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579801766"/>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609384929"/>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3362117108"/>
                  </a:ext>
                </a:extLst>
              </a:tr>
              <a:tr h="370840">
                <a:tc>
                  <a:txBody>
                    <a:bodyPr/>
                    <a:lstStyle/>
                    <a:p>
                      <a:r>
                        <a:rPr lang="en-US" sz="1600" dirty="0" smtClean="0">
                          <a:latin typeface="Lato" panose="020F0502020204030203" pitchFamily="34" charset="0"/>
                        </a:rPr>
                        <a:t>Enrollment</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217</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635</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1649276716"/>
                  </a:ext>
                </a:extLst>
              </a:tr>
            </a:tbl>
          </a:graphicData>
        </a:graphic>
      </p:graphicFrame>
      <p:graphicFrame>
        <p:nvGraphicFramePr>
          <p:cNvPr id="10" name="Table 9"/>
          <p:cNvGraphicFramePr>
            <a:graphicFrameLocks noGrp="1"/>
          </p:cNvGraphicFramePr>
          <p:nvPr>
            <p:extLst/>
          </p:nvPr>
        </p:nvGraphicFramePr>
        <p:xfrm>
          <a:off x="1524000" y="2097892"/>
          <a:ext cx="6096000" cy="111252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894662404"/>
                    </a:ext>
                  </a:extLst>
                </a:gridCol>
                <a:gridCol w="2032000">
                  <a:extLst>
                    <a:ext uri="{9D8B030D-6E8A-4147-A177-3AD203B41FA5}">
                      <a16:colId xmlns:a16="http://schemas.microsoft.com/office/drawing/2014/main" val="2831509165"/>
                    </a:ext>
                  </a:extLst>
                </a:gridCol>
                <a:gridCol w="2032000">
                  <a:extLst>
                    <a:ext uri="{9D8B030D-6E8A-4147-A177-3AD203B41FA5}">
                      <a16:colId xmlns:a16="http://schemas.microsoft.com/office/drawing/2014/main" val="3645467823"/>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2517926197"/>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18349692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Expectations</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3471413372"/>
                  </a:ext>
                </a:extLst>
              </a:tr>
            </a:tbl>
          </a:graphicData>
        </a:graphic>
      </p:graphicFrame>
      <p:graphicFrame>
        <p:nvGraphicFramePr>
          <p:cNvPr id="11" name="Table 10"/>
          <p:cNvGraphicFramePr>
            <a:graphicFrameLocks noGrp="1"/>
          </p:cNvGraphicFramePr>
          <p:nvPr>
            <p:extLst/>
          </p:nvPr>
        </p:nvGraphicFramePr>
        <p:xfrm>
          <a:off x="1524000" y="2097892"/>
          <a:ext cx="6096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4148189354"/>
                    </a:ext>
                  </a:extLst>
                </a:gridCol>
                <a:gridCol w="2032000">
                  <a:extLst>
                    <a:ext uri="{9D8B030D-6E8A-4147-A177-3AD203B41FA5}">
                      <a16:colId xmlns:a16="http://schemas.microsoft.com/office/drawing/2014/main" val="3400176934"/>
                    </a:ext>
                  </a:extLst>
                </a:gridCol>
                <a:gridCol w="2032000">
                  <a:extLst>
                    <a:ext uri="{9D8B030D-6E8A-4147-A177-3AD203B41FA5}">
                      <a16:colId xmlns:a16="http://schemas.microsoft.com/office/drawing/2014/main" val="1879244501"/>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3490589716"/>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316220141"/>
                  </a:ext>
                </a:extLst>
              </a:tr>
            </a:tbl>
          </a:graphicData>
        </a:graphic>
      </p:graphicFrame>
      <p:graphicFrame>
        <p:nvGraphicFramePr>
          <p:cNvPr id="12" name="Table 11"/>
          <p:cNvGraphicFramePr>
            <a:graphicFrameLocks noGrp="1"/>
          </p:cNvGraphicFramePr>
          <p:nvPr>
            <p:extLst/>
          </p:nvPr>
        </p:nvGraphicFramePr>
        <p:xfrm>
          <a:off x="1523999" y="2097892"/>
          <a:ext cx="6096000" cy="3708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4148189354"/>
                    </a:ext>
                  </a:extLst>
                </a:gridCol>
                <a:gridCol w="2032000">
                  <a:extLst>
                    <a:ext uri="{9D8B030D-6E8A-4147-A177-3AD203B41FA5}">
                      <a16:colId xmlns:a16="http://schemas.microsoft.com/office/drawing/2014/main" val="3400176934"/>
                    </a:ext>
                  </a:extLst>
                </a:gridCol>
                <a:gridCol w="2032000">
                  <a:extLst>
                    <a:ext uri="{9D8B030D-6E8A-4147-A177-3AD203B41FA5}">
                      <a16:colId xmlns:a16="http://schemas.microsoft.com/office/drawing/2014/main" val="1879244501"/>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3490589716"/>
                  </a:ext>
                </a:extLst>
              </a:tr>
            </a:tbl>
          </a:graphicData>
        </a:graphic>
      </p:graphicFrame>
    </p:spTree>
    <p:extLst>
      <p:ext uri="{BB962C8B-B14F-4D97-AF65-F5344CB8AC3E}">
        <p14:creationId xmlns:p14="http://schemas.microsoft.com/office/powerpoint/2010/main" val="40386363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How Might Someone Compare?</a:t>
            </a:r>
            <a:endParaRPr lang="en-US" dirty="0"/>
          </a:p>
        </p:txBody>
      </p:sp>
      <p:pic>
        <p:nvPicPr>
          <p:cNvPr id="5" name="Picture 4"/>
          <p:cNvPicPr>
            <a:picLocks noChangeAspect="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3933342" y="1078177"/>
            <a:ext cx="1277315" cy="914400"/>
          </a:xfrm>
          <a:prstGeom prst="rect">
            <a:avLst/>
          </a:prstGeom>
        </p:spPr>
      </p:pic>
      <p:pic>
        <p:nvPicPr>
          <p:cNvPr id="6" name="Picture 5"/>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958433" y="1078177"/>
            <a:ext cx="1277315" cy="914400"/>
          </a:xfrm>
          <a:prstGeom prst="rect">
            <a:avLst/>
          </a:prstGeom>
        </p:spPr>
      </p:pic>
      <p:graphicFrame>
        <p:nvGraphicFramePr>
          <p:cNvPr id="10" name="Table 9"/>
          <p:cNvGraphicFramePr>
            <a:graphicFrameLocks noGrp="1"/>
          </p:cNvGraphicFramePr>
          <p:nvPr>
            <p:extLst/>
          </p:nvPr>
        </p:nvGraphicFramePr>
        <p:xfrm>
          <a:off x="1524000" y="2097892"/>
          <a:ext cx="6096000" cy="111252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894662404"/>
                    </a:ext>
                  </a:extLst>
                </a:gridCol>
                <a:gridCol w="2032000">
                  <a:extLst>
                    <a:ext uri="{9D8B030D-6E8A-4147-A177-3AD203B41FA5}">
                      <a16:colId xmlns:a16="http://schemas.microsoft.com/office/drawing/2014/main" val="2831509165"/>
                    </a:ext>
                  </a:extLst>
                </a:gridCol>
                <a:gridCol w="2032000">
                  <a:extLst>
                    <a:ext uri="{9D8B030D-6E8A-4147-A177-3AD203B41FA5}">
                      <a16:colId xmlns:a16="http://schemas.microsoft.com/office/drawing/2014/main" val="3645467823"/>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2517926197"/>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18349692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Expectations</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3471413372"/>
                  </a:ext>
                </a:extLst>
              </a:tr>
            </a:tbl>
          </a:graphicData>
        </a:graphic>
      </p:graphicFrame>
      <p:graphicFrame>
        <p:nvGraphicFramePr>
          <p:cNvPr id="12" name="Table 11"/>
          <p:cNvGraphicFramePr>
            <a:graphicFrameLocks noGrp="1"/>
          </p:cNvGraphicFramePr>
          <p:nvPr/>
        </p:nvGraphicFramePr>
        <p:xfrm>
          <a:off x="1523999" y="2097892"/>
          <a:ext cx="6096000" cy="3708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4148189354"/>
                    </a:ext>
                  </a:extLst>
                </a:gridCol>
                <a:gridCol w="2032000">
                  <a:extLst>
                    <a:ext uri="{9D8B030D-6E8A-4147-A177-3AD203B41FA5}">
                      <a16:colId xmlns:a16="http://schemas.microsoft.com/office/drawing/2014/main" val="3400176934"/>
                    </a:ext>
                  </a:extLst>
                </a:gridCol>
                <a:gridCol w="2032000">
                  <a:extLst>
                    <a:ext uri="{9D8B030D-6E8A-4147-A177-3AD203B41FA5}">
                      <a16:colId xmlns:a16="http://schemas.microsoft.com/office/drawing/2014/main" val="1879244501"/>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3490589716"/>
                  </a:ext>
                </a:extLst>
              </a:tr>
            </a:tbl>
          </a:graphicData>
        </a:graphic>
      </p:graphicFrame>
      <p:sp>
        <p:nvSpPr>
          <p:cNvPr id="3" name="TextBox 2"/>
          <p:cNvSpPr txBox="1"/>
          <p:nvPr/>
        </p:nvSpPr>
        <p:spPr>
          <a:xfrm>
            <a:off x="1929641" y="3275687"/>
            <a:ext cx="5284715" cy="861774"/>
          </a:xfrm>
          <a:prstGeom prst="rect">
            <a:avLst/>
          </a:prstGeom>
          <a:noFill/>
        </p:spPr>
        <p:txBody>
          <a:bodyPr wrap="none" rtlCol="0">
            <a:spAutoFit/>
          </a:bodyPr>
          <a:lstStyle/>
          <a:p>
            <a:pPr algn="ctr"/>
            <a:r>
              <a:rPr lang="en-US" sz="2000" dirty="0" smtClean="0">
                <a:latin typeface="Lato" panose="020F0502020204030203" pitchFamily="34" charset="0"/>
              </a:rPr>
              <a:t>…but this is all you’re likely to see in the paper.</a:t>
            </a:r>
          </a:p>
          <a:p>
            <a:pPr algn="ctr">
              <a:lnSpc>
                <a:spcPct val="150000"/>
              </a:lnSpc>
            </a:pPr>
            <a:r>
              <a:rPr lang="en-US" sz="2000" dirty="0" smtClean="0">
                <a:latin typeface="Lato Black" panose="020F0A02020204030203" pitchFamily="34" charset="0"/>
              </a:rPr>
              <a:t>It’s up to </a:t>
            </a:r>
            <a:r>
              <a:rPr lang="en-US" sz="2000" u="sng" dirty="0" smtClean="0">
                <a:latin typeface="Lato Black" panose="020F0A02020204030203" pitchFamily="34" charset="0"/>
              </a:rPr>
              <a:t>YOU</a:t>
            </a:r>
            <a:r>
              <a:rPr lang="en-US" sz="2000" dirty="0" smtClean="0">
                <a:latin typeface="Lato Black" panose="020F0A02020204030203" pitchFamily="34" charset="0"/>
              </a:rPr>
              <a:t> as leaders to add context.</a:t>
            </a:r>
            <a:endParaRPr lang="en-US" sz="2000" dirty="0">
              <a:latin typeface="Lato Black" panose="020F0A02020204030203" pitchFamily="34" charset="0"/>
            </a:endParaRPr>
          </a:p>
        </p:txBody>
      </p:sp>
    </p:spTree>
    <p:extLst>
      <p:ext uri="{BB962C8B-B14F-4D97-AF65-F5344CB8AC3E}">
        <p14:creationId xmlns:p14="http://schemas.microsoft.com/office/powerpoint/2010/main" val="512824924"/>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The Real Deal</a:t>
            </a:r>
            <a:endParaRPr lang="en-US" dirty="0"/>
          </a:p>
        </p:txBody>
      </p:sp>
      <p:sp>
        <p:nvSpPr>
          <p:cNvPr id="3" name="Text Placeholder 2"/>
          <p:cNvSpPr>
            <a:spLocks noGrp="1"/>
          </p:cNvSpPr>
          <p:nvPr>
            <p:ph type="body" sz="quarter" idx="14"/>
          </p:nvPr>
        </p:nvSpPr>
        <p:spPr/>
        <p:txBody>
          <a:bodyPr/>
          <a:lstStyle/>
          <a:p>
            <a:r>
              <a:rPr lang="en-US" dirty="0" smtClean="0"/>
              <a:t>2018-19 per pupil school-level expenditure data for Wisconsin public schools will be released on November 19, 2020</a:t>
            </a:r>
            <a:endParaRPr lang="en-US" dirty="0"/>
          </a:p>
        </p:txBody>
      </p:sp>
    </p:spTree>
    <p:extLst>
      <p:ext uri="{BB962C8B-B14F-4D97-AF65-F5344CB8AC3E}">
        <p14:creationId xmlns:p14="http://schemas.microsoft.com/office/powerpoint/2010/main" val="278739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The Real Deal</a:t>
            </a:r>
            <a:endParaRPr lang="en-US" dirty="0"/>
          </a:p>
        </p:txBody>
      </p:sp>
      <p:sp>
        <p:nvSpPr>
          <p:cNvPr id="3" name="Text Placeholder 2"/>
          <p:cNvSpPr>
            <a:spLocks noGrp="1"/>
          </p:cNvSpPr>
          <p:nvPr>
            <p:ph type="body" sz="quarter" idx="14"/>
          </p:nvPr>
        </p:nvSpPr>
        <p:spPr/>
        <p:txBody>
          <a:bodyPr/>
          <a:lstStyle/>
          <a:p>
            <a:r>
              <a:rPr lang="en-US" dirty="0" smtClean="0"/>
              <a:t>Data will be in secure WISEdash for Districts from October 13 to November 16, 2020 for a formal data quality review period</a:t>
            </a:r>
            <a:endParaRPr lang="en-US" dirty="0"/>
          </a:p>
        </p:txBody>
      </p:sp>
    </p:spTree>
    <p:extLst>
      <p:ext uri="{BB962C8B-B14F-4D97-AF65-F5344CB8AC3E}">
        <p14:creationId xmlns:p14="http://schemas.microsoft.com/office/powerpoint/2010/main" val="22217856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lstStyle/>
          <a:p>
            <a:r>
              <a:rPr lang="en-US" dirty="0" smtClean="0"/>
              <a:t>Where did the data come from?</a:t>
            </a:r>
          </a:p>
          <a:p>
            <a:pPr lvl="1"/>
            <a:r>
              <a:rPr lang="en-US" dirty="0" smtClean="0">
                <a:latin typeface="Lato Black" panose="020F0A02020204030203" pitchFamily="34" charset="0"/>
              </a:rPr>
              <a:t>Expenditures</a:t>
            </a:r>
            <a:r>
              <a:rPr lang="en-US" dirty="0" smtClean="0"/>
              <a:t>: 2018-19 School Level Reporting financial collection</a:t>
            </a:r>
          </a:p>
          <a:p>
            <a:pPr lvl="1"/>
            <a:r>
              <a:rPr lang="en-US" dirty="0" smtClean="0"/>
              <a:t>This is where your staff identified school, district/LEA, and excluded costs</a:t>
            </a:r>
          </a:p>
        </p:txBody>
      </p:sp>
    </p:spTree>
    <p:extLst>
      <p:ext uri="{BB962C8B-B14F-4D97-AF65-F5344CB8AC3E}">
        <p14:creationId xmlns:p14="http://schemas.microsoft.com/office/powerpoint/2010/main" val="13533465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lstStyle/>
          <a:p>
            <a:r>
              <a:rPr lang="en-US" dirty="0" smtClean="0"/>
              <a:t>Where did the data come from?</a:t>
            </a:r>
          </a:p>
          <a:p>
            <a:pPr lvl="1"/>
            <a:r>
              <a:rPr lang="en-US" dirty="0" smtClean="0">
                <a:latin typeface="Lato Black" panose="020F0A02020204030203" pitchFamily="34" charset="0"/>
              </a:rPr>
              <a:t>Enrollments</a:t>
            </a:r>
            <a:r>
              <a:rPr lang="en-US" dirty="0" smtClean="0"/>
              <a:t>: 2018-19 WISEdata certified Third Friday 2018 student counts</a:t>
            </a:r>
          </a:p>
          <a:p>
            <a:pPr lvl="1"/>
            <a:r>
              <a:rPr lang="en-US" dirty="0" smtClean="0"/>
              <a:t>These were audited and certified by districts in winter/spring 2019</a:t>
            </a:r>
          </a:p>
        </p:txBody>
      </p:sp>
    </p:spTree>
    <p:extLst>
      <p:ext uri="{BB962C8B-B14F-4D97-AF65-F5344CB8AC3E}">
        <p14:creationId xmlns:p14="http://schemas.microsoft.com/office/powerpoint/2010/main" val="42410360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lstStyle/>
          <a:p>
            <a:r>
              <a:rPr lang="en-US" dirty="0" smtClean="0"/>
              <a:t>Where did the data come from?</a:t>
            </a:r>
          </a:p>
          <a:p>
            <a:pPr lvl="1"/>
            <a:r>
              <a:rPr lang="en-US" dirty="0" smtClean="0">
                <a:latin typeface="Lato Black" panose="020F0A02020204030203" pitchFamily="34" charset="0"/>
              </a:rPr>
              <a:t>Per-pupil expenditures</a:t>
            </a:r>
            <a:r>
              <a:rPr lang="en-US" dirty="0" smtClean="0"/>
              <a:t>:</a:t>
            </a:r>
            <a:br>
              <a:rPr lang="en-US" dirty="0" smtClean="0"/>
            </a:br>
            <a:r>
              <a:rPr lang="en-US" dirty="0" smtClean="0"/>
              <a:t>Calculated by DPI from district-reported expenditures and enrollments</a:t>
            </a:r>
          </a:p>
        </p:txBody>
      </p:sp>
    </p:spTree>
    <p:extLst>
      <p:ext uri="{BB962C8B-B14F-4D97-AF65-F5344CB8AC3E}">
        <p14:creationId xmlns:p14="http://schemas.microsoft.com/office/powerpoint/2010/main" val="1797452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normAutofit fontScale="77500" lnSpcReduction="20000"/>
          </a:bodyPr>
          <a:lstStyle/>
          <a:p>
            <a:r>
              <a:rPr lang="en-US" dirty="0" smtClean="0"/>
              <a:t>NOTE: Per-pupil spending numbers in WISEdash may not match the School Level Reporting application exactly</a:t>
            </a:r>
          </a:p>
          <a:p>
            <a:pPr lvl="1"/>
            <a:r>
              <a:rPr lang="en-US" dirty="0" smtClean="0"/>
              <a:t>SLR application calculates live when you view reports for your district, the reporting app does the rounding</a:t>
            </a:r>
          </a:p>
          <a:p>
            <a:pPr lvl="1"/>
            <a:r>
              <a:rPr lang="en-US" dirty="0" smtClean="0"/>
              <a:t>WISEdash uses a single statewide snapshot compiled and calculated from the database with a different program</a:t>
            </a:r>
          </a:p>
        </p:txBody>
      </p:sp>
    </p:spTree>
    <p:extLst>
      <p:ext uri="{BB962C8B-B14F-4D97-AF65-F5344CB8AC3E}">
        <p14:creationId xmlns:p14="http://schemas.microsoft.com/office/powerpoint/2010/main" val="3554633616"/>
      </p:ext>
    </p:extLst>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normAutofit fontScale="92500" lnSpcReduction="20000"/>
          </a:bodyPr>
          <a:lstStyle/>
          <a:p>
            <a:r>
              <a:rPr lang="en-US" dirty="0" smtClean="0"/>
              <a:t>How expenditures are identified between schools, district/LEA, and exclusions </a:t>
            </a:r>
            <a:r>
              <a:rPr lang="en-US" u="sng" dirty="0" smtClean="0"/>
              <a:t>can</a:t>
            </a:r>
            <a:r>
              <a:rPr lang="en-US" dirty="0" smtClean="0"/>
              <a:t> be modified</a:t>
            </a:r>
          </a:p>
          <a:p>
            <a:pPr lvl="1"/>
            <a:r>
              <a:rPr lang="en-US" dirty="0" smtClean="0"/>
              <a:t>Update and re-finalize the 2018-19 Annual Report in the School Level Reporting application at</a:t>
            </a:r>
            <a:br>
              <a:rPr lang="en-US" dirty="0" smtClean="0"/>
            </a:br>
            <a:r>
              <a:rPr lang="en-US" dirty="0" smtClean="0">
                <a:hlinkClick r:id="rId2"/>
              </a:rPr>
              <a:t>sfs.dpi.wi.gov/WiSFiP</a:t>
            </a:r>
            <a:endParaRPr lang="en-US" dirty="0"/>
          </a:p>
        </p:txBody>
      </p:sp>
    </p:spTree>
    <p:extLst>
      <p:ext uri="{BB962C8B-B14F-4D97-AF65-F5344CB8AC3E}">
        <p14:creationId xmlns:p14="http://schemas.microsoft.com/office/powerpoint/2010/main" val="3193912267"/>
      </p:ext>
    </p:extLst>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normAutofit fontScale="92500"/>
          </a:bodyPr>
          <a:lstStyle/>
          <a:p>
            <a:r>
              <a:rPr lang="en-US" dirty="0" smtClean="0"/>
              <a:t>Enrollment numbers themselves</a:t>
            </a:r>
            <a:br>
              <a:rPr lang="en-US" dirty="0" smtClean="0"/>
            </a:br>
            <a:r>
              <a:rPr lang="en-US" u="sng" dirty="0" smtClean="0"/>
              <a:t>cannot</a:t>
            </a:r>
            <a:r>
              <a:rPr lang="en-US" dirty="0" smtClean="0"/>
              <a:t> be modified</a:t>
            </a:r>
          </a:p>
          <a:p>
            <a:pPr lvl="1"/>
            <a:r>
              <a:rPr lang="en-US" dirty="0" smtClean="0"/>
              <a:t>Data were audited and certified by districts and are the basis for public reporting in WISEdash and on School/District Report Cards</a:t>
            </a:r>
            <a:endParaRPr lang="en-US" dirty="0"/>
          </a:p>
        </p:txBody>
      </p:sp>
    </p:spTree>
    <p:extLst>
      <p:ext uri="{BB962C8B-B14F-4D97-AF65-F5344CB8AC3E}">
        <p14:creationId xmlns:p14="http://schemas.microsoft.com/office/powerpoint/2010/main" val="1342696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u="sng" dirty="0"/>
              <a:t>ESSA Title I, Section 1111 </a:t>
            </a:r>
            <a:endParaRPr lang="en-US" dirty="0"/>
          </a:p>
        </p:txBody>
      </p:sp>
      <p:sp>
        <p:nvSpPr>
          <p:cNvPr id="3" name="Text Placeholder 2"/>
          <p:cNvSpPr>
            <a:spLocks noGrp="1"/>
          </p:cNvSpPr>
          <p:nvPr>
            <p:ph type="body" sz="quarter" idx="14"/>
          </p:nvPr>
        </p:nvSpPr>
        <p:spPr>
          <a:xfrm>
            <a:off x="1353880" y="978195"/>
            <a:ext cx="6337004" cy="3423684"/>
          </a:xfrm>
        </p:spPr>
        <p:txBody>
          <a:bodyPr>
            <a:normAutofit fontScale="25000" lnSpcReduction="20000"/>
          </a:bodyPr>
          <a:lstStyle/>
          <a:p>
            <a:pPr marL="0" indent="0" algn="ctr">
              <a:buNone/>
            </a:pPr>
            <a:r>
              <a:rPr lang="en-US" altLang="en-US" sz="9200" b="0" i="1" dirty="0" smtClean="0">
                <a:solidFill>
                  <a:srgbClr val="000000"/>
                </a:solidFill>
              </a:rPr>
              <a:t>[State reporting shall include] the </a:t>
            </a:r>
            <a:r>
              <a:rPr lang="en-US" altLang="en-US" sz="9200" b="0" i="1" dirty="0">
                <a:solidFill>
                  <a:srgbClr val="000000"/>
                </a:solidFill>
              </a:rPr>
              <a:t>per-pupil expenditures of Federal, State, and local funds, including actual personnel expenditures and actual nonpersonnel expenditures of Federal, State, and local funds, disaggregated by source of funds, for each local educational agency </a:t>
            </a:r>
            <a:r>
              <a:rPr lang="en-US" altLang="en-US" sz="9200" b="0" i="1" u="sng" dirty="0">
                <a:solidFill>
                  <a:srgbClr val="000000"/>
                </a:solidFill>
              </a:rPr>
              <a:t>and each school </a:t>
            </a:r>
            <a:r>
              <a:rPr lang="en-US" altLang="en-US" sz="9200" b="0" i="1" dirty="0">
                <a:solidFill>
                  <a:srgbClr val="000000"/>
                </a:solidFill>
              </a:rPr>
              <a:t>in the State for the preceding fiscal year.</a:t>
            </a:r>
            <a:endParaRPr lang="en-US" altLang="en-US" sz="9200" b="0" i="1" dirty="0">
              <a:solidFill>
                <a:srgbClr val="000000"/>
              </a:solidFill>
              <a:sym typeface="Calibri" panose="020F0502020204030204" pitchFamily="34" charset="0"/>
            </a:endParaRPr>
          </a:p>
          <a:p>
            <a:endParaRPr lang="en-US" b="0" dirty="0"/>
          </a:p>
        </p:txBody>
      </p:sp>
    </p:spTree>
    <p:extLst>
      <p:ext uri="{BB962C8B-B14F-4D97-AF65-F5344CB8AC3E}">
        <p14:creationId xmlns:p14="http://schemas.microsoft.com/office/powerpoint/2010/main" val="2818667845"/>
      </p:ext>
    </p:extLst>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normAutofit fontScale="92500"/>
          </a:bodyPr>
          <a:lstStyle/>
          <a:p>
            <a:r>
              <a:rPr lang="en-US" dirty="0" smtClean="0"/>
              <a:t>Specific enrollment denominators </a:t>
            </a:r>
            <a:r>
              <a:rPr lang="en-US" u="sng" dirty="0" smtClean="0"/>
              <a:t>can</a:t>
            </a:r>
            <a:r>
              <a:rPr lang="en-US" dirty="0" smtClean="0"/>
              <a:t> be adjusted for school-level expenditure reporting purposes</a:t>
            </a:r>
          </a:p>
          <a:p>
            <a:pPr lvl="1"/>
            <a:r>
              <a:rPr lang="en-US" dirty="0" smtClean="0"/>
              <a:t>Must be tied to an expenditure numerator</a:t>
            </a:r>
          </a:p>
          <a:p>
            <a:pPr lvl="1"/>
            <a:r>
              <a:rPr lang="en-US" dirty="0" smtClean="0"/>
              <a:t>Email </a:t>
            </a:r>
            <a:r>
              <a:rPr lang="en-US" dirty="0" smtClean="0">
                <a:hlinkClick r:id="rId2"/>
              </a:rPr>
              <a:t>dpifin@dpi.wi.gov</a:t>
            </a:r>
            <a:r>
              <a:rPr lang="en-US" dirty="0" smtClean="0"/>
              <a:t> for more information</a:t>
            </a:r>
            <a:endParaRPr lang="en-US" dirty="0"/>
          </a:p>
        </p:txBody>
      </p:sp>
    </p:spTree>
    <p:extLst>
      <p:ext uri="{BB962C8B-B14F-4D97-AF65-F5344CB8AC3E}">
        <p14:creationId xmlns:p14="http://schemas.microsoft.com/office/powerpoint/2010/main" val="26753307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Resources to Get Ready</a:t>
            </a:r>
            <a:endParaRPr lang="en-US" dirty="0"/>
          </a:p>
        </p:txBody>
      </p:sp>
      <p:sp>
        <p:nvSpPr>
          <p:cNvPr id="3" name="Text Placeholder 2"/>
          <p:cNvSpPr>
            <a:spLocks noGrp="1"/>
          </p:cNvSpPr>
          <p:nvPr>
            <p:ph type="body" sz="quarter" idx="14"/>
          </p:nvPr>
        </p:nvSpPr>
        <p:spPr/>
        <p:txBody>
          <a:bodyPr>
            <a:normAutofit lnSpcReduction="10000"/>
          </a:bodyPr>
          <a:lstStyle/>
          <a:p>
            <a:r>
              <a:rPr lang="en-US" dirty="0" smtClean="0"/>
              <a:t>CCSSO</a:t>
            </a:r>
            <a:br>
              <a:rPr lang="en-US" dirty="0" smtClean="0"/>
            </a:br>
            <a:r>
              <a:rPr lang="en-US" dirty="0" smtClean="0"/>
              <a:t>School-Level Spending Toolkit</a:t>
            </a:r>
          </a:p>
          <a:p>
            <a:pPr lvl="1"/>
            <a:r>
              <a:rPr lang="en-US" dirty="0" smtClean="0"/>
              <a:t>District-level communication resources, templates, and more</a:t>
            </a:r>
          </a:p>
          <a:p>
            <a:pPr lvl="1"/>
            <a:r>
              <a:rPr lang="en-US" dirty="0" smtClean="0"/>
              <a:t>Download from </a:t>
            </a:r>
            <a:r>
              <a:rPr lang="en-US" dirty="0" smtClean="0">
                <a:hlinkClick r:id="rId2"/>
              </a:rPr>
              <a:t>DPI Google Drive link</a:t>
            </a:r>
            <a:endParaRPr lang="en-US" dirty="0"/>
          </a:p>
        </p:txBody>
      </p:sp>
    </p:spTree>
    <p:extLst>
      <p:ext uri="{BB962C8B-B14F-4D97-AF65-F5344CB8AC3E}">
        <p14:creationId xmlns:p14="http://schemas.microsoft.com/office/powerpoint/2010/main" val="14482643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Resources to Get Ready</a:t>
            </a:r>
            <a:endParaRPr lang="en-US" dirty="0"/>
          </a:p>
        </p:txBody>
      </p:sp>
      <p:sp>
        <p:nvSpPr>
          <p:cNvPr id="3" name="Text Placeholder 2"/>
          <p:cNvSpPr>
            <a:spLocks noGrp="1"/>
          </p:cNvSpPr>
          <p:nvPr>
            <p:ph type="body" sz="quarter" idx="14"/>
          </p:nvPr>
        </p:nvSpPr>
        <p:spPr/>
        <p:txBody>
          <a:bodyPr>
            <a:normAutofit lnSpcReduction="10000"/>
          </a:bodyPr>
          <a:lstStyle/>
          <a:p>
            <a:r>
              <a:rPr lang="en-US" dirty="0" smtClean="0"/>
              <a:t>NAESP/NASSP</a:t>
            </a:r>
            <a:br>
              <a:rPr lang="en-US" dirty="0" smtClean="0"/>
            </a:br>
            <a:r>
              <a:rPr lang="en-US" dirty="0" smtClean="0"/>
              <a:t>Principal PPE Resources</a:t>
            </a:r>
          </a:p>
          <a:p>
            <a:pPr lvl="1"/>
            <a:r>
              <a:rPr lang="en-US" dirty="0" smtClean="0"/>
              <a:t>Overview, FAQ, and fact sheets for principals</a:t>
            </a:r>
          </a:p>
          <a:p>
            <a:pPr lvl="1"/>
            <a:r>
              <a:rPr lang="en-US" dirty="0" smtClean="0">
                <a:hlinkClick r:id="rId2"/>
              </a:rPr>
              <a:t>nassp.org/policy-advocacy-center/</a:t>
            </a:r>
            <a:br>
              <a:rPr lang="en-US" dirty="0" smtClean="0">
                <a:hlinkClick r:id="rId2"/>
              </a:rPr>
            </a:br>
            <a:r>
              <a:rPr lang="en-US" dirty="0" smtClean="0">
                <a:hlinkClick r:id="rId2"/>
              </a:rPr>
              <a:t>principal-</a:t>
            </a:r>
            <a:r>
              <a:rPr lang="en-US" dirty="0" err="1" smtClean="0">
                <a:hlinkClick r:id="rId2"/>
              </a:rPr>
              <a:t>ppe</a:t>
            </a:r>
            <a:r>
              <a:rPr lang="en-US" dirty="0" smtClean="0">
                <a:hlinkClick r:id="rId2"/>
              </a:rPr>
              <a:t>-resources</a:t>
            </a:r>
            <a:r>
              <a:rPr lang="en-US" dirty="0">
                <a:hlinkClick r:id="rId2"/>
              </a:rPr>
              <a:t>/</a:t>
            </a:r>
            <a:endParaRPr lang="en-US" dirty="0" smtClean="0"/>
          </a:p>
        </p:txBody>
      </p:sp>
    </p:spTree>
    <p:extLst>
      <p:ext uri="{BB962C8B-B14F-4D97-AF65-F5344CB8AC3E}">
        <p14:creationId xmlns:p14="http://schemas.microsoft.com/office/powerpoint/2010/main" val="39912600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Resources to Get Ready</a:t>
            </a:r>
            <a:endParaRPr lang="en-US" dirty="0"/>
          </a:p>
        </p:txBody>
      </p:sp>
      <p:sp>
        <p:nvSpPr>
          <p:cNvPr id="3" name="Text Placeholder 2"/>
          <p:cNvSpPr>
            <a:spLocks noGrp="1"/>
          </p:cNvSpPr>
          <p:nvPr>
            <p:ph type="body" sz="quarter" idx="14"/>
          </p:nvPr>
        </p:nvSpPr>
        <p:spPr/>
        <p:txBody>
          <a:bodyPr>
            <a:normAutofit fontScale="92500" lnSpcReduction="20000"/>
          </a:bodyPr>
          <a:lstStyle/>
          <a:p>
            <a:r>
              <a:rPr lang="en-US" dirty="0" smtClean="0"/>
              <a:t>American Institutes for Research ESSA Key Resources</a:t>
            </a:r>
          </a:p>
          <a:p>
            <a:pPr lvl="1"/>
            <a:r>
              <a:rPr lang="en-US" dirty="0" smtClean="0"/>
              <a:t>Links to AIR’s Action Guide and other key resources on this topic</a:t>
            </a:r>
          </a:p>
          <a:p>
            <a:pPr lvl="1"/>
            <a:r>
              <a:rPr lang="en-US" dirty="0" smtClean="0">
                <a:hlinkClick r:id="rId2"/>
              </a:rPr>
              <a:t>air.org/resource/</a:t>
            </a:r>
            <a:r>
              <a:rPr lang="en-US" dirty="0" err="1" smtClean="0">
                <a:hlinkClick r:id="rId2"/>
              </a:rPr>
              <a:t>essa</a:t>
            </a:r>
            <a:r>
              <a:rPr lang="en-US" dirty="0" smtClean="0">
                <a:hlinkClick r:id="rId2"/>
              </a:rPr>
              <a:t>-key-resources-improving-fairness-school-funding</a:t>
            </a:r>
            <a:endParaRPr lang="en-US" dirty="0" smtClean="0"/>
          </a:p>
        </p:txBody>
      </p:sp>
    </p:spTree>
    <p:extLst>
      <p:ext uri="{BB962C8B-B14F-4D97-AF65-F5344CB8AC3E}">
        <p14:creationId xmlns:p14="http://schemas.microsoft.com/office/powerpoint/2010/main" val="12949096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Resources to Get Ready</a:t>
            </a:r>
            <a:endParaRPr lang="en-US" dirty="0"/>
          </a:p>
        </p:txBody>
      </p:sp>
      <p:sp>
        <p:nvSpPr>
          <p:cNvPr id="3" name="Text Placeholder 2"/>
          <p:cNvSpPr>
            <a:spLocks noGrp="1"/>
          </p:cNvSpPr>
          <p:nvPr>
            <p:ph type="body" sz="quarter" idx="14"/>
          </p:nvPr>
        </p:nvSpPr>
        <p:spPr/>
        <p:txBody>
          <a:bodyPr>
            <a:normAutofit/>
          </a:bodyPr>
          <a:lstStyle/>
          <a:p>
            <a:r>
              <a:rPr lang="en-US" dirty="0" smtClean="0"/>
              <a:t>More from DPI over the next two months…follow the School Finance Bulletin for details!</a:t>
            </a:r>
          </a:p>
          <a:p>
            <a:pPr lvl="1"/>
            <a:r>
              <a:rPr lang="en-US" dirty="0" smtClean="0">
                <a:hlinkClick r:id="rId2"/>
              </a:rPr>
              <a:t>dpi.wi.gov/</a:t>
            </a:r>
            <a:r>
              <a:rPr lang="en-US" dirty="0" err="1" smtClean="0">
                <a:hlinkClick r:id="rId2"/>
              </a:rPr>
              <a:t>sfs</a:t>
            </a:r>
            <a:r>
              <a:rPr lang="en-US" dirty="0" smtClean="0">
                <a:hlinkClick r:id="rId2"/>
              </a:rPr>
              <a:t>/communications/bulletins</a:t>
            </a:r>
            <a:endParaRPr lang="en-US" dirty="0"/>
          </a:p>
        </p:txBody>
      </p:sp>
    </p:spTree>
    <p:extLst>
      <p:ext uri="{BB962C8B-B14F-4D97-AF65-F5344CB8AC3E}">
        <p14:creationId xmlns:p14="http://schemas.microsoft.com/office/powerpoint/2010/main" val="15959146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Your #1 Takeaway</a:t>
            </a:r>
            <a:endParaRPr lang="en-US" dirty="0"/>
          </a:p>
        </p:txBody>
      </p:sp>
      <p:sp>
        <p:nvSpPr>
          <p:cNvPr id="3" name="Text Placeholder 2"/>
          <p:cNvSpPr>
            <a:spLocks noGrp="1"/>
          </p:cNvSpPr>
          <p:nvPr>
            <p:ph type="body" sz="quarter" idx="14"/>
          </p:nvPr>
        </p:nvSpPr>
        <p:spPr>
          <a:xfrm>
            <a:off x="1901951" y="1197429"/>
            <a:ext cx="5383988" cy="2817010"/>
          </a:xfrm>
        </p:spPr>
        <p:txBody>
          <a:bodyPr>
            <a:normAutofit fontScale="85000" lnSpcReduction="10000"/>
          </a:bodyPr>
          <a:lstStyle/>
          <a:p>
            <a:r>
              <a:rPr lang="en-US" dirty="0" smtClean="0">
                <a:latin typeface="Lato Black" panose="020F0A02020204030203" pitchFamily="34" charset="0"/>
              </a:rPr>
              <a:t>Total Per-Pupil Expenditure</a:t>
            </a:r>
            <a:br>
              <a:rPr lang="en-US" dirty="0" smtClean="0">
                <a:latin typeface="Lato Black" panose="020F0A02020204030203" pitchFamily="34" charset="0"/>
              </a:rPr>
            </a:br>
            <a:r>
              <a:rPr lang="en-US" dirty="0" smtClean="0">
                <a:latin typeface="Lato Black" panose="020F0A02020204030203" pitchFamily="34" charset="0"/>
              </a:rPr>
              <a:t>(Line H) is the critical data point</a:t>
            </a:r>
          </a:p>
          <a:p>
            <a:r>
              <a:rPr lang="en-US" dirty="0" smtClean="0"/>
              <a:t>Know and share why each of your schools’ numbers are what they are</a:t>
            </a:r>
          </a:p>
          <a:p>
            <a:r>
              <a:rPr lang="en-US" dirty="0" smtClean="0"/>
              <a:t>Tell your school level stories</a:t>
            </a:r>
          </a:p>
          <a:p>
            <a:r>
              <a:rPr lang="en-US" dirty="0" smtClean="0"/>
              <a:t>Talk about your student successes!</a:t>
            </a:r>
            <a:endParaRPr lang="en-US" dirty="0"/>
          </a:p>
        </p:txBody>
      </p:sp>
    </p:spTree>
    <p:extLst>
      <p:ext uri="{BB962C8B-B14F-4D97-AF65-F5344CB8AC3E}">
        <p14:creationId xmlns:p14="http://schemas.microsoft.com/office/powerpoint/2010/main" val="1625005208"/>
      </p:ext>
    </p:extLst>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Contact</a:t>
            </a:r>
            <a:endParaRPr lang="en-US" dirty="0"/>
          </a:p>
        </p:txBody>
      </p:sp>
      <p:sp>
        <p:nvSpPr>
          <p:cNvPr id="3" name="Text Placeholder 2"/>
          <p:cNvSpPr>
            <a:spLocks noGrp="1"/>
          </p:cNvSpPr>
          <p:nvPr>
            <p:ph type="body" sz="quarter" idx="14"/>
          </p:nvPr>
        </p:nvSpPr>
        <p:spPr>
          <a:xfrm>
            <a:off x="1770278" y="1199693"/>
            <a:ext cx="5640020" cy="3021177"/>
          </a:xfrm>
        </p:spPr>
        <p:txBody>
          <a:bodyPr>
            <a:normAutofit fontScale="85000" lnSpcReduction="20000"/>
          </a:bodyPr>
          <a:lstStyle/>
          <a:p>
            <a:r>
              <a:rPr lang="en-US" dirty="0" smtClean="0">
                <a:latin typeface="Lato Black" panose="020F0A02020204030203" pitchFamily="34" charset="0"/>
              </a:rPr>
              <a:t>Daniel Bush</a:t>
            </a:r>
            <a:r>
              <a:rPr lang="en-US" dirty="0" smtClean="0"/>
              <a:t/>
            </a:r>
            <a:br>
              <a:rPr lang="en-US" dirty="0" smtClean="0"/>
            </a:br>
            <a:r>
              <a:rPr lang="en-US" dirty="0" smtClean="0"/>
              <a:t>Director</a:t>
            </a:r>
            <a:br>
              <a:rPr lang="en-US" dirty="0" smtClean="0"/>
            </a:br>
            <a:r>
              <a:rPr lang="en-US" dirty="0" smtClean="0"/>
              <a:t>DPI School Financial Services Team</a:t>
            </a:r>
            <a:br>
              <a:rPr lang="en-US" dirty="0" smtClean="0"/>
            </a:br>
            <a:r>
              <a:rPr lang="en-US" dirty="0" smtClean="0">
                <a:hlinkClick r:id="rId2"/>
              </a:rPr>
              <a:t>daniel.bush@dpi.wi.gov</a:t>
            </a:r>
            <a:r>
              <a:rPr lang="en-US" dirty="0" smtClean="0"/>
              <a:t/>
            </a:r>
            <a:br>
              <a:rPr lang="en-US" dirty="0" smtClean="0"/>
            </a:br>
            <a:r>
              <a:rPr lang="en-US" dirty="0" smtClean="0"/>
              <a:t>608-266-6968</a:t>
            </a:r>
          </a:p>
          <a:p>
            <a:r>
              <a:rPr lang="en-US" dirty="0" smtClean="0"/>
              <a:t>ESSA School Level </a:t>
            </a:r>
            <a:r>
              <a:rPr lang="en-US" dirty="0"/>
              <a:t>Reporting webpage:</a:t>
            </a:r>
            <a:br>
              <a:rPr lang="en-US" dirty="0"/>
            </a:br>
            <a:r>
              <a:rPr lang="en-US" dirty="0" smtClean="0">
                <a:latin typeface="Lato Black" panose="020F0A02020204030203" pitchFamily="34" charset="0"/>
                <a:hlinkClick r:id="rId3"/>
              </a:rPr>
              <a:t>dpi.wi.gov/</a:t>
            </a:r>
            <a:r>
              <a:rPr lang="en-US" dirty="0" err="1" smtClean="0">
                <a:latin typeface="Lato Black" panose="020F0A02020204030203" pitchFamily="34" charset="0"/>
                <a:hlinkClick r:id="rId3"/>
              </a:rPr>
              <a:t>sfs</a:t>
            </a:r>
            <a:r>
              <a:rPr lang="en-US" dirty="0" smtClean="0">
                <a:latin typeface="Lato Black" panose="020F0A02020204030203" pitchFamily="34" charset="0"/>
                <a:hlinkClick r:id="rId3"/>
              </a:rPr>
              <a:t>/reporting/</a:t>
            </a:r>
            <a:r>
              <a:rPr lang="en-US" dirty="0" err="1" smtClean="0">
                <a:latin typeface="Lato Black" panose="020F0A02020204030203" pitchFamily="34" charset="0"/>
                <a:hlinkClick r:id="rId3"/>
              </a:rPr>
              <a:t>slr</a:t>
            </a:r>
            <a:endParaRPr lang="en-US" dirty="0">
              <a:latin typeface="Lato Black" panose="020F0A02020204030203" pitchFamily="34" charset="0"/>
            </a:endParaRPr>
          </a:p>
        </p:txBody>
      </p:sp>
    </p:spTree>
    <p:extLst>
      <p:ext uri="{BB962C8B-B14F-4D97-AF65-F5344CB8AC3E}">
        <p14:creationId xmlns:p14="http://schemas.microsoft.com/office/powerpoint/2010/main" val="352308697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So What Does That Mean?</a:t>
            </a:r>
            <a:endParaRPr lang="en-US" dirty="0"/>
          </a:p>
        </p:txBody>
      </p:sp>
      <p:sp>
        <p:nvSpPr>
          <p:cNvPr id="3" name="Text Placeholder 2"/>
          <p:cNvSpPr>
            <a:spLocks noGrp="1"/>
          </p:cNvSpPr>
          <p:nvPr>
            <p:ph type="body" sz="quarter" idx="14"/>
          </p:nvPr>
        </p:nvSpPr>
        <p:spPr>
          <a:xfrm>
            <a:off x="942822" y="1277258"/>
            <a:ext cx="3993459" cy="2537740"/>
          </a:xfrm>
        </p:spPr>
        <p:txBody>
          <a:bodyPr>
            <a:normAutofit fontScale="77500" lnSpcReduction="20000"/>
          </a:bodyPr>
          <a:lstStyle/>
          <a:p>
            <a:r>
              <a:rPr lang="en-US" dirty="0" smtClean="0">
                <a:latin typeface="Lato Black" panose="020F0A02020204030203" pitchFamily="34" charset="0"/>
              </a:rPr>
              <a:t>Your responsibility</a:t>
            </a:r>
            <a:r>
              <a:rPr lang="en-US" dirty="0" smtClean="0"/>
              <a:t>: Report</a:t>
            </a:r>
            <a:br>
              <a:rPr lang="en-US" dirty="0" smtClean="0"/>
            </a:br>
            <a:r>
              <a:rPr lang="en-US" dirty="0" smtClean="0"/>
              <a:t>per-pupil federal &amp; non-federal costs for each school to DPI</a:t>
            </a:r>
          </a:p>
          <a:p>
            <a:r>
              <a:rPr lang="en-US" dirty="0" smtClean="0">
                <a:latin typeface="Lato Black" panose="020F0A02020204030203" pitchFamily="34" charset="0"/>
              </a:rPr>
              <a:t>Our responsibility</a:t>
            </a:r>
            <a:r>
              <a:rPr lang="en-US" dirty="0" smtClean="0"/>
              <a:t>: Collect this data and report it to the U.S. Department of Education</a:t>
            </a:r>
            <a:endParaRPr lang="en-US" dirty="0"/>
          </a:p>
        </p:txBody>
      </p:sp>
      <p:pic>
        <p:nvPicPr>
          <p:cNvPr id="9" name="Picture Placeholder 8"/>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l="10382" r="10382"/>
          <a:stretch>
            <a:fillRect/>
          </a:stretch>
        </p:blipFill>
        <p:spPr>
          <a:xfrm>
            <a:off x="5584714" y="1404198"/>
            <a:ext cx="1011988" cy="914400"/>
          </a:xfrm>
        </p:spPr>
      </p:pic>
      <p:pic>
        <p:nvPicPr>
          <p:cNvPr id="5" name="Picture 4"/>
          <p:cNvPicPr>
            <a:picLocks noChangeAspect="1"/>
          </p:cNvPicPr>
          <p:nvPr/>
        </p:nvPicPr>
        <p:blipFill>
          <a:blip r:embed="rId3"/>
          <a:stretch>
            <a:fillRect/>
          </a:stretch>
        </p:blipFill>
        <p:spPr>
          <a:xfrm>
            <a:off x="7439522" y="1404198"/>
            <a:ext cx="922052" cy="914400"/>
          </a:xfrm>
          <a:prstGeom prst="rect">
            <a:avLst/>
          </a:prstGeom>
        </p:spPr>
      </p:pic>
      <p:sp>
        <p:nvSpPr>
          <p:cNvPr id="10" name="Right Arrow 9"/>
          <p:cNvSpPr/>
          <p:nvPr/>
        </p:nvSpPr>
        <p:spPr>
          <a:xfrm>
            <a:off x="6715593" y="1686394"/>
            <a:ext cx="659568" cy="367259"/>
          </a:xfrm>
          <a:prstGeom prst="rightArrow">
            <a:avLst/>
          </a:prstGeom>
          <a:solidFill>
            <a:srgbClr val="262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a:stretch>
            <a:fillRect/>
          </a:stretch>
        </p:blipFill>
        <p:spPr>
          <a:xfrm>
            <a:off x="5629682" y="2605910"/>
            <a:ext cx="922052" cy="914400"/>
          </a:xfrm>
          <a:prstGeom prst="rect">
            <a:avLst/>
          </a:prstGeom>
        </p:spPr>
      </p:pic>
      <p:sp>
        <p:nvSpPr>
          <p:cNvPr id="12" name="Right Arrow 11"/>
          <p:cNvSpPr/>
          <p:nvPr/>
        </p:nvSpPr>
        <p:spPr>
          <a:xfrm>
            <a:off x="6715593" y="2879480"/>
            <a:ext cx="659568" cy="367259"/>
          </a:xfrm>
          <a:prstGeom prst="rightArrow">
            <a:avLst/>
          </a:prstGeom>
          <a:solidFill>
            <a:srgbClr val="33A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al of the United States Department of Education.sv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7174" y="2605909"/>
            <a:ext cx="914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6880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Why School Level Reporting?</a:t>
            </a:r>
            <a:endParaRPr lang="en-US" dirty="0"/>
          </a:p>
        </p:txBody>
      </p:sp>
      <p:sp>
        <p:nvSpPr>
          <p:cNvPr id="3" name="Text Placeholder 2"/>
          <p:cNvSpPr>
            <a:spLocks noGrp="1"/>
          </p:cNvSpPr>
          <p:nvPr>
            <p:ph type="body" sz="quarter" idx="14"/>
          </p:nvPr>
        </p:nvSpPr>
        <p:spPr>
          <a:xfrm>
            <a:off x="1787139" y="1182799"/>
            <a:ext cx="5569722" cy="2945593"/>
          </a:xfrm>
        </p:spPr>
        <p:txBody>
          <a:bodyPr>
            <a:normAutofit fontScale="92500"/>
          </a:bodyPr>
          <a:lstStyle/>
          <a:p>
            <a:r>
              <a:rPr lang="en-US" dirty="0" smtClean="0">
                <a:latin typeface="Lato Black" panose="020F0A02020204030203" pitchFamily="34" charset="0"/>
              </a:rPr>
              <a:t>Goal</a:t>
            </a:r>
            <a:r>
              <a:rPr lang="en-US" dirty="0" smtClean="0"/>
              <a:t>: Financial transparency of resource allocation on a per student basis</a:t>
            </a:r>
          </a:p>
          <a:p>
            <a:r>
              <a:rPr lang="en-US" dirty="0" smtClean="0">
                <a:latin typeface="Lato Black" panose="020F0A02020204030203" pitchFamily="34" charset="0"/>
              </a:rPr>
              <a:t>Idea</a:t>
            </a:r>
            <a:r>
              <a:rPr lang="en-US" dirty="0" smtClean="0"/>
              <a:t>: Use data to drive improvements and promote greater fairness and equity for all students</a:t>
            </a:r>
          </a:p>
        </p:txBody>
      </p:sp>
    </p:spTree>
    <p:extLst>
      <p:ext uri="{BB962C8B-B14F-4D97-AF65-F5344CB8AC3E}">
        <p14:creationId xmlns:p14="http://schemas.microsoft.com/office/powerpoint/2010/main" val="398053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Basic Process</a:t>
            </a:r>
            <a:endParaRPr lang="en-US" dirty="0"/>
          </a:p>
        </p:txBody>
      </p:sp>
      <p:sp>
        <p:nvSpPr>
          <p:cNvPr id="3" name="Text Placeholder 2"/>
          <p:cNvSpPr>
            <a:spLocks noGrp="1"/>
          </p:cNvSpPr>
          <p:nvPr>
            <p:ph type="body" sz="quarter" idx="14"/>
          </p:nvPr>
        </p:nvSpPr>
        <p:spPr/>
        <p:txBody>
          <a:bodyPr>
            <a:normAutofit fontScale="92500" lnSpcReduction="20000"/>
          </a:bodyPr>
          <a:lstStyle/>
          <a:p>
            <a:pPr marL="457200" indent="-457200">
              <a:buFont typeface="+mj-lt"/>
              <a:buAutoNum type="arabicPeriod"/>
            </a:pPr>
            <a:r>
              <a:rPr lang="en-US" dirty="0" smtClean="0"/>
              <a:t>Identify costs by 1 of 3 types</a:t>
            </a:r>
          </a:p>
          <a:p>
            <a:pPr marL="457200" indent="-457200">
              <a:buFont typeface="+mj-lt"/>
              <a:buAutoNum type="arabicPeriod"/>
            </a:pPr>
            <a:r>
              <a:rPr lang="en-US" dirty="0" smtClean="0"/>
              <a:t>Identify costs by school or with the district/LEA as a whole</a:t>
            </a:r>
          </a:p>
          <a:p>
            <a:pPr marL="457200" indent="-457200">
              <a:buFont typeface="+mj-lt"/>
              <a:buAutoNum type="arabicPeriod"/>
            </a:pPr>
            <a:r>
              <a:rPr lang="en-US" dirty="0" smtClean="0"/>
              <a:t>Report costs &amp; enrollments to DPI</a:t>
            </a:r>
          </a:p>
          <a:p>
            <a:pPr marL="457200" indent="-457200">
              <a:buFont typeface="+mj-lt"/>
              <a:buAutoNum type="arabicPeriod"/>
            </a:pPr>
            <a:r>
              <a:rPr lang="en-US" dirty="0" smtClean="0"/>
              <a:t>We do the per-pupil math</a:t>
            </a:r>
            <a:endParaRPr lang="en-US" dirty="0"/>
          </a:p>
        </p:txBody>
      </p:sp>
    </p:spTree>
    <p:extLst>
      <p:ext uri="{BB962C8B-B14F-4D97-AF65-F5344CB8AC3E}">
        <p14:creationId xmlns:p14="http://schemas.microsoft.com/office/powerpoint/2010/main" val="4176317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3 Types of Costs</a:t>
            </a:r>
            <a:endParaRPr lang="en-US" dirty="0"/>
          </a:p>
        </p:txBody>
      </p:sp>
      <p:sp>
        <p:nvSpPr>
          <p:cNvPr id="3" name="Text Placeholder 2"/>
          <p:cNvSpPr>
            <a:spLocks noGrp="1"/>
          </p:cNvSpPr>
          <p:nvPr>
            <p:ph type="body" sz="quarter" idx="14"/>
          </p:nvPr>
        </p:nvSpPr>
        <p:spPr/>
        <p:txBody>
          <a:bodyPr/>
          <a:lstStyle/>
          <a:p>
            <a:pPr marL="457200" indent="-457200">
              <a:buFont typeface="+mj-lt"/>
              <a:buAutoNum type="arabicPeriod"/>
            </a:pPr>
            <a:r>
              <a:rPr lang="en-US" u="sng" dirty="0" smtClean="0"/>
              <a:t>Federal:</a:t>
            </a:r>
            <a:r>
              <a:rPr lang="en-US" dirty="0" smtClean="0"/>
              <a:t> Costs funded with federal program dollars</a:t>
            </a:r>
          </a:p>
          <a:p>
            <a:pPr lvl="1"/>
            <a:r>
              <a:rPr lang="en-US" dirty="0" smtClean="0"/>
              <a:t>Does not include federal Impact Aid, which is basically a “payment in lieu of taxes”</a:t>
            </a:r>
            <a:endParaRPr lang="en-US" dirty="0"/>
          </a:p>
        </p:txBody>
      </p:sp>
    </p:spTree>
    <p:extLst>
      <p:ext uri="{BB962C8B-B14F-4D97-AF65-F5344CB8AC3E}">
        <p14:creationId xmlns:p14="http://schemas.microsoft.com/office/powerpoint/2010/main" val="403543562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3 Types of Costs</a:t>
            </a:r>
          </a:p>
        </p:txBody>
      </p:sp>
      <p:sp>
        <p:nvSpPr>
          <p:cNvPr id="3" name="Text Placeholder 2"/>
          <p:cNvSpPr>
            <a:spLocks noGrp="1"/>
          </p:cNvSpPr>
          <p:nvPr>
            <p:ph type="body" sz="quarter" idx="14"/>
          </p:nvPr>
        </p:nvSpPr>
        <p:spPr/>
        <p:txBody>
          <a:bodyPr>
            <a:normAutofit/>
          </a:bodyPr>
          <a:lstStyle/>
          <a:p>
            <a:pPr marL="457200" indent="-457200">
              <a:buFont typeface="+mj-lt"/>
              <a:buAutoNum type="arabicPeriod" startAt="2"/>
            </a:pPr>
            <a:r>
              <a:rPr lang="en-US" u="sng" dirty="0" smtClean="0"/>
              <a:t>State/Local:</a:t>
            </a:r>
            <a:r>
              <a:rPr lang="en-US" dirty="0" smtClean="0"/>
              <a:t> Costs funded with property taxes, state aids and grants, or other local sources (fees, gifts, interest, etc.)</a:t>
            </a:r>
          </a:p>
        </p:txBody>
      </p:sp>
    </p:spTree>
    <p:extLst>
      <p:ext uri="{BB962C8B-B14F-4D97-AF65-F5344CB8AC3E}">
        <p14:creationId xmlns:p14="http://schemas.microsoft.com/office/powerpoint/2010/main" val="3986086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3724</TotalTime>
  <Words>2714</Words>
  <Application>Microsoft Office PowerPoint</Application>
  <PresentationFormat>On-screen Show (16:9)</PresentationFormat>
  <Paragraphs>698</Paragraphs>
  <Slides>46</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Gadget</vt:lpstr>
      <vt:lpstr>Lato</vt:lpstr>
      <vt:lpstr>Lato Black</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Bush, Daniel P.   DPI</cp:lastModifiedBy>
  <cp:revision>102</cp:revision>
  <dcterms:created xsi:type="dcterms:W3CDTF">2016-02-23T19:34:17Z</dcterms:created>
  <dcterms:modified xsi:type="dcterms:W3CDTF">2020-09-09T18:45:44Z</dcterms:modified>
</cp:coreProperties>
</file>