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30"/>
  </p:notesMasterIdLst>
  <p:handoutMasterIdLst>
    <p:handoutMasterId r:id="rId131"/>
  </p:handoutMasterIdLst>
  <p:sldIdLst>
    <p:sldId id="1437" r:id="rId5"/>
    <p:sldId id="1440" r:id="rId6"/>
    <p:sldId id="1453" r:id="rId7"/>
    <p:sldId id="1441" r:id="rId8"/>
    <p:sldId id="1480" r:id="rId9"/>
    <p:sldId id="1481" r:id="rId10"/>
    <p:sldId id="1439" r:id="rId11"/>
    <p:sldId id="1442" r:id="rId12"/>
    <p:sldId id="1210" r:id="rId13"/>
    <p:sldId id="1443" r:id="rId14"/>
    <p:sldId id="1409" r:id="rId15"/>
    <p:sldId id="1410" r:id="rId16"/>
    <p:sldId id="1343" r:id="rId17"/>
    <p:sldId id="1350" r:id="rId18"/>
    <p:sldId id="1352" r:id="rId19"/>
    <p:sldId id="1363" r:id="rId20"/>
    <p:sldId id="1214" r:id="rId21"/>
    <p:sldId id="1372" r:id="rId22"/>
    <p:sldId id="1377" r:id="rId23"/>
    <p:sldId id="1460" r:id="rId24"/>
    <p:sldId id="1461" r:id="rId25"/>
    <p:sldId id="1444" r:id="rId26"/>
    <p:sldId id="1462" r:id="rId27"/>
    <p:sldId id="1446" r:id="rId28"/>
    <p:sldId id="1467" r:id="rId29"/>
    <p:sldId id="1408" r:id="rId30"/>
    <p:sldId id="1374" r:id="rId31"/>
    <p:sldId id="1454" r:id="rId32"/>
    <p:sldId id="1378" r:id="rId33"/>
    <p:sldId id="1226" r:id="rId34"/>
    <p:sldId id="1227" r:id="rId35"/>
    <p:sldId id="1464" r:id="rId36"/>
    <p:sldId id="1228" r:id="rId37"/>
    <p:sldId id="1466" r:id="rId38"/>
    <p:sldId id="1465" r:id="rId39"/>
    <p:sldId id="1425" r:id="rId40"/>
    <p:sldId id="1417" r:id="rId41"/>
    <p:sldId id="1386" r:id="rId42"/>
    <p:sldId id="1380" r:id="rId43"/>
    <p:sldId id="1459" r:id="rId44"/>
    <p:sldId id="1236" r:id="rId45"/>
    <p:sldId id="1468" r:id="rId46"/>
    <p:sldId id="1367" r:id="rId47"/>
    <p:sldId id="1368" r:id="rId48"/>
    <p:sldId id="1385" r:id="rId49"/>
    <p:sldId id="1237" r:id="rId50"/>
    <p:sldId id="1469" r:id="rId51"/>
    <p:sldId id="1473" r:id="rId52"/>
    <p:sldId id="1434" r:id="rId53"/>
    <p:sldId id="1387" r:id="rId54"/>
    <p:sldId id="1407" r:id="rId55"/>
    <p:sldId id="1239" r:id="rId56"/>
    <p:sldId id="1390" r:id="rId57"/>
    <p:sldId id="1388" r:id="rId58"/>
    <p:sldId id="1241" r:id="rId59"/>
    <p:sldId id="1485" r:id="rId60"/>
    <p:sldId id="1471" r:id="rId61"/>
    <p:sldId id="1470" r:id="rId62"/>
    <p:sldId id="1243" r:id="rId63"/>
    <p:sldId id="1472" r:id="rId64"/>
    <p:sldId id="1474" r:id="rId65"/>
    <p:sldId id="1249" r:id="rId66"/>
    <p:sldId id="1389" r:id="rId67"/>
    <p:sldId id="1251" r:id="rId68"/>
    <p:sldId id="1252" r:id="rId69"/>
    <p:sldId id="1253" r:id="rId70"/>
    <p:sldId id="1254" r:id="rId71"/>
    <p:sldId id="1391" r:id="rId72"/>
    <p:sldId id="1392" r:id="rId73"/>
    <p:sldId id="1258" r:id="rId74"/>
    <p:sldId id="1259" r:id="rId75"/>
    <p:sldId id="1260" r:id="rId76"/>
    <p:sldId id="1482" r:id="rId77"/>
    <p:sldId id="1263" r:id="rId78"/>
    <p:sldId id="1264" r:id="rId79"/>
    <p:sldId id="1265" r:id="rId80"/>
    <p:sldId id="1427" r:id="rId81"/>
    <p:sldId id="1428" r:id="rId82"/>
    <p:sldId id="1266" r:id="rId83"/>
    <p:sldId id="1267" r:id="rId84"/>
    <p:sldId id="1268" r:id="rId85"/>
    <p:sldId id="1270" r:id="rId86"/>
    <p:sldId id="1271" r:id="rId87"/>
    <p:sldId id="1475" r:id="rId88"/>
    <p:sldId id="1476" r:id="rId89"/>
    <p:sldId id="1403" r:id="rId90"/>
    <p:sldId id="1404" r:id="rId91"/>
    <p:sldId id="1299" r:id="rId92"/>
    <p:sldId id="1300" r:id="rId93"/>
    <p:sldId id="1301" r:id="rId94"/>
    <p:sldId id="1396" r:id="rId95"/>
    <p:sldId id="1302" r:id="rId96"/>
    <p:sldId id="1303" r:id="rId97"/>
    <p:sldId id="1304" r:id="rId98"/>
    <p:sldId id="1309" r:id="rId99"/>
    <p:sldId id="1310" r:id="rId100"/>
    <p:sldId id="1477" r:id="rId101"/>
    <p:sldId id="1451" r:id="rId102"/>
    <p:sldId id="1412" r:id="rId103"/>
    <p:sldId id="1478" r:id="rId104"/>
    <p:sldId id="1463" r:id="rId105"/>
    <p:sldId id="1342" r:id="rId106"/>
    <p:sldId id="1319" r:id="rId107"/>
    <p:sldId id="1479" r:id="rId108"/>
    <p:sldId id="1397" r:id="rId109"/>
    <p:sldId id="1321" r:id="rId110"/>
    <p:sldId id="1322" r:id="rId111"/>
    <p:sldId id="1323" r:id="rId112"/>
    <p:sldId id="1398" r:id="rId113"/>
    <p:sldId id="1324" r:id="rId114"/>
    <p:sldId id="1325" r:id="rId115"/>
    <p:sldId id="1400" r:id="rId116"/>
    <p:sldId id="1483" r:id="rId117"/>
    <p:sldId id="1484" r:id="rId118"/>
    <p:sldId id="1379" r:id="rId119"/>
    <p:sldId id="1416" r:id="rId120"/>
    <p:sldId id="1279" r:id="rId121"/>
    <p:sldId id="1355" r:id="rId122"/>
    <p:sldId id="1359" r:id="rId123"/>
    <p:sldId id="1457" r:id="rId124"/>
    <p:sldId id="1361" r:id="rId125"/>
    <p:sldId id="1356" r:id="rId126"/>
    <p:sldId id="1362" r:id="rId127"/>
    <p:sldId id="1360" r:id="rId128"/>
    <p:sldId id="1291" r:id="rId129"/>
  </p:sldIdLst>
  <p:sldSz cx="12192000" cy="6858000"/>
  <p:notesSz cx="7010400" cy="9296400"/>
  <p:custDataLst>
    <p:tags r:id="rId132"/>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tro, Anita  J.   DPI" initials="CAJD" lastIdx="0" clrIdx="0">
    <p:extLst>
      <p:ext uri="{19B8F6BF-5375-455C-9EA6-DF929625EA0E}">
        <p15:presenceInfo xmlns:p15="http://schemas.microsoft.com/office/powerpoint/2012/main" userId="S-1-5-21-1801521381-3634682121-3741049240-2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C83F"/>
    <a:srgbClr val="000090"/>
    <a:srgbClr val="0000FF"/>
    <a:srgbClr val="0C631B"/>
    <a:srgbClr val="1F2264"/>
    <a:srgbClr val="0E0FC8"/>
    <a:srgbClr val="05CDD7"/>
    <a:srgbClr val="5639D4"/>
    <a:srgbClr val="119EDA"/>
    <a:srgbClr val="1880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1" autoAdjust="0"/>
    <p:restoredTop sz="85520" autoAdjust="0"/>
  </p:normalViewPr>
  <p:slideViewPr>
    <p:cSldViewPr snapToGrid="0">
      <p:cViewPr varScale="1">
        <p:scale>
          <a:sx n="113" d="100"/>
          <a:sy n="113" d="100"/>
        </p:scale>
        <p:origin x="138" y="324"/>
      </p:cViewPr>
      <p:guideLst>
        <p:guide orient="horz" pos="2136"/>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p:scale>
          <a:sx n="90" d="100"/>
          <a:sy n="90" d="100"/>
        </p:scale>
        <p:origin x="2934" y="-1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notesMaster" Target="notesMasters/notesMaster1.xml"/><Relationship Id="rId13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handoutMaster" Target="handoutMasters/handoutMaster1.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9B9F36-BBD6-4E4F-B4BC-50DC74F09C1D}"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FB417272-D840-416F-ABD2-76899DD5B795}">
      <dgm:prSet phldrT="[Text]" custT="1"/>
      <dgm:spPr/>
      <dgm:t>
        <a:bodyPr/>
        <a:lstStyle/>
        <a:p>
          <a:r>
            <a:rPr lang="en-US" sz="2800" dirty="0" smtClean="0"/>
            <a:t>Baseline</a:t>
          </a:r>
          <a:endParaRPr lang="en-US" sz="2800" dirty="0"/>
        </a:p>
      </dgm:t>
    </dgm:pt>
    <dgm:pt modelId="{F9E3A506-02BA-4A71-BA25-3E9329795465}" type="parTrans" cxnId="{1E3388E2-7080-4AC7-BA56-21B02A389BA2}">
      <dgm:prSet/>
      <dgm:spPr/>
      <dgm:t>
        <a:bodyPr/>
        <a:lstStyle/>
        <a:p>
          <a:endParaRPr lang="en-US"/>
        </a:p>
      </dgm:t>
    </dgm:pt>
    <dgm:pt modelId="{9D4DC207-0D85-439F-8D8B-A5F541AD7B7B}" type="sibTrans" cxnId="{1E3388E2-7080-4AC7-BA56-21B02A389BA2}">
      <dgm:prSet/>
      <dgm:spPr/>
      <dgm:t>
        <a:bodyPr/>
        <a:lstStyle/>
        <a:p>
          <a:endParaRPr lang="en-US"/>
        </a:p>
      </dgm:t>
    </dgm:pt>
    <dgm:pt modelId="{77783F94-A2D2-4663-BA34-A7BE48AC4549}">
      <dgm:prSet phldrT="[Text]" custT="1"/>
      <dgm:spPr/>
      <dgm:t>
        <a:bodyPr/>
        <a:lstStyle/>
        <a:p>
          <a:r>
            <a:rPr lang="en-US" sz="2800" dirty="0" smtClean="0"/>
            <a:t>Level of Attainment </a:t>
          </a:r>
          <a:endParaRPr lang="en-US" sz="2800" dirty="0"/>
        </a:p>
      </dgm:t>
    </dgm:pt>
    <dgm:pt modelId="{43BEE174-E72F-4614-9610-2390CF5389D3}" type="parTrans" cxnId="{CF96113B-397C-4019-8A1F-45B097778B3E}">
      <dgm:prSet/>
      <dgm:spPr/>
      <dgm:t>
        <a:bodyPr/>
        <a:lstStyle/>
        <a:p>
          <a:endParaRPr lang="en-US"/>
        </a:p>
      </dgm:t>
    </dgm:pt>
    <dgm:pt modelId="{E671EFFF-2CFB-4A35-AEC4-7B3ED1997557}" type="sibTrans" cxnId="{CF96113B-397C-4019-8A1F-45B097778B3E}">
      <dgm:prSet/>
      <dgm:spPr/>
      <dgm:t>
        <a:bodyPr/>
        <a:lstStyle/>
        <a:p>
          <a:endParaRPr lang="en-US"/>
        </a:p>
      </dgm:t>
    </dgm:pt>
    <dgm:pt modelId="{C10E7C29-36CA-4360-913C-937C7D4E847E}">
      <dgm:prSet phldrT="[Text]" custT="1"/>
      <dgm:spPr/>
      <dgm:t>
        <a:bodyPr/>
        <a:lstStyle/>
        <a:p>
          <a:r>
            <a:rPr lang="en-US" sz="2800" dirty="0" smtClean="0"/>
            <a:t>Procedures for Measuring Progress</a:t>
          </a:r>
          <a:endParaRPr lang="en-US" sz="2800" dirty="0"/>
        </a:p>
      </dgm:t>
    </dgm:pt>
    <dgm:pt modelId="{56B40D22-64A6-4A39-B044-2BA6427B8CA7}" type="parTrans" cxnId="{B5F79F47-0B50-4723-A635-2E956EFA10D1}">
      <dgm:prSet/>
      <dgm:spPr/>
      <dgm:t>
        <a:bodyPr/>
        <a:lstStyle/>
        <a:p>
          <a:endParaRPr lang="en-US"/>
        </a:p>
      </dgm:t>
    </dgm:pt>
    <dgm:pt modelId="{77D9ACB0-59B0-4084-A117-FCA3B88F1EB8}" type="sibTrans" cxnId="{B5F79F47-0B50-4723-A635-2E956EFA10D1}">
      <dgm:prSet/>
      <dgm:spPr/>
      <dgm:t>
        <a:bodyPr/>
        <a:lstStyle/>
        <a:p>
          <a:endParaRPr lang="en-US"/>
        </a:p>
      </dgm:t>
    </dgm:pt>
    <dgm:pt modelId="{ADD26882-FD09-4E0C-8059-8E538029A655}" type="pres">
      <dgm:prSet presAssocID="{479B9F36-BBD6-4E4F-B4BC-50DC74F09C1D}" presName="cycle" presStyleCnt="0">
        <dgm:presLayoutVars>
          <dgm:dir/>
          <dgm:resizeHandles val="exact"/>
        </dgm:presLayoutVars>
      </dgm:prSet>
      <dgm:spPr/>
      <dgm:t>
        <a:bodyPr/>
        <a:lstStyle/>
        <a:p>
          <a:endParaRPr lang="en-US"/>
        </a:p>
      </dgm:t>
    </dgm:pt>
    <dgm:pt modelId="{7E481900-8433-4088-9E71-35FCB9A53829}" type="pres">
      <dgm:prSet presAssocID="{FB417272-D840-416F-ABD2-76899DD5B795}" presName="node" presStyleLbl="node1" presStyleIdx="0" presStyleCnt="3" custScaleX="201254" custRadScaleRad="96723">
        <dgm:presLayoutVars>
          <dgm:bulletEnabled val="1"/>
        </dgm:presLayoutVars>
      </dgm:prSet>
      <dgm:spPr/>
      <dgm:t>
        <a:bodyPr/>
        <a:lstStyle/>
        <a:p>
          <a:endParaRPr lang="en-US"/>
        </a:p>
      </dgm:t>
    </dgm:pt>
    <dgm:pt modelId="{1BD4CB7F-B3A1-45E2-84CE-2DA32B8F7723}" type="pres">
      <dgm:prSet presAssocID="{9D4DC207-0D85-439F-8D8B-A5F541AD7B7B}" presName="sibTrans" presStyleLbl="sibTrans2D1" presStyleIdx="0" presStyleCnt="3"/>
      <dgm:spPr/>
      <dgm:t>
        <a:bodyPr/>
        <a:lstStyle/>
        <a:p>
          <a:endParaRPr lang="en-US"/>
        </a:p>
      </dgm:t>
    </dgm:pt>
    <dgm:pt modelId="{4E1D57AC-7C1E-4E3D-960F-2AB0D235E83B}" type="pres">
      <dgm:prSet presAssocID="{9D4DC207-0D85-439F-8D8B-A5F541AD7B7B}" presName="connectorText" presStyleLbl="sibTrans2D1" presStyleIdx="0" presStyleCnt="3"/>
      <dgm:spPr/>
      <dgm:t>
        <a:bodyPr/>
        <a:lstStyle/>
        <a:p>
          <a:endParaRPr lang="en-US"/>
        </a:p>
      </dgm:t>
    </dgm:pt>
    <dgm:pt modelId="{1704C44C-1690-4149-88D0-2863AA95795F}" type="pres">
      <dgm:prSet presAssocID="{77783F94-A2D2-4663-BA34-A7BE48AC4549}" presName="node" presStyleLbl="node1" presStyleIdx="1" presStyleCnt="3" custScaleX="184491" custRadScaleRad="160335" custRadScaleInc="-18245">
        <dgm:presLayoutVars>
          <dgm:bulletEnabled val="1"/>
        </dgm:presLayoutVars>
      </dgm:prSet>
      <dgm:spPr/>
      <dgm:t>
        <a:bodyPr/>
        <a:lstStyle/>
        <a:p>
          <a:endParaRPr lang="en-US"/>
        </a:p>
      </dgm:t>
    </dgm:pt>
    <dgm:pt modelId="{5D6DFC68-D70D-4475-A47E-50C41809D5CA}" type="pres">
      <dgm:prSet presAssocID="{E671EFFF-2CFB-4A35-AEC4-7B3ED1997557}" presName="sibTrans" presStyleLbl="sibTrans2D1" presStyleIdx="1" presStyleCnt="3" custLinFactNeighborX="-19848" custLinFactNeighborY="24541"/>
      <dgm:spPr/>
      <dgm:t>
        <a:bodyPr/>
        <a:lstStyle/>
        <a:p>
          <a:endParaRPr lang="en-US"/>
        </a:p>
      </dgm:t>
    </dgm:pt>
    <dgm:pt modelId="{779A3005-418E-446B-B8C6-1A54D93F1332}" type="pres">
      <dgm:prSet presAssocID="{E671EFFF-2CFB-4A35-AEC4-7B3ED1997557}" presName="connectorText" presStyleLbl="sibTrans2D1" presStyleIdx="1" presStyleCnt="3"/>
      <dgm:spPr/>
      <dgm:t>
        <a:bodyPr/>
        <a:lstStyle/>
        <a:p>
          <a:endParaRPr lang="en-US"/>
        </a:p>
      </dgm:t>
    </dgm:pt>
    <dgm:pt modelId="{5FB1B0F4-C461-4915-A125-B446FF2D9A74}" type="pres">
      <dgm:prSet presAssocID="{C10E7C29-36CA-4360-913C-937C7D4E847E}" presName="node" presStyleLbl="node1" presStyleIdx="2" presStyleCnt="3" custScaleX="209724" custRadScaleRad="175497" custRadScaleInc="21746">
        <dgm:presLayoutVars>
          <dgm:bulletEnabled val="1"/>
        </dgm:presLayoutVars>
      </dgm:prSet>
      <dgm:spPr/>
      <dgm:t>
        <a:bodyPr/>
        <a:lstStyle/>
        <a:p>
          <a:endParaRPr lang="en-US"/>
        </a:p>
      </dgm:t>
    </dgm:pt>
    <dgm:pt modelId="{08EC3479-689A-467E-B1B6-F4DEC5DC757C}" type="pres">
      <dgm:prSet presAssocID="{77D9ACB0-59B0-4084-A117-FCA3B88F1EB8}" presName="sibTrans" presStyleLbl="sibTrans2D1" presStyleIdx="2" presStyleCnt="3"/>
      <dgm:spPr/>
      <dgm:t>
        <a:bodyPr/>
        <a:lstStyle/>
        <a:p>
          <a:endParaRPr lang="en-US"/>
        </a:p>
      </dgm:t>
    </dgm:pt>
    <dgm:pt modelId="{62D4D111-A9EC-412F-95B8-21ADD289B5E6}" type="pres">
      <dgm:prSet presAssocID="{77D9ACB0-59B0-4084-A117-FCA3B88F1EB8}" presName="connectorText" presStyleLbl="sibTrans2D1" presStyleIdx="2" presStyleCnt="3"/>
      <dgm:spPr/>
      <dgm:t>
        <a:bodyPr/>
        <a:lstStyle/>
        <a:p>
          <a:endParaRPr lang="en-US"/>
        </a:p>
      </dgm:t>
    </dgm:pt>
  </dgm:ptLst>
  <dgm:cxnLst>
    <dgm:cxn modelId="{CF96113B-397C-4019-8A1F-45B097778B3E}" srcId="{479B9F36-BBD6-4E4F-B4BC-50DC74F09C1D}" destId="{77783F94-A2D2-4663-BA34-A7BE48AC4549}" srcOrd="1" destOrd="0" parTransId="{43BEE174-E72F-4614-9610-2390CF5389D3}" sibTransId="{E671EFFF-2CFB-4A35-AEC4-7B3ED1997557}"/>
    <dgm:cxn modelId="{79DECEC0-B134-4CBA-9CEF-457A196590CE}" type="presOf" srcId="{FB417272-D840-416F-ABD2-76899DD5B795}" destId="{7E481900-8433-4088-9E71-35FCB9A53829}" srcOrd="0" destOrd="0" presId="urn:microsoft.com/office/officeart/2005/8/layout/cycle2"/>
    <dgm:cxn modelId="{1E3388E2-7080-4AC7-BA56-21B02A389BA2}" srcId="{479B9F36-BBD6-4E4F-B4BC-50DC74F09C1D}" destId="{FB417272-D840-416F-ABD2-76899DD5B795}" srcOrd="0" destOrd="0" parTransId="{F9E3A506-02BA-4A71-BA25-3E9329795465}" sibTransId="{9D4DC207-0D85-439F-8D8B-A5F541AD7B7B}"/>
    <dgm:cxn modelId="{7ACF5745-2004-46D5-AE4F-18ED3089D21C}" type="presOf" srcId="{77783F94-A2D2-4663-BA34-A7BE48AC4549}" destId="{1704C44C-1690-4149-88D0-2863AA95795F}" srcOrd="0" destOrd="0" presId="urn:microsoft.com/office/officeart/2005/8/layout/cycle2"/>
    <dgm:cxn modelId="{C1D31310-0E93-4176-B97B-E6E8C59A0522}" type="presOf" srcId="{479B9F36-BBD6-4E4F-B4BC-50DC74F09C1D}" destId="{ADD26882-FD09-4E0C-8059-8E538029A655}" srcOrd="0" destOrd="0" presId="urn:microsoft.com/office/officeart/2005/8/layout/cycle2"/>
    <dgm:cxn modelId="{BC4C76FD-309D-446E-B9C7-C9902E82DD21}" type="presOf" srcId="{E671EFFF-2CFB-4A35-AEC4-7B3ED1997557}" destId="{5D6DFC68-D70D-4475-A47E-50C41809D5CA}" srcOrd="0" destOrd="0" presId="urn:microsoft.com/office/officeart/2005/8/layout/cycle2"/>
    <dgm:cxn modelId="{B5F79F47-0B50-4723-A635-2E956EFA10D1}" srcId="{479B9F36-BBD6-4E4F-B4BC-50DC74F09C1D}" destId="{C10E7C29-36CA-4360-913C-937C7D4E847E}" srcOrd="2" destOrd="0" parTransId="{56B40D22-64A6-4A39-B044-2BA6427B8CA7}" sibTransId="{77D9ACB0-59B0-4084-A117-FCA3B88F1EB8}"/>
    <dgm:cxn modelId="{F740BF3F-0852-4B1D-BCC4-6C548DE7303B}" type="presOf" srcId="{C10E7C29-36CA-4360-913C-937C7D4E847E}" destId="{5FB1B0F4-C461-4915-A125-B446FF2D9A74}" srcOrd="0" destOrd="0" presId="urn:microsoft.com/office/officeart/2005/8/layout/cycle2"/>
    <dgm:cxn modelId="{EE71CB27-9064-497F-A94F-569A7DF3FA19}" type="presOf" srcId="{77D9ACB0-59B0-4084-A117-FCA3B88F1EB8}" destId="{62D4D111-A9EC-412F-95B8-21ADD289B5E6}" srcOrd="1" destOrd="0" presId="urn:microsoft.com/office/officeart/2005/8/layout/cycle2"/>
    <dgm:cxn modelId="{EACBB06E-4187-46D2-9B53-70D51807889C}" type="presOf" srcId="{9D4DC207-0D85-439F-8D8B-A5F541AD7B7B}" destId="{1BD4CB7F-B3A1-45E2-84CE-2DA32B8F7723}" srcOrd="0" destOrd="0" presId="urn:microsoft.com/office/officeart/2005/8/layout/cycle2"/>
    <dgm:cxn modelId="{9499310D-1195-408E-B8BB-D68231EED9EC}" type="presOf" srcId="{9D4DC207-0D85-439F-8D8B-A5F541AD7B7B}" destId="{4E1D57AC-7C1E-4E3D-960F-2AB0D235E83B}" srcOrd="1" destOrd="0" presId="urn:microsoft.com/office/officeart/2005/8/layout/cycle2"/>
    <dgm:cxn modelId="{1A6986E2-8411-447E-A1DA-0B83F8B18455}" type="presOf" srcId="{E671EFFF-2CFB-4A35-AEC4-7B3ED1997557}" destId="{779A3005-418E-446B-B8C6-1A54D93F1332}" srcOrd="1" destOrd="0" presId="urn:microsoft.com/office/officeart/2005/8/layout/cycle2"/>
    <dgm:cxn modelId="{151E6725-7D13-4186-A622-6BF2B729F9A9}" type="presOf" srcId="{77D9ACB0-59B0-4084-A117-FCA3B88F1EB8}" destId="{08EC3479-689A-467E-B1B6-F4DEC5DC757C}" srcOrd="0" destOrd="0" presId="urn:microsoft.com/office/officeart/2005/8/layout/cycle2"/>
    <dgm:cxn modelId="{4A8452A0-7244-48EA-9103-B75DB402B922}" type="presParOf" srcId="{ADD26882-FD09-4E0C-8059-8E538029A655}" destId="{7E481900-8433-4088-9E71-35FCB9A53829}" srcOrd="0" destOrd="0" presId="urn:microsoft.com/office/officeart/2005/8/layout/cycle2"/>
    <dgm:cxn modelId="{37F85F08-9276-4656-A962-834D666AD763}" type="presParOf" srcId="{ADD26882-FD09-4E0C-8059-8E538029A655}" destId="{1BD4CB7F-B3A1-45E2-84CE-2DA32B8F7723}" srcOrd="1" destOrd="0" presId="urn:microsoft.com/office/officeart/2005/8/layout/cycle2"/>
    <dgm:cxn modelId="{AD28D2FA-2997-48BF-8771-64079A08199E}" type="presParOf" srcId="{1BD4CB7F-B3A1-45E2-84CE-2DA32B8F7723}" destId="{4E1D57AC-7C1E-4E3D-960F-2AB0D235E83B}" srcOrd="0" destOrd="0" presId="urn:microsoft.com/office/officeart/2005/8/layout/cycle2"/>
    <dgm:cxn modelId="{6A745CE0-A993-4A40-AAF1-E2C5F8A8A1E2}" type="presParOf" srcId="{ADD26882-FD09-4E0C-8059-8E538029A655}" destId="{1704C44C-1690-4149-88D0-2863AA95795F}" srcOrd="2" destOrd="0" presId="urn:microsoft.com/office/officeart/2005/8/layout/cycle2"/>
    <dgm:cxn modelId="{CD9D4ACD-4266-45C7-B23B-D2F1A7E9562B}" type="presParOf" srcId="{ADD26882-FD09-4E0C-8059-8E538029A655}" destId="{5D6DFC68-D70D-4475-A47E-50C41809D5CA}" srcOrd="3" destOrd="0" presId="urn:microsoft.com/office/officeart/2005/8/layout/cycle2"/>
    <dgm:cxn modelId="{11E063E6-0297-4BC1-AB42-7BB974E1AA3B}" type="presParOf" srcId="{5D6DFC68-D70D-4475-A47E-50C41809D5CA}" destId="{779A3005-418E-446B-B8C6-1A54D93F1332}" srcOrd="0" destOrd="0" presId="urn:microsoft.com/office/officeart/2005/8/layout/cycle2"/>
    <dgm:cxn modelId="{F80E2D72-3BF0-43C2-A6EA-EDEF61D1CA3D}" type="presParOf" srcId="{ADD26882-FD09-4E0C-8059-8E538029A655}" destId="{5FB1B0F4-C461-4915-A125-B446FF2D9A74}" srcOrd="4" destOrd="0" presId="urn:microsoft.com/office/officeart/2005/8/layout/cycle2"/>
    <dgm:cxn modelId="{2B0CE495-FF1D-4FAE-8B48-308B315DA45B}" type="presParOf" srcId="{ADD26882-FD09-4E0C-8059-8E538029A655}" destId="{08EC3479-689A-467E-B1B6-F4DEC5DC757C}" srcOrd="5" destOrd="0" presId="urn:microsoft.com/office/officeart/2005/8/layout/cycle2"/>
    <dgm:cxn modelId="{D6D387AF-947A-4EF3-99A1-93ECF999F7C8}" type="presParOf" srcId="{08EC3479-689A-467E-B1B6-F4DEC5DC757C}" destId="{62D4D111-A9EC-412F-95B8-21ADD289B5E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81900-8433-4088-9E71-35FCB9A53829}">
      <dsp:nvSpPr>
        <dsp:cNvPr id="0" name=""/>
        <dsp:cNvSpPr/>
      </dsp:nvSpPr>
      <dsp:spPr>
        <a:xfrm>
          <a:off x="2396503" y="52467"/>
          <a:ext cx="3703132" cy="184002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Baseline</a:t>
          </a:r>
          <a:endParaRPr lang="en-US" sz="2800" kern="1200" dirty="0"/>
        </a:p>
      </dsp:txBody>
      <dsp:txXfrm>
        <a:off x="2938814" y="321933"/>
        <a:ext cx="2618510" cy="1301097"/>
      </dsp:txXfrm>
    </dsp:sp>
    <dsp:sp modelId="{1BD4CB7F-B3A1-45E2-84CE-2DA32B8F7723}">
      <dsp:nvSpPr>
        <dsp:cNvPr id="0" name=""/>
        <dsp:cNvSpPr/>
      </dsp:nvSpPr>
      <dsp:spPr>
        <a:xfrm rot="2715592">
          <a:off x="5141688" y="1828715"/>
          <a:ext cx="525167" cy="62100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5165014" y="1896963"/>
        <a:ext cx="367617" cy="372605"/>
      </dsp:txXfrm>
    </dsp:sp>
    <dsp:sp modelId="{1704C44C-1690-4149-88D0-2863AA95795F}">
      <dsp:nvSpPr>
        <dsp:cNvPr id="0" name=""/>
        <dsp:cNvSpPr/>
      </dsp:nvSpPr>
      <dsp:spPr>
        <a:xfrm>
          <a:off x="4869303" y="2392172"/>
          <a:ext cx="3394688" cy="1840029"/>
        </a:xfrm>
        <a:prstGeom prst="ellipse">
          <a:avLst/>
        </a:prstGeom>
        <a:solidFill>
          <a:schemeClr val="accent5">
            <a:hueOff val="-1155"/>
            <a:satOff val="7944"/>
            <a:lumOff val="-160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Level of Attainment </a:t>
          </a:r>
          <a:endParaRPr lang="en-US" sz="2800" kern="1200" dirty="0"/>
        </a:p>
      </dsp:txBody>
      <dsp:txXfrm>
        <a:off x="5366444" y="2661638"/>
        <a:ext cx="2400406" cy="1301097"/>
      </dsp:txXfrm>
    </dsp:sp>
    <dsp:sp modelId="{5D6DFC68-D70D-4475-A47E-50C41809D5CA}">
      <dsp:nvSpPr>
        <dsp:cNvPr id="0" name=""/>
        <dsp:cNvSpPr/>
      </dsp:nvSpPr>
      <dsp:spPr>
        <a:xfrm rot="10800000">
          <a:off x="4005283" y="3154084"/>
          <a:ext cx="535469" cy="621009"/>
        </a:xfrm>
        <a:prstGeom prst="rightArrow">
          <a:avLst>
            <a:gd name="adj1" fmla="val 60000"/>
            <a:gd name="adj2" fmla="val 50000"/>
          </a:avLst>
        </a:prstGeom>
        <a:solidFill>
          <a:schemeClr val="accent5">
            <a:hueOff val="-1155"/>
            <a:satOff val="7944"/>
            <a:lumOff val="-1608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800000">
        <a:off x="4165924" y="3278286"/>
        <a:ext cx="374828" cy="372605"/>
      </dsp:txXfrm>
    </dsp:sp>
    <dsp:sp modelId="{5FB1B0F4-C461-4915-A125-B446FF2D9A74}">
      <dsp:nvSpPr>
        <dsp:cNvPr id="0" name=""/>
        <dsp:cNvSpPr/>
      </dsp:nvSpPr>
      <dsp:spPr>
        <a:xfrm>
          <a:off x="0" y="2392172"/>
          <a:ext cx="3858983" cy="1840029"/>
        </a:xfrm>
        <a:prstGeom prst="ellipse">
          <a:avLst/>
        </a:prstGeom>
        <a:solidFill>
          <a:schemeClr val="accent5">
            <a:hueOff val="-2310"/>
            <a:satOff val="15889"/>
            <a:lumOff val="-3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Procedures for Measuring Progress</a:t>
          </a:r>
          <a:endParaRPr lang="en-US" sz="2800" kern="1200" dirty="0"/>
        </a:p>
      </dsp:txBody>
      <dsp:txXfrm>
        <a:off x="565135" y="2661638"/>
        <a:ext cx="2728713" cy="1301097"/>
      </dsp:txXfrm>
    </dsp:sp>
    <dsp:sp modelId="{08EC3479-689A-467E-B1B6-F4DEC5DC757C}">
      <dsp:nvSpPr>
        <dsp:cNvPr id="0" name=""/>
        <dsp:cNvSpPr/>
      </dsp:nvSpPr>
      <dsp:spPr>
        <a:xfrm rot="18884408">
          <a:off x="2827206" y="1838842"/>
          <a:ext cx="509248" cy="621009"/>
        </a:xfrm>
        <a:prstGeom prst="rightArrow">
          <a:avLst>
            <a:gd name="adj1" fmla="val 60000"/>
            <a:gd name="adj2" fmla="val 50000"/>
          </a:avLst>
        </a:prstGeom>
        <a:solidFill>
          <a:schemeClr val="accent5">
            <a:hueOff val="-2310"/>
            <a:satOff val="15889"/>
            <a:lumOff val="-321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2849825" y="2017302"/>
        <a:ext cx="356474" cy="37260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0560" tIns="45279" rIns="90560" bIns="45279" rtlCol="0"/>
          <a:lstStyle>
            <a:lvl1pPr algn="l">
              <a:defRPr sz="1100"/>
            </a:lvl1pPr>
          </a:lstStyle>
          <a:p>
            <a:r>
              <a:rPr lang="en-US" sz="1200" smtClean="0">
                <a:latin typeface="Lato" panose="020F0502020204030203" pitchFamily="34" charset="0"/>
              </a:rPr>
              <a:t>CCR IEPs</a:t>
            </a:r>
            <a:endParaRPr lang="en-US" sz="1200" dirty="0">
              <a:latin typeface="Lato" panose="020F0502020204030203" pitchFamily="34" charset="0"/>
            </a:endParaRPr>
          </a:p>
        </p:txBody>
      </p:sp>
      <p:sp>
        <p:nvSpPr>
          <p:cNvPr id="3" name="Date Placeholder 2"/>
          <p:cNvSpPr>
            <a:spLocks noGrp="1"/>
          </p:cNvSpPr>
          <p:nvPr>
            <p:ph type="dt" sz="quarter" idx="1"/>
          </p:nvPr>
        </p:nvSpPr>
        <p:spPr>
          <a:xfrm>
            <a:off x="3970938" y="0"/>
            <a:ext cx="3037840" cy="465138"/>
          </a:xfrm>
          <a:prstGeom prst="rect">
            <a:avLst/>
          </a:prstGeom>
        </p:spPr>
        <p:txBody>
          <a:bodyPr vert="horz" lIns="90560" tIns="45279" rIns="90560" bIns="45279" rtlCol="0"/>
          <a:lstStyle>
            <a:lvl1pPr algn="r">
              <a:defRPr sz="1100"/>
            </a:lvl1pPr>
          </a:lstStyle>
          <a:p>
            <a:r>
              <a:rPr lang="en-US" sz="1200" dirty="0" smtClean="0">
                <a:latin typeface="Lato" panose="020F0502020204030203" pitchFamily="34" charset="0"/>
              </a:rPr>
              <a:t>February 2018</a:t>
            </a:r>
            <a:endParaRPr lang="en-US" sz="1200" dirty="0">
              <a:latin typeface="Lato" panose="020F0502020204030203" pitchFamily="34" charset="0"/>
            </a:endParaRPr>
          </a:p>
        </p:txBody>
      </p:sp>
      <p:sp>
        <p:nvSpPr>
          <p:cNvPr id="5" name="Slide Number Placeholder 4"/>
          <p:cNvSpPr>
            <a:spLocks noGrp="1"/>
          </p:cNvSpPr>
          <p:nvPr>
            <p:ph type="sldNum" sz="quarter" idx="3"/>
          </p:nvPr>
        </p:nvSpPr>
        <p:spPr>
          <a:xfrm>
            <a:off x="3810000" y="8755062"/>
            <a:ext cx="3037840" cy="465138"/>
          </a:xfrm>
          <a:prstGeom prst="rect">
            <a:avLst/>
          </a:prstGeom>
        </p:spPr>
        <p:txBody>
          <a:bodyPr vert="horz" lIns="90560" tIns="45279" rIns="90560" bIns="45279" rtlCol="0" anchor="b"/>
          <a:lstStyle>
            <a:lvl1pPr algn="r">
              <a:defRPr sz="1100"/>
            </a:lvl1pPr>
          </a:lstStyle>
          <a:p>
            <a:fld id="{1A202054-F6C8-4F23-9FDD-3269ABFA6994}" type="slidenum">
              <a:rPr lang="en-US" sz="1200" smtClean="0">
                <a:latin typeface="Lato" panose="020F0502020204030203" pitchFamily="34" charset="0"/>
              </a:rPr>
              <a:pPr/>
              <a:t>‹#›</a:t>
            </a:fld>
            <a:endParaRPr lang="en-US" sz="1200" dirty="0">
              <a:latin typeface="Lato" panose="020F0502020204030203" pitchFamily="34" charset="0"/>
            </a:endParaRPr>
          </a:p>
        </p:txBody>
      </p:sp>
      <p:pic>
        <p:nvPicPr>
          <p:cNvPr id="11" name="Picture 4" descr="https://fred.dpi.wi.gov/system/files/imce/workplace/communications/_images/dpi_logo_horiz.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882" y="8693056"/>
            <a:ext cx="2761118" cy="56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83016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Header Placeholder 1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smtClean="0"/>
              <a:t>CCR IEPs</a:t>
            </a:r>
            <a:endParaRPr lang="en-US" dirty="0"/>
          </a:p>
        </p:txBody>
      </p:sp>
      <p:sp>
        <p:nvSpPr>
          <p:cNvPr id="13" name="Date Placeholder 1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r>
              <a:rPr lang="en-US" dirty="0" smtClean="0"/>
              <a:t>April 2018</a:t>
            </a:r>
            <a:endParaRPr lang="en-US" dirty="0"/>
          </a:p>
        </p:txBody>
      </p:sp>
      <p:sp>
        <p:nvSpPr>
          <p:cNvPr id="14" name="Footer Placeholder 13"/>
          <p:cNvSpPr>
            <a:spLocks noGrp="1"/>
          </p:cNvSpPr>
          <p:nvPr>
            <p:ph type="ftr" sz="quarter" idx="4"/>
          </p:nvPr>
        </p:nvSpPr>
        <p:spPr>
          <a:xfrm>
            <a:off x="0" y="8976049"/>
            <a:ext cx="3505200" cy="320351"/>
          </a:xfrm>
          <a:prstGeom prst="rect">
            <a:avLst/>
          </a:prstGeom>
        </p:spPr>
        <p:txBody>
          <a:bodyPr vert="horz" lIns="91440" tIns="45720" rIns="91440" bIns="45720" rtlCol="0" anchor="b"/>
          <a:lstStyle>
            <a:lvl1pPr algn="l">
              <a:defRPr sz="1200"/>
            </a:lvl1pPr>
          </a:lstStyle>
          <a:p>
            <a:r>
              <a:rPr lang="en-US" smtClean="0"/>
              <a:t>Wisconsin Department of Public Instruction</a:t>
            </a:r>
            <a:endParaRPr lang="en-US"/>
          </a:p>
        </p:txBody>
      </p:sp>
      <p:sp>
        <p:nvSpPr>
          <p:cNvPr id="15" name="Slide Number Placeholder 14"/>
          <p:cNvSpPr>
            <a:spLocks noGrp="1"/>
          </p:cNvSpPr>
          <p:nvPr>
            <p:ph type="sldNum" sz="quarter" idx="5"/>
          </p:nvPr>
        </p:nvSpPr>
        <p:spPr>
          <a:xfrm>
            <a:off x="5638800" y="8976049"/>
            <a:ext cx="1370013" cy="320351"/>
          </a:xfrm>
          <a:prstGeom prst="rect">
            <a:avLst/>
          </a:prstGeom>
        </p:spPr>
        <p:txBody>
          <a:bodyPr vert="horz" lIns="91440" tIns="45720" rIns="91440" bIns="45720" rtlCol="0" anchor="b"/>
          <a:lstStyle>
            <a:lvl1pPr algn="r">
              <a:defRPr sz="1200"/>
            </a:lvl1pPr>
          </a:lstStyle>
          <a:p>
            <a:fld id="{39280DFA-CFF4-4B22-B14E-825893CEE4C9}" type="slidenum">
              <a:rPr lang="en-US" smtClean="0"/>
              <a:t>‹#›</a:t>
            </a:fld>
            <a:endParaRPr lang="en-US"/>
          </a:p>
        </p:txBody>
      </p:sp>
      <p:sp>
        <p:nvSpPr>
          <p:cNvPr id="16" name="Slide Image Placeholder 15"/>
          <p:cNvSpPr>
            <a:spLocks noGrp="1" noRot="1" noChangeAspect="1"/>
          </p:cNvSpPr>
          <p:nvPr>
            <p:ph type="sldImg" idx="2"/>
          </p:nvPr>
        </p:nvSpPr>
        <p:spPr>
          <a:xfrm>
            <a:off x="2057400" y="228600"/>
            <a:ext cx="3174351" cy="1786024"/>
          </a:xfrm>
          <a:prstGeom prst="rect">
            <a:avLst/>
          </a:prstGeom>
          <a:noFill/>
          <a:ln w="12700">
            <a:solidFill>
              <a:prstClr val="black"/>
            </a:solidFill>
          </a:ln>
        </p:spPr>
        <p:txBody>
          <a:bodyPr vert="horz" lIns="91440" tIns="45720" rIns="91440" bIns="45720" rtlCol="0" anchor="ctr"/>
          <a:lstStyle/>
          <a:p>
            <a:endParaRPr lang="en-US"/>
          </a:p>
        </p:txBody>
      </p:sp>
      <p:sp>
        <p:nvSpPr>
          <p:cNvPr id="17" name="Notes Placeholder 16"/>
          <p:cNvSpPr>
            <a:spLocks noGrp="1"/>
          </p:cNvSpPr>
          <p:nvPr>
            <p:ph type="body" sz="quarter" idx="3"/>
          </p:nvPr>
        </p:nvSpPr>
        <p:spPr>
          <a:xfrm>
            <a:off x="182881" y="2093495"/>
            <a:ext cx="6658947" cy="6893751"/>
          </a:xfrm>
          <a:prstGeom prst="rect">
            <a:avLst/>
          </a:prstGeom>
        </p:spPr>
        <p:txBody>
          <a:bodyPr vert="horz" wrap="square" lIns="0" tIns="0" rIns="0" bIns="0"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7473348"/>
      </p:ext>
    </p:extLst>
  </p:cSld>
  <p:clrMap bg1="lt1" tx1="dk1" bg2="lt2" tx2="dk2" accent1="accent1" accent2="accent2" accent3="accent3" accent4="accent4" accent5="accent5" accent6="accent6" hlink="hlink" folHlink="folHlink"/>
  <p:hf/>
  <p:notesStyle>
    <a:lvl1pPr algn="l" defTabSz="182880" rtl="0" eaLnBrk="0" fontAlgn="base" hangingPunct="0">
      <a:spcBef>
        <a:spcPts val="600"/>
      </a:spcBef>
      <a:spcAft>
        <a:spcPct val="0"/>
      </a:spcAft>
      <a:defRPr sz="1400" kern="1200">
        <a:solidFill>
          <a:schemeClr val="tx1"/>
        </a:solidFill>
        <a:latin typeface="Arial" panose="020B0604020202020204" pitchFamily="34" charset="0"/>
        <a:ea typeface="+mn-ea"/>
        <a:cs typeface="Arial" panose="020B0604020202020204" pitchFamily="34" charset="0"/>
      </a:defRPr>
    </a:lvl1pPr>
    <a:lvl2pPr marL="457200" indent="-91440" algn="l" defTabSz="182880" rtl="0" eaLnBrk="0" fontAlgn="base" hangingPunct="0">
      <a:spcBef>
        <a:spcPts val="400"/>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2pPr>
    <a:lvl3pPr marL="914400" indent="-91440" algn="l" defTabSz="182880" rtl="0" eaLnBrk="0" fontAlgn="base" hangingPunct="0">
      <a:spcBef>
        <a:spcPts val="400"/>
      </a:spcBef>
      <a:spcAft>
        <a:spcPct val="0"/>
      </a:spcAft>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3pPr>
    <a:lvl4pPr marL="1371600" indent="-91440" algn="l" defTabSz="182880" rtl="0" eaLnBrk="0" fontAlgn="base" hangingPunct="0">
      <a:spcBef>
        <a:spcPts val="400"/>
      </a:spcBef>
      <a:spcAft>
        <a:spcPct val="0"/>
      </a:spcAft>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2000250" indent="-171450" algn="l" defTabSz="182880" rtl="0" eaLnBrk="0" fontAlgn="base" hangingPunct="0">
      <a:spcBef>
        <a:spcPts val="4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dpi.wi.gov/sped/laws-procedures-bulletins/bulletins/10-07"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dpi.wi.gov/sped/laws-procedures-bulletins/procedures/sample"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pi.wi.gov/sites/default/files/imce/sped/pdf/rda-ccr-iep-five-step-process.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spei.org/iep/"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drive.google.com/open?id=0ByZ_f67UtVysUk1kQTdoUjc3SWs" TargetMode="External"/><Relationship Id="rId4" Type="http://schemas.openxmlformats.org/officeDocument/2006/relationships/hyperlink" Target="https://drive.google.com/open?id=0ByZ_f67UtVysdDVKR1ZrQmE2cT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2.ed.gov/policy/speced/guid/idea/memosdcltrs/qa-endrewcase-12-07-2017.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2.ed.gov/policy/speced/guid/idea/memosdcltrs/guidance-on-fape-11-17-2015.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dpi.wi.gov/sped/topics/essential-elements"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docs.google.com/document/d/1bkGpX3sqmYzIO86B1M88e6DvvdTp3Av3nSn_1lmNVOs/edit"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readingrockets.org/article/fluency-norms-chart"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torybasedstrategy.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interactioninstitute.org/illustrating-equality-vs-equity/"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wamp.k12.wi.us/guidance-for-districts/"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0" y="8975725"/>
            <a:ext cx="3505200" cy="320675"/>
          </a:xfrm>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a:xfrm>
            <a:off x="5640388" y="8829675"/>
            <a:ext cx="1370012" cy="466725"/>
          </a:xfrm>
        </p:spPr>
        <p:txBody>
          <a:bodyPr/>
          <a:lstStyle/>
          <a:p>
            <a:fld id="{39280DFA-CFF4-4B22-B14E-825893CEE4C9}" type="slidenum">
              <a:rPr lang="en-US" smtClean="0"/>
              <a:t>1</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
        <p:nvSpPr>
          <p:cNvPr id="11" name="Notes Placeholder 10"/>
          <p:cNvSpPr>
            <a:spLocks noGrp="1"/>
          </p:cNvSpPr>
          <p:nvPr>
            <p:ph type="body" idx="1"/>
          </p:nvPr>
        </p:nvSpPr>
        <p:spPr>
          <a:xfrm>
            <a:off x="153988" y="1528763"/>
            <a:ext cx="6856412" cy="7539037"/>
          </a:xfrm>
        </p:spPr>
        <p:txBody>
          <a:bodyPr/>
          <a:lstStyle/>
          <a:p>
            <a:pPr>
              <a:spcBef>
                <a:spcPts val="0"/>
              </a:spcBef>
            </a:pPr>
            <a:r>
              <a:rPr lang="en-US" sz="1200" u="sng" dirty="0" smtClean="0"/>
              <a:t>Possible</a:t>
            </a:r>
            <a:r>
              <a:rPr lang="en-US" sz="1200" u="sng" baseline="0" dirty="0" smtClean="0"/>
              <a:t> schedule</a:t>
            </a:r>
          </a:p>
          <a:p>
            <a:pPr>
              <a:spcBef>
                <a:spcPts val="0"/>
              </a:spcBef>
            </a:pPr>
            <a:r>
              <a:rPr lang="en-US" sz="1200" u="sng" dirty="0" smtClean="0"/>
              <a:t>Time		Slides		Topic									Time Needed</a:t>
            </a:r>
            <a:r>
              <a:rPr lang="en-US" sz="1200" dirty="0" smtClean="0"/>
              <a:t>		</a:t>
            </a:r>
          </a:p>
          <a:p>
            <a:pPr>
              <a:spcBef>
                <a:spcPts val="0"/>
              </a:spcBef>
            </a:pPr>
            <a:r>
              <a:rPr lang="en-US" sz="1200" dirty="0"/>
              <a:t>	</a:t>
            </a:r>
            <a:r>
              <a:rPr lang="en-US" sz="1200" dirty="0" smtClean="0"/>
              <a:t>		1-14	 	Housekeeping, Intros					30  min. </a:t>
            </a:r>
          </a:p>
          <a:p>
            <a:pPr>
              <a:spcBef>
                <a:spcPts val="0"/>
              </a:spcBef>
            </a:pPr>
            <a:r>
              <a:rPr lang="en-US" sz="1200" dirty="0"/>
              <a:t>	</a:t>
            </a:r>
            <a:r>
              <a:rPr lang="en-US" sz="1200" dirty="0" smtClean="0"/>
              <a:t>					Overview</a:t>
            </a:r>
          </a:p>
          <a:p>
            <a:pPr>
              <a:spcBef>
                <a:spcPts val="0"/>
              </a:spcBef>
            </a:pPr>
            <a:r>
              <a:rPr lang="en-US" sz="1200" dirty="0"/>
              <a:t>	</a:t>
            </a:r>
            <a:r>
              <a:rPr lang="en-US" sz="1200" dirty="0" smtClean="0"/>
              <a:t>					Beliefs/Video																</a:t>
            </a:r>
          </a:p>
          <a:p>
            <a:r>
              <a:rPr lang="en-US" sz="1200" dirty="0"/>
              <a:t>	</a:t>
            </a:r>
            <a:r>
              <a:rPr lang="en-US" sz="1200" dirty="0" smtClean="0"/>
              <a:t>		15-25	 Step 1	(w/ out activity)			20 min	(add 15-20 min for activity)								</a:t>
            </a:r>
          </a:p>
          <a:p>
            <a:pPr>
              <a:spcBef>
                <a:spcPts val="0"/>
              </a:spcBef>
            </a:pPr>
            <a:r>
              <a:rPr lang="en-US" sz="1200" dirty="0" smtClean="0"/>
              <a:t>			</a:t>
            </a:r>
          </a:p>
          <a:p>
            <a:pPr>
              <a:spcBef>
                <a:spcPts val="0"/>
              </a:spcBef>
            </a:pPr>
            <a:r>
              <a:rPr lang="en-US" sz="1200" dirty="0"/>
              <a:t>	</a:t>
            </a:r>
            <a:r>
              <a:rPr lang="en-US" sz="1200" dirty="0" smtClean="0"/>
              <a:t>		26- 63		Step 2									100 min</a:t>
            </a:r>
          </a:p>
          <a:p>
            <a:pPr>
              <a:spcBef>
                <a:spcPts val="0"/>
              </a:spcBef>
            </a:pPr>
            <a:r>
              <a:rPr lang="en-US" sz="1200" dirty="0" smtClean="0"/>
              <a:t>				26-33	Intro (10min)								</a:t>
            </a:r>
          </a:p>
          <a:p>
            <a:pPr>
              <a:spcBef>
                <a:spcPts val="0"/>
              </a:spcBef>
            </a:pPr>
            <a:r>
              <a:rPr lang="en-US" sz="1200" dirty="0"/>
              <a:t>	</a:t>
            </a:r>
            <a:r>
              <a:rPr lang="en-US" sz="1200" dirty="0" smtClean="0"/>
              <a:t>			34-37 	Effects/Activity(20min)	</a:t>
            </a:r>
          </a:p>
          <a:p>
            <a:pPr>
              <a:spcBef>
                <a:spcPts val="0"/>
              </a:spcBef>
            </a:pPr>
            <a:r>
              <a:rPr lang="en-US" sz="1200" dirty="0" smtClean="0"/>
              <a:t>BREAK (10min)										</a:t>
            </a:r>
          </a:p>
          <a:p>
            <a:pPr>
              <a:spcBef>
                <a:spcPts val="0"/>
              </a:spcBef>
            </a:pPr>
            <a:r>
              <a:rPr lang="en-US" sz="1200" dirty="0"/>
              <a:t>	</a:t>
            </a:r>
            <a:r>
              <a:rPr lang="en-US" sz="1200" dirty="0" smtClean="0"/>
              <a:t>			38-50	Root Cause, Video (30min)	</a:t>
            </a:r>
          </a:p>
          <a:p>
            <a:pPr>
              <a:spcBef>
                <a:spcPts val="0"/>
              </a:spcBef>
            </a:pPr>
            <a:r>
              <a:rPr lang="en-US" sz="1200" dirty="0" smtClean="0"/>
              <a:t>				51-63	Disability Related Needs (30min) + questions										</a:t>
            </a:r>
          </a:p>
          <a:p>
            <a:pPr>
              <a:spcBef>
                <a:spcPts val="0"/>
              </a:spcBef>
            </a:pPr>
            <a:r>
              <a:rPr lang="en-US" sz="1200" dirty="0"/>
              <a:t>	</a:t>
            </a:r>
            <a:r>
              <a:rPr lang="en-US" sz="1200" dirty="0" smtClean="0"/>
              <a:t>		Lunch (30-45)</a:t>
            </a:r>
          </a:p>
          <a:p>
            <a:pPr>
              <a:spcBef>
                <a:spcPts val="0"/>
              </a:spcBef>
            </a:pPr>
            <a:r>
              <a:rPr lang="en-US" sz="1200" dirty="0"/>
              <a:t>	</a:t>
            </a:r>
            <a:r>
              <a:rPr lang="en-US" sz="1200" dirty="0" smtClean="0"/>
              <a:t>																			</a:t>
            </a:r>
          </a:p>
          <a:p>
            <a:pPr>
              <a:spcBef>
                <a:spcPts val="0"/>
              </a:spcBef>
            </a:pPr>
            <a:r>
              <a:rPr lang="en-US" sz="1200" dirty="0"/>
              <a:t>	</a:t>
            </a:r>
            <a:r>
              <a:rPr lang="en-US" sz="1200" dirty="0" smtClean="0"/>
              <a:t>		64-87		Step 3									80 min</a:t>
            </a:r>
          </a:p>
          <a:p>
            <a:pPr>
              <a:spcBef>
                <a:spcPts val="0"/>
              </a:spcBef>
            </a:pPr>
            <a:r>
              <a:rPr lang="en-US" sz="1200" dirty="0"/>
              <a:t>	</a:t>
            </a:r>
            <a:r>
              <a:rPr lang="en-US" sz="1200" dirty="0" smtClean="0"/>
              <a:t>						Examples, Activity</a:t>
            </a:r>
          </a:p>
          <a:p>
            <a:pPr>
              <a:spcBef>
                <a:spcPts val="0"/>
              </a:spcBef>
            </a:pPr>
            <a:r>
              <a:rPr lang="en-US" sz="1200" dirty="0" smtClean="0"/>
              <a:t>BREAK (10 min)</a:t>
            </a:r>
          </a:p>
          <a:p>
            <a:pPr>
              <a:spcBef>
                <a:spcPts val="0"/>
              </a:spcBef>
            </a:pPr>
            <a:r>
              <a:rPr lang="en-US" sz="1200" dirty="0" smtClean="0"/>
              <a:t>																</a:t>
            </a:r>
          </a:p>
          <a:p>
            <a:pPr>
              <a:spcBef>
                <a:spcPts val="0"/>
              </a:spcBef>
            </a:pPr>
            <a:r>
              <a:rPr lang="en-US" sz="1200" dirty="0" smtClean="0"/>
              <a:t>			88-106	Step 4										20 min			</a:t>
            </a:r>
          </a:p>
          <a:p>
            <a:pPr>
              <a:spcBef>
                <a:spcPts val="0"/>
              </a:spcBef>
            </a:pPr>
            <a:endParaRPr lang="en-US" sz="1200" dirty="0"/>
          </a:p>
          <a:p>
            <a:pPr>
              <a:spcBef>
                <a:spcPts val="0"/>
              </a:spcBef>
            </a:pPr>
            <a:r>
              <a:rPr lang="en-US" sz="1200" dirty="0" smtClean="0"/>
              <a:t>			107-116		Step 5										10 min.</a:t>
            </a:r>
          </a:p>
          <a:p>
            <a:pPr>
              <a:spcBef>
                <a:spcPts val="0"/>
              </a:spcBef>
            </a:pPr>
            <a:endParaRPr lang="en-US" sz="1200" dirty="0" smtClean="0"/>
          </a:p>
          <a:p>
            <a:pPr>
              <a:spcBef>
                <a:spcPts val="0"/>
              </a:spcBef>
            </a:pPr>
            <a:r>
              <a:rPr lang="en-US" sz="1200" dirty="0"/>
              <a:t>	</a:t>
            </a:r>
            <a:r>
              <a:rPr lang="en-US" sz="1200" dirty="0" smtClean="0"/>
              <a:t>		117-124		Resources/general Questions		10 min. </a:t>
            </a:r>
          </a:p>
          <a:p>
            <a:pPr>
              <a:spcBef>
                <a:spcPts val="0"/>
              </a:spcBef>
            </a:pPr>
            <a:endParaRPr lang="en-US" sz="1200" dirty="0" smtClean="0"/>
          </a:p>
          <a:p>
            <a:pPr>
              <a:spcBef>
                <a:spcPts val="0"/>
              </a:spcBef>
            </a:pPr>
            <a:r>
              <a:rPr lang="en-US" sz="1200" dirty="0"/>
              <a:t>	</a:t>
            </a:r>
            <a:r>
              <a:rPr lang="en-US" sz="1200" dirty="0" smtClean="0"/>
              <a:t>		</a:t>
            </a:r>
          </a:p>
          <a:p>
            <a:pPr>
              <a:spcBef>
                <a:spcPts val="0"/>
              </a:spcBef>
            </a:pPr>
            <a:r>
              <a:rPr lang="en-US" sz="1200" dirty="0"/>
              <a:t>	</a:t>
            </a:r>
            <a:r>
              <a:rPr lang="en-US" sz="1200" dirty="0" smtClean="0"/>
              <a:t>		</a:t>
            </a:r>
            <a:endParaRPr lang="en-US" sz="1200" dirty="0"/>
          </a:p>
          <a:p>
            <a:pPr>
              <a:spcBef>
                <a:spcPts val="0"/>
              </a:spcBef>
            </a:pPr>
            <a:r>
              <a:rPr lang="en-US" sz="1000" dirty="0" smtClean="0"/>
              <a:t>College </a:t>
            </a:r>
            <a:r>
              <a:rPr lang="en-US" sz="1000" dirty="0"/>
              <a:t>and Career Ready IEPs Training Day–Generic Description (adapt as appropriate to group) </a:t>
            </a:r>
          </a:p>
          <a:p>
            <a:r>
              <a:rPr lang="en-US" sz="1000" dirty="0"/>
              <a:t>This interactive workshop will increase participant understanding of the CCR-IEP Process. The focus will be on the application of Steps 1, 2 and 3. Participants are strongly encouraged to attend in groups of at least two from the same district. Each district team must bring a copy of a student’s IEP* to use as reference or have access to an IEP online to use during the training. </a:t>
            </a:r>
            <a:endParaRPr lang="en-US" sz="1000" dirty="0" smtClean="0"/>
          </a:p>
          <a:p>
            <a:pPr>
              <a:spcBef>
                <a:spcPts val="0"/>
              </a:spcBef>
            </a:pPr>
            <a:r>
              <a:rPr lang="en-US" sz="1000" dirty="0"/>
              <a:t> Learning Objectives: </a:t>
            </a:r>
          </a:p>
          <a:p>
            <a:pPr lvl="1">
              <a:spcBef>
                <a:spcPts val="200"/>
              </a:spcBef>
            </a:pPr>
            <a:r>
              <a:rPr lang="en-US" sz="1000" dirty="0"/>
              <a:t>Participants will increase their understanding of the CCR IEP 5 Step Process and how to use it to develop IEPs</a:t>
            </a:r>
          </a:p>
          <a:p>
            <a:pPr lvl="1">
              <a:spcBef>
                <a:spcPts val="200"/>
              </a:spcBef>
            </a:pPr>
            <a:r>
              <a:rPr lang="en-US" sz="1000" dirty="0"/>
              <a:t>Participants will build their capacity to apply Step 1 (Understand Achievement), Step 2 (Identify Effects of Disability and Disability Related Needs, and Step 3 (Develop Ambitious and Achievable Goals) so they can develop IEPs designed to improve access, engagement, and progress for students with IEPs</a:t>
            </a:r>
          </a:p>
          <a:p>
            <a:pPr lvl="1">
              <a:spcBef>
                <a:spcPts val="200"/>
              </a:spcBef>
            </a:pPr>
            <a:r>
              <a:rPr lang="en-US" sz="1000" dirty="0"/>
              <a:t>Participants will increase their awareness of CCR-IEP resources available to support the development of CCR-IEPs</a:t>
            </a:r>
          </a:p>
          <a:p>
            <a:pPr>
              <a:spcBef>
                <a:spcPts val="0"/>
              </a:spcBef>
            </a:pPr>
            <a:r>
              <a:rPr lang="en-US" sz="1000" dirty="0"/>
              <a:t> </a:t>
            </a:r>
            <a:r>
              <a:rPr lang="en-US" sz="1000" i="1" dirty="0"/>
              <a:t>*Workshop participants are reminded of FERPA protections and are highly encouraged to redact personally identifiable information from IEPs they may happen to share with participants from other districts during workshop activities</a:t>
            </a:r>
            <a:r>
              <a:rPr lang="en-US" sz="1000" i="1" dirty="0" smtClean="0"/>
              <a:t>.</a:t>
            </a:r>
            <a:endParaRPr lang="en-US" dirty="0"/>
          </a:p>
        </p:txBody>
      </p:sp>
      <p:sp>
        <p:nvSpPr>
          <p:cNvPr id="2" name="Date Placeholder 1"/>
          <p:cNvSpPr>
            <a:spLocks noGrp="1"/>
          </p:cNvSpPr>
          <p:nvPr>
            <p:ph type="dt" idx="14"/>
          </p:nvPr>
        </p:nvSpPr>
        <p:spPr>
          <a:xfrm>
            <a:off x="3971925" y="0"/>
            <a:ext cx="3038475" cy="466725"/>
          </a:xfrm>
        </p:spPr>
        <p:txBody>
          <a:bodyPr/>
          <a:lstStyle/>
          <a:p>
            <a:r>
              <a:rPr lang="en-US" dirty="0" smtClean="0"/>
              <a:t>April 2018</a:t>
            </a:r>
            <a:endParaRPr lang="en-US" dirty="0"/>
          </a:p>
        </p:txBody>
      </p:sp>
      <p:sp>
        <p:nvSpPr>
          <p:cNvPr id="3" name="TextBox 2"/>
          <p:cNvSpPr txBox="1"/>
          <p:nvPr/>
        </p:nvSpPr>
        <p:spPr>
          <a:xfrm>
            <a:off x="381000" y="258068"/>
            <a:ext cx="1909763" cy="1384995"/>
          </a:xfrm>
          <a:prstGeom prst="rect">
            <a:avLst/>
          </a:prstGeom>
          <a:noFill/>
        </p:spPr>
        <p:txBody>
          <a:bodyPr wrap="square" rtlCol="0">
            <a:spAutoFit/>
          </a:bodyPr>
          <a:lstStyle/>
          <a:p>
            <a:r>
              <a:rPr lang="en-US" sz="1400" dirty="0" smtClean="0">
                <a:solidFill>
                  <a:srgbClr val="FF0000"/>
                </a:solidFill>
              </a:rPr>
              <a:t>This is from last training- Timings and slide numbers will need to be updated when presentation finalized</a:t>
            </a:r>
            <a:endParaRPr lang="en-US" sz="1400" dirty="0">
              <a:solidFill>
                <a:srgbClr val="FF0000"/>
              </a:solidFill>
            </a:endParaRPr>
          </a:p>
        </p:txBody>
      </p:sp>
      <p:sp>
        <p:nvSpPr>
          <p:cNvPr id="4" name="Slide Image Placeholder 3"/>
          <p:cNvSpPr>
            <a:spLocks noGrp="1" noRot="1" noChangeAspect="1"/>
          </p:cNvSpPr>
          <p:nvPr>
            <p:ph type="sldImg"/>
          </p:nvPr>
        </p:nvSpPr>
        <p:spPr>
          <a:xfrm>
            <a:off x="2517775" y="179388"/>
            <a:ext cx="2209800" cy="1243012"/>
          </a:xfrm>
        </p:spPr>
      </p:sp>
    </p:spTree>
    <p:extLst>
      <p:ext uri="{BB962C8B-B14F-4D97-AF65-F5344CB8AC3E}">
        <p14:creationId xmlns:p14="http://schemas.microsoft.com/office/powerpoint/2010/main" val="1440509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0525" y="231775"/>
            <a:ext cx="3749675" cy="2109788"/>
          </a:xfrm>
          <a:prstGeom prst="rect">
            <a:avLst/>
          </a:prstGeom>
        </p:spPr>
      </p:sp>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Isaiah’s story illustrates the CCR IEP beliefs clearly.  Think about the 5 beliefs as you watch the video.  What kinds of beliefs do you think the people who worked with Isaiah had about him? </a:t>
            </a:r>
          </a:p>
          <a:p>
            <a:pPr marL="285750" indent="-285750">
              <a:buFont typeface="Arial" panose="020B0604020202020204" pitchFamily="34" charset="0"/>
              <a:buChar char="•"/>
            </a:pPr>
            <a:r>
              <a:rPr lang="en-US" dirty="0" smtClean="0"/>
              <a:t> </a:t>
            </a:r>
            <a:r>
              <a:rPr lang="en-US" sz="1600" i="1" dirty="0" smtClean="0"/>
              <a:t>Remember </a:t>
            </a:r>
            <a:r>
              <a:rPr lang="en-US" sz="1600" i="1" dirty="0"/>
              <a:t>to show w/ </a:t>
            </a:r>
            <a:r>
              <a:rPr lang="en-US" sz="1600" i="1" dirty="0" smtClean="0"/>
              <a:t>Closed </a:t>
            </a:r>
            <a:r>
              <a:rPr lang="en-US" sz="1600" i="1" dirty="0"/>
              <a:t>Captioning </a:t>
            </a:r>
            <a:r>
              <a:rPr lang="en-US" sz="1600" i="1" dirty="0" smtClean="0"/>
              <a:t>on</a:t>
            </a:r>
          </a:p>
          <a:p>
            <a:endParaRPr lang="en-US" sz="1600" i="1" dirty="0" smtClean="0"/>
          </a:p>
          <a:p>
            <a:r>
              <a:rPr lang="en-US" sz="1600" i="1" dirty="0" smtClean="0"/>
              <a:t>After video, allow 1 minute Turn and talk : </a:t>
            </a:r>
            <a:endParaRPr lang="en-US" sz="1600" i="1" dirty="0"/>
          </a:p>
          <a:p>
            <a:r>
              <a:rPr lang="en-US" dirty="0"/>
              <a:t>How have beliefs influenced Isaiah’s educational program and his progress towards ambitious, achievable goals designed to prepare him for college, career and community? </a:t>
            </a:r>
            <a:endParaRPr lang="en-US" dirty="0" smtClean="0"/>
          </a:p>
          <a:p>
            <a:r>
              <a:rPr lang="en-US" dirty="0" smtClean="0"/>
              <a:t>Ideas for Debriefing:</a:t>
            </a:r>
          </a:p>
          <a:p>
            <a:pPr marL="285750" indent="-285750">
              <a:buFont typeface="Arial" panose="020B0604020202020204" pitchFamily="34" charset="0"/>
              <a:buChar char="•"/>
            </a:pPr>
            <a:r>
              <a:rPr lang="en-US" dirty="0" smtClean="0"/>
              <a:t>How have barriers been addressed for Isaiah? </a:t>
            </a:r>
          </a:p>
          <a:p>
            <a:pPr marL="285750" indent="-285750">
              <a:buFont typeface="Arial" panose="020B0604020202020204" pitchFamily="34" charset="0"/>
              <a:buChar char="•"/>
            </a:pPr>
            <a:r>
              <a:rPr lang="en-US" dirty="0"/>
              <a:t>What kind of goals, over time</a:t>
            </a:r>
            <a:r>
              <a:rPr lang="en-US" dirty="0" smtClean="0"/>
              <a:t>, do you think </a:t>
            </a:r>
            <a:r>
              <a:rPr lang="en-US" dirty="0"/>
              <a:t>were needed to get Isaiah to this point? </a:t>
            </a:r>
          </a:p>
          <a:p>
            <a:pPr marL="285750" indent="-285750">
              <a:buFont typeface="Arial" panose="020B0604020202020204" pitchFamily="34" charset="0"/>
              <a:buChar char="•"/>
            </a:pPr>
            <a:r>
              <a:rPr lang="en-US" dirty="0" smtClean="0"/>
              <a:t>How might the outcomes for Isaiah be different if those involved in Isaiah’s education had different beliefs? </a:t>
            </a:r>
          </a:p>
          <a:p>
            <a:pPr marL="742950" lvl="1" indent="-285750"/>
            <a:r>
              <a:rPr lang="en-US" dirty="0" smtClean="0"/>
              <a:t>e.g., moving around school and familiar neighborhood using only white cane vs. needing adult guide all the time- If we didn’t believe he could do this, we might have provided 1:1 aid for entire school career- If this had happened, how might this have affected him as he moved into post secondary environments? </a:t>
            </a:r>
          </a:p>
          <a:p>
            <a:pPr marL="742950" lvl="1" indent="-285750"/>
            <a:r>
              <a:rPr lang="en-US" dirty="0" smtClean="0"/>
              <a:t>e.g.,  able to read braille</a:t>
            </a:r>
          </a:p>
          <a:p>
            <a:pPr marL="742950" lvl="1" indent="-285750"/>
            <a:r>
              <a:rPr lang="en-US" dirty="0" smtClean="0"/>
              <a:t>e.g.,  recent update, Isaiah is working at McDonalds</a:t>
            </a:r>
          </a:p>
          <a:p>
            <a:r>
              <a:rPr lang="en-US" dirty="0" smtClean="0"/>
              <a:t>Presenter note:  The following icon on the slides indicates a planned time to stop and have a small or large group conversation </a:t>
            </a:r>
          </a:p>
          <a:p>
            <a:endParaRPr lang="en-US" dirty="0"/>
          </a:p>
        </p:txBody>
      </p:sp>
      <p:sp>
        <p:nvSpPr>
          <p:cNvPr id="12" name="Date Placeholder 11"/>
          <p:cNvSpPr>
            <a:spLocks noGrp="1"/>
          </p:cNvSpPr>
          <p:nvPr>
            <p:ph type="dt" idx="10"/>
          </p:nvPr>
        </p:nvSpPr>
        <p:spPr/>
        <p:txBody>
          <a:bodyPr/>
          <a:lstStyle/>
          <a:p>
            <a:r>
              <a:rPr lang="en-US" dirty="0" smtClean="0"/>
              <a:t>April 2018</a:t>
            </a:r>
            <a:endParaRPr lang="en-US" dirty="0"/>
          </a:p>
        </p:txBody>
      </p:sp>
      <p:sp>
        <p:nvSpPr>
          <p:cNvPr id="13" name="Footer Placeholder 12"/>
          <p:cNvSpPr>
            <a:spLocks noGrp="1"/>
          </p:cNvSpPr>
          <p:nvPr>
            <p:ph type="ftr" sz="quarter" idx="11"/>
          </p:nvPr>
        </p:nvSpPr>
        <p:spPr>
          <a:xfrm>
            <a:off x="0" y="8829675"/>
            <a:ext cx="3657600" cy="466725"/>
          </a:xfrm>
          <a:prstGeom prst="rect">
            <a:avLst/>
          </a:prstGeom>
        </p:spPr>
        <p:txBody>
          <a:bodyPr/>
          <a:lstStyle/>
          <a:p>
            <a:r>
              <a:rPr lang="en-US" smtClean="0"/>
              <a:t>Wisconsin Department of Public Instruction</a:t>
            </a:r>
            <a:endParaRPr lang="en-US"/>
          </a:p>
        </p:txBody>
      </p:sp>
      <p:sp>
        <p:nvSpPr>
          <p:cNvPr id="14" name="Slide Number Placeholder 13"/>
          <p:cNvSpPr>
            <a:spLocks noGrp="1"/>
          </p:cNvSpPr>
          <p:nvPr>
            <p:ph type="sldNum" sz="quarter" idx="12"/>
          </p:nvPr>
        </p:nvSpPr>
        <p:spPr>
          <a:xfrm>
            <a:off x="5562600" y="8829675"/>
            <a:ext cx="1446213" cy="466725"/>
          </a:xfrm>
          <a:prstGeom prst="rect">
            <a:avLst/>
          </a:prstGeom>
        </p:spPr>
        <p:txBody>
          <a:bodyPr/>
          <a:lstStyle/>
          <a:p>
            <a:fld id="{A50665C8-DC0E-489B-B304-02C3D2D93C4C}" type="slidenum">
              <a:rPr lang="en-US" smtClean="0"/>
              <a:t>10</a:t>
            </a:fld>
            <a:endParaRPr lang="en-US"/>
          </a:p>
        </p:txBody>
      </p:sp>
      <p:sp>
        <p:nvSpPr>
          <p:cNvPr id="15" name="Header Placeholder 14"/>
          <p:cNvSpPr>
            <a:spLocks noGrp="1"/>
          </p:cNvSpPr>
          <p:nvPr>
            <p:ph type="hdr" sz="quarter" idx="13"/>
          </p:nvPr>
        </p:nvSpPr>
        <p:spPr/>
        <p:txBody>
          <a:bodyPr/>
          <a:lstStyle/>
          <a:p>
            <a:r>
              <a:rPr lang="en-US" smtClean="0"/>
              <a:t>CCR IEPs</a:t>
            </a:r>
            <a:endParaRPr lang="en-US"/>
          </a:p>
        </p:txBody>
      </p:sp>
      <p:pic>
        <p:nvPicPr>
          <p:cNvPr id="8" name="Picture 7"/>
          <p:cNvPicPr>
            <a:picLocks noChangeAspect="1"/>
          </p:cNvPicPr>
          <p:nvPr/>
        </p:nvPicPr>
        <p:blipFill>
          <a:blip r:embed="rId3"/>
          <a:stretch>
            <a:fillRect/>
          </a:stretch>
        </p:blipFill>
        <p:spPr>
          <a:xfrm>
            <a:off x="3998412" y="8015288"/>
            <a:ext cx="752475" cy="752475"/>
          </a:xfrm>
          <a:prstGeom prst="rect">
            <a:avLst/>
          </a:prstGeom>
        </p:spPr>
      </p:pic>
      <p:pic>
        <p:nvPicPr>
          <p:cNvPr id="10" name="Picture 9"/>
          <p:cNvPicPr>
            <a:picLocks noChangeAspect="1"/>
          </p:cNvPicPr>
          <p:nvPr/>
        </p:nvPicPr>
        <p:blipFill>
          <a:blip r:embed="rId3"/>
          <a:stretch>
            <a:fillRect/>
          </a:stretch>
        </p:blipFill>
        <p:spPr>
          <a:xfrm>
            <a:off x="4030496" y="3429000"/>
            <a:ext cx="521313" cy="521313"/>
          </a:xfrm>
          <a:prstGeom prst="rect">
            <a:avLst/>
          </a:prstGeom>
        </p:spPr>
      </p:pic>
    </p:spTree>
    <p:extLst>
      <p:ext uri="{BB962C8B-B14F-4D97-AF65-F5344CB8AC3E}">
        <p14:creationId xmlns:p14="http://schemas.microsoft.com/office/powerpoint/2010/main" val="17267403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Here are some examples of specially designed instruction.</a:t>
            </a:r>
          </a:p>
          <a:p>
            <a:endParaRPr lang="en-US" dirty="0" smtClean="0"/>
          </a:p>
          <a:p>
            <a:r>
              <a:rPr lang="en-US" dirty="0" smtClean="0"/>
              <a:t>Note that the type of specially designed instruction, the amount/frequency, and the location are clear. </a:t>
            </a:r>
          </a:p>
          <a:p>
            <a:r>
              <a:rPr lang="en-US" dirty="0" smtClean="0"/>
              <a:t>Reminder: The statement of service should pass the  “stranger test” (i.e. someone who wasn’t at the meeting should be able to tell what the service is intended to provide and how much and how often it will be provided).  </a:t>
            </a:r>
          </a:p>
          <a:p>
            <a:r>
              <a:rPr lang="en-US" dirty="0" smtClean="0"/>
              <a:t>In addition, everyone who may be involved in implementing the student’s IEP must be informed of their specific responsibilities for implementing or supporting the implementation of IEP services. </a:t>
            </a: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CCR-IEPs Webinar 4</a:t>
            </a:r>
            <a:endParaRPr lang="en-US" dirty="0">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June 2017</a:t>
            </a:r>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Wisconsin Dept. of Public Instruction</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B8DB3C69-16F6-466A-B3B3-DB0E2089E12C}" type="slidenum">
              <a:rPr lang="en-US" smtClean="0">
                <a:solidFill>
                  <a:prstClr val="black"/>
                </a:solidFill>
              </a:rPr>
              <a:pPr/>
              <a:t>100</a:t>
            </a:fld>
            <a:endParaRPr lang="en-US" dirty="0">
              <a:solidFill>
                <a:prstClr val="black"/>
              </a:solidFill>
            </a:endParaRPr>
          </a:p>
        </p:txBody>
      </p:sp>
      <p:sp>
        <p:nvSpPr>
          <p:cNvPr id="13" name="Slide Image Placeholder 12"/>
          <p:cNvSpPr>
            <a:spLocks noGrp="1" noRot="1" noChangeAspect="1"/>
          </p:cNvSpPr>
          <p:nvPr>
            <p:ph type="sldImg"/>
          </p:nvPr>
        </p:nvSpPr>
        <p:spPr>
          <a:xfrm>
            <a:off x="2057400" y="228600"/>
            <a:ext cx="3175000" cy="1785938"/>
          </a:xfrm>
        </p:spPr>
      </p:sp>
    </p:spTree>
    <p:extLst>
      <p:ext uri="{BB962C8B-B14F-4D97-AF65-F5344CB8AC3E}">
        <p14:creationId xmlns:p14="http://schemas.microsoft.com/office/powerpoint/2010/main" val="27650484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b="1" dirty="0" smtClean="0"/>
              <a:t>The UDL framework provides a helpful lens for considering effects of disability including the barriers students may encounter as a result of their disability,  and for exploring options to better support access, engagement and progress. </a:t>
            </a:r>
          </a:p>
          <a:p>
            <a:r>
              <a:rPr lang="en-US" dirty="0"/>
              <a:t>If you are not familiar with UDL I encourage you to click on the link and explore the resources after this session. </a:t>
            </a:r>
          </a:p>
          <a:p>
            <a:r>
              <a:rPr lang="en-US" dirty="0" smtClean="0"/>
              <a:t>If time, possible activity/discussion: </a:t>
            </a:r>
          </a:p>
          <a:p>
            <a:pPr marL="285750" indent="-285750">
              <a:buFont typeface="Arial" panose="020B0604020202020204" pitchFamily="34" charset="0"/>
              <a:buChar char="•"/>
            </a:pPr>
            <a:r>
              <a:rPr lang="en-US" dirty="0" smtClean="0"/>
              <a:t>Review the UDL guidelines through the lens of the students you work with and the guidelines as potential barriers (or supports) that may relate to the effect of a student’s disability.   </a:t>
            </a:r>
          </a:p>
          <a:p>
            <a:pPr marL="285750" indent="-285750">
              <a:buFont typeface="Arial" panose="020B0604020202020204" pitchFamily="34" charset="0"/>
              <a:buChar char="•"/>
            </a:pPr>
            <a:r>
              <a:rPr lang="en-US" dirty="0" smtClean="0"/>
              <a:t>Consider how exploring these potential barriers may lead to an improved understanding about the effect of the student’s disability on access, engagement and progress in curriculum, instruction and other activities across educational environments</a:t>
            </a:r>
          </a:p>
          <a:p>
            <a:pPr lvl="1">
              <a:buFont typeface="Courier New" panose="02070309020205020404" pitchFamily="49" charset="0"/>
              <a:buChar char="o"/>
            </a:pPr>
            <a:r>
              <a:rPr lang="en-US" dirty="0" smtClean="0"/>
              <a:t>For example, how might a student’s disability affect their ability to self-regulate during certain types of activities or in certain environments?  How might their disability affect how well they understand grade-level text used during certain classes or under specific conditions?  </a:t>
            </a:r>
          </a:p>
          <a:p>
            <a:pPr marL="285750" indent="-285750">
              <a:buFont typeface="Arial" panose="020B0604020202020204" pitchFamily="34" charset="0"/>
              <a:buChar char="•"/>
            </a:pPr>
            <a:r>
              <a:rPr lang="en-US" dirty="0" smtClean="0"/>
              <a:t>How might this exploration clarify root causes of observed effects of the student’s disability? </a:t>
            </a:r>
          </a:p>
          <a:p>
            <a:pPr marL="285750" indent="-285750">
              <a:buFont typeface="Arial" panose="020B0604020202020204" pitchFamily="34" charset="0"/>
              <a:buChar char="•"/>
            </a:pPr>
            <a:r>
              <a:rPr lang="en-US" dirty="0" smtClean="0"/>
              <a:t>How might it then lead to the identification of disability related needs that when addressed will result in improved learning outcomes? </a:t>
            </a:r>
          </a:p>
          <a:p>
            <a:r>
              <a:rPr lang="en-US" dirty="0" smtClean="0"/>
              <a:t>Keep in mind, this exploration can also lead to the identification of services and supports that will be required to address the effects of the student’s disability and the student’s disability-related needs, but that will need to wait for Step 4. </a:t>
            </a:r>
          </a:p>
          <a:p>
            <a:r>
              <a:rPr lang="en-US" b="1" dirty="0" smtClean="0"/>
              <a:t>Can you relate this to your prior discussion about effects of disability and disability related needs?  Anything you would add or change as a result? </a:t>
            </a:r>
          </a:p>
          <a:p>
            <a:endParaRPr lang="en-US" dirty="0" smtClean="0"/>
          </a:p>
        </p:txBody>
      </p:sp>
      <p:sp>
        <p:nvSpPr>
          <p:cNvPr id="12" name="Slide Image Placeholder 11"/>
          <p:cNvSpPr>
            <a:spLocks noGrp="1" noRot="1" noChangeAspect="1"/>
          </p:cNvSpPr>
          <p:nvPr>
            <p:ph type="sldImg"/>
          </p:nvPr>
        </p:nvSpPr>
        <p:spPr>
          <a:xfrm>
            <a:off x="1720850" y="350838"/>
            <a:ext cx="3536950" cy="1990725"/>
          </a:xfrm>
          <a:prstGeom prst="rect">
            <a:avLst/>
          </a:prstGeom>
        </p:spPr>
      </p:sp>
      <p:sp>
        <p:nvSpPr>
          <p:cNvPr id="4" name="Date Placeholder 3"/>
          <p:cNvSpPr>
            <a:spLocks noGrp="1"/>
          </p:cNvSpPr>
          <p:nvPr>
            <p:ph type="dt" idx="10"/>
          </p:nvPr>
        </p:nvSpPr>
        <p:spPr/>
        <p:txBody>
          <a:bodyPr/>
          <a:lstStyle/>
          <a:p>
            <a:r>
              <a:rPr lang="en-US" dirty="0" smtClean="0"/>
              <a:t>April 2018</a:t>
            </a:r>
            <a:endParaRPr lang="en-US" dirty="0"/>
          </a:p>
        </p:txBody>
      </p:sp>
      <p:sp>
        <p:nvSpPr>
          <p:cNvPr id="5" name="Footer Placeholder 4"/>
          <p:cNvSpPr>
            <a:spLocks noGrp="1"/>
          </p:cNvSpPr>
          <p:nvPr>
            <p:ph type="ftr" sz="quarter" idx="11"/>
          </p:nvPr>
        </p:nvSpPr>
        <p:spPr/>
        <p:txBody>
          <a:bodyPr/>
          <a:lstStyle/>
          <a:p>
            <a:r>
              <a:rPr lang="en-US" smtClean="0"/>
              <a:t>Wisconsin Department of Public Instruction</a:t>
            </a:r>
            <a:endParaRPr lang="en-US"/>
          </a:p>
        </p:txBody>
      </p:sp>
      <p:sp>
        <p:nvSpPr>
          <p:cNvPr id="7" name="Slide Number Placeholder 6"/>
          <p:cNvSpPr>
            <a:spLocks noGrp="1"/>
          </p:cNvSpPr>
          <p:nvPr>
            <p:ph type="sldNum" sz="quarter" idx="12"/>
          </p:nvPr>
        </p:nvSpPr>
        <p:spPr/>
        <p:txBody>
          <a:bodyPr/>
          <a:lstStyle/>
          <a:p>
            <a:fld id="{39280DFA-CFF4-4B22-B14E-825893CEE4C9}" type="slidenum">
              <a:rPr lang="en-US" smtClean="0"/>
              <a:t>101</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3718466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a:xfrm>
            <a:off x="3971925" y="0"/>
            <a:ext cx="3038475" cy="466725"/>
          </a:xfrm>
        </p:spPr>
        <p:txBody>
          <a:bodyPr/>
          <a:lstStyle/>
          <a:p>
            <a:r>
              <a:rPr lang="en-US" dirty="0" smtClean="0"/>
              <a:t>April 2018</a:t>
            </a:r>
            <a:endParaRPr lang="en-US" dirty="0"/>
          </a:p>
        </p:txBody>
      </p:sp>
      <p:sp>
        <p:nvSpPr>
          <p:cNvPr id="6" name="Footer Placeholder 5"/>
          <p:cNvSpPr>
            <a:spLocks noGrp="1"/>
          </p:cNvSpPr>
          <p:nvPr>
            <p:ph type="ftr" sz="quarter" idx="12"/>
          </p:nvPr>
        </p:nvSpPr>
        <p:spPr>
          <a:xfrm>
            <a:off x="0" y="8975725"/>
            <a:ext cx="3505200" cy="320675"/>
          </a:xfrm>
        </p:spPr>
        <p:txBody>
          <a:bodyPr/>
          <a:lstStyle/>
          <a:p>
            <a:r>
              <a:rPr lang="en-US" smtClean="0"/>
              <a:t>Wisconsin Department of Public Instruction</a:t>
            </a:r>
            <a:endParaRPr lang="en-US" dirty="0"/>
          </a:p>
        </p:txBody>
      </p:sp>
      <p:sp>
        <p:nvSpPr>
          <p:cNvPr id="7" name="Slide Number Placeholder 6"/>
          <p:cNvSpPr>
            <a:spLocks noGrp="1"/>
          </p:cNvSpPr>
          <p:nvPr>
            <p:ph type="sldNum" sz="quarter" idx="13"/>
          </p:nvPr>
        </p:nvSpPr>
        <p:spPr>
          <a:xfrm>
            <a:off x="5640388" y="8829675"/>
            <a:ext cx="1370012" cy="466725"/>
          </a:xfrm>
        </p:spPr>
        <p:txBody>
          <a:bodyPr/>
          <a:lstStyle/>
          <a:p>
            <a:fld id="{B8DB3C69-16F6-466A-B3B3-DB0E2089E12C}" type="slidenum">
              <a:rPr lang="en-US" smtClean="0"/>
              <a:pPr/>
              <a:t>102</a:t>
            </a:fld>
            <a:endParaRPr lang="en-US" dirty="0"/>
          </a:p>
        </p:txBody>
      </p:sp>
      <p:sp>
        <p:nvSpPr>
          <p:cNvPr id="8" name="Slide Image Placeholder 7"/>
          <p:cNvSpPr>
            <a:spLocks noGrp="1" noRot="1" noChangeAspect="1"/>
          </p:cNvSpPr>
          <p:nvPr>
            <p:ph type="sldImg"/>
          </p:nvPr>
        </p:nvSpPr>
        <p:spPr>
          <a:xfrm>
            <a:off x="2057400" y="228600"/>
            <a:ext cx="3175000" cy="1785938"/>
          </a:xfrm>
        </p:spPr>
      </p:sp>
      <p:sp>
        <p:nvSpPr>
          <p:cNvPr id="9" name="Notes Placeholder 8"/>
          <p:cNvSpPr>
            <a:spLocks noGrp="1"/>
          </p:cNvSpPr>
          <p:nvPr>
            <p:ph type="body" idx="1"/>
          </p:nvPr>
        </p:nvSpPr>
        <p:spPr/>
        <p:txBody>
          <a:bodyPr/>
          <a:lstStyle/>
          <a:p>
            <a:r>
              <a:rPr lang="en-US" dirty="0"/>
              <a:t>Turn and Talk or whole group depending on size of group</a:t>
            </a:r>
          </a:p>
          <a:p>
            <a:r>
              <a:rPr lang="en-US" b="1" dirty="0"/>
              <a:t>Prompt: Describe the services that might be required to address the needs and goals</a:t>
            </a:r>
          </a:p>
          <a:p>
            <a:r>
              <a:rPr lang="en-US" dirty="0"/>
              <a:t>The point of this activity is for participants to practice </a:t>
            </a:r>
            <a:r>
              <a:rPr lang="en-US" b="1" dirty="0"/>
              <a:t>describing</a:t>
            </a:r>
            <a:r>
              <a:rPr lang="en-US" dirty="0"/>
              <a:t> the various kinds of IEP services that may be appropriately linked to needs and goals, rather than selecting/ sorting services according to IDEA service types (e.g. specially designed instruction, supplementary aids and services, related services, program modifications and supports for staff) </a:t>
            </a:r>
          </a:p>
          <a:p>
            <a:endParaRPr lang="en-US" dirty="0" smtClean="0"/>
          </a:p>
          <a:p>
            <a:r>
              <a:rPr lang="en-US" dirty="0" smtClean="0"/>
              <a:t>This activity</a:t>
            </a:r>
            <a:r>
              <a:rPr lang="en-US" baseline="0" dirty="0" smtClean="0"/>
              <a:t> also provides an example of when a student may need a goal to learn how to use and access a supplementary aid or service (text reader).</a:t>
            </a:r>
            <a:endParaRPr lang="en-US" dirty="0"/>
          </a:p>
          <a:p>
            <a:r>
              <a:rPr lang="en-US" b="1" dirty="0"/>
              <a:t>Debrief/Discussion: </a:t>
            </a:r>
          </a:p>
          <a:p>
            <a:pPr marL="285750" indent="-285750">
              <a:buFont typeface="Arial" panose="020B0604020202020204" pitchFamily="34" charset="0"/>
              <a:buChar char="•"/>
            </a:pPr>
            <a:r>
              <a:rPr lang="en-US" dirty="0"/>
              <a:t>How do the services address access, engagement, progress? </a:t>
            </a:r>
          </a:p>
          <a:p>
            <a:pPr marL="285750" indent="-285750">
              <a:buFont typeface="Arial" panose="020B0604020202020204" pitchFamily="34" charset="0"/>
              <a:buChar char="•"/>
            </a:pPr>
            <a:r>
              <a:rPr lang="en-US" dirty="0"/>
              <a:t>Specificity– type, frequency, amount or conditions, location duration (As appropriate, Refer to bulletin 10.07 , Describing Special Education Services at </a:t>
            </a:r>
            <a:r>
              <a:rPr lang="en-US" dirty="0">
                <a:hlinkClick r:id="rId3"/>
              </a:rPr>
              <a:t>https://dpi.wi.gov/sped/laws-procedures-bulletins/bulletins/10-07</a:t>
            </a:r>
            <a:r>
              <a:rPr lang="en-US" dirty="0"/>
              <a:t> </a:t>
            </a:r>
          </a:p>
          <a:p>
            <a:pPr marL="285750" indent="-285750">
              <a:buFont typeface="Arial" panose="020B0604020202020204" pitchFamily="34" charset="0"/>
              <a:buChar char="•"/>
            </a:pPr>
            <a:r>
              <a:rPr lang="en-US" dirty="0"/>
              <a:t>How might multiple services providers address the same need/goal?</a:t>
            </a:r>
          </a:p>
          <a:p>
            <a:endParaRPr lang="en-US" dirty="0"/>
          </a:p>
          <a:p>
            <a:r>
              <a:rPr lang="en-US" i="1" dirty="0"/>
              <a:t>Note: the last example in 2nd column was revised w/ input from prior workshop participants </a:t>
            </a:r>
          </a:p>
          <a:p>
            <a:endParaRPr lang="en-US" dirty="0"/>
          </a:p>
        </p:txBody>
      </p:sp>
    </p:spTree>
    <p:extLst>
      <p:ext uri="{BB962C8B-B14F-4D97-AF65-F5344CB8AC3E}">
        <p14:creationId xmlns:p14="http://schemas.microsoft.com/office/powerpoint/2010/main" val="41653257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p:txBody>
          <a:bodyPr/>
          <a:lstStyle/>
          <a:p>
            <a:r>
              <a:rPr lang="en-US" dirty="0" smtClean="0"/>
              <a:t>April 2018</a:t>
            </a:r>
            <a:endParaRPr lang="en-US" dirty="0"/>
          </a:p>
        </p:txBody>
      </p:sp>
      <p:sp>
        <p:nvSpPr>
          <p:cNvPr id="6" name="Footer Placeholder 5"/>
          <p:cNvSpPr>
            <a:spLocks noGrp="1"/>
          </p:cNvSpPr>
          <p:nvPr>
            <p:ph type="ftr" sz="quarter" idx="12"/>
          </p:nvPr>
        </p:nvSpPr>
        <p:spPr/>
        <p:txBody>
          <a:bodyPr/>
          <a:lstStyle/>
          <a:p>
            <a:r>
              <a:rPr lang="en-US" smtClean="0"/>
              <a:t>Wisconsin Department of Public Instruction</a:t>
            </a:r>
            <a:endParaRPr lang="en-US" dirty="0"/>
          </a:p>
        </p:txBody>
      </p:sp>
      <p:sp>
        <p:nvSpPr>
          <p:cNvPr id="7" name="Slide Number Placeholder 6"/>
          <p:cNvSpPr>
            <a:spLocks noGrp="1"/>
          </p:cNvSpPr>
          <p:nvPr>
            <p:ph type="sldNum" sz="quarter" idx="13"/>
          </p:nvPr>
        </p:nvSpPr>
        <p:spPr/>
        <p:txBody>
          <a:bodyPr/>
          <a:lstStyle/>
          <a:p>
            <a:fld id="{B8DB3C69-16F6-466A-B3B3-DB0E2089E12C}" type="slidenum">
              <a:rPr lang="en-US" smtClean="0"/>
              <a:pPr/>
              <a:t>103</a:t>
            </a:fld>
            <a:endParaRPr lang="en-US" dirty="0"/>
          </a:p>
        </p:txBody>
      </p:sp>
      <p:sp>
        <p:nvSpPr>
          <p:cNvPr id="21" name="Notes Placeholder 20"/>
          <p:cNvSpPr>
            <a:spLocks noGrp="1"/>
          </p:cNvSpPr>
          <p:nvPr>
            <p:ph type="body" idx="1"/>
          </p:nvPr>
        </p:nvSpPr>
        <p:spPr/>
        <p:txBody>
          <a:bodyPr/>
          <a:lstStyle/>
          <a:p>
            <a:endParaRPr lang="en-US" dirty="0" smtClean="0"/>
          </a:p>
          <a:p>
            <a:r>
              <a:rPr lang="en-US" dirty="0" smtClean="0"/>
              <a:t>Here is the Step 4- Step-Check:</a:t>
            </a:r>
          </a:p>
          <a:p>
            <a:pPr marL="285750" lvl="0" indent="-285750">
              <a:buFont typeface="Arial" panose="020B0604020202020204" pitchFamily="34" charset="0"/>
              <a:buChar char="•"/>
            </a:pPr>
            <a:r>
              <a:rPr lang="en-US" dirty="0" smtClean="0"/>
              <a:t>Are all IEP goals and disability-related needs addressed by at least one service?</a:t>
            </a:r>
          </a:p>
          <a:p>
            <a:pPr marL="285750" lvl="0" indent="-285750">
              <a:buFont typeface="Arial" panose="020B0604020202020204" pitchFamily="34" charset="0"/>
              <a:buChar char="•"/>
            </a:pPr>
            <a:r>
              <a:rPr lang="en-US" dirty="0" smtClean="0"/>
              <a:t>Is a clear description of the service provided?</a:t>
            </a:r>
          </a:p>
          <a:p>
            <a:pPr marL="285750" lvl="0" indent="-285750">
              <a:buFont typeface="Arial" panose="020B0604020202020204" pitchFamily="34" charset="0"/>
              <a:buChar char="•"/>
            </a:pPr>
            <a:r>
              <a:rPr lang="en-US" dirty="0" smtClean="0"/>
              <a:t>Is a clear and logical amount, frequency, location and duration provided?</a:t>
            </a:r>
          </a:p>
          <a:p>
            <a:pPr marL="285750" lvl="0" indent="-285750">
              <a:buFont typeface="Arial" panose="020B0604020202020204" pitchFamily="34" charset="0"/>
              <a:buChar char="•"/>
            </a:pPr>
            <a:r>
              <a:rPr lang="en-US" dirty="0" smtClean="0"/>
              <a:t>Are there procedures for verifying IEP implementation?</a:t>
            </a:r>
          </a:p>
          <a:p>
            <a:pPr marL="285750" lvl="0" indent="-285750">
              <a:buFont typeface="Arial" panose="020B0604020202020204" pitchFamily="34" charset="0"/>
              <a:buChar char="•"/>
            </a:pPr>
            <a:r>
              <a:rPr lang="en-US" dirty="0" smtClean="0"/>
              <a:t>Do services support access, engagement and progress in the general curriculum and environment?</a:t>
            </a:r>
          </a:p>
          <a:p>
            <a:pPr marL="285750" lvl="0" indent="-285750">
              <a:buFont typeface="Arial" panose="020B0604020202020204" pitchFamily="34" charset="0"/>
              <a:buChar char="•"/>
            </a:pPr>
            <a:r>
              <a:rPr lang="en-US" dirty="0" smtClean="0"/>
              <a:t>Are supports, such as training in literacy instruction, provided for educators?</a:t>
            </a:r>
          </a:p>
          <a:p>
            <a:pPr lvl="0"/>
            <a:endParaRPr lang="en-US" dirty="0" smtClean="0"/>
          </a:p>
          <a:p>
            <a:r>
              <a:rPr lang="en-US" dirty="0" smtClean="0"/>
              <a:t>Each of the At a Glance documents also include tips for IEP teams about each step.  We have already gone over the tips for this step during the presentation.  There is  a link to the Step 4 At a Glance on this slide. </a:t>
            </a:r>
          </a:p>
          <a:p>
            <a:endParaRPr lang="en-US" dirty="0"/>
          </a:p>
        </p:txBody>
      </p:sp>
      <p:sp>
        <p:nvSpPr>
          <p:cNvPr id="11" name="Slide Image Placeholder 10"/>
          <p:cNvSpPr>
            <a:spLocks noGrp="1" noRot="1" noChangeAspect="1"/>
          </p:cNvSpPr>
          <p:nvPr>
            <p:ph type="sldImg"/>
          </p:nvPr>
        </p:nvSpPr>
        <p:spPr>
          <a:xfrm>
            <a:off x="1789113" y="185738"/>
            <a:ext cx="3429000" cy="1930400"/>
          </a:xfrm>
        </p:spPr>
      </p:sp>
    </p:spTree>
    <p:extLst>
      <p:ext uri="{BB962C8B-B14F-4D97-AF65-F5344CB8AC3E}">
        <p14:creationId xmlns:p14="http://schemas.microsoft.com/office/powerpoint/2010/main" val="9846021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solidFill>
                  <a:prstClr val="black"/>
                </a:solidFill>
              </a:rPr>
              <a:t>CCR-IEPs Webinar 4</a:t>
            </a:r>
            <a:endParaRPr lang="en-US" dirty="0">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June 2017</a:t>
            </a:r>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Wisconsin Dept. of Public Instruction</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B8DB3C69-16F6-466A-B3B3-DB0E2089E12C}" type="slidenum">
              <a:rPr lang="en-US" smtClean="0">
                <a:solidFill>
                  <a:prstClr val="black"/>
                </a:solidFill>
              </a:rPr>
              <a:pPr/>
              <a:t>104</a:t>
            </a:fld>
            <a:endParaRPr lang="en-US" dirty="0">
              <a:solidFill>
                <a:prstClr val="black"/>
              </a:solidFill>
            </a:endParaRPr>
          </a:p>
        </p:txBody>
      </p:sp>
      <p:sp>
        <p:nvSpPr>
          <p:cNvPr id="21" name="Notes Placeholder 20"/>
          <p:cNvSpPr>
            <a:spLocks noGrp="1"/>
          </p:cNvSpPr>
          <p:nvPr>
            <p:ph type="body" idx="1"/>
          </p:nvPr>
        </p:nvSpPr>
        <p:spPr/>
        <p:txBody>
          <a:bodyPr/>
          <a:lstStyle/>
          <a:p>
            <a:r>
              <a:rPr lang="en-US" dirty="0" smtClean="0"/>
              <a:t>The At A Glance documents also include Step-Checks that individuals or teams can use to review their IEPs.  </a:t>
            </a:r>
          </a:p>
          <a:p>
            <a:endParaRPr lang="en-US" dirty="0" smtClean="0"/>
          </a:p>
          <a:p>
            <a:r>
              <a:rPr lang="en-US" dirty="0" smtClean="0"/>
              <a:t>Here is the Step 4- Step-Check:</a:t>
            </a:r>
          </a:p>
          <a:p>
            <a:pPr lvl="0"/>
            <a:r>
              <a:rPr lang="en-US" dirty="0" smtClean="0"/>
              <a:t>Are all IEP goals and disability-related needs addressed by at least one service?</a:t>
            </a:r>
          </a:p>
          <a:p>
            <a:pPr lvl="0"/>
            <a:r>
              <a:rPr lang="en-US" dirty="0" smtClean="0"/>
              <a:t>Is a clear description of the service provided?</a:t>
            </a:r>
          </a:p>
          <a:p>
            <a:pPr lvl="0"/>
            <a:r>
              <a:rPr lang="en-US" dirty="0" smtClean="0"/>
              <a:t>Is a clear and logical amount, frequency, location and duration provided?</a:t>
            </a:r>
          </a:p>
          <a:p>
            <a:pPr lvl="0"/>
            <a:r>
              <a:rPr lang="en-US" dirty="0" smtClean="0"/>
              <a:t>Are there procedures for verifying IEP implementation?</a:t>
            </a:r>
          </a:p>
          <a:p>
            <a:pPr lvl="0"/>
            <a:r>
              <a:rPr lang="en-US" dirty="0" smtClean="0"/>
              <a:t>Do services support access, engagement and progress in the general curriculum and environment?</a:t>
            </a:r>
          </a:p>
          <a:p>
            <a:pPr lvl="0"/>
            <a:r>
              <a:rPr lang="en-US" dirty="0" smtClean="0"/>
              <a:t>Are supports, such as training in literacy instruction, provided for educators?</a:t>
            </a:r>
          </a:p>
          <a:p>
            <a:pPr lvl="0"/>
            <a:endParaRPr lang="en-US" dirty="0" smtClean="0"/>
          </a:p>
          <a:p>
            <a:r>
              <a:rPr lang="en-US" dirty="0" smtClean="0"/>
              <a:t>Each of the At a Glance documents also include tips for IEP teams about each step.  We have already gone over the tips for this step during the presentation.  There is  a link to the Step 4 At a Glance on this slide. </a:t>
            </a:r>
          </a:p>
          <a:p>
            <a:endParaRPr lang="en-US" dirty="0"/>
          </a:p>
        </p:txBody>
      </p:sp>
      <p:sp>
        <p:nvSpPr>
          <p:cNvPr id="11" name="Slide Image Placeholder 10"/>
          <p:cNvSpPr>
            <a:spLocks noGrp="1" noRot="1" noChangeAspect="1"/>
          </p:cNvSpPr>
          <p:nvPr>
            <p:ph type="sldImg"/>
          </p:nvPr>
        </p:nvSpPr>
        <p:spPr>
          <a:xfrm>
            <a:off x="1789113" y="185738"/>
            <a:ext cx="3429000" cy="1930400"/>
          </a:xfrm>
        </p:spPr>
      </p:sp>
    </p:spTree>
    <p:extLst>
      <p:ext uri="{BB962C8B-B14F-4D97-AF65-F5344CB8AC3E}">
        <p14:creationId xmlns:p14="http://schemas.microsoft.com/office/powerpoint/2010/main" val="38854690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14" name="Date Placeholder 13"/>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15" name="Footer Placeholder 14"/>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16" name="Slide Number Placeholder 15"/>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105</a:t>
            </a:fld>
            <a:endParaRPr lang="en-US" dirty="0"/>
          </a:p>
        </p:txBody>
      </p:sp>
      <p:sp>
        <p:nvSpPr>
          <p:cNvPr id="17" name="Header Placeholder 16"/>
          <p:cNvSpPr>
            <a:spLocks noGrp="1"/>
          </p:cNvSpPr>
          <p:nvPr>
            <p:ph type="hdr" sz="quarter" idx="13"/>
          </p:nvPr>
        </p:nvSpPr>
        <p:spPr/>
        <p:txBody>
          <a:bodyPr/>
          <a:lstStyle/>
          <a:p>
            <a:pPr>
              <a:defRPr/>
            </a:pPr>
            <a:r>
              <a:rPr lang="en-US" smtClean="0"/>
              <a:t>CCR IEPs</a:t>
            </a:r>
            <a:endParaRPr lang="en-US" dirty="0"/>
          </a:p>
        </p:txBody>
      </p:sp>
      <p:sp>
        <p:nvSpPr>
          <p:cNvPr id="3" name="Notes Placeholder 2"/>
          <p:cNvSpPr>
            <a:spLocks noGrp="1"/>
          </p:cNvSpPr>
          <p:nvPr>
            <p:ph type="body" idx="1"/>
          </p:nvPr>
        </p:nvSpPr>
        <p:spPr>
          <a:xfrm>
            <a:off x="350838" y="2093913"/>
            <a:ext cx="6659562" cy="6892925"/>
          </a:xfrm>
        </p:spPr>
        <p:txBody>
          <a:bodyPr/>
          <a:lstStyle/>
          <a:p>
            <a:r>
              <a:rPr lang="en-US" b="1" dirty="0" smtClean="0"/>
              <a:t>Use your</a:t>
            </a:r>
            <a:r>
              <a:rPr lang="en-US" b="1" baseline="0" dirty="0" smtClean="0"/>
              <a:t> IEP to complete the CCR IEP Process Chart Step 4 column. </a:t>
            </a:r>
            <a:endParaRPr lang="en-US" dirty="0" smtClean="0"/>
          </a:p>
          <a:p>
            <a:r>
              <a:rPr lang="en-US" dirty="0" smtClean="0"/>
              <a:t>-----------------------------------</a:t>
            </a:r>
          </a:p>
          <a:p>
            <a:r>
              <a:rPr lang="en-US" dirty="0" smtClean="0"/>
              <a:t>Before moving on</a:t>
            </a:r>
            <a:endParaRPr lang="en-US" dirty="0"/>
          </a:p>
          <a:p>
            <a:r>
              <a:rPr lang="en-US" dirty="0"/>
              <a:t>As a reminder, when linking services to needs, we think: </a:t>
            </a:r>
          </a:p>
          <a:p>
            <a:pPr marL="285750" indent="-285750">
              <a:buFont typeface="Arial" panose="020B0604020202020204" pitchFamily="34" charset="0"/>
              <a:buChar char="•"/>
            </a:pPr>
            <a:r>
              <a:rPr lang="en-US" dirty="0"/>
              <a:t>What kinds of services might be needed to address needs and goals?</a:t>
            </a:r>
          </a:p>
          <a:p>
            <a:pPr marL="285750" indent="-285750">
              <a:buFont typeface="Arial" panose="020B0604020202020204" pitchFamily="34" charset="0"/>
              <a:buChar char="•"/>
            </a:pPr>
            <a:r>
              <a:rPr lang="en-US" dirty="0"/>
              <a:t>How do the services address access, engagement, progress? </a:t>
            </a:r>
          </a:p>
          <a:p>
            <a:pPr marL="285750" indent="-285750">
              <a:buFont typeface="Arial" panose="020B0604020202020204" pitchFamily="34" charset="0"/>
              <a:buChar char="•"/>
            </a:pPr>
            <a:r>
              <a:rPr lang="en-US" dirty="0"/>
              <a:t>Specificity– type, frequency, amount or conditions, location duration?</a:t>
            </a:r>
          </a:p>
          <a:p>
            <a:pPr marL="285750" indent="-285750">
              <a:buFont typeface="Arial" panose="020B0604020202020204" pitchFamily="34" charset="0"/>
              <a:buChar char="•"/>
            </a:pPr>
            <a:r>
              <a:rPr lang="en-US" dirty="0"/>
              <a:t>How might multiple services providers address the same need/goal? </a:t>
            </a:r>
          </a:p>
          <a:p>
            <a:endParaRPr lang="en-US" dirty="0" smtClean="0"/>
          </a:p>
          <a:p>
            <a:r>
              <a:rPr lang="en-US" dirty="0" smtClean="0"/>
              <a:t>There </a:t>
            </a:r>
            <a:r>
              <a:rPr lang="en-US" dirty="0"/>
              <a:t>are no specific right or wrong answers for any particular student need or for students with any particular impairment. The answers come from the IEP </a:t>
            </a:r>
            <a:r>
              <a:rPr lang="en-US" dirty="0" smtClean="0"/>
              <a:t>team’s </a:t>
            </a:r>
            <a:r>
              <a:rPr lang="en-US" dirty="0"/>
              <a:t>understanding of each student’s individual needs and how the service addresses the need. </a:t>
            </a:r>
          </a:p>
          <a:p>
            <a:endParaRPr lang="en-US" dirty="0"/>
          </a:p>
        </p:txBody>
      </p:sp>
      <p:sp>
        <p:nvSpPr>
          <p:cNvPr id="4" name="Slide Image Placeholder 3"/>
          <p:cNvSpPr>
            <a:spLocks noGrp="1" noRot="1" noChangeAspect="1"/>
          </p:cNvSpPr>
          <p:nvPr>
            <p:ph type="sldImg"/>
          </p:nvPr>
        </p:nvSpPr>
        <p:spPr>
          <a:xfrm>
            <a:off x="2057400" y="228600"/>
            <a:ext cx="3175000" cy="1785938"/>
          </a:xfrm>
        </p:spPr>
      </p:sp>
    </p:spTree>
    <p:extLst>
      <p:ext uri="{BB962C8B-B14F-4D97-AF65-F5344CB8AC3E}">
        <p14:creationId xmlns:p14="http://schemas.microsoft.com/office/powerpoint/2010/main" val="953885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a:xfrm>
            <a:off x="0" y="0"/>
            <a:ext cx="3505200" cy="465138"/>
          </a:xfrm>
          <a:prstGeom prst="rect">
            <a:avLst/>
          </a:prstGeom>
        </p:spPr>
        <p:txBody>
          <a:bodyPr/>
          <a:lstStyle/>
          <a:p>
            <a:pPr>
              <a:defRPr/>
            </a:pPr>
            <a:r>
              <a:rPr lang="en-US" smtClean="0"/>
              <a:t>CCR IEPs</a:t>
            </a:r>
            <a:endParaRPr lang="en-US" dirty="0"/>
          </a:p>
        </p:txBody>
      </p:sp>
      <p:sp>
        <p:nvSpPr>
          <p:cNvPr id="5" name="Date Placeholder 4"/>
          <p:cNvSpPr>
            <a:spLocks noGrp="1"/>
          </p:cNvSpPr>
          <p:nvPr>
            <p:ph type="dt" idx="11"/>
          </p:nvPr>
        </p:nvSpPr>
        <p:spPr>
          <a:xfrm>
            <a:off x="3971925" y="0"/>
            <a:ext cx="3038475" cy="465138"/>
          </a:xfrm>
          <a:prstGeom prst="rect">
            <a:avLst/>
          </a:prstGeom>
        </p:spPr>
        <p:txBody>
          <a:bodyPr/>
          <a:lstStyle/>
          <a:p>
            <a:pPr>
              <a:defRPr/>
            </a:pPr>
            <a:r>
              <a:rPr lang="en-US" dirty="0" smtClean="0"/>
              <a:t>April 2018</a:t>
            </a:r>
            <a:endParaRPr lang="en-US" dirty="0"/>
          </a:p>
        </p:txBody>
      </p:sp>
      <p:sp>
        <p:nvSpPr>
          <p:cNvPr id="7" name="Slide Number Placeholder 6"/>
          <p:cNvSpPr>
            <a:spLocks noGrp="1"/>
          </p:cNvSpPr>
          <p:nvPr>
            <p:ph type="sldNum" sz="quarter" idx="13"/>
          </p:nvPr>
        </p:nvSpPr>
        <p:spPr>
          <a:xfrm>
            <a:off x="5640388" y="8829675"/>
            <a:ext cx="1370012" cy="466725"/>
          </a:xfrm>
        </p:spPr>
        <p:txBody>
          <a:bodyPr/>
          <a:lstStyle/>
          <a:p>
            <a:pPr>
              <a:defRPr/>
            </a:pPr>
            <a:fld id="{B8DB3C69-16F6-466A-B3B3-DB0E2089E12C}" type="slidenum">
              <a:rPr lang="en-US" smtClean="0"/>
              <a:pPr>
                <a:defRPr/>
              </a:pPr>
              <a:t>106</a:t>
            </a:fld>
            <a:endParaRPr lang="en-US" dirty="0"/>
          </a:p>
        </p:txBody>
      </p:sp>
      <p:sp>
        <p:nvSpPr>
          <p:cNvPr id="8" name="Footer Placeholder 7"/>
          <p:cNvSpPr>
            <a:spLocks noGrp="1"/>
          </p:cNvSpPr>
          <p:nvPr>
            <p:ph type="ftr" sz="quarter" idx="14"/>
          </p:nvPr>
        </p:nvSpPr>
        <p:spPr>
          <a:xfrm>
            <a:off x="0" y="8975725"/>
            <a:ext cx="3505200" cy="320675"/>
          </a:xfrm>
        </p:spPr>
        <p:txBody>
          <a:bodyPr/>
          <a:lstStyle/>
          <a:p>
            <a:r>
              <a:rPr lang="en-US" smtClean="0"/>
              <a:t>Wisconsin Department of Public Instruction</a:t>
            </a:r>
            <a:endParaRPr lang="en-US" dirty="0"/>
          </a:p>
        </p:txBody>
      </p:sp>
      <p:sp>
        <p:nvSpPr>
          <p:cNvPr id="2" name="Slide Image Placeholder 1"/>
          <p:cNvSpPr>
            <a:spLocks noGrp="1" noRot="1" noChangeAspect="1"/>
          </p:cNvSpPr>
          <p:nvPr>
            <p:ph type="sldImg"/>
          </p:nvPr>
        </p:nvSpPr>
        <p:spPr>
          <a:xfrm>
            <a:off x="2057400" y="228600"/>
            <a:ext cx="3175000" cy="1785938"/>
          </a:xfrm>
        </p:spPr>
      </p:sp>
      <p:sp>
        <p:nvSpPr>
          <p:cNvPr id="3" name="Notes Placeholder 2"/>
          <p:cNvSpPr>
            <a:spLocks noGrp="1"/>
          </p:cNvSpPr>
          <p:nvPr>
            <p:ph type="body" idx="1"/>
          </p:nvPr>
        </p:nvSpPr>
        <p:spPr/>
        <p:txBody>
          <a:bodyPr/>
          <a:lstStyle/>
          <a:p>
            <a:r>
              <a:rPr lang="en-US" dirty="0" smtClean="0"/>
              <a:t>Pause here- discuss w/ large group</a:t>
            </a:r>
          </a:p>
          <a:p>
            <a:endParaRPr lang="en-US" dirty="0"/>
          </a:p>
          <a:p>
            <a:r>
              <a:rPr lang="en-US" dirty="0" smtClean="0"/>
              <a:t>Any questions about Step 4? </a:t>
            </a:r>
            <a:endParaRPr lang="en-US" dirty="0"/>
          </a:p>
        </p:txBody>
      </p:sp>
    </p:spTree>
    <p:extLst>
      <p:ext uri="{BB962C8B-B14F-4D97-AF65-F5344CB8AC3E}">
        <p14:creationId xmlns:p14="http://schemas.microsoft.com/office/powerpoint/2010/main" val="9228937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711766"/>
            <a:ext cx="6702215" cy="6279834"/>
          </a:xfrm>
        </p:spPr>
        <p:txBody>
          <a:bodyPr>
            <a:normAutofit/>
          </a:bodyPr>
          <a:lstStyle/>
          <a:p>
            <a:r>
              <a:rPr lang="en-US" dirty="0" smtClean="0"/>
              <a:t>Lets move onto the last step- </a:t>
            </a:r>
          </a:p>
        </p:txBody>
      </p:sp>
      <p:sp>
        <p:nvSpPr>
          <p:cNvPr id="4" name="Slide Number Placeholder 3"/>
          <p:cNvSpPr>
            <a:spLocks noGrp="1"/>
          </p:cNvSpPr>
          <p:nvPr>
            <p:ph type="sldNum" sz="quarter" idx="10"/>
          </p:nvPr>
        </p:nvSpPr>
        <p:spPr/>
        <p:txBody>
          <a:bodyPr/>
          <a:lstStyle/>
          <a:p>
            <a:fld id="{B8DB3C69-16F6-466A-B3B3-DB0E2089E12C}" type="slidenum">
              <a:rPr lang="en-US" smtClean="0"/>
              <a:pPr/>
              <a:t>107</a:t>
            </a:fld>
            <a:endParaRPr lang="en-US"/>
          </a:p>
        </p:txBody>
      </p:sp>
      <p:sp>
        <p:nvSpPr>
          <p:cNvPr id="6" name="Date Placeholder 5"/>
          <p:cNvSpPr>
            <a:spLocks noGrp="1"/>
          </p:cNvSpPr>
          <p:nvPr>
            <p:ph type="dt" idx="12"/>
          </p:nvPr>
        </p:nvSpPr>
        <p:spPr/>
        <p:txBody>
          <a:bodyPr/>
          <a:lstStyle/>
          <a:p>
            <a:r>
              <a:rPr lang="en-US" dirty="0" smtClean="0"/>
              <a:t>April 2018</a:t>
            </a:r>
            <a:endParaRPr lang="en-US" dirty="0"/>
          </a:p>
        </p:txBody>
      </p:sp>
      <p:sp>
        <p:nvSpPr>
          <p:cNvPr id="7" name="Footer Placeholder 6"/>
          <p:cNvSpPr>
            <a:spLocks noGrp="1"/>
          </p:cNvSpPr>
          <p:nvPr>
            <p:ph type="ftr" sz="quarter" idx="13"/>
          </p:nvPr>
        </p:nvSpPr>
        <p:spPr/>
        <p:txBody>
          <a:bodyPr/>
          <a:lstStyle/>
          <a:p>
            <a:r>
              <a:rPr lang="en-US" smtClean="0"/>
              <a:t>Wisconsin Department of Public Instruction</a:t>
            </a:r>
            <a:endParaRPr lang="en-US" dirty="0"/>
          </a:p>
        </p:txBody>
      </p:sp>
      <p:sp>
        <p:nvSpPr>
          <p:cNvPr id="14" name="Slide Image Placeholder 13"/>
          <p:cNvSpPr>
            <a:spLocks noGrp="1" noRot="1" noChangeAspect="1"/>
          </p:cNvSpPr>
          <p:nvPr>
            <p:ph type="sldImg"/>
          </p:nvPr>
        </p:nvSpPr>
        <p:spPr>
          <a:xfrm>
            <a:off x="1574800" y="152400"/>
            <a:ext cx="3860800" cy="2171700"/>
          </a:xfrm>
        </p:spPr>
      </p:sp>
      <p:sp>
        <p:nvSpPr>
          <p:cNvPr id="2" name="Header Placeholder 1"/>
          <p:cNvSpPr>
            <a:spLocks noGrp="1"/>
          </p:cNvSpPr>
          <p:nvPr>
            <p:ph type="hdr" sz="quarter" idx="14"/>
          </p:nvPr>
        </p:nvSpPr>
        <p:spPr/>
        <p:txBody>
          <a:bodyPr/>
          <a:lstStyle/>
          <a:p>
            <a:pPr>
              <a:defRPr/>
            </a:pPr>
            <a:r>
              <a:rPr lang="en-US" smtClean="0"/>
              <a:t>CCR IEPs</a:t>
            </a:r>
            <a:endParaRPr lang="en-US" dirty="0"/>
          </a:p>
        </p:txBody>
      </p:sp>
    </p:spTree>
    <p:extLst>
      <p:ext uri="{BB962C8B-B14F-4D97-AF65-F5344CB8AC3E}">
        <p14:creationId xmlns:p14="http://schemas.microsoft.com/office/powerpoint/2010/main" val="163466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5640388" y="8829675"/>
            <a:ext cx="1370012" cy="466725"/>
          </a:xfrm>
        </p:spPr>
        <p:txBody>
          <a:bodyPr/>
          <a:lstStyle/>
          <a:p>
            <a:fld id="{B8DB3C69-16F6-466A-B3B3-DB0E2089E12C}" type="slidenum">
              <a:rPr lang="en-US" smtClean="0"/>
              <a:pPr/>
              <a:t>108</a:t>
            </a:fld>
            <a:endParaRPr lang="en-US"/>
          </a:p>
        </p:txBody>
      </p:sp>
      <p:sp>
        <p:nvSpPr>
          <p:cNvPr id="6" name="Date Placeholder 5"/>
          <p:cNvSpPr>
            <a:spLocks noGrp="1"/>
          </p:cNvSpPr>
          <p:nvPr>
            <p:ph type="dt" idx="12"/>
          </p:nvPr>
        </p:nvSpPr>
        <p:spPr>
          <a:xfrm>
            <a:off x="3971925" y="0"/>
            <a:ext cx="3038475" cy="466725"/>
          </a:xfrm>
        </p:spPr>
        <p:txBody>
          <a:bodyPr/>
          <a:lstStyle/>
          <a:p>
            <a:r>
              <a:rPr lang="en-US" dirty="0" smtClean="0"/>
              <a:t>April 2018</a:t>
            </a:r>
            <a:endParaRPr lang="en-US" dirty="0"/>
          </a:p>
        </p:txBody>
      </p:sp>
      <p:sp>
        <p:nvSpPr>
          <p:cNvPr id="7" name="Footer Placeholder 6"/>
          <p:cNvSpPr>
            <a:spLocks noGrp="1"/>
          </p:cNvSpPr>
          <p:nvPr>
            <p:ph type="ftr" sz="quarter" idx="13"/>
          </p:nvPr>
        </p:nvSpPr>
        <p:spPr>
          <a:xfrm>
            <a:off x="0" y="8975725"/>
            <a:ext cx="3505200" cy="320675"/>
          </a:xfrm>
        </p:spPr>
        <p:txBody>
          <a:bodyPr/>
          <a:lstStyle/>
          <a:p>
            <a:r>
              <a:rPr lang="en-US" smtClean="0"/>
              <a:t>Wisconsin Department of Public Instruction</a:t>
            </a:r>
            <a:endParaRPr lang="en-US" dirty="0"/>
          </a:p>
        </p:txBody>
      </p:sp>
      <p:sp>
        <p:nvSpPr>
          <p:cNvPr id="2" name="Header Placeholder 1"/>
          <p:cNvSpPr>
            <a:spLocks noGrp="1"/>
          </p:cNvSpPr>
          <p:nvPr>
            <p:ph type="hdr" sz="quarter" idx="14"/>
          </p:nvPr>
        </p:nvSpPr>
        <p:spPr/>
        <p:txBody>
          <a:bodyPr/>
          <a:lstStyle/>
          <a:p>
            <a:r>
              <a:rPr lang="en-US" smtClean="0"/>
              <a:t>CCR IEPs</a:t>
            </a:r>
            <a:endParaRPr lang="en-US" dirty="0"/>
          </a:p>
        </p:txBody>
      </p:sp>
      <p:sp>
        <p:nvSpPr>
          <p:cNvPr id="12" name="Slide Image Placeholder 11"/>
          <p:cNvSpPr>
            <a:spLocks noGrp="1" noRot="1" noChangeAspect="1"/>
          </p:cNvSpPr>
          <p:nvPr>
            <p:ph type="sldImg"/>
          </p:nvPr>
        </p:nvSpPr>
        <p:spPr>
          <a:xfrm>
            <a:off x="2057400" y="228600"/>
            <a:ext cx="3175000" cy="1785938"/>
          </a:xfrm>
        </p:spPr>
      </p:sp>
      <p:sp>
        <p:nvSpPr>
          <p:cNvPr id="13" name="Notes Placeholder 12"/>
          <p:cNvSpPr>
            <a:spLocks noGrp="1"/>
          </p:cNvSpPr>
          <p:nvPr>
            <p:ph type="body" idx="1"/>
          </p:nvPr>
        </p:nvSpPr>
        <p:spPr/>
        <p:txBody>
          <a:bodyPr/>
          <a:lstStyle/>
          <a:p>
            <a:r>
              <a:rPr lang="en-US" dirty="0"/>
              <a:t>This is a very critical step.  The revised forms now help the team document a part of the IEP team process that was rarely documented.  </a:t>
            </a:r>
            <a:endParaRPr lang="en-US" dirty="0" smtClean="0"/>
          </a:p>
          <a:p>
            <a:r>
              <a:rPr lang="en-US" dirty="0"/>
              <a:t>Two new forms were developed to assist IEP teams with this step: the Interim Review of IEP Goals and the Annual Review of IEP Goals </a:t>
            </a:r>
          </a:p>
          <a:p>
            <a:r>
              <a:rPr lang="en-US" dirty="0" smtClean="0"/>
              <a:t>Presenter </a:t>
            </a:r>
            <a:r>
              <a:rPr lang="en-US" dirty="0"/>
              <a:t>note: Sometimes during review/revise, Step 5 will be addressed/reviewed by IEP team before/be part of Step 1---- will review progress before review/revise goals.   Step 5 goes along w/ IEP 5 and 6 forms</a:t>
            </a:r>
          </a:p>
          <a:p>
            <a:endParaRPr lang="en-US" dirty="0"/>
          </a:p>
        </p:txBody>
      </p:sp>
    </p:spTree>
    <p:extLst>
      <p:ext uri="{BB962C8B-B14F-4D97-AF65-F5344CB8AC3E}">
        <p14:creationId xmlns:p14="http://schemas.microsoft.com/office/powerpoint/2010/main" val="19103658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13" name="Slide Number Placeholder 12"/>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109</a:t>
            </a:fld>
            <a:endParaRPr lang="en-US" dirty="0"/>
          </a:p>
        </p:txBody>
      </p:sp>
      <p:sp>
        <p:nvSpPr>
          <p:cNvPr id="14" name="Header Placeholder 13"/>
          <p:cNvSpPr>
            <a:spLocks noGrp="1"/>
          </p:cNvSpPr>
          <p:nvPr>
            <p:ph type="hdr" sz="quarter" idx="13"/>
          </p:nvPr>
        </p:nvSpPr>
        <p:spPr/>
        <p:txBody>
          <a:bodyPr/>
          <a:lstStyle/>
          <a:p>
            <a:pPr>
              <a:defRPr/>
            </a:pPr>
            <a:r>
              <a:rPr lang="en-US" smtClean="0"/>
              <a:t>CCR IEPs</a:t>
            </a:r>
            <a:endParaRPr lang="en-US" dirty="0"/>
          </a:p>
        </p:txBody>
      </p:sp>
      <p:sp>
        <p:nvSpPr>
          <p:cNvPr id="2" name="Date Placeholder 1"/>
          <p:cNvSpPr>
            <a:spLocks noGrp="1"/>
          </p:cNvSpPr>
          <p:nvPr>
            <p:ph type="dt" idx="14"/>
          </p:nvPr>
        </p:nvSpPr>
        <p:spPr>
          <a:xfrm>
            <a:off x="3971925" y="0"/>
            <a:ext cx="3038475" cy="466725"/>
          </a:xfrm>
        </p:spPr>
        <p:txBody>
          <a:bodyPr/>
          <a:lstStyle/>
          <a:p>
            <a:r>
              <a:rPr lang="en-US" dirty="0" smtClean="0"/>
              <a:t>April 2018</a:t>
            </a:r>
            <a:endParaRPr lang="en-US" dirty="0"/>
          </a:p>
        </p:txBody>
      </p:sp>
      <p:sp>
        <p:nvSpPr>
          <p:cNvPr id="7" name="Slide Image Placeholder 6"/>
          <p:cNvSpPr>
            <a:spLocks noGrp="1" noRot="1" noChangeAspect="1"/>
          </p:cNvSpPr>
          <p:nvPr>
            <p:ph type="sldImg"/>
          </p:nvPr>
        </p:nvSpPr>
        <p:spPr>
          <a:xfrm>
            <a:off x="2057400" y="228600"/>
            <a:ext cx="3175000" cy="1785938"/>
          </a:xfrm>
        </p:spPr>
      </p:sp>
      <p:sp>
        <p:nvSpPr>
          <p:cNvPr id="8" name="Notes Placeholder 7"/>
          <p:cNvSpPr>
            <a:spLocks noGrp="1"/>
          </p:cNvSpPr>
          <p:nvPr>
            <p:ph type="body" idx="1"/>
          </p:nvPr>
        </p:nvSpPr>
        <p:spPr/>
        <p:txBody>
          <a:bodyPr/>
          <a:lstStyle/>
          <a:p>
            <a:r>
              <a:rPr lang="en-US" dirty="0"/>
              <a:t>Now let’s summarize the key ideas for Step 5.  These are also summarized in the Step 5: At a Glance handout</a:t>
            </a:r>
            <a:r>
              <a:rPr lang="en-US" dirty="0" smtClean="0"/>
              <a:t>.</a:t>
            </a:r>
            <a:r>
              <a:rPr lang="en-US" dirty="0"/>
              <a:t> </a:t>
            </a:r>
            <a:endParaRPr lang="en-US" dirty="0" smtClean="0"/>
          </a:p>
          <a:p>
            <a:r>
              <a:rPr lang="en-US" dirty="0"/>
              <a:t>Step 5 represents both an ongoing process of progress monitoring as well as scheduled IEP team reviews and includes: </a:t>
            </a:r>
          </a:p>
          <a:p>
            <a:pPr lvl="1"/>
            <a:r>
              <a:rPr lang="en-US" dirty="0"/>
              <a:t>Ongoing data collection for progress monitoring and instructional planning</a:t>
            </a:r>
          </a:p>
          <a:p>
            <a:pPr lvl="1"/>
            <a:r>
              <a:rPr lang="en-US" dirty="0"/>
              <a:t>Periodical review of progress and reporting to </a:t>
            </a:r>
            <a:r>
              <a:rPr lang="en-US" dirty="0" smtClean="0"/>
              <a:t>parents-</a:t>
            </a:r>
            <a:endParaRPr lang="en-US" dirty="0"/>
          </a:p>
          <a:p>
            <a:pPr lvl="1"/>
            <a:r>
              <a:rPr lang="en-US" dirty="0"/>
              <a:t>IEP team review of progress (must happen at least annually)  </a:t>
            </a:r>
            <a:r>
              <a:rPr lang="en-US" dirty="0" smtClean="0"/>
              <a:t>(Could </a:t>
            </a:r>
            <a:r>
              <a:rPr lang="en-US" dirty="0"/>
              <a:t>be </a:t>
            </a:r>
            <a:r>
              <a:rPr lang="en-US" dirty="0" smtClean="0"/>
              <a:t>interim using I-6 </a:t>
            </a:r>
            <a:r>
              <a:rPr lang="en-US" dirty="0"/>
              <a:t>or annual (using I-5)</a:t>
            </a:r>
          </a:p>
          <a:p>
            <a:r>
              <a:rPr lang="en-US" dirty="0" smtClean="0"/>
              <a:t>-----------</a:t>
            </a:r>
          </a:p>
          <a:p>
            <a:r>
              <a:rPr lang="en-US" dirty="0" smtClean="0"/>
              <a:t>We </a:t>
            </a:r>
            <a:r>
              <a:rPr lang="en-US" dirty="0"/>
              <a:t>want to emphasize the overall purpose of this step is to review the effectiveness of the IEP in addressing the student’s disability-related needs related to progress towards grade level/early childhood standards and expectations.</a:t>
            </a:r>
          </a:p>
          <a:p>
            <a:r>
              <a:rPr lang="en-US" dirty="0" smtClean="0"/>
              <a:t>Step 5 starts with the ongoing collection of data use to monitor student progress (using the methods outlined in IEP goals during Step 3) and the ongoing analysis of this data and adjustment of instructional techniques and methods that teachers regularly do in response to ongoing progress monitoring. </a:t>
            </a:r>
          </a:p>
          <a:p>
            <a:r>
              <a:rPr lang="en-US" dirty="0" smtClean="0"/>
              <a:t>Progress data is summarized and periodically reported to parents on the schedule identified on the student’s IEP.  Districts may use the Interim Review of IEP goals for periodic reporting outside of IEP team meetings. </a:t>
            </a:r>
          </a:p>
          <a:p>
            <a:endParaRPr lang="en-US" dirty="0" smtClean="0"/>
          </a:p>
        </p:txBody>
      </p:sp>
    </p:spTree>
    <p:extLst>
      <p:ext uri="{BB962C8B-B14F-4D97-AF65-F5344CB8AC3E}">
        <p14:creationId xmlns:p14="http://schemas.microsoft.com/office/powerpoint/2010/main" val="83649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8" name="Shape 178"/>
          <p:cNvSpPr txBox="1">
            <a:spLocks noGrp="1"/>
          </p:cNvSpPr>
          <p:nvPr>
            <p:ph type="body" idx="1"/>
          </p:nvPr>
        </p:nvSpPr>
        <p:spPr>
          <a:xfrm>
            <a:off x="152401" y="2442950"/>
            <a:ext cx="6702215" cy="6548650"/>
          </a:xfrm>
          <a:prstGeom prst="rect">
            <a:avLst/>
          </a:prstGeom>
        </p:spPr>
        <p:txBody>
          <a:bodyPr>
            <a:normAutofit lnSpcReduction="10000"/>
          </a:bodyPr>
          <a:lstStyle/>
          <a:p>
            <a:r>
              <a:rPr lang="en-US" dirty="0" smtClean="0">
                <a:sym typeface="Calibri"/>
              </a:rPr>
              <a:t>Family engagement is an </a:t>
            </a:r>
            <a:r>
              <a:rPr lang="en-US" dirty="0">
                <a:sym typeface="Calibri"/>
              </a:rPr>
              <a:t>integral </a:t>
            </a:r>
            <a:r>
              <a:rPr lang="en-US" dirty="0" smtClean="0">
                <a:sym typeface="Calibri"/>
              </a:rPr>
              <a:t>philosophy of College </a:t>
            </a:r>
            <a:r>
              <a:rPr lang="en-US" dirty="0">
                <a:sym typeface="Calibri"/>
              </a:rPr>
              <a:t>&amp; Career Ready </a:t>
            </a:r>
            <a:r>
              <a:rPr lang="en-US" dirty="0" smtClean="0">
                <a:sym typeface="Calibri"/>
              </a:rPr>
              <a:t>IEPs. </a:t>
            </a:r>
          </a:p>
          <a:p>
            <a:r>
              <a:rPr lang="en-US" dirty="0"/>
              <a:t>As IEP team members, </a:t>
            </a:r>
            <a:r>
              <a:rPr lang="en-US" dirty="0" smtClean="0"/>
              <a:t>parents </a:t>
            </a:r>
            <a:r>
              <a:rPr lang="en-US" dirty="0"/>
              <a:t>are </a:t>
            </a:r>
            <a:r>
              <a:rPr lang="en-US" dirty="0" smtClean="0"/>
              <a:t>engaged </a:t>
            </a:r>
            <a:r>
              <a:rPr lang="en-US" dirty="0"/>
              <a:t>in all parts of the process:</a:t>
            </a:r>
          </a:p>
          <a:p>
            <a:pPr marL="742950" lvl="1" indent="-285750">
              <a:spcBef>
                <a:spcPts val="0"/>
              </a:spcBef>
            </a:pPr>
            <a:r>
              <a:rPr lang="en-US" dirty="0"/>
              <a:t>Identifying the student’s strengths and current levels of performance.</a:t>
            </a:r>
          </a:p>
          <a:p>
            <a:pPr marL="742950" lvl="1" indent="-285750">
              <a:spcBef>
                <a:spcPts val="0"/>
              </a:spcBef>
            </a:pPr>
            <a:r>
              <a:rPr lang="en-US" dirty="0"/>
              <a:t>Identifying the student’s disability-related needs.</a:t>
            </a:r>
          </a:p>
          <a:p>
            <a:pPr marL="742950" lvl="1" indent="-285750">
              <a:spcBef>
                <a:spcPts val="0"/>
              </a:spcBef>
            </a:pPr>
            <a:r>
              <a:rPr lang="en-US" dirty="0"/>
              <a:t>Developing the goals; understanding what meeting the goal can “look like.”</a:t>
            </a:r>
          </a:p>
          <a:p>
            <a:pPr marL="742950" lvl="1" indent="-285750">
              <a:spcBef>
                <a:spcPts val="0"/>
              </a:spcBef>
            </a:pPr>
            <a:r>
              <a:rPr lang="en-US" dirty="0"/>
              <a:t>Supporting their student in meeting IEP goals</a:t>
            </a:r>
            <a:r>
              <a:rPr lang="en-US" dirty="0" smtClean="0"/>
              <a:t>.</a:t>
            </a:r>
            <a:r>
              <a:rPr lang="en-US" dirty="0"/>
              <a:t> </a:t>
            </a:r>
            <a:endParaRPr lang="en-US" dirty="0" smtClean="0"/>
          </a:p>
          <a:p>
            <a:pPr marL="742950" lvl="1" indent="-285750">
              <a:spcBef>
                <a:spcPts val="0"/>
              </a:spcBef>
            </a:pPr>
            <a:r>
              <a:rPr lang="en-US" dirty="0" smtClean="0"/>
              <a:t>Reviewing progress</a:t>
            </a:r>
            <a:endParaRPr lang="en-US" dirty="0"/>
          </a:p>
          <a:p>
            <a:r>
              <a:rPr lang="en-US" dirty="0" smtClean="0">
                <a:sym typeface="Calibri"/>
              </a:rPr>
              <a:t>So </a:t>
            </a:r>
            <a:r>
              <a:rPr lang="en-US" dirty="0">
                <a:sym typeface="Calibri"/>
              </a:rPr>
              <a:t>how do we prepare families and support their participation in the process?  </a:t>
            </a:r>
          </a:p>
          <a:p>
            <a:r>
              <a:rPr lang="en-US" dirty="0" smtClean="0">
                <a:sym typeface="Calibri"/>
              </a:rPr>
              <a:t>On this slide there are some suggestions developed in conjunction w/ the Wisconsin State Parent Education Initiative  WSPEI) in response to input we have received about parent experiences during IEP team meetings and feedback re: what they would like to have happen during meetings re: their meaningful input and participation. </a:t>
            </a:r>
          </a:p>
          <a:p>
            <a:r>
              <a:rPr lang="en-US" dirty="0" smtClean="0">
                <a:sym typeface="Calibri"/>
              </a:rPr>
              <a:t>There is a link on this slide to a number of resources on Family Engagement, including a link to the WSPEI site where you can find a number of resources, including family and student snapshots, which we will refer to a bit later. </a:t>
            </a:r>
          </a:p>
          <a:p>
            <a:r>
              <a:rPr lang="en-US" dirty="0">
                <a:sym typeface="Calibri"/>
              </a:rPr>
              <a:t>Valued-- remember </a:t>
            </a:r>
            <a:r>
              <a:rPr lang="en-US" dirty="0" smtClean="0">
                <a:sym typeface="Calibri"/>
              </a:rPr>
              <a:t>parents </a:t>
            </a:r>
            <a:r>
              <a:rPr lang="en-US" dirty="0">
                <a:sym typeface="Calibri"/>
              </a:rPr>
              <a:t>are their child’s first </a:t>
            </a:r>
            <a:r>
              <a:rPr lang="en-US" dirty="0" smtClean="0">
                <a:sym typeface="Calibri"/>
              </a:rPr>
              <a:t>teachers </a:t>
            </a:r>
            <a:r>
              <a:rPr lang="en-US" dirty="0">
                <a:sym typeface="Calibri"/>
              </a:rPr>
              <a:t>and it may be hard </a:t>
            </a:r>
            <a:r>
              <a:rPr lang="en-US" dirty="0" smtClean="0">
                <a:sym typeface="Calibri"/>
              </a:rPr>
              <a:t>for them to </a:t>
            </a:r>
            <a:r>
              <a:rPr lang="en-US" dirty="0">
                <a:sym typeface="Calibri"/>
              </a:rPr>
              <a:t>trust others. Parents need to know their input is acknowledged, needed, and valued</a:t>
            </a:r>
          </a:p>
          <a:p>
            <a:r>
              <a:rPr lang="en-US" dirty="0" smtClean="0"/>
              <a:t>Families need: </a:t>
            </a:r>
          </a:p>
          <a:p>
            <a:pPr marL="285750" indent="-285750">
              <a:spcBef>
                <a:spcPts val="0"/>
              </a:spcBef>
              <a:buFont typeface="Arial" panose="020B0604020202020204" pitchFamily="34" charset="0"/>
              <a:buChar char="•"/>
            </a:pPr>
            <a:r>
              <a:rPr lang="en-US" dirty="0" smtClean="0"/>
              <a:t>Understanding at what level their child is performing. </a:t>
            </a:r>
            <a:r>
              <a:rPr lang="en-US" dirty="0"/>
              <a:t>F</a:t>
            </a:r>
            <a:r>
              <a:rPr lang="en-US" dirty="0" smtClean="0">
                <a:sym typeface="Calibri"/>
              </a:rPr>
              <a:t>amilies </a:t>
            </a:r>
            <a:r>
              <a:rPr lang="en-US" dirty="0">
                <a:sym typeface="Calibri"/>
              </a:rPr>
              <a:t>and students are aware there are gaps.  They want to know that educators do not see </a:t>
            </a:r>
            <a:r>
              <a:rPr lang="en-US" b="1" dirty="0" smtClean="0">
                <a:sym typeface="Calibri"/>
              </a:rPr>
              <a:t>Achievement gaps </a:t>
            </a:r>
            <a:r>
              <a:rPr lang="en-US" dirty="0">
                <a:sym typeface="Calibri"/>
              </a:rPr>
              <a:t>as just representing </a:t>
            </a:r>
            <a:r>
              <a:rPr lang="en-US" dirty="0" smtClean="0">
                <a:sym typeface="Calibri"/>
              </a:rPr>
              <a:t> their child’s deficits</a:t>
            </a:r>
            <a:r>
              <a:rPr lang="en-US" dirty="0">
                <a:sym typeface="Calibri"/>
              </a:rPr>
              <a:t>, but as </a:t>
            </a:r>
            <a:r>
              <a:rPr lang="en-US" dirty="0" smtClean="0">
                <a:sym typeface="Calibri"/>
              </a:rPr>
              <a:t>representing </a:t>
            </a:r>
            <a:r>
              <a:rPr lang="en-US" b="1" dirty="0" smtClean="0">
                <a:sym typeface="Calibri"/>
              </a:rPr>
              <a:t>opportunity gaps</a:t>
            </a:r>
            <a:r>
              <a:rPr lang="en-US" dirty="0" smtClean="0">
                <a:sym typeface="Calibri"/>
              </a:rPr>
              <a:t> in planning for growth and improvement</a:t>
            </a:r>
            <a:r>
              <a:rPr lang="en-US" dirty="0">
                <a:sym typeface="Calibri"/>
              </a:rPr>
              <a:t>. </a:t>
            </a:r>
          </a:p>
          <a:p>
            <a:pPr marL="285750" indent="-285750">
              <a:spcBef>
                <a:spcPts val="0"/>
              </a:spcBef>
              <a:buFont typeface="Arial" panose="020B0604020202020204" pitchFamily="34" charset="0"/>
              <a:buChar char="•"/>
            </a:pPr>
            <a:r>
              <a:rPr lang="en-US" dirty="0" smtClean="0"/>
              <a:t>Concrete examples such as a book at student’s instructional level and independent level</a:t>
            </a:r>
          </a:p>
          <a:p>
            <a:pPr marL="285750" lvl="0" indent="-285750">
              <a:spcBef>
                <a:spcPts val="0"/>
              </a:spcBef>
              <a:buFont typeface="Arial" panose="020B0604020202020204" pitchFamily="34" charset="0"/>
              <a:buChar char="•"/>
            </a:pPr>
            <a:r>
              <a:rPr lang="en-US" dirty="0" smtClean="0">
                <a:sym typeface="Calibri"/>
              </a:rPr>
              <a:t>Understanding the services and strategies provided to address needs.</a:t>
            </a:r>
          </a:p>
          <a:p>
            <a:pPr lvl="0"/>
            <a:r>
              <a:rPr lang="en-US" b="1" i="1" dirty="0" smtClean="0">
                <a:sym typeface="Calibri"/>
              </a:rPr>
              <a:t>Training note: </a:t>
            </a:r>
            <a:r>
              <a:rPr lang="en-US" b="1" dirty="0" smtClean="0">
                <a:sym typeface="Calibri"/>
              </a:rPr>
              <a:t>Remind participants that we would like them to think about family engagement as we go through each step</a:t>
            </a:r>
            <a:r>
              <a:rPr lang="en-US" b="1" i="1" dirty="0" smtClean="0">
                <a:sym typeface="Calibri"/>
              </a:rPr>
              <a:t>.  Remember to prompt participants during debriefing discussions asking for how they would involve families/students in preparing for and during IEP team meetings. </a:t>
            </a:r>
          </a:p>
          <a:p>
            <a:pPr marL="365760" lvl="1" indent="0">
              <a:buNone/>
            </a:pPr>
            <a:endParaRPr lang="en-US" dirty="0">
              <a:sym typeface="Calibri"/>
            </a:endParaRPr>
          </a:p>
        </p:txBody>
      </p:sp>
      <p:sp>
        <p:nvSpPr>
          <p:cNvPr id="10" name="Slide Image Placeholder 9"/>
          <p:cNvSpPr>
            <a:spLocks noGrp="1" noRot="1" noChangeAspect="1"/>
          </p:cNvSpPr>
          <p:nvPr>
            <p:ph type="sldImg"/>
          </p:nvPr>
        </p:nvSpPr>
        <p:spPr>
          <a:xfrm>
            <a:off x="1628775" y="231775"/>
            <a:ext cx="3749675" cy="2109788"/>
          </a:xfrm>
          <a:prstGeom prst="rect">
            <a:avLst/>
          </a:prstGeom>
        </p:spPr>
      </p:sp>
      <p:sp>
        <p:nvSpPr>
          <p:cNvPr id="11" name="Date Placeholder 10"/>
          <p:cNvSpPr>
            <a:spLocks noGrp="1"/>
          </p:cNvSpPr>
          <p:nvPr>
            <p:ph type="dt" idx="10"/>
          </p:nvPr>
        </p:nvSpPr>
        <p:spPr/>
        <p:txBody>
          <a:bodyPr/>
          <a:lstStyle/>
          <a:p>
            <a:r>
              <a:rPr lang="en-US" dirty="0" smtClean="0"/>
              <a:t>April 2018</a:t>
            </a:r>
            <a:endParaRPr lang="en-US" dirty="0"/>
          </a:p>
        </p:txBody>
      </p:sp>
      <p:sp>
        <p:nvSpPr>
          <p:cNvPr id="12" name="Footer Placeholder 11"/>
          <p:cNvSpPr>
            <a:spLocks noGrp="1"/>
          </p:cNvSpPr>
          <p:nvPr>
            <p:ph type="ftr" sz="quarter" idx="11"/>
          </p:nvPr>
        </p:nvSpPr>
        <p:spPr/>
        <p:txBody>
          <a:bodyPr/>
          <a:lstStyle/>
          <a:p>
            <a:r>
              <a:rPr lang="en-US" smtClean="0"/>
              <a:t>Wisconsin Department of Public Instruction</a:t>
            </a:r>
            <a:endParaRPr lang="en-US"/>
          </a:p>
        </p:txBody>
      </p:sp>
      <p:sp>
        <p:nvSpPr>
          <p:cNvPr id="13" name="Slide Number Placeholder 12"/>
          <p:cNvSpPr>
            <a:spLocks noGrp="1"/>
          </p:cNvSpPr>
          <p:nvPr>
            <p:ph type="sldNum" sz="quarter" idx="12"/>
          </p:nvPr>
        </p:nvSpPr>
        <p:spPr/>
        <p:txBody>
          <a:bodyPr/>
          <a:lstStyle/>
          <a:p>
            <a:fld id="{84D1FE89-6336-4D40-8888-FEE536696E18}" type="slidenum">
              <a:rPr lang="en-US" smtClean="0"/>
              <a:t>11</a:t>
            </a:fld>
            <a:endParaRPr lang="en-US"/>
          </a:p>
        </p:txBody>
      </p:sp>
      <p:sp>
        <p:nvSpPr>
          <p:cNvPr id="14" name="Header Placeholder 13"/>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28599378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a:xfrm>
            <a:off x="0" y="8975725"/>
            <a:ext cx="3505200" cy="320675"/>
          </a:xfrm>
        </p:spPr>
        <p:txBody>
          <a:bodyPr/>
          <a:lstStyle/>
          <a:p>
            <a:r>
              <a:rPr lang="en-US" smtClean="0"/>
              <a:t>Wisconsin Department of Public Instruction</a:t>
            </a:r>
            <a:endParaRPr lang="en-US" dirty="0"/>
          </a:p>
        </p:txBody>
      </p:sp>
      <p:sp>
        <p:nvSpPr>
          <p:cNvPr id="7" name="Slide Number Placeholder 6"/>
          <p:cNvSpPr>
            <a:spLocks noGrp="1"/>
          </p:cNvSpPr>
          <p:nvPr>
            <p:ph type="sldNum" sz="quarter" idx="13"/>
          </p:nvPr>
        </p:nvSpPr>
        <p:spPr>
          <a:xfrm>
            <a:off x="5640388" y="8829675"/>
            <a:ext cx="1370012" cy="466725"/>
          </a:xfrm>
        </p:spPr>
        <p:txBody>
          <a:bodyPr/>
          <a:lstStyle/>
          <a:p>
            <a:fld id="{B8DB3C69-16F6-466A-B3B3-DB0E2089E12C}" type="slidenum">
              <a:rPr lang="en-US" smtClean="0"/>
              <a:pPr/>
              <a:t>110</a:t>
            </a:fld>
            <a:endParaRPr lang="en-US" dirty="0"/>
          </a:p>
        </p:txBody>
      </p:sp>
      <p:sp>
        <p:nvSpPr>
          <p:cNvPr id="12" name="Date Placeholder 11"/>
          <p:cNvSpPr>
            <a:spLocks noGrp="1"/>
          </p:cNvSpPr>
          <p:nvPr>
            <p:ph type="dt" idx="14"/>
          </p:nvPr>
        </p:nvSpPr>
        <p:spPr>
          <a:xfrm>
            <a:off x="3971925" y="0"/>
            <a:ext cx="3038475" cy="466725"/>
          </a:xfrm>
        </p:spPr>
        <p:txBody>
          <a:bodyPr/>
          <a:lstStyle/>
          <a:p>
            <a:pPr>
              <a:defRPr/>
            </a:pPr>
            <a:r>
              <a:rPr lang="en-US" dirty="0" smtClean="0"/>
              <a:t>April 2018</a:t>
            </a:r>
            <a:endParaRPr lang="en-US" dirty="0"/>
          </a:p>
        </p:txBody>
      </p:sp>
      <p:sp>
        <p:nvSpPr>
          <p:cNvPr id="4" name="Header Placeholder 3"/>
          <p:cNvSpPr>
            <a:spLocks noGrp="1"/>
          </p:cNvSpPr>
          <p:nvPr>
            <p:ph type="hdr" sz="quarter" idx="15"/>
          </p:nvPr>
        </p:nvSpPr>
        <p:spPr/>
        <p:txBody>
          <a:bodyPr/>
          <a:lstStyle/>
          <a:p>
            <a:r>
              <a:rPr lang="en-US" smtClean="0"/>
              <a:t>CCR IEPs</a:t>
            </a:r>
            <a:endParaRPr lang="en-US" dirty="0"/>
          </a:p>
        </p:txBody>
      </p:sp>
      <p:sp>
        <p:nvSpPr>
          <p:cNvPr id="10" name="Slide Image Placeholder 9"/>
          <p:cNvSpPr>
            <a:spLocks noGrp="1" noRot="1" noChangeAspect="1"/>
          </p:cNvSpPr>
          <p:nvPr>
            <p:ph type="sldImg"/>
          </p:nvPr>
        </p:nvSpPr>
        <p:spPr>
          <a:xfrm>
            <a:off x="2057400" y="228600"/>
            <a:ext cx="3175000" cy="1785938"/>
          </a:xfrm>
        </p:spPr>
      </p:sp>
      <p:sp>
        <p:nvSpPr>
          <p:cNvPr id="11" name="Notes Placeholder 10"/>
          <p:cNvSpPr>
            <a:spLocks noGrp="1"/>
          </p:cNvSpPr>
          <p:nvPr>
            <p:ph type="body" idx="1"/>
          </p:nvPr>
        </p:nvSpPr>
        <p:spPr/>
        <p:txBody>
          <a:bodyPr/>
          <a:lstStyle/>
          <a:p>
            <a:r>
              <a:rPr lang="en-US" sz="1300" dirty="0" smtClean="0"/>
              <a:t>At </a:t>
            </a:r>
            <a:r>
              <a:rPr lang="en-US" sz="1300" dirty="0"/>
              <a:t>least </a:t>
            </a:r>
            <a:r>
              <a:rPr lang="en-US" sz="1300" dirty="0" smtClean="0"/>
              <a:t>annually, the IEP team must meet to formally review progress toward all IEP goals and revise the IEP as appropriate to address: , </a:t>
            </a:r>
            <a:endParaRPr lang="en-US" sz="1300" dirty="0"/>
          </a:p>
          <a:p>
            <a:pPr lvl="1">
              <a:spcBef>
                <a:spcPts val="0"/>
              </a:spcBef>
            </a:pPr>
            <a:r>
              <a:rPr lang="en-US" dirty="0"/>
              <a:t>The student’s disability-related needs </a:t>
            </a:r>
          </a:p>
          <a:p>
            <a:pPr lvl="1">
              <a:spcBef>
                <a:spcPts val="0"/>
              </a:spcBef>
            </a:pPr>
            <a:r>
              <a:rPr lang="en-US" dirty="0"/>
              <a:t>Any lack of expected progress toward IEP goals </a:t>
            </a:r>
          </a:p>
          <a:p>
            <a:pPr lvl="1">
              <a:spcBef>
                <a:spcPts val="0"/>
              </a:spcBef>
            </a:pPr>
            <a:r>
              <a:rPr lang="en-US" dirty="0"/>
              <a:t>Any lack of expected progress in the general education curriculum </a:t>
            </a:r>
          </a:p>
          <a:p>
            <a:pPr lvl="1">
              <a:spcBef>
                <a:spcPts val="0"/>
              </a:spcBef>
            </a:pPr>
            <a:r>
              <a:rPr lang="en-US" dirty="0"/>
              <a:t>How IEP goals and services support the student in closing gaps in early learning/academic achievement and functional </a:t>
            </a:r>
            <a:r>
              <a:rPr lang="en-US" dirty="0" smtClean="0"/>
              <a:t>expectations</a:t>
            </a:r>
            <a:endParaRPr lang="en-US" dirty="0"/>
          </a:p>
          <a:p>
            <a:r>
              <a:rPr lang="en-US" sz="1300" dirty="0" smtClean="0"/>
              <a:t>To </a:t>
            </a:r>
            <a:r>
              <a:rPr lang="en-US" sz="1300" dirty="0"/>
              <a:t>do this, the IEP team </a:t>
            </a:r>
            <a:r>
              <a:rPr lang="en-US" sz="1300" b="1" dirty="0"/>
              <a:t>reviews the disability related needs and the goals (or objectives) for which good progress is being made and determine what additional progress may be needed. </a:t>
            </a:r>
            <a:r>
              <a:rPr lang="en-US" sz="1300" dirty="0" smtClean="0"/>
              <a:t>The team asks, </a:t>
            </a:r>
            <a:r>
              <a:rPr lang="en-US" sz="1300" b="1" dirty="0" smtClean="0"/>
              <a:t> </a:t>
            </a:r>
            <a:r>
              <a:rPr lang="en-US" sz="1300" b="1" dirty="0"/>
              <a:t>“Has the IEP been effective in addressing the student’s </a:t>
            </a:r>
            <a:r>
              <a:rPr lang="en-US" sz="1300" b="1" dirty="0" smtClean="0"/>
              <a:t>disability-related needs to help the student make progress toward academic standards and </a:t>
            </a:r>
            <a:r>
              <a:rPr lang="en-US" sz="1300" b="1" dirty="0"/>
              <a:t>functional expectations at the desired rate?” </a:t>
            </a:r>
          </a:p>
          <a:p>
            <a:r>
              <a:rPr lang="en-US" sz="1300" dirty="0"/>
              <a:t>The IEP team </a:t>
            </a:r>
            <a:r>
              <a:rPr lang="en-US" sz="1300" b="1" dirty="0"/>
              <a:t>uses the information collected and already reported to the parent  during interim review(s) of progress</a:t>
            </a:r>
            <a:r>
              <a:rPr lang="en-US" sz="1300" dirty="0"/>
              <a:t>, and any other relevant information, to determine if IEP goals have been met and if special education services are effectively meeting the student’s needs. If not, </a:t>
            </a:r>
            <a:r>
              <a:rPr lang="en-US" sz="1300" dirty="0" smtClean="0"/>
              <a:t>the team considers what </a:t>
            </a:r>
            <a:r>
              <a:rPr lang="en-US" sz="1300" dirty="0"/>
              <a:t>revisions to the IEP are needed to support the student?</a:t>
            </a:r>
          </a:p>
          <a:p>
            <a:r>
              <a:rPr lang="en-US" sz="1300" dirty="0" smtClean="0"/>
              <a:t>If </a:t>
            </a:r>
            <a:r>
              <a:rPr lang="en-US" sz="1300" dirty="0"/>
              <a:t>a goal has been met, perhaps the goal is no longer needed or a more ambitious goal should be added (i.e., change in level or increased independence of performance; different aspect/higher level skill).  </a:t>
            </a:r>
            <a:endParaRPr lang="en-US" sz="1300" dirty="0" smtClean="0"/>
          </a:p>
          <a:p>
            <a:r>
              <a:rPr lang="en-US" sz="1300" dirty="0"/>
              <a:t>If not all needs are addressed by a goal, </a:t>
            </a:r>
            <a:r>
              <a:rPr lang="en-US" sz="1300" dirty="0" smtClean="0"/>
              <a:t>the team should also </a:t>
            </a:r>
            <a:r>
              <a:rPr lang="en-US" sz="1300" dirty="0"/>
              <a:t>review the degree to which the need is being met. </a:t>
            </a:r>
          </a:p>
          <a:p>
            <a:pPr lvl="1"/>
            <a:r>
              <a:rPr lang="en-US" dirty="0"/>
              <a:t>Example: A student who requires a wheelchair or walker has a disability that affects the student’s mobility. Therefore, improved mobility to  allow access to school is a disability-related need.  It is possible that the student has acquired the requisite mobility skills needed to use and transfer from his walker or wheelchair, but still has mobility related needs.  In such case, the student may not have an IEP goal related to mobility but will still require the related service of specialized transportation.</a:t>
            </a:r>
          </a:p>
          <a:p>
            <a:r>
              <a:rPr lang="en-US" sz="1300" dirty="0" smtClean="0"/>
              <a:t>When analyzing progress always consider how </a:t>
            </a:r>
            <a:r>
              <a:rPr lang="en-US" sz="1300" dirty="0"/>
              <a:t>the student’s strengths, areas of </a:t>
            </a:r>
            <a:r>
              <a:rPr lang="en-US" sz="1300" dirty="0" smtClean="0"/>
              <a:t>success,  </a:t>
            </a:r>
            <a:r>
              <a:rPr lang="en-US" sz="1300" dirty="0"/>
              <a:t>and strategies that are working well may apply to areas in which progress is not so good. </a:t>
            </a:r>
          </a:p>
        </p:txBody>
      </p:sp>
    </p:spTree>
    <p:extLst>
      <p:ext uri="{BB962C8B-B14F-4D97-AF65-F5344CB8AC3E}">
        <p14:creationId xmlns:p14="http://schemas.microsoft.com/office/powerpoint/2010/main" val="20957783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a:xfrm>
            <a:off x="3971925" y="0"/>
            <a:ext cx="3038475" cy="466725"/>
          </a:xfrm>
        </p:spPr>
        <p:txBody>
          <a:bodyPr/>
          <a:lstStyle/>
          <a:p>
            <a:r>
              <a:rPr lang="en-US" dirty="0" smtClean="0"/>
              <a:t>April 2018</a:t>
            </a:r>
            <a:endParaRPr lang="en-US" dirty="0"/>
          </a:p>
        </p:txBody>
      </p:sp>
      <p:sp>
        <p:nvSpPr>
          <p:cNvPr id="6" name="Footer Placeholder 5"/>
          <p:cNvSpPr>
            <a:spLocks noGrp="1"/>
          </p:cNvSpPr>
          <p:nvPr>
            <p:ph type="ftr" sz="quarter" idx="12"/>
          </p:nvPr>
        </p:nvSpPr>
        <p:spPr/>
        <p:txBody>
          <a:bodyPr/>
          <a:lstStyle/>
          <a:p>
            <a:r>
              <a:rPr lang="en-US" smtClean="0"/>
              <a:t>Wisconsin Department of Public Instruction</a:t>
            </a:r>
            <a:endParaRPr lang="en-US" dirty="0"/>
          </a:p>
        </p:txBody>
      </p:sp>
      <p:sp>
        <p:nvSpPr>
          <p:cNvPr id="7" name="Slide Number Placeholder 6"/>
          <p:cNvSpPr>
            <a:spLocks noGrp="1"/>
          </p:cNvSpPr>
          <p:nvPr>
            <p:ph type="sldNum" sz="quarter" idx="13"/>
          </p:nvPr>
        </p:nvSpPr>
        <p:spPr>
          <a:xfrm>
            <a:off x="5640388" y="8829675"/>
            <a:ext cx="1370012" cy="466725"/>
          </a:xfrm>
        </p:spPr>
        <p:txBody>
          <a:bodyPr/>
          <a:lstStyle/>
          <a:p>
            <a:fld id="{B8DB3C69-16F6-466A-B3B3-DB0E2089E12C}" type="slidenum">
              <a:rPr lang="en-US" smtClean="0"/>
              <a:pPr/>
              <a:t>111</a:t>
            </a:fld>
            <a:endParaRPr lang="en-US" dirty="0"/>
          </a:p>
        </p:txBody>
      </p:sp>
      <p:sp>
        <p:nvSpPr>
          <p:cNvPr id="2" name="Slide Image Placeholder 1"/>
          <p:cNvSpPr>
            <a:spLocks noGrp="1" noRot="1" noChangeAspect="1"/>
          </p:cNvSpPr>
          <p:nvPr>
            <p:ph type="sldImg"/>
          </p:nvPr>
        </p:nvSpPr>
        <p:spPr>
          <a:xfrm>
            <a:off x="1854200" y="247650"/>
            <a:ext cx="3354388" cy="1885950"/>
          </a:xfrm>
        </p:spPr>
      </p:sp>
      <p:sp>
        <p:nvSpPr>
          <p:cNvPr id="8" name="Notes Placeholder 7"/>
          <p:cNvSpPr>
            <a:spLocks noGrp="1"/>
          </p:cNvSpPr>
          <p:nvPr>
            <p:ph type="body" sz="quarter" idx="14"/>
          </p:nvPr>
        </p:nvSpPr>
        <p:spPr/>
        <p:txBody>
          <a:bodyPr/>
          <a:lstStyle/>
          <a:p>
            <a:r>
              <a:rPr lang="en-US" dirty="0"/>
              <a:t>Read slide.</a:t>
            </a:r>
          </a:p>
          <a:p>
            <a:r>
              <a:rPr lang="en-US" dirty="0"/>
              <a:t>When </a:t>
            </a:r>
            <a:r>
              <a:rPr lang="en-US" dirty="0" smtClean="0"/>
              <a:t>a student </a:t>
            </a:r>
            <a:r>
              <a:rPr lang="en-US" dirty="0"/>
              <a:t>is not making sufficient progress towards achieving IEP goals and closing achievement gaps, the CCR IEP Five-Step Process provides a good framework for reviewing and revising the IEP</a:t>
            </a:r>
            <a:r>
              <a:rPr lang="en-US" dirty="0" smtClean="0"/>
              <a:t>.</a:t>
            </a:r>
          </a:p>
          <a:p>
            <a:r>
              <a:rPr lang="en-US" dirty="0" smtClean="0"/>
              <a:t>For instance,  the IEP  team should return to step 1 and consider what team members know about the student. </a:t>
            </a:r>
          </a:p>
          <a:p>
            <a:r>
              <a:rPr lang="en-US" dirty="0" smtClean="0"/>
              <a:t>Upon </a:t>
            </a:r>
            <a:r>
              <a:rPr lang="en-US" dirty="0"/>
              <a:t>IEP review/revision, progress made toward goal attainment cycles back to Step 1 discussion and a summary of progress data becomes part of the current level of performance statement for the next IEP. </a:t>
            </a:r>
          </a:p>
        </p:txBody>
      </p:sp>
    </p:spTree>
    <p:extLst>
      <p:ext uri="{BB962C8B-B14F-4D97-AF65-F5344CB8AC3E}">
        <p14:creationId xmlns:p14="http://schemas.microsoft.com/office/powerpoint/2010/main" val="11408053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10" name="Footer Placeholder 9"/>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11" name="Slide Number Placeholder 10"/>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112</a:t>
            </a:fld>
            <a:endParaRPr lang="en-US" dirty="0"/>
          </a:p>
        </p:txBody>
      </p:sp>
      <p:sp>
        <p:nvSpPr>
          <p:cNvPr id="14" name="Header Placeholder 13"/>
          <p:cNvSpPr>
            <a:spLocks noGrp="1"/>
          </p:cNvSpPr>
          <p:nvPr>
            <p:ph type="hdr" sz="quarter" idx="13"/>
          </p:nvPr>
        </p:nvSpPr>
        <p:spPr/>
        <p:txBody>
          <a:bodyPr/>
          <a:lstStyle/>
          <a:p>
            <a:pPr>
              <a:defRPr/>
            </a:pPr>
            <a:r>
              <a:rPr lang="en-US" smtClean="0"/>
              <a:t>CCR IEPs</a:t>
            </a:r>
            <a:endParaRPr lang="en-US" dirty="0"/>
          </a:p>
        </p:txBody>
      </p:sp>
      <p:sp>
        <p:nvSpPr>
          <p:cNvPr id="3" name="Slide Image Placeholder 2"/>
          <p:cNvSpPr>
            <a:spLocks noGrp="1" noRot="1" noChangeAspect="1"/>
          </p:cNvSpPr>
          <p:nvPr>
            <p:ph type="sldImg"/>
          </p:nvPr>
        </p:nvSpPr>
        <p:spPr>
          <a:xfrm>
            <a:off x="2057400" y="228600"/>
            <a:ext cx="3175000" cy="1785938"/>
          </a:xfrm>
        </p:spPr>
      </p:sp>
      <p:sp>
        <p:nvSpPr>
          <p:cNvPr id="5" name="Notes Placeholder 4"/>
          <p:cNvSpPr>
            <a:spLocks noGrp="1"/>
          </p:cNvSpPr>
          <p:nvPr>
            <p:ph type="body" idx="1"/>
          </p:nvPr>
        </p:nvSpPr>
        <p:spPr/>
        <p:txBody>
          <a:bodyPr/>
          <a:lstStyle/>
          <a:p>
            <a:r>
              <a:rPr lang="en-US" dirty="0" smtClean="0"/>
              <a:t>Carrying out step 5 of the CCR IEP process effectively, requires a number system prerequisites to be in place.  This slide highlights a few of these.  District and building level leadership are encouraged to consider these examples as they implement the 5 step process. </a:t>
            </a:r>
            <a:endParaRPr lang="en-US" dirty="0"/>
          </a:p>
          <a:p>
            <a:endParaRPr lang="en-US" dirty="0"/>
          </a:p>
          <a:p>
            <a:endParaRPr lang="en-US" dirty="0"/>
          </a:p>
          <a:p>
            <a:r>
              <a:rPr lang="en-US" dirty="0"/>
              <a:t>Move to Resource Slides before Facilitate Group Work time. </a:t>
            </a:r>
          </a:p>
          <a:p>
            <a:endParaRPr lang="en-US" dirty="0"/>
          </a:p>
        </p:txBody>
      </p:sp>
    </p:spTree>
    <p:extLst>
      <p:ext uri="{BB962C8B-B14F-4D97-AF65-F5344CB8AC3E}">
        <p14:creationId xmlns:p14="http://schemas.microsoft.com/office/powerpoint/2010/main" val="9258805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10" name="Footer Placeholder 9"/>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11" name="Slide Number Placeholder 10"/>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113</a:t>
            </a:fld>
            <a:endParaRPr lang="en-US" dirty="0"/>
          </a:p>
        </p:txBody>
      </p:sp>
      <p:sp>
        <p:nvSpPr>
          <p:cNvPr id="14" name="Header Placeholder 13"/>
          <p:cNvSpPr>
            <a:spLocks noGrp="1"/>
          </p:cNvSpPr>
          <p:nvPr>
            <p:ph type="hdr" sz="quarter" idx="13"/>
          </p:nvPr>
        </p:nvSpPr>
        <p:spPr/>
        <p:txBody>
          <a:bodyPr/>
          <a:lstStyle/>
          <a:p>
            <a:pPr>
              <a:defRPr/>
            </a:pPr>
            <a:r>
              <a:rPr lang="en-US" smtClean="0"/>
              <a:t>CCR IEPs</a:t>
            </a:r>
            <a:endParaRPr lang="en-US" dirty="0"/>
          </a:p>
        </p:txBody>
      </p:sp>
      <p:sp>
        <p:nvSpPr>
          <p:cNvPr id="3" name="Slide Image Placeholder 2"/>
          <p:cNvSpPr>
            <a:spLocks noGrp="1" noRot="1" noChangeAspect="1"/>
          </p:cNvSpPr>
          <p:nvPr>
            <p:ph type="sldImg"/>
          </p:nvPr>
        </p:nvSpPr>
        <p:spPr>
          <a:xfrm>
            <a:off x="2057400" y="228600"/>
            <a:ext cx="3175000" cy="1785938"/>
          </a:xfrm>
        </p:spPr>
      </p:sp>
      <p:sp>
        <p:nvSpPr>
          <p:cNvPr id="5" name="Notes Placeholder 4"/>
          <p:cNvSpPr>
            <a:spLocks noGrp="1"/>
          </p:cNvSpPr>
          <p:nvPr>
            <p:ph type="body" idx="1"/>
          </p:nvPr>
        </p:nvSpPr>
        <p:spPr/>
        <p:txBody>
          <a:bodyPr/>
          <a:lstStyle/>
          <a:p>
            <a:r>
              <a:rPr lang="en-US" dirty="0" smtClean="0"/>
              <a:t>Carrying out step 5 of the CCR IEP process effectively, requires a number system prerequisites to be in place.  This slide highlights a few of these.  District and building level leadership are encouraged to consider these examples as they implement the 5 step process. </a:t>
            </a:r>
            <a:endParaRPr lang="en-US" dirty="0"/>
          </a:p>
          <a:p>
            <a:endParaRPr lang="en-US" dirty="0"/>
          </a:p>
          <a:p>
            <a:endParaRPr lang="en-US" dirty="0"/>
          </a:p>
          <a:p>
            <a:r>
              <a:rPr lang="en-US" dirty="0"/>
              <a:t>Move to Resource Slides before Facilitate Group Work time. </a:t>
            </a:r>
          </a:p>
          <a:p>
            <a:endParaRPr lang="en-US" dirty="0"/>
          </a:p>
        </p:txBody>
      </p:sp>
    </p:spTree>
    <p:extLst>
      <p:ext uri="{BB962C8B-B14F-4D97-AF65-F5344CB8AC3E}">
        <p14:creationId xmlns:p14="http://schemas.microsoft.com/office/powerpoint/2010/main" val="1672731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solidFill>
                  <a:prstClr val="black"/>
                </a:solidFill>
              </a:rPr>
              <a:t>CCR-IEPs Webinar 4</a:t>
            </a:r>
            <a:endParaRPr lang="en-US" dirty="0">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June 2017</a:t>
            </a:r>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Wisconsin Dept. of Public Instruction</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B8DB3C69-16F6-466A-B3B3-DB0E2089E12C}" type="slidenum">
              <a:rPr lang="en-US" smtClean="0">
                <a:solidFill>
                  <a:prstClr val="black"/>
                </a:solidFill>
              </a:rPr>
              <a:pPr/>
              <a:t>114</a:t>
            </a:fld>
            <a:endParaRPr lang="en-US" dirty="0">
              <a:solidFill>
                <a:prstClr val="black"/>
              </a:solidFill>
            </a:endParaRPr>
          </a:p>
        </p:txBody>
      </p:sp>
      <p:sp>
        <p:nvSpPr>
          <p:cNvPr id="21" name="Notes Placeholder 20"/>
          <p:cNvSpPr>
            <a:spLocks noGrp="1"/>
          </p:cNvSpPr>
          <p:nvPr>
            <p:ph type="body" idx="1"/>
          </p:nvPr>
        </p:nvSpPr>
        <p:spPr/>
        <p:txBody>
          <a:bodyPr/>
          <a:lstStyle/>
          <a:p>
            <a:r>
              <a:rPr lang="en-US" dirty="0" smtClean="0"/>
              <a:t>The At A Glance documents also include Step-Checks that individuals or teams can use to review their IEPs.  </a:t>
            </a:r>
          </a:p>
          <a:p>
            <a:endParaRPr lang="en-US" dirty="0" smtClean="0"/>
          </a:p>
          <a:p>
            <a:r>
              <a:rPr lang="en-US" dirty="0" smtClean="0"/>
              <a:t>Here is the Step 4- Step-Check:</a:t>
            </a:r>
          </a:p>
          <a:p>
            <a:pPr lvl="0"/>
            <a:r>
              <a:rPr lang="en-US" dirty="0" smtClean="0"/>
              <a:t>Are all IEP goals and disability-related needs addressed by at least one service?</a:t>
            </a:r>
          </a:p>
          <a:p>
            <a:pPr lvl="0"/>
            <a:r>
              <a:rPr lang="en-US" dirty="0" smtClean="0"/>
              <a:t>Is a clear description of the service provided?</a:t>
            </a:r>
          </a:p>
          <a:p>
            <a:pPr lvl="0"/>
            <a:r>
              <a:rPr lang="en-US" dirty="0" smtClean="0"/>
              <a:t>Is a clear and logical amount, frequency, location and duration provided?</a:t>
            </a:r>
          </a:p>
          <a:p>
            <a:pPr lvl="0"/>
            <a:r>
              <a:rPr lang="en-US" dirty="0" smtClean="0"/>
              <a:t>Are there procedures for verifying IEP implementation?</a:t>
            </a:r>
          </a:p>
          <a:p>
            <a:pPr lvl="0"/>
            <a:r>
              <a:rPr lang="en-US" dirty="0" smtClean="0"/>
              <a:t>Do services support access, engagement and progress in the general curriculum and environment?</a:t>
            </a:r>
          </a:p>
          <a:p>
            <a:pPr lvl="0"/>
            <a:r>
              <a:rPr lang="en-US" dirty="0" smtClean="0"/>
              <a:t>Are supports, such as training in literacy instruction, provided for educators?</a:t>
            </a:r>
          </a:p>
          <a:p>
            <a:pPr lvl="0"/>
            <a:endParaRPr lang="en-US" dirty="0" smtClean="0"/>
          </a:p>
          <a:p>
            <a:r>
              <a:rPr lang="en-US" dirty="0" smtClean="0"/>
              <a:t>Each of the At a Glance documents also include tips for IEP teams about each step.  We have already gone over the tips for this step during the presentation.  There is  a link to the Step 4 At a Glance on this slide. </a:t>
            </a:r>
          </a:p>
          <a:p>
            <a:endParaRPr lang="en-US" dirty="0"/>
          </a:p>
        </p:txBody>
      </p:sp>
      <p:sp>
        <p:nvSpPr>
          <p:cNvPr id="11" name="Slide Image Placeholder 10"/>
          <p:cNvSpPr>
            <a:spLocks noGrp="1" noRot="1" noChangeAspect="1"/>
          </p:cNvSpPr>
          <p:nvPr>
            <p:ph type="sldImg"/>
          </p:nvPr>
        </p:nvSpPr>
        <p:spPr>
          <a:xfrm>
            <a:off x="1789113" y="185738"/>
            <a:ext cx="3429000" cy="1930400"/>
          </a:xfrm>
        </p:spPr>
      </p:sp>
    </p:spTree>
    <p:extLst>
      <p:ext uri="{BB962C8B-B14F-4D97-AF65-F5344CB8AC3E}">
        <p14:creationId xmlns:p14="http://schemas.microsoft.com/office/powerpoint/2010/main" val="24467537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9" name="Footer Placeholder 8"/>
          <p:cNvSpPr>
            <a:spLocks noGrp="1"/>
          </p:cNvSpPr>
          <p:nvPr>
            <p:ph type="ftr" sz="quarter" idx="11"/>
          </p:nvPr>
        </p:nvSpPr>
        <p:spPr/>
        <p:txBody>
          <a:bodyPr/>
          <a:lstStyle/>
          <a:p>
            <a:pPr>
              <a:defRPr/>
            </a:pPr>
            <a:r>
              <a:rPr lang="en-US" smtClean="0"/>
              <a:t>Wisconsin Department of Public Instruction</a:t>
            </a:r>
            <a:endParaRPr lang="en-US" dirty="0"/>
          </a:p>
        </p:txBody>
      </p:sp>
      <p:sp>
        <p:nvSpPr>
          <p:cNvPr id="10" name="Slide Number Placeholder 9"/>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115</a:t>
            </a:fld>
            <a:endParaRPr lang="en-US" dirty="0"/>
          </a:p>
        </p:txBody>
      </p:sp>
      <p:sp>
        <p:nvSpPr>
          <p:cNvPr id="11" name="Header Placeholder 10"/>
          <p:cNvSpPr>
            <a:spLocks noGrp="1"/>
          </p:cNvSpPr>
          <p:nvPr>
            <p:ph type="hdr" sz="quarter" idx="13"/>
          </p:nvPr>
        </p:nvSpPr>
        <p:spPr/>
        <p:txBody>
          <a:bodyPr/>
          <a:lstStyle/>
          <a:p>
            <a:pPr>
              <a:defRPr/>
            </a:pPr>
            <a:r>
              <a:rPr lang="en-US" smtClean="0"/>
              <a:t>CCR IEPs</a:t>
            </a:r>
            <a:endParaRPr lang="en-US" dirty="0"/>
          </a:p>
        </p:txBody>
      </p:sp>
      <p:sp>
        <p:nvSpPr>
          <p:cNvPr id="5" name="Slide Image Placeholder 4"/>
          <p:cNvSpPr>
            <a:spLocks noGrp="1" noRot="1" noChangeAspect="1"/>
          </p:cNvSpPr>
          <p:nvPr>
            <p:ph type="sldImg"/>
          </p:nvPr>
        </p:nvSpPr>
        <p:spPr>
          <a:xfrm>
            <a:off x="1854200" y="247650"/>
            <a:ext cx="3354388" cy="1885950"/>
          </a:xfrm>
        </p:spPr>
      </p:sp>
      <p:sp>
        <p:nvSpPr>
          <p:cNvPr id="7" name="Notes Placeholder 6"/>
          <p:cNvSpPr>
            <a:spLocks noGrp="1"/>
          </p:cNvSpPr>
          <p:nvPr>
            <p:ph type="body" idx="1"/>
          </p:nvPr>
        </p:nvSpPr>
        <p:spPr>
          <a:xfrm>
            <a:off x="182881" y="2381250"/>
            <a:ext cx="6658947" cy="6605996"/>
          </a:xfrm>
        </p:spPr>
        <p:txBody>
          <a:bodyPr/>
          <a:lstStyle/>
          <a:p>
            <a:r>
              <a:rPr lang="en-US" dirty="0" smtClean="0"/>
              <a:t>Use this slide or Step 5 Check your System for Group Activity Option #2 </a:t>
            </a:r>
            <a:endParaRPr lang="en-US" dirty="0"/>
          </a:p>
        </p:txBody>
      </p:sp>
    </p:spTree>
    <p:extLst>
      <p:ext uri="{BB962C8B-B14F-4D97-AF65-F5344CB8AC3E}">
        <p14:creationId xmlns:p14="http://schemas.microsoft.com/office/powerpoint/2010/main" val="39143292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a:xfrm>
            <a:off x="3971925" y="0"/>
            <a:ext cx="3038475" cy="466725"/>
          </a:xfrm>
        </p:spPr>
        <p:txBody>
          <a:bodyPr/>
          <a:lstStyle/>
          <a:p>
            <a:r>
              <a:rPr lang="en-US" dirty="0" smtClean="0"/>
              <a:t>April 2018</a:t>
            </a:r>
            <a:endParaRPr lang="en-US" dirty="0"/>
          </a:p>
        </p:txBody>
      </p:sp>
      <p:sp>
        <p:nvSpPr>
          <p:cNvPr id="7" name="Slide Number Placeholder 6"/>
          <p:cNvSpPr>
            <a:spLocks noGrp="1"/>
          </p:cNvSpPr>
          <p:nvPr>
            <p:ph type="sldNum" sz="quarter" idx="13"/>
          </p:nvPr>
        </p:nvSpPr>
        <p:spPr>
          <a:xfrm>
            <a:off x="5640388" y="8829675"/>
            <a:ext cx="1370012" cy="466725"/>
          </a:xfrm>
        </p:spPr>
        <p:txBody>
          <a:bodyPr/>
          <a:lstStyle/>
          <a:p>
            <a:fld id="{B8DB3C69-16F6-466A-B3B3-DB0E2089E12C}" type="slidenum">
              <a:rPr lang="en-US" smtClean="0"/>
              <a:pPr/>
              <a:t>116</a:t>
            </a:fld>
            <a:endParaRPr lang="en-US" dirty="0"/>
          </a:p>
        </p:txBody>
      </p:sp>
      <p:sp>
        <p:nvSpPr>
          <p:cNvPr id="2" name="Footer Placeholder 1"/>
          <p:cNvSpPr>
            <a:spLocks noGrp="1"/>
          </p:cNvSpPr>
          <p:nvPr>
            <p:ph type="ftr" sz="quarter" idx="14"/>
          </p:nvPr>
        </p:nvSpPr>
        <p:spPr/>
        <p:txBody>
          <a:bodyPr/>
          <a:lstStyle/>
          <a:p>
            <a:r>
              <a:rPr lang="en-US" smtClean="0"/>
              <a:t>Wisconsin Department of Public Instruction</a:t>
            </a:r>
            <a:endParaRPr lang="en-US" dirty="0"/>
          </a:p>
        </p:txBody>
      </p:sp>
      <p:sp>
        <p:nvSpPr>
          <p:cNvPr id="8" name="Slide Image Placeholder 7"/>
          <p:cNvSpPr>
            <a:spLocks noGrp="1" noRot="1" noChangeAspect="1"/>
          </p:cNvSpPr>
          <p:nvPr>
            <p:ph type="sldImg"/>
          </p:nvPr>
        </p:nvSpPr>
        <p:spPr>
          <a:xfrm>
            <a:off x="1854200" y="247650"/>
            <a:ext cx="3354388" cy="1885950"/>
          </a:xfrm>
        </p:spPr>
      </p:sp>
      <p:sp>
        <p:nvSpPr>
          <p:cNvPr id="9" name="Notes Placeholder 8"/>
          <p:cNvSpPr>
            <a:spLocks noGrp="1"/>
          </p:cNvSpPr>
          <p:nvPr>
            <p:ph type="body" idx="1"/>
          </p:nvPr>
        </p:nvSpPr>
        <p:spPr>
          <a:xfrm>
            <a:off x="182881" y="2381250"/>
            <a:ext cx="6658947" cy="6605996"/>
          </a:xfrm>
        </p:spPr>
        <p:txBody>
          <a:bodyPr/>
          <a:lstStyle/>
          <a:p>
            <a:r>
              <a:rPr lang="en-US" dirty="0" smtClean="0"/>
              <a:t>You </a:t>
            </a:r>
            <a:r>
              <a:rPr lang="en-US" dirty="0"/>
              <a:t>may want to do this in small groups using an IEP that is familiar to everyone in the group. </a:t>
            </a:r>
          </a:p>
          <a:p>
            <a:r>
              <a:rPr lang="en-US" dirty="0" smtClean="0"/>
              <a:t>Reviewing </a:t>
            </a:r>
            <a:r>
              <a:rPr lang="en-US" dirty="0"/>
              <a:t>and discussing your IEPS with colleagues using the tips and step checks can be a great way to practice and become more comfortable with the 5 Step Process. </a:t>
            </a:r>
          </a:p>
          <a:p>
            <a:endParaRPr lang="en-US" dirty="0"/>
          </a:p>
          <a:p>
            <a:r>
              <a:rPr lang="en-US" dirty="0" smtClean="0"/>
              <a:t>Allow </a:t>
            </a:r>
            <a:r>
              <a:rPr lang="en-US" dirty="0"/>
              <a:t>at least 15-20 minutes for activity then additional time for debriefing and questions. </a:t>
            </a:r>
          </a:p>
          <a:p>
            <a:endParaRPr lang="en-US" dirty="0"/>
          </a:p>
          <a:p>
            <a:endParaRPr lang="en-US" dirty="0"/>
          </a:p>
        </p:txBody>
      </p:sp>
    </p:spTree>
    <p:extLst>
      <p:ext uri="{BB962C8B-B14F-4D97-AF65-F5344CB8AC3E}">
        <p14:creationId xmlns:p14="http://schemas.microsoft.com/office/powerpoint/2010/main" val="42364597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otes Placeholder 12"/>
          <p:cNvSpPr>
            <a:spLocks noGrp="1"/>
          </p:cNvSpPr>
          <p:nvPr>
            <p:ph type="body" idx="1"/>
          </p:nvPr>
        </p:nvSpPr>
        <p:spPr>
          <a:xfrm>
            <a:off x="152401" y="2442950"/>
            <a:ext cx="6702215" cy="6548650"/>
          </a:xfrm>
          <a:prstGeom prst="rect">
            <a:avLst/>
          </a:prstGeom>
        </p:spPr>
        <p:txBody>
          <a:bodyPr/>
          <a:lstStyle/>
          <a:p>
            <a:r>
              <a:rPr lang="en-US" smtClean="0"/>
              <a:t>The following pages highlight some resources available from links on our website related to this presentation</a:t>
            </a:r>
            <a:endParaRPr lang="en-US" dirty="0"/>
          </a:p>
        </p:txBody>
      </p:sp>
      <p:sp>
        <p:nvSpPr>
          <p:cNvPr id="11" name="Slide Image Placeholder 10"/>
          <p:cNvSpPr>
            <a:spLocks noGrp="1" noRot="1" noChangeAspect="1"/>
          </p:cNvSpPr>
          <p:nvPr>
            <p:ph type="sldImg"/>
          </p:nvPr>
        </p:nvSpPr>
        <p:spPr>
          <a:xfrm>
            <a:off x="1720850" y="350838"/>
            <a:ext cx="3536950" cy="1990725"/>
          </a:xfrm>
          <a:prstGeom prst="rect">
            <a:avLst/>
          </a:prstGeom>
        </p:spPr>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117</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2698657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Image Placeholder 11"/>
          <p:cNvSpPr>
            <a:spLocks noGrp="1" noRot="1" noChangeAspect="1"/>
          </p:cNvSpPr>
          <p:nvPr>
            <p:ph type="sldImg"/>
          </p:nvPr>
        </p:nvSpPr>
        <p:spPr>
          <a:xfrm>
            <a:off x="1844675" y="231775"/>
            <a:ext cx="3749675" cy="2109788"/>
          </a:xfrm>
          <a:prstGeom prst="rect">
            <a:avLst/>
          </a:prstGeom>
        </p:spPr>
      </p:sp>
      <p:sp>
        <p:nvSpPr>
          <p:cNvPr id="13" name="Notes Placeholder 12"/>
          <p:cNvSpPr>
            <a:spLocks noGrp="1"/>
          </p:cNvSpPr>
          <p:nvPr>
            <p:ph type="body" idx="1"/>
          </p:nvPr>
        </p:nvSpPr>
        <p:spPr>
          <a:xfrm>
            <a:off x="152401" y="2442950"/>
            <a:ext cx="6702215" cy="6548650"/>
          </a:xfrm>
          <a:prstGeom prst="rect">
            <a:avLst/>
          </a:prstGeom>
        </p:spPr>
        <p:txBody>
          <a:bodyPr/>
          <a:lstStyle/>
          <a:p>
            <a:r>
              <a:rPr lang="en-US" dirty="0"/>
              <a:t>On this page, you will find links to all DPI CCR-IEP resources.  Please check this page often as we </a:t>
            </a:r>
            <a:r>
              <a:rPr lang="en-US" dirty="0" smtClean="0"/>
              <a:t>will </a:t>
            </a:r>
            <a:r>
              <a:rPr lang="en-US" dirty="0"/>
              <a:t>be adding new resources </a:t>
            </a:r>
            <a:r>
              <a:rPr lang="en-US" dirty="0" smtClean="0"/>
              <a:t>regularly</a:t>
            </a:r>
            <a:endParaRPr lang="en-US" dirty="0"/>
          </a:p>
          <a:p>
            <a:endParaRPr lang="en-US" dirty="0"/>
          </a:p>
          <a:p>
            <a:endParaRPr lang="en-US" dirty="0"/>
          </a:p>
        </p:txBody>
      </p:sp>
      <p:sp>
        <p:nvSpPr>
          <p:cNvPr id="10" name="Date Placeholder 9"/>
          <p:cNvSpPr>
            <a:spLocks noGrp="1"/>
          </p:cNvSpPr>
          <p:nvPr>
            <p:ph type="dt" idx="10"/>
          </p:nvPr>
        </p:nvSpPr>
        <p:spPr/>
        <p:txBody>
          <a:bodyPr/>
          <a:lstStyle/>
          <a:p>
            <a:r>
              <a:rPr lang="en-US" dirty="0" smtClean="0"/>
              <a:t>April 2018</a:t>
            </a:r>
            <a:endParaRPr lang="en-US" dirty="0"/>
          </a:p>
        </p:txBody>
      </p:sp>
      <p:sp>
        <p:nvSpPr>
          <p:cNvPr id="11" name="Footer Placeholder 10"/>
          <p:cNvSpPr>
            <a:spLocks noGrp="1"/>
          </p:cNvSpPr>
          <p:nvPr>
            <p:ph type="ftr" sz="quarter" idx="11"/>
          </p:nvPr>
        </p:nvSpPr>
        <p:spPr/>
        <p:txBody>
          <a:bodyPr/>
          <a:lstStyle/>
          <a:p>
            <a:r>
              <a:rPr lang="en-US" smtClean="0"/>
              <a:t>Wisconsin Department of Public Instruction</a:t>
            </a:r>
            <a:endParaRPr lang="en-US"/>
          </a:p>
        </p:txBody>
      </p:sp>
      <p:sp>
        <p:nvSpPr>
          <p:cNvPr id="14" name="Slide Number Placeholder 13"/>
          <p:cNvSpPr>
            <a:spLocks noGrp="1"/>
          </p:cNvSpPr>
          <p:nvPr>
            <p:ph type="sldNum" sz="quarter" idx="12"/>
          </p:nvPr>
        </p:nvSpPr>
        <p:spPr/>
        <p:txBody>
          <a:bodyPr/>
          <a:lstStyle/>
          <a:p>
            <a:fld id="{84D1FE89-6336-4D40-8888-FEE536696E18}" type="slidenum">
              <a:rPr lang="en-US" smtClean="0"/>
              <a:t>118</a:t>
            </a:fld>
            <a:endParaRPr lang="en-US"/>
          </a:p>
        </p:txBody>
      </p:sp>
      <p:sp>
        <p:nvSpPr>
          <p:cNvPr id="15" name="Header Placeholder 14"/>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204135843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Image Placeholder 19"/>
          <p:cNvSpPr>
            <a:spLocks noGrp="1" noRot="1" noChangeAspect="1"/>
          </p:cNvSpPr>
          <p:nvPr>
            <p:ph type="sldImg"/>
          </p:nvPr>
        </p:nvSpPr>
        <p:spPr>
          <a:xfrm>
            <a:off x="1628775" y="231775"/>
            <a:ext cx="3749675" cy="2109788"/>
          </a:xfrm>
          <a:prstGeom prst="rect">
            <a:avLst/>
          </a:prstGeom>
        </p:spPr>
      </p:sp>
      <p:sp>
        <p:nvSpPr>
          <p:cNvPr id="21" name="Notes Placeholder 20"/>
          <p:cNvSpPr>
            <a:spLocks noGrp="1"/>
          </p:cNvSpPr>
          <p:nvPr>
            <p:ph type="body" idx="1"/>
          </p:nvPr>
        </p:nvSpPr>
        <p:spPr>
          <a:xfrm>
            <a:off x="152401" y="2442950"/>
            <a:ext cx="6702215" cy="6548650"/>
          </a:xfrm>
          <a:prstGeom prst="rect">
            <a:avLst/>
          </a:prstGeom>
        </p:spPr>
        <p:txBody>
          <a:bodyPr/>
          <a:lstStyle/>
          <a:p>
            <a:r>
              <a:rPr lang="en-US" dirty="0"/>
              <a:t>This discussion tool has been developed to help IEP teams complete the </a:t>
            </a:r>
            <a:r>
              <a:rPr lang="en-US" dirty="0" smtClean="0"/>
              <a:t>forms.  It </a:t>
            </a:r>
            <a:r>
              <a:rPr lang="en-US" dirty="0"/>
              <a:t>is aligned with the 5 Step </a:t>
            </a:r>
            <a:r>
              <a:rPr lang="en-US" dirty="0" smtClean="0"/>
              <a:t>process</a:t>
            </a:r>
          </a:p>
          <a:p>
            <a:endParaRPr lang="en-US" dirty="0"/>
          </a:p>
          <a:p>
            <a:r>
              <a:rPr lang="en-US" dirty="0" smtClean="0"/>
              <a:t>Guiding questions in the discussion tool can be used to promote conversation about the 5 beliefs</a:t>
            </a:r>
            <a:endParaRPr lang="en-US" dirty="0"/>
          </a:p>
          <a:p>
            <a:endParaRPr lang="en-US" dirty="0"/>
          </a:p>
          <a:p>
            <a:endParaRPr lang="en-US" dirty="0"/>
          </a:p>
        </p:txBody>
      </p:sp>
      <p:sp>
        <p:nvSpPr>
          <p:cNvPr id="6" name="Date Placeholder 5"/>
          <p:cNvSpPr>
            <a:spLocks noGrp="1"/>
          </p:cNvSpPr>
          <p:nvPr>
            <p:ph type="dt" idx="10"/>
          </p:nvPr>
        </p:nvSpPr>
        <p:spPr/>
        <p:txBody>
          <a:bodyPr/>
          <a:lstStyle/>
          <a:p>
            <a:r>
              <a:rPr lang="en-US" dirty="0" smtClean="0"/>
              <a:t>April 2018</a:t>
            </a:r>
            <a:endParaRPr lang="en-US" dirty="0"/>
          </a:p>
        </p:txBody>
      </p:sp>
      <p:sp>
        <p:nvSpPr>
          <p:cNvPr id="7" name="Footer Placeholder 6"/>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84D1FE89-6336-4D40-8888-FEE536696E18}" type="slidenum">
              <a:rPr lang="en-US" smtClean="0"/>
              <a:t>119</a:t>
            </a:fld>
            <a:endParaRPr lang="en-US"/>
          </a:p>
        </p:txBody>
      </p:sp>
      <p:sp>
        <p:nvSpPr>
          <p:cNvPr id="9" name="Header Placeholder 8"/>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73921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Image Placeholder 19"/>
          <p:cNvSpPr>
            <a:spLocks noGrp="1" noRot="1" noChangeAspect="1"/>
          </p:cNvSpPr>
          <p:nvPr>
            <p:ph type="sldImg"/>
          </p:nvPr>
        </p:nvSpPr>
        <p:spPr>
          <a:xfrm>
            <a:off x="1720850" y="350838"/>
            <a:ext cx="3536950" cy="1990725"/>
          </a:xfrm>
          <a:prstGeom prst="rect">
            <a:avLst/>
          </a:prstGeom>
        </p:spPr>
      </p:sp>
      <p:sp>
        <p:nvSpPr>
          <p:cNvPr id="21" name="Notes Placeholder 20"/>
          <p:cNvSpPr>
            <a:spLocks noGrp="1"/>
          </p:cNvSpPr>
          <p:nvPr>
            <p:ph type="body" idx="1"/>
          </p:nvPr>
        </p:nvSpPr>
        <p:spPr>
          <a:xfrm>
            <a:off x="152401" y="2442950"/>
            <a:ext cx="6702215" cy="6548650"/>
          </a:xfrm>
          <a:prstGeom prst="rect">
            <a:avLst/>
          </a:prstGeom>
        </p:spPr>
        <p:txBody>
          <a:bodyPr>
            <a:normAutofit fontScale="92500"/>
          </a:bodyPr>
          <a:lstStyle/>
          <a:p>
            <a:r>
              <a:rPr lang="en-US" sz="1500" dirty="0" smtClean="0"/>
              <a:t>Before we move on, one more review piece to keep in mind. </a:t>
            </a:r>
            <a:r>
              <a:rPr lang="en-US" sz="1500" b="1" dirty="0" smtClean="0"/>
              <a:t>It may be good to spend some time talking about how this is addressed in your districts. </a:t>
            </a:r>
          </a:p>
          <a:p>
            <a:r>
              <a:rPr lang="en-US" sz="1500" b="1" dirty="0" smtClean="0"/>
              <a:t>Involving </a:t>
            </a:r>
            <a:r>
              <a:rPr lang="en-US" sz="1500" b="1" dirty="0"/>
              <a:t>students in the development of their IEPs leads to greater student ownership and understanding of their educational program and its outcomes</a:t>
            </a:r>
            <a:r>
              <a:rPr lang="en-US" sz="1500" dirty="0"/>
              <a:t>.   </a:t>
            </a:r>
          </a:p>
          <a:p>
            <a:r>
              <a:rPr lang="en-US" sz="1500" b="1" dirty="0"/>
              <a:t>This applies to students of all ages and </a:t>
            </a:r>
            <a:r>
              <a:rPr lang="en-US" sz="1500" b="1" dirty="0" smtClean="0"/>
              <a:t>developmental </a:t>
            </a:r>
            <a:r>
              <a:rPr lang="en-US" sz="1500" b="1" dirty="0"/>
              <a:t>levels</a:t>
            </a:r>
            <a:r>
              <a:rPr lang="en-US" sz="1500" dirty="0"/>
              <a:t>. All students can and should have some role in their IEP. </a:t>
            </a:r>
          </a:p>
          <a:p>
            <a:r>
              <a:rPr lang="en-US" sz="1500" dirty="0" smtClean="0"/>
              <a:t>On this slide, there are </a:t>
            </a:r>
            <a:r>
              <a:rPr lang="en-US" sz="1500" dirty="0"/>
              <a:t>a few ideas for engaging students in the IEP </a:t>
            </a:r>
            <a:r>
              <a:rPr lang="en-US" sz="1500" dirty="0" smtClean="0"/>
              <a:t>process. </a:t>
            </a:r>
            <a:r>
              <a:rPr lang="en-US" sz="1500" dirty="0"/>
              <a:t>You may have </a:t>
            </a:r>
            <a:r>
              <a:rPr lang="en-US" sz="1500" dirty="0" smtClean="0"/>
              <a:t>others</a:t>
            </a:r>
            <a:r>
              <a:rPr lang="en-US" sz="1500" i="1" dirty="0" smtClean="0"/>
              <a:t>:  (Share following as appropriate to audience)</a:t>
            </a:r>
            <a:endParaRPr lang="en-US" sz="1500" i="1" dirty="0"/>
          </a:p>
          <a:p>
            <a:r>
              <a:rPr lang="en-US" sz="1300" dirty="0" smtClean="0"/>
              <a:t>Have </a:t>
            </a:r>
            <a:r>
              <a:rPr lang="en-US" sz="1300" dirty="0"/>
              <a:t>a system for preparing the student to participate in the IEP team meeting </a:t>
            </a:r>
          </a:p>
          <a:p>
            <a:pPr marL="285750" indent="-285750">
              <a:buFont typeface="Arial" panose="020B0604020202020204" pitchFamily="34" charset="0"/>
              <a:buChar char="•"/>
            </a:pPr>
            <a:r>
              <a:rPr lang="en-US" sz="1300" dirty="0"/>
              <a:t>Provide explanations of IEP terminology using language the student understands</a:t>
            </a:r>
          </a:p>
          <a:p>
            <a:pPr marL="285750" indent="-285750">
              <a:buFont typeface="Arial" panose="020B0604020202020204" pitchFamily="34" charset="0"/>
              <a:buChar char="•"/>
            </a:pPr>
            <a:r>
              <a:rPr lang="en-US" sz="1300" dirty="0"/>
              <a:t>Encourage student to describe/give examples appropriate to each step</a:t>
            </a:r>
          </a:p>
          <a:p>
            <a:pPr lvl="1">
              <a:spcBef>
                <a:spcPts val="0"/>
              </a:spcBef>
            </a:pPr>
            <a:r>
              <a:rPr lang="en-US" dirty="0"/>
              <a:t>How their disability affects their access, engagement, and progress across environments</a:t>
            </a:r>
          </a:p>
          <a:p>
            <a:pPr lvl="1">
              <a:spcBef>
                <a:spcPts val="0"/>
              </a:spcBef>
            </a:pPr>
            <a:r>
              <a:rPr lang="en-US" dirty="0"/>
              <a:t>What may </a:t>
            </a:r>
            <a:r>
              <a:rPr lang="en-US" dirty="0" smtClean="0"/>
              <a:t>trigger anxiety (or other emotions/behaviors), </a:t>
            </a:r>
            <a:r>
              <a:rPr lang="en-US" dirty="0"/>
              <a:t>or </a:t>
            </a:r>
            <a:r>
              <a:rPr lang="en-US" dirty="0" smtClean="0"/>
              <a:t>make </a:t>
            </a:r>
            <a:r>
              <a:rPr lang="en-US" dirty="0"/>
              <a:t>things more difficult for them </a:t>
            </a:r>
          </a:p>
          <a:p>
            <a:pPr lvl="1">
              <a:spcBef>
                <a:spcPts val="0"/>
              </a:spcBef>
            </a:pPr>
            <a:r>
              <a:rPr lang="en-US" dirty="0"/>
              <a:t>What supports and services are helpful </a:t>
            </a:r>
          </a:p>
          <a:p>
            <a:pPr marL="285750" indent="-285750">
              <a:buFont typeface="Arial" panose="020B0604020202020204" pitchFamily="34" charset="0"/>
              <a:buChar char="•"/>
            </a:pPr>
            <a:r>
              <a:rPr lang="en-US" sz="1300" dirty="0"/>
              <a:t>Provide participation options</a:t>
            </a:r>
          </a:p>
          <a:p>
            <a:pPr lvl="1">
              <a:spcBef>
                <a:spcPts val="0"/>
              </a:spcBef>
            </a:pPr>
            <a:r>
              <a:rPr lang="en-US" dirty="0"/>
              <a:t>Consider student led IEPs</a:t>
            </a:r>
          </a:p>
          <a:p>
            <a:pPr lvl="1">
              <a:spcBef>
                <a:spcPts val="0"/>
              </a:spcBef>
            </a:pPr>
            <a:r>
              <a:rPr lang="en-US" dirty="0"/>
              <a:t>Encourage Principle of Partial Participation (as appropriate)</a:t>
            </a:r>
          </a:p>
          <a:p>
            <a:pPr lvl="2"/>
            <a:r>
              <a:rPr lang="en-US" sz="1300" dirty="0" smtClean="0"/>
              <a:t>Even </a:t>
            </a:r>
            <a:r>
              <a:rPr lang="en-US" sz="1300" dirty="0"/>
              <a:t>students with “the most significant cognitive disabilities’ can participate in their IEP meeting in a meaningful way and provide information. </a:t>
            </a:r>
            <a:r>
              <a:rPr lang="en-US" sz="1300" dirty="0" smtClean="0"/>
              <a:t> The </a:t>
            </a:r>
            <a:r>
              <a:rPr lang="en-US" sz="1300" dirty="0"/>
              <a:t>IEP team should consider the </a:t>
            </a:r>
            <a:r>
              <a:rPr lang="en-US" sz="1300" b="1" dirty="0"/>
              <a:t>Principle of Partial Participation</a:t>
            </a:r>
            <a:r>
              <a:rPr lang="en-US" sz="1300" dirty="0"/>
              <a:t>. </a:t>
            </a:r>
            <a:r>
              <a:rPr lang="en-US" sz="1300" b="1" dirty="0"/>
              <a:t>It is better to work to try to include the student as much as possible than not to include them in the process at all. </a:t>
            </a:r>
          </a:p>
          <a:p>
            <a:pPr lvl="2"/>
            <a:r>
              <a:rPr lang="en-US" sz="1300" dirty="0"/>
              <a:t>For example, a student who uses a picture based communication system as a primary mode of communicating with others, can be asked questions related to their interests and ideas and then respond based on the choices provided. (The choices might be picked by someone who knows the student well, based on previous experiences the student has had, or based on age appropriate things their peers may be interested in). </a:t>
            </a:r>
            <a:endParaRPr lang="en-US" sz="1300" dirty="0" smtClean="0"/>
          </a:p>
          <a:p>
            <a:r>
              <a:rPr lang="en-US" sz="1500" b="1" dirty="0" smtClean="0"/>
              <a:t>Training note: Ask participants to reflect on how they might involve students in each step as we go through the day. </a:t>
            </a:r>
            <a:endParaRPr lang="en-US" sz="1500" b="1" dirty="0"/>
          </a:p>
        </p:txBody>
      </p:sp>
      <p:sp>
        <p:nvSpPr>
          <p:cNvPr id="10" name="Date Placeholder 9"/>
          <p:cNvSpPr>
            <a:spLocks noGrp="1"/>
          </p:cNvSpPr>
          <p:nvPr>
            <p:ph type="dt" idx="10"/>
          </p:nvPr>
        </p:nvSpPr>
        <p:spPr/>
        <p:txBody>
          <a:bodyPr/>
          <a:lstStyle/>
          <a:p>
            <a:r>
              <a:rPr lang="en-US" dirty="0" smtClean="0"/>
              <a:t>April 2018</a:t>
            </a:r>
            <a:endParaRPr lang="en-US" dirty="0"/>
          </a:p>
        </p:txBody>
      </p:sp>
      <p:sp>
        <p:nvSpPr>
          <p:cNvPr id="11" name="Footer Placeholder 10"/>
          <p:cNvSpPr>
            <a:spLocks noGrp="1"/>
          </p:cNvSpPr>
          <p:nvPr>
            <p:ph type="ftr" sz="quarter" idx="11"/>
          </p:nvPr>
        </p:nvSpPr>
        <p:spPr/>
        <p:txBody>
          <a:bodyPr/>
          <a:lstStyle/>
          <a:p>
            <a:r>
              <a:rPr lang="en-US" smtClean="0"/>
              <a:t>Wisconsin Department of Public Instruction</a:t>
            </a:r>
            <a:endParaRPr lang="en-US"/>
          </a:p>
        </p:txBody>
      </p:sp>
      <p:sp>
        <p:nvSpPr>
          <p:cNvPr id="12" name="Slide Number Placeholder 11"/>
          <p:cNvSpPr>
            <a:spLocks noGrp="1"/>
          </p:cNvSpPr>
          <p:nvPr>
            <p:ph type="sldNum" sz="quarter" idx="12"/>
          </p:nvPr>
        </p:nvSpPr>
        <p:spPr/>
        <p:txBody>
          <a:bodyPr/>
          <a:lstStyle/>
          <a:p>
            <a:fld id="{84D1FE89-6336-4D40-8888-FEE536696E18}" type="slidenum">
              <a:rPr lang="en-US" smtClean="0"/>
              <a:t>12</a:t>
            </a:fld>
            <a:endParaRPr lang="en-US"/>
          </a:p>
        </p:txBody>
      </p:sp>
      <p:sp>
        <p:nvSpPr>
          <p:cNvPr id="13" name="Header Placeholder 12"/>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3560121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73" name="Shape 973"/>
          <p:cNvSpPr txBox="1">
            <a:spLocks noGrp="1"/>
          </p:cNvSpPr>
          <p:nvPr>
            <p:ph type="ftr" idx="11"/>
          </p:nvPr>
        </p:nvSpPr>
        <p:spPr>
          <a:xfrm>
            <a:off x="0" y="8829675"/>
            <a:ext cx="3038475" cy="465138"/>
          </a:xfrm>
          <a:prstGeom prst="rect">
            <a:avLst/>
          </a:prstGeom>
          <a:noFill/>
          <a:ln>
            <a:noFill/>
          </a:ln>
        </p:spPr>
        <p:txBody>
          <a:bodyPr wrap="square" lIns="91400" tIns="45700" rIns="91400" bIns="45700" anchor="b" anchorCtr="0">
            <a:noAutofit/>
          </a:bodyPr>
          <a:lstStyle/>
          <a:p>
            <a:pPr marL="0" marR="0" lvl="0" indent="0" algn="l" rtl="0">
              <a:spcBef>
                <a:spcPts val="0"/>
              </a:spcBef>
              <a:spcAft>
                <a:spcPts val="0"/>
              </a:spcAft>
              <a:buSzPct val="25000"/>
              <a:buNone/>
            </a:pPr>
            <a:r>
              <a:rPr lang="en-US" sz="1100">
                <a:solidFill>
                  <a:schemeClr val="dk1"/>
                </a:solidFill>
                <a:latin typeface="Arial"/>
                <a:ea typeface="Arial"/>
                <a:cs typeface="Arial"/>
                <a:sym typeface="Arial"/>
              </a:rPr>
              <a:t>Wisconsin Department of Public Instruction</a:t>
            </a:r>
          </a:p>
        </p:txBody>
      </p:sp>
      <p:sp>
        <p:nvSpPr>
          <p:cNvPr id="974" name="Shape 974"/>
          <p:cNvSpPr txBox="1">
            <a:spLocks noGrp="1"/>
          </p:cNvSpPr>
          <p:nvPr>
            <p:ph type="sldNum" idx="12"/>
          </p:nvPr>
        </p:nvSpPr>
        <p:spPr>
          <a:xfrm>
            <a:off x="3971925" y="8829675"/>
            <a:ext cx="3038475" cy="465138"/>
          </a:xfrm>
          <a:prstGeom prst="rect">
            <a:avLst/>
          </a:prstGeom>
          <a:noFill/>
          <a:ln>
            <a:noFill/>
          </a:ln>
        </p:spPr>
        <p:txBody>
          <a:bodyPr wrap="square" lIns="91400" tIns="45700" rIns="91400" bIns="45700" anchor="b" anchorCtr="0">
            <a:noAutofit/>
          </a:bodyPr>
          <a:lstStyle/>
          <a:p>
            <a:pPr marL="0" marR="0" lvl="0" indent="0" algn="r" rtl="0">
              <a:spcBef>
                <a:spcPts val="0"/>
              </a:spcBef>
              <a:spcAft>
                <a:spcPts val="0"/>
              </a:spcAft>
              <a:buSzPct val="25000"/>
              <a:buNone/>
            </a:pPr>
            <a:fld id="{00000000-1234-1234-1234-123412341234}" type="slidenum">
              <a:rPr lang="en-US" sz="1100">
                <a:solidFill>
                  <a:schemeClr val="dk1"/>
                </a:solidFill>
                <a:latin typeface="Arial"/>
                <a:ea typeface="Arial"/>
                <a:cs typeface="Arial"/>
                <a:sym typeface="Arial"/>
              </a:rPr>
              <a:t>120</a:t>
            </a:fld>
            <a:endParaRPr lang="en-US" sz="1100">
              <a:solidFill>
                <a:schemeClr val="dk1"/>
              </a:solidFill>
              <a:latin typeface="Arial"/>
              <a:ea typeface="Arial"/>
              <a:cs typeface="Arial"/>
              <a:sym typeface="Arial"/>
            </a:endParaRPr>
          </a:p>
        </p:txBody>
      </p:sp>
      <p:sp>
        <p:nvSpPr>
          <p:cNvPr id="4" name="Slide Image Placeholder 3"/>
          <p:cNvSpPr>
            <a:spLocks noGrp="1" noRot="1" noChangeAspect="1"/>
          </p:cNvSpPr>
          <p:nvPr>
            <p:ph type="sldImg"/>
          </p:nvPr>
        </p:nvSpPr>
        <p:spPr>
          <a:xfrm>
            <a:off x="2057400" y="228600"/>
            <a:ext cx="3175000" cy="1785938"/>
          </a:xfrm>
        </p:spPr>
      </p:sp>
      <p:sp>
        <p:nvSpPr>
          <p:cNvPr id="5" name="Notes Placeholder 4"/>
          <p:cNvSpPr>
            <a:spLocks noGrp="1"/>
          </p:cNvSpPr>
          <p:nvPr>
            <p:ph type="body" idx="1"/>
          </p:nvPr>
        </p:nvSpPr>
        <p:spPr/>
        <p:txBody>
          <a:bodyPr/>
          <a:lstStyle/>
          <a:p>
            <a:r>
              <a:rPr lang="en-US" dirty="0" smtClean="0">
                <a:solidFill>
                  <a:schemeClr val="dk1"/>
                </a:solidFill>
                <a:latin typeface="Arial"/>
                <a:ea typeface="Arial"/>
                <a:cs typeface="Arial"/>
                <a:sym typeface="Arial"/>
              </a:rPr>
              <a:t>We have a</a:t>
            </a:r>
            <a:r>
              <a:rPr lang="en-US" baseline="0" dirty="0" smtClean="0">
                <a:solidFill>
                  <a:schemeClr val="dk1"/>
                </a:solidFill>
                <a:latin typeface="Arial"/>
                <a:ea typeface="Arial"/>
                <a:cs typeface="Arial"/>
                <a:sym typeface="Arial"/>
              </a:rPr>
              <a:t> 5 minute video that describes the CCR IEP 5 Step Process at </a:t>
            </a:r>
            <a:r>
              <a:rPr lang="en-US" dirty="0" smtClean="0">
                <a:solidFill>
                  <a:schemeClr val="dk1"/>
                </a:solidFill>
                <a:latin typeface="Arial"/>
                <a:ea typeface="Arial"/>
                <a:cs typeface="Arial"/>
                <a:sym typeface="Arial"/>
              </a:rPr>
              <a:t>https</a:t>
            </a:r>
            <a:r>
              <a:rPr lang="en-US" dirty="0">
                <a:solidFill>
                  <a:schemeClr val="dk1"/>
                </a:solidFill>
                <a:latin typeface="Arial"/>
                <a:ea typeface="Arial"/>
                <a:cs typeface="Arial"/>
                <a:sym typeface="Arial"/>
              </a:rPr>
              <a:t>://youtu.be/wRIyZoiHRdQ</a:t>
            </a:r>
          </a:p>
          <a:p>
            <a:endParaRPr lang="en-US" dirty="0"/>
          </a:p>
        </p:txBody>
      </p:sp>
    </p:spTree>
    <p:extLst>
      <p:ext uri="{BB962C8B-B14F-4D97-AF65-F5344CB8AC3E}">
        <p14:creationId xmlns:p14="http://schemas.microsoft.com/office/powerpoint/2010/main" val="32116583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The next few slides highlight a few our DPI resources that address the CCR-IEP beliefs.  </a:t>
            </a:r>
          </a:p>
          <a:p>
            <a:r>
              <a:rPr lang="en-US" dirty="0" smtClean="0"/>
              <a:t>This graphic from the Wisconsin RtI center, provides a framework for educators to learn, apply knowledge, and stand up to support the unique identity of each student.   </a:t>
            </a:r>
          </a:p>
          <a:p>
            <a:r>
              <a:rPr lang="en-US" dirty="0" smtClean="0"/>
              <a:t>There is a link on slide to RTI center page with more culturally responsive practice resources. </a:t>
            </a:r>
          </a:p>
          <a:p>
            <a:endParaRPr lang="en-US" dirty="0" smtClean="0"/>
          </a:p>
          <a:p>
            <a:r>
              <a:rPr lang="en-US" dirty="0" smtClean="0"/>
              <a:t>Being Culturally Responsive is one of the CCR IEP Five Beliefs: IEP teams know and respect the unique identity of the student and explore programs, practices, procedures, and policies that meet the diversity of the student’s abilities, race, gender, language, and culture. </a:t>
            </a:r>
          </a:p>
          <a:p>
            <a:r>
              <a:rPr lang="en-US" dirty="0" smtClean="0"/>
              <a:t>We know that every student is unique and for educators to best support students we have to reach out to learn about each and every student’s unique identity.  </a:t>
            </a:r>
            <a:endParaRPr lang="en-US" dirty="0"/>
          </a:p>
        </p:txBody>
      </p:sp>
      <p:sp>
        <p:nvSpPr>
          <p:cNvPr id="14" name="Slide Image Placeholder 13"/>
          <p:cNvSpPr>
            <a:spLocks noGrp="1" noRot="1" noChangeAspect="1"/>
          </p:cNvSpPr>
          <p:nvPr>
            <p:ph type="sldImg"/>
          </p:nvPr>
        </p:nvSpPr>
        <p:spPr>
          <a:xfrm>
            <a:off x="1720850" y="350838"/>
            <a:ext cx="3536950" cy="1990725"/>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121</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6574787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Image Placeholder 8"/>
          <p:cNvSpPr>
            <a:spLocks noGrp="1" noRot="1" noChangeAspect="1"/>
          </p:cNvSpPr>
          <p:nvPr>
            <p:ph type="sldImg"/>
          </p:nvPr>
        </p:nvSpPr>
        <p:spPr>
          <a:xfrm>
            <a:off x="1628775" y="231775"/>
            <a:ext cx="3749675" cy="2109788"/>
          </a:xfrm>
          <a:prstGeom prst="rect">
            <a:avLst/>
          </a:prstGeom>
        </p:spPr>
      </p:sp>
      <p:sp>
        <p:nvSpPr>
          <p:cNvPr id="10" name="Notes Placeholder 9"/>
          <p:cNvSpPr>
            <a:spLocks noGrp="1"/>
          </p:cNvSpPr>
          <p:nvPr>
            <p:ph type="body" idx="1"/>
          </p:nvPr>
        </p:nvSpPr>
        <p:spPr>
          <a:xfrm>
            <a:off x="152401" y="2442950"/>
            <a:ext cx="6702215" cy="6548650"/>
          </a:xfrm>
          <a:prstGeom prst="rect">
            <a:avLst/>
          </a:prstGeom>
        </p:spPr>
        <p:txBody>
          <a:bodyPr/>
          <a:lstStyle/>
          <a:p>
            <a:r>
              <a:rPr lang="en-US" dirty="0"/>
              <a:t>Every Student a Graduate, College and Career Ready is State Superintendent Tony Evers’ vision for every child in Wisconsin to graduate college and career ready.  Within that vision, Promoting Excellence For All recognizes that the education of our students of color requires swift, targeted, and deliberate attention.</a:t>
            </a:r>
          </a:p>
          <a:p>
            <a:r>
              <a:rPr lang="en-US" dirty="0"/>
              <a:t>In this report, the State Superintendent’s 2014-15 Parent Advisory Council recommended ways for schools to engage families and communities in helping to close student achievement gaps, from the parent perspective.</a:t>
            </a:r>
          </a:p>
          <a:p>
            <a:r>
              <a:rPr lang="en-US" dirty="0"/>
              <a:t>This report and additional strategies and resources for family engagement are all available on the DPI web site.  The Wisconsin Statewide Parent Educator Initiative (WSPEI) also provides family engagement support through a discretionary grant from our Special Education team that focuses on family engagement for families of students with IEPs. </a:t>
            </a:r>
            <a:endParaRPr lang="en-US" dirty="0" smtClean="0"/>
          </a:p>
          <a:p>
            <a:r>
              <a:rPr lang="en-US" dirty="0" smtClean="0"/>
              <a:t>Note that in collaboration w/ WSPEI, the department is developing family engagement resources specific to implementing the CCR IEP process </a:t>
            </a:r>
            <a:endParaRPr lang="en-US" dirty="0"/>
          </a:p>
          <a:p>
            <a:endParaRPr lang="en-US" dirty="0"/>
          </a:p>
        </p:txBody>
      </p:sp>
      <p:sp>
        <p:nvSpPr>
          <p:cNvPr id="6" name="Date Placeholder 5"/>
          <p:cNvSpPr>
            <a:spLocks noGrp="1"/>
          </p:cNvSpPr>
          <p:nvPr>
            <p:ph type="dt" idx="10"/>
          </p:nvPr>
        </p:nvSpPr>
        <p:spPr/>
        <p:txBody>
          <a:bodyPr/>
          <a:lstStyle/>
          <a:p>
            <a:r>
              <a:rPr lang="en-US" dirty="0" smtClean="0"/>
              <a:t>April 2018</a:t>
            </a:r>
            <a:endParaRPr lang="en-US" dirty="0"/>
          </a:p>
        </p:txBody>
      </p:sp>
      <p:sp>
        <p:nvSpPr>
          <p:cNvPr id="7" name="Footer Placeholder 6"/>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84D1FE89-6336-4D40-8888-FEE536696E18}" type="slidenum">
              <a:rPr lang="en-US" smtClean="0"/>
              <a:t>122</a:t>
            </a:fld>
            <a:endParaRPr lang="en-US"/>
          </a:p>
        </p:txBody>
      </p:sp>
      <p:sp>
        <p:nvSpPr>
          <p:cNvPr id="14" name="Header Placeholder 13"/>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4508463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Perhaps one of the most challenging beliefs to realize when supporting students with IEPs is the belief of Collective Responsibility. </a:t>
            </a:r>
          </a:p>
          <a:p>
            <a:r>
              <a:rPr lang="en-US" dirty="0" smtClean="0"/>
              <a:t>DPI’s special education team has begun developing resources that support collective responsibility such as greater outreach to school principals and administrators, stronger collaborations with Title I and other teams at the Department, and guidance on co-teaching, a powerful strategy for achieving collective responsibility. </a:t>
            </a:r>
          </a:p>
          <a:p>
            <a:r>
              <a:rPr lang="en-US" dirty="0" smtClean="0"/>
              <a:t>The department has developed a co-teaching introductory video and is making a Co-teaching toolkit to help educators explore and improve their co-teaching practices. (Link to page on slide) </a:t>
            </a:r>
          </a:p>
          <a:p>
            <a:r>
              <a:rPr lang="en-US" dirty="0" smtClean="0"/>
              <a:t>The co-teaching toolkit contains resources for educators to explore best practices in co-teaching including slide decks, selection tools, resources to improve essential components of co-teaching, and a practice profile that outlines what to look for when entering a co-teaching classroom that can be used to improve co-teaching practices.  </a:t>
            </a:r>
          </a:p>
        </p:txBody>
      </p:sp>
      <p:sp>
        <p:nvSpPr>
          <p:cNvPr id="14" name="Slide Image Placeholder 13"/>
          <p:cNvSpPr>
            <a:spLocks noGrp="1" noRot="1" noChangeAspect="1"/>
          </p:cNvSpPr>
          <p:nvPr>
            <p:ph type="sldImg"/>
          </p:nvPr>
        </p:nvSpPr>
        <p:spPr>
          <a:xfrm>
            <a:off x="1720850" y="350838"/>
            <a:ext cx="3536950" cy="1990725"/>
          </a:xfrm>
          <a:prstGeom prst="rect">
            <a:avLst/>
          </a:prstGeom>
        </p:spPr>
      </p:sp>
      <p:sp>
        <p:nvSpPr>
          <p:cNvPr id="5" name="Date Placeholder 4"/>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123</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38799354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txBox="1">
            <a:spLocks noGrp="1"/>
          </p:cNvSpPr>
          <p:nvPr>
            <p:ph type="body" idx="1"/>
          </p:nvPr>
        </p:nvSpPr>
        <p:spPr>
          <a:xfrm>
            <a:off x="152401" y="2442950"/>
            <a:ext cx="6702215" cy="6548650"/>
          </a:xfrm>
          <a:prstGeom prst="rect">
            <a:avLst/>
          </a:prstGeom>
        </p:spPr>
        <p:txBody>
          <a:bodyPr/>
          <a:lstStyle/>
          <a:p>
            <a:pPr lvl="0"/>
            <a:r>
              <a:rPr lang="en-US" dirty="0" smtClean="0">
                <a:sym typeface="Arial"/>
              </a:rPr>
              <a:t>Here are some other resources specific to the DPI Sample Forms and the Procedural Compliance Self Assessment. </a:t>
            </a:r>
          </a:p>
          <a:p>
            <a:pPr lvl="0"/>
            <a:endParaRPr lang="en-US" dirty="0" smtClean="0">
              <a:sym typeface="Arial"/>
            </a:endParaRPr>
          </a:p>
          <a:p>
            <a:pPr lvl="0"/>
            <a:r>
              <a:rPr lang="en-US" dirty="0" smtClean="0">
                <a:sym typeface="Arial"/>
              </a:rPr>
              <a:t>REFER TO HANDOUT</a:t>
            </a:r>
          </a:p>
          <a:p>
            <a:pPr lvl="0"/>
            <a:endParaRPr lang="en-US" dirty="0" smtClean="0">
              <a:sym typeface="Arial"/>
            </a:endParaRPr>
          </a:p>
          <a:p>
            <a:pPr lvl="0"/>
            <a:r>
              <a:rPr lang="en-US" dirty="0" smtClean="0">
                <a:sym typeface="Arial"/>
              </a:rPr>
              <a:t>Web site: </a:t>
            </a:r>
            <a:r>
              <a:rPr lang="en-US" dirty="0" smtClean="0">
                <a:sym typeface="Arial"/>
                <a:hlinkClick r:id="rId3"/>
              </a:rPr>
              <a:t>http://dpi.wi.gov/sped/laws-procedures-bulletins/procedures/sample</a:t>
            </a:r>
            <a:r>
              <a:rPr lang="en-US" dirty="0" smtClean="0">
                <a:sym typeface="Arial"/>
              </a:rPr>
              <a:t> </a:t>
            </a:r>
          </a:p>
          <a:p>
            <a:pPr lvl="0"/>
            <a:endParaRPr lang="en-US" dirty="0" smtClean="0">
              <a:sym typeface="Arial"/>
            </a:endParaRPr>
          </a:p>
          <a:p>
            <a:pPr lvl="0"/>
            <a:endParaRPr lang="en-US" dirty="0" smtClean="0">
              <a:sym typeface="Arial"/>
            </a:endParaRPr>
          </a:p>
          <a:p>
            <a:pPr lvl="0"/>
            <a:endParaRPr lang="en-US" dirty="0">
              <a:sym typeface="Arial"/>
            </a:endParaRPr>
          </a:p>
        </p:txBody>
      </p:sp>
      <p:sp>
        <p:nvSpPr>
          <p:cNvPr id="7" name="Slide Image Placeholder 6"/>
          <p:cNvSpPr>
            <a:spLocks noGrp="1" noRot="1" noChangeAspect="1"/>
          </p:cNvSpPr>
          <p:nvPr>
            <p:ph type="sldImg"/>
          </p:nvPr>
        </p:nvSpPr>
        <p:spPr>
          <a:xfrm>
            <a:off x="1660525" y="231775"/>
            <a:ext cx="3749675" cy="2109788"/>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84D1FE89-6336-4D40-8888-FEE536696E18}" type="slidenum">
              <a:rPr lang="en-US" smtClean="0"/>
              <a:t>124</a:t>
            </a:fld>
            <a:endParaRPr lang="en-US"/>
          </a:p>
        </p:txBody>
      </p:sp>
      <p:sp>
        <p:nvSpPr>
          <p:cNvPr id="10" name="Header Placeholder 9"/>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33716099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Image Placeholder 10"/>
          <p:cNvSpPr>
            <a:spLocks noGrp="1" noRot="1" noChangeAspect="1"/>
          </p:cNvSpPr>
          <p:nvPr>
            <p:ph type="sldImg"/>
          </p:nvPr>
        </p:nvSpPr>
        <p:spPr>
          <a:xfrm>
            <a:off x="1962150" y="231775"/>
            <a:ext cx="3244850" cy="1825625"/>
          </a:xfrm>
          <a:prstGeom prst="rect">
            <a:avLst/>
          </a:prstGeom>
        </p:spPr>
      </p:sp>
      <p:sp>
        <p:nvSpPr>
          <p:cNvPr id="12" name="Notes Placeholder 11"/>
          <p:cNvSpPr>
            <a:spLocks noGrp="1"/>
          </p:cNvSpPr>
          <p:nvPr>
            <p:ph type="body" idx="1"/>
          </p:nvPr>
        </p:nvSpPr>
        <p:spPr>
          <a:xfrm>
            <a:off x="152401" y="2442950"/>
            <a:ext cx="6702215" cy="6548650"/>
          </a:xfrm>
          <a:prstGeom prst="rect">
            <a:avLst/>
          </a:prstGeom>
        </p:spPr>
        <p:txBody>
          <a:bodyPr/>
          <a:lstStyle/>
          <a:p>
            <a:endParaRPr lang="en-US"/>
          </a:p>
        </p:txBody>
      </p:sp>
      <p:sp>
        <p:nvSpPr>
          <p:cNvPr id="3" name="Date Placeholder 2"/>
          <p:cNvSpPr>
            <a:spLocks noGrp="1"/>
          </p:cNvSpPr>
          <p:nvPr>
            <p:ph type="dt" idx="10"/>
          </p:nvPr>
        </p:nvSpPr>
        <p:spPr/>
        <p:txBody>
          <a:bodyPr/>
          <a:lstStyle/>
          <a:p>
            <a:r>
              <a:rPr lang="en-US" dirty="0" smtClean="0"/>
              <a:t>April 2018</a:t>
            </a:r>
            <a:endParaRPr lang="en-US" dirty="0"/>
          </a:p>
        </p:txBody>
      </p:sp>
      <p:sp>
        <p:nvSpPr>
          <p:cNvPr id="5" name="Footer Placeholder 4"/>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125</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941376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231775"/>
            <a:ext cx="3749675" cy="2109788"/>
          </a:xfrm>
          <a:prstGeom prst="rect">
            <a:avLst/>
          </a:prstGeom>
        </p:spPr>
      </p:sp>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a:t>This slide </a:t>
            </a:r>
            <a:r>
              <a:rPr lang="en-US" dirty="0" smtClean="0"/>
              <a:t>shows many of the terms used in the CCR IEP process</a:t>
            </a:r>
          </a:p>
          <a:p>
            <a:r>
              <a:rPr lang="en-US" dirty="0" smtClean="0"/>
              <a:t>It is a reminder that family members and students, (and sometimes general educators who do not frequently attend IEP team meetings), can become overwhelmed with the terminology used in the special education process and on IEP forms and notices</a:t>
            </a:r>
            <a:endParaRPr lang="en-US" dirty="0"/>
          </a:p>
          <a:p>
            <a:r>
              <a:rPr lang="en-US" dirty="0"/>
              <a:t>The IEP process can be really confusing to parents.  The number of special terms and acronyms used on the IEP forms and CCR IEP 5 Step process is </a:t>
            </a:r>
            <a:r>
              <a:rPr lang="en-US" dirty="0" smtClean="0"/>
              <a:t>sizable. </a:t>
            </a:r>
          </a:p>
          <a:p>
            <a:r>
              <a:rPr lang="en-US" dirty="0" smtClean="0"/>
              <a:t>Not </a:t>
            </a:r>
            <a:r>
              <a:rPr lang="en-US" dirty="0"/>
              <a:t>understand the terminology used during meetings can significantly limit family and student engagement in the process. </a:t>
            </a:r>
          </a:p>
          <a:p>
            <a:endParaRPr lang="en-US" dirty="0" smtClean="0"/>
          </a:p>
          <a:p>
            <a:r>
              <a:rPr lang="en-US" b="1" i="1" dirty="0" smtClean="0"/>
              <a:t>Trainer notes, add the following as appropriate to audience: </a:t>
            </a:r>
          </a:p>
          <a:p>
            <a:r>
              <a:rPr lang="en-US" i="1" u="sng" dirty="0" smtClean="0"/>
              <a:t>For groups of mostly educators</a:t>
            </a:r>
            <a:r>
              <a:rPr lang="en-US" dirty="0" smtClean="0"/>
              <a:t>:  When we present to families, we tell parents they should try to become familiar with these terms and should always feel free to ASK </a:t>
            </a:r>
            <a:r>
              <a:rPr lang="en-US" dirty="0"/>
              <a:t>if they don’t understand</a:t>
            </a:r>
          </a:p>
          <a:p>
            <a:r>
              <a:rPr lang="en-US" i="1" u="sng" dirty="0" smtClean="0"/>
              <a:t>For groups of mostly families/family engagement liaisons</a:t>
            </a:r>
            <a:r>
              <a:rPr lang="en-US" dirty="0" smtClean="0"/>
              <a:t>: When we present to educators, we remind school </a:t>
            </a:r>
            <a:r>
              <a:rPr lang="en-US" dirty="0"/>
              <a:t>staff </a:t>
            </a:r>
            <a:r>
              <a:rPr lang="en-US" dirty="0" smtClean="0"/>
              <a:t>that they </a:t>
            </a:r>
            <a:r>
              <a:rPr lang="en-US" dirty="0"/>
              <a:t>should </a:t>
            </a:r>
            <a:r>
              <a:rPr lang="en-US" dirty="0" smtClean="0"/>
              <a:t>use descriptive language that families and students can understand as much as possible. When </a:t>
            </a:r>
            <a:r>
              <a:rPr lang="en-US" dirty="0"/>
              <a:t>technical terms are used, </a:t>
            </a:r>
            <a:r>
              <a:rPr lang="en-US" dirty="0" smtClean="0"/>
              <a:t>they </a:t>
            </a:r>
            <a:r>
              <a:rPr lang="en-US" dirty="0"/>
              <a:t>should explain them to parents and </a:t>
            </a:r>
            <a:r>
              <a:rPr lang="en-US" dirty="0" smtClean="0"/>
              <a:t>students and encourage parents to ask questions </a:t>
            </a:r>
            <a:r>
              <a:rPr lang="en-US" dirty="0"/>
              <a:t>as part of the usual meeting process.  </a:t>
            </a:r>
          </a:p>
          <a:p>
            <a:endParaRPr lang="en-US" dirty="0"/>
          </a:p>
        </p:txBody>
      </p:sp>
      <p:sp>
        <p:nvSpPr>
          <p:cNvPr id="12" name="Date Placeholder 11"/>
          <p:cNvSpPr>
            <a:spLocks noGrp="1"/>
          </p:cNvSpPr>
          <p:nvPr>
            <p:ph type="dt" idx="10"/>
          </p:nvPr>
        </p:nvSpPr>
        <p:spPr/>
        <p:txBody>
          <a:bodyPr/>
          <a:lstStyle/>
          <a:p>
            <a:r>
              <a:rPr lang="en-US" dirty="0" smtClean="0"/>
              <a:t>April 2018</a:t>
            </a:r>
            <a:endParaRPr lang="en-US" dirty="0"/>
          </a:p>
        </p:txBody>
      </p:sp>
      <p:sp>
        <p:nvSpPr>
          <p:cNvPr id="13" name="Footer Placeholder 12"/>
          <p:cNvSpPr>
            <a:spLocks noGrp="1"/>
          </p:cNvSpPr>
          <p:nvPr>
            <p:ph type="ftr" sz="quarter" idx="11"/>
          </p:nvPr>
        </p:nvSpPr>
        <p:spPr>
          <a:xfrm>
            <a:off x="0" y="8829675"/>
            <a:ext cx="3657600" cy="466725"/>
          </a:xfrm>
          <a:prstGeom prst="rect">
            <a:avLst/>
          </a:prstGeom>
        </p:spPr>
        <p:txBody>
          <a:bodyPr/>
          <a:lstStyle/>
          <a:p>
            <a:r>
              <a:rPr lang="en-US" smtClean="0"/>
              <a:t>Wisconsin Department of Public Instruction</a:t>
            </a:r>
            <a:endParaRPr lang="en-US"/>
          </a:p>
        </p:txBody>
      </p:sp>
      <p:sp>
        <p:nvSpPr>
          <p:cNvPr id="14" name="Slide Number Placeholder 13"/>
          <p:cNvSpPr>
            <a:spLocks noGrp="1"/>
          </p:cNvSpPr>
          <p:nvPr>
            <p:ph type="sldNum" sz="quarter" idx="12"/>
          </p:nvPr>
        </p:nvSpPr>
        <p:spPr>
          <a:xfrm>
            <a:off x="5562600" y="8829675"/>
            <a:ext cx="1446213" cy="466725"/>
          </a:xfrm>
          <a:prstGeom prst="rect">
            <a:avLst/>
          </a:prstGeom>
        </p:spPr>
        <p:txBody>
          <a:bodyPr/>
          <a:lstStyle/>
          <a:p>
            <a:fld id="{A50665C8-DC0E-489B-B304-02C3D2D93C4C}" type="slidenum">
              <a:rPr lang="en-US" smtClean="0"/>
              <a:t>13</a:t>
            </a:fld>
            <a:endParaRPr lang="en-US"/>
          </a:p>
        </p:txBody>
      </p:sp>
      <p:sp>
        <p:nvSpPr>
          <p:cNvPr id="15" name="Header Placeholder 14"/>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3902188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182881" y="2133600"/>
            <a:ext cx="6658947" cy="6853646"/>
          </a:xfrm>
        </p:spPr>
        <p:txBody>
          <a:bodyPr>
            <a:normAutofit/>
          </a:bodyPr>
          <a:lstStyle/>
          <a:p>
            <a:r>
              <a:rPr lang="en-US" dirty="0" smtClean="0"/>
              <a:t>Now let’s move on to today’s main training content</a:t>
            </a:r>
          </a:p>
          <a:p>
            <a:r>
              <a:rPr lang="en-US" dirty="0" smtClean="0"/>
              <a:t>The </a:t>
            </a:r>
            <a:r>
              <a:rPr lang="en-US" dirty="0"/>
              <a:t>Five Step Process, takes IEP teams through five inter-related requirements of an IEP team meeting held to develop a student’s IEP .  </a:t>
            </a:r>
          </a:p>
          <a:p>
            <a:r>
              <a:rPr lang="en-US" dirty="0"/>
              <a:t>One of the benefits of thinking about IEP meetings using the frame of these five simple steps, reminds us that this is </a:t>
            </a:r>
            <a:r>
              <a:rPr lang="en-US" b="1" dirty="0"/>
              <a:t>not</a:t>
            </a:r>
            <a:r>
              <a:rPr lang="en-US" dirty="0"/>
              <a:t> a new process or a new </a:t>
            </a:r>
            <a:r>
              <a:rPr lang="en-US" dirty="0" smtClean="0"/>
              <a:t>IEP. </a:t>
            </a:r>
          </a:p>
          <a:p>
            <a:r>
              <a:rPr lang="en-US" i="1" dirty="0" smtClean="0"/>
              <a:t>Ask (Raise hands) - Are these steps familiar to you?  </a:t>
            </a:r>
            <a:r>
              <a:rPr lang="en-US" dirty="0" smtClean="0"/>
              <a:t>If </a:t>
            </a:r>
            <a:r>
              <a:rPr lang="en-US" dirty="0"/>
              <a:t>these steps look familiar, it is not a surprise;  this is the IEP as we have always known it. </a:t>
            </a:r>
          </a:p>
          <a:p>
            <a:r>
              <a:rPr lang="en-US" dirty="0"/>
              <a:t>The 5 steps address the following IEP development </a:t>
            </a:r>
            <a:r>
              <a:rPr lang="en-US" dirty="0" smtClean="0"/>
              <a:t>questions: </a:t>
            </a:r>
            <a:endParaRPr lang="en-US" dirty="0"/>
          </a:p>
          <a:p>
            <a:pPr marL="342900" indent="-342900">
              <a:buAutoNum type="arabicParenR"/>
            </a:pPr>
            <a:r>
              <a:rPr lang="en-US" dirty="0"/>
              <a:t>Do we understand the student’s unique strengths and needs in relation to grade level academic and functional </a:t>
            </a:r>
            <a:r>
              <a:rPr lang="en-US" dirty="0" smtClean="0"/>
              <a:t>expectations?</a:t>
            </a:r>
            <a:endParaRPr lang="en-US" dirty="0"/>
          </a:p>
          <a:p>
            <a:pPr marL="342900" indent="-342900">
              <a:buAutoNum type="arabicParenR"/>
            </a:pPr>
            <a:r>
              <a:rPr lang="en-US" dirty="0"/>
              <a:t>Have we identified how the student’s disability effects access, engagement, and progress and identified the student’s unique disability-related needs?</a:t>
            </a:r>
          </a:p>
          <a:p>
            <a:pPr marL="342900" indent="-342900">
              <a:buAutoNum type="arabicParenR"/>
            </a:pPr>
            <a:r>
              <a:rPr lang="en-US" dirty="0"/>
              <a:t>Based on those unique needs, what specific, clear, measurable, ambitious and achievable goals are needed to support the student in meeting standards and </a:t>
            </a:r>
            <a:r>
              <a:rPr lang="en-US" dirty="0" smtClean="0"/>
              <a:t>expectations?</a:t>
            </a:r>
          </a:p>
          <a:p>
            <a:pPr marL="342900" indent="-342900">
              <a:buAutoNum type="arabicParenR"/>
            </a:pPr>
            <a:r>
              <a:rPr lang="en-US" dirty="0" smtClean="0"/>
              <a:t>What IEP services should be aligned </a:t>
            </a:r>
            <a:r>
              <a:rPr lang="en-US" dirty="0"/>
              <a:t>to support goals and needs? </a:t>
            </a:r>
          </a:p>
          <a:p>
            <a:pPr marL="342900" indent="-342900">
              <a:buAutoNum type="arabicParenR"/>
            </a:pPr>
            <a:r>
              <a:rPr lang="en-US" dirty="0"/>
              <a:t>And finally, do we have a system to analyze progress throughout the duration of the IEP to identify what is working and what may need to change to improve access, engagement </a:t>
            </a:r>
            <a:r>
              <a:rPr lang="en-US" dirty="0" smtClean="0"/>
              <a:t>and </a:t>
            </a:r>
            <a:r>
              <a:rPr lang="en-US" dirty="0"/>
              <a:t>progress in grade level content, instruction, and </a:t>
            </a:r>
            <a:r>
              <a:rPr lang="en-US" dirty="0" smtClean="0"/>
              <a:t>environments to </a:t>
            </a:r>
            <a:r>
              <a:rPr lang="en-US" dirty="0"/>
              <a:t>improve student </a:t>
            </a:r>
            <a:r>
              <a:rPr lang="en-US" dirty="0" smtClean="0"/>
              <a:t>outcomes?  </a:t>
            </a:r>
          </a:p>
          <a:p>
            <a:endParaRPr lang="en-US" dirty="0"/>
          </a:p>
          <a:p>
            <a:pPr lvl="0"/>
            <a:r>
              <a:rPr lang="en-US" dirty="0" smtClean="0">
                <a:sym typeface="Arial"/>
              </a:rPr>
              <a:t>Link to CCR IEP Resources webpage- 5 Steps on this slide and at the end of the presentation.</a:t>
            </a:r>
            <a:r>
              <a:rPr lang="en-US" dirty="0" smtClean="0"/>
              <a:t> </a:t>
            </a:r>
            <a:r>
              <a:rPr lang="en-US" dirty="0" smtClean="0">
                <a:sym typeface="Arial"/>
                <a:hlinkClick r:id="rId3"/>
              </a:rPr>
              <a:t>https://dpi.wi.gov/sites/default/files/imce/sped/pdf/rda-ccr-iep-five-step-process.pdf</a:t>
            </a:r>
            <a:r>
              <a:rPr lang="en-US" dirty="0" smtClean="0">
                <a:sym typeface="Arial"/>
              </a:rPr>
              <a:t>     </a:t>
            </a:r>
          </a:p>
          <a:p>
            <a:pPr lvl="0"/>
            <a:endParaRPr lang="en-US" dirty="0">
              <a:sym typeface="Arial"/>
            </a:endParaRPr>
          </a:p>
        </p:txBody>
      </p:sp>
      <p:sp>
        <p:nvSpPr>
          <p:cNvPr id="575" name="Shape 575"/>
          <p:cNvSpPr txBox="1">
            <a:spLocks noGrp="1"/>
          </p:cNvSpPr>
          <p:nvPr>
            <p:ph type="sldNum" idx="12"/>
          </p:nvPr>
        </p:nvSpPr>
        <p:spPr/>
        <p:txBody>
          <a:bodyPr/>
          <a:lstStyle/>
          <a:p>
            <a:pPr lvl="0"/>
            <a:fld id="{00000000-1234-1234-1234-123412341234}" type="slidenum">
              <a:rPr lang="en-US" smtClean="0">
                <a:sym typeface="Arial"/>
              </a:rPr>
              <a:pPr lvl="0"/>
              <a:t>14</a:t>
            </a:fld>
            <a:endParaRPr lang="en-US">
              <a:sym typeface="Arial"/>
            </a:endParaRPr>
          </a:p>
        </p:txBody>
      </p:sp>
      <p:sp>
        <p:nvSpPr>
          <p:cNvPr id="576" name="Shape 576"/>
          <p:cNvSpPr txBox="1">
            <a:spLocks noGrp="1"/>
          </p:cNvSpPr>
          <p:nvPr>
            <p:ph type="hdr" idx="2"/>
          </p:nvPr>
        </p:nvSpPr>
        <p:spPr/>
        <p:txBody>
          <a:bodyPr/>
          <a:lstStyle/>
          <a:p>
            <a:pPr lvl="0"/>
            <a:r>
              <a:rPr lang="en-US" smtClean="0">
                <a:sym typeface="Arial"/>
              </a:rPr>
              <a:t>CCR IEPs</a:t>
            </a:r>
            <a:endParaRPr lang="en-US" dirty="0">
              <a:sym typeface="Arial"/>
            </a:endParaRPr>
          </a:p>
        </p:txBody>
      </p:sp>
      <p:sp>
        <p:nvSpPr>
          <p:cNvPr id="577" name="Shape 577"/>
          <p:cNvSpPr txBox="1">
            <a:spLocks noGrp="1"/>
          </p:cNvSpPr>
          <p:nvPr>
            <p:ph type="dt" idx="10"/>
          </p:nvPr>
        </p:nvSpPr>
        <p:spPr/>
        <p:txBody>
          <a:bodyPr/>
          <a:lstStyle/>
          <a:p>
            <a:pPr lvl="0"/>
            <a:r>
              <a:rPr lang="en-US" dirty="0" smtClean="0">
                <a:sym typeface="Arial"/>
              </a:rPr>
              <a:t>April 2018</a:t>
            </a:r>
            <a:endParaRPr lang="en-US" dirty="0">
              <a:sym typeface="Arial"/>
            </a:endParaRPr>
          </a:p>
        </p:txBody>
      </p:sp>
      <p:sp>
        <p:nvSpPr>
          <p:cNvPr id="578" name="Shape 578"/>
          <p:cNvSpPr txBox="1">
            <a:spLocks noGrp="1"/>
          </p:cNvSpPr>
          <p:nvPr>
            <p:ph type="ftr" idx="11"/>
          </p:nvPr>
        </p:nvSpPr>
        <p:spPr/>
        <p:txBody>
          <a:bodyPr/>
          <a:lstStyle/>
          <a:p>
            <a:pPr lvl="0"/>
            <a:r>
              <a:rPr lang="en-US" smtClean="0">
                <a:sym typeface="Arial"/>
              </a:rPr>
              <a:t>Wisconsin Department of Public Instruction</a:t>
            </a:r>
            <a:endParaRPr lang="en-US" dirty="0">
              <a:sym typeface="Arial"/>
            </a:endParaRPr>
          </a:p>
        </p:txBody>
      </p:sp>
      <p:sp>
        <p:nvSpPr>
          <p:cNvPr id="7" name="Slide Image Placeholder 6"/>
          <p:cNvSpPr>
            <a:spLocks noGrp="1" noRot="1" noChangeAspect="1"/>
          </p:cNvSpPr>
          <p:nvPr>
            <p:ph type="sldImg"/>
          </p:nvPr>
        </p:nvSpPr>
        <p:spPr>
          <a:xfrm>
            <a:off x="1854200" y="247650"/>
            <a:ext cx="3354388" cy="1885950"/>
          </a:xfrm>
        </p:spPr>
      </p:sp>
    </p:spTree>
    <p:extLst>
      <p:ext uri="{BB962C8B-B14F-4D97-AF65-F5344CB8AC3E}">
        <p14:creationId xmlns:p14="http://schemas.microsoft.com/office/powerpoint/2010/main" val="1681330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5" name="Shape 625"/>
          <p:cNvSpPr txBox="1">
            <a:spLocks noGrp="1"/>
          </p:cNvSpPr>
          <p:nvPr>
            <p:ph type="sldNum" idx="12"/>
          </p:nvPr>
        </p:nvSpPr>
        <p:spPr>
          <a:xfrm>
            <a:off x="5640388" y="8829675"/>
            <a:ext cx="1370012" cy="466725"/>
          </a:xfrm>
        </p:spPr>
        <p:txBody>
          <a:bodyPr/>
          <a:lstStyle/>
          <a:p>
            <a:pPr lvl="0"/>
            <a:fld id="{00000000-1234-1234-1234-123412341234}" type="slidenum">
              <a:rPr lang="en-US" smtClean="0">
                <a:sym typeface="Arial"/>
              </a:rPr>
              <a:pPr lvl="0"/>
              <a:t>15</a:t>
            </a:fld>
            <a:endParaRPr lang="en-US">
              <a:sym typeface="Arial"/>
            </a:endParaRPr>
          </a:p>
        </p:txBody>
      </p:sp>
      <p:sp>
        <p:nvSpPr>
          <p:cNvPr id="626" name="Shape 626"/>
          <p:cNvSpPr txBox="1">
            <a:spLocks noGrp="1"/>
          </p:cNvSpPr>
          <p:nvPr>
            <p:ph type="hdr" idx="2"/>
          </p:nvPr>
        </p:nvSpPr>
        <p:spPr/>
        <p:txBody>
          <a:bodyPr/>
          <a:lstStyle/>
          <a:p>
            <a:pPr lvl="0"/>
            <a:r>
              <a:rPr lang="en-US" smtClean="0">
                <a:sym typeface="Arial"/>
              </a:rPr>
              <a:t>CCR IEPs</a:t>
            </a:r>
            <a:endParaRPr lang="en-US" dirty="0">
              <a:sym typeface="Arial"/>
            </a:endParaRPr>
          </a:p>
        </p:txBody>
      </p:sp>
      <p:sp>
        <p:nvSpPr>
          <p:cNvPr id="628" name="Shape 628"/>
          <p:cNvSpPr txBox="1">
            <a:spLocks noGrp="1"/>
          </p:cNvSpPr>
          <p:nvPr>
            <p:ph type="ftr" idx="11"/>
          </p:nvPr>
        </p:nvSpPr>
        <p:spPr/>
        <p:txBody>
          <a:bodyPr/>
          <a:lstStyle/>
          <a:p>
            <a:pPr lvl="0"/>
            <a:r>
              <a:rPr lang="en-US" smtClean="0">
                <a:sym typeface="Arial"/>
              </a:rPr>
              <a:t>Wisconsin Department of Public Instruction</a:t>
            </a:r>
            <a:endParaRPr lang="en-US" dirty="0">
              <a:sym typeface="Arial"/>
            </a:endParaRPr>
          </a:p>
        </p:txBody>
      </p:sp>
      <p:sp>
        <p:nvSpPr>
          <p:cNvPr id="2" name="Slide Image Placeholder 1"/>
          <p:cNvSpPr>
            <a:spLocks noGrp="1" noRot="1" noChangeAspect="1"/>
          </p:cNvSpPr>
          <p:nvPr>
            <p:ph type="sldImg"/>
          </p:nvPr>
        </p:nvSpPr>
        <p:spPr>
          <a:xfrm>
            <a:off x="1854200" y="247650"/>
            <a:ext cx="3354388" cy="1885950"/>
          </a:xfrm>
        </p:spPr>
      </p:sp>
      <p:sp>
        <p:nvSpPr>
          <p:cNvPr id="3" name="Notes Placeholder 2"/>
          <p:cNvSpPr>
            <a:spLocks noGrp="1"/>
          </p:cNvSpPr>
          <p:nvPr>
            <p:ph type="body" idx="1"/>
          </p:nvPr>
        </p:nvSpPr>
        <p:spPr/>
        <p:txBody>
          <a:bodyPr/>
          <a:lstStyle/>
          <a:p>
            <a:r>
              <a:rPr lang="en-US" dirty="0"/>
              <a:t>Lets start with step 1. The information about achievement and functional performance summarized during step 1 serves as the foundation for step </a:t>
            </a:r>
            <a:r>
              <a:rPr lang="en-US" dirty="0" smtClean="0"/>
              <a:t>2</a:t>
            </a:r>
          </a:p>
          <a:p>
            <a:endParaRPr lang="en-US" dirty="0"/>
          </a:p>
          <a:p>
            <a:r>
              <a:rPr lang="en-US" dirty="0" smtClean="0"/>
              <a:t>We will briefly go over step 1 now, and will return to it during our step 2 discussion. </a:t>
            </a:r>
          </a:p>
          <a:p>
            <a:r>
              <a:rPr lang="en-US" dirty="0" smtClean="0"/>
              <a:t>It will be easier for you to reflect on your IEPs and what kind of information you may want to be bring to the meeting for Step 1 discussion after we have spent some time talking about Step 2. </a:t>
            </a:r>
            <a:endParaRPr lang="en-US" dirty="0"/>
          </a:p>
          <a:p>
            <a:endParaRPr lang="en-US" b="1" i="1" dirty="0" smtClean="0">
              <a:solidFill>
                <a:prstClr val="black"/>
              </a:solidFill>
              <a:latin typeface="Arial"/>
              <a:ea typeface="Arial"/>
              <a:cs typeface="Arial"/>
              <a:sym typeface="Arial"/>
            </a:endParaRPr>
          </a:p>
          <a:p>
            <a:endParaRPr lang="en-US" b="1" i="1" dirty="0">
              <a:solidFill>
                <a:prstClr val="black"/>
              </a:solidFill>
              <a:latin typeface="Arial"/>
              <a:ea typeface="Arial"/>
              <a:cs typeface="Arial"/>
              <a:sym typeface="Arial"/>
            </a:endParaRPr>
          </a:p>
          <a:p>
            <a:endParaRPr lang="en-US" dirty="0"/>
          </a:p>
          <a:p>
            <a:endParaRPr lang="en-US" dirty="0"/>
          </a:p>
        </p:txBody>
      </p:sp>
      <p:sp>
        <p:nvSpPr>
          <p:cNvPr id="4" name="Date Placeholder 3"/>
          <p:cNvSpPr>
            <a:spLocks noGrp="1"/>
          </p:cNvSpPr>
          <p:nvPr>
            <p:ph type="dt" idx="13"/>
          </p:nvPr>
        </p:nvSpPr>
        <p:spPr/>
        <p:txBody>
          <a:bodyPr/>
          <a:lstStyle/>
          <a:p>
            <a:r>
              <a:rPr lang="en-US" dirty="0" smtClean="0"/>
              <a:t>April 2018</a:t>
            </a:r>
            <a:endParaRPr lang="en-US" dirty="0"/>
          </a:p>
        </p:txBody>
      </p:sp>
    </p:spTree>
    <p:extLst>
      <p:ext uri="{BB962C8B-B14F-4D97-AF65-F5344CB8AC3E}">
        <p14:creationId xmlns:p14="http://schemas.microsoft.com/office/powerpoint/2010/main" val="3173452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 name="Slide Image Placeholder 5"/>
          <p:cNvSpPr>
            <a:spLocks noGrp="1" noRot="1" noChangeAspect="1"/>
          </p:cNvSpPr>
          <p:nvPr>
            <p:ph type="sldImg"/>
          </p:nvPr>
        </p:nvSpPr>
        <p:spPr>
          <a:xfrm>
            <a:off x="1946275" y="152400"/>
            <a:ext cx="3114675" cy="1752600"/>
          </a:xfrm>
          <a:prstGeom prst="rect">
            <a:avLst/>
          </a:prstGeom>
        </p:spPr>
      </p:sp>
      <p:sp>
        <p:nvSpPr>
          <p:cNvPr id="7" name="Notes Placeholder 6"/>
          <p:cNvSpPr>
            <a:spLocks noGrp="1"/>
          </p:cNvSpPr>
          <p:nvPr>
            <p:ph type="body" idx="1"/>
          </p:nvPr>
        </p:nvSpPr>
        <p:spPr>
          <a:xfrm>
            <a:off x="152402" y="1905000"/>
            <a:ext cx="6702215" cy="7086600"/>
          </a:xfrm>
          <a:prstGeom prst="rect">
            <a:avLst/>
          </a:prstGeom>
        </p:spPr>
        <p:txBody>
          <a:bodyPr>
            <a:normAutofit/>
          </a:bodyPr>
          <a:lstStyle/>
          <a:p>
            <a:pPr>
              <a:spcAft>
                <a:spcPts val="0"/>
              </a:spcAft>
              <a:buSzPct val="25000"/>
            </a:pPr>
            <a:r>
              <a:rPr lang="en-US" dirty="0">
                <a:solidFill>
                  <a:prstClr val="black"/>
                </a:solidFill>
                <a:latin typeface="Arial"/>
                <a:ea typeface="Arial"/>
                <a:cs typeface="Arial"/>
                <a:sym typeface="Arial"/>
              </a:rPr>
              <a:t>Step 1 is all about </a:t>
            </a:r>
            <a:r>
              <a:rPr lang="en-US" b="1" dirty="0">
                <a:solidFill>
                  <a:prstClr val="black"/>
                </a:solidFill>
                <a:latin typeface="Arial"/>
                <a:ea typeface="Arial"/>
                <a:cs typeface="Arial"/>
                <a:sym typeface="Arial"/>
              </a:rPr>
              <a:t>Data</a:t>
            </a:r>
            <a:r>
              <a:rPr lang="en-US" dirty="0">
                <a:solidFill>
                  <a:prstClr val="black"/>
                </a:solidFill>
                <a:latin typeface="Arial"/>
                <a:ea typeface="Arial"/>
                <a:cs typeface="Arial"/>
                <a:sym typeface="Arial"/>
              </a:rPr>
              <a:t> and </a:t>
            </a:r>
            <a:r>
              <a:rPr lang="en-US" b="1" dirty="0">
                <a:solidFill>
                  <a:prstClr val="black"/>
                </a:solidFill>
                <a:latin typeface="Arial"/>
                <a:ea typeface="Arial"/>
                <a:cs typeface="Arial"/>
                <a:sym typeface="Arial"/>
              </a:rPr>
              <a:t>Preparation</a:t>
            </a:r>
            <a:r>
              <a:rPr lang="en-US" dirty="0">
                <a:solidFill>
                  <a:prstClr val="black"/>
                </a:solidFill>
                <a:latin typeface="Arial"/>
                <a:ea typeface="Arial"/>
                <a:cs typeface="Arial"/>
                <a:sym typeface="Arial"/>
              </a:rPr>
              <a:t>. Step 1 provides the IEP team with </a:t>
            </a:r>
            <a:r>
              <a:rPr lang="en-US" b="1" dirty="0">
                <a:solidFill>
                  <a:prstClr val="black"/>
                </a:solidFill>
                <a:latin typeface="Arial"/>
                <a:ea typeface="Arial"/>
                <a:cs typeface="Arial"/>
                <a:sym typeface="Arial"/>
              </a:rPr>
              <a:t>the “big picture” </a:t>
            </a:r>
            <a:r>
              <a:rPr lang="en-US" dirty="0">
                <a:solidFill>
                  <a:prstClr val="black"/>
                </a:solidFill>
                <a:latin typeface="Arial"/>
                <a:ea typeface="Arial"/>
                <a:cs typeface="Arial"/>
                <a:sym typeface="Arial"/>
              </a:rPr>
              <a:t>of the student’s current performance</a:t>
            </a:r>
            <a:r>
              <a:rPr lang="en-US" dirty="0" smtClean="0">
                <a:solidFill>
                  <a:prstClr val="black"/>
                </a:solidFill>
                <a:latin typeface="Arial"/>
                <a:ea typeface="Arial"/>
                <a:cs typeface="Arial"/>
                <a:sym typeface="Arial"/>
              </a:rPr>
              <a:t>. It provides the </a:t>
            </a:r>
            <a:r>
              <a:rPr lang="en-US" b="1" dirty="0" smtClean="0">
                <a:solidFill>
                  <a:prstClr val="black"/>
                </a:solidFill>
                <a:latin typeface="Arial"/>
                <a:ea typeface="Arial"/>
                <a:cs typeface="Arial"/>
                <a:sym typeface="Arial"/>
              </a:rPr>
              <a:t>DATA </a:t>
            </a:r>
            <a:r>
              <a:rPr lang="en-US" dirty="0" smtClean="0">
                <a:solidFill>
                  <a:prstClr val="black"/>
                </a:solidFill>
                <a:latin typeface="Arial"/>
                <a:ea typeface="Arial"/>
                <a:cs typeface="Arial"/>
                <a:sym typeface="Arial"/>
              </a:rPr>
              <a:t>that documents current levels and the degree to which a student is meeting standards and expectations.</a:t>
            </a:r>
            <a:endParaRPr lang="en-US" b="1" dirty="0">
              <a:solidFill>
                <a:prstClr val="black"/>
              </a:solidFill>
              <a:latin typeface="Arial"/>
              <a:ea typeface="Arial"/>
              <a:cs typeface="Arial"/>
              <a:sym typeface="Arial"/>
            </a:endParaRPr>
          </a:p>
          <a:p>
            <a:pPr>
              <a:spcAft>
                <a:spcPts val="0"/>
              </a:spcAft>
              <a:buSzPct val="25000"/>
            </a:pPr>
            <a:r>
              <a:rPr lang="en-US" dirty="0" smtClean="0">
                <a:solidFill>
                  <a:prstClr val="black"/>
                </a:solidFill>
                <a:latin typeface="Arial"/>
                <a:ea typeface="Arial"/>
                <a:cs typeface="Arial"/>
                <a:sym typeface="Arial"/>
              </a:rPr>
              <a:t>The</a:t>
            </a:r>
            <a:r>
              <a:rPr lang="en-US" b="1" dirty="0" smtClean="0">
                <a:solidFill>
                  <a:prstClr val="black"/>
                </a:solidFill>
                <a:latin typeface="Arial"/>
                <a:ea typeface="Arial"/>
                <a:cs typeface="Arial"/>
                <a:sym typeface="Arial"/>
              </a:rPr>
              <a:t> </a:t>
            </a:r>
            <a:r>
              <a:rPr lang="en-US" b="1" dirty="0">
                <a:solidFill>
                  <a:prstClr val="black"/>
                </a:solidFill>
                <a:latin typeface="Arial"/>
                <a:ea typeface="Arial"/>
                <a:cs typeface="Arial"/>
                <a:sym typeface="Arial"/>
              </a:rPr>
              <a:t>purpose </a:t>
            </a:r>
            <a:r>
              <a:rPr lang="en-US" dirty="0">
                <a:solidFill>
                  <a:prstClr val="black"/>
                </a:solidFill>
                <a:latin typeface="Arial"/>
                <a:ea typeface="Arial"/>
                <a:cs typeface="Arial"/>
                <a:sym typeface="Arial"/>
              </a:rPr>
              <a:t>of Step 1 is to </a:t>
            </a:r>
            <a:r>
              <a:rPr lang="en-US" b="1" dirty="0" smtClean="0">
                <a:solidFill>
                  <a:prstClr val="black"/>
                </a:solidFill>
                <a:latin typeface="Arial"/>
                <a:ea typeface="Arial"/>
                <a:cs typeface="Arial"/>
                <a:sym typeface="Arial"/>
              </a:rPr>
              <a:t>summarize, understand</a:t>
            </a:r>
            <a:r>
              <a:rPr lang="en-US" dirty="0" smtClean="0">
                <a:solidFill>
                  <a:prstClr val="black"/>
                </a:solidFill>
                <a:latin typeface="Arial"/>
                <a:ea typeface="Arial"/>
                <a:cs typeface="Arial"/>
                <a:sym typeface="Arial"/>
              </a:rPr>
              <a:t> and </a:t>
            </a:r>
            <a:r>
              <a:rPr lang="en-US" b="1" dirty="0" smtClean="0">
                <a:solidFill>
                  <a:prstClr val="black"/>
                </a:solidFill>
                <a:latin typeface="Arial"/>
                <a:ea typeface="Arial"/>
                <a:cs typeface="Arial"/>
                <a:sym typeface="Arial"/>
              </a:rPr>
              <a:t>document </a:t>
            </a:r>
            <a:r>
              <a:rPr lang="en-US" dirty="0">
                <a:solidFill>
                  <a:prstClr val="black"/>
                </a:solidFill>
                <a:latin typeface="Arial"/>
                <a:ea typeface="Arial"/>
                <a:cs typeface="Arial"/>
                <a:sym typeface="Arial"/>
              </a:rPr>
              <a:t>the student’s </a:t>
            </a:r>
            <a:r>
              <a:rPr lang="en-US" b="1" dirty="0">
                <a:solidFill>
                  <a:prstClr val="black"/>
                </a:solidFill>
                <a:latin typeface="Arial"/>
                <a:ea typeface="Arial"/>
                <a:cs typeface="Arial"/>
                <a:sym typeface="Arial"/>
              </a:rPr>
              <a:t>current academic and functional performance related to access, engagement and progress in the general education </a:t>
            </a:r>
            <a:r>
              <a:rPr lang="en-US" b="1" dirty="0" smtClean="0">
                <a:solidFill>
                  <a:prstClr val="black"/>
                </a:solidFill>
                <a:latin typeface="Arial"/>
                <a:ea typeface="Arial"/>
                <a:cs typeface="Arial"/>
                <a:sym typeface="Arial"/>
              </a:rPr>
              <a:t>curriculum, activities and environment(s)</a:t>
            </a:r>
            <a:r>
              <a:rPr lang="en-US" dirty="0" smtClean="0">
                <a:solidFill>
                  <a:prstClr val="black"/>
                </a:solidFill>
                <a:latin typeface="Arial"/>
                <a:ea typeface="Arial"/>
                <a:cs typeface="Arial"/>
                <a:sym typeface="Arial"/>
              </a:rPr>
              <a:t>. Current levels </a:t>
            </a:r>
            <a:r>
              <a:rPr lang="en-US" dirty="0">
                <a:solidFill>
                  <a:prstClr val="black"/>
                </a:solidFill>
                <a:latin typeface="Arial"/>
                <a:ea typeface="Arial"/>
                <a:cs typeface="Arial"/>
                <a:sym typeface="Arial"/>
              </a:rPr>
              <a:t>of </a:t>
            </a:r>
            <a:r>
              <a:rPr lang="en-US" dirty="0" smtClean="0">
                <a:solidFill>
                  <a:prstClr val="black"/>
                </a:solidFill>
                <a:latin typeface="Arial"/>
                <a:ea typeface="Arial"/>
                <a:cs typeface="Arial"/>
                <a:sym typeface="Arial"/>
              </a:rPr>
              <a:t>achievement </a:t>
            </a:r>
            <a:r>
              <a:rPr lang="en-US" dirty="0">
                <a:solidFill>
                  <a:prstClr val="black"/>
                </a:solidFill>
                <a:latin typeface="Arial"/>
                <a:ea typeface="Arial"/>
                <a:cs typeface="Arial"/>
                <a:sym typeface="Arial"/>
              </a:rPr>
              <a:t>and functional performance </a:t>
            </a:r>
            <a:r>
              <a:rPr lang="en-US" dirty="0" smtClean="0">
                <a:solidFill>
                  <a:prstClr val="black"/>
                </a:solidFill>
                <a:latin typeface="Arial"/>
                <a:ea typeface="Arial"/>
                <a:cs typeface="Arial"/>
                <a:sym typeface="Arial"/>
              </a:rPr>
              <a:t>must be understood </a:t>
            </a:r>
            <a:r>
              <a:rPr lang="en-US" b="1" dirty="0" smtClean="0">
                <a:solidFill>
                  <a:prstClr val="black"/>
                </a:solidFill>
                <a:latin typeface="Arial"/>
                <a:ea typeface="Arial"/>
                <a:cs typeface="Arial"/>
                <a:sym typeface="Arial"/>
              </a:rPr>
              <a:t>in </a:t>
            </a:r>
            <a:r>
              <a:rPr lang="en-US" b="1" dirty="0">
                <a:solidFill>
                  <a:prstClr val="black"/>
                </a:solidFill>
                <a:latin typeface="Arial"/>
                <a:ea typeface="Arial"/>
                <a:cs typeface="Arial"/>
                <a:sym typeface="Arial"/>
              </a:rPr>
              <a:t>relation to </a:t>
            </a:r>
            <a:r>
              <a:rPr lang="en-US" b="1" dirty="0" smtClean="0">
                <a:solidFill>
                  <a:prstClr val="black"/>
                </a:solidFill>
                <a:latin typeface="Arial"/>
                <a:ea typeface="Arial"/>
                <a:cs typeface="Arial"/>
                <a:sym typeface="Arial"/>
              </a:rPr>
              <a:t>early childhood/</a:t>
            </a:r>
            <a:r>
              <a:rPr lang="en-US" b="1" dirty="0">
                <a:solidFill>
                  <a:prstClr val="black"/>
                </a:solidFill>
                <a:latin typeface="Arial"/>
                <a:ea typeface="Arial"/>
                <a:cs typeface="Arial"/>
                <a:sym typeface="Arial"/>
              </a:rPr>
              <a:t> </a:t>
            </a:r>
            <a:r>
              <a:rPr lang="en-US" b="1" dirty="0" smtClean="0">
                <a:solidFill>
                  <a:prstClr val="black"/>
                </a:solidFill>
                <a:latin typeface="Arial"/>
                <a:ea typeface="Arial"/>
                <a:cs typeface="Arial"/>
                <a:sym typeface="Arial"/>
              </a:rPr>
              <a:t>grade-level pre-academic/academic </a:t>
            </a:r>
            <a:r>
              <a:rPr lang="en-US" b="1" dirty="0">
                <a:solidFill>
                  <a:prstClr val="black"/>
                </a:solidFill>
                <a:latin typeface="Arial"/>
                <a:ea typeface="Arial"/>
                <a:cs typeface="Arial"/>
                <a:sym typeface="Arial"/>
              </a:rPr>
              <a:t>content standards and functional </a:t>
            </a:r>
            <a:r>
              <a:rPr lang="en-US" b="1" dirty="0" smtClean="0">
                <a:solidFill>
                  <a:prstClr val="black"/>
                </a:solidFill>
                <a:latin typeface="Arial"/>
                <a:ea typeface="Arial"/>
                <a:cs typeface="Arial"/>
                <a:sym typeface="Arial"/>
              </a:rPr>
              <a:t>expectations.</a:t>
            </a:r>
          </a:p>
          <a:p>
            <a:pPr>
              <a:spcAft>
                <a:spcPts val="0"/>
              </a:spcAft>
              <a:buSzPct val="25000"/>
            </a:pPr>
            <a:r>
              <a:rPr lang="en-US" dirty="0" smtClean="0">
                <a:solidFill>
                  <a:prstClr val="black"/>
                </a:solidFill>
                <a:latin typeface="Arial"/>
                <a:ea typeface="Arial"/>
                <a:cs typeface="Arial"/>
                <a:sym typeface="Arial"/>
              </a:rPr>
              <a:t>It </a:t>
            </a:r>
            <a:r>
              <a:rPr lang="en-US" dirty="0">
                <a:solidFill>
                  <a:prstClr val="black"/>
                </a:solidFill>
                <a:latin typeface="Arial"/>
                <a:ea typeface="Arial"/>
                <a:cs typeface="Arial"/>
                <a:sym typeface="Arial"/>
              </a:rPr>
              <a:t>is </a:t>
            </a:r>
            <a:r>
              <a:rPr lang="en-US" dirty="0" smtClean="0">
                <a:solidFill>
                  <a:prstClr val="black"/>
                </a:solidFill>
                <a:latin typeface="Arial"/>
                <a:ea typeface="Arial"/>
                <a:cs typeface="Arial"/>
                <a:sym typeface="Arial"/>
              </a:rPr>
              <a:t>also important to understand and include </a:t>
            </a:r>
            <a:r>
              <a:rPr lang="en-US" dirty="0">
                <a:solidFill>
                  <a:prstClr val="black"/>
                </a:solidFill>
                <a:latin typeface="Arial"/>
                <a:ea typeface="Arial"/>
                <a:cs typeface="Arial"/>
                <a:sym typeface="Arial"/>
              </a:rPr>
              <a:t>information that </a:t>
            </a:r>
            <a:r>
              <a:rPr lang="en-US" b="1" dirty="0">
                <a:solidFill>
                  <a:prstClr val="black"/>
                </a:solidFill>
                <a:latin typeface="Arial"/>
                <a:ea typeface="Arial"/>
                <a:cs typeface="Arial"/>
                <a:sym typeface="Arial"/>
              </a:rPr>
              <a:t>reflects the family and student’s voices and points of </a:t>
            </a:r>
            <a:r>
              <a:rPr lang="en-US" b="1" dirty="0" smtClean="0">
                <a:solidFill>
                  <a:prstClr val="black"/>
                </a:solidFill>
                <a:latin typeface="Arial"/>
                <a:ea typeface="Arial"/>
                <a:cs typeface="Arial"/>
                <a:sym typeface="Arial"/>
              </a:rPr>
              <a:t>view </a:t>
            </a:r>
            <a:r>
              <a:rPr lang="en-US" dirty="0" smtClean="0">
                <a:solidFill>
                  <a:prstClr val="black"/>
                </a:solidFill>
                <a:latin typeface="Arial"/>
                <a:ea typeface="Arial"/>
                <a:cs typeface="Arial"/>
                <a:sym typeface="Arial"/>
              </a:rPr>
              <a:t>on strengths, as well as areas in which the student may not be meeting standards and expectations. </a:t>
            </a:r>
            <a:r>
              <a:rPr lang="en-US" b="1" dirty="0" smtClean="0">
                <a:solidFill>
                  <a:prstClr val="black"/>
                </a:solidFill>
                <a:latin typeface="Arial"/>
                <a:ea typeface="Arial"/>
                <a:cs typeface="Arial"/>
                <a:sym typeface="Arial"/>
              </a:rPr>
              <a:t>If the family/student does not volunteer information when </a:t>
            </a:r>
            <a:r>
              <a:rPr lang="en-US" b="1" dirty="0">
                <a:solidFill>
                  <a:prstClr val="black"/>
                </a:solidFill>
                <a:latin typeface="Arial"/>
                <a:ea typeface="Arial"/>
                <a:cs typeface="Arial"/>
                <a:sym typeface="Arial"/>
              </a:rPr>
              <a:t>reviewing current </a:t>
            </a:r>
            <a:r>
              <a:rPr lang="en-US" b="1" dirty="0" smtClean="0">
                <a:solidFill>
                  <a:prstClr val="black"/>
                </a:solidFill>
                <a:latin typeface="Arial"/>
                <a:ea typeface="Arial"/>
                <a:cs typeface="Arial"/>
                <a:sym typeface="Arial"/>
              </a:rPr>
              <a:t>levels, they should be asked for input.  Share WSPEI Student Snapshot and My Snapshot Resources. (</a:t>
            </a:r>
            <a:r>
              <a:rPr lang="en-US" dirty="0" smtClean="0"/>
              <a:t>Family </a:t>
            </a:r>
            <a:r>
              <a:rPr lang="en-US" dirty="0"/>
              <a:t>Engagement </a:t>
            </a:r>
            <a:r>
              <a:rPr lang="en-US" u="sng" dirty="0">
                <a:hlinkClick r:id="rId3"/>
              </a:rPr>
              <a:t>IEP Process resources</a:t>
            </a:r>
            <a:r>
              <a:rPr lang="en-US" dirty="0"/>
              <a:t> : For Families: </a:t>
            </a:r>
            <a:r>
              <a:rPr lang="en-US" u="sng" dirty="0">
                <a:hlinkClick r:id="rId4"/>
              </a:rPr>
              <a:t>Student Snapshot</a:t>
            </a:r>
            <a:r>
              <a:rPr lang="en-US" dirty="0"/>
              <a:t>; For Students: </a:t>
            </a:r>
            <a:r>
              <a:rPr lang="en-US" u="sng" dirty="0">
                <a:hlinkClick r:id="rId5"/>
              </a:rPr>
              <a:t>My Snapshot </a:t>
            </a:r>
            <a:r>
              <a:rPr lang="en-US" u="sng" dirty="0" smtClean="0"/>
              <a:t>) </a:t>
            </a:r>
            <a:r>
              <a:rPr lang="en-US" dirty="0" smtClean="0"/>
              <a:t>Link to page on slide. </a:t>
            </a:r>
          </a:p>
          <a:p>
            <a:pPr>
              <a:spcAft>
                <a:spcPts val="0"/>
              </a:spcAft>
              <a:buSzPct val="25000"/>
            </a:pPr>
            <a:r>
              <a:rPr lang="en-US" dirty="0" smtClean="0"/>
              <a:t>Some teams may want to start the meeting with “Celebrations” of the students successes and strengths. </a:t>
            </a:r>
            <a:endParaRPr lang="en-US" b="1" dirty="0">
              <a:solidFill>
                <a:prstClr val="black"/>
              </a:solidFill>
              <a:latin typeface="Arial"/>
              <a:ea typeface="Arial"/>
              <a:cs typeface="Arial"/>
              <a:sym typeface="Arial"/>
            </a:endParaRPr>
          </a:p>
          <a:p>
            <a:pPr lvl="0">
              <a:spcAft>
                <a:spcPts val="0"/>
              </a:spcAft>
              <a:buSzPct val="25000"/>
            </a:pPr>
            <a:r>
              <a:rPr lang="en-US" dirty="0" smtClean="0">
                <a:solidFill>
                  <a:prstClr val="black"/>
                </a:solidFill>
                <a:latin typeface="Arial"/>
                <a:ea typeface="Arial"/>
                <a:cs typeface="Arial"/>
                <a:sym typeface="Arial"/>
              </a:rPr>
              <a:t>Step 1 </a:t>
            </a:r>
            <a:r>
              <a:rPr lang="en-US" b="1" dirty="0">
                <a:solidFill>
                  <a:prstClr val="black"/>
                </a:solidFill>
                <a:latin typeface="Arial"/>
                <a:ea typeface="Arial"/>
                <a:cs typeface="Arial"/>
                <a:sym typeface="Arial"/>
              </a:rPr>
              <a:t>lays the foundation of data and information for the analysis that occurs during Step 2. </a:t>
            </a:r>
            <a:r>
              <a:rPr lang="en-US" dirty="0">
                <a:solidFill>
                  <a:prstClr val="black"/>
                </a:solidFill>
                <a:latin typeface="Arial"/>
                <a:ea typeface="Arial"/>
                <a:cs typeface="Arial"/>
                <a:sym typeface="Arial"/>
              </a:rPr>
              <a:t> It is important that the IEP team compiles sufficient data and information in preparation for the discussion about effects and disability-related needs.</a:t>
            </a:r>
          </a:p>
          <a:p>
            <a:pPr lvl="0">
              <a:spcAft>
                <a:spcPts val="0"/>
              </a:spcAft>
              <a:buSzPct val="25000"/>
            </a:pPr>
            <a:r>
              <a:rPr lang="en-US" dirty="0" smtClean="0">
                <a:solidFill>
                  <a:prstClr val="black"/>
                </a:solidFill>
                <a:latin typeface="Arial"/>
                <a:ea typeface="Arial"/>
                <a:cs typeface="Arial"/>
                <a:sym typeface="Arial"/>
              </a:rPr>
              <a:t>When completing this step, </a:t>
            </a:r>
            <a:r>
              <a:rPr lang="en-US" b="1" dirty="0" smtClean="0">
                <a:solidFill>
                  <a:prstClr val="black"/>
                </a:solidFill>
                <a:latin typeface="Arial"/>
                <a:ea typeface="Arial"/>
                <a:cs typeface="Arial"/>
                <a:sym typeface="Arial"/>
              </a:rPr>
              <a:t>be sure data and information are shared in meaningful ways so all IEP team members understand, including parents and the student (as appropriate). For instance, explain test scores in terms that describe what a student knows and is able to do compared to their peers. ( Examples can help) </a:t>
            </a:r>
            <a:r>
              <a:rPr lang="en-US" dirty="0" smtClean="0">
                <a:solidFill>
                  <a:prstClr val="black"/>
                </a:solidFill>
                <a:latin typeface="Arial"/>
                <a:ea typeface="Arial"/>
                <a:cs typeface="Arial"/>
                <a:sym typeface="Arial"/>
              </a:rPr>
              <a:t>This discussion should be documented on the IEP Linking form (I-4)</a:t>
            </a:r>
            <a:endParaRPr lang="en-US" dirty="0">
              <a:solidFill>
                <a:prstClr val="black"/>
              </a:solidFill>
              <a:latin typeface="Arial"/>
              <a:ea typeface="Arial"/>
              <a:cs typeface="Arial"/>
              <a:sym typeface="Arial"/>
            </a:endParaRPr>
          </a:p>
        </p:txBody>
      </p:sp>
      <p:sp>
        <p:nvSpPr>
          <p:cNvPr id="8" name="Date Placeholder 7"/>
          <p:cNvSpPr>
            <a:spLocks noGrp="1"/>
          </p:cNvSpPr>
          <p:nvPr>
            <p:ph type="dt" idx="10"/>
          </p:nvPr>
        </p:nvSpPr>
        <p:spPr/>
        <p:txBody>
          <a:bodyPr/>
          <a:lstStyle/>
          <a:p>
            <a:r>
              <a:rPr lang="en-US" dirty="0" smtClean="0"/>
              <a:t>April 2018</a:t>
            </a:r>
            <a:endParaRPr lang="en-US" dirty="0"/>
          </a:p>
        </p:txBody>
      </p:sp>
      <p:sp>
        <p:nvSpPr>
          <p:cNvPr id="9" name="Footer Placeholder 8"/>
          <p:cNvSpPr>
            <a:spLocks noGrp="1"/>
          </p:cNvSpPr>
          <p:nvPr>
            <p:ph type="ftr" sz="quarter" idx="11"/>
          </p:nvPr>
        </p:nvSpPr>
        <p:spPr/>
        <p:txBody>
          <a:bodyPr/>
          <a:lstStyle/>
          <a:p>
            <a:r>
              <a:rPr lang="en-US" smtClean="0"/>
              <a:t>Wisconsin Department of Public Instruction</a:t>
            </a:r>
            <a:endParaRPr lang="en-US"/>
          </a:p>
        </p:txBody>
      </p:sp>
      <p:sp>
        <p:nvSpPr>
          <p:cNvPr id="10" name="Slide Number Placeholder 9"/>
          <p:cNvSpPr>
            <a:spLocks noGrp="1"/>
          </p:cNvSpPr>
          <p:nvPr>
            <p:ph type="sldNum" sz="quarter" idx="12"/>
          </p:nvPr>
        </p:nvSpPr>
        <p:spPr/>
        <p:txBody>
          <a:bodyPr/>
          <a:lstStyle/>
          <a:p>
            <a:fld id="{84D1FE89-6336-4D40-8888-FEE536696E18}" type="slidenum">
              <a:rPr lang="en-US" smtClean="0"/>
              <a:t>16</a:t>
            </a:fld>
            <a:endParaRPr lang="en-US"/>
          </a:p>
        </p:txBody>
      </p:sp>
      <p:sp>
        <p:nvSpPr>
          <p:cNvPr id="11" name="Header Placeholder 10"/>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590357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idx="10"/>
          </p:nvPr>
        </p:nvSpPr>
        <p:spPr>
          <a:xfrm>
            <a:off x="3971925" y="0"/>
            <a:ext cx="3038475" cy="466725"/>
          </a:xfrm>
        </p:spPr>
        <p:txBody>
          <a:bodyPr/>
          <a:lstStyle/>
          <a:p>
            <a:r>
              <a:rPr lang="en-US" dirty="0" smtClean="0"/>
              <a:t>April 2018</a:t>
            </a:r>
            <a:endParaRPr lang="en-US" dirty="0"/>
          </a:p>
        </p:txBody>
      </p:sp>
      <p:sp>
        <p:nvSpPr>
          <p:cNvPr id="7" name="Footer Placeholder 6"/>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a:xfrm>
            <a:off x="5640388" y="8829675"/>
            <a:ext cx="1370012" cy="466725"/>
          </a:xfrm>
        </p:spPr>
        <p:txBody>
          <a:bodyPr/>
          <a:lstStyle/>
          <a:p>
            <a:fld id="{39280DFA-CFF4-4B22-B14E-825893CEE4C9}" type="slidenum">
              <a:rPr lang="en-US" smtClean="0"/>
              <a:t>17</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
        <p:nvSpPr>
          <p:cNvPr id="13" name="Slide Image Placeholder 12"/>
          <p:cNvSpPr>
            <a:spLocks noGrp="1" noRot="1" noChangeAspect="1"/>
          </p:cNvSpPr>
          <p:nvPr>
            <p:ph type="sldImg"/>
          </p:nvPr>
        </p:nvSpPr>
        <p:spPr>
          <a:xfrm>
            <a:off x="1854200" y="247650"/>
            <a:ext cx="3098800" cy="1743075"/>
          </a:xfrm>
        </p:spPr>
      </p:sp>
      <p:sp>
        <p:nvSpPr>
          <p:cNvPr id="15" name="Notes Placeholder 14"/>
          <p:cNvSpPr>
            <a:spLocks noGrp="1"/>
          </p:cNvSpPr>
          <p:nvPr>
            <p:ph type="body" idx="1"/>
          </p:nvPr>
        </p:nvSpPr>
        <p:spPr>
          <a:xfrm>
            <a:off x="242596" y="1990123"/>
            <a:ext cx="6568751" cy="6985926"/>
          </a:xfrm>
        </p:spPr>
        <p:txBody>
          <a:bodyPr/>
          <a:lstStyle/>
          <a:p>
            <a:pPr>
              <a:lnSpc>
                <a:spcPct val="90000"/>
              </a:lnSpc>
            </a:pPr>
            <a:r>
              <a:rPr lang="en-US" dirty="0"/>
              <a:t>It is during Step 1 that the discussion of standards primarily occurs. This is how we ensure the IEP is standards-based. To complete this step, IEP team members must be familiar with the </a:t>
            </a:r>
            <a:r>
              <a:rPr lang="en-US" b="1" dirty="0"/>
              <a:t>academic </a:t>
            </a:r>
            <a:r>
              <a:rPr lang="en-US" dirty="0"/>
              <a:t>standards and </a:t>
            </a:r>
            <a:r>
              <a:rPr lang="en-US" b="1" dirty="0"/>
              <a:t>functional</a:t>
            </a:r>
            <a:r>
              <a:rPr lang="en-US" dirty="0"/>
              <a:t> expectations for the age/grade in which the student is enrolled.  </a:t>
            </a:r>
          </a:p>
          <a:p>
            <a:pPr lvl="1">
              <a:lnSpc>
                <a:spcPct val="90000"/>
              </a:lnSpc>
            </a:pPr>
            <a:r>
              <a:rPr lang="en-US" sz="1200" dirty="0"/>
              <a:t>For early childhood age students, IEP team members should be familiar with the developmental and early learning standards and IDEA preschool outcomes (Indicator 7). </a:t>
            </a:r>
          </a:p>
          <a:p>
            <a:pPr lvl="1">
              <a:lnSpc>
                <a:spcPct val="90000"/>
              </a:lnSpc>
            </a:pPr>
            <a:r>
              <a:rPr lang="en-US" sz="1200" dirty="0"/>
              <a:t>For students with the most severe cognitive disabilities, IEP team members should be familiar with the alternate achievement standards (Essential Elements) aligned with grade-level standards.</a:t>
            </a:r>
          </a:p>
          <a:p>
            <a:pPr>
              <a:lnSpc>
                <a:spcPct val="90000"/>
              </a:lnSpc>
            </a:pPr>
            <a:r>
              <a:rPr lang="en-US" b="1" dirty="0"/>
              <a:t>IEP documentation for this step incorporates both elements: current performance AND the relationship of this performance to grade level academic standards and functional expectations. Multiple sources of information should support current levels. </a:t>
            </a:r>
            <a:r>
              <a:rPr lang="en-US" b="1" dirty="0" smtClean="0"/>
              <a:t>Data on reading performance</a:t>
            </a:r>
            <a:r>
              <a:rPr lang="en-US" b="1" baseline="0" dirty="0" smtClean="0"/>
              <a:t> must always be included.</a:t>
            </a:r>
            <a:endParaRPr lang="en-US" b="1" dirty="0"/>
          </a:p>
          <a:p>
            <a:pPr>
              <a:lnSpc>
                <a:spcPct val="90000"/>
              </a:lnSpc>
            </a:pPr>
            <a:r>
              <a:rPr lang="en-US" dirty="0"/>
              <a:t>This section should not just reference areas in which the student is not meeting standards or expectations. Areas in which the student is meeting standards should also be documented. If a student is meeting all standards/expectations in a domain, brief statements to that effect are sufficient. i.e. it not necessary to provide specific data for all skill areas/domains in which student is meeting expectations. We will show you some examples when we review Step 2. </a:t>
            </a:r>
          </a:p>
          <a:p>
            <a:pPr lvl="1">
              <a:lnSpc>
                <a:spcPct val="90000"/>
              </a:lnSpc>
            </a:pPr>
            <a:r>
              <a:rPr lang="en-US" sz="1200" dirty="0"/>
              <a:t>E.g. it is fine to say that a student is meeting all academic or functional skill expectations in an academic or functional skill domain (e.g. reading, social skills).</a:t>
            </a:r>
          </a:p>
          <a:p>
            <a:pPr lvl="1">
              <a:lnSpc>
                <a:spcPct val="90000"/>
              </a:lnSpc>
            </a:pPr>
            <a:r>
              <a:rPr lang="en-US" sz="1200" dirty="0"/>
              <a:t>E.g. it is fine to note that the student is meeting or not meeting some standards in a domain such as literacy </a:t>
            </a:r>
            <a:r>
              <a:rPr lang="en-US" sz="1200" dirty="0" smtClean="0"/>
              <a:t>(e.g. </a:t>
            </a:r>
            <a:r>
              <a:rPr lang="en-US" sz="1200" dirty="0"/>
              <a:t>comprehension vs. decoding). When a student is not meeting some standards in a content area domain, data should be provided to highlight the specific skill areas related to the standards the student is not meeting</a:t>
            </a:r>
          </a:p>
          <a:p>
            <a:pPr>
              <a:lnSpc>
                <a:spcPct val="90000"/>
              </a:lnSpc>
            </a:pPr>
            <a:r>
              <a:rPr lang="en-US" dirty="0"/>
              <a:t>And don’t forget to talk about student strengths in relation to academic and functional expectations. This will be particularly important when we talk about the effects of the student’s disability, define student needs, and then develop goals and link services to address the needs. Consider: </a:t>
            </a:r>
          </a:p>
          <a:p>
            <a:pPr lvl="1">
              <a:lnSpc>
                <a:spcPct val="90000"/>
              </a:lnSpc>
              <a:spcBef>
                <a:spcPts val="0"/>
              </a:spcBef>
            </a:pPr>
            <a:r>
              <a:rPr lang="en-US" dirty="0"/>
              <a:t>Students interests, passions, talents</a:t>
            </a:r>
          </a:p>
          <a:p>
            <a:pPr lvl="1">
              <a:lnSpc>
                <a:spcPct val="90000"/>
              </a:lnSpc>
              <a:spcBef>
                <a:spcPts val="0"/>
              </a:spcBef>
            </a:pPr>
            <a:r>
              <a:rPr lang="en-US" dirty="0"/>
              <a:t>Strengths in academic, vocational, extra curricular areas</a:t>
            </a:r>
          </a:p>
          <a:p>
            <a:pPr lvl="1">
              <a:lnSpc>
                <a:spcPct val="90000"/>
              </a:lnSpc>
              <a:spcBef>
                <a:spcPts val="0"/>
              </a:spcBef>
            </a:pPr>
            <a:r>
              <a:rPr lang="en-US" dirty="0"/>
              <a:t>Strengths pertinent to engaging the student in their education. </a:t>
            </a:r>
          </a:p>
          <a:p>
            <a:pPr>
              <a:lnSpc>
                <a:spcPct val="90000"/>
              </a:lnSpc>
            </a:pPr>
            <a:r>
              <a:rPr lang="en-US" b="1" dirty="0"/>
              <a:t>Family/Student engagement</a:t>
            </a:r>
            <a:r>
              <a:rPr lang="en-US" dirty="0"/>
              <a:t>. Ask parents/students whether the descriptions of current performance seem consistent with performance they see at home.  Make sure you have explained what the data summarized in this section means.</a:t>
            </a:r>
          </a:p>
        </p:txBody>
      </p:sp>
    </p:spTree>
    <p:extLst>
      <p:ext uri="{BB962C8B-B14F-4D97-AF65-F5344CB8AC3E}">
        <p14:creationId xmlns:p14="http://schemas.microsoft.com/office/powerpoint/2010/main" val="754762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1660525" y="231775"/>
            <a:ext cx="3521075" cy="1981200"/>
          </a:xfrm>
          <a:prstGeom prst="rect">
            <a:avLst/>
          </a:prstGeom>
        </p:spPr>
      </p:sp>
      <p:sp>
        <p:nvSpPr>
          <p:cNvPr id="5" name="Notes Placeholder 4"/>
          <p:cNvSpPr>
            <a:spLocks noGrp="1"/>
          </p:cNvSpPr>
          <p:nvPr>
            <p:ph type="body" idx="1"/>
          </p:nvPr>
        </p:nvSpPr>
        <p:spPr>
          <a:xfrm>
            <a:off x="152401" y="2212939"/>
            <a:ext cx="6702215" cy="6778661"/>
          </a:xfrm>
          <a:prstGeom prst="rect">
            <a:avLst/>
          </a:prstGeom>
        </p:spPr>
        <p:txBody>
          <a:bodyPr/>
          <a:lstStyle/>
          <a:p>
            <a:pPr>
              <a:lnSpc>
                <a:spcPct val="95000"/>
              </a:lnSpc>
              <a:spcAft>
                <a:spcPts val="0"/>
              </a:spcAft>
              <a:buSzPct val="25000"/>
            </a:pPr>
            <a:r>
              <a:rPr lang="en-US" sz="1300" b="1" dirty="0">
                <a:solidFill>
                  <a:schemeClr val="dk1"/>
                </a:solidFill>
                <a:latin typeface="Arial"/>
                <a:ea typeface="Arial"/>
                <a:cs typeface="Arial"/>
                <a:sym typeface="Arial"/>
              </a:rPr>
              <a:t>PREPARATION is </a:t>
            </a:r>
            <a:r>
              <a:rPr lang="en-US" sz="1300" b="1" dirty="0" smtClean="0">
                <a:solidFill>
                  <a:schemeClr val="dk1"/>
                </a:solidFill>
                <a:latin typeface="Arial"/>
                <a:ea typeface="Arial"/>
                <a:cs typeface="Arial"/>
                <a:sym typeface="Arial"/>
              </a:rPr>
              <a:t>key to this step. </a:t>
            </a:r>
          </a:p>
          <a:p>
            <a:pPr>
              <a:lnSpc>
                <a:spcPct val="95000"/>
              </a:lnSpc>
              <a:spcAft>
                <a:spcPts val="0"/>
              </a:spcAft>
              <a:buSzPct val="25000"/>
            </a:pPr>
            <a:r>
              <a:rPr lang="en-US" sz="1300" b="1" dirty="0" smtClean="0">
                <a:solidFill>
                  <a:schemeClr val="dk1"/>
                </a:solidFill>
                <a:latin typeface="Arial"/>
                <a:ea typeface="Arial"/>
                <a:cs typeface="Arial"/>
                <a:sym typeface="Arial"/>
              </a:rPr>
              <a:t>General </a:t>
            </a:r>
            <a:r>
              <a:rPr lang="en-US" sz="1300" b="1" dirty="0">
                <a:solidFill>
                  <a:schemeClr val="dk1"/>
                </a:solidFill>
                <a:latin typeface="Arial"/>
                <a:ea typeface="Arial"/>
                <a:cs typeface="Arial"/>
                <a:sym typeface="Arial"/>
              </a:rPr>
              <a:t>education teachers </a:t>
            </a:r>
            <a:r>
              <a:rPr lang="en-US" sz="1300" b="1" dirty="0" smtClean="0">
                <a:solidFill>
                  <a:schemeClr val="dk1"/>
                </a:solidFill>
                <a:latin typeface="Arial"/>
                <a:ea typeface="Arial"/>
                <a:cs typeface="Arial"/>
                <a:sym typeface="Arial"/>
              </a:rPr>
              <a:t>are typically </a:t>
            </a:r>
            <a:r>
              <a:rPr lang="en-US" sz="1300" b="1" dirty="0">
                <a:solidFill>
                  <a:schemeClr val="dk1"/>
                </a:solidFill>
                <a:latin typeface="Arial"/>
                <a:ea typeface="Arial"/>
                <a:cs typeface="Arial"/>
                <a:sym typeface="Arial"/>
              </a:rPr>
              <a:t>knowledgeable about the </a:t>
            </a:r>
            <a:r>
              <a:rPr lang="en-US" sz="1300" b="1" dirty="0" smtClean="0">
                <a:solidFill>
                  <a:schemeClr val="dk1"/>
                </a:solidFill>
                <a:latin typeface="Arial"/>
                <a:ea typeface="Arial"/>
                <a:cs typeface="Arial"/>
                <a:sym typeface="Arial"/>
              </a:rPr>
              <a:t>standards for which they are responsible </a:t>
            </a:r>
            <a:r>
              <a:rPr lang="en-US" sz="1300" dirty="0">
                <a:solidFill>
                  <a:schemeClr val="dk1"/>
                </a:solidFill>
                <a:latin typeface="Arial"/>
                <a:ea typeface="Arial"/>
                <a:cs typeface="Arial"/>
                <a:sym typeface="Arial"/>
              </a:rPr>
              <a:t>and </a:t>
            </a:r>
            <a:r>
              <a:rPr lang="en-US" sz="1300" dirty="0" smtClean="0">
                <a:solidFill>
                  <a:schemeClr val="dk1"/>
                </a:solidFill>
                <a:latin typeface="Arial"/>
                <a:ea typeface="Arial"/>
                <a:cs typeface="Arial"/>
                <a:sym typeface="Arial"/>
              </a:rPr>
              <a:t>about how a student </a:t>
            </a:r>
            <a:r>
              <a:rPr lang="en-US" sz="1300" dirty="0">
                <a:solidFill>
                  <a:schemeClr val="dk1"/>
                </a:solidFill>
                <a:latin typeface="Arial"/>
                <a:ea typeface="Arial"/>
                <a:cs typeface="Arial"/>
                <a:sym typeface="Arial"/>
              </a:rPr>
              <a:t>is performing in relation to the standards in their class(</a:t>
            </a:r>
            <a:r>
              <a:rPr lang="en-US" sz="1300" dirty="0" err="1">
                <a:solidFill>
                  <a:schemeClr val="dk1"/>
                </a:solidFill>
                <a:latin typeface="Arial"/>
                <a:ea typeface="Arial"/>
                <a:cs typeface="Arial"/>
                <a:sym typeface="Arial"/>
              </a:rPr>
              <a:t>es</a:t>
            </a:r>
            <a:r>
              <a:rPr lang="en-US" sz="1300" dirty="0" smtClean="0">
                <a:solidFill>
                  <a:schemeClr val="dk1"/>
                </a:solidFill>
                <a:latin typeface="Arial"/>
                <a:ea typeface="Arial"/>
                <a:cs typeface="Arial"/>
                <a:sym typeface="Arial"/>
              </a:rPr>
              <a:t>). </a:t>
            </a:r>
            <a:r>
              <a:rPr lang="en-US" sz="1200" i="1" dirty="0">
                <a:solidFill>
                  <a:schemeClr val="dk1"/>
                </a:solidFill>
                <a:latin typeface="Arial"/>
                <a:ea typeface="Arial"/>
                <a:cs typeface="Arial"/>
                <a:sym typeface="Arial"/>
              </a:rPr>
              <a:t>(Presenter note: may want to ask if anyone is using standards based report cards</a:t>
            </a:r>
            <a:r>
              <a:rPr lang="en-US" sz="1200" i="1" dirty="0" smtClean="0">
                <a:solidFill>
                  <a:schemeClr val="dk1"/>
                </a:solidFill>
                <a:latin typeface="Arial"/>
                <a:ea typeface="Arial"/>
                <a:cs typeface="Arial"/>
                <a:sym typeface="Arial"/>
              </a:rPr>
              <a:t>).</a:t>
            </a:r>
            <a:r>
              <a:rPr lang="en-US" sz="1300" i="1" dirty="0" smtClean="0">
                <a:solidFill>
                  <a:schemeClr val="dk1"/>
                </a:solidFill>
                <a:latin typeface="Arial"/>
                <a:ea typeface="Arial"/>
                <a:cs typeface="Arial"/>
                <a:sym typeface="Arial"/>
              </a:rPr>
              <a:t> </a:t>
            </a:r>
            <a:r>
              <a:rPr lang="en-US" sz="1300" dirty="0" smtClean="0">
                <a:solidFill>
                  <a:schemeClr val="dk1"/>
                </a:solidFill>
                <a:latin typeface="Arial"/>
                <a:ea typeface="Arial"/>
                <a:cs typeface="Arial"/>
                <a:sym typeface="Arial"/>
              </a:rPr>
              <a:t>Their input is invaluable to developing an accurate understanding of a student’s performance. </a:t>
            </a:r>
            <a:r>
              <a:rPr lang="en-US" sz="1300" b="1" dirty="0" smtClean="0">
                <a:solidFill>
                  <a:schemeClr val="dk1"/>
                </a:solidFill>
                <a:latin typeface="Arial"/>
                <a:ea typeface="Arial"/>
                <a:cs typeface="Arial"/>
                <a:sym typeface="Arial"/>
              </a:rPr>
              <a:t>General </a:t>
            </a:r>
            <a:r>
              <a:rPr lang="en-US" sz="1300" b="1" dirty="0">
                <a:solidFill>
                  <a:schemeClr val="dk1"/>
                </a:solidFill>
                <a:latin typeface="Arial"/>
                <a:ea typeface="Arial"/>
                <a:cs typeface="Arial"/>
                <a:sym typeface="Arial"/>
              </a:rPr>
              <a:t>education teacher(s) </a:t>
            </a:r>
            <a:r>
              <a:rPr lang="en-US" sz="1300" b="1" dirty="0" smtClean="0">
                <a:solidFill>
                  <a:schemeClr val="dk1"/>
                </a:solidFill>
                <a:latin typeface="Arial"/>
                <a:ea typeface="Arial"/>
                <a:cs typeface="Arial"/>
                <a:sym typeface="Arial"/>
              </a:rPr>
              <a:t>should </a:t>
            </a:r>
            <a:r>
              <a:rPr lang="en-US" sz="1300" b="1" dirty="0">
                <a:solidFill>
                  <a:schemeClr val="dk1"/>
                </a:solidFill>
                <a:latin typeface="Arial"/>
                <a:ea typeface="Arial"/>
                <a:cs typeface="Arial"/>
                <a:sym typeface="Arial"/>
              </a:rPr>
              <a:t>be asked for information, observations and other input regarding the degree to which a student is or is not meeting standards and </a:t>
            </a:r>
            <a:r>
              <a:rPr lang="en-US" sz="1300" b="1" dirty="0" smtClean="0">
                <a:solidFill>
                  <a:schemeClr val="dk1"/>
                </a:solidFill>
                <a:latin typeface="Arial"/>
                <a:ea typeface="Arial"/>
                <a:cs typeface="Arial"/>
                <a:sym typeface="Arial"/>
              </a:rPr>
              <a:t>expectations.</a:t>
            </a:r>
            <a:r>
              <a:rPr lang="en-US" sz="1300" dirty="0" smtClean="0">
                <a:solidFill>
                  <a:schemeClr val="dk1"/>
                </a:solidFill>
                <a:latin typeface="Arial"/>
                <a:ea typeface="Arial"/>
                <a:cs typeface="Arial"/>
                <a:sym typeface="Arial"/>
              </a:rPr>
              <a:t> </a:t>
            </a:r>
            <a:r>
              <a:rPr lang="en-US" sz="1300" dirty="0">
                <a:solidFill>
                  <a:schemeClr val="dk1"/>
                </a:solidFill>
                <a:latin typeface="Arial"/>
                <a:ea typeface="Arial"/>
                <a:cs typeface="Arial"/>
                <a:sym typeface="Arial"/>
              </a:rPr>
              <a:t>This includes teachers who may not be part of the student’s IEP team for an upcoming meeting. </a:t>
            </a:r>
            <a:endParaRPr lang="en-US" sz="1300" dirty="0" smtClean="0">
              <a:solidFill>
                <a:schemeClr val="dk1"/>
              </a:solidFill>
              <a:latin typeface="Arial"/>
              <a:ea typeface="Arial"/>
              <a:cs typeface="Arial"/>
              <a:sym typeface="Arial"/>
            </a:endParaRPr>
          </a:p>
          <a:p>
            <a:pPr>
              <a:lnSpc>
                <a:spcPct val="95000"/>
              </a:lnSpc>
              <a:spcAft>
                <a:spcPts val="0"/>
              </a:spcAft>
              <a:buSzPct val="25000"/>
            </a:pPr>
            <a:r>
              <a:rPr lang="en-US" sz="1300" b="1" dirty="0" smtClean="0">
                <a:solidFill>
                  <a:schemeClr val="dk1"/>
                </a:solidFill>
                <a:latin typeface="Arial"/>
                <a:ea typeface="Arial"/>
                <a:cs typeface="Arial"/>
                <a:sym typeface="Arial"/>
              </a:rPr>
              <a:t>Current </a:t>
            </a:r>
            <a:r>
              <a:rPr lang="en-US" sz="1300" b="1" dirty="0">
                <a:solidFill>
                  <a:schemeClr val="dk1"/>
                </a:solidFill>
                <a:latin typeface="Arial"/>
                <a:ea typeface="Arial"/>
                <a:cs typeface="Arial"/>
                <a:sym typeface="Arial"/>
              </a:rPr>
              <a:t>level information is best summarized and brought to the meeting rather than </a:t>
            </a:r>
            <a:r>
              <a:rPr lang="en-US" sz="1300" b="1" dirty="0" smtClean="0">
                <a:solidFill>
                  <a:schemeClr val="dk1"/>
                </a:solidFill>
                <a:latin typeface="Arial"/>
                <a:ea typeface="Arial"/>
                <a:cs typeface="Arial"/>
                <a:sym typeface="Arial"/>
              </a:rPr>
              <a:t>trying </a:t>
            </a:r>
            <a:r>
              <a:rPr lang="en-US" sz="1300" b="1" dirty="0">
                <a:solidFill>
                  <a:schemeClr val="dk1"/>
                </a:solidFill>
                <a:latin typeface="Arial"/>
                <a:ea typeface="Arial"/>
                <a:cs typeface="Arial"/>
                <a:sym typeface="Arial"/>
              </a:rPr>
              <a:t>to review </a:t>
            </a:r>
            <a:r>
              <a:rPr lang="en-US" sz="1300" b="1" dirty="0" smtClean="0">
                <a:solidFill>
                  <a:schemeClr val="dk1"/>
                </a:solidFill>
                <a:latin typeface="Arial"/>
                <a:ea typeface="Arial"/>
                <a:cs typeface="Arial"/>
                <a:sym typeface="Arial"/>
              </a:rPr>
              <a:t>each standard </a:t>
            </a:r>
            <a:r>
              <a:rPr lang="en-US" sz="1300" b="1" dirty="0">
                <a:solidFill>
                  <a:schemeClr val="dk1"/>
                </a:solidFill>
                <a:latin typeface="Arial"/>
                <a:ea typeface="Arial"/>
                <a:cs typeface="Arial"/>
                <a:sym typeface="Arial"/>
              </a:rPr>
              <a:t>for all areas during the </a:t>
            </a:r>
            <a:r>
              <a:rPr lang="en-US" sz="1300" b="1" dirty="0" smtClean="0">
                <a:solidFill>
                  <a:schemeClr val="dk1"/>
                </a:solidFill>
                <a:latin typeface="Arial"/>
                <a:ea typeface="Arial"/>
                <a:cs typeface="Arial"/>
                <a:sym typeface="Arial"/>
              </a:rPr>
              <a:t>meeting. </a:t>
            </a:r>
            <a:r>
              <a:rPr lang="en-US" sz="1300" dirty="0" smtClean="0">
                <a:solidFill>
                  <a:schemeClr val="dk1"/>
                </a:solidFill>
                <a:latin typeface="Arial"/>
                <a:ea typeface="Arial"/>
                <a:cs typeface="Arial"/>
                <a:sym typeface="Arial"/>
              </a:rPr>
              <a:t>The </a:t>
            </a:r>
            <a:r>
              <a:rPr lang="en-US" sz="1300" dirty="0">
                <a:solidFill>
                  <a:schemeClr val="dk1"/>
                </a:solidFill>
                <a:latin typeface="Arial"/>
                <a:ea typeface="Arial"/>
                <a:cs typeface="Arial"/>
                <a:sym typeface="Arial"/>
              </a:rPr>
              <a:t>latter would not be </a:t>
            </a:r>
            <a:r>
              <a:rPr lang="en-US" sz="1300" dirty="0" smtClean="0">
                <a:solidFill>
                  <a:schemeClr val="dk1"/>
                </a:solidFill>
                <a:latin typeface="Arial"/>
                <a:ea typeface="Arial"/>
                <a:cs typeface="Arial"/>
                <a:sym typeface="Arial"/>
              </a:rPr>
              <a:t>reasonable. Specific </a:t>
            </a:r>
            <a:r>
              <a:rPr lang="en-US" sz="1300" dirty="0">
                <a:solidFill>
                  <a:schemeClr val="dk1"/>
                </a:solidFill>
                <a:latin typeface="Arial"/>
                <a:ea typeface="Arial"/>
                <a:cs typeface="Arial"/>
                <a:sym typeface="Arial"/>
              </a:rPr>
              <a:t>standards </a:t>
            </a:r>
            <a:r>
              <a:rPr lang="en-US" sz="1300" dirty="0" smtClean="0">
                <a:solidFill>
                  <a:schemeClr val="dk1"/>
                </a:solidFill>
                <a:latin typeface="Arial"/>
                <a:ea typeface="Arial"/>
                <a:cs typeface="Arial"/>
                <a:sym typeface="Arial"/>
              </a:rPr>
              <a:t>can be </a:t>
            </a:r>
            <a:r>
              <a:rPr lang="en-US" sz="1300" dirty="0">
                <a:solidFill>
                  <a:schemeClr val="dk1"/>
                </a:solidFill>
                <a:latin typeface="Arial"/>
                <a:ea typeface="Arial"/>
                <a:cs typeface="Arial"/>
                <a:sym typeface="Arial"/>
              </a:rPr>
              <a:t>highlighted during the </a:t>
            </a:r>
            <a:r>
              <a:rPr lang="en-US" sz="1300" dirty="0" smtClean="0">
                <a:solidFill>
                  <a:schemeClr val="dk1"/>
                </a:solidFill>
                <a:latin typeface="Arial"/>
                <a:ea typeface="Arial"/>
                <a:cs typeface="Arial"/>
                <a:sym typeface="Arial"/>
              </a:rPr>
              <a:t>meeting</a:t>
            </a:r>
            <a:r>
              <a:rPr lang="en-US" sz="1300" b="1" dirty="0" smtClean="0">
                <a:solidFill>
                  <a:schemeClr val="dk1"/>
                </a:solidFill>
                <a:latin typeface="Arial"/>
                <a:ea typeface="Arial"/>
                <a:cs typeface="Arial"/>
                <a:sym typeface="Arial"/>
              </a:rPr>
              <a:t>. </a:t>
            </a:r>
            <a:r>
              <a:rPr lang="en-US" sz="1300" dirty="0" smtClean="0">
                <a:solidFill>
                  <a:schemeClr val="dk1"/>
                </a:solidFill>
                <a:latin typeface="Arial"/>
                <a:ea typeface="Arial"/>
                <a:cs typeface="Arial"/>
                <a:sym typeface="Arial"/>
              </a:rPr>
              <a:t>It is good, however, to have a copy of the standards at the meeting as a reference, particularly for parents. It </a:t>
            </a:r>
            <a:r>
              <a:rPr lang="en-US" sz="1300" dirty="0">
                <a:solidFill>
                  <a:schemeClr val="dk1"/>
                </a:solidFill>
                <a:latin typeface="Arial"/>
                <a:ea typeface="Arial"/>
                <a:cs typeface="Arial"/>
                <a:sym typeface="Arial"/>
              </a:rPr>
              <a:t>may </a:t>
            </a:r>
            <a:r>
              <a:rPr lang="en-US" sz="1300" b="1" dirty="0">
                <a:solidFill>
                  <a:schemeClr val="dk1"/>
                </a:solidFill>
                <a:latin typeface="Arial"/>
                <a:ea typeface="Arial"/>
                <a:cs typeface="Arial"/>
                <a:sym typeface="Arial"/>
              </a:rPr>
              <a:t>also be helpful </a:t>
            </a:r>
            <a:r>
              <a:rPr lang="en-US" sz="1300" b="1" dirty="0" smtClean="0">
                <a:solidFill>
                  <a:schemeClr val="dk1"/>
                </a:solidFill>
                <a:latin typeface="Arial"/>
                <a:ea typeface="Arial"/>
                <a:cs typeface="Arial"/>
                <a:sym typeface="Arial"/>
              </a:rPr>
              <a:t>for </a:t>
            </a:r>
            <a:r>
              <a:rPr lang="en-US" sz="1300" b="1" dirty="0">
                <a:solidFill>
                  <a:schemeClr val="dk1"/>
                </a:solidFill>
                <a:latin typeface="Arial"/>
                <a:ea typeface="Arial"/>
                <a:cs typeface="Arial"/>
                <a:sym typeface="Arial"/>
              </a:rPr>
              <a:t>parents to have some examples handy</a:t>
            </a:r>
            <a:r>
              <a:rPr lang="en-US" sz="1300" dirty="0">
                <a:solidFill>
                  <a:schemeClr val="dk1"/>
                </a:solidFill>
                <a:latin typeface="Arial"/>
                <a:ea typeface="Arial"/>
                <a:cs typeface="Arial"/>
                <a:sym typeface="Arial"/>
              </a:rPr>
              <a:t> (e.g. writing </a:t>
            </a:r>
            <a:r>
              <a:rPr lang="en-US" sz="1300" dirty="0" smtClean="0">
                <a:solidFill>
                  <a:schemeClr val="dk1"/>
                </a:solidFill>
                <a:latin typeface="Arial"/>
                <a:ea typeface="Arial"/>
                <a:cs typeface="Arial"/>
                <a:sym typeface="Arial"/>
              </a:rPr>
              <a:t>samples </a:t>
            </a:r>
            <a:r>
              <a:rPr lang="en-US" sz="1300" dirty="0">
                <a:solidFill>
                  <a:schemeClr val="dk1"/>
                </a:solidFill>
                <a:latin typeface="Arial"/>
                <a:ea typeface="Arial"/>
                <a:cs typeface="Arial"/>
                <a:sym typeface="Arial"/>
              </a:rPr>
              <a:t>(student/grade level example, books at student’s level and grade level, etc</a:t>
            </a:r>
            <a:r>
              <a:rPr lang="en-US" sz="1300" dirty="0" smtClean="0">
                <a:solidFill>
                  <a:schemeClr val="dk1"/>
                </a:solidFill>
                <a:latin typeface="Arial"/>
                <a:ea typeface="Arial"/>
                <a:cs typeface="Arial"/>
                <a:sym typeface="Arial"/>
              </a:rPr>
              <a:t>.) </a:t>
            </a:r>
          </a:p>
          <a:p>
            <a:pPr lvl="0">
              <a:lnSpc>
                <a:spcPct val="95000"/>
              </a:lnSpc>
              <a:spcAft>
                <a:spcPts val="0"/>
              </a:spcAft>
              <a:buSzPct val="25000"/>
            </a:pPr>
            <a:r>
              <a:rPr lang="en-US" sz="1300" dirty="0" smtClean="0"/>
              <a:t>By </a:t>
            </a:r>
            <a:r>
              <a:rPr lang="en-US" sz="1300" dirty="0"/>
              <a:t>focusing on </a:t>
            </a:r>
            <a:r>
              <a:rPr lang="en-US" sz="1300" dirty="0" smtClean="0"/>
              <a:t>early childhood/grade level </a:t>
            </a:r>
            <a:r>
              <a:rPr lang="en-US" sz="1300" dirty="0"/>
              <a:t>standards </a:t>
            </a:r>
            <a:r>
              <a:rPr lang="en-US" sz="1300" dirty="0" smtClean="0"/>
              <a:t>and expectations during </a:t>
            </a:r>
            <a:r>
              <a:rPr lang="en-US" sz="1300" dirty="0"/>
              <a:t>Step 1 and then discussing related observed effects and summarizing student’s </a:t>
            </a:r>
            <a:r>
              <a:rPr lang="en-US" sz="1300" dirty="0" smtClean="0"/>
              <a:t>needs during step 2, the IEP will, by default, be standards-based. </a:t>
            </a:r>
            <a:r>
              <a:rPr lang="en-US" sz="1300" b="1" dirty="0" smtClean="0"/>
              <a:t>IEP goals developed using this process will </a:t>
            </a:r>
            <a:r>
              <a:rPr lang="en-US" sz="1300" b="1" dirty="0"/>
              <a:t>reflect skills and behaviors </a:t>
            </a:r>
            <a:r>
              <a:rPr lang="en-US" sz="1300" b="1" dirty="0" smtClean="0"/>
              <a:t>the </a:t>
            </a:r>
            <a:r>
              <a:rPr lang="en-US" sz="1300" b="1" dirty="0"/>
              <a:t>student needs </a:t>
            </a:r>
            <a:r>
              <a:rPr lang="en-US" sz="1300" b="1" dirty="0" smtClean="0"/>
              <a:t>to develop or improve </a:t>
            </a:r>
            <a:r>
              <a:rPr lang="en-US" sz="1300" b="1" dirty="0"/>
              <a:t>so they can meet early childhood/grade level academic standards and functional expectations.</a:t>
            </a:r>
            <a:r>
              <a:rPr lang="en-US" sz="1300" dirty="0"/>
              <a:t> </a:t>
            </a:r>
            <a:r>
              <a:rPr lang="en-US" sz="1300" dirty="0" smtClean="0"/>
              <a:t> </a:t>
            </a:r>
            <a:endParaRPr lang="en-US" sz="1300" dirty="0"/>
          </a:p>
          <a:p>
            <a:pPr lvl="1">
              <a:lnSpc>
                <a:spcPct val="95000"/>
              </a:lnSpc>
              <a:spcBef>
                <a:spcPts val="0"/>
              </a:spcBef>
              <a:spcAft>
                <a:spcPts val="0"/>
              </a:spcAft>
              <a:buSzPct val="100000"/>
            </a:pPr>
            <a:r>
              <a:rPr lang="en-US" sz="1200" dirty="0" smtClean="0"/>
              <a:t>From federal guidance, </a:t>
            </a:r>
            <a:r>
              <a:rPr lang="en-US" sz="1200" i="1" dirty="0" smtClean="0"/>
              <a:t>“An IEP that focuses on ensuring the student is involved in the general curriculum for the grade in which the student is enrolled, will necessarily be aligned with the academic content standards for the grade in which the student is enrolled.” </a:t>
            </a:r>
          </a:p>
          <a:p>
            <a:pPr>
              <a:lnSpc>
                <a:spcPct val="95000"/>
              </a:lnSpc>
            </a:pPr>
            <a:r>
              <a:rPr lang="en-US" sz="1300" dirty="0" smtClean="0"/>
              <a:t>Notes for additional clarification as appropriate: </a:t>
            </a:r>
          </a:p>
          <a:p>
            <a:pPr marL="285750" indent="-285750">
              <a:lnSpc>
                <a:spcPct val="95000"/>
              </a:lnSpc>
              <a:spcBef>
                <a:spcPts val="300"/>
              </a:spcBef>
              <a:buFont typeface="Arial" panose="020B0604020202020204" pitchFamily="34" charset="0"/>
              <a:buChar char="•"/>
            </a:pPr>
            <a:r>
              <a:rPr lang="en-US" sz="1300" dirty="0" smtClean="0"/>
              <a:t>The </a:t>
            </a:r>
            <a:r>
              <a:rPr lang="en-US" sz="1300" dirty="0"/>
              <a:t>standards drive curriculum and instruction- the standards are not a measure, per se--- Must use assessment tools to measure the skills associated with the standards. Often educators determine what is “proficiency”</a:t>
            </a:r>
          </a:p>
          <a:p>
            <a:pPr marL="285750" indent="-285750">
              <a:lnSpc>
                <a:spcPct val="95000"/>
              </a:lnSpc>
              <a:spcBef>
                <a:spcPts val="300"/>
              </a:spcBef>
              <a:buFont typeface="Arial" panose="020B0604020202020204" pitchFamily="34" charset="0"/>
              <a:buChar char="•"/>
            </a:pPr>
            <a:r>
              <a:rPr lang="en-US" sz="1300" dirty="0"/>
              <a:t>The “standards” in one domain (e.g. ELA) represent multiple skills</a:t>
            </a:r>
          </a:p>
          <a:p>
            <a:pPr marL="285750" indent="-285750">
              <a:lnSpc>
                <a:spcPct val="95000"/>
              </a:lnSpc>
              <a:spcBef>
                <a:spcPts val="300"/>
              </a:spcBef>
              <a:buFont typeface="Arial" panose="020B0604020202020204" pitchFamily="34" charset="0"/>
              <a:buChar char="•"/>
            </a:pPr>
            <a:r>
              <a:rPr lang="en-US" sz="1300" dirty="0"/>
              <a:t>Students often meet some grade level standards in some skills areas within a domain and not others (e.g. may be meeting grade level standard in some areas of reading comprehension, but not others</a:t>
            </a:r>
            <a:r>
              <a:rPr lang="en-US" sz="1300" dirty="0" smtClean="0"/>
              <a:t>.)</a:t>
            </a:r>
          </a:p>
          <a:p>
            <a:pPr marL="285750" indent="-285750">
              <a:lnSpc>
                <a:spcPct val="95000"/>
              </a:lnSpc>
              <a:spcBef>
                <a:spcPts val="300"/>
              </a:spcBef>
              <a:buFont typeface="Arial" panose="020B0604020202020204" pitchFamily="34" charset="0"/>
              <a:buChar char="•"/>
            </a:pPr>
            <a:r>
              <a:rPr lang="en-US" sz="1300" dirty="0" smtClean="0"/>
              <a:t>For </a:t>
            </a:r>
            <a:r>
              <a:rPr lang="en-US" sz="1300" dirty="0"/>
              <a:t>this reason,  IEP goals are related to </a:t>
            </a:r>
            <a:r>
              <a:rPr lang="en-US" sz="1300" b="1" dirty="0"/>
              <a:t>why</a:t>
            </a:r>
            <a:r>
              <a:rPr lang="en-US" sz="1300" dirty="0"/>
              <a:t> the student is not meeting specific standards and are not a restatement of the standards that apply to all </a:t>
            </a:r>
            <a:r>
              <a:rPr lang="en-US" sz="1300" dirty="0" smtClean="0"/>
              <a:t>students. </a:t>
            </a:r>
            <a:endParaRPr lang="en-US" sz="1300" dirty="0"/>
          </a:p>
        </p:txBody>
      </p:sp>
      <p:sp>
        <p:nvSpPr>
          <p:cNvPr id="12" name="Date Placeholder 11"/>
          <p:cNvSpPr>
            <a:spLocks noGrp="1"/>
          </p:cNvSpPr>
          <p:nvPr>
            <p:ph type="dt" idx="10"/>
          </p:nvPr>
        </p:nvSpPr>
        <p:spPr/>
        <p:txBody>
          <a:bodyPr/>
          <a:lstStyle/>
          <a:p>
            <a:r>
              <a:rPr lang="en-US" dirty="0" smtClean="0"/>
              <a:t>April 2018</a:t>
            </a:r>
            <a:endParaRPr lang="en-US" dirty="0"/>
          </a:p>
        </p:txBody>
      </p:sp>
      <p:sp>
        <p:nvSpPr>
          <p:cNvPr id="13" name="Footer Placeholder 12"/>
          <p:cNvSpPr>
            <a:spLocks noGrp="1"/>
          </p:cNvSpPr>
          <p:nvPr>
            <p:ph type="ftr" sz="quarter" idx="11"/>
          </p:nvPr>
        </p:nvSpPr>
        <p:spPr/>
        <p:txBody>
          <a:bodyPr/>
          <a:lstStyle/>
          <a:p>
            <a:r>
              <a:rPr lang="en-US" smtClean="0"/>
              <a:t>Wisconsin Department of Public Instruction</a:t>
            </a:r>
            <a:endParaRPr lang="en-US" dirty="0"/>
          </a:p>
        </p:txBody>
      </p:sp>
      <p:sp>
        <p:nvSpPr>
          <p:cNvPr id="14" name="Slide Number Placeholder 13"/>
          <p:cNvSpPr>
            <a:spLocks noGrp="1"/>
          </p:cNvSpPr>
          <p:nvPr>
            <p:ph type="sldNum" sz="quarter" idx="12"/>
          </p:nvPr>
        </p:nvSpPr>
        <p:spPr/>
        <p:txBody>
          <a:bodyPr/>
          <a:lstStyle/>
          <a:p>
            <a:fld id="{84D1FE89-6336-4D40-8888-FEE536696E18}" type="slidenum">
              <a:rPr lang="en-US" smtClean="0"/>
              <a:t>18</a:t>
            </a:fld>
            <a:endParaRPr lang="en-US"/>
          </a:p>
        </p:txBody>
      </p:sp>
      <p:sp>
        <p:nvSpPr>
          <p:cNvPr id="15" name="Header Placeholder 14"/>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62775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idx="10"/>
          </p:nvPr>
        </p:nvSpPr>
        <p:spPr>
          <a:xfrm>
            <a:off x="3971925" y="0"/>
            <a:ext cx="3038475" cy="466725"/>
          </a:xfrm>
        </p:spPr>
        <p:txBody>
          <a:bodyPr/>
          <a:lstStyle/>
          <a:p>
            <a:r>
              <a:rPr lang="en-US" dirty="0" smtClean="0"/>
              <a:t>April 2018</a:t>
            </a:r>
            <a:endParaRPr lang="en-US" dirty="0"/>
          </a:p>
        </p:txBody>
      </p:sp>
      <p:sp>
        <p:nvSpPr>
          <p:cNvPr id="13" name="Footer Placeholder 12"/>
          <p:cNvSpPr>
            <a:spLocks noGrp="1"/>
          </p:cNvSpPr>
          <p:nvPr>
            <p:ph type="ftr" sz="quarter" idx="11"/>
          </p:nvPr>
        </p:nvSpPr>
        <p:spPr/>
        <p:txBody>
          <a:bodyPr/>
          <a:lstStyle/>
          <a:p>
            <a:r>
              <a:rPr lang="en-US" smtClean="0"/>
              <a:t>Wisconsin Department of Public Instruction</a:t>
            </a:r>
            <a:endParaRPr lang="en-US"/>
          </a:p>
        </p:txBody>
      </p:sp>
      <p:sp>
        <p:nvSpPr>
          <p:cNvPr id="14" name="Slide Number Placeholder 13"/>
          <p:cNvSpPr>
            <a:spLocks noGrp="1"/>
          </p:cNvSpPr>
          <p:nvPr>
            <p:ph type="sldNum" sz="quarter" idx="12"/>
          </p:nvPr>
        </p:nvSpPr>
        <p:spPr>
          <a:xfrm>
            <a:off x="5640388" y="8829675"/>
            <a:ext cx="1370012" cy="466725"/>
          </a:xfrm>
        </p:spPr>
        <p:txBody>
          <a:bodyPr/>
          <a:lstStyle/>
          <a:p>
            <a:fld id="{84D1FE89-6336-4D40-8888-FEE536696E18}" type="slidenum">
              <a:rPr lang="en-US" smtClean="0"/>
              <a:t>19</a:t>
            </a:fld>
            <a:endParaRPr lang="en-US"/>
          </a:p>
        </p:txBody>
      </p:sp>
      <p:sp>
        <p:nvSpPr>
          <p:cNvPr id="15" name="Header Placeholder 14"/>
          <p:cNvSpPr>
            <a:spLocks noGrp="1"/>
          </p:cNvSpPr>
          <p:nvPr>
            <p:ph type="hdr" sz="quarter" idx="13"/>
          </p:nvPr>
        </p:nvSpPr>
        <p:spPr/>
        <p:txBody>
          <a:bodyPr/>
          <a:lstStyle/>
          <a:p>
            <a:r>
              <a:rPr lang="en-US" smtClean="0"/>
              <a:t>CCR IEPs</a:t>
            </a:r>
            <a:endParaRPr lang="en-US"/>
          </a:p>
        </p:txBody>
      </p:sp>
      <p:sp>
        <p:nvSpPr>
          <p:cNvPr id="7" name="Slide Image Placeholder 6"/>
          <p:cNvSpPr>
            <a:spLocks noGrp="1" noRot="1" noChangeAspect="1"/>
          </p:cNvSpPr>
          <p:nvPr>
            <p:ph type="sldImg"/>
          </p:nvPr>
        </p:nvSpPr>
        <p:spPr>
          <a:xfrm>
            <a:off x="1854200" y="247650"/>
            <a:ext cx="3354388" cy="1885950"/>
          </a:xfrm>
        </p:spPr>
      </p:sp>
      <p:sp>
        <p:nvSpPr>
          <p:cNvPr id="8" name="Notes Placeholder 7"/>
          <p:cNvSpPr>
            <a:spLocks noGrp="1"/>
          </p:cNvSpPr>
          <p:nvPr>
            <p:ph type="body" idx="1"/>
          </p:nvPr>
        </p:nvSpPr>
        <p:spPr/>
        <p:txBody>
          <a:bodyPr/>
          <a:lstStyle/>
          <a:p>
            <a:r>
              <a:rPr lang="en-US" dirty="0" smtClean="0"/>
              <a:t>Step 1 is about the data</a:t>
            </a:r>
          </a:p>
          <a:p>
            <a:r>
              <a:rPr lang="en-US" dirty="0" smtClean="0"/>
              <a:t>Without supporting data, the following are not adequate current level statements.</a:t>
            </a:r>
          </a:p>
          <a:p>
            <a:r>
              <a:rPr lang="en-US" dirty="0" smtClean="0"/>
              <a:t>On the old version of our forms, IEP teams documented current level and effect statements in the same section. What we found was that there was often insufficient data included when this was done. </a:t>
            </a:r>
          </a:p>
          <a:p>
            <a:r>
              <a:rPr lang="en-US" dirty="0" smtClean="0">
                <a:solidFill>
                  <a:prstClr val="black"/>
                </a:solidFill>
              </a:rPr>
              <a:t>The statement of current levels must include enough data-based information </a:t>
            </a:r>
            <a:r>
              <a:rPr lang="en-US" dirty="0">
                <a:solidFill>
                  <a:prstClr val="black"/>
                </a:solidFill>
              </a:rPr>
              <a:t>to use for the discussion of effect and root causes and </a:t>
            </a:r>
            <a:r>
              <a:rPr lang="en-US" dirty="0" smtClean="0">
                <a:solidFill>
                  <a:prstClr val="black"/>
                </a:solidFill>
              </a:rPr>
              <a:t>to </a:t>
            </a:r>
            <a:r>
              <a:rPr lang="en-US" dirty="0">
                <a:solidFill>
                  <a:prstClr val="black"/>
                </a:solidFill>
              </a:rPr>
              <a:t>serve as the basis for the annual goals</a:t>
            </a:r>
            <a:r>
              <a:rPr lang="en-US" dirty="0">
                <a:solidFill>
                  <a:srgbClr val="C00000"/>
                </a:solidFill>
              </a:rPr>
              <a:t>. </a:t>
            </a:r>
            <a:r>
              <a:rPr lang="en-US" dirty="0" smtClean="0"/>
              <a:t>This will become more clear when we talk about the Effects of Disability in the next segment. If not, we will return to this slide again later. For now, I want you just to think about having Step 1 focus on current </a:t>
            </a:r>
            <a:r>
              <a:rPr lang="en-US" b="1" dirty="0" smtClean="0"/>
              <a:t>data </a:t>
            </a:r>
            <a:r>
              <a:rPr lang="en-US" dirty="0" smtClean="0"/>
              <a:t>about student performance. </a:t>
            </a:r>
            <a:endParaRPr lang="en-US" dirty="0"/>
          </a:p>
          <a:p>
            <a:pPr lvl="0"/>
            <a:r>
              <a:rPr lang="en-US" b="1" i="1" dirty="0" smtClean="0"/>
              <a:t>Turn and Talk, then Debrief-  </a:t>
            </a:r>
            <a:r>
              <a:rPr lang="en-US" dirty="0" smtClean="0"/>
              <a:t>Discuss why the statements listed on this slide might not be adequate current level statements and what kind of data might be needed. </a:t>
            </a:r>
            <a:endParaRPr lang="en-US" dirty="0"/>
          </a:p>
          <a:p>
            <a:pPr lvl="0"/>
            <a:r>
              <a:rPr lang="en-US" sz="1300" dirty="0" smtClean="0"/>
              <a:t>(</a:t>
            </a:r>
            <a:r>
              <a:rPr lang="en-US" sz="1300" dirty="0"/>
              <a:t>SUMMARY- </a:t>
            </a:r>
            <a:r>
              <a:rPr lang="en-US" sz="1300" dirty="0" smtClean="0"/>
              <a:t>NOTES </a:t>
            </a:r>
            <a:r>
              <a:rPr lang="en-US" sz="1300" dirty="0"/>
              <a:t>In case </a:t>
            </a:r>
            <a:r>
              <a:rPr lang="en-US" sz="1300" dirty="0" smtClean="0"/>
              <a:t>presenter feels </a:t>
            </a:r>
            <a:r>
              <a:rPr lang="en-US" sz="1300" dirty="0"/>
              <a:t>need to emphasize any of these again: </a:t>
            </a:r>
          </a:p>
          <a:p>
            <a:pPr>
              <a:spcBef>
                <a:spcPts val="0"/>
              </a:spcBef>
            </a:pPr>
            <a:r>
              <a:rPr lang="en-US" sz="1300" dirty="0"/>
              <a:t>Main points are really that </a:t>
            </a:r>
          </a:p>
          <a:p>
            <a:pPr lvl="1">
              <a:spcBef>
                <a:spcPts val="0"/>
              </a:spcBef>
            </a:pPr>
            <a:r>
              <a:rPr lang="en-US" dirty="0"/>
              <a:t>Step 1 is about Data</a:t>
            </a:r>
          </a:p>
          <a:p>
            <a:pPr lvl="1">
              <a:spcBef>
                <a:spcPts val="0"/>
              </a:spcBef>
            </a:pPr>
            <a:r>
              <a:rPr lang="en-US" dirty="0"/>
              <a:t>Step 1 is about standards and expectations  Step 1 is about </a:t>
            </a:r>
            <a:r>
              <a:rPr lang="en-US" b="1" dirty="0"/>
              <a:t>sharing </a:t>
            </a:r>
            <a:r>
              <a:rPr lang="en-US" b="1" u="sng" dirty="0"/>
              <a:t>Data</a:t>
            </a:r>
            <a:r>
              <a:rPr lang="en-US" b="1" dirty="0"/>
              <a:t> </a:t>
            </a:r>
            <a:r>
              <a:rPr lang="en-US" dirty="0"/>
              <a:t>representing the student’s current performance in relation to academic standards and functional expectations- </a:t>
            </a:r>
          </a:p>
          <a:p>
            <a:pPr lvl="2">
              <a:spcBef>
                <a:spcPts val="0"/>
              </a:spcBef>
            </a:pPr>
            <a:r>
              <a:rPr lang="en-US" sz="1300" dirty="0"/>
              <a:t>includes data on access and engagement skills/behaviors related to participations and achievement</a:t>
            </a:r>
          </a:p>
          <a:p>
            <a:pPr lvl="2">
              <a:spcBef>
                <a:spcPts val="0"/>
              </a:spcBef>
            </a:pPr>
            <a:r>
              <a:rPr lang="en-US" sz="1300" dirty="0"/>
              <a:t>Includes both strengths and areas of concern</a:t>
            </a:r>
          </a:p>
          <a:p>
            <a:pPr lvl="1">
              <a:spcBef>
                <a:spcPts val="0"/>
              </a:spcBef>
            </a:pPr>
            <a:r>
              <a:rPr lang="en-US" dirty="0"/>
              <a:t>Much of the documentation for step 1 should be compiled and brought to the meeting</a:t>
            </a:r>
          </a:p>
          <a:p>
            <a:pPr lvl="1">
              <a:spcBef>
                <a:spcPts val="0"/>
              </a:spcBef>
            </a:pPr>
            <a:r>
              <a:rPr lang="en-US" dirty="0"/>
              <a:t>Documentation should be sufficient to serve as foundation for Step 2 discussion </a:t>
            </a:r>
            <a:r>
              <a:rPr lang="en-US" b="1" dirty="0"/>
              <a:t>(there needs to be enough </a:t>
            </a:r>
            <a:r>
              <a:rPr lang="en-US" b="1" u="sng" dirty="0"/>
              <a:t>data</a:t>
            </a:r>
            <a:r>
              <a:rPr lang="en-US" b="1" dirty="0"/>
              <a:t>)</a:t>
            </a:r>
          </a:p>
          <a:p>
            <a:pPr lvl="2">
              <a:spcBef>
                <a:spcPts val="0"/>
              </a:spcBef>
            </a:pPr>
            <a:r>
              <a:rPr lang="en-US" sz="1300" dirty="0"/>
              <a:t>There needs </a:t>
            </a:r>
            <a:r>
              <a:rPr lang="en-US" sz="1300" dirty="0" smtClean="0"/>
              <a:t>to be </a:t>
            </a:r>
            <a:r>
              <a:rPr lang="en-US" sz="1300" dirty="0"/>
              <a:t>enough data to identify areas student is and is not meeting standards/ expectation and to determine gaps when student is not meeting expectations. </a:t>
            </a:r>
          </a:p>
          <a:p>
            <a:pPr lvl="2">
              <a:spcBef>
                <a:spcPts val="0"/>
              </a:spcBef>
            </a:pPr>
            <a:r>
              <a:rPr lang="en-US" sz="1300" dirty="0"/>
              <a:t>For areas in which the student is not meeting standards/expectations, there needs to be enough DATA about  skills/behaviors related to meeting the standards/expectations. </a:t>
            </a:r>
          </a:p>
          <a:p>
            <a:pPr lvl="1">
              <a:spcBef>
                <a:spcPts val="0"/>
              </a:spcBef>
            </a:pPr>
            <a:r>
              <a:rPr lang="en-US" dirty="0"/>
              <a:t>Step 1 is NOT about making decisions about goals and services</a:t>
            </a:r>
            <a:r>
              <a:rPr lang="en-US" dirty="0">
                <a:solidFill>
                  <a:srgbClr val="FF0000"/>
                </a:solidFill>
              </a:rPr>
              <a:t>.</a:t>
            </a:r>
          </a:p>
          <a:p>
            <a:pPr marL="365760" lvl="1" indent="0">
              <a:spcBef>
                <a:spcPts val="0"/>
              </a:spcBef>
              <a:buNone/>
            </a:pPr>
            <a:endParaRPr lang="en-US" sz="1400" dirty="0">
              <a:solidFill>
                <a:srgbClr val="FF0000"/>
              </a:solidFill>
            </a:endParaRPr>
          </a:p>
        </p:txBody>
      </p:sp>
    </p:spTree>
    <p:extLst>
      <p:ext uri="{BB962C8B-B14F-4D97-AF65-F5344CB8AC3E}">
        <p14:creationId xmlns:p14="http://schemas.microsoft.com/office/powerpoint/2010/main" val="140605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idx="14"/>
          </p:nvPr>
        </p:nvSpPr>
        <p:spPr/>
        <p:txBody>
          <a:bodyPr/>
          <a:lstStyle/>
          <a:p>
            <a:r>
              <a:rPr lang="en-US" dirty="0" smtClean="0"/>
              <a:t>April 2018</a:t>
            </a:r>
            <a:endParaRPr lang="en-US" dirty="0"/>
          </a:p>
        </p:txBody>
      </p:sp>
      <p:sp>
        <p:nvSpPr>
          <p:cNvPr id="9" name="Footer Placeholder 8"/>
          <p:cNvSpPr>
            <a:spLocks noGrp="1"/>
          </p:cNvSpPr>
          <p:nvPr>
            <p:ph type="ftr" sz="quarter" idx="11"/>
          </p:nvPr>
        </p:nvSpPr>
        <p:spPr/>
        <p:txBody>
          <a:bodyPr/>
          <a:lstStyle/>
          <a:p>
            <a:r>
              <a:rPr lang="en-US" smtClean="0"/>
              <a:t>Wisconsin Department of Public Instruction</a:t>
            </a:r>
            <a:endParaRPr lang="en-US"/>
          </a:p>
        </p:txBody>
      </p:sp>
      <p:sp>
        <p:nvSpPr>
          <p:cNvPr id="10" name="Slide Number Placeholder 9"/>
          <p:cNvSpPr>
            <a:spLocks noGrp="1"/>
          </p:cNvSpPr>
          <p:nvPr>
            <p:ph type="sldNum" sz="quarter" idx="12"/>
          </p:nvPr>
        </p:nvSpPr>
        <p:spPr>
          <a:xfrm>
            <a:off x="5640388" y="8829675"/>
            <a:ext cx="1370012" cy="466725"/>
          </a:xfrm>
        </p:spPr>
        <p:txBody>
          <a:bodyPr/>
          <a:lstStyle/>
          <a:p>
            <a:fld id="{39280DFA-CFF4-4B22-B14E-825893CEE4C9}" type="slidenum">
              <a:rPr lang="en-US" smtClean="0"/>
              <a:t>2</a:t>
            </a:fld>
            <a:endParaRPr lang="en-US"/>
          </a:p>
        </p:txBody>
      </p:sp>
      <p:sp>
        <p:nvSpPr>
          <p:cNvPr id="11" name="Header Placeholder 10"/>
          <p:cNvSpPr>
            <a:spLocks noGrp="1"/>
          </p:cNvSpPr>
          <p:nvPr>
            <p:ph type="hdr" sz="quarter" idx="13"/>
          </p:nvPr>
        </p:nvSpPr>
        <p:spPr/>
        <p:txBody>
          <a:bodyPr/>
          <a:lstStyle/>
          <a:p>
            <a:r>
              <a:rPr lang="en-US" dirty="0" smtClean="0"/>
              <a:t>CCR IEPs</a:t>
            </a:r>
            <a:endParaRPr lang="en-US" dirty="0"/>
          </a:p>
        </p:txBody>
      </p:sp>
      <p:sp>
        <p:nvSpPr>
          <p:cNvPr id="14" name="Slide Image Placeholder 13"/>
          <p:cNvSpPr>
            <a:spLocks noGrp="1" noRot="1" noChangeAspect="1"/>
          </p:cNvSpPr>
          <p:nvPr>
            <p:ph type="sldImg"/>
          </p:nvPr>
        </p:nvSpPr>
        <p:spPr>
          <a:xfrm>
            <a:off x="1854200" y="247650"/>
            <a:ext cx="3354388" cy="1885950"/>
          </a:xfrm>
        </p:spPr>
      </p:sp>
      <p:sp>
        <p:nvSpPr>
          <p:cNvPr id="15" name="Notes Placeholder 14"/>
          <p:cNvSpPr>
            <a:spLocks noGrp="1"/>
          </p:cNvSpPr>
          <p:nvPr>
            <p:ph type="body" idx="1"/>
          </p:nvPr>
        </p:nvSpPr>
        <p:spPr/>
        <p:txBody>
          <a:bodyPr/>
          <a:lstStyle/>
          <a:p>
            <a:r>
              <a:rPr lang="en-US" dirty="0" smtClean="0"/>
              <a:t>The </a:t>
            </a:r>
            <a:r>
              <a:rPr lang="en-US" dirty="0"/>
              <a:t>key to developing an IEP that fulfills the intent of IDEA and IDEA procedural and substantive requirements </a:t>
            </a:r>
            <a:r>
              <a:rPr lang="en-US" dirty="0" smtClean="0"/>
              <a:t>is the </a:t>
            </a:r>
            <a:r>
              <a:rPr lang="en-US" dirty="0"/>
              <a:t>IEP </a:t>
            </a:r>
            <a:r>
              <a:rPr lang="en-US" dirty="0" smtClean="0"/>
              <a:t>team’s </a:t>
            </a:r>
            <a:r>
              <a:rPr lang="en-US" dirty="0"/>
              <a:t>discussion </a:t>
            </a:r>
            <a:r>
              <a:rPr lang="en-US" dirty="0" smtClean="0"/>
              <a:t>about </a:t>
            </a:r>
            <a:r>
              <a:rPr lang="en-US" dirty="0"/>
              <a:t>how to address an individual student’s needs so </a:t>
            </a:r>
            <a:r>
              <a:rPr lang="en-US" dirty="0" smtClean="0"/>
              <a:t>the student </a:t>
            </a:r>
            <a:r>
              <a:rPr lang="en-US" dirty="0"/>
              <a:t>can better access, engage and make progress in preschool/general education curriculum, instruction, and other activities across educational </a:t>
            </a:r>
            <a:r>
              <a:rPr lang="en-US" dirty="0" smtClean="0"/>
              <a:t>environments. This </a:t>
            </a:r>
            <a:r>
              <a:rPr lang="en-US" dirty="0"/>
              <a:t>hinges upon thoughtfully </a:t>
            </a:r>
            <a:r>
              <a:rPr lang="en-US" dirty="0" smtClean="0"/>
              <a:t>linking all 5 steps of the CCR IEP process, with step 2 being the most important. While we touch upon all 5 steps today, our main focus will be step 2 and the linkages between Steps 1, 2, and 3. </a:t>
            </a:r>
          </a:p>
          <a:p>
            <a:r>
              <a:rPr lang="en-US" dirty="0" smtClean="0"/>
              <a:t>We </a:t>
            </a:r>
            <a:r>
              <a:rPr lang="en-US" dirty="0"/>
              <a:t>understand </a:t>
            </a:r>
            <a:r>
              <a:rPr lang="en-US" dirty="0" smtClean="0"/>
              <a:t>you may have been concentrating on using the updated IEP forms. </a:t>
            </a:r>
            <a:r>
              <a:rPr lang="en-US" b="1" dirty="0" smtClean="0"/>
              <a:t>Our focus today is on how to prepare for and support IEP team discussion</a:t>
            </a:r>
            <a:r>
              <a:rPr lang="en-US" dirty="0" smtClean="0"/>
              <a:t>. You </a:t>
            </a:r>
            <a:r>
              <a:rPr lang="en-US" dirty="0"/>
              <a:t>will get many ideas about </a:t>
            </a:r>
            <a:r>
              <a:rPr lang="en-US" dirty="0" smtClean="0"/>
              <a:t>how to develop IEP documentation, but filling in the forms is </a:t>
            </a:r>
            <a:r>
              <a:rPr lang="en-US" dirty="0"/>
              <a:t>not the primary purpose of our day. </a:t>
            </a:r>
          </a:p>
          <a:p>
            <a:r>
              <a:rPr lang="en-US" b="1" i="1" dirty="0" smtClean="0"/>
              <a:t>Review learning objectives</a:t>
            </a:r>
            <a:r>
              <a:rPr lang="en-US" i="1" dirty="0" smtClean="0"/>
              <a:t>. Then </a:t>
            </a:r>
            <a:r>
              <a:rPr lang="en-US" b="1" i="1" dirty="0" smtClean="0"/>
              <a:t>Go </a:t>
            </a:r>
            <a:r>
              <a:rPr lang="en-US" b="1" i="1" dirty="0"/>
              <a:t>over handouts</a:t>
            </a:r>
            <a:r>
              <a:rPr lang="en-US" i="1" dirty="0"/>
              <a:t> available in Online Folder </a:t>
            </a:r>
            <a:r>
              <a:rPr lang="en-US" i="1" dirty="0" smtClean="0"/>
              <a:t>(may personalize -See </a:t>
            </a:r>
            <a:r>
              <a:rPr lang="en-US" i="1" dirty="0"/>
              <a:t>Sample DPI </a:t>
            </a:r>
            <a:r>
              <a:rPr lang="en-US" i="1" dirty="0" smtClean="0"/>
              <a:t>Resource list </a:t>
            </a:r>
            <a:r>
              <a:rPr lang="en-US" i="1" dirty="0"/>
              <a:t>for suggested </a:t>
            </a:r>
            <a:r>
              <a:rPr lang="en-US" i="1" dirty="0" smtClean="0"/>
              <a:t>handouts: </a:t>
            </a:r>
            <a:r>
              <a:rPr lang="en-US" i="1" dirty="0"/>
              <a:t>REFER  to Steps At A Glance </a:t>
            </a:r>
            <a:r>
              <a:rPr lang="en-US" i="1" dirty="0" smtClean="0"/>
              <a:t>one-pagers (</a:t>
            </a:r>
            <a:r>
              <a:rPr lang="en-US" i="1" dirty="0"/>
              <a:t>in handouts) Also mention Webinars and Step PPTs available on DPI site </a:t>
            </a:r>
          </a:p>
          <a:p>
            <a:r>
              <a:rPr lang="en-US" b="1" i="1" dirty="0" smtClean="0"/>
              <a:t>ASK/Remind </a:t>
            </a:r>
            <a:r>
              <a:rPr lang="en-US" b="1" i="1" dirty="0"/>
              <a:t>PARTICIPANTS TO PULL UP A COPY OF AN IEP ON THEIR LAPTOPS  (OR TAKE OUT COPY IF THEY BROUGHT A PAPER ONE) </a:t>
            </a:r>
            <a:endParaRPr lang="en-US" b="1" i="1" dirty="0" smtClean="0"/>
          </a:p>
          <a:p>
            <a:pPr marL="285750" indent="-285750">
              <a:spcBef>
                <a:spcPts val="300"/>
              </a:spcBef>
              <a:buFont typeface="Arial" panose="020B0604020202020204" pitchFamily="34" charset="0"/>
              <a:buChar char="•"/>
            </a:pPr>
            <a:r>
              <a:rPr lang="en-US" i="1" dirty="0" smtClean="0"/>
              <a:t>Suggest use </a:t>
            </a:r>
            <a:r>
              <a:rPr lang="en-US" i="1" dirty="0"/>
              <a:t>this IEP </a:t>
            </a:r>
            <a:r>
              <a:rPr lang="en-US" i="1" dirty="0" smtClean="0"/>
              <a:t>for </a:t>
            </a:r>
            <a:r>
              <a:rPr lang="en-US" b="1" i="1" dirty="0" smtClean="0"/>
              <a:t>reflection</a:t>
            </a:r>
            <a:r>
              <a:rPr lang="en-US" i="1" dirty="0" smtClean="0"/>
              <a:t> throughout the day. Not </a:t>
            </a:r>
            <a:r>
              <a:rPr lang="en-US" i="1" dirty="0"/>
              <a:t>intending for them to revise or rewrite </a:t>
            </a:r>
            <a:r>
              <a:rPr lang="en-US" i="1" dirty="0" smtClean="0"/>
              <a:t>existing IEPs. Found it is helpful </a:t>
            </a:r>
            <a:r>
              <a:rPr lang="en-US" i="1" dirty="0"/>
              <a:t>to look at </a:t>
            </a:r>
            <a:r>
              <a:rPr lang="en-US" i="1" dirty="0" smtClean="0"/>
              <a:t>IEP </a:t>
            </a:r>
            <a:r>
              <a:rPr lang="en-US" i="1" dirty="0"/>
              <a:t>of a familiar student in the context </a:t>
            </a:r>
            <a:r>
              <a:rPr lang="en-US" i="1" dirty="0" smtClean="0"/>
              <a:t>of today’s content. </a:t>
            </a:r>
            <a:endParaRPr lang="en-US" i="1" dirty="0"/>
          </a:p>
          <a:p>
            <a:pPr marL="285750" indent="-285750">
              <a:buFont typeface="Arial" panose="020B0604020202020204" pitchFamily="34" charset="0"/>
              <a:buChar char="•"/>
            </a:pPr>
            <a:r>
              <a:rPr lang="en-US" i="1" dirty="0" smtClean="0"/>
              <a:t>Trainer </a:t>
            </a:r>
            <a:r>
              <a:rPr lang="en-US" i="1" dirty="0"/>
              <a:t>recommendation- Have participants work in pairs or very small groups during </a:t>
            </a:r>
            <a:r>
              <a:rPr lang="en-US" i="1" dirty="0" smtClean="0"/>
              <a:t>activities</a:t>
            </a:r>
            <a:r>
              <a:rPr lang="en-US" i="1" dirty="0"/>
              <a:t>. </a:t>
            </a:r>
            <a:r>
              <a:rPr lang="en-US" i="1" dirty="0" smtClean="0"/>
              <a:t>Participants </a:t>
            </a:r>
            <a:r>
              <a:rPr lang="en-US" i="1" dirty="0"/>
              <a:t>can </a:t>
            </a:r>
            <a:r>
              <a:rPr lang="en-US" i="1" dirty="0" smtClean="0"/>
              <a:t>work </a:t>
            </a:r>
            <a:r>
              <a:rPr lang="en-US" i="1" dirty="0"/>
              <a:t>as individuals if they prefer. </a:t>
            </a:r>
          </a:p>
          <a:p>
            <a:pPr marL="285750" indent="-285750">
              <a:buFont typeface="Arial" panose="020B0604020202020204" pitchFamily="34" charset="0"/>
              <a:buChar char="•"/>
            </a:pPr>
            <a:r>
              <a:rPr lang="en-US" i="1" dirty="0" smtClean="0"/>
              <a:t>Remind </a:t>
            </a:r>
            <a:r>
              <a:rPr lang="en-US" i="1" dirty="0"/>
              <a:t>participants about </a:t>
            </a:r>
            <a:r>
              <a:rPr lang="en-US" b="1" i="1" dirty="0"/>
              <a:t>FERPA</a:t>
            </a:r>
            <a:r>
              <a:rPr lang="en-US" i="1" dirty="0"/>
              <a:t> protections if they share an IEP with </a:t>
            </a:r>
            <a:r>
              <a:rPr lang="en-US" i="1" dirty="0" smtClean="0"/>
              <a:t>someone who is not a teacher of the student during activities (i.e. may not discuss or disclose disability status outside of room). </a:t>
            </a:r>
            <a:r>
              <a:rPr lang="en-US" b="1" i="1" dirty="0" smtClean="0"/>
              <a:t>Parent</a:t>
            </a:r>
            <a:r>
              <a:rPr lang="en-US" i="1" dirty="0" smtClean="0"/>
              <a:t> participants </a:t>
            </a:r>
            <a:r>
              <a:rPr lang="en-US" b="1" i="1" dirty="0" smtClean="0"/>
              <a:t>not employed </a:t>
            </a:r>
            <a:r>
              <a:rPr lang="en-US" i="1" dirty="0" smtClean="0"/>
              <a:t>by a district, CESA or WSPEI </a:t>
            </a:r>
            <a:r>
              <a:rPr lang="en-US" b="1" i="1" dirty="0" smtClean="0"/>
              <a:t>may not </a:t>
            </a:r>
            <a:r>
              <a:rPr lang="en-US" i="1" dirty="0" smtClean="0"/>
              <a:t>view IEPs brought by other participants unless it is of their child.  </a:t>
            </a:r>
            <a:endParaRPr lang="en-US" i="1" dirty="0"/>
          </a:p>
        </p:txBody>
      </p:sp>
      <p:sp>
        <p:nvSpPr>
          <p:cNvPr id="2" name="TextBox 1"/>
          <p:cNvSpPr txBox="1"/>
          <p:nvPr/>
        </p:nvSpPr>
        <p:spPr>
          <a:xfrm>
            <a:off x="381000" y="685800"/>
            <a:ext cx="1295400" cy="1077218"/>
          </a:xfrm>
          <a:prstGeom prst="rect">
            <a:avLst/>
          </a:prstGeom>
          <a:noFill/>
        </p:spPr>
        <p:txBody>
          <a:bodyPr wrap="square" rtlCol="0">
            <a:spAutoFit/>
          </a:bodyPr>
          <a:lstStyle/>
          <a:p>
            <a:r>
              <a:rPr lang="en-US" sz="1600" dirty="0" smtClean="0">
                <a:solidFill>
                  <a:schemeClr val="accent5">
                    <a:lumMod val="50000"/>
                  </a:schemeClr>
                </a:solidFill>
              </a:rPr>
              <a:t>Trainer: Add QR code or Link to handouts</a:t>
            </a:r>
            <a:endParaRPr lang="en-US" sz="1600" dirty="0">
              <a:solidFill>
                <a:schemeClr val="accent5">
                  <a:lumMod val="50000"/>
                </a:schemeClr>
              </a:solidFill>
            </a:endParaRPr>
          </a:p>
        </p:txBody>
      </p:sp>
    </p:spTree>
    <p:extLst>
      <p:ext uri="{BB962C8B-B14F-4D97-AF65-F5344CB8AC3E}">
        <p14:creationId xmlns:p14="http://schemas.microsoft.com/office/powerpoint/2010/main" val="3238585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These are examples of data you might see in a present level of academic performance. </a:t>
            </a:r>
          </a:p>
          <a:p>
            <a:r>
              <a:rPr lang="en-US" dirty="0" smtClean="0"/>
              <a:t>Use the Step 1 Check to see if all the components are</a:t>
            </a:r>
            <a:r>
              <a:rPr lang="en-US" baseline="0" dirty="0" smtClean="0"/>
              <a:t> included.</a:t>
            </a:r>
            <a:endParaRPr lang="en-US" dirty="0"/>
          </a:p>
        </p:txBody>
      </p:sp>
      <p:sp>
        <p:nvSpPr>
          <p:cNvPr id="5" name="Date Placeholder 4"/>
          <p:cNvSpPr>
            <a:spLocks noGrp="1"/>
          </p:cNvSpPr>
          <p:nvPr>
            <p:ph type="dt" idx="11"/>
          </p:nvPr>
        </p:nvSpPr>
        <p:spPr/>
        <p:txBody>
          <a:bodyPr/>
          <a:lstStyle/>
          <a:p>
            <a:r>
              <a:rPr lang="en-US" smtClean="0"/>
              <a:t>October 2017</a:t>
            </a:r>
            <a:endParaRPr lang="en-US" dirty="0"/>
          </a:p>
        </p:txBody>
      </p:sp>
      <p:sp>
        <p:nvSpPr>
          <p:cNvPr id="7" name="Slide Number Placeholder 6"/>
          <p:cNvSpPr>
            <a:spLocks noGrp="1"/>
          </p:cNvSpPr>
          <p:nvPr>
            <p:ph type="sldNum" sz="quarter" idx="13"/>
          </p:nvPr>
        </p:nvSpPr>
        <p:spPr/>
        <p:txBody>
          <a:bodyPr/>
          <a:lstStyle/>
          <a:p>
            <a:fld id="{B8DB3C69-16F6-466A-B3B3-DB0E2089E12C}" type="slidenum">
              <a:rPr lang="en-US" smtClean="0"/>
              <a:pPr/>
              <a:t>20</a:t>
            </a:fld>
            <a:endParaRPr lang="en-US" dirty="0"/>
          </a:p>
        </p:txBody>
      </p:sp>
      <p:sp>
        <p:nvSpPr>
          <p:cNvPr id="2" name="Header Placeholder 1"/>
          <p:cNvSpPr>
            <a:spLocks noGrp="1"/>
          </p:cNvSpPr>
          <p:nvPr>
            <p:ph type="hdr" sz="quarter" idx="14"/>
          </p:nvPr>
        </p:nvSpPr>
        <p:spPr/>
        <p:txBody>
          <a:bodyPr/>
          <a:lstStyle/>
          <a:p>
            <a:r>
              <a:rPr lang="fr-FR" smtClean="0"/>
              <a:t>CCR-IEP</a:t>
            </a:r>
            <a:endParaRPr lang="en-US" dirty="0"/>
          </a:p>
        </p:txBody>
      </p:sp>
      <p:sp>
        <p:nvSpPr>
          <p:cNvPr id="14" name="Footer Placeholder 13"/>
          <p:cNvSpPr>
            <a:spLocks noGrp="1"/>
          </p:cNvSpPr>
          <p:nvPr>
            <p:ph type="ftr" sz="quarter" idx="15"/>
          </p:nvPr>
        </p:nvSpPr>
        <p:spPr/>
        <p:txBody>
          <a:bodyPr/>
          <a:lstStyle/>
          <a:p>
            <a:r>
              <a:rPr lang="en-US" smtClean="0"/>
              <a:t>Wisconsin Department of Public Instruction</a:t>
            </a:r>
            <a:endParaRPr lang="en-US" dirty="0"/>
          </a:p>
        </p:txBody>
      </p:sp>
      <p:sp>
        <p:nvSpPr>
          <p:cNvPr id="20" name="Slide Image Placeholder 19"/>
          <p:cNvSpPr>
            <a:spLocks noGrp="1" noRot="1" noChangeAspect="1"/>
          </p:cNvSpPr>
          <p:nvPr>
            <p:ph type="sldImg"/>
          </p:nvPr>
        </p:nvSpPr>
        <p:spPr>
          <a:xfrm>
            <a:off x="1720850" y="350838"/>
            <a:ext cx="3536950" cy="1990725"/>
          </a:xfrm>
        </p:spPr>
      </p:sp>
    </p:spTree>
    <p:extLst>
      <p:ext uri="{BB962C8B-B14F-4D97-AF65-F5344CB8AC3E}">
        <p14:creationId xmlns:p14="http://schemas.microsoft.com/office/powerpoint/2010/main" val="193161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smtClean="0"/>
              <a:t>Here is another example of data you might see in a present level of academic performance. </a:t>
            </a:r>
          </a:p>
          <a:p>
            <a:r>
              <a:rPr lang="en-US" dirty="0" smtClean="0"/>
              <a:t>Use the Step 1 Check to see if all the components are</a:t>
            </a:r>
            <a:r>
              <a:rPr lang="en-US" baseline="0" dirty="0" smtClean="0"/>
              <a:t> included.</a:t>
            </a:r>
            <a:endParaRPr lang="en-US" dirty="0" smtClean="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CCR-IEP Step 2 -MSCD</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Wisconsin Dept. of Public Instruction</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DB3C69-16F6-466A-B3B3-DB0E2089E12C}" type="slidenum">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Date Placeholder 1"/>
          <p:cNvSpPr>
            <a:spLocks noGrp="1"/>
          </p:cNvSpPr>
          <p:nvPr>
            <p:ph type="dt"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August 2017</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4" name="Slide Image Placeholder 13"/>
          <p:cNvSpPr>
            <a:spLocks noGrp="1" noRot="1" noChangeAspect="1"/>
          </p:cNvSpPr>
          <p:nvPr>
            <p:ph type="sldImg"/>
          </p:nvPr>
        </p:nvSpPr>
        <p:spPr>
          <a:xfrm>
            <a:off x="2057400" y="228600"/>
            <a:ext cx="3175000" cy="1785938"/>
          </a:xfrm>
        </p:spPr>
      </p:sp>
    </p:spTree>
    <p:extLst>
      <p:ext uri="{BB962C8B-B14F-4D97-AF65-F5344CB8AC3E}">
        <p14:creationId xmlns:p14="http://schemas.microsoft.com/office/powerpoint/2010/main" val="3919278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 name="Slide Image Placeholder 5"/>
          <p:cNvSpPr>
            <a:spLocks noGrp="1" noRot="1" noChangeAspect="1"/>
          </p:cNvSpPr>
          <p:nvPr>
            <p:ph type="sldImg"/>
          </p:nvPr>
        </p:nvSpPr>
        <p:spPr>
          <a:xfrm>
            <a:off x="1660525" y="231775"/>
            <a:ext cx="3444875" cy="1938338"/>
          </a:xfrm>
          <a:prstGeom prst="rect">
            <a:avLst/>
          </a:prstGeom>
        </p:spPr>
      </p:sp>
      <p:sp>
        <p:nvSpPr>
          <p:cNvPr id="7" name="Notes Placeholder 6"/>
          <p:cNvSpPr>
            <a:spLocks noGrp="1"/>
          </p:cNvSpPr>
          <p:nvPr>
            <p:ph type="body" idx="1"/>
          </p:nvPr>
        </p:nvSpPr>
        <p:spPr>
          <a:xfrm>
            <a:off x="152401" y="2170065"/>
            <a:ext cx="6702215" cy="6821535"/>
          </a:xfrm>
          <a:prstGeom prst="rect">
            <a:avLst/>
          </a:prstGeom>
        </p:spPr>
        <p:txBody>
          <a:bodyPr/>
          <a:lstStyle/>
          <a:p>
            <a:pPr lvl="0">
              <a:spcAft>
                <a:spcPts val="0"/>
              </a:spcAft>
              <a:buClr>
                <a:schemeClr val="dk1"/>
              </a:buClr>
              <a:buSzPct val="25000"/>
            </a:pPr>
            <a:r>
              <a:rPr lang="en-US" dirty="0">
                <a:solidFill>
                  <a:schemeClr val="dk1"/>
                </a:solidFill>
                <a:latin typeface="Arial"/>
                <a:cs typeface="Arial"/>
                <a:sym typeface="Arial"/>
              </a:rPr>
              <a:t>If you have not done so already- take out the At A Glance handouts for Steps 1 </a:t>
            </a:r>
            <a:endParaRPr lang="en-US" dirty="0" smtClean="0">
              <a:solidFill>
                <a:schemeClr val="dk1"/>
              </a:solidFill>
              <a:latin typeface="Arial"/>
              <a:cs typeface="Arial"/>
              <a:sym typeface="Arial"/>
            </a:endParaRPr>
          </a:p>
          <a:p>
            <a:pPr lvl="0">
              <a:spcAft>
                <a:spcPts val="0"/>
              </a:spcAft>
              <a:buClr>
                <a:schemeClr val="dk1"/>
              </a:buClr>
              <a:buSzPct val="25000"/>
            </a:pPr>
            <a:r>
              <a:rPr lang="en-US" dirty="0" smtClean="0">
                <a:solidFill>
                  <a:schemeClr val="dk1"/>
                </a:solidFill>
                <a:latin typeface="Arial"/>
                <a:ea typeface="Arial"/>
                <a:cs typeface="Arial"/>
                <a:sym typeface="Arial"/>
              </a:rPr>
              <a:t>Here </a:t>
            </a:r>
            <a:r>
              <a:rPr lang="en-US" dirty="0">
                <a:solidFill>
                  <a:schemeClr val="dk1"/>
                </a:solidFill>
                <a:latin typeface="Arial"/>
                <a:ea typeface="Arial"/>
                <a:cs typeface="Arial"/>
                <a:sym typeface="Arial"/>
              </a:rPr>
              <a:t>is the step-check for Step 1. </a:t>
            </a:r>
            <a:r>
              <a:rPr lang="en-US" dirty="0" smtClean="0">
                <a:solidFill>
                  <a:schemeClr val="dk1"/>
                </a:solidFill>
                <a:latin typeface="Arial"/>
                <a:ea typeface="Arial"/>
                <a:cs typeface="Arial"/>
                <a:sym typeface="Arial"/>
              </a:rPr>
              <a:t> You </a:t>
            </a:r>
            <a:r>
              <a:rPr lang="en-US" dirty="0">
                <a:solidFill>
                  <a:schemeClr val="dk1"/>
                </a:solidFill>
                <a:latin typeface="Arial"/>
                <a:ea typeface="Arial"/>
                <a:cs typeface="Arial"/>
                <a:sym typeface="Arial"/>
              </a:rPr>
              <a:t>can use this step check when you develop and/or review the first section of your IEP document, “Student Strengths and Current Levels of  Academic and Functional Performance</a:t>
            </a:r>
            <a:r>
              <a:rPr lang="en-US" dirty="0" smtClean="0">
                <a:solidFill>
                  <a:schemeClr val="dk1"/>
                </a:solidFill>
                <a:latin typeface="Arial"/>
                <a:ea typeface="Arial"/>
                <a:cs typeface="Arial"/>
                <a:sym typeface="Arial"/>
              </a:rPr>
              <a:t>”.</a:t>
            </a:r>
            <a:endParaRPr lang="en-US" dirty="0">
              <a:solidFill>
                <a:schemeClr val="dk1"/>
              </a:solidFill>
              <a:latin typeface="Arial"/>
              <a:ea typeface="Arial"/>
              <a:cs typeface="Arial"/>
              <a:sym typeface="Arial"/>
            </a:endParaRPr>
          </a:p>
          <a:p>
            <a:pPr lvl="0">
              <a:spcAft>
                <a:spcPts val="0"/>
              </a:spcAft>
              <a:buClr>
                <a:schemeClr val="dk1"/>
              </a:buClr>
              <a:buSzPct val="25000"/>
            </a:pPr>
            <a:r>
              <a:rPr lang="en-US" dirty="0">
                <a:solidFill>
                  <a:schemeClr val="dk1"/>
                </a:solidFill>
                <a:latin typeface="Arial"/>
                <a:ea typeface="Arial"/>
                <a:cs typeface="Arial"/>
                <a:sym typeface="Arial"/>
              </a:rPr>
              <a:t>The step check asks you </a:t>
            </a:r>
          </a:p>
          <a:p>
            <a:pPr marL="285750" lvl="0" indent="-285750">
              <a:spcBef>
                <a:spcPts val="0"/>
              </a:spcBef>
              <a:spcAft>
                <a:spcPts val="0"/>
              </a:spcAft>
              <a:buClr>
                <a:schemeClr val="dk1"/>
              </a:buClr>
              <a:buSzPct val="100000"/>
              <a:buFont typeface="Arial"/>
              <a:buChar char="•"/>
            </a:pPr>
            <a:r>
              <a:rPr lang="en-US" sz="1300" dirty="0">
                <a:solidFill>
                  <a:schemeClr val="dk1"/>
                </a:solidFill>
                <a:latin typeface="Arial"/>
                <a:ea typeface="Arial"/>
                <a:cs typeface="Arial"/>
                <a:sym typeface="Arial"/>
              </a:rPr>
              <a:t>If all the required information is included (strengths, current academic achievement and functional performance data); </a:t>
            </a:r>
          </a:p>
          <a:p>
            <a:pPr marL="285750" lvl="0" indent="-285750">
              <a:spcAft>
                <a:spcPts val="0"/>
              </a:spcAft>
              <a:buClr>
                <a:schemeClr val="dk1"/>
              </a:buClr>
              <a:buSzPct val="100000"/>
              <a:buFont typeface="Arial"/>
              <a:buChar char="•"/>
            </a:pPr>
            <a:r>
              <a:rPr lang="en-US" sz="1300" dirty="0">
                <a:solidFill>
                  <a:schemeClr val="dk1"/>
                </a:solidFill>
                <a:latin typeface="Arial"/>
                <a:ea typeface="Arial"/>
                <a:cs typeface="Arial"/>
                <a:sym typeface="Arial"/>
              </a:rPr>
              <a:t>if the information is documented in a way to it can be understood by all IEP team participants, including the student’s family;   </a:t>
            </a:r>
          </a:p>
          <a:p>
            <a:pPr marL="285750" lvl="0" indent="-285750">
              <a:spcAft>
                <a:spcPts val="0"/>
              </a:spcAft>
              <a:buClr>
                <a:schemeClr val="dk1"/>
              </a:buClr>
              <a:buSzPct val="100000"/>
              <a:buFont typeface="Arial"/>
              <a:buChar char="•"/>
            </a:pPr>
            <a:r>
              <a:rPr lang="en-US" sz="1300" dirty="0">
                <a:solidFill>
                  <a:schemeClr val="dk1"/>
                </a:solidFill>
                <a:latin typeface="Arial"/>
                <a:ea typeface="Arial"/>
                <a:cs typeface="Arial"/>
                <a:sym typeface="Arial"/>
              </a:rPr>
              <a:t>if it is clear how the student’s performance compares to grade level or as appropriate, early childhood standards and expectations; </a:t>
            </a:r>
          </a:p>
          <a:p>
            <a:pPr lvl="1">
              <a:spcBef>
                <a:spcPts val="0"/>
              </a:spcBef>
              <a:spcAft>
                <a:spcPts val="0"/>
              </a:spcAft>
            </a:pPr>
            <a:r>
              <a:rPr lang="en-US" dirty="0"/>
              <a:t>Note- when in meeting may be helpful to bring examples to show what data means/and what is expectation) </a:t>
            </a:r>
          </a:p>
          <a:p>
            <a:pPr marL="285750" lvl="0" indent="-285750">
              <a:spcAft>
                <a:spcPts val="0"/>
              </a:spcAft>
              <a:buClr>
                <a:schemeClr val="dk1"/>
              </a:buClr>
              <a:buSzPct val="100000"/>
              <a:buFont typeface="Arial"/>
              <a:buChar char="•"/>
            </a:pPr>
            <a:r>
              <a:rPr lang="en-US" sz="1300" dirty="0">
                <a:solidFill>
                  <a:schemeClr val="dk1"/>
                </a:solidFill>
                <a:latin typeface="Arial"/>
                <a:ea typeface="Arial"/>
                <a:cs typeface="Arial"/>
                <a:sym typeface="Arial"/>
              </a:rPr>
              <a:t>and finally whether there is enough current information provided to develop the rest of the IEP. </a:t>
            </a:r>
            <a:endParaRPr lang="en-US" sz="1300" dirty="0" smtClean="0">
              <a:solidFill>
                <a:schemeClr val="dk1"/>
              </a:solidFill>
              <a:latin typeface="Arial"/>
              <a:ea typeface="Arial"/>
              <a:cs typeface="Arial"/>
              <a:sym typeface="Arial"/>
            </a:endParaRPr>
          </a:p>
          <a:p>
            <a:pPr lvl="0">
              <a:spcBef>
                <a:spcPts val="0"/>
              </a:spcBef>
              <a:spcAft>
                <a:spcPts val="0"/>
              </a:spcAft>
              <a:buClr>
                <a:schemeClr val="dk1"/>
              </a:buClr>
              <a:buSzPct val="100000"/>
            </a:pPr>
            <a:endParaRPr lang="en-US" dirty="0">
              <a:solidFill>
                <a:schemeClr val="dk1"/>
              </a:solidFill>
              <a:latin typeface="Arial"/>
              <a:cs typeface="Arial"/>
              <a:sym typeface="Arial"/>
            </a:endParaRPr>
          </a:p>
          <a:p>
            <a:pPr lvl="0">
              <a:spcBef>
                <a:spcPts val="0"/>
              </a:spcBef>
              <a:spcAft>
                <a:spcPts val="0"/>
              </a:spcAft>
              <a:buClr>
                <a:schemeClr val="dk1"/>
              </a:buClr>
              <a:buSzPct val="100000"/>
            </a:pPr>
            <a:r>
              <a:rPr lang="en-US" dirty="0" smtClean="0">
                <a:solidFill>
                  <a:schemeClr val="dk1"/>
                </a:solidFill>
                <a:latin typeface="Arial"/>
                <a:cs typeface="Arial"/>
                <a:sym typeface="Arial"/>
              </a:rPr>
              <a:t>We will address the final step check later ( in smaller print on slide) .  For now, lets use the rest of the step check items to reflect on your IEPs </a:t>
            </a:r>
          </a:p>
          <a:p>
            <a:pPr lvl="0">
              <a:spcBef>
                <a:spcPts val="0"/>
              </a:spcBef>
              <a:spcAft>
                <a:spcPts val="0"/>
              </a:spcAft>
              <a:buClr>
                <a:schemeClr val="dk1"/>
              </a:buClr>
              <a:buSzPct val="100000"/>
            </a:pPr>
            <a:r>
              <a:rPr lang="en-US" dirty="0" smtClean="0">
                <a:solidFill>
                  <a:schemeClr val="dk1"/>
                </a:solidFill>
                <a:latin typeface="Arial"/>
                <a:cs typeface="Arial"/>
                <a:sym typeface="Arial"/>
              </a:rPr>
              <a:t>(Transition to activity) </a:t>
            </a:r>
          </a:p>
        </p:txBody>
      </p:sp>
      <p:sp>
        <p:nvSpPr>
          <p:cNvPr id="8" name="Date Placeholder 7"/>
          <p:cNvSpPr>
            <a:spLocks noGrp="1"/>
          </p:cNvSpPr>
          <p:nvPr>
            <p:ph type="dt" idx="10"/>
          </p:nvPr>
        </p:nvSpPr>
        <p:spPr/>
        <p:txBody>
          <a:bodyPr/>
          <a:lstStyle/>
          <a:p>
            <a:r>
              <a:rPr lang="en-US" dirty="0" smtClean="0"/>
              <a:t>April 2018</a:t>
            </a:r>
            <a:endParaRPr lang="en-US" dirty="0"/>
          </a:p>
        </p:txBody>
      </p:sp>
      <p:sp>
        <p:nvSpPr>
          <p:cNvPr id="9" name="Footer Placeholder 8"/>
          <p:cNvSpPr>
            <a:spLocks noGrp="1"/>
          </p:cNvSpPr>
          <p:nvPr>
            <p:ph type="ftr" sz="quarter" idx="11"/>
          </p:nvPr>
        </p:nvSpPr>
        <p:spPr/>
        <p:txBody>
          <a:bodyPr/>
          <a:lstStyle/>
          <a:p>
            <a:r>
              <a:rPr lang="en-US" smtClean="0"/>
              <a:t>Wisconsin Department of Public Instruction</a:t>
            </a:r>
            <a:endParaRPr lang="en-US" dirty="0"/>
          </a:p>
        </p:txBody>
      </p:sp>
      <p:sp>
        <p:nvSpPr>
          <p:cNvPr id="10" name="Slide Number Placeholder 9"/>
          <p:cNvSpPr>
            <a:spLocks noGrp="1"/>
          </p:cNvSpPr>
          <p:nvPr>
            <p:ph type="sldNum" sz="quarter" idx="12"/>
          </p:nvPr>
        </p:nvSpPr>
        <p:spPr/>
        <p:txBody>
          <a:bodyPr/>
          <a:lstStyle/>
          <a:p>
            <a:fld id="{84D1FE89-6336-4D40-8888-FEE536696E18}" type="slidenum">
              <a:rPr lang="en-US" smtClean="0"/>
              <a:t>22</a:t>
            </a:fld>
            <a:endParaRPr lang="en-US"/>
          </a:p>
        </p:txBody>
      </p:sp>
      <p:sp>
        <p:nvSpPr>
          <p:cNvPr id="11" name="Header Placeholder 10"/>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3069791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4675" y="231775"/>
            <a:ext cx="3749675" cy="2109788"/>
          </a:xfrm>
          <a:prstGeom prst="rect">
            <a:avLst/>
          </a:prstGeom>
        </p:spPr>
      </p:sp>
      <p:sp>
        <p:nvSpPr>
          <p:cNvPr id="3" name="Notes Placeholder 2"/>
          <p:cNvSpPr>
            <a:spLocks noGrp="1"/>
          </p:cNvSpPr>
          <p:nvPr>
            <p:ph type="body" idx="1"/>
          </p:nvPr>
        </p:nvSpPr>
        <p:spPr>
          <a:xfrm>
            <a:off x="152401" y="2442950"/>
            <a:ext cx="6702215" cy="6548650"/>
          </a:xfrm>
          <a:prstGeom prst="rect">
            <a:avLst/>
          </a:prstGeom>
        </p:spPr>
        <p:txBody>
          <a:bodyPr>
            <a:normAutofit/>
          </a:bodyPr>
          <a:lstStyle/>
          <a:p>
            <a:r>
              <a:rPr lang="en-US" dirty="0" smtClean="0"/>
              <a:t>This </a:t>
            </a:r>
            <a:r>
              <a:rPr lang="en-US" dirty="0"/>
              <a:t>chart was </a:t>
            </a:r>
            <a:r>
              <a:rPr lang="en-US" dirty="0" smtClean="0"/>
              <a:t>developed, in collaboration with school district staff, </a:t>
            </a:r>
            <a:r>
              <a:rPr lang="en-US" dirty="0"/>
              <a:t>to </a:t>
            </a:r>
            <a:r>
              <a:rPr lang="en-US" dirty="0" smtClean="0"/>
              <a:t>clarify </a:t>
            </a:r>
            <a:r>
              <a:rPr lang="en-US" dirty="0"/>
              <a:t>the main purposes </a:t>
            </a:r>
            <a:r>
              <a:rPr lang="en-US" dirty="0" smtClean="0"/>
              <a:t>of each step in the 5 Step process and the linkages </a:t>
            </a:r>
            <a:r>
              <a:rPr lang="en-US" dirty="0"/>
              <a:t>between the </a:t>
            </a:r>
            <a:r>
              <a:rPr lang="en-US" dirty="0" smtClean="0"/>
              <a:t>steps. This </a:t>
            </a:r>
            <a:r>
              <a:rPr lang="en-US" dirty="0"/>
              <a:t>chart also highlights the </a:t>
            </a:r>
            <a:r>
              <a:rPr lang="en-US" dirty="0" smtClean="0"/>
              <a:t>roles IEP team participants play during each step. </a:t>
            </a:r>
            <a:endParaRPr lang="en-US" dirty="0"/>
          </a:p>
          <a:p>
            <a:pPr indent="-91440"/>
            <a:r>
              <a:rPr lang="en-US" dirty="0" smtClean="0"/>
              <a:t>The </a:t>
            </a:r>
            <a:r>
              <a:rPr lang="en-US" dirty="0"/>
              <a:t>chart can be used both as a training tool when explaining the steps as well as a place to take notes when developing or reviewing IEPs. </a:t>
            </a:r>
            <a:endParaRPr lang="en-US" dirty="0" smtClean="0"/>
          </a:p>
          <a:p>
            <a:pPr indent="-91440"/>
            <a:r>
              <a:rPr lang="en-US" dirty="0" smtClean="0"/>
              <a:t>We have been told it can helps teams review their IEPs by reflecting on and checking if all steps have been covered. </a:t>
            </a:r>
          </a:p>
          <a:p>
            <a:pPr indent="-91440"/>
            <a:r>
              <a:rPr lang="en-US" dirty="0" smtClean="0"/>
              <a:t>Some districts have adapted the sections of this chart as an </a:t>
            </a:r>
            <a:r>
              <a:rPr lang="en-US" b="1" dirty="0" smtClean="0"/>
              <a:t>agenda and note-taking format</a:t>
            </a:r>
            <a:r>
              <a:rPr lang="en-US" dirty="0" smtClean="0"/>
              <a:t> used for individual preparation and during IEP team meetings</a:t>
            </a:r>
          </a:p>
          <a:p>
            <a:pPr indent="-91440"/>
            <a:r>
              <a:rPr lang="en-US" b="1" dirty="0" smtClean="0"/>
              <a:t>EXAMPLE:</a:t>
            </a:r>
            <a:r>
              <a:rPr lang="en-US" dirty="0" smtClean="0"/>
              <a:t> One district described how they complete the IEP forms documentation during this process-  The district has the policy of providing a copy of the completed IEP at the end of each IEP team meeting.  They have adapted the sections of this chart and put it on slides on which they take notes. They project the slides on a smartboard during the meeting.  Someone else in the room is  assigned responsibility for integrating the slide notes and refining IEP documentation using the IEP forms as the discussion unfolds.  The IEP form is not projected during the discussion and does not drive the conversation. (Note that participation in meeting discussion may be limited for the person translating the conversation onto the IEP form because of this role) </a:t>
            </a:r>
          </a:p>
          <a:p>
            <a:pPr indent="-91440"/>
            <a:r>
              <a:rPr lang="en-US" b="1" dirty="0"/>
              <a:t>For those who review IEPs:   </a:t>
            </a:r>
            <a:r>
              <a:rPr lang="en-US" dirty="0"/>
              <a:t>Using the chart to </a:t>
            </a:r>
            <a:r>
              <a:rPr lang="en-US" dirty="0" smtClean="0"/>
              <a:t>review completed IEPs by trying </a:t>
            </a:r>
            <a:r>
              <a:rPr lang="en-US" dirty="0"/>
              <a:t>to fill it in after IEP </a:t>
            </a:r>
            <a:r>
              <a:rPr lang="en-US" dirty="0" smtClean="0"/>
              <a:t>development </a:t>
            </a:r>
            <a:r>
              <a:rPr lang="en-US" dirty="0"/>
              <a:t>can help show gaps in IEP </a:t>
            </a:r>
            <a:r>
              <a:rPr lang="en-US" dirty="0" smtClean="0"/>
              <a:t>discussion and/or documentation, </a:t>
            </a:r>
            <a:r>
              <a:rPr lang="en-US" dirty="0"/>
              <a:t>and may identify the need to hold a meeting to review and revise the IEP</a:t>
            </a:r>
            <a:r>
              <a:rPr lang="en-US" dirty="0" smtClean="0"/>
              <a:t>. You will have time at the end of the day if you would like to try this with the IEP you brought with you. </a:t>
            </a:r>
            <a:endParaRPr lang="en-US" dirty="0"/>
          </a:p>
          <a:p>
            <a:pPr indent="-91440"/>
            <a:r>
              <a:rPr lang="en-US" dirty="0" smtClean="0"/>
              <a:t>We </a:t>
            </a:r>
            <a:r>
              <a:rPr lang="en-US" dirty="0"/>
              <a:t>will </a:t>
            </a:r>
            <a:r>
              <a:rPr lang="en-US" dirty="0" smtClean="0"/>
              <a:t>use this chart today </a:t>
            </a:r>
            <a:r>
              <a:rPr lang="en-US" dirty="0"/>
              <a:t>as we work through the steps</a:t>
            </a:r>
          </a:p>
          <a:p>
            <a:pPr indent="-91440"/>
            <a:r>
              <a:rPr lang="en-US" dirty="0"/>
              <a:t>You have a copy </a:t>
            </a:r>
            <a:r>
              <a:rPr lang="en-US" dirty="0" smtClean="0"/>
              <a:t>of the chart in </a:t>
            </a:r>
            <a:r>
              <a:rPr lang="en-US" dirty="0"/>
              <a:t>your handouts. </a:t>
            </a:r>
            <a:r>
              <a:rPr lang="en-US" dirty="0" smtClean="0"/>
              <a:t> Please take it out to refer to and, take notes on as you wish.  There is a copy in the online folder and on the CCR IEP website for you to reproduce as you wish. </a:t>
            </a:r>
            <a:endParaRPr lang="en-US" dirty="0"/>
          </a:p>
        </p:txBody>
      </p:sp>
      <p:sp>
        <p:nvSpPr>
          <p:cNvPr id="4" name="Date Placeholder 3"/>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10" name="Slide Number Placeholder 9"/>
          <p:cNvSpPr>
            <a:spLocks noGrp="1"/>
          </p:cNvSpPr>
          <p:nvPr>
            <p:ph type="sldNum" sz="quarter" idx="12"/>
          </p:nvPr>
        </p:nvSpPr>
        <p:spPr/>
        <p:txBody>
          <a:bodyPr/>
          <a:lstStyle/>
          <a:p>
            <a:fld id="{39280DFA-CFF4-4B22-B14E-825893CEE4C9}" type="slidenum">
              <a:rPr lang="en-US" smtClean="0"/>
              <a:t>23</a:t>
            </a:fld>
            <a:endParaRPr lang="en-US"/>
          </a:p>
        </p:txBody>
      </p:sp>
      <p:sp>
        <p:nvSpPr>
          <p:cNvPr id="11" name="Header Placeholder 10"/>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3016562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p:txBody>
          <a:bodyPr/>
          <a:lstStyle/>
          <a:p>
            <a:pPr>
              <a:defRPr/>
            </a:pPr>
            <a:r>
              <a:rPr lang="en-US" smtClean="0"/>
              <a:t>Wisconsin Department of Public Instruction</a:t>
            </a:r>
            <a:endParaRPr lang="en-US" dirty="0"/>
          </a:p>
        </p:txBody>
      </p:sp>
      <p:sp>
        <p:nvSpPr>
          <p:cNvPr id="7" name="Slide Number Placeholder 6"/>
          <p:cNvSpPr>
            <a:spLocks noGrp="1"/>
          </p:cNvSpPr>
          <p:nvPr>
            <p:ph type="sldNum" sz="quarter" idx="13"/>
          </p:nvPr>
        </p:nvSpPr>
        <p:spPr>
          <a:xfrm>
            <a:off x="5640388" y="8829675"/>
            <a:ext cx="1370012" cy="466725"/>
          </a:xfrm>
        </p:spPr>
        <p:txBody>
          <a:bodyPr/>
          <a:lstStyle/>
          <a:p>
            <a:pPr>
              <a:defRPr/>
            </a:pPr>
            <a:fld id="{B8DB3C69-16F6-466A-B3B3-DB0E2089E12C}" type="slidenum">
              <a:rPr lang="en-US" smtClean="0"/>
              <a:pPr>
                <a:defRPr/>
              </a:pPr>
              <a:t>24</a:t>
            </a:fld>
            <a:endParaRPr lang="en-US" dirty="0"/>
          </a:p>
        </p:txBody>
      </p:sp>
      <p:sp>
        <p:nvSpPr>
          <p:cNvPr id="15" name="Slide Image Placeholder 14"/>
          <p:cNvSpPr>
            <a:spLocks noGrp="1" noRot="1" noChangeAspect="1"/>
          </p:cNvSpPr>
          <p:nvPr>
            <p:ph type="sldImg"/>
          </p:nvPr>
        </p:nvSpPr>
        <p:spPr>
          <a:xfrm>
            <a:off x="1854200" y="247650"/>
            <a:ext cx="3354388" cy="1885950"/>
          </a:xfrm>
        </p:spPr>
      </p:sp>
      <p:sp>
        <p:nvSpPr>
          <p:cNvPr id="16" name="Notes Placeholder 15"/>
          <p:cNvSpPr>
            <a:spLocks noGrp="1"/>
          </p:cNvSpPr>
          <p:nvPr>
            <p:ph type="body" idx="1"/>
          </p:nvPr>
        </p:nvSpPr>
        <p:spPr>
          <a:xfrm>
            <a:off x="182881" y="2286000"/>
            <a:ext cx="6658947" cy="6701246"/>
          </a:xfrm>
        </p:spPr>
        <p:txBody>
          <a:bodyPr/>
          <a:lstStyle/>
          <a:p>
            <a:r>
              <a:rPr lang="en-US" b="1" i="1" dirty="0" smtClean="0"/>
              <a:t>Trainer note:  </a:t>
            </a:r>
            <a:r>
              <a:rPr lang="en-US" i="1" dirty="0" smtClean="0"/>
              <a:t>You may chose to do this activity now or wait and combine it with the Effects of Disability Activity.  Some participants find it more helpful to wait to review Step 1 documentation after gaining an understanding </a:t>
            </a:r>
            <a:r>
              <a:rPr lang="en-US" i="1" dirty="0"/>
              <a:t>of Step 2. </a:t>
            </a:r>
            <a:r>
              <a:rPr lang="en-US" i="1" dirty="0" smtClean="0"/>
              <a:t>This is particularly true when </a:t>
            </a:r>
            <a:r>
              <a:rPr lang="en-US" i="1" dirty="0"/>
              <a:t>a substantial number of participants in your audience do not have much prior knowledge of the CCR IEP </a:t>
            </a:r>
            <a:r>
              <a:rPr lang="en-US" i="1" dirty="0" smtClean="0"/>
              <a:t>process</a:t>
            </a:r>
          </a:p>
          <a:p>
            <a:endParaRPr lang="en-US" dirty="0"/>
          </a:p>
          <a:p>
            <a:r>
              <a:rPr lang="en-US" dirty="0" smtClean="0"/>
              <a:t>Use the IEP you brought with you/have online access to.  </a:t>
            </a:r>
          </a:p>
          <a:p>
            <a:r>
              <a:rPr lang="en-US" dirty="0" smtClean="0"/>
              <a:t>You may do this activity on your own, or with a partner or small group using 1 IEP. </a:t>
            </a:r>
          </a:p>
          <a:p>
            <a:r>
              <a:rPr lang="en-US" dirty="0" smtClean="0"/>
              <a:t>Look </a:t>
            </a:r>
            <a:r>
              <a:rPr lang="en-US" dirty="0"/>
              <a:t>at the Section(s) that include the statements of the student’s strengths and current academic achievement and functional performance.  On the new I-4 form this would be Section I A and B. </a:t>
            </a:r>
          </a:p>
          <a:p>
            <a:r>
              <a:rPr lang="en-US" dirty="0"/>
              <a:t>Review the </a:t>
            </a:r>
            <a:r>
              <a:rPr lang="en-US" dirty="0" smtClean="0"/>
              <a:t>Step 1 At Glance </a:t>
            </a:r>
            <a:r>
              <a:rPr lang="en-US" dirty="0"/>
              <a:t>document and Use the </a:t>
            </a:r>
            <a:r>
              <a:rPr lang="en-US" dirty="0" smtClean="0"/>
              <a:t>Step to reflect on whether your IEP includes current information about academic achievement (including reading), functional skills and student strengths. </a:t>
            </a:r>
          </a:p>
          <a:p>
            <a:r>
              <a:rPr lang="en-US" dirty="0" smtClean="0"/>
              <a:t>You will return to this section again during a later activity to reflect on whether you believe you have sufficient information to serve as the foundation for the discussion that occurs during Step 2. </a:t>
            </a:r>
            <a:endParaRPr lang="en-US" dirty="0"/>
          </a:p>
          <a:p>
            <a:endParaRPr lang="en-US" dirty="0" smtClean="0"/>
          </a:p>
          <a:p>
            <a:r>
              <a:rPr lang="en-US" dirty="0" smtClean="0"/>
              <a:t>Allow 10 </a:t>
            </a:r>
            <a:r>
              <a:rPr lang="en-US" dirty="0"/>
              <a:t>minutes for the activity with additional time for debriefing</a:t>
            </a:r>
          </a:p>
          <a:p>
            <a:endParaRPr lang="en-US" dirty="0"/>
          </a:p>
        </p:txBody>
      </p:sp>
      <p:sp>
        <p:nvSpPr>
          <p:cNvPr id="2" name="Header Placeholder 1"/>
          <p:cNvSpPr>
            <a:spLocks noGrp="1"/>
          </p:cNvSpPr>
          <p:nvPr>
            <p:ph type="hdr" sz="quarter" idx="14"/>
          </p:nvPr>
        </p:nvSpPr>
        <p:spPr/>
        <p:txBody>
          <a:bodyPr/>
          <a:lstStyle/>
          <a:p>
            <a:r>
              <a:rPr lang="en-US" smtClean="0"/>
              <a:t>CCR IEPs</a:t>
            </a:r>
            <a:endParaRPr lang="en-US" dirty="0"/>
          </a:p>
        </p:txBody>
      </p:sp>
      <p:sp>
        <p:nvSpPr>
          <p:cNvPr id="3" name="Date Placeholder 2"/>
          <p:cNvSpPr>
            <a:spLocks noGrp="1"/>
          </p:cNvSpPr>
          <p:nvPr>
            <p:ph type="dt" idx="15"/>
          </p:nvPr>
        </p:nvSpPr>
        <p:spPr/>
        <p:txBody>
          <a:bodyPr/>
          <a:lstStyle/>
          <a:p>
            <a:r>
              <a:rPr lang="en-US" dirty="0" smtClean="0"/>
              <a:t>April 2018</a:t>
            </a:r>
            <a:endParaRPr lang="en-US" dirty="0"/>
          </a:p>
        </p:txBody>
      </p:sp>
    </p:spTree>
    <p:extLst>
      <p:ext uri="{BB962C8B-B14F-4D97-AF65-F5344CB8AC3E}">
        <p14:creationId xmlns:p14="http://schemas.microsoft.com/office/powerpoint/2010/main" val="3891834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11" name="Date Placeholder 10"/>
          <p:cNvSpPr>
            <a:spLocks noGrp="1"/>
          </p:cNvSpPr>
          <p:nvPr>
            <p:ph type="dt" idx="10"/>
          </p:nvPr>
        </p:nvSpPr>
        <p:spPr>
          <a:xfrm>
            <a:off x="3971925" y="0"/>
            <a:ext cx="3038475" cy="466725"/>
          </a:xfrm>
        </p:spPr>
        <p:txBody>
          <a:bodyPr/>
          <a:lstStyle/>
          <a:p>
            <a:r>
              <a:rPr lang="en-US" dirty="0" smtClean="0"/>
              <a:t>April 2018</a:t>
            </a:r>
            <a:endParaRPr lang="en-US" dirty="0"/>
          </a:p>
        </p:txBody>
      </p:sp>
      <p:sp>
        <p:nvSpPr>
          <p:cNvPr id="12" name="Footer Placeholder 11"/>
          <p:cNvSpPr>
            <a:spLocks noGrp="1"/>
          </p:cNvSpPr>
          <p:nvPr>
            <p:ph type="ftr" sz="quarter" idx="11"/>
          </p:nvPr>
        </p:nvSpPr>
        <p:spPr>
          <a:xfrm>
            <a:off x="0" y="8975725"/>
            <a:ext cx="3505200" cy="320675"/>
          </a:xfrm>
        </p:spPr>
        <p:txBody>
          <a:bodyPr/>
          <a:lstStyle/>
          <a:p>
            <a:r>
              <a:rPr lang="en-US" smtClean="0"/>
              <a:t>Wisconsin Department of Public Instruction</a:t>
            </a:r>
            <a:endParaRPr lang="en-US"/>
          </a:p>
        </p:txBody>
      </p:sp>
      <p:sp>
        <p:nvSpPr>
          <p:cNvPr id="13" name="Slide Number Placeholder 12"/>
          <p:cNvSpPr>
            <a:spLocks noGrp="1"/>
          </p:cNvSpPr>
          <p:nvPr>
            <p:ph type="sldNum" sz="quarter" idx="12"/>
          </p:nvPr>
        </p:nvSpPr>
        <p:spPr>
          <a:xfrm>
            <a:off x="5640388" y="8975725"/>
            <a:ext cx="1370012" cy="320675"/>
          </a:xfrm>
        </p:spPr>
        <p:txBody>
          <a:bodyPr/>
          <a:lstStyle/>
          <a:p>
            <a:fld id="{84D1FE89-6336-4D40-8888-FEE536696E18}" type="slidenum">
              <a:rPr lang="en-US" smtClean="0"/>
              <a:t>25</a:t>
            </a:fld>
            <a:endParaRPr lang="en-US"/>
          </a:p>
        </p:txBody>
      </p:sp>
      <p:sp>
        <p:nvSpPr>
          <p:cNvPr id="14" name="Header Placeholder 13"/>
          <p:cNvSpPr>
            <a:spLocks noGrp="1"/>
          </p:cNvSpPr>
          <p:nvPr>
            <p:ph type="hdr" sz="quarter" idx="13"/>
          </p:nvPr>
        </p:nvSpPr>
        <p:spPr/>
        <p:txBody>
          <a:bodyPr/>
          <a:lstStyle/>
          <a:p>
            <a:r>
              <a:rPr lang="en-US" smtClean="0"/>
              <a:t>CCR IEPs</a:t>
            </a:r>
            <a:endParaRPr lang="en-US"/>
          </a:p>
        </p:txBody>
      </p:sp>
      <p:sp>
        <p:nvSpPr>
          <p:cNvPr id="6" name="Slide Image Placeholder 5"/>
          <p:cNvSpPr>
            <a:spLocks noGrp="1" noRot="1" noChangeAspect="1"/>
          </p:cNvSpPr>
          <p:nvPr>
            <p:ph type="sldImg"/>
          </p:nvPr>
        </p:nvSpPr>
        <p:spPr>
          <a:xfrm>
            <a:off x="2085975" y="84138"/>
            <a:ext cx="2838450" cy="1597025"/>
          </a:xfrm>
        </p:spPr>
      </p:sp>
      <p:sp>
        <p:nvSpPr>
          <p:cNvPr id="7" name="Notes Placeholder 6"/>
          <p:cNvSpPr>
            <a:spLocks noGrp="1"/>
          </p:cNvSpPr>
          <p:nvPr>
            <p:ph type="body" idx="1"/>
          </p:nvPr>
        </p:nvSpPr>
        <p:spPr>
          <a:xfrm>
            <a:off x="120317" y="1765541"/>
            <a:ext cx="6797842" cy="7221706"/>
          </a:xfrm>
        </p:spPr>
        <p:txBody>
          <a:bodyPr/>
          <a:lstStyle/>
          <a:p>
            <a:pPr>
              <a:lnSpc>
                <a:spcPct val="95000"/>
              </a:lnSpc>
            </a:pPr>
            <a:r>
              <a:rPr lang="en-US" sz="1300" i="1" dirty="0"/>
              <a:t>ACTIVITY- Pair (recommended), Small group, or individual </a:t>
            </a:r>
          </a:p>
          <a:p>
            <a:pPr>
              <a:lnSpc>
                <a:spcPct val="95000"/>
              </a:lnSpc>
            </a:pPr>
            <a:r>
              <a:rPr lang="en-US" sz="1300" dirty="0" smtClean="0"/>
              <a:t>Reflect </a:t>
            </a:r>
            <a:r>
              <a:rPr lang="en-US" sz="1300" dirty="0"/>
              <a:t>on the effect statements in your IEP </a:t>
            </a:r>
            <a:r>
              <a:rPr lang="en-US" sz="1300" dirty="0" smtClean="0"/>
              <a:t>using </a:t>
            </a:r>
            <a:r>
              <a:rPr lang="en-US" sz="1300" dirty="0"/>
              <a:t>the information we just shared. </a:t>
            </a:r>
            <a:r>
              <a:rPr lang="en-US" sz="1300" b="1" dirty="0" smtClean="0"/>
              <a:t>Can </a:t>
            </a:r>
            <a:r>
              <a:rPr lang="en-US" sz="1300" b="1" dirty="0"/>
              <a:t>you find specific observations that relate to the current levels of performance </a:t>
            </a:r>
            <a:r>
              <a:rPr lang="en-US" sz="1300" b="1" dirty="0" smtClean="0"/>
              <a:t>vs</a:t>
            </a:r>
            <a:r>
              <a:rPr lang="en-US" sz="1300" b="1" dirty="0"/>
              <a:t>. inferences </a:t>
            </a:r>
            <a:r>
              <a:rPr lang="en-US" sz="1300" b="1" dirty="0" smtClean="0"/>
              <a:t>(e.g. what </a:t>
            </a:r>
            <a:r>
              <a:rPr lang="en-US" sz="1300" b="1" dirty="0"/>
              <a:t>“struggle” or “difficulty with” </a:t>
            </a:r>
            <a:r>
              <a:rPr lang="en-US" sz="1300" b="1" dirty="0" smtClean="0"/>
              <a:t>looks </a:t>
            </a:r>
            <a:r>
              <a:rPr lang="en-US" sz="1300" b="1" dirty="0"/>
              <a:t>like for this student</a:t>
            </a:r>
            <a:r>
              <a:rPr lang="en-US" sz="1300" b="1" dirty="0" smtClean="0"/>
              <a:t>). If no, how might you revise one of your effect statements?  </a:t>
            </a:r>
          </a:p>
          <a:p>
            <a:pPr lvl="1">
              <a:lnSpc>
                <a:spcPct val="95000"/>
              </a:lnSpc>
            </a:pPr>
            <a:r>
              <a:rPr lang="en-US" dirty="0" smtClean="0"/>
              <a:t>For example If </a:t>
            </a:r>
            <a:r>
              <a:rPr lang="en-US" dirty="0"/>
              <a:t>there is current data about </a:t>
            </a:r>
            <a:r>
              <a:rPr lang="en-US" dirty="0" smtClean="0"/>
              <a:t>student’s </a:t>
            </a:r>
            <a:r>
              <a:rPr lang="en-US" dirty="0"/>
              <a:t>reading </a:t>
            </a:r>
            <a:r>
              <a:rPr lang="en-US" dirty="0" smtClean="0"/>
              <a:t>comprehension, can </a:t>
            </a:r>
            <a:r>
              <a:rPr lang="en-US" dirty="0"/>
              <a:t>you find statements that connect these data to the characteristics of the student’s disability? </a:t>
            </a:r>
          </a:p>
          <a:p>
            <a:pPr lvl="2">
              <a:lnSpc>
                <a:spcPct val="95000"/>
              </a:lnSpc>
            </a:pPr>
            <a:r>
              <a:rPr lang="en-US" dirty="0" smtClean="0"/>
              <a:t>e.g</a:t>
            </a:r>
            <a:r>
              <a:rPr lang="en-US" dirty="0"/>
              <a:t>. the student has trouble understanding academic text and responding to questions after assigned independent </a:t>
            </a:r>
            <a:r>
              <a:rPr lang="en-US" dirty="0" smtClean="0"/>
              <a:t>reading,             </a:t>
            </a:r>
            <a:r>
              <a:rPr lang="en-US" dirty="0"/>
              <a:t>Or</a:t>
            </a:r>
          </a:p>
          <a:p>
            <a:pPr lvl="2">
              <a:lnSpc>
                <a:spcPct val="95000"/>
              </a:lnSpc>
              <a:spcBef>
                <a:spcPts val="0"/>
              </a:spcBef>
            </a:pPr>
            <a:r>
              <a:rPr lang="en-US" dirty="0"/>
              <a:t> the student has difficulty staying on task, sometimes refuses to complete assignments and may walk out of class when expected to complete assignments requiring reading text passages above his independent reading level. </a:t>
            </a:r>
          </a:p>
          <a:p>
            <a:pPr lvl="1">
              <a:lnSpc>
                <a:spcPct val="95000"/>
              </a:lnSpc>
            </a:pPr>
            <a:r>
              <a:rPr lang="en-US" dirty="0"/>
              <a:t>Similarly, if there is current data about a student’s behavior (e.g. removals, time on task, behavior incidents, etc.) can you find stated observations that connect this data to the effect of the student’s disability on access, engagement or progress? </a:t>
            </a:r>
          </a:p>
          <a:p>
            <a:pPr>
              <a:lnSpc>
                <a:spcPct val="95000"/>
              </a:lnSpc>
            </a:pPr>
            <a:r>
              <a:rPr lang="en-US" sz="1300" b="1" dirty="0"/>
              <a:t>Is there evidence of consideration of what helps remove barriers caused by the effects?  </a:t>
            </a:r>
          </a:p>
          <a:p>
            <a:pPr lvl="1">
              <a:lnSpc>
                <a:spcPct val="95000"/>
              </a:lnSpc>
            </a:pPr>
            <a:r>
              <a:rPr lang="en-US" dirty="0" smtClean="0"/>
              <a:t>Any </a:t>
            </a:r>
            <a:r>
              <a:rPr lang="en-US" dirty="0"/>
              <a:t>information about when you don’t see the effects as much? </a:t>
            </a:r>
          </a:p>
          <a:p>
            <a:pPr>
              <a:lnSpc>
                <a:spcPct val="95000"/>
              </a:lnSpc>
            </a:pPr>
            <a:r>
              <a:rPr lang="en-US" sz="1300" b="1" dirty="0"/>
              <a:t>If you didn’t do so already, </a:t>
            </a:r>
            <a:r>
              <a:rPr lang="en-US" sz="1300" b="1" dirty="0" smtClean="0"/>
              <a:t>also skim </a:t>
            </a:r>
            <a:r>
              <a:rPr lang="en-US" sz="1300" b="1" dirty="0"/>
              <a:t>the Strengths and Current Levels in your IEP</a:t>
            </a:r>
            <a:r>
              <a:rPr lang="en-US" sz="1300" dirty="0"/>
              <a:t>;  </a:t>
            </a:r>
            <a:r>
              <a:rPr lang="en-US" sz="1300" b="1" dirty="0"/>
              <a:t>Can you find necessary and pertinent information?</a:t>
            </a:r>
          </a:p>
          <a:p>
            <a:pPr>
              <a:lnSpc>
                <a:spcPct val="95000"/>
              </a:lnSpc>
            </a:pPr>
            <a:r>
              <a:rPr lang="en-US" sz="1300" b="1" i="1" dirty="0"/>
              <a:t>When debrief: </a:t>
            </a:r>
            <a:r>
              <a:rPr lang="en-US" sz="1300" dirty="0" smtClean="0"/>
              <a:t>Suggestion we </a:t>
            </a:r>
            <a:r>
              <a:rPr lang="en-US" sz="1300" dirty="0"/>
              <a:t>got </a:t>
            </a:r>
            <a:r>
              <a:rPr lang="en-US" sz="1300" dirty="0" smtClean="0"/>
              <a:t>during a </a:t>
            </a:r>
            <a:r>
              <a:rPr lang="en-US" sz="1300" dirty="0"/>
              <a:t>training (at CESA 2</a:t>
            </a:r>
            <a:r>
              <a:rPr lang="en-US" sz="1300" dirty="0" smtClean="0"/>
              <a:t>): You can link Step </a:t>
            </a:r>
            <a:r>
              <a:rPr lang="en-US" sz="1300" dirty="0"/>
              <a:t>2 explicitly to Step 1 by using </a:t>
            </a:r>
            <a:r>
              <a:rPr lang="en-US" sz="1300" dirty="0" smtClean="0"/>
              <a:t>terminology, “</a:t>
            </a:r>
            <a:r>
              <a:rPr lang="en-US" sz="1300" dirty="0"/>
              <a:t>As </a:t>
            </a:r>
            <a:r>
              <a:rPr lang="en-US" sz="1300" dirty="0" smtClean="0"/>
              <a:t>evidenced by…” when writing effect statements.  </a:t>
            </a:r>
            <a:endParaRPr lang="en-US" sz="1300" dirty="0"/>
          </a:p>
          <a:p>
            <a:pPr>
              <a:lnSpc>
                <a:spcPct val="95000"/>
              </a:lnSpc>
            </a:pPr>
            <a:r>
              <a:rPr lang="en-US" sz="1300" b="1" i="1" dirty="0"/>
              <a:t>GIVE 10 min stretch BREAK AT END OF ACTIVITY</a:t>
            </a:r>
          </a:p>
          <a:p>
            <a:pPr>
              <a:spcBef>
                <a:spcPts val="0"/>
              </a:spcBef>
            </a:pPr>
            <a:r>
              <a:rPr lang="en-US" dirty="0"/>
              <a:t>-------------------------------------------------------------------------------------------</a:t>
            </a:r>
          </a:p>
          <a:p>
            <a:pPr>
              <a:lnSpc>
                <a:spcPct val="90000"/>
              </a:lnSpc>
              <a:spcBef>
                <a:spcPts val="0"/>
              </a:spcBef>
            </a:pPr>
            <a:r>
              <a:rPr lang="en-US" sz="1100" dirty="0"/>
              <a:t>Alternate/Additional questions for  this activity  as appropriate</a:t>
            </a:r>
          </a:p>
          <a:p>
            <a:pPr lvl="1">
              <a:lnSpc>
                <a:spcPct val="90000"/>
              </a:lnSpc>
              <a:spcBef>
                <a:spcPts val="0"/>
              </a:spcBef>
            </a:pPr>
            <a:r>
              <a:rPr lang="en-US" sz="1100" dirty="0"/>
              <a:t>What about the student’s disability might explain the student’s present levels of achievement and functional performance? </a:t>
            </a:r>
          </a:p>
          <a:p>
            <a:pPr lvl="1">
              <a:lnSpc>
                <a:spcPct val="90000"/>
              </a:lnSpc>
              <a:spcBef>
                <a:spcPts val="0"/>
              </a:spcBef>
            </a:pPr>
            <a:r>
              <a:rPr lang="en-US" sz="1100" dirty="0"/>
              <a:t>What might affect the student’s ability to access and make progress in the curriculum or participate in general education activities and environments </a:t>
            </a:r>
          </a:p>
          <a:p>
            <a:pPr lvl="1">
              <a:lnSpc>
                <a:spcPct val="90000"/>
              </a:lnSpc>
              <a:spcBef>
                <a:spcPts val="0"/>
              </a:spcBef>
            </a:pPr>
            <a:r>
              <a:rPr lang="en-US" sz="1100" dirty="0"/>
              <a:t>What is the relationship of special factors to effects of disability? </a:t>
            </a:r>
          </a:p>
          <a:p>
            <a:pPr lvl="1">
              <a:lnSpc>
                <a:spcPct val="90000"/>
              </a:lnSpc>
              <a:spcBef>
                <a:spcPts val="0"/>
              </a:spcBef>
            </a:pPr>
            <a:r>
              <a:rPr lang="en-US" sz="1100" dirty="0"/>
              <a:t>What are the consequences of the student not meeting standards or expectations?  Are these creating additional barriers for the student? E.g. if students are frequently removed from instruction because of behavior concerns, are they missing key instruction, which in turn, is affecting their academic achievement? </a:t>
            </a:r>
          </a:p>
          <a:p>
            <a:pPr lvl="1">
              <a:lnSpc>
                <a:spcPct val="90000"/>
              </a:lnSpc>
              <a:spcBef>
                <a:spcPts val="0"/>
              </a:spcBef>
            </a:pPr>
            <a:r>
              <a:rPr lang="en-US" sz="1100" dirty="0"/>
              <a:t>How do the student’s current levels affect the student’s ability to access and participate independently in general education classes and activities?  </a:t>
            </a:r>
          </a:p>
          <a:p>
            <a:endParaRPr lang="en-US" dirty="0"/>
          </a:p>
        </p:txBody>
      </p:sp>
    </p:spTree>
    <p:extLst>
      <p:ext uri="{BB962C8B-B14F-4D97-AF65-F5344CB8AC3E}">
        <p14:creationId xmlns:p14="http://schemas.microsoft.com/office/powerpoint/2010/main" val="1190573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txBox="1">
            <a:spLocks noGrp="1"/>
          </p:cNvSpPr>
          <p:nvPr>
            <p:ph type="body" idx="1"/>
          </p:nvPr>
        </p:nvSpPr>
        <p:spPr>
          <a:xfrm>
            <a:off x="152401" y="2442950"/>
            <a:ext cx="6702215" cy="6548650"/>
          </a:xfrm>
          <a:prstGeom prst="rect">
            <a:avLst/>
          </a:prstGeom>
        </p:spPr>
        <p:txBody>
          <a:bodyPr/>
          <a:lstStyle/>
          <a:p>
            <a:pPr lvl="0"/>
            <a:r>
              <a:rPr lang="en-US" smtClean="0"/>
              <a:t>Now let's move to step 2</a:t>
            </a:r>
            <a:endParaRPr lang="en-US"/>
          </a:p>
        </p:txBody>
      </p:sp>
      <p:sp>
        <p:nvSpPr>
          <p:cNvPr id="7" name="Slide Image Placeholder 6"/>
          <p:cNvSpPr>
            <a:spLocks noGrp="1" noRot="1" noChangeAspect="1"/>
          </p:cNvSpPr>
          <p:nvPr>
            <p:ph type="sldImg"/>
          </p:nvPr>
        </p:nvSpPr>
        <p:spPr>
          <a:xfrm>
            <a:off x="1660525" y="231775"/>
            <a:ext cx="3749675" cy="2109788"/>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a:xfrm>
            <a:off x="0" y="8829675"/>
            <a:ext cx="3657600" cy="466725"/>
          </a:xfrm>
          <a:prstGeom prst="rect">
            <a:avLst/>
          </a:prstGeom>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a:xfrm>
            <a:off x="5562600" y="8829675"/>
            <a:ext cx="1446213" cy="466725"/>
          </a:xfrm>
          <a:prstGeom prst="rect">
            <a:avLst/>
          </a:prstGeom>
        </p:spPr>
        <p:txBody>
          <a:bodyPr/>
          <a:lstStyle/>
          <a:p>
            <a:fld id="{84D1FE89-6336-4D40-8888-FEE536696E18}" type="slidenum">
              <a:rPr lang="en-US" smtClean="0"/>
              <a:t>26</a:t>
            </a:fld>
            <a:endParaRPr lang="en-US"/>
          </a:p>
        </p:txBody>
      </p:sp>
      <p:sp>
        <p:nvSpPr>
          <p:cNvPr id="10" name="Header Placeholder 9"/>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73257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txBox="1">
            <a:spLocks noGrp="1"/>
          </p:cNvSpPr>
          <p:nvPr>
            <p:ph type="body" idx="1"/>
          </p:nvPr>
        </p:nvSpPr>
        <p:spPr>
          <a:xfrm>
            <a:off x="152401" y="2442950"/>
            <a:ext cx="6702215" cy="6548650"/>
          </a:xfrm>
          <a:prstGeom prst="rect">
            <a:avLst/>
          </a:prstGeom>
        </p:spPr>
        <p:txBody>
          <a:bodyPr/>
          <a:lstStyle/>
          <a:p>
            <a:pPr lvl="0"/>
            <a:r>
              <a:rPr lang="en-US" dirty="0" smtClean="0">
                <a:sym typeface="Arial"/>
              </a:rPr>
              <a:t>The purpose of Step 2 is to engage in deeper conversations to identify how the student’s disability affects academic achievement and functional performance. IEP teams are encouraged to pause and reflect during this step.</a:t>
            </a:r>
          </a:p>
          <a:p>
            <a:pPr lvl="0"/>
            <a:r>
              <a:rPr lang="en-US" dirty="0" smtClean="0">
                <a:sym typeface="Arial"/>
              </a:rPr>
              <a:t> </a:t>
            </a:r>
            <a:r>
              <a:rPr lang="en-US" b="1" dirty="0" smtClean="0">
                <a:sym typeface="Arial"/>
              </a:rPr>
              <a:t>Deeper level discussions of “why” </a:t>
            </a:r>
            <a:r>
              <a:rPr lang="en-US" dirty="0" smtClean="0">
                <a:sym typeface="Arial"/>
              </a:rPr>
              <a:t>a student may not be meeting early childhood or grade-level academic standards and functional expectations will </a:t>
            </a:r>
            <a:r>
              <a:rPr lang="en-US" b="1" dirty="0" smtClean="0">
                <a:sym typeface="Arial"/>
              </a:rPr>
              <a:t>lead to more accurate identification of the student’s disability related needs and development of IEP goals and services to address those needs and result in improved outcomes</a:t>
            </a:r>
            <a:r>
              <a:rPr lang="en-US" dirty="0" smtClean="0">
                <a:sym typeface="Arial"/>
              </a:rPr>
              <a:t>. </a:t>
            </a:r>
          </a:p>
          <a:p>
            <a:pPr lvl="0"/>
            <a:r>
              <a:rPr lang="en-US" dirty="0" smtClean="0">
                <a:sym typeface="Arial"/>
              </a:rPr>
              <a:t>In accordance with the most recent Supreme Court case related to special education, </a:t>
            </a:r>
            <a:r>
              <a:rPr lang="en-US" dirty="0" err="1" smtClean="0">
                <a:sym typeface="Arial"/>
              </a:rPr>
              <a:t>Endrew</a:t>
            </a:r>
            <a:r>
              <a:rPr lang="en-US" dirty="0" smtClean="0">
                <a:sym typeface="Arial"/>
              </a:rPr>
              <a:t> </a:t>
            </a:r>
            <a:r>
              <a:rPr lang="en-US" dirty="0">
                <a:sym typeface="Arial"/>
              </a:rPr>
              <a:t>F., </a:t>
            </a:r>
            <a:r>
              <a:rPr lang="en-US" dirty="0" smtClean="0">
                <a:sym typeface="Arial"/>
              </a:rPr>
              <a:t> the court reminded us that “</a:t>
            </a:r>
            <a:r>
              <a:rPr lang="en-US" i="1" dirty="0" smtClean="0">
                <a:sym typeface="Arial"/>
              </a:rPr>
              <a:t>the </a:t>
            </a:r>
            <a:r>
              <a:rPr lang="en-US" i="1" dirty="0">
                <a:sym typeface="Arial"/>
              </a:rPr>
              <a:t>IDEA’s </a:t>
            </a:r>
            <a:r>
              <a:rPr lang="en-US" i="1" dirty="0" smtClean="0">
                <a:sym typeface="Arial"/>
              </a:rPr>
              <a:t>focus on </a:t>
            </a:r>
            <a:r>
              <a:rPr lang="en-US" i="1" dirty="0">
                <a:sym typeface="Arial"/>
              </a:rPr>
              <a:t>the individual needs of each child with a disability is an essential consideration for </a:t>
            </a:r>
            <a:r>
              <a:rPr lang="en-US" i="1" dirty="0" smtClean="0">
                <a:sym typeface="Arial"/>
              </a:rPr>
              <a:t>IEP Teams”</a:t>
            </a:r>
            <a:r>
              <a:rPr lang="en-US" dirty="0" smtClean="0">
                <a:sym typeface="Arial"/>
              </a:rPr>
              <a:t>.  Step 2 gets to the heart of a student’s individual needs.  </a:t>
            </a:r>
            <a:r>
              <a:rPr lang="en-US" dirty="0">
                <a:sym typeface="Arial"/>
              </a:rPr>
              <a:t>(Source </a:t>
            </a:r>
            <a:r>
              <a:rPr lang="en-US" dirty="0">
                <a:sym typeface="Arial"/>
                <a:hlinkClick r:id="rId3"/>
              </a:rPr>
              <a:t>https://</a:t>
            </a:r>
            <a:r>
              <a:rPr lang="en-US" dirty="0" smtClean="0">
                <a:sym typeface="Arial"/>
                <a:hlinkClick r:id="rId3"/>
              </a:rPr>
              <a:t>www2.ed.gov/policy/speced/guid/idea/memosdcltrs/qa-endrewcase-12-07-2017.pdf</a:t>
            </a:r>
            <a:r>
              <a:rPr lang="en-US" dirty="0" smtClean="0">
                <a:sym typeface="Arial"/>
              </a:rPr>
              <a:t>  )</a:t>
            </a:r>
          </a:p>
          <a:p>
            <a:pPr lvl="0"/>
            <a:r>
              <a:rPr lang="en-US" dirty="0">
                <a:sym typeface="Arial"/>
              </a:rPr>
              <a:t>Step 2 is the most important step</a:t>
            </a:r>
            <a:r>
              <a:rPr lang="en-US" dirty="0" smtClean="0">
                <a:sym typeface="Arial"/>
              </a:rPr>
              <a:t>. It is a time to Stop and think about the 3</a:t>
            </a:r>
            <a:r>
              <a:rPr lang="en-US" baseline="30000" dirty="0" smtClean="0">
                <a:sym typeface="Arial"/>
              </a:rPr>
              <a:t>rd</a:t>
            </a:r>
            <a:r>
              <a:rPr lang="en-US" dirty="0" smtClean="0">
                <a:sym typeface="Arial"/>
              </a:rPr>
              <a:t> scenario in the equity graphic I showed you earlier (the world of access and engagement without barriers)---  It </a:t>
            </a:r>
            <a:r>
              <a:rPr lang="en-US" dirty="0">
                <a:sym typeface="Arial"/>
              </a:rPr>
              <a:t>is a time to Stop-Talk-Think </a:t>
            </a:r>
            <a:r>
              <a:rPr lang="en-US" dirty="0" smtClean="0">
                <a:sym typeface="Arial"/>
              </a:rPr>
              <a:t>about the student’s strengths and disability related needs before moving forward to discuss goals and services. </a:t>
            </a:r>
            <a:endParaRPr lang="en-US" dirty="0">
              <a:sym typeface="Arial"/>
            </a:endParaRPr>
          </a:p>
          <a:p>
            <a:pPr lvl="0"/>
            <a:endParaRPr lang="en-US" dirty="0">
              <a:sym typeface="Arial"/>
            </a:endParaRPr>
          </a:p>
          <a:p>
            <a:pPr lvl="0"/>
            <a:endParaRPr lang="en-US" dirty="0" smtClean="0">
              <a:sym typeface="Arial"/>
            </a:endParaRPr>
          </a:p>
          <a:p>
            <a:pPr lvl="0"/>
            <a:endParaRPr lang="en-US" dirty="0" smtClean="0">
              <a:sym typeface="Arial"/>
            </a:endParaRPr>
          </a:p>
          <a:p>
            <a:pPr lvl="0"/>
            <a:endParaRPr lang="en-US" dirty="0">
              <a:sym typeface="Arial"/>
            </a:endParaRPr>
          </a:p>
        </p:txBody>
      </p:sp>
      <p:sp>
        <p:nvSpPr>
          <p:cNvPr id="8" name="Slide Image Placeholder 7"/>
          <p:cNvSpPr>
            <a:spLocks noGrp="1" noRot="1" noChangeAspect="1"/>
          </p:cNvSpPr>
          <p:nvPr>
            <p:ph type="sldImg"/>
          </p:nvPr>
        </p:nvSpPr>
        <p:spPr>
          <a:xfrm>
            <a:off x="1660525" y="231775"/>
            <a:ext cx="3749675" cy="2109788"/>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7" name="Footer Placeholder 6"/>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84D1FE89-6336-4D40-8888-FEE536696E18}" type="slidenum">
              <a:rPr lang="en-US" smtClean="0"/>
              <a:t>27</a:t>
            </a:fld>
            <a:endParaRPr lang="en-US"/>
          </a:p>
        </p:txBody>
      </p:sp>
      <p:sp>
        <p:nvSpPr>
          <p:cNvPr id="10" name="Header Placeholder 9"/>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867754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4200" y="247650"/>
            <a:ext cx="3354388" cy="1885950"/>
          </a:xfrm>
        </p:spPr>
      </p:sp>
      <p:sp>
        <p:nvSpPr>
          <p:cNvPr id="3" name="Notes Placeholder 2"/>
          <p:cNvSpPr>
            <a:spLocks noGrp="1"/>
          </p:cNvSpPr>
          <p:nvPr>
            <p:ph type="body" idx="1"/>
          </p:nvPr>
        </p:nvSpPr>
        <p:spPr/>
        <p:txBody>
          <a:bodyPr/>
          <a:lstStyle/>
          <a:p>
            <a:r>
              <a:rPr lang="en-US" dirty="0" smtClean="0"/>
              <a:t>To Trainer: </a:t>
            </a:r>
          </a:p>
          <a:p>
            <a:r>
              <a:rPr lang="en-US" dirty="0" smtClean="0"/>
              <a:t>Before moving on, it is good to be aware of the questions participants have about Step 2- effects and disability related needs. </a:t>
            </a:r>
          </a:p>
          <a:p>
            <a:r>
              <a:rPr lang="en-US" dirty="0" smtClean="0"/>
              <a:t>This step has been the most challenging for the field and is the focus of the training day. </a:t>
            </a:r>
          </a:p>
          <a:p>
            <a:r>
              <a:rPr lang="en-US" dirty="0" smtClean="0"/>
              <a:t>Some options here include: </a:t>
            </a:r>
          </a:p>
          <a:p>
            <a:pPr marL="342900" indent="-342900">
              <a:buFont typeface="+mj-lt"/>
              <a:buAutoNum type="arabicPeriod"/>
            </a:pPr>
            <a:r>
              <a:rPr lang="en-US" dirty="0" smtClean="0"/>
              <a:t>As part of registration process, ask participants to share questions before the training (e.g. use google format shared with RSNs) . </a:t>
            </a:r>
            <a:r>
              <a:rPr lang="en-US" dirty="0"/>
              <a:t>S</a:t>
            </a:r>
            <a:r>
              <a:rPr lang="en-US" dirty="0" smtClean="0"/>
              <a:t>ummarize the questions on this slide.  Provide brief answers and note that they will be addressed  in more detail during the rest of the day</a:t>
            </a:r>
          </a:p>
          <a:p>
            <a:pPr marL="342900" indent="-342900">
              <a:buFont typeface="+mj-lt"/>
              <a:buAutoNum type="arabicPeriod"/>
            </a:pPr>
            <a:r>
              <a:rPr lang="en-US" dirty="0" smtClean="0"/>
              <a:t>Provide 2 minutes for participants to think quietly about the questions they may have. Ask for volunteers. Type questions on </a:t>
            </a:r>
            <a:r>
              <a:rPr lang="en-US" dirty="0"/>
              <a:t>the </a:t>
            </a:r>
            <a:r>
              <a:rPr lang="en-US" dirty="0" smtClean="0"/>
              <a:t>slide. Provide </a:t>
            </a:r>
            <a:r>
              <a:rPr lang="en-US" dirty="0"/>
              <a:t>brief answers and note that they will be addressed  in more detail during the rest of the </a:t>
            </a:r>
            <a:r>
              <a:rPr lang="en-US" dirty="0" smtClean="0"/>
              <a:t>day</a:t>
            </a:r>
          </a:p>
          <a:p>
            <a:pPr marL="342900" indent="-342900">
              <a:buFont typeface="+mj-lt"/>
              <a:buAutoNum type="arabicPeriod"/>
            </a:pPr>
            <a:r>
              <a:rPr lang="en-US" dirty="0" smtClean="0"/>
              <a:t>Provide a second computer at back of room with a backchannel or google form up on another screen .  Encourage participants to type questions as they think about them.  Stop intermittently to address questions.  Co-presenter or facilitators can assist with this.   </a:t>
            </a:r>
          </a:p>
          <a:p>
            <a:endParaRPr lang="en-US" dirty="0"/>
          </a:p>
        </p:txBody>
      </p:sp>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p:txBody>
          <a:bodyPr/>
          <a:lstStyle/>
          <a:p>
            <a:r>
              <a:rPr lang="en-US" dirty="0" smtClean="0"/>
              <a:t>April 2018</a:t>
            </a:r>
            <a:endParaRPr lang="en-US" dirty="0"/>
          </a:p>
        </p:txBody>
      </p:sp>
      <p:sp>
        <p:nvSpPr>
          <p:cNvPr id="6" name="Footer Placeholder 5"/>
          <p:cNvSpPr>
            <a:spLocks noGrp="1"/>
          </p:cNvSpPr>
          <p:nvPr>
            <p:ph type="ftr" sz="quarter" idx="12"/>
          </p:nvPr>
        </p:nvSpPr>
        <p:spPr/>
        <p:txBody>
          <a:bodyPr/>
          <a:lstStyle/>
          <a:p>
            <a:r>
              <a:rPr lang="en-US" smtClean="0"/>
              <a:t>Wisconsin Department of Public Instruction</a:t>
            </a:r>
            <a:endParaRPr lang="en-US"/>
          </a:p>
        </p:txBody>
      </p:sp>
      <p:sp>
        <p:nvSpPr>
          <p:cNvPr id="7" name="Slide Number Placeholder 6"/>
          <p:cNvSpPr>
            <a:spLocks noGrp="1"/>
          </p:cNvSpPr>
          <p:nvPr>
            <p:ph type="sldNum" sz="quarter" idx="13"/>
          </p:nvPr>
        </p:nvSpPr>
        <p:spPr/>
        <p:txBody>
          <a:bodyPr/>
          <a:lstStyle/>
          <a:p>
            <a:fld id="{39280DFA-CFF4-4B22-B14E-825893CEE4C9}" type="slidenum">
              <a:rPr lang="en-US" smtClean="0"/>
              <a:t>28</a:t>
            </a:fld>
            <a:endParaRPr lang="en-US"/>
          </a:p>
        </p:txBody>
      </p:sp>
    </p:spTree>
    <p:extLst>
      <p:ext uri="{BB962C8B-B14F-4D97-AF65-F5344CB8AC3E}">
        <p14:creationId xmlns:p14="http://schemas.microsoft.com/office/powerpoint/2010/main" val="688484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10" name="Shape 610"/>
          <p:cNvSpPr txBox="1">
            <a:spLocks noGrp="1"/>
          </p:cNvSpPr>
          <p:nvPr>
            <p:ph type="body" idx="1"/>
          </p:nvPr>
        </p:nvSpPr>
        <p:spPr>
          <a:xfrm>
            <a:off x="152401" y="2442950"/>
            <a:ext cx="6702215" cy="6548650"/>
          </a:xfrm>
          <a:prstGeom prst="rect">
            <a:avLst/>
          </a:prstGeom>
        </p:spPr>
        <p:txBody>
          <a:bodyPr/>
          <a:lstStyle/>
          <a:p>
            <a:r>
              <a:rPr lang="en-US" dirty="0" smtClean="0"/>
              <a:t>There are 3 parts to Step 2.  It is important to think about these separately when you are teaching or learning about the process:  </a:t>
            </a:r>
          </a:p>
          <a:p>
            <a:r>
              <a:rPr lang="en-US" b="1" dirty="0" smtClean="0"/>
              <a:t>I will go over key ideas related to completing each component, provide an example of each part, and then give you with an opportunity for practicing each part with the IEP you brought with you. </a:t>
            </a:r>
          </a:p>
          <a:p>
            <a:pPr lvl="0"/>
            <a:r>
              <a:rPr lang="en-US" i="1" dirty="0" smtClean="0"/>
              <a:t>(If time is an issue, presenter can skip the following. Each part is explained on subsequent slides. This information is redundant, but provided here as summary information) </a:t>
            </a:r>
          </a:p>
          <a:p>
            <a:pPr lvl="0"/>
            <a:r>
              <a:rPr lang="en-US" dirty="0" smtClean="0"/>
              <a:t>1.) Identifying the effects of disability (Observations):</a:t>
            </a:r>
          </a:p>
          <a:p>
            <a:pPr lvl="1"/>
            <a:r>
              <a:rPr lang="en-US" b="1" dirty="0" smtClean="0"/>
              <a:t>What </a:t>
            </a:r>
            <a:r>
              <a:rPr lang="en-US" dirty="0" smtClean="0"/>
              <a:t>the IEP team sees or hears as a result of the student having difficulty accessing, engaging, and achieving preschool or grade-level academic standards and functional expectations. </a:t>
            </a:r>
            <a:r>
              <a:rPr lang="en-US" b="1" dirty="0" smtClean="0"/>
              <a:t>THESE ASPECTS OF THE STUDENT’S DISABILITY CHARACTERIZE THE STUDENT’S DIFFICULTIES, STRUGGLES re: not meeting standards and expectations</a:t>
            </a:r>
            <a:r>
              <a:rPr lang="en-US" dirty="0" smtClean="0"/>
              <a:t>…</a:t>
            </a:r>
            <a:r>
              <a:rPr lang="en-US" dirty="0" err="1" smtClean="0"/>
              <a:t>i.e</a:t>
            </a:r>
            <a:r>
              <a:rPr lang="en-US" dirty="0" smtClean="0"/>
              <a:t> what happens because of the student’s disability; what you can see/hear</a:t>
            </a:r>
          </a:p>
          <a:p>
            <a:pPr lvl="0"/>
            <a:r>
              <a:rPr lang="en-US" dirty="0" smtClean="0"/>
              <a:t>2.) Conducting a root cause analysis:</a:t>
            </a:r>
          </a:p>
          <a:p>
            <a:pPr lvl="1"/>
            <a:r>
              <a:rPr lang="en-US" dirty="0" smtClean="0"/>
              <a:t>The IEP team asks “why” 5 times and explores additional factors to dig deep into the causes of difficulty in accessing, engaging, and achieving preschool or grade-level standards and expectations. </a:t>
            </a:r>
            <a:r>
              <a:rPr lang="en-US" b="1" dirty="0" smtClean="0"/>
              <a:t>HELPS EXPLAINS EFFECTS AND CURRENT LEVELS</a:t>
            </a:r>
          </a:p>
          <a:p>
            <a:pPr lvl="0"/>
            <a:r>
              <a:rPr lang="en-US" dirty="0" smtClean="0"/>
              <a:t>3.) Summarizing the disability-related needs:</a:t>
            </a:r>
          </a:p>
          <a:p>
            <a:pPr lvl="1"/>
            <a:r>
              <a:rPr lang="en-US" dirty="0" smtClean="0"/>
              <a:t>Synthesize the discussion of effects and root causes to summarize areas of academic skill or functional behavior that will address the effects of the disability and improve access, engagement and progress in general education curriculum, instruction and environments– The summary should reflect the  “why”.   </a:t>
            </a:r>
            <a:r>
              <a:rPr lang="en-US" b="1" dirty="0" smtClean="0"/>
              <a:t>SO WHAT AREAS NEED TO BE ADDRESSED?  </a:t>
            </a:r>
          </a:p>
        </p:txBody>
      </p:sp>
      <p:sp>
        <p:nvSpPr>
          <p:cNvPr id="7" name="Slide Image Placeholder 6"/>
          <p:cNvSpPr>
            <a:spLocks noGrp="1" noRot="1" noChangeAspect="1"/>
          </p:cNvSpPr>
          <p:nvPr>
            <p:ph type="sldImg"/>
          </p:nvPr>
        </p:nvSpPr>
        <p:spPr>
          <a:xfrm>
            <a:off x="1660525" y="231775"/>
            <a:ext cx="3749675" cy="2109788"/>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84D1FE89-6336-4D40-8888-FEE536696E18}" type="slidenum">
              <a:rPr lang="en-US" smtClean="0"/>
              <a:t>29</a:t>
            </a:fld>
            <a:endParaRPr lang="en-US"/>
          </a:p>
        </p:txBody>
      </p:sp>
      <p:sp>
        <p:nvSpPr>
          <p:cNvPr id="10" name="Header Placeholder 9"/>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30598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97C0641-5445-4DAE-A371-B93D8CCA8590}" type="slidenum">
              <a:rPr lang="en-US" smtClean="0"/>
              <a:pPr/>
              <a:t>3</a:t>
            </a:fld>
            <a:endParaRPr lang="en-US"/>
          </a:p>
        </p:txBody>
      </p:sp>
      <p:sp>
        <p:nvSpPr>
          <p:cNvPr id="8" name="Date Placeholder 7"/>
          <p:cNvSpPr>
            <a:spLocks noGrp="1"/>
          </p:cNvSpPr>
          <p:nvPr>
            <p:ph type="dt" idx="11"/>
          </p:nvPr>
        </p:nvSpPr>
        <p:spPr/>
        <p:txBody>
          <a:bodyPr/>
          <a:lstStyle/>
          <a:p>
            <a:r>
              <a:rPr lang="en-US" dirty="0" smtClean="0"/>
              <a:t>April 2018</a:t>
            </a:r>
            <a:endParaRPr lang="en-US" dirty="0"/>
          </a:p>
        </p:txBody>
      </p:sp>
      <p:sp>
        <p:nvSpPr>
          <p:cNvPr id="9" name="Footer Placeholder 8"/>
          <p:cNvSpPr>
            <a:spLocks noGrp="1"/>
          </p:cNvSpPr>
          <p:nvPr>
            <p:ph type="ftr" sz="quarter" idx="12"/>
          </p:nvPr>
        </p:nvSpPr>
        <p:spPr/>
        <p:txBody>
          <a:bodyPr/>
          <a:lstStyle/>
          <a:p>
            <a:r>
              <a:rPr lang="en-US" smtClean="0"/>
              <a:t>Wisconsin Department of Public Instruction</a:t>
            </a:r>
            <a:endParaRPr lang="en-US" dirty="0"/>
          </a:p>
        </p:txBody>
      </p:sp>
      <p:sp>
        <p:nvSpPr>
          <p:cNvPr id="10" name="Header Placeholder 9"/>
          <p:cNvSpPr>
            <a:spLocks noGrp="1"/>
          </p:cNvSpPr>
          <p:nvPr>
            <p:ph type="hdr" sz="quarter" idx="13"/>
          </p:nvPr>
        </p:nvSpPr>
        <p:spPr/>
        <p:txBody>
          <a:bodyPr/>
          <a:lstStyle/>
          <a:p>
            <a:r>
              <a:rPr lang="en-US" smtClean="0"/>
              <a:t>CCR IEPs</a:t>
            </a:r>
            <a:endParaRPr lang="en-US" dirty="0"/>
          </a:p>
        </p:txBody>
      </p:sp>
      <p:sp>
        <p:nvSpPr>
          <p:cNvPr id="16" name="Notes Placeholder 15"/>
          <p:cNvSpPr>
            <a:spLocks noGrp="1"/>
          </p:cNvSpPr>
          <p:nvPr>
            <p:ph type="body" idx="1"/>
          </p:nvPr>
        </p:nvSpPr>
        <p:spPr>
          <a:xfrm>
            <a:off x="182881" y="2381250"/>
            <a:ext cx="6658947" cy="6605996"/>
          </a:xfrm>
        </p:spPr>
        <p:txBody>
          <a:bodyPr/>
          <a:lstStyle/>
          <a:p>
            <a:r>
              <a:rPr lang="en-US" dirty="0" smtClean="0"/>
              <a:t>This training day </a:t>
            </a:r>
            <a:r>
              <a:rPr lang="en-US" dirty="0"/>
              <a:t>was created to reinforce and support the </a:t>
            </a:r>
            <a:r>
              <a:rPr lang="en-US" dirty="0" smtClean="0"/>
              <a:t>purposes </a:t>
            </a:r>
            <a:r>
              <a:rPr lang="en-US" dirty="0"/>
              <a:t>of the IEP process. </a:t>
            </a:r>
            <a:endParaRPr lang="en-US" dirty="0" smtClean="0"/>
          </a:p>
          <a:p>
            <a:r>
              <a:rPr lang="en-US" dirty="0" smtClean="0"/>
              <a:t>On </a:t>
            </a:r>
            <a:r>
              <a:rPr lang="en-US" dirty="0"/>
              <a:t>this slide are links to a number of the DPI initiatives aimed at these </a:t>
            </a:r>
            <a:r>
              <a:rPr lang="en-US" dirty="0" smtClean="0"/>
              <a:t>intents. each has a link to click on- see copy of slides in their folder</a:t>
            </a:r>
          </a:p>
          <a:p>
            <a:pPr lvl="1"/>
            <a:r>
              <a:rPr lang="en-US" dirty="0" smtClean="0"/>
              <a:t>DPI Vision</a:t>
            </a:r>
          </a:p>
          <a:p>
            <a:pPr lvl="1"/>
            <a:r>
              <a:rPr lang="en-US" dirty="0" smtClean="0"/>
              <a:t>RDA</a:t>
            </a:r>
          </a:p>
          <a:p>
            <a:pPr lvl="1"/>
            <a:r>
              <a:rPr lang="en-US" dirty="0" smtClean="0"/>
              <a:t>MLSS</a:t>
            </a:r>
          </a:p>
          <a:p>
            <a:pPr lvl="1"/>
            <a:r>
              <a:rPr lang="en-US" dirty="0" smtClean="0"/>
              <a:t>Culturally Responsive Practices</a:t>
            </a:r>
          </a:p>
          <a:p>
            <a:endParaRPr lang="en-US" dirty="0"/>
          </a:p>
        </p:txBody>
      </p:sp>
      <p:sp>
        <p:nvSpPr>
          <p:cNvPr id="11" name="Slide Image Placeholder 10"/>
          <p:cNvSpPr>
            <a:spLocks noGrp="1" noRot="1" noChangeAspect="1"/>
          </p:cNvSpPr>
          <p:nvPr>
            <p:ph type="sldImg"/>
          </p:nvPr>
        </p:nvSpPr>
        <p:spPr>
          <a:xfrm>
            <a:off x="1854200" y="247650"/>
            <a:ext cx="3354388" cy="1885950"/>
          </a:xfrm>
        </p:spPr>
      </p:sp>
    </p:spTree>
    <p:extLst>
      <p:ext uri="{BB962C8B-B14F-4D97-AF65-F5344CB8AC3E}">
        <p14:creationId xmlns:p14="http://schemas.microsoft.com/office/powerpoint/2010/main" val="1941084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096601"/>
            <a:ext cx="6702215" cy="7047399"/>
          </a:xfrm>
          <a:prstGeom prst="rect">
            <a:avLst/>
          </a:prstGeom>
        </p:spPr>
        <p:txBody>
          <a:bodyPr>
            <a:normAutofit fontScale="77500" lnSpcReduction="20000"/>
          </a:bodyPr>
          <a:lstStyle/>
          <a:p>
            <a:pPr lvl="0">
              <a:lnSpc>
                <a:spcPct val="110000"/>
              </a:lnSpc>
            </a:pPr>
            <a:r>
              <a:rPr lang="en-US" sz="1700" dirty="0"/>
              <a:t>Part 1-  EFFECTS- During this first part, the team describes “how” the student’s disability affects access, engagement, and progress in the early childhood/grade level standards based curriculum, instruction and environments by sharing </a:t>
            </a:r>
            <a:r>
              <a:rPr lang="en-US" sz="1700" b="1" dirty="0"/>
              <a:t>observations</a:t>
            </a:r>
            <a:r>
              <a:rPr lang="en-US" sz="1700" dirty="0"/>
              <a:t> to answer this question,</a:t>
            </a:r>
            <a:r>
              <a:rPr lang="en-US" sz="1700" b="1" dirty="0"/>
              <a:t> “In what ways do the characteristics or nature of the student’s disability affect the student’s ability to meet early childhood or grade-level academic standards and functional expectations? </a:t>
            </a:r>
          </a:p>
          <a:p>
            <a:pPr marL="114300" lvl="0" indent="-114300">
              <a:lnSpc>
                <a:spcPct val="110000"/>
              </a:lnSpc>
              <a:spcBef>
                <a:spcPts val="400"/>
              </a:spcBef>
              <a:buFont typeface="Arial" panose="020B0604020202020204" pitchFamily="34" charset="0"/>
              <a:buChar char="•"/>
            </a:pPr>
            <a:r>
              <a:rPr lang="en-US" sz="1700" dirty="0"/>
              <a:t>Begin by reviewing </a:t>
            </a:r>
            <a:r>
              <a:rPr lang="en-US" sz="1700" b="1" dirty="0"/>
              <a:t>what is understood about the student’s current levels </a:t>
            </a:r>
            <a:r>
              <a:rPr lang="en-US" sz="1700" dirty="0"/>
              <a:t>of academic achievement and functional performance from Step 1. </a:t>
            </a:r>
          </a:p>
          <a:p>
            <a:pPr marL="114300" lvl="0" indent="-114300">
              <a:lnSpc>
                <a:spcPct val="110000"/>
              </a:lnSpc>
              <a:spcBef>
                <a:spcPts val="400"/>
              </a:spcBef>
              <a:buFont typeface="Arial" panose="020B0604020202020204" pitchFamily="34" charset="0"/>
              <a:buChar char="•"/>
            </a:pPr>
            <a:r>
              <a:rPr lang="en-US" sz="1700" dirty="0"/>
              <a:t>Also </a:t>
            </a:r>
            <a:r>
              <a:rPr lang="en-US" sz="1700" b="1" dirty="0"/>
              <a:t>review any special factors</a:t>
            </a:r>
            <a:r>
              <a:rPr lang="en-US" sz="1700" dirty="0"/>
              <a:t> that may affect access, engagement, and progress (such as does the student’s behavior impede learning, does the student have communication needs, is the student an English Language Learner?). </a:t>
            </a:r>
          </a:p>
          <a:p>
            <a:pPr marL="114300" indent="-114300">
              <a:lnSpc>
                <a:spcPct val="110000"/>
              </a:lnSpc>
              <a:spcBef>
                <a:spcPts val="400"/>
              </a:spcBef>
              <a:buFont typeface="Arial" panose="020B0604020202020204" pitchFamily="34" charset="0"/>
              <a:buChar char="•"/>
            </a:pPr>
            <a:r>
              <a:rPr lang="en-US" sz="1700" dirty="0"/>
              <a:t>Make sure you elicit and consider observations and concerns of the </a:t>
            </a:r>
            <a:r>
              <a:rPr lang="en-US" sz="1700" b="1" dirty="0"/>
              <a:t>student or family</a:t>
            </a:r>
            <a:r>
              <a:rPr lang="en-US" sz="1700" dirty="0"/>
              <a:t>.</a:t>
            </a:r>
          </a:p>
          <a:p>
            <a:pPr marL="114300" indent="-114300">
              <a:lnSpc>
                <a:spcPct val="110000"/>
              </a:lnSpc>
              <a:spcBef>
                <a:spcPts val="400"/>
              </a:spcBef>
              <a:buFont typeface="Arial" panose="020B0604020202020204" pitchFamily="34" charset="0"/>
              <a:buChar char="•"/>
            </a:pPr>
            <a:r>
              <a:rPr lang="en-US" sz="1700" dirty="0"/>
              <a:t>The primary focus is on areas the student </a:t>
            </a:r>
            <a:r>
              <a:rPr lang="en-US" sz="1700" b="1" dirty="0"/>
              <a:t>is not </a:t>
            </a:r>
            <a:r>
              <a:rPr lang="en-US" sz="1700" dirty="0"/>
              <a:t>meeting standards and expectations,  </a:t>
            </a:r>
            <a:r>
              <a:rPr lang="en-US" sz="1700" b="1" dirty="0"/>
              <a:t>Ask, “What do you see related to the current levels?</a:t>
            </a:r>
            <a:r>
              <a:rPr lang="en-US" sz="1700" dirty="0"/>
              <a:t> ; </a:t>
            </a:r>
            <a:r>
              <a:rPr lang="en-US" sz="1700" b="1" dirty="0"/>
              <a:t>“</a:t>
            </a:r>
            <a:r>
              <a:rPr lang="en-US" sz="1700" dirty="0"/>
              <a:t>How do you </a:t>
            </a:r>
            <a:r>
              <a:rPr lang="en-US" sz="1700" b="1" dirty="0"/>
              <a:t>see or hear </a:t>
            </a:r>
            <a:r>
              <a:rPr lang="en-US" sz="1700" dirty="0"/>
              <a:t>the student’s disability in relation to the current levels</a:t>
            </a:r>
            <a:r>
              <a:rPr lang="en-US" sz="1700" b="1" dirty="0"/>
              <a:t>”?</a:t>
            </a:r>
          </a:p>
          <a:p>
            <a:pPr marL="365760" lvl="1" indent="0">
              <a:lnSpc>
                <a:spcPct val="110000"/>
              </a:lnSpc>
              <a:spcBef>
                <a:spcPts val="0"/>
              </a:spcBef>
              <a:buNone/>
            </a:pPr>
            <a:r>
              <a:rPr lang="en-US" sz="1500" dirty="0"/>
              <a:t>For example, . if the student is not meeting reading standards, ask </a:t>
            </a:r>
            <a:r>
              <a:rPr lang="en-US" sz="1500" b="1" dirty="0"/>
              <a:t>“What do we see…</a:t>
            </a:r>
          </a:p>
          <a:p>
            <a:pPr lvl="1">
              <a:lnSpc>
                <a:spcPct val="110000"/>
              </a:lnSpc>
              <a:spcBef>
                <a:spcPts val="0"/>
              </a:spcBef>
            </a:pPr>
            <a:r>
              <a:rPr lang="en-US" sz="1500" dirty="0"/>
              <a:t> when the student is involved in reading instruction?;</a:t>
            </a:r>
          </a:p>
          <a:p>
            <a:pPr lvl="1">
              <a:lnSpc>
                <a:spcPct val="110000"/>
              </a:lnSpc>
              <a:spcBef>
                <a:spcPts val="0"/>
              </a:spcBef>
            </a:pPr>
            <a:r>
              <a:rPr lang="en-US" sz="1500" dirty="0"/>
              <a:t> when the student is completing text based assignments?, </a:t>
            </a:r>
          </a:p>
          <a:p>
            <a:pPr lvl="1">
              <a:lnSpc>
                <a:spcPct val="110000"/>
              </a:lnSpc>
              <a:spcBef>
                <a:spcPts val="0"/>
              </a:spcBef>
            </a:pPr>
            <a:r>
              <a:rPr lang="en-US" sz="1500" dirty="0"/>
              <a:t>and when the student is in classes where significant amounts of reading is expected?</a:t>
            </a:r>
          </a:p>
          <a:p>
            <a:pPr marL="114300" indent="-114300">
              <a:lnSpc>
                <a:spcPct val="110000"/>
              </a:lnSpc>
              <a:spcBef>
                <a:spcPts val="400"/>
              </a:spcBef>
              <a:buFont typeface="Arial" panose="020B0604020202020204" pitchFamily="34" charset="0"/>
              <a:buChar char="•"/>
            </a:pPr>
            <a:r>
              <a:rPr lang="en-US" sz="1700" dirty="0"/>
              <a:t>When exploring effects, the team should also consider student strengths and characteristics that may be capitalized </a:t>
            </a:r>
            <a:r>
              <a:rPr lang="en-US" sz="1700" dirty="0" smtClean="0"/>
              <a:t>on, </a:t>
            </a:r>
            <a:r>
              <a:rPr lang="en-US" sz="1700" dirty="0"/>
              <a:t>across </a:t>
            </a:r>
            <a:r>
              <a:rPr lang="en-US" sz="1700" dirty="0" smtClean="0"/>
              <a:t>environments, </a:t>
            </a:r>
            <a:r>
              <a:rPr lang="en-US" sz="1700" dirty="0"/>
              <a:t>to bring about success. </a:t>
            </a:r>
            <a:r>
              <a:rPr lang="en-US" sz="1700" b="1" dirty="0"/>
              <a:t>Ask, “in what subject areas or environments is the student successful</a:t>
            </a:r>
            <a:r>
              <a:rPr lang="en-US" sz="1700" b="1" dirty="0" smtClean="0"/>
              <a:t>?”</a:t>
            </a:r>
            <a:r>
              <a:rPr lang="en-US" sz="1700" dirty="0" smtClean="0"/>
              <a:t>; “</a:t>
            </a:r>
            <a:r>
              <a:rPr lang="en-US" sz="1700" b="1" dirty="0" smtClean="0"/>
              <a:t>Are </a:t>
            </a:r>
            <a:r>
              <a:rPr lang="en-US" sz="1700" b="1" dirty="0"/>
              <a:t>there any classes or environments in which the student is not struggling, is actively </a:t>
            </a:r>
            <a:r>
              <a:rPr lang="en-US" sz="1700" b="1" dirty="0" smtClean="0"/>
              <a:t>engaged</a:t>
            </a:r>
            <a:r>
              <a:rPr lang="en-US" sz="1700" dirty="0" smtClean="0"/>
              <a:t>?” </a:t>
            </a:r>
            <a:endParaRPr lang="en-US" sz="1700" dirty="0"/>
          </a:p>
          <a:p>
            <a:pPr lvl="1">
              <a:lnSpc>
                <a:spcPct val="110000"/>
              </a:lnSpc>
            </a:pPr>
            <a:r>
              <a:rPr lang="en-US" sz="1500" dirty="0"/>
              <a:t>When documenting “how the disability affects access, engagement and progress,” it is best practice to describe conditions when, where, and how frequently the effect of the disability occurs (or does not occur). </a:t>
            </a:r>
          </a:p>
          <a:p>
            <a:pPr lvl="0">
              <a:lnSpc>
                <a:spcPct val="110000"/>
              </a:lnSpc>
            </a:pPr>
            <a:r>
              <a:rPr lang="en-US" sz="1500" dirty="0"/>
              <a:t>The IEP team must always determine if the student’s disability has an adverse affect on the student’s ability to meet grade-level reading standards, or for preschoolers, if the student’s language development, communication, or early literacy skills are affected. This is a “Yes” or “No” question that gets documented in the IEP Form</a:t>
            </a:r>
          </a:p>
          <a:p>
            <a:pPr lvl="1">
              <a:lnSpc>
                <a:spcPct val="110000"/>
              </a:lnSpc>
              <a:spcBef>
                <a:spcPts val="0"/>
              </a:spcBef>
            </a:pPr>
            <a:r>
              <a:rPr lang="en-US" sz="1400" dirty="0"/>
              <a:t>If “Yes, the IEP team must include a specific description of how the student’s disability affects access, engagement and progress in the general education reading (or, for preschool students, early literacy) curriculum</a:t>
            </a:r>
          </a:p>
          <a:p>
            <a:pPr lvl="1">
              <a:lnSpc>
                <a:spcPct val="110000"/>
              </a:lnSpc>
              <a:spcBef>
                <a:spcPts val="0"/>
              </a:spcBef>
            </a:pPr>
            <a:r>
              <a:rPr lang="en-US" sz="1400" dirty="0"/>
              <a:t>If “No,” the IEP team must still describe how the student’s disability affects access, engagement and progress in other areas of the general education curriculum and environment, or age-appropriate activities for preschool children </a:t>
            </a:r>
            <a:r>
              <a:rPr lang="en-US" sz="1400" dirty="0" smtClean="0"/>
              <a:t>instruction</a:t>
            </a:r>
          </a:p>
        </p:txBody>
      </p:sp>
      <p:sp>
        <p:nvSpPr>
          <p:cNvPr id="13" name="Slide Image Placeholder 12"/>
          <p:cNvSpPr>
            <a:spLocks noGrp="1" noRot="1" noChangeAspect="1"/>
          </p:cNvSpPr>
          <p:nvPr>
            <p:ph type="sldImg"/>
          </p:nvPr>
        </p:nvSpPr>
        <p:spPr>
          <a:xfrm>
            <a:off x="1912938" y="304800"/>
            <a:ext cx="3184525" cy="1792288"/>
          </a:xfrm>
          <a:prstGeom prst="rect">
            <a:avLst/>
          </a:prstGeom>
        </p:spPr>
      </p:sp>
      <p:sp>
        <p:nvSpPr>
          <p:cNvPr id="4" name="Date Placeholder 3"/>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30</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970164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Let’s try walking through this first part of Step 2:Identifying the Effects of the Disability with an example </a:t>
            </a:r>
            <a:r>
              <a:rPr lang="en-US" i="1" dirty="0" smtClean="0"/>
              <a:t>(complete example on handout- Example 1) </a:t>
            </a:r>
          </a:p>
          <a:p>
            <a:pPr lvl="1"/>
            <a:r>
              <a:rPr lang="en-US" dirty="0" smtClean="0"/>
              <a:t>Remember, the effect of disability is the nature, characteristics or result of the disability. </a:t>
            </a:r>
          </a:p>
          <a:p>
            <a:pPr lvl="1"/>
            <a:r>
              <a:rPr lang="en-US" dirty="0" smtClean="0"/>
              <a:t>The effects of the disability are behaviors that are seen or heard (observations). </a:t>
            </a:r>
          </a:p>
          <a:p>
            <a:pPr lvl="0"/>
            <a:r>
              <a:rPr lang="en-US" dirty="0" smtClean="0"/>
              <a:t>Here is an example of what an effect of disability might look like based on some selected current level of performance information for a student. </a:t>
            </a:r>
          </a:p>
          <a:p>
            <a:pPr lvl="1"/>
            <a:r>
              <a:rPr lang="en-US" b="1" dirty="0" smtClean="0"/>
              <a:t>Please keep in mind that we have excerpted these data pieces from the current level section on the IEP. In the actual document we would see more explanation of what the data means so that parents understand. </a:t>
            </a:r>
          </a:p>
          <a:p>
            <a:r>
              <a:rPr lang="en-US" dirty="0"/>
              <a:t>When we discuss strengths, successes and effects of disability in Steps 1 and 2,  we should identify barriers that are not present or were removed in settings that  most effectively support student’s success. </a:t>
            </a:r>
          </a:p>
          <a:p>
            <a:r>
              <a:rPr lang="en-US" dirty="0" smtClean="0"/>
              <a:t>In this example, the student’s disability is affecting the student’s ability to read grade-level materials and complete assignments when reading is involved. This is also noted by the parents at home, when the student is doing homework. </a:t>
            </a:r>
          </a:p>
          <a:p>
            <a:r>
              <a:rPr lang="en-US" dirty="0" smtClean="0"/>
              <a:t>The student is also exhibiting off-task and disruptive behavior when asked to read on their own. </a:t>
            </a:r>
            <a:r>
              <a:rPr lang="en-US" b="1" dirty="0" smtClean="0"/>
              <a:t>NOTE: the team should describe specific examples of what “off-task” and “disruptive behavior” looks/sounds like for this student.  This may be different than what “off-task” or “disruptive” behavior looks/sounds like for other students. </a:t>
            </a:r>
            <a:endParaRPr lang="en-US" b="1" dirty="0"/>
          </a:p>
          <a:p>
            <a:r>
              <a:rPr lang="en-US" dirty="0" smtClean="0"/>
              <a:t>When asked if there were any subject areas, conditions/situations or environments where the student does not struggle with reading or engagement, the team noted that the student does not struggle as much or exhibit off-task and disruptive behaviors when text is read or in classes that do not have a heavy text load.  This helped clarify the effects of the disability and provides a link to root causes (which is the next part of this step) . </a:t>
            </a:r>
          </a:p>
          <a:p>
            <a:r>
              <a:rPr lang="en-US" dirty="0" smtClean="0"/>
              <a:t>.  </a:t>
            </a:r>
          </a:p>
          <a:p>
            <a:endParaRPr lang="en-US" dirty="0" smtClean="0"/>
          </a:p>
          <a:p>
            <a:endParaRPr lang="en-US" dirty="0" smtClean="0"/>
          </a:p>
          <a:p>
            <a:pPr lvl="0"/>
            <a:endParaRPr lang="en-US" dirty="0" smtClean="0"/>
          </a:p>
          <a:p>
            <a:endParaRPr lang="en-US" dirty="0" smtClean="0"/>
          </a:p>
          <a:p>
            <a:endParaRPr lang="en-US" dirty="0"/>
          </a:p>
        </p:txBody>
      </p:sp>
      <p:sp>
        <p:nvSpPr>
          <p:cNvPr id="20" name="Slide Image Placeholder 19"/>
          <p:cNvSpPr>
            <a:spLocks noGrp="1" noRot="1" noChangeAspect="1"/>
          </p:cNvSpPr>
          <p:nvPr>
            <p:ph type="sldImg"/>
          </p:nvPr>
        </p:nvSpPr>
        <p:spPr>
          <a:xfrm>
            <a:off x="1720850" y="350838"/>
            <a:ext cx="3536950" cy="1990725"/>
          </a:xfrm>
          <a:prstGeom prst="rect">
            <a:avLst/>
          </a:prstGeom>
        </p:spPr>
      </p:sp>
      <p:sp>
        <p:nvSpPr>
          <p:cNvPr id="4" name="Date Placeholder 3"/>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31</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3889184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smtClean="0"/>
              <a:t>This example takes the data from Step 1 and documents</a:t>
            </a:r>
            <a:r>
              <a:rPr lang="en-US" baseline="0" dirty="0" smtClean="0"/>
              <a:t> the effects of the disability.</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CCR-IEP Step 2 -MSCD</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Wisconsin Dept. of Public Instruction</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DB3C69-16F6-466A-B3B3-DB0E2089E12C}" type="slidenum">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Date Placeholder 1"/>
          <p:cNvSpPr>
            <a:spLocks noGrp="1"/>
          </p:cNvSpPr>
          <p:nvPr>
            <p:ph type="dt"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August 2017</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4" name="Slide Image Placeholder 13"/>
          <p:cNvSpPr>
            <a:spLocks noGrp="1" noRot="1" noChangeAspect="1"/>
          </p:cNvSpPr>
          <p:nvPr>
            <p:ph type="sldImg"/>
          </p:nvPr>
        </p:nvSpPr>
        <p:spPr>
          <a:xfrm>
            <a:off x="2057400" y="228600"/>
            <a:ext cx="3175000" cy="1785938"/>
          </a:xfrm>
        </p:spPr>
      </p:sp>
    </p:spTree>
    <p:extLst>
      <p:ext uri="{BB962C8B-B14F-4D97-AF65-F5344CB8AC3E}">
        <p14:creationId xmlns:p14="http://schemas.microsoft.com/office/powerpoint/2010/main" val="1363251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Do the effects of the disability directly relate to areas in which the student is not meeting preschool/grade level standards or expectations?  Do the effects of disability statements describe what one can see or hear as a result (effect) of the student’s disability on access, engagement, and progress in general education curriculum, instruction and environments?  Have observations of student success been shared and discussed?  Have special factors and the observations and concerns of the family been considered? We </a:t>
            </a:r>
            <a:r>
              <a:rPr lang="en-US" dirty="0"/>
              <a:t>have developed one page documents that highlight important concepts of each </a:t>
            </a:r>
            <a:r>
              <a:rPr lang="en-US" dirty="0" smtClean="0"/>
              <a:t>of the 5 CCR IEP steps. </a:t>
            </a:r>
            <a:r>
              <a:rPr lang="en-US" dirty="0"/>
              <a:t>Each At-a-Glance document </a:t>
            </a:r>
            <a:r>
              <a:rPr lang="en-US" dirty="0" smtClean="0"/>
              <a:t>includes what to look for and avoid as well as </a:t>
            </a:r>
            <a:r>
              <a:rPr lang="en-US" dirty="0"/>
              <a:t>a </a:t>
            </a:r>
            <a:r>
              <a:rPr lang="en-US" dirty="0" smtClean="0"/>
              <a:t>step-check to help you review </a:t>
            </a:r>
            <a:r>
              <a:rPr lang="en-US" dirty="0"/>
              <a:t>key components of the </a:t>
            </a:r>
            <a:r>
              <a:rPr lang="en-US" dirty="0" smtClean="0"/>
              <a:t>step. </a:t>
            </a:r>
            <a:r>
              <a:rPr lang="en-US" i="1" dirty="0" smtClean="0"/>
              <a:t>Available on the CCR IEP Learning Resources Pages for each step (link on slide)</a:t>
            </a:r>
            <a:r>
              <a:rPr lang="en-US" dirty="0" smtClean="0"/>
              <a:t> . </a:t>
            </a:r>
            <a:endParaRPr lang="en-US" dirty="0"/>
          </a:p>
          <a:p>
            <a:pPr lvl="0"/>
            <a:r>
              <a:rPr lang="en-US" dirty="0" smtClean="0"/>
              <a:t>Here </a:t>
            </a:r>
            <a:r>
              <a:rPr lang="en-US" dirty="0"/>
              <a:t>is the step check for </a:t>
            </a:r>
            <a:r>
              <a:rPr lang="en-US" dirty="0" smtClean="0"/>
              <a:t>the first </a:t>
            </a:r>
            <a:r>
              <a:rPr lang="en-US" dirty="0"/>
              <a:t>part of Step </a:t>
            </a:r>
            <a:r>
              <a:rPr lang="en-US" dirty="0" smtClean="0"/>
              <a:t>2- Effects of disability. </a:t>
            </a:r>
          </a:p>
          <a:p>
            <a:pPr lvl="0"/>
            <a:r>
              <a:rPr lang="en-US" dirty="0" smtClean="0"/>
              <a:t>Remember: </a:t>
            </a:r>
          </a:p>
          <a:p>
            <a:pPr marL="285750" lvl="0" indent="-285750">
              <a:buFont typeface="Arial" panose="020B0604020202020204" pitchFamily="34" charset="0"/>
              <a:buChar char="•"/>
            </a:pPr>
            <a:r>
              <a:rPr lang="en-US" dirty="0" smtClean="0"/>
              <a:t>The effects </a:t>
            </a:r>
            <a:r>
              <a:rPr lang="en-US" dirty="0"/>
              <a:t>of </a:t>
            </a:r>
            <a:r>
              <a:rPr lang="en-US" dirty="0" smtClean="0"/>
              <a:t>a student’s disability </a:t>
            </a:r>
            <a:r>
              <a:rPr lang="en-US" dirty="0"/>
              <a:t>often </a:t>
            </a:r>
            <a:r>
              <a:rPr lang="en-US" dirty="0" smtClean="0"/>
              <a:t>creates </a:t>
            </a:r>
            <a:r>
              <a:rPr lang="en-US" dirty="0"/>
              <a:t>or </a:t>
            </a:r>
            <a:r>
              <a:rPr lang="en-US" dirty="0" smtClean="0"/>
              <a:t>reflects </a:t>
            </a:r>
            <a:r>
              <a:rPr lang="en-US" dirty="0"/>
              <a:t>barriers to the student </a:t>
            </a:r>
            <a:r>
              <a:rPr lang="en-US" dirty="0" smtClean="0"/>
              <a:t>accessing, engaging and meeting </a:t>
            </a:r>
            <a:r>
              <a:rPr lang="en-US" dirty="0"/>
              <a:t>standards and </a:t>
            </a:r>
            <a:r>
              <a:rPr lang="en-US" dirty="0" smtClean="0"/>
              <a:t>expectations (think about the scenario graphic from begin of training).</a:t>
            </a:r>
            <a:endParaRPr lang="en-US" dirty="0"/>
          </a:p>
          <a:p>
            <a:pPr marL="285750" lvl="0" indent="-285750">
              <a:buFont typeface="Arial" panose="020B0604020202020204" pitchFamily="34" charset="0"/>
              <a:buChar char="•"/>
            </a:pPr>
            <a:r>
              <a:rPr lang="en-US" dirty="0" smtClean="0"/>
              <a:t>“Effects” are observable rather than simply inferences </a:t>
            </a:r>
            <a:r>
              <a:rPr lang="en-US" dirty="0"/>
              <a:t>or interpretive </a:t>
            </a:r>
            <a:r>
              <a:rPr lang="en-US" dirty="0" smtClean="0"/>
              <a:t>statements</a:t>
            </a:r>
            <a:endParaRPr lang="en-US" dirty="0"/>
          </a:p>
          <a:p>
            <a:pPr marL="742950" lvl="1" indent="-285750"/>
            <a:r>
              <a:rPr lang="en-US" sz="1400" dirty="0"/>
              <a:t>If </a:t>
            </a:r>
            <a:r>
              <a:rPr lang="en-US" sz="1400" dirty="0" smtClean="0"/>
              <a:t>need more explanation or example-- </a:t>
            </a:r>
            <a:r>
              <a:rPr lang="en-US" sz="1400" dirty="0"/>
              <a:t>e.g. from an IEP: </a:t>
            </a:r>
          </a:p>
          <a:p>
            <a:pPr marL="1200150" lvl="2" indent="-285750">
              <a:spcBef>
                <a:spcPts val="0"/>
              </a:spcBef>
            </a:pPr>
            <a:r>
              <a:rPr lang="en-US" sz="1400" dirty="0"/>
              <a:t>Current statement: “The student struggles with all academics”</a:t>
            </a:r>
          </a:p>
          <a:p>
            <a:pPr marL="1200150" lvl="2" indent="-285750">
              <a:spcBef>
                <a:spcPts val="0"/>
              </a:spcBef>
            </a:pPr>
            <a:r>
              <a:rPr lang="en-US" sz="1400" dirty="0"/>
              <a:t>Ask-  </a:t>
            </a:r>
            <a:r>
              <a:rPr lang="en-US" sz="1400" dirty="0" smtClean="0"/>
              <a:t>Can </a:t>
            </a:r>
            <a:r>
              <a:rPr lang="en-US" sz="1400" dirty="0"/>
              <a:t>you see “struggle” or is this an inference or interpretation of what you </a:t>
            </a:r>
            <a:r>
              <a:rPr lang="en-US" sz="1400" dirty="0" smtClean="0"/>
              <a:t>see? </a:t>
            </a:r>
            <a:endParaRPr lang="en-US" sz="1400" dirty="0"/>
          </a:p>
          <a:p>
            <a:pPr marL="1200150" lvl="2" indent="-285750">
              <a:spcBef>
                <a:spcPts val="0"/>
              </a:spcBef>
            </a:pPr>
            <a:r>
              <a:rPr lang="en-US" sz="1400" dirty="0"/>
              <a:t>Ask- </a:t>
            </a:r>
            <a:r>
              <a:rPr lang="en-US" sz="1400" dirty="0" smtClean="0"/>
              <a:t>What </a:t>
            </a:r>
            <a:r>
              <a:rPr lang="en-US" sz="1400" dirty="0"/>
              <a:t>does this student’s “struggle” look like? </a:t>
            </a:r>
          </a:p>
          <a:p>
            <a:pPr marL="1200150" lvl="2" indent="-285750">
              <a:spcBef>
                <a:spcPts val="0"/>
              </a:spcBef>
            </a:pPr>
            <a:r>
              <a:rPr lang="en-US" sz="1400" dirty="0"/>
              <a:t>Either rephrase or add more specific examples to explain what it means for this particular student to “struggle” </a:t>
            </a:r>
          </a:p>
          <a:p>
            <a:pPr lvl="0"/>
            <a:r>
              <a:rPr lang="en-US" dirty="0" smtClean="0"/>
              <a:t>EMPHASIZE </a:t>
            </a:r>
            <a:r>
              <a:rPr lang="en-US" dirty="0"/>
              <a:t>THAT </a:t>
            </a:r>
            <a:r>
              <a:rPr lang="en-US" b="1" dirty="0"/>
              <a:t>EFFECT STATEMENTS ARE NOT ABOUT </a:t>
            </a:r>
            <a:r>
              <a:rPr lang="en-US" b="1" dirty="0" smtClean="0"/>
              <a:t>the SERVICES </a:t>
            </a:r>
            <a:r>
              <a:rPr lang="en-US" dirty="0" smtClean="0"/>
              <a:t>needed to support the student  </a:t>
            </a:r>
          </a:p>
          <a:p>
            <a:pPr lvl="0"/>
            <a:r>
              <a:rPr lang="en-US" b="1" dirty="0"/>
              <a:t>When you prepare for an IEP team meeting, spend some time thinking about the observed effects of a student’s disability before you finalize the data you are a preparing for Step 1. </a:t>
            </a:r>
            <a:r>
              <a:rPr lang="en-US" b="1" dirty="0" smtClean="0"/>
              <a:t>Thinking </a:t>
            </a:r>
            <a:r>
              <a:rPr lang="en-US" b="1" dirty="0"/>
              <a:t>about effects may help you refine what data is important to have available for the IEP team </a:t>
            </a:r>
            <a:r>
              <a:rPr lang="en-US" b="1" dirty="0" smtClean="0"/>
              <a:t>discussion. </a:t>
            </a:r>
          </a:p>
        </p:txBody>
      </p:sp>
      <p:sp>
        <p:nvSpPr>
          <p:cNvPr id="17" name="Slide Image Placeholder 16"/>
          <p:cNvSpPr>
            <a:spLocks noGrp="1" noRot="1" noChangeAspect="1"/>
          </p:cNvSpPr>
          <p:nvPr>
            <p:ph type="sldImg"/>
          </p:nvPr>
        </p:nvSpPr>
        <p:spPr>
          <a:xfrm>
            <a:off x="1720850" y="350838"/>
            <a:ext cx="3536950" cy="1990725"/>
          </a:xfrm>
          <a:prstGeom prst="rect">
            <a:avLst/>
          </a:prstGeom>
        </p:spPr>
      </p:sp>
      <p:sp>
        <p:nvSpPr>
          <p:cNvPr id="4" name="Date Placeholder 3"/>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11" name="Slide Number Placeholder 10"/>
          <p:cNvSpPr>
            <a:spLocks noGrp="1"/>
          </p:cNvSpPr>
          <p:nvPr>
            <p:ph type="sldNum" sz="quarter" idx="12"/>
          </p:nvPr>
        </p:nvSpPr>
        <p:spPr/>
        <p:txBody>
          <a:bodyPr/>
          <a:lstStyle/>
          <a:p>
            <a:fld id="{39280DFA-CFF4-4B22-B14E-825893CEE4C9}" type="slidenum">
              <a:rPr lang="en-US" smtClean="0"/>
              <a:t>33</a:t>
            </a:fld>
            <a:endParaRPr lang="en-US"/>
          </a:p>
        </p:txBody>
      </p:sp>
      <p:sp>
        <p:nvSpPr>
          <p:cNvPr id="12" name="Header Placeholder 11"/>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3967375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p:txBody>
          <a:bodyPr/>
          <a:lstStyle/>
          <a:p>
            <a:pPr>
              <a:defRPr/>
            </a:pPr>
            <a:r>
              <a:rPr lang="en-US" smtClean="0"/>
              <a:t>Wisconsin Department of Public Instruction</a:t>
            </a:r>
            <a:endParaRPr lang="en-US" dirty="0"/>
          </a:p>
        </p:txBody>
      </p:sp>
      <p:sp>
        <p:nvSpPr>
          <p:cNvPr id="7" name="Slide Number Placeholder 6"/>
          <p:cNvSpPr>
            <a:spLocks noGrp="1"/>
          </p:cNvSpPr>
          <p:nvPr>
            <p:ph type="sldNum" sz="quarter" idx="13"/>
          </p:nvPr>
        </p:nvSpPr>
        <p:spPr>
          <a:xfrm>
            <a:off x="5640388" y="8829675"/>
            <a:ext cx="1370012" cy="466725"/>
          </a:xfrm>
        </p:spPr>
        <p:txBody>
          <a:bodyPr/>
          <a:lstStyle/>
          <a:p>
            <a:pPr>
              <a:defRPr/>
            </a:pPr>
            <a:fld id="{B8DB3C69-16F6-466A-B3B3-DB0E2089E12C}" type="slidenum">
              <a:rPr lang="en-US" smtClean="0"/>
              <a:pPr>
                <a:defRPr/>
              </a:pPr>
              <a:t>34</a:t>
            </a:fld>
            <a:endParaRPr lang="en-US" dirty="0"/>
          </a:p>
        </p:txBody>
      </p:sp>
      <p:sp>
        <p:nvSpPr>
          <p:cNvPr id="15" name="Slide Image Placeholder 14"/>
          <p:cNvSpPr>
            <a:spLocks noGrp="1" noRot="1" noChangeAspect="1"/>
          </p:cNvSpPr>
          <p:nvPr>
            <p:ph type="sldImg"/>
          </p:nvPr>
        </p:nvSpPr>
        <p:spPr>
          <a:xfrm>
            <a:off x="1854200" y="247650"/>
            <a:ext cx="3354388" cy="1885950"/>
          </a:xfrm>
        </p:spPr>
      </p:sp>
      <p:sp>
        <p:nvSpPr>
          <p:cNvPr id="16" name="Notes Placeholder 15"/>
          <p:cNvSpPr>
            <a:spLocks noGrp="1"/>
          </p:cNvSpPr>
          <p:nvPr>
            <p:ph type="body" idx="1"/>
          </p:nvPr>
        </p:nvSpPr>
        <p:spPr>
          <a:xfrm>
            <a:off x="182881" y="2286000"/>
            <a:ext cx="6658947" cy="6701246"/>
          </a:xfrm>
        </p:spPr>
        <p:txBody>
          <a:bodyPr/>
          <a:lstStyle/>
          <a:p>
            <a:r>
              <a:rPr lang="en-US" b="1" i="1" dirty="0" smtClean="0"/>
              <a:t>Trainer note:  </a:t>
            </a:r>
            <a:r>
              <a:rPr lang="en-US" i="1" dirty="0" smtClean="0"/>
              <a:t>You may chose to do this activity now or wait and combine it with the Effects of Disability Activity.  Some participants find it more helpful to wait to review Step 1 documentation after gaining an understanding </a:t>
            </a:r>
            <a:r>
              <a:rPr lang="en-US" i="1" dirty="0"/>
              <a:t>of Step 2. </a:t>
            </a:r>
            <a:r>
              <a:rPr lang="en-US" i="1" dirty="0" smtClean="0"/>
              <a:t>This is particularly true when </a:t>
            </a:r>
            <a:r>
              <a:rPr lang="en-US" i="1" dirty="0"/>
              <a:t>a substantial number of participants in your audience do not have much prior knowledge of the CCR IEP </a:t>
            </a:r>
            <a:r>
              <a:rPr lang="en-US" i="1" dirty="0" smtClean="0"/>
              <a:t>process</a:t>
            </a:r>
          </a:p>
          <a:p>
            <a:endParaRPr lang="en-US" dirty="0"/>
          </a:p>
          <a:p>
            <a:r>
              <a:rPr lang="en-US" dirty="0" smtClean="0"/>
              <a:t>Use the IEP you brought with you/have online access to.  </a:t>
            </a:r>
          </a:p>
          <a:p>
            <a:r>
              <a:rPr lang="en-US" dirty="0" smtClean="0"/>
              <a:t>You may do this activity on your own, or with a partner or small group using 1 IEP. </a:t>
            </a:r>
          </a:p>
          <a:p>
            <a:r>
              <a:rPr lang="en-US" dirty="0" smtClean="0"/>
              <a:t>Look </a:t>
            </a:r>
            <a:r>
              <a:rPr lang="en-US" dirty="0"/>
              <a:t>at the Section(s) that include the statements of the student’s strengths and current academic achievement and functional performance.  On the new I-4 form this would be Section I A and B. </a:t>
            </a:r>
          </a:p>
          <a:p>
            <a:r>
              <a:rPr lang="en-US" dirty="0"/>
              <a:t>Review the </a:t>
            </a:r>
            <a:r>
              <a:rPr lang="en-US" dirty="0" smtClean="0"/>
              <a:t>Step 1 At Glance </a:t>
            </a:r>
            <a:r>
              <a:rPr lang="en-US" dirty="0"/>
              <a:t>document and Use the </a:t>
            </a:r>
            <a:r>
              <a:rPr lang="en-US" dirty="0" smtClean="0"/>
              <a:t>Step to reflect on whether your IEP includes current information about academic achievement (including reading), functional skills and student strengths. </a:t>
            </a:r>
          </a:p>
          <a:p>
            <a:r>
              <a:rPr lang="en-US" dirty="0" smtClean="0"/>
              <a:t>You will return to this section again during a later activity to reflect on whether you believe you have sufficient information to serve as the foundation for the discussion that occurs during Step 2. </a:t>
            </a:r>
            <a:endParaRPr lang="en-US" dirty="0"/>
          </a:p>
          <a:p>
            <a:endParaRPr lang="en-US" dirty="0" smtClean="0"/>
          </a:p>
          <a:p>
            <a:r>
              <a:rPr lang="en-US" dirty="0" smtClean="0"/>
              <a:t>Allow 10 </a:t>
            </a:r>
            <a:r>
              <a:rPr lang="en-US" dirty="0"/>
              <a:t>minutes for the activity with additional time for debriefing</a:t>
            </a:r>
          </a:p>
          <a:p>
            <a:endParaRPr lang="en-US" dirty="0"/>
          </a:p>
        </p:txBody>
      </p:sp>
      <p:sp>
        <p:nvSpPr>
          <p:cNvPr id="2" name="Header Placeholder 1"/>
          <p:cNvSpPr>
            <a:spLocks noGrp="1"/>
          </p:cNvSpPr>
          <p:nvPr>
            <p:ph type="hdr" sz="quarter" idx="14"/>
          </p:nvPr>
        </p:nvSpPr>
        <p:spPr/>
        <p:txBody>
          <a:bodyPr/>
          <a:lstStyle/>
          <a:p>
            <a:r>
              <a:rPr lang="en-US" smtClean="0"/>
              <a:t>CCR IEPs</a:t>
            </a:r>
            <a:endParaRPr lang="en-US" dirty="0"/>
          </a:p>
        </p:txBody>
      </p:sp>
      <p:sp>
        <p:nvSpPr>
          <p:cNvPr id="3" name="Date Placeholder 2"/>
          <p:cNvSpPr>
            <a:spLocks noGrp="1"/>
          </p:cNvSpPr>
          <p:nvPr>
            <p:ph type="dt" idx="15"/>
          </p:nvPr>
        </p:nvSpPr>
        <p:spPr/>
        <p:txBody>
          <a:bodyPr/>
          <a:lstStyle/>
          <a:p>
            <a:r>
              <a:rPr lang="en-US" dirty="0" smtClean="0"/>
              <a:t>April 2018</a:t>
            </a:r>
            <a:endParaRPr lang="en-US" dirty="0"/>
          </a:p>
        </p:txBody>
      </p:sp>
    </p:spTree>
    <p:extLst>
      <p:ext uri="{BB962C8B-B14F-4D97-AF65-F5344CB8AC3E}">
        <p14:creationId xmlns:p14="http://schemas.microsoft.com/office/powerpoint/2010/main" val="3330383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4675" y="231775"/>
            <a:ext cx="3749675" cy="2109788"/>
          </a:xfrm>
          <a:prstGeom prst="rect">
            <a:avLst/>
          </a:prstGeom>
        </p:spPr>
      </p:sp>
      <p:sp>
        <p:nvSpPr>
          <p:cNvPr id="3" name="Notes Placeholder 2"/>
          <p:cNvSpPr>
            <a:spLocks noGrp="1"/>
          </p:cNvSpPr>
          <p:nvPr>
            <p:ph type="body" idx="1"/>
          </p:nvPr>
        </p:nvSpPr>
        <p:spPr>
          <a:xfrm>
            <a:off x="152401" y="2442950"/>
            <a:ext cx="6702215" cy="6548650"/>
          </a:xfrm>
          <a:prstGeom prst="rect">
            <a:avLst/>
          </a:prstGeom>
        </p:spPr>
        <p:txBody>
          <a:bodyPr>
            <a:normAutofit/>
          </a:bodyPr>
          <a:lstStyle/>
          <a:p>
            <a:r>
              <a:rPr lang="en-US" dirty="0" smtClean="0"/>
              <a:t>Use</a:t>
            </a:r>
            <a:r>
              <a:rPr lang="en-US" baseline="0" dirty="0" smtClean="0"/>
              <a:t> the IEP you brought. Find the effects of the student’s disability of access, engagement and progress. List the effects in the chart.</a:t>
            </a:r>
            <a:endParaRPr lang="en-US" dirty="0"/>
          </a:p>
        </p:txBody>
      </p:sp>
      <p:sp>
        <p:nvSpPr>
          <p:cNvPr id="4" name="Date Placeholder 3"/>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10" name="Slide Number Placeholder 9"/>
          <p:cNvSpPr>
            <a:spLocks noGrp="1"/>
          </p:cNvSpPr>
          <p:nvPr>
            <p:ph type="sldNum" sz="quarter" idx="12"/>
          </p:nvPr>
        </p:nvSpPr>
        <p:spPr/>
        <p:txBody>
          <a:bodyPr/>
          <a:lstStyle/>
          <a:p>
            <a:fld id="{39280DFA-CFF4-4B22-B14E-825893CEE4C9}" type="slidenum">
              <a:rPr lang="en-US" smtClean="0"/>
              <a:t>35</a:t>
            </a:fld>
            <a:endParaRPr lang="en-US"/>
          </a:p>
        </p:txBody>
      </p:sp>
      <p:sp>
        <p:nvSpPr>
          <p:cNvPr id="11" name="Header Placeholder 10"/>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816424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 name="Slide Image Placeholder 5"/>
          <p:cNvSpPr>
            <a:spLocks noGrp="1" noRot="1" noChangeAspect="1"/>
          </p:cNvSpPr>
          <p:nvPr>
            <p:ph type="sldImg"/>
          </p:nvPr>
        </p:nvSpPr>
        <p:spPr>
          <a:xfrm>
            <a:off x="1660525" y="231775"/>
            <a:ext cx="3444875" cy="1938338"/>
          </a:xfrm>
          <a:prstGeom prst="rect">
            <a:avLst/>
          </a:prstGeom>
        </p:spPr>
      </p:sp>
      <p:sp>
        <p:nvSpPr>
          <p:cNvPr id="7" name="Notes Placeholder 6"/>
          <p:cNvSpPr>
            <a:spLocks noGrp="1"/>
          </p:cNvSpPr>
          <p:nvPr>
            <p:ph type="body" idx="1"/>
          </p:nvPr>
        </p:nvSpPr>
        <p:spPr>
          <a:xfrm>
            <a:off x="152401" y="2170065"/>
            <a:ext cx="6702215" cy="6821535"/>
          </a:xfrm>
          <a:prstGeom prst="rect">
            <a:avLst/>
          </a:prstGeom>
        </p:spPr>
        <p:txBody>
          <a:bodyPr/>
          <a:lstStyle/>
          <a:p>
            <a:pPr lvl="0">
              <a:spcAft>
                <a:spcPts val="0"/>
              </a:spcAft>
              <a:buClr>
                <a:schemeClr val="dk1"/>
              </a:buClr>
              <a:buSzPct val="25000"/>
            </a:pPr>
            <a:r>
              <a:rPr lang="en-US" dirty="0" smtClean="0">
                <a:solidFill>
                  <a:schemeClr val="dk1"/>
                </a:solidFill>
                <a:latin typeface="Arial"/>
                <a:ea typeface="Arial"/>
                <a:cs typeface="Arial"/>
                <a:sym typeface="Arial"/>
              </a:rPr>
              <a:t>We also are sharing the Step-Check for Step 1 here. Now that we have described the concept of “effect statements” it might be more clear what kind of information may be important to include in the current level section. As you reflect on the effect sections of the IEP you brought with you, this would be a good time for you to </a:t>
            </a:r>
            <a:r>
              <a:rPr lang="en-US" b="1" dirty="0" smtClean="0">
                <a:solidFill>
                  <a:schemeClr val="dk1"/>
                </a:solidFill>
                <a:latin typeface="Arial"/>
                <a:ea typeface="Arial"/>
                <a:cs typeface="Arial"/>
                <a:sym typeface="Arial"/>
              </a:rPr>
              <a:t>also</a:t>
            </a:r>
            <a:r>
              <a:rPr lang="en-US" dirty="0" smtClean="0">
                <a:solidFill>
                  <a:schemeClr val="dk1"/>
                </a:solidFill>
                <a:latin typeface="Arial"/>
                <a:ea typeface="Arial"/>
                <a:cs typeface="Arial"/>
                <a:sym typeface="Arial"/>
              </a:rPr>
              <a:t> reflect on the current level data you included and how it serves as a foundation for Step 2 discussion.  </a:t>
            </a:r>
            <a:endParaRPr lang="en-US" dirty="0">
              <a:solidFill>
                <a:schemeClr val="dk1"/>
              </a:solidFill>
              <a:latin typeface="Arial"/>
              <a:ea typeface="Arial"/>
              <a:cs typeface="Arial"/>
              <a:sym typeface="Arial"/>
            </a:endParaRPr>
          </a:p>
          <a:p>
            <a:pPr lvl="0">
              <a:spcAft>
                <a:spcPts val="0"/>
              </a:spcAft>
              <a:buClr>
                <a:schemeClr val="dk1"/>
              </a:buClr>
              <a:buSzPct val="25000"/>
            </a:pPr>
            <a:r>
              <a:rPr lang="en-US" dirty="0" smtClean="0">
                <a:solidFill>
                  <a:schemeClr val="dk1"/>
                </a:solidFill>
                <a:latin typeface="Arial"/>
                <a:ea typeface="Arial"/>
                <a:cs typeface="Arial"/>
                <a:sym typeface="Arial"/>
              </a:rPr>
              <a:t>Here </a:t>
            </a:r>
            <a:r>
              <a:rPr lang="en-US" dirty="0">
                <a:solidFill>
                  <a:schemeClr val="dk1"/>
                </a:solidFill>
                <a:latin typeface="Arial"/>
                <a:ea typeface="Arial"/>
                <a:cs typeface="Arial"/>
                <a:sym typeface="Arial"/>
              </a:rPr>
              <a:t>is the step-check for Step 1. </a:t>
            </a:r>
            <a:r>
              <a:rPr lang="en-US" dirty="0" smtClean="0">
                <a:solidFill>
                  <a:schemeClr val="dk1"/>
                </a:solidFill>
                <a:latin typeface="Arial"/>
                <a:ea typeface="Arial"/>
                <a:cs typeface="Arial"/>
                <a:sym typeface="Arial"/>
              </a:rPr>
              <a:t> You </a:t>
            </a:r>
            <a:r>
              <a:rPr lang="en-US" dirty="0">
                <a:solidFill>
                  <a:schemeClr val="dk1"/>
                </a:solidFill>
                <a:latin typeface="Arial"/>
                <a:ea typeface="Arial"/>
                <a:cs typeface="Arial"/>
                <a:sym typeface="Arial"/>
              </a:rPr>
              <a:t>can use this step check when you develop and/or review the first section of your IEP document, “Student Strengths and Current Levels of  Academic and Functional Performance”.</a:t>
            </a:r>
          </a:p>
          <a:p>
            <a:pPr lvl="0">
              <a:spcAft>
                <a:spcPts val="0"/>
              </a:spcAft>
              <a:buClr>
                <a:schemeClr val="dk1"/>
              </a:buClr>
              <a:buSzPct val="25000"/>
            </a:pPr>
            <a:r>
              <a:rPr lang="en-US" dirty="0">
                <a:solidFill>
                  <a:schemeClr val="dk1"/>
                </a:solidFill>
                <a:latin typeface="Arial"/>
                <a:ea typeface="Arial"/>
                <a:cs typeface="Arial"/>
                <a:sym typeface="Arial"/>
              </a:rPr>
              <a:t>The step check asks </a:t>
            </a:r>
            <a:r>
              <a:rPr lang="en-US" dirty="0" smtClean="0">
                <a:solidFill>
                  <a:schemeClr val="dk1"/>
                </a:solidFill>
                <a:latin typeface="Arial"/>
                <a:ea typeface="Arial"/>
                <a:cs typeface="Arial"/>
                <a:sym typeface="Arial"/>
              </a:rPr>
              <a:t>you: </a:t>
            </a:r>
            <a:endParaRPr lang="en-US" dirty="0">
              <a:solidFill>
                <a:schemeClr val="dk1"/>
              </a:solidFill>
              <a:latin typeface="Arial"/>
              <a:ea typeface="Arial"/>
              <a:cs typeface="Arial"/>
              <a:sym typeface="Arial"/>
            </a:endParaRPr>
          </a:p>
          <a:p>
            <a:pPr marL="285750" lvl="0" indent="-285750">
              <a:spcBef>
                <a:spcPts val="0"/>
              </a:spcBef>
              <a:spcAft>
                <a:spcPts val="0"/>
              </a:spcAft>
              <a:buClr>
                <a:schemeClr val="dk1"/>
              </a:buClr>
              <a:buSzPct val="100000"/>
              <a:buFont typeface="Arial"/>
              <a:buChar char="•"/>
            </a:pPr>
            <a:r>
              <a:rPr lang="en-US" sz="1300" dirty="0">
                <a:solidFill>
                  <a:schemeClr val="dk1"/>
                </a:solidFill>
                <a:latin typeface="Arial"/>
                <a:ea typeface="Arial"/>
                <a:cs typeface="Arial"/>
                <a:sym typeface="Arial"/>
              </a:rPr>
              <a:t>If all the required information is included (strengths, current academic achievement and functional performance data); </a:t>
            </a:r>
          </a:p>
          <a:p>
            <a:pPr marL="285750" lvl="0" indent="-285750">
              <a:spcAft>
                <a:spcPts val="0"/>
              </a:spcAft>
              <a:buClr>
                <a:schemeClr val="dk1"/>
              </a:buClr>
              <a:buSzPct val="100000"/>
              <a:buFont typeface="Arial"/>
              <a:buChar char="•"/>
            </a:pPr>
            <a:r>
              <a:rPr lang="en-US" sz="1300" dirty="0">
                <a:solidFill>
                  <a:schemeClr val="dk1"/>
                </a:solidFill>
                <a:latin typeface="Arial"/>
                <a:ea typeface="Arial"/>
                <a:cs typeface="Arial"/>
                <a:sym typeface="Arial"/>
              </a:rPr>
              <a:t>I</a:t>
            </a:r>
            <a:r>
              <a:rPr lang="en-US" sz="1300" dirty="0" smtClean="0">
                <a:solidFill>
                  <a:schemeClr val="dk1"/>
                </a:solidFill>
                <a:latin typeface="Arial"/>
                <a:ea typeface="Arial"/>
                <a:cs typeface="Arial"/>
                <a:sym typeface="Arial"/>
              </a:rPr>
              <a:t>f </a:t>
            </a:r>
            <a:r>
              <a:rPr lang="en-US" sz="1300" dirty="0">
                <a:solidFill>
                  <a:schemeClr val="dk1"/>
                </a:solidFill>
                <a:latin typeface="Arial"/>
                <a:ea typeface="Arial"/>
                <a:cs typeface="Arial"/>
                <a:sym typeface="Arial"/>
              </a:rPr>
              <a:t>the information is documented in a way to it can be understood by all IEP team participants, including the student’s family;   </a:t>
            </a:r>
          </a:p>
          <a:p>
            <a:pPr marL="285750" lvl="0" indent="-285750">
              <a:spcAft>
                <a:spcPts val="0"/>
              </a:spcAft>
              <a:buClr>
                <a:schemeClr val="dk1"/>
              </a:buClr>
              <a:buSzPct val="100000"/>
              <a:buFont typeface="Arial"/>
              <a:buChar char="•"/>
            </a:pPr>
            <a:r>
              <a:rPr lang="en-US" sz="1300" dirty="0">
                <a:solidFill>
                  <a:schemeClr val="dk1"/>
                </a:solidFill>
                <a:latin typeface="Arial"/>
                <a:ea typeface="Arial"/>
                <a:cs typeface="Arial"/>
                <a:sym typeface="Arial"/>
              </a:rPr>
              <a:t>I</a:t>
            </a:r>
            <a:r>
              <a:rPr lang="en-US" sz="1300" dirty="0" smtClean="0">
                <a:solidFill>
                  <a:schemeClr val="dk1"/>
                </a:solidFill>
                <a:latin typeface="Arial"/>
                <a:ea typeface="Arial"/>
                <a:cs typeface="Arial"/>
                <a:sym typeface="Arial"/>
              </a:rPr>
              <a:t>f </a:t>
            </a:r>
            <a:r>
              <a:rPr lang="en-US" sz="1300" dirty="0">
                <a:solidFill>
                  <a:schemeClr val="dk1"/>
                </a:solidFill>
                <a:latin typeface="Arial"/>
                <a:ea typeface="Arial"/>
                <a:cs typeface="Arial"/>
                <a:sym typeface="Arial"/>
              </a:rPr>
              <a:t>it is clear how the student’s performance compares to grade level or as appropriate, early childhood standards and expectations; </a:t>
            </a:r>
          </a:p>
          <a:p>
            <a:pPr lvl="1">
              <a:spcBef>
                <a:spcPts val="0"/>
              </a:spcBef>
              <a:spcAft>
                <a:spcPts val="0"/>
              </a:spcAft>
            </a:pPr>
            <a:r>
              <a:rPr lang="en-US" dirty="0"/>
              <a:t>Note- when in meeting may be helpful to bring </a:t>
            </a:r>
            <a:r>
              <a:rPr lang="en-US" dirty="0" smtClean="0"/>
              <a:t>examples </a:t>
            </a:r>
            <a:r>
              <a:rPr lang="en-US" dirty="0"/>
              <a:t>to show what data means/and what is </a:t>
            </a:r>
            <a:r>
              <a:rPr lang="en-US" dirty="0" smtClean="0"/>
              <a:t>the expectation (e.g. such as student work samples, leveled books, etc.) </a:t>
            </a:r>
            <a:endParaRPr lang="en-US" dirty="0"/>
          </a:p>
          <a:p>
            <a:pPr marL="285750" lvl="0" indent="-285750">
              <a:spcAft>
                <a:spcPts val="0"/>
              </a:spcAft>
              <a:buClr>
                <a:schemeClr val="dk1"/>
              </a:buClr>
              <a:buSzPct val="100000"/>
              <a:buFont typeface="Arial"/>
              <a:buChar char="•"/>
            </a:pPr>
            <a:r>
              <a:rPr lang="en-US" sz="1300" dirty="0">
                <a:solidFill>
                  <a:schemeClr val="dk1"/>
                </a:solidFill>
                <a:latin typeface="Arial"/>
                <a:ea typeface="Arial"/>
                <a:cs typeface="Arial"/>
                <a:sym typeface="Arial"/>
              </a:rPr>
              <a:t>and finally whether there is enough current information provided to develop the rest of the IEP. </a:t>
            </a:r>
            <a:endParaRPr lang="en-US" sz="1300" dirty="0" smtClean="0">
              <a:solidFill>
                <a:schemeClr val="dk1"/>
              </a:solidFill>
              <a:latin typeface="Arial"/>
              <a:ea typeface="Arial"/>
              <a:cs typeface="Arial"/>
              <a:sym typeface="Arial"/>
            </a:endParaRPr>
          </a:p>
          <a:p>
            <a:pPr lvl="0">
              <a:spcBef>
                <a:spcPts val="0"/>
              </a:spcBef>
              <a:spcAft>
                <a:spcPts val="0"/>
              </a:spcAft>
              <a:buClr>
                <a:schemeClr val="dk1"/>
              </a:buClr>
              <a:buSzPct val="100000"/>
            </a:pPr>
            <a:r>
              <a:rPr lang="en-US" dirty="0" smtClean="0">
                <a:solidFill>
                  <a:schemeClr val="dk1"/>
                </a:solidFill>
                <a:latin typeface="Arial"/>
                <a:cs typeface="Arial"/>
                <a:sym typeface="Arial"/>
              </a:rPr>
              <a:t>---------------------------------------------</a:t>
            </a:r>
          </a:p>
          <a:p>
            <a:pPr lvl="0">
              <a:spcBef>
                <a:spcPts val="0"/>
              </a:spcBef>
              <a:spcAft>
                <a:spcPts val="0"/>
              </a:spcAft>
              <a:buClr>
                <a:schemeClr val="dk1"/>
              </a:buClr>
              <a:buSzPct val="100000"/>
            </a:pPr>
            <a:endParaRPr lang="en-US" dirty="0" smtClean="0">
              <a:solidFill>
                <a:schemeClr val="dk1"/>
              </a:solidFill>
              <a:latin typeface="Arial"/>
              <a:cs typeface="Arial"/>
              <a:sym typeface="Arial"/>
            </a:endParaRPr>
          </a:p>
          <a:p>
            <a:pPr lvl="0">
              <a:spcBef>
                <a:spcPts val="0"/>
              </a:spcBef>
              <a:spcAft>
                <a:spcPts val="0"/>
              </a:spcAft>
              <a:buClr>
                <a:schemeClr val="dk1"/>
              </a:buClr>
              <a:buSzPct val="100000"/>
            </a:pPr>
            <a:r>
              <a:rPr lang="en-US" dirty="0" smtClean="0">
                <a:solidFill>
                  <a:schemeClr val="dk1"/>
                </a:solidFill>
                <a:latin typeface="Arial"/>
                <a:cs typeface="Arial"/>
                <a:sym typeface="Arial"/>
              </a:rPr>
              <a:t>If you have not done so already, take out the At- A- Glance handouts for Steps 1 and 2.  You may find them helpful for our next activity. </a:t>
            </a:r>
          </a:p>
        </p:txBody>
      </p:sp>
      <p:sp>
        <p:nvSpPr>
          <p:cNvPr id="8" name="Date Placeholder 7"/>
          <p:cNvSpPr>
            <a:spLocks noGrp="1"/>
          </p:cNvSpPr>
          <p:nvPr>
            <p:ph type="dt" idx="10"/>
          </p:nvPr>
        </p:nvSpPr>
        <p:spPr/>
        <p:txBody>
          <a:bodyPr/>
          <a:lstStyle/>
          <a:p>
            <a:r>
              <a:rPr lang="en-US" dirty="0" smtClean="0"/>
              <a:t>April 2018</a:t>
            </a:r>
            <a:endParaRPr lang="en-US" dirty="0"/>
          </a:p>
        </p:txBody>
      </p:sp>
      <p:sp>
        <p:nvSpPr>
          <p:cNvPr id="9" name="Footer Placeholder 8"/>
          <p:cNvSpPr>
            <a:spLocks noGrp="1"/>
          </p:cNvSpPr>
          <p:nvPr>
            <p:ph type="ftr" sz="quarter" idx="11"/>
          </p:nvPr>
        </p:nvSpPr>
        <p:spPr/>
        <p:txBody>
          <a:bodyPr/>
          <a:lstStyle/>
          <a:p>
            <a:r>
              <a:rPr lang="en-US" smtClean="0"/>
              <a:t>Wisconsin Department of Public Instruction</a:t>
            </a:r>
            <a:endParaRPr lang="en-US" dirty="0"/>
          </a:p>
        </p:txBody>
      </p:sp>
      <p:sp>
        <p:nvSpPr>
          <p:cNvPr id="10" name="Slide Number Placeholder 9"/>
          <p:cNvSpPr>
            <a:spLocks noGrp="1"/>
          </p:cNvSpPr>
          <p:nvPr>
            <p:ph type="sldNum" sz="quarter" idx="12"/>
          </p:nvPr>
        </p:nvSpPr>
        <p:spPr/>
        <p:txBody>
          <a:bodyPr/>
          <a:lstStyle/>
          <a:p>
            <a:fld id="{84D1FE89-6336-4D40-8888-FEE536696E18}" type="slidenum">
              <a:rPr lang="en-US" smtClean="0"/>
              <a:t>36</a:t>
            </a:fld>
            <a:endParaRPr lang="en-US"/>
          </a:p>
        </p:txBody>
      </p:sp>
      <p:sp>
        <p:nvSpPr>
          <p:cNvPr id="11" name="Header Placeholder 10"/>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447327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11" name="Date Placeholder 10"/>
          <p:cNvSpPr>
            <a:spLocks noGrp="1"/>
          </p:cNvSpPr>
          <p:nvPr>
            <p:ph type="dt" idx="10"/>
          </p:nvPr>
        </p:nvSpPr>
        <p:spPr>
          <a:xfrm>
            <a:off x="3971925" y="0"/>
            <a:ext cx="3038475" cy="466725"/>
          </a:xfrm>
        </p:spPr>
        <p:txBody>
          <a:bodyPr/>
          <a:lstStyle/>
          <a:p>
            <a:r>
              <a:rPr lang="en-US" dirty="0" smtClean="0"/>
              <a:t>April 2018</a:t>
            </a:r>
            <a:endParaRPr lang="en-US" dirty="0"/>
          </a:p>
        </p:txBody>
      </p:sp>
      <p:sp>
        <p:nvSpPr>
          <p:cNvPr id="12" name="Footer Placeholder 11"/>
          <p:cNvSpPr>
            <a:spLocks noGrp="1"/>
          </p:cNvSpPr>
          <p:nvPr>
            <p:ph type="ftr" sz="quarter" idx="11"/>
          </p:nvPr>
        </p:nvSpPr>
        <p:spPr>
          <a:xfrm>
            <a:off x="0" y="8975725"/>
            <a:ext cx="3505200" cy="320675"/>
          </a:xfrm>
        </p:spPr>
        <p:txBody>
          <a:bodyPr/>
          <a:lstStyle/>
          <a:p>
            <a:r>
              <a:rPr lang="en-US" smtClean="0"/>
              <a:t>Wisconsin Department of Public Instruction</a:t>
            </a:r>
            <a:endParaRPr lang="en-US"/>
          </a:p>
        </p:txBody>
      </p:sp>
      <p:sp>
        <p:nvSpPr>
          <p:cNvPr id="13" name="Slide Number Placeholder 12"/>
          <p:cNvSpPr>
            <a:spLocks noGrp="1"/>
          </p:cNvSpPr>
          <p:nvPr>
            <p:ph type="sldNum" sz="quarter" idx="12"/>
          </p:nvPr>
        </p:nvSpPr>
        <p:spPr>
          <a:xfrm>
            <a:off x="5640388" y="8975725"/>
            <a:ext cx="1370012" cy="320675"/>
          </a:xfrm>
        </p:spPr>
        <p:txBody>
          <a:bodyPr/>
          <a:lstStyle/>
          <a:p>
            <a:fld id="{84D1FE89-6336-4D40-8888-FEE536696E18}" type="slidenum">
              <a:rPr lang="en-US" smtClean="0"/>
              <a:t>37</a:t>
            </a:fld>
            <a:endParaRPr lang="en-US"/>
          </a:p>
        </p:txBody>
      </p:sp>
      <p:sp>
        <p:nvSpPr>
          <p:cNvPr id="14" name="Header Placeholder 13"/>
          <p:cNvSpPr>
            <a:spLocks noGrp="1"/>
          </p:cNvSpPr>
          <p:nvPr>
            <p:ph type="hdr" sz="quarter" idx="13"/>
          </p:nvPr>
        </p:nvSpPr>
        <p:spPr/>
        <p:txBody>
          <a:bodyPr/>
          <a:lstStyle/>
          <a:p>
            <a:r>
              <a:rPr lang="en-US" smtClean="0"/>
              <a:t>CCR IEPs</a:t>
            </a:r>
            <a:endParaRPr lang="en-US"/>
          </a:p>
        </p:txBody>
      </p:sp>
      <p:sp>
        <p:nvSpPr>
          <p:cNvPr id="6" name="Slide Image Placeholder 5"/>
          <p:cNvSpPr>
            <a:spLocks noGrp="1" noRot="1" noChangeAspect="1"/>
          </p:cNvSpPr>
          <p:nvPr>
            <p:ph type="sldImg"/>
          </p:nvPr>
        </p:nvSpPr>
        <p:spPr>
          <a:xfrm>
            <a:off x="2085975" y="84138"/>
            <a:ext cx="2838450" cy="1597025"/>
          </a:xfrm>
        </p:spPr>
      </p:sp>
      <p:sp>
        <p:nvSpPr>
          <p:cNvPr id="7" name="Notes Placeholder 6"/>
          <p:cNvSpPr>
            <a:spLocks noGrp="1"/>
          </p:cNvSpPr>
          <p:nvPr>
            <p:ph type="body" idx="1"/>
          </p:nvPr>
        </p:nvSpPr>
        <p:spPr>
          <a:xfrm>
            <a:off x="120317" y="1765541"/>
            <a:ext cx="6797842" cy="7221706"/>
          </a:xfrm>
        </p:spPr>
        <p:txBody>
          <a:bodyPr/>
          <a:lstStyle/>
          <a:p>
            <a:pPr>
              <a:lnSpc>
                <a:spcPct val="95000"/>
              </a:lnSpc>
            </a:pPr>
            <a:r>
              <a:rPr lang="en-US" sz="1300" i="1" dirty="0"/>
              <a:t>ACTIVITY- Pair (recommended), Small group, or individual </a:t>
            </a:r>
          </a:p>
          <a:p>
            <a:pPr>
              <a:lnSpc>
                <a:spcPct val="95000"/>
              </a:lnSpc>
            </a:pPr>
            <a:r>
              <a:rPr lang="en-US" sz="1300" dirty="0" smtClean="0"/>
              <a:t>Reflect </a:t>
            </a:r>
            <a:r>
              <a:rPr lang="en-US" sz="1300" dirty="0"/>
              <a:t>on the effect statements in your IEP </a:t>
            </a:r>
            <a:r>
              <a:rPr lang="en-US" sz="1300" dirty="0" smtClean="0"/>
              <a:t>using </a:t>
            </a:r>
            <a:r>
              <a:rPr lang="en-US" sz="1300" dirty="0"/>
              <a:t>the information we just shared. </a:t>
            </a:r>
            <a:r>
              <a:rPr lang="en-US" sz="1300" b="1" dirty="0" smtClean="0"/>
              <a:t>Can </a:t>
            </a:r>
            <a:r>
              <a:rPr lang="en-US" sz="1300" b="1" dirty="0"/>
              <a:t>you find specific observations that relate to the current levels of performance </a:t>
            </a:r>
            <a:r>
              <a:rPr lang="en-US" sz="1300" b="1" dirty="0" smtClean="0"/>
              <a:t>vs</a:t>
            </a:r>
            <a:r>
              <a:rPr lang="en-US" sz="1300" b="1" dirty="0"/>
              <a:t>. inferences </a:t>
            </a:r>
            <a:r>
              <a:rPr lang="en-US" sz="1300" b="1" dirty="0" smtClean="0"/>
              <a:t>(e.g. what </a:t>
            </a:r>
            <a:r>
              <a:rPr lang="en-US" sz="1300" b="1" dirty="0"/>
              <a:t>“struggle” or “difficulty with” </a:t>
            </a:r>
            <a:r>
              <a:rPr lang="en-US" sz="1300" b="1" dirty="0" smtClean="0"/>
              <a:t>looks </a:t>
            </a:r>
            <a:r>
              <a:rPr lang="en-US" sz="1300" b="1" dirty="0"/>
              <a:t>like for this student</a:t>
            </a:r>
            <a:r>
              <a:rPr lang="en-US" sz="1300" b="1" dirty="0" smtClean="0"/>
              <a:t>). If no, how might you revise one of your effect statements?  </a:t>
            </a:r>
          </a:p>
          <a:p>
            <a:pPr lvl="1">
              <a:lnSpc>
                <a:spcPct val="95000"/>
              </a:lnSpc>
            </a:pPr>
            <a:r>
              <a:rPr lang="en-US" dirty="0" smtClean="0"/>
              <a:t>For example If </a:t>
            </a:r>
            <a:r>
              <a:rPr lang="en-US" dirty="0"/>
              <a:t>there is current data about </a:t>
            </a:r>
            <a:r>
              <a:rPr lang="en-US" dirty="0" smtClean="0"/>
              <a:t>student’s </a:t>
            </a:r>
            <a:r>
              <a:rPr lang="en-US" dirty="0"/>
              <a:t>reading </a:t>
            </a:r>
            <a:r>
              <a:rPr lang="en-US" dirty="0" smtClean="0"/>
              <a:t>comprehension, can </a:t>
            </a:r>
            <a:r>
              <a:rPr lang="en-US" dirty="0"/>
              <a:t>you find statements that connect these data to the characteristics of the student’s disability? </a:t>
            </a:r>
          </a:p>
          <a:p>
            <a:pPr lvl="2">
              <a:lnSpc>
                <a:spcPct val="95000"/>
              </a:lnSpc>
            </a:pPr>
            <a:r>
              <a:rPr lang="en-US" dirty="0" err="1"/>
              <a:t>eg</a:t>
            </a:r>
            <a:r>
              <a:rPr lang="en-US" dirty="0"/>
              <a:t>. the student has trouble understanding academic text and responding to questions after assigned independent </a:t>
            </a:r>
            <a:r>
              <a:rPr lang="en-US" dirty="0" smtClean="0"/>
              <a:t>reading,</a:t>
            </a:r>
            <a:r>
              <a:rPr lang="en-US" baseline="0" dirty="0" smtClean="0"/>
              <a:t> o</a:t>
            </a:r>
            <a:r>
              <a:rPr lang="en-US" dirty="0" smtClean="0"/>
              <a:t>r</a:t>
            </a:r>
            <a:endParaRPr lang="en-US" dirty="0"/>
          </a:p>
          <a:p>
            <a:pPr lvl="2">
              <a:lnSpc>
                <a:spcPct val="95000"/>
              </a:lnSpc>
              <a:spcBef>
                <a:spcPts val="0"/>
              </a:spcBef>
            </a:pPr>
            <a:r>
              <a:rPr lang="en-US" dirty="0"/>
              <a:t> the student has difficulty staying on task, sometimes refuses to complete assignments and may walk out of class when expected to complete assignments requiring reading text passages above his independent reading level. </a:t>
            </a:r>
          </a:p>
          <a:p>
            <a:pPr lvl="1">
              <a:lnSpc>
                <a:spcPct val="95000"/>
              </a:lnSpc>
            </a:pPr>
            <a:r>
              <a:rPr lang="en-US" dirty="0"/>
              <a:t>Similarly, if there is current data about a student’s behavior (e.g. removals, time on task, behavior incidents, etc.) can you find stated observations that connect this data to the effect of the student’s disability on access, engagement or progress? </a:t>
            </a:r>
          </a:p>
          <a:p>
            <a:pPr>
              <a:lnSpc>
                <a:spcPct val="95000"/>
              </a:lnSpc>
            </a:pPr>
            <a:r>
              <a:rPr lang="en-US" sz="1300" b="1" dirty="0"/>
              <a:t>Is there evidence of consideration of what helps remove barriers caused by the effects?  </a:t>
            </a:r>
          </a:p>
          <a:p>
            <a:pPr lvl="1">
              <a:lnSpc>
                <a:spcPct val="95000"/>
              </a:lnSpc>
            </a:pPr>
            <a:r>
              <a:rPr lang="en-US" dirty="0" smtClean="0"/>
              <a:t>Any </a:t>
            </a:r>
            <a:r>
              <a:rPr lang="en-US" dirty="0"/>
              <a:t>information about when you don’t see the effects as much? </a:t>
            </a:r>
          </a:p>
          <a:p>
            <a:pPr>
              <a:lnSpc>
                <a:spcPct val="95000"/>
              </a:lnSpc>
            </a:pPr>
            <a:r>
              <a:rPr lang="en-US" sz="1300" b="1" dirty="0"/>
              <a:t>If you didn’t do so already, </a:t>
            </a:r>
            <a:r>
              <a:rPr lang="en-US" sz="1300" b="1" dirty="0" smtClean="0"/>
              <a:t>also skim </a:t>
            </a:r>
            <a:r>
              <a:rPr lang="en-US" sz="1300" b="1" dirty="0"/>
              <a:t>the Strengths and Current Levels in your IEP</a:t>
            </a:r>
            <a:r>
              <a:rPr lang="en-US" sz="1300" dirty="0"/>
              <a:t>;  </a:t>
            </a:r>
            <a:r>
              <a:rPr lang="en-US" sz="1300" b="1" dirty="0"/>
              <a:t>Can you find necessary and pertinent information?</a:t>
            </a:r>
          </a:p>
          <a:p>
            <a:pPr>
              <a:lnSpc>
                <a:spcPct val="95000"/>
              </a:lnSpc>
            </a:pPr>
            <a:r>
              <a:rPr lang="en-US" sz="1300" b="1" i="1" dirty="0"/>
              <a:t>When debrief: </a:t>
            </a:r>
            <a:r>
              <a:rPr lang="en-US" sz="1300" dirty="0" smtClean="0"/>
              <a:t>Suggestion we </a:t>
            </a:r>
            <a:r>
              <a:rPr lang="en-US" sz="1300" dirty="0"/>
              <a:t>got </a:t>
            </a:r>
            <a:r>
              <a:rPr lang="en-US" sz="1300" dirty="0" smtClean="0"/>
              <a:t>during a </a:t>
            </a:r>
            <a:r>
              <a:rPr lang="en-US" sz="1300" dirty="0"/>
              <a:t>training (at CESA 2</a:t>
            </a:r>
            <a:r>
              <a:rPr lang="en-US" sz="1300" dirty="0" smtClean="0"/>
              <a:t>): You can link Step </a:t>
            </a:r>
            <a:r>
              <a:rPr lang="en-US" sz="1300" dirty="0"/>
              <a:t>2 explicitly to Step 1 by using </a:t>
            </a:r>
            <a:r>
              <a:rPr lang="en-US" sz="1300" dirty="0" smtClean="0"/>
              <a:t>terminology, “</a:t>
            </a:r>
            <a:r>
              <a:rPr lang="en-US" sz="1300" dirty="0"/>
              <a:t>As </a:t>
            </a:r>
            <a:r>
              <a:rPr lang="en-US" sz="1300" dirty="0" smtClean="0"/>
              <a:t>evidenced by…” when writing effect statements.  </a:t>
            </a:r>
            <a:endParaRPr lang="en-US" sz="1300" dirty="0"/>
          </a:p>
          <a:p>
            <a:pPr>
              <a:lnSpc>
                <a:spcPct val="95000"/>
              </a:lnSpc>
            </a:pPr>
            <a:r>
              <a:rPr lang="en-US" sz="1300" b="1" i="1" dirty="0"/>
              <a:t>GIVE 10 min stretch BREAK AT END OF ACTIVITY</a:t>
            </a:r>
          </a:p>
          <a:p>
            <a:pPr>
              <a:spcBef>
                <a:spcPts val="0"/>
              </a:spcBef>
            </a:pPr>
            <a:r>
              <a:rPr lang="en-US" dirty="0"/>
              <a:t>-------------------------------------------------------------------------------------------</a:t>
            </a:r>
          </a:p>
          <a:p>
            <a:pPr>
              <a:lnSpc>
                <a:spcPct val="90000"/>
              </a:lnSpc>
              <a:spcBef>
                <a:spcPts val="0"/>
              </a:spcBef>
            </a:pPr>
            <a:r>
              <a:rPr lang="en-US" sz="1100" dirty="0"/>
              <a:t>Alternate/Additional questions for  this activity  as appropriate</a:t>
            </a:r>
          </a:p>
          <a:p>
            <a:pPr lvl="1">
              <a:lnSpc>
                <a:spcPct val="90000"/>
              </a:lnSpc>
              <a:spcBef>
                <a:spcPts val="0"/>
              </a:spcBef>
            </a:pPr>
            <a:r>
              <a:rPr lang="en-US" sz="1100" dirty="0"/>
              <a:t>What about the student’s disability might explain the student’s present levels of achievement and functional performance? </a:t>
            </a:r>
          </a:p>
          <a:p>
            <a:pPr lvl="1">
              <a:lnSpc>
                <a:spcPct val="90000"/>
              </a:lnSpc>
              <a:spcBef>
                <a:spcPts val="0"/>
              </a:spcBef>
            </a:pPr>
            <a:r>
              <a:rPr lang="en-US" sz="1100" dirty="0"/>
              <a:t>What might affect the student’s ability to access and make progress in the curriculum or participate in general education activities and environments </a:t>
            </a:r>
          </a:p>
          <a:p>
            <a:pPr lvl="1">
              <a:lnSpc>
                <a:spcPct val="90000"/>
              </a:lnSpc>
              <a:spcBef>
                <a:spcPts val="0"/>
              </a:spcBef>
            </a:pPr>
            <a:r>
              <a:rPr lang="en-US" sz="1100" dirty="0"/>
              <a:t>What is the relationship of special factors to effects of disability? </a:t>
            </a:r>
          </a:p>
          <a:p>
            <a:pPr lvl="1">
              <a:lnSpc>
                <a:spcPct val="90000"/>
              </a:lnSpc>
              <a:spcBef>
                <a:spcPts val="0"/>
              </a:spcBef>
            </a:pPr>
            <a:r>
              <a:rPr lang="en-US" sz="1100" dirty="0"/>
              <a:t>What are the consequences of the student not meeting standards or expectations?  Are these creating additional barriers for the student? E.g. if students are frequently removed from instruction because of behavior concerns, are they missing key instruction, which in turn, is affecting their academic achievement? </a:t>
            </a:r>
          </a:p>
          <a:p>
            <a:pPr lvl="1">
              <a:lnSpc>
                <a:spcPct val="90000"/>
              </a:lnSpc>
              <a:spcBef>
                <a:spcPts val="0"/>
              </a:spcBef>
            </a:pPr>
            <a:r>
              <a:rPr lang="en-US" sz="1100" dirty="0"/>
              <a:t>How do the student’s current levels affect the student’s ability to access and participate independently in general education classes and activities?  </a:t>
            </a:r>
          </a:p>
          <a:p>
            <a:endParaRPr lang="en-US" dirty="0"/>
          </a:p>
        </p:txBody>
      </p:sp>
    </p:spTree>
    <p:extLst>
      <p:ext uri="{BB962C8B-B14F-4D97-AF65-F5344CB8AC3E}">
        <p14:creationId xmlns:p14="http://schemas.microsoft.com/office/powerpoint/2010/main" val="4182602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10" name="Shape 610"/>
          <p:cNvSpPr txBox="1">
            <a:spLocks noGrp="1"/>
          </p:cNvSpPr>
          <p:nvPr>
            <p:ph type="body" idx="1"/>
          </p:nvPr>
        </p:nvSpPr>
        <p:spPr>
          <a:xfrm>
            <a:off x="152401" y="2442950"/>
            <a:ext cx="6702215" cy="6548650"/>
          </a:xfrm>
          <a:prstGeom prst="rect">
            <a:avLst/>
          </a:prstGeom>
        </p:spPr>
        <p:txBody>
          <a:bodyPr/>
          <a:lstStyle/>
          <a:p>
            <a:pPr indent="-91440"/>
            <a:r>
              <a:rPr lang="en-US" dirty="0" smtClean="0">
                <a:sym typeface="Arial"/>
              </a:rPr>
              <a:t>Now, Let’s move on to the next part of step 2-  Root Cause Analysis</a:t>
            </a:r>
            <a:endParaRPr lang="en-US" dirty="0">
              <a:sym typeface="Arial"/>
            </a:endParaRPr>
          </a:p>
        </p:txBody>
      </p:sp>
      <p:sp>
        <p:nvSpPr>
          <p:cNvPr id="7" name="Slide Image Placeholder 6"/>
          <p:cNvSpPr>
            <a:spLocks noGrp="1" noRot="1" noChangeAspect="1"/>
          </p:cNvSpPr>
          <p:nvPr>
            <p:ph type="sldImg"/>
          </p:nvPr>
        </p:nvSpPr>
        <p:spPr>
          <a:xfrm>
            <a:off x="1660525" y="231775"/>
            <a:ext cx="3749675" cy="2109788"/>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84D1FE89-6336-4D40-8888-FEE536696E18}" type="slidenum">
              <a:rPr lang="en-US" smtClean="0"/>
              <a:t>38</a:t>
            </a:fld>
            <a:endParaRPr lang="en-US"/>
          </a:p>
        </p:txBody>
      </p:sp>
      <p:sp>
        <p:nvSpPr>
          <p:cNvPr id="10" name="Header Placeholder 9"/>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2772124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6" name="Slide Image Placeholder 5"/>
          <p:cNvSpPr>
            <a:spLocks noGrp="1" noRot="1" noChangeAspect="1"/>
          </p:cNvSpPr>
          <p:nvPr>
            <p:ph type="sldImg"/>
          </p:nvPr>
        </p:nvSpPr>
        <p:spPr>
          <a:xfrm>
            <a:off x="1660525" y="231775"/>
            <a:ext cx="3749675" cy="2109788"/>
          </a:xfrm>
          <a:prstGeom prst="rect">
            <a:avLst/>
          </a:prstGeom>
        </p:spPr>
      </p:sp>
      <p:sp>
        <p:nvSpPr>
          <p:cNvPr id="7" name="Notes Placeholder 6"/>
          <p:cNvSpPr>
            <a:spLocks noGrp="1"/>
          </p:cNvSpPr>
          <p:nvPr>
            <p:ph type="body" idx="1"/>
          </p:nvPr>
        </p:nvSpPr>
        <p:spPr>
          <a:xfrm>
            <a:off x="152401" y="2442950"/>
            <a:ext cx="6702215" cy="6548650"/>
          </a:xfrm>
          <a:prstGeom prst="rect">
            <a:avLst/>
          </a:prstGeom>
        </p:spPr>
        <p:txBody>
          <a:bodyPr/>
          <a:lstStyle/>
          <a:p>
            <a:pPr lvl="0">
              <a:spcBef>
                <a:spcPts val="0"/>
              </a:spcBef>
              <a:spcAft>
                <a:spcPts val="0"/>
              </a:spcAft>
              <a:buSzPct val="25000"/>
            </a:pPr>
            <a:r>
              <a:rPr lang="en-US" dirty="0">
                <a:solidFill>
                  <a:schemeClr val="dk1"/>
                </a:solidFill>
                <a:latin typeface="Arial"/>
                <a:ea typeface="Arial"/>
                <a:cs typeface="Arial"/>
                <a:sym typeface="Arial"/>
              </a:rPr>
              <a:t>This video provides a good example of how to conduct a root cause analysis using the 5 Whys. </a:t>
            </a:r>
          </a:p>
          <a:p>
            <a:pPr lvl="0">
              <a:spcAft>
                <a:spcPts val="0"/>
              </a:spcAft>
              <a:buSzPct val="25000"/>
            </a:pPr>
            <a:r>
              <a:rPr lang="en-US" dirty="0" smtClean="0">
                <a:solidFill>
                  <a:schemeClr val="dk1"/>
                </a:solidFill>
                <a:latin typeface="Arial"/>
                <a:ea typeface="Arial"/>
                <a:cs typeface="Arial"/>
                <a:sym typeface="Arial"/>
              </a:rPr>
              <a:t>Let’s </a:t>
            </a:r>
            <a:r>
              <a:rPr lang="en-US" dirty="0">
                <a:solidFill>
                  <a:schemeClr val="dk1"/>
                </a:solidFill>
                <a:latin typeface="Arial"/>
                <a:ea typeface="Arial"/>
                <a:cs typeface="Arial"/>
                <a:sym typeface="Arial"/>
              </a:rPr>
              <a:t>watch it before we apply this strategy to the IEP process. </a:t>
            </a:r>
          </a:p>
          <a:p>
            <a:pPr lvl="0">
              <a:spcAft>
                <a:spcPts val="0"/>
              </a:spcAft>
              <a:buSzPct val="25000"/>
            </a:pPr>
            <a:r>
              <a:rPr lang="en-US" dirty="0">
                <a:solidFill>
                  <a:schemeClr val="dk1"/>
                </a:solidFill>
                <a:latin typeface="Arial"/>
                <a:ea typeface="Arial"/>
                <a:cs typeface="Arial"/>
                <a:sym typeface="Arial"/>
              </a:rPr>
              <a:t>Think about this question as you watch: </a:t>
            </a:r>
            <a:r>
              <a:rPr lang="en-US" b="1" dirty="0">
                <a:solidFill>
                  <a:schemeClr val="dk1"/>
                </a:solidFill>
                <a:latin typeface="Arial"/>
                <a:ea typeface="Arial"/>
                <a:cs typeface="Arial"/>
                <a:sym typeface="Arial"/>
              </a:rPr>
              <a:t>How does asking “Why?” multiple times help drill down from higher-level symptoms to the underlying root cause(s) of a </a:t>
            </a:r>
            <a:r>
              <a:rPr lang="en-US" b="1" dirty="0" smtClean="0">
                <a:solidFill>
                  <a:schemeClr val="dk1"/>
                </a:solidFill>
                <a:latin typeface="Arial"/>
                <a:ea typeface="Arial"/>
                <a:cs typeface="Arial"/>
                <a:sym typeface="Arial"/>
              </a:rPr>
              <a:t>problem? </a:t>
            </a:r>
            <a:r>
              <a:rPr lang="en-US" b="1" dirty="0">
                <a:solidFill>
                  <a:schemeClr val="dk1"/>
                </a:solidFill>
                <a:latin typeface="Arial"/>
                <a:ea typeface="Arial"/>
                <a:cs typeface="Arial"/>
                <a:sym typeface="Arial"/>
              </a:rPr>
              <a:t> </a:t>
            </a:r>
          </a:p>
          <a:p>
            <a:pPr lvl="0">
              <a:spcAft>
                <a:spcPts val="0"/>
              </a:spcAft>
              <a:buSzPct val="25000"/>
            </a:pPr>
            <a:endParaRPr lang="en-US" dirty="0">
              <a:solidFill>
                <a:schemeClr val="dk1"/>
              </a:solidFill>
              <a:latin typeface="Arial"/>
              <a:ea typeface="Arial"/>
              <a:cs typeface="Arial"/>
              <a:sym typeface="Arial"/>
            </a:endParaRPr>
          </a:p>
          <a:p>
            <a:pPr lvl="1" indent="-101600">
              <a:spcAft>
                <a:spcPts val="0"/>
              </a:spcAft>
              <a:buClr>
                <a:schemeClr val="dk1"/>
              </a:buClr>
              <a:buSzPct val="100000"/>
              <a:buFont typeface="Arial"/>
              <a:buChar char="•"/>
            </a:pPr>
            <a:r>
              <a:rPr lang="en-US" i="1" dirty="0">
                <a:solidFill>
                  <a:schemeClr val="dk1"/>
                </a:solidFill>
                <a:latin typeface="Arial"/>
                <a:ea typeface="Arial"/>
                <a:cs typeface="Arial"/>
                <a:sym typeface="Arial"/>
              </a:rPr>
              <a:t>Possible answer: by repeating “why” five times, the nature of the problem as well as its solution becomes clear</a:t>
            </a:r>
            <a:r>
              <a:rPr lang="en-US" i="1" dirty="0" smtClean="0">
                <a:solidFill>
                  <a:schemeClr val="dk1"/>
                </a:solidFill>
                <a:latin typeface="Arial"/>
                <a:ea typeface="Arial"/>
                <a:cs typeface="Arial"/>
                <a:sym typeface="Arial"/>
              </a:rPr>
              <a:t>.</a:t>
            </a:r>
            <a:endParaRPr lang="en-US" i="1" dirty="0">
              <a:solidFill>
                <a:schemeClr val="dk1"/>
              </a:solidFill>
              <a:latin typeface="Arial"/>
              <a:ea typeface="Arial"/>
              <a:cs typeface="Arial"/>
              <a:sym typeface="Arial"/>
            </a:endParaRPr>
          </a:p>
          <a:p>
            <a:endParaRPr lang="en-US" dirty="0"/>
          </a:p>
        </p:txBody>
      </p:sp>
      <p:sp>
        <p:nvSpPr>
          <p:cNvPr id="8" name="Date Placeholder 7"/>
          <p:cNvSpPr>
            <a:spLocks noGrp="1"/>
          </p:cNvSpPr>
          <p:nvPr>
            <p:ph type="dt" idx="10"/>
          </p:nvPr>
        </p:nvSpPr>
        <p:spPr/>
        <p:txBody>
          <a:bodyPr/>
          <a:lstStyle/>
          <a:p>
            <a:r>
              <a:rPr lang="en-US" dirty="0" smtClean="0"/>
              <a:t>April 2018</a:t>
            </a:r>
            <a:endParaRPr lang="en-US" dirty="0"/>
          </a:p>
        </p:txBody>
      </p:sp>
      <p:sp>
        <p:nvSpPr>
          <p:cNvPr id="9" name="Footer Placeholder 8"/>
          <p:cNvSpPr>
            <a:spLocks noGrp="1"/>
          </p:cNvSpPr>
          <p:nvPr>
            <p:ph type="ftr" sz="quarter" idx="11"/>
          </p:nvPr>
        </p:nvSpPr>
        <p:spPr/>
        <p:txBody>
          <a:bodyPr/>
          <a:lstStyle/>
          <a:p>
            <a:r>
              <a:rPr lang="en-US" smtClean="0"/>
              <a:t>Wisconsin Department of Public Instruction</a:t>
            </a:r>
            <a:endParaRPr lang="en-US"/>
          </a:p>
        </p:txBody>
      </p:sp>
      <p:sp>
        <p:nvSpPr>
          <p:cNvPr id="10" name="Slide Number Placeholder 9"/>
          <p:cNvSpPr>
            <a:spLocks noGrp="1"/>
          </p:cNvSpPr>
          <p:nvPr>
            <p:ph type="sldNum" sz="quarter" idx="12"/>
          </p:nvPr>
        </p:nvSpPr>
        <p:spPr/>
        <p:txBody>
          <a:bodyPr/>
          <a:lstStyle/>
          <a:p>
            <a:fld id="{84D1FE89-6336-4D40-8888-FEE536696E18}" type="slidenum">
              <a:rPr lang="en-US" smtClean="0"/>
              <a:t>39</a:t>
            </a:fld>
            <a:endParaRPr lang="en-US"/>
          </a:p>
        </p:txBody>
      </p:sp>
      <p:sp>
        <p:nvSpPr>
          <p:cNvPr id="11" name="Header Placeholder 10"/>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87819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Image Placeholder 18"/>
          <p:cNvSpPr>
            <a:spLocks noGrp="1" noRot="1" noChangeAspect="1"/>
          </p:cNvSpPr>
          <p:nvPr>
            <p:ph type="sldImg"/>
          </p:nvPr>
        </p:nvSpPr>
        <p:spPr>
          <a:xfrm>
            <a:off x="1660525" y="231775"/>
            <a:ext cx="3749675" cy="2109788"/>
          </a:xfrm>
          <a:prstGeom prst="rect">
            <a:avLst/>
          </a:prstGeom>
        </p:spPr>
      </p:sp>
      <p:sp>
        <p:nvSpPr>
          <p:cNvPr id="20" name="Notes Placeholder 19"/>
          <p:cNvSpPr>
            <a:spLocks noGrp="1"/>
          </p:cNvSpPr>
          <p:nvPr>
            <p:ph type="body" idx="1"/>
          </p:nvPr>
        </p:nvSpPr>
        <p:spPr>
          <a:xfrm>
            <a:off x="152401" y="2442950"/>
            <a:ext cx="6702215" cy="6548650"/>
          </a:xfrm>
          <a:prstGeom prst="rect">
            <a:avLst/>
          </a:prstGeom>
        </p:spPr>
        <p:txBody>
          <a:bodyPr/>
          <a:lstStyle/>
          <a:p>
            <a:r>
              <a:rPr lang="en-US" i="1" dirty="0"/>
              <a:t>Presenter: Survey audience for prior knowledge/training of CCR IEP- How many received training last school year? this school year? First time? </a:t>
            </a:r>
            <a:r>
              <a:rPr lang="en-US" i="1" dirty="0" smtClean="0"/>
              <a:t> Adjust accordingly</a:t>
            </a:r>
            <a:endParaRPr lang="en-US" i="1" dirty="0"/>
          </a:p>
          <a:p>
            <a:pPr>
              <a:spcBef>
                <a:spcPts val="0"/>
              </a:spcBef>
            </a:pPr>
            <a:r>
              <a:rPr lang="en-US" dirty="0" smtClean="0"/>
              <a:t>--------------------------------------------------------------------------------------------------</a:t>
            </a:r>
          </a:p>
          <a:p>
            <a:pPr>
              <a:spcBef>
                <a:spcPts val="0"/>
              </a:spcBef>
            </a:pPr>
            <a:r>
              <a:rPr lang="en-US" dirty="0" smtClean="0"/>
              <a:t>Before we start, lets think about why we likely went into this field. When </a:t>
            </a:r>
            <a:r>
              <a:rPr lang="en-US" dirty="0"/>
              <a:t>we think about why we have Individualized Education Programs (IEPs) for students identified as having a disability, we need to remember the basic purposes/ intents of IDEA and what we hope to accomplish with IEPs. </a:t>
            </a:r>
          </a:p>
          <a:p>
            <a:pPr lvl="1">
              <a:spcBef>
                <a:spcPts val="0"/>
              </a:spcBef>
            </a:pPr>
            <a:r>
              <a:rPr lang="en-US" dirty="0"/>
              <a:t>students have what they need to be successful and increase their opportunities to access, engage, and make progress in grade level academic content and functional expectations.  </a:t>
            </a:r>
          </a:p>
          <a:p>
            <a:pPr lvl="1">
              <a:spcBef>
                <a:spcPts val="0"/>
              </a:spcBef>
            </a:pPr>
            <a:r>
              <a:rPr lang="en-US" dirty="0"/>
              <a:t>improve reading and literacy outcomes so they can become life long </a:t>
            </a:r>
            <a:r>
              <a:rPr lang="en-US" dirty="0" smtClean="0"/>
              <a:t>learners (Improving</a:t>
            </a:r>
            <a:r>
              <a:rPr lang="en-US" baseline="0" dirty="0" smtClean="0"/>
              <a:t> reading outcomes</a:t>
            </a:r>
            <a:r>
              <a:rPr lang="en-US" dirty="0" smtClean="0"/>
              <a:t> is our RDA Focus (federal special education monitoring requirement– see link to DPI Initiatives supporting RDA and CCR IEPs in Resources section).  </a:t>
            </a:r>
            <a:endParaRPr lang="en-US" dirty="0"/>
          </a:p>
          <a:p>
            <a:pPr lvl="1">
              <a:spcBef>
                <a:spcPts val="0"/>
              </a:spcBef>
            </a:pPr>
            <a:r>
              <a:rPr lang="en-US" dirty="0"/>
              <a:t>Students provided with culturally responsive practices and given the same opportunities to show success as students without IEPs, </a:t>
            </a:r>
          </a:p>
          <a:p>
            <a:pPr lvl="1">
              <a:spcBef>
                <a:spcPts val="0"/>
              </a:spcBef>
            </a:pPr>
            <a:r>
              <a:rPr lang="en-US" dirty="0"/>
              <a:t>And students with IEPs graduate with the self determination and independence needed to be successful in adult life; college or career and community. </a:t>
            </a:r>
          </a:p>
          <a:p>
            <a:pPr>
              <a:spcBef>
                <a:spcPts val="400"/>
              </a:spcBef>
            </a:pPr>
            <a:r>
              <a:rPr lang="en-US" dirty="0" smtClean="0"/>
              <a:t>CCR IEP stands for College and Career Ready Individualized Education Program.</a:t>
            </a:r>
          </a:p>
          <a:p>
            <a:pPr>
              <a:spcBef>
                <a:spcPts val="400"/>
              </a:spcBef>
            </a:pPr>
            <a:r>
              <a:rPr lang="en-US" dirty="0" smtClean="0"/>
              <a:t>CCR IEPs are for all students in public school programs ages 3 through 21 who receive special education services; not just for high school students. </a:t>
            </a:r>
          </a:p>
          <a:p>
            <a:pPr>
              <a:spcBef>
                <a:spcPts val="400"/>
              </a:spcBef>
            </a:pPr>
            <a:r>
              <a:rPr lang="en-US" dirty="0" smtClean="0"/>
              <a:t>CCR IEPs build knowledge, skills, and habits throughout a student’s academic experiences, so when they graduate, they are college and career (and community) ready. This important foundation begins in early childhood. </a:t>
            </a:r>
          </a:p>
          <a:p>
            <a:r>
              <a:rPr lang="en-US" b="1" dirty="0" smtClean="0"/>
              <a:t>Simply put, CCR IEPS are Individualized Education Programs (IEP) developed to meet the unique disability-related needs of the student and help ensure the student graduates ready for further education the workplace, and the community.</a:t>
            </a:r>
          </a:p>
          <a:p>
            <a:r>
              <a:rPr lang="en-US" sz="1200" i="1" dirty="0" smtClean="0"/>
              <a:t>Presenter note-  Point out icon on slide.  Icons can be found on a number of the slides.  They provide links to handouts or other resources related to the slide topic</a:t>
            </a:r>
            <a:r>
              <a:rPr lang="en-US" sz="1200" b="1" dirty="0" smtClean="0"/>
              <a:t>.</a:t>
            </a:r>
          </a:p>
          <a:p>
            <a:endParaRPr lang="en-US" b="1" dirty="0" smtClean="0"/>
          </a:p>
          <a:p>
            <a:endParaRPr lang="en-US" dirty="0"/>
          </a:p>
        </p:txBody>
      </p:sp>
      <p:sp>
        <p:nvSpPr>
          <p:cNvPr id="9" name="Date Placeholder 8"/>
          <p:cNvSpPr>
            <a:spLocks noGrp="1"/>
          </p:cNvSpPr>
          <p:nvPr>
            <p:ph type="dt" idx="10"/>
          </p:nvPr>
        </p:nvSpPr>
        <p:spPr/>
        <p:txBody>
          <a:bodyPr/>
          <a:lstStyle/>
          <a:p>
            <a:r>
              <a:rPr lang="en-US" dirty="0" smtClean="0"/>
              <a:t>April 2018</a:t>
            </a:r>
            <a:endParaRPr lang="en-US" dirty="0"/>
          </a:p>
        </p:txBody>
      </p:sp>
      <p:sp>
        <p:nvSpPr>
          <p:cNvPr id="10" name="Footer Placeholder 9"/>
          <p:cNvSpPr>
            <a:spLocks noGrp="1"/>
          </p:cNvSpPr>
          <p:nvPr>
            <p:ph type="ftr" sz="quarter" idx="11"/>
          </p:nvPr>
        </p:nvSpPr>
        <p:spPr>
          <a:xfrm>
            <a:off x="0" y="8829675"/>
            <a:ext cx="3657600" cy="466725"/>
          </a:xfrm>
          <a:prstGeom prst="rect">
            <a:avLst/>
          </a:prstGeom>
        </p:spPr>
        <p:txBody>
          <a:bodyPr/>
          <a:lstStyle/>
          <a:p>
            <a:r>
              <a:rPr lang="en-US" smtClean="0"/>
              <a:t>Wisconsin Department of Public Instruction</a:t>
            </a:r>
            <a:endParaRPr lang="en-US"/>
          </a:p>
        </p:txBody>
      </p:sp>
      <p:sp>
        <p:nvSpPr>
          <p:cNvPr id="11" name="Slide Number Placeholder 10"/>
          <p:cNvSpPr>
            <a:spLocks noGrp="1"/>
          </p:cNvSpPr>
          <p:nvPr>
            <p:ph type="sldNum" sz="quarter" idx="12"/>
          </p:nvPr>
        </p:nvSpPr>
        <p:spPr>
          <a:xfrm>
            <a:off x="5562600" y="8829675"/>
            <a:ext cx="1446213" cy="466725"/>
          </a:xfrm>
          <a:prstGeom prst="rect">
            <a:avLst/>
          </a:prstGeom>
        </p:spPr>
        <p:txBody>
          <a:bodyPr/>
          <a:lstStyle/>
          <a:p>
            <a:fld id="{A50665C8-DC0E-489B-B304-02C3D2D93C4C}" type="slidenum">
              <a:rPr lang="en-US" smtClean="0"/>
              <a:t>4</a:t>
            </a:fld>
            <a:endParaRPr lang="en-US"/>
          </a:p>
        </p:txBody>
      </p:sp>
      <p:sp>
        <p:nvSpPr>
          <p:cNvPr id="12" name="Header Placeholder 11"/>
          <p:cNvSpPr>
            <a:spLocks noGrp="1"/>
          </p:cNvSpPr>
          <p:nvPr>
            <p:ph type="hdr" sz="quarter" idx="13"/>
          </p:nvPr>
        </p:nvSpPr>
        <p:spPr/>
        <p:txBody>
          <a:bodyPr/>
          <a:lstStyle/>
          <a:p>
            <a:r>
              <a:rPr lang="en-US" smtClean="0"/>
              <a:t>CCR IEPs</a:t>
            </a:r>
            <a:endParaRPr lang="en-US"/>
          </a:p>
        </p:txBody>
      </p:sp>
      <p:pic>
        <p:nvPicPr>
          <p:cNvPr id="2" name="Picture 1"/>
          <p:cNvPicPr>
            <a:picLocks noChangeAspect="1"/>
          </p:cNvPicPr>
          <p:nvPr/>
        </p:nvPicPr>
        <p:blipFill>
          <a:blip r:embed="rId3"/>
          <a:stretch>
            <a:fillRect/>
          </a:stretch>
        </p:blipFill>
        <p:spPr>
          <a:xfrm>
            <a:off x="5537325" y="8598575"/>
            <a:ext cx="244537" cy="294275"/>
          </a:xfrm>
          <a:prstGeom prst="rect">
            <a:avLst/>
          </a:prstGeom>
        </p:spPr>
      </p:pic>
      <p:pic>
        <p:nvPicPr>
          <p:cNvPr id="3" name="Picture 2"/>
          <p:cNvPicPr>
            <a:picLocks noChangeAspect="1"/>
          </p:cNvPicPr>
          <p:nvPr/>
        </p:nvPicPr>
        <p:blipFill>
          <a:blip r:embed="rId4"/>
          <a:stretch>
            <a:fillRect/>
          </a:stretch>
        </p:blipFill>
        <p:spPr>
          <a:xfrm>
            <a:off x="5010043" y="8598575"/>
            <a:ext cx="273208" cy="276850"/>
          </a:xfrm>
          <a:prstGeom prst="rect">
            <a:avLst/>
          </a:prstGeom>
        </p:spPr>
      </p:pic>
    </p:spTree>
    <p:extLst>
      <p:ext uri="{BB962C8B-B14F-4D97-AF65-F5344CB8AC3E}">
        <p14:creationId xmlns:p14="http://schemas.microsoft.com/office/powerpoint/2010/main" val="2398144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5" name="Shape 1345"/>
          <p:cNvSpPr txBox="1">
            <a:spLocks noGrp="1"/>
          </p:cNvSpPr>
          <p:nvPr>
            <p:ph type="ftr" idx="11"/>
          </p:nvPr>
        </p:nvSpPr>
        <p:spPr>
          <a:xfrm>
            <a:off x="0" y="8829675"/>
            <a:ext cx="3038475" cy="465138"/>
          </a:xfrm>
          <a:prstGeom prst="rect">
            <a:avLst/>
          </a:prstGeom>
          <a:noFill/>
          <a:ln>
            <a:noFill/>
          </a:ln>
        </p:spPr>
        <p:txBody>
          <a:bodyPr wrap="square" lIns="91400" tIns="45700" rIns="91400" bIns="45700" anchor="b" anchorCtr="0">
            <a:noAutofit/>
          </a:bodyPr>
          <a:lstStyle/>
          <a:p>
            <a:pPr marL="0" marR="0" lvl="0" indent="-69850" algn="l" rtl="0">
              <a:lnSpc>
                <a:spcPct val="100000"/>
              </a:lnSpc>
              <a:spcBef>
                <a:spcPts val="0"/>
              </a:spcBef>
              <a:spcAft>
                <a:spcPts val="0"/>
              </a:spcAft>
              <a:buClr>
                <a:srgbClr val="000000"/>
              </a:buClr>
              <a:buSzPct val="100000"/>
              <a:buFont typeface="Arial"/>
              <a:buNone/>
            </a:pPr>
            <a:r>
              <a:rPr lang="en-US" sz="1100" b="0" i="0" u="none" strike="noStrike" cap="none">
                <a:solidFill>
                  <a:srgbClr val="000000"/>
                </a:solidFill>
                <a:latin typeface="Arial"/>
                <a:ea typeface="Arial"/>
                <a:cs typeface="Arial"/>
                <a:sym typeface="Arial"/>
              </a:rPr>
              <a:t>Wisconsin Department of Public Instruction</a:t>
            </a:r>
          </a:p>
        </p:txBody>
      </p:sp>
      <p:sp>
        <p:nvSpPr>
          <p:cNvPr id="1346" name="Shape 1346"/>
          <p:cNvSpPr txBox="1">
            <a:spLocks noGrp="1"/>
          </p:cNvSpPr>
          <p:nvPr>
            <p:ph type="sldNum" idx="12"/>
          </p:nvPr>
        </p:nvSpPr>
        <p:spPr>
          <a:xfrm>
            <a:off x="3971925" y="8829675"/>
            <a:ext cx="3038475" cy="465138"/>
          </a:xfrm>
          <a:prstGeom prst="rect">
            <a:avLst/>
          </a:prstGeom>
          <a:noFill/>
          <a:ln>
            <a:noFill/>
          </a:ln>
        </p:spPr>
        <p:txBody>
          <a:bodyPr wrap="square" lIns="91400" tIns="45700" rIns="91400" bIns="45700" anchor="b" anchorCtr="0">
            <a:noAutofit/>
          </a:bodyPr>
          <a:lstStyle/>
          <a:p>
            <a:pPr marL="0" marR="0" lvl="0" indent="-69850" algn="r" rtl="0">
              <a:lnSpc>
                <a:spcPct val="100000"/>
              </a:lnSpc>
              <a:spcBef>
                <a:spcPts val="0"/>
              </a:spcBef>
              <a:spcAft>
                <a:spcPts val="0"/>
              </a:spcAft>
              <a:buClr>
                <a:srgbClr val="000000"/>
              </a:buClr>
              <a:buSzPct val="100000"/>
              <a:buFont typeface="Arial"/>
              <a:buNone/>
            </a:pPr>
            <a:fld id="{00000000-1234-1234-1234-123412341234}" type="slidenum">
              <a:rPr lang="en-US" sz="1100" b="0" i="0" u="none" strike="noStrike" cap="none">
                <a:solidFill>
                  <a:srgbClr val="000000"/>
                </a:solidFill>
                <a:latin typeface="Arial"/>
                <a:ea typeface="Arial"/>
                <a:cs typeface="Arial"/>
                <a:sym typeface="Arial"/>
              </a:rPr>
              <a:t>40</a:t>
            </a:fld>
            <a:endParaRPr lang="en-US" sz="1100" b="0" i="0" u="none" strike="noStrike" cap="none" dirty="0">
              <a:solidFill>
                <a:srgbClr val="000000"/>
              </a:solidFill>
              <a:latin typeface="Arial"/>
              <a:ea typeface="Arial"/>
              <a:cs typeface="Arial"/>
              <a:sym typeface="Arial"/>
            </a:endParaRPr>
          </a:p>
        </p:txBody>
      </p:sp>
      <p:sp>
        <p:nvSpPr>
          <p:cNvPr id="11" name="Slide Image Placeholder 10"/>
          <p:cNvSpPr>
            <a:spLocks noGrp="1" noRot="1" noChangeAspect="1"/>
          </p:cNvSpPr>
          <p:nvPr>
            <p:ph type="sldImg"/>
          </p:nvPr>
        </p:nvSpPr>
        <p:spPr>
          <a:xfrm>
            <a:off x="2057400" y="228600"/>
            <a:ext cx="3175000" cy="1785938"/>
          </a:xfrm>
        </p:spPr>
      </p:sp>
      <p:sp>
        <p:nvSpPr>
          <p:cNvPr id="12" name="Notes Placeholder 11"/>
          <p:cNvSpPr>
            <a:spLocks noGrp="1"/>
          </p:cNvSpPr>
          <p:nvPr>
            <p:ph type="body" idx="1"/>
          </p:nvPr>
        </p:nvSpPr>
        <p:spPr/>
        <p:txBody>
          <a:bodyPr/>
          <a:lstStyle/>
          <a:p>
            <a:pPr lvl="0">
              <a:lnSpc>
                <a:spcPct val="95000"/>
              </a:lnSpc>
              <a:spcBef>
                <a:spcPts val="0"/>
              </a:spcBef>
              <a:spcAft>
                <a:spcPts val="0"/>
              </a:spcAft>
              <a:buSzPct val="25000"/>
            </a:pPr>
            <a:r>
              <a:rPr lang="en-US" sz="1300" dirty="0">
                <a:solidFill>
                  <a:prstClr val="black"/>
                </a:solidFill>
                <a:latin typeface="Arial"/>
                <a:ea typeface="Arial"/>
                <a:cs typeface="Arial"/>
                <a:sym typeface="Arial"/>
              </a:rPr>
              <a:t>The 5 Whys strategy helps to identify why the student is not accessing, involved in, or making progress in early childhood or grade level standards based curriculum so the team can more clearly identify the areas of student need to address with IEP goals and services.  </a:t>
            </a:r>
          </a:p>
          <a:p>
            <a:pPr lvl="0">
              <a:lnSpc>
                <a:spcPct val="95000"/>
              </a:lnSpc>
              <a:spcAft>
                <a:spcPts val="0"/>
              </a:spcAft>
              <a:buSzPct val="25000"/>
            </a:pPr>
            <a:r>
              <a:rPr lang="en-US" dirty="0">
                <a:solidFill>
                  <a:prstClr val="black"/>
                </a:solidFill>
                <a:latin typeface="Arial"/>
                <a:ea typeface="Arial"/>
                <a:cs typeface="Arial"/>
                <a:sym typeface="Arial"/>
              </a:rPr>
              <a:t>During this part, the team’s main task is to analyze “Why is the student struggling to meet early childhood/grade-level academic standards or functional expectations”?</a:t>
            </a:r>
          </a:p>
          <a:p>
            <a:pPr lvl="0">
              <a:lnSpc>
                <a:spcPct val="95000"/>
              </a:lnSpc>
              <a:spcAft>
                <a:spcPts val="0"/>
              </a:spcAft>
              <a:buSzPct val="25000"/>
            </a:pPr>
            <a:r>
              <a:rPr lang="en-US" dirty="0">
                <a:solidFill>
                  <a:prstClr val="black"/>
                </a:solidFill>
                <a:latin typeface="Arial"/>
                <a:ea typeface="Arial"/>
                <a:cs typeface="Arial"/>
                <a:sym typeface="Arial"/>
              </a:rPr>
              <a:t>The steps in this process include: </a:t>
            </a:r>
          </a:p>
          <a:p>
            <a:pPr marL="171450" lvl="0" indent="-171450">
              <a:lnSpc>
                <a:spcPct val="95000"/>
              </a:lnSpc>
              <a:spcBef>
                <a:spcPts val="0"/>
              </a:spcBef>
              <a:spcAft>
                <a:spcPts val="0"/>
              </a:spcAft>
              <a:buClr>
                <a:prstClr val="black"/>
              </a:buClr>
              <a:buSzPct val="100000"/>
              <a:buFont typeface="Arial"/>
              <a:buChar char="•"/>
            </a:pPr>
            <a:r>
              <a:rPr lang="en-US" dirty="0">
                <a:solidFill>
                  <a:prstClr val="black"/>
                </a:solidFill>
                <a:latin typeface="Arial"/>
                <a:ea typeface="Arial"/>
                <a:cs typeface="Arial"/>
                <a:sym typeface="Arial"/>
              </a:rPr>
              <a:t>State the concern or issue that the IEP team members are trying to resolve.</a:t>
            </a:r>
          </a:p>
          <a:p>
            <a:pPr marL="171450" lvl="0" indent="-171450">
              <a:lnSpc>
                <a:spcPct val="95000"/>
              </a:lnSpc>
              <a:spcBef>
                <a:spcPts val="0"/>
              </a:spcBef>
              <a:spcAft>
                <a:spcPts val="0"/>
              </a:spcAft>
              <a:buClr>
                <a:prstClr val="black"/>
              </a:buClr>
              <a:buSzPct val="100000"/>
              <a:buFont typeface="Arial"/>
              <a:buChar char="•"/>
            </a:pPr>
            <a:r>
              <a:rPr lang="en-US" dirty="0">
                <a:solidFill>
                  <a:prstClr val="black"/>
                </a:solidFill>
                <a:latin typeface="Arial"/>
                <a:ea typeface="Arial"/>
                <a:cs typeface="Arial"/>
                <a:sym typeface="Arial"/>
              </a:rPr>
              <a:t>Check that there is consensus that this </a:t>
            </a:r>
            <a:r>
              <a:rPr lang="en-US" i="1" dirty="0">
                <a:solidFill>
                  <a:prstClr val="black"/>
                </a:solidFill>
                <a:latin typeface="Arial"/>
                <a:ea typeface="Arial"/>
                <a:cs typeface="Arial"/>
                <a:sym typeface="Arial"/>
              </a:rPr>
              <a:t>is</a:t>
            </a:r>
            <a:r>
              <a:rPr lang="en-US" dirty="0">
                <a:solidFill>
                  <a:prstClr val="black"/>
                </a:solidFill>
                <a:latin typeface="Arial"/>
                <a:ea typeface="Arial"/>
                <a:cs typeface="Arial"/>
                <a:sym typeface="Arial"/>
              </a:rPr>
              <a:t> the concern.</a:t>
            </a:r>
          </a:p>
          <a:p>
            <a:pPr marL="171450" lvl="0" indent="-171450">
              <a:lnSpc>
                <a:spcPct val="95000"/>
              </a:lnSpc>
              <a:spcBef>
                <a:spcPts val="0"/>
              </a:spcBef>
              <a:spcAft>
                <a:spcPts val="0"/>
              </a:spcAft>
              <a:buClr>
                <a:prstClr val="black"/>
              </a:buClr>
              <a:buSzPct val="100000"/>
              <a:buFont typeface="Arial"/>
              <a:buChar char="•"/>
            </a:pPr>
            <a:r>
              <a:rPr lang="en-US" dirty="0">
                <a:solidFill>
                  <a:prstClr val="black"/>
                </a:solidFill>
                <a:latin typeface="Arial"/>
                <a:ea typeface="Arial"/>
                <a:cs typeface="Arial"/>
                <a:sym typeface="Arial"/>
              </a:rPr>
              <a:t>Seek any data you can use to illustrate and help explain the concern.</a:t>
            </a:r>
          </a:p>
          <a:p>
            <a:pPr marL="171450" lvl="0" indent="-171450">
              <a:lnSpc>
                <a:spcPct val="95000"/>
              </a:lnSpc>
              <a:spcBef>
                <a:spcPts val="0"/>
              </a:spcBef>
              <a:spcAft>
                <a:spcPts val="0"/>
              </a:spcAft>
              <a:buClr>
                <a:prstClr val="black"/>
              </a:buClr>
              <a:buSzPct val="100000"/>
              <a:buFont typeface="Arial"/>
              <a:buChar char="•"/>
            </a:pPr>
            <a:r>
              <a:rPr lang="en-US" dirty="0">
                <a:solidFill>
                  <a:prstClr val="black"/>
                </a:solidFill>
                <a:latin typeface="Arial"/>
                <a:ea typeface="Arial"/>
                <a:cs typeface="Arial"/>
                <a:sym typeface="Arial"/>
              </a:rPr>
              <a:t>Ask the first question “why”. “Why do you think this is happening?” or “Why did this happen?”</a:t>
            </a:r>
          </a:p>
          <a:p>
            <a:pPr marL="171450" lvl="0" indent="-171450">
              <a:lnSpc>
                <a:spcPct val="95000"/>
              </a:lnSpc>
              <a:spcBef>
                <a:spcPts val="0"/>
              </a:spcBef>
              <a:spcAft>
                <a:spcPts val="0"/>
              </a:spcAft>
              <a:buClr>
                <a:prstClr val="black"/>
              </a:buClr>
              <a:buSzPct val="100000"/>
              <a:buFont typeface="Arial"/>
              <a:buChar char="•"/>
            </a:pPr>
            <a:r>
              <a:rPr lang="en-US" dirty="0">
                <a:solidFill>
                  <a:prstClr val="black"/>
                </a:solidFill>
                <a:latin typeface="Arial"/>
                <a:ea typeface="Arial"/>
                <a:cs typeface="Arial"/>
                <a:sym typeface="Arial"/>
              </a:rPr>
              <a:t>Generate possible reasons.</a:t>
            </a:r>
          </a:p>
          <a:p>
            <a:pPr marL="171450" lvl="0" indent="-171450">
              <a:lnSpc>
                <a:spcPct val="95000"/>
              </a:lnSpc>
              <a:spcBef>
                <a:spcPts val="0"/>
              </a:spcBef>
              <a:spcAft>
                <a:spcPts val="0"/>
              </a:spcAft>
              <a:buClr>
                <a:prstClr val="black"/>
              </a:buClr>
              <a:buSzPct val="100000"/>
              <a:buFont typeface="Arial"/>
              <a:buChar char="•"/>
            </a:pPr>
            <a:r>
              <a:rPr lang="en-US" dirty="0">
                <a:solidFill>
                  <a:prstClr val="black"/>
                </a:solidFill>
                <a:latin typeface="Arial"/>
                <a:ea typeface="Arial"/>
                <a:cs typeface="Arial"/>
                <a:sym typeface="Arial"/>
              </a:rPr>
              <a:t>Continue to ask the second “why” and so on.</a:t>
            </a:r>
          </a:p>
          <a:p>
            <a:pPr marL="171450" lvl="0" indent="-171450">
              <a:lnSpc>
                <a:spcPct val="95000"/>
              </a:lnSpc>
              <a:spcBef>
                <a:spcPts val="0"/>
              </a:spcBef>
              <a:spcAft>
                <a:spcPts val="0"/>
              </a:spcAft>
              <a:buClr>
                <a:prstClr val="black"/>
              </a:buClr>
              <a:buSzPct val="100000"/>
              <a:buFont typeface="Arial"/>
              <a:buChar char="•"/>
            </a:pPr>
            <a:r>
              <a:rPr lang="en-US" dirty="0">
                <a:solidFill>
                  <a:prstClr val="black"/>
                </a:solidFill>
                <a:latin typeface="Arial"/>
                <a:ea typeface="Arial"/>
                <a:cs typeface="Arial"/>
                <a:sym typeface="Arial"/>
              </a:rPr>
              <a:t>Don’t forget to ask “why” about areas/environments in which student is more successful</a:t>
            </a:r>
          </a:p>
          <a:p>
            <a:pPr marL="628650" lvl="1" indent="-171450">
              <a:lnSpc>
                <a:spcPct val="95000"/>
              </a:lnSpc>
              <a:spcAft>
                <a:spcPts val="0"/>
              </a:spcAft>
              <a:buClr>
                <a:prstClr val="black"/>
              </a:buClr>
              <a:buSzPct val="100000"/>
              <a:buFont typeface="Arial"/>
              <a:buChar char="•"/>
            </a:pPr>
            <a:r>
              <a:rPr lang="en-US" sz="1200" dirty="0">
                <a:solidFill>
                  <a:prstClr val="black"/>
                </a:solidFill>
                <a:latin typeface="Arial"/>
                <a:ea typeface="Arial"/>
                <a:cs typeface="Arial"/>
                <a:sym typeface="Arial"/>
              </a:rPr>
              <a:t>For example, Why is the concern less of a problem in some classes or environments? What seems to improve access engagement or progress related toe the area/skill or concern? This is important to identify aspects that can be capitalized upon and transferred to other subjects or environments.  In our example, are there any circumstances when the student does </a:t>
            </a:r>
            <a:r>
              <a:rPr lang="en-US" sz="1200" dirty="0" err="1">
                <a:solidFill>
                  <a:prstClr val="black"/>
                </a:solidFill>
                <a:latin typeface="Arial"/>
                <a:ea typeface="Arial"/>
                <a:cs typeface="Arial"/>
                <a:sym typeface="Arial"/>
              </a:rPr>
              <a:t>nto</a:t>
            </a:r>
            <a:r>
              <a:rPr lang="en-US" sz="1200" dirty="0">
                <a:solidFill>
                  <a:prstClr val="black"/>
                </a:solidFill>
                <a:latin typeface="Arial"/>
                <a:ea typeface="Arial"/>
                <a:cs typeface="Arial"/>
                <a:sym typeface="Arial"/>
              </a:rPr>
              <a:t> struggle with independent reading? </a:t>
            </a:r>
          </a:p>
          <a:p>
            <a:pPr lvl="0">
              <a:lnSpc>
                <a:spcPct val="95000"/>
              </a:lnSpc>
            </a:pPr>
            <a:r>
              <a:rPr lang="en-US" sz="1300" dirty="0">
                <a:solidFill>
                  <a:prstClr val="black"/>
                </a:solidFill>
              </a:rPr>
              <a:t>During the “Why” discussion IEP team members may suggest what seems like unrelated ideas instead of diving deeper into the initial reason. If this happens, jot the ideas down and return to them later. They </a:t>
            </a:r>
            <a:r>
              <a:rPr lang="en-US" sz="1300" b="1" dirty="0">
                <a:solidFill>
                  <a:prstClr val="black"/>
                </a:solidFill>
              </a:rPr>
              <a:t>may provide a branch to root causes of related effects. </a:t>
            </a:r>
            <a:r>
              <a:rPr lang="en-US" sz="1300" dirty="0">
                <a:solidFill>
                  <a:prstClr val="black"/>
                </a:solidFill>
              </a:rPr>
              <a:t>A facilitator should help keep the IEP team on track.</a:t>
            </a:r>
          </a:p>
          <a:p>
            <a:pPr lvl="0">
              <a:lnSpc>
                <a:spcPct val="95000"/>
              </a:lnSpc>
            </a:pPr>
            <a:r>
              <a:rPr lang="en-US" sz="1300" b="1" dirty="0">
                <a:solidFill>
                  <a:prstClr val="black"/>
                </a:solidFill>
              </a:rPr>
              <a:t>Always revisit and consider information you have already reviewed from the current levels, special factors and discussion of context (activities, environments, staff) </a:t>
            </a:r>
            <a:r>
              <a:rPr lang="en-US" sz="1300" dirty="0">
                <a:solidFill>
                  <a:prstClr val="black"/>
                </a:solidFill>
              </a:rPr>
              <a:t>when analyzing the root cause</a:t>
            </a:r>
            <a:r>
              <a:rPr lang="en-US" sz="1300" b="1" dirty="0">
                <a:solidFill>
                  <a:prstClr val="black"/>
                </a:solidFill>
              </a:rPr>
              <a:t>. Sometimes the discussion about root causes may lead to a need for additional information in the current levels or lead you to identify new or different effects of disability statements</a:t>
            </a:r>
            <a:r>
              <a:rPr lang="en-US" sz="1300" dirty="0">
                <a:solidFill>
                  <a:prstClr val="black"/>
                </a:solidFill>
              </a:rPr>
              <a:t>. </a:t>
            </a:r>
          </a:p>
          <a:p>
            <a:pPr lvl="0">
              <a:lnSpc>
                <a:spcPct val="95000"/>
              </a:lnSpc>
            </a:pPr>
            <a:r>
              <a:rPr lang="en-US" sz="1300" dirty="0">
                <a:solidFill>
                  <a:prstClr val="black"/>
                </a:solidFill>
              </a:rPr>
              <a:t>Many people are finding that often </a:t>
            </a:r>
            <a:r>
              <a:rPr lang="en-US" sz="1300" b="1" dirty="0">
                <a:solidFill>
                  <a:prstClr val="black"/>
                </a:solidFill>
              </a:rPr>
              <a:t>there is a pattern </a:t>
            </a:r>
            <a:r>
              <a:rPr lang="en-US" sz="1300" dirty="0">
                <a:solidFill>
                  <a:prstClr val="black"/>
                </a:solidFill>
              </a:rPr>
              <a:t>and the </a:t>
            </a:r>
            <a:r>
              <a:rPr lang="en-US" sz="1300" b="1" dirty="0">
                <a:solidFill>
                  <a:prstClr val="black"/>
                </a:solidFill>
              </a:rPr>
              <a:t>same/very similar root causes are related to a number of effect</a:t>
            </a:r>
            <a:r>
              <a:rPr lang="en-US" sz="1300" dirty="0">
                <a:solidFill>
                  <a:prstClr val="black"/>
                </a:solidFill>
              </a:rPr>
              <a:t>s and impact more than one area of academic and/or functional performance (identifying patterns can lead to fewer, more targeted needs and goals)</a:t>
            </a:r>
          </a:p>
          <a:p>
            <a:endParaRPr lang="en-US" dirty="0"/>
          </a:p>
        </p:txBody>
      </p:sp>
      <p:sp>
        <p:nvSpPr>
          <p:cNvPr id="13" name="Date Placeholder 12"/>
          <p:cNvSpPr>
            <a:spLocks noGrp="1"/>
          </p:cNvSpPr>
          <p:nvPr>
            <p:ph type="dt" idx="13"/>
          </p:nvPr>
        </p:nvSpPr>
        <p:spPr/>
        <p:txBody>
          <a:bodyPr/>
          <a:lstStyle/>
          <a:p>
            <a:r>
              <a:rPr lang="en-US" dirty="0" smtClean="0"/>
              <a:t>April 2018</a:t>
            </a:r>
            <a:endParaRPr lang="en-US" dirty="0"/>
          </a:p>
        </p:txBody>
      </p:sp>
      <p:sp>
        <p:nvSpPr>
          <p:cNvPr id="14" name="Header Placeholder 13"/>
          <p:cNvSpPr>
            <a:spLocks noGrp="1"/>
          </p:cNvSpPr>
          <p:nvPr>
            <p:ph type="hdr" sz="quarter" idx="14"/>
          </p:nvPr>
        </p:nvSpPr>
        <p:spPr/>
        <p:txBody>
          <a:bodyPr/>
          <a:lstStyle/>
          <a:p>
            <a:r>
              <a:rPr lang="en-US" smtClean="0"/>
              <a:t>CCR IEPs</a:t>
            </a:r>
            <a:endParaRPr lang="en-US" dirty="0"/>
          </a:p>
        </p:txBody>
      </p:sp>
    </p:spTree>
    <p:extLst>
      <p:ext uri="{BB962C8B-B14F-4D97-AF65-F5344CB8AC3E}">
        <p14:creationId xmlns:p14="http://schemas.microsoft.com/office/powerpoint/2010/main" val="819928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49"/>
            <a:ext cx="6702215" cy="6701051"/>
          </a:xfrm>
          <a:prstGeom prst="rect">
            <a:avLst/>
          </a:prstGeom>
        </p:spPr>
        <p:txBody>
          <a:bodyPr>
            <a:normAutofit fontScale="77500" lnSpcReduction="20000"/>
          </a:bodyPr>
          <a:lstStyle/>
          <a:p>
            <a:r>
              <a:rPr lang="en-US" sz="1800" dirty="0" smtClean="0"/>
              <a:t>Here is an example of a root cause analysis </a:t>
            </a:r>
            <a:r>
              <a:rPr lang="en-US" sz="1800" b="1" dirty="0" smtClean="0"/>
              <a:t>(Summarize following notes when presenting depending on audience and time)</a:t>
            </a:r>
            <a:r>
              <a:rPr lang="en-US" sz="1800" dirty="0" smtClean="0"/>
              <a:t>: </a:t>
            </a:r>
          </a:p>
          <a:p>
            <a:r>
              <a:rPr lang="en-US" sz="1500" dirty="0" smtClean="0"/>
              <a:t>In the example, we said one of the effects of the student’s disability is the student not able to independently read grade-level materials. </a:t>
            </a:r>
          </a:p>
          <a:p>
            <a:r>
              <a:rPr lang="en-US" sz="1800" dirty="0" smtClean="0"/>
              <a:t>To conduct a root cause analysis of this effect, the team started by asking, “Why can’t the student independently read grade-level materials?”</a:t>
            </a:r>
          </a:p>
          <a:p>
            <a:pPr lvl="1"/>
            <a:r>
              <a:rPr lang="en-US" dirty="0" smtClean="0"/>
              <a:t>First response- because the student gets anxious or frustrated when required to read independently and avoids reading.  In exploring this more (Are there times when this does not happen?) , it is also noted that the student doesn’t have as much difficulty when text is read to the student tor when using a text reader. </a:t>
            </a:r>
          </a:p>
          <a:p>
            <a:pPr lvl="2"/>
            <a:r>
              <a:rPr lang="en-US" dirty="0"/>
              <a:t>A</a:t>
            </a:r>
            <a:r>
              <a:rPr lang="en-US" dirty="0" smtClean="0"/>
              <a:t>t this point, the team could decide this is related, but not part of the direct branch of discussion re why the student can not independently read and may save this when discussing other effects (such as the effect the student’s reading skill may have on functional skills of attention and behavior)- and continue on the branch about specific reading skills.</a:t>
            </a:r>
          </a:p>
          <a:p>
            <a:r>
              <a:rPr lang="en-US" sz="1500" dirty="0" smtClean="0"/>
              <a:t>The next “why”,  Why does the student get frustrated? </a:t>
            </a:r>
          </a:p>
          <a:p>
            <a:pPr lvl="1"/>
            <a:r>
              <a:rPr lang="en-US" dirty="0" smtClean="0"/>
              <a:t>Because the student does</a:t>
            </a:r>
            <a:r>
              <a:rPr lang="en-US" baseline="0" dirty="0" smtClean="0"/>
              <a:t> not demonstrate</a:t>
            </a:r>
            <a:r>
              <a:rPr lang="en-US" dirty="0" smtClean="0"/>
              <a:t> understanding of what they are reading when they read grade level text on their own, without help</a:t>
            </a:r>
          </a:p>
          <a:p>
            <a:r>
              <a:rPr lang="en-US" sz="1500" dirty="0" smtClean="0"/>
              <a:t>The next why-  Why doesn’t the student demonstrate</a:t>
            </a:r>
            <a:r>
              <a:rPr lang="en-US" sz="1500" baseline="0" dirty="0" smtClean="0"/>
              <a:t> </a:t>
            </a:r>
            <a:r>
              <a:rPr lang="en-US" sz="1500" dirty="0" smtClean="0"/>
              <a:t>understanding of what they are reading ?</a:t>
            </a:r>
          </a:p>
          <a:p>
            <a:pPr lvl="1"/>
            <a:r>
              <a:rPr lang="en-US" dirty="0" smtClean="0"/>
              <a:t>We know reading fluency is directly related to reading comprehension.  Specific to this student,  “based on benchmark test scores and running records, we  know the student’s reading fluency is not at grade level (meets 3rd vs. 5th grade fluency benchmark and at 3rd gr. independent reading level) and this makes it difficult for the student to read on their own when given grade level text. </a:t>
            </a:r>
          </a:p>
          <a:p>
            <a:r>
              <a:rPr lang="en-US" sz="1500" dirty="0" smtClean="0"/>
              <a:t>Why is reading fluency insufficient? </a:t>
            </a:r>
          </a:p>
          <a:p>
            <a:pPr lvl="1"/>
            <a:r>
              <a:rPr lang="en-US" dirty="0" smtClean="0"/>
              <a:t>We know from running records and teacher observation that the student’s fluency is affected by decoding problems. Because the student is</a:t>
            </a:r>
            <a:r>
              <a:rPr lang="en-US" baseline="0" dirty="0" smtClean="0"/>
              <a:t> not able to</a:t>
            </a:r>
            <a:r>
              <a:rPr lang="en-US" dirty="0" smtClean="0"/>
              <a:t> efficiently decode, it makes it hard for the student to efficiently read and gain meaning from text and thus affects the student’s ability to independently read grade level text. </a:t>
            </a:r>
          </a:p>
          <a:p>
            <a:r>
              <a:rPr lang="en-US" sz="1500" dirty="0" smtClean="0"/>
              <a:t>Why does the student have trouble with decoding? </a:t>
            </a:r>
          </a:p>
          <a:p>
            <a:pPr lvl="1"/>
            <a:r>
              <a:rPr lang="en-US" dirty="0" smtClean="0"/>
              <a:t>We also know from information in the Current Level section that the student’s fluency is also affected by phonological processing, one of the foundational skills related to reading decoding.. </a:t>
            </a:r>
          </a:p>
          <a:p>
            <a:r>
              <a:rPr lang="en-US" sz="1500" dirty="0" smtClean="0"/>
              <a:t>The team may delve deeper by asking  What else do we know about why does the trouble with phonology and decoding make it hard for the student to read and understand?  </a:t>
            </a:r>
          </a:p>
          <a:p>
            <a:pPr lvl="1"/>
            <a:r>
              <a:rPr lang="en-US" dirty="0" smtClean="0"/>
              <a:t>Based on assessment information and classroom observation, we know the student language comprehension meets grade-level standards and expectations and the student is able to understand grade level text and written materials when it is at a level at which the student can decode, or when text is read to the student.  We also know the student can use a text reader to decode and understand text. </a:t>
            </a:r>
          </a:p>
          <a:p>
            <a:r>
              <a:rPr lang="en-US" sz="1800" dirty="0" smtClean="0"/>
              <a:t>The team would repeat this analysis for the other effects.  In this particular case it is likely there will be some relationship and overlap between the effects of the student’s disability and root causes related to the student’s challenge with reading fluency. </a:t>
            </a:r>
          </a:p>
          <a:p>
            <a:r>
              <a:rPr lang="en-US" sz="1500" i="1" dirty="0" smtClean="0"/>
              <a:t>For further discussion if time: How do you know when enough is enough?? </a:t>
            </a:r>
            <a:endParaRPr lang="en-US" sz="1500" i="1" dirty="0"/>
          </a:p>
        </p:txBody>
      </p:sp>
      <p:sp>
        <p:nvSpPr>
          <p:cNvPr id="19" name="Slide Image Placeholder 18"/>
          <p:cNvSpPr>
            <a:spLocks noGrp="1" noRot="1" noChangeAspect="1"/>
          </p:cNvSpPr>
          <p:nvPr>
            <p:ph type="sldImg"/>
          </p:nvPr>
        </p:nvSpPr>
        <p:spPr>
          <a:xfrm>
            <a:off x="1844675" y="231775"/>
            <a:ext cx="3749675" cy="2109788"/>
          </a:xfrm>
          <a:prstGeom prst="rect">
            <a:avLst/>
          </a:prstGeom>
        </p:spPr>
      </p:sp>
      <p:sp>
        <p:nvSpPr>
          <p:cNvPr id="2" name="Date Placeholder 1"/>
          <p:cNvSpPr>
            <a:spLocks noGrp="1"/>
          </p:cNvSpPr>
          <p:nvPr>
            <p:ph type="dt" idx="10"/>
          </p:nvPr>
        </p:nvSpPr>
        <p:spPr/>
        <p:txBody>
          <a:bodyPr/>
          <a:lstStyle/>
          <a:p>
            <a:r>
              <a:rPr lang="en-US" dirty="0" smtClean="0"/>
              <a:t>April 2018</a:t>
            </a:r>
            <a:endParaRPr lang="en-US" dirty="0"/>
          </a:p>
        </p:txBody>
      </p:sp>
      <p:sp>
        <p:nvSpPr>
          <p:cNvPr id="4" name="Footer Placeholder 3"/>
          <p:cNvSpPr>
            <a:spLocks noGrp="1"/>
          </p:cNvSpPr>
          <p:nvPr>
            <p:ph type="ftr" sz="quarter" idx="11"/>
          </p:nvPr>
        </p:nvSpPr>
        <p:spPr/>
        <p:txBody>
          <a:bodyPr/>
          <a:lstStyle/>
          <a:p>
            <a:r>
              <a:rPr lang="en-US" smtClean="0"/>
              <a:t>Wisconsin Department of Public Instruction</a:t>
            </a:r>
            <a:endParaRPr lang="en-US"/>
          </a:p>
        </p:txBody>
      </p:sp>
      <p:sp>
        <p:nvSpPr>
          <p:cNvPr id="5" name="Slide Number Placeholder 4"/>
          <p:cNvSpPr>
            <a:spLocks noGrp="1"/>
          </p:cNvSpPr>
          <p:nvPr>
            <p:ph type="sldNum" sz="quarter" idx="12"/>
          </p:nvPr>
        </p:nvSpPr>
        <p:spPr/>
        <p:txBody>
          <a:bodyPr/>
          <a:lstStyle/>
          <a:p>
            <a:fld id="{39280DFA-CFF4-4B22-B14E-825893CEE4C9}" type="slidenum">
              <a:rPr lang="en-US" smtClean="0"/>
              <a:t>41</a:t>
            </a:fld>
            <a:endParaRPr lang="en-US"/>
          </a:p>
        </p:txBody>
      </p:sp>
      <p:sp>
        <p:nvSpPr>
          <p:cNvPr id="6" name="Header Placeholder 5"/>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277792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smtClean="0"/>
              <a:t>OT Example</a:t>
            </a: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CCR-IEP Webinar Step-2</a:t>
            </a:r>
            <a:endParaRPr lang="en-US" dirty="0">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June 2017</a:t>
            </a:r>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Wisconsin Dept. of Public Instruction</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B8DB3C69-16F6-466A-B3B3-DB0E2089E12C}" type="slidenum">
              <a:rPr lang="en-US" smtClean="0">
                <a:solidFill>
                  <a:prstClr val="black"/>
                </a:solidFill>
              </a:rPr>
              <a:pPr/>
              <a:t>42</a:t>
            </a:fld>
            <a:endParaRPr lang="en-US" dirty="0">
              <a:solidFill>
                <a:prstClr val="black"/>
              </a:solidFill>
            </a:endParaRPr>
          </a:p>
        </p:txBody>
      </p:sp>
      <p:sp>
        <p:nvSpPr>
          <p:cNvPr id="13" name="Slide Image Placeholder 12"/>
          <p:cNvSpPr>
            <a:spLocks noGrp="1" noRot="1" noChangeAspect="1"/>
          </p:cNvSpPr>
          <p:nvPr>
            <p:ph type="sldImg"/>
          </p:nvPr>
        </p:nvSpPr>
        <p:spPr>
          <a:xfrm>
            <a:off x="1628775" y="180975"/>
            <a:ext cx="3749675" cy="2109788"/>
          </a:xfrm>
        </p:spPr>
      </p:sp>
    </p:spTree>
    <p:extLst>
      <p:ext uri="{BB962C8B-B14F-4D97-AF65-F5344CB8AC3E}">
        <p14:creationId xmlns:p14="http://schemas.microsoft.com/office/powerpoint/2010/main" val="208989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0525" y="231775"/>
            <a:ext cx="3749675" cy="2109788"/>
          </a:xfrm>
          <a:prstGeom prst="rect">
            <a:avLst/>
          </a:prstGeom>
        </p:spPr>
      </p:sp>
      <p:sp>
        <p:nvSpPr>
          <p:cNvPr id="3" name="Notes Placeholder 2"/>
          <p:cNvSpPr>
            <a:spLocks noGrp="1"/>
          </p:cNvSpPr>
          <p:nvPr>
            <p:ph type="body" idx="1"/>
          </p:nvPr>
        </p:nvSpPr>
        <p:spPr>
          <a:xfrm>
            <a:off x="152401" y="2442950"/>
            <a:ext cx="6702215" cy="6548650"/>
          </a:xfrm>
          <a:prstGeom prst="rect">
            <a:avLst/>
          </a:prstGeom>
        </p:spPr>
        <p:txBody>
          <a:bodyPr/>
          <a:lstStyle/>
          <a:p>
            <a:pPr defTabSz="457200"/>
            <a:r>
              <a:rPr lang="en-US" dirty="0"/>
              <a:t>Analyzing root causes can help you clarify and refine your understanding </a:t>
            </a:r>
            <a:r>
              <a:rPr lang="en-US" dirty="0" smtClean="0"/>
              <a:t>both of </a:t>
            </a:r>
            <a:r>
              <a:rPr lang="en-US" dirty="0"/>
              <a:t>the effects of the student’s </a:t>
            </a:r>
            <a:r>
              <a:rPr lang="en-US" dirty="0" smtClean="0"/>
              <a:t>disability, and why the student may be demonstrating current levels of academic (or early academic for EC)  and functional performance.  </a:t>
            </a:r>
            <a:endParaRPr lang="en-US" dirty="0"/>
          </a:p>
          <a:p>
            <a:pPr defTabSz="457200"/>
            <a:r>
              <a:rPr lang="en-US" dirty="0" smtClean="0"/>
              <a:t>We </a:t>
            </a:r>
            <a:r>
              <a:rPr lang="en-US" dirty="0"/>
              <a:t>have been asked </a:t>
            </a:r>
            <a:r>
              <a:rPr lang="en-US" dirty="0" smtClean="0"/>
              <a:t>how and where </a:t>
            </a:r>
            <a:r>
              <a:rPr lang="en-US" dirty="0"/>
              <a:t>teams </a:t>
            </a:r>
            <a:r>
              <a:rPr lang="en-US" dirty="0" smtClean="0"/>
              <a:t>might </a:t>
            </a:r>
            <a:r>
              <a:rPr lang="en-US" dirty="0"/>
              <a:t>document their root cause </a:t>
            </a:r>
            <a:r>
              <a:rPr lang="en-US" dirty="0" smtClean="0"/>
              <a:t>analysis on the IEP forms. </a:t>
            </a:r>
            <a:r>
              <a:rPr lang="en-US" dirty="0"/>
              <a:t>Here is what we came up </a:t>
            </a:r>
            <a:r>
              <a:rPr lang="en-US" dirty="0" smtClean="0"/>
              <a:t>with in </a:t>
            </a:r>
            <a:r>
              <a:rPr lang="en-US" dirty="0"/>
              <a:t>collaboration with district level participants </a:t>
            </a:r>
            <a:r>
              <a:rPr lang="en-US" dirty="0" smtClean="0"/>
              <a:t>from one of our earlier workshops:   </a:t>
            </a:r>
            <a:endParaRPr lang="en-US" dirty="0"/>
          </a:p>
          <a:p>
            <a:pPr defTabSz="457200"/>
            <a:r>
              <a:rPr lang="en-US" b="1" dirty="0" smtClean="0"/>
              <a:t>Teams can efficiently document the root cause analysis on the IEP form, by going back and </a:t>
            </a:r>
            <a:r>
              <a:rPr lang="en-US" b="1" baseline="0" dirty="0" smtClean="0"/>
              <a:t>refining the effect statements </a:t>
            </a:r>
            <a:r>
              <a:rPr lang="en-US" baseline="0" dirty="0" smtClean="0"/>
              <a:t>(Section</a:t>
            </a:r>
            <a:r>
              <a:rPr lang="en-US" dirty="0" smtClean="0"/>
              <a:t> 1 E on DPI sample I-4 form) </a:t>
            </a:r>
            <a:r>
              <a:rPr lang="en-US" baseline="0" dirty="0" smtClean="0"/>
              <a:t> </a:t>
            </a:r>
          </a:p>
          <a:p>
            <a:pPr defTabSz="457200"/>
            <a:r>
              <a:rPr lang="en-US" dirty="0" smtClean="0"/>
              <a:t>You might find this sentence stem helpful:  </a:t>
            </a:r>
            <a:r>
              <a:rPr lang="en-US" b="1" dirty="0" smtClean="0"/>
              <a:t>The student (observed effects) because…. .</a:t>
            </a:r>
          </a:p>
          <a:p>
            <a:pPr defTabSz="457200"/>
            <a:r>
              <a:rPr lang="en-US" dirty="0" smtClean="0"/>
              <a:t>This helps connect the root cause and the effect. </a:t>
            </a:r>
          </a:p>
          <a:p>
            <a:pPr defTabSz="457200"/>
            <a:endParaRPr lang="en-US" dirty="0" smtClean="0"/>
          </a:p>
          <a:p>
            <a:pPr defTabSz="457200"/>
            <a:endParaRPr lang="en-US" dirty="0" smtClean="0"/>
          </a:p>
          <a:p>
            <a:pPr defTabSz="457200"/>
            <a:endParaRPr lang="en-US" baseline="0" dirty="0"/>
          </a:p>
          <a:p>
            <a:pPr marL="914400" indent="-914400" defTabSz="457200"/>
            <a:endParaRPr lang="en-US" i="1" dirty="0"/>
          </a:p>
          <a:p>
            <a:pPr marL="914400" indent="-914400" defTabSz="457200"/>
            <a:endParaRPr lang="en-US" i="1" dirty="0"/>
          </a:p>
          <a:p>
            <a:endParaRPr lang="en-US" dirty="0"/>
          </a:p>
        </p:txBody>
      </p:sp>
      <p:sp>
        <p:nvSpPr>
          <p:cNvPr id="12" name="Date Placeholder 11"/>
          <p:cNvSpPr>
            <a:spLocks noGrp="1"/>
          </p:cNvSpPr>
          <p:nvPr>
            <p:ph type="dt" idx="10"/>
          </p:nvPr>
        </p:nvSpPr>
        <p:spPr/>
        <p:txBody>
          <a:bodyPr/>
          <a:lstStyle/>
          <a:p>
            <a:r>
              <a:rPr lang="en-US" dirty="0" smtClean="0"/>
              <a:t>April 2018</a:t>
            </a:r>
            <a:endParaRPr lang="en-US" dirty="0"/>
          </a:p>
        </p:txBody>
      </p:sp>
      <p:sp>
        <p:nvSpPr>
          <p:cNvPr id="13" name="Footer Placeholder 12"/>
          <p:cNvSpPr>
            <a:spLocks noGrp="1"/>
          </p:cNvSpPr>
          <p:nvPr>
            <p:ph type="ftr" sz="quarter" idx="11"/>
          </p:nvPr>
        </p:nvSpPr>
        <p:spPr/>
        <p:txBody>
          <a:bodyPr/>
          <a:lstStyle/>
          <a:p>
            <a:r>
              <a:rPr lang="en-US" smtClean="0"/>
              <a:t>Wisconsin Department of Public Instruction</a:t>
            </a:r>
            <a:endParaRPr lang="en-US"/>
          </a:p>
        </p:txBody>
      </p:sp>
      <p:sp>
        <p:nvSpPr>
          <p:cNvPr id="14" name="Slide Number Placeholder 13"/>
          <p:cNvSpPr>
            <a:spLocks noGrp="1"/>
          </p:cNvSpPr>
          <p:nvPr>
            <p:ph type="sldNum" sz="quarter" idx="12"/>
          </p:nvPr>
        </p:nvSpPr>
        <p:spPr/>
        <p:txBody>
          <a:bodyPr/>
          <a:lstStyle/>
          <a:p>
            <a:fld id="{84D1FE89-6336-4D40-8888-FEE536696E18}" type="slidenum">
              <a:rPr lang="en-US" smtClean="0"/>
              <a:t>43</a:t>
            </a:fld>
            <a:endParaRPr lang="en-US"/>
          </a:p>
        </p:txBody>
      </p:sp>
      <p:sp>
        <p:nvSpPr>
          <p:cNvPr id="15" name="Header Placeholder 14"/>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3065579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pPr marL="0" marR="0">
              <a:lnSpc>
                <a:spcPct val="100000"/>
              </a:lnSpc>
              <a:spcBef>
                <a:spcPts val="1200"/>
              </a:spcBef>
              <a:spcAft>
                <a:spcPts val="0"/>
              </a:spcAft>
            </a:pPr>
            <a:r>
              <a:rPr lang="en-US" sz="1400" kern="1200" dirty="0" smtClean="0">
                <a:solidFill>
                  <a:schemeClr val="bg1">
                    <a:lumMod val="90000"/>
                    <a:lumOff val="10000"/>
                  </a:schemeClr>
                </a:solidFill>
                <a:effectLst/>
                <a:latin typeface="Arial" panose="020B0604020202020204" pitchFamily="34" charset="0"/>
                <a:ea typeface="+mn-ea"/>
                <a:cs typeface="Arial" panose="020B0604020202020204" pitchFamily="34" charset="0"/>
              </a:rPr>
              <a:t>The point here is that a single root cause may have</a:t>
            </a:r>
            <a:r>
              <a:rPr lang="en-US" sz="1400" kern="1200" baseline="0" dirty="0" smtClean="0">
                <a:solidFill>
                  <a:schemeClr val="bg1">
                    <a:lumMod val="90000"/>
                    <a:lumOff val="10000"/>
                  </a:schemeClr>
                </a:solidFill>
                <a:effectLst/>
                <a:latin typeface="Arial" panose="020B0604020202020204" pitchFamily="34" charset="0"/>
                <a:ea typeface="+mn-ea"/>
                <a:cs typeface="Arial" panose="020B0604020202020204" pitchFamily="34" charset="0"/>
              </a:rPr>
              <a:t> multiple effects. </a:t>
            </a:r>
            <a:endParaRPr lang="en-US" sz="1400" kern="1200" dirty="0" smtClean="0">
              <a:solidFill>
                <a:schemeClr val="bg1">
                  <a:lumMod val="90000"/>
                  <a:lumOff val="10000"/>
                </a:schemeClr>
              </a:solidFill>
              <a:effectLst/>
              <a:latin typeface="Arial" panose="020B0604020202020204" pitchFamily="34" charset="0"/>
              <a:ea typeface="+mn-ea"/>
              <a:cs typeface="Arial" panose="020B0604020202020204" pitchFamily="34" charset="0"/>
            </a:endParaRPr>
          </a:p>
          <a:p>
            <a:r>
              <a:rPr lang="en-US" b="1" dirty="0" smtClean="0"/>
              <a:t>Here are some examples </a:t>
            </a:r>
            <a:r>
              <a:rPr lang="en-US" dirty="0" smtClean="0"/>
              <a:t>of how you might refine the effect statements to document the root cause analysis.</a:t>
            </a:r>
          </a:p>
          <a:p>
            <a:r>
              <a:rPr lang="en-US" dirty="0" smtClean="0"/>
              <a:t>The example assumes you have completed the root cause analysis for all effects related to access, engagement and progress in grade level reading curriculum, instruction, and environments.  </a:t>
            </a:r>
          </a:p>
          <a:p>
            <a:r>
              <a:rPr lang="en-US" dirty="0" smtClean="0"/>
              <a:t>This example includes an analysis of the effects of the student’s disability on both reading skill and related functional skills including effects on social emotional functioning and behavior.</a:t>
            </a:r>
          </a:p>
          <a:p>
            <a:r>
              <a:rPr lang="en-US" dirty="0" smtClean="0"/>
              <a:t>This example also demonstrates a single root cause can effect</a:t>
            </a:r>
            <a:r>
              <a:rPr lang="en-US" baseline="0" dirty="0" smtClean="0"/>
              <a:t> the student in multiple ways (have multiple effects).</a:t>
            </a:r>
            <a:endParaRPr lang="en-US" dirty="0" smtClean="0"/>
          </a:p>
          <a:p>
            <a:r>
              <a:rPr lang="en-US" dirty="0" smtClean="0"/>
              <a:t>You </a:t>
            </a:r>
            <a:r>
              <a:rPr lang="en-US" dirty="0"/>
              <a:t>could even chose to further refine your effect statement to tie back to step 1! </a:t>
            </a:r>
            <a:r>
              <a:rPr lang="en-US" dirty="0" smtClean="0"/>
              <a:t> (Suggestion from CESA 2) </a:t>
            </a:r>
            <a:endParaRPr lang="en-US" dirty="0"/>
          </a:p>
          <a:p>
            <a:r>
              <a:rPr lang="en-US" dirty="0"/>
              <a:t>For example– </a:t>
            </a:r>
            <a:endParaRPr lang="en-US" dirty="0" smtClean="0"/>
          </a:p>
          <a:p>
            <a:r>
              <a:rPr lang="en-US" b="1" dirty="0" smtClean="0"/>
              <a:t>Because</a:t>
            </a:r>
            <a:r>
              <a:rPr lang="en-US" dirty="0" smtClean="0"/>
              <a:t> </a:t>
            </a:r>
            <a:r>
              <a:rPr lang="en-US" sz="1400" kern="1200" baseline="0" dirty="0" smtClean="0">
                <a:solidFill>
                  <a:schemeClr val="tx1"/>
                </a:solidFill>
                <a:effectLst/>
                <a:latin typeface="Arial" panose="020B0604020202020204" pitchFamily="34" charset="0"/>
                <a:ea typeface="+mn-ea"/>
                <a:cs typeface="Arial" panose="020B0604020202020204" pitchFamily="34" charset="0"/>
              </a:rPr>
              <a:t>phonological skills affects decoding </a:t>
            </a:r>
            <a:r>
              <a:rPr lang="en-US" dirty="0" smtClean="0"/>
              <a:t>(</a:t>
            </a:r>
            <a:r>
              <a:rPr lang="en-US" b="1" dirty="0"/>
              <a:t>root cause</a:t>
            </a:r>
            <a:r>
              <a:rPr lang="en-US" dirty="0"/>
              <a:t>) </a:t>
            </a:r>
          </a:p>
          <a:p>
            <a:r>
              <a:rPr lang="en-US" dirty="0" smtClean="0"/>
              <a:t>	….they do not </a:t>
            </a:r>
            <a:r>
              <a:rPr lang="en-US" dirty="0"/>
              <a:t>read grade-level materials </a:t>
            </a:r>
            <a:r>
              <a:rPr lang="en-US" dirty="0" smtClean="0"/>
              <a:t>independently and efficiently (</a:t>
            </a:r>
            <a:r>
              <a:rPr lang="en-US" b="1" dirty="0"/>
              <a:t>effect</a:t>
            </a:r>
            <a:r>
              <a:rPr lang="en-US" dirty="0" smtClean="0"/>
              <a:t>)</a:t>
            </a:r>
            <a:endParaRPr lang="en-US" dirty="0"/>
          </a:p>
          <a:p>
            <a:pPr marL="569913" indent="-569913"/>
            <a:r>
              <a:rPr lang="en-US" dirty="0"/>
              <a:t>	...</a:t>
            </a:r>
            <a:r>
              <a:rPr lang="en-US" b="1" dirty="0" smtClean="0"/>
              <a:t>and</a:t>
            </a:r>
            <a:r>
              <a:rPr lang="en-US" dirty="0" smtClean="0"/>
              <a:t> is therefore </a:t>
            </a:r>
            <a:r>
              <a:rPr lang="en-US" dirty="0"/>
              <a:t>not meeting all grade level ELA standards in reading [</a:t>
            </a:r>
            <a:r>
              <a:rPr lang="en-US" b="1" dirty="0"/>
              <a:t>standards areas/domain(s</a:t>
            </a:r>
            <a:r>
              <a:rPr lang="en-US" dirty="0"/>
              <a:t>)] </a:t>
            </a:r>
          </a:p>
          <a:p>
            <a:endParaRPr lang="en-US" dirty="0" smtClean="0"/>
          </a:p>
          <a:p>
            <a:r>
              <a:rPr lang="en-US" dirty="0" smtClean="0"/>
              <a:t>** Note</a:t>
            </a:r>
            <a:r>
              <a:rPr lang="en-US" dirty="0"/>
              <a:t>: </a:t>
            </a:r>
            <a:r>
              <a:rPr lang="en-US" b="1" dirty="0"/>
              <a:t>re last example-</a:t>
            </a:r>
            <a:r>
              <a:rPr lang="en-US" dirty="0"/>
              <a:t>-- remember during conversation to adequately describe what effects “look like”.  </a:t>
            </a:r>
            <a:r>
              <a:rPr lang="en-US" dirty="0" smtClean="0"/>
              <a:t>For example, when </a:t>
            </a:r>
            <a:r>
              <a:rPr lang="en-US" dirty="0"/>
              <a:t>using terms such as “struggle with”, “difficulty with”, “Disruptive” etc. , you need to ask, what does this look like for this student?  What does the student do when they are struggling, or being </a:t>
            </a:r>
            <a:r>
              <a:rPr lang="en-US" dirty="0" smtClean="0"/>
              <a:t>off-task?   </a:t>
            </a:r>
            <a:endParaRPr lang="en-US" dirty="0"/>
          </a:p>
          <a:p>
            <a:endParaRPr lang="en-US" dirty="0" smtClean="0"/>
          </a:p>
          <a:p>
            <a:endParaRPr lang="en-US" dirty="0" smtClean="0"/>
          </a:p>
          <a:p>
            <a:endParaRPr lang="en-US" dirty="0"/>
          </a:p>
        </p:txBody>
      </p:sp>
      <p:sp>
        <p:nvSpPr>
          <p:cNvPr id="20" name="Slide Image Placeholder 19"/>
          <p:cNvSpPr>
            <a:spLocks noGrp="1" noRot="1" noChangeAspect="1"/>
          </p:cNvSpPr>
          <p:nvPr>
            <p:ph type="sldImg"/>
          </p:nvPr>
        </p:nvSpPr>
        <p:spPr>
          <a:xfrm>
            <a:off x="1719263" y="350838"/>
            <a:ext cx="3540125" cy="1990725"/>
          </a:xfrm>
          <a:prstGeom prst="rect">
            <a:avLst/>
          </a:prstGeom>
        </p:spPr>
      </p:sp>
      <p:sp>
        <p:nvSpPr>
          <p:cNvPr id="10" name="Date Placeholder 9"/>
          <p:cNvSpPr>
            <a:spLocks noGrp="1"/>
          </p:cNvSpPr>
          <p:nvPr>
            <p:ph type="dt" idx="10"/>
          </p:nvPr>
        </p:nvSpPr>
        <p:spPr/>
        <p:txBody>
          <a:bodyPr/>
          <a:lstStyle/>
          <a:p>
            <a:r>
              <a:rPr lang="en-US" dirty="0" smtClean="0"/>
              <a:t>April 2018</a:t>
            </a:r>
            <a:endParaRPr lang="en-US" dirty="0"/>
          </a:p>
        </p:txBody>
      </p:sp>
      <p:sp>
        <p:nvSpPr>
          <p:cNvPr id="11" name="Footer Placeholder 10"/>
          <p:cNvSpPr>
            <a:spLocks noGrp="1"/>
          </p:cNvSpPr>
          <p:nvPr>
            <p:ph type="ftr" sz="quarter" idx="11"/>
          </p:nvPr>
        </p:nvSpPr>
        <p:spPr/>
        <p:txBody>
          <a:bodyPr/>
          <a:lstStyle/>
          <a:p>
            <a:r>
              <a:rPr lang="en-US" smtClean="0"/>
              <a:t>Wisconsin Department of Public Instruction</a:t>
            </a:r>
            <a:endParaRPr lang="en-US"/>
          </a:p>
        </p:txBody>
      </p:sp>
      <p:sp>
        <p:nvSpPr>
          <p:cNvPr id="12" name="Slide Number Placeholder 11"/>
          <p:cNvSpPr>
            <a:spLocks noGrp="1"/>
          </p:cNvSpPr>
          <p:nvPr>
            <p:ph type="sldNum" sz="quarter" idx="12"/>
          </p:nvPr>
        </p:nvSpPr>
        <p:spPr/>
        <p:txBody>
          <a:bodyPr/>
          <a:lstStyle/>
          <a:p>
            <a:fld id="{84D1FE89-6336-4D40-8888-FEE536696E18}" type="slidenum">
              <a:rPr lang="en-US" smtClean="0"/>
              <a:t>44</a:t>
            </a:fld>
            <a:endParaRPr lang="en-US"/>
          </a:p>
        </p:txBody>
      </p:sp>
      <p:sp>
        <p:nvSpPr>
          <p:cNvPr id="13" name="Header Placeholder 12"/>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2706286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otes Placeholder 10"/>
          <p:cNvSpPr>
            <a:spLocks noGrp="1"/>
          </p:cNvSpPr>
          <p:nvPr>
            <p:ph type="body" idx="1"/>
          </p:nvPr>
        </p:nvSpPr>
        <p:spPr>
          <a:xfrm>
            <a:off x="220662" y="2270125"/>
            <a:ext cx="6569075" cy="6792912"/>
          </a:xfrm>
        </p:spPr>
        <p:txBody>
          <a:bodyPr>
            <a:normAutofit/>
          </a:bodyPr>
          <a:lstStyle/>
          <a:p>
            <a:r>
              <a:rPr lang="en-US" dirty="0" smtClean="0"/>
              <a:t>Try this example yourself or with a partner/small group.  (give 5-7 minutes)</a:t>
            </a:r>
          </a:p>
          <a:p>
            <a:endParaRPr lang="en-US" dirty="0"/>
          </a:p>
          <a:p>
            <a:r>
              <a:rPr lang="en-US" dirty="0" smtClean="0"/>
              <a:t>Debrief as group</a:t>
            </a:r>
          </a:p>
          <a:p>
            <a:pPr marL="285750" indent="-285750">
              <a:buFont typeface="Arial" panose="020B0604020202020204" pitchFamily="34" charset="0"/>
              <a:buChar char="•"/>
            </a:pPr>
            <a:r>
              <a:rPr lang="en-US" dirty="0" smtClean="0"/>
              <a:t>Ask for one example</a:t>
            </a:r>
          </a:p>
          <a:p>
            <a:pPr marL="285750" indent="-285750">
              <a:buFont typeface="Arial" panose="020B0604020202020204" pitchFamily="34" charset="0"/>
              <a:buChar char="•"/>
            </a:pPr>
            <a:r>
              <a:rPr lang="en-US" dirty="0" smtClean="0"/>
              <a:t>Ask for another example with a different root cause or brainstorm other potential root causes w/ group.</a:t>
            </a:r>
          </a:p>
          <a:p>
            <a:pPr marL="285750" indent="-285750">
              <a:buFont typeface="Arial" panose="020B0604020202020204" pitchFamily="34" charset="0"/>
              <a:buChar char="•"/>
            </a:pPr>
            <a:r>
              <a:rPr lang="en-US" dirty="0" smtClean="0"/>
              <a:t>Point out that there can be several different root causes for the same “effect” .  i.e. the effect of a student’s disability is unique to every student.  The student’s eligibility label is not sufficient to determine the reason why a particular student may be experiencing difficulty with access, engagement and progress in meeting early childhood/grade-level academic standards and functional expectations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Any questions before we move on? </a:t>
            </a:r>
          </a:p>
          <a:p>
            <a:endParaRPr lang="en-US" dirty="0"/>
          </a:p>
          <a:p>
            <a:endParaRPr lang="en-US" dirty="0"/>
          </a:p>
        </p:txBody>
      </p:sp>
      <p:sp>
        <p:nvSpPr>
          <p:cNvPr id="12" name="Date Placeholder 11"/>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14" name="Footer Placeholder 13"/>
          <p:cNvSpPr>
            <a:spLocks noGrp="1"/>
          </p:cNvSpPr>
          <p:nvPr>
            <p:ph type="ftr" sz="quarter" idx="11"/>
          </p:nvPr>
        </p:nvSpPr>
        <p:spPr/>
        <p:txBody>
          <a:bodyPr/>
          <a:lstStyle/>
          <a:p>
            <a:pPr>
              <a:defRPr/>
            </a:pPr>
            <a:r>
              <a:rPr lang="en-US" smtClean="0"/>
              <a:t>Wisconsin Department of Public Instruction</a:t>
            </a:r>
            <a:endParaRPr lang="en-US" dirty="0"/>
          </a:p>
        </p:txBody>
      </p:sp>
      <p:sp>
        <p:nvSpPr>
          <p:cNvPr id="15" name="Slide Number Placeholder 14"/>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45</a:t>
            </a:fld>
            <a:endParaRPr lang="en-US" dirty="0"/>
          </a:p>
        </p:txBody>
      </p:sp>
      <p:sp>
        <p:nvSpPr>
          <p:cNvPr id="16" name="Header Placeholder 15"/>
          <p:cNvSpPr>
            <a:spLocks noGrp="1"/>
          </p:cNvSpPr>
          <p:nvPr>
            <p:ph type="hdr" sz="quarter" idx="13"/>
          </p:nvPr>
        </p:nvSpPr>
        <p:spPr/>
        <p:txBody>
          <a:bodyPr/>
          <a:lstStyle/>
          <a:p>
            <a:pPr>
              <a:defRPr/>
            </a:pPr>
            <a:r>
              <a:rPr lang="en-US" smtClean="0"/>
              <a:t>CCR IEPs</a:t>
            </a:r>
            <a:endParaRPr lang="en-US" dirty="0"/>
          </a:p>
        </p:txBody>
      </p:sp>
      <p:sp>
        <p:nvSpPr>
          <p:cNvPr id="2" name="Slide Image Placeholder 1"/>
          <p:cNvSpPr>
            <a:spLocks noGrp="1" noRot="1" noChangeAspect="1"/>
          </p:cNvSpPr>
          <p:nvPr>
            <p:ph type="sldImg"/>
          </p:nvPr>
        </p:nvSpPr>
        <p:spPr>
          <a:xfrm>
            <a:off x="1854200" y="247650"/>
            <a:ext cx="3354388" cy="1885950"/>
          </a:xfrm>
        </p:spPr>
      </p:sp>
    </p:spTree>
    <p:extLst>
      <p:ext uri="{BB962C8B-B14F-4D97-AF65-F5344CB8AC3E}">
        <p14:creationId xmlns:p14="http://schemas.microsoft.com/office/powerpoint/2010/main" val="516363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normAutofit/>
          </a:bodyPr>
          <a:lstStyle/>
          <a:p>
            <a:r>
              <a:rPr lang="en-US" dirty="0" smtClean="0"/>
              <a:t>Here are the step-check questions for this part of Step 2. </a:t>
            </a:r>
          </a:p>
          <a:p>
            <a:r>
              <a:rPr lang="en-US" dirty="0" smtClean="0"/>
              <a:t>We recommend you use these questions when developing and reviewing IEP statements about disability related need. Has the IEP team identified “why” the student is not meeting academic standards or functional expectations? Has the IEP team considered multiple reasons “why” the student is having difficulty accessing and engaging in grade-level instruction, activities and environments?  Has the IEP team explored how special factors or other influences relate to the observed effects such as teaching methods and materials, group size, environmental factors, etc.?  Does the analysis go beyond impairment criteria?</a:t>
            </a:r>
          </a:p>
        </p:txBody>
      </p:sp>
      <p:sp>
        <p:nvSpPr>
          <p:cNvPr id="13" name="Slide Image Placeholder 12"/>
          <p:cNvSpPr>
            <a:spLocks noGrp="1" noRot="1" noChangeAspect="1"/>
          </p:cNvSpPr>
          <p:nvPr>
            <p:ph type="sldImg"/>
          </p:nvPr>
        </p:nvSpPr>
        <p:spPr>
          <a:xfrm>
            <a:off x="1720850" y="350838"/>
            <a:ext cx="3536950" cy="1990725"/>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46</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547046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4" name="Shape 794"/>
          <p:cNvSpPr txBox="1">
            <a:spLocks noGrp="1"/>
          </p:cNvSpPr>
          <p:nvPr>
            <p:ph type="sldNum" idx="12"/>
          </p:nvPr>
        </p:nvSpPr>
        <p:spPr/>
        <p:txBody>
          <a:bodyPr/>
          <a:lstStyle/>
          <a:p>
            <a:pPr lvl="0"/>
            <a:fld id="{00000000-1234-1234-1234-123412341234}" type="slidenum">
              <a:rPr lang="en-US" smtClean="0"/>
              <a:pPr lvl="0"/>
              <a:t>47</a:t>
            </a:fld>
            <a:endParaRPr lang="en-US"/>
          </a:p>
        </p:txBody>
      </p:sp>
      <p:sp>
        <p:nvSpPr>
          <p:cNvPr id="3" name="Slide Image Placeholder 2"/>
          <p:cNvSpPr>
            <a:spLocks noGrp="1" noRot="1" noChangeAspect="1"/>
          </p:cNvSpPr>
          <p:nvPr>
            <p:ph type="sldImg"/>
          </p:nvPr>
        </p:nvSpPr>
        <p:spPr>
          <a:xfrm>
            <a:off x="1981200" y="231775"/>
            <a:ext cx="3390900" cy="1908175"/>
          </a:xfrm>
        </p:spPr>
      </p:sp>
      <p:sp>
        <p:nvSpPr>
          <p:cNvPr id="4" name="Notes Placeholder 3"/>
          <p:cNvSpPr>
            <a:spLocks noGrp="1"/>
          </p:cNvSpPr>
          <p:nvPr>
            <p:ph type="body" idx="1"/>
          </p:nvPr>
        </p:nvSpPr>
        <p:spPr>
          <a:xfrm>
            <a:off x="152401" y="2139762"/>
            <a:ext cx="6702215" cy="6851838"/>
          </a:xfrm>
        </p:spPr>
        <p:txBody>
          <a:bodyPr>
            <a:normAutofit/>
          </a:bodyPr>
          <a:lstStyle/>
          <a:p>
            <a:pPr marL="0" indent="0" algn="ctr">
              <a:buNone/>
            </a:pPr>
            <a:r>
              <a:rPr lang="en-US" sz="1400" dirty="0" smtClean="0"/>
              <a:t>Pick one effect statement in your IEP. </a:t>
            </a:r>
          </a:p>
          <a:p>
            <a:pPr marL="0" indent="0">
              <a:buNone/>
            </a:pPr>
            <a:r>
              <a:rPr lang="en-US" sz="1400" dirty="0" smtClean="0"/>
              <a:t>Ask why the student is struggling in that area?</a:t>
            </a:r>
          </a:p>
          <a:p>
            <a:pPr marL="0" indent="0">
              <a:buNone/>
            </a:pPr>
            <a:r>
              <a:rPr lang="en-US" sz="1400" dirty="0" smtClean="0"/>
              <a:t> 	Ask why the student is struggling in that area?</a:t>
            </a:r>
          </a:p>
          <a:p>
            <a:pPr marL="0" indent="0">
              <a:buNone/>
            </a:pPr>
            <a:r>
              <a:rPr lang="en-US" sz="1400" dirty="0" smtClean="0"/>
              <a:t>		Ask why the student is struggling in that area?</a:t>
            </a:r>
          </a:p>
          <a:p>
            <a:pPr marL="0" indent="0">
              <a:buNone/>
            </a:pPr>
            <a:r>
              <a:rPr lang="en-US" sz="1400" dirty="0" smtClean="0"/>
              <a:t>			Ask why the student is struggling in that area?</a:t>
            </a:r>
          </a:p>
          <a:p>
            <a:pPr marL="0" indent="0">
              <a:buNone/>
            </a:pPr>
            <a:r>
              <a:rPr lang="en-US" sz="1400" dirty="0" smtClean="0"/>
              <a:t>				Ask why…</a:t>
            </a:r>
            <a:endParaRPr lang="en-US" dirty="0" smtClean="0"/>
          </a:p>
          <a:p>
            <a:r>
              <a:rPr lang="en-US" dirty="0" smtClean="0"/>
              <a:t>Record your </a:t>
            </a:r>
            <a:r>
              <a:rPr lang="en-US" i="1" dirty="0" smtClean="0"/>
              <a:t>Why</a:t>
            </a:r>
            <a:r>
              <a:rPr lang="en-US" dirty="0" smtClean="0"/>
              <a:t> questions and answers on the process chart.</a:t>
            </a:r>
          </a:p>
          <a:p>
            <a:r>
              <a:rPr lang="en-US" dirty="0" smtClean="0"/>
              <a:t>Use the Step Check to determine if you have the necessary information.</a:t>
            </a:r>
          </a:p>
          <a:p>
            <a:endParaRPr lang="en-US" sz="1400" dirty="0"/>
          </a:p>
        </p:txBody>
      </p:sp>
      <p:sp>
        <p:nvSpPr>
          <p:cNvPr id="5" name="Date Placeholder 4"/>
          <p:cNvSpPr>
            <a:spLocks noGrp="1"/>
          </p:cNvSpPr>
          <p:nvPr>
            <p:ph type="dt" idx="13"/>
          </p:nvPr>
        </p:nvSpPr>
        <p:spPr/>
        <p:txBody>
          <a:bodyPr/>
          <a:lstStyle/>
          <a:p>
            <a:r>
              <a:rPr lang="en-US" smtClean="0"/>
              <a:t>October 2017</a:t>
            </a:r>
            <a:endParaRPr lang="en-US"/>
          </a:p>
        </p:txBody>
      </p:sp>
      <p:sp>
        <p:nvSpPr>
          <p:cNvPr id="6" name="Footer Placeholder 5"/>
          <p:cNvSpPr>
            <a:spLocks noGrp="1"/>
          </p:cNvSpPr>
          <p:nvPr>
            <p:ph type="ftr" idx="14"/>
          </p:nvPr>
        </p:nvSpPr>
        <p:spPr/>
        <p:txBody>
          <a:bodyPr/>
          <a:lstStyle/>
          <a:p>
            <a:r>
              <a:rPr lang="en-US" smtClean="0"/>
              <a:t>Wisconsin Department of Public Instruction</a:t>
            </a:r>
            <a:endParaRPr lang="en-US"/>
          </a:p>
        </p:txBody>
      </p:sp>
      <p:sp>
        <p:nvSpPr>
          <p:cNvPr id="7" name="Header Placeholder 6"/>
          <p:cNvSpPr>
            <a:spLocks noGrp="1"/>
          </p:cNvSpPr>
          <p:nvPr>
            <p:ph type="hdr" idx="15"/>
          </p:nvPr>
        </p:nvSpPr>
        <p:spPr/>
        <p:txBody>
          <a:bodyPr/>
          <a:lstStyle/>
          <a:p>
            <a:r>
              <a:rPr lang="en-US" smtClean="0"/>
              <a:t>CCR-IEP</a:t>
            </a:r>
            <a:endParaRPr lang="en-US"/>
          </a:p>
        </p:txBody>
      </p:sp>
    </p:spTree>
    <p:extLst>
      <p:ext uri="{BB962C8B-B14F-4D97-AF65-F5344CB8AC3E}">
        <p14:creationId xmlns:p14="http://schemas.microsoft.com/office/powerpoint/2010/main" val="2618322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idx="10"/>
          </p:nvPr>
        </p:nvSpPr>
        <p:spPr/>
        <p:txBody>
          <a:bodyPr/>
          <a:lstStyle/>
          <a:p>
            <a:r>
              <a:rPr lang="en-US" dirty="0" smtClean="0"/>
              <a:t>April 2018</a:t>
            </a:r>
            <a:endParaRPr lang="en-US" dirty="0"/>
          </a:p>
        </p:txBody>
      </p:sp>
      <p:sp>
        <p:nvSpPr>
          <p:cNvPr id="9" name="Slide Image Placeholder 8"/>
          <p:cNvSpPr>
            <a:spLocks noGrp="1" noRot="1" noChangeAspect="1"/>
          </p:cNvSpPr>
          <p:nvPr>
            <p:ph type="sldImg"/>
          </p:nvPr>
        </p:nvSpPr>
        <p:spPr>
          <a:xfrm>
            <a:off x="1660525" y="231775"/>
            <a:ext cx="3749675" cy="2109788"/>
          </a:xfrm>
          <a:prstGeom prst="rect">
            <a:avLst/>
          </a:prstGeom>
        </p:spPr>
      </p:sp>
      <p:sp>
        <p:nvSpPr>
          <p:cNvPr id="10" name="Notes Placeholder 9"/>
          <p:cNvSpPr>
            <a:spLocks noGrp="1"/>
          </p:cNvSpPr>
          <p:nvPr>
            <p:ph type="body" idx="1"/>
          </p:nvPr>
        </p:nvSpPr>
        <p:spPr>
          <a:xfrm>
            <a:off x="152401" y="2442950"/>
            <a:ext cx="6702215" cy="6548650"/>
          </a:xfrm>
          <a:prstGeom prst="rect">
            <a:avLst/>
          </a:prstGeom>
        </p:spPr>
        <p:txBody>
          <a:bodyPr/>
          <a:lstStyle/>
          <a:p>
            <a:r>
              <a:rPr lang="en-US" dirty="0" smtClean="0"/>
              <a:t>Record your responses on the CCR</a:t>
            </a:r>
            <a:r>
              <a:rPr lang="en-US" baseline="0" dirty="0" smtClean="0"/>
              <a:t> IEP Process Chart.</a:t>
            </a:r>
            <a:endParaRPr lang="en-US" dirty="0" smtClean="0"/>
          </a:p>
          <a:p>
            <a:endParaRPr lang="en-US" dirty="0"/>
          </a:p>
        </p:txBody>
      </p:sp>
      <p:sp>
        <p:nvSpPr>
          <p:cNvPr id="14" name="Footer Placeholder 13"/>
          <p:cNvSpPr>
            <a:spLocks noGrp="1"/>
          </p:cNvSpPr>
          <p:nvPr>
            <p:ph type="ftr" sz="quarter" idx="11"/>
          </p:nvPr>
        </p:nvSpPr>
        <p:spPr/>
        <p:txBody>
          <a:bodyPr/>
          <a:lstStyle/>
          <a:p>
            <a:r>
              <a:rPr lang="en-US" smtClean="0"/>
              <a:t>Wisconsin Department of Public Instruction</a:t>
            </a:r>
            <a:endParaRPr lang="en-US"/>
          </a:p>
        </p:txBody>
      </p:sp>
      <p:sp>
        <p:nvSpPr>
          <p:cNvPr id="15" name="Slide Number Placeholder 14"/>
          <p:cNvSpPr>
            <a:spLocks noGrp="1"/>
          </p:cNvSpPr>
          <p:nvPr>
            <p:ph type="sldNum" sz="quarter" idx="12"/>
          </p:nvPr>
        </p:nvSpPr>
        <p:spPr/>
        <p:txBody>
          <a:bodyPr/>
          <a:lstStyle/>
          <a:p>
            <a:fld id="{39280DFA-CFF4-4B22-B14E-825893CEE4C9}" type="slidenum">
              <a:rPr lang="en-US" smtClean="0"/>
              <a:t>48</a:t>
            </a:fld>
            <a:endParaRPr lang="en-US"/>
          </a:p>
        </p:txBody>
      </p:sp>
      <p:sp>
        <p:nvSpPr>
          <p:cNvPr id="16" name="Header Placeholder 15"/>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691746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0525" y="231775"/>
            <a:ext cx="3749675" cy="2109788"/>
          </a:xfrm>
          <a:prstGeom prst="rect">
            <a:avLst/>
          </a:prstGeom>
        </p:spPr>
      </p:sp>
      <p:sp>
        <p:nvSpPr>
          <p:cNvPr id="3" name="Notes Placeholder 2"/>
          <p:cNvSpPr>
            <a:spLocks noGrp="1"/>
          </p:cNvSpPr>
          <p:nvPr>
            <p:ph type="body" idx="1"/>
          </p:nvPr>
        </p:nvSpPr>
        <p:spPr>
          <a:xfrm>
            <a:off x="152401" y="2442950"/>
            <a:ext cx="6702215" cy="6548650"/>
          </a:xfrm>
          <a:prstGeom prst="rect">
            <a:avLst/>
          </a:prstGeom>
        </p:spPr>
        <p:txBody>
          <a:bodyPr/>
          <a:lstStyle/>
          <a:p>
            <a:pPr defTabSz="457200"/>
            <a:r>
              <a:rPr lang="en-US" dirty="0" smtClean="0"/>
              <a:t>Now go back and look at your effect statements again, discuss</a:t>
            </a:r>
            <a:r>
              <a:rPr lang="en-US" baseline="0" dirty="0" smtClean="0"/>
              <a:t> how you might refine thes</a:t>
            </a:r>
            <a:r>
              <a:rPr lang="en-US" dirty="0" smtClean="0"/>
              <a:t>e statements to document your root cause analysis. </a:t>
            </a:r>
            <a:endParaRPr lang="en-US" baseline="0" dirty="0" smtClean="0"/>
          </a:p>
          <a:p>
            <a:pPr defTabSz="457200"/>
            <a:r>
              <a:rPr lang="en-US" dirty="0" smtClean="0"/>
              <a:t>Consider using the sentence stem shared a few slides back:  </a:t>
            </a:r>
            <a:r>
              <a:rPr lang="en-US" i="1" dirty="0"/>
              <a:t>The </a:t>
            </a:r>
            <a:r>
              <a:rPr lang="en-US" i="1" dirty="0" smtClean="0"/>
              <a:t>student… </a:t>
            </a:r>
            <a:r>
              <a:rPr lang="en-US" i="1" dirty="0"/>
              <a:t>(observed effects) because…. .</a:t>
            </a:r>
            <a:endParaRPr lang="en-US" i="1" dirty="0" smtClean="0"/>
          </a:p>
          <a:p>
            <a:pPr defTabSz="457200"/>
            <a:r>
              <a:rPr lang="en-US" baseline="0" dirty="0" smtClean="0"/>
              <a:t>It</a:t>
            </a:r>
            <a:r>
              <a:rPr lang="en-US" dirty="0" smtClean="0"/>
              <a:t> helps connect the root cause and the effect. </a:t>
            </a:r>
          </a:p>
          <a:p>
            <a:pPr defTabSz="457200"/>
            <a:endParaRPr lang="en-US" dirty="0" smtClean="0"/>
          </a:p>
          <a:p>
            <a:pPr defTabSz="457200"/>
            <a:r>
              <a:rPr lang="en-US" i="1" dirty="0" smtClean="0"/>
              <a:t>Give 3 minutes then direct them to next slide</a:t>
            </a:r>
          </a:p>
          <a:p>
            <a:pPr defTabSz="457200"/>
            <a:endParaRPr lang="en-US" baseline="0" dirty="0"/>
          </a:p>
          <a:p>
            <a:pPr marL="914400" indent="-914400" defTabSz="457200"/>
            <a:endParaRPr lang="en-US" i="1" dirty="0"/>
          </a:p>
          <a:p>
            <a:pPr marL="914400" indent="-914400" defTabSz="457200"/>
            <a:endParaRPr lang="en-US" i="1" dirty="0"/>
          </a:p>
          <a:p>
            <a:endParaRPr lang="en-US" dirty="0"/>
          </a:p>
        </p:txBody>
      </p:sp>
      <p:sp>
        <p:nvSpPr>
          <p:cNvPr id="12" name="Date Placeholder 11"/>
          <p:cNvSpPr>
            <a:spLocks noGrp="1"/>
          </p:cNvSpPr>
          <p:nvPr>
            <p:ph type="dt" idx="10"/>
          </p:nvPr>
        </p:nvSpPr>
        <p:spPr/>
        <p:txBody>
          <a:bodyPr/>
          <a:lstStyle/>
          <a:p>
            <a:r>
              <a:rPr lang="en-US" dirty="0" smtClean="0"/>
              <a:t>April 2018</a:t>
            </a:r>
            <a:endParaRPr lang="en-US" dirty="0"/>
          </a:p>
        </p:txBody>
      </p:sp>
      <p:sp>
        <p:nvSpPr>
          <p:cNvPr id="13" name="Footer Placeholder 12"/>
          <p:cNvSpPr>
            <a:spLocks noGrp="1"/>
          </p:cNvSpPr>
          <p:nvPr>
            <p:ph type="ftr" sz="quarter" idx="11"/>
          </p:nvPr>
        </p:nvSpPr>
        <p:spPr/>
        <p:txBody>
          <a:bodyPr/>
          <a:lstStyle/>
          <a:p>
            <a:r>
              <a:rPr lang="en-US" smtClean="0"/>
              <a:t>Wisconsin Department of Public Instruction</a:t>
            </a:r>
            <a:endParaRPr lang="en-US"/>
          </a:p>
        </p:txBody>
      </p:sp>
      <p:sp>
        <p:nvSpPr>
          <p:cNvPr id="14" name="Slide Number Placeholder 13"/>
          <p:cNvSpPr>
            <a:spLocks noGrp="1"/>
          </p:cNvSpPr>
          <p:nvPr>
            <p:ph type="sldNum" sz="quarter" idx="12"/>
          </p:nvPr>
        </p:nvSpPr>
        <p:spPr/>
        <p:txBody>
          <a:bodyPr/>
          <a:lstStyle/>
          <a:p>
            <a:fld id="{84D1FE89-6336-4D40-8888-FEE536696E18}" type="slidenum">
              <a:rPr lang="en-US" smtClean="0"/>
              <a:t>49</a:t>
            </a:fld>
            <a:endParaRPr lang="en-US"/>
          </a:p>
        </p:txBody>
      </p:sp>
      <p:sp>
        <p:nvSpPr>
          <p:cNvPr id="15" name="Header Placeholder 14"/>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085511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228600"/>
            <a:ext cx="3175000" cy="1785938"/>
          </a:xfrm>
        </p:spPr>
      </p:sp>
      <p:sp>
        <p:nvSpPr>
          <p:cNvPr id="3" name="Notes Placeholder 2"/>
          <p:cNvSpPr>
            <a:spLocks noGrp="1"/>
          </p:cNvSpPr>
          <p:nvPr>
            <p:ph type="body" idx="1"/>
          </p:nvPr>
        </p:nvSpPr>
        <p:spPr/>
        <p:txBody>
          <a:bodyPr/>
          <a:lstStyle/>
          <a:p>
            <a:r>
              <a:rPr lang="en-US" dirty="0" smtClean="0"/>
              <a:t>CCR IEP all for all students</a:t>
            </a:r>
            <a:r>
              <a:rPr lang="en-US" baseline="0" dirty="0" smtClean="0"/>
              <a:t> with disabilities. The 5-Step process should be used when developing all IEPs, even in early childhood when foundational skills are being developed. </a:t>
            </a:r>
          </a:p>
          <a:p>
            <a:r>
              <a:rPr lang="en-US" dirty="0" smtClean="0"/>
              <a:t>The main difference is the standards used: </a:t>
            </a:r>
          </a:p>
          <a:p>
            <a:pPr lvl="1"/>
            <a:r>
              <a:rPr lang="en-US" sz="2000" dirty="0" smtClean="0"/>
              <a:t>For students in the general education curriculum</a:t>
            </a:r>
          </a:p>
          <a:p>
            <a:pPr lvl="2"/>
            <a:r>
              <a:rPr lang="en-US" dirty="0" smtClean="0"/>
              <a:t>General education standards (e.g., Wisconsin Academic Standards) </a:t>
            </a:r>
          </a:p>
          <a:p>
            <a:pPr lvl="2"/>
            <a:r>
              <a:rPr lang="en-US" dirty="0" smtClean="0"/>
              <a:t>Participate in the Wisconsin Forward Exam or ACT</a:t>
            </a:r>
          </a:p>
          <a:p>
            <a:pPr lvl="1"/>
            <a:r>
              <a:rPr lang="en-US" sz="2000" dirty="0" smtClean="0"/>
              <a:t>For students with significant cognitive disabilities:</a:t>
            </a:r>
          </a:p>
          <a:p>
            <a:pPr lvl="2"/>
            <a:r>
              <a:rPr lang="en-US" dirty="0" smtClean="0"/>
              <a:t>Alternate achievement standards (e.g. Essential Elements) </a:t>
            </a:r>
          </a:p>
          <a:p>
            <a:pPr lvl="2"/>
            <a:r>
              <a:rPr lang="en-US" dirty="0" smtClean="0"/>
              <a:t>Participating in Dynamic Learning Maps (DLM) Assessment </a:t>
            </a:r>
          </a:p>
          <a:p>
            <a:pPr lvl="1"/>
            <a:r>
              <a:rPr lang="en-US" sz="2000" dirty="0" smtClean="0"/>
              <a:t>For preschool children: </a:t>
            </a:r>
          </a:p>
          <a:p>
            <a:pPr lvl="2"/>
            <a:r>
              <a:rPr lang="en-US" dirty="0" smtClean="0"/>
              <a:t>Preschool standards (e.g., Wisconsin Model Academic Learning Standards). </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CCR-IEP Step 2 -MSCD</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Wisconsin Dept. of Public Instruction</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DB3C69-16F6-466A-B3B3-DB0E2089E12C}" type="slidenum">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 name="Date Placeholder 7"/>
          <p:cNvSpPr>
            <a:spLocks noGrp="1"/>
          </p:cNvSpPr>
          <p:nvPr>
            <p:ph type="dt"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prstClr val="black"/>
                </a:solidFill>
                <a:effectLst/>
                <a:uLnTx/>
                <a:uFillTx/>
                <a:latin typeface="Arial" charset="0"/>
                <a:ea typeface="+mn-ea"/>
                <a:cs typeface="Arial" charset="0"/>
              </a:rPr>
              <a:t>August 2017</a:t>
            </a: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41494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Image Placeholder 11"/>
          <p:cNvSpPr>
            <a:spLocks noGrp="1" noRot="1" noChangeAspect="1"/>
          </p:cNvSpPr>
          <p:nvPr>
            <p:ph type="sldImg"/>
          </p:nvPr>
        </p:nvSpPr>
        <p:spPr>
          <a:xfrm>
            <a:off x="1905000" y="304800"/>
            <a:ext cx="3789363" cy="2132013"/>
          </a:xfrm>
          <a:prstGeom prst="rect">
            <a:avLst/>
          </a:prstGeom>
        </p:spPr>
      </p:sp>
      <p:sp>
        <p:nvSpPr>
          <p:cNvPr id="13" name="Notes Placeholder 12"/>
          <p:cNvSpPr>
            <a:spLocks noGrp="1"/>
          </p:cNvSpPr>
          <p:nvPr>
            <p:ph type="body" idx="1"/>
          </p:nvPr>
        </p:nvSpPr>
        <p:spPr>
          <a:xfrm>
            <a:off x="152400" y="2442950"/>
            <a:ext cx="6702215" cy="6548650"/>
          </a:xfrm>
          <a:prstGeom prst="rect">
            <a:avLst/>
          </a:prstGeom>
        </p:spPr>
        <p:txBody>
          <a:bodyPr/>
          <a:lstStyle/>
          <a:p>
            <a:r>
              <a:rPr lang="en-US" i="1" dirty="0" smtClean="0"/>
              <a:t>Let them talk in small groups or their pairs for additional 5 minutes.  Ask the participants to jot down at least one question. </a:t>
            </a:r>
          </a:p>
          <a:p>
            <a:r>
              <a:rPr lang="en-US" i="1" dirty="0" smtClean="0"/>
              <a:t>Make sure to include prompt re: how would you engage families and students in this step</a:t>
            </a:r>
          </a:p>
          <a:p>
            <a:r>
              <a:rPr lang="en-US" dirty="0" smtClean="0"/>
              <a:t>-------------------------------------------------------------------------------------------</a:t>
            </a:r>
          </a:p>
          <a:p>
            <a:r>
              <a:rPr lang="en-US" b="1" dirty="0" smtClean="0"/>
              <a:t>Presenter note: </a:t>
            </a:r>
            <a:r>
              <a:rPr lang="en-US" dirty="0" smtClean="0"/>
              <a:t>As appropriate, during debrief, this might also be a good time to address how to deal with the tendency to assign root cause to “because of the student’s impairment.  Circling back to a student’s “label” as the root cause may reflect beliefs and biases about the abilities and expectations for students with certain types of impairments. Instead, encourage participants to focus on descriptions of “why” </a:t>
            </a:r>
          </a:p>
          <a:p>
            <a:r>
              <a:rPr lang="en-US" dirty="0" smtClean="0"/>
              <a:t>Non-Examples: These statements are </a:t>
            </a:r>
            <a:r>
              <a:rPr lang="en-US" b="1" dirty="0" smtClean="0"/>
              <a:t>not</a:t>
            </a:r>
            <a:r>
              <a:rPr lang="en-US" dirty="0" smtClean="0"/>
              <a:t> helpful as root causes because they do not provide an avenue for progress. </a:t>
            </a:r>
          </a:p>
          <a:p>
            <a:pPr marL="342900" indent="-342900">
              <a:buFont typeface="+mj-lt"/>
              <a:buAutoNum type="arabicPeriod"/>
            </a:pPr>
            <a:r>
              <a:rPr lang="en-US" dirty="0" smtClean="0"/>
              <a:t>The student does not read grade level text fluently, because the student is SLD</a:t>
            </a:r>
          </a:p>
          <a:p>
            <a:pPr marL="342900" indent="-342900">
              <a:buFont typeface="+mj-lt"/>
              <a:buAutoNum type="arabicPeriod"/>
            </a:pPr>
            <a:r>
              <a:rPr lang="en-US" dirty="0" smtClean="0"/>
              <a:t> The student can’t decode and understand written text because they are deaf</a:t>
            </a:r>
          </a:p>
          <a:p>
            <a:pPr marL="342900" indent="-342900">
              <a:buFont typeface="+mj-lt"/>
              <a:buAutoNum type="arabicPeriod"/>
            </a:pPr>
            <a:r>
              <a:rPr lang="en-US" dirty="0" smtClean="0"/>
              <a:t>The student can’t get around the school environment independently because they are quadriplegic? </a:t>
            </a:r>
          </a:p>
          <a:p>
            <a:r>
              <a:rPr lang="en-US" dirty="0" smtClean="0"/>
              <a:t>Example Reflections re: label and effects/root causes </a:t>
            </a:r>
          </a:p>
          <a:p>
            <a:pPr marL="342900" indent="-342900">
              <a:buFont typeface="+mj-lt"/>
              <a:buAutoNum type="arabicPeriod"/>
            </a:pPr>
            <a:r>
              <a:rPr lang="en-US" dirty="0" smtClean="0"/>
              <a:t> Does having SLD preclude the development of reading fluency?  No-</a:t>
            </a:r>
          </a:p>
          <a:p>
            <a:pPr marL="742950" lvl="1" indent="-285750">
              <a:buFont typeface="Courier New" panose="02070309020205020404" pitchFamily="49" charset="0"/>
              <a:buChar char="o"/>
            </a:pPr>
            <a:r>
              <a:rPr lang="en-US" dirty="0" smtClean="0"/>
              <a:t>Why is </a:t>
            </a:r>
            <a:r>
              <a:rPr lang="en-US" i="1" dirty="0" smtClean="0"/>
              <a:t>this</a:t>
            </a:r>
            <a:r>
              <a:rPr lang="en-US" dirty="0" smtClean="0"/>
              <a:t> student who has SLD having difficulty reading text fluently?  (</a:t>
            </a:r>
            <a:r>
              <a:rPr lang="en-US" dirty="0"/>
              <a:t>more appropriate: </a:t>
            </a:r>
            <a:r>
              <a:rPr lang="en-US" dirty="0" smtClean="0"/>
              <a:t>(The </a:t>
            </a:r>
            <a:r>
              <a:rPr lang="en-US" dirty="0"/>
              <a:t>student does not read grade level text fluency because of inadequate decoding skills) </a:t>
            </a:r>
            <a:endParaRPr lang="en-US" dirty="0" smtClean="0"/>
          </a:p>
          <a:p>
            <a:pPr marL="342900" indent="-342900">
              <a:buFont typeface="+mj-lt"/>
              <a:buAutoNum type="arabicPeriod"/>
            </a:pPr>
            <a:r>
              <a:rPr lang="en-US" dirty="0" smtClean="0"/>
              <a:t>Do some students who are deaf learn to read and understand grade level text?</a:t>
            </a:r>
          </a:p>
          <a:p>
            <a:pPr marL="742950" lvl="1" indent="-285750">
              <a:buFont typeface="Courier New" panose="02070309020205020404" pitchFamily="49" charset="0"/>
              <a:buChar char="o"/>
            </a:pPr>
            <a:r>
              <a:rPr lang="en-US" dirty="0" smtClean="0"/>
              <a:t> Why is </a:t>
            </a:r>
            <a:r>
              <a:rPr lang="en-US" i="1" dirty="0" smtClean="0"/>
              <a:t>this </a:t>
            </a:r>
            <a:r>
              <a:rPr lang="en-US" dirty="0" smtClean="0"/>
              <a:t>student who is deaf, having trouble reading and understand text? </a:t>
            </a:r>
          </a:p>
          <a:p>
            <a:pPr marL="342900" indent="-342900">
              <a:buFont typeface="+mj-lt"/>
              <a:buAutoNum type="arabicPeriod"/>
            </a:pPr>
            <a:r>
              <a:rPr lang="en-US" dirty="0" smtClean="0"/>
              <a:t>Can some students who are quadriplegic get around school independently?</a:t>
            </a:r>
          </a:p>
          <a:p>
            <a:pPr marL="742950" lvl="1" indent="-285750">
              <a:buFont typeface="Courier New" panose="02070309020205020404" pitchFamily="49" charset="0"/>
              <a:buChar char="o"/>
            </a:pPr>
            <a:r>
              <a:rPr lang="en-US" dirty="0" smtClean="0"/>
              <a:t>Why is </a:t>
            </a:r>
            <a:r>
              <a:rPr lang="en-US" i="1" dirty="0" smtClean="0"/>
              <a:t>this</a:t>
            </a:r>
            <a:r>
              <a:rPr lang="en-US" dirty="0" smtClean="0"/>
              <a:t> student not independently mobile? </a:t>
            </a:r>
          </a:p>
          <a:p>
            <a:endParaRPr lang="en-US" dirty="0"/>
          </a:p>
          <a:p>
            <a:endParaRPr lang="en-US" dirty="0" smtClean="0"/>
          </a:p>
          <a:p>
            <a:endParaRPr lang="en-US" dirty="0"/>
          </a:p>
        </p:txBody>
      </p:sp>
      <p:sp>
        <p:nvSpPr>
          <p:cNvPr id="10" name="Date Placeholder 9"/>
          <p:cNvSpPr>
            <a:spLocks noGrp="1"/>
          </p:cNvSpPr>
          <p:nvPr>
            <p:ph type="dt" idx="10"/>
          </p:nvPr>
        </p:nvSpPr>
        <p:spPr/>
        <p:txBody>
          <a:bodyPr/>
          <a:lstStyle/>
          <a:p>
            <a:r>
              <a:rPr lang="en-US" dirty="0" smtClean="0"/>
              <a:t>April 2018</a:t>
            </a:r>
            <a:endParaRPr lang="en-US" dirty="0"/>
          </a:p>
        </p:txBody>
      </p:sp>
      <p:sp>
        <p:nvSpPr>
          <p:cNvPr id="11" name="Footer Placeholder 10"/>
          <p:cNvSpPr>
            <a:spLocks noGrp="1"/>
          </p:cNvSpPr>
          <p:nvPr>
            <p:ph type="ftr" sz="quarter" idx="11"/>
          </p:nvPr>
        </p:nvSpPr>
        <p:spPr/>
        <p:txBody>
          <a:bodyPr/>
          <a:lstStyle/>
          <a:p>
            <a:r>
              <a:rPr lang="en-US" smtClean="0"/>
              <a:t>Wisconsin Department of Public Instruction</a:t>
            </a:r>
            <a:endParaRPr lang="en-US"/>
          </a:p>
        </p:txBody>
      </p:sp>
      <p:sp>
        <p:nvSpPr>
          <p:cNvPr id="14" name="Slide Number Placeholder 13"/>
          <p:cNvSpPr>
            <a:spLocks noGrp="1"/>
          </p:cNvSpPr>
          <p:nvPr>
            <p:ph type="sldNum" sz="quarter" idx="12"/>
          </p:nvPr>
        </p:nvSpPr>
        <p:spPr/>
        <p:txBody>
          <a:bodyPr/>
          <a:lstStyle/>
          <a:p>
            <a:fld id="{84D1FE89-6336-4D40-8888-FEE536696E18}" type="slidenum">
              <a:rPr lang="en-US" smtClean="0"/>
              <a:t>50</a:t>
            </a:fld>
            <a:endParaRPr lang="en-US"/>
          </a:p>
        </p:txBody>
      </p:sp>
      <p:sp>
        <p:nvSpPr>
          <p:cNvPr id="15" name="Header Placeholder 14"/>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962385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idx="10"/>
          </p:nvPr>
        </p:nvSpPr>
        <p:spPr/>
        <p:txBody>
          <a:bodyPr/>
          <a:lstStyle/>
          <a:p>
            <a:r>
              <a:rPr lang="en-US" dirty="0" smtClean="0"/>
              <a:t>April 2018</a:t>
            </a:r>
            <a:endParaRPr lang="en-US" dirty="0"/>
          </a:p>
        </p:txBody>
      </p:sp>
      <p:sp>
        <p:nvSpPr>
          <p:cNvPr id="9" name="Slide Image Placeholder 8"/>
          <p:cNvSpPr>
            <a:spLocks noGrp="1" noRot="1" noChangeAspect="1"/>
          </p:cNvSpPr>
          <p:nvPr>
            <p:ph type="sldImg"/>
          </p:nvPr>
        </p:nvSpPr>
        <p:spPr>
          <a:xfrm>
            <a:off x="1660525" y="231775"/>
            <a:ext cx="3749675" cy="2109788"/>
          </a:xfrm>
          <a:prstGeom prst="rect">
            <a:avLst/>
          </a:prstGeom>
        </p:spPr>
      </p:sp>
      <p:sp>
        <p:nvSpPr>
          <p:cNvPr id="10" name="Notes Placeholder 9"/>
          <p:cNvSpPr>
            <a:spLocks noGrp="1"/>
          </p:cNvSpPr>
          <p:nvPr>
            <p:ph type="body" idx="1"/>
          </p:nvPr>
        </p:nvSpPr>
        <p:spPr>
          <a:xfrm>
            <a:off x="152401" y="2442950"/>
            <a:ext cx="6702215" cy="6548650"/>
          </a:xfrm>
          <a:prstGeom prst="rect">
            <a:avLst/>
          </a:prstGeom>
        </p:spPr>
        <p:txBody>
          <a:bodyPr/>
          <a:lstStyle/>
          <a:p>
            <a:r>
              <a:rPr lang="en-US" dirty="0" smtClean="0"/>
              <a:t>Now, let’s move on to the last part of Step 2, synthesizing and summarizing the student’s unique disability-related needs.</a:t>
            </a:r>
          </a:p>
          <a:p>
            <a:endParaRPr lang="en-US" dirty="0" smtClean="0"/>
          </a:p>
          <a:p>
            <a:r>
              <a:rPr lang="en-US" dirty="0" smtClean="0"/>
              <a:t>Step 2 of the IEP development process is complete when the IEP team synthesizes the discussion of the root cause analysis of the effects of the student’s disability to outline the individualized disability-related needs of the student. </a:t>
            </a:r>
          </a:p>
          <a:p>
            <a:endParaRPr lang="en-US" dirty="0"/>
          </a:p>
        </p:txBody>
      </p:sp>
      <p:sp>
        <p:nvSpPr>
          <p:cNvPr id="14" name="Footer Placeholder 13"/>
          <p:cNvSpPr>
            <a:spLocks noGrp="1"/>
          </p:cNvSpPr>
          <p:nvPr>
            <p:ph type="ftr" sz="quarter" idx="11"/>
          </p:nvPr>
        </p:nvSpPr>
        <p:spPr/>
        <p:txBody>
          <a:bodyPr/>
          <a:lstStyle/>
          <a:p>
            <a:r>
              <a:rPr lang="en-US" smtClean="0"/>
              <a:t>Wisconsin Department of Public Instruction</a:t>
            </a:r>
            <a:endParaRPr lang="en-US"/>
          </a:p>
        </p:txBody>
      </p:sp>
      <p:sp>
        <p:nvSpPr>
          <p:cNvPr id="15" name="Slide Number Placeholder 14"/>
          <p:cNvSpPr>
            <a:spLocks noGrp="1"/>
          </p:cNvSpPr>
          <p:nvPr>
            <p:ph type="sldNum" sz="quarter" idx="12"/>
          </p:nvPr>
        </p:nvSpPr>
        <p:spPr/>
        <p:txBody>
          <a:bodyPr/>
          <a:lstStyle/>
          <a:p>
            <a:fld id="{39280DFA-CFF4-4B22-B14E-825893CEE4C9}" type="slidenum">
              <a:rPr lang="en-US" smtClean="0"/>
              <a:t>51</a:t>
            </a:fld>
            <a:endParaRPr lang="en-US"/>
          </a:p>
        </p:txBody>
      </p:sp>
      <p:sp>
        <p:nvSpPr>
          <p:cNvPr id="16" name="Header Placeholder 15"/>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3008177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normAutofit lnSpcReduction="10000"/>
          </a:bodyPr>
          <a:lstStyle/>
          <a:p>
            <a:pPr lvl="0"/>
            <a:r>
              <a:rPr lang="en-US" dirty="0">
                <a:sym typeface="Arial"/>
              </a:rPr>
              <a:t>During the final part of Step 2, the IEP team takes on the role of a synthesizer, not to make music, but to take complex information and distill it down into </a:t>
            </a:r>
            <a:r>
              <a:rPr lang="en-US" dirty="0"/>
              <a:t>clear</a:t>
            </a:r>
            <a:r>
              <a:rPr lang="en-US" dirty="0">
                <a:sym typeface="Arial"/>
              </a:rPr>
              <a:t>, </a:t>
            </a:r>
            <a:r>
              <a:rPr lang="en-US" dirty="0"/>
              <a:t>succinct</a:t>
            </a:r>
            <a:r>
              <a:rPr lang="en-US" dirty="0">
                <a:sym typeface="Arial"/>
              </a:rPr>
              <a:t> and </a:t>
            </a:r>
            <a:r>
              <a:rPr lang="en-US" dirty="0"/>
              <a:t>actionable</a:t>
            </a:r>
            <a:r>
              <a:rPr lang="en-US" dirty="0">
                <a:sym typeface="Arial"/>
              </a:rPr>
              <a:t> thoughts. </a:t>
            </a:r>
          </a:p>
          <a:p>
            <a:r>
              <a:rPr lang="en-US" dirty="0"/>
              <a:t>The disability-related needs are identified as a result of this </a:t>
            </a:r>
            <a:r>
              <a:rPr lang="en-US" dirty="0" smtClean="0"/>
              <a:t>synthesis. This </a:t>
            </a:r>
            <a:r>
              <a:rPr lang="en-US" dirty="0"/>
              <a:t>step helps build consensus around </a:t>
            </a:r>
            <a:r>
              <a:rPr lang="en-US" dirty="0" smtClean="0"/>
              <a:t>what areas of student skill/behavior need to be addressed. </a:t>
            </a:r>
            <a:r>
              <a:rPr lang="en-US" dirty="0"/>
              <a:t>It is the root cause analysis that leads to the identification of the disability-related needs</a:t>
            </a:r>
            <a:r>
              <a:rPr lang="en-US" dirty="0" smtClean="0"/>
              <a:t>.</a:t>
            </a:r>
          </a:p>
          <a:p>
            <a:pPr lvl="0"/>
            <a:r>
              <a:rPr lang="en-US" dirty="0" smtClean="0">
                <a:sym typeface="Arial"/>
              </a:rPr>
              <a:t>To </a:t>
            </a:r>
            <a:r>
              <a:rPr lang="en-US" dirty="0">
                <a:sym typeface="Arial"/>
              </a:rPr>
              <a:t>synthesize the disability-related </a:t>
            </a:r>
            <a:r>
              <a:rPr lang="en-US" dirty="0" smtClean="0">
                <a:sym typeface="Arial"/>
              </a:rPr>
              <a:t>needs: </a:t>
            </a:r>
            <a:endParaRPr lang="en-US" dirty="0">
              <a:sym typeface="Arial"/>
            </a:endParaRPr>
          </a:p>
          <a:p>
            <a:pPr marL="342900" lvl="0" indent="-342900">
              <a:buFont typeface="+mj-lt"/>
              <a:buAutoNum type="arabicPeriod"/>
            </a:pPr>
            <a:r>
              <a:rPr lang="en-US" dirty="0">
                <a:sym typeface="Arial"/>
              </a:rPr>
              <a:t>Review the conclusions from the root cause analysis. </a:t>
            </a:r>
          </a:p>
          <a:p>
            <a:pPr marL="342900" lvl="0" indent="-342900">
              <a:buFont typeface="+mj-lt"/>
              <a:buAutoNum type="arabicPeriod"/>
            </a:pPr>
            <a:r>
              <a:rPr lang="en-US" dirty="0" smtClean="0">
                <a:sym typeface="Arial"/>
              </a:rPr>
              <a:t>Ask: </a:t>
            </a:r>
            <a:r>
              <a:rPr lang="en-US" dirty="0">
                <a:sym typeface="Arial"/>
              </a:rPr>
              <a:t>based on the root cause analysis, </a:t>
            </a:r>
            <a:r>
              <a:rPr lang="en-US" i="1" dirty="0">
                <a:sym typeface="Arial"/>
              </a:rPr>
              <a:t>“</a:t>
            </a:r>
            <a:r>
              <a:rPr lang="en-US" sz="1500" b="1" i="1" dirty="0">
                <a:sym typeface="Arial"/>
              </a:rPr>
              <a:t>What academic and or functional skill areas need to be addressed so… </a:t>
            </a:r>
          </a:p>
          <a:p>
            <a:pPr marL="800100" lvl="1" indent="-342900">
              <a:spcBef>
                <a:spcPts val="0"/>
              </a:spcBef>
            </a:pPr>
            <a:r>
              <a:rPr lang="en-US" sz="1500" b="1" i="1" dirty="0">
                <a:sym typeface="Arial"/>
              </a:rPr>
              <a:t>the effects of the disability will be addressed </a:t>
            </a:r>
            <a:r>
              <a:rPr lang="en-US" sz="1500" b="1" i="1" dirty="0" smtClean="0">
                <a:sym typeface="Arial"/>
              </a:rPr>
              <a:t>AND</a:t>
            </a:r>
            <a:endParaRPr lang="en-US" sz="1500" b="1" i="1" dirty="0">
              <a:sym typeface="Arial"/>
            </a:endParaRPr>
          </a:p>
          <a:p>
            <a:pPr marL="800100" lvl="1" indent="-342900">
              <a:spcBef>
                <a:spcPts val="0"/>
              </a:spcBef>
            </a:pPr>
            <a:r>
              <a:rPr lang="en-US" sz="1500" b="1" i="1" dirty="0">
                <a:sym typeface="Arial"/>
              </a:rPr>
              <a:t>the student will be better able access, engage and make progress in early childhood/grade level curriculum, instruction and environments </a:t>
            </a:r>
            <a:r>
              <a:rPr lang="en-US" sz="1500" b="1" i="1" dirty="0" smtClean="0">
                <a:sym typeface="Arial"/>
              </a:rPr>
              <a:t>SO </a:t>
            </a:r>
            <a:endParaRPr lang="en-US" sz="1500" b="1" i="1" dirty="0">
              <a:sym typeface="Arial"/>
            </a:endParaRPr>
          </a:p>
          <a:p>
            <a:pPr marL="800100" lvl="1" indent="-342900">
              <a:spcBef>
                <a:spcPts val="0"/>
              </a:spcBef>
            </a:pPr>
            <a:r>
              <a:rPr lang="en-US" sz="1500" b="1" i="1" dirty="0">
                <a:sym typeface="Arial"/>
              </a:rPr>
              <a:t>They can meet preschool/grade level content standards and functional expectations</a:t>
            </a:r>
            <a:r>
              <a:rPr lang="en-US" sz="1500" b="1" i="1" dirty="0" smtClean="0">
                <a:sym typeface="Arial"/>
              </a:rPr>
              <a:t>?” </a:t>
            </a:r>
            <a:endParaRPr lang="en-US" sz="1500" b="1" i="1" dirty="0">
              <a:sym typeface="Arial"/>
            </a:endParaRPr>
          </a:p>
          <a:p>
            <a:pPr marL="342900" lvl="0" indent="-342900">
              <a:buFont typeface="+mj-lt"/>
              <a:buAutoNum type="arabicPeriod"/>
            </a:pPr>
            <a:r>
              <a:rPr lang="en-US" dirty="0">
                <a:sym typeface="Arial"/>
              </a:rPr>
              <a:t>Document the needs on the IEP form section “Summary of Disability-Related Needs” </a:t>
            </a:r>
          </a:p>
          <a:p>
            <a:pPr marL="800100" lvl="1" indent="-342900"/>
            <a:r>
              <a:rPr lang="en-US" sz="1400" dirty="0">
                <a:sym typeface="Arial"/>
              </a:rPr>
              <a:t>DRNs serve as the foundation for developing goals and aligning service during the next two steps</a:t>
            </a:r>
          </a:p>
          <a:p>
            <a:pPr marL="800100" lvl="1" indent="-342900"/>
            <a:r>
              <a:rPr lang="en-US" sz="1400" dirty="0">
                <a:sym typeface="Arial"/>
              </a:rPr>
              <a:t>We recommend IEP statements list or briefly describing academic or functional skill areas the student will need to develop </a:t>
            </a:r>
          </a:p>
          <a:p>
            <a:pPr marL="800100" lvl="1" indent="-342900"/>
            <a:r>
              <a:rPr lang="en-US" sz="1400" dirty="0"/>
              <a:t>DRN are related to, but not the same as goal </a:t>
            </a:r>
            <a:r>
              <a:rPr lang="en-US" sz="1400" dirty="0" smtClean="0"/>
              <a:t>statements. </a:t>
            </a:r>
            <a:r>
              <a:rPr lang="en-US" sz="1400" dirty="0"/>
              <a:t>Goals </a:t>
            </a:r>
            <a:r>
              <a:rPr lang="en-US" sz="1400" dirty="0" smtClean="0"/>
              <a:t>will likely be more detailed than </a:t>
            </a:r>
            <a:r>
              <a:rPr lang="en-US" sz="1400" dirty="0"/>
              <a:t>need </a:t>
            </a:r>
            <a:r>
              <a:rPr lang="en-US" sz="1400" dirty="0" smtClean="0"/>
              <a:t>statements and may specify multiple </a:t>
            </a:r>
            <a:r>
              <a:rPr lang="en-US" sz="1400" dirty="0"/>
              <a:t>subskills related to the area of need. </a:t>
            </a:r>
          </a:p>
          <a:p>
            <a:pPr marL="800100" lvl="1" indent="-342900"/>
            <a:r>
              <a:rPr lang="en-US" sz="1400" dirty="0">
                <a:sym typeface="Arial"/>
              </a:rPr>
              <a:t>Goals are developed to address areas of disability related need in the next step. On the form, the needs are numbered for the purpose of easy reference, not prioritization. </a:t>
            </a:r>
          </a:p>
        </p:txBody>
      </p:sp>
      <p:sp>
        <p:nvSpPr>
          <p:cNvPr id="13" name="Slide Image Placeholder 12"/>
          <p:cNvSpPr>
            <a:spLocks noGrp="1" noRot="1" noChangeAspect="1"/>
          </p:cNvSpPr>
          <p:nvPr>
            <p:ph type="sldImg"/>
          </p:nvPr>
        </p:nvSpPr>
        <p:spPr>
          <a:xfrm>
            <a:off x="1844675" y="231775"/>
            <a:ext cx="3749675" cy="2109788"/>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52</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4271736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12" name="Footer Placeholder 11"/>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13" name="Slide Number Placeholder 12"/>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53</a:t>
            </a:fld>
            <a:endParaRPr lang="en-US" dirty="0"/>
          </a:p>
        </p:txBody>
      </p:sp>
      <p:sp>
        <p:nvSpPr>
          <p:cNvPr id="14" name="Header Placeholder 13"/>
          <p:cNvSpPr>
            <a:spLocks noGrp="1"/>
          </p:cNvSpPr>
          <p:nvPr>
            <p:ph type="hdr" sz="quarter" idx="13"/>
          </p:nvPr>
        </p:nvSpPr>
        <p:spPr/>
        <p:txBody>
          <a:bodyPr/>
          <a:lstStyle/>
          <a:p>
            <a:pPr>
              <a:defRPr/>
            </a:pPr>
            <a:r>
              <a:rPr lang="en-US" smtClean="0"/>
              <a:t>CCR IEPs</a:t>
            </a:r>
            <a:endParaRPr lang="en-US" dirty="0"/>
          </a:p>
        </p:txBody>
      </p:sp>
      <p:sp>
        <p:nvSpPr>
          <p:cNvPr id="5" name="Slide Image Placeholder 4"/>
          <p:cNvSpPr>
            <a:spLocks noGrp="1" noRot="1" noChangeAspect="1"/>
          </p:cNvSpPr>
          <p:nvPr>
            <p:ph type="sldImg"/>
          </p:nvPr>
        </p:nvSpPr>
        <p:spPr>
          <a:xfrm>
            <a:off x="2057400" y="228600"/>
            <a:ext cx="3175000" cy="1785938"/>
          </a:xfrm>
        </p:spPr>
      </p:sp>
      <p:sp>
        <p:nvSpPr>
          <p:cNvPr id="6" name="Notes Placeholder 5"/>
          <p:cNvSpPr>
            <a:spLocks noGrp="1"/>
          </p:cNvSpPr>
          <p:nvPr>
            <p:ph type="body" idx="1"/>
          </p:nvPr>
        </p:nvSpPr>
        <p:spPr/>
        <p:txBody>
          <a:bodyPr/>
          <a:lstStyle/>
          <a:p>
            <a:r>
              <a:rPr lang="en-US" dirty="0"/>
              <a:t>IEP teams must always consider whether the student’s disability affects reading achievement. (Early literacy skills are considered for EC age students.)  </a:t>
            </a:r>
          </a:p>
          <a:p>
            <a:r>
              <a:rPr lang="en-US" dirty="0"/>
              <a:t>We have been frequently asked to clarify what we mean by a DRN “affecting” reading.  </a:t>
            </a:r>
          </a:p>
          <a:p>
            <a:r>
              <a:rPr lang="en-US" dirty="0"/>
              <a:t>A DRN AFFECTING reading may have root cause related to reading skill attainment OR functional skills that affect access and engagement in text based earning activities OR both.  </a:t>
            </a:r>
          </a:p>
          <a:p>
            <a:endParaRPr lang="en-US" dirty="0" smtClean="0"/>
          </a:p>
          <a:p>
            <a:endParaRPr lang="en-US" dirty="0"/>
          </a:p>
        </p:txBody>
      </p:sp>
    </p:spTree>
    <p:extLst>
      <p:ext uri="{BB962C8B-B14F-4D97-AF65-F5344CB8AC3E}">
        <p14:creationId xmlns:p14="http://schemas.microsoft.com/office/powerpoint/2010/main" val="340020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8" name="Slide Image Placeholder 7"/>
          <p:cNvSpPr>
            <a:spLocks noGrp="1" noRot="1" noChangeAspect="1"/>
          </p:cNvSpPr>
          <p:nvPr>
            <p:ph type="sldImg"/>
          </p:nvPr>
        </p:nvSpPr>
        <p:spPr>
          <a:xfrm>
            <a:off x="1858963" y="152400"/>
            <a:ext cx="3292475" cy="1852613"/>
          </a:xfrm>
          <a:prstGeom prst="rect">
            <a:avLst/>
          </a:prstGeom>
        </p:spPr>
      </p:sp>
      <p:sp>
        <p:nvSpPr>
          <p:cNvPr id="9" name="Notes Placeholder 8"/>
          <p:cNvSpPr>
            <a:spLocks noGrp="1"/>
          </p:cNvSpPr>
          <p:nvPr>
            <p:ph type="body" idx="1"/>
          </p:nvPr>
        </p:nvSpPr>
        <p:spPr>
          <a:xfrm>
            <a:off x="152402" y="2004940"/>
            <a:ext cx="6702215" cy="7062860"/>
          </a:xfrm>
          <a:prstGeom prst="rect">
            <a:avLst/>
          </a:prstGeom>
        </p:spPr>
        <p:txBody>
          <a:bodyPr/>
          <a:lstStyle/>
          <a:p>
            <a:pPr lvl="0">
              <a:lnSpc>
                <a:spcPct val="95000"/>
              </a:lnSpc>
            </a:pPr>
            <a:r>
              <a:rPr lang="en-US" dirty="0" smtClean="0">
                <a:solidFill>
                  <a:prstClr val="black"/>
                </a:solidFill>
              </a:rPr>
              <a:t>While not required, we suggest a well- developed disability </a:t>
            </a:r>
            <a:r>
              <a:rPr lang="en-US" dirty="0">
                <a:solidFill>
                  <a:prstClr val="black"/>
                </a:solidFill>
              </a:rPr>
              <a:t>related need </a:t>
            </a:r>
            <a:r>
              <a:rPr lang="en-US" b="1" dirty="0">
                <a:solidFill>
                  <a:prstClr val="black"/>
                </a:solidFill>
              </a:rPr>
              <a:t>incorporates both the effect </a:t>
            </a:r>
            <a:r>
              <a:rPr lang="en-US" b="1" i="1" dirty="0">
                <a:solidFill>
                  <a:prstClr val="black"/>
                </a:solidFill>
              </a:rPr>
              <a:t>(the how) </a:t>
            </a:r>
            <a:r>
              <a:rPr lang="en-US" b="1" dirty="0">
                <a:solidFill>
                  <a:prstClr val="black"/>
                </a:solidFill>
              </a:rPr>
              <a:t>and the root cause </a:t>
            </a:r>
            <a:r>
              <a:rPr lang="en-US" b="1" i="1" dirty="0">
                <a:solidFill>
                  <a:prstClr val="black"/>
                </a:solidFill>
              </a:rPr>
              <a:t>(the why)</a:t>
            </a:r>
            <a:r>
              <a:rPr lang="en-US" i="1" dirty="0">
                <a:solidFill>
                  <a:prstClr val="black"/>
                </a:solidFill>
              </a:rPr>
              <a:t>.</a:t>
            </a:r>
          </a:p>
          <a:p>
            <a:pPr lvl="0">
              <a:lnSpc>
                <a:spcPct val="95000"/>
              </a:lnSpc>
            </a:pPr>
            <a:r>
              <a:rPr lang="en-US" dirty="0">
                <a:solidFill>
                  <a:prstClr val="black"/>
                </a:solidFill>
              </a:rPr>
              <a:t>If the disability related need is addressed: </a:t>
            </a:r>
          </a:p>
          <a:p>
            <a:pPr lvl="1">
              <a:lnSpc>
                <a:spcPct val="95000"/>
              </a:lnSpc>
              <a:spcBef>
                <a:spcPts val="0"/>
              </a:spcBef>
            </a:pPr>
            <a:r>
              <a:rPr lang="en-US" sz="1300" dirty="0">
                <a:solidFill>
                  <a:prstClr val="black"/>
                </a:solidFill>
              </a:rPr>
              <a:t>the </a:t>
            </a:r>
            <a:r>
              <a:rPr lang="en-US" dirty="0" smtClean="0">
                <a:solidFill>
                  <a:prstClr val="black"/>
                </a:solidFill>
              </a:rPr>
              <a:t>identified </a:t>
            </a:r>
            <a:r>
              <a:rPr lang="en-US" b="1" dirty="0" smtClean="0">
                <a:solidFill>
                  <a:prstClr val="black"/>
                </a:solidFill>
              </a:rPr>
              <a:t>concerns (effect) </a:t>
            </a:r>
            <a:r>
              <a:rPr lang="en-US" dirty="0" smtClean="0">
                <a:solidFill>
                  <a:prstClr val="black"/>
                </a:solidFill>
              </a:rPr>
              <a:t>related to the student’s </a:t>
            </a:r>
            <a:r>
              <a:rPr lang="en-US" sz="1300" dirty="0" smtClean="0">
                <a:solidFill>
                  <a:prstClr val="black"/>
                </a:solidFill>
              </a:rPr>
              <a:t>disability </a:t>
            </a:r>
            <a:r>
              <a:rPr lang="en-US" sz="1300" b="1" dirty="0">
                <a:solidFill>
                  <a:prstClr val="black"/>
                </a:solidFill>
              </a:rPr>
              <a:t>will be </a:t>
            </a:r>
            <a:r>
              <a:rPr lang="en-US" sz="1300" b="1" dirty="0" smtClean="0">
                <a:solidFill>
                  <a:prstClr val="black"/>
                </a:solidFill>
              </a:rPr>
              <a:t>addressed</a:t>
            </a:r>
            <a:r>
              <a:rPr lang="en-US" sz="1300" dirty="0" smtClean="0">
                <a:solidFill>
                  <a:prstClr val="black"/>
                </a:solidFill>
              </a:rPr>
              <a:t>, </a:t>
            </a:r>
            <a:r>
              <a:rPr lang="en-US" sz="1300" b="1" dirty="0" smtClean="0">
                <a:solidFill>
                  <a:prstClr val="black"/>
                </a:solidFill>
              </a:rPr>
              <a:t>barriers will be diminished </a:t>
            </a:r>
            <a:r>
              <a:rPr lang="en-US" sz="1300" b="1" dirty="0">
                <a:solidFill>
                  <a:prstClr val="black"/>
                </a:solidFill>
              </a:rPr>
              <a:t>or </a:t>
            </a:r>
            <a:r>
              <a:rPr lang="en-US" sz="1300" b="1" dirty="0" smtClean="0">
                <a:solidFill>
                  <a:prstClr val="black"/>
                </a:solidFill>
              </a:rPr>
              <a:t>removed </a:t>
            </a:r>
            <a:r>
              <a:rPr lang="en-US" sz="1300" dirty="0" smtClean="0">
                <a:solidFill>
                  <a:prstClr val="black"/>
                </a:solidFill>
              </a:rPr>
              <a:t>(think about the 3</a:t>
            </a:r>
            <a:r>
              <a:rPr lang="en-US" sz="1300" baseline="30000" dirty="0" smtClean="0">
                <a:solidFill>
                  <a:prstClr val="black"/>
                </a:solidFill>
              </a:rPr>
              <a:t>rd</a:t>
            </a:r>
            <a:r>
              <a:rPr lang="en-US" sz="1300" dirty="0" smtClean="0">
                <a:solidFill>
                  <a:prstClr val="black"/>
                </a:solidFill>
              </a:rPr>
              <a:t> scenario in beliefs picture), </a:t>
            </a:r>
            <a:r>
              <a:rPr lang="en-US" dirty="0" smtClean="0">
                <a:solidFill>
                  <a:prstClr val="black"/>
                </a:solidFill>
              </a:rPr>
              <a:t>AND</a:t>
            </a:r>
          </a:p>
          <a:p>
            <a:pPr lvl="1">
              <a:lnSpc>
                <a:spcPct val="95000"/>
              </a:lnSpc>
              <a:spcBef>
                <a:spcPts val="0"/>
              </a:spcBef>
            </a:pPr>
            <a:r>
              <a:rPr lang="en-US" dirty="0" smtClean="0">
                <a:solidFill>
                  <a:prstClr val="black"/>
                </a:solidFill>
              </a:rPr>
              <a:t> </a:t>
            </a:r>
            <a:r>
              <a:rPr lang="en-US" dirty="0" smtClean="0"/>
              <a:t>we </a:t>
            </a:r>
            <a:r>
              <a:rPr lang="en-US" dirty="0"/>
              <a:t>should see a </a:t>
            </a:r>
            <a:r>
              <a:rPr lang="en-US" b="1" dirty="0"/>
              <a:t>positive change in student outcomes </a:t>
            </a:r>
            <a:r>
              <a:rPr lang="en-US" dirty="0"/>
              <a:t>(</a:t>
            </a:r>
            <a:r>
              <a:rPr lang="en-US" b="1" dirty="0"/>
              <a:t>current levels</a:t>
            </a:r>
            <a:r>
              <a:rPr lang="en-US" dirty="0"/>
              <a:t>)  </a:t>
            </a:r>
            <a:r>
              <a:rPr lang="en-US" dirty="0" smtClean="0"/>
              <a:t>i.e. </a:t>
            </a:r>
            <a:r>
              <a:rPr lang="en-US" sz="1300" dirty="0" smtClean="0">
                <a:solidFill>
                  <a:prstClr val="black"/>
                </a:solidFill>
              </a:rPr>
              <a:t>gaps </a:t>
            </a:r>
            <a:r>
              <a:rPr lang="en-US" sz="1300" dirty="0">
                <a:solidFill>
                  <a:prstClr val="black"/>
                </a:solidFill>
              </a:rPr>
              <a:t>between expected and current </a:t>
            </a:r>
            <a:r>
              <a:rPr lang="en-US" sz="1300" dirty="0" smtClean="0">
                <a:solidFill>
                  <a:prstClr val="black"/>
                </a:solidFill>
              </a:rPr>
              <a:t>levels will </a:t>
            </a:r>
            <a:r>
              <a:rPr lang="en-US" sz="1300" dirty="0">
                <a:solidFill>
                  <a:prstClr val="black"/>
                </a:solidFill>
              </a:rPr>
              <a:t>be reduced or eliminated </a:t>
            </a:r>
            <a:endParaRPr lang="en-US" dirty="0">
              <a:solidFill>
                <a:prstClr val="black"/>
              </a:solidFill>
            </a:endParaRPr>
          </a:p>
          <a:p>
            <a:pPr lvl="0">
              <a:lnSpc>
                <a:spcPct val="95000"/>
              </a:lnSpc>
            </a:pPr>
            <a:r>
              <a:rPr lang="en-US" sz="1300" dirty="0" smtClean="0">
                <a:solidFill>
                  <a:prstClr val="black"/>
                </a:solidFill>
              </a:rPr>
              <a:t>A </a:t>
            </a:r>
            <a:r>
              <a:rPr lang="en-US" sz="1300" dirty="0">
                <a:solidFill>
                  <a:prstClr val="black"/>
                </a:solidFill>
              </a:rPr>
              <a:t>helpful sentence stem for </a:t>
            </a:r>
            <a:r>
              <a:rPr lang="en-US" sz="1300" b="1" i="1" dirty="0">
                <a:solidFill>
                  <a:prstClr val="black"/>
                </a:solidFill>
              </a:rPr>
              <a:t>thinking</a:t>
            </a:r>
            <a:r>
              <a:rPr lang="en-US" sz="1300" dirty="0">
                <a:solidFill>
                  <a:prstClr val="black"/>
                </a:solidFill>
              </a:rPr>
              <a:t> about might be, “</a:t>
            </a:r>
            <a:r>
              <a:rPr lang="en-US" sz="1300" b="1" i="1" dirty="0" smtClean="0">
                <a:solidFill>
                  <a:prstClr val="black"/>
                </a:solidFill>
              </a:rPr>
              <a:t>If </a:t>
            </a:r>
            <a:r>
              <a:rPr lang="en-US" sz="1300" b="1" i="1" dirty="0">
                <a:solidFill>
                  <a:prstClr val="black"/>
                </a:solidFill>
              </a:rPr>
              <a:t>the student develops or improves the skills/behaviors related to root causes, then the effect of their disability on access, engagement and progress needed to meet preschool/grade level standards and expectations will be diminished or resolved</a:t>
            </a:r>
            <a:r>
              <a:rPr lang="en-US" sz="1300" dirty="0">
                <a:solidFill>
                  <a:prstClr val="black"/>
                </a:solidFill>
              </a:rPr>
              <a:t>. </a:t>
            </a:r>
          </a:p>
          <a:p>
            <a:pPr lvl="0">
              <a:lnSpc>
                <a:spcPct val="95000"/>
              </a:lnSpc>
            </a:pPr>
            <a:r>
              <a:rPr lang="en-US" dirty="0">
                <a:solidFill>
                  <a:prstClr val="black"/>
                </a:solidFill>
              </a:rPr>
              <a:t>A helpful sentence stem for potentially </a:t>
            </a:r>
            <a:r>
              <a:rPr lang="en-US" b="1" dirty="0">
                <a:solidFill>
                  <a:prstClr val="black"/>
                </a:solidFill>
              </a:rPr>
              <a:t>documenting </a:t>
            </a:r>
            <a:r>
              <a:rPr lang="en-US" dirty="0">
                <a:solidFill>
                  <a:prstClr val="black"/>
                </a:solidFill>
              </a:rPr>
              <a:t>this might be (refer to slide): </a:t>
            </a:r>
            <a:r>
              <a:rPr lang="en-US" b="1" dirty="0">
                <a:solidFill>
                  <a:prstClr val="black"/>
                </a:solidFill>
              </a:rPr>
              <a:t>The student needs to develop/improve/increase, X </a:t>
            </a:r>
            <a:r>
              <a:rPr lang="en-US" dirty="0">
                <a:solidFill>
                  <a:prstClr val="black"/>
                </a:solidFill>
              </a:rPr>
              <a:t>(target area/skill/behavior related to the root cause), </a:t>
            </a:r>
            <a:r>
              <a:rPr lang="en-US" b="1" dirty="0">
                <a:solidFill>
                  <a:prstClr val="black"/>
                </a:solidFill>
              </a:rPr>
              <a:t>so the student can Y </a:t>
            </a:r>
            <a:r>
              <a:rPr lang="en-US" dirty="0">
                <a:solidFill>
                  <a:prstClr val="black"/>
                </a:solidFill>
              </a:rPr>
              <a:t>(Y= effect that will be addressed re: access, engagement, progress)</a:t>
            </a:r>
          </a:p>
          <a:p>
            <a:pPr marL="365760" lvl="1" indent="0">
              <a:lnSpc>
                <a:spcPct val="95000"/>
              </a:lnSpc>
              <a:buNone/>
            </a:pPr>
            <a:r>
              <a:rPr lang="en-US" sz="1500" dirty="0">
                <a:solidFill>
                  <a:prstClr val="black"/>
                </a:solidFill>
              </a:rPr>
              <a:t>Example:</a:t>
            </a:r>
          </a:p>
          <a:p>
            <a:pPr marL="685800" lvl="1" indent="-114300">
              <a:lnSpc>
                <a:spcPct val="95000"/>
              </a:lnSpc>
            </a:pPr>
            <a:r>
              <a:rPr lang="en-US" sz="1300" u="sng" dirty="0">
                <a:solidFill>
                  <a:prstClr val="black"/>
                </a:solidFill>
              </a:rPr>
              <a:t>Effect</a:t>
            </a:r>
            <a:r>
              <a:rPr lang="en-US" sz="1300" dirty="0">
                <a:solidFill>
                  <a:prstClr val="black"/>
                </a:solidFill>
              </a:rPr>
              <a:t> (Y= how the disability effects access, engagement or progress): </a:t>
            </a:r>
            <a:r>
              <a:rPr lang="en-US" sz="1300" b="1" dirty="0">
                <a:solidFill>
                  <a:prstClr val="black"/>
                </a:solidFill>
              </a:rPr>
              <a:t>The student does not fluently read grade-level text  </a:t>
            </a:r>
          </a:p>
          <a:p>
            <a:pPr marL="685800" lvl="1" indent="-114300">
              <a:lnSpc>
                <a:spcPct val="95000"/>
              </a:lnSpc>
            </a:pPr>
            <a:r>
              <a:rPr lang="en-US" sz="1300" u="sng" dirty="0">
                <a:solidFill>
                  <a:prstClr val="black"/>
                </a:solidFill>
              </a:rPr>
              <a:t>Root Cause </a:t>
            </a:r>
            <a:r>
              <a:rPr lang="en-US" sz="1300" dirty="0">
                <a:solidFill>
                  <a:prstClr val="black"/>
                </a:solidFill>
              </a:rPr>
              <a:t>(X= why we see the effect): … </a:t>
            </a:r>
            <a:r>
              <a:rPr lang="en-US" sz="1300" b="1" dirty="0">
                <a:solidFill>
                  <a:prstClr val="black"/>
                </a:solidFill>
              </a:rPr>
              <a:t>because of inefficient decoding skills</a:t>
            </a:r>
          </a:p>
          <a:p>
            <a:pPr lvl="1">
              <a:lnSpc>
                <a:spcPct val="95000"/>
              </a:lnSpc>
            </a:pPr>
            <a:r>
              <a:rPr lang="en-US" sz="1500" u="sng" dirty="0">
                <a:solidFill>
                  <a:prstClr val="black"/>
                </a:solidFill>
              </a:rPr>
              <a:t>Disability-related need</a:t>
            </a:r>
            <a:r>
              <a:rPr lang="en-US" sz="1500" dirty="0">
                <a:solidFill>
                  <a:prstClr val="black"/>
                </a:solidFill>
              </a:rPr>
              <a:t>: </a:t>
            </a:r>
            <a:r>
              <a:rPr lang="en-US" sz="1500" b="1" dirty="0">
                <a:solidFill>
                  <a:prstClr val="black"/>
                </a:solidFill>
              </a:rPr>
              <a:t>The student needs to improve decoding skills </a:t>
            </a:r>
            <a:r>
              <a:rPr lang="en-US" sz="1500" dirty="0">
                <a:solidFill>
                  <a:prstClr val="black"/>
                </a:solidFill>
              </a:rPr>
              <a:t>(root cause) </a:t>
            </a:r>
            <a:r>
              <a:rPr lang="en-US" sz="1500" b="1" dirty="0">
                <a:solidFill>
                  <a:prstClr val="black"/>
                </a:solidFill>
              </a:rPr>
              <a:t>so the student can fluently read grade-level text </a:t>
            </a:r>
            <a:r>
              <a:rPr lang="en-US" sz="1500" dirty="0">
                <a:solidFill>
                  <a:prstClr val="black"/>
                </a:solidFill>
              </a:rPr>
              <a:t>(effect)</a:t>
            </a:r>
          </a:p>
          <a:p>
            <a:pPr lvl="0">
              <a:lnSpc>
                <a:spcPct val="95000"/>
              </a:lnSpc>
            </a:pPr>
            <a:r>
              <a:rPr lang="en-US" dirty="0">
                <a:solidFill>
                  <a:prstClr val="black"/>
                </a:solidFill>
              </a:rPr>
              <a:t>Other Examples of DRNs: </a:t>
            </a:r>
          </a:p>
          <a:p>
            <a:pPr marL="285750" lvl="0" indent="-285750">
              <a:lnSpc>
                <a:spcPct val="95000"/>
              </a:lnSpc>
              <a:spcBef>
                <a:spcPts val="0"/>
              </a:spcBef>
              <a:buFont typeface="Arial" panose="020B0604020202020204" pitchFamily="34" charset="0"/>
              <a:buChar char="•"/>
            </a:pPr>
            <a:r>
              <a:rPr lang="en-US" dirty="0">
                <a:solidFill>
                  <a:prstClr val="black"/>
                </a:solidFill>
              </a:rPr>
              <a:t>Improve reading fluency (so student can more independently read grade level text based assignments)</a:t>
            </a:r>
          </a:p>
          <a:p>
            <a:pPr marL="285750" lvl="0" indent="-285750">
              <a:lnSpc>
                <a:spcPct val="95000"/>
              </a:lnSpc>
              <a:buFont typeface="Arial" panose="020B0604020202020204" pitchFamily="34" charset="0"/>
              <a:buChar char="•"/>
            </a:pPr>
            <a:r>
              <a:rPr lang="en-US" dirty="0">
                <a:solidFill>
                  <a:prstClr val="black"/>
                </a:solidFill>
              </a:rPr>
              <a:t>Improve reading fluency (so anxiety and frustration about schoolwork is reduced; attention to reading tasks is improved, and the student remains in class to complete work</a:t>
            </a:r>
            <a:r>
              <a:rPr lang="en-US" dirty="0" smtClean="0">
                <a:solidFill>
                  <a:prstClr val="black"/>
                </a:solidFill>
              </a:rPr>
              <a:t>)</a:t>
            </a:r>
          </a:p>
          <a:p>
            <a:pPr marL="285750" lvl="0" indent="-285750">
              <a:lnSpc>
                <a:spcPct val="95000"/>
              </a:lnSpc>
              <a:buFont typeface="Arial" panose="020B0604020202020204" pitchFamily="34" charset="0"/>
              <a:buChar char="•"/>
            </a:pPr>
            <a:r>
              <a:rPr lang="en-US" dirty="0" smtClean="0">
                <a:solidFill>
                  <a:prstClr val="black"/>
                </a:solidFill>
              </a:rPr>
              <a:t>Increase independent use of anxiety reduction strategies so social and academic stressors are reduced and the student remains in class and engaged in instruction or social activities with other students. </a:t>
            </a:r>
            <a:endParaRPr lang="en-US" dirty="0">
              <a:solidFill>
                <a:prstClr val="black"/>
              </a:solidFill>
            </a:endParaRPr>
          </a:p>
        </p:txBody>
      </p:sp>
      <p:sp>
        <p:nvSpPr>
          <p:cNvPr id="10" name="Date Placeholder 9"/>
          <p:cNvSpPr>
            <a:spLocks noGrp="1"/>
          </p:cNvSpPr>
          <p:nvPr>
            <p:ph type="dt" idx="10"/>
          </p:nvPr>
        </p:nvSpPr>
        <p:spPr/>
        <p:txBody>
          <a:bodyPr/>
          <a:lstStyle/>
          <a:p>
            <a:r>
              <a:rPr lang="en-US" dirty="0" smtClean="0"/>
              <a:t>April 2018</a:t>
            </a:r>
            <a:endParaRPr lang="en-US" dirty="0"/>
          </a:p>
        </p:txBody>
      </p:sp>
      <p:sp>
        <p:nvSpPr>
          <p:cNvPr id="12" name="Footer Placeholder 11"/>
          <p:cNvSpPr>
            <a:spLocks noGrp="1"/>
          </p:cNvSpPr>
          <p:nvPr>
            <p:ph type="ftr" sz="quarter" idx="11"/>
          </p:nvPr>
        </p:nvSpPr>
        <p:spPr/>
        <p:txBody>
          <a:bodyPr/>
          <a:lstStyle/>
          <a:p>
            <a:r>
              <a:rPr lang="en-US" smtClean="0"/>
              <a:t>Wisconsin Department of Public Instruction</a:t>
            </a:r>
            <a:endParaRPr lang="en-US"/>
          </a:p>
        </p:txBody>
      </p:sp>
      <p:sp>
        <p:nvSpPr>
          <p:cNvPr id="13" name="Slide Number Placeholder 12"/>
          <p:cNvSpPr>
            <a:spLocks noGrp="1"/>
          </p:cNvSpPr>
          <p:nvPr>
            <p:ph type="sldNum" sz="quarter" idx="12"/>
          </p:nvPr>
        </p:nvSpPr>
        <p:spPr/>
        <p:txBody>
          <a:bodyPr/>
          <a:lstStyle/>
          <a:p>
            <a:fld id="{84D1FE89-6336-4D40-8888-FEE536696E18}" type="slidenum">
              <a:rPr lang="en-US" smtClean="0"/>
              <a:t>54</a:t>
            </a:fld>
            <a:endParaRPr lang="en-US"/>
          </a:p>
        </p:txBody>
      </p:sp>
      <p:sp>
        <p:nvSpPr>
          <p:cNvPr id="14" name="Header Placeholder 13"/>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1221036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idx="10"/>
          </p:nvPr>
        </p:nvSpPr>
        <p:spPr>
          <a:xfrm>
            <a:off x="3971925" y="0"/>
            <a:ext cx="3038475" cy="466725"/>
          </a:xfrm>
        </p:spPr>
        <p:txBody>
          <a:bodyPr/>
          <a:lstStyle/>
          <a:p>
            <a:r>
              <a:rPr lang="en-US" dirty="0" smtClean="0"/>
              <a:t>April 2018</a:t>
            </a:r>
            <a:endParaRPr lang="en-US" dirty="0"/>
          </a:p>
        </p:txBody>
      </p:sp>
      <p:sp>
        <p:nvSpPr>
          <p:cNvPr id="8" name="Footer Placeholder 7"/>
          <p:cNvSpPr>
            <a:spLocks noGrp="1"/>
          </p:cNvSpPr>
          <p:nvPr>
            <p:ph type="ftr" sz="quarter" idx="11"/>
          </p:nvPr>
        </p:nvSpPr>
        <p:spPr>
          <a:xfrm>
            <a:off x="0" y="8975725"/>
            <a:ext cx="3505200" cy="320675"/>
          </a:xfrm>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a:xfrm>
            <a:off x="5640388" y="8975725"/>
            <a:ext cx="1370012" cy="320675"/>
          </a:xfrm>
        </p:spPr>
        <p:txBody>
          <a:bodyPr/>
          <a:lstStyle/>
          <a:p>
            <a:fld id="{39280DFA-CFF4-4B22-B14E-825893CEE4C9}" type="slidenum">
              <a:rPr lang="en-US" smtClean="0"/>
              <a:t>55</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
        <p:nvSpPr>
          <p:cNvPr id="7" name="Slide Image Placeholder 6"/>
          <p:cNvSpPr>
            <a:spLocks noGrp="1" noRot="1" noChangeAspect="1"/>
          </p:cNvSpPr>
          <p:nvPr>
            <p:ph type="sldImg"/>
          </p:nvPr>
        </p:nvSpPr>
        <p:spPr>
          <a:xfrm>
            <a:off x="2057400" y="228600"/>
            <a:ext cx="3175000" cy="1785938"/>
          </a:xfrm>
        </p:spPr>
      </p:sp>
      <p:sp>
        <p:nvSpPr>
          <p:cNvPr id="11" name="Notes Placeholder 10"/>
          <p:cNvSpPr>
            <a:spLocks noGrp="1"/>
          </p:cNvSpPr>
          <p:nvPr>
            <p:ph type="body" idx="1"/>
          </p:nvPr>
        </p:nvSpPr>
        <p:spPr/>
        <p:txBody>
          <a:bodyPr/>
          <a:lstStyle/>
          <a:p>
            <a:r>
              <a:rPr lang="en-US" dirty="0"/>
              <a:t>Here is an example of a summary of our student’s disability-related needs. In this example, the IEP team determined, based on the root cause analysis, that the student needs to improve phonology and decoding skills and develop and use strategies that will allow the student to better access </a:t>
            </a:r>
            <a:r>
              <a:rPr lang="en-US" dirty="0" smtClean="0"/>
              <a:t>text. If these needs are addressed, the</a:t>
            </a:r>
            <a:r>
              <a:rPr lang="en-US" baseline="0" dirty="0" smtClean="0"/>
              <a:t> student will be able to read grade level text and not get frustrated.</a:t>
            </a:r>
            <a:r>
              <a:rPr lang="en-US" dirty="0" smtClean="0"/>
              <a:t> </a:t>
            </a:r>
            <a:endParaRPr lang="en-US" dirty="0"/>
          </a:p>
          <a:p>
            <a:r>
              <a:rPr lang="en-US" dirty="0"/>
              <a:t>Based on the root cause analysis, The IEP team decided if the student is able to develop phonology and decoding skills, then there is a high likelihood the student’s reading fluency and comprehension will improve and the student will make accelerated progress toward meeting grade level reading standards. </a:t>
            </a:r>
          </a:p>
          <a:p>
            <a:r>
              <a:rPr lang="en-US" dirty="0"/>
              <a:t>However, because the student’s struggle with reading is causing behavior concerns, the IEP team has decided it is also important for the student to develop and use strategies so that frustration can be minimized and the student is able to gain information from text and better access curriculum content and classroom instruction. </a:t>
            </a:r>
          </a:p>
          <a:p>
            <a:r>
              <a:rPr lang="en-US" dirty="0"/>
              <a:t>To summarize, during the synthesis, the IEP team reviews the answers to the 5-Whys (the root causes we talked about a few minutes ago ) and summarizes the student’s disability related needs.</a:t>
            </a:r>
          </a:p>
          <a:p>
            <a:r>
              <a:rPr lang="en-US" dirty="0"/>
              <a:t>If these needs are addressed, then the student will be better able to independently access grade level reading materials and gain meaning from the text. </a:t>
            </a:r>
          </a:p>
          <a:p>
            <a:endParaRPr lang="en-US" dirty="0"/>
          </a:p>
        </p:txBody>
      </p:sp>
    </p:spTree>
    <p:extLst>
      <p:ext uri="{BB962C8B-B14F-4D97-AF65-F5344CB8AC3E}">
        <p14:creationId xmlns:p14="http://schemas.microsoft.com/office/powerpoint/2010/main" val="3495747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normAutofit/>
          </a:bodyPr>
          <a:lstStyle/>
          <a:p>
            <a:pPr marL="0" marR="0" lvl="0" indent="0" algn="l" defTabSz="914400" rtl="0" eaLnBrk="0" fontAlgn="base" latinLnBrk="0" hangingPunct="0">
              <a:lnSpc>
                <a:spcPct val="100000"/>
              </a:lnSpc>
              <a:spcBef>
                <a:spcPts val="0"/>
              </a:spcBef>
              <a:spcAft>
                <a:spcPts val="0"/>
              </a:spcAft>
              <a:buClrTx/>
              <a:buSzPct val="25000"/>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Here is the example refined using the sentence</a:t>
            </a:r>
            <a:r>
              <a:rPr kumimoji="0" lang="en-US" sz="1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stem</a:t>
            </a:r>
          </a:p>
          <a:p>
            <a:pPr lvl="1" indent="0" defTabSz="914400">
              <a:spcBef>
                <a:spcPts val="0"/>
              </a:spcBef>
              <a:spcAft>
                <a:spcPts val="0"/>
              </a:spcAft>
              <a:buSzPct val="25000"/>
              <a:buFontTx/>
              <a:buNone/>
              <a:defRPr/>
            </a:pPr>
            <a:r>
              <a:rPr kumimoji="0" lang="en-US"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student needs to develops or improve </a:t>
            </a:r>
            <a:r>
              <a:rPr kumimoji="0" lang="en-US"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X skill/behavior  </a:t>
            </a:r>
            <a:r>
              <a:rPr kumimoji="0" lang="en-US"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(related to root cause analysis), </a:t>
            </a:r>
            <a:r>
              <a:rPr kumimoji="0" lang="en-US"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 they can do </a:t>
            </a:r>
            <a:r>
              <a:rPr kumimoji="0" lang="en-US"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Y</a:t>
            </a:r>
            <a:r>
              <a:rPr kumimoji="0" lang="en-US"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access, engage and/or make progress toward meeting a standard/expectations related to an effect of the disability that will be diminished or removed )</a:t>
            </a:r>
          </a:p>
          <a:p>
            <a:pPr marL="0" marR="0" lvl="0" indent="0" algn="l" defTabSz="914400" rtl="0" eaLnBrk="0" fontAlgn="base" latinLnBrk="0" hangingPunct="0">
              <a:lnSpc>
                <a:spcPct val="100000"/>
              </a:lnSpc>
              <a:spcBef>
                <a:spcPts val="0"/>
              </a:spcBef>
              <a:spcAft>
                <a:spcPts val="0"/>
              </a:spcAft>
              <a:buClrTx/>
              <a:buSzPct val="25000"/>
              <a:buFontTx/>
              <a:buNone/>
              <a:tabLst/>
              <a:defRPr/>
            </a:pPr>
            <a:endParaRPr lang="en-US" dirty="0">
              <a:solidFill>
                <a:prstClr val="black"/>
              </a:solidFill>
            </a:endParaRPr>
          </a:p>
          <a:p>
            <a:pPr marL="0" marR="0" lvl="0" indent="0" algn="l" defTabSz="914400" rtl="0" eaLnBrk="0" fontAlgn="base" latinLnBrk="0" hangingPunct="0">
              <a:lnSpc>
                <a:spcPct val="100000"/>
              </a:lnSpc>
              <a:spcBef>
                <a:spcPts val="0"/>
              </a:spcBef>
              <a:spcAft>
                <a:spcPts val="0"/>
              </a:spcAft>
              <a:buClrTx/>
              <a:buSzPct val="25000"/>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You could refine these further by specifying the standards/expectations</a:t>
            </a:r>
            <a:r>
              <a:rPr kumimoji="0" lang="en-US" sz="1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that the student will meet if the needs are addressed (as demonstrated by changes in current levels)</a:t>
            </a:r>
          </a:p>
          <a:p>
            <a:pPr marL="0" marR="0" lvl="0" indent="0" algn="l" defTabSz="914400" rtl="0" eaLnBrk="0" fontAlgn="base" latinLnBrk="0" hangingPunct="0">
              <a:lnSpc>
                <a:spcPct val="100000"/>
              </a:lnSpc>
              <a:spcBef>
                <a:spcPts val="0"/>
              </a:spcBef>
              <a:spcAft>
                <a:spcPts val="0"/>
              </a:spcAft>
              <a:buClrTx/>
              <a:buSzPct val="25000"/>
              <a:buFontTx/>
              <a:buNone/>
              <a:tabLst/>
              <a:defRPr/>
            </a:pPr>
            <a:endParaRPr lang="en-US" dirty="0" smtClean="0">
              <a:solidFill>
                <a:prstClr val="black"/>
              </a:solidFill>
            </a:endParaRPr>
          </a:p>
          <a:p>
            <a:pPr marL="0" marR="0" lvl="0" indent="0" algn="l" defTabSz="914400" rtl="0" eaLnBrk="0" fontAlgn="base" latinLnBrk="0" hangingPunct="0">
              <a:lnSpc>
                <a:spcPct val="100000"/>
              </a:lnSpc>
              <a:spcBef>
                <a:spcPts val="0"/>
              </a:spcBef>
              <a:spcAft>
                <a:spcPts val="0"/>
              </a:spcAft>
              <a:buClrTx/>
              <a:buSzPct val="25000"/>
              <a:buFontTx/>
              <a:buNone/>
              <a:tabLst/>
              <a:defRPr/>
            </a:pPr>
            <a:r>
              <a:rPr lang="en-US" dirty="0" smtClean="0">
                <a:solidFill>
                  <a:prstClr val="black"/>
                </a:solidFill>
              </a:rPr>
              <a:t>When you think about the DRNs- think about tracking them back through effects and special factors as well as the current levels that should be improved if the needs are addressed. </a:t>
            </a:r>
            <a:r>
              <a:rPr kumimoji="0" lang="en-US" sz="1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ts val="0"/>
              </a:spcBef>
              <a:spcAft>
                <a:spcPts val="0"/>
              </a:spcAft>
              <a:buClrTx/>
              <a:buSzPct val="25000"/>
              <a:buFontTx/>
              <a:buNone/>
              <a:tabLst/>
              <a:defRPr/>
            </a:pPr>
            <a:endParaRPr lang="en-US" baseline="0" dirty="0">
              <a:solidFill>
                <a:prstClr val="black"/>
              </a:solidFill>
            </a:endParaRPr>
          </a:p>
          <a:p>
            <a:r>
              <a:rPr lang="en-US" dirty="0"/>
              <a:t>In our example, the student will need to improve </a:t>
            </a:r>
            <a:r>
              <a:rPr lang="en-US" dirty="0" smtClean="0"/>
              <a:t>ability to segment words and blend syllables in </a:t>
            </a:r>
            <a:r>
              <a:rPr lang="en-US" dirty="0"/>
              <a:t>order to improve reading fluency and comprehension. </a:t>
            </a:r>
          </a:p>
          <a:p>
            <a:r>
              <a:rPr lang="en-US" dirty="0"/>
              <a:t>In addition, </a:t>
            </a:r>
            <a:r>
              <a:rPr lang="en-US" dirty="0" smtClean="0"/>
              <a:t>the IEP team decided the </a:t>
            </a:r>
            <a:r>
              <a:rPr lang="en-US" dirty="0"/>
              <a:t>student also needs to develop and use strategies and supports (both academic and functional skill related) to access, engage, and make progress in the general education level curriculum. </a:t>
            </a:r>
          </a:p>
          <a:p>
            <a:pPr marL="0" marR="0" lvl="0" indent="0" algn="l" defTabSz="914400" rtl="0" eaLnBrk="0" fontAlgn="base" latinLnBrk="0" hangingPunct="0">
              <a:lnSpc>
                <a:spcPct val="100000"/>
              </a:lnSpc>
              <a:spcBef>
                <a:spcPts val="0"/>
              </a:spcBef>
              <a:spcAft>
                <a:spcPts val="0"/>
              </a:spcAft>
              <a:buClrTx/>
              <a:buSzPct val="25000"/>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endParaRPr lang="en-US" dirty="0"/>
          </a:p>
        </p:txBody>
      </p:sp>
      <p:sp>
        <p:nvSpPr>
          <p:cNvPr id="13" name="Slide Image Placeholder 12"/>
          <p:cNvSpPr>
            <a:spLocks noGrp="1" noRot="1" noChangeAspect="1"/>
          </p:cNvSpPr>
          <p:nvPr>
            <p:ph type="sldImg"/>
          </p:nvPr>
        </p:nvSpPr>
        <p:spPr>
          <a:xfrm>
            <a:off x="1720850" y="350838"/>
            <a:ext cx="3536950" cy="1990725"/>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56</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091752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ts val="0"/>
              </a:spcBef>
              <a:spcAft>
                <a:spcPts val="0"/>
              </a:spcAft>
              <a:buClrTx/>
              <a:buSzPct val="25000"/>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PT example</a:t>
            </a:r>
            <a:endParaRPr lang="en-US" dirty="0"/>
          </a:p>
        </p:txBody>
      </p:sp>
      <p:sp>
        <p:nvSpPr>
          <p:cNvPr id="4" name="Header Placeholder 3"/>
          <p:cNvSpPr>
            <a:spLocks noGrp="1"/>
          </p:cNvSpPr>
          <p:nvPr>
            <p:ph type="hdr" sz="quarter" idx="10"/>
          </p:nvPr>
        </p:nvSpPr>
        <p:spPr/>
        <p:txBody>
          <a:bodyPr/>
          <a:lstStyle/>
          <a:p>
            <a:r>
              <a:rPr lang="en-US" smtClean="0"/>
              <a:t>CCR-IEP</a:t>
            </a:r>
            <a:endParaRPr lang="en-US" dirty="0"/>
          </a:p>
        </p:txBody>
      </p:sp>
      <p:sp>
        <p:nvSpPr>
          <p:cNvPr id="5" name="Date Placeholder 4"/>
          <p:cNvSpPr>
            <a:spLocks noGrp="1"/>
          </p:cNvSpPr>
          <p:nvPr>
            <p:ph type="dt" idx="11"/>
          </p:nvPr>
        </p:nvSpPr>
        <p:spPr/>
        <p:txBody>
          <a:bodyPr/>
          <a:lstStyle/>
          <a:p>
            <a:r>
              <a:rPr lang="en-US" smtClean="0"/>
              <a:t>October 2017</a:t>
            </a:r>
            <a:endParaRPr lang="en-US" dirty="0"/>
          </a:p>
        </p:txBody>
      </p:sp>
      <p:sp>
        <p:nvSpPr>
          <p:cNvPr id="7" name="Slide Number Placeholder 6"/>
          <p:cNvSpPr>
            <a:spLocks noGrp="1"/>
          </p:cNvSpPr>
          <p:nvPr>
            <p:ph type="sldNum" sz="quarter" idx="13"/>
          </p:nvPr>
        </p:nvSpPr>
        <p:spPr/>
        <p:txBody>
          <a:bodyPr/>
          <a:lstStyle/>
          <a:p>
            <a:fld id="{B8DB3C69-16F6-466A-B3B3-DB0E2089E12C}" type="slidenum">
              <a:rPr lang="en-US" smtClean="0"/>
              <a:pPr/>
              <a:t>57</a:t>
            </a:fld>
            <a:endParaRPr lang="en-US" dirty="0"/>
          </a:p>
        </p:txBody>
      </p:sp>
      <p:sp>
        <p:nvSpPr>
          <p:cNvPr id="2" name="Footer Placeholder 1"/>
          <p:cNvSpPr>
            <a:spLocks noGrp="1"/>
          </p:cNvSpPr>
          <p:nvPr>
            <p:ph type="ftr" sz="quarter" idx="14"/>
          </p:nvPr>
        </p:nvSpPr>
        <p:spPr/>
        <p:txBody>
          <a:bodyPr/>
          <a:lstStyle/>
          <a:p>
            <a:r>
              <a:rPr lang="en-US" smtClean="0"/>
              <a:t>Wisconsin Department of Public Instruction</a:t>
            </a:r>
            <a:endParaRPr lang="en-US" dirty="0"/>
          </a:p>
        </p:txBody>
      </p:sp>
      <p:sp>
        <p:nvSpPr>
          <p:cNvPr id="13" name="Slide Image Placeholder 12"/>
          <p:cNvSpPr>
            <a:spLocks noGrp="1" noRot="1" noChangeAspect="1"/>
          </p:cNvSpPr>
          <p:nvPr>
            <p:ph type="sldImg"/>
          </p:nvPr>
        </p:nvSpPr>
        <p:spPr>
          <a:xfrm>
            <a:off x="1720850" y="350838"/>
            <a:ext cx="3536950" cy="1990725"/>
          </a:xfrm>
        </p:spPr>
      </p:sp>
    </p:spTree>
    <p:extLst>
      <p:ext uri="{BB962C8B-B14F-4D97-AF65-F5344CB8AC3E}">
        <p14:creationId xmlns:p14="http://schemas.microsoft.com/office/powerpoint/2010/main" val="36393537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ts val="0"/>
              </a:spcBef>
              <a:spcAft>
                <a:spcPts val="0"/>
              </a:spcAft>
              <a:buClrTx/>
              <a:buSzPct val="25000"/>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OT example</a:t>
            </a:r>
            <a:endParaRPr lang="en-US" dirty="0"/>
          </a:p>
        </p:txBody>
      </p:sp>
      <p:sp>
        <p:nvSpPr>
          <p:cNvPr id="4" name="Header Placeholder 3"/>
          <p:cNvSpPr>
            <a:spLocks noGrp="1"/>
          </p:cNvSpPr>
          <p:nvPr>
            <p:ph type="hdr" sz="quarter" idx="10"/>
          </p:nvPr>
        </p:nvSpPr>
        <p:spPr/>
        <p:txBody>
          <a:bodyPr/>
          <a:lstStyle/>
          <a:p>
            <a:r>
              <a:rPr lang="en-US" smtClean="0"/>
              <a:t>CCR-IEP</a:t>
            </a:r>
            <a:endParaRPr lang="en-US" dirty="0"/>
          </a:p>
        </p:txBody>
      </p:sp>
      <p:sp>
        <p:nvSpPr>
          <p:cNvPr id="5" name="Date Placeholder 4"/>
          <p:cNvSpPr>
            <a:spLocks noGrp="1"/>
          </p:cNvSpPr>
          <p:nvPr>
            <p:ph type="dt" idx="11"/>
          </p:nvPr>
        </p:nvSpPr>
        <p:spPr/>
        <p:txBody>
          <a:bodyPr/>
          <a:lstStyle/>
          <a:p>
            <a:r>
              <a:rPr lang="en-US" smtClean="0"/>
              <a:t>October 2017</a:t>
            </a:r>
            <a:endParaRPr lang="en-US" dirty="0"/>
          </a:p>
        </p:txBody>
      </p:sp>
      <p:sp>
        <p:nvSpPr>
          <p:cNvPr id="7" name="Slide Number Placeholder 6"/>
          <p:cNvSpPr>
            <a:spLocks noGrp="1"/>
          </p:cNvSpPr>
          <p:nvPr>
            <p:ph type="sldNum" sz="quarter" idx="13"/>
          </p:nvPr>
        </p:nvSpPr>
        <p:spPr/>
        <p:txBody>
          <a:bodyPr/>
          <a:lstStyle/>
          <a:p>
            <a:fld id="{B8DB3C69-16F6-466A-B3B3-DB0E2089E12C}" type="slidenum">
              <a:rPr lang="en-US" smtClean="0"/>
              <a:pPr/>
              <a:t>58</a:t>
            </a:fld>
            <a:endParaRPr lang="en-US" dirty="0"/>
          </a:p>
        </p:txBody>
      </p:sp>
      <p:sp>
        <p:nvSpPr>
          <p:cNvPr id="2" name="Footer Placeholder 1"/>
          <p:cNvSpPr>
            <a:spLocks noGrp="1"/>
          </p:cNvSpPr>
          <p:nvPr>
            <p:ph type="ftr" sz="quarter" idx="14"/>
          </p:nvPr>
        </p:nvSpPr>
        <p:spPr/>
        <p:txBody>
          <a:bodyPr/>
          <a:lstStyle/>
          <a:p>
            <a:r>
              <a:rPr lang="en-US" smtClean="0"/>
              <a:t>Wisconsin Department of Public Instruction</a:t>
            </a:r>
            <a:endParaRPr lang="en-US" dirty="0"/>
          </a:p>
        </p:txBody>
      </p:sp>
      <p:sp>
        <p:nvSpPr>
          <p:cNvPr id="13" name="Slide Image Placeholder 12"/>
          <p:cNvSpPr>
            <a:spLocks noGrp="1" noRot="1" noChangeAspect="1"/>
          </p:cNvSpPr>
          <p:nvPr>
            <p:ph type="sldImg"/>
          </p:nvPr>
        </p:nvSpPr>
        <p:spPr>
          <a:xfrm>
            <a:off x="1720850" y="350838"/>
            <a:ext cx="3536950" cy="1990725"/>
          </a:xfrm>
        </p:spPr>
      </p:sp>
    </p:spTree>
    <p:extLst>
      <p:ext uri="{BB962C8B-B14F-4D97-AF65-F5344CB8AC3E}">
        <p14:creationId xmlns:p14="http://schemas.microsoft.com/office/powerpoint/2010/main" val="22743913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Here are the step-check questions to consider during this final part of Step 2. </a:t>
            </a:r>
          </a:p>
          <a:p>
            <a:r>
              <a:rPr lang="en-US" dirty="0" smtClean="0"/>
              <a:t>Read slide.</a:t>
            </a:r>
          </a:p>
          <a:p>
            <a:pPr lvl="1"/>
            <a:r>
              <a:rPr lang="en-US" sz="1400" dirty="0" smtClean="0"/>
              <a:t>Do the disability-related need statements directly relate to one or more effect and address one or more root cause  -  i.e. addressing these needs will improve the student’s access, engagement, achievement (link to effects and Step 1)</a:t>
            </a:r>
          </a:p>
          <a:p>
            <a:pPr lvl="1"/>
            <a:r>
              <a:rPr lang="en-US" sz="1400" dirty="0" smtClean="0"/>
              <a:t>Will the identified disability‐related need(s) lead to specific, clear, and measurable IEP goal(s) and/or  services?</a:t>
            </a:r>
          </a:p>
          <a:p>
            <a:pPr lvl="1"/>
            <a:r>
              <a:rPr lang="en-US" sz="1400" dirty="0" smtClean="0"/>
              <a:t>Are they student-centered? (about skills not services)</a:t>
            </a:r>
          </a:p>
          <a:p>
            <a:pPr lvl="1"/>
            <a:endParaRPr lang="en-US" sz="1400" dirty="0"/>
          </a:p>
          <a:p>
            <a:pPr indent="-91440"/>
            <a:r>
              <a:rPr lang="en-US" sz="1500" dirty="0" smtClean="0"/>
              <a:t> Reminder: There </a:t>
            </a:r>
            <a:r>
              <a:rPr lang="en-US" sz="1500" dirty="0"/>
              <a:t>is often a tendency to want to move ahead and discuss needed services during this step</a:t>
            </a:r>
            <a:r>
              <a:rPr lang="en-US" sz="1500" dirty="0" smtClean="0"/>
              <a:t>. </a:t>
            </a:r>
            <a:r>
              <a:rPr lang="en-US" sz="1500" dirty="0"/>
              <a:t>It is important for the IEP team </a:t>
            </a:r>
            <a:r>
              <a:rPr lang="en-US" sz="1500" dirty="0" smtClean="0"/>
              <a:t>facilitator </a:t>
            </a:r>
            <a:r>
              <a:rPr lang="en-US" sz="1500" dirty="0"/>
              <a:t>to help the team </a:t>
            </a:r>
            <a:r>
              <a:rPr lang="en-US" sz="1500" dirty="0" smtClean="0"/>
              <a:t>remain </a:t>
            </a:r>
            <a:r>
              <a:rPr lang="en-US" sz="1500" dirty="0"/>
              <a:t>focused on </a:t>
            </a:r>
            <a:r>
              <a:rPr lang="en-US" sz="1500" dirty="0" smtClean="0"/>
              <a:t>clearly defining the </a:t>
            </a:r>
            <a:r>
              <a:rPr lang="en-US" sz="1500" dirty="0"/>
              <a:t>areas of student need that should be addressed before talking about goals and services. </a:t>
            </a:r>
            <a:r>
              <a:rPr lang="en-US" sz="1500" dirty="0" smtClean="0"/>
              <a:t>Teams </a:t>
            </a:r>
            <a:r>
              <a:rPr lang="en-US" sz="1500" dirty="0"/>
              <a:t>will find that when the Step 2 guidelines are followed, the IEP goals and services will usually be much easier to develop.</a:t>
            </a:r>
          </a:p>
          <a:p>
            <a:pPr indent="-91440"/>
            <a:r>
              <a:rPr lang="en-US" sz="1500" dirty="0"/>
              <a:t> </a:t>
            </a:r>
          </a:p>
          <a:p>
            <a:pPr indent="-91440"/>
            <a:endParaRPr lang="en-US" sz="1500" dirty="0" smtClean="0"/>
          </a:p>
          <a:p>
            <a:endParaRPr lang="en-US" dirty="0" smtClean="0"/>
          </a:p>
          <a:p>
            <a:endParaRPr lang="en-US" dirty="0" smtClean="0"/>
          </a:p>
          <a:p>
            <a:endParaRPr lang="en-US" dirty="0" smtClean="0"/>
          </a:p>
          <a:p>
            <a:endParaRPr lang="en-US" dirty="0"/>
          </a:p>
        </p:txBody>
      </p:sp>
      <p:sp>
        <p:nvSpPr>
          <p:cNvPr id="14" name="Slide Image Placeholder 13"/>
          <p:cNvSpPr>
            <a:spLocks noGrp="1" noRot="1" noChangeAspect="1"/>
          </p:cNvSpPr>
          <p:nvPr>
            <p:ph type="sldImg"/>
          </p:nvPr>
        </p:nvSpPr>
        <p:spPr>
          <a:xfrm>
            <a:off x="1720850" y="350838"/>
            <a:ext cx="3536950" cy="1990725"/>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59</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90407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0850" y="350838"/>
            <a:ext cx="3536950" cy="1990725"/>
          </a:xfrm>
          <a:prstGeom prst="rect">
            <a:avLst/>
          </a:prstGeom>
        </p:spPr>
      </p:sp>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Here are links to all Wisconsin standards and expectations</a:t>
            </a:r>
          </a:p>
          <a:p>
            <a:r>
              <a:rPr lang="en-US" dirty="0" smtClean="0"/>
              <a:t>Please note: </a:t>
            </a:r>
          </a:p>
          <a:p>
            <a:pPr marL="742950" lvl="1" indent="-285750"/>
            <a:r>
              <a:rPr lang="en-US" dirty="0" smtClean="0"/>
              <a:t>revisions and new materials being added to the Wisconsin Academic Standards pages – re: ELA Standards 101 and Mathematics Standards 101  </a:t>
            </a:r>
          </a:p>
          <a:p>
            <a:pPr marL="742950" lvl="1" indent="-285750"/>
            <a:r>
              <a:rPr lang="en-US" dirty="0" smtClean="0"/>
              <a:t>The Social and Emotional Learning competencies are currently in draft form.  A final version is expected during</a:t>
            </a:r>
            <a:r>
              <a:rPr lang="en-US" baseline="0" dirty="0" smtClean="0"/>
              <a:t> the 2018-19 school year</a:t>
            </a:r>
            <a:r>
              <a:rPr lang="en-US" dirty="0" smtClean="0"/>
              <a:t>. </a:t>
            </a:r>
          </a:p>
          <a:p>
            <a:endParaRPr lang="en-US" dirty="0" smtClean="0"/>
          </a:p>
          <a:p>
            <a:r>
              <a:rPr lang="en-US" i="1" dirty="0" smtClean="0">
                <a:solidFill>
                  <a:schemeClr val="accent5">
                    <a:lumMod val="50000"/>
                  </a:schemeClr>
                </a:solidFill>
              </a:rPr>
              <a:t>Trainer Note: May want </a:t>
            </a:r>
            <a:r>
              <a:rPr lang="en-US" i="1" dirty="0">
                <a:solidFill>
                  <a:schemeClr val="accent5">
                    <a:lumMod val="50000"/>
                  </a:schemeClr>
                </a:solidFill>
              </a:rPr>
              <a:t>to make </a:t>
            </a:r>
            <a:r>
              <a:rPr lang="en-US" i="1" dirty="0" smtClean="0">
                <a:solidFill>
                  <a:schemeClr val="accent5">
                    <a:lumMod val="50000"/>
                  </a:schemeClr>
                </a:solidFill>
              </a:rPr>
              <a:t>the following content into </a:t>
            </a:r>
            <a:r>
              <a:rPr lang="en-US" i="1" dirty="0">
                <a:solidFill>
                  <a:schemeClr val="accent5">
                    <a:lumMod val="50000"/>
                  </a:schemeClr>
                </a:solidFill>
              </a:rPr>
              <a:t>a supplemental </a:t>
            </a:r>
            <a:r>
              <a:rPr lang="en-US" i="1" dirty="0" smtClean="0">
                <a:solidFill>
                  <a:schemeClr val="accent5">
                    <a:lumMod val="50000"/>
                  </a:schemeClr>
                </a:solidFill>
              </a:rPr>
              <a:t>slide or discussion activity.  </a:t>
            </a:r>
            <a:endParaRPr lang="en-US" i="1" dirty="0">
              <a:solidFill>
                <a:schemeClr val="accent5">
                  <a:lumMod val="50000"/>
                </a:schemeClr>
              </a:solidFill>
            </a:endParaRPr>
          </a:p>
          <a:p>
            <a:pPr lvl="0">
              <a:spcBef>
                <a:spcPts val="0"/>
              </a:spcBef>
              <a:spcAft>
                <a:spcPts val="0"/>
              </a:spcAft>
              <a:buClr>
                <a:schemeClr val="dk1"/>
              </a:buClr>
              <a:buSzPct val="100000"/>
            </a:pPr>
            <a:endParaRPr lang="en-US" dirty="0" smtClean="0">
              <a:solidFill>
                <a:schemeClr val="dk1"/>
              </a:solidFill>
              <a:latin typeface="Arial"/>
              <a:cs typeface="Arial"/>
              <a:sym typeface="Arial"/>
            </a:endParaRPr>
          </a:p>
          <a:p>
            <a:pPr lvl="0">
              <a:spcBef>
                <a:spcPts val="0"/>
              </a:spcBef>
              <a:spcAft>
                <a:spcPts val="0"/>
              </a:spcAft>
              <a:buClr>
                <a:schemeClr val="dk1"/>
              </a:buClr>
              <a:buSzPct val="100000"/>
            </a:pPr>
            <a:r>
              <a:rPr lang="en-US" dirty="0" smtClean="0">
                <a:solidFill>
                  <a:schemeClr val="dk1"/>
                </a:solidFill>
                <a:latin typeface="Arial"/>
                <a:cs typeface="Arial"/>
                <a:sym typeface="Arial"/>
              </a:rPr>
              <a:t>These are some additional </a:t>
            </a:r>
            <a:r>
              <a:rPr lang="en-US" dirty="0">
                <a:solidFill>
                  <a:schemeClr val="dk1"/>
                </a:solidFill>
                <a:latin typeface="Arial"/>
                <a:cs typeface="Arial"/>
                <a:sym typeface="Arial"/>
              </a:rPr>
              <a:t>notes from </a:t>
            </a:r>
            <a:r>
              <a:rPr lang="en-US" dirty="0" smtClean="0">
                <a:solidFill>
                  <a:schemeClr val="dk1"/>
                </a:solidFill>
                <a:latin typeface="Arial"/>
                <a:cs typeface="Arial"/>
                <a:sym typeface="Arial"/>
              </a:rPr>
              <a:t>discussion with participants in recent </a:t>
            </a:r>
            <a:r>
              <a:rPr lang="en-US" dirty="0">
                <a:solidFill>
                  <a:schemeClr val="dk1"/>
                </a:solidFill>
                <a:latin typeface="Arial"/>
                <a:cs typeface="Arial"/>
                <a:sym typeface="Arial"/>
              </a:rPr>
              <a:t>CESA </a:t>
            </a:r>
            <a:r>
              <a:rPr lang="en-US" dirty="0" smtClean="0">
                <a:solidFill>
                  <a:schemeClr val="dk1"/>
                </a:solidFill>
                <a:latin typeface="Arial"/>
                <a:cs typeface="Arial"/>
                <a:sym typeface="Arial"/>
              </a:rPr>
              <a:t>trainings </a:t>
            </a:r>
            <a:r>
              <a:rPr lang="en-US" dirty="0">
                <a:solidFill>
                  <a:schemeClr val="dk1"/>
                </a:solidFill>
                <a:latin typeface="Arial"/>
                <a:cs typeface="Arial"/>
                <a:sym typeface="Arial"/>
              </a:rPr>
              <a:t>to help clarify Step </a:t>
            </a:r>
            <a:r>
              <a:rPr lang="en-US" dirty="0" smtClean="0">
                <a:solidFill>
                  <a:schemeClr val="dk1"/>
                </a:solidFill>
                <a:latin typeface="Arial"/>
                <a:cs typeface="Arial"/>
                <a:sym typeface="Arial"/>
              </a:rPr>
              <a:t>1</a:t>
            </a:r>
          </a:p>
          <a:p>
            <a:pPr lvl="0">
              <a:spcBef>
                <a:spcPts val="0"/>
              </a:spcBef>
              <a:spcAft>
                <a:spcPts val="0"/>
              </a:spcAft>
              <a:buClr>
                <a:schemeClr val="dk1"/>
              </a:buClr>
              <a:buSzPct val="100000"/>
            </a:pPr>
            <a:endParaRPr lang="en-US" dirty="0">
              <a:solidFill>
                <a:schemeClr val="dk1"/>
              </a:solidFill>
              <a:latin typeface="Arial"/>
              <a:cs typeface="Arial"/>
              <a:sym typeface="Arial"/>
            </a:endParaRPr>
          </a:p>
          <a:p>
            <a:pPr lvl="0">
              <a:spcBef>
                <a:spcPts val="0"/>
              </a:spcBef>
              <a:spcAft>
                <a:spcPts val="0"/>
              </a:spcAft>
              <a:buClr>
                <a:schemeClr val="dk1"/>
              </a:buClr>
              <a:buSzPct val="100000"/>
            </a:pPr>
            <a:r>
              <a:rPr lang="en-US" dirty="0" smtClean="0">
                <a:solidFill>
                  <a:schemeClr val="dk1"/>
                </a:solidFill>
                <a:latin typeface="Arial"/>
                <a:cs typeface="Arial"/>
                <a:sym typeface="Arial"/>
              </a:rPr>
              <a:t> </a:t>
            </a:r>
            <a:r>
              <a:rPr lang="en-US" b="1" dirty="0">
                <a:solidFill>
                  <a:schemeClr val="dk1"/>
                </a:solidFill>
                <a:latin typeface="Arial"/>
                <a:cs typeface="Arial"/>
                <a:sym typeface="Arial"/>
              </a:rPr>
              <a:t>What does it mean “to meet grade level standards/expectations”? </a:t>
            </a:r>
            <a:r>
              <a:rPr lang="en-US" dirty="0">
                <a:sym typeface="Arial"/>
              </a:rPr>
              <a:t>Think: </a:t>
            </a:r>
            <a:endParaRPr lang="en-US" dirty="0" smtClean="0">
              <a:sym typeface="Arial"/>
            </a:endParaRPr>
          </a:p>
          <a:p>
            <a:pPr marL="742950" lvl="1" indent="-285750">
              <a:spcBef>
                <a:spcPts val="0"/>
              </a:spcBef>
              <a:spcAft>
                <a:spcPts val="0"/>
              </a:spcAft>
              <a:buClr>
                <a:schemeClr val="dk1"/>
              </a:buClr>
              <a:buSzPct val="100000"/>
            </a:pPr>
            <a:r>
              <a:rPr lang="en-US" dirty="0" smtClean="0">
                <a:sym typeface="Arial"/>
              </a:rPr>
              <a:t>What </a:t>
            </a:r>
            <a:r>
              <a:rPr lang="en-US" dirty="0">
                <a:sym typeface="Arial"/>
              </a:rPr>
              <a:t>are the skills that relate to the standard? </a:t>
            </a:r>
          </a:p>
          <a:p>
            <a:pPr marL="742950" lvl="1" indent="-285750">
              <a:spcBef>
                <a:spcPts val="0"/>
              </a:spcBef>
              <a:spcAft>
                <a:spcPts val="0"/>
              </a:spcAft>
              <a:buClr>
                <a:schemeClr val="dk1"/>
              </a:buClr>
              <a:buSzPct val="100000"/>
            </a:pPr>
            <a:r>
              <a:rPr lang="en-US" dirty="0">
                <a:sym typeface="Arial"/>
              </a:rPr>
              <a:t>What are the </a:t>
            </a:r>
            <a:r>
              <a:rPr lang="en-US" dirty="0" smtClean="0">
                <a:sym typeface="Arial"/>
              </a:rPr>
              <a:t>criterion/criteria </a:t>
            </a:r>
            <a:r>
              <a:rPr lang="en-US" dirty="0">
                <a:sym typeface="Arial"/>
              </a:rPr>
              <a:t>for proficiency?</a:t>
            </a:r>
          </a:p>
          <a:p>
            <a:pPr marL="742950" lvl="1" indent="-285750">
              <a:spcBef>
                <a:spcPts val="0"/>
              </a:spcBef>
              <a:spcAft>
                <a:spcPts val="0"/>
              </a:spcAft>
              <a:buClr>
                <a:schemeClr val="dk1"/>
              </a:buClr>
              <a:buSzPct val="100000"/>
            </a:pPr>
            <a:r>
              <a:rPr lang="en-US" dirty="0">
                <a:sym typeface="Arial"/>
              </a:rPr>
              <a:t>What </a:t>
            </a:r>
            <a:r>
              <a:rPr lang="en-US" dirty="0" smtClean="0">
                <a:sym typeface="Arial"/>
              </a:rPr>
              <a:t>would “meet the standards/expectation</a:t>
            </a:r>
            <a:r>
              <a:rPr lang="en-US" dirty="0">
                <a:sym typeface="Arial"/>
              </a:rPr>
              <a:t>”? </a:t>
            </a:r>
          </a:p>
          <a:p>
            <a:pPr marL="742950" lvl="1" indent="-285750">
              <a:spcBef>
                <a:spcPts val="0"/>
              </a:spcBef>
              <a:spcAft>
                <a:spcPts val="0"/>
              </a:spcAft>
              <a:buClr>
                <a:schemeClr val="dk1"/>
              </a:buClr>
              <a:buSzPct val="100000"/>
            </a:pPr>
            <a:r>
              <a:rPr lang="en-US" dirty="0">
                <a:sym typeface="Arial"/>
              </a:rPr>
              <a:t>What would not “meet standards/expectation? </a:t>
            </a:r>
          </a:p>
          <a:p>
            <a:pPr marL="742950" lvl="1" indent="-285750">
              <a:spcBef>
                <a:spcPts val="0"/>
              </a:spcBef>
              <a:spcAft>
                <a:spcPts val="0"/>
              </a:spcAft>
              <a:buClr>
                <a:schemeClr val="dk1"/>
              </a:buClr>
              <a:buSzPct val="100000"/>
            </a:pPr>
            <a:r>
              <a:rPr lang="en-US" dirty="0">
                <a:sym typeface="Arial"/>
              </a:rPr>
              <a:t>How do you know the student is/is not meeting the standards/expectation? </a:t>
            </a:r>
          </a:p>
          <a:p>
            <a:pPr marL="742950" lvl="1" indent="-285750">
              <a:spcBef>
                <a:spcPts val="0"/>
              </a:spcBef>
              <a:spcAft>
                <a:spcPts val="0"/>
              </a:spcAft>
              <a:buClr>
                <a:schemeClr val="dk1"/>
              </a:buClr>
              <a:buSzPct val="100000"/>
            </a:pPr>
            <a:r>
              <a:rPr lang="en-US" dirty="0">
                <a:sym typeface="Arial"/>
              </a:rPr>
              <a:t>Is the data you have specific enough? </a:t>
            </a:r>
            <a:endParaRPr lang="en-US" dirty="0" smtClean="0">
              <a:sym typeface="Arial"/>
            </a:endParaRPr>
          </a:p>
          <a:p>
            <a:pPr marL="742950" lvl="1" indent="-285750">
              <a:spcBef>
                <a:spcPts val="0"/>
              </a:spcBef>
              <a:spcAft>
                <a:spcPts val="0"/>
              </a:spcAft>
              <a:buClr>
                <a:schemeClr val="dk1"/>
              </a:buClr>
              <a:buSzPct val="100000"/>
            </a:pPr>
            <a:endParaRPr lang="en-US" dirty="0">
              <a:sym typeface="Arial"/>
            </a:endParaRPr>
          </a:p>
          <a:p>
            <a:pPr marL="285750" indent="-285750">
              <a:spcBef>
                <a:spcPts val="0"/>
              </a:spcBef>
              <a:spcAft>
                <a:spcPts val="0"/>
              </a:spcAft>
              <a:buClr>
                <a:schemeClr val="dk1"/>
              </a:buClr>
              <a:buSzPct val="100000"/>
            </a:pPr>
            <a:endParaRPr lang="en-US" dirty="0">
              <a:sym typeface="Arial"/>
            </a:endParaRPr>
          </a:p>
          <a:p>
            <a:endParaRPr lang="en-US" dirty="0"/>
          </a:p>
        </p:txBody>
      </p:sp>
      <p:sp>
        <p:nvSpPr>
          <p:cNvPr id="4" name="Date Placeholder 3"/>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10" name="Slide Number Placeholder 9"/>
          <p:cNvSpPr>
            <a:spLocks noGrp="1"/>
          </p:cNvSpPr>
          <p:nvPr>
            <p:ph type="sldNum" sz="quarter" idx="12"/>
          </p:nvPr>
        </p:nvSpPr>
        <p:spPr/>
        <p:txBody>
          <a:bodyPr/>
          <a:lstStyle/>
          <a:p>
            <a:fld id="{39280DFA-CFF4-4B22-B14E-825893CEE4C9}" type="slidenum">
              <a:rPr lang="en-US" smtClean="0"/>
              <a:t>6</a:t>
            </a:fld>
            <a:endParaRPr lang="en-US"/>
          </a:p>
        </p:txBody>
      </p:sp>
      <p:sp>
        <p:nvSpPr>
          <p:cNvPr id="11" name="Header Placeholder 10"/>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512153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4" name="Shape 794"/>
          <p:cNvSpPr txBox="1">
            <a:spLocks noGrp="1"/>
          </p:cNvSpPr>
          <p:nvPr>
            <p:ph type="sldNum" idx="12"/>
          </p:nvPr>
        </p:nvSpPr>
        <p:spPr/>
        <p:txBody>
          <a:bodyPr/>
          <a:lstStyle/>
          <a:p>
            <a:pPr lvl="0"/>
            <a:fld id="{00000000-1234-1234-1234-123412341234}" type="slidenum">
              <a:rPr lang="en-US" smtClean="0"/>
              <a:pPr lvl="0"/>
              <a:t>60</a:t>
            </a:fld>
            <a:endParaRPr lang="en-US"/>
          </a:p>
        </p:txBody>
      </p:sp>
      <p:sp>
        <p:nvSpPr>
          <p:cNvPr id="3" name="Slide Image Placeholder 2"/>
          <p:cNvSpPr>
            <a:spLocks noGrp="1" noRot="1" noChangeAspect="1"/>
          </p:cNvSpPr>
          <p:nvPr>
            <p:ph type="sldImg"/>
          </p:nvPr>
        </p:nvSpPr>
        <p:spPr>
          <a:xfrm>
            <a:off x="1981200" y="231775"/>
            <a:ext cx="3390900" cy="1908175"/>
          </a:xfrm>
        </p:spPr>
      </p:sp>
      <p:sp>
        <p:nvSpPr>
          <p:cNvPr id="4" name="Notes Placeholder 3"/>
          <p:cNvSpPr>
            <a:spLocks noGrp="1"/>
          </p:cNvSpPr>
          <p:nvPr>
            <p:ph type="body" idx="1"/>
          </p:nvPr>
        </p:nvSpPr>
        <p:spPr>
          <a:xfrm>
            <a:off x="152401" y="2139762"/>
            <a:ext cx="6702215" cy="6851838"/>
          </a:xfrm>
        </p:spPr>
        <p:txBody>
          <a:bodyPr>
            <a:normAutofit lnSpcReduction="10000"/>
          </a:bodyPr>
          <a:lstStyle/>
          <a:p>
            <a:r>
              <a:rPr lang="en-US" dirty="0" smtClean="0"/>
              <a:t>If you haven’t done so already, reflect on the effect statements in your IEP based on the information we just shared.  </a:t>
            </a:r>
          </a:p>
          <a:p>
            <a:r>
              <a:rPr lang="en-US" sz="1500" b="1" dirty="0" smtClean="0"/>
              <a:t>Can you find specific observations that relate to the current levels of performance?  </a:t>
            </a:r>
          </a:p>
          <a:p>
            <a:r>
              <a:rPr lang="en-US" sz="1500" dirty="0" smtClean="0"/>
              <a:t>For example: </a:t>
            </a:r>
            <a:r>
              <a:rPr lang="en-US" dirty="0" smtClean="0"/>
              <a:t>If there is current data about a student’s reading comprehension, can you find statements that connect this data to the characteristics/nature of the student’s disability? </a:t>
            </a:r>
          </a:p>
          <a:p>
            <a:pPr marL="285750" indent="-285750">
              <a:buFont typeface="Arial" panose="020B0604020202020204" pitchFamily="34" charset="0"/>
              <a:buChar char="•"/>
            </a:pPr>
            <a:r>
              <a:rPr lang="en-US" dirty="0" err="1" smtClean="0"/>
              <a:t>eg</a:t>
            </a:r>
            <a:r>
              <a:rPr lang="en-US" dirty="0" smtClean="0"/>
              <a:t>. the student has trouble understanding academic text and responding to questions after assigned independent reading </a:t>
            </a:r>
          </a:p>
          <a:p>
            <a:pPr>
              <a:spcBef>
                <a:spcPts val="0"/>
              </a:spcBef>
            </a:pPr>
            <a:r>
              <a:rPr lang="en-US" dirty="0" smtClean="0"/>
              <a:t>            Or</a:t>
            </a:r>
          </a:p>
          <a:p>
            <a:pPr marL="285750" indent="-285750">
              <a:spcBef>
                <a:spcPts val="0"/>
              </a:spcBef>
              <a:buFont typeface="Arial" panose="020B0604020202020204" pitchFamily="34" charset="0"/>
              <a:buChar char="•"/>
            </a:pPr>
            <a:r>
              <a:rPr lang="en-US" dirty="0" smtClean="0"/>
              <a:t> the student has difficulty staying on task, sometimes refuses to complete assignments and may walk out of class when expected to complete assignments requiring reading text passages above his independent reading level. </a:t>
            </a:r>
          </a:p>
          <a:p>
            <a:r>
              <a:rPr lang="en-US" sz="1500" dirty="0" smtClean="0"/>
              <a:t>Similarly, if there is current data about a student’s behavior (e.g. removals, time on task, behavior incidents, etc.) can you find stated observations that connect this data to the effect of the student’s disability on access, engagement or progress? </a:t>
            </a:r>
          </a:p>
          <a:p>
            <a:r>
              <a:rPr lang="en-US" dirty="0" smtClean="0"/>
              <a:t>-------------------------------------------------------------------------------------------</a:t>
            </a:r>
          </a:p>
          <a:p>
            <a:pPr>
              <a:spcBef>
                <a:spcPts val="0"/>
              </a:spcBef>
            </a:pPr>
            <a:r>
              <a:rPr lang="en-US" dirty="0" smtClean="0"/>
              <a:t>Alternate/Additional questions for  this </a:t>
            </a:r>
            <a:r>
              <a:rPr lang="en-US" dirty="0"/>
              <a:t>activity </a:t>
            </a:r>
            <a:r>
              <a:rPr lang="en-US" dirty="0" smtClean="0"/>
              <a:t>:</a:t>
            </a:r>
          </a:p>
          <a:p>
            <a:r>
              <a:rPr lang="en-US" dirty="0" smtClean="0"/>
              <a:t>Check </a:t>
            </a:r>
            <a:r>
              <a:rPr lang="en-US" dirty="0"/>
              <a:t>your IEPs for documentation of the following. IF you don’t find it talk about how you might revise, rewrite, add</a:t>
            </a:r>
          </a:p>
          <a:p>
            <a:pPr lvl="1">
              <a:spcBef>
                <a:spcPts val="200"/>
              </a:spcBef>
            </a:pPr>
            <a:r>
              <a:rPr lang="en-US" sz="1400" dirty="0"/>
              <a:t>What might explain the student’s present levels of achievement and functional performance? </a:t>
            </a:r>
          </a:p>
          <a:p>
            <a:pPr lvl="1">
              <a:spcBef>
                <a:spcPts val="200"/>
              </a:spcBef>
            </a:pPr>
            <a:r>
              <a:rPr lang="en-US" sz="1400" dirty="0"/>
              <a:t>What might affect the student’s ability to access and make progress in the curriculum or participate in general education activities and environments </a:t>
            </a:r>
          </a:p>
          <a:p>
            <a:pPr lvl="1">
              <a:spcBef>
                <a:spcPts val="200"/>
              </a:spcBef>
            </a:pPr>
            <a:r>
              <a:rPr lang="en-US" sz="1400" dirty="0"/>
              <a:t>Consider the effect of special factors as well as the current levels of academic achievement and functional performance</a:t>
            </a:r>
          </a:p>
          <a:p>
            <a:pPr lvl="1">
              <a:spcBef>
                <a:spcPts val="200"/>
              </a:spcBef>
            </a:pPr>
            <a:r>
              <a:rPr lang="en-US" sz="1400" dirty="0"/>
              <a:t>What are the consequences of the student not meeting grade level academic standards or functional skill expectations? </a:t>
            </a:r>
          </a:p>
          <a:p>
            <a:pPr lvl="1">
              <a:spcBef>
                <a:spcPts val="200"/>
              </a:spcBef>
            </a:pPr>
            <a:r>
              <a:rPr lang="en-US" sz="1400" dirty="0"/>
              <a:t>How does what you know about the student’s present levels affect the student’s ability to access and participation independently in general education classes and activities? </a:t>
            </a:r>
            <a:r>
              <a:rPr lang="en-US" sz="1400" dirty="0" smtClean="0"/>
              <a:t> </a:t>
            </a:r>
            <a:endParaRPr lang="en-US" sz="1400" dirty="0"/>
          </a:p>
        </p:txBody>
      </p:sp>
      <p:sp>
        <p:nvSpPr>
          <p:cNvPr id="5" name="Date Placeholder 4"/>
          <p:cNvSpPr>
            <a:spLocks noGrp="1"/>
          </p:cNvSpPr>
          <p:nvPr>
            <p:ph type="dt" idx="13"/>
          </p:nvPr>
        </p:nvSpPr>
        <p:spPr/>
        <p:txBody>
          <a:bodyPr/>
          <a:lstStyle/>
          <a:p>
            <a:r>
              <a:rPr lang="en-US" smtClean="0"/>
              <a:t>October 2017</a:t>
            </a:r>
            <a:endParaRPr lang="en-US"/>
          </a:p>
        </p:txBody>
      </p:sp>
      <p:sp>
        <p:nvSpPr>
          <p:cNvPr id="6" name="Footer Placeholder 5"/>
          <p:cNvSpPr>
            <a:spLocks noGrp="1"/>
          </p:cNvSpPr>
          <p:nvPr>
            <p:ph type="ftr" idx="14"/>
          </p:nvPr>
        </p:nvSpPr>
        <p:spPr/>
        <p:txBody>
          <a:bodyPr/>
          <a:lstStyle/>
          <a:p>
            <a:r>
              <a:rPr lang="en-US" smtClean="0"/>
              <a:t>Wisconsin Department of Public Instruction</a:t>
            </a:r>
            <a:endParaRPr lang="en-US"/>
          </a:p>
        </p:txBody>
      </p:sp>
      <p:sp>
        <p:nvSpPr>
          <p:cNvPr id="7" name="Header Placeholder 6"/>
          <p:cNvSpPr>
            <a:spLocks noGrp="1"/>
          </p:cNvSpPr>
          <p:nvPr>
            <p:ph type="hdr" idx="15"/>
          </p:nvPr>
        </p:nvSpPr>
        <p:spPr/>
        <p:txBody>
          <a:bodyPr/>
          <a:lstStyle/>
          <a:p>
            <a:r>
              <a:rPr lang="en-US" smtClean="0"/>
              <a:t>CCR-IEP</a:t>
            </a:r>
            <a:endParaRPr lang="en-US"/>
          </a:p>
        </p:txBody>
      </p:sp>
    </p:spTree>
    <p:extLst>
      <p:ext uri="{BB962C8B-B14F-4D97-AF65-F5344CB8AC3E}">
        <p14:creationId xmlns:p14="http://schemas.microsoft.com/office/powerpoint/2010/main" val="1262362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idx="10"/>
          </p:nvPr>
        </p:nvSpPr>
        <p:spPr/>
        <p:txBody>
          <a:bodyPr/>
          <a:lstStyle/>
          <a:p>
            <a:r>
              <a:rPr lang="en-US" dirty="0" smtClean="0"/>
              <a:t>April 2018</a:t>
            </a:r>
            <a:endParaRPr lang="en-US" dirty="0"/>
          </a:p>
        </p:txBody>
      </p:sp>
      <p:sp>
        <p:nvSpPr>
          <p:cNvPr id="9" name="Slide Image Placeholder 8"/>
          <p:cNvSpPr>
            <a:spLocks noGrp="1" noRot="1" noChangeAspect="1"/>
          </p:cNvSpPr>
          <p:nvPr>
            <p:ph type="sldImg"/>
          </p:nvPr>
        </p:nvSpPr>
        <p:spPr>
          <a:xfrm>
            <a:off x="1660525" y="231775"/>
            <a:ext cx="3749675" cy="2109788"/>
          </a:xfrm>
          <a:prstGeom prst="rect">
            <a:avLst/>
          </a:prstGeom>
        </p:spPr>
      </p:sp>
      <p:sp>
        <p:nvSpPr>
          <p:cNvPr id="10" name="Notes Placeholder 9"/>
          <p:cNvSpPr>
            <a:spLocks noGrp="1"/>
          </p:cNvSpPr>
          <p:nvPr>
            <p:ph type="body" idx="1"/>
          </p:nvPr>
        </p:nvSpPr>
        <p:spPr>
          <a:xfrm>
            <a:off x="152401" y="2442950"/>
            <a:ext cx="6702215" cy="6548650"/>
          </a:xfrm>
          <a:prstGeom prst="rect">
            <a:avLst/>
          </a:prstGeom>
        </p:spPr>
        <p:txBody>
          <a:bodyPr/>
          <a:lstStyle/>
          <a:p>
            <a:r>
              <a:rPr lang="en-US" dirty="0" smtClean="0"/>
              <a:t>Using</a:t>
            </a:r>
            <a:r>
              <a:rPr lang="en-US" baseline="0" dirty="0" smtClean="0"/>
              <a:t> the IEP you brought, fill in</a:t>
            </a:r>
            <a:r>
              <a:rPr lang="en-US" dirty="0" smtClean="0"/>
              <a:t> the disability-related needs on the CCR-IEP Process Chart.</a:t>
            </a:r>
          </a:p>
          <a:p>
            <a:endParaRPr lang="en-US" dirty="0"/>
          </a:p>
        </p:txBody>
      </p:sp>
      <p:sp>
        <p:nvSpPr>
          <p:cNvPr id="14" name="Footer Placeholder 13"/>
          <p:cNvSpPr>
            <a:spLocks noGrp="1"/>
          </p:cNvSpPr>
          <p:nvPr>
            <p:ph type="ftr" sz="quarter" idx="11"/>
          </p:nvPr>
        </p:nvSpPr>
        <p:spPr/>
        <p:txBody>
          <a:bodyPr/>
          <a:lstStyle/>
          <a:p>
            <a:r>
              <a:rPr lang="en-US" smtClean="0"/>
              <a:t>Wisconsin Department of Public Instruction</a:t>
            </a:r>
            <a:endParaRPr lang="en-US"/>
          </a:p>
        </p:txBody>
      </p:sp>
      <p:sp>
        <p:nvSpPr>
          <p:cNvPr id="15" name="Slide Number Placeholder 14"/>
          <p:cNvSpPr>
            <a:spLocks noGrp="1"/>
          </p:cNvSpPr>
          <p:nvPr>
            <p:ph type="sldNum" sz="quarter" idx="12"/>
          </p:nvPr>
        </p:nvSpPr>
        <p:spPr/>
        <p:txBody>
          <a:bodyPr/>
          <a:lstStyle/>
          <a:p>
            <a:fld id="{39280DFA-CFF4-4B22-B14E-825893CEE4C9}" type="slidenum">
              <a:rPr lang="en-US" smtClean="0"/>
              <a:t>61</a:t>
            </a:fld>
            <a:endParaRPr lang="en-US"/>
          </a:p>
        </p:txBody>
      </p:sp>
      <p:sp>
        <p:nvSpPr>
          <p:cNvPr id="16" name="Header Placeholder 15"/>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3086195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3971925" y="0"/>
            <a:ext cx="3038475" cy="466725"/>
          </a:xfrm>
        </p:spPr>
        <p:txBody>
          <a:bodyPr/>
          <a:lstStyle/>
          <a:p>
            <a:r>
              <a:rPr lang="en-US" dirty="0" smtClean="0"/>
              <a:t>April 2018</a:t>
            </a:r>
            <a:endParaRPr lang="en-US" dirty="0"/>
          </a:p>
        </p:txBody>
      </p:sp>
      <p:sp>
        <p:nvSpPr>
          <p:cNvPr id="3" name="Footer Placeholder 2"/>
          <p:cNvSpPr>
            <a:spLocks noGrp="1"/>
          </p:cNvSpPr>
          <p:nvPr>
            <p:ph type="ftr" sz="quarter" idx="11"/>
          </p:nvPr>
        </p:nvSpPr>
        <p:spPr>
          <a:xfrm>
            <a:off x="0" y="8975725"/>
            <a:ext cx="3505200" cy="320675"/>
          </a:xfrm>
        </p:spPr>
        <p:txBody>
          <a:bodyPr/>
          <a:lstStyle/>
          <a:p>
            <a:r>
              <a:rPr lang="en-US" smtClean="0"/>
              <a:t>Wisconsin Department of Public Instruction</a:t>
            </a:r>
            <a:endParaRPr lang="en-US"/>
          </a:p>
        </p:txBody>
      </p:sp>
      <p:sp>
        <p:nvSpPr>
          <p:cNvPr id="6" name="Slide Number Placeholder 5"/>
          <p:cNvSpPr>
            <a:spLocks noGrp="1"/>
          </p:cNvSpPr>
          <p:nvPr>
            <p:ph type="sldNum" sz="quarter" idx="12"/>
          </p:nvPr>
        </p:nvSpPr>
        <p:spPr>
          <a:xfrm>
            <a:off x="5640388" y="8829675"/>
            <a:ext cx="1370012" cy="466725"/>
          </a:xfrm>
        </p:spPr>
        <p:txBody>
          <a:bodyPr/>
          <a:lstStyle/>
          <a:p>
            <a:fld id="{39280DFA-CFF4-4B22-B14E-825893CEE4C9}" type="slidenum">
              <a:rPr lang="en-US" smtClean="0"/>
              <a:t>62</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
        <p:nvSpPr>
          <p:cNvPr id="7" name="Slide Image Placeholder 6"/>
          <p:cNvSpPr>
            <a:spLocks noGrp="1" noRot="1" noChangeAspect="1"/>
          </p:cNvSpPr>
          <p:nvPr>
            <p:ph type="sldImg"/>
          </p:nvPr>
        </p:nvSpPr>
        <p:spPr>
          <a:xfrm>
            <a:off x="2057400" y="228600"/>
            <a:ext cx="3175000" cy="1785938"/>
          </a:xfrm>
        </p:spPr>
      </p:sp>
      <p:sp>
        <p:nvSpPr>
          <p:cNvPr id="8" name="Notes Placeholder 7"/>
          <p:cNvSpPr>
            <a:spLocks noGrp="1"/>
          </p:cNvSpPr>
          <p:nvPr>
            <p:ph type="body" idx="1"/>
          </p:nvPr>
        </p:nvSpPr>
        <p:spPr/>
        <p:txBody>
          <a:bodyPr/>
          <a:lstStyle/>
          <a:p>
            <a:r>
              <a:rPr lang="en-US" dirty="0"/>
              <a:t>In Pairs or small groups: </a:t>
            </a:r>
          </a:p>
          <a:p>
            <a:pPr lvl="0">
              <a:spcBef>
                <a:spcPts val="0"/>
              </a:spcBef>
              <a:spcAft>
                <a:spcPts val="0"/>
              </a:spcAft>
              <a:buSzPct val="25000"/>
            </a:pPr>
            <a:endParaRPr lang="en-US" dirty="0">
              <a:solidFill>
                <a:schemeClr val="dk1"/>
              </a:solidFill>
              <a:latin typeface="Arial"/>
              <a:ea typeface="Arial"/>
              <a:cs typeface="Arial"/>
              <a:sym typeface="Arial"/>
            </a:endParaRPr>
          </a:p>
          <a:p>
            <a:pPr lvl="0">
              <a:spcBef>
                <a:spcPts val="0"/>
              </a:spcBef>
              <a:spcAft>
                <a:spcPts val="0"/>
              </a:spcAft>
              <a:buSzPct val="100000"/>
            </a:pPr>
            <a:r>
              <a:rPr lang="en-US" dirty="0">
                <a:solidFill>
                  <a:schemeClr val="dk1"/>
                </a:solidFill>
                <a:latin typeface="Arial"/>
                <a:ea typeface="Arial"/>
                <a:cs typeface="Arial"/>
                <a:sym typeface="Arial"/>
              </a:rPr>
              <a:t>Lets stop and Reflect on the IEPs you brought</a:t>
            </a:r>
          </a:p>
          <a:p>
            <a:pPr marL="342900" lvl="0" indent="-342900">
              <a:spcBef>
                <a:spcPts val="0"/>
              </a:spcBef>
              <a:spcAft>
                <a:spcPts val="0"/>
              </a:spcAft>
              <a:buSzPct val="100000"/>
              <a:buFont typeface="Arial" panose="020B0604020202020204" pitchFamily="34" charset="0"/>
              <a:buChar char="•"/>
            </a:pPr>
            <a:r>
              <a:rPr lang="en-US" dirty="0">
                <a:solidFill>
                  <a:schemeClr val="dk1"/>
                </a:solidFill>
                <a:latin typeface="Arial"/>
                <a:ea typeface="Arial"/>
                <a:cs typeface="Arial"/>
                <a:sym typeface="Arial"/>
              </a:rPr>
              <a:t>Do stated DRN(s) reflect a link between effects and current levels? </a:t>
            </a:r>
          </a:p>
          <a:p>
            <a:pPr marL="342900" lvl="0" indent="-342900">
              <a:spcBef>
                <a:spcPts val="0"/>
              </a:spcBef>
              <a:spcAft>
                <a:spcPts val="0"/>
              </a:spcAft>
              <a:buSzPct val="100000"/>
              <a:buFont typeface="Arial" panose="020B0604020202020204" pitchFamily="34" charset="0"/>
              <a:buChar char="•"/>
            </a:pPr>
            <a:r>
              <a:rPr lang="en-US" dirty="0">
                <a:solidFill>
                  <a:schemeClr val="dk1"/>
                </a:solidFill>
                <a:latin typeface="Arial"/>
                <a:ea typeface="Arial"/>
                <a:cs typeface="Arial"/>
                <a:sym typeface="Arial"/>
              </a:rPr>
              <a:t>Do the stated DRN(s) reflect sufficient discussion about root causes? </a:t>
            </a:r>
          </a:p>
          <a:p>
            <a:pPr lvl="0">
              <a:spcBef>
                <a:spcPts val="0"/>
              </a:spcBef>
              <a:spcAft>
                <a:spcPts val="0"/>
              </a:spcAft>
              <a:buSzPct val="25000"/>
            </a:pPr>
            <a:endParaRPr lang="en-US" dirty="0">
              <a:solidFill>
                <a:schemeClr val="dk1"/>
              </a:solidFill>
              <a:latin typeface="Arial"/>
              <a:ea typeface="Arial"/>
              <a:cs typeface="Arial"/>
              <a:sym typeface="Arial"/>
            </a:endParaRPr>
          </a:p>
          <a:p>
            <a:pPr lvl="0">
              <a:spcBef>
                <a:spcPts val="0"/>
              </a:spcBef>
              <a:spcAft>
                <a:spcPts val="0"/>
              </a:spcAft>
              <a:buSzPct val="25000"/>
            </a:pPr>
            <a:r>
              <a:rPr lang="en-US" dirty="0">
                <a:solidFill>
                  <a:schemeClr val="dk1"/>
                </a:solidFill>
                <a:latin typeface="Arial"/>
                <a:ea typeface="Arial"/>
                <a:cs typeface="Arial"/>
                <a:sym typeface="Arial"/>
              </a:rPr>
              <a:t>It is ok if you can’t find documentation of root causes in the IEPs you brought with you. </a:t>
            </a:r>
          </a:p>
          <a:p>
            <a:pPr lvl="0">
              <a:spcBef>
                <a:spcPts val="0"/>
              </a:spcBef>
              <a:spcAft>
                <a:spcPts val="0"/>
              </a:spcAft>
              <a:buSzPct val="25000"/>
            </a:pPr>
            <a:r>
              <a:rPr lang="en-US" dirty="0">
                <a:solidFill>
                  <a:schemeClr val="dk1"/>
                </a:solidFill>
                <a:latin typeface="Arial"/>
                <a:ea typeface="Arial"/>
                <a:cs typeface="Arial"/>
                <a:sym typeface="Arial"/>
              </a:rPr>
              <a:t>However, think about your IEP team discussion.  </a:t>
            </a:r>
            <a:r>
              <a:rPr lang="en-US" b="1" dirty="0">
                <a:solidFill>
                  <a:schemeClr val="dk1"/>
                </a:solidFill>
                <a:latin typeface="Arial"/>
                <a:ea typeface="Arial"/>
                <a:cs typeface="Arial"/>
                <a:sym typeface="Arial"/>
              </a:rPr>
              <a:t>Did you talk about root causes when you  met?   </a:t>
            </a:r>
          </a:p>
          <a:p>
            <a:pPr lvl="1">
              <a:spcBef>
                <a:spcPts val="0"/>
              </a:spcBef>
              <a:spcAft>
                <a:spcPts val="0"/>
              </a:spcAft>
              <a:buSzPct val="25000"/>
            </a:pPr>
            <a:r>
              <a:rPr lang="en-US" dirty="0">
                <a:solidFill>
                  <a:schemeClr val="dk1"/>
                </a:solidFill>
                <a:latin typeface="Arial"/>
                <a:ea typeface="Arial"/>
                <a:cs typeface="Arial"/>
                <a:sym typeface="Arial"/>
              </a:rPr>
              <a:t>If not, consider how you might approach this the next time you have an IEP team meeting.</a:t>
            </a:r>
          </a:p>
          <a:p>
            <a:pPr lvl="0">
              <a:spcBef>
                <a:spcPts val="0"/>
              </a:spcBef>
              <a:spcAft>
                <a:spcPts val="0"/>
              </a:spcAft>
              <a:buSzPct val="25000"/>
            </a:pPr>
            <a:endParaRPr lang="en-US" dirty="0">
              <a:solidFill>
                <a:schemeClr val="dk1"/>
              </a:solidFill>
              <a:latin typeface="Arial"/>
              <a:ea typeface="Arial"/>
              <a:cs typeface="Arial"/>
              <a:sym typeface="Arial"/>
            </a:endParaRPr>
          </a:p>
          <a:p>
            <a:pPr lvl="0">
              <a:spcBef>
                <a:spcPts val="0"/>
              </a:spcBef>
              <a:spcAft>
                <a:spcPts val="0"/>
              </a:spcAft>
              <a:buSzPct val="25000"/>
            </a:pPr>
            <a:r>
              <a:rPr lang="en-US" b="1" dirty="0">
                <a:solidFill>
                  <a:schemeClr val="dk1"/>
                </a:solidFill>
                <a:latin typeface="Arial"/>
                <a:ea typeface="Arial"/>
                <a:cs typeface="Arial"/>
                <a:sym typeface="Arial"/>
              </a:rPr>
              <a:t>Can you refine or develop 1 DRN statement using the stem? </a:t>
            </a:r>
          </a:p>
          <a:p>
            <a:endParaRPr lang="en-US" dirty="0"/>
          </a:p>
        </p:txBody>
      </p:sp>
    </p:spTree>
    <p:extLst>
      <p:ext uri="{BB962C8B-B14F-4D97-AF65-F5344CB8AC3E}">
        <p14:creationId xmlns:p14="http://schemas.microsoft.com/office/powerpoint/2010/main" val="41881406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otes Placeholder 12"/>
          <p:cNvSpPr>
            <a:spLocks noGrp="1"/>
          </p:cNvSpPr>
          <p:nvPr>
            <p:ph type="body" idx="1"/>
          </p:nvPr>
        </p:nvSpPr>
        <p:spPr>
          <a:xfrm>
            <a:off x="152401" y="2442950"/>
            <a:ext cx="6702215" cy="6548650"/>
          </a:xfrm>
          <a:prstGeom prst="rect">
            <a:avLst/>
          </a:prstGeom>
        </p:spPr>
        <p:txBody>
          <a:bodyPr/>
          <a:lstStyle/>
          <a:p>
            <a:endParaRPr lang="en-US" dirty="0"/>
          </a:p>
          <a:p>
            <a:r>
              <a:rPr lang="en-US" dirty="0" smtClean="0"/>
              <a:t>Introduce Activity</a:t>
            </a:r>
          </a:p>
          <a:p>
            <a:r>
              <a:rPr lang="en-US" dirty="0" smtClean="0"/>
              <a:t>This scenario will help you review </a:t>
            </a:r>
            <a:r>
              <a:rPr lang="en-US" dirty="0"/>
              <a:t>what you learned so far </a:t>
            </a:r>
            <a:r>
              <a:rPr lang="en-US" dirty="0" smtClean="0"/>
              <a:t>today- You may want to discuss it while you have lunch.  We will start here when we return. </a:t>
            </a:r>
          </a:p>
          <a:p>
            <a:endParaRPr lang="en-US" dirty="0"/>
          </a:p>
          <a:p>
            <a:r>
              <a:rPr lang="en-US" dirty="0" smtClean="0"/>
              <a:t>LUNCH</a:t>
            </a:r>
          </a:p>
          <a:p>
            <a:endParaRPr lang="en-US" dirty="0"/>
          </a:p>
          <a:p>
            <a:r>
              <a:rPr lang="en-US" dirty="0" smtClean="0"/>
              <a:t>Debrief</a:t>
            </a:r>
          </a:p>
          <a:p>
            <a:endParaRPr lang="en-US" dirty="0"/>
          </a:p>
          <a:p>
            <a:r>
              <a:rPr lang="en-US" dirty="0" smtClean="0"/>
              <a:t>Follow up with Step 2 Elevator speech if time</a:t>
            </a:r>
          </a:p>
          <a:p>
            <a:endParaRPr lang="en-US" dirty="0"/>
          </a:p>
          <a:p>
            <a:endParaRPr lang="en-US" dirty="0"/>
          </a:p>
        </p:txBody>
      </p:sp>
      <p:sp>
        <p:nvSpPr>
          <p:cNvPr id="14" name="Slide Image Placeholder 13"/>
          <p:cNvSpPr>
            <a:spLocks noGrp="1" noRot="1" noChangeAspect="1"/>
          </p:cNvSpPr>
          <p:nvPr>
            <p:ph type="sldImg"/>
          </p:nvPr>
        </p:nvSpPr>
        <p:spPr>
          <a:xfrm>
            <a:off x="1720850" y="350838"/>
            <a:ext cx="3536950" cy="1990725"/>
          </a:xfrm>
          <a:prstGeom prst="rect">
            <a:avLst/>
          </a:prstGeom>
        </p:spPr>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63</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7488439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I know many of you have been waiting for us to get to this step!   </a:t>
            </a:r>
          </a:p>
          <a:p>
            <a:endParaRPr lang="en-US" dirty="0" smtClean="0"/>
          </a:p>
          <a:p>
            <a:endParaRPr lang="en-US" dirty="0"/>
          </a:p>
          <a:p>
            <a:endParaRPr lang="en-US" dirty="0" smtClean="0"/>
          </a:p>
          <a:p>
            <a:endParaRPr lang="en-US" dirty="0"/>
          </a:p>
          <a:p>
            <a:endParaRPr lang="en-US" dirty="0"/>
          </a:p>
        </p:txBody>
      </p:sp>
      <p:sp>
        <p:nvSpPr>
          <p:cNvPr id="14" name="Slide Image Placeholder 13"/>
          <p:cNvSpPr>
            <a:spLocks noGrp="1" noRot="1" noChangeAspect="1"/>
          </p:cNvSpPr>
          <p:nvPr>
            <p:ph type="sldImg"/>
          </p:nvPr>
        </p:nvSpPr>
        <p:spPr>
          <a:xfrm>
            <a:off x="1720850" y="350838"/>
            <a:ext cx="3536950" cy="1990725"/>
          </a:xfrm>
          <a:prstGeom prst="rect">
            <a:avLst/>
          </a:prstGeom>
        </p:spPr>
      </p:sp>
      <p:sp>
        <p:nvSpPr>
          <p:cNvPr id="5" name="Date Placeholder 4"/>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64</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40678092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idx="10"/>
          </p:nvPr>
        </p:nvSpPr>
        <p:spPr/>
        <p:txBody>
          <a:bodyPr/>
          <a:lstStyle/>
          <a:p>
            <a:r>
              <a:rPr lang="en-US" dirty="0" smtClean="0"/>
              <a:t>April 2018</a:t>
            </a:r>
            <a:endParaRPr lang="en-US" dirty="0"/>
          </a:p>
        </p:txBody>
      </p:sp>
      <p:sp>
        <p:nvSpPr>
          <p:cNvPr id="9" name="Slide Image Placeholder 8"/>
          <p:cNvSpPr>
            <a:spLocks noGrp="1" noRot="1" noChangeAspect="1"/>
          </p:cNvSpPr>
          <p:nvPr>
            <p:ph type="sldImg"/>
          </p:nvPr>
        </p:nvSpPr>
        <p:spPr>
          <a:xfrm>
            <a:off x="1660525" y="231775"/>
            <a:ext cx="3749675" cy="2109788"/>
          </a:xfrm>
          <a:prstGeom prst="rect">
            <a:avLst/>
          </a:prstGeom>
        </p:spPr>
      </p:sp>
      <p:sp>
        <p:nvSpPr>
          <p:cNvPr id="10" name="Notes Placeholder 9"/>
          <p:cNvSpPr>
            <a:spLocks noGrp="1"/>
          </p:cNvSpPr>
          <p:nvPr>
            <p:ph type="body" idx="1"/>
          </p:nvPr>
        </p:nvSpPr>
        <p:spPr>
          <a:xfrm>
            <a:off x="152401" y="2442950"/>
            <a:ext cx="6702215" cy="6548650"/>
          </a:xfrm>
          <a:prstGeom prst="rect">
            <a:avLst/>
          </a:prstGeom>
        </p:spPr>
        <p:txBody>
          <a:bodyPr/>
          <a:lstStyle/>
          <a:p>
            <a:r>
              <a:rPr lang="en-US" dirty="0"/>
              <a:t>Refer to </a:t>
            </a:r>
            <a:r>
              <a:rPr lang="en-US" dirty="0" smtClean="0"/>
              <a:t>chart-  moving on to </a:t>
            </a:r>
            <a:r>
              <a:rPr lang="en-US" dirty="0"/>
              <a:t>Step 3</a:t>
            </a:r>
          </a:p>
          <a:p>
            <a:endParaRPr lang="en-US" dirty="0"/>
          </a:p>
        </p:txBody>
      </p:sp>
      <p:sp>
        <p:nvSpPr>
          <p:cNvPr id="14" name="Footer Placeholder 13"/>
          <p:cNvSpPr>
            <a:spLocks noGrp="1"/>
          </p:cNvSpPr>
          <p:nvPr>
            <p:ph type="ftr" sz="quarter" idx="11"/>
          </p:nvPr>
        </p:nvSpPr>
        <p:spPr/>
        <p:txBody>
          <a:bodyPr/>
          <a:lstStyle/>
          <a:p>
            <a:r>
              <a:rPr lang="en-US" smtClean="0"/>
              <a:t>Wisconsin Department of Public Instruction</a:t>
            </a:r>
            <a:endParaRPr lang="en-US"/>
          </a:p>
        </p:txBody>
      </p:sp>
      <p:sp>
        <p:nvSpPr>
          <p:cNvPr id="15" name="Slide Number Placeholder 14"/>
          <p:cNvSpPr>
            <a:spLocks noGrp="1"/>
          </p:cNvSpPr>
          <p:nvPr>
            <p:ph type="sldNum" sz="quarter" idx="12"/>
          </p:nvPr>
        </p:nvSpPr>
        <p:spPr/>
        <p:txBody>
          <a:bodyPr/>
          <a:lstStyle/>
          <a:p>
            <a:fld id="{39280DFA-CFF4-4B22-B14E-825893CEE4C9}" type="slidenum">
              <a:rPr lang="en-US" smtClean="0"/>
              <a:t>65</a:t>
            </a:fld>
            <a:endParaRPr lang="en-US"/>
          </a:p>
        </p:txBody>
      </p:sp>
      <p:sp>
        <p:nvSpPr>
          <p:cNvPr id="16" name="Header Placeholder 15"/>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8687448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a:t>When a team completes step 2, the rest of the IEP should be relatively </a:t>
            </a:r>
            <a:r>
              <a:rPr lang="en-US" dirty="0" smtClean="0"/>
              <a:t>straight forward </a:t>
            </a:r>
            <a:r>
              <a:rPr lang="en-US" dirty="0"/>
              <a:t>to complete</a:t>
            </a:r>
          </a:p>
          <a:p>
            <a:r>
              <a:rPr lang="en-US" dirty="0" smtClean="0"/>
              <a:t>Step 3: IEP team as developers</a:t>
            </a:r>
          </a:p>
          <a:p>
            <a:r>
              <a:rPr lang="en-US" dirty="0" smtClean="0"/>
              <a:t>In Step 3, IEP teams </a:t>
            </a:r>
            <a:r>
              <a:rPr lang="en-US" b="1" dirty="0" smtClean="0"/>
              <a:t>develop </a:t>
            </a:r>
            <a:r>
              <a:rPr lang="en-US" dirty="0" smtClean="0"/>
              <a:t>ambitious and achievable annual IEP goals designed with the intent of closing individual achievement gaps by improving access, engagement and progress related to the effects of the student’s disability and disability related needs. </a:t>
            </a:r>
          </a:p>
          <a:p>
            <a:r>
              <a:rPr lang="en-US" dirty="0" smtClean="0"/>
              <a:t>IEP goals also support the unique strengths and needs of the student. </a:t>
            </a:r>
          </a:p>
          <a:p>
            <a:r>
              <a:rPr lang="en-US" dirty="0" smtClean="0"/>
              <a:t>IEP teams will use the information they discussed previously and summarized in the disability-related needs section to develop IEP goals.</a:t>
            </a:r>
          </a:p>
          <a:p>
            <a:endParaRPr lang="en-US" dirty="0"/>
          </a:p>
          <a:p>
            <a:r>
              <a:rPr lang="en-US" dirty="0" smtClean="0"/>
              <a:t>Let’s go over this in more depth and do some application activities</a:t>
            </a:r>
          </a:p>
          <a:p>
            <a:pPr marL="365760" lvl="1" indent="0">
              <a:buNone/>
            </a:pPr>
            <a:endParaRPr lang="en-US" dirty="0"/>
          </a:p>
          <a:p>
            <a:pPr marL="365760" lvl="1" indent="0">
              <a:buNone/>
            </a:pPr>
            <a:endParaRPr lang="en-US" noProof="0" dirty="0" smtClean="0"/>
          </a:p>
          <a:p>
            <a:pPr lvl="1"/>
            <a:endParaRPr lang="en-US" dirty="0"/>
          </a:p>
          <a:p>
            <a:pPr marL="365760" lvl="1" indent="0">
              <a:buNone/>
            </a:pPr>
            <a:endParaRPr lang="en-US" noProof="0" dirty="0" smtClean="0"/>
          </a:p>
          <a:p>
            <a:endParaRPr lang="en-US" dirty="0"/>
          </a:p>
        </p:txBody>
      </p:sp>
      <p:sp>
        <p:nvSpPr>
          <p:cNvPr id="12" name="Slide Image Placeholder 11"/>
          <p:cNvSpPr>
            <a:spLocks noGrp="1" noRot="1" noChangeAspect="1"/>
          </p:cNvSpPr>
          <p:nvPr>
            <p:ph type="sldImg"/>
          </p:nvPr>
        </p:nvSpPr>
        <p:spPr>
          <a:xfrm>
            <a:off x="1844675" y="231775"/>
            <a:ext cx="3749675" cy="2109788"/>
          </a:xfrm>
          <a:prstGeom prst="rect">
            <a:avLst/>
          </a:prstGeom>
        </p:spPr>
      </p:sp>
      <p:sp>
        <p:nvSpPr>
          <p:cNvPr id="7" name="Date Placeholder 6"/>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66</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6498791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33681" y="2289810"/>
            <a:ext cx="6620933" cy="6777990"/>
          </a:xfrm>
          <a:prstGeom prst="rect">
            <a:avLst/>
          </a:prstGeom>
        </p:spPr>
        <p:txBody>
          <a:bodyPr>
            <a:normAutofit/>
          </a:bodyPr>
          <a:lstStyle/>
          <a:p>
            <a:pPr>
              <a:lnSpc>
                <a:spcPct val="105000"/>
              </a:lnSpc>
            </a:pPr>
            <a:r>
              <a:rPr lang="en-US" dirty="0" smtClean="0"/>
              <a:t>IEP goals address </a:t>
            </a:r>
            <a:r>
              <a:rPr lang="en-US" b="1" dirty="0" smtClean="0"/>
              <a:t>why</a:t>
            </a:r>
            <a:r>
              <a:rPr lang="en-US" dirty="0" smtClean="0"/>
              <a:t> the student is not achieving grade-level academic standards or functional expectations; including </a:t>
            </a:r>
            <a:r>
              <a:rPr lang="en-US" b="1" dirty="0" smtClean="0"/>
              <a:t>why</a:t>
            </a:r>
            <a:r>
              <a:rPr lang="en-US" dirty="0" smtClean="0"/>
              <a:t> the student is having difficulty accessing, engaging and making progress in the general education curriculum, instruction, or environment.</a:t>
            </a:r>
          </a:p>
          <a:p>
            <a:pPr>
              <a:lnSpc>
                <a:spcPct val="105000"/>
              </a:lnSpc>
            </a:pPr>
            <a:r>
              <a:rPr lang="en-US" b="1" dirty="0" smtClean="0"/>
              <a:t>By connecting IEP goals to the disability-related need, the IEP team ensures the IEP goals address root causes of “why” the student is not meeting early</a:t>
            </a:r>
            <a:r>
              <a:rPr lang="en-US" b="1" baseline="0" dirty="0" smtClean="0"/>
              <a:t> learning/</a:t>
            </a:r>
            <a:r>
              <a:rPr lang="en-US" b="1" dirty="0" smtClean="0"/>
              <a:t>grade-level standards or expectations. Focusing on Root Causes should also limit the number of IEP goal to those really needed to address a student’s individual DRNs</a:t>
            </a:r>
          </a:p>
          <a:p>
            <a:pPr>
              <a:lnSpc>
                <a:spcPct val="105000"/>
              </a:lnSpc>
            </a:pPr>
            <a:r>
              <a:rPr lang="en-US" u="sng" dirty="0" smtClean="0"/>
              <a:t>Linking Step 2 with Step 3</a:t>
            </a:r>
            <a:r>
              <a:rPr lang="en-US" b="1" i="1" dirty="0" smtClean="0">
                <a:solidFill>
                  <a:srgbClr val="C00000"/>
                </a:solidFill>
              </a:rPr>
              <a:t>. </a:t>
            </a:r>
          </a:p>
          <a:p>
            <a:pPr>
              <a:lnSpc>
                <a:spcPct val="105000"/>
              </a:lnSpc>
            </a:pPr>
            <a:r>
              <a:rPr lang="en-US" dirty="0" smtClean="0"/>
              <a:t>To make sure IEP goals address the student’s disability-related need(s): </a:t>
            </a:r>
          </a:p>
          <a:p>
            <a:pPr marL="285750" indent="-285750">
              <a:lnSpc>
                <a:spcPct val="105000"/>
              </a:lnSpc>
              <a:buFont typeface="Arial" panose="020B0604020202020204" pitchFamily="34" charset="0"/>
              <a:buChar char="•"/>
            </a:pPr>
            <a:r>
              <a:rPr lang="en-US" dirty="0" smtClean="0"/>
              <a:t>The IEP team begins with the disability-related need(s) and then </a:t>
            </a:r>
            <a:r>
              <a:rPr lang="en-US" b="1" dirty="0" smtClean="0"/>
              <a:t>develops a goal specifically to address the need. </a:t>
            </a:r>
          </a:p>
          <a:p>
            <a:pPr marL="285750" indent="-285750">
              <a:lnSpc>
                <a:spcPct val="105000"/>
              </a:lnSpc>
              <a:buFont typeface="Arial" panose="020B0604020202020204" pitchFamily="34" charset="0"/>
              <a:buChar char="•"/>
            </a:pPr>
            <a:r>
              <a:rPr lang="en-US" dirty="0" smtClean="0"/>
              <a:t>All goals should be student focused and strength-based. They should address what the student will accomplish…</a:t>
            </a:r>
          </a:p>
          <a:p>
            <a:pPr marL="285750" indent="-285750">
              <a:lnSpc>
                <a:spcPct val="105000"/>
              </a:lnSpc>
              <a:buFont typeface="Arial" panose="020B0604020202020204" pitchFamily="34" charset="0"/>
              <a:buChar char="•"/>
            </a:pPr>
            <a:r>
              <a:rPr lang="en-US" dirty="0"/>
              <a:t>Goals should reflect the students </a:t>
            </a:r>
            <a:r>
              <a:rPr lang="en-US" dirty="0" smtClean="0"/>
              <a:t>DRNs, </a:t>
            </a:r>
            <a:r>
              <a:rPr lang="en-US" dirty="0"/>
              <a:t>not the entire educational program provided to all students. </a:t>
            </a:r>
            <a:r>
              <a:rPr lang="en-US" dirty="0" smtClean="0"/>
              <a:t>.</a:t>
            </a:r>
          </a:p>
          <a:p>
            <a:pPr marL="285750" indent="-285750">
              <a:lnSpc>
                <a:spcPct val="105000"/>
              </a:lnSpc>
              <a:buFont typeface="Arial" panose="020B0604020202020204" pitchFamily="34" charset="0"/>
              <a:buChar char="•"/>
            </a:pPr>
            <a:r>
              <a:rPr lang="en-US" dirty="0" smtClean="0"/>
              <a:t>Each goal must be linked to at least one disability-related need. A goal may address more than one disability-related need. Likewise, multiple disability-related needs may be addressed by one goal.</a:t>
            </a:r>
          </a:p>
          <a:p>
            <a:pPr marL="285750" lvl="0" indent="-285750">
              <a:lnSpc>
                <a:spcPct val="105000"/>
              </a:lnSpc>
              <a:buFont typeface="Arial" panose="020B0604020202020204" pitchFamily="34" charset="0"/>
              <a:buChar char="•"/>
            </a:pPr>
            <a:r>
              <a:rPr lang="en-US" b="1" dirty="0">
                <a:solidFill>
                  <a:prstClr val="black"/>
                </a:solidFill>
              </a:rPr>
              <a:t>In rare instances</a:t>
            </a:r>
            <a:r>
              <a:rPr lang="en-US" dirty="0">
                <a:solidFill>
                  <a:prstClr val="black"/>
                </a:solidFill>
              </a:rPr>
              <a:t>, </a:t>
            </a:r>
            <a:r>
              <a:rPr lang="en-US" b="1" dirty="0">
                <a:solidFill>
                  <a:prstClr val="black"/>
                </a:solidFill>
              </a:rPr>
              <a:t>the IEP team may decide a goal is not necessary </a:t>
            </a:r>
            <a:r>
              <a:rPr lang="en-US" dirty="0">
                <a:solidFill>
                  <a:prstClr val="black"/>
                </a:solidFill>
              </a:rPr>
              <a:t>to address the need and the need may only be aligned with a supplementary aid or service or with a related service, such as transportation. (See Next Slide) </a:t>
            </a:r>
          </a:p>
          <a:p>
            <a:pPr marL="285750" indent="-285750">
              <a:lnSpc>
                <a:spcPct val="105000"/>
              </a:lnSpc>
              <a:buFont typeface="Arial" panose="020B0604020202020204" pitchFamily="34" charset="0"/>
              <a:buChar char="•"/>
            </a:pPr>
            <a:endParaRPr lang="en-US" dirty="0" smtClean="0"/>
          </a:p>
          <a:p>
            <a:endParaRPr lang="en-US" dirty="0" smtClean="0"/>
          </a:p>
          <a:p>
            <a:endParaRPr lang="en-US" dirty="0" smtClean="0"/>
          </a:p>
          <a:p>
            <a:endParaRPr lang="en-US" dirty="0" smtClean="0"/>
          </a:p>
          <a:p>
            <a:endParaRPr lang="en-US" dirty="0"/>
          </a:p>
        </p:txBody>
      </p:sp>
      <p:sp>
        <p:nvSpPr>
          <p:cNvPr id="13" name="Slide Image Placeholder 12"/>
          <p:cNvSpPr>
            <a:spLocks noGrp="1" noRot="1" noChangeAspect="1"/>
          </p:cNvSpPr>
          <p:nvPr>
            <p:ph type="sldImg"/>
          </p:nvPr>
        </p:nvSpPr>
        <p:spPr>
          <a:xfrm>
            <a:off x="1998663" y="304800"/>
            <a:ext cx="3373437" cy="1898650"/>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7" name="Footer Placeholder 6"/>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67</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6760860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3"/>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15" name="Footer Placeholder 14"/>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16" name="Slide Number Placeholder 15"/>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68</a:t>
            </a:fld>
            <a:endParaRPr lang="en-US" dirty="0"/>
          </a:p>
        </p:txBody>
      </p:sp>
      <p:sp>
        <p:nvSpPr>
          <p:cNvPr id="17" name="Header Placeholder 16"/>
          <p:cNvSpPr>
            <a:spLocks noGrp="1"/>
          </p:cNvSpPr>
          <p:nvPr>
            <p:ph type="hdr" sz="quarter" idx="13"/>
          </p:nvPr>
        </p:nvSpPr>
        <p:spPr/>
        <p:txBody>
          <a:bodyPr/>
          <a:lstStyle/>
          <a:p>
            <a:pPr>
              <a:defRPr/>
            </a:pPr>
            <a:r>
              <a:rPr lang="en-US" smtClean="0"/>
              <a:t>CCR IEPs</a:t>
            </a:r>
            <a:endParaRPr lang="en-US" dirty="0"/>
          </a:p>
        </p:txBody>
      </p:sp>
      <p:sp>
        <p:nvSpPr>
          <p:cNvPr id="4" name="Slide Image Placeholder 3"/>
          <p:cNvSpPr>
            <a:spLocks noGrp="1" noRot="1" noChangeAspect="1"/>
          </p:cNvSpPr>
          <p:nvPr>
            <p:ph type="sldImg"/>
          </p:nvPr>
        </p:nvSpPr>
        <p:spPr>
          <a:xfrm>
            <a:off x="2057400" y="228600"/>
            <a:ext cx="3175000" cy="1785938"/>
          </a:xfrm>
        </p:spPr>
      </p:sp>
      <p:sp>
        <p:nvSpPr>
          <p:cNvPr id="5" name="Notes Placeholder 4"/>
          <p:cNvSpPr>
            <a:spLocks noGrp="1"/>
          </p:cNvSpPr>
          <p:nvPr>
            <p:ph type="body" idx="1"/>
          </p:nvPr>
        </p:nvSpPr>
        <p:spPr/>
        <p:txBody>
          <a:bodyPr/>
          <a:lstStyle/>
          <a:p>
            <a:pPr marL="285750" indent="-285750">
              <a:lnSpc>
                <a:spcPct val="105000"/>
              </a:lnSpc>
              <a:buFont typeface="Arial" panose="020B0604020202020204" pitchFamily="34" charset="0"/>
              <a:buChar char="•"/>
            </a:pPr>
            <a:r>
              <a:rPr lang="en-US" b="1" dirty="0"/>
              <a:t>Before the IEP team decides a goal is not needed</a:t>
            </a:r>
            <a:r>
              <a:rPr lang="en-US" dirty="0"/>
              <a:t>, it should consider whether the student really has needs that should be addressed by a goal (such those related to self-advocacy and independence). </a:t>
            </a:r>
          </a:p>
          <a:p>
            <a:pPr lvl="2">
              <a:lnSpc>
                <a:spcPct val="105000"/>
              </a:lnSpc>
            </a:pPr>
            <a:r>
              <a:rPr lang="en-US" dirty="0"/>
              <a:t>For example, when a student has mobility needs that require transportation as a related service, the IEP should ask whether the student has developed sufficient mobility skills or may need a self-advocacy goal related to the mobility needs. </a:t>
            </a:r>
          </a:p>
          <a:p>
            <a:pPr lvl="2">
              <a:lnSpc>
                <a:spcPct val="105000"/>
              </a:lnSpc>
            </a:pPr>
            <a:r>
              <a:rPr lang="en-US" dirty="0"/>
              <a:t>Another possible </a:t>
            </a:r>
            <a:r>
              <a:rPr lang="en-US" dirty="0" err="1"/>
              <a:t>eg</a:t>
            </a:r>
            <a:r>
              <a:rPr lang="en-US" dirty="0"/>
              <a:t>: anxiety control supports, use of text reader, etc. BUT….</a:t>
            </a:r>
          </a:p>
          <a:p>
            <a:pPr marL="285750" indent="-285750">
              <a:lnSpc>
                <a:spcPct val="105000"/>
              </a:lnSpc>
              <a:buFont typeface="Arial" panose="020B0604020202020204" pitchFamily="34" charset="0"/>
              <a:buChar char="•"/>
            </a:pPr>
            <a:r>
              <a:rPr lang="en-US" b="1" dirty="0"/>
              <a:t>How to decide if need a goal or just a support/accommodation service? Ask: Does student need to develop/improve or use/apply skill already mastered?</a:t>
            </a:r>
          </a:p>
          <a:p>
            <a:endParaRPr lang="en-US" dirty="0"/>
          </a:p>
        </p:txBody>
      </p:sp>
    </p:spTree>
    <p:extLst>
      <p:ext uri="{BB962C8B-B14F-4D97-AF65-F5344CB8AC3E}">
        <p14:creationId xmlns:p14="http://schemas.microsoft.com/office/powerpoint/2010/main" val="2235523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14"/>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16" name="Footer Placeholder 15"/>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17" name="Slide Number Placeholder 16"/>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69</a:t>
            </a:fld>
            <a:endParaRPr lang="en-US" dirty="0"/>
          </a:p>
        </p:txBody>
      </p:sp>
      <p:sp>
        <p:nvSpPr>
          <p:cNvPr id="18" name="Header Placeholder 17"/>
          <p:cNvSpPr>
            <a:spLocks noGrp="1"/>
          </p:cNvSpPr>
          <p:nvPr>
            <p:ph type="hdr" sz="quarter" idx="13"/>
          </p:nvPr>
        </p:nvSpPr>
        <p:spPr/>
        <p:txBody>
          <a:bodyPr/>
          <a:lstStyle/>
          <a:p>
            <a:pPr>
              <a:defRPr/>
            </a:pPr>
            <a:r>
              <a:rPr lang="en-US" smtClean="0"/>
              <a:t>CCR IEPs</a:t>
            </a:r>
            <a:endParaRPr lang="en-US" dirty="0"/>
          </a:p>
        </p:txBody>
      </p:sp>
      <p:sp>
        <p:nvSpPr>
          <p:cNvPr id="10" name="Slide Image Placeholder 9"/>
          <p:cNvSpPr>
            <a:spLocks noGrp="1" noRot="1" noChangeAspect="1"/>
          </p:cNvSpPr>
          <p:nvPr>
            <p:ph type="sldImg"/>
          </p:nvPr>
        </p:nvSpPr>
        <p:spPr>
          <a:xfrm>
            <a:off x="2057400" y="228600"/>
            <a:ext cx="3175000" cy="1785938"/>
          </a:xfrm>
        </p:spPr>
      </p:sp>
      <p:sp>
        <p:nvSpPr>
          <p:cNvPr id="11" name="Notes Placeholder 10"/>
          <p:cNvSpPr>
            <a:spLocks noGrp="1"/>
          </p:cNvSpPr>
          <p:nvPr>
            <p:ph type="body" idx="1"/>
          </p:nvPr>
        </p:nvSpPr>
        <p:spPr/>
        <p:txBody>
          <a:bodyPr/>
          <a:lstStyle/>
          <a:p>
            <a:r>
              <a:rPr lang="en-US" dirty="0" smtClean="0"/>
              <a:t>Quick reminder </a:t>
            </a:r>
            <a:endParaRPr lang="en-US" dirty="0"/>
          </a:p>
        </p:txBody>
      </p:sp>
    </p:spTree>
    <p:extLst>
      <p:ext uri="{BB962C8B-B14F-4D97-AF65-F5344CB8AC3E}">
        <p14:creationId xmlns:p14="http://schemas.microsoft.com/office/powerpoint/2010/main" val="58280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14300" y="2266950"/>
            <a:ext cx="6762749" cy="6724650"/>
          </a:xfrm>
          <a:prstGeom prst="rect">
            <a:avLst/>
          </a:prstGeom>
        </p:spPr>
        <p:txBody>
          <a:bodyPr/>
          <a:lstStyle/>
          <a:p>
            <a:r>
              <a:rPr lang="en-US" sz="1200" b="1" i="1" dirty="0" smtClean="0"/>
              <a:t>Presenter Note: </a:t>
            </a:r>
            <a:r>
              <a:rPr lang="en-US" sz="1200" i="1" dirty="0" smtClean="0"/>
              <a:t> Audience very likely already aware of these statistics. This slide is just a reminder about why this is important. Key points to highlight here: </a:t>
            </a:r>
          </a:p>
          <a:p>
            <a:pPr lvl="1">
              <a:spcBef>
                <a:spcPts val="0"/>
              </a:spcBef>
            </a:pPr>
            <a:r>
              <a:rPr lang="en-US" sz="1200" i="1" dirty="0" smtClean="0"/>
              <a:t>Focus </a:t>
            </a:r>
            <a:r>
              <a:rPr lang="en-US" sz="1200" i="1" dirty="0"/>
              <a:t>on procedural compliance alone has not resulted in better outcomes </a:t>
            </a:r>
          </a:p>
          <a:p>
            <a:pPr lvl="1">
              <a:spcBef>
                <a:spcPts val="0"/>
              </a:spcBef>
            </a:pPr>
            <a:r>
              <a:rPr lang="en-US" sz="1200" i="1" dirty="0"/>
              <a:t>DPI revised sample IEP forms to promote discussions aimed at improving student outcomes and meeting standards</a:t>
            </a:r>
          </a:p>
          <a:p>
            <a:pPr lvl="1">
              <a:spcBef>
                <a:spcPts val="0"/>
              </a:spcBef>
            </a:pPr>
            <a:r>
              <a:rPr lang="en-US" sz="1200" i="1" dirty="0"/>
              <a:t>CCR IEP 5 Step process developed to help IEP teams focus on improving access, engagement and progress in early childhood/grade level curriculum, instruction, and </a:t>
            </a:r>
            <a:r>
              <a:rPr lang="en-US" sz="1200" i="1" dirty="0" smtClean="0"/>
              <a:t>environments</a:t>
            </a:r>
          </a:p>
          <a:p>
            <a:pPr lvl="1">
              <a:spcBef>
                <a:spcPts val="0"/>
              </a:spcBef>
            </a:pPr>
            <a:r>
              <a:rPr lang="en-US" sz="1200" i="1" dirty="0"/>
              <a:t>Goal: College, Career, Community </a:t>
            </a:r>
            <a:r>
              <a:rPr lang="en-US" sz="1200" i="1" dirty="0" smtClean="0"/>
              <a:t>Ready</a:t>
            </a:r>
            <a:endParaRPr lang="en-US" sz="1200" i="1" dirty="0"/>
          </a:p>
          <a:p>
            <a:r>
              <a:rPr lang="en-US" dirty="0" smtClean="0"/>
              <a:t>Why all the changes? This graph shows why we selected literacy for our RDA focus</a:t>
            </a:r>
            <a:r>
              <a:rPr lang="en-US" dirty="0"/>
              <a:t>. </a:t>
            </a:r>
            <a:r>
              <a:rPr lang="en-US" dirty="0" smtClean="0"/>
              <a:t>Reading achievement has </a:t>
            </a:r>
            <a:r>
              <a:rPr lang="en-US" dirty="0"/>
              <a:t>been relatively stagnant over the </a:t>
            </a:r>
            <a:r>
              <a:rPr lang="en-US" dirty="0" smtClean="0"/>
              <a:t>years. Neither the achievement of students with or without IEPs is acceptable. Even though the vast majority of students with IEPs have the ability to learn to read as well as their non-disabled peers, fewer </a:t>
            </a:r>
            <a:r>
              <a:rPr lang="en-US" dirty="0"/>
              <a:t>than 15% of students with disabilities </a:t>
            </a:r>
            <a:r>
              <a:rPr lang="en-US" dirty="0" smtClean="0"/>
              <a:t>meet </a:t>
            </a:r>
            <a:r>
              <a:rPr lang="en-US" dirty="0"/>
              <a:t>proficiency standards in reading</a:t>
            </a:r>
            <a:r>
              <a:rPr lang="en-US" dirty="0" smtClean="0"/>
              <a:t>.</a:t>
            </a:r>
            <a:r>
              <a:rPr lang="en-US" dirty="0"/>
              <a:t> </a:t>
            </a:r>
            <a:r>
              <a:rPr lang="en-US" dirty="0" smtClean="0"/>
              <a:t>Performance on </a:t>
            </a:r>
            <a:r>
              <a:rPr lang="en-US" dirty="0"/>
              <a:t>curriculum based measures support the validity of these scores. </a:t>
            </a:r>
            <a:r>
              <a:rPr lang="en-US" dirty="0" smtClean="0"/>
              <a:t>While there may be a number of reasons for these low test scores, it is clear that all students can do better. We </a:t>
            </a:r>
            <a:r>
              <a:rPr lang="en-US" dirty="0"/>
              <a:t>need </a:t>
            </a:r>
            <a:r>
              <a:rPr lang="en-US" dirty="0" smtClean="0"/>
              <a:t>to do more to reflect on current practice and make changes in what we do with students. </a:t>
            </a:r>
            <a:r>
              <a:rPr lang="en-US" dirty="0"/>
              <a:t>We should expect higher </a:t>
            </a:r>
            <a:r>
              <a:rPr lang="en-US" dirty="0" smtClean="0"/>
              <a:t>achievement.</a:t>
            </a:r>
            <a:endParaRPr lang="en-US" dirty="0"/>
          </a:p>
          <a:p>
            <a:r>
              <a:rPr lang="en-US" dirty="0" smtClean="0"/>
              <a:t>DPI </a:t>
            </a:r>
            <a:r>
              <a:rPr lang="en-US" dirty="0"/>
              <a:t>knows our emphasis on compliance with selected IDEA procedural requirements has not resulted in better outcomes for students with IEPs. </a:t>
            </a:r>
            <a:r>
              <a:rPr lang="en-US" dirty="0" smtClean="0"/>
              <a:t>In </a:t>
            </a:r>
            <a:r>
              <a:rPr lang="en-US" dirty="0"/>
              <a:t>response, DPI revised the state sample IEP forms and developed guidance to promote IEP team discussion better aimed at improving student outcomes and reducing literacy and other achievement gaps so students can meet early childhood and grade level academic standards and functional expectations, </a:t>
            </a:r>
            <a:r>
              <a:rPr lang="en-US" dirty="0" smtClean="0"/>
              <a:t> These changes are all part of the CCR IEP Framework. </a:t>
            </a:r>
            <a:endParaRPr lang="en-US" dirty="0"/>
          </a:p>
          <a:p>
            <a:r>
              <a:rPr lang="en-US" dirty="0"/>
              <a:t>We believe if IEP teams focus in on “how” and “why” students encounter barriers to access, engagement, and progress in early childhood/grade level standards-based curriculum, instruction and other activities, across educational environments, we will develop of IEP goals and services that better support student needs. </a:t>
            </a:r>
            <a:r>
              <a:rPr lang="en-US" dirty="0" smtClean="0"/>
              <a:t>The CCR </a:t>
            </a:r>
            <a:r>
              <a:rPr lang="en-US" dirty="0"/>
              <a:t>IEP 5 Step process </a:t>
            </a:r>
            <a:r>
              <a:rPr lang="en-US" dirty="0" smtClean="0"/>
              <a:t>was developed </a:t>
            </a:r>
            <a:r>
              <a:rPr lang="en-US" dirty="0"/>
              <a:t>to help IEP teams focus on </a:t>
            </a:r>
            <a:r>
              <a:rPr lang="en-US" dirty="0" smtClean="0"/>
              <a:t>these intents. </a:t>
            </a:r>
            <a:endParaRPr lang="en-US" dirty="0"/>
          </a:p>
          <a:p>
            <a:endParaRPr lang="en-US" dirty="0" smtClean="0"/>
          </a:p>
        </p:txBody>
      </p:sp>
      <p:sp>
        <p:nvSpPr>
          <p:cNvPr id="12" name="Slide Image Placeholder 11"/>
          <p:cNvSpPr>
            <a:spLocks noGrp="1" noRot="1" noChangeAspect="1"/>
          </p:cNvSpPr>
          <p:nvPr>
            <p:ph type="sldImg"/>
          </p:nvPr>
        </p:nvSpPr>
        <p:spPr>
          <a:xfrm>
            <a:off x="1766888" y="231775"/>
            <a:ext cx="3476625" cy="1955800"/>
          </a:xfrm>
          <a:prstGeom prst="rect">
            <a:avLst/>
          </a:prstGeom>
        </p:spPr>
      </p:sp>
      <p:sp>
        <p:nvSpPr>
          <p:cNvPr id="2" name="Date Placeholder 1"/>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dirty="0"/>
          </a:p>
        </p:txBody>
      </p:sp>
      <p:sp>
        <p:nvSpPr>
          <p:cNvPr id="9" name="Slide Number Placeholder 8"/>
          <p:cNvSpPr>
            <a:spLocks noGrp="1"/>
          </p:cNvSpPr>
          <p:nvPr>
            <p:ph type="sldNum" sz="quarter" idx="12"/>
          </p:nvPr>
        </p:nvSpPr>
        <p:spPr/>
        <p:txBody>
          <a:bodyPr/>
          <a:lstStyle/>
          <a:p>
            <a:fld id="{9ADE9486-C114-44E6-AD9D-F61699065B64}" type="slidenum">
              <a:rPr lang="en-US" smtClean="0"/>
              <a:t>7</a:t>
            </a:fld>
            <a:endParaRPr lang="en-US"/>
          </a:p>
        </p:txBody>
      </p:sp>
      <p:sp>
        <p:nvSpPr>
          <p:cNvPr id="10" name="Header Placeholder 9"/>
          <p:cNvSpPr>
            <a:spLocks noGrp="1"/>
          </p:cNvSpPr>
          <p:nvPr>
            <p:ph type="hdr" sz="quarter" idx="13"/>
          </p:nvPr>
        </p:nvSpPr>
        <p:spPr/>
        <p:txBody>
          <a:bodyPr/>
          <a:lstStyle/>
          <a:p>
            <a:r>
              <a:rPr lang="en-US" smtClean="0"/>
              <a:t>CCR IEPs</a:t>
            </a:r>
            <a:endParaRPr lang="en-US"/>
          </a:p>
        </p:txBody>
      </p:sp>
    </p:spTree>
    <p:extLst>
      <p:ext uri="{BB962C8B-B14F-4D97-AF65-F5344CB8AC3E}">
        <p14:creationId xmlns:p14="http://schemas.microsoft.com/office/powerpoint/2010/main" val="3971105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idx="10"/>
          </p:nvPr>
        </p:nvSpPr>
        <p:spPr>
          <a:xfrm>
            <a:off x="3971925" y="0"/>
            <a:ext cx="3038475" cy="466725"/>
          </a:xfrm>
        </p:spPr>
        <p:txBody>
          <a:bodyPr/>
          <a:lstStyle/>
          <a:p>
            <a:r>
              <a:rPr lang="en-US" dirty="0" smtClean="0"/>
              <a:t>April 2018</a:t>
            </a:r>
            <a:endParaRPr lang="en-US" dirty="0"/>
          </a:p>
        </p:txBody>
      </p:sp>
      <p:sp>
        <p:nvSpPr>
          <p:cNvPr id="8" name="Footer Placeholder 7"/>
          <p:cNvSpPr>
            <a:spLocks noGrp="1"/>
          </p:cNvSpPr>
          <p:nvPr>
            <p:ph type="ftr" sz="quarter" idx="11"/>
          </p:nvPr>
        </p:nvSpPr>
        <p:spPr>
          <a:xfrm>
            <a:off x="0" y="8975725"/>
            <a:ext cx="3505200" cy="320675"/>
          </a:xfrm>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a:xfrm>
            <a:off x="5640388" y="8975725"/>
            <a:ext cx="1370012" cy="320675"/>
          </a:xfrm>
        </p:spPr>
        <p:txBody>
          <a:bodyPr/>
          <a:lstStyle/>
          <a:p>
            <a:fld id="{39280DFA-CFF4-4B22-B14E-825893CEE4C9}" type="slidenum">
              <a:rPr lang="en-US" smtClean="0"/>
              <a:t>70</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
        <p:nvSpPr>
          <p:cNvPr id="4" name="Slide Image Placeholder 3"/>
          <p:cNvSpPr>
            <a:spLocks noGrp="1" noRot="1" noChangeAspect="1"/>
          </p:cNvSpPr>
          <p:nvPr>
            <p:ph type="sldImg"/>
          </p:nvPr>
        </p:nvSpPr>
        <p:spPr>
          <a:xfrm>
            <a:off x="2057400" y="228600"/>
            <a:ext cx="3175000" cy="1785938"/>
          </a:xfrm>
        </p:spPr>
      </p:sp>
      <p:sp>
        <p:nvSpPr>
          <p:cNvPr id="6" name="Notes Placeholder 5"/>
          <p:cNvSpPr>
            <a:spLocks noGrp="1"/>
          </p:cNvSpPr>
          <p:nvPr>
            <p:ph type="body" idx="1"/>
          </p:nvPr>
        </p:nvSpPr>
        <p:spPr/>
        <p:txBody>
          <a:bodyPr/>
          <a:lstStyle/>
          <a:p>
            <a:r>
              <a:rPr lang="en-US" dirty="0"/>
              <a:t>This graphic shows the components of an IEP Goal and how they are aligned. </a:t>
            </a:r>
          </a:p>
          <a:p>
            <a:r>
              <a:rPr lang="en-US" dirty="0"/>
              <a:t>Ask Audience for background knowledge around these parts </a:t>
            </a:r>
          </a:p>
          <a:p>
            <a:pPr lvl="1"/>
            <a:r>
              <a:rPr lang="en-US" dirty="0"/>
              <a:t>Thumbs up- I could teach other about these</a:t>
            </a:r>
          </a:p>
          <a:p>
            <a:pPr lvl="1"/>
            <a:r>
              <a:rPr lang="en-US" dirty="0"/>
              <a:t>Thumbs sideways- I’m pretty sure I know what each means</a:t>
            </a:r>
          </a:p>
          <a:p>
            <a:pPr lvl="1"/>
            <a:r>
              <a:rPr lang="en-US" dirty="0"/>
              <a:t>Thumbs down–I’m new to IEP goals writing and am just starting to figure these out. </a:t>
            </a:r>
          </a:p>
          <a:p>
            <a:r>
              <a:rPr lang="en-US" dirty="0"/>
              <a:t>If most thumbs up- only highlight info here and on content slides</a:t>
            </a:r>
          </a:p>
          <a:p>
            <a:r>
              <a:rPr lang="en-US" dirty="0"/>
              <a:t>As has always been the case when developing a measurable annual goal, you must have:</a:t>
            </a:r>
          </a:p>
          <a:p>
            <a:r>
              <a:rPr lang="en-US" b="1" dirty="0"/>
              <a:t>A goal statement: </a:t>
            </a:r>
            <a:r>
              <a:rPr lang="en-US" b="1" dirty="0" smtClean="0"/>
              <a:t>Specifies the target skill/behavior and direction of change. </a:t>
            </a:r>
            <a:r>
              <a:rPr lang="en-US" dirty="0" smtClean="0"/>
              <a:t>What </a:t>
            </a:r>
            <a:r>
              <a:rPr lang="en-US" dirty="0"/>
              <a:t>the student will do (e.g. increase reading fluency, develop organizational skills) --- i.e. reflect the target skill/behavior that needs to be improved, increased, developed (to improve access, engagement, and/or progress)</a:t>
            </a:r>
          </a:p>
          <a:p>
            <a:r>
              <a:rPr lang="en-US" b="1" dirty="0"/>
              <a:t>Baseline:</a:t>
            </a:r>
            <a:r>
              <a:rPr lang="en-US" dirty="0"/>
              <a:t> The student’s skill level at the time of the IEP meeting.</a:t>
            </a:r>
          </a:p>
          <a:p>
            <a:r>
              <a:rPr lang="en-US" b="1" dirty="0"/>
              <a:t>Level of Attainment</a:t>
            </a:r>
            <a:r>
              <a:rPr lang="en-US" dirty="0"/>
              <a:t>: The amount of growth  anticipated within a year (or the specified duration) of special education services.</a:t>
            </a:r>
          </a:p>
          <a:p>
            <a:r>
              <a:rPr lang="en-US" b="1" dirty="0"/>
              <a:t>Procedures for Measuring Progress: </a:t>
            </a:r>
            <a:r>
              <a:rPr lang="en-US" dirty="0"/>
              <a:t>The process or methods used to assess a student’s academic and functional performance during the school year for the purpose of analyzing the student’s response to special education services</a:t>
            </a:r>
            <a:r>
              <a:rPr lang="en-US" dirty="0" smtClean="0"/>
              <a:t>.</a:t>
            </a:r>
          </a:p>
          <a:p>
            <a:r>
              <a:rPr lang="en-US" dirty="0" smtClean="0"/>
              <a:t>(NOT ON SLIDE- Goal page also must include How often progress will be reported to the parent) </a:t>
            </a:r>
            <a:endParaRPr lang="en-US" dirty="0"/>
          </a:p>
          <a:p>
            <a:r>
              <a:rPr lang="en-US" dirty="0" smtClean="0"/>
              <a:t>How </a:t>
            </a:r>
            <a:r>
              <a:rPr lang="en-US" dirty="0"/>
              <a:t>many have heard the term “Smart goals”?  This may be another helpful way of thinking about measurable goals.  </a:t>
            </a:r>
          </a:p>
          <a:p>
            <a:r>
              <a:rPr lang="en-US" dirty="0"/>
              <a:t>The goal statement, baseline, level of attainment and the procedures for measuring progress should all align to allow those implementing and periodically reviewing the IEP (including the IEP team, at least annually) to decide if the student is making progress towards the goal as well as the extent of progress being made. </a:t>
            </a:r>
          </a:p>
          <a:p>
            <a:r>
              <a:rPr lang="en-US" dirty="0"/>
              <a:t>Now let’s go over each </a:t>
            </a:r>
            <a:r>
              <a:rPr lang="en-US" dirty="0" smtClean="0"/>
              <a:t>component</a:t>
            </a:r>
            <a:endParaRPr lang="en-US" dirty="0"/>
          </a:p>
        </p:txBody>
      </p:sp>
    </p:spTree>
    <p:extLst>
      <p:ext uri="{BB962C8B-B14F-4D97-AF65-F5344CB8AC3E}">
        <p14:creationId xmlns:p14="http://schemas.microsoft.com/office/powerpoint/2010/main" val="3987775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normAutofit/>
          </a:bodyPr>
          <a:lstStyle/>
          <a:p>
            <a:r>
              <a:rPr lang="en-US" dirty="0" smtClean="0"/>
              <a:t>As already mentioned, the </a:t>
            </a:r>
            <a:r>
              <a:rPr lang="en-US" b="1" dirty="0"/>
              <a:t>goal statement </a:t>
            </a:r>
            <a:r>
              <a:rPr lang="en-US" dirty="0"/>
              <a:t>reflects </a:t>
            </a:r>
            <a:r>
              <a:rPr lang="en-US" dirty="0" smtClean="0"/>
              <a:t>one or more </a:t>
            </a:r>
            <a:r>
              <a:rPr lang="en-US" dirty="0"/>
              <a:t>disability-related </a:t>
            </a:r>
            <a:r>
              <a:rPr lang="en-US" dirty="0" smtClean="0"/>
              <a:t>needs. </a:t>
            </a:r>
            <a:endParaRPr lang="en-US" dirty="0"/>
          </a:p>
          <a:p>
            <a:r>
              <a:rPr lang="en-US" b="1" dirty="0" smtClean="0"/>
              <a:t>We recommend each goal statement names a target skill(s) or behavior(s) (i.e., root causes) related to why</a:t>
            </a:r>
            <a:r>
              <a:rPr lang="en-US" dirty="0" smtClean="0"/>
              <a:t> </a:t>
            </a:r>
            <a:r>
              <a:rPr lang="en-US" dirty="0"/>
              <a:t>the student is not meeting grade-level standards and/or </a:t>
            </a:r>
            <a:r>
              <a:rPr lang="en-US" dirty="0" smtClean="0"/>
              <a:t>expectations and having difficulty accessing, engaging, and making progress in curriculum, instruction, activities and environments. </a:t>
            </a:r>
            <a:r>
              <a:rPr lang="en-US" b="1" dirty="0" smtClean="0"/>
              <a:t>Attaining the goal will address the related effect(s) of the disability and disability- related need(s). </a:t>
            </a:r>
          </a:p>
          <a:p>
            <a:pPr lvl="1"/>
            <a:r>
              <a:rPr lang="en-US" dirty="0"/>
              <a:t>A goal may include benchmarks or short-term objectives. We will say more about </a:t>
            </a:r>
            <a:r>
              <a:rPr lang="en-US" dirty="0" smtClean="0"/>
              <a:t>benchmarks and short-term </a:t>
            </a:r>
            <a:r>
              <a:rPr lang="en-US" dirty="0"/>
              <a:t>objectives in a few minutes</a:t>
            </a:r>
            <a:r>
              <a:rPr lang="en-US" dirty="0" smtClean="0"/>
              <a:t>.</a:t>
            </a:r>
          </a:p>
          <a:p>
            <a:r>
              <a:rPr lang="en-US" dirty="0" smtClean="0"/>
              <a:t>We suggest the goal be written about the root cause rather than the effect (aka Symptom)- will discuss a bit more later. Think back to Jefferson Memorial Video. </a:t>
            </a:r>
            <a:endParaRPr lang="en-US" dirty="0"/>
          </a:p>
          <a:p>
            <a:r>
              <a:rPr lang="en-US" dirty="0" smtClean="0"/>
              <a:t>Each goal must be measurable  </a:t>
            </a:r>
            <a:r>
              <a:rPr lang="en-US" b="1" dirty="0" smtClean="0"/>
              <a:t>In order for a goal to be measurable, there must be a specific starting point (baseline) and target (level of attainment) . </a:t>
            </a:r>
          </a:p>
          <a:p>
            <a:r>
              <a:rPr lang="en-US" dirty="0" smtClean="0"/>
              <a:t>The sample IEP forms provide a model for documenting IDEA requirements and encouraging discussions to address a student’s disability-related needs. </a:t>
            </a:r>
            <a:r>
              <a:rPr lang="en-US" b="1" dirty="0" smtClean="0"/>
              <a:t>We recommend IEP teams document the baseline and level of attainment separately from the goal statement for several reasons</a:t>
            </a:r>
            <a:r>
              <a:rPr lang="en-US" dirty="0" smtClean="0"/>
              <a:t>:</a:t>
            </a:r>
          </a:p>
          <a:p>
            <a:pPr lvl="1"/>
            <a:r>
              <a:rPr lang="en-US" dirty="0" smtClean="0"/>
              <a:t>This helps ensure a discussion about the baseline and level of attainment occurs during the IEP team meeting. </a:t>
            </a:r>
          </a:p>
          <a:p>
            <a:pPr lvl="1"/>
            <a:r>
              <a:rPr lang="en-US" dirty="0" smtClean="0"/>
              <a:t>It makes it very clear to all IEP team members what is the current level (or starting point) of performance of the target skill(s) from which to measure progress,  AND what will be the expected level of attainment at the end of the IEP period.  </a:t>
            </a:r>
          </a:p>
          <a:p>
            <a:pPr lvl="1"/>
            <a:r>
              <a:rPr lang="en-US" dirty="0" smtClean="0"/>
              <a:t>It makes it easier to align baseline and level of attainment with progress monitoring measures. </a:t>
            </a:r>
            <a:endParaRPr lang="en-US" b="1" i="1" dirty="0" smtClean="0"/>
          </a:p>
        </p:txBody>
      </p:sp>
      <p:sp>
        <p:nvSpPr>
          <p:cNvPr id="13" name="Slide Image Placeholder 12"/>
          <p:cNvSpPr>
            <a:spLocks noGrp="1" noRot="1" noChangeAspect="1"/>
          </p:cNvSpPr>
          <p:nvPr>
            <p:ph type="sldImg"/>
          </p:nvPr>
        </p:nvSpPr>
        <p:spPr>
          <a:xfrm>
            <a:off x="1998663" y="304800"/>
            <a:ext cx="3373437" cy="1898650"/>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71</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190549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otes Placeholder 10"/>
          <p:cNvSpPr>
            <a:spLocks noGrp="1"/>
          </p:cNvSpPr>
          <p:nvPr>
            <p:ph type="body" idx="1"/>
          </p:nvPr>
        </p:nvSpPr>
        <p:spPr>
          <a:xfrm>
            <a:off x="152401" y="2442950"/>
            <a:ext cx="6702215" cy="6548650"/>
          </a:xfrm>
          <a:prstGeom prst="rect">
            <a:avLst/>
          </a:prstGeom>
        </p:spPr>
        <p:txBody>
          <a:bodyPr/>
          <a:lstStyle/>
          <a:p>
            <a:r>
              <a:rPr lang="en-US" dirty="0"/>
              <a:t>While conditions are not required, </a:t>
            </a:r>
            <a:r>
              <a:rPr lang="en-US" dirty="0" smtClean="0"/>
              <a:t>teams may </a:t>
            </a:r>
            <a:r>
              <a:rPr lang="en-US" b="1" dirty="0" smtClean="0"/>
              <a:t>include </a:t>
            </a:r>
            <a:r>
              <a:rPr lang="en-US" b="1" dirty="0"/>
              <a:t>condition statements </a:t>
            </a:r>
            <a:r>
              <a:rPr lang="en-US" dirty="0" smtClean="0"/>
              <a:t>to </a:t>
            </a:r>
            <a:r>
              <a:rPr lang="en-US" dirty="0"/>
              <a:t>provide context </a:t>
            </a:r>
            <a:r>
              <a:rPr lang="en-US" dirty="0" smtClean="0"/>
              <a:t>for the goal. </a:t>
            </a:r>
            <a:endParaRPr lang="en-US" dirty="0"/>
          </a:p>
          <a:p>
            <a:r>
              <a:rPr lang="en-US" dirty="0"/>
              <a:t>Condition statements describe the circumstances under which a goal, benchmark or STO is expected to be performed.  They may address the context for access, engagement, and/or environment</a:t>
            </a:r>
          </a:p>
          <a:p>
            <a:r>
              <a:rPr lang="en-US" dirty="0" smtClean="0"/>
              <a:t>Condition statements may be particularly helpful when the team believes it is important to describing the conditions under which you want the student to demonstrate the skill, behavior  (e.g. as part of the baseline/LOA ) and especially when you are including STOs or benchmarks)</a:t>
            </a:r>
          </a:p>
          <a:p>
            <a:r>
              <a:rPr lang="en-US" dirty="0" smtClean="0"/>
              <a:t>Here are some examples of condition statements:  </a:t>
            </a:r>
            <a:endParaRPr lang="en-US" dirty="0"/>
          </a:p>
          <a:p>
            <a:pPr lvl="1"/>
            <a:r>
              <a:rPr lang="en-US" dirty="0" smtClean="0"/>
              <a:t>Context (when, where, how)</a:t>
            </a:r>
          </a:p>
          <a:p>
            <a:pPr lvl="2"/>
            <a:r>
              <a:rPr lang="en-US" dirty="0" smtClean="0"/>
              <a:t>During small group reading instruction . . . </a:t>
            </a:r>
          </a:p>
          <a:p>
            <a:pPr lvl="2"/>
            <a:r>
              <a:rPr lang="en-US" dirty="0" smtClean="0"/>
              <a:t>When given access to a word processor . . . </a:t>
            </a:r>
          </a:p>
          <a:p>
            <a:pPr lvl="1"/>
            <a:r>
              <a:rPr lang="en-US" dirty="0" smtClean="0"/>
              <a:t>Define complexity of task</a:t>
            </a:r>
          </a:p>
          <a:p>
            <a:pPr lvl="2"/>
            <a:r>
              <a:rPr lang="en-US" dirty="0" smtClean="0"/>
              <a:t>When reading a 4th grade text . . . </a:t>
            </a:r>
          </a:p>
          <a:p>
            <a:pPr lvl="1"/>
            <a:r>
              <a:rPr lang="en-US" dirty="0" smtClean="0"/>
              <a:t>Link accommodations to goals</a:t>
            </a:r>
          </a:p>
          <a:p>
            <a:pPr lvl="2"/>
            <a:r>
              <a:rPr lang="en-US" dirty="0" smtClean="0"/>
              <a:t>Given a choice of self regulation techniques . . . </a:t>
            </a:r>
          </a:p>
          <a:p>
            <a:pPr lvl="1"/>
            <a:r>
              <a:rPr lang="en-US" dirty="0" smtClean="0"/>
              <a:t>Provide for student choice</a:t>
            </a:r>
          </a:p>
          <a:p>
            <a:pPr lvl="2"/>
            <a:r>
              <a:rPr lang="en-US" dirty="0" smtClean="0"/>
              <a:t>When given a choice of text . .</a:t>
            </a:r>
          </a:p>
          <a:p>
            <a:endParaRPr lang="en-US" dirty="0" smtClean="0"/>
          </a:p>
          <a:p>
            <a:endParaRPr lang="en-US" dirty="0"/>
          </a:p>
        </p:txBody>
      </p:sp>
      <p:sp>
        <p:nvSpPr>
          <p:cNvPr id="12" name="Slide Image Placeholder 11"/>
          <p:cNvSpPr>
            <a:spLocks noGrp="1" noRot="1" noChangeAspect="1"/>
          </p:cNvSpPr>
          <p:nvPr>
            <p:ph type="sldImg"/>
          </p:nvPr>
        </p:nvSpPr>
        <p:spPr>
          <a:xfrm>
            <a:off x="1998663" y="304800"/>
            <a:ext cx="3373437" cy="1898650"/>
          </a:xfrm>
          <a:prstGeom prst="rect">
            <a:avLst/>
          </a:prstGeom>
        </p:spPr>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72</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5306395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Image Placeholder 11"/>
          <p:cNvSpPr>
            <a:spLocks noGrp="1" noRot="1" noChangeAspect="1"/>
          </p:cNvSpPr>
          <p:nvPr>
            <p:ph type="sldImg"/>
          </p:nvPr>
        </p:nvSpPr>
        <p:spPr>
          <a:xfrm>
            <a:off x="1998663" y="304800"/>
            <a:ext cx="3373437" cy="1898650"/>
          </a:xfrm>
          <a:prstGeom prst="rect">
            <a:avLst/>
          </a:prstGeom>
        </p:spPr>
      </p:sp>
      <p:sp>
        <p:nvSpPr>
          <p:cNvPr id="13" name="Notes Placeholder 12"/>
          <p:cNvSpPr>
            <a:spLocks noGrp="1"/>
          </p:cNvSpPr>
          <p:nvPr>
            <p:ph type="body" idx="1"/>
          </p:nvPr>
        </p:nvSpPr>
        <p:spPr>
          <a:xfrm>
            <a:off x="152401" y="2442950"/>
            <a:ext cx="6702215" cy="6548650"/>
          </a:xfrm>
          <a:prstGeom prst="rect">
            <a:avLst/>
          </a:prstGeom>
        </p:spPr>
        <p:txBody>
          <a:bodyPr/>
          <a:lstStyle/>
          <a:p>
            <a:r>
              <a:rPr lang="en-US" dirty="0" smtClean="0"/>
              <a:t>Activity</a:t>
            </a:r>
          </a:p>
          <a:p>
            <a:r>
              <a:rPr lang="en-US" dirty="0" smtClean="0"/>
              <a:t>Let’s stop and do a Quick Activity- before we move on:</a:t>
            </a:r>
          </a:p>
          <a:p>
            <a:r>
              <a:rPr lang="en-US" dirty="0" smtClean="0"/>
              <a:t>Give 2 minutes for them to do w/ partner or table group. </a:t>
            </a:r>
          </a:p>
          <a:p>
            <a:endParaRPr lang="en-US" dirty="0" smtClean="0"/>
          </a:p>
          <a:p>
            <a:r>
              <a:rPr lang="en-US" dirty="0" smtClean="0"/>
              <a:t>Answers: </a:t>
            </a:r>
          </a:p>
          <a:p>
            <a:r>
              <a:rPr lang="en-US" dirty="0" smtClean="0"/>
              <a:t>B</a:t>
            </a:r>
          </a:p>
          <a:p>
            <a:r>
              <a:rPr lang="en-US" dirty="0" smtClean="0"/>
              <a:t>A</a:t>
            </a:r>
          </a:p>
          <a:p>
            <a:r>
              <a:rPr lang="en-US" dirty="0" smtClean="0"/>
              <a:t>C</a:t>
            </a:r>
          </a:p>
          <a:p>
            <a:endParaRPr lang="en-US" dirty="0" smtClean="0"/>
          </a:p>
          <a:p>
            <a:r>
              <a:rPr lang="en-US" dirty="0"/>
              <a:t>R</a:t>
            </a:r>
            <a:r>
              <a:rPr lang="en-US" dirty="0" smtClean="0"/>
              <a:t>einforce the idea that the goal statement should address specific skills that relate back to the IEP team conversation about areas in which the student is and is not meeting standards as well as the root cause analysis that led to the summary of the student’s disability-related needs.  For example, the goal related to the need to improve reading comprehension of grade-level text, focuses on the specific skills of making inferences and identifying main idea. </a:t>
            </a:r>
            <a:endParaRPr lang="en-US" dirty="0"/>
          </a:p>
        </p:txBody>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73</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7451545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otes Placeholder 12"/>
          <p:cNvSpPr>
            <a:spLocks noGrp="1"/>
          </p:cNvSpPr>
          <p:nvPr>
            <p:ph type="body" idx="1"/>
          </p:nvPr>
        </p:nvSpPr>
        <p:spPr>
          <a:xfrm>
            <a:off x="152401" y="2442950"/>
            <a:ext cx="6702215" cy="6548650"/>
          </a:xfrm>
          <a:prstGeom prst="rect">
            <a:avLst/>
          </a:prstGeom>
        </p:spPr>
        <p:txBody>
          <a:bodyPr/>
          <a:lstStyle/>
          <a:p>
            <a:r>
              <a:rPr lang="en-US" dirty="0" smtClean="0"/>
              <a:t>The baseline is the </a:t>
            </a:r>
            <a:r>
              <a:rPr lang="en-US" b="1" dirty="0" smtClean="0"/>
              <a:t>starting point for the target skill or behavior</a:t>
            </a:r>
            <a:r>
              <a:rPr lang="en-US" dirty="0" smtClean="0"/>
              <a:t> that you are addressing with the goal.  It is where the student is at when you start working on this goal. </a:t>
            </a:r>
            <a:r>
              <a:rPr lang="en-US" b="1" dirty="0" smtClean="0"/>
              <a:t>It is also the point from which you start measuring progresses </a:t>
            </a:r>
            <a:r>
              <a:rPr lang="en-US" dirty="0" smtClean="0"/>
              <a:t>toward the LOA. </a:t>
            </a:r>
            <a:endParaRPr lang="en-US" dirty="0"/>
          </a:p>
          <a:p>
            <a:r>
              <a:rPr lang="en-US" dirty="0" smtClean="0"/>
              <a:t>Reminders about establishing baselines:</a:t>
            </a:r>
          </a:p>
          <a:p>
            <a:pPr marL="285750" indent="-285750">
              <a:buFont typeface="Arial" panose="020B0604020202020204" pitchFamily="34" charset="0"/>
              <a:buChar char="•"/>
            </a:pPr>
            <a:r>
              <a:rPr lang="en-US" dirty="0" smtClean="0"/>
              <a:t>Reliable </a:t>
            </a:r>
            <a:r>
              <a:rPr lang="en-US" dirty="0"/>
              <a:t>baselines cannot be derived from a single data point</a:t>
            </a:r>
          </a:p>
          <a:p>
            <a:pPr marL="285750" indent="-285750">
              <a:buFont typeface="Arial" panose="020B0604020202020204" pitchFamily="34" charset="0"/>
              <a:buChar char="•"/>
            </a:pPr>
            <a:r>
              <a:rPr lang="en-US" dirty="0" smtClean="0"/>
              <a:t>By </a:t>
            </a:r>
            <a:r>
              <a:rPr lang="en-US" dirty="0"/>
              <a:t>definition, a baseline reflects average or median performance during the baseline collection period before initiating a change in programming or, in this case, at the start of the annual goal period. </a:t>
            </a:r>
          </a:p>
          <a:p>
            <a:pPr marL="285750" indent="-285750">
              <a:buFont typeface="Arial" panose="020B0604020202020204" pitchFamily="34" charset="0"/>
              <a:buChar char="•"/>
            </a:pPr>
            <a:r>
              <a:rPr lang="en-US" dirty="0" smtClean="0"/>
              <a:t>The baseline should be established for the target skill identified in the using the same measure that will be used to compare performance to the level of attainment (LOA)</a:t>
            </a:r>
            <a:r>
              <a:rPr lang="en-US" b="1" i="1" dirty="0" smtClean="0">
                <a:solidFill>
                  <a:srgbClr val="0E0FC8"/>
                </a:solidFill>
              </a:rPr>
              <a:t>. </a:t>
            </a:r>
          </a:p>
          <a:p>
            <a:pPr marL="457200" lvl="1" indent="0">
              <a:buNone/>
            </a:pPr>
            <a:endParaRPr lang="en-US" dirty="0"/>
          </a:p>
          <a:p>
            <a:r>
              <a:rPr lang="en-US" dirty="0"/>
              <a:t>A well-developed baseline will include the number of trials as well as the type of measure used </a:t>
            </a:r>
            <a:r>
              <a:rPr lang="en-US" i="1" dirty="0" smtClean="0"/>
              <a:t>(</a:t>
            </a:r>
            <a:r>
              <a:rPr lang="en-US" dirty="0" smtClean="0"/>
              <a:t>NOTE: refer back to this when get to slide </a:t>
            </a:r>
            <a:r>
              <a:rPr lang="en-US" dirty="0"/>
              <a:t>entitled </a:t>
            </a:r>
            <a:r>
              <a:rPr lang="en-US" i="1" dirty="0"/>
              <a:t>Examples</a:t>
            </a:r>
            <a:br>
              <a:rPr lang="en-US" i="1" dirty="0"/>
            </a:br>
            <a:r>
              <a:rPr lang="en-US" i="1" dirty="0"/>
              <a:t>Baseline to Level of Attainment </a:t>
            </a:r>
            <a:r>
              <a:rPr lang="en-US" i="1" dirty="0" smtClean="0"/>
              <a:t>- </a:t>
            </a:r>
            <a:r>
              <a:rPr lang="en-US" dirty="0" smtClean="0"/>
              <a:t>see </a:t>
            </a:r>
            <a:r>
              <a:rPr lang="en-US" dirty="0"/>
              <a:t>2</a:t>
            </a:r>
            <a:r>
              <a:rPr lang="en-US" baseline="30000" dirty="0" smtClean="0"/>
              <a:t>nd</a:t>
            </a:r>
            <a:r>
              <a:rPr lang="en-US" dirty="0" smtClean="0"/>
              <a:t> example</a:t>
            </a:r>
            <a:r>
              <a:rPr lang="en-US" i="1" dirty="0" smtClean="0"/>
              <a:t>) </a:t>
            </a:r>
            <a:r>
              <a:rPr lang="en-US" dirty="0"/>
              <a:t>. </a:t>
            </a:r>
            <a:endParaRPr lang="en-US" dirty="0" smtClean="0"/>
          </a:p>
        </p:txBody>
      </p:sp>
      <p:sp>
        <p:nvSpPr>
          <p:cNvPr id="19" name="Slide Image Placeholder 18"/>
          <p:cNvSpPr>
            <a:spLocks noGrp="1" noRot="1" noChangeAspect="1"/>
          </p:cNvSpPr>
          <p:nvPr>
            <p:ph type="sldImg"/>
          </p:nvPr>
        </p:nvSpPr>
        <p:spPr>
          <a:xfrm>
            <a:off x="1998663" y="304800"/>
            <a:ext cx="3373437" cy="1898650"/>
          </a:xfrm>
          <a:prstGeom prst="rect">
            <a:avLst/>
          </a:prstGeom>
        </p:spPr>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74</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3503231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Image Placeholder 19"/>
          <p:cNvSpPr>
            <a:spLocks noGrp="1" noRot="1" noChangeAspect="1"/>
          </p:cNvSpPr>
          <p:nvPr>
            <p:ph type="sldImg"/>
          </p:nvPr>
        </p:nvSpPr>
        <p:spPr>
          <a:xfrm>
            <a:off x="1998663" y="304800"/>
            <a:ext cx="3373437" cy="1898650"/>
          </a:xfrm>
          <a:prstGeom prst="rect">
            <a:avLst/>
          </a:prstGeom>
        </p:spPr>
      </p:sp>
      <p:sp>
        <p:nvSpPr>
          <p:cNvPr id="21" name="Notes Placeholder 20"/>
          <p:cNvSpPr>
            <a:spLocks noGrp="1"/>
          </p:cNvSpPr>
          <p:nvPr>
            <p:ph type="body" idx="1"/>
          </p:nvPr>
        </p:nvSpPr>
        <p:spPr>
          <a:xfrm>
            <a:off x="152401" y="2442950"/>
            <a:ext cx="6702215" cy="6548650"/>
          </a:xfrm>
          <a:prstGeom prst="rect">
            <a:avLst/>
          </a:prstGeom>
        </p:spPr>
        <p:txBody>
          <a:bodyPr>
            <a:normAutofit fontScale="92500" lnSpcReduction="20000"/>
          </a:bodyPr>
          <a:lstStyle/>
          <a:p>
            <a:pPr>
              <a:lnSpc>
                <a:spcPct val="110000"/>
              </a:lnSpc>
              <a:tabLst>
                <a:tab pos="0" algn="l"/>
              </a:tabLst>
            </a:pPr>
            <a:r>
              <a:rPr lang="en-US" b="1" dirty="0" smtClean="0"/>
              <a:t>The level of attainment (LOA) is like a goal post</a:t>
            </a:r>
            <a:r>
              <a:rPr lang="en-US" dirty="0" smtClean="0"/>
              <a:t>. It is where you expect the student to “get to” (or progress) by the end of the IEP term. </a:t>
            </a:r>
          </a:p>
          <a:p>
            <a:pPr>
              <a:lnSpc>
                <a:spcPct val="110000"/>
              </a:lnSpc>
              <a:tabLst>
                <a:tab pos="0" algn="l"/>
              </a:tabLst>
            </a:pPr>
            <a:r>
              <a:rPr lang="en-US" dirty="0" smtClean="0"/>
              <a:t>Similar to baselines, levels of attainment (LOAs) should be </a:t>
            </a:r>
            <a:r>
              <a:rPr lang="en-US" b="1" dirty="0" smtClean="0"/>
              <a:t>based on multiple data points</a:t>
            </a:r>
            <a:r>
              <a:rPr lang="en-US" dirty="0" smtClean="0"/>
              <a:t>. This slide includes guidelines for LOAs.</a:t>
            </a:r>
          </a:p>
          <a:p>
            <a:pPr>
              <a:lnSpc>
                <a:spcPct val="110000"/>
              </a:lnSpc>
              <a:tabLst>
                <a:tab pos="0" algn="l"/>
              </a:tabLst>
            </a:pPr>
            <a:r>
              <a:rPr lang="en-US" dirty="0" smtClean="0"/>
              <a:t>We have been getting some questions about </a:t>
            </a:r>
            <a:r>
              <a:rPr lang="en-US" b="1" dirty="0" smtClean="0"/>
              <a:t>how to set ambitious and achievable LOAs</a:t>
            </a:r>
            <a:r>
              <a:rPr lang="en-US" dirty="0" smtClean="0"/>
              <a:t>. Let’s stop for a moment to discuss this.  </a:t>
            </a:r>
          </a:p>
          <a:p>
            <a:pPr>
              <a:lnSpc>
                <a:spcPct val="110000"/>
              </a:lnSpc>
              <a:tabLst>
                <a:tab pos="0" algn="l"/>
              </a:tabLst>
            </a:pPr>
            <a:r>
              <a:rPr lang="en-US" dirty="0" smtClean="0"/>
              <a:t>When a student’s performance in a skill area is significantly below the expected level for students in the same grade, the annual goals need not necessarily result in the student’s reaching grade-level standards/expectations within the year covered by the IEP, but the goals should be sufficiently ambitious to help close the gap.  Source: From OSEP LETTER </a:t>
            </a:r>
            <a:r>
              <a:rPr lang="en-US" dirty="0">
                <a:hlinkClick r:id="rId3"/>
              </a:rPr>
              <a:t>https://</a:t>
            </a:r>
            <a:r>
              <a:rPr lang="en-US" dirty="0" smtClean="0">
                <a:hlinkClick r:id="rId3"/>
              </a:rPr>
              <a:t>www2.ed.gov/policy/speced/guid/idea/memosdcltrs/guidance-on-fape-11-17-2015.pdf</a:t>
            </a:r>
            <a:r>
              <a:rPr lang="en-US" dirty="0" smtClean="0"/>
              <a:t> </a:t>
            </a:r>
          </a:p>
          <a:p>
            <a:pPr>
              <a:lnSpc>
                <a:spcPct val="110000"/>
              </a:lnSpc>
              <a:tabLst>
                <a:tab pos="0" algn="l"/>
              </a:tabLst>
            </a:pPr>
            <a:r>
              <a:rPr lang="en-US" b="1" dirty="0" smtClean="0"/>
              <a:t>Ambitious and achievable means the goals are designed to accelerate growth rather than maintain slow growth or reflect limited expectations for the student. </a:t>
            </a:r>
          </a:p>
          <a:p>
            <a:pPr>
              <a:lnSpc>
                <a:spcPct val="110000"/>
              </a:lnSpc>
              <a:tabLst>
                <a:tab pos="0" algn="l"/>
              </a:tabLst>
            </a:pPr>
            <a:r>
              <a:rPr lang="en-US" dirty="0" smtClean="0"/>
              <a:t>Here are some guidelines that may be helpful when setting ambitious and achievable LOA:</a:t>
            </a:r>
          </a:p>
          <a:p>
            <a:pPr marL="342900" indent="-342900">
              <a:lnSpc>
                <a:spcPct val="110000"/>
              </a:lnSpc>
              <a:buFont typeface="+mj-lt"/>
              <a:buAutoNum type="arabicPeriod"/>
              <a:tabLst>
                <a:tab pos="0" algn="l"/>
              </a:tabLst>
            </a:pPr>
            <a:r>
              <a:rPr lang="en-US" dirty="0" smtClean="0"/>
              <a:t>The LOA should be </a:t>
            </a:r>
            <a:r>
              <a:rPr lang="en-US" b="1" dirty="0" smtClean="0"/>
              <a:t>student specific</a:t>
            </a:r>
            <a:r>
              <a:rPr lang="en-US" dirty="0" smtClean="0"/>
              <a:t>.  What is ambitious and achievable will vary from student to student.</a:t>
            </a:r>
          </a:p>
          <a:p>
            <a:pPr marL="342900" indent="-342900">
              <a:lnSpc>
                <a:spcPct val="110000"/>
              </a:lnSpc>
              <a:buFont typeface="+mj-lt"/>
              <a:buAutoNum type="arabicPeriod"/>
              <a:tabLst>
                <a:tab pos="0" algn="l"/>
              </a:tabLst>
            </a:pPr>
            <a:r>
              <a:rPr lang="en-US" dirty="0" smtClean="0"/>
              <a:t>The LOA should be </a:t>
            </a:r>
            <a:r>
              <a:rPr lang="en-US" b="1" dirty="0" smtClean="0"/>
              <a:t>based on data about prior performance </a:t>
            </a:r>
            <a:r>
              <a:rPr lang="en-US" dirty="0" smtClean="0"/>
              <a:t>during evidence- based instruction and interventions closely matched to student need and implemented with fidelity.</a:t>
            </a:r>
          </a:p>
          <a:p>
            <a:pPr marL="342900" indent="-342900">
              <a:lnSpc>
                <a:spcPct val="110000"/>
              </a:lnSpc>
              <a:buFont typeface="+mj-lt"/>
              <a:buAutoNum type="arabicPeriod"/>
              <a:tabLst>
                <a:tab pos="0" algn="l"/>
              </a:tabLst>
            </a:pPr>
            <a:r>
              <a:rPr lang="en-US" dirty="0" smtClean="0"/>
              <a:t>These guidelines assume </a:t>
            </a:r>
            <a:r>
              <a:rPr lang="en-US" b="1" dirty="0" smtClean="0"/>
              <a:t>prior goals and instruction have been developed and provided with high expectations </a:t>
            </a:r>
            <a:r>
              <a:rPr lang="en-US" dirty="0" smtClean="0"/>
              <a:t>in mind. </a:t>
            </a:r>
          </a:p>
          <a:p>
            <a:pPr marL="971550" lvl="1" indent="-342900">
              <a:lnSpc>
                <a:spcPct val="110000"/>
              </a:lnSpc>
              <a:tabLst>
                <a:tab pos="0" algn="l"/>
              </a:tabLst>
            </a:pPr>
            <a:r>
              <a:rPr lang="en-US" dirty="0" smtClean="0"/>
              <a:t>i.e.  Should not be based on progress made during prior instruction that was not specifically designed to address the target skill/behavior.  So, the first time you set a LOA for a new goal, you may need to revise the goal after you start addressing it if you find the LOA is too ambitious or not ambitious enough.</a:t>
            </a:r>
          </a:p>
          <a:p>
            <a:pPr>
              <a:lnSpc>
                <a:spcPct val="110000"/>
              </a:lnSpc>
              <a:tabLst>
                <a:tab pos="0" algn="l"/>
              </a:tabLst>
            </a:pPr>
            <a:r>
              <a:rPr lang="en-US" dirty="0" smtClean="0"/>
              <a:t>NOTE: Acknowledge tension--- between ambitious and achievable- Want to find the “sweet spot”.</a:t>
            </a:r>
          </a:p>
          <a:p>
            <a:pPr>
              <a:lnSpc>
                <a:spcPct val="110000"/>
              </a:lnSpc>
              <a:tabLst>
                <a:tab pos="0" algn="l"/>
              </a:tabLst>
            </a:pPr>
            <a:r>
              <a:rPr lang="en-US" dirty="0" smtClean="0"/>
              <a:t>When an IEP is implemented as intended and appropriate instruction matched to the skill area and individualized student learning needs is provided, you should know from progress monitoring if the goal is too ambitious or not ambitious enough.</a:t>
            </a:r>
            <a:endParaRPr lang="en-US" dirty="0"/>
          </a:p>
        </p:txBody>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75</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7590814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otes Placeholder 12"/>
          <p:cNvSpPr>
            <a:spLocks noGrp="1"/>
          </p:cNvSpPr>
          <p:nvPr>
            <p:ph type="body" idx="1"/>
          </p:nvPr>
        </p:nvSpPr>
        <p:spPr>
          <a:xfrm>
            <a:off x="152401" y="2442950"/>
            <a:ext cx="6702215" cy="6548650"/>
          </a:xfrm>
          <a:prstGeom prst="rect">
            <a:avLst/>
          </a:prstGeom>
        </p:spPr>
        <p:txBody>
          <a:bodyPr/>
          <a:lstStyle/>
          <a:p>
            <a:r>
              <a:rPr lang="en-US" dirty="0" smtClean="0"/>
              <a:t>Here are a few examples of baselines and LOAs.</a:t>
            </a:r>
          </a:p>
          <a:p>
            <a:endParaRPr lang="en-US" dirty="0" smtClean="0"/>
          </a:p>
          <a:p>
            <a:r>
              <a:rPr lang="en-US" dirty="0" smtClean="0"/>
              <a:t>Note consistency/linkage -  same indicators are used for the same target skill.</a:t>
            </a:r>
          </a:p>
          <a:p>
            <a:endParaRPr lang="en-US" dirty="0" smtClean="0"/>
          </a:p>
          <a:p>
            <a:r>
              <a:rPr lang="en-US" dirty="0" smtClean="0"/>
              <a:t>Note the  2</a:t>
            </a:r>
            <a:r>
              <a:rPr lang="en-US" baseline="30000" dirty="0" smtClean="0"/>
              <a:t>nd </a:t>
            </a:r>
            <a:r>
              <a:rPr lang="en-US" dirty="0" smtClean="0"/>
              <a:t> and 4</a:t>
            </a:r>
            <a:r>
              <a:rPr lang="en-US" baseline="30000" dirty="0" smtClean="0"/>
              <a:t>th</a:t>
            </a:r>
            <a:r>
              <a:rPr lang="en-US" dirty="0" smtClean="0"/>
              <a:t> examples include the # of trials used to establish baseline</a:t>
            </a:r>
            <a:endParaRPr lang="en-US" b="1" dirty="0">
              <a:solidFill>
                <a:srgbClr val="0C631B"/>
              </a:solidFill>
            </a:endParaRPr>
          </a:p>
        </p:txBody>
      </p:sp>
      <p:sp>
        <p:nvSpPr>
          <p:cNvPr id="11" name="Slide Image Placeholder 10"/>
          <p:cNvSpPr>
            <a:spLocks noGrp="1" noRot="1" noChangeAspect="1"/>
          </p:cNvSpPr>
          <p:nvPr>
            <p:ph type="sldImg"/>
          </p:nvPr>
        </p:nvSpPr>
        <p:spPr>
          <a:xfrm>
            <a:off x="1998663" y="304800"/>
            <a:ext cx="3373437" cy="1898650"/>
          </a:xfrm>
          <a:prstGeom prst="rect">
            <a:avLst/>
          </a:prstGeom>
        </p:spPr>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76</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7143292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We have received a number of questions about the use of benchmarks and short term objectives. </a:t>
            </a:r>
            <a:r>
              <a:rPr lang="en-US" dirty="0"/>
              <a:t> </a:t>
            </a:r>
            <a:r>
              <a:rPr lang="en-US" dirty="0" smtClean="0"/>
              <a:t> As a reminder, benchmarks and STOs are required for students with the most significant cognitive disabilities. The IEP team determines when a student meets the definition of “student with the most significant cognitive disability” and therefore will receive instruction based on alternate grade level standards (Essential Elements)  and will participate in the alternate assessment.  </a:t>
            </a:r>
            <a:r>
              <a:rPr lang="en-US" dirty="0"/>
              <a:t>IEP teams may also decide Benchmarks and STOs are appropriate for any other student with an IEP.  </a:t>
            </a:r>
          </a:p>
          <a:p>
            <a:pPr lvl="1"/>
            <a:r>
              <a:rPr lang="en-US" dirty="0" smtClean="0"/>
              <a:t> Please remember, this is not the same as “intellectual disability”.)  Additional information </a:t>
            </a:r>
            <a:r>
              <a:rPr lang="en-US" dirty="0"/>
              <a:t>about </a:t>
            </a:r>
            <a:r>
              <a:rPr lang="en-US" dirty="0" smtClean="0"/>
              <a:t>who are students with the most significant disabilities is available on the DPI website at </a:t>
            </a:r>
            <a:r>
              <a:rPr lang="en-US" dirty="0" smtClean="0">
                <a:hlinkClick r:id="rId3"/>
              </a:rPr>
              <a:t>https</a:t>
            </a:r>
            <a:r>
              <a:rPr lang="en-US" dirty="0">
                <a:hlinkClick r:id="rId3"/>
              </a:rPr>
              <a:t>://</a:t>
            </a:r>
            <a:r>
              <a:rPr lang="en-US" dirty="0" smtClean="0">
                <a:hlinkClick r:id="rId3"/>
              </a:rPr>
              <a:t>dpi.wi.gov/sped/topics/essential-elements</a:t>
            </a:r>
            <a:r>
              <a:rPr lang="en-US" dirty="0" smtClean="0"/>
              <a:t>  (Link on slide) .</a:t>
            </a:r>
            <a:br>
              <a:rPr lang="en-US" dirty="0" smtClean="0"/>
            </a:br>
            <a:endParaRPr lang="en-US" dirty="0" smtClean="0"/>
          </a:p>
          <a:p>
            <a:r>
              <a:rPr lang="en-US" b="1" dirty="0" smtClean="0"/>
              <a:t>Generally, benchmarks refer to major milestones or time posts for progress toward the annual goal (e.g., X LOA performance by X date…. ). </a:t>
            </a:r>
          </a:p>
          <a:p>
            <a:r>
              <a:rPr lang="en-US" b="1" dirty="0" smtClean="0"/>
              <a:t>Objectives generally refer to sub-components of the target skill/behavior in the goal statement.</a:t>
            </a:r>
          </a:p>
          <a:p>
            <a:r>
              <a:rPr lang="en-US" dirty="0" smtClean="0"/>
              <a:t>However, some use these two terms interchangeably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13" name="Slide Image Placeholder 12"/>
          <p:cNvSpPr>
            <a:spLocks noGrp="1" noRot="1" noChangeAspect="1"/>
          </p:cNvSpPr>
          <p:nvPr>
            <p:ph type="sldImg"/>
          </p:nvPr>
        </p:nvSpPr>
        <p:spPr>
          <a:xfrm>
            <a:off x="1998663" y="304800"/>
            <a:ext cx="3373437" cy="1898650"/>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77</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9286968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normAutofit lnSpcReduction="10000"/>
          </a:bodyPr>
          <a:lstStyle/>
          <a:p>
            <a:pPr>
              <a:lnSpc>
                <a:spcPct val="110000"/>
              </a:lnSpc>
            </a:pPr>
            <a:r>
              <a:rPr lang="en-US" sz="1500" dirty="0" smtClean="0"/>
              <a:t>You’ll recall we just said for an annual goal to be measurable, the goal must include a baseline and a level of attainment. </a:t>
            </a:r>
          </a:p>
          <a:p>
            <a:pPr>
              <a:lnSpc>
                <a:spcPct val="110000"/>
              </a:lnSpc>
            </a:pPr>
            <a:r>
              <a:rPr lang="en-US" sz="1500" b="1" dirty="0" smtClean="0"/>
              <a:t>When included, benchmarks or short-term objectives are read as part of the annual goal statement and therefore, must also be measurable</a:t>
            </a:r>
            <a:r>
              <a:rPr lang="en-US" sz="1500" dirty="0" smtClean="0"/>
              <a:t>. This means, each benchmark and short-term objective must include baseline and level of attainment.</a:t>
            </a:r>
          </a:p>
          <a:p>
            <a:pPr>
              <a:lnSpc>
                <a:spcPct val="110000"/>
              </a:lnSpc>
            </a:pPr>
            <a:r>
              <a:rPr lang="en-US" sz="1500" dirty="0" smtClean="0"/>
              <a:t>When a goal includes benchmarks or short-term objectives, </a:t>
            </a:r>
            <a:r>
              <a:rPr lang="en-US" sz="1500" b="1" dirty="0" smtClean="0"/>
              <a:t>if at all possible</a:t>
            </a:r>
            <a:r>
              <a:rPr lang="en-US" sz="1500" dirty="0" smtClean="0"/>
              <a:t>, the annual goal should include a baseline and level of attainment. </a:t>
            </a:r>
            <a:r>
              <a:rPr lang="en-US" sz="1500" b="1" dirty="0" smtClean="0"/>
              <a:t>In rare occasions when this is not reasonable, a separate baseline and level of attainment for the goal is not required if</a:t>
            </a:r>
            <a:r>
              <a:rPr lang="en-US" sz="1500" dirty="0" smtClean="0"/>
              <a:t>:</a:t>
            </a:r>
          </a:p>
          <a:p>
            <a:pPr lvl="1">
              <a:lnSpc>
                <a:spcPct val="110000"/>
              </a:lnSpc>
            </a:pPr>
            <a:r>
              <a:rPr lang="en-US" sz="1500" dirty="0" smtClean="0"/>
              <a:t>Each benchmark or short-term objective is directly related to the goal.</a:t>
            </a:r>
          </a:p>
          <a:p>
            <a:pPr lvl="1">
              <a:lnSpc>
                <a:spcPct val="110000"/>
              </a:lnSpc>
            </a:pPr>
            <a:r>
              <a:rPr lang="en-US" sz="1500" dirty="0" smtClean="0"/>
              <a:t>Each benchmark or short-term objective is measurable:  i.e. it includes a baseline and level of attainment that can be observed and measured.</a:t>
            </a:r>
          </a:p>
          <a:p>
            <a:pPr lvl="1">
              <a:lnSpc>
                <a:spcPct val="110000"/>
              </a:lnSpc>
            </a:pPr>
            <a:r>
              <a:rPr lang="en-US" sz="1500" dirty="0" smtClean="0"/>
              <a:t>When benchmarks or short-term objectives are used to measure the annual goal, all benchmarks or short-term objectives must be met (each level of attainment attained) in order for the goal to be considered met. Progress monitoring measures must align with the baseline and level of attainment measures in order to determine progress.</a:t>
            </a:r>
          </a:p>
          <a:p>
            <a:pPr marL="365760" lvl="1" indent="0">
              <a:lnSpc>
                <a:spcPct val="110000"/>
              </a:lnSpc>
              <a:buNone/>
            </a:pPr>
            <a:r>
              <a:rPr lang="en-US" sz="1200" dirty="0" smtClean="0"/>
              <a:t>(</a:t>
            </a:r>
            <a:r>
              <a:rPr lang="en-US" sz="1200" dirty="0"/>
              <a:t>From Sample Forms FAQ </a:t>
            </a:r>
            <a:r>
              <a:rPr lang="en-US" sz="1200" dirty="0" smtClean="0"/>
              <a:t> </a:t>
            </a:r>
            <a:r>
              <a:rPr lang="en-US" sz="1200" dirty="0">
                <a:hlinkClick r:id="rId3"/>
              </a:rPr>
              <a:t>https://</a:t>
            </a:r>
            <a:r>
              <a:rPr lang="en-US" sz="1200" dirty="0" smtClean="0">
                <a:hlinkClick r:id="rId3"/>
              </a:rPr>
              <a:t>docs.google.com/document/d/1bkGpX3sqmYzIO86B1M88e6DvvdTp3Av3nSn_1lmNVOs/edit</a:t>
            </a:r>
            <a:r>
              <a:rPr lang="en-US" sz="1200" dirty="0" smtClean="0"/>
              <a:t> )</a:t>
            </a:r>
            <a:endParaRPr lang="en-US" sz="1200" dirty="0"/>
          </a:p>
          <a:p>
            <a:pPr marL="457200" lvl="1" indent="0">
              <a:lnSpc>
                <a:spcPct val="110000"/>
              </a:lnSpc>
              <a:buNone/>
            </a:pPr>
            <a:endParaRPr lang="en-US" sz="1400" dirty="0" smtClean="0"/>
          </a:p>
          <a:p>
            <a:pPr>
              <a:lnSpc>
                <a:spcPct val="110000"/>
              </a:lnSpc>
            </a:pPr>
            <a:r>
              <a:rPr lang="en-US" sz="1500" b="1" i="1" dirty="0" smtClean="0"/>
              <a:t>Presenter note-  </a:t>
            </a:r>
            <a:r>
              <a:rPr lang="en-US" sz="1500" i="1" dirty="0" smtClean="0"/>
              <a:t>This seems to be a very difficult concept to explain and understand. Group may want to discuss this and generate some examples.  If desired, you may want to show related examples from “additional Slides” at end of presentation </a:t>
            </a:r>
          </a:p>
        </p:txBody>
      </p:sp>
      <p:sp>
        <p:nvSpPr>
          <p:cNvPr id="20" name="Slide Image Placeholder 19"/>
          <p:cNvSpPr>
            <a:spLocks noGrp="1" noRot="1" noChangeAspect="1"/>
          </p:cNvSpPr>
          <p:nvPr>
            <p:ph type="sldImg"/>
          </p:nvPr>
        </p:nvSpPr>
        <p:spPr>
          <a:xfrm>
            <a:off x="1998663" y="304800"/>
            <a:ext cx="3373437" cy="1898650"/>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78</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40445046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Notes Placeholder 18"/>
          <p:cNvSpPr>
            <a:spLocks noGrp="1"/>
          </p:cNvSpPr>
          <p:nvPr>
            <p:ph type="body" idx="1"/>
          </p:nvPr>
        </p:nvSpPr>
        <p:spPr>
          <a:xfrm>
            <a:off x="152401" y="2442950"/>
            <a:ext cx="6702215" cy="6548650"/>
          </a:xfrm>
          <a:prstGeom prst="rect">
            <a:avLst/>
          </a:prstGeom>
        </p:spPr>
        <p:txBody>
          <a:bodyPr/>
          <a:lstStyle/>
          <a:p>
            <a:r>
              <a:rPr lang="en-US" dirty="0" smtClean="0"/>
              <a:t>Applying the procedures used to measure progress from baseline to LOA are often referred to a progress monitoring.  </a:t>
            </a:r>
            <a:r>
              <a:rPr lang="en-US" b="1" dirty="0" smtClean="0"/>
              <a:t>“Progress monitoring” refers to an ongoing process and not a single event. </a:t>
            </a:r>
          </a:p>
          <a:p>
            <a:r>
              <a:rPr lang="en-US" dirty="0" smtClean="0"/>
              <a:t>Progress toward the goal must be intermittently reported to parents on the schedule identified in the IEP.</a:t>
            </a:r>
          </a:p>
          <a:p>
            <a:pPr lvl="1"/>
            <a:r>
              <a:rPr lang="en-US" dirty="0" smtClean="0"/>
              <a:t>§300.320 (a) (3)ii  IEP must include… When periodic reports on the progress the child is making toward meeting the annual goals (such as through the use of quarterly or other periodic reports, concurrent with the issuance of report cards) will be provided to parents.</a:t>
            </a:r>
          </a:p>
          <a:p>
            <a:pPr lvl="1"/>
            <a:r>
              <a:rPr lang="en-US" dirty="0" smtClean="0"/>
              <a:t>The IEP team must also determine and document </a:t>
            </a:r>
            <a:r>
              <a:rPr lang="en-US" b="1" dirty="0" smtClean="0"/>
              <a:t>when </a:t>
            </a:r>
            <a:r>
              <a:rPr lang="en-US" b="1" dirty="0"/>
              <a:t>progress will be reported to Parent </a:t>
            </a:r>
            <a:r>
              <a:rPr lang="en-US" b="1" dirty="0" smtClean="0"/>
              <a:t>on the Goal page of the IEP</a:t>
            </a:r>
            <a:endParaRPr lang="en-US" b="1" dirty="0"/>
          </a:p>
          <a:p>
            <a:pPr lvl="1"/>
            <a:endParaRPr lang="en-US" dirty="0" smtClean="0"/>
          </a:p>
          <a:p>
            <a:r>
              <a:rPr lang="en-US" b="1" dirty="0" smtClean="0"/>
              <a:t>The decision about how progress from baseline toward LOA will be measured should allow for the collection of multiple data points during each monitoring period. </a:t>
            </a:r>
            <a:r>
              <a:rPr lang="en-US" dirty="0" smtClean="0"/>
              <a:t> There must be enough information each time to determine if progress is sufficient so this can be reported to the parent.   </a:t>
            </a:r>
          </a:p>
          <a:p>
            <a:r>
              <a:rPr lang="en-US" dirty="0" smtClean="0"/>
              <a:t>It would not be valid to base this decision on one observation, quiz, probe, or other single assessment.</a:t>
            </a:r>
          </a:p>
          <a:p>
            <a:endParaRPr lang="en-US" dirty="0"/>
          </a:p>
        </p:txBody>
      </p:sp>
      <p:sp>
        <p:nvSpPr>
          <p:cNvPr id="12" name="Slide Image Placeholder 11"/>
          <p:cNvSpPr>
            <a:spLocks noGrp="1" noRot="1" noChangeAspect="1"/>
          </p:cNvSpPr>
          <p:nvPr>
            <p:ph type="sldImg"/>
          </p:nvPr>
        </p:nvSpPr>
        <p:spPr>
          <a:xfrm>
            <a:off x="1720850" y="350838"/>
            <a:ext cx="3536950" cy="1990725"/>
          </a:xfrm>
          <a:prstGeom prst="rect">
            <a:avLst/>
          </a:prstGeom>
        </p:spPr>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79</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425417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normAutofit/>
          </a:bodyPr>
          <a:lstStyle/>
          <a:p>
            <a:r>
              <a:rPr lang="en-US" dirty="0" smtClean="0"/>
              <a:t>Before we get to the steps, I want to </a:t>
            </a:r>
            <a:r>
              <a:rPr lang="en-US" b="1" dirty="0" smtClean="0"/>
              <a:t>briefly </a:t>
            </a:r>
            <a:r>
              <a:rPr lang="en-US" dirty="0" smtClean="0"/>
              <a:t>mention the 5 beliefs that are at the core of the CCR-IEP process.  </a:t>
            </a:r>
          </a:p>
          <a:p>
            <a:r>
              <a:rPr lang="en-US" dirty="0" smtClean="0"/>
              <a:t>The 5 core beliefs are essential to developing IEPs that promote college and career readiness. It is foundational for families and educators to embrace these 5 beliefs. We hope you go back to your schools and </a:t>
            </a:r>
            <a:r>
              <a:rPr lang="en-US" b="1" dirty="0" smtClean="0"/>
              <a:t>talk with teachers, families and students about how they influence practices around IEP development  in particular, and the education of students with disabilities, in general.</a:t>
            </a:r>
            <a:r>
              <a:rPr lang="en-US" dirty="0" smtClean="0"/>
              <a:t> </a:t>
            </a:r>
          </a:p>
          <a:p>
            <a:r>
              <a:rPr lang="en-US" b="1" dirty="0" smtClean="0"/>
              <a:t>Staff may look to you to model and provide direction regarding how these beliefs are understood and realized in your districts. </a:t>
            </a:r>
            <a:r>
              <a:rPr lang="en-US" i="1" dirty="0"/>
              <a:t>(insert role in district - e.g. special educators. Leadership staff, educators, family engagement leaders, related services staff, etc.)  Some discussion slides may need to be revised for group, </a:t>
            </a:r>
            <a:endParaRPr lang="en-US" i="1" dirty="0" smtClean="0"/>
          </a:p>
          <a:p>
            <a:r>
              <a:rPr lang="en-US" dirty="0" smtClean="0"/>
              <a:t>It is important to keep the 5 Beliefs in mind when completing each step of the IEP development process:</a:t>
            </a:r>
          </a:p>
          <a:p>
            <a:pPr lvl="1"/>
            <a:r>
              <a:rPr lang="en-US" dirty="0" smtClean="0"/>
              <a:t>high expectations mean believing students with disabilities can meet  preschool/grade level academic standards and functional expectations or, for students with most significantly cognitive disabilities, alternate achievement standards aligned with grade level standards </a:t>
            </a:r>
          </a:p>
          <a:p>
            <a:pPr lvl="1"/>
            <a:r>
              <a:rPr lang="en-US" dirty="0" smtClean="0"/>
              <a:t>culturally responsive practices to honor and engage students;</a:t>
            </a:r>
          </a:p>
          <a:p>
            <a:pPr lvl="1"/>
            <a:r>
              <a:rPr lang="en-US" dirty="0" smtClean="0"/>
              <a:t>positive student relationships between peers and adults to foster access, engagement and progress as well as self-efficacy, self-advocacy and independence; </a:t>
            </a:r>
          </a:p>
          <a:p>
            <a:pPr lvl="1"/>
            <a:r>
              <a:rPr lang="en-US" dirty="0" smtClean="0"/>
              <a:t>family and community engagement  (will mention Family Engagement later- this is a central focus of DPI) </a:t>
            </a:r>
          </a:p>
          <a:p>
            <a:pPr lvl="1"/>
            <a:r>
              <a:rPr lang="en-US" dirty="0" smtClean="0"/>
              <a:t>collective responsibility for working together to support each student in achieving their IEP goals.  (including transition goals for older students)</a:t>
            </a:r>
          </a:p>
          <a:p>
            <a:r>
              <a:rPr lang="en-US" dirty="0" smtClean="0"/>
              <a:t>For more information on the 5 Beliefs, please visit our CCR IEP Resources webpage. A handout of the 5 beliefs is available on the dpi website at (link on slide)</a:t>
            </a:r>
          </a:p>
        </p:txBody>
      </p:sp>
      <p:sp>
        <p:nvSpPr>
          <p:cNvPr id="12" name="Slide Image Placeholder 11"/>
          <p:cNvSpPr>
            <a:spLocks noGrp="1" noRot="1" noChangeAspect="1"/>
          </p:cNvSpPr>
          <p:nvPr>
            <p:ph type="sldImg"/>
          </p:nvPr>
        </p:nvSpPr>
        <p:spPr>
          <a:xfrm>
            <a:off x="1844675" y="231775"/>
            <a:ext cx="3749675" cy="2109788"/>
          </a:xfrm>
          <a:prstGeom prst="rect">
            <a:avLst/>
          </a:prstGeom>
        </p:spPr>
      </p:sp>
      <p:sp>
        <p:nvSpPr>
          <p:cNvPr id="4" name="Date Placeholder 3"/>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8</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28180210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1998663" y="304800"/>
            <a:ext cx="3373437" cy="1898650"/>
          </a:xfrm>
          <a:prstGeom prst="rect">
            <a:avLst/>
          </a:prstGeom>
        </p:spPr>
      </p:sp>
      <p:sp>
        <p:nvSpPr>
          <p:cNvPr id="11" name="Notes Placeholder 10"/>
          <p:cNvSpPr>
            <a:spLocks noGrp="1"/>
          </p:cNvSpPr>
          <p:nvPr>
            <p:ph type="body" idx="1"/>
          </p:nvPr>
        </p:nvSpPr>
        <p:spPr>
          <a:xfrm>
            <a:off x="152401" y="2442950"/>
            <a:ext cx="6702215" cy="6548650"/>
          </a:xfrm>
          <a:prstGeom prst="rect">
            <a:avLst/>
          </a:prstGeom>
        </p:spPr>
        <p:txBody>
          <a:bodyPr/>
          <a:lstStyle/>
          <a:p>
            <a:r>
              <a:rPr lang="en-US" b="1" i="1" dirty="0" smtClean="0"/>
              <a:t>Partner or Table activity--- give 2-3 minutes</a:t>
            </a:r>
            <a:endParaRPr lang="en-US" b="1" i="1" dirty="0"/>
          </a:p>
          <a:p>
            <a:r>
              <a:rPr lang="en-US" dirty="0" smtClean="0"/>
              <a:t>Answer key</a:t>
            </a:r>
            <a:endParaRPr lang="en-US" dirty="0"/>
          </a:p>
          <a:p>
            <a:r>
              <a:rPr lang="en-US" dirty="0" smtClean="0"/>
              <a:t>1- B</a:t>
            </a:r>
          </a:p>
          <a:p>
            <a:r>
              <a:rPr lang="en-US" dirty="0" smtClean="0"/>
              <a:t>2- D</a:t>
            </a:r>
          </a:p>
          <a:p>
            <a:r>
              <a:rPr lang="en-US" dirty="0" smtClean="0"/>
              <a:t>3- A</a:t>
            </a:r>
          </a:p>
          <a:p>
            <a:r>
              <a:rPr lang="en-US" dirty="0" smtClean="0"/>
              <a:t>4- C</a:t>
            </a:r>
          </a:p>
          <a:p>
            <a:endParaRPr lang="en-US" dirty="0" smtClean="0"/>
          </a:p>
          <a:p>
            <a:endParaRPr lang="en-US" dirty="0" smtClean="0"/>
          </a:p>
        </p:txBody>
      </p:sp>
      <p:sp>
        <p:nvSpPr>
          <p:cNvPr id="3" name="Date Placeholder 2"/>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80</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18377936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pPr lvl="0"/>
            <a:r>
              <a:rPr lang="en-US" noProof="0" dirty="0" smtClean="0"/>
              <a:t>Before we show you some more examples, let’s go over these </a:t>
            </a:r>
            <a:r>
              <a:rPr lang="en-US" dirty="0" smtClean="0"/>
              <a:t>quick reminders: </a:t>
            </a:r>
          </a:p>
          <a:p>
            <a:pPr lvl="0"/>
            <a:r>
              <a:rPr lang="en-US" noProof="0" dirty="0" smtClean="0"/>
              <a:t>IEP goals must be reviewed and revised on an annual basis.</a:t>
            </a:r>
          </a:p>
          <a:p>
            <a:pPr lvl="1"/>
            <a:r>
              <a:rPr lang="en-US" noProof="0" dirty="0" smtClean="0"/>
              <a:t>This is covered during step 5 </a:t>
            </a:r>
          </a:p>
          <a:p>
            <a:r>
              <a:rPr lang="en-US" noProof="0" dirty="0" smtClean="0"/>
              <a:t>A disability-related need affecting reading must be addressed by a minimum of one goal. </a:t>
            </a:r>
          </a:p>
          <a:p>
            <a:r>
              <a:rPr lang="en-US" dirty="0" smtClean="0"/>
              <a:t>A disability-related need affecting reading can be related to improving reading skills (e.g., decoding, fluency, comprehension, use of text, etc.) or addressing functional skills that affect access, engagement, and progress toward meeting reading standards.</a:t>
            </a:r>
          </a:p>
          <a:p>
            <a:r>
              <a:rPr lang="en-US" noProof="0" dirty="0" smtClean="0"/>
              <a:t>If your district is using a version of the DPI linking form I-4, you will note the number(s) </a:t>
            </a:r>
            <a:r>
              <a:rPr lang="en-US" dirty="0" smtClean="0"/>
              <a:t>of the disability related need(s) that the goal is addressing on the form</a:t>
            </a:r>
          </a:p>
          <a:p>
            <a:r>
              <a:rPr lang="en-US" dirty="0" smtClean="0"/>
              <a:t>There should be a clear and direct link between the goal and the need. For example, after reading the IEP sections on current levels, special factors, effects and needs, the reader should be able to clearly tell that the goal relates to the referenced disability-related need. </a:t>
            </a:r>
            <a:r>
              <a:rPr lang="en-US" dirty="0"/>
              <a:t>You should not have to infer the link. </a:t>
            </a:r>
          </a:p>
          <a:p>
            <a:endParaRPr lang="en-US" noProof="0" dirty="0" smtClean="0"/>
          </a:p>
          <a:p>
            <a:r>
              <a:rPr lang="en-US" dirty="0" smtClean="0"/>
              <a:t/>
            </a:r>
            <a:br>
              <a:rPr lang="en-US" dirty="0" smtClean="0"/>
            </a:br>
            <a:endParaRPr lang="en-US" dirty="0" smtClean="0"/>
          </a:p>
          <a:p>
            <a:endParaRPr lang="en-US" dirty="0"/>
          </a:p>
        </p:txBody>
      </p:sp>
      <p:sp>
        <p:nvSpPr>
          <p:cNvPr id="9" name="Slide Image Placeholder 8"/>
          <p:cNvSpPr>
            <a:spLocks noGrp="1" noRot="1" noChangeAspect="1"/>
          </p:cNvSpPr>
          <p:nvPr>
            <p:ph type="sldImg"/>
          </p:nvPr>
        </p:nvSpPr>
        <p:spPr>
          <a:xfrm>
            <a:off x="1998663" y="304800"/>
            <a:ext cx="3373437" cy="1898650"/>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7" name="Footer Placeholder 6"/>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81</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40912502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Lets try to apply what we just reviewed to this example </a:t>
            </a:r>
          </a:p>
          <a:p>
            <a:r>
              <a:rPr lang="en-US" dirty="0" smtClean="0"/>
              <a:t>Refer to the Step Check on the At a Glance Document and the Goal Self-check handout (also see step check on next slide), read the goal on this slide and consider:   </a:t>
            </a:r>
          </a:p>
          <a:p>
            <a:r>
              <a:rPr lang="en-US" dirty="0" smtClean="0"/>
              <a:t>Question</a:t>
            </a:r>
            <a:r>
              <a:rPr lang="en-US" dirty="0"/>
              <a:t>: </a:t>
            </a:r>
            <a:r>
              <a:rPr lang="en-US" b="1" dirty="0"/>
              <a:t>Would you say this goal was well developed? </a:t>
            </a:r>
          </a:p>
          <a:p>
            <a:r>
              <a:rPr lang="en-US" b="1" dirty="0"/>
              <a:t>Think, why do you think so, and how do you know? </a:t>
            </a:r>
            <a:endParaRPr lang="en-US" b="1" dirty="0" smtClean="0"/>
          </a:p>
          <a:p>
            <a:r>
              <a:rPr lang="en-US" b="1" dirty="0" smtClean="0"/>
              <a:t>If not, what would you change? </a:t>
            </a:r>
          </a:p>
          <a:p>
            <a:r>
              <a:rPr lang="en-US" dirty="0" smtClean="0"/>
              <a:t>“</a:t>
            </a:r>
            <a:r>
              <a:rPr lang="en-US" dirty="0"/>
              <a:t>Turn and Talk” </a:t>
            </a:r>
          </a:p>
          <a:p>
            <a:endParaRPr lang="en-US" dirty="0" smtClean="0"/>
          </a:p>
          <a:p>
            <a:r>
              <a:rPr lang="en-US" dirty="0" smtClean="0"/>
              <a:t>After a few minutes- poll audience: </a:t>
            </a:r>
          </a:p>
          <a:p>
            <a:r>
              <a:rPr lang="en-US" dirty="0" smtClean="0"/>
              <a:t>Thumbs up- Well developed- meets all checkpoints</a:t>
            </a:r>
          </a:p>
          <a:p>
            <a:r>
              <a:rPr lang="en-US" dirty="0" smtClean="0"/>
              <a:t>Thumbs sideways-  ok, but would make some changes</a:t>
            </a:r>
          </a:p>
          <a:p>
            <a:r>
              <a:rPr lang="en-US" dirty="0" smtClean="0"/>
              <a:t>Thumbs down-  not acceptable, would never use </a:t>
            </a:r>
          </a:p>
          <a:p>
            <a:endParaRPr lang="en-US" dirty="0" smtClean="0"/>
          </a:p>
          <a:p>
            <a:r>
              <a:rPr lang="en-US" dirty="0" smtClean="0"/>
              <a:t>Comments from prior groups: </a:t>
            </a:r>
          </a:p>
          <a:p>
            <a:pPr lvl="1"/>
            <a:r>
              <a:rPr lang="en-US" sz="1400" dirty="0" smtClean="0"/>
              <a:t>Should baseline be at 4</a:t>
            </a:r>
            <a:r>
              <a:rPr lang="en-US" sz="1400" baseline="30000" dirty="0" smtClean="0"/>
              <a:t>th</a:t>
            </a:r>
            <a:r>
              <a:rPr lang="en-US" sz="1400" dirty="0" smtClean="0"/>
              <a:t> grade? </a:t>
            </a:r>
          </a:p>
          <a:p>
            <a:pPr lvl="1"/>
            <a:r>
              <a:rPr lang="en-US" sz="1400" dirty="0" smtClean="0"/>
              <a:t>Would have data for each WH question</a:t>
            </a:r>
          </a:p>
          <a:p>
            <a:pPr lvl="1"/>
            <a:r>
              <a:rPr lang="en-US" sz="1400" dirty="0" smtClean="0"/>
              <a:t>Would this goal be enough for student would meet standards related to reading comprehension or might this just be an STO? </a:t>
            </a:r>
          </a:p>
          <a:p>
            <a:pPr marL="822960" lvl="2" indent="0">
              <a:buNone/>
            </a:pPr>
            <a:r>
              <a:rPr lang="en-US" sz="1400" dirty="0" smtClean="0"/>
              <a:t>(depends on analysis of current data, effects and root cause analysis--- maybe yes/not) </a:t>
            </a:r>
            <a:endParaRPr lang="en-US" dirty="0" smtClean="0"/>
          </a:p>
          <a:p>
            <a:endParaRPr lang="en-US" dirty="0" smtClean="0"/>
          </a:p>
        </p:txBody>
      </p:sp>
      <p:sp>
        <p:nvSpPr>
          <p:cNvPr id="13" name="Slide Image Placeholder 12"/>
          <p:cNvSpPr>
            <a:spLocks noGrp="1" noRot="1" noChangeAspect="1"/>
          </p:cNvSpPr>
          <p:nvPr>
            <p:ph type="sldImg"/>
          </p:nvPr>
        </p:nvSpPr>
        <p:spPr>
          <a:xfrm>
            <a:off x="1998663" y="304800"/>
            <a:ext cx="3373437" cy="1898650"/>
          </a:xfrm>
          <a:prstGeom prst="rect">
            <a:avLst/>
          </a:prstGeom>
        </p:spPr>
      </p:sp>
      <p:sp>
        <p:nvSpPr>
          <p:cNvPr id="6" name="Date Placeholder 5"/>
          <p:cNvSpPr>
            <a:spLocks noGrp="1"/>
          </p:cNvSpPr>
          <p:nvPr>
            <p:ph type="dt" idx="10"/>
          </p:nvPr>
        </p:nvSpPr>
        <p:spPr/>
        <p:txBody>
          <a:bodyPr/>
          <a:lstStyle/>
          <a:p>
            <a:r>
              <a:rPr lang="en-US" dirty="0" smtClean="0"/>
              <a:t>April 2018</a:t>
            </a:r>
            <a:endParaRPr lang="en-US" dirty="0"/>
          </a:p>
        </p:txBody>
      </p:sp>
      <p:sp>
        <p:nvSpPr>
          <p:cNvPr id="8" name="Footer Placeholder 7"/>
          <p:cNvSpPr>
            <a:spLocks noGrp="1"/>
          </p:cNvSpPr>
          <p:nvPr>
            <p:ph type="ftr" sz="quarter" idx="11"/>
          </p:nvPr>
        </p:nvSpPr>
        <p:spPr/>
        <p:txBody>
          <a:bodyPr/>
          <a:lstStyle/>
          <a:p>
            <a:r>
              <a:rPr lang="en-US" smtClean="0"/>
              <a:t>Wisconsin Department of Public Instruction</a:t>
            </a:r>
            <a:endParaRPr lang="en-US"/>
          </a:p>
        </p:txBody>
      </p:sp>
      <p:sp>
        <p:nvSpPr>
          <p:cNvPr id="9" name="Slide Number Placeholder 8"/>
          <p:cNvSpPr>
            <a:spLocks noGrp="1"/>
          </p:cNvSpPr>
          <p:nvPr>
            <p:ph type="sldNum" sz="quarter" idx="12"/>
          </p:nvPr>
        </p:nvSpPr>
        <p:spPr/>
        <p:txBody>
          <a:bodyPr/>
          <a:lstStyle/>
          <a:p>
            <a:fld id="{39280DFA-CFF4-4B22-B14E-825893CEE4C9}" type="slidenum">
              <a:rPr lang="en-US" smtClean="0"/>
              <a:t>82</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30052710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442950"/>
            <a:ext cx="6702215" cy="6548650"/>
          </a:xfrm>
          <a:prstGeom prst="rect">
            <a:avLst/>
          </a:prstGeom>
        </p:spPr>
        <p:txBody>
          <a:bodyPr/>
          <a:lstStyle/>
          <a:p>
            <a:r>
              <a:rPr lang="en-US" dirty="0" smtClean="0"/>
              <a:t>In the At a Glance handout, we also provide a step check for use when you develop or review IEP goals.  You may also want to look at a related resource,  the IEP Goal Self-Check--- This latter resource may be most useful for staff to use as they draft goals.  Both of these resources are in the webinar handouts and are posted on the CCR-IEP resources page.  (Link on Slide) </a:t>
            </a:r>
          </a:p>
          <a:p>
            <a:endParaRPr lang="en-US" dirty="0" smtClean="0"/>
          </a:p>
          <a:p>
            <a:pPr lvl="1"/>
            <a:r>
              <a:rPr lang="en-US" dirty="0" smtClean="0"/>
              <a:t> Does each goal address disability-related need(s)? </a:t>
            </a:r>
          </a:p>
          <a:p>
            <a:pPr lvl="1"/>
            <a:r>
              <a:rPr lang="en-US" dirty="0" smtClean="0"/>
              <a:t> Are goals ambitious and achievable? </a:t>
            </a:r>
          </a:p>
          <a:p>
            <a:pPr lvl="2"/>
            <a:r>
              <a:rPr lang="en-US" dirty="0" smtClean="0"/>
              <a:t>Designed to close gaps? </a:t>
            </a:r>
          </a:p>
          <a:p>
            <a:pPr lvl="2"/>
            <a:r>
              <a:rPr lang="en-US" dirty="0" smtClean="0"/>
              <a:t>If similar goal in most recent IEP, did team review progress before developing a new goal? </a:t>
            </a:r>
          </a:p>
          <a:p>
            <a:pPr lvl="1"/>
            <a:r>
              <a:rPr lang="en-US" dirty="0" smtClean="0"/>
              <a:t> Are goals (and benchmarks or STOs) measurable? </a:t>
            </a:r>
          </a:p>
          <a:p>
            <a:pPr lvl="2"/>
            <a:r>
              <a:rPr lang="en-US" dirty="0" smtClean="0"/>
              <a:t>Is there a baseline and a level of attainment for each? </a:t>
            </a:r>
          </a:p>
          <a:p>
            <a:pPr lvl="1"/>
            <a:r>
              <a:rPr lang="en-US" dirty="0" smtClean="0"/>
              <a:t> Will methods of measuring progress allow for comparison of baseline and level of attainment? </a:t>
            </a:r>
          </a:p>
          <a:p>
            <a:pPr lvl="1"/>
            <a:r>
              <a:rPr lang="en-US" dirty="0" smtClean="0"/>
              <a:t> Are goal statements understandable to all? </a:t>
            </a:r>
          </a:p>
          <a:p>
            <a:endParaRPr lang="en-US" dirty="0" smtClean="0"/>
          </a:p>
          <a:p>
            <a:r>
              <a:rPr lang="en-US" dirty="0" smtClean="0"/>
              <a:t>One additional reminder-  </a:t>
            </a:r>
            <a:r>
              <a:rPr lang="en-US" b="1" dirty="0" smtClean="0"/>
              <a:t>If a disability related need is not addressed by any goal, has the team discussed why a goal is not needed?  e.g. Has the IEP team considered whether a goal should be included specific to developing independence, self-advocacy, or self-determination related to the effect/need /root cause?  </a:t>
            </a:r>
          </a:p>
          <a:p>
            <a:endParaRPr lang="en-US" dirty="0"/>
          </a:p>
          <a:p>
            <a:endParaRPr lang="en-US" dirty="0"/>
          </a:p>
        </p:txBody>
      </p:sp>
      <p:sp>
        <p:nvSpPr>
          <p:cNvPr id="13" name="Slide Image Placeholder 12"/>
          <p:cNvSpPr>
            <a:spLocks noGrp="1" noRot="1" noChangeAspect="1"/>
          </p:cNvSpPr>
          <p:nvPr>
            <p:ph type="sldImg"/>
          </p:nvPr>
        </p:nvSpPr>
        <p:spPr>
          <a:xfrm>
            <a:off x="1998663" y="304800"/>
            <a:ext cx="3373437" cy="1898650"/>
          </a:xfrm>
          <a:prstGeom prst="rect">
            <a:avLst/>
          </a:prstGeom>
        </p:spPr>
      </p:sp>
      <p:sp>
        <p:nvSpPr>
          <p:cNvPr id="5" name="Date Placeholder 4"/>
          <p:cNvSpPr>
            <a:spLocks noGrp="1"/>
          </p:cNvSpPr>
          <p:nvPr>
            <p:ph type="dt" idx="10"/>
          </p:nvPr>
        </p:nvSpPr>
        <p:spPr/>
        <p:txBody>
          <a:bodyPr/>
          <a:lstStyle/>
          <a:p>
            <a:r>
              <a:rPr lang="en-US" dirty="0" smtClean="0"/>
              <a:t>April 2018</a:t>
            </a:r>
            <a:endParaRPr lang="en-US" dirty="0"/>
          </a:p>
        </p:txBody>
      </p:sp>
      <p:sp>
        <p:nvSpPr>
          <p:cNvPr id="6" name="Footer Placeholder 5"/>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p:txBody>
          <a:bodyPr/>
          <a:lstStyle/>
          <a:p>
            <a:fld id="{39280DFA-CFF4-4B22-B14E-825893CEE4C9}" type="slidenum">
              <a:rPr lang="en-US" smtClean="0"/>
              <a:t>83</a:t>
            </a:fld>
            <a:endParaRPr lang="en-US"/>
          </a:p>
        </p:txBody>
      </p:sp>
      <p:sp>
        <p:nvSpPr>
          <p:cNvPr id="10" name="Header Placeholder 9"/>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42190255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In the At a Glance handout, we also provide a step check for use when you develop or review IEP goals.  You may also want to look at a related resource,  the IEP Goal Self-Check--- This latter resource may be most useful for staff to use as they draft goals.  Both of these resources are in the webinar handouts and are posted on the CCR-IEP resources page.  (Link on Slide) </a:t>
            </a:r>
          </a:p>
          <a:p>
            <a:endParaRPr lang="en-US" dirty="0" smtClean="0"/>
          </a:p>
          <a:p>
            <a:pPr lvl="1"/>
            <a:r>
              <a:rPr lang="en-US" dirty="0" smtClean="0"/>
              <a:t> Does each goal address disability-related need(s)? </a:t>
            </a:r>
          </a:p>
          <a:p>
            <a:pPr lvl="1"/>
            <a:r>
              <a:rPr lang="en-US" dirty="0" smtClean="0"/>
              <a:t> Are goals ambitious and achievable? </a:t>
            </a:r>
          </a:p>
          <a:p>
            <a:pPr lvl="2"/>
            <a:r>
              <a:rPr lang="en-US" dirty="0" smtClean="0"/>
              <a:t>Designed to close gaps? </a:t>
            </a:r>
          </a:p>
          <a:p>
            <a:pPr lvl="2"/>
            <a:r>
              <a:rPr lang="en-US" dirty="0" smtClean="0"/>
              <a:t>If similar goal in most recent IEP, did team review progress before developing a new goal? </a:t>
            </a:r>
          </a:p>
          <a:p>
            <a:pPr lvl="1"/>
            <a:r>
              <a:rPr lang="en-US" dirty="0" smtClean="0"/>
              <a:t> Are goals (and benchmarks or STOs) measurable? </a:t>
            </a:r>
          </a:p>
          <a:p>
            <a:pPr lvl="2"/>
            <a:r>
              <a:rPr lang="en-US" dirty="0" smtClean="0"/>
              <a:t>Is there a baseline and a level of attainment for each? </a:t>
            </a:r>
          </a:p>
          <a:p>
            <a:pPr lvl="1"/>
            <a:r>
              <a:rPr lang="en-US" dirty="0" smtClean="0"/>
              <a:t> Will methods of measuring progress allow for comparison of baseline and level of attainment? </a:t>
            </a:r>
          </a:p>
          <a:p>
            <a:pPr lvl="1"/>
            <a:r>
              <a:rPr lang="en-US" dirty="0" smtClean="0"/>
              <a:t> Are goal statements understandable to all? </a:t>
            </a:r>
          </a:p>
          <a:p>
            <a:endParaRPr lang="en-US" dirty="0" smtClean="0"/>
          </a:p>
          <a:p>
            <a:r>
              <a:rPr lang="en-US" dirty="0" smtClean="0"/>
              <a:t>One additional reminder-  If a need is not addressed by any goal, has the team discussed why a goal is not needed?  e.g. Has the IEP team considered whether a goal should be included specific to developing independence, self-advocacy, or self-determination related to the effect/need /root cause?  </a:t>
            </a:r>
          </a:p>
          <a:p>
            <a:endParaRPr lang="en-US" dirty="0"/>
          </a:p>
          <a:p>
            <a:endParaRPr lang="en-US" dirty="0"/>
          </a:p>
        </p:txBody>
      </p:sp>
      <p:sp>
        <p:nvSpPr>
          <p:cNvPr id="4" name="Slide Number Placeholder 3"/>
          <p:cNvSpPr>
            <a:spLocks noGrp="1"/>
          </p:cNvSpPr>
          <p:nvPr>
            <p:ph type="sldNum" sz="quarter" idx="10"/>
          </p:nvPr>
        </p:nvSpPr>
        <p:spPr/>
        <p:txBody>
          <a:bodyPr/>
          <a:lstStyle/>
          <a:p>
            <a:fld id="{B2E7EBC2-1138-4B7A-AE79-8366D52C2A09}" type="slidenum">
              <a:rPr lang="en-US" smtClean="0">
                <a:solidFill>
                  <a:prstClr val="black"/>
                </a:solidFill>
              </a:rPr>
              <a:pPr/>
              <a:t>84</a:t>
            </a:fld>
            <a:endParaRPr lang="en-US">
              <a:solidFill>
                <a:prstClr val="black"/>
              </a:solidFill>
            </a:endParaRPr>
          </a:p>
        </p:txBody>
      </p:sp>
      <p:sp>
        <p:nvSpPr>
          <p:cNvPr id="7" name="Date Placeholder 6"/>
          <p:cNvSpPr>
            <a:spLocks noGrp="1"/>
          </p:cNvSpPr>
          <p:nvPr>
            <p:ph type="dt" idx="11"/>
          </p:nvPr>
        </p:nvSpPr>
        <p:spPr/>
        <p:txBody>
          <a:bodyPr/>
          <a:lstStyle/>
          <a:p>
            <a:r>
              <a:rPr lang="en-US" smtClean="0">
                <a:solidFill>
                  <a:prstClr val="black"/>
                </a:solidFill>
              </a:rPr>
              <a:t>June 2017</a:t>
            </a:r>
            <a:endParaRPr lang="en-US" dirty="0">
              <a:solidFill>
                <a:prstClr val="black"/>
              </a:solidFill>
            </a:endParaRPr>
          </a:p>
        </p:txBody>
      </p:sp>
      <p:sp>
        <p:nvSpPr>
          <p:cNvPr id="8" name="Footer Placeholder 7"/>
          <p:cNvSpPr>
            <a:spLocks noGrp="1"/>
          </p:cNvSpPr>
          <p:nvPr>
            <p:ph type="ftr" sz="quarter" idx="12"/>
          </p:nvPr>
        </p:nvSpPr>
        <p:spPr/>
        <p:txBody>
          <a:bodyPr/>
          <a:lstStyle/>
          <a:p>
            <a:r>
              <a:rPr lang="en-US" smtClean="0">
                <a:solidFill>
                  <a:prstClr val="black"/>
                </a:solidFill>
              </a:rPr>
              <a:t>Wisconsin Dept. of Public Instruction</a:t>
            </a:r>
            <a:endParaRPr lang="en-US" dirty="0">
              <a:solidFill>
                <a:prstClr val="black"/>
              </a:solidFill>
            </a:endParaRPr>
          </a:p>
        </p:txBody>
      </p:sp>
      <p:sp>
        <p:nvSpPr>
          <p:cNvPr id="9" name="Header Placeholder 8"/>
          <p:cNvSpPr>
            <a:spLocks noGrp="1"/>
          </p:cNvSpPr>
          <p:nvPr>
            <p:ph type="hdr" sz="quarter" idx="13"/>
          </p:nvPr>
        </p:nvSpPr>
        <p:spPr/>
        <p:txBody>
          <a:bodyPr/>
          <a:lstStyle/>
          <a:p>
            <a:r>
              <a:rPr lang="en-US" smtClean="0">
                <a:solidFill>
                  <a:prstClr val="black"/>
                </a:solidFill>
              </a:rPr>
              <a:t>CCR-IEPs-Step 3 </a:t>
            </a:r>
            <a:endParaRPr lang="en-US" dirty="0">
              <a:solidFill>
                <a:prstClr val="black"/>
              </a:solidFill>
            </a:endParaRPr>
          </a:p>
        </p:txBody>
      </p:sp>
      <p:sp>
        <p:nvSpPr>
          <p:cNvPr id="13" name="Slide Image Placeholder 12"/>
          <p:cNvSpPr>
            <a:spLocks noGrp="1" noRot="1" noChangeAspect="1"/>
          </p:cNvSpPr>
          <p:nvPr>
            <p:ph type="sldImg"/>
          </p:nvPr>
        </p:nvSpPr>
        <p:spPr>
          <a:xfrm>
            <a:off x="1998663" y="304800"/>
            <a:ext cx="3373437" cy="1898650"/>
          </a:xfrm>
        </p:spPr>
      </p:sp>
    </p:spTree>
    <p:extLst>
      <p:ext uri="{BB962C8B-B14F-4D97-AF65-F5344CB8AC3E}">
        <p14:creationId xmlns:p14="http://schemas.microsoft.com/office/powerpoint/2010/main" val="35657178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idx="10"/>
          </p:nvPr>
        </p:nvSpPr>
        <p:spPr/>
        <p:txBody>
          <a:bodyPr/>
          <a:lstStyle/>
          <a:p>
            <a:r>
              <a:rPr lang="en-US" dirty="0" smtClean="0"/>
              <a:t>April 2018</a:t>
            </a:r>
            <a:endParaRPr lang="en-US" dirty="0"/>
          </a:p>
        </p:txBody>
      </p:sp>
      <p:sp>
        <p:nvSpPr>
          <p:cNvPr id="9" name="Slide Image Placeholder 8"/>
          <p:cNvSpPr>
            <a:spLocks noGrp="1" noRot="1" noChangeAspect="1"/>
          </p:cNvSpPr>
          <p:nvPr>
            <p:ph type="sldImg"/>
          </p:nvPr>
        </p:nvSpPr>
        <p:spPr>
          <a:xfrm>
            <a:off x="1660525" y="231775"/>
            <a:ext cx="3749675" cy="2109788"/>
          </a:xfrm>
          <a:prstGeom prst="rect">
            <a:avLst/>
          </a:prstGeom>
        </p:spPr>
      </p:sp>
      <p:sp>
        <p:nvSpPr>
          <p:cNvPr id="10" name="Notes Placeholder 9"/>
          <p:cNvSpPr>
            <a:spLocks noGrp="1"/>
          </p:cNvSpPr>
          <p:nvPr>
            <p:ph type="body" idx="1"/>
          </p:nvPr>
        </p:nvSpPr>
        <p:spPr>
          <a:xfrm>
            <a:off x="152401" y="2442950"/>
            <a:ext cx="6702215" cy="6548650"/>
          </a:xfrm>
          <a:prstGeom prst="rect">
            <a:avLst/>
          </a:prstGeom>
        </p:spPr>
        <p:txBody>
          <a:bodyPr/>
          <a:lstStyle/>
          <a:p>
            <a:r>
              <a:rPr lang="en-US" dirty="0" smtClean="0"/>
              <a:t>Use your IEP to fill in the goal</a:t>
            </a:r>
            <a:r>
              <a:rPr lang="en-US" baseline="0" dirty="0" smtClean="0"/>
              <a:t> column on the CCR-IEP Process Chart. Are you seeing linkages across the chart?</a:t>
            </a:r>
            <a:endParaRPr lang="en-US" dirty="0"/>
          </a:p>
          <a:p>
            <a:endParaRPr lang="en-US" dirty="0"/>
          </a:p>
        </p:txBody>
      </p:sp>
      <p:sp>
        <p:nvSpPr>
          <p:cNvPr id="14" name="Footer Placeholder 13"/>
          <p:cNvSpPr>
            <a:spLocks noGrp="1"/>
          </p:cNvSpPr>
          <p:nvPr>
            <p:ph type="ftr" sz="quarter" idx="11"/>
          </p:nvPr>
        </p:nvSpPr>
        <p:spPr/>
        <p:txBody>
          <a:bodyPr/>
          <a:lstStyle/>
          <a:p>
            <a:r>
              <a:rPr lang="en-US" smtClean="0"/>
              <a:t>Wisconsin Department of Public Instruction</a:t>
            </a:r>
            <a:endParaRPr lang="en-US"/>
          </a:p>
        </p:txBody>
      </p:sp>
      <p:sp>
        <p:nvSpPr>
          <p:cNvPr id="15" name="Slide Number Placeholder 14"/>
          <p:cNvSpPr>
            <a:spLocks noGrp="1"/>
          </p:cNvSpPr>
          <p:nvPr>
            <p:ph type="sldNum" sz="quarter" idx="12"/>
          </p:nvPr>
        </p:nvSpPr>
        <p:spPr/>
        <p:txBody>
          <a:bodyPr/>
          <a:lstStyle/>
          <a:p>
            <a:fld id="{39280DFA-CFF4-4B22-B14E-825893CEE4C9}" type="slidenum">
              <a:rPr lang="en-US" smtClean="0"/>
              <a:t>85</a:t>
            </a:fld>
            <a:endParaRPr lang="en-US"/>
          </a:p>
        </p:txBody>
      </p:sp>
      <p:sp>
        <p:nvSpPr>
          <p:cNvPr id="16" name="Header Placeholder 15"/>
          <p:cNvSpPr>
            <a:spLocks noGrp="1"/>
          </p:cNvSpPr>
          <p:nvPr>
            <p:ph type="hdr" sz="quarter" idx="13"/>
          </p:nvPr>
        </p:nvSpPr>
        <p:spPr/>
        <p:txBody>
          <a:bodyPr/>
          <a:lstStyle/>
          <a:p>
            <a:r>
              <a:rPr lang="en-US" smtClean="0"/>
              <a:t>CCR IEPs</a:t>
            </a:r>
            <a:endParaRPr lang="en-US" dirty="0"/>
          </a:p>
        </p:txBody>
      </p:sp>
    </p:spTree>
    <p:extLst>
      <p:ext uri="{BB962C8B-B14F-4D97-AF65-F5344CB8AC3E}">
        <p14:creationId xmlns:p14="http://schemas.microsoft.com/office/powerpoint/2010/main" val="3507330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149087" y="2548327"/>
            <a:ext cx="6556500" cy="6295800"/>
          </a:xfrm>
          <a:prstGeom prst="rect">
            <a:avLst/>
          </a:prstGeom>
          <a:noFill/>
          <a:ln>
            <a:noFill/>
          </a:ln>
        </p:spPr>
        <p:txBody>
          <a:bodyPr wrap="square" lIns="89575" tIns="44800" rIns="89575" bIns="44800" anchor="t" anchorCtr="0">
            <a:noAutofit/>
          </a:bodyPr>
          <a:lstStyle/>
          <a:p>
            <a:pPr marL="0" marR="0" lvl="0" indent="0" algn="l" rtl="0">
              <a:spcBef>
                <a:spcPts val="0"/>
              </a:spcBef>
              <a:spcAft>
                <a:spcPts val="0"/>
              </a:spcAft>
              <a:buNone/>
            </a:pPr>
            <a:r>
              <a:rPr lang="en-US" sz="1400" b="0" i="0" u="none" strike="noStrike" cap="none" dirty="0" smtClean="0">
                <a:solidFill>
                  <a:schemeClr val="dk1"/>
                </a:solidFill>
                <a:latin typeface="Arial"/>
                <a:ea typeface="Arial"/>
                <a:cs typeface="Arial"/>
                <a:sym typeface="Arial"/>
              </a:rPr>
              <a:t>Here is an example developed for our student </a:t>
            </a:r>
            <a:r>
              <a:rPr lang="en-US" dirty="0" smtClean="0">
                <a:solidFill>
                  <a:schemeClr val="dk1"/>
                </a:solidFill>
                <a:latin typeface="Arial"/>
                <a:ea typeface="Arial"/>
                <a:cs typeface="Arial"/>
                <a:sym typeface="Arial"/>
              </a:rPr>
              <a:t>a group </a:t>
            </a:r>
            <a:r>
              <a:rPr lang="en-US" sz="1400" b="0" i="0" u="none" strike="noStrike" cap="none" dirty="0" smtClean="0">
                <a:solidFill>
                  <a:schemeClr val="dk1"/>
                </a:solidFill>
                <a:latin typeface="Arial"/>
                <a:ea typeface="Arial"/>
                <a:cs typeface="Arial"/>
                <a:sym typeface="Arial"/>
              </a:rPr>
              <a:t>during a district level training earlier this year. </a:t>
            </a:r>
          </a:p>
          <a:p>
            <a:pPr lvl="0">
              <a:spcBef>
                <a:spcPts val="0"/>
              </a:spcBef>
              <a:spcAft>
                <a:spcPts val="0"/>
              </a:spcAft>
            </a:pPr>
            <a:endParaRPr lang="en-US" dirty="0" smtClean="0">
              <a:solidFill>
                <a:schemeClr val="dk1"/>
              </a:solidFill>
              <a:latin typeface="Arial"/>
              <a:ea typeface="Arial"/>
              <a:cs typeface="Arial"/>
              <a:sym typeface="Arial"/>
            </a:endParaRPr>
          </a:p>
          <a:p>
            <a:pPr lvl="0">
              <a:spcBef>
                <a:spcPts val="0"/>
              </a:spcBef>
              <a:spcAft>
                <a:spcPts val="0"/>
              </a:spcAft>
            </a:pPr>
            <a:r>
              <a:rPr lang="en-US" dirty="0" smtClean="0">
                <a:solidFill>
                  <a:schemeClr val="dk1"/>
                </a:solidFill>
                <a:latin typeface="Arial"/>
                <a:ea typeface="Arial"/>
                <a:cs typeface="Arial"/>
                <a:sym typeface="Arial"/>
              </a:rPr>
              <a:t>What </a:t>
            </a:r>
            <a:r>
              <a:rPr lang="en-US" dirty="0">
                <a:solidFill>
                  <a:schemeClr val="dk1"/>
                </a:solidFill>
                <a:latin typeface="Arial"/>
                <a:ea typeface="Arial"/>
                <a:cs typeface="Arial"/>
                <a:sym typeface="Arial"/>
              </a:rPr>
              <a:t>do you think about this goal?  </a:t>
            </a:r>
          </a:p>
          <a:p>
            <a:pPr marL="0" marR="0" lvl="0" indent="0" algn="l" rtl="0">
              <a:spcBef>
                <a:spcPts val="0"/>
              </a:spcBef>
              <a:spcAft>
                <a:spcPts val="0"/>
              </a:spcAft>
              <a:buNone/>
            </a:pPr>
            <a:endParaRPr lang="en-US" dirty="0" smtClean="0">
              <a:solidFill>
                <a:schemeClr val="dk1"/>
              </a:solidFill>
              <a:latin typeface="Arial"/>
              <a:ea typeface="Arial"/>
              <a:cs typeface="Arial"/>
              <a:sym typeface="Arial"/>
            </a:endParaRPr>
          </a:p>
          <a:p>
            <a:pPr marL="0" marR="0" lvl="0" indent="0" algn="l" rtl="0">
              <a:spcBef>
                <a:spcPts val="0"/>
              </a:spcBef>
              <a:spcAft>
                <a:spcPts val="0"/>
              </a:spcAft>
              <a:buNone/>
            </a:pPr>
            <a:r>
              <a:rPr lang="en-US" dirty="0" smtClean="0">
                <a:solidFill>
                  <a:schemeClr val="dk1"/>
                </a:solidFill>
                <a:latin typeface="Arial"/>
                <a:ea typeface="Arial"/>
                <a:cs typeface="Arial"/>
                <a:sym typeface="Arial"/>
              </a:rPr>
              <a:t>Table talk- Decide how you will vote- be prepared to explain why: </a:t>
            </a:r>
            <a:endParaRPr lang="en-US" dirty="0">
              <a:solidFill>
                <a:schemeClr val="dk1"/>
              </a:solidFill>
              <a:latin typeface="Arial"/>
              <a:ea typeface="Arial"/>
              <a:cs typeface="Arial"/>
              <a:sym typeface="Arial"/>
            </a:endParaRPr>
          </a:p>
          <a:p>
            <a:pPr marL="0" marR="0" lvl="0" indent="0" algn="l" rtl="0">
              <a:spcBef>
                <a:spcPts val="0"/>
              </a:spcBef>
              <a:spcAft>
                <a:spcPts val="0"/>
              </a:spcAft>
              <a:buNone/>
            </a:pPr>
            <a:r>
              <a:rPr lang="en-US" sz="1400" b="0" i="0" u="none" strike="noStrike" cap="none" dirty="0" smtClean="0">
                <a:solidFill>
                  <a:schemeClr val="dk1"/>
                </a:solidFill>
                <a:latin typeface="Arial"/>
                <a:ea typeface="Arial"/>
                <a:cs typeface="Arial"/>
                <a:sym typeface="Arial"/>
              </a:rPr>
              <a:t> </a:t>
            </a:r>
          </a:p>
          <a:p>
            <a:pPr marL="285750" marR="0" lvl="0" indent="-285750" algn="l" rtl="0">
              <a:spcAft>
                <a:spcPts val="0"/>
              </a:spcAft>
              <a:buFont typeface="Arial" panose="020B0604020202020204" pitchFamily="34" charset="0"/>
              <a:buChar char="•"/>
            </a:pPr>
            <a:r>
              <a:rPr lang="en-US" dirty="0" smtClean="0">
                <a:solidFill>
                  <a:schemeClr val="dk1"/>
                </a:solidFill>
                <a:latin typeface="Arial"/>
                <a:ea typeface="Arial"/>
                <a:cs typeface="Arial"/>
                <a:sym typeface="Arial"/>
              </a:rPr>
              <a:t>Thumbs Up- I’d use this goal- it passes all the step checks</a:t>
            </a:r>
          </a:p>
          <a:p>
            <a:pPr marL="285750" marR="0" lvl="0" indent="-285750" algn="l" rtl="0">
              <a:spcAft>
                <a:spcPts val="0"/>
              </a:spcAft>
              <a:buFont typeface="Arial" panose="020B0604020202020204" pitchFamily="34" charset="0"/>
              <a:buChar char="•"/>
            </a:pPr>
            <a:r>
              <a:rPr lang="en-US" sz="1400" b="0" i="0" u="none" strike="noStrike" cap="none" dirty="0" smtClean="0">
                <a:solidFill>
                  <a:schemeClr val="dk1"/>
                </a:solidFill>
                <a:latin typeface="Arial"/>
                <a:ea typeface="Arial"/>
                <a:cs typeface="Arial"/>
                <a:sym typeface="Arial"/>
              </a:rPr>
              <a:t>Thumbs sideways- Its ok, but I would make some changes (be prepared to share how you would change it) </a:t>
            </a:r>
          </a:p>
          <a:p>
            <a:pPr marL="285750" marR="0" lvl="0" indent="-285750" algn="l" rtl="0">
              <a:spcAft>
                <a:spcPts val="0"/>
              </a:spcAft>
              <a:buFont typeface="Arial" panose="020B0604020202020204" pitchFamily="34" charset="0"/>
              <a:buChar char="•"/>
            </a:pPr>
            <a:r>
              <a:rPr lang="en-US" dirty="0" smtClean="0">
                <a:solidFill>
                  <a:schemeClr val="dk1"/>
                </a:solidFill>
                <a:latin typeface="Arial"/>
                <a:ea typeface="Arial"/>
                <a:cs typeface="Arial"/>
                <a:sym typeface="Arial"/>
              </a:rPr>
              <a:t>Thumbs down- I’d never use a goal like this- it does not address the student’s needs  (be prepared to share why) </a:t>
            </a:r>
            <a:endParaRPr lang="en-US" sz="14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None/>
            </a:pPr>
            <a:endParaRPr lang="en-US" dirty="0">
              <a:solidFill>
                <a:schemeClr val="dk1"/>
              </a:solidFill>
              <a:latin typeface="Arial"/>
              <a:ea typeface="Arial"/>
              <a:cs typeface="Arial"/>
              <a:sym typeface="Arial"/>
            </a:endParaRPr>
          </a:p>
          <a:p>
            <a:pPr marL="0" marR="0" lvl="0" indent="0" algn="l" rtl="0">
              <a:spcBef>
                <a:spcPts val="0"/>
              </a:spcBef>
              <a:spcAft>
                <a:spcPts val="0"/>
              </a:spcAft>
              <a:buNone/>
            </a:pPr>
            <a:r>
              <a:rPr lang="en-US" sz="1400" b="0" i="0" u="none" strike="noStrike" cap="none" dirty="0" smtClean="0">
                <a:solidFill>
                  <a:schemeClr val="dk1"/>
                </a:solidFill>
                <a:latin typeface="Arial"/>
                <a:ea typeface="Arial"/>
                <a:cs typeface="Arial"/>
                <a:sym typeface="Arial"/>
              </a:rPr>
              <a:t>Debrief as group</a:t>
            </a:r>
          </a:p>
          <a:p>
            <a:pPr marL="0" marR="0" lvl="0" indent="0" algn="l" rtl="0">
              <a:spcBef>
                <a:spcPts val="0"/>
              </a:spcBef>
              <a:spcAft>
                <a:spcPts val="0"/>
              </a:spcAft>
              <a:buNone/>
            </a:pPr>
            <a:endParaRPr lang="en-US" sz="1400" b="0" i="0" u="none" strike="noStrike" cap="none" dirty="0" smtClean="0">
              <a:solidFill>
                <a:schemeClr val="dk1"/>
              </a:solidFill>
              <a:latin typeface="Arial"/>
              <a:ea typeface="Arial"/>
              <a:cs typeface="Arial"/>
              <a:sym typeface="Arial"/>
            </a:endParaRPr>
          </a:p>
          <a:p>
            <a:pPr lvl="1" indent="0">
              <a:spcBef>
                <a:spcPts val="0"/>
              </a:spcBef>
              <a:spcAft>
                <a:spcPts val="0"/>
              </a:spcAft>
              <a:buNone/>
            </a:pPr>
            <a:endParaRPr lang="en-US" dirty="0" smtClean="0">
              <a:solidFill>
                <a:schemeClr val="dk1"/>
              </a:solidFill>
              <a:latin typeface="Arial"/>
              <a:ea typeface="Arial"/>
              <a:cs typeface="Arial"/>
              <a:sym typeface="Arial"/>
            </a:endParaRPr>
          </a:p>
          <a:p>
            <a:pPr lvl="1" indent="0">
              <a:spcBef>
                <a:spcPts val="0"/>
              </a:spcBef>
              <a:spcAft>
                <a:spcPts val="0"/>
              </a:spcAft>
              <a:buNone/>
            </a:pPr>
            <a:endParaRPr lang="en-US" dirty="0" smtClean="0">
              <a:solidFill>
                <a:schemeClr val="dk1"/>
              </a:solidFill>
              <a:latin typeface="Arial"/>
              <a:ea typeface="Arial"/>
              <a:cs typeface="Arial"/>
              <a:sym typeface="Arial"/>
            </a:endParaRPr>
          </a:p>
          <a:p>
            <a:pPr lvl="1" indent="0">
              <a:spcBef>
                <a:spcPts val="0"/>
              </a:spcBef>
              <a:spcAft>
                <a:spcPts val="0"/>
              </a:spcAft>
              <a:buNone/>
            </a:pPr>
            <a:endParaRPr lang="en-US" b="0" i="0" u="none" strike="noStrike" cap="none" dirty="0">
              <a:solidFill>
                <a:schemeClr val="dk1"/>
              </a:solidFill>
              <a:latin typeface="Arial"/>
              <a:ea typeface="Arial"/>
              <a:cs typeface="Arial"/>
              <a:sym typeface="Arial"/>
            </a:endParaRPr>
          </a:p>
          <a:p>
            <a:pPr lvl="1" indent="0">
              <a:spcBef>
                <a:spcPts val="0"/>
              </a:spcBef>
              <a:spcAft>
                <a:spcPts val="0"/>
              </a:spcAft>
              <a:buNone/>
            </a:pPr>
            <a:endParaRPr lang="en-US" dirty="0" smtClean="0">
              <a:solidFill>
                <a:schemeClr val="dk1"/>
              </a:solidFill>
              <a:latin typeface="Arial"/>
              <a:ea typeface="Arial"/>
              <a:cs typeface="Arial"/>
              <a:sym typeface="Arial"/>
            </a:endParaRPr>
          </a:p>
          <a:p>
            <a:pPr lvl="1" indent="0">
              <a:spcBef>
                <a:spcPts val="0"/>
              </a:spcBef>
              <a:spcAft>
                <a:spcPts val="0"/>
              </a:spcAft>
              <a:buNone/>
            </a:pPr>
            <a:endParaRPr lang="en-US" b="0" i="0" u="none" strike="noStrike" cap="none" dirty="0">
              <a:solidFill>
                <a:schemeClr val="dk1"/>
              </a:solidFill>
              <a:latin typeface="Arial"/>
              <a:ea typeface="Arial"/>
              <a:cs typeface="Arial"/>
              <a:sym typeface="Arial"/>
            </a:endParaRPr>
          </a:p>
          <a:p>
            <a:pPr>
              <a:spcBef>
                <a:spcPts val="0"/>
              </a:spcBef>
              <a:spcAft>
                <a:spcPts val="0"/>
              </a:spcAft>
            </a:pPr>
            <a:r>
              <a:rPr lang="en-US" i="1" dirty="0" smtClean="0">
                <a:solidFill>
                  <a:schemeClr val="dk1"/>
                </a:solidFill>
                <a:latin typeface="Arial"/>
                <a:ea typeface="Arial"/>
                <a:cs typeface="Arial"/>
                <a:sym typeface="Arial"/>
              </a:rPr>
              <a:t>Note to presenters using previous versions of this training example--- WRC per minute was revised based on </a:t>
            </a:r>
            <a:r>
              <a:rPr lang="en-US" i="1" dirty="0">
                <a:solidFill>
                  <a:schemeClr val="dk1"/>
                </a:solidFill>
                <a:latin typeface="Arial"/>
                <a:ea typeface="Arial"/>
                <a:cs typeface="Arial"/>
                <a:sym typeface="Arial"/>
              </a:rPr>
              <a:t>more accurate </a:t>
            </a:r>
            <a:r>
              <a:rPr lang="en-US" i="1" dirty="0" smtClean="0">
                <a:solidFill>
                  <a:schemeClr val="dk1"/>
                </a:solidFill>
                <a:latin typeface="Arial"/>
                <a:ea typeface="Arial"/>
                <a:cs typeface="Arial"/>
                <a:sym typeface="Arial"/>
              </a:rPr>
              <a:t>normative data:  source: </a:t>
            </a:r>
            <a:r>
              <a:rPr lang="en-US" i="1" dirty="0" smtClean="0">
                <a:solidFill>
                  <a:schemeClr val="dk1"/>
                </a:solidFill>
                <a:latin typeface="Arial"/>
                <a:ea typeface="Arial"/>
                <a:cs typeface="Arial"/>
                <a:sym typeface="Arial"/>
                <a:hlinkClick r:id="rId3"/>
              </a:rPr>
              <a:t>http</a:t>
            </a:r>
            <a:r>
              <a:rPr lang="en-US" i="1" dirty="0">
                <a:solidFill>
                  <a:schemeClr val="dk1"/>
                </a:solidFill>
                <a:latin typeface="Arial"/>
                <a:ea typeface="Arial"/>
                <a:cs typeface="Arial"/>
                <a:sym typeface="Arial"/>
                <a:hlinkClick r:id="rId3"/>
              </a:rPr>
              <a:t>://</a:t>
            </a:r>
            <a:r>
              <a:rPr lang="en-US" i="1" dirty="0" smtClean="0">
                <a:solidFill>
                  <a:schemeClr val="dk1"/>
                </a:solidFill>
                <a:latin typeface="Arial"/>
                <a:ea typeface="Arial"/>
                <a:cs typeface="Arial"/>
                <a:sym typeface="Arial"/>
                <a:hlinkClick r:id="rId3"/>
              </a:rPr>
              <a:t>www.readingrockets.org/article/fluency-norms-chart</a:t>
            </a:r>
            <a:r>
              <a:rPr lang="en-US" i="1" dirty="0" smtClean="0">
                <a:solidFill>
                  <a:schemeClr val="dk1"/>
                </a:solidFill>
                <a:latin typeface="Arial"/>
                <a:ea typeface="Arial"/>
                <a:cs typeface="Arial"/>
                <a:sym typeface="Arial"/>
              </a:rPr>
              <a:t> </a:t>
            </a:r>
            <a:endParaRPr b="0" i="1" u="none" strike="noStrike" cap="none" dirty="0">
              <a:solidFill>
                <a:srgbClr val="C00000"/>
              </a:solidFill>
              <a:latin typeface="Arial"/>
              <a:ea typeface="Arial"/>
              <a:cs typeface="Arial"/>
              <a:sym typeface="Arial"/>
            </a:endParaRPr>
          </a:p>
        </p:txBody>
      </p:sp>
      <p:sp>
        <p:nvSpPr>
          <p:cNvPr id="457" name="Shape 457"/>
          <p:cNvSpPr txBox="1">
            <a:spLocks noGrp="1"/>
          </p:cNvSpPr>
          <p:nvPr>
            <p:ph type="ftr" idx="11"/>
          </p:nvPr>
        </p:nvSpPr>
        <p:spPr>
          <a:xfrm>
            <a:off x="0" y="8844195"/>
            <a:ext cx="2971800" cy="298200"/>
          </a:xfrm>
          <a:prstGeom prst="rect">
            <a:avLst/>
          </a:prstGeom>
          <a:noFill/>
          <a:ln>
            <a:noFill/>
          </a:ln>
        </p:spPr>
        <p:txBody>
          <a:bodyPr wrap="square" lIns="89575" tIns="44800" rIns="89575" bIns="44800" anchor="b" anchorCtr="0">
            <a:noAutofit/>
          </a:bodyPr>
          <a:lstStyle/>
          <a:p>
            <a:pPr marL="0" marR="0" lvl="0" indent="0" algn="l" rtl="0">
              <a:spcBef>
                <a:spcPts val="0"/>
              </a:spcBef>
              <a:spcAft>
                <a:spcPts val="0"/>
              </a:spcAft>
              <a:buSzPct val="25000"/>
              <a:buNone/>
            </a:pPr>
            <a:r>
              <a:rPr lang="en-US" sz="1100" smtClean="0">
                <a:solidFill>
                  <a:schemeClr val="dk1"/>
                </a:solidFill>
                <a:latin typeface="Arial"/>
                <a:ea typeface="Arial"/>
                <a:cs typeface="Arial"/>
                <a:sym typeface="Arial"/>
              </a:rPr>
              <a:t>Wisconsin Department of Public Instruction</a:t>
            </a:r>
            <a:endParaRPr lang="en" sz="1100">
              <a:solidFill>
                <a:schemeClr val="dk1"/>
              </a:solidFill>
              <a:latin typeface="Arial"/>
              <a:ea typeface="Arial"/>
              <a:cs typeface="Arial"/>
              <a:sym typeface="Arial"/>
            </a:endParaRPr>
          </a:p>
        </p:txBody>
      </p:sp>
      <p:sp>
        <p:nvSpPr>
          <p:cNvPr id="458" name="Shape 458"/>
          <p:cNvSpPr txBox="1">
            <a:spLocks noGrp="1"/>
          </p:cNvSpPr>
          <p:nvPr>
            <p:ph type="sldNum" idx="12"/>
          </p:nvPr>
        </p:nvSpPr>
        <p:spPr>
          <a:xfrm>
            <a:off x="3884613" y="8844195"/>
            <a:ext cx="2971799" cy="298200"/>
          </a:xfrm>
          <a:prstGeom prst="rect">
            <a:avLst/>
          </a:prstGeom>
          <a:noFill/>
          <a:ln>
            <a:noFill/>
          </a:ln>
        </p:spPr>
        <p:txBody>
          <a:bodyPr wrap="square" lIns="89575" tIns="44800" rIns="89575" bIns="44800" anchor="b" anchorCtr="0">
            <a:noAutofit/>
          </a:bodyPr>
          <a:lstStyle/>
          <a:p>
            <a:pPr marL="0" marR="0" lvl="0" indent="0" algn="r" rtl="0">
              <a:spcBef>
                <a:spcPts val="0"/>
              </a:spcBef>
              <a:spcAft>
                <a:spcPts val="0"/>
              </a:spcAft>
              <a:buSzPct val="25000"/>
              <a:buNone/>
            </a:pPr>
            <a:fld id="{00000000-1234-1234-1234-123412341234}" type="slidenum">
              <a:rPr lang="en" sz="1100">
                <a:solidFill>
                  <a:schemeClr val="dk1"/>
                </a:solidFill>
                <a:latin typeface="Arial"/>
                <a:ea typeface="Arial"/>
                <a:cs typeface="Arial"/>
                <a:sym typeface="Arial"/>
              </a:rPr>
              <a:t>86</a:t>
            </a:fld>
            <a:endParaRPr lang="en" sz="1100">
              <a:solidFill>
                <a:schemeClr val="dk1"/>
              </a:solidFill>
              <a:latin typeface="Arial"/>
              <a:ea typeface="Arial"/>
              <a:cs typeface="Arial"/>
              <a:sym typeface="Arial"/>
            </a:endParaRPr>
          </a:p>
        </p:txBody>
      </p:sp>
      <p:sp>
        <p:nvSpPr>
          <p:cNvPr id="460" name="Shape 460"/>
          <p:cNvSpPr>
            <a:spLocks noGrp="1" noRot="1" noChangeAspect="1"/>
          </p:cNvSpPr>
          <p:nvPr>
            <p:ph type="sldImg" idx="3"/>
          </p:nvPr>
        </p:nvSpPr>
        <p:spPr>
          <a:xfrm>
            <a:off x="1852613" y="300038"/>
            <a:ext cx="3727450" cy="20970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 name="Date Placeholder 1"/>
          <p:cNvSpPr>
            <a:spLocks noGrp="1"/>
          </p:cNvSpPr>
          <p:nvPr>
            <p:ph type="dt" idx="13"/>
          </p:nvPr>
        </p:nvSpPr>
        <p:spPr/>
        <p:txBody>
          <a:bodyPr/>
          <a:lstStyle/>
          <a:p>
            <a:r>
              <a:rPr lang="en-US" dirty="0" smtClean="0"/>
              <a:t>April 2018</a:t>
            </a:r>
            <a:endParaRPr lang="en-US" dirty="0"/>
          </a:p>
        </p:txBody>
      </p:sp>
      <p:sp>
        <p:nvSpPr>
          <p:cNvPr id="3" name="Header Placeholder 2"/>
          <p:cNvSpPr>
            <a:spLocks noGrp="1"/>
          </p:cNvSpPr>
          <p:nvPr>
            <p:ph type="hdr" sz="quarter" idx="14"/>
          </p:nvPr>
        </p:nvSpPr>
        <p:spPr/>
        <p:txBody>
          <a:bodyPr/>
          <a:lstStyle/>
          <a:p>
            <a:r>
              <a:rPr lang="en-US" smtClean="0"/>
              <a:t>CCR IEPs</a:t>
            </a:r>
            <a:endParaRPr lang="en-US" dirty="0"/>
          </a:p>
        </p:txBody>
      </p:sp>
    </p:spTree>
    <p:extLst>
      <p:ext uri="{BB962C8B-B14F-4D97-AF65-F5344CB8AC3E}">
        <p14:creationId xmlns:p14="http://schemas.microsoft.com/office/powerpoint/2010/main" val="2016108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149087" y="2548327"/>
            <a:ext cx="6556500" cy="6295800"/>
          </a:xfrm>
          <a:prstGeom prst="rect">
            <a:avLst/>
          </a:prstGeom>
          <a:noFill/>
          <a:ln>
            <a:noFill/>
          </a:ln>
        </p:spPr>
        <p:txBody>
          <a:bodyPr wrap="square" lIns="89575" tIns="44800" rIns="89575" bIns="44800" anchor="t" anchorCtr="0">
            <a:noAutofit/>
          </a:bodyPr>
          <a:lstStyle/>
          <a:p>
            <a:pPr>
              <a:spcBef>
                <a:spcPts val="0"/>
              </a:spcBef>
              <a:spcAft>
                <a:spcPts val="0"/>
              </a:spcAft>
            </a:pPr>
            <a:r>
              <a:rPr lang="en-US" dirty="0">
                <a:solidFill>
                  <a:schemeClr val="dk1"/>
                </a:solidFill>
                <a:latin typeface="Arial"/>
                <a:ea typeface="Arial"/>
                <a:cs typeface="Arial"/>
                <a:sym typeface="Arial"/>
              </a:rPr>
              <a:t>NOTE- </a:t>
            </a:r>
            <a:r>
              <a:rPr lang="en-US" dirty="0" smtClean="0">
                <a:solidFill>
                  <a:schemeClr val="dk1"/>
                </a:solidFill>
                <a:latin typeface="Arial"/>
                <a:ea typeface="Arial"/>
                <a:cs typeface="Arial"/>
                <a:sym typeface="Arial"/>
              </a:rPr>
              <a:t> This example was developed to address the 2</a:t>
            </a:r>
            <a:r>
              <a:rPr lang="en-US" baseline="30000" dirty="0" smtClean="0">
                <a:solidFill>
                  <a:schemeClr val="dk1"/>
                </a:solidFill>
                <a:latin typeface="Arial"/>
                <a:ea typeface="Arial"/>
                <a:cs typeface="Arial"/>
                <a:sym typeface="Arial"/>
              </a:rPr>
              <a:t>nd</a:t>
            </a:r>
            <a:r>
              <a:rPr lang="en-US" dirty="0" smtClean="0">
                <a:solidFill>
                  <a:schemeClr val="dk1"/>
                </a:solidFill>
                <a:latin typeface="Arial"/>
                <a:ea typeface="Arial"/>
                <a:cs typeface="Arial"/>
                <a:sym typeface="Arial"/>
              </a:rPr>
              <a:t> disability related need of the student example we have been using today (see EXAMPLE 1 Step chart handout) .  It was put </a:t>
            </a:r>
            <a:r>
              <a:rPr lang="en-US" dirty="0">
                <a:solidFill>
                  <a:schemeClr val="dk1"/>
                </a:solidFill>
                <a:latin typeface="Arial"/>
                <a:ea typeface="Arial"/>
                <a:cs typeface="Arial"/>
                <a:sym typeface="Arial"/>
              </a:rPr>
              <a:t>together during </a:t>
            </a:r>
            <a:r>
              <a:rPr lang="en-US" dirty="0" smtClean="0">
                <a:solidFill>
                  <a:schemeClr val="dk1"/>
                </a:solidFill>
                <a:latin typeface="Arial"/>
                <a:ea typeface="Arial"/>
                <a:cs typeface="Arial"/>
                <a:sym typeface="Arial"/>
              </a:rPr>
              <a:t>a district level training activity.  </a:t>
            </a:r>
            <a:r>
              <a:rPr lang="en-US" dirty="0">
                <a:solidFill>
                  <a:schemeClr val="dk1"/>
                </a:solidFill>
                <a:latin typeface="Arial"/>
                <a:ea typeface="Arial"/>
                <a:cs typeface="Arial"/>
                <a:sym typeface="Arial"/>
              </a:rPr>
              <a:t>It is not a complete example as they </a:t>
            </a:r>
            <a:r>
              <a:rPr lang="en-US" dirty="0" smtClean="0">
                <a:solidFill>
                  <a:schemeClr val="dk1"/>
                </a:solidFill>
                <a:latin typeface="Arial"/>
                <a:ea typeface="Arial"/>
                <a:cs typeface="Arial"/>
                <a:sym typeface="Arial"/>
              </a:rPr>
              <a:t>were not given enough time </a:t>
            </a:r>
            <a:r>
              <a:rPr lang="en-US" dirty="0">
                <a:solidFill>
                  <a:schemeClr val="dk1"/>
                </a:solidFill>
                <a:latin typeface="Arial"/>
                <a:ea typeface="Arial"/>
                <a:cs typeface="Arial"/>
                <a:sym typeface="Arial"/>
              </a:rPr>
              <a:t>to fully develop STOs</a:t>
            </a:r>
          </a:p>
          <a:p>
            <a:pPr marL="0" marR="0" lvl="0" indent="0" algn="l" rtl="0">
              <a:spcBef>
                <a:spcPts val="0"/>
              </a:spcBef>
              <a:spcAft>
                <a:spcPts val="0"/>
              </a:spcAft>
              <a:buNone/>
            </a:pPr>
            <a:endParaRPr lang="en-US" sz="14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None/>
            </a:pPr>
            <a:r>
              <a:rPr lang="en-US" sz="1400" b="0" i="0" u="none" strike="noStrike" cap="none" dirty="0" smtClean="0">
                <a:solidFill>
                  <a:schemeClr val="dk1"/>
                </a:solidFill>
                <a:latin typeface="Arial"/>
                <a:ea typeface="Arial"/>
                <a:cs typeface="Arial"/>
                <a:sym typeface="Arial"/>
              </a:rPr>
              <a:t>Activity options: </a:t>
            </a:r>
          </a:p>
          <a:p>
            <a:pPr marL="0" marR="0" lvl="0" indent="0" algn="l" rtl="0">
              <a:spcBef>
                <a:spcPts val="0"/>
              </a:spcBef>
              <a:spcAft>
                <a:spcPts val="0"/>
              </a:spcAft>
              <a:buNone/>
            </a:pPr>
            <a:endParaRPr lang="en-US" dirty="0">
              <a:solidFill>
                <a:schemeClr val="dk1"/>
              </a:solidFill>
              <a:latin typeface="Arial"/>
              <a:ea typeface="Arial"/>
              <a:cs typeface="Arial"/>
              <a:sym typeface="Arial"/>
            </a:endParaRPr>
          </a:p>
          <a:p>
            <a:pPr marL="342900" marR="0" lvl="0" indent="-342900" algn="l" rtl="0">
              <a:spcBef>
                <a:spcPts val="0"/>
              </a:spcBef>
              <a:spcAft>
                <a:spcPts val="0"/>
              </a:spcAft>
              <a:buFont typeface="+mj-lt"/>
              <a:buAutoNum type="arabicPeriod"/>
            </a:pPr>
            <a:r>
              <a:rPr lang="en-US" sz="1400" b="0" i="0" u="none" strike="noStrike" cap="none" dirty="0" smtClean="0">
                <a:solidFill>
                  <a:schemeClr val="dk1"/>
                </a:solidFill>
                <a:latin typeface="Arial"/>
                <a:ea typeface="Arial"/>
                <a:cs typeface="Arial"/>
                <a:sym typeface="Arial"/>
              </a:rPr>
              <a:t>If time and group seems to need more practice, do this as second activity </a:t>
            </a:r>
          </a:p>
          <a:p>
            <a:pPr marL="342900" marR="0" lvl="0" indent="-342900" algn="l" rtl="0">
              <a:spcBef>
                <a:spcPts val="0"/>
              </a:spcBef>
              <a:spcAft>
                <a:spcPts val="0"/>
              </a:spcAft>
              <a:buFont typeface="+mj-lt"/>
              <a:buAutoNum type="arabicPeriod"/>
            </a:pPr>
            <a:r>
              <a:rPr lang="en-US" sz="1400" b="0" i="0" u="none" strike="noStrike" cap="none" dirty="0" smtClean="0">
                <a:solidFill>
                  <a:schemeClr val="dk1"/>
                </a:solidFill>
                <a:latin typeface="Arial"/>
                <a:ea typeface="Arial"/>
                <a:cs typeface="Arial"/>
                <a:sym typeface="Arial"/>
              </a:rPr>
              <a:t>Split room in two and do both examples (see prior slide) at the same time</a:t>
            </a:r>
          </a:p>
          <a:p>
            <a:pPr marL="342900" marR="0" lvl="0" indent="-342900" algn="l" rtl="0">
              <a:spcBef>
                <a:spcPts val="0"/>
              </a:spcBef>
              <a:spcAft>
                <a:spcPts val="0"/>
              </a:spcAft>
              <a:buFont typeface="+mj-lt"/>
              <a:buAutoNum type="arabicPeriod"/>
            </a:pPr>
            <a:r>
              <a:rPr lang="en-US" b="1" dirty="0" smtClean="0">
                <a:solidFill>
                  <a:schemeClr val="dk1"/>
                </a:solidFill>
                <a:latin typeface="Arial"/>
                <a:ea typeface="Arial"/>
                <a:cs typeface="Arial"/>
                <a:sym typeface="Arial"/>
              </a:rPr>
              <a:t>Or</a:t>
            </a:r>
            <a:r>
              <a:rPr lang="en-US" dirty="0" smtClean="0">
                <a:solidFill>
                  <a:schemeClr val="dk1"/>
                </a:solidFill>
                <a:latin typeface="Arial"/>
                <a:ea typeface="Arial"/>
                <a:cs typeface="Arial"/>
                <a:sym typeface="Arial"/>
              </a:rPr>
              <a:t> you can discuss this as a large group using same prompts as Goal #1</a:t>
            </a:r>
            <a:endParaRPr lang="en-US" sz="14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None/>
            </a:pPr>
            <a:endParaRPr lang="en-US" dirty="0">
              <a:solidFill>
                <a:schemeClr val="dk1"/>
              </a:solidFill>
              <a:latin typeface="Arial"/>
              <a:ea typeface="Arial"/>
              <a:cs typeface="Arial"/>
              <a:sym typeface="Arial"/>
            </a:endParaRPr>
          </a:p>
          <a:p>
            <a:pPr lvl="0">
              <a:spcBef>
                <a:spcPts val="0"/>
              </a:spcBef>
              <a:spcAft>
                <a:spcPts val="0"/>
              </a:spcAft>
            </a:pPr>
            <a:r>
              <a:rPr lang="en-US" dirty="0" smtClean="0">
                <a:solidFill>
                  <a:schemeClr val="dk1"/>
                </a:solidFill>
                <a:latin typeface="Arial"/>
                <a:ea typeface="Arial"/>
                <a:cs typeface="Arial"/>
                <a:sym typeface="Arial"/>
              </a:rPr>
              <a:t>Activity prompts: </a:t>
            </a:r>
          </a:p>
          <a:p>
            <a:pPr lvl="0">
              <a:spcBef>
                <a:spcPts val="0"/>
              </a:spcBef>
              <a:spcAft>
                <a:spcPts val="0"/>
              </a:spcAft>
            </a:pPr>
            <a:r>
              <a:rPr lang="en-US" b="1" dirty="0" smtClean="0">
                <a:solidFill>
                  <a:schemeClr val="dk1"/>
                </a:solidFill>
                <a:latin typeface="Arial"/>
                <a:ea typeface="Arial"/>
                <a:cs typeface="Arial"/>
                <a:sym typeface="Arial"/>
              </a:rPr>
              <a:t>What </a:t>
            </a:r>
            <a:r>
              <a:rPr lang="en-US" b="1" dirty="0">
                <a:solidFill>
                  <a:schemeClr val="dk1"/>
                </a:solidFill>
                <a:latin typeface="Arial"/>
                <a:ea typeface="Arial"/>
                <a:cs typeface="Arial"/>
                <a:sym typeface="Arial"/>
              </a:rPr>
              <a:t>do you think about this goal?  </a:t>
            </a:r>
          </a:p>
          <a:p>
            <a:pPr lvl="0">
              <a:spcBef>
                <a:spcPts val="0"/>
              </a:spcBef>
              <a:spcAft>
                <a:spcPts val="0"/>
              </a:spcAft>
            </a:pPr>
            <a:r>
              <a:rPr lang="en-US" b="1" dirty="0" smtClean="0">
                <a:solidFill>
                  <a:schemeClr val="dk1"/>
                </a:solidFill>
                <a:latin typeface="Arial"/>
                <a:ea typeface="Arial"/>
                <a:cs typeface="Arial"/>
                <a:sym typeface="Arial"/>
              </a:rPr>
              <a:t>Table </a:t>
            </a:r>
            <a:r>
              <a:rPr lang="en-US" b="1" dirty="0">
                <a:solidFill>
                  <a:schemeClr val="dk1"/>
                </a:solidFill>
                <a:latin typeface="Arial"/>
                <a:ea typeface="Arial"/>
                <a:cs typeface="Arial"/>
                <a:sym typeface="Arial"/>
              </a:rPr>
              <a:t>talk- Decide how you will vote- be prepared to explain why: </a:t>
            </a:r>
          </a:p>
          <a:p>
            <a:pPr lvl="0">
              <a:spcBef>
                <a:spcPts val="0"/>
              </a:spcBef>
              <a:spcAft>
                <a:spcPts val="0"/>
              </a:spcAft>
            </a:pPr>
            <a:r>
              <a:rPr lang="en-US" dirty="0">
                <a:solidFill>
                  <a:schemeClr val="dk1"/>
                </a:solidFill>
                <a:latin typeface="Arial"/>
                <a:ea typeface="Arial"/>
                <a:cs typeface="Arial"/>
                <a:sym typeface="Arial"/>
              </a:rPr>
              <a:t> </a:t>
            </a:r>
          </a:p>
          <a:p>
            <a:pPr marL="285750" lvl="0" indent="-285750">
              <a:spcAft>
                <a:spcPts val="0"/>
              </a:spcAft>
              <a:buFont typeface="Arial" panose="020B0604020202020204" pitchFamily="34" charset="0"/>
              <a:buChar char="•"/>
            </a:pPr>
            <a:r>
              <a:rPr lang="en-US" dirty="0">
                <a:solidFill>
                  <a:schemeClr val="dk1"/>
                </a:solidFill>
                <a:latin typeface="Arial"/>
                <a:ea typeface="Arial"/>
                <a:cs typeface="Arial"/>
                <a:sym typeface="Arial"/>
              </a:rPr>
              <a:t>Thumbs Up- I’d use this goal- it passes all the step checks</a:t>
            </a:r>
          </a:p>
          <a:p>
            <a:pPr marL="285750" lvl="0" indent="-285750">
              <a:spcAft>
                <a:spcPts val="0"/>
              </a:spcAft>
              <a:buFont typeface="Arial" panose="020B0604020202020204" pitchFamily="34" charset="0"/>
              <a:buChar char="•"/>
            </a:pPr>
            <a:r>
              <a:rPr lang="en-US" dirty="0">
                <a:solidFill>
                  <a:schemeClr val="dk1"/>
                </a:solidFill>
                <a:latin typeface="Arial"/>
                <a:ea typeface="Arial"/>
                <a:cs typeface="Arial"/>
                <a:sym typeface="Arial"/>
              </a:rPr>
              <a:t>Thumbs sideways- Its ok, but I would make some changes (be prepared to share how you would change it) </a:t>
            </a:r>
          </a:p>
          <a:p>
            <a:pPr marL="285750" lvl="0" indent="-285750">
              <a:spcAft>
                <a:spcPts val="0"/>
              </a:spcAft>
              <a:buFont typeface="Arial" panose="020B0604020202020204" pitchFamily="34" charset="0"/>
              <a:buChar char="•"/>
            </a:pPr>
            <a:r>
              <a:rPr lang="en-US" dirty="0">
                <a:solidFill>
                  <a:schemeClr val="dk1"/>
                </a:solidFill>
                <a:latin typeface="Arial"/>
                <a:ea typeface="Arial"/>
                <a:cs typeface="Arial"/>
                <a:sym typeface="Arial"/>
              </a:rPr>
              <a:t>Thumbs down- I’d never use a goal like this- it does not address the student’s needs  (be prepared to share why) </a:t>
            </a:r>
          </a:p>
          <a:p>
            <a:pPr lvl="0">
              <a:spcBef>
                <a:spcPts val="0"/>
              </a:spcBef>
              <a:spcAft>
                <a:spcPts val="0"/>
              </a:spcAft>
            </a:pPr>
            <a:endParaRPr lang="en-US" dirty="0">
              <a:solidFill>
                <a:schemeClr val="dk1"/>
              </a:solidFill>
              <a:latin typeface="Arial"/>
              <a:ea typeface="Arial"/>
              <a:cs typeface="Arial"/>
              <a:sym typeface="Arial"/>
            </a:endParaRPr>
          </a:p>
          <a:p>
            <a:pPr marL="0" marR="0" lvl="0" indent="0" algn="l" rtl="0">
              <a:spcBef>
                <a:spcPts val="0"/>
              </a:spcBef>
              <a:spcAft>
                <a:spcPts val="0"/>
              </a:spcAft>
              <a:buNone/>
            </a:pPr>
            <a:r>
              <a:rPr lang="en-US" sz="1400" b="0" i="0" u="none" strike="noStrike" cap="none" dirty="0" smtClean="0">
                <a:solidFill>
                  <a:schemeClr val="dk1"/>
                </a:solidFill>
                <a:latin typeface="Arial"/>
                <a:ea typeface="Arial"/>
                <a:cs typeface="Arial"/>
                <a:sym typeface="Arial"/>
              </a:rPr>
              <a:t>Discuss</a:t>
            </a:r>
          </a:p>
          <a:p>
            <a:pPr marL="0" marR="0" lvl="0" indent="0" algn="l" rtl="0">
              <a:spcBef>
                <a:spcPts val="0"/>
              </a:spcBef>
              <a:spcAft>
                <a:spcPts val="0"/>
              </a:spcAft>
              <a:buNone/>
            </a:pPr>
            <a:endParaRPr lang="en-US" dirty="0">
              <a:solidFill>
                <a:schemeClr val="dk1"/>
              </a:solidFill>
              <a:latin typeface="Arial"/>
              <a:ea typeface="Arial"/>
              <a:cs typeface="Arial"/>
              <a:sym typeface="Arial"/>
            </a:endParaRPr>
          </a:p>
          <a:p>
            <a:pPr marL="0" marR="0" lvl="0" indent="0" algn="l" rtl="0">
              <a:spcBef>
                <a:spcPts val="0"/>
              </a:spcBef>
              <a:spcAft>
                <a:spcPts val="0"/>
              </a:spcAft>
              <a:buNone/>
            </a:pPr>
            <a:endParaRPr lang="en-US" dirty="0">
              <a:solidFill>
                <a:schemeClr val="dk1"/>
              </a:solidFill>
              <a:latin typeface="Arial"/>
              <a:ea typeface="Arial"/>
              <a:cs typeface="Arial"/>
              <a:sym typeface="Arial"/>
            </a:endParaRPr>
          </a:p>
          <a:p>
            <a:pPr marL="0" marR="0" lvl="0" indent="0" algn="l" rtl="0">
              <a:spcBef>
                <a:spcPts val="0"/>
              </a:spcBef>
              <a:spcAft>
                <a:spcPts val="0"/>
              </a:spcAft>
              <a:buNone/>
            </a:pPr>
            <a:r>
              <a:rPr lang="en-US" sz="1400" b="0" i="0" u="none" strike="noStrike" cap="none" dirty="0" smtClean="0">
                <a:solidFill>
                  <a:schemeClr val="dk1"/>
                </a:solidFill>
                <a:latin typeface="Arial"/>
                <a:ea typeface="Arial"/>
                <a:cs typeface="Arial"/>
                <a:sym typeface="Arial"/>
              </a:rPr>
              <a:t>QUICK STRETCH/COMFORT BREAK AFTER this ACTIVITY</a:t>
            </a:r>
          </a:p>
          <a:p>
            <a:pPr marL="0" marR="0" lvl="0" indent="0" algn="l" rtl="0">
              <a:spcBef>
                <a:spcPts val="0"/>
              </a:spcBef>
              <a:spcAft>
                <a:spcPts val="0"/>
              </a:spcAft>
              <a:buNone/>
            </a:pPr>
            <a:endParaRPr sz="1400" b="0" i="0" u="none" strike="noStrike" cap="none" dirty="0">
              <a:solidFill>
                <a:schemeClr val="dk1"/>
              </a:solidFill>
              <a:latin typeface="Arial"/>
              <a:ea typeface="Arial"/>
              <a:cs typeface="Arial"/>
              <a:sym typeface="Arial"/>
            </a:endParaRPr>
          </a:p>
        </p:txBody>
      </p:sp>
      <p:sp>
        <p:nvSpPr>
          <p:cNvPr id="470" name="Shape 470"/>
          <p:cNvSpPr txBox="1">
            <a:spLocks noGrp="1"/>
          </p:cNvSpPr>
          <p:nvPr>
            <p:ph type="ftr" idx="11"/>
          </p:nvPr>
        </p:nvSpPr>
        <p:spPr>
          <a:xfrm>
            <a:off x="0" y="8844195"/>
            <a:ext cx="2971800" cy="298200"/>
          </a:xfrm>
          <a:prstGeom prst="rect">
            <a:avLst/>
          </a:prstGeom>
          <a:noFill/>
          <a:ln>
            <a:noFill/>
          </a:ln>
        </p:spPr>
        <p:txBody>
          <a:bodyPr wrap="square" lIns="89575" tIns="44800" rIns="89575" bIns="44800" anchor="b" anchorCtr="0">
            <a:noAutofit/>
          </a:bodyPr>
          <a:lstStyle/>
          <a:p>
            <a:pPr marL="0" marR="0" lvl="0" indent="0" algn="l" rtl="0">
              <a:spcBef>
                <a:spcPts val="0"/>
              </a:spcBef>
              <a:spcAft>
                <a:spcPts val="0"/>
              </a:spcAft>
              <a:buSzPct val="25000"/>
              <a:buNone/>
            </a:pPr>
            <a:r>
              <a:rPr lang="en-US" sz="1100" smtClean="0">
                <a:solidFill>
                  <a:schemeClr val="dk1"/>
                </a:solidFill>
                <a:latin typeface="Arial"/>
                <a:ea typeface="Arial"/>
                <a:cs typeface="Arial"/>
                <a:sym typeface="Arial"/>
              </a:rPr>
              <a:t>Wisconsin Department of Public Instruction</a:t>
            </a:r>
            <a:endParaRPr lang="en" sz="1100">
              <a:solidFill>
                <a:schemeClr val="dk1"/>
              </a:solidFill>
              <a:latin typeface="Arial"/>
              <a:ea typeface="Arial"/>
              <a:cs typeface="Arial"/>
              <a:sym typeface="Arial"/>
            </a:endParaRPr>
          </a:p>
        </p:txBody>
      </p:sp>
      <p:sp>
        <p:nvSpPr>
          <p:cNvPr id="471" name="Shape 471"/>
          <p:cNvSpPr txBox="1">
            <a:spLocks noGrp="1"/>
          </p:cNvSpPr>
          <p:nvPr>
            <p:ph type="sldNum" idx="12"/>
          </p:nvPr>
        </p:nvSpPr>
        <p:spPr>
          <a:xfrm>
            <a:off x="3884613" y="8844195"/>
            <a:ext cx="2971799" cy="298200"/>
          </a:xfrm>
          <a:prstGeom prst="rect">
            <a:avLst/>
          </a:prstGeom>
          <a:noFill/>
          <a:ln>
            <a:noFill/>
          </a:ln>
        </p:spPr>
        <p:txBody>
          <a:bodyPr wrap="square" lIns="89575" tIns="44800" rIns="89575" bIns="44800" anchor="b" anchorCtr="0">
            <a:noAutofit/>
          </a:bodyPr>
          <a:lstStyle/>
          <a:p>
            <a:pPr marL="0" marR="0" lvl="0" indent="0" algn="r" rtl="0">
              <a:spcBef>
                <a:spcPts val="0"/>
              </a:spcBef>
              <a:spcAft>
                <a:spcPts val="0"/>
              </a:spcAft>
              <a:buSzPct val="25000"/>
              <a:buNone/>
            </a:pPr>
            <a:fld id="{00000000-1234-1234-1234-123412341234}" type="slidenum">
              <a:rPr lang="en" sz="1100">
                <a:solidFill>
                  <a:schemeClr val="dk1"/>
                </a:solidFill>
                <a:latin typeface="Arial"/>
                <a:ea typeface="Arial"/>
                <a:cs typeface="Arial"/>
                <a:sym typeface="Arial"/>
              </a:rPr>
              <a:t>87</a:t>
            </a:fld>
            <a:endParaRPr lang="en" sz="1100">
              <a:solidFill>
                <a:schemeClr val="dk1"/>
              </a:solidFill>
              <a:latin typeface="Arial"/>
              <a:ea typeface="Arial"/>
              <a:cs typeface="Arial"/>
              <a:sym typeface="Arial"/>
            </a:endParaRPr>
          </a:p>
        </p:txBody>
      </p:sp>
      <p:sp>
        <p:nvSpPr>
          <p:cNvPr id="473" name="Shape 473"/>
          <p:cNvSpPr>
            <a:spLocks noGrp="1" noRot="1" noChangeAspect="1"/>
          </p:cNvSpPr>
          <p:nvPr>
            <p:ph type="sldImg" idx="3"/>
          </p:nvPr>
        </p:nvSpPr>
        <p:spPr>
          <a:xfrm>
            <a:off x="1852613" y="300038"/>
            <a:ext cx="3727450" cy="20970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 name="Date Placeholder 1"/>
          <p:cNvSpPr>
            <a:spLocks noGrp="1"/>
          </p:cNvSpPr>
          <p:nvPr>
            <p:ph type="dt" idx="13"/>
          </p:nvPr>
        </p:nvSpPr>
        <p:spPr/>
        <p:txBody>
          <a:bodyPr/>
          <a:lstStyle/>
          <a:p>
            <a:r>
              <a:rPr lang="en-US" dirty="0" smtClean="0"/>
              <a:t>April 2018</a:t>
            </a:r>
            <a:endParaRPr lang="en-US" dirty="0"/>
          </a:p>
        </p:txBody>
      </p:sp>
      <p:sp>
        <p:nvSpPr>
          <p:cNvPr id="3" name="Header Placeholder 2"/>
          <p:cNvSpPr>
            <a:spLocks noGrp="1"/>
          </p:cNvSpPr>
          <p:nvPr>
            <p:ph type="hdr" sz="quarter" idx="14"/>
          </p:nvPr>
        </p:nvSpPr>
        <p:spPr/>
        <p:txBody>
          <a:bodyPr/>
          <a:lstStyle/>
          <a:p>
            <a:r>
              <a:rPr lang="en-US" smtClean="0"/>
              <a:t>CCR IEPs</a:t>
            </a:r>
            <a:endParaRPr lang="en-US" dirty="0"/>
          </a:p>
        </p:txBody>
      </p:sp>
    </p:spTree>
    <p:extLst>
      <p:ext uri="{BB962C8B-B14F-4D97-AF65-F5344CB8AC3E}">
        <p14:creationId xmlns:p14="http://schemas.microsoft.com/office/powerpoint/2010/main" val="20261539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5640388" y="8829675"/>
            <a:ext cx="1370012" cy="466725"/>
          </a:xfrm>
        </p:spPr>
        <p:txBody>
          <a:bodyPr/>
          <a:lstStyle/>
          <a:p>
            <a:fld id="{B8DB3C69-16F6-466A-B3B3-DB0E2089E12C}" type="slidenum">
              <a:rPr lang="en-US" smtClean="0"/>
              <a:pPr/>
              <a:t>88</a:t>
            </a:fld>
            <a:endParaRPr lang="en-US"/>
          </a:p>
        </p:txBody>
      </p:sp>
      <p:sp>
        <p:nvSpPr>
          <p:cNvPr id="6" name="Date Placeholder 5"/>
          <p:cNvSpPr>
            <a:spLocks noGrp="1"/>
          </p:cNvSpPr>
          <p:nvPr>
            <p:ph type="dt" idx="12"/>
          </p:nvPr>
        </p:nvSpPr>
        <p:spPr>
          <a:xfrm>
            <a:off x="3971925" y="0"/>
            <a:ext cx="3038475" cy="465138"/>
          </a:xfrm>
          <a:prstGeom prst="rect">
            <a:avLst/>
          </a:prstGeom>
        </p:spPr>
        <p:txBody>
          <a:bodyPr/>
          <a:lstStyle/>
          <a:p>
            <a:r>
              <a:rPr lang="en-US" dirty="0" smtClean="0"/>
              <a:t>April 2018</a:t>
            </a:r>
            <a:endParaRPr lang="en-US" dirty="0"/>
          </a:p>
        </p:txBody>
      </p:sp>
      <p:sp>
        <p:nvSpPr>
          <p:cNvPr id="8" name="Footer Placeholder 7"/>
          <p:cNvSpPr>
            <a:spLocks noGrp="1"/>
          </p:cNvSpPr>
          <p:nvPr>
            <p:ph type="ftr" sz="quarter" idx="15"/>
          </p:nvPr>
        </p:nvSpPr>
        <p:spPr>
          <a:xfrm>
            <a:off x="0" y="8975725"/>
            <a:ext cx="3505200" cy="320675"/>
          </a:xfrm>
        </p:spPr>
        <p:txBody>
          <a:bodyPr/>
          <a:lstStyle/>
          <a:p>
            <a:r>
              <a:rPr lang="en-US" smtClean="0"/>
              <a:t>Wisconsin Department of Public Instruction</a:t>
            </a:r>
            <a:endParaRPr lang="en-US" dirty="0"/>
          </a:p>
        </p:txBody>
      </p:sp>
      <p:sp>
        <p:nvSpPr>
          <p:cNvPr id="9" name="Header Placeholder 8"/>
          <p:cNvSpPr>
            <a:spLocks noGrp="1"/>
          </p:cNvSpPr>
          <p:nvPr>
            <p:ph type="hdr" sz="quarter" idx="16"/>
          </p:nvPr>
        </p:nvSpPr>
        <p:spPr/>
        <p:txBody>
          <a:bodyPr/>
          <a:lstStyle/>
          <a:p>
            <a:r>
              <a:rPr lang="en-US" smtClean="0"/>
              <a:t>CCR IEPs</a:t>
            </a:r>
            <a:endParaRPr lang="en-US" dirty="0"/>
          </a:p>
        </p:txBody>
      </p:sp>
      <p:sp>
        <p:nvSpPr>
          <p:cNvPr id="5" name="Slide Image Placeholder 4"/>
          <p:cNvSpPr>
            <a:spLocks noGrp="1" noRot="1" noChangeAspect="1"/>
          </p:cNvSpPr>
          <p:nvPr>
            <p:ph type="sldImg"/>
          </p:nvPr>
        </p:nvSpPr>
        <p:spPr>
          <a:xfrm>
            <a:off x="2057400" y="228600"/>
            <a:ext cx="3175000" cy="1785938"/>
          </a:xfrm>
        </p:spPr>
      </p:sp>
      <p:sp>
        <p:nvSpPr>
          <p:cNvPr id="10" name="Notes Placeholder 9"/>
          <p:cNvSpPr>
            <a:spLocks noGrp="1"/>
          </p:cNvSpPr>
          <p:nvPr>
            <p:ph type="body" idx="1"/>
          </p:nvPr>
        </p:nvSpPr>
        <p:spPr/>
        <p:txBody>
          <a:bodyPr/>
          <a:lstStyle/>
          <a:p>
            <a:r>
              <a:rPr lang="en-US" dirty="0"/>
              <a:t>Lets move onto Step 4. </a:t>
            </a:r>
          </a:p>
          <a:p>
            <a:endParaRPr lang="en-US" dirty="0"/>
          </a:p>
        </p:txBody>
      </p:sp>
    </p:spTree>
    <p:extLst>
      <p:ext uri="{BB962C8B-B14F-4D97-AF65-F5344CB8AC3E}">
        <p14:creationId xmlns:p14="http://schemas.microsoft.com/office/powerpoint/2010/main" val="7575815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r>
              <a:rPr lang="en-US" dirty="0" smtClean="0"/>
              <a:t>In Step 4: Align specially designed instruction, services, supports, and accommodations to support the student’s disability related needs and goals and ensure access, engagement, and progress in the general curriculum. During this step, the IEP team makes decisions about what types of special education services are required to support the student needs and to achieve IEP goals.</a:t>
            </a:r>
          </a:p>
          <a:p>
            <a:endParaRPr lang="en-US" dirty="0"/>
          </a:p>
          <a:p>
            <a:r>
              <a:rPr lang="en-US" dirty="0" smtClean="0"/>
              <a:t>Consider access broadly… </a:t>
            </a:r>
          </a:p>
          <a:p>
            <a:endParaRPr lang="en-US" dirty="0"/>
          </a:p>
        </p:txBody>
      </p:sp>
      <p:sp>
        <p:nvSpPr>
          <p:cNvPr id="4" name="Slide Number Placeholder 3"/>
          <p:cNvSpPr>
            <a:spLocks noGrp="1"/>
          </p:cNvSpPr>
          <p:nvPr>
            <p:ph type="sldNum" sz="quarter" idx="10"/>
          </p:nvPr>
        </p:nvSpPr>
        <p:spPr/>
        <p:txBody>
          <a:bodyPr/>
          <a:lstStyle/>
          <a:p>
            <a:fld id="{B8DB3C69-16F6-466A-B3B3-DB0E2089E12C}" type="slidenum">
              <a:rPr lang="en-US" smtClean="0"/>
              <a:pPr/>
              <a:t>89</a:t>
            </a:fld>
            <a:endParaRPr lang="en-US"/>
          </a:p>
        </p:txBody>
      </p:sp>
      <p:sp>
        <p:nvSpPr>
          <p:cNvPr id="6" name="Date Placeholder 5"/>
          <p:cNvSpPr>
            <a:spLocks noGrp="1"/>
          </p:cNvSpPr>
          <p:nvPr>
            <p:ph type="dt" idx="12"/>
          </p:nvPr>
        </p:nvSpPr>
        <p:spPr/>
        <p:txBody>
          <a:bodyPr/>
          <a:lstStyle/>
          <a:p>
            <a:r>
              <a:rPr lang="en-US" dirty="0" smtClean="0"/>
              <a:t>April 2018</a:t>
            </a:r>
            <a:endParaRPr lang="en-US" dirty="0"/>
          </a:p>
        </p:txBody>
      </p:sp>
      <p:sp>
        <p:nvSpPr>
          <p:cNvPr id="7" name="Footer Placeholder 6"/>
          <p:cNvSpPr>
            <a:spLocks noGrp="1"/>
          </p:cNvSpPr>
          <p:nvPr>
            <p:ph type="ftr" sz="quarter" idx="13"/>
          </p:nvPr>
        </p:nvSpPr>
        <p:spPr/>
        <p:txBody>
          <a:bodyPr/>
          <a:lstStyle/>
          <a:p>
            <a:r>
              <a:rPr lang="en-US" smtClean="0"/>
              <a:t>Wisconsin Department of Public Instruction</a:t>
            </a:r>
            <a:endParaRPr lang="en-US" dirty="0"/>
          </a:p>
        </p:txBody>
      </p:sp>
      <p:sp>
        <p:nvSpPr>
          <p:cNvPr id="25" name="Slide Image Placeholder 24"/>
          <p:cNvSpPr>
            <a:spLocks noGrp="1" noRot="1" noChangeAspect="1"/>
          </p:cNvSpPr>
          <p:nvPr>
            <p:ph type="sldImg"/>
          </p:nvPr>
        </p:nvSpPr>
        <p:spPr>
          <a:xfrm>
            <a:off x="1574800" y="152400"/>
            <a:ext cx="3860800" cy="2171700"/>
          </a:xfrm>
        </p:spPr>
      </p:sp>
      <p:sp>
        <p:nvSpPr>
          <p:cNvPr id="26" name="Header Placeholder 25"/>
          <p:cNvSpPr>
            <a:spLocks noGrp="1"/>
          </p:cNvSpPr>
          <p:nvPr>
            <p:ph type="hdr" sz="quarter" idx="14"/>
          </p:nvPr>
        </p:nvSpPr>
        <p:spPr/>
        <p:txBody>
          <a:bodyPr/>
          <a:lstStyle/>
          <a:p>
            <a:pPr>
              <a:defRPr/>
            </a:pPr>
            <a:r>
              <a:rPr lang="en-US" smtClean="0"/>
              <a:t>CCR IEPs</a:t>
            </a:r>
            <a:endParaRPr lang="en-US" dirty="0"/>
          </a:p>
        </p:txBody>
      </p:sp>
    </p:spTree>
    <p:extLst>
      <p:ext uri="{BB962C8B-B14F-4D97-AF65-F5344CB8AC3E}">
        <p14:creationId xmlns:p14="http://schemas.microsoft.com/office/powerpoint/2010/main" val="2983972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smtClean="0"/>
              <a:t>Wisconsin Department of Public Instruction</a:t>
            </a:r>
            <a:endParaRPr lang="en-US"/>
          </a:p>
        </p:txBody>
      </p:sp>
      <p:sp>
        <p:nvSpPr>
          <p:cNvPr id="8" name="Slide Number Placeholder 7"/>
          <p:cNvSpPr>
            <a:spLocks noGrp="1"/>
          </p:cNvSpPr>
          <p:nvPr>
            <p:ph type="sldNum" sz="quarter" idx="12"/>
          </p:nvPr>
        </p:nvSpPr>
        <p:spPr>
          <a:xfrm>
            <a:off x="5640388" y="8829675"/>
            <a:ext cx="1370012" cy="466725"/>
          </a:xfrm>
        </p:spPr>
        <p:txBody>
          <a:bodyPr/>
          <a:lstStyle/>
          <a:p>
            <a:fld id="{39280DFA-CFF4-4B22-B14E-825893CEE4C9}" type="slidenum">
              <a:rPr lang="en-US" smtClean="0"/>
              <a:t>9</a:t>
            </a:fld>
            <a:endParaRPr lang="en-US"/>
          </a:p>
        </p:txBody>
      </p:sp>
      <p:sp>
        <p:nvSpPr>
          <p:cNvPr id="9" name="Header Placeholder 8"/>
          <p:cNvSpPr>
            <a:spLocks noGrp="1"/>
          </p:cNvSpPr>
          <p:nvPr>
            <p:ph type="hdr" sz="quarter" idx="13"/>
          </p:nvPr>
        </p:nvSpPr>
        <p:spPr/>
        <p:txBody>
          <a:bodyPr/>
          <a:lstStyle/>
          <a:p>
            <a:r>
              <a:rPr lang="en-US" smtClean="0"/>
              <a:t>CCR IEPs</a:t>
            </a:r>
            <a:endParaRPr lang="en-US" dirty="0"/>
          </a:p>
        </p:txBody>
      </p:sp>
      <p:sp>
        <p:nvSpPr>
          <p:cNvPr id="2" name="Slide Image Placeholder 1"/>
          <p:cNvSpPr>
            <a:spLocks noGrp="1" noRot="1" noChangeAspect="1"/>
          </p:cNvSpPr>
          <p:nvPr>
            <p:ph type="sldImg"/>
          </p:nvPr>
        </p:nvSpPr>
        <p:spPr>
          <a:xfrm>
            <a:off x="2247900" y="128588"/>
            <a:ext cx="2463800" cy="1385887"/>
          </a:xfrm>
        </p:spPr>
      </p:sp>
      <p:sp>
        <p:nvSpPr>
          <p:cNvPr id="4" name="Notes Placeholder 3"/>
          <p:cNvSpPr>
            <a:spLocks noGrp="1"/>
          </p:cNvSpPr>
          <p:nvPr>
            <p:ph type="body" idx="1"/>
          </p:nvPr>
        </p:nvSpPr>
        <p:spPr>
          <a:xfrm>
            <a:off x="152400" y="1643396"/>
            <a:ext cx="6781800" cy="7332653"/>
          </a:xfrm>
        </p:spPr>
        <p:txBody>
          <a:bodyPr/>
          <a:lstStyle/>
          <a:p>
            <a:pPr lvl="0"/>
            <a:r>
              <a:rPr lang="en-US" sz="1300" dirty="0" smtClean="0">
                <a:solidFill>
                  <a:prstClr val="black"/>
                </a:solidFill>
              </a:rPr>
              <a:t>Some </a:t>
            </a:r>
            <a:r>
              <a:rPr lang="en-US" sz="1300" dirty="0">
                <a:solidFill>
                  <a:prstClr val="black"/>
                </a:solidFill>
              </a:rPr>
              <a:t>of you may have seen this graphic. It </a:t>
            </a:r>
            <a:r>
              <a:rPr lang="en-US" sz="1300" dirty="0" smtClean="0">
                <a:solidFill>
                  <a:prstClr val="black"/>
                </a:solidFill>
              </a:rPr>
              <a:t>is often used </a:t>
            </a:r>
            <a:r>
              <a:rPr lang="en-US" sz="1300" dirty="0">
                <a:solidFill>
                  <a:prstClr val="black"/>
                </a:solidFill>
              </a:rPr>
              <a:t>to talk about culturally response practices. </a:t>
            </a:r>
            <a:r>
              <a:rPr lang="en-US" sz="1300" dirty="0" smtClean="0">
                <a:solidFill>
                  <a:prstClr val="black"/>
                </a:solidFill>
              </a:rPr>
              <a:t>Today </a:t>
            </a:r>
            <a:r>
              <a:rPr lang="en-US" sz="1300" dirty="0">
                <a:solidFill>
                  <a:prstClr val="black"/>
                </a:solidFill>
              </a:rPr>
              <a:t>we will use it to talk about CCR-IEPs</a:t>
            </a:r>
            <a:r>
              <a:rPr lang="en-US" sz="1300" dirty="0" smtClean="0">
                <a:solidFill>
                  <a:prstClr val="black"/>
                </a:solidFill>
              </a:rPr>
              <a:t>.  </a:t>
            </a:r>
            <a:r>
              <a:rPr lang="en-US" sz="1300" b="1" dirty="0" smtClean="0">
                <a:solidFill>
                  <a:prstClr val="black"/>
                </a:solidFill>
              </a:rPr>
              <a:t>It </a:t>
            </a:r>
            <a:r>
              <a:rPr lang="en-US" sz="1300" b="1" dirty="0">
                <a:solidFill>
                  <a:prstClr val="black"/>
                </a:solidFill>
              </a:rPr>
              <a:t>represents </a:t>
            </a:r>
            <a:r>
              <a:rPr lang="en-US" sz="1300" b="1" dirty="0" smtClean="0">
                <a:solidFill>
                  <a:prstClr val="black"/>
                </a:solidFill>
              </a:rPr>
              <a:t>the </a:t>
            </a:r>
            <a:r>
              <a:rPr lang="en-US" sz="1300" b="1" dirty="0">
                <a:solidFill>
                  <a:prstClr val="black"/>
                </a:solidFill>
              </a:rPr>
              <a:t>CCR-IEP beliefs and what we hope to achieve w/ the CCR-IEP process. </a:t>
            </a:r>
            <a:endParaRPr lang="en-US" sz="1300" b="1" dirty="0" smtClean="0">
              <a:solidFill>
                <a:prstClr val="black"/>
              </a:solidFill>
            </a:endParaRPr>
          </a:p>
          <a:p>
            <a:pPr marL="223838" lvl="0" indent="-223838">
              <a:spcBef>
                <a:spcPts val="400"/>
              </a:spcBef>
              <a:buFont typeface="+mj-lt"/>
              <a:buAutoNum type="arabicPeriod"/>
            </a:pPr>
            <a:r>
              <a:rPr lang="en-US" sz="1300" dirty="0" smtClean="0">
                <a:solidFill>
                  <a:prstClr val="black"/>
                </a:solidFill>
              </a:rPr>
              <a:t>In </a:t>
            </a:r>
            <a:r>
              <a:rPr lang="en-US" sz="1300" dirty="0">
                <a:solidFill>
                  <a:prstClr val="black"/>
                </a:solidFill>
              </a:rPr>
              <a:t>the </a:t>
            </a:r>
            <a:r>
              <a:rPr lang="en-US" sz="1300" b="1" dirty="0" smtClean="0">
                <a:solidFill>
                  <a:prstClr val="black"/>
                </a:solidFill>
              </a:rPr>
              <a:t>first scenario</a:t>
            </a:r>
            <a:r>
              <a:rPr lang="en-US" sz="1300" dirty="0" smtClean="0">
                <a:solidFill>
                  <a:prstClr val="black"/>
                </a:solidFill>
              </a:rPr>
              <a:t>, </a:t>
            </a:r>
            <a:r>
              <a:rPr lang="en-US" sz="1300" b="1" dirty="0">
                <a:solidFill>
                  <a:prstClr val="black"/>
                </a:solidFill>
              </a:rPr>
              <a:t>each student is given the same/equal supports</a:t>
            </a:r>
            <a:r>
              <a:rPr lang="en-US" sz="1300" dirty="0" smtClean="0">
                <a:solidFill>
                  <a:prstClr val="black"/>
                </a:solidFill>
              </a:rPr>
              <a:t>. This is the world without IEPs. This </a:t>
            </a:r>
            <a:r>
              <a:rPr lang="en-US" sz="1300" dirty="0">
                <a:solidFill>
                  <a:prstClr val="black"/>
                </a:solidFill>
              </a:rPr>
              <a:t>works for some students but </a:t>
            </a:r>
            <a:r>
              <a:rPr lang="en-US" sz="1300" dirty="0" smtClean="0">
                <a:solidFill>
                  <a:prstClr val="black"/>
                </a:solidFill>
              </a:rPr>
              <a:t>not so </a:t>
            </a:r>
            <a:r>
              <a:rPr lang="en-US" sz="1300" dirty="0">
                <a:solidFill>
                  <a:prstClr val="black"/>
                </a:solidFill>
              </a:rPr>
              <a:t>well for </a:t>
            </a:r>
            <a:r>
              <a:rPr lang="en-US" sz="1300" dirty="0" smtClean="0">
                <a:solidFill>
                  <a:prstClr val="black"/>
                </a:solidFill>
              </a:rPr>
              <a:t>others. Equal </a:t>
            </a:r>
            <a:r>
              <a:rPr lang="en-US" sz="1300" dirty="0">
                <a:solidFill>
                  <a:prstClr val="black"/>
                </a:solidFill>
              </a:rPr>
              <a:t>is not always fair, especially for students with </a:t>
            </a:r>
            <a:r>
              <a:rPr lang="en-US" sz="1300" dirty="0" smtClean="0">
                <a:solidFill>
                  <a:prstClr val="black"/>
                </a:solidFill>
              </a:rPr>
              <a:t>IEPs.</a:t>
            </a:r>
            <a:endParaRPr lang="en-US" sz="1300" dirty="0">
              <a:solidFill>
                <a:prstClr val="black"/>
              </a:solidFill>
            </a:endParaRPr>
          </a:p>
          <a:p>
            <a:pPr marL="223838" lvl="0" indent="-223838">
              <a:spcBef>
                <a:spcPts val="400"/>
              </a:spcBef>
              <a:buFont typeface="+mj-lt"/>
              <a:buAutoNum type="arabicPeriod"/>
            </a:pPr>
            <a:r>
              <a:rPr lang="en-US" sz="1300" dirty="0">
                <a:solidFill>
                  <a:prstClr val="black"/>
                </a:solidFill>
              </a:rPr>
              <a:t>In the </a:t>
            </a:r>
            <a:r>
              <a:rPr lang="en-US" sz="1300" b="1" dirty="0">
                <a:solidFill>
                  <a:prstClr val="black"/>
                </a:solidFill>
              </a:rPr>
              <a:t>second</a:t>
            </a:r>
            <a:r>
              <a:rPr lang="en-US" sz="1300" dirty="0">
                <a:solidFill>
                  <a:prstClr val="black"/>
                </a:solidFill>
              </a:rPr>
              <a:t> scenario, </a:t>
            </a:r>
            <a:r>
              <a:rPr lang="en-US" sz="1300" b="1" dirty="0" smtClean="0">
                <a:solidFill>
                  <a:prstClr val="black"/>
                </a:solidFill>
              </a:rPr>
              <a:t>resources are allocated </a:t>
            </a:r>
            <a:r>
              <a:rPr lang="en-US" sz="1300" b="1" dirty="0">
                <a:solidFill>
                  <a:prstClr val="black"/>
                </a:solidFill>
              </a:rPr>
              <a:t>to each </a:t>
            </a:r>
            <a:r>
              <a:rPr lang="en-US" sz="1300" b="1" dirty="0" smtClean="0">
                <a:solidFill>
                  <a:prstClr val="black"/>
                </a:solidFill>
              </a:rPr>
              <a:t>student based on individual needs, to address the effects of the student’s disability.</a:t>
            </a:r>
            <a:r>
              <a:rPr lang="en-US" sz="1300" dirty="0" smtClean="0">
                <a:solidFill>
                  <a:prstClr val="black"/>
                </a:solidFill>
              </a:rPr>
              <a:t> </a:t>
            </a:r>
            <a:r>
              <a:rPr lang="en-US" sz="1300" b="1" dirty="0">
                <a:solidFill>
                  <a:prstClr val="black"/>
                </a:solidFill>
              </a:rPr>
              <a:t>One might say this is </a:t>
            </a:r>
            <a:r>
              <a:rPr lang="en-US" sz="1300" b="1" dirty="0" smtClean="0">
                <a:solidFill>
                  <a:prstClr val="black"/>
                </a:solidFill>
              </a:rPr>
              <a:t>what current IEPs most often do for students</a:t>
            </a:r>
            <a:r>
              <a:rPr lang="en-US" sz="1300" dirty="0">
                <a:solidFill>
                  <a:prstClr val="black"/>
                </a:solidFill>
              </a:rPr>
              <a:t>. </a:t>
            </a:r>
            <a:r>
              <a:rPr lang="en-US" sz="1300" dirty="0" smtClean="0">
                <a:solidFill>
                  <a:prstClr val="black"/>
                </a:solidFill>
              </a:rPr>
              <a:t>They help students get around barriers, by outlining supports that improve the student’s access</a:t>
            </a:r>
            <a:r>
              <a:rPr lang="en-US" sz="1300" dirty="0">
                <a:solidFill>
                  <a:prstClr val="black"/>
                </a:solidFill>
              </a:rPr>
              <a:t>, </a:t>
            </a:r>
            <a:r>
              <a:rPr lang="en-US" sz="1300" dirty="0" smtClean="0">
                <a:solidFill>
                  <a:prstClr val="black"/>
                </a:solidFill>
              </a:rPr>
              <a:t>engagement, </a:t>
            </a:r>
            <a:r>
              <a:rPr lang="en-US" sz="1300" dirty="0">
                <a:solidFill>
                  <a:prstClr val="black"/>
                </a:solidFill>
              </a:rPr>
              <a:t>and </a:t>
            </a:r>
            <a:r>
              <a:rPr lang="en-US" sz="1300" dirty="0" smtClean="0">
                <a:solidFill>
                  <a:prstClr val="black"/>
                </a:solidFill>
              </a:rPr>
              <a:t>progress </a:t>
            </a:r>
            <a:r>
              <a:rPr lang="en-US" sz="1300" dirty="0">
                <a:solidFill>
                  <a:prstClr val="black"/>
                </a:solidFill>
              </a:rPr>
              <a:t>in grade level </a:t>
            </a:r>
            <a:r>
              <a:rPr lang="en-US" sz="1300" dirty="0" smtClean="0">
                <a:solidFill>
                  <a:prstClr val="black"/>
                </a:solidFill>
              </a:rPr>
              <a:t>curriculum</a:t>
            </a:r>
            <a:r>
              <a:rPr lang="en-US" sz="1300" dirty="0">
                <a:solidFill>
                  <a:prstClr val="black"/>
                </a:solidFill>
              </a:rPr>
              <a:t>, instruction, and environments</a:t>
            </a:r>
            <a:r>
              <a:rPr lang="en-US" sz="1300" dirty="0" smtClean="0">
                <a:solidFill>
                  <a:prstClr val="black"/>
                </a:solidFill>
              </a:rPr>
              <a:t>. </a:t>
            </a:r>
            <a:r>
              <a:rPr lang="en-US" sz="1300" b="1" dirty="0">
                <a:solidFill>
                  <a:prstClr val="black"/>
                </a:solidFill>
              </a:rPr>
              <a:t>Special </a:t>
            </a:r>
            <a:r>
              <a:rPr lang="en-US" sz="1300" b="1" dirty="0" smtClean="0">
                <a:solidFill>
                  <a:prstClr val="black"/>
                </a:solidFill>
              </a:rPr>
              <a:t>education </a:t>
            </a:r>
            <a:r>
              <a:rPr lang="en-US" sz="1300" b="1" dirty="0">
                <a:solidFill>
                  <a:prstClr val="black"/>
                </a:solidFill>
              </a:rPr>
              <a:t>staff are often the “box builders” for students with IEPs; </a:t>
            </a:r>
            <a:r>
              <a:rPr lang="en-US" sz="1300" dirty="0">
                <a:solidFill>
                  <a:prstClr val="black"/>
                </a:solidFill>
              </a:rPr>
              <a:t>They give students what they need to deal with the barriers </a:t>
            </a:r>
            <a:r>
              <a:rPr lang="en-US" sz="1300" dirty="0" smtClean="0">
                <a:solidFill>
                  <a:prstClr val="black"/>
                </a:solidFill>
              </a:rPr>
              <a:t>the </a:t>
            </a:r>
            <a:r>
              <a:rPr lang="en-US" sz="1300" dirty="0">
                <a:solidFill>
                  <a:prstClr val="black"/>
                </a:solidFill>
              </a:rPr>
              <a:t>students often encounter</a:t>
            </a:r>
            <a:r>
              <a:rPr lang="en-US" sz="1300" dirty="0" smtClean="0">
                <a:solidFill>
                  <a:prstClr val="black"/>
                </a:solidFill>
              </a:rPr>
              <a:t>. </a:t>
            </a:r>
            <a:r>
              <a:rPr lang="en-US" sz="1300" b="1" dirty="0" smtClean="0">
                <a:solidFill>
                  <a:prstClr val="black"/>
                </a:solidFill>
              </a:rPr>
              <a:t>But, providing boxes to get around barriers is not enough. </a:t>
            </a:r>
            <a:endParaRPr lang="en-US" sz="1300" b="1" dirty="0">
              <a:solidFill>
                <a:prstClr val="black"/>
              </a:solidFill>
            </a:endParaRPr>
          </a:p>
          <a:p>
            <a:pPr marL="223838" lvl="0" indent="-223838">
              <a:spcBef>
                <a:spcPts val="400"/>
              </a:spcBef>
              <a:buFont typeface="+mj-lt"/>
              <a:buAutoNum type="arabicPeriod"/>
            </a:pPr>
            <a:r>
              <a:rPr lang="en-US" sz="1300" dirty="0">
                <a:solidFill>
                  <a:prstClr val="black"/>
                </a:solidFill>
              </a:rPr>
              <a:t>In the </a:t>
            </a:r>
            <a:r>
              <a:rPr lang="en-US" sz="1300" b="1" dirty="0">
                <a:solidFill>
                  <a:prstClr val="black"/>
                </a:solidFill>
              </a:rPr>
              <a:t>third scenario</a:t>
            </a:r>
            <a:r>
              <a:rPr lang="en-US" sz="1300" dirty="0" smtClean="0">
                <a:solidFill>
                  <a:prstClr val="black"/>
                </a:solidFill>
              </a:rPr>
              <a:t>, we have </a:t>
            </a:r>
            <a:r>
              <a:rPr lang="en-US" sz="1300" dirty="0">
                <a:solidFill>
                  <a:prstClr val="black"/>
                </a:solidFill>
              </a:rPr>
              <a:t>identified </a:t>
            </a:r>
            <a:r>
              <a:rPr lang="en-US" sz="1300" dirty="0" smtClean="0">
                <a:solidFill>
                  <a:prstClr val="black"/>
                </a:solidFill>
              </a:rPr>
              <a:t>the </a:t>
            </a:r>
            <a:r>
              <a:rPr lang="en-US" sz="1300" b="1" dirty="0">
                <a:solidFill>
                  <a:prstClr val="black"/>
                </a:solidFill>
              </a:rPr>
              <a:t>barriers, that if removed, </a:t>
            </a:r>
            <a:r>
              <a:rPr lang="en-US" sz="1300" b="1" dirty="0" smtClean="0">
                <a:solidFill>
                  <a:prstClr val="black"/>
                </a:solidFill>
              </a:rPr>
              <a:t>may provide each student with the capacity to access </a:t>
            </a:r>
            <a:r>
              <a:rPr lang="en-US" sz="1300" b="1" dirty="0">
                <a:solidFill>
                  <a:prstClr val="black"/>
                </a:solidFill>
              </a:rPr>
              <a:t>and </a:t>
            </a:r>
            <a:r>
              <a:rPr lang="en-US" sz="1300" b="1" dirty="0" smtClean="0">
                <a:solidFill>
                  <a:prstClr val="black"/>
                </a:solidFill>
              </a:rPr>
              <a:t>engage in their education </a:t>
            </a:r>
            <a:r>
              <a:rPr lang="en-US" sz="1300" dirty="0">
                <a:solidFill>
                  <a:prstClr val="black"/>
                </a:solidFill>
              </a:rPr>
              <a:t>so they can </a:t>
            </a:r>
            <a:r>
              <a:rPr lang="en-US" sz="1300" dirty="0" smtClean="0">
                <a:solidFill>
                  <a:prstClr val="black"/>
                </a:solidFill>
              </a:rPr>
              <a:t>benefit </a:t>
            </a:r>
            <a:r>
              <a:rPr lang="en-US" sz="1300" dirty="0">
                <a:solidFill>
                  <a:prstClr val="black"/>
                </a:solidFill>
              </a:rPr>
              <a:t>and make progress. </a:t>
            </a:r>
            <a:r>
              <a:rPr lang="en-US" sz="1300" dirty="0" smtClean="0">
                <a:solidFill>
                  <a:prstClr val="black"/>
                </a:solidFill>
              </a:rPr>
              <a:t>While </a:t>
            </a:r>
            <a:r>
              <a:rPr lang="en-US" sz="1300" dirty="0">
                <a:solidFill>
                  <a:prstClr val="black"/>
                </a:solidFill>
              </a:rPr>
              <a:t>this may not always be fully possible, </a:t>
            </a:r>
            <a:r>
              <a:rPr lang="en-US" sz="1300" b="1" dirty="0">
                <a:solidFill>
                  <a:prstClr val="black"/>
                </a:solidFill>
              </a:rPr>
              <a:t>this is what we should strive to accomplish with the IEP </a:t>
            </a:r>
            <a:r>
              <a:rPr lang="en-US" sz="1300" b="1" dirty="0" smtClean="0">
                <a:solidFill>
                  <a:prstClr val="black"/>
                </a:solidFill>
              </a:rPr>
              <a:t>process,</a:t>
            </a:r>
            <a:r>
              <a:rPr lang="en-US" sz="1300" dirty="0" smtClean="0">
                <a:solidFill>
                  <a:prstClr val="black"/>
                </a:solidFill>
              </a:rPr>
              <a:t> </a:t>
            </a:r>
            <a:r>
              <a:rPr lang="en-US" sz="1300" dirty="0">
                <a:solidFill>
                  <a:prstClr val="black"/>
                </a:solidFill>
              </a:rPr>
              <a:t>figuring out what is needed to remove </a:t>
            </a:r>
            <a:r>
              <a:rPr lang="en-US" sz="1300" dirty="0" smtClean="0">
                <a:solidFill>
                  <a:prstClr val="black"/>
                </a:solidFill>
              </a:rPr>
              <a:t>barriers; not just building boxes</a:t>
            </a:r>
            <a:r>
              <a:rPr lang="en-US" sz="1300" b="1" dirty="0" smtClean="0">
                <a:solidFill>
                  <a:prstClr val="black"/>
                </a:solidFill>
              </a:rPr>
              <a:t>. For some students, barriers are skill-related; for some, the greatest barriers are other’s beliefs,; for some the greatest barriers are environmental, and for others, there are barriers in multiple domains: </a:t>
            </a:r>
            <a:r>
              <a:rPr lang="en-US" sz="1300" dirty="0" smtClean="0">
                <a:solidFill>
                  <a:prstClr val="black"/>
                </a:solidFill>
              </a:rPr>
              <a:t>We can remove barriers by: </a:t>
            </a:r>
            <a:endParaRPr lang="en-US" sz="1300" b="1" dirty="0" smtClean="0">
              <a:solidFill>
                <a:prstClr val="black"/>
              </a:solidFill>
            </a:endParaRPr>
          </a:p>
          <a:p>
            <a:pPr marL="800100" lvl="1" indent="-342900">
              <a:spcBef>
                <a:spcPts val="200"/>
              </a:spcBef>
            </a:pPr>
            <a:r>
              <a:rPr lang="en-US" sz="1200" dirty="0" smtClean="0">
                <a:solidFill>
                  <a:prstClr val="black"/>
                </a:solidFill>
              </a:rPr>
              <a:t>Increasing student skills to address academic /functional skill gaps) by providing instruction/intervention/specially designed instruction matched to student strengths and needs</a:t>
            </a:r>
          </a:p>
          <a:p>
            <a:pPr marL="800100" lvl="1" indent="-342900">
              <a:spcBef>
                <a:spcPts val="0"/>
              </a:spcBef>
            </a:pPr>
            <a:r>
              <a:rPr lang="en-US" sz="1200" dirty="0" smtClean="0">
                <a:solidFill>
                  <a:prstClr val="black"/>
                </a:solidFill>
              </a:rPr>
              <a:t>Providing Instructional supports that promote full participation and independence and change or fade supports that do not do not promote access and engagement.  This may include instructional strategies, adult supports/supervision, environmental modification or other supports and accommodations.</a:t>
            </a:r>
          </a:p>
          <a:p>
            <a:pPr marL="800100" lvl="1" indent="-342900">
              <a:spcBef>
                <a:spcPts val="0"/>
              </a:spcBef>
            </a:pPr>
            <a:r>
              <a:rPr lang="en-US" sz="1200" dirty="0" smtClean="0">
                <a:solidFill>
                  <a:prstClr val="black"/>
                </a:solidFill>
              </a:rPr>
              <a:t>What </a:t>
            </a:r>
            <a:r>
              <a:rPr lang="en-US" sz="1200" dirty="0">
                <a:solidFill>
                  <a:prstClr val="black"/>
                </a:solidFill>
              </a:rPr>
              <a:t>staff do /change in staff behavior/practices</a:t>
            </a:r>
          </a:p>
          <a:p>
            <a:pPr marL="800100" lvl="1" indent="-342900">
              <a:spcBef>
                <a:spcPts val="0"/>
              </a:spcBef>
            </a:pPr>
            <a:r>
              <a:rPr lang="en-US" sz="1200" dirty="0" smtClean="0">
                <a:solidFill>
                  <a:prstClr val="black"/>
                </a:solidFill>
              </a:rPr>
              <a:t>Expectations and Beliefs about student ability/change staff, student, family beliefs and expectations</a:t>
            </a:r>
            <a:endParaRPr lang="en-US" sz="1200" dirty="0">
              <a:solidFill>
                <a:prstClr val="black"/>
              </a:solidFill>
            </a:endParaRPr>
          </a:p>
          <a:p>
            <a:pPr lvl="0"/>
            <a:r>
              <a:rPr lang="en-US" sz="1200" dirty="0" smtClean="0">
                <a:solidFill>
                  <a:prstClr val="black"/>
                </a:solidFill>
              </a:rPr>
              <a:t>Picture Adapted </a:t>
            </a:r>
            <a:r>
              <a:rPr lang="en-US" sz="1200" dirty="0">
                <a:solidFill>
                  <a:prstClr val="black"/>
                </a:solidFill>
              </a:rPr>
              <a:t>from </a:t>
            </a:r>
            <a:r>
              <a:rPr lang="en-US" sz="1200" dirty="0">
                <a:solidFill>
                  <a:prstClr val="black"/>
                </a:solidFill>
                <a:hlinkClick r:id="rId3"/>
              </a:rPr>
              <a:t>Center for Story Based Strategy </a:t>
            </a:r>
            <a:r>
              <a:rPr lang="en-US" sz="1200" dirty="0">
                <a:solidFill>
                  <a:prstClr val="black"/>
                </a:solidFill>
              </a:rPr>
              <a:t>and </a:t>
            </a:r>
            <a:r>
              <a:rPr lang="en-US" sz="1200" dirty="0">
                <a:solidFill>
                  <a:prstClr val="black"/>
                </a:solidFill>
                <a:hlinkClick r:id="rId4"/>
              </a:rPr>
              <a:t>Interaction Institute for Social </a:t>
            </a:r>
            <a:r>
              <a:rPr lang="en-US" sz="1200" dirty="0" smtClean="0">
                <a:solidFill>
                  <a:prstClr val="black"/>
                </a:solidFill>
                <a:hlinkClick r:id="rId4"/>
              </a:rPr>
              <a:t>Change</a:t>
            </a:r>
            <a:endParaRPr lang="en-US" sz="1200" dirty="0" smtClean="0">
              <a:solidFill>
                <a:prstClr val="black"/>
              </a:solidFill>
            </a:endParaRPr>
          </a:p>
        </p:txBody>
      </p:sp>
      <p:sp>
        <p:nvSpPr>
          <p:cNvPr id="3" name="Date Placeholder 2"/>
          <p:cNvSpPr>
            <a:spLocks noGrp="1"/>
          </p:cNvSpPr>
          <p:nvPr>
            <p:ph type="dt" idx="14"/>
          </p:nvPr>
        </p:nvSpPr>
        <p:spPr/>
        <p:txBody>
          <a:bodyPr/>
          <a:lstStyle/>
          <a:p>
            <a:r>
              <a:rPr lang="en-US" dirty="0" smtClean="0"/>
              <a:t>April 2018</a:t>
            </a:r>
            <a:endParaRPr lang="en-US" dirty="0"/>
          </a:p>
        </p:txBody>
      </p:sp>
    </p:spTree>
    <p:extLst>
      <p:ext uri="{BB962C8B-B14F-4D97-AF65-F5344CB8AC3E}">
        <p14:creationId xmlns:p14="http://schemas.microsoft.com/office/powerpoint/2010/main" val="23860551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5" name="Footer Placeholder 4"/>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6" name="Slide Number Placeholder 5"/>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90</a:t>
            </a:fld>
            <a:endParaRPr lang="en-US" dirty="0"/>
          </a:p>
        </p:txBody>
      </p:sp>
      <p:sp>
        <p:nvSpPr>
          <p:cNvPr id="10" name="Header Placeholder 9"/>
          <p:cNvSpPr>
            <a:spLocks noGrp="1"/>
          </p:cNvSpPr>
          <p:nvPr>
            <p:ph type="hdr" sz="quarter" idx="14"/>
          </p:nvPr>
        </p:nvSpPr>
        <p:spPr/>
        <p:txBody>
          <a:bodyPr/>
          <a:lstStyle/>
          <a:p>
            <a:r>
              <a:rPr lang="en-US" smtClean="0"/>
              <a:t>CCR IEPs</a:t>
            </a:r>
            <a:endParaRPr lang="en-US" dirty="0"/>
          </a:p>
        </p:txBody>
      </p:sp>
      <p:sp>
        <p:nvSpPr>
          <p:cNvPr id="2" name="Slide Image Placeholder 1"/>
          <p:cNvSpPr>
            <a:spLocks noGrp="1" noRot="1" noChangeAspect="1"/>
          </p:cNvSpPr>
          <p:nvPr>
            <p:ph type="sldImg"/>
          </p:nvPr>
        </p:nvSpPr>
        <p:spPr>
          <a:xfrm>
            <a:off x="2057400" y="228600"/>
            <a:ext cx="3175000" cy="1785938"/>
          </a:xfrm>
        </p:spPr>
      </p:sp>
      <p:sp>
        <p:nvSpPr>
          <p:cNvPr id="3" name="Notes Placeholder 2"/>
          <p:cNvSpPr>
            <a:spLocks noGrp="1"/>
          </p:cNvSpPr>
          <p:nvPr>
            <p:ph type="body" idx="1"/>
          </p:nvPr>
        </p:nvSpPr>
        <p:spPr/>
        <p:txBody>
          <a:bodyPr/>
          <a:lstStyle/>
          <a:p>
            <a:r>
              <a:rPr lang="en-US" dirty="0"/>
              <a:t>The sample IEP forms clearly link together student needs, goals, and services.</a:t>
            </a:r>
          </a:p>
          <a:p>
            <a:r>
              <a:rPr lang="en-US" dirty="0"/>
              <a:t>Identification of disability-related needs is critical to the linking process in the IEP.</a:t>
            </a:r>
          </a:p>
          <a:p>
            <a:endParaRPr lang="en-US" dirty="0"/>
          </a:p>
          <a:p>
            <a:r>
              <a:rPr lang="en-US" dirty="0"/>
              <a:t>The IEP team identifies and numbers each of the student’s disability-related needs.</a:t>
            </a:r>
          </a:p>
          <a:p>
            <a:endParaRPr lang="en-US" dirty="0"/>
          </a:p>
          <a:p>
            <a:r>
              <a:rPr lang="en-US" dirty="0"/>
              <a:t>The IEP team develops goals to address each need. For each goal, the IEP team identifies which disability-related need is addressed by the goal.</a:t>
            </a:r>
          </a:p>
          <a:p>
            <a:endParaRPr lang="en-US" dirty="0"/>
          </a:p>
          <a:p>
            <a:r>
              <a:rPr lang="en-US" dirty="0"/>
              <a:t>The IEP team aligns special education services so the student can achieve the IEP goals within one year. The IEP team identifies which goals and needs are supported by each service. </a:t>
            </a:r>
          </a:p>
          <a:p>
            <a:endParaRPr lang="en-US" dirty="0"/>
          </a:p>
        </p:txBody>
      </p:sp>
    </p:spTree>
    <p:extLst>
      <p:ext uri="{BB962C8B-B14F-4D97-AF65-F5344CB8AC3E}">
        <p14:creationId xmlns:p14="http://schemas.microsoft.com/office/powerpoint/2010/main" val="33170886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idx="10"/>
          </p:nvPr>
        </p:nvSpPr>
        <p:spPr>
          <a:xfrm>
            <a:off x="3971925" y="0"/>
            <a:ext cx="3038475" cy="466725"/>
          </a:xfrm>
        </p:spPr>
        <p:txBody>
          <a:bodyPr/>
          <a:lstStyle/>
          <a:p>
            <a:pPr>
              <a:defRPr/>
            </a:pPr>
            <a:r>
              <a:rPr lang="en-US" dirty="0" smtClean="0"/>
              <a:t>April 2018</a:t>
            </a:r>
            <a:endParaRPr lang="en-US" dirty="0"/>
          </a:p>
        </p:txBody>
      </p:sp>
      <p:sp>
        <p:nvSpPr>
          <p:cNvPr id="12" name="Footer Placeholder 11"/>
          <p:cNvSpPr>
            <a:spLocks noGrp="1"/>
          </p:cNvSpPr>
          <p:nvPr>
            <p:ph type="ftr" sz="quarter" idx="11"/>
          </p:nvPr>
        </p:nvSpPr>
        <p:spPr>
          <a:xfrm>
            <a:off x="0" y="8975725"/>
            <a:ext cx="3505200" cy="320675"/>
          </a:xfrm>
        </p:spPr>
        <p:txBody>
          <a:bodyPr/>
          <a:lstStyle/>
          <a:p>
            <a:pPr>
              <a:defRPr/>
            </a:pPr>
            <a:r>
              <a:rPr lang="en-US" smtClean="0"/>
              <a:t>Wisconsin Department of Public Instruction</a:t>
            </a:r>
            <a:endParaRPr lang="en-US" dirty="0"/>
          </a:p>
        </p:txBody>
      </p:sp>
      <p:sp>
        <p:nvSpPr>
          <p:cNvPr id="13" name="Slide Number Placeholder 12"/>
          <p:cNvSpPr>
            <a:spLocks noGrp="1"/>
          </p:cNvSpPr>
          <p:nvPr>
            <p:ph type="sldNum" sz="quarter" idx="12"/>
          </p:nvPr>
        </p:nvSpPr>
        <p:spPr>
          <a:xfrm>
            <a:off x="5640388" y="8829675"/>
            <a:ext cx="1370012" cy="466725"/>
          </a:xfrm>
        </p:spPr>
        <p:txBody>
          <a:bodyPr/>
          <a:lstStyle/>
          <a:p>
            <a:pPr>
              <a:defRPr/>
            </a:pPr>
            <a:fld id="{B8DB3C69-16F6-466A-B3B3-DB0E2089E12C}" type="slidenum">
              <a:rPr lang="en-US" smtClean="0"/>
              <a:pPr>
                <a:defRPr/>
              </a:pPr>
              <a:t>91</a:t>
            </a:fld>
            <a:endParaRPr lang="en-US" dirty="0"/>
          </a:p>
        </p:txBody>
      </p:sp>
      <p:sp>
        <p:nvSpPr>
          <p:cNvPr id="14" name="Header Placeholder 13"/>
          <p:cNvSpPr>
            <a:spLocks noGrp="1"/>
          </p:cNvSpPr>
          <p:nvPr>
            <p:ph type="hdr" sz="quarter" idx="13"/>
          </p:nvPr>
        </p:nvSpPr>
        <p:spPr/>
        <p:txBody>
          <a:bodyPr/>
          <a:lstStyle/>
          <a:p>
            <a:pPr>
              <a:defRPr/>
            </a:pPr>
            <a:r>
              <a:rPr lang="en-US" smtClean="0"/>
              <a:t>CCR IEPs</a:t>
            </a:r>
            <a:endParaRPr lang="en-US" dirty="0"/>
          </a:p>
        </p:txBody>
      </p:sp>
      <p:sp>
        <p:nvSpPr>
          <p:cNvPr id="2" name="Slide Image Placeholder 1"/>
          <p:cNvSpPr>
            <a:spLocks noGrp="1" noRot="1" noChangeAspect="1"/>
          </p:cNvSpPr>
          <p:nvPr>
            <p:ph type="sldImg"/>
          </p:nvPr>
        </p:nvSpPr>
        <p:spPr>
          <a:xfrm>
            <a:off x="2057400" y="228600"/>
            <a:ext cx="3175000" cy="1785938"/>
          </a:xfrm>
        </p:spPr>
      </p:sp>
      <p:sp>
        <p:nvSpPr>
          <p:cNvPr id="3" name="Notes Placeholder 2"/>
          <p:cNvSpPr>
            <a:spLocks noGrp="1"/>
          </p:cNvSpPr>
          <p:nvPr>
            <p:ph type="body" idx="1"/>
          </p:nvPr>
        </p:nvSpPr>
        <p:spPr/>
        <p:txBody>
          <a:bodyPr/>
          <a:lstStyle/>
          <a:p>
            <a:pPr marL="0" marR="0" lvl="0" indent="0" algn="l" defTabSz="182880" rtl="0" eaLnBrk="0" fontAlgn="base" latinLnBrk="0" hangingPunct="0">
              <a:lnSpc>
                <a:spcPct val="100000"/>
              </a:lnSpc>
              <a:spcBef>
                <a:spcPts val="600"/>
              </a:spcBef>
              <a:spcAft>
                <a:spcPct val="0"/>
              </a:spcAft>
              <a:buClrTx/>
              <a:buSzTx/>
              <a:buFontTx/>
              <a:buNone/>
              <a:tabLst/>
              <a:defRPr/>
            </a:pPr>
            <a:r>
              <a:rPr lang="en-US" sz="1400" dirty="0" smtClean="0"/>
              <a:t>Understanding the purpose of IEP services and why each service is needed to improve access, engagement and/or progress is central to linking services to IEP goals and disability-related needs</a:t>
            </a:r>
          </a:p>
          <a:p>
            <a:endParaRPr lang="en-US" dirty="0"/>
          </a:p>
        </p:txBody>
      </p:sp>
    </p:spTree>
    <p:extLst>
      <p:ext uri="{BB962C8B-B14F-4D97-AF65-F5344CB8AC3E}">
        <p14:creationId xmlns:p14="http://schemas.microsoft.com/office/powerpoint/2010/main" val="29494886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pPr>
              <a:defRPr/>
            </a:pPr>
            <a:r>
              <a:rPr lang="en-US" smtClean="0"/>
              <a:t>CCR IEPs</a:t>
            </a:r>
            <a:endParaRPr lang="en-US" dirty="0"/>
          </a:p>
        </p:txBody>
      </p:sp>
      <p:sp>
        <p:nvSpPr>
          <p:cNvPr id="5" name="Date Placeholder 4"/>
          <p:cNvSpPr>
            <a:spLocks noGrp="1"/>
          </p:cNvSpPr>
          <p:nvPr>
            <p:ph type="dt" idx="11"/>
          </p:nvPr>
        </p:nvSpPr>
        <p:spPr>
          <a:xfrm>
            <a:off x="3971925" y="0"/>
            <a:ext cx="3038475" cy="466725"/>
          </a:xfrm>
        </p:spPr>
        <p:txBody>
          <a:bodyPr/>
          <a:lstStyle/>
          <a:p>
            <a:pPr>
              <a:defRPr/>
            </a:pPr>
            <a:r>
              <a:rPr lang="en-US" dirty="0" smtClean="0"/>
              <a:t>April 2018</a:t>
            </a:r>
            <a:endParaRPr lang="en-US" dirty="0"/>
          </a:p>
        </p:txBody>
      </p:sp>
      <p:sp>
        <p:nvSpPr>
          <p:cNvPr id="6" name="Footer Placeholder 5"/>
          <p:cNvSpPr>
            <a:spLocks noGrp="1"/>
          </p:cNvSpPr>
          <p:nvPr>
            <p:ph type="ftr" sz="quarter" idx="12"/>
          </p:nvPr>
        </p:nvSpPr>
        <p:spPr>
          <a:xfrm>
            <a:off x="0" y="8975725"/>
            <a:ext cx="3505200" cy="320675"/>
          </a:xfrm>
        </p:spPr>
        <p:txBody>
          <a:bodyPr/>
          <a:lstStyle/>
          <a:p>
            <a:pPr>
              <a:defRPr/>
            </a:pPr>
            <a:r>
              <a:rPr lang="en-US" smtClean="0"/>
              <a:t>Wisconsin Department of Public Instruction</a:t>
            </a:r>
            <a:endParaRPr lang="en-US" dirty="0"/>
          </a:p>
        </p:txBody>
      </p:sp>
      <p:sp>
        <p:nvSpPr>
          <p:cNvPr id="7" name="Slide Number Placeholder 6"/>
          <p:cNvSpPr>
            <a:spLocks noGrp="1"/>
          </p:cNvSpPr>
          <p:nvPr>
            <p:ph type="sldNum" sz="quarter" idx="13"/>
          </p:nvPr>
        </p:nvSpPr>
        <p:spPr>
          <a:xfrm>
            <a:off x="5640388" y="8829675"/>
            <a:ext cx="1370012" cy="466725"/>
          </a:xfrm>
        </p:spPr>
        <p:txBody>
          <a:bodyPr/>
          <a:lstStyle/>
          <a:p>
            <a:pPr>
              <a:defRPr/>
            </a:pPr>
            <a:fld id="{B8DB3C69-16F6-466A-B3B3-DB0E2089E12C}" type="slidenum">
              <a:rPr lang="en-US" smtClean="0"/>
              <a:pPr>
                <a:defRPr/>
              </a:pPr>
              <a:t>92</a:t>
            </a:fld>
            <a:endParaRPr lang="en-US" dirty="0"/>
          </a:p>
        </p:txBody>
      </p:sp>
      <p:sp>
        <p:nvSpPr>
          <p:cNvPr id="3" name="Slide Image Placeholder 2"/>
          <p:cNvSpPr>
            <a:spLocks noGrp="1" noRot="1" noChangeAspect="1"/>
          </p:cNvSpPr>
          <p:nvPr>
            <p:ph type="sldImg"/>
          </p:nvPr>
        </p:nvSpPr>
        <p:spPr>
          <a:xfrm>
            <a:off x="2057400" y="228600"/>
            <a:ext cx="3175000" cy="1785938"/>
          </a:xfrm>
        </p:spPr>
      </p:sp>
      <p:sp>
        <p:nvSpPr>
          <p:cNvPr id="8" name="Notes Placeholder 7"/>
          <p:cNvSpPr>
            <a:spLocks noGrp="1"/>
          </p:cNvSpPr>
          <p:nvPr>
            <p:ph type="body" idx="1"/>
          </p:nvPr>
        </p:nvSpPr>
        <p:spPr/>
        <p:txBody>
          <a:bodyPr/>
          <a:lstStyle/>
          <a:p>
            <a:r>
              <a:rPr lang="en-US" b="1" dirty="0"/>
              <a:t>Identification of a student’s disability-related needs is critical to the linkage between services and the rest of the IEP.</a:t>
            </a:r>
          </a:p>
          <a:p>
            <a:r>
              <a:rPr lang="en-US" dirty="0"/>
              <a:t>During Step 4, </a:t>
            </a:r>
            <a:r>
              <a:rPr lang="en-US" b="1" dirty="0"/>
              <a:t>services are aligned to address the student’s disability-related needs and directly support the student’s ability to meet the ambitious and achievable annual IEP goals. </a:t>
            </a:r>
          </a:p>
          <a:p>
            <a:r>
              <a:rPr lang="en-US" b="1" dirty="0"/>
              <a:t>IEP services are intended to assist the student to access, engage, and make progress in early childhood/grade level standards-based curriculum and instruction, other activities, and environments.</a:t>
            </a:r>
          </a:p>
          <a:p>
            <a:r>
              <a:rPr lang="en-US" dirty="0"/>
              <a:t>IEP services are </a:t>
            </a:r>
            <a:r>
              <a:rPr lang="en-US" b="1" dirty="0"/>
              <a:t>intentionally and deliberately planned </a:t>
            </a:r>
            <a:r>
              <a:rPr lang="en-US" dirty="0"/>
              <a:t>to address the student’s unique needs and goals</a:t>
            </a:r>
          </a:p>
          <a:p>
            <a:r>
              <a:rPr lang="en-US" b="1" dirty="0"/>
              <a:t>Each of the student’s disability-related needs must be addressed by at least one service</a:t>
            </a:r>
            <a:r>
              <a:rPr lang="en-US" dirty="0"/>
              <a:t>.  It is not unusual for a need to be addressed by more than one service. </a:t>
            </a:r>
          </a:p>
          <a:p>
            <a:r>
              <a:rPr lang="en-US" dirty="0"/>
              <a:t>This </a:t>
            </a:r>
            <a:r>
              <a:rPr lang="en-US" b="1" dirty="0"/>
              <a:t>also means each IEP goal must be aligned with at least one service</a:t>
            </a:r>
            <a:r>
              <a:rPr lang="en-US" dirty="0"/>
              <a:t>.  It is also not unusual for an IEP goal to be supported by more than one service.</a:t>
            </a:r>
          </a:p>
          <a:p>
            <a:endParaRPr lang="en-US" dirty="0"/>
          </a:p>
        </p:txBody>
      </p:sp>
    </p:spTree>
    <p:extLst>
      <p:ext uri="{BB962C8B-B14F-4D97-AF65-F5344CB8AC3E}">
        <p14:creationId xmlns:p14="http://schemas.microsoft.com/office/powerpoint/2010/main" val="4167036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a:xfrm>
            <a:off x="3971925" y="0"/>
            <a:ext cx="3038475" cy="466725"/>
          </a:xfrm>
        </p:spPr>
        <p:txBody>
          <a:bodyPr/>
          <a:lstStyle/>
          <a:p>
            <a:r>
              <a:rPr lang="en-US" dirty="0" smtClean="0"/>
              <a:t>April 2018</a:t>
            </a:r>
            <a:endParaRPr lang="en-US" dirty="0"/>
          </a:p>
        </p:txBody>
      </p:sp>
      <p:sp>
        <p:nvSpPr>
          <p:cNvPr id="5" name="Footer Placeholder 4"/>
          <p:cNvSpPr>
            <a:spLocks noGrp="1"/>
          </p:cNvSpPr>
          <p:nvPr>
            <p:ph type="ftr" sz="quarter" idx="11"/>
          </p:nvPr>
        </p:nvSpPr>
        <p:spPr>
          <a:xfrm>
            <a:off x="0" y="8975725"/>
            <a:ext cx="3505200" cy="320675"/>
          </a:xfrm>
        </p:spPr>
        <p:txBody>
          <a:bodyPr/>
          <a:lstStyle/>
          <a:p>
            <a:r>
              <a:rPr lang="en-US" smtClean="0"/>
              <a:t>Wisconsin Department of Public Instruction</a:t>
            </a:r>
            <a:endParaRPr lang="en-US" dirty="0"/>
          </a:p>
        </p:txBody>
      </p:sp>
      <p:sp>
        <p:nvSpPr>
          <p:cNvPr id="6" name="Slide Number Placeholder 5"/>
          <p:cNvSpPr>
            <a:spLocks noGrp="1"/>
          </p:cNvSpPr>
          <p:nvPr>
            <p:ph type="sldNum" sz="quarter" idx="12"/>
          </p:nvPr>
        </p:nvSpPr>
        <p:spPr>
          <a:xfrm>
            <a:off x="5640388" y="8829675"/>
            <a:ext cx="1370012" cy="466725"/>
          </a:xfrm>
        </p:spPr>
        <p:txBody>
          <a:bodyPr/>
          <a:lstStyle/>
          <a:p>
            <a:fld id="{B8DB3C69-16F6-466A-B3B3-DB0E2089E12C}" type="slidenum">
              <a:rPr lang="en-US" smtClean="0"/>
              <a:pPr/>
              <a:t>93</a:t>
            </a:fld>
            <a:endParaRPr lang="en-US" dirty="0"/>
          </a:p>
        </p:txBody>
      </p:sp>
      <p:sp>
        <p:nvSpPr>
          <p:cNvPr id="7" name="Header Placeholder 6"/>
          <p:cNvSpPr>
            <a:spLocks noGrp="1"/>
          </p:cNvSpPr>
          <p:nvPr>
            <p:ph type="hdr" sz="quarter" idx="13"/>
          </p:nvPr>
        </p:nvSpPr>
        <p:spPr/>
        <p:txBody>
          <a:bodyPr/>
          <a:lstStyle/>
          <a:p>
            <a:r>
              <a:rPr lang="en-US" smtClean="0"/>
              <a:t>CCR IEPs</a:t>
            </a:r>
            <a:endParaRPr lang="en-US" dirty="0"/>
          </a:p>
        </p:txBody>
      </p:sp>
      <p:sp>
        <p:nvSpPr>
          <p:cNvPr id="9" name="Slide Image Placeholder 8"/>
          <p:cNvSpPr>
            <a:spLocks noGrp="1" noRot="1" noChangeAspect="1"/>
          </p:cNvSpPr>
          <p:nvPr>
            <p:ph type="sldImg"/>
          </p:nvPr>
        </p:nvSpPr>
        <p:spPr>
          <a:xfrm>
            <a:off x="2057400" y="228600"/>
            <a:ext cx="3175000" cy="1785938"/>
          </a:xfrm>
        </p:spPr>
      </p:sp>
      <p:sp>
        <p:nvSpPr>
          <p:cNvPr id="12" name="Notes Placeholder 11"/>
          <p:cNvSpPr>
            <a:spLocks noGrp="1"/>
          </p:cNvSpPr>
          <p:nvPr>
            <p:ph type="body" idx="1"/>
          </p:nvPr>
        </p:nvSpPr>
        <p:spPr/>
        <p:txBody>
          <a:bodyPr/>
          <a:lstStyle/>
          <a:p>
            <a:r>
              <a:rPr lang="en-US" dirty="0"/>
              <a:t>IEP Services include supplementary aids and services, specially designed instruction, related services, and program modifications and supports for personnel.  </a:t>
            </a:r>
          </a:p>
          <a:p>
            <a:r>
              <a:rPr lang="en-US" dirty="0"/>
              <a:t>All IEP services are provided to meet the unique needs of a child with a disability, and must be provided at no cost to the parents</a:t>
            </a:r>
          </a:p>
          <a:p>
            <a:endParaRPr lang="en-US" dirty="0"/>
          </a:p>
        </p:txBody>
      </p:sp>
    </p:spTree>
    <p:extLst>
      <p:ext uri="{BB962C8B-B14F-4D97-AF65-F5344CB8AC3E}">
        <p14:creationId xmlns:p14="http://schemas.microsoft.com/office/powerpoint/2010/main" val="36903112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82881" y="2301876"/>
            <a:ext cx="6658947" cy="6685370"/>
          </a:xfrm>
        </p:spPr>
        <p:txBody>
          <a:bodyPr/>
          <a:lstStyle/>
          <a:p>
            <a:pPr lvl="0"/>
            <a:r>
              <a:rPr lang="en-US" dirty="0" smtClean="0"/>
              <a:t>This is an excerpt from the I-4 linking form program summary- Link to DPI form on slide</a:t>
            </a:r>
          </a:p>
          <a:p>
            <a:pPr lvl="0"/>
            <a:r>
              <a:rPr lang="en-US" dirty="0" smtClean="0"/>
              <a:t>In earlier sections, the IEP team will have summarized and numbered each of the  student’s disability-related needs. The team will also have numbered each goal developed to address the needs. </a:t>
            </a:r>
          </a:p>
          <a:p>
            <a:pPr lvl="0"/>
            <a:r>
              <a:rPr lang="en-US" dirty="0" smtClean="0"/>
              <a:t>After the needs and goals are identified, the team is then ready to align services and develop the program summary. </a:t>
            </a:r>
            <a:r>
              <a:rPr lang="en-US" b="1" dirty="0" smtClean="0"/>
              <a:t>It is very important to wait until Steps 1, 2, and 3 are completed before developing the program summary during Step 4. </a:t>
            </a:r>
          </a:p>
          <a:p>
            <a:r>
              <a:rPr lang="en-US" b="1" dirty="0" smtClean="0"/>
              <a:t>Each service will include the number or numbers of the goal(s) or needs) that the services is intended to address. This linkage helps to ensure there is a special education service for each goal to enable the student to make sufficient progress toward the goal and that each need is supported with services. </a:t>
            </a:r>
          </a:p>
          <a:p>
            <a:r>
              <a:rPr lang="en-US" dirty="0" smtClean="0"/>
              <a:t>There may be more than one service to address a goal or need, or one service may address multiple goals/needs.</a:t>
            </a:r>
          </a:p>
          <a:p>
            <a:r>
              <a:rPr lang="en-US" dirty="0" smtClean="0"/>
              <a:t>You will notice </a:t>
            </a:r>
            <a:r>
              <a:rPr lang="en-US" b="1" dirty="0" smtClean="0"/>
              <a:t>Supplementary Aids and Services are considered first </a:t>
            </a:r>
            <a:r>
              <a:rPr lang="en-US" dirty="0" smtClean="0"/>
              <a:t>when aligning special education services with a student’s IEP goals. </a:t>
            </a:r>
          </a:p>
          <a:p>
            <a:r>
              <a:rPr lang="en-US" i="1" dirty="0" smtClean="0"/>
              <a:t>Ask why they think we moved this to the top of the program summary? </a:t>
            </a:r>
            <a:endParaRPr lang="en-US" i="1" dirty="0"/>
          </a:p>
          <a:p>
            <a:r>
              <a:rPr lang="en-US" dirty="0" smtClean="0"/>
              <a:t>This reinforces the concept of least restrictive environment and the desire to first consider education in the regular education environment with supports. </a:t>
            </a:r>
          </a:p>
        </p:txBody>
      </p:sp>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p:txBody>
          <a:bodyPr/>
          <a:lstStyle/>
          <a:p>
            <a:r>
              <a:rPr lang="en-US" dirty="0" smtClean="0"/>
              <a:t>April 2018</a:t>
            </a:r>
            <a:endParaRPr lang="en-US" dirty="0"/>
          </a:p>
        </p:txBody>
      </p:sp>
      <p:sp>
        <p:nvSpPr>
          <p:cNvPr id="6" name="Footer Placeholder 5"/>
          <p:cNvSpPr>
            <a:spLocks noGrp="1"/>
          </p:cNvSpPr>
          <p:nvPr>
            <p:ph type="ftr" sz="quarter" idx="12"/>
          </p:nvPr>
        </p:nvSpPr>
        <p:spPr/>
        <p:txBody>
          <a:bodyPr/>
          <a:lstStyle/>
          <a:p>
            <a:r>
              <a:rPr lang="en-US" smtClean="0"/>
              <a:t>Wisconsin Department of Public Instruction</a:t>
            </a:r>
            <a:endParaRPr lang="en-US" dirty="0"/>
          </a:p>
        </p:txBody>
      </p:sp>
      <p:sp>
        <p:nvSpPr>
          <p:cNvPr id="7" name="Slide Number Placeholder 6"/>
          <p:cNvSpPr>
            <a:spLocks noGrp="1"/>
          </p:cNvSpPr>
          <p:nvPr>
            <p:ph type="sldNum" sz="quarter" idx="13"/>
          </p:nvPr>
        </p:nvSpPr>
        <p:spPr/>
        <p:txBody>
          <a:bodyPr/>
          <a:lstStyle/>
          <a:p>
            <a:fld id="{B8DB3C69-16F6-466A-B3B3-DB0E2089E12C}" type="slidenum">
              <a:rPr lang="en-US" smtClean="0"/>
              <a:pPr/>
              <a:t>94</a:t>
            </a:fld>
            <a:endParaRPr lang="en-US" dirty="0"/>
          </a:p>
        </p:txBody>
      </p:sp>
      <p:sp>
        <p:nvSpPr>
          <p:cNvPr id="12" name="Slide Image Placeholder 11"/>
          <p:cNvSpPr>
            <a:spLocks noGrp="1" noRot="1" noChangeAspect="1"/>
          </p:cNvSpPr>
          <p:nvPr>
            <p:ph type="sldImg"/>
          </p:nvPr>
        </p:nvSpPr>
        <p:spPr>
          <a:xfrm>
            <a:off x="1789113" y="185738"/>
            <a:ext cx="3429000" cy="1930400"/>
          </a:xfrm>
        </p:spPr>
      </p:sp>
    </p:spTree>
    <p:extLst>
      <p:ext uri="{BB962C8B-B14F-4D97-AF65-F5344CB8AC3E}">
        <p14:creationId xmlns:p14="http://schemas.microsoft.com/office/powerpoint/2010/main" val="9339739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8DB3C69-16F6-466A-B3B3-DB0E2089E12C}" type="slidenum">
              <a:rPr lang="en-US" smtClean="0"/>
              <a:pPr/>
              <a:t>95</a:t>
            </a:fld>
            <a:endParaRPr lang="en-US" dirty="0"/>
          </a:p>
        </p:txBody>
      </p:sp>
      <p:sp>
        <p:nvSpPr>
          <p:cNvPr id="5" name="Header Placeholder 4"/>
          <p:cNvSpPr>
            <a:spLocks noGrp="1"/>
          </p:cNvSpPr>
          <p:nvPr>
            <p:ph type="hdr" sz="quarter" idx="11"/>
          </p:nvPr>
        </p:nvSpPr>
        <p:spPr/>
        <p:txBody>
          <a:bodyPr/>
          <a:lstStyle/>
          <a:p>
            <a:r>
              <a:rPr lang="en-US" smtClean="0"/>
              <a:t>CCR IEPs</a:t>
            </a:r>
            <a:endParaRPr lang="en-US" dirty="0"/>
          </a:p>
        </p:txBody>
      </p:sp>
      <p:sp>
        <p:nvSpPr>
          <p:cNvPr id="6" name="Date Placeholder 5"/>
          <p:cNvSpPr>
            <a:spLocks noGrp="1"/>
          </p:cNvSpPr>
          <p:nvPr>
            <p:ph type="dt" idx="12"/>
          </p:nvPr>
        </p:nvSpPr>
        <p:spPr/>
        <p:txBody>
          <a:bodyPr/>
          <a:lstStyle/>
          <a:p>
            <a:r>
              <a:rPr lang="en-US" dirty="0" smtClean="0"/>
              <a:t>April 2018</a:t>
            </a:r>
            <a:endParaRPr lang="en-US" dirty="0"/>
          </a:p>
        </p:txBody>
      </p:sp>
      <p:sp>
        <p:nvSpPr>
          <p:cNvPr id="7" name="Footer Placeholder 6"/>
          <p:cNvSpPr>
            <a:spLocks noGrp="1"/>
          </p:cNvSpPr>
          <p:nvPr>
            <p:ph type="ftr" sz="quarter" idx="13"/>
          </p:nvPr>
        </p:nvSpPr>
        <p:spPr/>
        <p:txBody>
          <a:bodyPr/>
          <a:lstStyle/>
          <a:p>
            <a:r>
              <a:rPr lang="en-US" smtClean="0"/>
              <a:t>Wisconsin Department of Public Instruction</a:t>
            </a:r>
            <a:endParaRPr lang="en-US" dirty="0"/>
          </a:p>
        </p:txBody>
      </p:sp>
      <p:sp>
        <p:nvSpPr>
          <p:cNvPr id="2" name="Slide Image Placeholder 1"/>
          <p:cNvSpPr>
            <a:spLocks noGrp="1" noRot="1" noChangeAspect="1"/>
          </p:cNvSpPr>
          <p:nvPr>
            <p:ph type="sldImg"/>
          </p:nvPr>
        </p:nvSpPr>
        <p:spPr>
          <a:xfrm>
            <a:off x="2057400" y="228600"/>
            <a:ext cx="3175000" cy="1785938"/>
          </a:xfrm>
        </p:spPr>
      </p:sp>
      <p:sp>
        <p:nvSpPr>
          <p:cNvPr id="8" name="Notes Placeholder 7"/>
          <p:cNvSpPr>
            <a:spLocks noGrp="1"/>
          </p:cNvSpPr>
          <p:nvPr>
            <p:ph type="body" idx="1"/>
          </p:nvPr>
        </p:nvSpPr>
        <p:spPr/>
        <p:txBody>
          <a:bodyPr/>
          <a:lstStyle/>
          <a:p>
            <a:pPr lvl="0"/>
            <a:r>
              <a:rPr lang="en-US" sz="1300" dirty="0">
                <a:solidFill>
                  <a:prstClr val="black"/>
                </a:solidFill>
              </a:rPr>
              <a:t>Accommodations are a kind of supplementary aid and service. </a:t>
            </a:r>
            <a:r>
              <a:rPr lang="en-US" sz="1300" b="1" dirty="0">
                <a:solidFill>
                  <a:prstClr val="black"/>
                </a:solidFill>
              </a:rPr>
              <a:t>Accommodations are supports that provide equitable access to grade-level content and allow students to demonstrate what they know.  </a:t>
            </a:r>
            <a:r>
              <a:rPr lang="en-US" sz="1300" dirty="0">
                <a:solidFill>
                  <a:prstClr val="black"/>
                </a:solidFill>
              </a:rPr>
              <a:t>Accommodations are </a:t>
            </a:r>
            <a:r>
              <a:rPr lang="en-US" sz="1300" b="1" dirty="0">
                <a:solidFill>
                  <a:prstClr val="black"/>
                </a:solidFill>
              </a:rPr>
              <a:t>intended to reduce or eliminate the effects of a student’s disability that may result in difficulty accessing instruction and engaging in typical learning and other school activities.  </a:t>
            </a:r>
          </a:p>
          <a:p>
            <a:pPr lvl="0"/>
            <a:r>
              <a:rPr lang="en-US" sz="1300" dirty="0">
                <a:solidFill>
                  <a:prstClr val="black"/>
                </a:solidFill>
              </a:rPr>
              <a:t>The use of accommodations and supports do not reduce learning expectations-do not substantively change the content or required skill level of a lesson, activity, or test. </a:t>
            </a:r>
          </a:p>
          <a:p>
            <a:pPr lvl="0"/>
            <a:r>
              <a:rPr lang="en-US" sz="1300" dirty="0">
                <a:solidFill>
                  <a:prstClr val="black"/>
                </a:solidFill>
              </a:rPr>
              <a:t>Accommodations and other supplementary aids and services can serve multiple functions, all which help support the student on a pathway to college and career readiness. </a:t>
            </a:r>
            <a:r>
              <a:rPr lang="en-US" sz="1300" b="1" dirty="0">
                <a:solidFill>
                  <a:prstClr val="black"/>
                </a:solidFill>
              </a:rPr>
              <a:t>Accommodations and other IEP supports may be needed both to access and engage in specific academic tasks, as well as to support functional needs of students across various environments.</a:t>
            </a:r>
          </a:p>
          <a:p>
            <a:pPr lvl="0"/>
            <a:r>
              <a:rPr lang="en-US" sz="1300" dirty="0">
                <a:solidFill>
                  <a:prstClr val="black"/>
                </a:solidFill>
              </a:rPr>
              <a:t>Selected Accommodations and supports  should be </a:t>
            </a:r>
            <a:r>
              <a:rPr lang="en-US" sz="1300" b="1" dirty="0">
                <a:solidFill>
                  <a:prstClr val="black"/>
                </a:solidFill>
              </a:rPr>
              <a:t>based on the unique needs of each student </a:t>
            </a:r>
            <a:r>
              <a:rPr lang="en-US" sz="1300" dirty="0">
                <a:solidFill>
                  <a:prstClr val="black"/>
                </a:solidFill>
              </a:rPr>
              <a:t>with an IEP and should support the goals in the IEP.</a:t>
            </a:r>
          </a:p>
          <a:p>
            <a:pPr lvl="0"/>
            <a:r>
              <a:rPr lang="en-US" sz="1300" b="1" dirty="0">
                <a:solidFill>
                  <a:prstClr val="black"/>
                </a:solidFill>
              </a:rPr>
              <a:t>Relate back to Equity Picture--- “boxes</a:t>
            </a:r>
            <a:r>
              <a:rPr lang="en-US" sz="1300" dirty="0">
                <a:solidFill>
                  <a:prstClr val="black"/>
                </a:solidFill>
              </a:rPr>
              <a:t>” </a:t>
            </a:r>
            <a:r>
              <a:rPr lang="en-US" sz="1300" b="1" dirty="0">
                <a:solidFill>
                  <a:prstClr val="black"/>
                </a:solidFill>
              </a:rPr>
              <a:t>Need to be careful-  </a:t>
            </a:r>
            <a:r>
              <a:rPr lang="en-US" sz="1300" dirty="0">
                <a:solidFill>
                  <a:prstClr val="black"/>
                </a:solidFill>
              </a:rPr>
              <a:t>this can be about building boxes without thinking about breaking down barriers.  </a:t>
            </a:r>
          </a:p>
          <a:p>
            <a:pPr lvl="0"/>
            <a:r>
              <a:rPr lang="en-US" sz="1300" dirty="0">
                <a:solidFill>
                  <a:prstClr val="black"/>
                </a:solidFill>
              </a:rPr>
              <a:t>The appropriate use of needed accommodations may:</a:t>
            </a:r>
          </a:p>
          <a:p>
            <a:pPr lvl="1">
              <a:spcBef>
                <a:spcPts val="0"/>
              </a:spcBef>
            </a:pPr>
            <a:r>
              <a:rPr lang="en-US" dirty="0">
                <a:solidFill>
                  <a:prstClr val="black"/>
                </a:solidFill>
              </a:rPr>
              <a:t>Increase access, </a:t>
            </a:r>
            <a:r>
              <a:rPr lang="en-US" dirty="0" smtClean="0">
                <a:solidFill>
                  <a:prstClr val="black"/>
                </a:solidFill>
              </a:rPr>
              <a:t>engagement, </a:t>
            </a:r>
            <a:r>
              <a:rPr lang="en-US" dirty="0">
                <a:solidFill>
                  <a:prstClr val="black"/>
                </a:solidFill>
              </a:rPr>
              <a:t>and progress in general education standards, instruction, settings, or activities.</a:t>
            </a:r>
          </a:p>
          <a:p>
            <a:pPr lvl="1">
              <a:spcBef>
                <a:spcPts val="0"/>
              </a:spcBef>
            </a:pPr>
            <a:r>
              <a:rPr lang="en-US" dirty="0">
                <a:solidFill>
                  <a:prstClr val="black"/>
                </a:solidFill>
              </a:rPr>
              <a:t>Help the student be more independent.</a:t>
            </a:r>
          </a:p>
          <a:p>
            <a:pPr lvl="1">
              <a:spcBef>
                <a:spcPts val="0"/>
              </a:spcBef>
            </a:pPr>
            <a:r>
              <a:rPr lang="en-US" dirty="0">
                <a:solidFill>
                  <a:prstClr val="black"/>
                </a:solidFill>
              </a:rPr>
              <a:t>Improve motivation and engagement (this also connects with Universal Design for Learning Guidelines).</a:t>
            </a:r>
          </a:p>
          <a:p>
            <a:pPr lvl="0"/>
            <a:r>
              <a:rPr lang="en-US" sz="1300" dirty="0">
                <a:solidFill>
                  <a:prstClr val="black"/>
                </a:solidFill>
              </a:rPr>
              <a:t>Accommodations may also support the student by the following: </a:t>
            </a:r>
          </a:p>
          <a:p>
            <a:pPr lvl="1">
              <a:spcBef>
                <a:spcPts val="0"/>
              </a:spcBef>
            </a:pPr>
            <a:r>
              <a:rPr lang="en-US" dirty="0">
                <a:solidFill>
                  <a:prstClr val="black"/>
                </a:solidFill>
              </a:rPr>
              <a:t>Provide Student Choice and Input that helps to foster self-determination.</a:t>
            </a:r>
          </a:p>
          <a:p>
            <a:pPr lvl="1">
              <a:spcBef>
                <a:spcPts val="0"/>
              </a:spcBef>
            </a:pPr>
            <a:r>
              <a:rPr lang="en-US" dirty="0">
                <a:solidFill>
                  <a:prstClr val="black"/>
                </a:solidFill>
              </a:rPr>
              <a:t>Be Available to the Student in Future Higher Education or Employment.</a:t>
            </a:r>
          </a:p>
          <a:p>
            <a:pPr lvl="0"/>
            <a:r>
              <a:rPr lang="en-US" sz="1300" dirty="0">
                <a:solidFill>
                  <a:prstClr val="black"/>
                </a:solidFill>
              </a:rPr>
              <a:t> Some accommodations and other supplementary aids and services provided in schools may be available in post-secondary education settings, as well as in jobs and community activities. The accommodations available today for students, post high school continue to expand. Because accommodations available in these settings are increasing, it is important for IEP teams to reach out to potential employers and higher education resource staff to find out about the types of accommodations available and provide students with sufficient instruction on self-advocacy and the use of accommodations during K-12. </a:t>
            </a:r>
          </a:p>
        </p:txBody>
      </p:sp>
    </p:spTree>
    <p:extLst>
      <p:ext uri="{BB962C8B-B14F-4D97-AF65-F5344CB8AC3E}">
        <p14:creationId xmlns:p14="http://schemas.microsoft.com/office/powerpoint/2010/main" val="1295913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1" y="2379414"/>
            <a:ext cx="6702215" cy="6612186"/>
          </a:xfrm>
        </p:spPr>
        <p:txBody>
          <a:bodyPr>
            <a:normAutofit fontScale="85000" lnSpcReduction="10000"/>
          </a:bodyPr>
          <a:lstStyle/>
          <a:p>
            <a:pPr>
              <a:lnSpc>
                <a:spcPct val="120000"/>
              </a:lnSpc>
              <a:spcBef>
                <a:spcPts val="600"/>
              </a:spcBef>
            </a:pPr>
            <a:r>
              <a:rPr lang="en-US" dirty="0" smtClean="0"/>
              <a:t>A provision in the Individuals with Disabilities Education Act of 2004 (IDEA) establishes the NIMAS [34 CFR 300.172(a)(1).] </a:t>
            </a:r>
          </a:p>
          <a:p>
            <a:pPr>
              <a:lnSpc>
                <a:spcPct val="120000"/>
              </a:lnSpc>
              <a:spcBef>
                <a:spcPts val="600"/>
              </a:spcBef>
            </a:pPr>
            <a:r>
              <a:rPr lang="en-US" dirty="0" smtClean="0"/>
              <a:t>This Standard requires LEAs to ensure all students who are blind or visually impaired, and those with other print disabilities, receive accessible materials in an appropriate specialized format and in a timely manner (i.e. at the same time all other students receive their print materials.</a:t>
            </a:r>
          </a:p>
          <a:p>
            <a:pPr>
              <a:lnSpc>
                <a:spcPct val="120000"/>
              </a:lnSpc>
              <a:spcBef>
                <a:spcPts val="600"/>
              </a:spcBef>
            </a:pPr>
            <a:r>
              <a:rPr lang="en-US" dirty="0" smtClean="0"/>
              <a:t>The standard provides for consistent source files to be used to create specialized formats for students with print disabilities, including those who are blind and visually impaired. </a:t>
            </a:r>
          </a:p>
          <a:p>
            <a:pPr>
              <a:lnSpc>
                <a:spcPct val="120000"/>
              </a:lnSpc>
              <a:spcBef>
                <a:spcPts val="600"/>
              </a:spcBef>
            </a:pPr>
            <a:r>
              <a:rPr lang="en-US" dirty="0" smtClean="0"/>
              <a:t>Wisconsin School districts can access such materials for eligible students (blind, visually impaired, other print disabilities) from the National Instructional Materials Access Center (NIMAC). They do this by making a request through the Wisconsin Accessible Materials Portal (WAMP). </a:t>
            </a:r>
          </a:p>
          <a:p>
            <a:pPr>
              <a:lnSpc>
                <a:spcPct val="120000"/>
              </a:lnSpc>
              <a:spcBef>
                <a:spcPts val="600"/>
              </a:spcBef>
            </a:pPr>
            <a:r>
              <a:rPr lang="en-US" dirty="0" smtClean="0"/>
              <a:t>LEAs must also ensure student with IEPS who need instructional materials in accessible formats, but are not included under the definition of blind or other persons with print disabilities or who need materials that cannot be produced from NIMAS files, receive those instructional materials in a timely manner. </a:t>
            </a:r>
          </a:p>
          <a:p>
            <a:pPr>
              <a:lnSpc>
                <a:spcPct val="120000"/>
              </a:lnSpc>
              <a:spcBef>
                <a:spcPts val="600"/>
              </a:spcBef>
            </a:pPr>
            <a:r>
              <a:rPr lang="en-US" dirty="0" smtClean="0"/>
              <a:t>During Step 2, the IEP team should have already identified whether the student’s disability affects the student’s access to print materials and if there are corresponding disability-related needs that must be addressed to increase such access so the student can engage in instructional activities. If so, the team may decide goals are needed to address the access need.  </a:t>
            </a:r>
          </a:p>
          <a:p>
            <a:pPr>
              <a:lnSpc>
                <a:spcPct val="120000"/>
              </a:lnSpc>
              <a:spcBef>
                <a:spcPts val="600"/>
              </a:spcBef>
            </a:pPr>
            <a:r>
              <a:rPr lang="en-US" dirty="0" smtClean="0"/>
              <a:t>In Step 4, when linking services to needs, the IEP team should consider if the student needs instructional materials in specialized format to address their disability related needs so they can meet their IEP goals AND access, engage and make progress in the general education curriculum.  </a:t>
            </a:r>
          </a:p>
          <a:p>
            <a:pPr>
              <a:lnSpc>
                <a:spcPct val="120000"/>
              </a:lnSpc>
              <a:spcBef>
                <a:spcPts val="600"/>
              </a:spcBef>
            </a:pPr>
            <a:r>
              <a:rPr lang="en-US" dirty="0" smtClean="0"/>
              <a:t>Services related to this need would include the supplementary aid and service of accessible print materials and could include other services such as specially designed instruction on the use of such materials, as appropriate. </a:t>
            </a:r>
          </a:p>
          <a:p>
            <a:pPr>
              <a:lnSpc>
                <a:spcPct val="120000"/>
              </a:lnSpc>
              <a:spcBef>
                <a:spcPts val="600"/>
              </a:spcBef>
            </a:pPr>
            <a:r>
              <a:rPr lang="en-US" dirty="0" smtClean="0"/>
              <a:t>Specific guidance for districts can be found at: </a:t>
            </a:r>
            <a:r>
              <a:rPr lang="en-US" dirty="0" smtClean="0">
                <a:hlinkClick r:id="rId3"/>
              </a:rPr>
              <a:t>https://www.wamp.k12.wi.us/guidance-for-districts/</a:t>
            </a:r>
            <a:r>
              <a:rPr lang="en-US" dirty="0" smtClean="0"/>
              <a:t>   (Link on slide and at end of presentation)</a:t>
            </a:r>
          </a:p>
          <a:p>
            <a:pPr>
              <a:lnSpc>
                <a:spcPct val="120000"/>
              </a:lnSpc>
            </a:pPr>
            <a:r>
              <a:rPr lang="en-US" dirty="0" smtClean="0"/>
              <a:t>Contact: Jayne Bischoff, UDL and AT Consultant</a:t>
            </a:r>
            <a:endParaRPr lang="en-US" dirty="0"/>
          </a:p>
        </p:txBody>
      </p:sp>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p:txBody>
          <a:bodyPr/>
          <a:lstStyle/>
          <a:p>
            <a:r>
              <a:rPr lang="en-US" dirty="0" smtClean="0"/>
              <a:t>April 2018</a:t>
            </a:r>
            <a:endParaRPr lang="en-US" dirty="0"/>
          </a:p>
        </p:txBody>
      </p:sp>
      <p:sp>
        <p:nvSpPr>
          <p:cNvPr id="6" name="Footer Placeholder 5"/>
          <p:cNvSpPr>
            <a:spLocks noGrp="1"/>
          </p:cNvSpPr>
          <p:nvPr>
            <p:ph type="ftr" sz="quarter" idx="12"/>
          </p:nvPr>
        </p:nvSpPr>
        <p:spPr/>
        <p:txBody>
          <a:bodyPr/>
          <a:lstStyle/>
          <a:p>
            <a:r>
              <a:rPr lang="en-US" smtClean="0"/>
              <a:t>Wisconsin Department of Public Instruction</a:t>
            </a:r>
            <a:endParaRPr lang="en-US" dirty="0"/>
          </a:p>
        </p:txBody>
      </p:sp>
      <p:sp>
        <p:nvSpPr>
          <p:cNvPr id="7" name="Slide Number Placeholder 6"/>
          <p:cNvSpPr>
            <a:spLocks noGrp="1"/>
          </p:cNvSpPr>
          <p:nvPr>
            <p:ph type="sldNum" sz="quarter" idx="13"/>
          </p:nvPr>
        </p:nvSpPr>
        <p:spPr/>
        <p:txBody>
          <a:bodyPr/>
          <a:lstStyle/>
          <a:p>
            <a:fld id="{B8DB3C69-16F6-466A-B3B3-DB0E2089E12C}" type="slidenum">
              <a:rPr lang="en-US" smtClean="0"/>
              <a:pPr/>
              <a:t>96</a:t>
            </a:fld>
            <a:endParaRPr lang="en-US" dirty="0"/>
          </a:p>
        </p:txBody>
      </p:sp>
      <p:sp>
        <p:nvSpPr>
          <p:cNvPr id="19" name="Slide Image Placeholder 18"/>
          <p:cNvSpPr>
            <a:spLocks noGrp="1" noRot="1" noChangeAspect="1"/>
          </p:cNvSpPr>
          <p:nvPr>
            <p:ph type="sldImg"/>
          </p:nvPr>
        </p:nvSpPr>
        <p:spPr>
          <a:xfrm>
            <a:off x="1833563" y="269875"/>
            <a:ext cx="3749675" cy="2109788"/>
          </a:xfrm>
        </p:spPr>
      </p:sp>
    </p:spTree>
    <p:extLst>
      <p:ext uri="{BB962C8B-B14F-4D97-AF65-F5344CB8AC3E}">
        <p14:creationId xmlns:p14="http://schemas.microsoft.com/office/powerpoint/2010/main" val="12190078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Here is an example of a service described using conditions</a:t>
            </a:r>
          </a:p>
          <a:p>
            <a:r>
              <a:rPr lang="en-US" dirty="0" smtClean="0"/>
              <a:t>Type of service: (The student will be given) a short comfort, sensory, or walk break (inside or out of classroom)</a:t>
            </a:r>
          </a:p>
          <a:p>
            <a:r>
              <a:rPr lang="en-US" dirty="0" smtClean="0"/>
              <a:t>Frequency (Conditions): When the student becomes anxious or overstimulated and is unable to continue accessing or engaging in the class activity.</a:t>
            </a:r>
          </a:p>
          <a:p>
            <a:r>
              <a:rPr lang="en-US" dirty="0" smtClean="0"/>
              <a:t>Amount: 5-10 minutes </a:t>
            </a:r>
          </a:p>
          <a:p>
            <a:r>
              <a:rPr lang="en-US" dirty="0" smtClean="0"/>
              <a:t>Location: general education environments (classroom </a:t>
            </a:r>
            <a:r>
              <a:rPr lang="en-US" smtClean="0"/>
              <a:t>or other</a:t>
            </a:r>
            <a:r>
              <a:rPr lang="en-US" baseline="0" smtClean="0"/>
              <a:t> </a:t>
            </a:r>
            <a:r>
              <a:rPr lang="en-US" smtClean="0"/>
              <a:t>environment</a:t>
            </a:r>
            <a:r>
              <a:rPr lang="en-US" dirty="0" smtClean="0"/>
              <a:t>)</a:t>
            </a:r>
          </a:p>
          <a:p>
            <a:endParaRPr lang="en-US" dirty="0" smtClean="0"/>
          </a:p>
        </p:txBody>
      </p:sp>
      <p:sp>
        <p:nvSpPr>
          <p:cNvPr id="4" name="Header Placeholder 3"/>
          <p:cNvSpPr>
            <a:spLocks noGrp="1"/>
          </p:cNvSpPr>
          <p:nvPr>
            <p:ph type="hdr" sz="quarter" idx="10"/>
          </p:nvPr>
        </p:nvSpPr>
        <p:spPr/>
        <p:txBody>
          <a:bodyPr/>
          <a:lstStyle/>
          <a:p>
            <a:r>
              <a:rPr lang="en-US" smtClean="0">
                <a:solidFill>
                  <a:prstClr val="black"/>
                </a:solidFill>
              </a:rPr>
              <a:t>CCR-IEPs Webinar 4</a:t>
            </a:r>
            <a:endParaRPr lang="en-US" dirty="0">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June 2017</a:t>
            </a:r>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Wisconsin Dept. of Public Instruction</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B8DB3C69-16F6-466A-B3B3-DB0E2089E12C}" type="slidenum">
              <a:rPr lang="en-US" smtClean="0">
                <a:solidFill>
                  <a:prstClr val="black"/>
                </a:solidFill>
              </a:rPr>
              <a:pPr/>
              <a:t>97</a:t>
            </a:fld>
            <a:endParaRPr lang="en-US" dirty="0">
              <a:solidFill>
                <a:prstClr val="black"/>
              </a:solidFill>
            </a:endParaRPr>
          </a:p>
        </p:txBody>
      </p:sp>
      <p:sp>
        <p:nvSpPr>
          <p:cNvPr id="19" name="Slide Image Placeholder 18"/>
          <p:cNvSpPr>
            <a:spLocks noGrp="1" noRot="1" noChangeAspect="1"/>
          </p:cNvSpPr>
          <p:nvPr>
            <p:ph type="sldImg"/>
          </p:nvPr>
        </p:nvSpPr>
        <p:spPr>
          <a:xfrm>
            <a:off x="2057400" y="228600"/>
            <a:ext cx="3175000" cy="1785938"/>
          </a:xfrm>
        </p:spPr>
      </p:sp>
    </p:spTree>
    <p:extLst>
      <p:ext uri="{BB962C8B-B14F-4D97-AF65-F5344CB8AC3E}">
        <p14:creationId xmlns:p14="http://schemas.microsoft.com/office/powerpoint/2010/main" val="27585984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0838" y="2093913"/>
            <a:ext cx="6659562" cy="6892925"/>
          </a:xfrm>
        </p:spPr>
        <p:txBody>
          <a:bodyPr/>
          <a:lstStyle/>
          <a:p>
            <a:endParaRPr lang="en-US" dirty="0"/>
          </a:p>
          <a:p>
            <a:r>
              <a:rPr lang="en-US" dirty="0" smtClean="0"/>
              <a:t>In IDEA specially designed instruction is used as a verb and means </a:t>
            </a:r>
            <a:r>
              <a:rPr lang="en-US" b="1" dirty="0" smtClean="0"/>
              <a:t>adapting</a:t>
            </a:r>
            <a:r>
              <a:rPr lang="en-US" dirty="0"/>
              <a:t>, the </a:t>
            </a:r>
            <a:r>
              <a:rPr lang="en-US" b="1" dirty="0"/>
              <a:t>content, methodology, or delivery of instruction </a:t>
            </a:r>
            <a:r>
              <a:rPr lang="en-US" dirty="0"/>
              <a:t>to address the unique needs that result from the student’s disability and ensure access to the general curriculum, so the student can meet the educational standards that apply to all students in the district. </a:t>
            </a:r>
            <a:endParaRPr lang="en-US" dirty="0" smtClean="0"/>
          </a:p>
          <a:p>
            <a:r>
              <a:rPr lang="en-US" dirty="0" smtClean="0"/>
              <a:t>Lets use an activity to talk more about what this means in practice. </a:t>
            </a:r>
            <a:endParaRPr lang="en-US" dirty="0"/>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a:xfrm>
            <a:off x="3971925" y="0"/>
            <a:ext cx="3038475" cy="466725"/>
          </a:xfrm>
        </p:spPr>
        <p:txBody>
          <a:bodyPr/>
          <a:lstStyle/>
          <a:p>
            <a:r>
              <a:rPr lang="en-US" dirty="0" smtClean="0"/>
              <a:t>April 2018</a:t>
            </a:r>
            <a:endParaRPr lang="en-US" dirty="0"/>
          </a:p>
        </p:txBody>
      </p:sp>
      <p:sp>
        <p:nvSpPr>
          <p:cNvPr id="6" name="Footer Placeholder 5"/>
          <p:cNvSpPr>
            <a:spLocks noGrp="1"/>
          </p:cNvSpPr>
          <p:nvPr>
            <p:ph type="ftr" sz="quarter" idx="12"/>
          </p:nvPr>
        </p:nvSpPr>
        <p:spPr>
          <a:xfrm>
            <a:off x="0" y="8975725"/>
            <a:ext cx="3505200" cy="320675"/>
          </a:xfrm>
        </p:spPr>
        <p:txBody>
          <a:bodyPr/>
          <a:lstStyle/>
          <a:p>
            <a:r>
              <a:rPr lang="en-US" smtClean="0"/>
              <a:t>Wisconsin Department of Public Instruction</a:t>
            </a:r>
            <a:endParaRPr lang="en-US"/>
          </a:p>
        </p:txBody>
      </p:sp>
      <p:sp>
        <p:nvSpPr>
          <p:cNvPr id="7" name="Slide Number Placeholder 6"/>
          <p:cNvSpPr>
            <a:spLocks noGrp="1"/>
          </p:cNvSpPr>
          <p:nvPr>
            <p:ph type="sldNum" sz="quarter" idx="13"/>
          </p:nvPr>
        </p:nvSpPr>
        <p:spPr>
          <a:xfrm>
            <a:off x="5640388" y="8975725"/>
            <a:ext cx="1370012" cy="320675"/>
          </a:xfrm>
        </p:spPr>
        <p:txBody>
          <a:bodyPr/>
          <a:lstStyle/>
          <a:p>
            <a:fld id="{39280DFA-CFF4-4B22-B14E-825893CEE4C9}" type="slidenum">
              <a:rPr lang="en-US" smtClean="0"/>
              <a:t>98</a:t>
            </a:fld>
            <a:endParaRPr lang="en-US"/>
          </a:p>
        </p:txBody>
      </p:sp>
      <p:sp>
        <p:nvSpPr>
          <p:cNvPr id="8" name="Slide Image Placeholder 7"/>
          <p:cNvSpPr>
            <a:spLocks noGrp="1" noRot="1" noChangeAspect="1"/>
          </p:cNvSpPr>
          <p:nvPr>
            <p:ph type="sldImg"/>
          </p:nvPr>
        </p:nvSpPr>
        <p:spPr>
          <a:xfrm>
            <a:off x="2057400" y="228600"/>
            <a:ext cx="3175000" cy="1785938"/>
          </a:xfrm>
        </p:spPr>
      </p:sp>
    </p:spTree>
    <p:extLst>
      <p:ext uri="{BB962C8B-B14F-4D97-AF65-F5344CB8AC3E}">
        <p14:creationId xmlns:p14="http://schemas.microsoft.com/office/powerpoint/2010/main" val="38454039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t>CCR IEPs</a:t>
            </a:r>
            <a:endParaRPr lang="en-US" dirty="0"/>
          </a:p>
        </p:txBody>
      </p:sp>
      <p:sp>
        <p:nvSpPr>
          <p:cNvPr id="5" name="Date Placeholder 4"/>
          <p:cNvSpPr>
            <a:spLocks noGrp="1"/>
          </p:cNvSpPr>
          <p:nvPr>
            <p:ph type="dt" idx="11"/>
          </p:nvPr>
        </p:nvSpPr>
        <p:spPr>
          <a:xfrm>
            <a:off x="3971925" y="0"/>
            <a:ext cx="3038475" cy="466725"/>
          </a:xfrm>
        </p:spPr>
        <p:txBody>
          <a:bodyPr/>
          <a:lstStyle/>
          <a:p>
            <a:r>
              <a:rPr lang="en-US" dirty="0" smtClean="0"/>
              <a:t>April 2018</a:t>
            </a:r>
            <a:endParaRPr lang="en-US" dirty="0"/>
          </a:p>
        </p:txBody>
      </p:sp>
      <p:sp>
        <p:nvSpPr>
          <p:cNvPr id="6" name="Footer Placeholder 5"/>
          <p:cNvSpPr>
            <a:spLocks noGrp="1"/>
          </p:cNvSpPr>
          <p:nvPr>
            <p:ph type="ftr" sz="quarter" idx="12"/>
          </p:nvPr>
        </p:nvSpPr>
        <p:spPr>
          <a:xfrm>
            <a:off x="0" y="8975725"/>
            <a:ext cx="3505200" cy="320675"/>
          </a:xfrm>
        </p:spPr>
        <p:txBody>
          <a:bodyPr/>
          <a:lstStyle/>
          <a:p>
            <a:r>
              <a:rPr lang="en-US" smtClean="0"/>
              <a:t>Wisconsin Department of Public Instruction</a:t>
            </a:r>
            <a:endParaRPr lang="en-US"/>
          </a:p>
        </p:txBody>
      </p:sp>
      <p:sp>
        <p:nvSpPr>
          <p:cNvPr id="7" name="Slide Number Placeholder 6"/>
          <p:cNvSpPr>
            <a:spLocks noGrp="1"/>
          </p:cNvSpPr>
          <p:nvPr>
            <p:ph type="sldNum" sz="quarter" idx="13"/>
          </p:nvPr>
        </p:nvSpPr>
        <p:spPr>
          <a:xfrm>
            <a:off x="5640388" y="8975725"/>
            <a:ext cx="1370012" cy="320675"/>
          </a:xfrm>
        </p:spPr>
        <p:txBody>
          <a:bodyPr/>
          <a:lstStyle/>
          <a:p>
            <a:fld id="{39280DFA-CFF4-4B22-B14E-825893CEE4C9}" type="slidenum">
              <a:rPr lang="en-US" smtClean="0"/>
              <a:t>99</a:t>
            </a:fld>
            <a:endParaRPr lang="en-US"/>
          </a:p>
        </p:txBody>
      </p:sp>
      <p:sp>
        <p:nvSpPr>
          <p:cNvPr id="8" name="Slide Image Placeholder 7"/>
          <p:cNvSpPr>
            <a:spLocks noGrp="1" noRot="1" noChangeAspect="1"/>
          </p:cNvSpPr>
          <p:nvPr>
            <p:ph type="sldImg"/>
          </p:nvPr>
        </p:nvSpPr>
        <p:spPr>
          <a:xfrm>
            <a:off x="2057400" y="228600"/>
            <a:ext cx="3175000" cy="1785938"/>
          </a:xfrm>
        </p:spPr>
      </p:sp>
      <p:sp>
        <p:nvSpPr>
          <p:cNvPr id="9" name="Notes Placeholder 8"/>
          <p:cNvSpPr>
            <a:spLocks noGrp="1"/>
          </p:cNvSpPr>
          <p:nvPr>
            <p:ph type="body" idx="1"/>
          </p:nvPr>
        </p:nvSpPr>
        <p:spPr/>
        <p:txBody>
          <a:bodyPr/>
          <a:lstStyle/>
          <a:p>
            <a:pPr>
              <a:lnSpc>
                <a:spcPct val="95000"/>
              </a:lnSpc>
            </a:pPr>
            <a:r>
              <a:rPr lang="en-US" sz="1300" b="1" i="1" dirty="0" smtClean="0"/>
              <a:t>Trainer Note: </a:t>
            </a:r>
            <a:r>
              <a:rPr lang="en-US" sz="1300" i="1" dirty="0" smtClean="0"/>
              <a:t>USE </a:t>
            </a:r>
            <a:r>
              <a:rPr lang="en-US" sz="1300" i="1" dirty="0"/>
              <a:t>this large group activity to guide conversation about the different types of services. in particular, highlight specially designed instruction. The purpose of this activity to deepen participant </a:t>
            </a:r>
            <a:r>
              <a:rPr lang="en-US" sz="1300" i="1" dirty="0" smtClean="0"/>
              <a:t>understanding </a:t>
            </a:r>
            <a:r>
              <a:rPr lang="en-US" sz="1300" i="1" dirty="0"/>
              <a:t>of what </a:t>
            </a:r>
            <a:r>
              <a:rPr lang="en-US" sz="1300" i="1" dirty="0" smtClean="0"/>
              <a:t>makes </a:t>
            </a:r>
            <a:r>
              <a:rPr lang="en-US" sz="1300" i="1" dirty="0"/>
              <a:t>a service, specially designed vs. a support or accommodation. Slide has timing- Click to show each item. </a:t>
            </a:r>
          </a:p>
          <a:p>
            <a:pPr>
              <a:lnSpc>
                <a:spcPct val="95000"/>
              </a:lnSpc>
            </a:pPr>
            <a:r>
              <a:rPr lang="en-US" sz="1300" b="1" dirty="0"/>
              <a:t>Activity prompt</a:t>
            </a:r>
            <a:r>
              <a:rPr lang="en-US" sz="1300" dirty="0"/>
              <a:t>: </a:t>
            </a:r>
            <a:r>
              <a:rPr lang="en-US" sz="1300" b="1" dirty="0"/>
              <a:t>If this was written in the program summary under “specially designed instruction” would you say it could be an example of specially designed instruction?  </a:t>
            </a:r>
            <a:r>
              <a:rPr lang="en-US" sz="1300" dirty="0"/>
              <a:t>Note:  these are only types of services and not complete service statements because they don’t include amount/frequency/location)</a:t>
            </a:r>
          </a:p>
          <a:p>
            <a:pPr>
              <a:lnSpc>
                <a:spcPct val="95000"/>
              </a:lnSpc>
            </a:pPr>
            <a:r>
              <a:rPr lang="en-US" sz="1300" b="1" dirty="0"/>
              <a:t>Response: </a:t>
            </a:r>
            <a:r>
              <a:rPr lang="en-US" sz="1300" dirty="0"/>
              <a:t>Thumbs up or down</a:t>
            </a:r>
          </a:p>
          <a:p>
            <a:pPr>
              <a:lnSpc>
                <a:spcPct val="95000"/>
              </a:lnSpc>
            </a:pPr>
            <a:r>
              <a:rPr lang="en-US" sz="1300" b="1" dirty="0"/>
              <a:t>Discuss why/why not </a:t>
            </a:r>
            <a:r>
              <a:rPr lang="en-US" sz="1300" dirty="0"/>
              <a:t>for each</a:t>
            </a:r>
          </a:p>
          <a:p>
            <a:pPr>
              <a:lnSpc>
                <a:spcPct val="95000"/>
              </a:lnSpc>
            </a:pPr>
            <a:r>
              <a:rPr lang="en-US" sz="1300" dirty="0"/>
              <a:t>During debrief, emphasize that specially designed instruction is intentionally and deliberately planned and delivered to directly improving student skills/behaviors targeted by IEP goals. Allow participants to generate and discuss other examples and ask questions </a:t>
            </a:r>
          </a:p>
          <a:p>
            <a:pPr>
              <a:lnSpc>
                <a:spcPct val="95000"/>
              </a:lnSpc>
            </a:pPr>
            <a:r>
              <a:rPr lang="en-US" sz="1300" dirty="0"/>
              <a:t>Answers: </a:t>
            </a:r>
          </a:p>
          <a:p>
            <a:pPr lvl="1">
              <a:lnSpc>
                <a:spcPct val="95000"/>
              </a:lnSpc>
            </a:pPr>
            <a:r>
              <a:rPr lang="en-US" sz="1200" u="sng" dirty="0"/>
              <a:t>LD Resource Support- </a:t>
            </a:r>
            <a:r>
              <a:rPr lang="en-US" sz="1200" dirty="0"/>
              <a:t>No. . It is not clear as to what exactly will be provided to the student nor what area(s) of skill/behavior is being addressed. A statement of specially designed instruction should describe the specific content, methodology, or delivery that is being adapted “LD Resource” is often considered a location. The service needs to describe what will happen there. “support” is not clear?  </a:t>
            </a:r>
          </a:p>
          <a:p>
            <a:pPr lvl="1">
              <a:lnSpc>
                <a:spcPct val="95000"/>
              </a:lnSpc>
            </a:pPr>
            <a:r>
              <a:rPr lang="en-US" sz="1200" u="sng" dirty="0"/>
              <a:t>Co-Taught Math</a:t>
            </a:r>
            <a:r>
              <a:rPr lang="en-US" sz="1200" dirty="0"/>
              <a:t>- No- Co-taught math means the same as general education math. General education math is not a special education service. Co-teaching is generally considered to be a kind of general education service delivery model and an approach to providing instruction to all students in a class. A statement of specially designed instruction, must specify what was being adapted specifically for this student. For example, specially designed math instruction could be an acceptable statement.</a:t>
            </a:r>
          </a:p>
          <a:p>
            <a:pPr lvl="1">
              <a:lnSpc>
                <a:spcPct val="95000"/>
              </a:lnSpc>
            </a:pPr>
            <a:r>
              <a:rPr lang="en-US" sz="1200" u="sng" dirty="0" smtClean="0"/>
              <a:t>Reading </a:t>
            </a:r>
            <a:r>
              <a:rPr lang="en-US" sz="1200" u="sng" dirty="0"/>
              <a:t>fluency instruction- </a:t>
            </a:r>
            <a:r>
              <a:rPr lang="en-US" sz="1200" dirty="0"/>
              <a:t>Yes- This could be specially designed instruction to address a reading fluency goal. </a:t>
            </a:r>
          </a:p>
          <a:p>
            <a:pPr lvl="1">
              <a:lnSpc>
                <a:spcPct val="95000"/>
              </a:lnSpc>
            </a:pPr>
            <a:r>
              <a:rPr lang="en-US" sz="1200" u="sng" dirty="0"/>
              <a:t>Tests read to student- </a:t>
            </a:r>
            <a:r>
              <a:rPr lang="en-US" sz="1200" dirty="0"/>
              <a:t>No.  This is an accommodation to allow a student to access test content.  It is a supplementary aid and service. </a:t>
            </a:r>
          </a:p>
          <a:p>
            <a:pPr lvl="1">
              <a:lnSpc>
                <a:spcPct val="95000"/>
              </a:lnSpc>
            </a:pPr>
            <a:r>
              <a:rPr lang="en-US" sz="1200" u="sng" dirty="0"/>
              <a:t>Provision of text in alternate format (NIMAS) </a:t>
            </a:r>
            <a:r>
              <a:rPr lang="en-US" sz="1200" dirty="0"/>
              <a:t>– No. This is an accommodation to allow a student to access text and engage in text based activities. </a:t>
            </a:r>
          </a:p>
          <a:p>
            <a:pPr lvl="1">
              <a:lnSpc>
                <a:spcPct val="95000"/>
              </a:lnSpc>
            </a:pPr>
            <a:r>
              <a:rPr lang="en-US" sz="1200" u="sng" dirty="0"/>
              <a:t>Instruction in self- regulation techniques</a:t>
            </a:r>
            <a:r>
              <a:rPr lang="en-US" sz="1200" dirty="0"/>
              <a:t>- Yes-  This could be specially designed instruction to address a social-emotional, behavior. transition, and/or self-advocacy goal</a:t>
            </a:r>
            <a:r>
              <a:rPr lang="en-US" sz="1200" dirty="0" smtClean="0"/>
              <a:t>.</a:t>
            </a:r>
            <a:endParaRPr lang="en-US" u="sng" dirty="0"/>
          </a:p>
        </p:txBody>
      </p:sp>
    </p:spTree>
    <p:extLst>
      <p:ext uri="{BB962C8B-B14F-4D97-AF65-F5344CB8AC3E}">
        <p14:creationId xmlns:p14="http://schemas.microsoft.com/office/powerpoint/2010/main" val="3793407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file://localhost/Users/anninmp/Documents/Jobs%20In%20Progress/%20LOGOS/%20DPI%20Logos/dpi_logo_horizSS-REV.emf"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ext Placeholder 14"/>
          <p:cNvSpPr>
            <a:spLocks noGrp="1"/>
          </p:cNvSpPr>
          <p:nvPr>
            <p:ph type="body" sz="quarter" idx="10" hasCustomPrompt="1"/>
          </p:nvPr>
        </p:nvSpPr>
        <p:spPr>
          <a:xfrm>
            <a:off x="1819095" y="1258811"/>
            <a:ext cx="8415160" cy="1683555"/>
          </a:xfrm>
          <a:prstGeom prst="rect">
            <a:avLst/>
          </a:prstGeom>
        </p:spPr>
        <p:txBody>
          <a:bodyPr>
            <a:noAutofit/>
          </a:bodyPr>
          <a:lstStyle>
            <a:lvl1pPr marL="0" indent="0" algn="ctr">
              <a:lnSpc>
                <a:spcPts val="3820"/>
              </a:lnSpc>
              <a:buNone/>
              <a:defRPr sz="3600" baseline="0">
                <a:solidFill>
                  <a:srgbClr val="333399"/>
                </a:solidFill>
                <a:latin typeface="Lato" panose="020F0502020204030203" pitchFamily="34" charset="0"/>
              </a:defRPr>
            </a:lvl1pPr>
            <a:lvl2pPr>
              <a:defRPr sz="2637">
                <a:solidFill>
                  <a:srgbClr val="333399"/>
                </a:solidFill>
                <a:latin typeface="+mj-lt"/>
              </a:defRPr>
            </a:lvl2pPr>
            <a:lvl3pPr>
              <a:defRPr sz="2637">
                <a:solidFill>
                  <a:srgbClr val="333399"/>
                </a:solidFill>
                <a:latin typeface="+mj-lt"/>
              </a:defRPr>
            </a:lvl3pPr>
            <a:lvl4pPr>
              <a:defRPr sz="2637">
                <a:solidFill>
                  <a:srgbClr val="333399"/>
                </a:solidFill>
                <a:latin typeface="+mj-lt"/>
              </a:defRPr>
            </a:lvl4pPr>
            <a:lvl5pPr>
              <a:defRPr sz="2637">
                <a:solidFill>
                  <a:srgbClr val="333399"/>
                </a:solidFill>
                <a:latin typeface="+mj-lt"/>
              </a:defRPr>
            </a:lvl5pPr>
          </a:lstStyle>
          <a:p>
            <a:pPr lvl="0"/>
            <a:r>
              <a:rPr lang="en-US" dirty="0" smtClean="0"/>
              <a:t>Presentation Title</a:t>
            </a:r>
            <a:br>
              <a:rPr lang="en-US" dirty="0" smtClean="0"/>
            </a:br>
            <a:r>
              <a:rPr lang="en-US" dirty="0" smtClean="0"/>
              <a:t>Slide Master</a:t>
            </a:r>
            <a:endParaRPr lang="en-US" dirty="0"/>
          </a:p>
        </p:txBody>
      </p:sp>
      <p:sp>
        <p:nvSpPr>
          <p:cNvPr id="12" name="Text Placeholder 16"/>
          <p:cNvSpPr>
            <a:spLocks noGrp="1"/>
          </p:cNvSpPr>
          <p:nvPr>
            <p:ph type="body" sz="quarter" idx="11" hasCustomPrompt="1"/>
          </p:nvPr>
        </p:nvSpPr>
        <p:spPr>
          <a:xfrm>
            <a:off x="6026675" y="3869635"/>
            <a:ext cx="4434839" cy="1643797"/>
          </a:xfrm>
          <a:prstGeom prst="rect">
            <a:avLst/>
          </a:prstGeom>
        </p:spPr>
        <p:txBody>
          <a:bodyPr>
            <a:normAutofit/>
          </a:bodyPr>
          <a:lstStyle>
            <a:lvl1pPr marL="0" indent="0" algn="l">
              <a:lnSpc>
                <a:spcPct val="100000"/>
              </a:lnSpc>
              <a:spcBef>
                <a:spcPts val="600"/>
              </a:spcBef>
              <a:buNone/>
              <a:defRPr sz="2400"/>
            </a:lvl1pPr>
            <a:lvl2pPr marL="342789" indent="0">
              <a:lnSpc>
                <a:spcPct val="100000"/>
              </a:lnSpc>
              <a:buNone/>
              <a:defRPr sz="1465"/>
            </a:lvl2pPr>
            <a:lvl3pPr marL="685578" indent="0">
              <a:lnSpc>
                <a:spcPct val="100000"/>
              </a:lnSpc>
              <a:buNone/>
              <a:defRPr sz="1465"/>
            </a:lvl3pPr>
            <a:lvl4pPr marL="1028367" indent="0">
              <a:lnSpc>
                <a:spcPct val="100000"/>
              </a:lnSpc>
              <a:buNone/>
              <a:defRPr sz="1465"/>
            </a:lvl4pPr>
            <a:lvl5pPr marL="1371156" indent="0">
              <a:lnSpc>
                <a:spcPct val="100000"/>
              </a:lnSpc>
              <a:buNone/>
              <a:defRPr sz="1465"/>
            </a:lvl5pPr>
          </a:lstStyle>
          <a:p>
            <a:pPr lvl="0"/>
            <a:r>
              <a:rPr lang="en-US" dirty="0" smtClean="0"/>
              <a:t>Name of Presenter</a:t>
            </a:r>
            <a:br>
              <a:rPr lang="en-US" dirty="0" smtClean="0"/>
            </a:br>
            <a:r>
              <a:rPr lang="en-US" dirty="0" smtClean="0"/>
              <a:t>Title</a:t>
            </a:r>
            <a:br>
              <a:rPr lang="en-US" dirty="0" smtClean="0"/>
            </a:br>
            <a:r>
              <a:rPr lang="en-US" dirty="0" smtClean="0"/>
              <a:t>Date</a:t>
            </a:r>
          </a:p>
        </p:txBody>
      </p:sp>
      <p:grpSp>
        <p:nvGrpSpPr>
          <p:cNvPr id="2" name="Group 1"/>
          <p:cNvGrpSpPr/>
          <p:nvPr userDrawn="1"/>
        </p:nvGrpSpPr>
        <p:grpSpPr>
          <a:xfrm>
            <a:off x="-1" y="4331838"/>
            <a:ext cx="12192079" cy="2528583"/>
            <a:chOff x="-1" y="3248879"/>
            <a:chExt cx="9144058" cy="1896438"/>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06" t="7103" r="1" b="14555"/>
            <a:stretch/>
          </p:blipFill>
          <p:spPr>
            <a:xfrm>
              <a:off x="-1" y="3248879"/>
              <a:ext cx="9144058" cy="1896438"/>
            </a:xfrm>
            <a:prstGeom prst="rect">
              <a:avLst/>
            </a:prstGeom>
          </p:spPr>
        </p:pic>
        <p:pic>
          <p:nvPicPr>
            <p:cNvPr id="3" name="dpi_logo_horizSS-REV.emf" descr="/Users/anninmp/Documents/Jobs In Progress/ LOGOS/ DPI Logos/dpi_logo_horizSS-REV.emf"/>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3417957" y="4481264"/>
              <a:ext cx="2246156" cy="461674"/>
            </a:xfrm>
            <a:prstGeom prst="rect">
              <a:avLst/>
            </a:prstGeom>
          </p:spPr>
        </p:pic>
      </p:grpSp>
    </p:spTree>
    <p:extLst>
      <p:ext uri="{BB962C8B-B14F-4D97-AF65-F5344CB8AC3E}">
        <p14:creationId xmlns:p14="http://schemas.microsoft.com/office/powerpoint/2010/main" val="829299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40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1295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F2264"/>
              </a:solidFill>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72209" y="1364974"/>
            <a:ext cx="9859617" cy="4929808"/>
          </a:xfrm>
        </p:spPr>
        <p:txBody>
          <a:bodyPr/>
          <a:lstStyle>
            <a:lvl1pPr>
              <a:spcBef>
                <a:spcPts val="1200"/>
              </a:spcBef>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6275" y="1981366"/>
            <a:ext cx="10363200" cy="1362075"/>
          </a:xfrm>
        </p:spPr>
        <p:txBody>
          <a:bodyPr anchor="t"/>
          <a:lstStyle>
            <a:lvl1pPr algn="ctr">
              <a:defRPr sz="4000" b="0" cap="all">
                <a:solidFill>
                  <a:schemeClr val="bg1">
                    <a:lumMod val="75000"/>
                    <a:lumOff val="2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3343441"/>
            <a:ext cx="10363200" cy="1500187"/>
          </a:xfrm>
        </p:spPr>
        <p:txBody>
          <a:bodyPr anchor="b"/>
          <a:lstStyle>
            <a:lvl1pPr marL="0" indent="0" algn="ctr">
              <a:buNone/>
              <a:defRPr sz="2800">
                <a:solidFill>
                  <a:schemeClr val="bg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r>
              <a:rPr lang="en-US" dirty="0" smtClean="0"/>
              <a:t>April 2018</a:t>
            </a:r>
            <a:endParaRPr lang="en-US" dirty="0"/>
          </a:p>
        </p:txBody>
      </p:sp>
      <p:sp>
        <p:nvSpPr>
          <p:cNvPr id="7" name="Slide Number Placeholder 6"/>
          <p:cNvSpPr>
            <a:spLocks noGrp="1"/>
          </p:cNvSpPr>
          <p:nvPr>
            <p:ph type="sldNum" sz="quarter" idx="11"/>
          </p:nvPr>
        </p:nvSpPr>
        <p:spPr/>
        <p:txBody>
          <a:bodyPr/>
          <a:lstStyle/>
          <a:p>
            <a:fld id="{453CC3A6-4BBE-4722-963B-0F2471C635E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1295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F2264"/>
              </a:solidFill>
            </a:endParaRPr>
          </a:p>
        </p:txBody>
      </p:sp>
      <p:sp>
        <p:nvSpPr>
          <p:cNvPr id="3" name="Content Placeholder 2"/>
          <p:cNvSpPr>
            <a:spLocks noGrp="1"/>
          </p:cNvSpPr>
          <p:nvPr>
            <p:ph sz="half" idx="1"/>
          </p:nvPr>
        </p:nvSpPr>
        <p:spPr>
          <a:xfrm>
            <a:off x="693246" y="1379539"/>
            <a:ext cx="5380008" cy="4908550"/>
          </a:xfrm>
        </p:spPr>
        <p:txBody>
          <a:bodyPr/>
          <a:lstStyle>
            <a:lvl1pPr>
              <a:spcBef>
                <a:spcPts val="900"/>
              </a:spcBef>
              <a:defRPr sz="2800"/>
            </a:lvl1pPr>
            <a:lvl2pPr>
              <a:lnSpc>
                <a:spcPct val="95000"/>
              </a:lnSpc>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27845" y="1379539"/>
            <a:ext cx="5458357" cy="4908550"/>
          </a:xfrm>
        </p:spPr>
        <p:txBody>
          <a:bodyPr/>
          <a:lstStyle>
            <a:lvl1pPr>
              <a:spcBef>
                <a:spcPts val="900"/>
              </a:spcBef>
              <a:defRPr sz="2800"/>
            </a:lvl1pPr>
            <a:lvl2pPr>
              <a:lnSpc>
                <a:spcPct val="95000"/>
              </a:lnSpc>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5"/>
          <p:cNvSpPr>
            <a:spLocks noGrp="1"/>
          </p:cNvSpPr>
          <p:nvPr>
            <p:ph type="dt" sz="half" idx="10"/>
          </p:nvPr>
        </p:nvSpPr>
        <p:spPr/>
        <p:txBody>
          <a:bodyPr/>
          <a:lstStyle/>
          <a:p>
            <a:r>
              <a:rPr lang="en-US" dirty="0" smtClean="0"/>
              <a:t>April 2018</a:t>
            </a:r>
            <a:endParaRPr lang="en-US" dirty="0"/>
          </a:p>
        </p:txBody>
      </p:sp>
      <p:sp>
        <p:nvSpPr>
          <p:cNvPr id="9" name="Slide Number Placeholder 8"/>
          <p:cNvSpPr>
            <a:spLocks noGrp="1"/>
          </p:cNvSpPr>
          <p:nvPr>
            <p:ph type="sldNum" sz="quarter" idx="11"/>
          </p:nvPr>
        </p:nvSpPr>
        <p:spPr/>
        <p:txBody>
          <a:bodyPr/>
          <a:lstStyle/>
          <a:p>
            <a:fld id="{453CC3A6-4BBE-4722-963B-0F2471C635E5}"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1295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F2264"/>
              </a:solidFill>
            </a:endParaRP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7" name="Slide Number Placeholder 6"/>
          <p:cNvSpPr>
            <a:spLocks noGrp="1"/>
          </p:cNvSpPr>
          <p:nvPr>
            <p:ph type="sldNum" sz="quarter" idx="11"/>
          </p:nvPr>
        </p:nvSpPr>
        <p:spPr/>
        <p:txBody>
          <a:bodyPr/>
          <a:lstStyle/>
          <a:p>
            <a:fld id="{453CC3A6-4BBE-4722-963B-0F2471C635E5}"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alphaModFix amt="76000"/>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84138"/>
            <a:ext cx="1104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1311966" y="1227138"/>
            <a:ext cx="9157252" cy="5067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Date Placeholder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90000"/>
                    <a:lumOff val="10000"/>
                  </a:schemeClr>
                </a:solidFill>
                <a:latin typeface="Lato" panose="020F0502020204030203" pitchFamily="34" charset="0"/>
              </a:defRPr>
            </a:lvl1pPr>
          </a:lstStyle>
          <a:p>
            <a:r>
              <a:rPr lang="en-US" dirty="0" smtClean="0"/>
              <a:t>April 2018</a:t>
            </a:r>
            <a:endParaRPr lang="en-US" dirty="0"/>
          </a:p>
        </p:txBody>
      </p:sp>
      <p:sp>
        <p:nvSpPr>
          <p:cNvPr id="3" name="Slide Number Placeholder 2"/>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lumMod val="90000"/>
                    <a:lumOff val="10000"/>
                  </a:schemeClr>
                </a:solidFill>
                <a:latin typeface="Lato" panose="020F0502020204030203" pitchFamily="34" charset="0"/>
              </a:defRPr>
            </a:lvl1pPr>
          </a:lstStyle>
          <a:p>
            <a:fld id="{453CC3A6-4BBE-4722-963B-0F2471C635E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77" r:id="rId1"/>
    <p:sldLayoutId id="2147483650" r:id="rId2"/>
    <p:sldLayoutId id="2147483651" r:id="rId3"/>
    <p:sldLayoutId id="2147483652" r:id="rId4"/>
    <p:sldLayoutId id="2147483654" r:id="rId5"/>
    <p:sldLayoutId id="2147483655" r:id="rId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p:txStyles>
    <p:titleStyle>
      <a:lvl1pPr algn="ctr" rtl="0" eaLnBrk="1" fontAlgn="base" hangingPunct="1">
        <a:spcBef>
          <a:spcPct val="0"/>
        </a:spcBef>
        <a:spcAft>
          <a:spcPct val="0"/>
        </a:spcAft>
        <a:defRPr sz="4000" b="0" kern="1200">
          <a:solidFill>
            <a:schemeClr val="tx1"/>
          </a:solidFill>
          <a:latin typeface="Lato" panose="020F0502020204030203" pitchFamily="34" charset="0"/>
          <a:ea typeface="+mj-ea"/>
          <a:cs typeface="Lato" panose="020F0502020204030203" pitchFamily="34" charset="0"/>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274320" indent="-274320" algn="l" rtl="0" eaLnBrk="1" fontAlgn="base" hangingPunct="1">
        <a:spcBef>
          <a:spcPts val="1200"/>
        </a:spcBef>
        <a:spcAft>
          <a:spcPct val="0"/>
        </a:spcAft>
        <a:buFont typeface="Arial" charset="0"/>
        <a:buChar char="•"/>
        <a:defRPr sz="3000" kern="1200">
          <a:solidFill>
            <a:schemeClr val="bg1">
              <a:lumMod val="75000"/>
              <a:lumOff val="25000"/>
            </a:schemeClr>
          </a:solidFill>
          <a:latin typeface="Lato" panose="020F0502020204030203" pitchFamily="34" charset="0"/>
          <a:ea typeface="+mn-ea"/>
          <a:cs typeface="+mn-cs"/>
        </a:defRPr>
      </a:lvl1pPr>
      <a:lvl2pPr marL="731520" indent="-274320" algn="l" rtl="0" eaLnBrk="1" fontAlgn="base" hangingPunct="1">
        <a:spcBef>
          <a:spcPts val="600"/>
        </a:spcBef>
        <a:spcAft>
          <a:spcPct val="0"/>
        </a:spcAft>
        <a:buFont typeface="Courier New" panose="02070309020205020404" pitchFamily="49" charset="0"/>
        <a:buChar char="o"/>
        <a:defRPr sz="2800" kern="1200">
          <a:solidFill>
            <a:schemeClr val="bg1">
              <a:lumMod val="75000"/>
              <a:lumOff val="25000"/>
            </a:schemeClr>
          </a:solidFill>
          <a:latin typeface="Lato" panose="020F0502020204030203" pitchFamily="34" charset="0"/>
          <a:ea typeface="+mn-ea"/>
          <a:cs typeface="+mn-cs"/>
        </a:defRPr>
      </a:lvl2pPr>
      <a:lvl3pPr marL="1143000" indent="-228600" algn="l" rtl="0" eaLnBrk="1" fontAlgn="base" hangingPunct="1">
        <a:spcBef>
          <a:spcPts val="300"/>
        </a:spcBef>
        <a:spcAft>
          <a:spcPct val="0"/>
        </a:spcAft>
        <a:buFont typeface="Lato" panose="020F0502020204030203" pitchFamily="34" charset="0"/>
        <a:buChar char="−"/>
        <a:defRPr sz="2400" kern="1200">
          <a:solidFill>
            <a:schemeClr val="bg1">
              <a:lumMod val="75000"/>
              <a:lumOff val="25000"/>
            </a:schemeClr>
          </a:solidFill>
          <a:latin typeface="Lato" panose="020F0502020204030203" pitchFamily="34" charset="0"/>
          <a:ea typeface="+mn-ea"/>
          <a:cs typeface="+mn-cs"/>
        </a:defRPr>
      </a:lvl3pPr>
      <a:lvl4pPr marL="1600200" indent="-228600" algn="l" rtl="0" eaLnBrk="1" fontAlgn="base" hangingPunct="1">
        <a:spcBef>
          <a:spcPts val="300"/>
        </a:spcBef>
        <a:spcAft>
          <a:spcPct val="0"/>
        </a:spcAft>
        <a:buFont typeface="Wingdings" panose="05000000000000000000" pitchFamily="2" charset="2"/>
        <a:buChar char="§"/>
        <a:defRPr sz="2000" kern="1200">
          <a:solidFill>
            <a:schemeClr val="bg1">
              <a:lumMod val="75000"/>
              <a:lumOff val="25000"/>
            </a:schemeClr>
          </a:solidFill>
          <a:latin typeface="Lato" panose="020F0502020204030203" pitchFamily="34" charset="0"/>
          <a:ea typeface="+mn-ea"/>
          <a:cs typeface="+mn-cs"/>
        </a:defRPr>
      </a:lvl4pPr>
      <a:lvl5pPr marL="2057400" indent="-228600" algn="l" rtl="0" eaLnBrk="1" fontAlgn="base" hangingPunct="1">
        <a:spcBef>
          <a:spcPts val="300"/>
        </a:spcBef>
        <a:spcAft>
          <a:spcPct val="0"/>
        </a:spcAft>
        <a:buFont typeface="Arial" charset="0"/>
        <a:buChar char="»"/>
        <a:defRPr sz="2000" kern="1200">
          <a:solidFill>
            <a:schemeClr val="bg1">
              <a:lumMod val="75000"/>
              <a:lumOff val="25000"/>
            </a:schemeClr>
          </a:solidFill>
          <a:latin typeface="Lato" panose="020F050202020403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88nyFcVsuWs&amp;t=1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hyperlink" Target="https://dpi.wi.gov/universal-design-learning"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hyperlink" Target="https://dpi.wi.gov/sites/default/files/imce/sped/pdf/ccr-step4.pdf"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dpi.wi.gov/sites/default/files/imce/sped/pdf/ccr-step4.pdf"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dpi.wi.gov/sites/default/files/imce/sped/pdf/ccr-iep-process-chart.pdf" TargetMode="External"/><Relationship Id="rId2" Type="http://schemas.openxmlformats.org/officeDocument/2006/relationships/notesSlide" Target="../notesSlides/notesSlide10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39.png"/></Relationships>
</file>

<file path=ppt/slides/_rels/slide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hyperlink" Target="https://dpi.wi.gov/sped/college-and-career-ready-ieps/5-step-process/step5" TargetMode="External"/><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pi.wi.gov/sped/ccr-iep-family-community-engagemen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dpi.wi.gov/sites/default/files/imce/sped/pdf/ccr-step4.pdf"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6.xml.rels><?xml version="1.0" encoding="UTF-8" standalone="yes"?>
<Relationships xmlns="http://schemas.openxmlformats.org/package/2006/relationships"><Relationship Id="rId3" Type="http://schemas.openxmlformats.org/officeDocument/2006/relationships/hyperlink" Target="https://dpi.wi.gov/sped/college-and-career-ready-ieps/learning-resources/5-step-process"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hyperlink" Target="https://dpi.wi.gov/sped/college-and-career-ready-ieps/discussion-too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pi.wi.gov/sped/ccr-iep-student-relationship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youtube.com/watch?v=vytSitGRCYA&amp;feature=youtu.be"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hyperlink" Target="http://www.wisconsinrticenter.org/administrators/understanding-rti/culturally-responsive-practices.html"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dpi.wi.gov/excforall/family-and-community-engagement" TargetMode="External"/><Relationship Id="rId7" Type="http://schemas.openxmlformats.org/officeDocument/2006/relationships/image" Target="../media/image47.png"/><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hyperlink" Target="http://www.livebinders.com/play/play?id=2191148" TargetMode="External"/><Relationship Id="rId4" Type="http://schemas.openxmlformats.org/officeDocument/2006/relationships/hyperlink" Target="http://wspei.org/"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youtu.be/Xurgvdq3J8s" TargetMode="External"/><Relationship Id="rId2" Type="http://schemas.openxmlformats.org/officeDocument/2006/relationships/notesSlide" Target="../notesSlides/notesSlide123.xml"/><Relationship Id="rId1" Type="http://schemas.openxmlformats.org/officeDocument/2006/relationships/slideLayout" Target="../slideLayouts/slideLayout5.xml"/><Relationship Id="rId5" Type="http://schemas.openxmlformats.org/officeDocument/2006/relationships/hyperlink" Target="https://dpi.wi.gov/sped/educators/consultation/co-teaching" TargetMode="External"/><Relationship Id="rId4" Type="http://schemas.openxmlformats.org/officeDocument/2006/relationships/image" Target="../media/image48.png"/></Relationships>
</file>

<file path=ppt/slides/_rels/slide124.xml.rels><?xml version="1.0" encoding="UTF-8" standalone="yes"?>
<Relationships xmlns="http://schemas.openxmlformats.org/package/2006/relationships"><Relationship Id="rId3" Type="http://schemas.openxmlformats.org/officeDocument/2006/relationships/hyperlink" Target="http://dpi.wi.gov/sped/laws-procedures-bulletins/procedures/sample/forms"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hyperlink" Target="https://dpi.wi.gov/sped/educators/rdapcsa" TargetMode="External"/><Relationship Id="rId5" Type="http://schemas.openxmlformats.org/officeDocument/2006/relationships/hyperlink" Target="https://docs.google.com/document/d/1bkGpX3sqmYzIO86B1M88e6DvvdTp3Av3nSn_1lmNVOs" TargetMode="External"/><Relationship Id="rId4" Type="http://schemas.openxmlformats.org/officeDocument/2006/relationships/hyperlink" Target="https://dpi.wi.gov/sites/default/files/imce/sped/pdf/forms-guide.pdf"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dpi.wi.gov/sped/college-and-career-ready-ieps/learning-resources/5-step-proces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dpi.wi.gov/sped/college-and-career-ready-ieps/5-step-process/step1"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wspei.org/iep/"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pi.wi.gov/sites/default/files/imce/sped/pdf/ccr-step1.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dpi.wi.gov/sites/default/files/imce/sped/pdf/ccr-iep-process-chart.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https://dpi.wi.gov/sped/college-and-career-ready-ieps/5-step-process/step2"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dpi.wi.gov/sites/default/files/imce/sped/pdf/ccr-iep-process-chart.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pi.wi.gov/sped/results-driven-accountability" TargetMode="External"/><Relationship Id="rId7" Type="http://schemas.openxmlformats.org/officeDocument/2006/relationships/hyperlink" Target="https://dpi.wi.gov/statesupt/every-child-graduate"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hyperlink" Target="https://www.wisconsinrticenter.org/assets/files/resources/Model%20to%20Inform%20Culturally%20Responsive%20Practices.pdf"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dpi.wi.gov/rt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file/d/0BzwLTKpbXgdmS0FUOVVvdVVPajA/view?usp=shar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pi.wi.gov/sites/default/files/imce/sped/pdf/ccr-step2.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hyperlink" Target="https://dpi.wi.gov/sites/default/files/imce/sped/pdf/ccr-iep-process-chart.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pi.wi.gov/sites/default/files/imce/sped/pdf/ccr-step1.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hyperlink" Target="https://dpi.wi.gov/sites/default/files/imce/sped/pdf/ccr-iep-process-chart.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hyperlink" Target="https://www.youtube.com/watch?v=BEQvq99PZwo" TargetMode="Externa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hyperlink" Target="https://dpi.wi.gov/sites/default/files/imce/sped/pdf/ccr-iep-overview-guid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dpi.wi.gov/sites/default/files/imce/sped/pdf/ccr-step2.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hyperlink" Target="https://dpi.wi.gov/sites/default/files/imce/sped/pdf/ccr-iep-process-chart.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dpi.wi.gov/sites/default/files/imce/sped/pdf/ccr-iep-process-chart.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dpi.wi.gov/sites/default/files/imce/sped/pdf/ccr-step2.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pi.wi.gov/standard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dpi.wi.gov/early-childhood/practice" TargetMode="External"/><Relationship Id="rId5" Type="http://schemas.openxmlformats.org/officeDocument/2006/relationships/hyperlink" Target="https://dpi.wi.gov/sspw/mental-health/social-emotional-learning" TargetMode="External"/><Relationship Id="rId4" Type="http://schemas.openxmlformats.org/officeDocument/2006/relationships/hyperlink" Target="https://dpi.wi.gov/sped/topics/essential-element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hyperlink" Target="https://dpi.wi.gov/sites/default/files/imce/sped/pdf/ccr-iep-process-chart.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dpi.wi.gov/sped/college-and-career-ready-ieps/5-step-process/step3"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hyperlink" Target="https://dpi.wi.gov/sites/default/files/imce/sped/pdf/ccr-iep-process-chart.pdf"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dpi.wi.gov/sped/topics/essential-element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pi.wi.gov/sped/college-and-career-ready-ieps/5-belief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dpi.wi.gov/sites/default/files/imce/sped/pdf/rda-ccr-iep-measurable-annual-goals-self-check.pdf"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dpi.wi.gov/sites/default/files/imce/sped/pdf/ccr-step3.pdf"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dpi.wi.gov/sped/college-and-career-ready-ieps/resources"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s://dpi.wi.gov/sites/default/files/imce/sped/pdf/rda-ccr-iep-measurable-annual-goals-self-check.pdf"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hyperlink" Target="https://dpi.wi.gov/sites/default/files/imce/sped/pdf/ccr-iep-process-chart.pdf"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dpi.wi.gov/sped/college-and-career-ready-ieps/5-step-process/step4"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interactioninstitute.org/illustrating-equality-vs-equity/" TargetMode="External"/><Relationship Id="rId4" Type="http://schemas.openxmlformats.org/officeDocument/2006/relationships/hyperlink" Target="http://www.storybasedstrategy.or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dpi.wi.gov/sped/laws-procedures-bulletins/procedures/sample/forms" TargetMode="External"/><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wamp.k12.wi.us/"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hyperlink" Target="https://www.wamp.k12.wi.us/guidance-for-districts/"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81225" y="736433"/>
            <a:ext cx="7829550" cy="2037067"/>
          </a:xfrm>
        </p:spPr>
        <p:txBody>
          <a:bodyPr/>
          <a:lstStyle/>
          <a:p>
            <a:pPr lvl="0"/>
            <a:r>
              <a:rPr lang="en-US" sz="4000" dirty="0"/>
              <a:t>College and Career Ready IEPs</a:t>
            </a:r>
          </a:p>
          <a:p>
            <a:pPr>
              <a:lnSpc>
                <a:spcPct val="100000"/>
              </a:lnSpc>
              <a:spcBef>
                <a:spcPts val="0"/>
              </a:spcBef>
            </a:pPr>
            <a:r>
              <a:rPr lang="en-US" sz="3200" dirty="0"/>
              <a:t>(CCR-IEPs)</a:t>
            </a:r>
          </a:p>
          <a:p>
            <a:pPr>
              <a:spcBef>
                <a:spcPts val="600"/>
              </a:spcBef>
            </a:pPr>
            <a:r>
              <a:rPr lang="en-US" sz="2800" dirty="0"/>
              <a:t>Improving Outcomes for Students 3 through 21</a:t>
            </a:r>
          </a:p>
          <a:p>
            <a:pPr lvl="0"/>
            <a:r>
              <a:rPr lang="en-US" sz="2800" dirty="0" smtClean="0"/>
              <a:t>Training Day</a:t>
            </a:r>
            <a:endParaRPr lang="en-US" sz="2800" dirty="0"/>
          </a:p>
          <a:p>
            <a:pPr lvl="0"/>
            <a:endParaRPr lang="en-US" sz="2800" dirty="0"/>
          </a:p>
        </p:txBody>
      </p:sp>
      <p:sp>
        <p:nvSpPr>
          <p:cNvPr id="3" name="Text Placeholder 2"/>
          <p:cNvSpPr>
            <a:spLocks noGrp="1"/>
          </p:cNvSpPr>
          <p:nvPr>
            <p:ph type="body" sz="quarter" idx="11"/>
          </p:nvPr>
        </p:nvSpPr>
        <p:spPr>
          <a:xfrm>
            <a:off x="7173042" y="3235474"/>
            <a:ext cx="4434839" cy="2295896"/>
          </a:xfrm>
        </p:spPr>
        <p:txBody>
          <a:bodyPr>
            <a:normAutofit/>
          </a:bodyPr>
          <a:lstStyle/>
          <a:p>
            <a:r>
              <a:rPr lang="en-US" sz="2000" dirty="0" smtClean="0"/>
              <a:t>Presenters: </a:t>
            </a:r>
          </a:p>
          <a:p>
            <a:endParaRPr lang="en-US" sz="2000" dirty="0" smtClean="0"/>
          </a:p>
          <a:p>
            <a:r>
              <a:rPr lang="en-US" sz="2000" dirty="0" smtClean="0"/>
              <a:t>Date:</a:t>
            </a:r>
            <a:endParaRPr lang="en-US" sz="2000" dirty="0"/>
          </a:p>
        </p:txBody>
      </p:sp>
    </p:spTree>
    <p:extLst>
      <p:ext uri="{BB962C8B-B14F-4D97-AF65-F5344CB8AC3E}">
        <p14:creationId xmlns:p14="http://schemas.microsoft.com/office/powerpoint/2010/main" val="1623723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p:cNvPr>
          <p:cNvPicPr>
            <a:picLocks noChangeAspect="1"/>
          </p:cNvPicPr>
          <p:nvPr/>
        </p:nvPicPr>
        <p:blipFill>
          <a:blip r:embed="rId4"/>
          <a:stretch>
            <a:fillRect/>
          </a:stretch>
        </p:blipFill>
        <p:spPr>
          <a:xfrm>
            <a:off x="2872002" y="1371372"/>
            <a:ext cx="6806167" cy="3818094"/>
          </a:xfrm>
          <a:prstGeom prst="rect">
            <a:avLst/>
          </a:prstGeom>
        </p:spPr>
      </p:pic>
      <p:sp>
        <p:nvSpPr>
          <p:cNvPr id="2" name="Date Placeholder 1"/>
          <p:cNvSpPr>
            <a:spLocks noGrp="1"/>
          </p:cNvSpPr>
          <p:nvPr>
            <p:ph type="dt" sz="half" idx="4294967295"/>
          </p:nvPr>
        </p:nvSpPr>
        <p:spPr/>
        <p:txBody>
          <a:bodyPr/>
          <a:lstStyle/>
          <a:p>
            <a:r>
              <a:rPr lang="en-US" dirty="0" smtClean="0"/>
              <a:t>April 2018</a:t>
            </a:r>
            <a:endParaRPr lang="en-US" dirty="0"/>
          </a:p>
        </p:txBody>
      </p:sp>
      <p:pic>
        <p:nvPicPr>
          <p:cNvPr id="5" name="Picture 4"/>
          <p:cNvPicPr>
            <a:picLocks noChangeAspect="1"/>
          </p:cNvPicPr>
          <p:nvPr/>
        </p:nvPicPr>
        <p:blipFill>
          <a:blip r:embed="rId5"/>
          <a:stretch>
            <a:fillRect/>
          </a:stretch>
        </p:blipFill>
        <p:spPr>
          <a:xfrm>
            <a:off x="1664889" y="523984"/>
            <a:ext cx="1207113" cy="1207113"/>
          </a:xfrm>
          <a:prstGeom prst="rect">
            <a:avLst/>
          </a:prstGeom>
        </p:spPr>
      </p:pic>
    </p:spTree>
    <p:extLst>
      <p:ext uri="{BB962C8B-B14F-4D97-AF65-F5344CB8AC3E}">
        <p14:creationId xmlns:p14="http://schemas.microsoft.com/office/powerpoint/2010/main" val="3804946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br>
              <a:rPr lang="en-US" dirty="0" smtClean="0"/>
            </a:br>
            <a:r>
              <a:rPr lang="en-US" dirty="0" smtClean="0"/>
              <a:t>Specially Designed Instruction</a:t>
            </a:r>
            <a:endParaRPr lang="en-US" dirty="0"/>
          </a:p>
        </p:txBody>
      </p:sp>
      <p:sp>
        <p:nvSpPr>
          <p:cNvPr id="5" name="Slide Number Placeholder 4"/>
          <p:cNvSpPr>
            <a:spLocks noGrp="1"/>
          </p:cNvSpPr>
          <p:nvPr>
            <p:ph type="sldNum" sz="quarter" idx="4294967295"/>
          </p:nvPr>
        </p:nvSpPr>
        <p:spPr/>
        <p:txBody>
          <a:bodyPr/>
          <a:lstStyle/>
          <a:p>
            <a:pPr>
              <a:defRPr/>
            </a:pPr>
            <a:fld id="{5647F450-B010-44F3-A87C-A52A6F362B1F}" type="slidenum">
              <a:rPr lang="en-US" smtClean="0">
                <a:solidFill>
                  <a:srgbClr val="0F1540">
                    <a:lumMod val="90000"/>
                    <a:lumOff val="10000"/>
                  </a:srgbClr>
                </a:solidFill>
              </a:rPr>
              <a:pPr>
                <a:defRPr/>
              </a:pPr>
              <a:t>100</a:t>
            </a:fld>
            <a:endParaRPr lang="en-US" dirty="0">
              <a:solidFill>
                <a:srgbClr val="0F1540">
                  <a:lumMod val="90000"/>
                  <a:lumOff val="10000"/>
                </a:srgb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47666323"/>
              </p:ext>
            </p:extLst>
          </p:nvPr>
        </p:nvGraphicFramePr>
        <p:xfrm>
          <a:off x="1524001" y="1298576"/>
          <a:ext cx="9144000" cy="5559424"/>
        </p:xfrm>
        <a:graphic>
          <a:graphicData uri="http://schemas.openxmlformats.org/drawingml/2006/table">
            <a:tbl>
              <a:tblPr firstRow="1" bandRow="1">
                <a:tableStyleId>{5C22544A-7EE6-4342-B048-85BDC9FD1C3A}</a:tableStyleId>
              </a:tblPr>
              <a:tblGrid>
                <a:gridCol w="3276599">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41254">
                <a:tc>
                  <a:txBody>
                    <a:bodyPr/>
                    <a:lstStyle/>
                    <a:p>
                      <a:r>
                        <a:rPr lang="en-US" sz="2400" dirty="0" smtClean="0"/>
                        <a:t>Type</a:t>
                      </a:r>
                      <a:r>
                        <a:rPr lang="en-US" sz="2400" baseline="0" dirty="0" smtClean="0"/>
                        <a:t> of Service</a:t>
                      </a:r>
                      <a:endParaRPr lang="en-US" sz="2400" dirty="0"/>
                    </a:p>
                  </a:txBody>
                  <a:tcPr/>
                </a:tc>
                <a:tc>
                  <a:txBody>
                    <a:bodyPr/>
                    <a:lstStyle/>
                    <a:p>
                      <a:r>
                        <a:rPr lang="en-US" sz="2400" dirty="0" smtClean="0"/>
                        <a:t>Frequency and Amount</a:t>
                      </a:r>
                    </a:p>
                  </a:txBody>
                  <a:tcPr/>
                </a:tc>
                <a:tc>
                  <a:txBody>
                    <a:bodyPr/>
                    <a:lstStyle/>
                    <a:p>
                      <a:r>
                        <a:rPr lang="en-US" sz="2400" dirty="0" smtClean="0"/>
                        <a:t>Location</a:t>
                      </a:r>
                      <a:endParaRPr lang="en-US" sz="2400" dirty="0"/>
                    </a:p>
                  </a:txBody>
                  <a:tcPr/>
                </a:tc>
                <a:extLst>
                  <a:ext uri="{0D108BD9-81ED-4DB2-BD59-A6C34878D82A}">
                    <a16:rowId xmlns:a16="http://schemas.microsoft.com/office/drawing/2014/main" val="10000"/>
                  </a:ext>
                </a:extLst>
              </a:tr>
              <a:tr h="4718170">
                <a:tc>
                  <a:txBody>
                    <a:bodyPr/>
                    <a:lstStyle/>
                    <a:p>
                      <a:r>
                        <a:rPr lang="en-US" sz="2300" dirty="0" smtClean="0"/>
                        <a:t>Specially</a:t>
                      </a:r>
                      <a:r>
                        <a:rPr lang="en-US" sz="2300" baseline="0" dirty="0" smtClean="0"/>
                        <a:t> designed reading i</a:t>
                      </a:r>
                      <a:r>
                        <a:rPr lang="en-US" sz="2300" dirty="0" smtClean="0"/>
                        <a:t>nstruction</a:t>
                      </a:r>
                      <a:r>
                        <a:rPr lang="en-US" sz="2300" baseline="0" dirty="0" smtClean="0"/>
                        <a:t> to improve reading comprehension </a:t>
                      </a:r>
                    </a:p>
                    <a:p>
                      <a:endParaRPr lang="en-US" sz="2300" baseline="0" dirty="0" smtClean="0"/>
                    </a:p>
                    <a:p>
                      <a:r>
                        <a:rPr lang="en-US" sz="2300" baseline="0" dirty="0" smtClean="0"/>
                        <a:t>Pre-teach social studies and science vocabulary</a:t>
                      </a:r>
                    </a:p>
                    <a:p>
                      <a:endParaRPr lang="en-US" sz="2300" baseline="0" dirty="0" smtClean="0"/>
                    </a:p>
                    <a:p>
                      <a:r>
                        <a:rPr lang="en-US" sz="2300" baseline="0" dirty="0" smtClean="0"/>
                        <a:t>Small group instruction on social skills to build peer relationships and social interaction skills</a:t>
                      </a:r>
                      <a:endParaRPr lang="en-US" sz="2300" dirty="0"/>
                    </a:p>
                  </a:txBody>
                  <a:tcPr/>
                </a:tc>
                <a:tc>
                  <a:txBody>
                    <a:bodyPr/>
                    <a:lstStyle/>
                    <a:p>
                      <a:r>
                        <a:rPr lang="en-US" sz="2300" dirty="0" smtClean="0"/>
                        <a:t>30 minutes 3x week</a:t>
                      </a:r>
                    </a:p>
                    <a:p>
                      <a:endParaRPr lang="en-US" sz="2300" dirty="0" smtClean="0"/>
                    </a:p>
                    <a:p>
                      <a:r>
                        <a:rPr lang="en-US" sz="2300" dirty="0" smtClean="0"/>
                        <a:t>30 minutes 2x week </a:t>
                      </a:r>
                    </a:p>
                    <a:p>
                      <a:endParaRPr lang="en-US" sz="2300" dirty="0" smtClean="0"/>
                    </a:p>
                    <a:p>
                      <a:endParaRPr lang="en-US" sz="2300" dirty="0" smtClean="0"/>
                    </a:p>
                    <a:p>
                      <a:r>
                        <a:rPr lang="en-US" sz="2300" dirty="0" smtClean="0"/>
                        <a:t>30 minutes</a:t>
                      </a:r>
                      <a:r>
                        <a:rPr lang="en-US" sz="2300" baseline="0" dirty="0" smtClean="0"/>
                        <a:t> 2x at the start of each unit/chapter </a:t>
                      </a:r>
                    </a:p>
                    <a:p>
                      <a:endParaRPr lang="en-US" sz="2300" baseline="0" dirty="0" smtClean="0"/>
                    </a:p>
                    <a:p>
                      <a:r>
                        <a:rPr lang="en-US" sz="2300" baseline="0" dirty="0" smtClean="0"/>
                        <a:t>45 minutes 1x per week</a:t>
                      </a:r>
                      <a:endParaRPr lang="en-US" sz="2300" dirty="0"/>
                    </a:p>
                  </a:txBody>
                  <a:tcPr/>
                </a:tc>
                <a:tc>
                  <a:txBody>
                    <a:bodyPr/>
                    <a:lstStyle/>
                    <a:p>
                      <a:r>
                        <a:rPr lang="en-US" sz="2300" dirty="0" smtClean="0"/>
                        <a:t>General Ed</a:t>
                      </a:r>
                      <a:r>
                        <a:rPr lang="en-US" sz="2300" baseline="0" dirty="0" smtClean="0"/>
                        <a:t> </a:t>
                      </a:r>
                      <a:r>
                        <a:rPr lang="en-US" sz="2300" baseline="0" dirty="0" err="1" smtClean="0"/>
                        <a:t>Classrm</a:t>
                      </a:r>
                      <a:endParaRPr lang="en-US" sz="2300" baseline="0" dirty="0" smtClean="0"/>
                    </a:p>
                    <a:p>
                      <a:endParaRPr lang="en-US" sz="2300" dirty="0" smtClean="0"/>
                    </a:p>
                    <a:p>
                      <a:r>
                        <a:rPr lang="en-US" sz="2300" dirty="0" err="1" smtClean="0"/>
                        <a:t>Sp</a:t>
                      </a:r>
                      <a:r>
                        <a:rPr lang="en-US" sz="2300" dirty="0" smtClean="0"/>
                        <a:t> Ed Resource</a:t>
                      </a:r>
                      <a:r>
                        <a:rPr lang="en-US" sz="2300" baseline="0" dirty="0" smtClean="0"/>
                        <a:t> Room</a:t>
                      </a:r>
                    </a:p>
                    <a:p>
                      <a:endParaRPr lang="en-US" sz="2300" baseline="0" dirty="0" smtClean="0"/>
                    </a:p>
                    <a:p>
                      <a:r>
                        <a:rPr lang="en-US" sz="2300" baseline="0" dirty="0" err="1" smtClean="0"/>
                        <a:t>Sp</a:t>
                      </a:r>
                      <a:r>
                        <a:rPr lang="en-US" sz="2300" baseline="0" dirty="0" smtClean="0"/>
                        <a:t> Ed Classroom</a:t>
                      </a:r>
                    </a:p>
                    <a:p>
                      <a:endParaRPr lang="en-US" sz="2300" baseline="0" dirty="0" smtClean="0"/>
                    </a:p>
                    <a:p>
                      <a:endParaRPr lang="en-US" sz="2300" baseline="0" dirty="0" smtClean="0"/>
                    </a:p>
                    <a:p>
                      <a:endParaRPr lang="en-US" sz="2300" baseline="0" dirty="0" smtClean="0"/>
                    </a:p>
                    <a:p>
                      <a:r>
                        <a:rPr lang="en-US" sz="2300" baseline="0" dirty="0" smtClean="0"/>
                        <a:t>General Ed </a:t>
                      </a:r>
                      <a:r>
                        <a:rPr lang="en-US" sz="2300" baseline="0" dirty="0" err="1" smtClean="0"/>
                        <a:t>Classrm</a:t>
                      </a:r>
                      <a:endParaRPr lang="en-US" sz="2300" baseline="0" dirty="0" smtClean="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9199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smtClean="0"/>
              <a:t>For further discussion</a:t>
            </a:r>
            <a:br>
              <a:rPr lang="en-US" dirty="0" smtClean="0"/>
            </a:br>
            <a:r>
              <a:rPr lang="en-US" dirty="0" smtClean="0"/>
              <a:t>UDL and Step 2</a:t>
            </a:r>
            <a:endParaRPr lang="en-US" dirty="0"/>
          </a:p>
        </p:txBody>
      </p:sp>
      <p:sp>
        <p:nvSpPr>
          <p:cNvPr id="3" name="Text Placeholder 2"/>
          <p:cNvSpPr>
            <a:spLocks noGrp="1"/>
          </p:cNvSpPr>
          <p:nvPr>
            <p:ph type="body" idx="4294967295"/>
          </p:nvPr>
        </p:nvSpPr>
        <p:spPr>
          <a:xfrm>
            <a:off x="609601" y="1240270"/>
            <a:ext cx="10693400" cy="947736"/>
          </a:xfrm>
        </p:spPr>
        <p:txBody>
          <a:bodyPr/>
          <a:lstStyle/>
          <a:p>
            <a:pPr marL="0" indent="0">
              <a:lnSpc>
                <a:spcPct val="95000"/>
              </a:lnSpc>
              <a:spcBef>
                <a:spcPts val="600"/>
              </a:spcBef>
              <a:buNone/>
            </a:pPr>
            <a:r>
              <a:rPr lang="en-US" dirty="0" smtClean="0"/>
              <a:t>How might these guidelines help us identify barriers we see the student face as a result of their disability? </a:t>
            </a:r>
            <a:endParaRPr lang="en-US" dirty="0"/>
          </a:p>
        </p:txBody>
      </p:sp>
      <p:pic>
        <p:nvPicPr>
          <p:cNvPr id="5" name="Picture 4"/>
          <p:cNvPicPr/>
          <p:nvPr/>
        </p:nvPicPr>
        <p:blipFill rotWithShape="1">
          <a:blip r:embed="rId3"/>
          <a:srcRect l="24680" t="40265" r="21474" b="41506"/>
          <a:stretch/>
        </p:blipFill>
        <p:spPr bwMode="auto">
          <a:xfrm>
            <a:off x="1524000" y="2133600"/>
            <a:ext cx="8827008" cy="4724400"/>
          </a:xfrm>
          <a:prstGeom prst="rect">
            <a:avLst/>
          </a:prstGeom>
          <a:ln>
            <a:noFill/>
          </a:ln>
          <a:extLst>
            <a:ext uri="{53640926-AAD7-44D8-BBD7-CCE9431645EC}">
              <a14:shadowObscured xmlns:a14="http://schemas.microsoft.com/office/drawing/2010/main"/>
            </a:ext>
          </a:extLst>
        </p:spPr>
      </p:pic>
      <p:sp>
        <p:nvSpPr>
          <p:cNvPr id="7" name="Action Button: Information 6">
            <a:hlinkClick r:id="rId4" highlightClick="1"/>
          </p:cNvPr>
          <p:cNvSpPr/>
          <p:nvPr/>
        </p:nvSpPr>
        <p:spPr>
          <a:xfrm>
            <a:off x="10682412" y="279402"/>
            <a:ext cx="438483" cy="481264"/>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101</a:t>
            </a:fld>
            <a:endParaRPr lang="en-US" dirty="0"/>
          </a:p>
        </p:txBody>
      </p:sp>
    </p:spTree>
    <p:extLst>
      <p:ext uri="{BB962C8B-B14F-4D97-AF65-F5344CB8AC3E}">
        <p14:creationId xmlns:p14="http://schemas.microsoft.com/office/powerpoint/2010/main" val="2132320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3" y="84139"/>
            <a:ext cx="8876031" cy="788986"/>
          </a:xfrm>
        </p:spPr>
        <p:txBody>
          <a:bodyPr/>
          <a:lstStyle/>
          <a:p>
            <a:r>
              <a:rPr lang="en-US" sz="3600" dirty="0" smtClean="0"/>
              <a:t>Activity: What Services Might </a:t>
            </a:r>
            <a:r>
              <a:rPr lang="en-US" sz="3600" dirty="0"/>
              <a:t>be </a:t>
            </a:r>
            <a:r>
              <a:rPr lang="en-US" sz="3600" dirty="0" smtClean="0"/>
              <a:t>Needed</a:t>
            </a:r>
            <a:r>
              <a:rPr lang="en-US" sz="3600" dirty="0"/>
              <a:t>? </a:t>
            </a:r>
            <a:endParaRPr lang="en-US" sz="3600" i="1" dirty="0">
              <a:solidFill>
                <a:srgbClr val="FF00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336612813"/>
              </p:ext>
            </p:extLst>
          </p:nvPr>
        </p:nvGraphicFramePr>
        <p:xfrm>
          <a:off x="1523370" y="792368"/>
          <a:ext cx="9606593" cy="6046817"/>
        </p:xfrm>
        <a:graphic>
          <a:graphicData uri="http://schemas.openxmlformats.org/drawingml/2006/table">
            <a:tbl>
              <a:tblPr firstRow="1" bandRow="1">
                <a:tableStyleId>{5C22544A-7EE6-4342-B048-85BDC9FD1C3A}</a:tableStyleId>
              </a:tblPr>
              <a:tblGrid>
                <a:gridCol w="3266244">
                  <a:extLst>
                    <a:ext uri="{9D8B030D-6E8A-4147-A177-3AD203B41FA5}">
                      <a16:colId xmlns:a16="http://schemas.microsoft.com/office/drawing/2014/main" val="20000"/>
                    </a:ext>
                  </a:extLst>
                </a:gridCol>
                <a:gridCol w="6340349">
                  <a:extLst>
                    <a:ext uri="{9D8B030D-6E8A-4147-A177-3AD203B41FA5}">
                      <a16:colId xmlns:a16="http://schemas.microsoft.com/office/drawing/2014/main" val="20001"/>
                    </a:ext>
                  </a:extLst>
                </a:gridCol>
              </a:tblGrid>
              <a:tr h="880473">
                <a:tc>
                  <a:txBody>
                    <a:bodyPr/>
                    <a:lstStyle/>
                    <a:p>
                      <a:pPr marL="0" marR="0" algn="ctr">
                        <a:lnSpc>
                          <a:spcPct val="107000"/>
                        </a:lnSpc>
                        <a:spcBef>
                          <a:spcPts val="0"/>
                        </a:spcBef>
                        <a:spcAft>
                          <a:spcPts val="0"/>
                        </a:spcAft>
                      </a:pPr>
                      <a:r>
                        <a:rPr lang="en-US" sz="2400" b="0" kern="1200" dirty="0" smtClean="0">
                          <a:effectLst/>
                        </a:rPr>
                        <a:t>Disability Related</a:t>
                      </a:r>
                      <a:r>
                        <a:rPr lang="en-US" sz="2400" b="0" kern="1200" baseline="0" dirty="0" smtClean="0">
                          <a:effectLst/>
                        </a:rPr>
                        <a:t> Needs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08" marR="121908" marT="45712" marB="45712"/>
                </a:tc>
                <a:tc>
                  <a:txBody>
                    <a:bodyPr/>
                    <a:lstStyle/>
                    <a:p>
                      <a:pPr marL="0" marR="0" algn="ctr">
                        <a:lnSpc>
                          <a:spcPct val="107000"/>
                        </a:lnSpc>
                        <a:spcBef>
                          <a:spcPts val="0"/>
                        </a:spcBef>
                        <a:spcAft>
                          <a:spcPts val="0"/>
                        </a:spcAft>
                      </a:pPr>
                      <a:r>
                        <a:rPr lang="en-US" sz="2400" b="0" dirty="0" smtClean="0">
                          <a:effectLst/>
                          <a:latin typeface="+mn-lt"/>
                          <a:ea typeface="Calibri" panose="020F0502020204030204" pitchFamily="34" charset="0"/>
                          <a:cs typeface="Times New Roman" panose="02020603050405020304" pitchFamily="18" charset="0"/>
                        </a:rPr>
                        <a:t>Measurable Goals</a:t>
                      </a:r>
                      <a:endParaRPr lang="en-US" sz="2400" b="0" dirty="0">
                        <a:effectLst/>
                        <a:latin typeface="+mn-lt"/>
                        <a:ea typeface="Calibri" panose="020F0502020204030204" pitchFamily="34" charset="0"/>
                        <a:cs typeface="Times New Roman" panose="02020603050405020304" pitchFamily="18" charset="0"/>
                      </a:endParaRPr>
                    </a:p>
                  </a:txBody>
                  <a:tcPr marL="91424" marR="91424" marT="45712" marB="45712"/>
                </a:tc>
                <a:extLst>
                  <a:ext uri="{0D108BD9-81ED-4DB2-BD59-A6C34878D82A}">
                    <a16:rowId xmlns:a16="http://schemas.microsoft.com/office/drawing/2014/main" val="10000"/>
                  </a:ext>
                </a:extLst>
              </a:tr>
              <a:tr h="5056778">
                <a:tc>
                  <a:txBody>
                    <a:bodyPr/>
                    <a:lstStyle/>
                    <a:p>
                      <a:pPr marL="342900" marR="0" indent="-342900">
                        <a:lnSpc>
                          <a:spcPct val="95000"/>
                        </a:lnSpc>
                        <a:spcBef>
                          <a:spcPts val="600"/>
                        </a:spcBef>
                        <a:spcAft>
                          <a:spcPts val="0"/>
                        </a:spcAft>
                        <a:buFont typeface="Arial" panose="020B0604020202020204" pitchFamily="34" charset="0"/>
                        <a:buChar char="•"/>
                      </a:pPr>
                      <a:r>
                        <a:rPr lang="en-US" sz="2000" kern="1200" dirty="0" smtClean="0">
                          <a:solidFill>
                            <a:schemeClr val="bg1">
                              <a:lumMod val="90000"/>
                              <a:lumOff val="10000"/>
                            </a:schemeClr>
                          </a:solidFill>
                          <a:effectLst/>
                          <a:latin typeface="+mn-lt"/>
                        </a:rPr>
                        <a:t>The student needs to improve ability</a:t>
                      </a:r>
                      <a:r>
                        <a:rPr lang="en-US" sz="2000" kern="1200" baseline="0" dirty="0" smtClean="0">
                          <a:solidFill>
                            <a:schemeClr val="bg1">
                              <a:lumMod val="90000"/>
                              <a:lumOff val="10000"/>
                            </a:schemeClr>
                          </a:solidFill>
                          <a:effectLst/>
                          <a:latin typeface="+mn-lt"/>
                        </a:rPr>
                        <a:t> to segment words into syllables and blend syllables into words. </a:t>
                      </a:r>
                      <a:br>
                        <a:rPr lang="en-US" sz="2000" kern="1200" baseline="0" dirty="0" smtClean="0">
                          <a:solidFill>
                            <a:schemeClr val="bg1">
                              <a:lumMod val="90000"/>
                              <a:lumOff val="10000"/>
                            </a:schemeClr>
                          </a:solidFill>
                          <a:effectLst/>
                          <a:latin typeface="+mn-lt"/>
                        </a:rPr>
                      </a:br>
                      <a:r>
                        <a:rPr lang="en-US" sz="2000" kern="1200" baseline="0" dirty="0" smtClean="0">
                          <a:solidFill>
                            <a:schemeClr val="bg1">
                              <a:lumMod val="90000"/>
                              <a:lumOff val="10000"/>
                            </a:schemeClr>
                          </a:solidFill>
                          <a:effectLst/>
                          <a:latin typeface="+mn-lt"/>
                        </a:rPr>
                        <a:t/>
                      </a:r>
                      <a:br>
                        <a:rPr lang="en-US" sz="2000" kern="1200" baseline="0" dirty="0" smtClean="0">
                          <a:solidFill>
                            <a:schemeClr val="bg1">
                              <a:lumMod val="90000"/>
                              <a:lumOff val="10000"/>
                            </a:schemeClr>
                          </a:solidFill>
                          <a:effectLst/>
                          <a:latin typeface="+mn-lt"/>
                        </a:rPr>
                      </a:br>
                      <a:r>
                        <a:rPr lang="en-US" sz="2000" kern="1200" baseline="0" dirty="0" smtClean="0">
                          <a:solidFill>
                            <a:schemeClr val="bg1">
                              <a:lumMod val="90000"/>
                              <a:lumOff val="10000"/>
                            </a:schemeClr>
                          </a:solidFill>
                          <a:effectLst/>
                          <a:latin typeface="+mn-lt"/>
                        </a:rPr>
                        <a:t/>
                      </a:r>
                      <a:br>
                        <a:rPr lang="en-US" sz="2000" kern="1200" baseline="0" dirty="0" smtClean="0">
                          <a:solidFill>
                            <a:schemeClr val="bg1">
                              <a:lumMod val="90000"/>
                              <a:lumOff val="10000"/>
                            </a:schemeClr>
                          </a:solidFill>
                          <a:effectLst/>
                          <a:latin typeface="+mn-lt"/>
                        </a:rPr>
                      </a:br>
                      <a:r>
                        <a:rPr lang="en-US" sz="2000" kern="1200" baseline="0" dirty="0" smtClean="0">
                          <a:solidFill>
                            <a:schemeClr val="bg1">
                              <a:lumMod val="90000"/>
                              <a:lumOff val="10000"/>
                            </a:schemeClr>
                          </a:solidFill>
                          <a:effectLst/>
                          <a:latin typeface="+mn-lt"/>
                        </a:rPr>
                        <a:t/>
                      </a:r>
                      <a:br>
                        <a:rPr lang="en-US" sz="2000" kern="1200" baseline="0" dirty="0" smtClean="0">
                          <a:solidFill>
                            <a:schemeClr val="bg1">
                              <a:lumMod val="90000"/>
                              <a:lumOff val="10000"/>
                            </a:schemeClr>
                          </a:solidFill>
                          <a:effectLst/>
                          <a:latin typeface="+mn-lt"/>
                        </a:rPr>
                      </a:br>
                      <a:r>
                        <a:rPr lang="en-US" sz="2000" kern="1200" baseline="0" dirty="0" smtClean="0">
                          <a:solidFill>
                            <a:schemeClr val="bg1">
                              <a:lumMod val="90000"/>
                              <a:lumOff val="10000"/>
                            </a:schemeClr>
                          </a:solidFill>
                          <a:effectLst/>
                          <a:latin typeface="+mn-lt"/>
                        </a:rPr>
                        <a:t> </a:t>
                      </a:r>
                      <a:br>
                        <a:rPr lang="en-US" sz="2000" kern="1200" baseline="0" dirty="0" smtClean="0">
                          <a:solidFill>
                            <a:schemeClr val="bg1">
                              <a:lumMod val="90000"/>
                              <a:lumOff val="10000"/>
                            </a:schemeClr>
                          </a:solidFill>
                          <a:effectLst/>
                          <a:latin typeface="+mn-lt"/>
                        </a:rPr>
                      </a:br>
                      <a:endParaRPr lang="en-US" sz="2000" kern="1200" baseline="0" dirty="0" smtClean="0">
                        <a:solidFill>
                          <a:schemeClr val="bg1">
                            <a:lumMod val="90000"/>
                            <a:lumOff val="10000"/>
                          </a:schemeClr>
                        </a:solidFill>
                        <a:effectLst/>
                        <a:latin typeface="+mn-lt"/>
                      </a:endParaRPr>
                    </a:p>
                    <a:p>
                      <a:pPr marL="342900" marR="0" indent="-342900">
                        <a:lnSpc>
                          <a:spcPct val="95000"/>
                        </a:lnSpc>
                        <a:spcBef>
                          <a:spcPts val="600"/>
                        </a:spcBef>
                        <a:spcAft>
                          <a:spcPts val="0"/>
                        </a:spcAft>
                        <a:buFont typeface="Arial" panose="020B0604020202020204" pitchFamily="34" charset="0"/>
                        <a:buChar char="•"/>
                      </a:pPr>
                      <a:r>
                        <a:rPr lang="en-US" sz="2000" kern="1200" baseline="0" dirty="0" smtClean="0">
                          <a:solidFill>
                            <a:schemeClr val="bg1">
                              <a:lumMod val="90000"/>
                              <a:lumOff val="10000"/>
                            </a:schemeClr>
                          </a:solidFill>
                          <a:effectLst/>
                          <a:latin typeface="+mn-lt"/>
                        </a:rPr>
                        <a:t>Learn to use a text reader to independently access grade level text. </a:t>
                      </a:r>
                    </a:p>
                    <a:p>
                      <a:pPr marL="0" marR="0" indent="0">
                        <a:lnSpc>
                          <a:spcPct val="95000"/>
                        </a:lnSpc>
                        <a:spcBef>
                          <a:spcPts val="600"/>
                        </a:spcBef>
                        <a:spcAft>
                          <a:spcPts val="0"/>
                        </a:spcAft>
                        <a:buFont typeface="Arial" panose="020B0604020202020204" pitchFamily="34" charset="0"/>
                        <a:buNone/>
                      </a:pPr>
                      <a:endParaRPr lang="en-US" sz="2000" kern="1200" baseline="0" dirty="0" smtClean="0">
                        <a:effectLst/>
                        <a:latin typeface="+mn-lt"/>
                      </a:endParaRPr>
                    </a:p>
                  </a:txBody>
                  <a:tcPr marL="121908" marR="121908" marT="45712" marB="45712"/>
                </a:tc>
                <a:tc>
                  <a:txBody>
                    <a:bodyPr/>
                    <a:lstStyle/>
                    <a:p>
                      <a:pPr marL="228600" marR="0" indent="-228600">
                        <a:lnSpc>
                          <a:spcPct val="95000"/>
                        </a:lnSpc>
                        <a:spcBef>
                          <a:spcPts val="1200"/>
                        </a:spcBef>
                        <a:spcAft>
                          <a:spcPts val="0"/>
                        </a:spcAft>
                        <a:buFont typeface="Arial" panose="020B0604020202020204" pitchFamily="34" charset="0"/>
                        <a:buChar char="•"/>
                      </a:pPr>
                      <a:r>
                        <a:rPr lang="en-US" sz="2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Given 5</a:t>
                      </a:r>
                      <a:r>
                        <a:rPr lang="en-US" sz="20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2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 level vocabulary,</a:t>
                      </a: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the student will independently read the words by segmenting words into syllables and blending syllables into words.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Baseline: On average, able to accurately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read 102 WPM of 3</a:t>
                      </a:r>
                      <a:r>
                        <a:rPr lang="en-US" sz="20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rd</a:t>
                      </a: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 level words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over a 4 week period.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Level of Attainment: Able to accurately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read 130 WPM of 5</a:t>
                      </a:r>
                      <a:r>
                        <a:rPr lang="en-US" sz="20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 level words over a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4 week period.</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endPar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endParaRPr>
                    </a:p>
                    <a:p>
                      <a:pPr marL="228600" marR="0" indent="-228600">
                        <a:lnSpc>
                          <a:spcPct val="95000"/>
                        </a:lnSpc>
                        <a:spcBef>
                          <a:spcPts val="1200"/>
                        </a:spcBef>
                        <a:spcAft>
                          <a:spcPts val="0"/>
                        </a:spcAft>
                        <a:buFont typeface="Arial" panose="020B0604020202020204" pitchFamily="34" charset="0"/>
                        <a:buChar char="•"/>
                      </a:pP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Will independently use electronic text-reader when reading grade-level textbooks.</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Baseline: Has no experience using a text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reader.</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Level of Attainment: Independently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access and use in classroom and at home when </a:t>
                      </a:r>
                      <a:b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20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reading grade level texts.</a:t>
                      </a:r>
                    </a:p>
                  </a:txBody>
                  <a:tcPr marL="91424" marR="91424" marT="45712" marB="45712"/>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1524009" y="43945"/>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a:p>
        </p:txBody>
      </p:sp>
      <p:sp>
        <p:nvSpPr>
          <p:cNvPr id="3" name="Date Placeholder 2"/>
          <p:cNvSpPr>
            <a:spLocks noGrp="1"/>
          </p:cNvSpPr>
          <p:nvPr>
            <p:ph type="dt" sz="half" idx="10"/>
          </p:nvPr>
        </p:nvSpPr>
        <p:spPr/>
        <p:txBody>
          <a:bodyPr/>
          <a:lstStyle/>
          <a:p>
            <a:pPr>
              <a:defRPr/>
            </a:pPr>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102</a:t>
            </a:fld>
            <a:endParaRPr lang="en-US" dirty="0"/>
          </a:p>
        </p:txBody>
      </p:sp>
    </p:spTree>
    <p:extLst>
      <p:ext uri="{BB962C8B-B14F-4D97-AF65-F5344CB8AC3E}">
        <p14:creationId xmlns:p14="http://schemas.microsoft.com/office/powerpoint/2010/main" val="2079091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Check</a:t>
            </a:r>
            <a:endParaRPr lang="en-US" dirty="0"/>
          </a:p>
        </p:txBody>
      </p:sp>
      <p:sp>
        <p:nvSpPr>
          <p:cNvPr id="10" name="Content Placeholder 9"/>
          <p:cNvSpPr>
            <a:spLocks noGrp="1"/>
          </p:cNvSpPr>
          <p:nvPr>
            <p:ph idx="1"/>
          </p:nvPr>
        </p:nvSpPr>
        <p:spPr>
          <a:xfrm>
            <a:off x="939800" y="1364974"/>
            <a:ext cx="10337801" cy="4929808"/>
          </a:xfrm>
        </p:spPr>
        <p:txBody>
          <a:bodyPr/>
          <a:lstStyle/>
          <a:p>
            <a:pPr>
              <a:lnSpc>
                <a:spcPct val="95000"/>
              </a:lnSpc>
              <a:buFont typeface="Wingdings" panose="05000000000000000000" pitchFamily="2" charset="2"/>
              <a:buChar char="ü"/>
            </a:pPr>
            <a:r>
              <a:rPr lang="en-US" sz="2800" dirty="0" smtClean="0"/>
              <a:t>Are all disability-related needs and IEP goals addressed by at least one service? </a:t>
            </a:r>
          </a:p>
          <a:p>
            <a:pPr lvl="1">
              <a:lnSpc>
                <a:spcPct val="95000"/>
              </a:lnSpc>
              <a:spcBef>
                <a:spcPts val="0"/>
              </a:spcBef>
            </a:pPr>
            <a:r>
              <a:rPr lang="en-US" sz="2400" dirty="0" smtClean="0"/>
              <a:t>If disability affects reading, do services address related needs? </a:t>
            </a:r>
          </a:p>
          <a:p>
            <a:pPr>
              <a:lnSpc>
                <a:spcPct val="95000"/>
              </a:lnSpc>
              <a:buFont typeface="Wingdings" panose="05000000000000000000" pitchFamily="2" charset="2"/>
              <a:buChar char="ü"/>
            </a:pPr>
            <a:r>
              <a:rPr lang="en-US" sz="2800" dirty="0" smtClean="0"/>
              <a:t>Are the services stated in a manner that can be understood by all? </a:t>
            </a:r>
          </a:p>
          <a:p>
            <a:pPr lvl="1">
              <a:lnSpc>
                <a:spcPct val="95000"/>
              </a:lnSpc>
              <a:spcBef>
                <a:spcPts val="0"/>
              </a:spcBef>
            </a:pPr>
            <a:r>
              <a:rPr lang="en-US" sz="2400" dirty="0" smtClean="0"/>
              <a:t>Type of service; and clear and logical amount, frequency (or conditions), location, and duration?</a:t>
            </a:r>
          </a:p>
          <a:p>
            <a:pPr>
              <a:lnSpc>
                <a:spcPct val="95000"/>
              </a:lnSpc>
              <a:buFont typeface="Wingdings" panose="05000000000000000000" pitchFamily="2" charset="2"/>
              <a:buChar char="ü"/>
            </a:pPr>
            <a:r>
              <a:rPr lang="en-US" sz="2800" dirty="0" smtClean="0"/>
              <a:t>Do supplemental aids and services support access, engagement, and progress? </a:t>
            </a:r>
          </a:p>
          <a:p>
            <a:pPr lvl="1">
              <a:lnSpc>
                <a:spcPct val="95000"/>
              </a:lnSpc>
              <a:spcBef>
                <a:spcPts val="0"/>
              </a:spcBef>
            </a:pPr>
            <a:r>
              <a:rPr lang="en-US" sz="2400" dirty="0" smtClean="0"/>
              <a:t>Do they address independence and use in school, community, and eventually, post-secondary settings? </a:t>
            </a:r>
          </a:p>
          <a:p>
            <a:pPr>
              <a:lnSpc>
                <a:spcPct val="95000"/>
              </a:lnSpc>
              <a:spcBef>
                <a:spcPts val="600"/>
              </a:spcBef>
              <a:buFont typeface="Wingdings" panose="05000000000000000000" pitchFamily="2" charset="2"/>
              <a:buChar char="ü"/>
            </a:pPr>
            <a:r>
              <a:rPr lang="en-US" sz="2800" dirty="0" smtClean="0"/>
              <a:t>Are there necessary supports for staff </a:t>
            </a:r>
            <a:r>
              <a:rPr lang="en-US" sz="2400" dirty="0" smtClean="0"/>
              <a:t>(e.g. training, consultation)?</a:t>
            </a:r>
            <a:endParaRPr lang="en-US" sz="2400" dirty="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3" name="Action Button: Document 2">
            <a:hlinkClick r:id="rId3" highlightClick="1"/>
          </p:cNvPr>
          <p:cNvSpPr/>
          <p:nvPr/>
        </p:nvSpPr>
        <p:spPr>
          <a:xfrm>
            <a:off x="10815942" y="609530"/>
            <a:ext cx="315884" cy="432262"/>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1"/>
          </p:nvPr>
        </p:nvSpPr>
        <p:spPr/>
        <p:txBody>
          <a:bodyPr/>
          <a:lstStyle/>
          <a:p>
            <a:fld id="{453CC3A6-4BBE-4722-963B-0F2471C635E5}" type="slidenum">
              <a:rPr lang="en-US" smtClean="0"/>
              <a:pPr/>
              <a:t>103</a:t>
            </a:fld>
            <a:endParaRPr lang="en-US" dirty="0"/>
          </a:p>
        </p:txBody>
      </p:sp>
    </p:spTree>
    <p:extLst>
      <p:ext uri="{BB962C8B-B14F-4D97-AF65-F5344CB8AC3E}">
        <p14:creationId xmlns:p14="http://schemas.microsoft.com/office/powerpoint/2010/main" val="467822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a:t>
            </a:r>
            <a:br>
              <a:rPr lang="en-US" dirty="0" smtClean="0"/>
            </a:br>
            <a:r>
              <a:rPr lang="en-US" dirty="0" smtClean="0"/>
              <a:t>Activity</a:t>
            </a:r>
            <a:endParaRPr lang="en-US" dirty="0"/>
          </a:p>
        </p:txBody>
      </p:sp>
      <p:sp>
        <p:nvSpPr>
          <p:cNvPr id="5" name="Slide Number Placeholder 4"/>
          <p:cNvSpPr>
            <a:spLocks noGrp="1"/>
          </p:cNvSpPr>
          <p:nvPr>
            <p:ph type="sldNum" sz="quarter" idx="4294967295"/>
          </p:nvPr>
        </p:nvSpPr>
        <p:spPr/>
        <p:txBody>
          <a:bodyPr/>
          <a:lstStyle/>
          <a:p>
            <a:pPr>
              <a:defRPr/>
            </a:pPr>
            <a:fld id="{5647F450-B010-44F3-A87C-A52A6F362B1F}" type="slidenum">
              <a:rPr lang="en-US" smtClean="0">
                <a:solidFill>
                  <a:srgbClr val="0F1540">
                    <a:lumMod val="90000"/>
                    <a:lumOff val="10000"/>
                  </a:srgbClr>
                </a:solidFill>
              </a:rPr>
              <a:pPr>
                <a:defRPr/>
              </a:pPr>
              <a:t>104</a:t>
            </a:fld>
            <a:endParaRPr lang="en-US">
              <a:solidFill>
                <a:srgbClr val="0F1540">
                  <a:lumMod val="90000"/>
                  <a:lumOff val="10000"/>
                </a:srgbClr>
              </a:solidFill>
            </a:endParaRPr>
          </a:p>
        </p:txBody>
      </p:sp>
      <p:sp>
        <p:nvSpPr>
          <p:cNvPr id="10" name="Content Placeholder 9"/>
          <p:cNvSpPr>
            <a:spLocks noGrp="1"/>
          </p:cNvSpPr>
          <p:nvPr>
            <p:ph idx="1"/>
          </p:nvPr>
        </p:nvSpPr>
        <p:spPr/>
        <p:txBody>
          <a:bodyPr/>
          <a:lstStyle/>
          <a:p>
            <a:pPr>
              <a:spcBef>
                <a:spcPts val="900"/>
              </a:spcBef>
              <a:buFont typeface="Arial" panose="020B0604020202020204" pitchFamily="34" charset="0"/>
              <a:buChar char="•"/>
            </a:pPr>
            <a:r>
              <a:rPr lang="en-US" sz="2800" dirty="0"/>
              <a:t>Locate the student’s disability-related needs.</a:t>
            </a:r>
          </a:p>
          <a:p>
            <a:pPr>
              <a:spcBef>
                <a:spcPts val="900"/>
              </a:spcBef>
              <a:buFont typeface="Arial" panose="020B0604020202020204" pitchFamily="34" charset="0"/>
              <a:buChar char="•"/>
            </a:pPr>
            <a:r>
              <a:rPr lang="en-US" sz="2800" dirty="0"/>
              <a:t>Locate the student’s goals to address the disability-related needs.</a:t>
            </a:r>
          </a:p>
          <a:p>
            <a:pPr>
              <a:spcBef>
                <a:spcPts val="900"/>
              </a:spcBef>
              <a:buFont typeface="Arial" panose="020B0604020202020204" pitchFamily="34" charset="0"/>
              <a:buChar char="•"/>
            </a:pPr>
            <a:r>
              <a:rPr lang="en-US" sz="2800" dirty="0"/>
              <a:t>Is there a service to address the disability-related need / Is there a service to support the goal? </a:t>
            </a:r>
          </a:p>
          <a:p>
            <a:pPr>
              <a:spcBef>
                <a:spcPts val="900"/>
              </a:spcBef>
              <a:buFont typeface="Arial" panose="020B0604020202020204" pitchFamily="34" charset="0"/>
              <a:buChar char="•"/>
            </a:pPr>
            <a:r>
              <a:rPr lang="en-US" sz="2800" dirty="0"/>
              <a:t>Is the location, frequency and amount of the service clear</a:t>
            </a:r>
            <a:r>
              <a:rPr lang="en-US" sz="2800" dirty="0" smtClean="0"/>
              <a:t>?</a:t>
            </a:r>
          </a:p>
          <a:p>
            <a:pPr>
              <a:spcBef>
                <a:spcPts val="900"/>
              </a:spcBef>
              <a:buFont typeface="Arial" panose="020B0604020202020204" pitchFamily="34" charset="0"/>
              <a:buChar char="•"/>
            </a:pPr>
            <a:r>
              <a:rPr lang="en-US" sz="2800" b="1" dirty="0" smtClean="0"/>
              <a:t>Use the Step-Check to ensure all the necessary information is provided.</a:t>
            </a:r>
          </a:p>
          <a:p>
            <a:pPr>
              <a:spcBef>
                <a:spcPts val="900"/>
              </a:spcBef>
              <a:buFont typeface="Arial" panose="020B0604020202020204" pitchFamily="34" charset="0"/>
              <a:buChar char="•"/>
            </a:pPr>
            <a:r>
              <a:rPr lang="en-US" sz="2800" b="1" dirty="0" smtClean="0"/>
              <a:t>Record the service/s on the Progress Chart. </a:t>
            </a:r>
            <a:endParaRPr lang="en-US" sz="2800" b="1" dirty="0"/>
          </a:p>
        </p:txBody>
      </p:sp>
      <p:sp>
        <p:nvSpPr>
          <p:cNvPr id="3" name="Action Button: Document 2">
            <a:hlinkClick r:id="rId3" highlightClick="1"/>
          </p:cNvPr>
          <p:cNvSpPr/>
          <p:nvPr/>
        </p:nvSpPr>
        <p:spPr>
          <a:xfrm>
            <a:off x="9786850" y="1011007"/>
            <a:ext cx="315884" cy="432262"/>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86110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177800" y="84137"/>
            <a:ext cx="11834707" cy="1143000"/>
          </a:xfrm>
          <a:prstGeom prst="rect">
            <a:avLst/>
          </a:prstGeom>
          <a:noFill/>
          <a:ln>
            <a:noFill/>
          </a:ln>
        </p:spPr>
        <p:txBody>
          <a:bodyPr vert="horz" wrap="square" lIns="91433" tIns="45700" rIns="91433" bIns="45700" numCol="1" anchor="ctr" anchorCtr="0" compatLnSpc="1">
            <a:prstTxWarp prst="textNoShape">
              <a:avLst/>
            </a:prstTxWarp>
            <a:noAutofit/>
          </a:bodyPr>
          <a:lstStyle/>
          <a:p>
            <a:pPr>
              <a:spcBef>
                <a:spcPts val="0"/>
              </a:spcBef>
              <a:spcAft>
                <a:spcPts val="0"/>
              </a:spcAft>
              <a:buSzPct val="25000"/>
            </a:pPr>
            <a:r>
              <a:rPr lang="en" dirty="0" smtClean="0">
                <a:solidFill>
                  <a:schemeClr val="lt1"/>
                </a:solidFill>
                <a:latin typeface="Lato"/>
                <a:ea typeface="Lato"/>
                <a:cs typeface="Lato"/>
                <a:sym typeface="Lato"/>
              </a:rPr>
              <a:t/>
            </a:r>
            <a:br>
              <a:rPr lang="en" dirty="0" smtClean="0">
                <a:solidFill>
                  <a:schemeClr val="lt1"/>
                </a:solidFill>
                <a:latin typeface="Lato"/>
                <a:ea typeface="Lato"/>
                <a:cs typeface="Lato"/>
                <a:sym typeface="Lato"/>
              </a:rPr>
            </a:br>
            <a:r>
              <a:rPr lang="en" dirty="0" smtClean="0">
                <a:solidFill>
                  <a:schemeClr val="lt1"/>
                </a:solidFill>
                <a:latin typeface="Lato"/>
                <a:ea typeface="Lato"/>
                <a:cs typeface="Lato"/>
                <a:sym typeface="Lato"/>
              </a:rPr>
              <a:t>Linking Steps 1-3 with Step 4</a:t>
            </a:r>
            <a:br>
              <a:rPr lang="en" dirty="0" smtClean="0">
                <a:solidFill>
                  <a:schemeClr val="lt1"/>
                </a:solidFill>
                <a:latin typeface="Lato"/>
                <a:ea typeface="Lato"/>
                <a:cs typeface="Lato"/>
                <a:sym typeface="Lato"/>
              </a:rPr>
            </a:br>
            <a:endParaRPr lang="en" b="0" dirty="0">
              <a:solidFill>
                <a:schemeClr val="lt1"/>
              </a:solidFill>
              <a:latin typeface="Lato"/>
              <a:ea typeface="Lato"/>
              <a:cs typeface="Lato"/>
              <a:sym typeface="Lato"/>
            </a:endParaRPr>
          </a:p>
        </p:txBody>
      </p:sp>
      <p:sp>
        <p:nvSpPr>
          <p:cNvPr id="435" name="Shape 435">
            <a:hlinkClick r:id="rId3"/>
          </p:cNvPr>
          <p:cNvSpPr/>
          <p:nvPr/>
        </p:nvSpPr>
        <p:spPr>
          <a:xfrm>
            <a:off x="10633635" y="420314"/>
            <a:ext cx="376517" cy="470647"/>
          </a:xfrm>
          <a:custGeom>
            <a:avLst/>
            <a:gdLst/>
            <a:ahLst/>
            <a:cxnLst/>
            <a:rect l="0" t="0" r="0" b="0"/>
            <a:pathLst>
              <a:path w="120000" h="120000" extrusionOk="0">
                <a:moveTo>
                  <a:pt x="0" y="0"/>
                </a:moveTo>
                <a:lnTo>
                  <a:pt x="120000" y="0"/>
                </a:lnTo>
                <a:lnTo>
                  <a:pt x="120000" y="120000"/>
                </a:lnTo>
                <a:lnTo>
                  <a:pt x="0" y="120000"/>
                </a:lnTo>
                <a:close/>
                <a:moveTo>
                  <a:pt x="26250" y="23999"/>
                </a:moveTo>
                <a:lnTo>
                  <a:pt x="71250" y="23999"/>
                </a:lnTo>
                <a:lnTo>
                  <a:pt x="93750" y="41999"/>
                </a:lnTo>
                <a:lnTo>
                  <a:pt x="93750" y="96000"/>
                </a:lnTo>
                <a:lnTo>
                  <a:pt x="26250" y="96000"/>
                </a:lnTo>
                <a:close/>
              </a:path>
              <a:path w="120000" h="120000" fill="darkenLess" extrusionOk="0">
                <a:moveTo>
                  <a:pt x="26250" y="23999"/>
                </a:moveTo>
                <a:lnTo>
                  <a:pt x="71250" y="23999"/>
                </a:lnTo>
                <a:lnTo>
                  <a:pt x="71250" y="41999"/>
                </a:lnTo>
                <a:lnTo>
                  <a:pt x="93750" y="41999"/>
                </a:lnTo>
                <a:lnTo>
                  <a:pt x="93750" y="96000"/>
                </a:lnTo>
                <a:lnTo>
                  <a:pt x="26250" y="96000"/>
                </a:lnTo>
                <a:close/>
              </a:path>
              <a:path w="120000" h="120000" fill="darken" extrusionOk="0">
                <a:moveTo>
                  <a:pt x="71250" y="23999"/>
                </a:moveTo>
                <a:lnTo>
                  <a:pt x="71250" y="41999"/>
                </a:lnTo>
                <a:lnTo>
                  <a:pt x="93750" y="41999"/>
                </a:lnTo>
                <a:close/>
              </a:path>
              <a:path w="120000" h="120000" fill="none" extrusionOk="0">
                <a:moveTo>
                  <a:pt x="26250" y="23999"/>
                </a:moveTo>
                <a:lnTo>
                  <a:pt x="71250" y="23999"/>
                </a:lnTo>
                <a:lnTo>
                  <a:pt x="93750" y="41999"/>
                </a:lnTo>
                <a:lnTo>
                  <a:pt x="93750" y="96000"/>
                </a:lnTo>
                <a:lnTo>
                  <a:pt x="26250" y="96000"/>
                </a:lnTo>
                <a:close/>
                <a:moveTo>
                  <a:pt x="93750" y="41999"/>
                </a:moveTo>
                <a:lnTo>
                  <a:pt x="71250" y="41999"/>
                </a:lnTo>
                <a:lnTo>
                  <a:pt x="71250" y="23999"/>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084813"/>
            </a:solidFill>
            <a:prstDash val="solid"/>
            <a:round/>
            <a:headEnd type="none" w="med" len="med"/>
            <a:tailEnd type="none" w="med" len="med"/>
          </a:ln>
        </p:spPr>
        <p:txBody>
          <a:bodyPr wrap="square" lIns="91433" tIns="45700" rIns="91433" bIns="45700" anchor="ctr" anchorCtr="0">
            <a:noAutofit/>
          </a:bodyPr>
          <a:lstStyle/>
          <a:p>
            <a:pPr algn="ctr">
              <a:spcBef>
                <a:spcPts val="0"/>
              </a:spcBef>
              <a:spcAft>
                <a:spcPts val="0"/>
              </a:spcAft>
            </a:pPr>
            <a:endParaRPr sz="1867">
              <a:solidFill>
                <a:schemeClr val="lt1"/>
              </a:solidFill>
              <a:latin typeface="Arial"/>
              <a:ea typeface="Arial"/>
              <a:cs typeface="Arial"/>
              <a:sym typeface="Arial"/>
            </a:endParaRPr>
          </a:p>
        </p:txBody>
      </p:sp>
      <p:pic>
        <p:nvPicPr>
          <p:cNvPr id="436" name="Shape 436"/>
          <p:cNvPicPr preferRelativeResize="0"/>
          <p:nvPr/>
        </p:nvPicPr>
        <p:blipFill rotWithShape="1">
          <a:blip r:embed="rId4">
            <a:alphaModFix/>
          </a:blip>
          <a:srcRect/>
          <a:stretch/>
        </p:blipFill>
        <p:spPr>
          <a:xfrm>
            <a:off x="448715" y="1879601"/>
            <a:ext cx="10840679" cy="4262473"/>
          </a:xfrm>
          <a:prstGeom prst="rect">
            <a:avLst/>
          </a:prstGeom>
          <a:noFill/>
          <a:ln>
            <a:noFill/>
          </a:ln>
        </p:spPr>
      </p:pic>
      <p:sp>
        <p:nvSpPr>
          <p:cNvPr id="9" name="Shape 437"/>
          <p:cNvSpPr/>
          <p:nvPr/>
        </p:nvSpPr>
        <p:spPr>
          <a:xfrm>
            <a:off x="9223509" y="2209798"/>
            <a:ext cx="2336800" cy="2294467"/>
          </a:xfrm>
          <a:prstGeom prst="ellipse">
            <a:avLst/>
          </a:prstGeom>
          <a:noFill/>
          <a:ln w="76200" cap="flat" cmpd="sng">
            <a:solidFill>
              <a:schemeClr val="accent5">
                <a:lumMod val="75000"/>
              </a:schemeClr>
            </a:solidFill>
            <a:prstDash val="solid"/>
            <a:round/>
            <a:headEnd type="none" w="med" len="med"/>
            <a:tailEnd type="none" w="med" len="med"/>
          </a:ln>
        </p:spPr>
        <p:txBody>
          <a:bodyPr wrap="square" lIns="91433" tIns="45700" rIns="91433" bIns="45700" anchor="ctr" anchorCtr="0">
            <a:noAutofit/>
          </a:bodyPr>
          <a:lstStyle/>
          <a:p>
            <a:pPr algn="ctr">
              <a:spcBef>
                <a:spcPts val="0"/>
              </a:spcBef>
              <a:spcAft>
                <a:spcPts val="0"/>
              </a:spcAft>
            </a:pPr>
            <a:endParaRPr sz="1867">
              <a:latin typeface="Arial"/>
              <a:ea typeface="Arial"/>
              <a:cs typeface="Arial"/>
              <a:sym typeface="Arial"/>
            </a:endParaRPr>
          </a:p>
        </p:txBody>
      </p:sp>
      <p:pic>
        <p:nvPicPr>
          <p:cNvPr id="10" name="Picture 9"/>
          <p:cNvPicPr>
            <a:picLocks noChangeAspect="1"/>
          </p:cNvPicPr>
          <p:nvPr/>
        </p:nvPicPr>
        <p:blipFill>
          <a:blip r:embed="rId5"/>
          <a:stretch>
            <a:fillRect/>
          </a:stretch>
        </p:blipFill>
        <p:spPr>
          <a:xfrm>
            <a:off x="748993" y="511354"/>
            <a:ext cx="1207113" cy="1207113"/>
          </a:xfrm>
          <a:prstGeom prst="rect">
            <a:avLst/>
          </a:prstGeom>
        </p:spPr>
      </p:pic>
      <p:sp>
        <p:nvSpPr>
          <p:cNvPr id="2" name="Date Placeholder 1"/>
          <p:cNvSpPr>
            <a:spLocks noGrp="1"/>
          </p:cNvSpPr>
          <p:nvPr>
            <p:ph type="dt" sz="half" idx="10"/>
          </p:nvPr>
        </p:nvSpPr>
        <p:spPr/>
        <p:txBody>
          <a:bodyPr/>
          <a:lstStyle/>
          <a:p>
            <a:pPr>
              <a:defRPr/>
            </a:pPr>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105</a:t>
            </a:fld>
            <a:endParaRPr lang="en-US" dirty="0"/>
          </a:p>
        </p:txBody>
      </p:sp>
    </p:spTree>
    <p:extLst>
      <p:ext uri="{BB962C8B-B14F-4D97-AF65-F5344CB8AC3E}">
        <p14:creationId xmlns:p14="http://schemas.microsoft.com/office/powerpoint/2010/main" val="1322056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For Discussion</a:t>
            </a:r>
            <a:endParaRPr lang="en-US" dirty="0"/>
          </a:p>
        </p:txBody>
      </p:sp>
      <p:sp>
        <p:nvSpPr>
          <p:cNvPr id="3" name="Content Placeholder 2"/>
          <p:cNvSpPr>
            <a:spLocks noGrp="1"/>
          </p:cNvSpPr>
          <p:nvPr>
            <p:ph idx="1"/>
          </p:nvPr>
        </p:nvSpPr>
        <p:spPr/>
        <p:txBody>
          <a:bodyPr/>
          <a:lstStyle/>
          <a:p>
            <a:r>
              <a:rPr lang="en-US" dirty="0" smtClean="0"/>
              <a:t>What do you see as the most challenging aspects of this step? </a:t>
            </a:r>
          </a:p>
          <a:p>
            <a:r>
              <a:rPr lang="en-US" dirty="0" smtClean="0"/>
              <a:t>What questions might you ask to help prompt IEP team participants to address the key ideas of this step during an IEP team meeting?</a:t>
            </a:r>
            <a:endParaRPr lang="en-US" dirty="0"/>
          </a:p>
        </p:txBody>
      </p:sp>
      <p:sp>
        <p:nvSpPr>
          <p:cNvPr id="6" name="Date Placeholder 5"/>
          <p:cNvSpPr>
            <a:spLocks noGrp="1"/>
          </p:cNvSpPr>
          <p:nvPr>
            <p:ph type="dt" sz="half" idx="10"/>
          </p:nvPr>
        </p:nvSpPr>
        <p:spPr/>
        <p:txBody>
          <a:bodyPr/>
          <a:lstStyle/>
          <a:p>
            <a:r>
              <a:rPr lang="en-US" dirty="0" smtClean="0"/>
              <a:t>April 2018</a:t>
            </a:r>
            <a:endParaRPr lang="en-US" dirty="0"/>
          </a:p>
        </p:txBody>
      </p:sp>
      <p:pic>
        <p:nvPicPr>
          <p:cNvPr id="13" name="Picture 12"/>
          <p:cNvPicPr>
            <a:picLocks noChangeAspect="1"/>
          </p:cNvPicPr>
          <p:nvPr/>
        </p:nvPicPr>
        <p:blipFill>
          <a:blip r:embed="rId3"/>
          <a:stretch>
            <a:fillRect/>
          </a:stretch>
        </p:blipFill>
        <p:spPr>
          <a:xfrm>
            <a:off x="8860451" y="4157374"/>
            <a:ext cx="1538471" cy="1538471"/>
          </a:xfrm>
          <a:prstGeom prst="rect">
            <a:avLst/>
          </a:prstGeom>
        </p:spPr>
      </p:pic>
      <p:pic>
        <p:nvPicPr>
          <p:cNvPr id="10" name="Picture 9"/>
          <p:cNvPicPr>
            <a:picLocks noChangeAspect="1"/>
          </p:cNvPicPr>
          <p:nvPr/>
        </p:nvPicPr>
        <p:blipFill>
          <a:blip r:embed="rId4"/>
          <a:stretch>
            <a:fillRect/>
          </a:stretch>
        </p:blipFill>
        <p:spPr>
          <a:xfrm>
            <a:off x="824887" y="249816"/>
            <a:ext cx="1207113" cy="1207113"/>
          </a:xfrm>
          <a:prstGeom prst="rect">
            <a:avLst/>
          </a:prstGeom>
        </p:spPr>
      </p:pic>
      <p:sp>
        <p:nvSpPr>
          <p:cNvPr id="4" name="Slide Number Placeholder 3"/>
          <p:cNvSpPr>
            <a:spLocks noGrp="1"/>
          </p:cNvSpPr>
          <p:nvPr>
            <p:ph type="sldNum" sz="quarter" idx="11"/>
          </p:nvPr>
        </p:nvSpPr>
        <p:spPr/>
        <p:txBody>
          <a:bodyPr/>
          <a:lstStyle/>
          <a:p>
            <a:fld id="{453CC3A6-4BBE-4722-963B-0F2471C635E5}" type="slidenum">
              <a:rPr lang="en-US" smtClean="0"/>
              <a:pPr/>
              <a:t>106</a:t>
            </a:fld>
            <a:endParaRPr lang="en-US" dirty="0"/>
          </a:p>
        </p:txBody>
      </p:sp>
    </p:spTree>
    <p:extLst>
      <p:ext uri="{BB962C8B-B14F-4D97-AF65-F5344CB8AC3E}">
        <p14:creationId xmlns:p14="http://schemas.microsoft.com/office/powerpoint/2010/main" val="3296287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April 2018</a:t>
            </a:r>
            <a:endParaRPr lang="en-US" dirty="0"/>
          </a:p>
        </p:txBody>
      </p:sp>
      <p:sp>
        <p:nvSpPr>
          <p:cNvPr id="4" name="Title 3"/>
          <p:cNvSpPr>
            <a:spLocks noGrp="1"/>
          </p:cNvSpPr>
          <p:nvPr>
            <p:ph type="title"/>
          </p:nvPr>
        </p:nvSpPr>
        <p:spPr/>
        <p:txBody>
          <a:bodyPr/>
          <a:lstStyle/>
          <a:p>
            <a:r>
              <a:rPr lang="en-US" dirty="0"/>
              <a:t>College and Career Ready IEP</a:t>
            </a:r>
            <a:br>
              <a:rPr lang="en-US" dirty="0"/>
            </a:br>
            <a:r>
              <a:rPr lang="en-US" dirty="0"/>
              <a:t>Five Step Process </a:t>
            </a:r>
          </a:p>
        </p:txBody>
      </p:sp>
      <p:sp>
        <p:nvSpPr>
          <p:cNvPr id="12" name="Content Placeholder 2"/>
          <p:cNvSpPr>
            <a:spLocks noGrp="1"/>
          </p:cNvSpPr>
          <p:nvPr>
            <p:ph sz="half" idx="4294967295"/>
          </p:nvPr>
        </p:nvSpPr>
        <p:spPr>
          <a:xfrm>
            <a:off x="1524000" y="1336675"/>
            <a:ext cx="9144000" cy="4686300"/>
          </a:xfrm>
        </p:spPr>
        <p:txBody>
          <a:bodyPr/>
          <a:lstStyle/>
          <a:p>
            <a:pPr marL="0" indent="0" algn="ctr">
              <a:buNone/>
            </a:pPr>
            <a:endParaRPr lang="en-US" sz="4800" dirty="0"/>
          </a:p>
          <a:p>
            <a:pPr>
              <a:buNone/>
            </a:pPr>
            <a:endParaRPr lang="en-US" sz="4800" dirty="0"/>
          </a:p>
        </p:txBody>
      </p:sp>
      <p:sp>
        <p:nvSpPr>
          <p:cNvPr id="23" name="Rounded Rectangle 22"/>
          <p:cNvSpPr/>
          <p:nvPr/>
        </p:nvSpPr>
        <p:spPr>
          <a:xfrm>
            <a:off x="4203032" y="1448923"/>
            <a:ext cx="3730317" cy="1478300"/>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Understand</a:t>
            </a:r>
            <a:r>
              <a:rPr lang="en-US" sz="2800" b="1" dirty="0"/>
              <a:t> Achievement</a:t>
            </a:r>
            <a:endParaRPr lang="en-US" sz="2800" dirty="0"/>
          </a:p>
        </p:txBody>
      </p:sp>
      <p:sp>
        <p:nvSpPr>
          <p:cNvPr id="24" name="Rounded Rectangle 23"/>
          <p:cNvSpPr/>
          <p:nvPr/>
        </p:nvSpPr>
        <p:spPr>
          <a:xfrm>
            <a:off x="6758067" y="3051980"/>
            <a:ext cx="3440432" cy="1536862"/>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a:solidFill>
                  <a:schemeClr val="tx1"/>
                </a:solidFill>
              </a:rPr>
              <a:t>Identify</a:t>
            </a:r>
            <a:r>
              <a:rPr lang="en-US" sz="2800" b="1" dirty="0"/>
              <a:t> Effects of Disability</a:t>
            </a:r>
          </a:p>
          <a:p>
            <a:pPr algn="ctr"/>
            <a:r>
              <a:rPr lang="en-US" b="1" i="1" dirty="0" smtClean="0"/>
              <a:t>(and disability related needs)</a:t>
            </a:r>
            <a:r>
              <a:rPr lang="en-US" sz="2800" dirty="0"/>
              <a:t>  </a:t>
            </a:r>
          </a:p>
        </p:txBody>
      </p:sp>
      <p:sp>
        <p:nvSpPr>
          <p:cNvPr id="25" name="Rounded Rectangle 24"/>
          <p:cNvSpPr/>
          <p:nvPr/>
        </p:nvSpPr>
        <p:spPr>
          <a:xfrm>
            <a:off x="6285354" y="4721251"/>
            <a:ext cx="3298536" cy="1721154"/>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Develop</a:t>
            </a:r>
            <a:r>
              <a:rPr lang="en-US" sz="2800" b="1" dirty="0"/>
              <a:t> Goals</a:t>
            </a:r>
            <a:endParaRPr lang="en-US" sz="2800" dirty="0"/>
          </a:p>
        </p:txBody>
      </p:sp>
      <p:sp>
        <p:nvSpPr>
          <p:cNvPr id="26" name="Rounded Rectangle 25"/>
          <p:cNvSpPr/>
          <p:nvPr/>
        </p:nvSpPr>
        <p:spPr>
          <a:xfrm>
            <a:off x="2518612" y="4695835"/>
            <a:ext cx="3350676" cy="1746570"/>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Align</a:t>
            </a:r>
            <a:r>
              <a:rPr lang="en-US" sz="2800" b="1" dirty="0"/>
              <a:t> Services</a:t>
            </a:r>
            <a:endParaRPr lang="en-US" sz="2800" dirty="0"/>
          </a:p>
        </p:txBody>
      </p:sp>
      <p:sp>
        <p:nvSpPr>
          <p:cNvPr id="27" name="Rounded Rectangle 26"/>
          <p:cNvSpPr/>
          <p:nvPr/>
        </p:nvSpPr>
        <p:spPr>
          <a:xfrm>
            <a:off x="1873059" y="3051980"/>
            <a:ext cx="3540884" cy="1502834"/>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solidFill>
              </a:rPr>
              <a:t>Analyze</a:t>
            </a:r>
            <a:r>
              <a:rPr lang="en-US" sz="2800" b="1" dirty="0"/>
              <a:t> Progress</a:t>
            </a:r>
            <a:endParaRPr lang="en-US" sz="2800" dirty="0"/>
          </a:p>
        </p:txBody>
      </p:sp>
      <p:sp>
        <p:nvSpPr>
          <p:cNvPr id="17" name="Curved Down Arrow 16"/>
          <p:cNvSpPr/>
          <p:nvPr/>
        </p:nvSpPr>
        <p:spPr>
          <a:xfrm rot="2963778">
            <a:off x="7921625" y="2293030"/>
            <a:ext cx="1140306" cy="184422"/>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7" name="Curved Down Arrow 36"/>
          <p:cNvSpPr/>
          <p:nvPr/>
        </p:nvSpPr>
        <p:spPr>
          <a:xfrm rot="6748810">
            <a:off x="9453007" y="5224151"/>
            <a:ext cx="1140306" cy="184422"/>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8" name="Curved Down Arrow 37"/>
          <p:cNvSpPr/>
          <p:nvPr/>
        </p:nvSpPr>
        <p:spPr>
          <a:xfrm rot="14207802">
            <a:off x="1267254" y="4788314"/>
            <a:ext cx="1324132" cy="221081"/>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40" name="Curved Down Arrow 39"/>
          <p:cNvSpPr/>
          <p:nvPr/>
        </p:nvSpPr>
        <p:spPr>
          <a:xfrm rot="10800000">
            <a:off x="5406123" y="6541829"/>
            <a:ext cx="1324132" cy="221081"/>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42" name="Curved Down Arrow 41"/>
          <p:cNvSpPr/>
          <p:nvPr/>
        </p:nvSpPr>
        <p:spPr>
          <a:xfrm rot="18659890">
            <a:off x="2881235" y="2195392"/>
            <a:ext cx="1324132" cy="221081"/>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20" name="Action Button: Information 19">
            <a:hlinkClick r:id="rId3" highlightClick="1"/>
          </p:cNvPr>
          <p:cNvSpPr/>
          <p:nvPr/>
        </p:nvSpPr>
        <p:spPr>
          <a:xfrm>
            <a:off x="10326370" y="396432"/>
            <a:ext cx="537942" cy="520813"/>
          </a:xfrm>
          <a:prstGeom prst="actionButtonInformation">
            <a:avLst/>
          </a:prstGeom>
          <a:solidFill>
            <a:schemeClr val="accent3">
              <a:lumMod val="75000"/>
            </a:schemeClr>
          </a:solidFill>
        </p:spPr>
        <p:txBody>
          <a:bodyPr rtlCol="0" anchor="ctr">
            <a:spAutoFit/>
          </a:bodyPr>
          <a:lstStyle/>
          <a:p>
            <a:pPr algn="ctr"/>
            <a:endParaRPr lang="en-US" dirty="0">
              <a:ln>
                <a:solidFill>
                  <a:schemeClr val="accent1">
                    <a:lumMod val="75000"/>
                  </a:schemeClr>
                </a:solidFill>
              </a:ln>
              <a:noFill/>
            </a:endParaRPr>
          </a:p>
        </p:txBody>
      </p:sp>
      <p:sp>
        <p:nvSpPr>
          <p:cNvPr id="5" name="Slide Number Placeholder 4"/>
          <p:cNvSpPr>
            <a:spLocks noGrp="1"/>
          </p:cNvSpPr>
          <p:nvPr>
            <p:ph type="sldNum" sz="quarter" idx="11"/>
          </p:nvPr>
        </p:nvSpPr>
        <p:spPr/>
        <p:txBody>
          <a:bodyPr/>
          <a:lstStyle/>
          <a:p>
            <a:fld id="{453CC3A6-4BBE-4722-963B-0F2471C635E5}" type="slidenum">
              <a:rPr lang="en-US" smtClean="0"/>
              <a:pPr/>
              <a:t>107</a:t>
            </a:fld>
            <a:endParaRPr lang="en-US" dirty="0"/>
          </a:p>
        </p:txBody>
      </p:sp>
    </p:spTree>
    <p:extLst>
      <p:ext uri="{BB962C8B-B14F-4D97-AF65-F5344CB8AC3E}">
        <p14:creationId xmlns:p14="http://schemas.microsoft.com/office/powerpoint/2010/main" val="371054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Step 5: Analyze Progress Towards Goals</a:t>
            </a:r>
            <a:endParaRPr lang="en-US" dirty="0"/>
          </a:p>
        </p:txBody>
      </p:sp>
      <p:sp>
        <p:nvSpPr>
          <p:cNvPr id="12" name="Content Placeholder 2"/>
          <p:cNvSpPr>
            <a:spLocks noGrp="1"/>
          </p:cNvSpPr>
          <p:nvPr>
            <p:ph idx="1"/>
          </p:nvPr>
        </p:nvSpPr>
        <p:spPr/>
        <p:txBody>
          <a:bodyPr/>
          <a:lstStyle/>
          <a:p>
            <a:endParaRPr lang="en-US" smtClean="0"/>
          </a:p>
          <a:p>
            <a:endParaRPr lang="en-US" dirty="0"/>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24" name="Rounded Rectangle 23"/>
          <p:cNvSpPr/>
          <p:nvPr/>
        </p:nvSpPr>
        <p:spPr>
          <a:xfrm>
            <a:off x="2871538" y="1720485"/>
            <a:ext cx="6829656" cy="4535937"/>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60000"/>
                    <a:lumOff val="40000"/>
                  </a:schemeClr>
                </a:solidFill>
              </a:rPr>
              <a:t> </a:t>
            </a:r>
            <a:r>
              <a:rPr lang="en-US" sz="4000" dirty="0">
                <a:solidFill>
                  <a:schemeClr val="accent1">
                    <a:lumMod val="60000"/>
                    <a:lumOff val="40000"/>
                  </a:schemeClr>
                </a:solidFill>
              </a:rPr>
              <a:t>Analyze </a:t>
            </a:r>
            <a:r>
              <a:rPr lang="en-US" sz="4000" dirty="0">
                <a:solidFill>
                  <a:schemeClr val="tx1"/>
                </a:solidFill>
              </a:rPr>
              <a:t>progress towards goals to evaluate what works and what is needed to close the student’s achievement gaps.</a:t>
            </a:r>
          </a:p>
        </p:txBody>
      </p:sp>
      <p:sp>
        <p:nvSpPr>
          <p:cNvPr id="4" name="Slide Number Placeholder 3"/>
          <p:cNvSpPr>
            <a:spLocks noGrp="1"/>
          </p:cNvSpPr>
          <p:nvPr>
            <p:ph type="sldNum" sz="quarter" idx="11"/>
          </p:nvPr>
        </p:nvSpPr>
        <p:spPr/>
        <p:txBody>
          <a:bodyPr/>
          <a:lstStyle/>
          <a:p>
            <a:fld id="{453CC3A6-4BBE-4722-963B-0F2471C635E5}" type="slidenum">
              <a:rPr lang="en-US" smtClean="0"/>
              <a:pPr/>
              <a:t>108</a:t>
            </a:fld>
            <a:endParaRPr lang="en-US" dirty="0"/>
          </a:p>
        </p:txBody>
      </p:sp>
    </p:spTree>
    <p:extLst>
      <p:ext uri="{BB962C8B-B14F-4D97-AF65-F5344CB8AC3E}">
        <p14:creationId xmlns:p14="http://schemas.microsoft.com/office/powerpoint/2010/main" val="2752659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mtClean="0"/>
              <a:t>Step 5 Key Ideas</a:t>
            </a:r>
            <a:endParaRPr lang="en-US" dirty="0"/>
          </a:p>
        </p:txBody>
      </p:sp>
      <p:sp>
        <p:nvSpPr>
          <p:cNvPr id="17" name="Text Placeholder 16"/>
          <p:cNvSpPr>
            <a:spLocks noGrp="1"/>
          </p:cNvSpPr>
          <p:nvPr>
            <p:ph idx="1"/>
          </p:nvPr>
        </p:nvSpPr>
        <p:spPr>
          <a:xfrm>
            <a:off x="1272209" y="1850570"/>
            <a:ext cx="9859617" cy="4444211"/>
          </a:xfrm>
        </p:spPr>
        <p:txBody>
          <a:bodyPr/>
          <a:lstStyle/>
          <a:p>
            <a:r>
              <a:rPr lang="en-US" dirty="0" smtClean="0"/>
              <a:t>The purpose of Step 5 is to review progress toward goals and how well disability-related needs are being addressed</a:t>
            </a:r>
          </a:p>
          <a:p>
            <a:r>
              <a:rPr lang="en-US" dirty="0" smtClean="0"/>
              <a:t>Step 5 is about  IEP planning, review, and revision</a:t>
            </a:r>
          </a:p>
          <a:p>
            <a:r>
              <a:rPr lang="en-US" dirty="0" smtClean="0"/>
              <a:t>Reviewing progress helps identify what is working and what needs to change</a:t>
            </a:r>
          </a:p>
          <a:p>
            <a:r>
              <a:rPr lang="en-US" dirty="0" smtClean="0"/>
              <a:t>Step 5 represents both an ongoing process of progress monitoring as well as scheduled IEP team reviews</a:t>
            </a:r>
          </a:p>
          <a:p>
            <a:endParaRPr lang="en-US" dirty="0" smtClean="0"/>
          </a:p>
          <a:p>
            <a:endParaRPr lang="en-US" dirty="0" smtClean="0"/>
          </a:p>
          <a:p>
            <a:endParaRPr lang="en-US" dirty="0" smtClean="0"/>
          </a:p>
          <a:p>
            <a:endParaRPr lang="en-US" dirty="0" smtClean="0"/>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109</a:t>
            </a:fld>
            <a:endParaRPr lang="en-US" dirty="0"/>
          </a:p>
        </p:txBody>
      </p:sp>
    </p:spTree>
    <p:extLst>
      <p:ext uri="{BB962C8B-B14F-4D97-AF65-F5344CB8AC3E}">
        <p14:creationId xmlns:p14="http://schemas.microsoft.com/office/powerpoint/2010/main" val="819396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p:txBody>
          <a:bodyPr/>
          <a:lstStyle/>
          <a:p>
            <a:pPr lvl="0"/>
            <a:r>
              <a:rPr lang="en-US" smtClean="0">
                <a:sym typeface="Arial"/>
              </a:rPr>
              <a:t>Engaging Families</a:t>
            </a:r>
            <a:endParaRPr lang="en-US" dirty="0">
              <a:sym typeface="Arial"/>
            </a:endParaRPr>
          </a:p>
        </p:txBody>
      </p:sp>
      <p:sp>
        <p:nvSpPr>
          <p:cNvPr id="182" name="Shape 182"/>
          <p:cNvSpPr txBox="1">
            <a:spLocks noGrp="1"/>
          </p:cNvSpPr>
          <p:nvPr>
            <p:ph idx="1"/>
          </p:nvPr>
        </p:nvSpPr>
        <p:spPr>
          <a:xfrm>
            <a:off x="1272209" y="1705970"/>
            <a:ext cx="9859617" cy="4588812"/>
          </a:xfrm>
        </p:spPr>
        <p:txBody>
          <a:bodyPr/>
          <a:lstStyle/>
          <a:p>
            <a:r>
              <a:rPr lang="en-US" dirty="0" smtClean="0">
                <a:sym typeface="Questrial"/>
              </a:rPr>
              <a:t>“</a:t>
            </a:r>
            <a:r>
              <a:rPr lang="en-US" sz="3200" dirty="0" smtClean="0">
                <a:sym typeface="Questrial"/>
              </a:rPr>
              <a:t>Achievement gap” is “opportunity gap”</a:t>
            </a:r>
          </a:p>
          <a:p>
            <a:pPr lvl="0"/>
            <a:r>
              <a:rPr lang="en-US" sz="3200" dirty="0" smtClean="0">
                <a:sym typeface="Questrial"/>
              </a:rPr>
              <a:t>Definitions of terms used</a:t>
            </a:r>
          </a:p>
          <a:p>
            <a:pPr lvl="0"/>
            <a:r>
              <a:rPr lang="en-US" sz="3200" dirty="0" smtClean="0">
                <a:sym typeface="Questrial"/>
              </a:rPr>
              <a:t>Clear explanation of the </a:t>
            </a:r>
            <a:r>
              <a:rPr lang="en-US" sz="3200" dirty="0" smtClean="0"/>
              <a:t>step </a:t>
            </a:r>
            <a:r>
              <a:rPr lang="en-US" sz="3200" dirty="0" smtClean="0">
                <a:sym typeface="Questrial"/>
              </a:rPr>
              <a:t> discussion and linkages</a:t>
            </a:r>
          </a:p>
          <a:p>
            <a:pPr lvl="0"/>
            <a:r>
              <a:rPr lang="en-US" sz="3200" dirty="0" smtClean="0">
                <a:sym typeface="Questrial"/>
              </a:rPr>
              <a:t>Family contribution is valued and essential</a:t>
            </a:r>
          </a:p>
          <a:p>
            <a:pPr lvl="0"/>
            <a:r>
              <a:rPr lang="en-US" sz="3200" dirty="0" smtClean="0">
                <a:sym typeface="Questrial"/>
              </a:rPr>
              <a:t>Active listening  helps to a</a:t>
            </a:r>
            <a:r>
              <a:rPr lang="en-US" dirty="0" smtClean="0">
                <a:sym typeface="Questrial"/>
              </a:rPr>
              <a:t>ddress concerns,  answer questions, and elicit input</a:t>
            </a:r>
          </a:p>
        </p:txBody>
      </p:sp>
      <p:sp>
        <p:nvSpPr>
          <p:cNvPr id="2" name="Action Button: Information 1">
            <a:hlinkClick r:id="rId3" highlightClick="1"/>
          </p:cNvPr>
          <p:cNvSpPr/>
          <p:nvPr/>
        </p:nvSpPr>
        <p:spPr>
          <a:xfrm>
            <a:off x="9880979" y="573206"/>
            <a:ext cx="456390" cy="465180"/>
          </a:xfrm>
          <a:prstGeom prst="actionButtonInformation">
            <a:avLst/>
          </a:prstGeom>
          <a:solidFill>
            <a:schemeClr val="accent3">
              <a:lumMod val="75000"/>
            </a:schemeClr>
          </a:solidFill>
        </p:spPr>
        <p:txBody>
          <a:bodyPr wrap="square" rtlCol="0" anchor="ctr">
            <a:spAutoFit/>
          </a:bodyPr>
          <a:lstStyle/>
          <a:p>
            <a:pPr algn="ctr"/>
            <a:endParaRPr lang="en-US" dirty="0">
              <a:ln>
                <a:solidFill>
                  <a:schemeClr val="accent1">
                    <a:lumMod val="75000"/>
                  </a:schemeClr>
                </a:solidFill>
              </a:ln>
              <a:noFill/>
            </a:endParaRP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11</a:t>
            </a:fld>
            <a:endParaRPr lang="en-US" dirty="0"/>
          </a:p>
        </p:txBody>
      </p:sp>
    </p:spTree>
    <p:extLst>
      <p:ext uri="{BB962C8B-B14F-4D97-AF65-F5344CB8AC3E}">
        <p14:creationId xmlns:p14="http://schemas.microsoft.com/office/powerpoint/2010/main" val="2671477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5  Key Ideas</a:t>
            </a:r>
            <a:endParaRPr lang="en-US" dirty="0"/>
          </a:p>
        </p:txBody>
      </p:sp>
      <p:sp>
        <p:nvSpPr>
          <p:cNvPr id="3" name="Content Placeholder 2"/>
          <p:cNvSpPr>
            <a:spLocks noGrp="1"/>
          </p:cNvSpPr>
          <p:nvPr>
            <p:ph idx="1"/>
          </p:nvPr>
        </p:nvSpPr>
        <p:spPr/>
        <p:txBody>
          <a:bodyPr/>
          <a:lstStyle/>
          <a:p>
            <a:r>
              <a:rPr lang="en-US" dirty="0" smtClean="0"/>
              <a:t>The IEP team analyzes the student’s progress towards the IEP goals to inform future IEP development</a:t>
            </a:r>
          </a:p>
          <a:p>
            <a:r>
              <a:rPr lang="en-US" dirty="0" smtClean="0"/>
              <a:t>The IEP must be reviewed periodically, but at least annually</a:t>
            </a:r>
          </a:p>
          <a:p>
            <a:pPr lvl="1"/>
            <a:r>
              <a:rPr lang="en-US" dirty="0" smtClean="0"/>
              <a:t>The IEP must state when IEP progress will be reported to parents (e.g., quarterly, concurrent with general education report cards, etc.)</a:t>
            </a: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110</a:t>
            </a:fld>
            <a:endParaRPr lang="en-US" dirty="0"/>
          </a:p>
        </p:txBody>
      </p:sp>
    </p:spTree>
    <p:extLst>
      <p:ext uri="{BB962C8B-B14F-4D97-AF65-F5344CB8AC3E}">
        <p14:creationId xmlns:p14="http://schemas.microsoft.com/office/powerpoint/2010/main" val="378795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5  Key Ideas</a:t>
            </a:r>
            <a:endParaRPr lang="en-US" dirty="0"/>
          </a:p>
        </p:txBody>
      </p:sp>
      <p:sp>
        <p:nvSpPr>
          <p:cNvPr id="3" name="Content Placeholder 2"/>
          <p:cNvSpPr>
            <a:spLocks noGrp="1"/>
          </p:cNvSpPr>
          <p:nvPr>
            <p:ph idx="1"/>
          </p:nvPr>
        </p:nvSpPr>
        <p:spPr>
          <a:xfrm>
            <a:off x="1473200" y="1892300"/>
            <a:ext cx="9131300" cy="4402482"/>
          </a:xfrm>
        </p:spPr>
        <p:txBody>
          <a:bodyPr/>
          <a:lstStyle/>
          <a:p>
            <a:pPr marL="0" indent="0">
              <a:buNone/>
            </a:pPr>
            <a:r>
              <a:rPr lang="en-US" sz="3200" dirty="0" smtClean="0"/>
              <a:t>When a student is not making sufficient progress towards achieving IEP goals and closing achievement gaps, the CCR IEP Five-Step Process provides a good framework for reviewing and revising the IEP</a:t>
            </a: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111</a:t>
            </a:fld>
            <a:endParaRPr lang="en-US" dirty="0"/>
          </a:p>
        </p:txBody>
      </p:sp>
    </p:spTree>
    <p:extLst>
      <p:ext uri="{BB962C8B-B14F-4D97-AF65-F5344CB8AC3E}">
        <p14:creationId xmlns:p14="http://schemas.microsoft.com/office/powerpoint/2010/main" val="4032968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Step 5</a:t>
            </a:r>
            <a:br>
              <a:rPr lang="en-US" dirty="0" smtClean="0"/>
            </a:br>
            <a:r>
              <a:rPr lang="en-US" dirty="0" smtClean="0"/>
              <a:t>Check Your System</a:t>
            </a:r>
            <a:endParaRPr lang="en-US" dirty="0"/>
          </a:p>
        </p:txBody>
      </p:sp>
      <p:sp>
        <p:nvSpPr>
          <p:cNvPr id="2" name="Content Placeholder 1"/>
          <p:cNvSpPr>
            <a:spLocks noGrp="1"/>
          </p:cNvSpPr>
          <p:nvPr>
            <p:ph idx="1"/>
          </p:nvPr>
        </p:nvSpPr>
        <p:spPr>
          <a:xfrm>
            <a:off x="907039" y="1601168"/>
            <a:ext cx="10454124" cy="4929808"/>
          </a:xfrm>
        </p:spPr>
        <p:txBody>
          <a:bodyPr/>
          <a:lstStyle/>
          <a:p>
            <a:pPr>
              <a:lnSpc>
                <a:spcPct val="95000"/>
              </a:lnSpc>
            </a:pPr>
            <a:r>
              <a:rPr lang="en-US" sz="2800" dirty="0" smtClean="0"/>
              <a:t>Are there set procedures and schedules for reviewing IEP goals? </a:t>
            </a:r>
          </a:p>
          <a:p>
            <a:pPr>
              <a:lnSpc>
                <a:spcPct val="95000"/>
              </a:lnSpc>
            </a:pPr>
            <a:r>
              <a:rPr lang="en-US" sz="2800" dirty="0" smtClean="0"/>
              <a:t>Are there procedures for ensuring IEPs are implemented with fidelity? </a:t>
            </a:r>
          </a:p>
          <a:p>
            <a:pPr>
              <a:lnSpc>
                <a:spcPct val="95000"/>
              </a:lnSpc>
            </a:pPr>
            <a:r>
              <a:rPr lang="en-US" sz="2800" dirty="0" smtClean="0"/>
              <a:t>Do all educators have access to data needed to review IEPs? </a:t>
            </a:r>
          </a:p>
          <a:p>
            <a:pPr>
              <a:lnSpc>
                <a:spcPct val="95000"/>
              </a:lnSpc>
            </a:pPr>
            <a:r>
              <a:rPr lang="en-US" sz="2800" dirty="0" smtClean="0"/>
              <a:t>Are instructional resources available to match student needs with effective interventions?</a:t>
            </a:r>
          </a:p>
          <a:p>
            <a:pPr>
              <a:lnSpc>
                <a:spcPct val="95000"/>
              </a:lnSpc>
            </a:pPr>
            <a:r>
              <a:rPr lang="en-US" sz="2800" dirty="0" smtClean="0"/>
              <a:t>Do educators need additional training or support to implement IEP services ?</a:t>
            </a:r>
          </a:p>
          <a:p>
            <a:pPr>
              <a:lnSpc>
                <a:spcPct val="95000"/>
              </a:lnSpc>
            </a:pPr>
            <a:r>
              <a:rPr lang="en-US" sz="2800" dirty="0" smtClean="0"/>
              <a:t>Do educators need additional training or support to monitor and interpret progress data?  To adjust instruction based on data? </a:t>
            </a:r>
            <a:endParaRPr lang="en-US" sz="2800" dirty="0"/>
          </a:p>
        </p:txBody>
      </p:sp>
      <p:sp>
        <p:nvSpPr>
          <p:cNvPr id="6" name="Date Placeholder 5"/>
          <p:cNvSpPr>
            <a:spLocks noGrp="1"/>
          </p:cNvSpPr>
          <p:nvPr>
            <p:ph type="dt" sz="half" idx="10"/>
          </p:nvPr>
        </p:nvSpPr>
        <p:spPr/>
        <p:txBody>
          <a:bodyPr/>
          <a:lstStyle/>
          <a:p>
            <a:pPr>
              <a:defRPr/>
            </a:pPr>
            <a:r>
              <a:rPr lang="en-US" dirty="0" smtClean="0"/>
              <a:t>April 2018</a:t>
            </a:r>
            <a:endParaRPr lang="en-US" dirty="0"/>
          </a:p>
        </p:txBody>
      </p:sp>
      <p:pic>
        <p:nvPicPr>
          <p:cNvPr id="8" name="Picture 7"/>
          <p:cNvPicPr>
            <a:picLocks noChangeAspect="1"/>
          </p:cNvPicPr>
          <p:nvPr/>
        </p:nvPicPr>
        <p:blipFill>
          <a:blip r:embed="rId3" cstate="print"/>
          <a:stretch>
            <a:fillRect/>
          </a:stretch>
        </p:blipFill>
        <p:spPr>
          <a:xfrm>
            <a:off x="1258839" y="207040"/>
            <a:ext cx="1207113" cy="1207113"/>
          </a:xfrm>
          <a:prstGeom prst="rect">
            <a:avLst/>
          </a:prstGeom>
        </p:spPr>
      </p:pic>
      <p:sp>
        <p:nvSpPr>
          <p:cNvPr id="4" name="Slide Number Placeholder 3"/>
          <p:cNvSpPr>
            <a:spLocks noGrp="1"/>
          </p:cNvSpPr>
          <p:nvPr>
            <p:ph type="sldNum" sz="quarter" idx="11"/>
          </p:nvPr>
        </p:nvSpPr>
        <p:spPr/>
        <p:txBody>
          <a:bodyPr/>
          <a:lstStyle/>
          <a:p>
            <a:fld id="{453CC3A6-4BBE-4722-963B-0F2471C635E5}" type="slidenum">
              <a:rPr lang="en-US" smtClean="0"/>
              <a:pPr/>
              <a:t>112</a:t>
            </a:fld>
            <a:endParaRPr lang="en-US" dirty="0"/>
          </a:p>
        </p:txBody>
      </p:sp>
    </p:spTree>
    <p:extLst>
      <p:ext uri="{BB962C8B-B14F-4D97-AF65-F5344CB8AC3E}">
        <p14:creationId xmlns:p14="http://schemas.microsoft.com/office/powerpoint/2010/main" val="340181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Step 5 Check</a:t>
            </a:r>
            <a:endParaRPr lang="en-US" dirty="0"/>
          </a:p>
        </p:txBody>
      </p:sp>
      <p:sp>
        <p:nvSpPr>
          <p:cNvPr id="2" name="Content Placeholder 1"/>
          <p:cNvSpPr>
            <a:spLocks noGrp="1"/>
          </p:cNvSpPr>
          <p:nvPr>
            <p:ph idx="1"/>
          </p:nvPr>
        </p:nvSpPr>
        <p:spPr>
          <a:xfrm>
            <a:off x="907039" y="1601168"/>
            <a:ext cx="10454124" cy="4929808"/>
          </a:xfrm>
        </p:spPr>
        <p:txBody>
          <a:bodyPr/>
          <a:lstStyle/>
          <a:p>
            <a:pPr>
              <a:lnSpc>
                <a:spcPct val="95000"/>
              </a:lnSpc>
              <a:buFont typeface="Wingdings" panose="05000000000000000000" pitchFamily="2" charset="2"/>
              <a:buChar char="ü"/>
            </a:pPr>
            <a:r>
              <a:rPr lang="en-US" sz="2800" dirty="0" smtClean="0"/>
              <a:t>Is progress data aligned with baseline and level of attainment for each goal?</a:t>
            </a:r>
          </a:p>
          <a:p>
            <a:pPr>
              <a:lnSpc>
                <a:spcPct val="95000"/>
              </a:lnSpc>
              <a:buFont typeface="Wingdings" panose="05000000000000000000" pitchFamily="2" charset="2"/>
              <a:buChar char="ü"/>
            </a:pPr>
            <a:r>
              <a:rPr lang="en-US" sz="2800" dirty="0" smtClean="0"/>
              <a:t>Are interim progress reports on each goal included in review?</a:t>
            </a:r>
          </a:p>
          <a:p>
            <a:pPr>
              <a:lnSpc>
                <a:spcPct val="95000"/>
              </a:lnSpc>
              <a:buFont typeface="Wingdings" panose="05000000000000000000" pitchFamily="2" charset="2"/>
              <a:buChar char="ü"/>
            </a:pPr>
            <a:r>
              <a:rPr lang="en-US" sz="2800" dirty="0" smtClean="0"/>
              <a:t>Was the IEP reviewed annually?</a:t>
            </a:r>
          </a:p>
          <a:p>
            <a:pPr>
              <a:lnSpc>
                <a:spcPct val="95000"/>
              </a:lnSpc>
              <a:buFont typeface="Wingdings" panose="05000000000000000000" pitchFamily="2" charset="2"/>
              <a:buChar char="ü"/>
            </a:pPr>
            <a:r>
              <a:rPr lang="en-US" sz="2800" dirty="0" smtClean="0"/>
              <a:t>Is data/information from multiple sources included (teachers, student and parents)?</a:t>
            </a:r>
          </a:p>
          <a:p>
            <a:pPr>
              <a:lnSpc>
                <a:spcPct val="95000"/>
              </a:lnSpc>
              <a:buFont typeface="Wingdings" panose="05000000000000000000" pitchFamily="2" charset="2"/>
              <a:buChar char="ü"/>
            </a:pPr>
            <a:r>
              <a:rPr lang="en-US" sz="2800" dirty="0" smtClean="0"/>
              <a:t>Is student making sufficient progress? Is there data to support?</a:t>
            </a:r>
          </a:p>
          <a:p>
            <a:pPr>
              <a:lnSpc>
                <a:spcPct val="95000"/>
              </a:lnSpc>
              <a:buFont typeface="Wingdings" panose="05000000000000000000" pitchFamily="2" charset="2"/>
              <a:buChar char="ü"/>
            </a:pPr>
            <a:r>
              <a:rPr lang="en-US" sz="2800" dirty="0" smtClean="0"/>
              <a:t>If student is not making sufficient progress, has IEP been revised to address lack of progress?</a:t>
            </a:r>
            <a:endParaRPr lang="en-US" sz="2800" dirty="0"/>
          </a:p>
        </p:txBody>
      </p:sp>
      <p:sp>
        <p:nvSpPr>
          <p:cNvPr id="6" name="Date Placeholder 5"/>
          <p:cNvSpPr>
            <a:spLocks noGrp="1"/>
          </p:cNvSpPr>
          <p:nvPr>
            <p:ph type="dt" sz="half" idx="10"/>
          </p:nvPr>
        </p:nvSpPr>
        <p:spPr/>
        <p:txBody>
          <a:bodyPr/>
          <a:lstStyle/>
          <a:p>
            <a:pPr>
              <a:defRPr/>
            </a:pPr>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113</a:t>
            </a:fld>
            <a:endParaRPr lang="en-US" dirty="0"/>
          </a:p>
        </p:txBody>
      </p:sp>
    </p:spTree>
    <p:extLst>
      <p:ext uri="{BB962C8B-B14F-4D97-AF65-F5344CB8AC3E}">
        <p14:creationId xmlns:p14="http://schemas.microsoft.com/office/powerpoint/2010/main" val="182445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a:t>
            </a:r>
            <a:r>
              <a:rPr lang="en-US" dirty="0"/>
              <a:t>5</a:t>
            </a:r>
            <a:r>
              <a:rPr lang="en-US" dirty="0" smtClean="0"/>
              <a:t> </a:t>
            </a:r>
            <a:br>
              <a:rPr lang="en-US" dirty="0" smtClean="0"/>
            </a:br>
            <a:r>
              <a:rPr lang="en-US" dirty="0" smtClean="0"/>
              <a:t>Activity</a:t>
            </a:r>
            <a:endParaRPr lang="en-US" dirty="0"/>
          </a:p>
        </p:txBody>
      </p:sp>
      <p:sp>
        <p:nvSpPr>
          <p:cNvPr id="5" name="Slide Number Placeholder 4"/>
          <p:cNvSpPr>
            <a:spLocks noGrp="1"/>
          </p:cNvSpPr>
          <p:nvPr>
            <p:ph type="sldNum" sz="quarter" idx="4294967295"/>
          </p:nvPr>
        </p:nvSpPr>
        <p:spPr/>
        <p:txBody>
          <a:bodyPr/>
          <a:lstStyle/>
          <a:p>
            <a:pPr>
              <a:defRPr/>
            </a:pPr>
            <a:fld id="{5647F450-B010-44F3-A87C-A52A6F362B1F}" type="slidenum">
              <a:rPr lang="en-US" smtClean="0">
                <a:solidFill>
                  <a:srgbClr val="0F1540">
                    <a:lumMod val="90000"/>
                    <a:lumOff val="10000"/>
                  </a:srgbClr>
                </a:solidFill>
              </a:rPr>
              <a:pPr>
                <a:defRPr/>
              </a:pPr>
              <a:t>114</a:t>
            </a:fld>
            <a:endParaRPr lang="en-US">
              <a:solidFill>
                <a:srgbClr val="0F1540">
                  <a:lumMod val="90000"/>
                  <a:lumOff val="10000"/>
                </a:srgbClr>
              </a:solidFill>
            </a:endParaRPr>
          </a:p>
        </p:txBody>
      </p:sp>
      <p:sp>
        <p:nvSpPr>
          <p:cNvPr id="10" name="Content Placeholder 9"/>
          <p:cNvSpPr>
            <a:spLocks noGrp="1"/>
          </p:cNvSpPr>
          <p:nvPr>
            <p:ph idx="1"/>
          </p:nvPr>
        </p:nvSpPr>
        <p:spPr/>
        <p:txBody>
          <a:bodyPr/>
          <a:lstStyle/>
          <a:p>
            <a:pPr>
              <a:spcBef>
                <a:spcPts val="900"/>
              </a:spcBef>
              <a:buFont typeface="Arial" panose="020B0604020202020204" pitchFamily="34" charset="0"/>
              <a:buChar char="•"/>
            </a:pPr>
            <a:r>
              <a:rPr lang="en-US" sz="2800" dirty="0"/>
              <a:t>Review the I-6 (Interim Review)</a:t>
            </a:r>
          </a:p>
          <a:p>
            <a:pPr lvl="1">
              <a:spcBef>
                <a:spcPts val="900"/>
              </a:spcBef>
              <a:buFont typeface="Arial" panose="020B0604020202020204" pitchFamily="34" charset="0"/>
              <a:buChar char="•"/>
            </a:pPr>
            <a:r>
              <a:rPr lang="en-US" sz="2400" dirty="0"/>
              <a:t>Is the student making sufficient progress?</a:t>
            </a:r>
          </a:p>
          <a:p>
            <a:pPr lvl="1">
              <a:spcBef>
                <a:spcPts val="900"/>
              </a:spcBef>
              <a:buFont typeface="Arial" panose="020B0604020202020204" pitchFamily="34" charset="0"/>
              <a:buChar char="•"/>
            </a:pPr>
            <a:r>
              <a:rPr lang="en-US" sz="2400" dirty="0"/>
              <a:t>What data supports this conclusion?</a:t>
            </a:r>
          </a:p>
          <a:p>
            <a:pPr lvl="1">
              <a:spcBef>
                <a:spcPts val="900"/>
              </a:spcBef>
              <a:buFont typeface="Arial" panose="020B0604020202020204" pitchFamily="34" charset="0"/>
              <a:buChar char="•"/>
            </a:pPr>
            <a:r>
              <a:rPr lang="en-US" sz="2400" dirty="0"/>
              <a:t>If not, how is lack of progress being addressed?</a:t>
            </a:r>
          </a:p>
          <a:p>
            <a:pPr>
              <a:spcBef>
                <a:spcPts val="900"/>
              </a:spcBef>
              <a:buFont typeface="Arial" panose="020B0604020202020204" pitchFamily="34" charset="0"/>
              <a:buChar char="•"/>
            </a:pPr>
            <a:r>
              <a:rPr lang="en-US" sz="2800" dirty="0"/>
              <a:t>Review the I-5 (Annual Review)</a:t>
            </a:r>
          </a:p>
          <a:p>
            <a:pPr lvl="1">
              <a:spcBef>
                <a:spcPts val="900"/>
              </a:spcBef>
              <a:buFont typeface="Arial" panose="020B0604020202020204" pitchFamily="34" charset="0"/>
              <a:buChar char="•"/>
            </a:pPr>
            <a:r>
              <a:rPr lang="en-US" sz="2400" dirty="0"/>
              <a:t>Were goals reviewed prior to developing new IEP?</a:t>
            </a:r>
          </a:p>
          <a:p>
            <a:pPr lvl="1">
              <a:spcBef>
                <a:spcPts val="900"/>
              </a:spcBef>
              <a:buFont typeface="Arial" panose="020B0604020202020204" pitchFamily="34" charset="0"/>
              <a:buChar char="•"/>
            </a:pPr>
            <a:r>
              <a:rPr lang="en-US" sz="2400" dirty="0"/>
              <a:t>What data supports this conclusion?</a:t>
            </a:r>
          </a:p>
          <a:p>
            <a:pPr lvl="1">
              <a:spcBef>
                <a:spcPts val="900"/>
              </a:spcBef>
              <a:buFont typeface="Arial" panose="020B0604020202020204" pitchFamily="34" charset="0"/>
              <a:buChar char="•"/>
            </a:pPr>
            <a:r>
              <a:rPr lang="en-US" sz="2400" dirty="0"/>
              <a:t>If goals weren’t met, how was IEP revised?</a:t>
            </a:r>
          </a:p>
        </p:txBody>
      </p:sp>
      <p:sp>
        <p:nvSpPr>
          <p:cNvPr id="3" name="Action Button: Document 2">
            <a:hlinkClick r:id="rId3" highlightClick="1"/>
          </p:cNvPr>
          <p:cNvSpPr/>
          <p:nvPr/>
        </p:nvSpPr>
        <p:spPr>
          <a:xfrm>
            <a:off x="9786850" y="1011007"/>
            <a:ext cx="315884" cy="432262"/>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3781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Discussion</a:t>
            </a:r>
            <a:br>
              <a:rPr lang="en-US" dirty="0" smtClean="0"/>
            </a:br>
            <a:r>
              <a:rPr lang="en-US" dirty="0" smtClean="0"/>
              <a:t>Step 5</a:t>
            </a:r>
            <a:endParaRPr lang="en-US" i="1" dirty="0"/>
          </a:p>
        </p:txBody>
      </p:sp>
      <p:sp>
        <p:nvSpPr>
          <p:cNvPr id="3" name="Content Placeholder 2"/>
          <p:cNvSpPr>
            <a:spLocks noGrp="1"/>
          </p:cNvSpPr>
          <p:nvPr>
            <p:ph idx="1"/>
          </p:nvPr>
        </p:nvSpPr>
        <p:spPr>
          <a:xfrm>
            <a:off x="1272209" y="1811867"/>
            <a:ext cx="9859617" cy="4482914"/>
          </a:xfrm>
        </p:spPr>
        <p:txBody>
          <a:bodyPr/>
          <a:lstStyle/>
          <a:p>
            <a:r>
              <a:rPr lang="en-US" dirty="0" smtClean="0"/>
              <a:t>What do you see as the most challenging aspects of this step? </a:t>
            </a:r>
          </a:p>
          <a:p>
            <a:r>
              <a:rPr lang="en-US" dirty="0" smtClean="0"/>
              <a:t>How might you prepare to review progress during an IEP team meeting? </a:t>
            </a:r>
          </a:p>
        </p:txBody>
      </p:sp>
      <p:pic>
        <p:nvPicPr>
          <p:cNvPr id="13" name="Picture 12"/>
          <p:cNvPicPr>
            <a:picLocks noChangeAspect="1"/>
          </p:cNvPicPr>
          <p:nvPr/>
        </p:nvPicPr>
        <p:blipFill>
          <a:blip r:embed="rId3"/>
          <a:stretch>
            <a:fillRect/>
          </a:stretch>
        </p:blipFill>
        <p:spPr>
          <a:xfrm>
            <a:off x="9593355" y="4863390"/>
            <a:ext cx="1538471" cy="1538471"/>
          </a:xfrm>
          <a:prstGeom prst="rect">
            <a:avLst/>
          </a:prstGeom>
        </p:spPr>
      </p:pic>
      <p:pic>
        <p:nvPicPr>
          <p:cNvPr id="10" name="Picture 9"/>
          <p:cNvPicPr>
            <a:picLocks noChangeAspect="1"/>
          </p:cNvPicPr>
          <p:nvPr/>
        </p:nvPicPr>
        <p:blipFill>
          <a:blip r:embed="rId4"/>
          <a:stretch>
            <a:fillRect/>
          </a:stretch>
        </p:blipFill>
        <p:spPr>
          <a:xfrm>
            <a:off x="609600" y="415495"/>
            <a:ext cx="1207113" cy="1207113"/>
          </a:xfrm>
          <a:prstGeom prst="rect">
            <a:avLst/>
          </a:prstGeom>
        </p:spPr>
      </p:pic>
      <p:sp>
        <p:nvSpPr>
          <p:cNvPr id="4" name="Date Placeholder 3"/>
          <p:cNvSpPr>
            <a:spLocks noGrp="1"/>
          </p:cNvSpPr>
          <p:nvPr>
            <p:ph type="dt" sz="half" idx="10"/>
          </p:nvPr>
        </p:nvSpPr>
        <p:spPr/>
        <p:txBody>
          <a:bodyPr/>
          <a:lstStyle/>
          <a:p>
            <a:pPr>
              <a:defRPr/>
            </a:pPr>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115</a:t>
            </a:fld>
            <a:endParaRPr lang="en-US" dirty="0"/>
          </a:p>
        </p:txBody>
      </p:sp>
    </p:spTree>
    <p:extLst>
      <p:ext uri="{BB962C8B-B14F-4D97-AF65-F5344CB8AC3E}">
        <p14:creationId xmlns:p14="http://schemas.microsoft.com/office/powerpoint/2010/main" val="1574672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Further Practice</a:t>
            </a:r>
            <a:br>
              <a:rPr lang="en-US" dirty="0" smtClean="0"/>
            </a:br>
            <a:r>
              <a:rPr lang="en-US" sz="3200" dirty="0" smtClean="0"/>
              <a:t>Chart </a:t>
            </a:r>
            <a:r>
              <a:rPr lang="en-US" sz="3200" dirty="0"/>
              <a:t>and Discuss </a:t>
            </a:r>
            <a:r>
              <a:rPr lang="en-US" sz="3200" dirty="0" smtClean="0"/>
              <a:t>Linkages using </a:t>
            </a:r>
            <a:r>
              <a:rPr lang="en-US" sz="3200" dirty="0"/>
              <a:t>an existing IEP </a:t>
            </a:r>
          </a:p>
        </p:txBody>
      </p:sp>
      <p:sp>
        <p:nvSpPr>
          <p:cNvPr id="3" name="Content Placeholder 2"/>
          <p:cNvSpPr>
            <a:spLocks noGrp="1"/>
          </p:cNvSpPr>
          <p:nvPr>
            <p:ph idx="1"/>
          </p:nvPr>
        </p:nvSpPr>
        <p:spPr>
          <a:xfrm>
            <a:off x="1079499" y="1364974"/>
            <a:ext cx="9994901" cy="4929808"/>
          </a:xfrm>
        </p:spPr>
        <p:txBody>
          <a:bodyPr/>
          <a:lstStyle/>
          <a:p>
            <a:pPr>
              <a:spcBef>
                <a:spcPts val="600"/>
              </a:spcBef>
            </a:pPr>
            <a:r>
              <a:rPr lang="en-US" sz="2600" dirty="0"/>
              <a:t>Review “</a:t>
            </a:r>
            <a:r>
              <a:rPr lang="en-US" sz="2600" dirty="0">
                <a:hlinkClick r:id="rId3"/>
              </a:rPr>
              <a:t>At A Glance</a:t>
            </a:r>
            <a:r>
              <a:rPr lang="en-US" sz="2600" dirty="0"/>
              <a:t>” </a:t>
            </a:r>
            <a:r>
              <a:rPr lang="en-US" sz="2600" dirty="0" smtClean="0"/>
              <a:t>documents for Steps 1-4</a:t>
            </a:r>
          </a:p>
          <a:p>
            <a:pPr>
              <a:spcBef>
                <a:spcPts val="600"/>
              </a:spcBef>
            </a:pPr>
            <a:r>
              <a:rPr lang="en-US" sz="2600" dirty="0" smtClean="0"/>
              <a:t>Pick one disability-related need</a:t>
            </a:r>
          </a:p>
          <a:p>
            <a:pPr>
              <a:spcBef>
                <a:spcPts val="600"/>
              </a:spcBef>
            </a:pPr>
            <a:r>
              <a:rPr lang="en-US" sz="2600" dirty="0" smtClean="0"/>
              <a:t>Look at the services statement(s) identified to address the need and, as appropriate, corresponding goal(s)</a:t>
            </a:r>
            <a:r>
              <a:rPr lang="en-US" sz="2800" dirty="0" smtClean="0"/>
              <a:t> </a:t>
            </a:r>
            <a:r>
              <a:rPr lang="en-US" sz="2000" i="1" dirty="0" smtClean="0"/>
              <a:t>(refer to numbered need/goal)</a:t>
            </a:r>
          </a:p>
          <a:p>
            <a:r>
              <a:rPr lang="en-US" sz="2600" b="1" dirty="0"/>
              <a:t>Is there a clear and logical link between the </a:t>
            </a:r>
            <a:r>
              <a:rPr lang="en-US" sz="2600" b="1" dirty="0" smtClean="0"/>
              <a:t>disability-related need, corresponding goal(s), </a:t>
            </a:r>
            <a:r>
              <a:rPr lang="en-US" sz="2600" b="1" dirty="0"/>
              <a:t>and </a:t>
            </a:r>
            <a:r>
              <a:rPr lang="en-US" sz="2600" b="1" dirty="0" smtClean="0"/>
              <a:t>service(s)?</a:t>
            </a:r>
          </a:p>
          <a:p>
            <a:pPr lvl="1"/>
            <a:r>
              <a:rPr lang="en-US" sz="2400" b="1" dirty="0" smtClean="0"/>
              <a:t>Are goals and services explicitly developed to address a root cause rather than symptom(s)? </a:t>
            </a:r>
            <a:endParaRPr lang="en-US" sz="2400" b="1" dirty="0"/>
          </a:p>
          <a:p>
            <a:r>
              <a:rPr lang="en-US" sz="2600" dirty="0" smtClean="0"/>
              <a:t>Try to trace the process backwards by seeing if you can write the corresponding information from Steps 4, 3, 2, and 1 on  a </a:t>
            </a:r>
            <a:r>
              <a:rPr lang="en-US" sz="2600" dirty="0"/>
              <a:t>blank 5 Step Process Chart </a:t>
            </a:r>
            <a:endParaRPr lang="en-US" sz="2600" dirty="0" smtClean="0"/>
          </a:p>
          <a:p>
            <a:pPr marL="0" indent="0">
              <a:buNone/>
            </a:pPr>
            <a:endParaRPr lang="en-US" sz="2600" b="1" dirty="0" smtClean="0"/>
          </a:p>
        </p:txBody>
      </p:sp>
      <p:sp>
        <p:nvSpPr>
          <p:cNvPr id="4" name="Date Placeholder 3"/>
          <p:cNvSpPr>
            <a:spLocks noGrp="1"/>
          </p:cNvSpPr>
          <p:nvPr>
            <p:ph type="dt" sz="half" idx="10"/>
          </p:nvPr>
        </p:nvSpPr>
        <p:spPr/>
        <p:txBody>
          <a:bodyPr/>
          <a:lstStyle/>
          <a:p>
            <a:pPr>
              <a:defRPr/>
            </a:pPr>
            <a:r>
              <a:rPr lang="en-US" dirty="0" smtClean="0"/>
              <a:t>April 2018</a:t>
            </a:r>
            <a:endParaRPr lang="en-US" dirty="0"/>
          </a:p>
        </p:txBody>
      </p:sp>
      <p:pic>
        <p:nvPicPr>
          <p:cNvPr id="7" name="Picture 6"/>
          <p:cNvPicPr>
            <a:picLocks noChangeAspect="1"/>
          </p:cNvPicPr>
          <p:nvPr/>
        </p:nvPicPr>
        <p:blipFill>
          <a:blip r:embed="rId4"/>
          <a:stretch>
            <a:fillRect/>
          </a:stretch>
        </p:blipFill>
        <p:spPr>
          <a:xfrm>
            <a:off x="9982200" y="84138"/>
            <a:ext cx="928143" cy="928143"/>
          </a:xfrm>
          <a:prstGeom prst="rect">
            <a:avLst/>
          </a:prstGeom>
        </p:spPr>
      </p:pic>
      <p:sp>
        <p:nvSpPr>
          <p:cNvPr id="6" name="Slide Number Placeholder 5"/>
          <p:cNvSpPr>
            <a:spLocks noGrp="1"/>
          </p:cNvSpPr>
          <p:nvPr>
            <p:ph type="sldNum" sz="quarter" idx="11"/>
          </p:nvPr>
        </p:nvSpPr>
        <p:spPr/>
        <p:txBody>
          <a:bodyPr/>
          <a:lstStyle/>
          <a:p>
            <a:fld id="{453CC3A6-4BBE-4722-963B-0F2471C635E5}" type="slidenum">
              <a:rPr lang="en-US" smtClean="0"/>
              <a:pPr/>
              <a:t>116</a:t>
            </a:fld>
            <a:endParaRPr lang="en-US" dirty="0"/>
          </a:p>
        </p:txBody>
      </p:sp>
    </p:spTree>
    <p:extLst>
      <p:ext uri="{BB962C8B-B14F-4D97-AF65-F5344CB8AC3E}">
        <p14:creationId xmlns:p14="http://schemas.microsoft.com/office/powerpoint/2010/main" val="987224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16378" y="84138"/>
            <a:ext cx="12075622" cy="1143000"/>
          </a:xfrm>
        </p:spPr>
        <p:txBody>
          <a:bodyPr/>
          <a:lstStyle/>
          <a:p>
            <a:pPr algn="ctr"/>
            <a:r>
              <a:rPr lang="en-US" sz="6600" dirty="0" smtClean="0">
                <a:solidFill>
                  <a:schemeClr val="bg1">
                    <a:lumMod val="75000"/>
                    <a:lumOff val="25000"/>
                  </a:schemeClr>
                </a:solidFill>
              </a:rPr>
              <a:t>Resources</a:t>
            </a:r>
            <a:endParaRPr lang="en-US" sz="6600" dirty="0">
              <a:solidFill>
                <a:srgbClr val="C00000"/>
              </a:solidFill>
            </a:endParaRPr>
          </a:p>
        </p:txBody>
      </p:sp>
      <p:pic>
        <p:nvPicPr>
          <p:cNvPr id="10" name="Picture 9"/>
          <p:cNvPicPr>
            <a:picLocks noChangeAspect="1"/>
          </p:cNvPicPr>
          <p:nvPr/>
        </p:nvPicPr>
        <p:blipFill>
          <a:blip r:embed="rId3"/>
          <a:stretch>
            <a:fillRect/>
          </a:stretch>
        </p:blipFill>
        <p:spPr>
          <a:xfrm>
            <a:off x="4114801" y="1663701"/>
            <a:ext cx="4102099" cy="4102099"/>
          </a:xfrm>
          <a:prstGeom prst="rect">
            <a:avLst/>
          </a:prstGeom>
        </p:spPr>
      </p:pic>
    </p:spTree>
    <p:extLst>
      <p:ext uri="{BB962C8B-B14F-4D97-AF65-F5344CB8AC3E}">
        <p14:creationId xmlns:p14="http://schemas.microsoft.com/office/powerpoint/2010/main" val="46199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CCR IEP Learning </a:t>
            </a:r>
            <a:r>
              <a:rPr lang="en-US" dirty="0" smtClean="0"/>
              <a:t>Resources</a:t>
            </a:r>
            <a:endParaRPr lang="en-US" dirty="0"/>
          </a:p>
        </p:txBody>
      </p:sp>
      <p:pic>
        <p:nvPicPr>
          <p:cNvPr id="7" name="Content Placeholder 6"/>
          <p:cNvPicPr>
            <a:picLocks noGrp="1" noChangeAspect="1"/>
          </p:cNvPicPr>
          <p:nvPr>
            <p:ph idx="1"/>
          </p:nvPr>
        </p:nvPicPr>
        <p:blipFill>
          <a:blip r:embed="rId3"/>
          <a:stretch>
            <a:fillRect/>
          </a:stretch>
        </p:blipFill>
        <p:spPr>
          <a:xfrm>
            <a:off x="1540975" y="1365249"/>
            <a:ext cx="8867148" cy="5195207"/>
          </a:xfrm>
          <a:prstGeom prst="rect">
            <a:avLst/>
          </a:prstGeom>
        </p:spPr>
      </p:pic>
      <p:sp>
        <p:nvSpPr>
          <p:cNvPr id="4" name="Date Placeholder 3"/>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118</a:t>
            </a:fld>
            <a:endParaRPr lang="en-US" dirty="0"/>
          </a:p>
        </p:txBody>
      </p:sp>
    </p:spTree>
    <p:extLst>
      <p:ext uri="{BB962C8B-B14F-4D97-AF65-F5344CB8AC3E}">
        <p14:creationId xmlns:p14="http://schemas.microsoft.com/office/powerpoint/2010/main" val="1126297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CCR IEP Discussion Tool</a:t>
            </a:r>
            <a:endParaRPr lang="en-US" dirty="0"/>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628776" y="1579563"/>
            <a:ext cx="9010650" cy="4173537"/>
          </a:xfrm>
        </p:spPr>
      </p:pic>
      <p:sp>
        <p:nvSpPr>
          <p:cNvPr id="4" name="Action Button: Information 3">
            <a:hlinkClick r:id="rId4" highlightClick="1"/>
          </p:cNvPr>
          <p:cNvSpPr/>
          <p:nvPr/>
        </p:nvSpPr>
        <p:spPr>
          <a:xfrm>
            <a:off x="10752667" y="575733"/>
            <a:ext cx="406400" cy="406400"/>
          </a:xfrm>
          <a:prstGeom prst="actionButtonInformation">
            <a:avLst/>
          </a:prstGeom>
          <a:solidFill>
            <a:schemeClr val="accent3">
              <a:lumMod val="75000"/>
            </a:schemeClr>
          </a:solidFill>
        </p:spPr>
        <p:txBody>
          <a:bodyPr rtlCol="0" anchor="ctr">
            <a:spAutoFit/>
          </a:bodyPr>
          <a:lstStyle/>
          <a:p>
            <a:pPr algn="ctr"/>
            <a:endParaRPr lang="en-US" dirty="0">
              <a:ln>
                <a:solidFill>
                  <a:schemeClr val="accent1">
                    <a:lumMod val="75000"/>
                  </a:schemeClr>
                </a:solidFill>
              </a:ln>
              <a:noFill/>
            </a:endParaRPr>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7" name="Slide Number Placeholder 6"/>
          <p:cNvSpPr>
            <a:spLocks noGrp="1"/>
          </p:cNvSpPr>
          <p:nvPr>
            <p:ph type="sldNum" sz="quarter" idx="11"/>
          </p:nvPr>
        </p:nvSpPr>
        <p:spPr/>
        <p:txBody>
          <a:bodyPr/>
          <a:lstStyle/>
          <a:p>
            <a:fld id="{453CC3A6-4BBE-4722-963B-0F2471C635E5}" type="slidenum">
              <a:rPr lang="en-US" smtClean="0"/>
              <a:pPr/>
              <a:t>119</a:t>
            </a:fld>
            <a:endParaRPr lang="en-US" dirty="0"/>
          </a:p>
        </p:txBody>
      </p:sp>
    </p:spTree>
    <p:extLst>
      <p:ext uri="{BB962C8B-B14F-4D97-AF65-F5344CB8AC3E}">
        <p14:creationId xmlns:p14="http://schemas.microsoft.com/office/powerpoint/2010/main" val="404597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Engaging Students</a:t>
            </a:r>
            <a:endParaRPr lang="en-US" dirty="0"/>
          </a:p>
        </p:txBody>
      </p:sp>
      <p:sp>
        <p:nvSpPr>
          <p:cNvPr id="2" name="Content Placeholder 1"/>
          <p:cNvSpPr>
            <a:spLocks noGrp="1"/>
          </p:cNvSpPr>
          <p:nvPr>
            <p:ph idx="1"/>
          </p:nvPr>
        </p:nvSpPr>
        <p:spPr/>
        <p:txBody>
          <a:bodyPr/>
          <a:lstStyle/>
          <a:p>
            <a:pPr marL="0" indent="0">
              <a:buNone/>
            </a:pPr>
            <a:r>
              <a:rPr lang="en-US" dirty="0" smtClean="0"/>
              <a:t>Have a </a:t>
            </a:r>
            <a:r>
              <a:rPr lang="en-US" sz="3200" b="1" dirty="0" smtClean="0"/>
              <a:t>system</a:t>
            </a:r>
            <a:r>
              <a:rPr lang="en-US" dirty="0" smtClean="0"/>
              <a:t> in place to engage students in the IEP process</a:t>
            </a:r>
          </a:p>
          <a:p>
            <a:pPr lvl="1"/>
            <a:r>
              <a:rPr lang="en-US" dirty="0" smtClean="0"/>
              <a:t>Explain purpose of the IEP and IEP development process</a:t>
            </a:r>
          </a:p>
          <a:p>
            <a:pPr lvl="2"/>
            <a:r>
              <a:rPr lang="en-US" dirty="0" smtClean="0"/>
              <a:t>Consider using the 5 Step Process graphic organizer </a:t>
            </a:r>
          </a:p>
          <a:p>
            <a:pPr lvl="1"/>
            <a:r>
              <a:rPr lang="en-US" dirty="0" smtClean="0"/>
              <a:t>Explain IEP terminology using language the student understands</a:t>
            </a:r>
          </a:p>
          <a:p>
            <a:pPr lvl="1"/>
            <a:r>
              <a:rPr lang="en-US" dirty="0" smtClean="0"/>
              <a:t>Encourage student to share input/give examples appropriate to each step </a:t>
            </a:r>
          </a:p>
          <a:p>
            <a:pPr lvl="1"/>
            <a:r>
              <a:rPr lang="en-US" dirty="0" smtClean="0"/>
              <a:t>Provide participation options</a:t>
            </a:r>
          </a:p>
          <a:p>
            <a:pPr lvl="2"/>
            <a:r>
              <a:rPr lang="en-US" dirty="0" smtClean="0"/>
              <a:t>Consider student led IEPs</a:t>
            </a:r>
          </a:p>
          <a:p>
            <a:pPr lvl="2"/>
            <a:r>
              <a:rPr lang="en-US" dirty="0" smtClean="0"/>
              <a:t>Encourage Principle of Partial Participation (as appropriate)</a:t>
            </a:r>
          </a:p>
          <a:p>
            <a:pPr lvl="2"/>
            <a:endParaRPr lang="en-US" dirty="0"/>
          </a:p>
        </p:txBody>
      </p:sp>
      <p:sp>
        <p:nvSpPr>
          <p:cNvPr id="4" name="Action Button: Information 3">
            <a:hlinkClick r:id="rId3" highlightClick="1"/>
          </p:cNvPr>
          <p:cNvSpPr/>
          <p:nvPr/>
        </p:nvSpPr>
        <p:spPr>
          <a:xfrm>
            <a:off x="10151390" y="480447"/>
            <a:ext cx="480216" cy="433953"/>
          </a:xfrm>
          <a:prstGeom prst="actionButtonInformation">
            <a:avLst/>
          </a:prstGeom>
          <a:solidFill>
            <a:schemeClr val="accent3">
              <a:lumMod val="75000"/>
            </a:schemeClr>
          </a:solidFill>
        </p:spPr>
        <p:txBody>
          <a:bodyPr wrap="square" rtlCol="0" anchor="ctr">
            <a:spAutoFit/>
          </a:bodyPr>
          <a:lstStyle/>
          <a:p>
            <a:pPr algn="ctr"/>
            <a:endParaRPr lang="en-US" dirty="0">
              <a:ln>
                <a:solidFill>
                  <a:schemeClr val="accent1">
                    <a:lumMod val="75000"/>
                  </a:schemeClr>
                </a:solidFill>
              </a:ln>
              <a:noFill/>
            </a:endParaRPr>
          </a:p>
        </p:txBody>
      </p:sp>
      <p:sp>
        <p:nvSpPr>
          <p:cNvPr id="5" name="Date Placeholder 4"/>
          <p:cNvSpPr>
            <a:spLocks noGrp="1"/>
          </p:cNvSpPr>
          <p:nvPr>
            <p:ph type="dt" sz="half" idx="10"/>
          </p:nvPr>
        </p:nvSpPr>
        <p:spPr/>
        <p:txBody>
          <a:bodyPr/>
          <a:lstStyle/>
          <a:p>
            <a:r>
              <a:rPr lang="en-US" dirty="0" smtClean="0"/>
              <a:t>April 2018</a:t>
            </a:r>
            <a:endParaRPr lang="en-US" dirty="0"/>
          </a:p>
        </p:txBody>
      </p:sp>
      <p:sp>
        <p:nvSpPr>
          <p:cNvPr id="7" name="Slide Number Placeholder 6"/>
          <p:cNvSpPr>
            <a:spLocks noGrp="1"/>
          </p:cNvSpPr>
          <p:nvPr>
            <p:ph type="sldNum" sz="quarter" idx="11"/>
          </p:nvPr>
        </p:nvSpPr>
        <p:spPr/>
        <p:txBody>
          <a:bodyPr/>
          <a:lstStyle/>
          <a:p>
            <a:fld id="{453CC3A6-4BBE-4722-963B-0F2471C635E5}" type="slidenum">
              <a:rPr lang="en-US" smtClean="0"/>
              <a:pPr/>
              <a:t>12</a:t>
            </a:fld>
            <a:endParaRPr lang="en-US" dirty="0"/>
          </a:p>
        </p:txBody>
      </p:sp>
    </p:spTree>
    <p:extLst>
      <p:ext uri="{BB962C8B-B14F-4D97-AF65-F5344CB8AC3E}">
        <p14:creationId xmlns:p14="http://schemas.microsoft.com/office/powerpoint/2010/main" val="1698481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Shape 976"/>
          <p:cNvSpPr txBox="1">
            <a:spLocks noGrp="1"/>
          </p:cNvSpPr>
          <p:nvPr>
            <p:ph type="title"/>
          </p:nvPr>
        </p:nvSpPr>
        <p:spPr/>
        <p:txBody>
          <a:bodyPr/>
          <a:lstStyle/>
          <a:p>
            <a:r>
              <a:rPr lang="en-US" smtClean="0">
                <a:sym typeface="Arial"/>
              </a:rPr>
              <a:t>CCR IEP Video</a:t>
            </a:r>
            <a:endParaRPr lang="en-US">
              <a:sym typeface="Arial"/>
            </a:endParaRPr>
          </a:p>
        </p:txBody>
      </p:sp>
      <p:sp>
        <p:nvSpPr>
          <p:cNvPr id="978" name="Shape 978"/>
          <p:cNvSpPr txBox="1">
            <a:spLocks noGrp="1"/>
          </p:cNvSpPr>
          <p:nvPr>
            <p:ph type="dt" sz="half" idx="10"/>
          </p:nvPr>
        </p:nvSpPr>
        <p:spPr/>
        <p:txBody>
          <a:bodyPr/>
          <a:lstStyle/>
          <a:p>
            <a:r>
              <a:rPr lang="en-US" dirty="0" smtClean="0">
                <a:sym typeface="Questrial"/>
              </a:rPr>
              <a:t>April 2018</a:t>
            </a:r>
            <a:endParaRPr lang="en-US" dirty="0">
              <a:sym typeface="Questrial"/>
            </a:endParaRPr>
          </a:p>
        </p:txBody>
      </p:sp>
      <p:sp>
        <p:nvSpPr>
          <p:cNvPr id="979" name="Shape 979"/>
          <p:cNvSpPr txBox="1">
            <a:spLocks noGrp="1"/>
          </p:cNvSpPr>
          <p:nvPr>
            <p:ph type="sldNum" sz="quarter" idx="11"/>
          </p:nvPr>
        </p:nvSpPr>
        <p:spPr/>
        <p:txBody>
          <a:bodyPr/>
          <a:lstStyle/>
          <a:p>
            <a:fld id="{00000000-1234-1234-1234-123412341234}" type="slidenum">
              <a:rPr lang="en-US" smtClean="0">
                <a:sym typeface="Questrial"/>
              </a:rPr>
              <a:pPr/>
              <a:t>120</a:t>
            </a:fld>
            <a:endParaRPr lang="en-US">
              <a:sym typeface="Questrial"/>
            </a:endParaRPr>
          </a:p>
        </p:txBody>
      </p:sp>
      <p:pic>
        <p:nvPicPr>
          <p:cNvPr id="18" name="Content Placeholder 17"/>
          <p:cNvPicPr>
            <a:picLocks noGrp="1" noChangeAspect="1"/>
          </p:cNvPicPr>
          <p:nvPr>
            <p:ph idx="1"/>
          </p:nvPr>
        </p:nvPicPr>
        <p:blipFill>
          <a:blip r:embed="rId3"/>
          <a:stretch>
            <a:fillRect/>
          </a:stretch>
        </p:blipFill>
        <p:spPr>
          <a:xfrm>
            <a:off x="2743200" y="1805795"/>
            <a:ext cx="6261100" cy="4773101"/>
          </a:xfrm>
          <a:prstGeom prst="rect">
            <a:avLst/>
          </a:prstGeom>
        </p:spPr>
      </p:pic>
      <p:pic>
        <p:nvPicPr>
          <p:cNvPr id="21" name="Picture 2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263" y="4450349"/>
            <a:ext cx="1099849" cy="773331"/>
          </a:xfrm>
          <a:prstGeom prst="rect">
            <a:avLst/>
          </a:prstGeom>
        </p:spPr>
      </p:pic>
    </p:spTree>
    <p:extLst>
      <p:ext uri="{BB962C8B-B14F-4D97-AF65-F5344CB8AC3E}">
        <p14:creationId xmlns:p14="http://schemas.microsoft.com/office/powerpoint/2010/main" val="2707777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0"/>
            <a:ext cx="9144000" cy="1295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F2264"/>
              </a:solidFill>
            </a:endParaRPr>
          </a:p>
        </p:txBody>
      </p:sp>
      <p:sp>
        <p:nvSpPr>
          <p:cNvPr id="9" name="Title 8"/>
          <p:cNvSpPr>
            <a:spLocks noGrp="1"/>
          </p:cNvSpPr>
          <p:nvPr>
            <p:ph type="title"/>
          </p:nvPr>
        </p:nvSpPr>
        <p:spPr>
          <a:xfrm>
            <a:off x="1905000" y="76200"/>
            <a:ext cx="8229600" cy="1143000"/>
          </a:xfrm>
        </p:spPr>
        <p:txBody>
          <a:bodyPr/>
          <a:lstStyle/>
          <a:p>
            <a:pPr eaLnBrk="1" hangingPunct="1">
              <a:defRPr/>
            </a:pPr>
            <a:r>
              <a:rPr lang="en-US" sz="4600" dirty="0">
                <a:solidFill>
                  <a:schemeClr val="tx2">
                    <a:lumMod val="20000"/>
                    <a:lumOff val="80000"/>
                  </a:schemeClr>
                </a:solidFill>
              </a:rPr>
              <a:t>Culturally Responsive Practice</a:t>
            </a:r>
            <a:endParaRPr lang="en-US" sz="4600" i="1" dirty="0">
              <a:solidFill>
                <a:srgbClr val="CCFFCC"/>
              </a:solidFill>
            </a:endParaRPr>
          </a:p>
        </p:txBody>
      </p:sp>
      <p:pic>
        <p:nvPicPr>
          <p:cNvPr id="11" name="Picture 10"/>
          <p:cNvPicPr>
            <a:picLocks noChangeAspect="1"/>
          </p:cNvPicPr>
          <p:nvPr/>
        </p:nvPicPr>
        <p:blipFill>
          <a:blip r:embed="rId3"/>
          <a:stretch>
            <a:fillRect/>
          </a:stretch>
        </p:blipFill>
        <p:spPr>
          <a:xfrm>
            <a:off x="3363133" y="1371600"/>
            <a:ext cx="5313333" cy="5321112"/>
          </a:xfrm>
          <a:prstGeom prst="rect">
            <a:avLst/>
          </a:prstGeom>
        </p:spPr>
      </p:pic>
      <p:sp>
        <p:nvSpPr>
          <p:cNvPr id="2" name="Action Button: Information 1">
            <a:hlinkClick r:id="rId4" highlightClick="1"/>
          </p:cNvPr>
          <p:cNvSpPr/>
          <p:nvPr/>
        </p:nvSpPr>
        <p:spPr>
          <a:xfrm>
            <a:off x="9604310" y="2034073"/>
            <a:ext cx="530290" cy="69046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121</a:t>
            </a:fld>
            <a:endParaRPr lang="en-US" dirty="0"/>
          </a:p>
        </p:txBody>
      </p:sp>
    </p:spTree>
    <p:extLst>
      <p:ext uri="{BB962C8B-B14F-4D97-AF65-F5344CB8AC3E}">
        <p14:creationId xmlns:p14="http://schemas.microsoft.com/office/powerpoint/2010/main" val="2812733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0"/>
            <a:ext cx="9144000" cy="1295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FF"/>
              </a:solidFill>
            </a:endParaRPr>
          </a:p>
        </p:txBody>
      </p:sp>
      <p:sp>
        <p:nvSpPr>
          <p:cNvPr id="7" name="Title 6"/>
          <p:cNvSpPr>
            <a:spLocks noGrp="1"/>
          </p:cNvSpPr>
          <p:nvPr>
            <p:ph type="title"/>
          </p:nvPr>
        </p:nvSpPr>
        <p:spPr/>
        <p:txBody>
          <a:bodyPr/>
          <a:lstStyle/>
          <a:p>
            <a:r>
              <a:rPr lang="en-US" smtClean="0"/>
              <a:t>Family and Community Engagement in Promoting Excellence For All</a:t>
            </a:r>
            <a:endParaRPr lang="en-US" dirty="0"/>
          </a:p>
        </p:txBody>
      </p:sp>
      <p:sp>
        <p:nvSpPr>
          <p:cNvPr id="19" name="Content Placeholder 18"/>
          <p:cNvSpPr>
            <a:spLocks noGrp="1"/>
          </p:cNvSpPr>
          <p:nvPr>
            <p:ph sz="half" idx="1"/>
          </p:nvPr>
        </p:nvSpPr>
        <p:spPr>
          <a:xfrm>
            <a:off x="339213" y="1379538"/>
            <a:ext cx="6445045" cy="5326063"/>
          </a:xfrm>
        </p:spPr>
        <p:txBody>
          <a:bodyPr/>
          <a:lstStyle/>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smtClean="0"/>
          </a:p>
          <a:p>
            <a:pPr marL="0" indent="0">
              <a:buNone/>
            </a:pPr>
            <a:endParaRPr lang="en-US" dirty="0" smtClean="0"/>
          </a:p>
          <a:p>
            <a:pPr marL="0" indent="0" algn="ctr">
              <a:lnSpc>
                <a:spcPct val="90000"/>
              </a:lnSpc>
              <a:spcBef>
                <a:spcPts val="0"/>
              </a:spcBef>
              <a:buNone/>
            </a:pPr>
            <a:endParaRPr lang="en-US" sz="1100" dirty="0" smtClean="0"/>
          </a:p>
          <a:p>
            <a:pPr marL="0" indent="0" algn="ctr">
              <a:lnSpc>
                <a:spcPct val="90000"/>
              </a:lnSpc>
              <a:spcBef>
                <a:spcPts val="0"/>
              </a:spcBef>
              <a:buNone/>
            </a:pPr>
            <a:r>
              <a:rPr lang="en-US" dirty="0" smtClean="0"/>
              <a:t>Report of the State Superintendent’s  Parent Advisory Council </a:t>
            </a:r>
            <a:r>
              <a:rPr lang="en-US" dirty="0" smtClean="0">
                <a:hlinkClick r:id="rId3"/>
              </a:rPr>
              <a:t>dpi.wi.gov/</a:t>
            </a:r>
            <a:r>
              <a:rPr lang="en-US" dirty="0" err="1" smtClean="0">
                <a:hlinkClick r:id="rId3"/>
              </a:rPr>
              <a:t>pacreport</a:t>
            </a:r>
            <a:r>
              <a:rPr lang="en-US" dirty="0" smtClean="0">
                <a:hlinkClick r:id="rId3"/>
              </a:rPr>
              <a:t> </a:t>
            </a:r>
            <a:endParaRPr lang="en-US" dirty="0" smtClean="0"/>
          </a:p>
          <a:p>
            <a:endParaRPr lang="en-US" dirty="0"/>
          </a:p>
        </p:txBody>
      </p:sp>
      <p:sp>
        <p:nvSpPr>
          <p:cNvPr id="16" name="Content Placeholder 15"/>
          <p:cNvSpPr>
            <a:spLocks noGrp="1"/>
          </p:cNvSpPr>
          <p:nvPr>
            <p:ph sz="half" idx="2"/>
          </p:nvPr>
        </p:nvSpPr>
        <p:spPr>
          <a:xfrm>
            <a:off x="6563035" y="1830388"/>
            <a:ext cx="5346236" cy="4525963"/>
          </a:xfrm>
        </p:spPr>
        <p:txBody>
          <a:bodyPr/>
          <a:lstStyle/>
          <a:p>
            <a:endParaRPr lang="en-US" dirty="0" smtClean="0"/>
          </a:p>
          <a:p>
            <a:endParaRPr lang="en-US" dirty="0" smtClean="0"/>
          </a:p>
          <a:p>
            <a:endParaRPr lang="en-US" dirty="0" smtClean="0"/>
          </a:p>
          <a:p>
            <a:pPr marL="0" indent="0" algn="ctr">
              <a:buNone/>
            </a:pPr>
            <a:r>
              <a:rPr lang="en-US" sz="2400" dirty="0" smtClean="0"/>
              <a:t>Wisconsin State Parent Educator Initiative (WSPEI)</a:t>
            </a:r>
          </a:p>
          <a:p>
            <a:pPr marL="0" indent="0" algn="ctr">
              <a:spcBef>
                <a:spcPts val="0"/>
              </a:spcBef>
              <a:buNone/>
            </a:pPr>
            <a:r>
              <a:rPr lang="en-US" dirty="0" smtClean="0">
                <a:hlinkClick r:id="rId4"/>
              </a:rPr>
              <a:t>http://wspei.org/</a:t>
            </a:r>
            <a:r>
              <a:rPr lang="en-US" dirty="0" smtClean="0"/>
              <a:t> </a:t>
            </a:r>
          </a:p>
          <a:p>
            <a:pPr marL="0" indent="0" algn="ctr">
              <a:spcBef>
                <a:spcPts val="0"/>
              </a:spcBef>
              <a:buNone/>
            </a:pPr>
            <a:endParaRPr lang="en-US" sz="2000" dirty="0" smtClean="0"/>
          </a:p>
          <a:p>
            <a:pPr marL="0" indent="0" algn="ctr">
              <a:spcBef>
                <a:spcPts val="0"/>
              </a:spcBef>
              <a:buNone/>
            </a:pPr>
            <a:r>
              <a:rPr lang="en-US" sz="1800" dirty="0" smtClean="0"/>
              <a:t>WSPEI CCR-IEP Family Engagement Resources</a:t>
            </a:r>
          </a:p>
          <a:p>
            <a:pPr marL="0" indent="0" algn="ctr">
              <a:spcBef>
                <a:spcPts val="0"/>
              </a:spcBef>
              <a:buNone/>
            </a:pPr>
            <a:r>
              <a:rPr lang="en-US" sz="1800" dirty="0" smtClean="0">
                <a:hlinkClick r:id="rId5"/>
              </a:rPr>
              <a:t>http://www.livebinders.com/play/play?id=2191148</a:t>
            </a:r>
            <a:r>
              <a:rPr lang="en-US" sz="1800" dirty="0" smtClean="0"/>
              <a:t>  </a:t>
            </a:r>
          </a:p>
          <a:p>
            <a:pPr marL="0" indent="0" algn="ctr">
              <a:spcBef>
                <a:spcPts val="0"/>
              </a:spcBef>
              <a:buNone/>
            </a:pPr>
            <a:endParaRPr lang="en-US" dirty="0"/>
          </a:p>
        </p:txBody>
      </p:sp>
      <p:pic>
        <p:nvPicPr>
          <p:cNvPr id="28" name="Picture 27"/>
          <p:cNvPicPr>
            <a:picLocks noChangeAspect="1"/>
          </p:cNvPicPr>
          <p:nvPr/>
        </p:nvPicPr>
        <p:blipFill>
          <a:blip r:embed="rId6"/>
          <a:stretch>
            <a:fillRect/>
          </a:stretch>
        </p:blipFill>
        <p:spPr>
          <a:xfrm>
            <a:off x="1464391" y="1363663"/>
            <a:ext cx="4421979" cy="3870780"/>
          </a:xfrm>
          <a:prstGeom prst="rect">
            <a:avLst/>
          </a:prstGeom>
        </p:spPr>
      </p:pic>
      <p:pic>
        <p:nvPicPr>
          <p:cNvPr id="27" name="Picture 26"/>
          <p:cNvPicPr>
            <a:picLocks noChangeAspect="1"/>
          </p:cNvPicPr>
          <p:nvPr/>
        </p:nvPicPr>
        <p:blipFill>
          <a:blip r:embed="rId7"/>
          <a:stretch>
            <a:fillRect/>
          </a:stretch>
        </p:blipFill>
        <p:spPr>
          <a:xfrm>
            <a:off x="8641141" y="1481138"/>
            <a:ext cx="1615317" cy="2049894"/>
          </a:xfrm>
          <a:prstGeom prst="rect">
            <a:avLst/>
          </a:prstGeom>
        </p:spPr>
      </p:pic>
      <p:sp>
        <p:nvSpPr>
          <p:cNvPr id="2" name="Date Placeholder 1"/>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122</a:t>
            </a:fld>
            <a:endParaRPr lang="en-US" dirty="0"/>
          </a:p>
        </p:txBody>
      </p:sp>
    </p:spTree>
    <p:extLst>
      <p:ext uri="{BB962C8B-B14F-4D97-AF65-F5344CB8AC3E}">
        <p14:creationId xmlns:p14="http://schemas.microsoft.com/office/powerpoint/2010/main" val="2065046319"/>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smtClean="0"/>
              <a:t>Collective Responsibility</a:t>
            </a:r>
            <a:br>
              <a:rPr lang="en-US" dirty="0" smtClean="0"/>
            </a:br>
            <a:r>
              <a:rPr lang="en-US" dirty="0" smtClean="0"/>
              <a:t>Co-Teaching</a:t>
            </a:r>
            <a:endParaRPr lang="en-US" dirty="0"/>
          </a:p>
        </p:txBody>
      </p:sp>
      <p:sp>
        <p:nvSpPr>
          <p:cNvPr id="5" name="Rectangle 4"/>
          <p:cNvSpPr/>
          <p:nvPr/>
        </p:nvSpPr>
        <p:spPr>
          <a:xfrm>
            <a:off x="2679978" y="5570573"/>
            <a:ext cx="6273800" cy="646331"/>
          </a:xfrm>
          <a:prstGeom prst="rect">
            <a:avLst/>
          </a:prstGeom>
        </p:spPr>
        <p:txBody>
          <a:bodyPr wrap="square">
            <a:spAutoFit/>
          </a:bodyPr>
          <a:lstStyle/>
          <a:p>
            <a:r>
              <a:rPr lang="en-US" sz="3600" dirty="0">
                <a:solidFill>
                  <a:schemeClr val="bg1"/>
                </a:solidFill>
                <a:hlinkClick r:id="rId3"/>
              </a:rPr>
              <a:t>https://youtu.be/Xurgvdq3J8s</a:t>
            </a:r>
            <a:endParaRPr lang="en-US" sz="36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758" y="1704749"/>
            <a:ext cx="6654243" cy="3726376"/>
          </a:xfrm>
          <a:prstGeom prst="rect">
            <a:avLst/>
          </a:prstGeom>
        </p:spPr>
      </p:pic>
      <p:sp>
        <p:nvSpPr>
          <p:cNvPr id="7" name="Action Button: Document 6">
            <a:hlinkClick r:id="rId5" highlightClick="1"/>
          </p:cNvPr>
          <p:cNvSpPr/>
          <p:nvPr/>
        </p:nvSpPr>
        <p:spPr>
          <a:xfrm>
            <a:off x="10750379" y="1704749"/>
            <a:ext cx="593124" cy="82436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123</a:t>
            </a:fld>
            <a:endParaRPr lang="en-US" dirty="0"/>
          </a:p>
        </p:txBody>
      </p:sp>
    </p:spTree>
    <p:extLst>
      <p:ext uri="{BB962C8B-B14F-4D97-AF65-F5344CB8AC3E}">
        <p14:creationId xmlns:p14="http://schemas.microsoft.com/office/powerpoint/2010/main" val="409091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Shape 1149"/>
          <p:cNvSpPr txBox="1">
            <a:spLocks noGrp="1"/>
          </p:cNvSpPr>
          <p:nvPr>
            <p:ph type="title"/>
          </p:nvPr>
        </p:nvSpPr>
        <p:spPr/>
        <p:txBody>
          <a:bodyPr/>
          <a:lstStyle/>
          <a:p>
            <a:pPr lvl="0"/>
            <a:r>
              <a:rPr lang="en-US" smtClean="0"/>
              <a:t>Sample IEP Forms and PCSA</a:t>
            </a:r>
            <a:br>
              <a:rPr lang="en-US" smtClean="0"/>
            </a:br>
            <a:r>
              <a:rPr lang="en-US" smtClean="0"/>
              <a:t>Resource Links</a:t>
            </a:r>
            <a:endParaRPr lang="en-US" dirty="0"/>
          </a:p>
        </p:txBody>
      </p:sp>
      <p:sp>
        <p:nvSpPr>
          <p:cNvPr id="1150" name="Shape 1150"/>
          <p:cNvSpPr txBox="1">
            <a:spLocks noGrp="1"/>
          </p:cNvSpPr>
          <p:nvPr>
            <p:ph type="body" idx="1"/>
          </p:nvPr>
        </p:nvSpPr>
        <p:spPr/>
        <p:txBody>
          <a:bodyPr/>
          <a:lstStyle/>
          <a:p>
            <a:pPr lvl="0"/>
            <a:r>
              <a:rPr lang="en-US" dirty="0" smtClean="0">
                <a:sym typeface="Lato"/>
                <a:hlinkClick r:id="rId3"/>
              </a:rPr>
              <a:t>DPI Special Education Forms Page</a:t>
            </a:r>
            <a:r>
              <a:rPr lang="en-US" dirty="0" smtClean="0">
                <a:sym typeface="Lato"/>
              </a:rPr>
              <a:t> (includes copies of all sample forms, history of changes to forms, and additional guidance) </a:t>
            </a:r>
          </a:p>
          <a:p>
            <a:pPr lvl="0"/>
            <a:r>
              <a:rPr lang="en-US" dirty="0" smtClean="0">
                <a:sym typeface="Lato"/>
                <a:hlinkClick r:id="rId4"/>
              </a:rPr>
              <a:t>Guide to Special Education Forms</a:t>
            </a:r>
          </a:p>
          <a:p>
            <a:pPr lvl="0"/>
            <a:r>
              <a:rPr lang="en-US" dirty="0" smtClean="0">
                <a:sym typeface="Lato"/>
                <a:hlinkClick r:id="rId5"/>
              </a:rPr>
              <a:t>Sample IEP Forms Frequently Asked Questions (FAQ)</a:t>
            </a:r>
            <a:r>
              <a:rPr lang="en-US" dirty="0" smtClean="0">
                <a:sym typeface="Lato"/>
              </a:rPr>
              <a:t> </a:t>
            </a:r>
          </a:p>
          <a:p>
            <a:r>
              <a:rPr lang="en-US" dirty="0" smtClean="0">
                <a:hlinkClick r:id="rId6"/>
              </a:rPr>
              <a:t>Information about Procedural Compliance Self-Assessment (RDA-PCSA</a:t>
            </a:r>
            <a:r>
              <a:rPr lang="en-US" dirty="0" smtClean="0"/>
              <a:t>)</a:t>
            </a:r>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124</a:t>
            </a:fld>
            <a:endParaRPr lang="en-US" dirty="0"/>
          </a:p>
        </p:txBody>
      </p:sp>
    </p:spTree>
    <p:extLst>
      <p:ext uri="{BB962C8B-B14F-4D97-AF65-F5344CB8AC3E}">
        <p14:creationId xmlns:p14="http://schemas.microsoft.com/office/powerpoint/2010/main" val="52930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jongleurs.com/wp-content/uploads/2013/05/Thank-You-message2_edited-1.png"/>
          <p:cNvPicPr>
            <a:picLocks noChangeAspect="1" noChangeArrowheads="1"/>
          </p:cNvPicPr>
          <p:nvPr/>
        </p:nvPicPr>
        <p:blipFill>
          <a:blip r:embed="rId3" cstate="print"/>
          <a:srcRect/>
          <a:stretch>
            <a:fillRect/>
          </a:stretch>
        </p:blipFill>
        <p:spPr bwMode="auto">
          <a:xfrm>
            <a:off x="1620253" y="1063660"/>
            <a:ext cx="9144000" cy="4495800"/>
          </a:xfrm>
          <a:prstGeom prst="rect">
            <a:avLst/>
          </a:prstGeom>
          <a:noFill/>
        </p:spPr>
      </p:pic>
    </p:spTree>
    <p:extLst>
      <p:ext uri="{BB962C8B-B14F-4D97-AF65-F5344CB8AC3E}">
        <p14:creationId xmlns:p14="http://schemas.microsoft.com/office/powerpoint/2010/main" val="927869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91173" y="173636"/>
            <a:ext cx="10609654" cy="6510727"/>
          </a:xfrm>
        </p:spPr>
      </p:pic>
      <p:sp>
        <p:nvSpPr>
          <p:cNvPr id="3" name="Date Placeholder 2"/>
          <p:cNvSpPr>
            <a:spLocks noGrp="1"/>
          </p:cNvSpPr>
          <p:nvPr>
            <p:ph type="dt" sz="half" idx="4294967295"/>
          </p:nvPr>
        </p:nvSpPr>
        <p:spPr/>
        <p:txBody>
          <a:bodyPr/>
          <a:lstStyle/>
          <a:p>
            <a:r>
              <a:rPr lang="en-US" dirty="0" smtClean="0"/>
              <a:t>April 2018</a:t>
            </a:r>
            <a:endParaRPr lang="en-US" dirty="0"/>
          </a:p>
        </p:txBody>
      </p:sp>
    </p:spTree>
    <p:extLst>
      <p:ext uri="{BB962C8B-B14F-4D97-AF65-F5344CB8AC3E}">
        <p14:creationId xmlns:p14="http://schemas.microsoft.com/office/powerpoint/2010/main" val="4268395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a:spLocks noGrp="1"/>
          </p:cNvSpPr>
          <p:nvPr>
            <p:ph type="title"/>
          </p:nvPr>
        </p:nvSpPr>
        <p:spPr/>
        <p:txBody>
          <a:bodyPr/>
          <a:lstStyle/>
          <a:p>
            <a:pPr lvl="0"/>
            <a:r>
              <a:rPr lang="en-US" smtClean="0">
                <a:sym typeface="Lato"/>
              </a:rPr>
              <a:t>CCR IEP 5 Step Process</a:t>
            </a:r>
            <a:br>
              <a:rPr lang="en-US" smtClean="0">
                <a:sym typeface="Lato"/>
              </a:rPr>
            </a:br>
            <a:r>
              <a:rPr lang="en-US" smtClean="0">
                <a:sym typeface="Lato"/>
              </a:rPr>
              <a:t>Back to Basics</a:t>
            </a:r>
            <a:endParaRPr lang="en-US" dirty="0">
              <a:sym typeface="Lato"/>
            </a:endParaRPr>
          </a:p>
        </p:txBody>
      </p:sp>
      <p:sp>
        <p:nvSpPr>
          <p:cNvPr id="583" name="Shape 583"/>
          <p:cNvSpPr txBox="1">
            <a:spLocks noGrp="1"/>
          </p:cNvSpPr>
          <p:nvPr>
            <p:ph idx="1"/>
          </p:nvPr>
        </p:nvSpPr>
        <p:spPr/>
        <p:txBody>
          <a:bodyPr/>
          <a:lstStyle/>
          <a:p>
            <a:pPr lvl="0"/>
            <a:endParaRPr lang="en-US" dirty="0" smtClean="0">
              <a:sym typeface="Lato"/>
            </a:endParaRPr>
          </a:p>
          <a:p>
            <a:pPr lvl="0"/>
            <a:endParaRPr lang="en-US" dirty="0">
              <a:sym typeface="Lato"/>
            </a:endParaRPr>
          </a:p>
        </p:txBody>
      </p:sp>
      <p:grpSp>
        <p:nvGrpSpPr>
          <p:cNvPr id="5" name="Group 4"/>
          <p:cNvGrpSpPr/>
          <p:nvPr/>
        </p:nvGrpSpPr>
        <p:grpSpPr>
          <a:xfrm>
            <a:off x="1690846" y="1448934"/>
            <a:ext cx="8718459" cy="5313991"/>
            <a:chOff x="1690846" y="1448934"/>
            <a:chExt cx="8718459" cy="5313991"/>
          </a:xfrm>
        </p:grpSpPr>
        <p:sp>
          <p:nvSpPr>
            <p:cNvPr id="584" name="Shape 584"/>
            <p:cNvSpPr/>
            <p:nvPr/>
          </p:nvSpPr>
          <p:spPr>
            <a:xfrm>
              <a:off x="4203046" y="1448934"/>
              <a:ext cx="3730200" cy="1478400"/>
            </a:xfrm>
            <a:prstGeom prst="roundRect">
              <a:avLst>
                <a:gd name="adj" fmla="val 16667"/>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dirty="0" smtClean="0">
                  <a:solidFill>
                    <a:schemeClr val="accent2"/>
                  </a:solidFill>
                  <a:latin typeface="Arial"/>
                  <a:ea typeface="Arial"/>
                  <a:cs typeface="Arial"/>
                  <a:sym typeface="Arial"/>
                </a:rPr>
                <a:t>Understand</a:t>
              </a:r>
              <a:r>
                <a:rPr lang="en-US" sz="1600" b="1" dirty="0" smtClean="0">
                  <a:solidFill>
                    <a:srgbClr val="FFFF00"/>
                  </a:solidFill>
                  <a:latin typeface="Arial"/>
                  <a:ea typeface="Arial"/>
                  <a:cs typeface="Arial"/>
                  <a:sym typeface="Arial"/>
                </a:rPr>
                <a:t> </a:t>
              </a:r>
              <a:r>
                <a:rPr lang="en-US" sz="1600" dirty="0">
                  <a:solidFill>
                    <a:schemeClr val="lt1"/>
                  </a:solidFill>
                  <a:latin typeface="Arial"/>
                  <a:ea typeface="Arial"/>
                  <a:cs typeface="Arial"/>
                  <a:sym typeface="Arial"/>
                </a:rPr>
                <a:t>achievement of grade-level academic standards and functional expectations to identify the student’s strengths and needs.</a:t>
              </a:r>
            </a:p>
          </p:txBody>
        </p:sp>
        <p:sp>
          <p:nvSpPr>
            <p:cNvPr id="585" name="Shape 585"/>
            <p:cNvSpPr/>
            <p:nvPr/>
          </p:nvSpPr>
          <p:spPr>
            <a:xfrm>
              <a:off x="6758066" y="3052000"/>
              <a:ext cx="3533089" cy="1536900"/>
            </a:xfrm>
            <a:prstGeom prst="roundRect">
              <a:avLst>
                <a:gd name="adj" fmla="val 16667"/>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dirty="0" smtClean="0">
                  <a:solidFill>
                    <a:schemeClr val="accent2"/>
                  </a:solidFill>
                  <a:latin typeface="Arial"/>
                  <a:ea typeface="Arial"/>
                  <a:cs typeface="Arial"/>
                  <a:sym typeface="Arial"/>
                </a:rPr>
                <a:t>Identify</a:t>
              </a:r>
              <a:r>
                <a:rPr lang="en-US" sz="1600" dirty="0" smtClean="0">
                  <a:solidFill>
                    <a:schemeClr val="lt1"/>
                  </a:solidFill>
                  <a:latin typeface="Arial"/>
                  <a:ea typeface="Arial"/>
                  <a:cs typeface="Arial"/>
                  <a:sym typeface="Arial"/>
                </a:rPr>
                <a:t> </a:t>
              </a:r>
              <a:r>
                <a:rPr lang="en-US" sz="1600" dirty="0">
                  <a:solidFill>
                    <a:schemeClr val="lt1"/>
                  </a:solidFill>
                  <a:latin typeface="Arial"/>
                  <a:ea typeface="Arial"/>
                  <a:cs typeface="Arial"/>
                  <a:sym typeface="Arial"/>
                </a:rPr>
                <a:t>how the student’s disability affects academic achievement and functional performance </a:t>
              </a:r>
              <a:endParaRPr lang="en-US" sz="1600" dirty="0" smtClean="0">
                <a:solidFill>
                  <a:schemeClr val="lt1"/>
                </a:solidFill>
                <a:latin typeface="Arial"/>
                <a:ea typeface="Arial"/>
                <a:cs typeface="Arial"/>
                <a:sym typeface="Arial"/>
              </a:endParaRPr>
            </a:p>
            <a:p>
              <a:pPr marL="0" marR="0" lvl="0" indent="0" algn="ctr" rtl="0">
                <a:spcBef>
                  <a:spcPts val="0"/>
                </a:spcBef>
                <a:spcAft>
                  <a:spcPts val="0"/>
                </a:spcAft>
                <a:buSzPct val="25000"/>
                <a:buNone/>
              </a:pPr>
              <a:r>
                <a:rPr lang="en-US" sz="1400" dirty="0" smtClean="0">
                  <a:solidFill>
                    <a:schemeClr val="lt1"/>
                  </a:solidFill>
                  <a:latin typeface="Arial"/>
                  <a:ea typeface="Arial"/>
                  <a:cs typeface="Arial"/>
                  <a:sym typeface="Arial"/>
                </a:rPr>
                <a:t>(and summarize disability related needs)</a:t>
              </a:r>
              <a:endParaRPr lang="en-US" sz="1400" dirty="0">
                <a:solidFill>
                  <a:schemeClr val="lt1"/>
                </a:solidFill>
                <a:latin typeface="Arial"/>
                <a:ea typeface="Arial"/>
                <a:cs typeface="Arial"/>
                <a:sym typeface="Arial"/>
              </a:endParaRPr>
            </a:p>
          </p:txBody>
        </p:sp>
        <p:sp>
          <p:nvSpPr>
            <p:cNvPr id="586" name="Shape 586"/>
            <p:cNvSpPr/>
            <p:nvPr/>
          </p:nvSpPr>
          <p:spPr>
            <a:xfrm>
              <a:off x="6285371" y="4721257"/>
              <a:ext cx="3298500" cy="1721100"/>
            </a:xfrm>
            <a:prstGeom prst="roundRect">
              <a:avLst>
                <a:gd name="adj" fmla="val 16667"/>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dirty="0" smtClean="0">
                  <a:solidFill>
                    <a:schemeClr val="accent2"/>
                  </a:solidFill>
                  <a:latin typeface="Arial"/>
                  <a:ea typeface="Arial"/>
                  <a:cs typeface="Arial"/>
                  <a:sym typeface="Arial"/>
                </a:rPr>
                <a:t>Develop</a:t>
              </a:r>
              <a:r>
                <a:rPr lang="en-US" sz="1600" dirty="0" smtClean="0">
                  <a:solidFill>
                    <a:schemeClr val="lt1"/>
                  </a:solidFill>
                  <a:latin typeface="Arial"/>
                  <a:ea typeface="Arial"/>
                  <a:cs typeface="Arial"/>
                  <a:sym typeface="Arial"/>
                </a:rPr>
                <a:t> </a:t>
              </a:r>
              <a:r>
                <a:rPr lang="en-US" sz="1600" dirty="0">
                  <a:solidFill>
                    <a:schemeClr val="lt1"/>
                  </a:solidFill>
                  <a:latin typeface="Arial"/>
                  <a:ea typeface="Arial"/>
                  <a:cs typeface="Arial"/>
                  <a:sym typeface="Arial"/>
                </a:rPr>
                <a:t>ambitious and achievable goals that close achievement gaps and support the unique strengths and needs of the student</a:t>
              </a:r>
            </a:p>
          </p:txBody>
        </p:sp>
        <p:sp>
          <p:nvSpPr>
            <p:cNvPr id="587" name="Shape 587"/>
            <p:cNvSpPr/>
            <p:nvPr/>
          </p:nvSpPr>
          <p:spPr>
            <a:xfrm>
              <a:off x="2518623" y="4695844"/>
              <a:ext cx="3350700" cy="1746600"/>
            </a:xfrm>
            <a:prstGeom prst="roundRect">
              <a:avLst>
                <a:gd name="adj" fmla="val 16667"/>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dirty="0" smtClean="0">
                  <a:solidFill>
                    <a:schemeClr val="accent2"/>
                  </a:solidFill>
                  <a:latin typeface="Arial"/>
                  <a:ea typeface="Arial"/>
                  <a:cs typeface="Arial"/>
                  <a:sym typeface="Arial"/>
                </a:rPr>
                <a:t>Align</a:t>
              </a:r>
              <a:r>
                <a:rPr lang="en-US" sz="1600" dirty="0" smtClean="0">
                  <a:solidFill>
                    <a:schemeClr val="lt1"/>
                  </a:solidFill>
                  <a:latin typeface="Arial"/>
                  <a:ea typeface="Arial"/>
                  <a:cs typeface="Arial"/>
                  <a:sym typeface="Arial"/>
                </a:rPr>
                <a:t> </a:t>
              </a:r>
              <a:r>
                <a:rPr lang="en-US" sz="1600" dirty="0">
                  <a:solidFill>
                    <a:schemeClr val="lt1"/>
                  </a:solidFill>
                  <a:latin typeface="Arial"/>
                  <a:ea typeface="Arial"/>
                  <a:cs typeface="Arial"/>
                  <a:sym typeface="Arial"/>
                </a:rPr>
                <a:t>specially designed instruction, services, supports, and accommodations needed to support the goals and ensure access to the general curriculum</a:t>
              </a:r>
            </a:p>
          </p:txBody>
        </p:sp>
        <p:sp>
          <p:nvSpPr>
            <p:cNvPr id="588" name="Shape 588"/>
            <p:cNvSpPr/>
            <p:nvPr/>
          </p:nvSpPr>
          <p:spPr>
            <a:xfrm>
              <a:off x="1873069" y="3051985"/>
              <a:ext cx="3540900" cy="1502700"/>
            </a:xfrm>
            <a:prstGeom prst="roundRect">
              <a:avLst>
                <a:gd name="adj" fmla="val 16667"/>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dirty="0" smtClean="0">
                  <a:solidFill>
                    <a:schemeClr val="accent2"/>
                  </a:solidFill>
                  <a:latin typeface="Arial"/>
                  <a:ea typeface="Arial"/>
                  <a:cs typeface="Arial"/>
                  <a:sym typeface="Arial"/>
                </a:rPr>
                <a:t>Analyze</a:t>
              </a:r>
              <a:r>
                <a:rPr lang="en-US" sz="1600" dirty="0" smtClean="0">
                  <a:solidFill>
                    <a:schemeClr val="lt1"/>
                  </a:solidFill>
                  <a:latin typeface="Arial"/>
                  <a:ea typeface="Arial"/>
                  <a:cs typeface="Arial"/>
                  <a:sym typeface="Arial"/>
                </a:rPr>
                <a:t> </a:t>
              </a:r>
              <a:r>
                <a:rPr lang="en-US" sz="1600" dirty="0">
                  <a:solidFill>
                    <a:schemeClr val="lt1"/>
                  </a:solidFill>
                  <a:latin typeface="Arial"/>
                  <a:ea typeface="Arial"/>
                  <a:cs typeface="Arial"/>
                  <a:sym typeface="Arial"/>
                </a:rPr>
                <a:t>progress towards goals to evaluate what works and what is needed to close the student’s achievement gaps</a:t>
              </a:r>
            </a:p>
          </p:txBody>
        </p:sp>
        <p:sp>
          <p:nvSpPr>
            <p:cNvPr id="589" name="Shape 589"/>
            <p:cNvSpPr/>
            <p:nvPr/>
          </p:nvSpPr>
          <p:spPr>
            <a:xfrm rot="2963726">
              <a:off x="7985722" y="2153575"/>
              <a:ext cx="1140381" cy="353425"/>
            </a:xfrm>
            <a:prstGeom prst="curvedDownArrow">
              <a:avLst>
                <a:gd name="adj1" fmla="val 25000"/>
                <a:gd name="adj2" fmla="val 118518"/>
                <a:gd name="adj3" fmla="val 38276"/>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590" name="Shape 590"/>
            <p:cNvSpPr/>
            <p:nvPr/>
          </p:nvSpPr>
          <p:spPr>
            <a:xfrm rot="6748564">
              <a:off x="9672778" y="5012900"/>
              <a:ext cx="1140211" cy="332843"/>
            </a:xfrm>
            <a:prstGeom prst="curvedDownArrow">
              <a:avLst>
                <a:gd name="adj1" fmla="val 25000"/>
                <a:gd name="adj2" fmla="val 118518"/>
                <a:gd name="adj3" fmla="val 38276"/>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591" name="Shape 591"/>
            <p:cNvSpPr/>
            <p:nvPr/>
          </p:nvSpPr>
          <p:spPr>
            <a:xfrm rot="-7392240">
              <a:off x="1209073" y="4756691"/>
              <a:ext cx="1324089" cy="360543"/>
            </a:xfrm>
            <a:prstGeom prst="curvedDownArrow">
              <a:avLst>
                <a:gd name="adj1" fmla="val 25000"/>
                <a:gd name="adj2" fmla="val 118518"/>
                <a:gd name="adj3" fmla="val 38276"/>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592" name="Shape 592"/>
            <p:cNvSpPr/>
            <p:nvPr/>
          </p:nvSpPr>
          <p:spPr>
            <a:xfrm rot="10800000">
              <a:off x="5406064" y="6541825"/>
              <a:ext cx="1324200" cy="221100"/>
            </a:xfrm>
            <a:prstGeom prst="curvedDownArrow">
              <a:avLst>
                <a:gd name="adj1" fmla="val 25000"/>
                <a:gd name="adj2" fmla="val 118518"/>
                <a:gd name="adj3" fmla="val 38276"/>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593" name="Shape 593"/>
            <p:cNvSpPr/>
            <p:nvPr/>
          </p:nvSpPr>
          <p:spPr>
            <a:xfrm rot="-2939761">
              <a:off x="2822366" y="2066197"/>
              <a:ext cx="1324165" cy="377030"/>
            </a:xfrm>
            <a:prstGeom prst="curvedDownArrow">
              <a:avLst>
                <a:gd name="adj1" fmla="val 25000"/>
                <a:gd name="adj2" fmla="val 118518"/>
                <a:gd name="adj3" fmla="val 38276"/>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sp>
        <p:nvSpPr>
          <p:cNvPr id="594" name="Shape 594">
            <a:hlinkClick r:id="rId3"/>
          </p:cNvPr>
          <p:cNvSpPr/>
          <p:nvPr/>
        </p:nvSpPr>
        <p:spPr>
          <a:xfrm>
            <a:off x="9583907" y="499129"/>
            <a:ext cx="581400" cy="562800"/>
          </a:xfrm>
          <a:custGeom>
            <a:avLst/>
            <a:gdLst/>
            <a:ahLst/>
            <a:cxnLst/>
            <a:rect l="0" t="0" r="0" b="0"/>
            <a:pathLst>
              <a:path w="120000" h="120000" extrusionOk="0">
                <a:moveTo>
                  <a:pt x="0" y="0"/>
                </a:moveTo>
                <a:lnTo>
                  <a:pt x="120000" y="0"/>
                </a:lnTo>
                <a:lnTo>
                  <a:pt x="120000" y="120000"/>
                </a:lnTo>
                <a:lnTo>
                  <a:pt x="0" y="120000"/>
                </a:lnTo>
                <a:close/>
                <a:moveTo>
                  <a:pt x="27329" y="14999"/>
                </a:moveTo>
                <a:lnTo>
                  <a:pt x="70890" y="14999"/>
                </a:lnTo>
                <a:lnTo>
                  <a:pt x="92670" y="37500"/>
                </a:lnTo>
                <a:lnTo>
                  <a:pt x="92670" y="105000"/>
                </a:lnTo>
                <a:lnTo>
                  <a:pt x="27329" y="105000"/>
                </a:lnTo>
                <a:close/>
              </a:path>
              <a:path w="120000" h="120000" fill="darkenLess" extrusionOk="0">
                <a:moveTo>
                  <a:pt x="27329" y="14999"/>
                </a:moveTo>
                <a:lnTo>
                  <a:pt x="70890" y="14999"/>
                </a:lnTo>
                <a:lnTo>
                  <a:pt x="70890" y="37500"/>
                </a:lnTo>
                <a:lnTo>
                  <a:pt x="92670" y="37500"/>
                </a:lnTo>
                <a:lnTo>
                  <a:pt x="92670" y="105000"/>
                </a:lnTo>
                <a:lnTo>
                  <a:pt x="27329" y="105000"/>
                </a:lnTo>
                <a:close/>
              </a:path>
              <a:path w="120000" h="120000" fill="darken" extrusionOk="0">
                <a:moveTo>
                  <a:pt x="70890" y="14999"/>
                </a:moveTo>
                <a:lnTo>
                  <a:pt x="70890" y="37500"/>
                </a:lnTo>
                <a:lnTo>
                  <a:pt x="92670" y="37500"/>
                </a:lnTo>
                <a:close/>
              </a:path>
              <a:path w="120000" h="120000" fill="none" extrusionOk="0">
                <a:moveTo>
                  <a:pt x="27329" y="14999"/>
                </a:moveTo>
                <a:lnTo>
                  <a:pt x="70890" y="14999"/>
                </a:lnTo>
                <a:lnTo>
                  <a:pt x="92670" y="37500"/>
                </a:lnTo>
                <a:lnTo>
                  <a:pt x="92670" y="105000"/>
                </a:lnTo>
                <a:lnTo>
                  <a:pt x="27329" y="105000"/>
                </a:lnTo>
                <a:close/>
                <a:moveTo>
                  <a:pt x="92670" y="37500"/>
                </a:moveTo>
                <a:lnTo>
                  <a:pt x="70890" y="37500"/>
                </a:lnTo>
                <a:lnTo>
                  <a:pt x="70890" y="14999"/>
                </a:lnTo>
              </a:path>
              <a:path w="120000" h="120000" fill="none" extrusionOk="0">
                <a:moveTo>
                  <a:pt x="0" y="0"/>
                </a:moveTo>
                <a:lnTo>
                  <a:pt x="120000" y="0"/>
                </a:lnTo>
                <a:lnTo>
                  <a:pt x="120000" y="120000"/>
                </a:lnTo>
                <a:lnTo>
                  <a:pt x="0" y="120000"/>
                </a:lnTo>
                <a:close/>
              </a:path>
            </a:pathLst>
          </a:custGeom>
          <a:blipFill rotWithShape="1">
            <a:blip r:embed="rId4">
              <a:alphaModFix amt="76000"/>
            </a:blip>
            <a:stretch>
              <a:fillRect/>
            </a:stretch>
          </a:blipFill>
          <a:ln w="25400" cap="flat" cmpd="sng">
            <a:solidFill>
              <a:srgbClr val="08481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14</a:t>
            </a:fld>
            <a:endParaRPr lang="en-US" dirty="0"/>
          </a:p>
        </p:txBody>
      </p:sp>
    </p:spTree>
    <p:extLst>
      <p:ext uri="{BB962C8B-B14F-4D97-AF65-F5344CB8AC3E}">
        <p14:creationId xmlns:p14="http://schemas.microsoft.com/office/powerpoint/2010/main" val="3350487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p:txBody>
          <a:bodyPr/>
          <a:lstStyle/>
          <a:p>
            <a:pPr lvl="0"/>
            <a:r>
              <a:rPr lang="en-US" smtClean="0">
                <a:sym typeface="Lato"/>
              </a:rPr>
              <a:t>College and Career Ready IEP</a:t>
            </a:r>
            <a:br>
              <a:rPr lang="en-US" smtClean="0">
                <a:sym typeface="Lato"/>
              </a:rPr>
            </a:br>
            <a:r>
              <a:rPr lang="en-US" smtClean="0">
                <a:sym typeface="Lato"/>
              </a:rPr>
              <a:t>5 Step Process</a:t>
            </a:r>
            <a:endParaRPr lang="en-US">
              <a:sym typeface="Lato"/>
            </a:endParaRPr>
          </a:p>
        </p:txBody>
      </p:sp>
      <p:sp>
        <p:nvSpPr>
          <p:cNvPr id="632" name="Shape 632"/>
          <p:cNvSpPr txBox="1">
            <a:spLocks noGrp="1"/>
          </p:cNvSpPr>
          <p:nvPr>
            <p:ph type="dt" idx="10"/>
          </p:nvPr>
        </p:nvSpPr>
        <p:spPr/>
        <p:txBody>
          <a:bodyPr/>
          <a:lstStyle/>
          <a:p>
            <a:pPr lvl="0"/>
            <a:r>
              <a:rPr lang="en-US" dirty="0" smtClean="0">
                <a:sym typeface="Questrial"/>
              </a:rPr>
              <a:t>April 2018</a:t>
            </a:r>
            <a:endParaRPr lang="en-US" dirty="0">
              <a:sym typeface="Questrial"/>
            </a:endParaRPr>
          </a:p>
        </p:txBody>
      </p:sp>
      <p:grpSp>
        <p:nvGrpSpPr>
          <p:cNvPr id="635" name="Shape 635"/>
          <p:cNvGrpSpPr/>
          <p:nvPr/>
        </p:nvGrpSpPr>
        <p:grpSpPr>
          <a:xfrm>
            <a:off x="1260382" y="1398573"/>
            <a:ext cx="8852087" cy="5313986"/>
            <a:chOff x="-49717" y="1448923"/>
            <a:chExt cx="8852087" cy="5313986"/>
          </a:xfrm>
        </p:grpSpPr>
        <p:sp>
          <p:nvSpPr>
            <p:cNvPr id="636" name="Shape 636"/>
            <p:cNvSpPr/>
            <p:nvPr/>
          </p:nvSpPr>
          <p:spPr>
            <a:xfrm>
              <a:off x="2679031" y="1448923"/>
              <a:ext cx="3730200" cy="1478400"/>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rgbClr val="FFE599"/>
                  </a:solidFill>
                  <a:latin typeface="Arial"/>
                  <a:ea typeface="Arial"/>
                  <a:cs typeface="Arial"/>
                  <a:sym typeface="Arial"/>
                </a:rPr>
                <a:t>Understand</a:t>
              </a:r>
              <a:r>
                <a:rPr lang="en-US" sz="2800" b="1">
                  <a:solidFill>
                    <a:srgbClr val="FFFFFF"/>
                  </a:solidFill>
                  <a:latin typeface="Arial"/>
                  <a:ea typeface="Arial"/>
                  <a:cs typeface="Arial"/>
                  <a:sym typeface="Arial"/>
                </a:rPr>
                <a:t> Achievement</a:t>
              </a:r>
            </a:p>
          </p:txBody>
        </p:sp>
        <p:sp>
          <p:nvSpPr>
            <p:cNvPr id="637" name="Shape 637"/>
            <p:cNvSpPr/>
            <p:nvPr/>
          </p:nvSpPr>
          <p:spPr>
            <a:xfrm>
              <a:off x="5234067" y="3051980"/>
              <a:ext cx="3440400" cy="1536899"/>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0" tIns="45700" rIns="0"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Identify</a:t>
              </a:r>
              <a:r>
                <a:rPr lang="en-US" sz="2800" b="1">
                  <a:solidFill>
                    <a:srgbClr val="FFFFFF"/>
                  </a:solidFill>
                  <a:latin typeface="Arial"/>
                  <a:ea typeface="Arial"/>
                  <a:cs typeface="Arial"/>
                  <a:sym typeface="Arial"/>
                </a:rPr>
                <a:t> Effects of Disability</a:t>
              </a:r>
            </a:p>
            <a:p>
              <a:pPr marL="0" marR="0" lvl="0" indent="0" algn="ctr" rtl="0">
                <a:spcBef>
                  <a:spcPts val="0"/>
                </a:spcBef>
                <a:spcAft>
                  <a:spcPts val="0"/>
                </a:spcAft>
                <a:buSzPct val="25000"/>
                <a:buNone/>
              </a:pPr>
              <a:r>
                <a:rPr lang="en-US" sz="1800" b="1" i="1">
                  <a:solidFill>
                    <a:srgbClr val="FFFFFF"/>
                  </a:solidFill>
                  <a:latin typeface="Arial"/>
                  <a:ea typeface="Arial"/>
                  <a:cs typeface="Arial"/>
                  <a:sym typeface="Arial"/>
                </a:rPr>
                <a:t>(and disability related needs)</a:t>
              </a:r>
              <a:r>
                <a:rPr lang="en-US" sz="2800">
                  <a:solidFill>
                    <a:srgbClr val="FFFFFF"/>
                  </a:solidFill>
                  <a:latin typeface="Arial"/>
                  <a:ea typeface="Arial"/>
                  <a:cs typeface="Arial"/>
                  <a:sym typeface="Arial"/>
                </a:rPr>
                <a:t>  </a:t>
              </a:r>
            </a:p>
          </p:txBody>
        </p:sp>
        <p:sp>
          <p:nvSpPr>
            <p:cNvPr id="638" name="Shape 638"/>
            <p:cNvSpPr/>
            <p:nvPr/>
          </p:nvSpPr>
          <p:spPr>
            <a:xfrm>
              <a:off x="4761353" y="4721251"/>
              <a:ext cx="3298500" cy="1721100"/>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Develop</a:t>
              </a:r>
              <a:r>
                <a:rPr lang="en-US" sz="2800" b="1">
                  <a:solidFill>
                    <a:srgbClr val="FFFFFF"/>
                  </a:solidFill>
                  <a:latin typeface="Arial"/>
                  <a:ea typeface="Arial"/>
                  <a:cs typeface="Arial"/>
                  <a:sym typeface="Arial"/>
                </a:rPr>
                <a:t> Goals</a:t>
              </a:r>
            </a:p>
          </p:txBody>
        </p:sp>
        <p:sp>
          <p:nvSpPr>
            <p:cNvPr id="639" name="Shape 639"/>
            <p:cNvSpPr/>
            <p:nvPr/>
          </p:nvSpPr>
          <p:spPr>
            <a:xfrm>
              <a:off x="994612" y="4695835"/>
              <a:ext cx="3350700" cy="1746600"/>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Align</a:t>
              </a:r>
              <a:r>
                <a:rPr lang="en-US" sz="2800" b="1">
                  <a:solidFill>
                    <a:srgbClr val="FFFFFF"/>
                  </a:solidFill>
                  <a:latin typeface="Arial"/>
                  <a:ea typeface="Arial"/>
                  <a:cs typeface="Arial"/>
                  <a:sym typeface="Arial"/>
                </a:rPr>
                <a:t> Services</a:t>
              </a:r>
            </a:p>
          </p:txBody>
        </p:sp>
        <p:sp>
          <p:nvSpPr>
            <p:cNvPr id="640" name="Shape 640"/>
            <p:cNvSpPr/>
            <p:nvPr/>
          </p:nvSpPr>
          <p:spPr>
            <a:xfrm>
              <a:off x="349059" y="3051980"/>
              <a:ext cx="3540900" cy="1502699"/>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Analyze</a:t>
              </a:r>
              <a:r>
                <a:rPr lang="en-US" sz="2800" b="1">
                  <a:solidFill>
                    <a:srgbClr val="FFFFFF"/>
                  </a:solidFill>
                  <a:latin typeface="Arial"/>
                  <a:ea typeface="Arial"/>
                  <a:cs typeface="Arial"/>
                  <a:sym typeface="Arial"/>
                </a:rPr>
                <a:t> Progress</a:t>
              </a:r>
            </a:p>
          </p:txBody>
        </p:sp>
        <p:sp>
          <p:nvSpPr>
            <p:cNvPr id="641" name="Shape 641"/>
            <p:cNvSpPr/>
            <p:nvPr/>
          </p:nvSpPr>
          <p:spPr>
            <a:xfrm rot="2963726">
              <a:off x="6397577" y="2293017"/>
              <a:ext cx="1140381" cy="184466"/>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642" name="Shape 642"/>
            <p:cNvSpPr/>
            <p:nvPr/>
          </p:nvSpPr>
          <p:spPr>
            <a:xfrm rot="6748564">
              <a:off x="7929113" y="5224137"/>
              <a:ext cx="1140211" cy="184408"/>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643" name="Shape 643"/>
            <p:cNvSpPr/>
            <p:nvPr/>
          </p:nvSpPr>
          <p:spPr>
            <a:xfrm rot="-7392240">
              <a:off x="-256662" y="4788184"/>
              <a:ext cx="1324089" cy="221249"/>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644" name="Shape 644"/>
            <p:cNvSpPr/>
            <p:nvPr/>
          </p:nvSpPr>
          <p:spPr>
            <a:xfrm rot="10800000">
              <a:off x="3882055" y="6541809"/>
              <a:ext cx="1324200" cy="221100"/>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645" name="Shape 645"/>
            <p:cNvSpPr/>
            <p:nvPr/>
          </p:nvSpPr>
          <p:spPr>
            <a:xfrm rot="-2939761">
              <a:off x="1357251" y="2195420"/>
              <a:ext cx="1324165" cy="220948"/>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sp>
        <p:nvSpPr>
          <p:cNvPr id="18" name="Shape 594">
            <a:hlinkClick r:id="rId3"/>
          </p:cNvPr>
          <p:cNvSpPr/>
          <p:nvPr/>
        </p:nvSpPr>
        <p:spPr>
          <a:xfrm>
            <a:off x="10099250" y="374238"/>
            <a:ext cx="581400" cy="562800"/>
          </a:xfrm>
          <a:custGeom>
            <a:avLst/>
            <a:gdLst/>
            <a:ahLst/>
            <a:cxnLst/>
            <a:rect l="0" t="0" r="0" b="0"/>
            <a:pathLst>
              <a:path w="120000" h="120000" extrusionOk="0">
                <a:moveTo>
                  <a:pt x="0" y="0"/>
                </a:moveTo>
                <a:lnTo>
                  <a:pt x="120000" y="0"/>
                </a:lnTo>
                <a:lnTo>
                  <a:pt x="120000" y="120000"/>
                </a:lnTo>
                <a:lnTo>
                  <a:pt x="0" y="120000"/>
                </a:lnTo>
                <a:close/>
                <a:moveTo>
                  <a:pt x="27329" y="14999"/>
                </a:moveTo>
                <a:lnTo>
                  <a:pt x="70890" y="14999"/>
                </a:lnTo>
                <a:lnTo>
                  <a:pt x="92670" y="37500"/>
                </a:lnTo>
                <a:lnTo>
                  <a:pt x="92670" y="105000"/>
                </a:lnTo>
                <a:lnTo>
                  <a:pt x="27329" y="105000"/>
                </a:lnTo>
                <a:close/>
              </a:path>
              <a:path w="120000" h="120000" fill="darkenLess" extrusionOk="0">
                <a:moveTo>
                  <a:pt x="27329" y="14999"/>
                </a:moveTo>
                <a:lnTo>
                  <a:pt x="70890" y="14999"/>
                </a:lnTo>
                <a:lnTo>
                  <a:pt x="70890" y="37500"/>
                </a:lnTo>
                <a:lnTo>
                  <a:pt x="92670" y="37500"/>
                </a:lnTo>
                <a:lnTo>
                  <a:pt x="92670" y="105000"/>
                </a:lnTo>
                <a:lnTo>
                  <a:pt x="27329" y="105000"/>
                </a:lnTo>
                <a:close/>
              </a:path>
              <a:path w="120000" h="120000" fill="darken" extrusionOk="0">
                <a:moveTo>
                  <a:pt x="70890" y="14999"/>
                </a:moveTo>
                <a:lnTo>
                  <a:pt x="70890" y="37500"/>
                </a:lnTo>
                <a:lnTo>
                  <a:pt x="92670" y="37500"/>
                </a:lnTo>
                <a:close/>
              </a:path>
              <a:path w="120000" h="120000" fill="none" extrusionOk="0">
                <a:moveTo>
                  <a:pt x="27329" y="14999"/>
                </a:moveTo>
                <a:lnTo>
                  <a:pt x="70890" y="14999"/>
                </a:lnTo>
                <a:lnTo>
                  <a:pt x="92670" y="37500"/>
                </a:lnTo>
                <a:lnTo>
                  <a:pt x="92670" y="105000"/>
                </a:lnTo>
                <a:lnTo>
                  <a:pt x="27329" y="105000"/>
                </a:lnTo>
                <a:close/>
                <a:moveTo>
                  <a:pt x="92670" y="37500"/>
                </a:moveTo>
                <a:lnTo>
                  <a:pt x="70890" y="37500"/>
                </a:lnTo>
                <a:lnTo>
                  <a:pt x="70890" y="14999"/>
                </a:lnTo>
              </a:path>
              <a:path w="120000" h="120000" fill="none" extrusionOk="0">
                <a:moveTo>
                  <a:pt x="0" y="0"/>
                </a:moveTo>
                <a:lnTo>
                  <a:pt x="120000" y="0"/>
                </a:lnTo>
                <a:lnTo>
                  <a:pt x="120000" y="120000"/>
                </a:lnTo>
                <a:lnTo>
                  <a:pt x="0" y="120000"/>
                </a:lnTo>
                <a:close/>
              </a:path>
            </a:pathLst>
          </a:custGeom>
          <a:blipFill rotWithShape="1">
            <a:blip r:embed="rId4">
              <a:alphaModFix amt="76000"/>
            </a:blip>
            <a:stretch>
              <a:fillRect/>
            </a:stretch>
          </a:blipFill>
          <a:ln w="25400" cap="flat" cmpd="sng">
            <a:solidFill>
              <a:srgbClr val="08481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Slide Number Placeholder 1"/>
          <p:cNvSpPr>
            <a:spLocks noGrp="1"/>
          </p:cNvSpPr>
          <p:nvPr>
            <p:ph type="sldNum" sz="quarter" idx="11"/>
          </p:nvPr>
        </p:nvSpPr>
        <p:spPr/>
        <p:txBody>
          <a:bodyPr/>
          <a:lstStyle/>
          <a:p>
            <a:fld id="{453CC3A6-4BBE-4722-963B-0F2471C635E5}" type="slidenum">
              <a:rPr lang="en-US" smtClean="0"/>
              <a:pPr/>
              <a:t>15</a:t>
            </a:fld>
            <a:endParaRPr lang="en-US" dirty="0"/>
          </a:p>
        </p:txBody>
      </p:sp>
    </p:spTree>
    <p:extLst>
      <p:ext uri="{BB962C8B-B14F-4D97-AF65-F5344CB8AC3E}">
        <p14:creationId xmlns:p14="http://schemas.microsoft.com/office/powerpoint/2010/main" val="3103515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Shape 654"/>
          <p:cNvSpPr txBox="1">
            <a:spLocks noGrp="1"/>
          </p:cNvSpPr>
          <p:nvPr>
            <p:ph type="title"/>
          </p:nvPr>
        </p:nvSpPr>
        <p:spPr/>
        <p:txBody>
          <a:bodyPr/>
          <a:lstStyle/>
          <a:p>
            <a:pPr lvl="0"/>
            <a:r>
              <a:rPr lang="en-US" smtClean="0">
                <a:sym typeface="Lato"/>
              </a:rPr>
              <a:t>Step 1</a:t>
            </a:r>
            <a:br>
              <a:rPr lang="en-US" smtClean="0">
                <a:sym typeface="Lato"/>
              </a:rPr>
            </a:br>
            <a:r>
              <a:rPr lang="en-US" smtClean="0">
                <a:sym typeface="Lato"/>
              </a:rPr>
              <a:t>Understand Achievement</a:t>
            </a:r>
            <a:endParaRPr lang="en-US">
              <a:sym typeface="Lato"/>
            </a:endParaRPr>
          </a:p>
        </p:txBody>
      </p:sp>
      <p:sp>
        <p:nvSpPr>
          <p:cNvPr id="657" name="Shape 657"/>
          <p:cNvSpPr txBox="1">
            <a:spLocks noGrp="1"/>
          </p:cNvSpPr>
          <p:nvPr>
            <p:ph type="body" idx="4294967295"/>
          </p:nvPr>
        </p:nvSpPr>
        <p:spPr>
          <a:xfrm>
            <a:off x="0" y="1336675"/>
            <a:ext cx="9144000" cy="4686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222F97"/>
              </a:buClr>
              <a:buSzPct val="25000"/>
              <a:buFont typeface="Arial"/>
              <a:buNone/>
            </a:pPr>
            <a:endParaRPr sz="4800" b="0" i="0" u="none" strike="noStrike" cap="none" dirty="0">
              <a:solidFill>
                <a:srgbClr val="222F97"/>
              </a:solidFill>
              <a:latin typeface="Lato"/>
              <a:ea typeface="Lato"/>
              <a:cs typeface="Lato"/>
              <a:sym typeface="Lato"/>
            </a:endParaRPr>
          </a:p>
          <a:p>
            <a:pPr marL="274320" marR="0" lvl="0" indent="-274320" algn="l" rtl="0">
              <a:spcBef>
                <a:spcPts val="900"/>
              </a:spcBef>
              <a:spcAft>
                <a:spcPts val="0"/>
              </a:spcAft>
              <a:buClr>
                <a:srgbClr val="222F97"/>
              </a:buClr>
              <a:buSzPct val="25000"/>
              <a:buFont typeface="Arial"/>
              <a:buNone/>
            </a:pPr>
            <a:endParaRPr sz="4800" b="0" i="0" u="none" strike="noStrike" cap="none" dirty="0">
              <a:solidFill>
                <a:srgbClr val="222F97"/>
              </a:solidFill>
              <a:latin typeface="Lato"/>
              <a:ea typeface="Lato"/>
              <a:cs typeface="Lato"/>
              <a:sym typeface="Lato"/>
            </a:endParaRPr>
          </a:p>
        </p:txBody>
      </p:sp>
      <p:sp>
        <p:nvSpPr>
          <p:cNvPr id="658" name="Shape 658"/>
          <p:cNvSpPr/>
          <p:nvPr/>
        </p:nvSpPr>
        <p:spPr>
          <a:xfrm>
            <a:off x="2189748" y="1593301"/>
            <a:ext cx="7812505" cy="4775413"/>
          </a:xfrm>
          <a:prstGeom prst="roundRect">
            <a:avLst>
              <a:gd name="adj" fmla="val 16667"/>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3600" b="1">
                <a:solidFill>
                  <a:srgbClr val="28E549"/>
                </a:solidFill>
                <a:latin typeface="Arial"/>
                <a:ea typeface="Arial"/>
                <a:cs typeface="Arial"/>
                <a:sym typeface="Arial"/>
              </a:rPr>
              <a:t>Understand</a:t>
            </a:r>
            <a:r>
              <a:rPr lang="en-US" sz="3600" b="1">
                <a:solidFill>
                  <a:srgbClr val="23C83F"/>
                </a:solidFill>
                <a:latin typeface="Arial"/>
                <a:ea typeface="Arial"/>
                <a:cs typeface="Arial"/>
                <a:sym typeface="Arial"/>
              </a:rPr>
              <a:t> </a:t>
            </a:r>
            <a:r>
              <a:rPr lang="en-US" sz="3600">
                <a:solidFill>
                  <a:schemeClr val="lt1"/>
                </a:solidFill>
                <a:latin typeface="Arial"/>
                <a:ea typeface="Arial"/>
                <a:cs typeface="Arial"/>
                <a:sym typeface="Arial"/>
              </a:rPr>
              <a:t>achievement of grade-level academic standards and functional expectations to identify the student’s strengths and needs</a:t>
            </a:r>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4" name="Action Button: Information 3">
            <a:hlinkClick r:id="rId3" highlightClick="1"/>
          </p:cNvPr>
          <p:cNvSpPr/>
          <p:nvPr/>
        </p:nvSpPr>
        <p:spPr>
          <a:xfrm>
            <a:off x="10166888" y="464949"/>
            <a:ext cx="604434" cy="588936"/>
          </a:xfrm>
          <a:prstGeom prst="actionButtonInformation">
            <a:avLst/>
          </a:prstGeom>
          <a:solidFill>
            <a:schemeClr val="accent3">
              <a:lumMod val="75000"/>
            </a:schemeClr>
          </a:solidFill>
        </p:spPr>
        <p:txBody>
          <a:bodyPr rtlCol="0" anchor="ctr">
            <a:spAutoFit/>
          </a:bodyPr>
          <a:lstStyle/>
          <a:p>
            <a:pPr algn="ctr"/>
            <a:endParaRPr lang="en-US" dirty="0">
              <a:ln>
                <a:solidFill>
                  <a:schemeClr val="accent1">
                    <a:lumMod val="75000"/>
                  </a:schemeClr>
                </a:solidFill>
              </a:ln>
              <a:noFill/>
            </a:endParaRPr>
          </a:p>
        </p:txBody>
      </p:sp>
      <p:sp>
        <p:nvSpPr>
          <p:cNvPr id="5" name="Slide Number Placeholder 4"/>
          <p:cNvSpPr>
            <a:spLocks noGrp="1"/>
          </p:cNvSpPr>
          <p:nvPr>
            <p:ph type="sldNum" sz="quarter" idx="11"/>
          </p:nvPr>
        </p:nvSpPr>
        <p:spPr/>
        <p:txBody>
          <a:bodyPr/>
          <a:lstStyle/>
          <a:p>
            <a:fld id="{453CC3A6-4BBE-4722-963B-0F2471C635E5}" type="slidenum">
              <a:rPr lang="en-US" smtClean="0"/>
              <a:pPr/>
              <a:t>16</a:t>
            </a:fld>
            <a:endParaRPr lang="en-US" dirty="0"/>
          </a:p>
        </p:txBody>
      </p:sp>
    </p:spTree>
    <p:extLst>
      <p:ext uri="{BB962C8B-B14F-4D97-AF65-F5344CB8AC3E}">
        <p14:creationId xmlns:p14="http://schemas.microsoft.com/office/powerpoint/2010/main" val="377719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Key Ideas</a:t>
            </a:r>
            <a:endParaRPr lang="en-US" dirty="0"/>
          </a:p>
        </p:txBody>
      </p:sp>
      <p:sp>
        <p:nvSpPr>
          <p:cNvPr id="3" name="Content Placeholder 2"/>
          <p:cNvSpPr>
            <a:spLocks noGrp="1"/>
          </p:cNvSpPr>
          <p:nvPr>
            <p:ph idx="1"/>
          </p:nvPr>
        </p:nvSpPr>
        <p:spPr/>
        <p:txBody>
          <a:bodyPr/>
          <a:lstStyle/>
          <a:p>
            <a:r>
              <a:rPr lang="en-US" dirty="0"/>
              <a:t>Identify and document student strengths in relationship to improving student outcomes</a:t>
            </a:r>
          </a:p>
          <a:p>
            <a:r>
              <a:rPr lang="en-US" dirty="0" smtClean="0"/>
              <a:t>Understand </a:t>
            </a:r>
            <a:r>
              <a:rPr lang="en-US" dirty="0"/>
              <a:t>early childhood/grade-level academic standards and functional expectations </a:t>
            </a:r>
            <a:r>
              <a:rPr lang="en-US" sz="2000" dirty="0"/>
              <a:t>(to identify areas of strength and concern) </a:t>
            </a:r>
          </a:p>
          <a:p>
            <a:r>
              <a:rPr lang="en-US" dirty="0"/>
              <a:t>Document current performance compared to standards and expectations</a:t>
            </a:r>
          </a:p>
          <a:p>
            <a:pPr lvl="1"/>
            <a:r>
              <a:rPr lang="en-US" sz="2400" dirty="0"/>
              <a:t>Consider skills needed to access, engage and make progress in general education curriculum, instruction, other school activities and environments</a:t>
            </a:r>
          </a:p>
          <a:p>
            <a:pPr lvl="1"/>
            <a:r>
              <a:rPr lang="en-US" sz="2400" dirty="0"/>
              <a:t>Consider multiple sources of data</a:t>
            </a:r>
          </a:p>
          <a:p>
            <a:pPr lvl="1"/>
            <a:endParaRPr lang="en-US" dirty="0" smtClean="0"/>
          </a:p>
          <a:p>
            <a:pPr lvl="1"/>
            <a:endParaRPr lang="en-US" dirty="0" smtClean="0"/>
          </a:p>
        </p:txBody>
      </p:sp>
      <p:sp>
        <p:nvSpPr>
          <p:cNvPr id="7" name="Date Placeholder 6"/>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17</a:t>
            </a:fld>
            <a:endParaRPr lang="en-US" dirty="0"/>
          </a:p>
        </p:txBody>
      </p:sp>
    </p:spTree>
    <p:extLst>
      <p:ext uri="{BB962C8B-B14F-4D97-AF65-F5344CB8AC3E}">
        <p14:creationId xmlns:p14="http://schemas.microsoft.com/office/powerpoint/2010/main" val="3561805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Key Ideas </a:t>
            </a:r>
            <a:endParaRPr lang="en-US" dirty="0"/>
          </a:p>
        </p:txBody>
      </p:sp>
      <p:sp>
        <p:nvSpPr>
          <p:cNvPr id="7" name="Text Placeholder 6"/>
          <p:cNvSpPr>
            <a:spLocks noGrp="1"/>
          </p:cNvSpPr>
          <p:nvPr>
            <p:ph idx="1"/>
          </p:nvPr>
        </p:nvSpPr>
        <p:spPr/>
        <p:txBody>
          <a:bodyPr/>
          <a:lstStyle/>
          <a:p>
            <a:pPr>
              <a:lnSpc>
                <a:spcPct val="95000"/>
              </a:lnSpc>
            </a:pPr>
            <a:r>
              <a:rPr lang="en-US" dirty="0" smtClean="0"/>
              <a:t>Collaborate </a:t>
            </a:r>
            <a:r>
              <a:rPr lang="en-US" dirty="0"/>
              <a:t>with general and special educators to ensure </a:t>
            </a:r>
            <a:r>
              <a:rPr lang="en-US" dirty="0" smtClean="0"/>
              <a:t>expectations </a:t>
            </a:r>
            <a:r>
              <a:rPr lang="en-US" dirty="0"/>
              <a:t>and current </a:t>
            </a:r>
            <a:r>
              <a:rPr lang="en-US" dirty="0" smtClean="0"/>
              <a:t>performance are understood</a:t>
            </a:r>
            <a:endParaRPr lang="en-US" dirty="0"/>
          </a:p>
          <a:p>
            <a:pPr lvl="1">
              <a:lnSpc>
                <a:spcPct val="95000"/>
              </a:lnSpc>
            </a:pPr>
            <a:r>
              <a:rPr lang="en-US" sz="2400" dirty="0"/>
              <a:t>General educators are usually the best source of information about “standards-based” performance</a:t>
            </a:r>
          </a:p>
          <a:p>
            <a:pPr>
              <a:lnSpc>
                <a:spcPct val="95000"/>
              </a:lnSpc>
            </a:pPr>
            <a:r>
              <a:rPr lang="en-US" dirty="0" smtClean="0"/>
              <a:t>Grade-level standards are not intended to be reviewed in full during an IEP team meeting</a:t>
            </a:r>
          </a:p>
          <a:p>
            <a:pPr lvl="1"/>
            <a:r>
              <a:rPr lang="en-US" sz="2400" dirty="0" smtClean="0"/>
              <a:t>Highlight specific standards/expectations during Step 1 discussion</a:t>
            </a:r>
          </a:p>
          <a:p>
            <a:pPr>
              <a:lnSpc>
                <a:spcPct val="95000"/>
              </a:lnSpc>
            </a:pPr>
            <a:r>
              <a:rPr lang="en-US" dirty="0"/>
              <a:t>IEPs become standards-based because of what you do in Step </a:t>
            </a:r>
            <a:r>
              <a:rPr lang="en-US" dirty="0" smtClean="0"/>
              <a:t>1. </a:t>
            </a:r>
          </a:p>
          <a:p>
            <a:pPr lvl="1">
              <a:lnSpc>
                <a:spcPct val="95000"/>
              </a:lnSpc>
            </a:pPr>
            <a:r>
              <a:rPr lang="en-US" sz="2400" dirty="0" smtClean="0"/>
              <a:t>Completing Steps 1 and 2 leads to development of goals aligned with standards and expectations during Step 3</a:t>
            </a:r>
          </a:p>
          <a:p>
            <a:pPr lvl="1">
              <a:lnSpc>
                <a:spcPct val="95000"/>
              </a:lnSpc>
            </a:pPr>
            <a:endParaRPr lang="en-US" sz="2400" dirty="0" smtClean="0"/>
          </a:p>
          <a:p>
            <a:pPr lvl="1"/>
            <a:endParaRPr lang="en-US" dirty="0" smtClean="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18</a:t>
            </a:fld>
            <a:endParaRPr lang="en-US" dirty="0"/>
          </a:p>
        </p:txBody>
      </p:sp>
    </p:spTree>
    <p:extLst>
      <p:ext uri="{BB962C8B-B14F-4D97-AF65-F5344CB8AC3E}">
        <p14:creationId xmlns:p14="http://schemas.microsoft.com/office/powerpoint/2010/main" val="3256276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Key Ideas Activity</a:t>
            </a:r>
            <a:endParaRPr lang="en-US" dirty="0"/>
          </a:p>
        </p:txBody>
      </p:sp>
      <p:sp>
        <p:nvSpPr>
          <p:cNvPr id="7" name="Text Placeholder 6"/>
          <p:cNvSpPr>
            <a:spLocks noGrp="1"/>
          </p:cNvSpPr>
          <p:nvPr>
            <p:ph idx="1"/>
          </p:nvPr>
        </p:nvSpPr>
        <p:spPr/>
        <p:txBody>
          <a:bodyPr/>
          <a:lstStyle/>
          <a:p>
            <a:pPr marL="0" indent="0">
              <a:buNone/>
            </a:pPr>
            <a:r>
              <a:rPr lang="en-US" dirty="0" smtClean="0"/>
              <a:t>What is missing in these current level statements?</a:t>
            </a:r>
          </a:p>
          <a:p>
            <a:pPr marL="0" indent="0">
              <a:buNone/>
            </a:pPr>
            <a:r>
              <a:rPr lang="en-US" dirty="0" smtClean="0"/>
              <a:t>    The student… </a:t>
            </a:r>
          </a:p>
          <a:p>
            <a:pPr lvl="1"/>
            <a:r>
              <a:rPr lang="en-US" dirty="0" smtClean="0"/>
              <a:t>struggles with math and science</a:t>
            </a:r>
          </a:p>
          <a:p>
            <a:pPr lvl="1"/>
            <a:r>
              <a:rPr lang="en-US" dirty="0" smtClean="0"/>
              <a:t>is not meeting grade level standards in reading</a:t>
            </a:r>
          </a:p>
          <a:p>
            <a:pPr lvl="1"/>
            <a:r>
              <a:rPr lang="en-US" dirty="0" smtClean="0"/>
              <a:t>exhibits behaviors that interfere with their learning and the learning of others </a:t>
            </a:r>
          </a:p>
          <a:p>
            <a:pPr lvl="1"/>
            <a:r>
              <a:rPr lang="en-US" dirty="0" smtClean="0"/>
              <a:t>needs supervision to safely navigate the building</a:t>
            </a:r>
          </a:p>
          <a:p>
            <a:pPr lvl="1"/>
            <a:endParaRPr lang="en-US" dirty="0" smtClean="0"/>
          </a:p>
          <a:p>
            <a:pPr lvl="1"/>
            <a:endParaRPr lang="en-US" dirty="0" smtClean="0"/>
          </a:p>
          <a:p>
            <a:endParaRPr lang="en-US" dirty="0" smtClean="0"/>
          </a:p>
          <a:p>
            <a:endParaRPr lang="en-US" dirty="0" smtClean="0"/>
          </a:p>
        </p:txBody>
      </p:sp>
      <p:sp>
        <p:nvSpPr>
          <p:cNvPr id="3" name="Date Placeholder 2"/>
          <p:cNvSpPr>
            <a:spLocks noGrp="1"/>
          </p:cNvSpPr>
          <p:nvPr>
            <p:ph type="dt" sz="half" idx="10"/>
          </p:nvPr>
        </p:nvSpPr>
        <p:spPr/>
        <p:txBody>
          <a:bodyPr/>
          <a:lstStyle/>
          <a:p>
            <a:r>
              <a:rPr lang="en-US" dirty="0" smtClean="0"/>
              <a:t>April 2018</a:t>
            </a:r>
            <a:endParaRPr lang="en-US" dirty="0"/>
          </a:p>
        </p:txBody>
      </p:sp>
      <p:pic>
        <p:nvPicPr>
          <p:cNvPr id="8" name="Picture 7"/>
          <p:cNvPicPr>
            <a:picLocks noChangeAspect="1"/>
          </p:cNvPicPr>
          <p:nvPr/>
        </p:nvPicPr>
        <p:blipFill>
          <a:blip r:embed="rId3"/>
          <a:stretch>
            <a:fillRect/>
          </a:stretch>
        </p:blipFill>
        <p:spPr>
          <a:xfrm>
            <a:off x="10496614" y="451495"/>
            <a:ext cx="1161987" cy="1161987"/>
          </a:xfrm>
          <a:prstGeom prst="rect">
            <a:avLst/>
          </a:prstGeom>
        </p:spPr>
      </p:pic>
      <p:pic>
        <p:nvPicPr>
          <p:cNvPr id="9" name="Picture 8"/>
          <p:cNvPicPr>
            <a:picLocks noChangeAspect="1"/>
          </p:cNvPicPr>
          <p:nvPr/>
        </p:nvPicPr>
        <p:blipFill>
          <a:blip r:embed="rId4"/>
          <a:stretch>
            <a:fillRect/>
          </a:stretch>
        </p:blipFill>
        <p:spPr>
          <a:xfrm>
            <a:off x="234643" y="685149"/>
            <a:ext cx="1207113" cy="1207113"/>
          </a:xfrm>
          <a:prstGeom prst="rect">
            <a:avLst/>
          </a:prstGeom>
        </p:spPr>
      </p:pic>
      <p:sp>
        <p:nvSpPr>
          <p:cNvPr id="5" name="Slide Number Placeholder 4"/>
          <p:cNvSpPr>
            <a:spLocks noGrp="1"/>
          </p:cNvSpPr>
          <p:nvPr>
            <p:ph type="sldNum" sz="quarter" idx="11"/>
          </p:nvPr>
        </p:nvSpPr>
        <p:spPr/>
        <p:txBody>
          <a:bodyPr/>
          <a:lstStyle/>
          <a:p>
            <a:fld id="{453CC3A6-4BBE-4722-963B-0F2471C635E5}" type="slidenum">
              <a:rPr lang="en-US" smtClean="0"/>
              <a:pPr/>
              <a:t>19</a:t>
            </a:fld>
            <a:endParaRPr lang="en-US" dirty="0"/>
          </a:p>
        </p:txBody>
      </p:sp>
    </p:spTree>
    <p:extLst>
      <p:ext uri="{BB962C8B-B14F-4D97-AF65-F5344CB8AC3E}">
        <p14:creationId xmlns:p14="http://schemas.microsoft.com/office/powerpoint/2010/main" val="2788663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Expectations</a:t>
            </a:r>
          </a:p>
        </p:txBody>
      </p:sp>
      <p:sp>
        <p:nvSpPr>
          <p:cNvPr id="3" name="Content Placeholder 2"/>
          <p:cNvSpPr>
            <a:spLocks noGrp="1"/>
          </p:cNvSpPr>
          <p:nvPr>
            <p:ph idx="1"/>
          </p:nvPr>
        </p:nvSpPr>
        <p:spPr/>
        <p:txBody>
          <a:bodyPr/>
          <a:lstStyle/>
          <a:p>
            <a:pPr marL="0" indent="0">
              <a:buNone/>
            </a:pPr>
            <a:r>
              <a:rPr lang="en-US" dirty="0" smtClean="0"/>
              <a:t>By the end of the day you will: </a:t>
            </a:r>
          </a:p>
          <a:p>
            <a:pPr lvl="0">
              <a:spcBef>
                <a:spcPts val="900"/>
              </a:spcBef>
            </a:pPr>
            <a:r>
              <a:rPr lang="en-US" dirty="0" smtClean="0"/>
              <a:t>increase your </a:t>
            </a:r>
            <a:r>
              <a:rPr lang="en-US" dirty="0"/>
              <a:t>understanding of the CCR IEP 5 Step Process </a:t>
            </a:r>
            <a:r>
              <a:rPr lang="en-US" dirty="0" smtClean="0"/>
              <a:t>and how to use it</a:t>
            </a:r>
          </a:p>
          <a:p>
            <a:pPr lvl="0">
              <a:spcBef>
                <a:spcPts val="900"/>
              </a:spcBef>
            </a:pPr>
            <a:r>
              <a:rPr lang="en-US" dirty="0" smtClean="0"/>
              <a:t>build your capacity to apply Steps 1, 2, and 3  </a:t>
            </a:r>
            <a:r>
              <a:rPr lang="en-US" dirty="0"/>
              <a:t>so </a:t>
            </a:r>
            <a:r>
              <a:rPr lang="en-US" dirty="0" smtClean="0"/>
              <a:t>you can help develop </a:t>
            </a:r>
            <a:r>
              <a:rPr lang="en-US" dirty="0"/>
              <a:t>IEPs designed to improve access, engagement, and progress for students with </a:t>
            </a:r>
            <a:r>
              <a:rPr lang="en-US" dirty="0" smtClean="0"/>
              <a:t>IEPs</a:t>
            </a:r>
          </a:p>
          <a:p>
            <a:pPr lvl="0">
              <a:spcBef>
                <a:spcPts val="900"/>
              </a:spcBef>
            </a:pPr>
            <a:r>
              <a:rPr lang="en-US" dirty="0"/>
              <a:t>identify strategies for preparing for and participating in IEP team </a:t>
            </a:r>
            <a:r>
              <a:rPr lang="en-US" dirty="0" smtClean="0"/>
              <a:t>meetings</a:t>
            </a:r>
            <a:endParaRPr lang="en-US" dirty="0"/>
          </a:p>
          <a:p>
            <a:pPr lvl="0">
              <a:spcBef>
                <a:spcPts val="900"/>
              </a:spcBef>
            </a:pPr>
            <a:r>
              <a:rPr lang="en-US" dirty="0" smtClean="0"/>
              <a:t>increase your </a:t>
            </a:r>
            <a:r>
              <a:rPr lang="en-US" dirty="0"/>
              <a:t>awareness of </a:t>
            </a:r>
            <a:r>
              <a:rPr lang="en-US" dirty="0" smtClean="0"/>
              <a:t>CCR IEP </a:t>
            </a:r>
            <a:r>
              <a:rPr lang="en-US" dirty="0"/>
              <a:t>resources available to support the development of CCR-IEPs</a:t>
            </a:r>
          </a:p>
          <a:p>
            <a:endParaRPr lang="en-US" dirty="0"/>
          </a:p>
        </p:txBody>
      </p:sp>
      <p:sp>
        <p:nvSpPr>
          <p:cNvPr id="7" name="Date Placeholder 6"/>
          <p:cNvSpPr>
            <a:spLocks noGrp="1"/>
          </p:cNvSpPr>
          <p:nvPr>
            <p:ph type="dt" sz="half" idx="10"/>
          </p:nvPr>
        </p:nvSpPr>
        <p:spPr/>
        <p:txBody>
          <a:bodyPr/>
          <a:lstStyle/>
          <a:p>
            <a:r>
              <a:rPr lang="en-US" dirty="0" smtClean="0"/>
              <a:t>April 2018</a:t>
            </a:r>
            <a:endParaRPr lang="en-US" dirty="0"/>
          </a:p>
        </p:txBody>
      </p:sp>
      <p:pic>
        <p:nvPicPr>
          <p:cNvPr id="6" name="Picture 5"/>
          <p:cNvPicPr>
            <a:picLocks noChangeAspect="1"/>
          </p:cNvPicPr>
          <p:nvPr/>
        </p:nvPicPr>
        <p:blipFill>
          <a:blip r:embed="rId3"/>
          <a:stretch>
            <a:fillRect/>
          </a:stretch>
        </p:blipFill>
        <p:spPr>
          <a:xfrm>
            <a:off x="9982200" y="310047"/>
            <a:ext cx="682762" cy="682762"/>
          </a:xfrm>
          <a:prstGeom prst="rect">
            <a:avLst/>
          </a:prstGeom>
        </p:spPr>
      </p:pic>
      <p:sp>
        <p:nvSpPr>
          <p:cNvPr id="4" name="Slide Number Placeholder 3"/>
          <p:cNvSpPr>
            <a:spLocks noGrp="1"/>
          </p:cNvSpPr>
          <p:nvPr>
            <p:ph type="sldNum" sz="quarter" idx="11"/>
          </p:nvPr>
        </p:nvSpPr>
        <p:spPr/>
        <p:txBody>
          <a:bodyPr/>
          <a:lstStyle/>
          <a:p>
            <a:fld id="{453CC3A6-4BBE-4722-963B-0F2471C635E5}" type="slidenum">
              <a:rPr lang="en-US" smtClean="0"/>
              <a:pPr/>
              <a:t>2</a:t>
            </a:fld>
            <a:endParaRPr lang="en-US" dirty="0"/>
          </a:p>
        </p:txBody>
      </p:sp>
    </p:spTree>
    <p:extLst>
      <p:ext uri="{BB962C8B-B14F-4D97-AF65-F5344CB8AC3E}">
        <p14:creationId xmlns:p14="http://schemas.microsoft.com/office/powerpoint/2010/main" val="2847032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Understanding Achievement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40562041"/>
              </p:ext>
            </p:extLst>
          </p:nvPr>
        </p:nvGraphicFramePr>
        <p:xfrm>
          <a:off x="1941096" y="1404249"/>
          <a:ext cx="8069179" cy="5335814"/>
        </p:xfrm>
        <a:graphic>
          <a:graphicData uri="http://schemas.openxmlformats.org/drawingml/2006/table">
            <a:tbl>
              <a:tblPr firstRow="1" bandRow="1">
                <a:tableStyleId>{5C22544A-7EE6-4342-B048-85BDC9FD1C3A}</a:tableStyleId>
              </a:tblPr>
              <a:tblGrid>
                <a:gridCol w="8069179">
                  <a:extLst>
                    <a:ext uri="{9D8B030D-6E8A-4147-A177-3AD203B41FA5}">
                      <a16:colId xmlns:a16="http://schemas.microsoft.com/office/drawing/2014/main" val="20000"/>
                    </a:ext>
                  </a:extLst>
                </a:gridCol>
              </a:tblGrid>
              <a:tr h="850694">
                <a:tc>
                  <a:txBody>
                    <a:bodyPr/>
                    <a:lstStyle/>
                    <a:p>
                      <a:pPr marL="0" marR="0" algn="ctr">
                        <a:lnSpc>
                          <a:spcPct val="95000"/>
                        </a:lnSpc>
                        <a:spcBef>
                          <a:spcPts val="0"/>
                        </a:spcBef>
                        <a:spcAft>
                          <a:spcPts val="0"/>
                        </a:spcAft>
                      </a:pPr>
                      <a:r>
                        <a:rPr lang="en-US" sz="1500" dirty="0" smtClean="0">
                          <a:solidFill>
                            <a:schemeClr val="tx1">
                              <a:lumMod val="85000"/>
                            </a:schemeClr>
                          </a:solidFill>
                          <a:effectLst/>
                          <a:latin typeface="+mn-lt"/>
                          <a:ea typeface="Calibri" panose="020F0502020204030204" pitchFamily="34" charset="0"/>
                          <a:cs typeface="Times New Roman" panose="02020603050405020304" pitchFamily="18" charset="0"/>
                        </a:rPr>
                        <a:t>Information Current Levels- Step</a:t>
                      </a:r>
                      <a:r>
                        <a:rPr lang="en-US" sz="1500" baseline="0" dirty="0" smtClean="0">
                          <a:solidFill>
                            <a:schemeClr val="tx1">
                              <a:lumMod val="85000"/>
                            </a:schemeClr>
                          </a:solidFill>
                          <a:effectLst/>
                          <a:latin typeface="+mn-lt"/>
                          <a:ea typeface="Calibri" panose="020F0502020204030204" pitchFamily="34" charset="0"/>
                          <a:cs typeface="Times New Roman" panose="02020603050405020304" pitchFamily="18" charset="0"/>
                        </a:rPr>
                        <a:t> 1</a:t>
                      </a:r>
                      <a:endParaRPr lang="en-US" sz="1500" dirty="0" smtClean="0">
                        <a:solidFill>
                          <a:schemeClr val="tx1">
                            <a:lumMod val="85000"/>
                          </a:schemeClr>
                        </a:solidFill>
                        <a:effectLst/>
                        <a:latin typeface="+mn-lt"/>
                        <a:ea typeface="Calibri" panose="020F0502020204030204" pitchFamily="34" charset="0"/>
                        <a:cs typeface="Times New Roman" panose="02020603050405020304" pitchFamily="18" charset="0"/>
                      </a:endParaRPr>
                    </a:p>
                    <a:p>
                      <a:pPr marL="0" marR="0" algn="ctr">
                        <a:lnSpc>
                          <a:spcPct val="95000"/>
                        </a:lnSpc>
                        <a:spcBef>
                          <a:spcPts val="0"/>
                        </a:spcBef>
                        <a:spcAft>
                          <a:spcPts val="0"/>
                        </a:spcAft>
                      </a:pPr>
                      <a:r>
                        <a:rPr lang="en-US" sz="1400" dirty="0" smtClean="0">
                          <a:solidFill>
                            <a:schemeClr val="tx1">
                              <a:lumMod val="85000"/>
                            </a:schemeClr>
                          </a:solidFill>
                          <a:effectLst/>
                          <a:latin typeface="+mn-lt"/>
                          <a:ea typeface="Calibri" panose="020F0502020204030204" pitchFamily="34" charset="0"/>
                          <a:cs typeface="Times New Roman" panose="02020603050405020304" pitchFamily="18" charset="0"/>
                        </a:rPr>
                        <a:t>“What”</a:t>
                      </a:r>
                    </a:p>
                    <a:p>
                      <a:pPr marL="0" marR="0" algn="ctr">
                        <a:lnSpc>
                          <a:spcPct val="95000"/>
                        </a:lnSpc>
                        <a:spcBef>
                          <a:spcPts val="0"/>
                        </a:spcBef>
                        <a:spcAft>
                          <a:spcPts val="0"/>
                        </a:spcAft>
                      </a:pPr>
                      <a:r>
                        <a:rPr lang="en-US" sz="1400" dirty="0" smtClean="0">
                          <a:solidFill>
                            <a:schemeClr val="tx1">
                              <a:lumMod val="85000"/>
                            </a:schemeClr>
                          </a:solidFill>
                          <a:effectLst/>
                          <a:latin typeface="+mn-lt"/>
                          <a:ea typeface="Calibri" panose="020F0502020204030204" pitchFamily="34" charset="0"/>
                          <a:cs typeface="Times New Roman" panose="02020603050405020304" pitchFamily="18" charset="0"/>
                        </a:rPr>
                        <a:t>(Reporter)</a:t>
                      </a:r>
                      <a:endParaRPr lang="en-US" sz="1400" dirty="0">
                        <a:solidFill>
                          <a:schemeClr val="tx1">
                            <a:lumMod val="85000"/>
                          </a:schemeClr>
                        </a:solidFill>
                        <a:effectLst/>
                        <a:latin typeface="+mn-lt"/>
                        <a:ea typeface="Calibri" panose="020F0502020204030204" pitchFamily="34" charset="0"/>
                        <a:cs typeface="Times New Roman" panose="02020603050405020304" pitchFamily="18" charset="0"/>
                      </a:endParaRPr>
                    </a:p>
                  </a:txBody>
                  <a:tcPr marL="104068" marR="104068" marT="34284" marB="34284">
                    <a:solidFill>
                      <a:schemeClr val="bg1">
                        <a:lumMod val="50000"/>
                        <a:lumOff val="50000"/>
                      </a:schemeClr>
                    </a:solidFill>
                  </a:tcPr>
                </a:tc>
                <a:extLst>
                  <a:ext uri="{0D108BD9-81ED-4DB2-BD59-A6C34878D82A}">
                    <a16:rowId xmlns:a16="http://schemas.microsoft.com/office/drawing/2014/main" val="10000"/>
                  </a:ext>
                </a:extLst>
              </a:tr>
              <a:tr h="4366573">
                <a:tc>
                  <a:txBody>
                    <a:bodyPr/>
                    <a:lstStyle/>
                    <a:p>
                      <a:pPr marL="169863" marR="0" indent="-169863">
                        <a:lnSpc>
                          <a:spcPct val="90000"/>
                        </a:lnSpc>
                        <a:spcBef>
                          <a:spcPts val="900"/>
                        </a:spcBef>
                        <a:spcAft>
                          <a:spcPts val="0"/>
                        </a:spcAft>
                        <a:buFont typeface="Arial" panose="020B0604020202020204" pitchFamily="34" charset="0"/>
                        <a:buChar char="•"/>
                      </a:pPr>
                      <a:r>
                        <a:rPr lang="en-US" sz="16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Grade level standard: Read 5</a:t>
                      </a:r>
                      <a:r>
                        <a:rPr lang="en-US" sz="16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16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 texts with sufficient accuracy and fluency to support comprehension.</a:t>
                      </a:r>
                    </a:p>
                    <a:p>
                      <a:pPr marL="169863" marR="0" indent="-169863">
                        <a:lnSpc>
                          <a:spcPct val="90000"/>
                        </a:lnSpc>
                        <a:spcBef>
                          <a:spcPts val="900"/>
                        </a:spcBef>
                        <a:spcAft>
                          <a:spcPts val="0"/>
                        </a:spcAft>
                        <a:buFont typeface="Arial" panose="020B0604020202020204" pitchFamily="34" charset="0"/>
                        <a:buChar char="•"/>
                      </a:pPr>
                      <a:r>
                        <a:rPr lang="en-US" sz="16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Reading fluency benchmark </a:t>
                      </a: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102, mid 3</a:t>
                      </a:r>
                      <a:r>
                        <a:rPr lang="en-US" sz="16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rd</a:t>
                      </a: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grade (expected = 130, mid 5</a:t>
                      </a:r>
                      <a:r>
                        <a:rPr lang="en-US" sz="16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a:t>
                      </a:r>
                      <a:b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Errors in decoding, miscues, substitutions.</a:t>
                      </a:r>
                    </a:p>
                    <a:p>
                      <a:pPr marL="169863" marR="0" indent="-169863">
                        <a:lnSpc>
                          <a:spcPct val="90000"/>
                        </a:lnSpc>
                        <a:spcBef>
                          <a:spcPts val="900"/>
                        </a:spcBef>
                        <a:spcAft>
                          <a:spcPts val="0"/>
                        </a:spcAft>
                        <a:buFont typeface="Arial" panose="020B0604020202020204" pitchFamily="34" charset="0"/>
                        <a:buChar char="•"/>
                      </a:pP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Running Record-Independent level M /end 2nd gr. /early emergent reader (expected Level T /mid 5</a:t>
                      </a:r>
                      <a:r>
                        <a:rPr lang="en-US" sz="16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/fluent reader)  </a:t>
                      </a:r>
                    </a:p>
                    <a:p>
                      <a:pPr marL="169863" marR="0" indent="-169863">
                        <a:lnSpc>
                          <a:spcPct val="90000"/>
                        </a:lnSpc>
                        <a:spcBef>
                          <a:spcPts val="900"/>
                        </a:spcBef>
                        <a:spcAft>
                          <a:spcPts val="0"/>
                        </a:spcAft>
                        <a:buFont typeface="Arial" panose="020B0604020202020204" pitchFamily="34" charset="0"/>
                        <a:buChar char="•"/>
                      </a:pP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Demonstrates comprehension of 3rd gr level text when reading independently by answering literal and inferential questions with 95% accuracy. Accuracy drops to 25% when given 5</a:t>
                      </a:r>
                      <a:r>
                        <a:rPr lang="en-US" sz="16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 level text. Comprehends gr level text when using text reader (listening comprehension). </a:t>
                      </a:r>
                    </a:p>
                    <a:p>
                      <a:pPr marL="169863" marR="0" indent="-169863">
                        <a:lnSpc>
                          <a:spcPct val="90000"/>
                        </a:lnSpc>
                        <a:spcBef>
                          <a:spcPts val="900"/>
                        </a:spcBef>
                        <a:spcAft>
                          <a:spcPts val="0"/>
                        </a:spcAft>
                        <a:buFont typeface="Arial" panose="020B0604020202020204" pitchFamily="34" charset="0"/>
                        <a:buChar char="•"/>
                      </a:pP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Has 25% </a:t>
                      </a:r>
                      <a:r>
                        <a:rPr lang="en-US" sz="1600" baseline="0" dirty="0" err="1"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avg</a:t>
                      </a: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on weekly classroom reading comprehension quizzes. Peers are averaging 95%.</a:t>
                      </a:r>
                    </a:p>
                    <a:p>
                      <a:pPr marL="169863" marR="0" indent="-169863">
                        <a:lnSpc>
                          <a:spcPct val="90000"/>
                        </a:lnSpc>
                        <a:spcBef>
                          <a:spcPts val="900"/>
                        </a:spcBef>
                        <a:spcAft>
                          <a:spcPts val="0"/>
                        </a:spcAft>
                        <a:buFont typeface="Arial" panose="020B0604020202020204" pitchFamily="34" charset="0"/>
                        <a:buChar char="•"/>
                      </a:pP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Requires an average of 5 verbal prompts a day to stay on task when reading. 1 or fewer prompts is expected. Off-task behavior includes talking, leaving classroom, daydreaming. </a:t>
                      </a:r>
                    </a:p>
                    <a:p>
                      <a:pPr marL="169863" marR="0" indent="-169863">
                        <a:lnSpc>
                          <a:spcPct val="90000"/>
                        </a:lnSpc>
                        <a:spcBef>
                          <a:spcPts val="900"/>
                        </a:spcBef>
                        <a:spcAft>
                          <a:spcPts val="0"/>
                        </a:spcAft>
                        <a:buFont typeface="Arial" panose="020B0604020202020204" pitchFamily="34" charset="0"/>
                        <a:buChar char="•"/>
                      </a:pPr>
                      <a:r>
                        <a:rPr lang="en-US" sz="16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Excels in hands-on classes: Received A’s and B’s in computer class, science labs, specials</a:t>
                      </a:r>
                      <a:endPar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endParaRPr>
                    </a:p>
                  </a:txBody>
                  <a:tcPr marL="104068" marR="104068" marT="34284" marB="34284"/>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2667007" y="855585"/>
            <a:ext cx="138564" cy="34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1" rIns="68580" bIns="34291"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12084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981200" y="1454507"/>
          <a:ext cx="8141368" cy="4901844"/>
        </p:xfrm>
        <a:graphic>
          <a:graphicData uri="http://schemas.openxmlformats.org/drawingml/2006/table">
            <a:tbl>
              <a:tblPr firstRow="1" bandRow="1">
                <a:tableStyleId>{5C22544A-7EE6-4342-B048-85BDC9FD1C3A}</a:tableStyleId>
              </a:tblPr>
              <a:tblGrid>
                <a:gridCol w="8141368">
                  <a:extLst>
                    <a:ext uri="{9D8B030D-6E8A-4147-A177-3AD203B41FA5}">
                      <a16:colId xmlns:a16="http://schemas.microsoft.com/office/drawing/2014/main" val="20000"/>
                    </a:ext>
                  </a:extLst>
                </a:gridCol>
              </a:tblGrid>
              <a:tr h="743092">
                <a:tc>
                  <a:txBody>
                    <a:bodyPr/>
                    <a:lstStyle/>
                    <a:p>
                      <a:pPr marL="0" marR="0" algn="ctr">
                        <a:lnSpc>
                          <a:spcPct val="95000"/>
                        </a:lnSpc>
                        <a:spcBef>
                          <a:spcPts val="0"/>
                        </a:spcBef>
                        <a:spcAft>
                          <a:spcPts val="0"/>
                        </a:spcAft>
                      </a:pPr>
                      <a:r>
                        <a:rPr lang="en-US" sz="1500" dirty="0" smtClean="0">
                          <a:solidFill>
                            <a:schemeClr val="tx1">
                              <a:lumMod val="85000"/>
                            </a:schemeClr>
                          </a:solidFill>
                          <a:effectLst/>
                          <a:latin typeface="+mn-lt"/>
                          <a:ea typeface="Calibri" panose="020F0502020204030204" pitchFamily="34" charset="0"/>
                          <a:cs typeface="Times New Roman" panose="02020603050405020304" pitchFamily="18" charset="0"/>
                        </a:rPr>
                        <a:t>Information Current Levels- Step</a:t>
                      </a:r>
                      <a:r>
                        <a:rPr lang="en-US" sz="1500" baseline="0" dirty="0" smtClean="0">
                          <a:solidFill>
                            <a:schemeClr val="tx1">
                              <a:lumMod val="85000"/>
                            </a:schemeClr>
                          </a:solidFill>
                          <a:effectLst/>
                          <a:latin typeface="+mn-lt"/>
                          <a:ea typeface="Calibri" panose="020F0502020204030204" pitchFamily="34" charset="0"/>
                          <a:cs typeface="Times New Roman" panose="02020603050405020304" pitchFamily="18" charset="0"/>
                        </a:rPr>
                        <a:t> 1</a:t>
                      </a:r>
                      <a:endParaRPr lang="en-US" sz="1500" dirty="0" smtClean="0">
                        <a:solidFill>
                          <a:schemeClr val="tx1">
                            <a:lumMod val="85000"/>
                          </a:schemeClr>
                        </a:solidFill>
                        <a:effectLst/>
                        <a:latin typeface="+mn-lt"/>
                        <a:ea typeface="Calibri" panose="020F0502020204030204" pitchFamily="34" charset="0"/>
                        <a:cs typeface="Times New Roman" panose="02020603050405020304" pitchFamily="18" charset="0"/>
                      </a:endParaRPr>
                    </a:p>
                    <a:p>
                      <a:pPr marL="0" marR="0" algn="ctr">
                        <a:lnSpc>
                          <a:spcPct val="95000"/>
                        </a:lnSpc>
                        <a:spcBef>
                          <a:spcPts val="0"/>
                        </a:spcBef>
                        <a:spcAft>
                          <a:spcPts val="0"/>
                        </a:spcAft>
                      </a:pPr>
                      <a:r>
                        <a:rPr lang="en-US" sz="1400" dirty="0" smtClean="0">
                          <a:solidFill>
                            <a:schemeClr val="tx1">
                              <a:lumMod val="85000"/>
                            </a:schemeClr>
                          </a:solidFill>
                          <a:effectLst/>
                          <a:latin typeface="+mn-lt"/>
                          <a:ea typeface="Calibri" panose="020F0502020204030204" pitchFamily="34" charset="0"/>
                          <a:cs typeface="Times New Roman" panose="02020603050405020304" pitchFamily="18" charset="0"/>
                        </a:rPr>
                        <a:t>“What”</a:t>
                      </a:r>
                    </a:p>
                    <a:p>
                      <a:pPr marL="0" marR="0" algn="ctr">
                        <a:lnSpc>
                          <a:spcPct val="95000"/>
                        </a:lnSpc>
                        <a:spcBef>
                          <a:spcPts val="0"/>
                        </a:spcBef>
                        <a:spcAft>
                          <a:spcPts val="0"/>
                        </a:spcAft>
                      </a:pPr>
                      <a:r>
                        <a:rPr lang="en-US" sz="1400" dirty="0" smtClean="0">
                          <a:solidFill>
                            <a:schemeClr val="tx1">
                              <a:lumMod val="85000"/>
                            </a:schemeClr>
                          </a:solidFill>
                          <a:effectLst/>
                          <a:latin typeface="+mn-lt"/>
                          <a:ea typeface="Calibri" panose="020F0502020204030204" pitchFamily="34" charset="0"/>
                          <a:cs typeface="Times New Roman" panose="02020603050405020304" pitchFamily="18" charset="0"/>
                        </a:rPr>
                        <a:t>(Reporter)</a:t>
                      </a:r>
                      <a:endParaRPr lang="en-US" sz="1400" dirty="0">
                        <a:solidFill>
                          <a:schemeClr val="tx1">
                            <a:lumMod val="85000"/>
                          </a:schemeClr>
                        </a:solidFill>
                        <a:effectLst/>
                        <a:latin typeface="+mn-lt"/>
                        <a:ea typeface="Calibri" panose="020F0502020204030204" pitchFamily="34" charset="0"/>
                        <a:cs typeface="Times New Roman" panose="02020603050405020304" pitchFamily="18" charset="0"/>
                      </a:endParaRPr>
                    </a:p>
                  </a:txBody>
                  <a:tcPr marL="102861" marR="102861" marT="34284" marB="34284">
                    <a:solidFill>
                      <a:schemeClr val="bg1">
                        <a:lumMod val="50000"/>
                        <a:lumOff val="50000"/>
                      </a:schemeClr>
                    </a:solidFill>
                  </a:tcPr>
                </a:tc>
                <a:extLst>
                  <a:ext uri="{0D108BD9-81ED-4DB2-BD59-A6C34878D82A}">
                    <a16:rowId xmlns:a16="http://schemas.microsoft.com/office/drawing/2014/main" val="10000"/>
                  </a:ext>
                </a:extLst>
              </a:tr>
              <a:tr h="4158752">
                <a:tc>
                  <a:txBody>
                    <a:bodyPr/>
                    <a:lstStyle/>
                    <a:p>
                      <a:pPr marL="169863" marR="0" indent="-169863">
                        <a:lnSpc>
                          <a:spcPct val="90000"/>
                        </a:lnSpc>
                        <a:spcBef>
                          <a:spcPts val="900"/>
                        </a:spcBef>
                        <a:spcAft>
                          <a:spcPts val="0"/>
                        </a:spcAft>
                        <a:buFont typeface="Arial" panose="020B0604020202020204" pitchFamily="34" charset="0"/>
                        <a:buChar char="•"/>
                      </a:pPr>
                      <a:r>
                        <a:rPr lang="en-US" sz="1800" baseline="0" dirty="0" smtClean="0">
                          <a:effectLst/>
                          <a:latin typeface="+mn-lt"/>
                          <a:ea typeface="Calibri" panose="020F0502020204030204" pitchFamily="34" charset="0"/>
                          <a:cs typeface="Times New Roman" panose="02020603050405020304" pitchFamily="18" charset="0"/>
                        </a:rPr>
                        <a:t>“Initial precursor level”</a:t>
                      </a:r>
                      <a:r>
                        <a:rPr lang="en-US" sz="1800" baseline="0" dirty="0" smtClean="0">
                          <a:solidFill>
                            <a:srgbClr val="C00000"/>
                          </a:solidFill>
                          <a:effectLst/>
                          <a:latin typeface="+mn-lt"/>
                          <a:ea typeface="Calibri" panose="020F0502020204030204" pitchFamily="34" charset="0"/>
                          <a:cs typeface="Times New Roman" panose="02020603050405020304" pitchFamily="18" charset="0"/>
                        </a:rPr>
                        <a:t> </a:t>
                      </a:r>
                      <a:r>
                        <a:rPr lang="en-US" sz="1800" baseline="0" dirty="0" smtClean="0">
                          <a:effectLst/>
                          <a:latin typeface="+mn-lt"/>
                          <a:ea typeface="Calibri" panose="020F0502020204030204" pitchFamily="34" charset="0"/>
                          <a:cs typeface="Times New Roman" panose="02020603050405020304" pitchFamily="18" charset="0"/>
                        </a:rPr>
                        <a:t>for main idea- identifies objects when named -90% of trials; target expectation-identify general topic of brief text 95% of trials  </a:t>
                      </a:r>
                    </a:p>
                    <a:p>
                      <a:pPr marL="169863" marR="0" lvl="0" indent="-169863" algn="l" defTabSz="914308" rtl="0" eaLnBrk="1" fontAlgn="auto" latinLnBrk="0" hangingPunct="1">
                        <a:lnSpc>
                          <a:spcPct val="90000"/>
                        </a:lnSpc>
                        <a:spcBef>
                          <a:spcPts val="900"/>
                        </a:spcBef>
                        <a:spcAft>
                          <a:spcPts val="0"/>
                        </a:spcAft>
                        <a:buClrTx/>
                        <a:buSzTx/>
                        <a:buFont typeface="Arial" panose="020B0604020202020204" pitchFamily="34" charset="0"/>
                        <a:buChar char="•"/>
                        <a:tabLst/>
                        <a:defRPr/>
                      </a:pPr>
                      <a:r>
                        <a:rPr lang="en-US" sz="1800" baseline="0" dirty="0" smtClean="0">
                          <a:effectLst/>
                          <a:latin typeface="+mn-lt"/>
                          <a:ea typeface="Calibri" panose="020F0502020204030204" pitchFamily="34" charset="0"/>
                          <a:cs typeface="Times New Roman" panose="02020603050405020304" pitchFamily="18" charset="0"/>
                        </a:rPr>
                        <a:t>“Distal level”</a:t>
                      </a:r>
                      <a:r>
                        <a:rPr kumimoji="0" lang="en-US" sz="1800" b="0" i="0" u="none" strike="noStrike" kern="1200" cap="none" spc="0" normalizeH="0" baseline="0" noProof="0" dirty="0" smtClean="0">
                          <a:ln>
                            <a:noFill/>
                          </a:ln>
                          <a:solidFill>
                            <a:srgbClr val="C00000"/>
                          </a:solidFill>
                          <a:effectLst/>
                          <a:uLnTx/>
                          <a:uFillTx/>
                          <a:latin typeface="+mn-lt"/>
                          <a:ea typeface="Calibri" panose="020F0502020204030204" pitchFamily="34" charset="0"/>
                          <a:cs typeface="Times New Roman" panose="02020603050405020304" pitchFamily="18" charset="0"/>
                        </a:rPr>
                        <a:t> </a:t>
                      </a:r>
                      <a:r>
                        <a:rPr lang="en-US" sz="1800" baseline="0" dirty="0" smtClean="0">
                          <a:effectLst/>
                          <a:latin typeface="+mn-lt"/>
                          <a:ea typeface="Calibri" panose="020F0502020204030204" pitchFamily="34" charset="0"/>
                          <a:cs typeface="Times New Roman" panose="02020603050405020304" pitchFamily="18" charset="0"/>
                        </a:rPr>
                        <a:t>for word meaning-identifies familiar words with similar and different meanings using communication system 80% of trials; target expectation- provide definition of words with clear meanings 95% of trials  </a:t>
                      </a:r>
                    </a:p>
                    <a:p>
                      <a:pPr marL="169863" marR="0" lvl="0" indent="-169863" algn="l" defTabSz="914308" rtl="0" eaLnBrk="1" fontAlgn="auto" latinLnBrk="0" hangingPunct="1">
                        <a:lnSpc>
                          <a:spcPct val="90000"/>
                        </a:lnSpc>
                        <a:spcBef>
                          <a:spcPts val="900"/>
                        </a:spcBef>
                        <a:spcAft>
                          <a:spcPts val="0"/>
                        </a:spcAft>
                        <a:buClrTx/>
                        <a:buSzTx/>
                        <a:buFont typeface="Arial" panose="020B0604020202020204" pitchFamily="34" charset="0"/>
                        <a:buChar char="•"/>
                        <a:tabLst/>
                        <a:defRPr/>
                      </a:pPr>
                      <a:r>
                        <a:rPr lang="en-US" sz="1800" baseline="0" dirty="0" smtClean="0">
                          <a:effectLst/>
                          <a:latin typeface="+mn-lt"/>
                          <a:ea typeface="Calibri" panose="020F0502020204030204" pitchFamily="34" charset="0"/>
                          <a:cs typeface="Times New Roman" panose="02020603050405020304" pitchFamily="18" charset="0"/>
                        </a:rPr>
                        <a:t>Expressive &amp; receptive language well below age expectations; Is essentially non verbal. Communicates through facial expressions, gestures, pointing. Follows simple one step directions 50% of time. Use of picture based communication tools at initial emergent level </a:t>
                      </a:r>
                    </a:p>
                    <a:p>
                      <a:pPr marL="169863" marR="0" lvl="0" indent="-169863" algn="l" defTabSz="914308" rtl="0" eaLnBrk="1" fontAlgn="auto" latinLnBrk="0" hangingPunct="1">
                        <a:lnSpc>
                          <a:spcPct val="90000"/>
                        </a:lnSpc>
                        <a:spcBef>
                          <a:spcPts val="900"/>
                        </a:spcBef>
                        <a:spcAft>
                          <a:spcPts val="0"/>
                        </a:spcAft>
                        <a:buClrTx/>
                        <a:buSzTx/>
                        <a:buFont typeface="Arial" panose="020B0604020202020204" pitchFamily="34" charset="0"/>
                        <a:buChar char="•"/>
                        <a:tabLst/>
                        <a:defRPr/>
                      </a:pPr>
                      <a:r>
                        <a:rPr lang="en-US" sz="1800" baseline="0" dirty="0" smtClean="0">
                          <a:effectLst/>
                          <a:latin typeface="+mn-lt"/>
                          <a:ea typeface="Calibri" panose="020F0502020204030204" pitchFamily="34" charset="0"/>
                          <a:cs typeface="Times New Roman" panose="02020603050405020304" pitchFamily="18" charset="0"/>
                        </a:rPr>
                        <a:t>Sits and attends to group reading for avg. of 5 min: gr. level expectation 15-20 min. Meets expectation for engagement in reading activity when 1:1 with teacher or peer </a:t>
                      </a:r>
                    </a:p>
                  </a:txBody>
                  <a:tcPr marL="102861" marR="102861" marT="34284" marB="34284"/>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0" y="352624"/>
            <a:ext cx="12191999" cy="622696"/>
          </a:xfrm>
        </p:spPr>
        <p:txBody>
          <a:bodyPr/>
          <a:lstStyle/>
          <a:p>
            <a:r>
              <a:rPr lang="en-US" dirty="0"/>
              <a:t>Example of Understanding Achievement</a:t>
            </a:r>
          </a:p>
        </p:txBody>
      </p:sp>
      <p:sp>
        <p:nvSpPr>
          <p:cNvPr id="7" name="Rectangle 1"/>
          <p:cNvSpPr>
            <a:spLocks noChangeArrowheads="1"/>
          </p:cNvSpPr>
          <p:nvPr/>
        </p:nvSpPr>
        <p:spPr bwMode="auto">
          <a:xfrm>
            <a:off x="2667007" y="890210"/>
            <a:ext cx="138564" cy="27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1" rIns="68580" bIns="34291" numCol="1" anchor="ctr" anchorCtr="0" compatLnSpc="1">
            <a:prstTxWarp prst="textNoShape">
              <a:avLst/>
            </a:prstTxWarp>
            <a:spAutoFit/>
          </a:bodyPr>
          <a:lstStyle/>
          <a:p>
            <a:pPr defTabSz="685800"/>
            <a:endParaRPr lang="en-US" sz="1350">
              <a:solidFill>
                <a:srgbClr val="FFFFFF"/>
              </a:solidFill>
            </a:endParaRPr>
          </a:p>
        </p:txBody>
      </p:sp>
      <p:sp>
        <p:nvSpPr>
          <p:cNvPr id="3" name="Date Placeholder 2"/>
          <p:cNvSpPr>
            <a:spLocks noGrp="1"/>
          </p:cNvSpPr>
          <p:nvPr>
            <p:ph type="dt" sz="half" idx="10"/>
          </p:nvPr>
        </p:nvSpPr>
        <p:spPr/>
        <p:txBody>
          <a:bodyPr/>
          <a:lstStyle/>
          <a:p>
            <a:pPr defTabSz="685800">
              <a:defRPr/>
            </a:pPr>
            <a:r>
              <a:rPr lang="en-US" dirty="0" smtClean="0">
                <a:solidFill>
                  <a:srgbClr val="0F1540">
                    <a:lumMod val="90000"/>
                    <a:lumOff val="10000"/>
                  </a:srgbClr>
                </a:solidFill>
                <a:latin typeface="Futura Bk"/>
              </a:rPr>
              <a:t>April 2018</a:t>
            </a:r>
            <a:endParaRPr lang="en-US" dirty="0">
              <a:solidFill>
                <a:srgbClr val="0F1540">
                  <a:lumMod val="90000"/>
                  <a:lumOff val="10000"/>
                </a:srgbClr>
              </a:solidFill>
              <a:latin typeface="Futura Bk"/>
            </a:endParaRPr>
          </a:p>
        </p:txBody>
      </p:sp>
      <p:sp>
        <p:nvSpPr>
          <p:cNvPr id="8" name="Slide Number Placeholder 7"/>
          <p:cNvSpPr>
            <a:spLocks noGrp="1"/>
          </p:cNvSpPr>
          <p:nvPr>
            <p:ph type="sldNum" sz="quarter" idx="4294967295"/>
          </p:nvPr>
        </p:nvSpPr>
        <p:spPr/>
        <p:txBody>
          <a:bodyPr/>
          <a:lstStyle/>
          <a:p>
            <a:pPr defTabSz="685800">
              <a:defRPr/>
            </a:pPr>
            <a:fld id="{5647F450-B010-44F3-A87C-A52A6F362B1F}" type="slidenum">
              <a:rPr lang="en-US">
                <a:solidFill>
                  <a:srgbClr val="0F1540">
                    <a:lumMod val="75000"/>
                    <a:lumOff val="25000"/>
                  </a:srgbClr>
                </a:solidFill>
                <a:latin typeface="Futura Bk"/>
              </a:rPr>
              <a:pPr defTabSz="685800">
                <a:defRPr/>
              </a:pPr>
              <a:t>21</a:t>
            </a:fld>
            <a:endParaRPr lang="en-US" dirty="0">
              <a:solidFill>
                <a:srgbClr val="0F1540">
                  <a:lumMod val="75000"/>
                  <a:lumOff val="25000"/>
                </a:srgbClr>
              </a:solidFill>
              <a:latin typeface="Futura Bk"/>
            </a:endParaRPr>
          </a:p>
        </p:txBody>
      </p:sp>
    </p:spTree>
    <p:extLst>
      <p:ext uri="{BB962C8B-B14F-4D97-AF65-F5344CB8AC3E}">
        <p14:creationId xmlns:p14="http://schemas.microsoft.com/office/powerpoint/2010/main" val="2741351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177800" y="84138"/>
            <a:ext cx="11834700" cy="1143000"/>
          </a:xfrm>
          <a:prstGeom prst="rect">
            <a:avLst/>
          </a:prstGeom>
          <a:noFill/>
          <a:ln>
            <a:noFill/>
          </a:ln>
        </p:spPr>
        <p:txBody>
          <a:bodyPr lIns="91425" tIns="45700" rIns="91425" bIns="45700" anchor="ctr" anchorCtr="0">
            <a:noAutofit/>
          </a:bodyPr>
          <a:lstStyle/>
          <a:p>
            <a:pPr marR="0" lvl="0" algn="ctr" rtl="0">
              <a:spcBef>
                <a:spcPts val="0"/>
              </a:spcBef>
              <a:spcAft>
                <a:spcPts val="0"/>
              </a:spcAft>
              <a:buClr>
                <a:schemeClr val="lt1"/>
              </a:buClr>
              <a:buSzPct val="100000"/>
            </a:pPr>
            <a:r>
              <a:rPr lang="en-US" sz="4000" b="0" i="0" u="none" strike="noStrike" cap="none" dirty="0" smtClean="0">
                <a:solidFill>
                  <a:schemeClr val="lt1"/>
                </a:solidFill>
                <a:latin typeface="Arial"/>
                <a:ea typeface="Arial"/>
                <a:cs typeface="Arial"/>
                <a:sym typeface="Arial"/>
              </a:rPr>
              <a:t>Step </a:t>
            </a:r>
            <a:r>
              <a:rPr lang="en-US" sz="4000" b="0" i="0" u="none" strike="noStrike" cap="none" dirty="0">
                <a:solidFill>
                  <a:schemeClr val="lt1"/>
                </a:solidFill>
                <a:latin typeface="Arial"/>
                <a:ea typeface="Arial"/>
                <a:cs typeface="Arial"/>
                <a:sym typeface="Arial"/>
              </a:rPr>
              <a:t>1 Check</a:t>
            </a:r>
          </a:p>
        </p:txBody>
      </p:sp>
      <p:sp>
        <p:nvSpPr>
          <p:cNvPr id="679" name="Shape 679"/>
          <p:cNvSpPr txBox="1">
            <a:spLocks noGrp="1"/>
          </p:cNvSpPr>
          <p:nvPr>
            <p:ph type="body" idx="1"/>
          </p:nvPr>
        </p:nvSpPr>
        <p:spPr>
          <a:xfrm>
            <a:off x="1119117" y="1296537"/>
            <a:ext cx="10072048" cy="5424938"/>
          </a:xfrm>
          <a:prstGeom prst="rect">
            <a:avLst/>
          </a:prstGeom>
          <a:noFill/>
          <a:ln>
            <a:noFill/>
          </a:ln>
        </p:spPr>
        <p:txBody>
          <a:bodyPr lIns="91425" tIns="45700" rIns="91425" bIns="45700" anchor="t" anchorCtr="0">
            <a:noAutofit/>
          </a:bodyPr>
          <a:lstStyle/>
          <a:p>
            <a:pPr marL="731520" lvl="0" indent="-457200">
              <a:lnSpc>
                <a:spcPct val="90000"/>
              </a:lnSpc>
              <a:spcBef>
                <a:spcPts val="0"/>
              </a:spcBef>
              <a:buClr>
                <a:srgbClr val="222F97"/>
              </a:buClr>
              <a:buSzPct val="100000"/>
              <a:buFont typeface="Wingdings" panose="05000000000000000000" pitchFamily="2" charset="2"/>
              <a:buChar char="ü"/>
            </a:pPr>
            <a:r>
              <a:rPr lang="en-US" sz="2400" dirty="0" smtClean="0">
                <a:ea typeface="Questrial"/>
                <a:cs typeface="Questrial"/>
                <a:sym typeface="Questrial"/>
              </a:rPr>
              <a:t>Are data on reading achievement &amp; other academic areas included?</a:t>
            </a:r>
          </a:p>
          <a:p>
            <a:pPr marL="742950" lvl="1" indent="0">
              <a:spcBef>
                <a:spcPts val="0"/>
              </a:spcBef>
              <a:buClr>
                <a:srgbClr val="0C631B"/>
              </a:buClr>
              <a:buSzPct val="100000"/>
              <a:buNone/>
            </a:pPr>
            <a:r>
              <a:rPr lang="en-US" sz="2400" b="1" dirty="0" smtClean="0">
                <a:solidFill>
                  <a:srgbClr val="0C631B"/>
                </a:solidFill>
                <a:ea typeface="Questrial"/>
                <a:cs typeface="Questrial"/>
                <a:sym typeface="Questrial"/>
              </a:rPr>
              <a:t>Is </a:t>
            </a:r>
            <a:r>
              <a:rPr lang="en-US" sz="2400" b="1" dirty="0">
                <a:solidFill>
                  <a:srgbClr val="0C631B"/>
                </a:solidFill>
                <a:ea typeface="Questrial"/>
                <a:cs typeface="Questrial"/>
                <a:sym typeface="Questrial"/>
              </a:rPr>
              <a:t>achievement related to grade-level content standards?</a:t>
            </a:r>
          </a:p>
          <a:p>
            <a:pPr marL="731520" lvl="0" indent="-457200">
              <a:buClr>
                <a:srgbClr val="222F97"/>
              </a:buClr>
              <a:buSzPct val="100000"/>
              <a:buFont typeface="Wingdings" panose="05000000000000000000" pitchFamily="2" charset="2"/>
              <a:buChar char="ü"/>
            </a:pPr>
            <a:r>
              <a:rPr lang="en-US" sz="2400" dirty="0" smtClean="0">
                <a:ea typeface="Questrial"/>
                <a:cs typeface="Questrial"/>
                <a:sym typeface="Questrial"/>
              </a:rPr>
              <a:t> Are </a:t>
            </a:r>
            <a:r>
              <a:rPr lang="en-US" sz="2400" dirty="0">
                <a:ea typeface="Questrial"/>
                <a:cs typeface="Questrial"/>
                <a:sym typeface="Questrial"/>
              </a:rPr>
              <a:t>data on functional performance included?</a:t>
            </a:r>
          </a:p>
          <a:p>
            <a:pPr marL="742950" lvl="1" indent="0">
              <a:spcBef>
                <a:spcPts val="0"/>
              </a:spcBef>
              <a:buClr>
                <a:srgbClr val="0C631B"/>
              </a:buClr>
              <a:buSzPct val="100000"/>
              <a:buNone/>
            </a:pPr>
            <a:r>
              <a:rPr lang="en-US" sz="2400" b="1" dirty="0">
                <a:solidFill>
                  <a:srgbClr val="0C631B"/>
                </a:solidFill>
                <a:ea typeface="Questrial"/>
                <a:cs typeface="Questrial"/>
                <a:sym typeface="Questrial"/>
              </a:rPr>
              <a:t>Is performance related to grade-level functional expectations?</a:t>
            </a:r>
          </a:p>
          <a:p>
            <a:pPr marL="731520" lvl="0" indent="-457200">
              <a:buClr>
                <a:srgbClr val="222F97"/>
              </a:buClr>
              <a:buSzPct val="100000"/>
              <a:buFont typeface="Wingdings" panose="05000000000000000000" pitchFamily="2" charset="2"/>
              <a:buChar char="ü"/>
            </a:pPr>
            <a:r>
              <a:rPr lang="en-US" sz="2400" dirty="0">
                <a:ea typeface="Questrial"/>
                <a:cs typeface="Questrial"/>
                <a:sym typeface="Questrial"/>
              </a:rPr>
              <a:t> Are data understandable to all IEP team members?</a:t>
            </a:r>
          </a:p>
          <a:p>
            <a:pPr marL="730250" lvl="1" indent="0">
              <a:spcBef>
                <a:spcPts val="0"/>
              </a:spcBef>
              <a:buClr>
                <a:srgbClr val="0C631B"/>
              </a:buClr>
              <a:buSzPct val="100000"/>
              <a:buNone/>
            </a:pPr>
            <a:r>
              <a:rPr lang="en-US" sz="2400" b="1" dirty="0">
                <a:solidFill>
                  <a:srgbClr val="0C631B"/>
                </a:solidFill>
                <a:ea typeface="Questrial"/>
                <a:cs typeface="Questrial"/>
                <a:sym typeface="Questrial"/>
              </a:rPr>
              <a:t>Are standardized test scores/other formal test scores explained?</a:t>
            </a:r>
          </a:p>
          <a:p>
            <a:pPr marL="731520" lvl="0" indent="-457200">
              <a:buClr>
                <a:srgbClr val="222F97"/>
              </a:buClr>
              <a:buSzPct val="100000"/>
              <a:buFont typeface="Wingdings" panose="05000000000000000000" pitchFamily="2" charset="2"/>
              <a:buChar char="ü"/>
            </a:pPr>
            <a:r>
              <a:rPr lang="en-US" sz="2400" dirty="0" smtClean="0">
                <a:ea typeface="Questrial"/>
                <a:cs typeface="Questrial"/>
                <a:sym typeface="Questrial"/>
              </a:rPr>
              <a:t> Are student’s strengths identified?</a:t>
            </a:r>
          </a:p>
          <a:p>
            <a:pPr marL="742950" lvl="1" indent="0">
              <a:spcBef>
                <a:spcPts val="0"/>
              </a:spcBef>
              <a:buClr>
                <a:srgbClr val="0C631B"/>
              </a:buClr>
              <a:buSzPct val="100000"/>
              <a:buNone/>
            </a:pPr>
            <a:r>
              <a:rPr lang="en-US" sz="2400" b="1" dirty="0" smtClean="0">
                <a:solidFill>
                  <a:srgbClr val="0C631B"/>
                </a:solidFill>
                <a:ea typeface="Questrial"/>
                <a:cs typeface="Questrial"/>
                <a:sym typeface="Questrial"/>
              </a:rPr>
              <a:t>Are there academic and functional strengths that can be used to improve access, engagement, and progress?</a:t>
            </a:r>
          </a:p>
          <a:p>
            <a:pPr marL="731520" lvl="0" indent="-457200">
              <a:lnSpc>
                <a:spcPct val="90000"/>
              </a:lnSpc>
              <a:buClr>
                <a:srgbClr val="222F97"/>
              </a:buClr>
              <a:buSzPct val="100000"/>
              <a:buFont typeface="Wingdings" panose="05000000000000000000" pitchFamily="2" charset="2"/>
              <a:buChar char="ü"/>
            </a:pPr>
            <a:r>
              <a:rPr lang="en-US" sz="2400" dirty="0" smtClean="0">
                <a:ea typeface="Questrial"/>
                <a:cs typeface="Questrial"/>
                <a:sym typeface="Questrial"/>
              </a:rPr>
              <a:t>Is </a:t>
            </a:r>
            <a:r>
              <a:rPr lang="en-US" sz="2400" dirty="0">
                <a:ea typeface="Questrial"/>
                <a:cs typeface="Questrial"/>
                <a:sym typeface="Questrial"/>
              </a:rPr>
              <a:t>there sufficient information about academic and functional achievement to use for discussion about effects and needs?</a:t>
            </a:r>
          </a:p>
          <a:p>
            <a:pPr marL="742950" lvl="1" indent="0">
              <a:spcBef>
                <a:spcPts val="0"/>
              </a:spcBef>
              <a:buClr>
                <a:srgbClr val="0C631B"/>
              </a:buClr>
              <a:buSzPct val="100000"/>
              <a:buNone/>
            </a:pPr>
            <a:r>
              <a:rPr lang="en-US" sz="2400" b="1" dirty="0">
                <a:solidFill>
                  <a:srgbClr val="0C631B"/>
                </a:solidFill>
                <a:ea typeface="Questrial"/>
                <a:cs typeface="Questrial"/>
                <a:sym typeface="Questrial"/>
              </a:rPr>
              <a:t>In what areas is the student performing at, above, or below grade-level standards and expectations?</a:t>
            </a:r>
          </a:p>
          <a:p>
            <a:pPr lvl="0" indent="0" rtl="0">
              <a:lnSpc>
                <a:spcPct val="90000"/>
              </a:lnSpc>
              <a:spcBef>
                <a:spcPts val="0"/>
              </a:spcBef>
              <a:buClr>
                <a:srgbClr val="222F97"/>
              </a:buClr>
              <a:buSzPct val="100000"/>
              <a:buNone/>
            </a:pPr>
            <a:r>
              <a:rPr lang="en-US" sz="2400" dirty="0" smtClean="0">
                <a:ea typeface="Questrial"/>
                <a:cs typeface="Questrial"/>
                <a:sym typeface="Questrial"/>
              </a:rPr>
              <a:t> </a:t>
            </a:r>
            <a:endParaRPr lang="en-US" sz="2400" b="1" dirty="0">
              <a:solidFill>
                <a:srgbClr val="0C631B"/>
              </a:solidFill>
              <a:ea typeface="Questrial"/>
              <a:cs typeface="Questrial"/>
              <a:sym typeface="Questrial"/>
            </a:endParaRPr>
          </a:p>
        </p:txBody>
      </p:sp>
      <p:sp>
        <p:nvSpPr>
          <p:cNvPr id="681" name="Shape 681">
            <a:hlinkClick r:id="rId3"/>
          </p:cNvPr>
          <p:cNvSpPr/>
          <p:nvPr/>
        </p:nvSpPr>
        <p:spPr>
          <a:xfrm>
            <a:off x="9583889" y="499118"/>
            <a:ext cx="581400" cy="562800"/>
          </a:xfrm>
          <a:custGeom>
            <a:avLst/>
            <a:gdLst/>
            <a:ahLst/>
            <a:cxnLst/>
            <a:rect l="0" t="0" r="0" b="0"/>
            <a:pathLst>
              <a:path w="120000" h="120000" extrusionOk="0">
                <a:moveTo>
                  <a:pt x="0" y="0"/>
                </a:moveTo>
                <a:lnTo>
                  <a:pt x="120000" y="0"/>
                </a:lnTo>
                <a:lnTo>
                  <a:pt x="120000" y="120000"/>
                </a:lnTo>
                <a:lnTo>
                  <a:pt x="0" y="120000"/>
                </a:lnTo>
                <a:close/>
                <a:moveTo>
                  <a:pt x="27329" y="14999"/>
                </a:moveTo>
                <a:lnTo>
                  <a:pt x="70890" y="14999"/>
                </a:lnTo>
                <a:lnTo>
                  <a:pt x="92670" y="37500"/>
                </a:lnTo>
                <a:lnTo>
                  <a:pt x="92670" y="105000"/>
                </a:lnTo>
                <a:lnTo>
                  <a:pt x="27329" y="105000"/>
                </a:lnTo>
                <a:close/>
              </a:path>
              <a:path w="120000" h="120000" fill="darkenLess" extrusionOk="0">
                <a:moveTo>
                  <a:pt x="27329" y="14999"/>
                </a:moveTo>
                <a:lnTo>
                  <a:pt x="70890" y="14999"/>
                </a:lnTo>
                <a:lnTo>
                  <a:pt x="70890" y="37500"/>
                </a:lnTo>
                <a:lnTo>
                  <a:pt x="92670" y="37500"/>
                </a:lnTo>
                <a:lnTo>
                  <a:pt x="92670" y="105000"/>
                </a:lnTo>
                <a:lnTo>
                  <a:pt x="27329" y="105000"/>
                </a:lnTo>
                <a:close/>
              </a:path>
              <a:path w="120000" h="120000" fill="darken" extrusionOk="0">
                <a:moveTo>
                  <a:pt x="70890" y="14999"/>
                </a:moveTo>
                <a:lnTo>
                  <a:pt x="70890" y="37500"/>
                </a:lnTo>
                <a:lnTo>
                  <a:pt x="92670" y="37500"/>
                </a:lnTo>
                <a:close/>
              </a:path>
              <a:path w="120000" h="120000" fill="none" extrusionOk="0">
                <a:moveTo>
                  <a:pt x="27329" y="14999"/>
                </a:moveTo>
                <a:lnTo>
                  <a:pt x="70890" y="14999"/>
                </a:lnTo>
                <a:lnTo>
                  <a:pt x="92670" y="37500"/>
                </a:lnTo>
                <a:lnTo>
                  <a:pt x="92670" y="105000"/>
                </a:lnTo>
                <a:lnTo>
                  <a:pt x="27329" y="105000"/>
                </a:lnTo>
                <a:close/>
                <a:moveTo>
                  <a:pt x="92670" y="37500"/>
                </a:moveTo>
                <a:lnTo>
                  <a:pt x="70890" y="37500"/>
                </a:lnTo>
                <a:lnTo>
                  <a:pt x="70890" y="14999"/>
                </a:lnTo>
              </a:path>
              <a:path w="120000" h="120000" fill="none" extrusionOk="0">
                <a:moveTo>
                  <a:pt x="0" y="0"/>
                </a:moveTo>
                <a:lnTo>
                  <a:pt x="120000" y="0"/>
                </a:lnTo>
                <a:lnTo>
                  <a:pt x="120000" y="120000"/>
                </a:lnTo>
                <a:lnTo>
                  <a:pt x="0" y="120000"/>
                </a:lnTo>
                <a:close/>
              </a:path>
            </a:pathLst>
          </a:custGeom>
          <a:blipFill rotWithShape="1">
            <a:blip r:embed="rId4" cstate="print">
              <a:alphaModFix amt="76000"/>
            </a:blip>
            <a:stretch>
              <a:fillRect/>
            </a:stretch>
          </a:blipFill>
          <a:ln w="25400" cap="flat" cmpd="sng">
            <a:solidFill>
              <a:srgbClr val="08481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22</a:t>
            </a:fld>
            <a:endParaRPr lang="en-US" dirty="0"/>
          </a:p>
        </p:txBody>
      </p:sp>
    </p:spTree>
    <p:extLst>
      <p:ext uri="{BB962C8B-B14F-4D97-AF65-F5344CB8AC3E}">
        <p14:creationId xmlns:p14="http://schemas.microsoft.com/office/powerpoint/2010/main" val="284444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a:t>Skills Required to Write and Implement </a:t>
            </a:r>
            <a:r>
              <a:rPr lang="en-US" dirty="0" smtClean="0"/>
              <a:t>IEPs</a:t>
            </a:r>
            <a:endParaRPr lang="en-US" dirty="0"/>
          </a:p>
        </p:txBody>
      </p:sp>
      <p:sp>
        <p:nvSpPr>
          <p:cNvPr id="15" name="TextBox 14"/>
          <p:cNvSpPr txBox="1"/>
          <p:nvPr/>
        </p:nvSpPr>
        <p:spPr>
          <a:xfrm>
            <a:off x="1992597" y="1370867"/>
            <a:ext cx="8205537" cy="1077218"/>
          </a:xfrm>
          <a:prstGeom prst="rect">
            <a:avLst/>
          </a:prstGeom>
          <a:noFill/>
        </p:spPr>
        <p:txBody>
          <a:bodyPr wrap="square" rtlCol="0">
            <a:spAutoFit/>
          </a:bodyPr>
          <a:lstStyle/>
          <a:p>
            <a:pPr algn="ctr"/>
            <a:r>
              <a:rPr lang="en-US" sz="3200" dirty="0">
                <a:solidFill>
                  <a:schemeClr val="bg1">
                    <a:lumMod val="90000"/>
                    <a:lumOff val="10000"/>
                  </a:schemeClr>
                </a:solidFill>
              </a:rPr>
              <a:t>CCR-IEP 5 Step Process Chart </a:t>
            </a:r>
          </a:p>
          <a:p>
            <a:pPr algn="ctr"/>
            <a:endParaRPr lang="en-US" sz="3200" dirty="0">
              <a:solidFill>
                <a:schemeClr val="bg1">
                  <a:lumMod val="90000"/>
                  <a:lumOff val="1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09478"/>
            <a:ext cx="9144000" cy="4446873"/>
          </a:xfrm>
          <a:prstGeom prst="rect">
            <a:avLst/>
          </a:prstGeom>
        </p:spPr>
      </p:pic>
      <p:sp>
        <p:nvSpPr>
          <p:cNvPr id="5" name="Action Button: Document 4">
            <a:hlinkClick r:id="rId4" highlightClick="1"/>
          </p:cNvPr>
          <p:cNvSpPr/>
          <p:nvPr/>
        </p:nvSpPr>
        <p:spPr>
          <a:xfrm>
            <a:off x="11040035" y="1586753"/>
            <a:ext cx="376518" cy="470647"/>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23</a:t>
            </a:fld>
            <a:endParaRPr lang="en-US" dirty="0"/>
          </a:p>
        </p:txBody>
      </p:sp>
      <p:sp>
        <p:nvSpPr>
          <p:cNvPr id="4" name="Oval 3"/>
          <p:cNvSpPr/>
          <p:nvPr/>
        </p:nvSpPr>
        <p:spPr>
          <a:xfrm>
            <a:off x="1150696" y="1675023"/>
            <a:ext cx="2294626" cy="3364302"/>
          </a:xfrm>
          <a:prstGeom prst="ellipse">
            <a:avLst/>
          </a:prstGeom>
          <a:noFill/>
          <a:ln w="28575">
            <a:solidFill>
              <a:srgbClr val="FF0000"/>
            </a:solidFill>
          </a:ln>
        </p:spPr>
        <p:txBody>
          <a:bodyPr rtlCol="0" anchor="ctr">
            <a:spAutoFit/>
          </a:bodyPr>
          <a:lstStyle/>
          <a:p>
            <a:pPr algn="ctr"/>
            <a:endParaRPr lang="en-US" dirty="0">
              <a:ln>
                <a:solidFill>
                  <a:schemeClr val="accent1">
                    <a:lumMod val="75000"/>
                  </a:schemeClr>
                </a:solidFill>
              </a:ln>
              <a:noFill/>
            </a:endParaRPr>
          </a:p>
        </p:txBody>
      </p:sp>
    </p:spTree>
    <p:extLst>
      <p:ext uri="{BB962C8B-B14F-4D97-AF65-F5344CB8AC3E}">
        <p14:creationId xmlns:p14="http://schemas.microsoft.com/office/powerpoint/2010/main" val="317288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What do I see? </a:t>
            </a:r>
            <a:br>
              <a:rPr lang="en-US" dirty="0" smtClean="0"/>
            </a:br>
            <a:r>
              <a:rPr lang="en-US" dirty="0" smtClean="0"/>
              <a:t>Activity #1:  Understand Achievement</a:t>
            </a:r>
            <a:endParaRPr lang="en-US" dirty="0"/>
          </a:p>
        </p:txBody>
      </p:sp>
      <p:sp>
        <p:nvSpPr>
          <p:cNvPr id="3" name="Content Placeholder 2"/>
          <p:cNvSpPr>
            <a:spLocks noGrp="1"/>
          </p:cNvSpPr>
          <p:nvPr>
            <p:ph idx="1"/>
          </p:nvPr>
        </p:nvSpPr>
        <p:spPr>
          <a:xfrm>
            <a:off x="1054101" y="1364974"/>
            <a:ext cx="10452100" cy="4929808"/>
          </a:xfrm>
        </p:spPr>
        <p:txBody>
          <a:bodyPr/>
          <a:lstStyle/>
          <a:p>
            <a:r>
              <a:rPr lang="en-US" sz="2800" dirty="0" smtClean="0"/>
              <a:t>Look at the section(s) of your IEP that document the student’s strengths and current academic achievement and functional performance </a:t>
            </a:r>
            <a:r>
              <a:rPr lang="en-US" sz="2400" i="1" dirty="0" smtClean="0"/>
              <a:t>(Sections I A&amp; B on Sample I-4 form)</a:t>
            </a:r>
            <a:br>
              <a:rPr lang="en-US" sz="2400" i="1" dirty="0" smtClean="0"/>
            </a:br>
            <a:endParaRPr lang="en-US" sz="2400" i="1" dirty="0" smtClean="0"/>
          </a:p>
          <a:p>
            <a:pPr lvl="1"/>
            <a:r>
              <a:rPr lang="en-US" sz="2600" dirty="0" smtClean="0"/>
              <a:t>Fill in Step 1 of the Process Chart</a:t>
            </a:r>
            <a:br>
              <a:rPr lang="en-US" sz="2600" dirty="0" smtClean="0"/>
            </a:br>
            <a:endParaRPr lang="en-US" sz="2600" dirty="0" smtClean="0"/>
          </a:p>
          <a:p>
            <a:pPr lvl="1"/>
            <a:r>
              <a:rPr lang="en-US" sz="2600" dirty="0" smtClean="0"/>
              <a:t>Use the Step 1 Check to decide if the IEP includes the necessary and pertinent information, or if more information is needed.</a:t>
            </a:r>
            <a:endParaRPr lang="en-US" dirty="0" smtClean="0"/>
          </a:p>
          <a:p>
            <a:pPr marL="457200" lvl="1" indent="0">
              <a:buNone/>
            </a:pPr>
            <a:endParaRPr lang="en-US" dirty="0"/>
          </a:p>
        </p:txBody>
      </p:sp>
      <p:sp>
        <p:nvSpPr>
          <p:cNvPr id="4" name="Date Placeholder 3"/>
          <p:cNvSpPr>
            <a:spLocks noGrp="1"/>
          </p:cNvSpPr>
          <p:nvPr>
            <p:ph type="dt" sz="half" idx="10"/>
          </p:nvPr>
        </p:nvSpPr>
        <p:spPr/>
        <p:txBody>
          <a:bodyPr/>
          <a:lstStyle/>
          <a:p>
            <a:r>
              <a:rPr lang="en-US" dirty="0" smtClean="0"/>
              <a:t>April 2018</a:t>
            </a:r>
            <a:endParaRPr lang="en-US" dirty="0"/>
          </a:p>
        </p:txBody>
      </p:sp>
      <p:pic>
        <p:nvPicPr>
          <p:cNvPr id="12" name="Picture 11"/>
          <p:cNvPicPr>
            <a:picLocks noChangeAspect="1"/>
          </p:cNvPicPr>
          <p:nvPr/>
        </p:nvPicPr>
        <p:blipFill>
          <a:blip r:embed="rId3"/>
          <a:stretch>
            <a:fillRect/>
          </a:stretch>
        </p:blipFill>
        <p:spPr>
          <a:xfrm>
            <a:off x="10902644" y="623581"/>
            <a:ext cx="1207113" cy="1207113"/>
          </a:xfrm>
          <a:prstGeom prst="rect">
            <a:avLst/>
          </a:prstGeom>
        </p:spPr>
      </p:pic>
      <p:sp>
        <p:nvSpPr>
          <p:cNvPr id="6" name="Slide Number Placeholder 5"/>
          <p:cNvSpPr>
            <a:spLocks noGrp="1"/>
          </p:cNvSpPr>
          <p:nvPr>
            <p:ph type="sldNum" sz="quarter" idx="11"/>
          </p:nvPr>
        </p:nvSpPr>
        <p:spPr/>
        <p:txBody>
          <a:bodyPr/>
          <a:lstStyle/>
          <a:p>
            <a:fld id="{453CC3A6-4BBE-4722-963B-0F2471C635E5}" type="slidenum">
              <a:rPr lang="en-US" smtClean="0"/>
              <a:pPr/>
              <a:t>24</a:t>
            </a:fld>
            <a:endParaRPr lang="en-US" dirty="0"/>
          </a:p>
        </p:txBody>
      </p:sp>
    </p:spTree>
    <p:extLst>
      <p:ext uri="{BB962C8B-B14F-4D97-AF65-F5344CB8AC3E}">
        <p14:creationId xmlns:p14="http://schemas.microsoft.com/office/powerpoint/2010/main" val="3413413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p:txBody>
          <a:bodyPr/>
          <a:lstStyle/>
          <a:p>
            <a:pPr lvl="0"/>
            <a:r>
              <a:rPr lang="en-US" b="0" dirty="0" smtClean="0"/>
              <a:t>Step 1- </a:t>
            </a:r>
            <a:r>
              <a:rPr lang="en-US" dirty="0" smtClean="0"/>
              <a:t>Understand Achievement</a:t>
            </a:r>
            <a:r>
              <a:rPr lang="en-US" b="0" dirty="0" smtClean="0"/>
              <a:t/>
            </a:r>
            <a:br>
              <a:rPr lang="en-US" b="0" dirty="0" smtClean="0"/>
            </a:br>
            <a:r>
              <a:rPr lang="en-US" dirty="0" smtClean="0"/>
              <a:t>What Do you See? </a:t>
            </a:r>
            <a:endParaRPr lang="en-US" b="0" dirty="0" smtClean="0"/>
          </a:p>
        </p:txBody>
      </p:sp>
      <p:sp>
        <p:nvSpPr>
          <p:cNvPr id="797" name="Shape 797"/>
          <p:cNvSpPr txBox="1">
            <a:spLocks noGrp="1"/>
          </p:cNvSpPr>
          <p:nvPr>
            <p:ph type="body" idx="1"/>
          </p:nvPr>
        </p:nvSpPr>
        <p:spPr/>
        <p:txBody>
          <a:bodyPr/>
          <a:lstStyle/>
          <a:p>
            <a:r>
              <a:rPr lang="en-US" dirty="0" smtClean="0"/>
              <a:t>Reflect on the present levels of performance data and information in your IEP.</a:t>
            </a:r>
            <a:endParaRPr lang="en-US" dirty="0"/>
          </a:p>
          <a:p>
            <a:r>
              <a:rPr lang="en-US" dirty="0" smtClean="0"/>
              <a:t>If </a:t>
            </a:r>
            <a:r>
              <a:rPr lang="en-US" dirty="0"/>
              <a:t>you were having this IEP team meeting next week, what </a:t>
            </a:r>
            <a:r>
              <a:rPr lang="en-US" dirty="0" smtClean="0"/>
              <a:t>data or information would you gather in advance of the meeting so that you could talk about the student’s access, engagement and progress in your class? </a:t>
            </a:r>
          </a:p>
          <a:p>
            <a:r>
              <a:rPr lang="en-US" dirty="0" smtClean="0"/>
              <a:t>How might you help other IEP team members come prepared to the meeting?</a:t>
            </a:r>
            <a:endParaRPr lang="en-US" dirty="0"/>
          </a:p>
        </p:txBody>
      </p:sp>
      <p:pic>
        <p:nvPicPr>
          <p:cNvPr id="7" name="Picture 6"/>
          <p:cNvPicPr>
            <a:picLocks noChangeAspect="1"/>
          </p:cNvPicPr>
          <p:nvPr/>
        </p:nvPicPr>
        <p:blipFill>
          <a:blip r:embed="rId3"/>
          <a:stretch>
            <a:fillRect/>
          </a:stretch>
        </p:blipFill>
        <p:spPr>
          <a:xfrm>
            <a:off x="82258" y="486589"/>
            <a:ext cx="1511883" cy="1511883"/>
          </a:xfrm>
          <a:prstGeom prst="rect">
            <a:avLst/>
          </a:prstGeom>
        </p:spPr>
      </p:pic>
      <p:pic>
        <p:nvPicPr>
          <p:cNvPr id="8" name="Picture 7"/>
          <p:cNvPicPr>
            <a:picLocks noChangeAspect="1"/>
          </p:cNvPicPr>
          <p:nvPr/>
        </p:nvPicPr>
        <p:blipFill>
          <a:blip r:embed="rId4"/>
          <a:stretch>
            <a:fillRect/>
          </a:stretch>
        </p:blipFill>
        <p:spPr>
          <a:xfrm>
            <a:off x="10174790" y="5368530"/>
            <a:ext cx="957036" cy="957036"/>
          </a:xfrm>
          <a:prstGeom prst="rect">
            <a:avLst/>
          </a:prstGeom>
        </p:spPr>
      </p:pic>
      <p:sp>
        <p:nvSpPr>
          <p:cNvPr id="3" name="Date Placeholder 2"/>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25</a:t>
            </a:fld>
            <a:endParaRPr lang="en-US" dirty="0"/>
          </a:p>
        </p:txBody>
      </p:sp>
    </p:spTree>
    <p:extLst>
      <p:ext uri="{BB962C8B-B14F-4D97-AF65-F5344CB8AC3E}">
        <p14:creationId xmlns:p14="http://schemas.microsoft.com/office/powerpoint/2010/main" val="2475975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p:txBody>
          <a:bodyPr/>
          <a:lstStyle/>
          <a:p>
            <a:pPr lvl="0"/>
            <a:r>
              <a:rPr lang="en-US" smtClean="0">
                <a:sym typeface="Lato"/>
              </a:rPr>
              <a:t>College and Career Ready IEP</a:t>
            </a:r>
            <a:br>
              <a:rPr lang="en-US" smtClean="0">
                <a:sym typeface="Lato"/>
              </a:rPr>
            </a:br>
            <a:r>
              <a:rPr lang="en-US" smtClean="0">
                <a:sym typeface="Lato"/>
              </a:rPr>
              <a:t>5 Step Process</a:t>
            </a:r>
            <a:endParaRPr lang="en-US">
              <a:sym typeface="Lato"/>
            </a:endParaRPr>
          </a:p>
        </p:txBody>
      </p:sp>
      <p:grpSp>
        <p:nvGrpSpPr>
          <p:cNvPr id="703" name="Shape 703"/>
          <p:cNvGrpSpPr/>
          <p:nvPr/>
        </p:nvGrpSpPr>
        <p:grpSpPr>
          <a:xfrm>
            <a:off x="1623000" y="1398573"/>
            <a:ext cx="8852087" cy="5313986"/>
            <a:chOff x="-49717" y="1448923"/>
            <a:chExt cx="8852087" cy="5313986"/>
          </a:xfrm>
        </p:grpSpPr>
        <p:sp>
          <p:nvSpPr>
            <p:cNvPr id="704" name="Shape 704"/>
            <p:cNvSpPr/>
            <p:nvPr/>
          </p:nvSpPr>
          <p:spPr>
            <a:xfrm>
              <a:off x="2679031" y="1448923"/>
              <a:ext cx="3730200" cy="1478400"/>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Understand </a:t>
              </a:r>
              <a:r>
                <a:rPr lang="en-US" sz="2800" b="1">
                  <a:solidFill>
                    <a:srgbClr val="FFFFFF"/>
                  </a:solidFill>
                  <a:latin typeface="Arial"/>
                  <a:ea typeface="Arial"/>
                  <a:cs typeface="Arial"/>
                  <a:sym typeface="Arial"/>
                </a:rPr>
                <a:t>Achievement</a:t>
              </a:r>
            </a:p>
          </p:txBody>
        </p:sp>
        <p:sp>
          <p:nvSpPr>
            <p:cNvPr id="705" name="Shape 705"/>
            <p:cNvSpPr/>
            <p:nvPr/>
          </p:nvSpPr>
          <p:spPr>
            <a:xfrm>
              <a:off x="5234067" y="3051980"/>
              <a:ext cx="3440400" cy="1536899"/>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0" tIns="45700" rIns="0" bIns="45700" anchor="ctr" anchorCtr="0">
              <a:noAutofit/>
            </a:bodyPr>
            <a:lstStyle/>
            <a:p>
              <a:pPr marL="0" marR="0" lvl="0" indent="0" algn="ctr" rtl="0">
                <a:spcBef>
                  <a:spcPts val="0"/>
                </a:spcBef>
                <a:spcAft>
                  <a:spcPts val="0"/>
                </a:spcAft>
                <a:buSzPct val="25000"/>
                <a:buNone/>
              </a:pPr>
              <a:r>
                <a:rPr lang="en-US" sz="2800" b="1">
                  <a:solidFill>
                    <a:srgbClr val="FFD966"/>
                  </a:solidFill>
                  <a:latin typeface="Arial"/>
                  <a:ea typeface="Arial"/>
                  <a:cs typeface="Arial"/>
                  <a:sym typeface="Arial"/>
                </a:rPr>
                <a:t>Identify</a:t>
              </a:r>
              <a:r>
                <a:rPr lang="en-US" sz="2800" b="1">
                  <a:solidFill>
                    <a:srgbClr val="FFFFFF"/>
                  </a:solidFill>
                  <a:latin typeface="Arial"/>
                  <a:ea typeface="Arial"/>
                  <a:cs typeface="Arial"/>
                  <a:sym typeface="Arial"/>
                </a:rPr>
                <a:t> Effects of Disability</a:t>
              </a:r>
            </a:p>
            <a:p>
              <a:pPr marL="0" marR="0" lvl="0" indent="0" algn="ctr" rtl="0">
                <a:spcBef>
                  <a:spcPts val="0"/>
                </a:spcBef>
                <a:spcAft>
                  <a:spcPts val="0"/>
                </a:spcAft>
                <a:buSzPct val="25000"/>
                <a:buNone/>
              </a:pPr>
              <a:r>
                <a:rPr lang="en-US" sz="1800" b="1" i="1">
                  <a:solidFill>
                    <a:srgbClr val="FFFFFF"/>
                  </a:solidFill>
                  <a:latin typeface="Arial"/>
                  <a:ea typeface="Arial"/>
                  <a:cs typeface="Arial"/>
                  <a:sym typeface="Arial"/>
                </a:rPr>
                <a:t>(and disability related needs)</a:t>
              </a:r>
              <a:r>
                <a:rPr lang="en-US" sz="2800">
                  <a:solidFill>
                    <a:srgbClr val="FFFFFF"/>
                  </a:solidFill>
                  <a:latin typeface="Arial"/>
                  <a:ea typeface="Arial"/>
                  <a:cs typeface="Arial"/>
                  <a:sym typeface="Arial"/>
                </a:rPr>
                <a:t>  </a:t>
              </a:r>
            </a:p>
          </p:txBody>
        </p:sp>
        <p:sp>
          <p:nvSpPr>
            <p:cNvPr id="706" name="Shape 706"/>
            <p:cNvSpPr/>
            <p:nvPr/>
          </p:nvSpPr>
          <p:spPr>
            <a:xfrm>
              <a:off x="4761353" y="4721251"/>
              <a:ext cx="3298500" cy="1721100"/>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Develop</a:t>
              </a:r>
              <a:r>
                <a:rPr lang="en-US" sz="2800" b="1">
                  <a:solidFill>
                    <a:srgbClr val="FFFFFF"/>
                  </a:solidFill>
                  <a:latin typeface="Arial"/>
                  <a:ea typeface="Arial"/>
                  <a:cs typeface="Arial"/>
                  <a:sym typeface="Arial"/>
                </a:rPr>
                <a:t> Goals</a:t>
              </a:r>
            </a:p>
          </p:txBody>
        </p:sp>
        <p:sp>
          <p:nvSpPr>
            <p:cNvPr id="707" name="Shape 707"/>
            <p:cNvSpPr/>
            <p:nvPr/>
          </p:nvSpPr>
          <p:spPr>
            <a:xfrm>
              <a:off x="994612" y="4695835"/>
              <a:ext cx="3350700" cy="1746600"/>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Align</a:t>
              </a:r>
              <a:r>
                <a:rPr lang="en-US" sz="2800" b="1">
                  <a:solidFill>
                    <a:srgbClr val="FFFFFF"/>
                  </a:solidFill>
                  <a:latin typeface="Arial"/>
                  <a:ea typeface="Arial"/>
                  <a:cs typeface="Arial"/>
                  <a:sym typeface="Arial"/>
                </a:rPr>
                <a:t> Services</a:t>
              </a:r>
            </a:p>
          </p:txBody>
        </p:sp>
        <p:sp>
          <p:nvSpPr>
            <p:cNvPr id="708" name="Shape 708"/>
            <p:cNvSpPr/>
            <p:nvPr/>
          </p:nvSpPr>
          <p:spPr>
            <a:xfrm>
              <a:off x="349059" y="3051980"/>
              <a:ext cx="3540900" cy="1502699"/>
            </a:xfrm>
            <a:prstGeom prst="roundRect">
              <a:avLst>
                <a:gd name="adj" fmla="val 16667"/>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Analyze</a:t>
              </a:r>
              <a:r>
                <a:rPr lang="en-US" sz="2800" b="1">
                  <a:solidFill>
                    <a:srgbClr val="FFFFFF"/>
                  </a:solidFill>
                  <a:latin typeface="Arial"/>
                  <a:ea typeface="Arial"/>
                  <a:cs typeface="Arial"/>
                  <a:sym typeface="Arial"/>
                </a:rPr>
                <a:t> Progress</a:t>
              </a:r>
            </a:p>
          </p:txBody>
        </p:sp>
        <p:sp>
          <p:nvSpPr>
            <p:cNvPr id="709" name="Shape 709"/>
            <p:cNvSpPr/>
            <p:nvPr/>
          </p:nvSpPr>
          <p:spPr>
            <a:xfrm rot="2963726">
              <a:off x="6397577" y="2293017"/>
              <a:ext cx="1140381" cy="184466"/>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710" name="Shape 710"/>
            <p:cNvSpPr/>
            <p:nvPr/>
          </p:nvSpPr>
          <p:spPr>
            <a:xfrm rot="6748564">
              <a:off x="7929113" y="5224137"/>
              <a:ext cx="1140211" cy="184408"/>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711" name="Shape 711"/>
            <p:cNvSpPr/>
            <p:nvPr/>
          </p:nvSpPr>
          <p:spPr>
            <a:xfrm rot="-7392240">
              <a:off x="-256662" y="4788184"/>
              <a:ext cx="1324089" cy="221249"/>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712" name="Shape 712"/>
            <p:cNvSpPr/>
            <p:nvPr/>
          </p:nvSpPr>
          <p:spPr>
            <a:xfrm rot="10800000">
              <a:off x="3882055" y="6541809"/>
              <a:ext cx="1324200" cy="221100"/>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713" name="Shape 713"/>
            <p:cNvSpPr/>
            <p:nvPr/>
          </p:nvSpPr>
          <p:spPr>
            <a:xfrm rot="-2939761">
              <a:off x="1357251" y="2195420"/>
              <a:ext cx="1324165" cy="220948"/>
            </a:xfrm>
            <a:prstGeom prst="curvedDownArrow">
              <a:avLst>
                <a:gd name="adj1" fmla="val 25000"/>
                <a:gd name="adj2" fmla="val 118518"/>
                <a:gd name="adj3" fmla="val 38276"/>
              </a:avLst>
            </a:prstGeom>
            <a:solidFill>
              <a:srgbClr val="0D335E"/>
            </a:solidFill>
            <a:ln w="25400" cap="flat" cmpd="sng">
              <a:solidFill>
                <a:srgbClr val="0D335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sp>
        <p:nvSpPr>
          <p:cNvPr id="18" name="Action Button: Information 17">
            <a:hlinkClick r:id="rId3" highlightClick="1"/>
          </p:cNvPr>
          <p:cNvSpPr/>
          <p:nvPr/>
        </p:nvSpPr>
        <p:spPr>
          <a:xfrm>
            <a:off x="10627486" y="449874"/>
            <a:ext cx="726314" cy="575321"/>
          </a:xfrm>
          <a:prstGeom prst="actionButtonInformation">
            <a:avLst/>
          </a:prstGeom>
          <a:solidFill>
            <a:schemeClr val="accent3">
              <a:lumMod val="75000"/>
            </a:schemeClr>
          </a:solidFill>
        </p:spPr>
        <p:txBody>
          <a:bodyPr wrap="square" rtlCol="0" anchor="ctr">
            <a:spAutoFit/>
          </a:bodyPr>
          <a:lstStyle/>
          <a:p>
            <a:pPr algn="ctr"/>
            <a:endParaRPr lang="en-US" dirty="0">
              <a:ln>
                <a:solidFill>
                  <a:schemeClr val="accent1">
                    <a:lumMod val="75000"/>
                  </a:schemeClr>
                </a:solidFill>
              </a:ln>
              <a:noFill/>
            </a:endParaRPr>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26</a:t>
            </a:fld>
            <a:endParaRPr lang="en-US" dirty="0"/>
          </a:p>
        </p:txBody>
      </p:sp>
    </p:spTree>
    <p:extLst>
      <p:ext uri="{BB962C8B-B14F-4D97-AF65-F5344CB8AC3E}">
        <p14:creationId xmlns:p14="http://schemas.microsoft.com/office/powerpoint/2010/main" val="941135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 name="Title 6"/>
          <p:cNvSpPr>
            <a:spLocks noGrp="1"/>
          </p:cNvSpPr>
          <p:nvPr>
            <p:ph type="title"/>
          </p:nvPr>
        </p:nvSpPr>
        <p:spPr/>
        <p:txBody>
          <a:bodyPr/>
          <a:lstStyle/>
          <a:p>
            <a:r>
              <a:rPr lang="en-US" dirty="0"/>
              <a:t>Step 2: Identify Effects of </a:t>
            </a:r>
            <a:r>
              <a:rPr lang="en-US" dirty="0" smtClean="0"/>
              <a:t>Disability</a:t>
            </a:r>
            <a:endParaRPr lang="en-US" dirty="0"/>
          </a:p>
        </p:txBody>
      </p:sp>
      <p:sp>
        <p:nvSpPr>
          <p:cNvPr id="722" name="Shape 722"/>
          <p:cNvSpPr txBox="1">
            <a:spLocks noGrp="1"/>
          </p:cNvSpPr>
          <p:nvPr>
            <p:ph type="body" idx="4294967295"/>
          </p:nvPr>
        </p:nvSpPr>
        <p:spPr>
          <a:xfrm>
            <a:off x="0" y="1600200"/>
            <a:ext cx="5232400" cy="4525963"/>
          </a:xfrm>
        </p:spPr>
        <p:txBody>
          <a:bodyPr/>
          <a:lstStyle/>
          <a:p>
            <a:pPr lvl="0"/>
            <a:endParaRPr lang="en-US" dirty="0" smtClean="0">
              <a:sym typeface="Lato"/>
            </a:endParaRPr>
          </a:p>
          <a:p>
            <a:pPr lvl="0"/>
            <a:endParaRPr lang="en-US" dirty="0">
              <a:sym typeface="Lato"/>
            </a:endParaRPr>
          </a:p>
        </p:txBody>
      </p:sp>
      <p:sp>
        <p:nvSpPr>
          <p:cNvPr id="723" name="Shape 723"/>
          <p:cNvSpPr/>
          <p:nvPr/>
        </p:nvSpPr>
        <p:spPr>
          <a:xfrm>
            <a:off x="2719152" y="1720506"/>
            <a:ext cx="6829657" cy="4535936"/>
          </a:xfrm>
          <a:prstGeom prst="roundRect">
            <a:avLst>
              <a:gd name="adj" fmla="val 16667"/>
            </a:avLst>
          </a:prstGeom>
          <a:solidFill>
            <a:schemeClr val="accent6"/>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4400" b="1" dirty="0">
                <a:solidFill>
                  <a:srgbClr val="23C83F"/>
                </a:solidFill>
                <a:latin typeface="Arial"/>
                <a:ea typeface="Arial"/>
                <a:cs typeface="Arial"/>
                <a:sym typeface="Arial"/>
              </a:rPr>
              <a:t>Identify</a:t>
            </a:r>
            <a:r>
              <a:rPr lang="en-US" sz="4400" dirty="0">
                <a:solidFill>
                  <a:schemeClr val="lt1"/>
                </a:solidFill>
                <a:latin typeface="Arial"/>
                <a:ea typeface="Arial"/>
                <a:cs typeface="Arial"/>
                <a:sym typeface="Arial"/>
              </a:rPr>
              <a:t> how the student’s disability affects academic achievement and functional performance</a:t>
            </a:r>
            <a:r>
              <a:rPr lang="en-US" sz="1600" dirty="0">
                <a:solidFill>
                  <a:schemeClr val="lt1"/>
                </a:solidFill>
                <a:latin typeface="Arial"/>
                <a:ea typeface="Arial"/>
                <a:cs typeface="Arial"/>
                <a:sym typeface="Arial"/>
              </a:rPr>
              <a:t>  </a:t>
            </a:r>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27</a:t>
            </a:fld>
            <a:endParaRPr lang="en-US" dirty="0"/>
          </a:p>
        </p:txBody>
      </p:sp>
    </p:spTree>
    <p:extLst>
      <p:ext uri="{BB962C8B-B14F-4D97-AF65-F5344CB8AC3E}">
        <p14:creationId xmlns:p14="http://schemas.microsoft.com/office/powerpoint/2010/main" val="4282232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br>
              <a:rPr lang="en-US" dirty="0" smtClean="0"/>
            </a:br>
            <a:r>
              <a:rPr lang="en-US" dirty="0" smtClean="0"/>
              <a:t>Burning Questions?  Greatest Challenges?</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50827" y="2206647"/>
            <a:ext cx="2713928" cy="3535752"/>
          </a:xfrm>
        </p:spPr>
      </p:pic>
      <p:pic>
        <p:nvPicPr>
          <p:cNvPr id="6" name="Picture 5"/>
          <p:cNvPicPr>
            <a:picLocks noChangeAspect="1"/>
          </p:cNvPicPr>
          <p:nvPr/>
        </p:nvPicPr>
        <p:blipFill>
          <a:blip r:embed="rId4"/>
          <a:stretch>
            <a:fillRect/>
          </a:stretch>
        </p:blipFill>
        <p:spPr>
          <a:xfrm>
            <a:off x="10528269" y="623581"/>
            <a:ext cx="1207113" cy="1207113"/>
          </a:xfrm>
          <a:prstGeom prst="rect">
            <a:avLst/>
          </a:prstGeom>
        </p:spPr>
      </p:pic>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28</a:t>
            </a:fld>
            <a:endParaRPr lang="en-US" dirty="0"/>
          </a:p>
        </p:txBody>
      </p:sp>
    </p:spTree>
    <p:extLst>
      <p:ext uri="{BB962C8B-B14F-4D97-AF65-F5344CB8AC3E}">
        <p14:creationId xmlns:p14="http://schemas.microsoft.com/office/powerpoint/2010/main" val="4151465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CCR-IEP 5 Step Process Chart </a:t>
            </a:r>
            <a:endParaRPr lang="en-US" dirty="0"/>
          </a:p>
        </p:txBody>
      </p:sp>
      <p:pic>
        <p:nvPicPr>
          <p:cNvPr id="5" name="Content Placeholder 4"/>
          <p:cNvPicPr>
            <a:picLocks noGrp="1" noChangeAspect="1"/>
          </p:cNvPicPr>
          <p:nvPr>
            <p:ph idx="1"/>
          </p:nvPr>
        </p:nvPicPr>
        <p:blipFill>
          <a:blip r:embed="rId3"/>
          <a:stretch>
            <a:fillRect/>
          </a:stretch>
        </p:blipFill>
        <p:spPr>
          <a:xfrm>
            <a:off x="1359093" y="1327150"/>
            <a:ext cx="9167368" cy="4929188"/>
          </a:xfrm>
        </p:spPr>
      </p:pic>
      <p:sp>
        <p:nvSpPr>
          <p:cNvPr id="6" name="Date Placeholder 5"/>
          <p:cNvSpPr>
            <a:spLocks noGrp="1"/>
          </p:cNvSpPr>
          <p:nvPr>
            <p:ph type="dt" sz="half" idx="10"/>
          </p:nvPr>
        </p:nvSpPr>
        <p:spPr/>
        <p:txBody>
          <a:bodyPr/>
          <a:lstStyle/>
          <a:p>
            <a:r>
              <a:rPr lang="en-US" dirty="0" smtClean="0"/>
              <a:t>April 2018</a:t>
            </a:r>
            <a:endParaRPr lang="en-US" dirty="0"/>
          </a:p>
        </p:txBody>
      </p:sp>
      <p:sp>
        <p:nvSpPr>
          <p:cNvPr id="621" name="Shape 621">
            <a:hlinkClick r:id="rId4"/>
          </p:cNvPr>
          <p:cNvSpPr/>
          <p:nvPr/>
        </p:nvSpPr>
        <p:spPr>
          <a:xfrm>
            <a:off x="10744200" y="420315"/>
            <a:ext cx="376517" cy="470646"/>
          </a:xfrm>
          <a:custGeom>
            <a:avLst/>
            <a:gdLst/>
            <a:ahLst/>
            <a:cxnLst/>
            <a:rect l="0" t="0" r="0" b="0"/>
            <a:pathLst>
              <a:path w="120000" h="120000" extrusionOk="0">
                <a:moveTo>
                  <a:pt x="0" y="0"/>
                </a:moveTo>
                <a:lnTo>
                  <a:pt x="120000" y="0"/>
                </a:lnTo>
                <a:lnTo>
                  <a:pt x="120000" y="120000"/>
                </a:lnTo>
                <a:lnTo>
                  <a:pt x="0" y="120000"/>
                </a:lnTo>
                <a:close/>
                <a:moveTo>
                  <a:pt x="26250" y="23999"/>
                </a:moveTo>
                <a:lnTo>
                  <a:pt x="71250" y="23999"/>
                </a:lnTo>
                <a:lnTo>
                  <a:pt x="93750" y="41999"/>
                </a:lnTo>
                <a:lnTo>
                  <a:pt x="93750" y="96000"/>
                </a:lnTo>
                <a:lnTo>
                  <a:pt x="26250" y="96000"/>
                </a:lnTo>
                <a:close/>
              </a:path>
              <a:path w="120000" h="120000" fill="darkenLess" extrusionOk="0">
                <a:moveTo>
                  <a:pt x="26250" y="23999"/>
                </a:moveTo>
                <a:lnTo>
                  <a:pt x="71250" y="23999"/>
                </a:lnTo>
                <a:lnTo>
                  <a:pt x="71250" y="41999"/>
                </a:lnTo>
                <a:lnTo>
                  <a:pt x="93750" y="41999"/>
                </a:lnTo>
                <a:lnTo>
                  <a:pt x="93750" y="96000"/>
                </a:lnTo>
                <a:lnTo>
                  <a:pt x="26250" y="96000"/>
                </a:lnTo>
                <a:close/>
              </a:path>
              <a:path w="120000" h="120000" fill="darken" extrusionOk="0">
                <a:moveTo>
                  <a:pt x="71250" y="23999"/>
                </a:moveTo>
                <a:lnTo>
                  <a:pt x="71250" y="41999"/>
                </a:lnTo>
                <a:lnTo>
                  <a:pt x="93750" y="41999"/>
                </a:lnTo>
                <a:close/>
              </a:path>
              <a:path w="120000" h="120000" fill="none" extrusionOk="0">
                <a:moveTo>
                  <a:pt x="26250" y="23999"/>
                </a:moveTo>
                <a:lnTo>
                  <a:pt x="71250" y="23999"/>
                </a:lnTo>
                <a:lnTo>
                  <a:pt x="93750" y="41999"/>
                </a:lnTo>
                <a:lnTo>
                  <a:pt x="93750" y="96000"/>
                </a:lnTo>
                <a:lnTo>
                  <a:pt x="26250" y="96000"/>
                </a:lnTo>
                <a:close/>
                <a:moveTo>
                  <a:pt x="93750" y="41999"/>
                </a:moveTo>
                <a:lnTo>
                  <a:pt x="71250" y="41999"/>
                </a:lnTo>
                <a:lnTo>
                  <a:pt x="71250" y="23999"/>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08481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Slide Number Placeholder 1"/>
          <p:cNvSpPr>
            <a:spLocks noGrp="1"/>
          </p:cNvSpPr>
          <p:nvPr>
            <p:ph type="sldNum" sz="quarter" idx="11"/>
          </p:nvPr>
        </p:nvSpPr>
        <p:spPr/>
        <p:txBody>
          <a:bodyPr/>
          <a:lstStyle/>
          <a:p>
            <a:fld id="{453CC3A6-4BBE-4722-963B-0F2471C635E5}" type="slidenum">
              <a:rPr lang="en-US" smtClean="0"/>
              <a:pPr/>
              <a:t>29</a:t>
            </a:fld>
            <a:endParaRPr lang="en-US" dirty="0"/>
          </a:p>
        </p:txBody>
      </p:sp>
    </p:spTree>
    <p:extLst>
      <p:ext uri="{BB962C8B-B14F-4D97-AF65-F5344CB8AC3E}">
        <p14:creationId xmlns:p14="http://schemas.microsoft.com/office/powerpoint/2010/main" val="1754332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What We Want to Accomplish</a:t>
            </a:r>
            <a:endParaRPr lang="en-US" dirty="0"/>
          </a:p>
        </p:txBody>
      </p:sp>
      <p:sp>
        <p:nvSpPr>
          <p:cNvPr id="3" name="Text Placeholder 2"/>
          <p:cNvSpPr>
            <a:spLocks noGrp="1"/>
          </p:cNvSpPr>
          <p:nvPr>
            <p:ph type="body" sz="quarter" idx="4294967295"/>
          </p:nvPr>
        </p:nvSpPr>
        <p:spPr>
          <a:xfrm>
            <a:off x="1524001" y="2124075"/>
            <a:ext cx="6761163" cy="3314700"/>
          </a:xfrm>
        </p:spPr>
        <p:txBody>
          <a:bodyPr>
            <a:normAutofit/>
          </a:bodyPr>
          <a:lstStyle/>
          <a:p>
            <a:pPr marL="164592" indent="-173736">
              <a:lnSpc>
                <a:spcPct val="120000"/>
              </a:lnSpc>
              <a:spcAft>
                <a:spcPts val="600"/>
              </a:spcAft>
              <a:buFont typeface="Arial" panose="020B0604020202020204" pitchFamily="34" charset="0"/>
              <a:buChar char="•"/>
            </a:pPr>
            <a:endParaRPr lang="en-US" sz="2300"/>
          </a:p>
          <a:p>
            <a:pPr marL="164592" indent="-173736">
              <a:lnSpc>
                <a:spcPct val="120000"/>
              </a:lnSpc>
              <a:spcAft>
                <a:spcPts val="600"/>
              </a:spcAft>
              <a:buFont typeface="Arial" panose="020B0604020202020204" pitchFamily="34" charset="0"/>
              <a:buChar char="•"/>
            </a:pPr>
            <a:endParaRPr lang="en-US" dirty="0"/>
          </a:p>
        </p:txBody>
      </p:sp>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482" y="1681061"/>
            <a:ext cx="2515489" cy="1464295"/>
          </a:xfrm>
          <a:prstGeom prst="rect">
            <a:avLst/>
          </a:prstGeom>
        </p:spPr>
      </p:pic>
      <p:pic>
        <p:nvPicPr>
          <p:cNvPr id="5" name="Picture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579" y="3910806"/>
            <a:ext cx="2446102" cy="2445544"/>
          </a:xfrm>
          <a:prstGeom prst="rect">
            <a:avLst/>
          </a:prstGeom>
        </p:spPr>
      </p:pic>
      <p:sp>
        <p:nvSpPr>
          <p:cNvPr id="12" name="Date Placeholder 11"/>
          <p:cNvSpPr>
            <a:spLocks noGrp="1"/>
          </p:cNvSpPr>
          <p:nvPr>
            <p:ph type="dt" sz="half" idx="10"/>
          </p:nvPr>
        </p:nvSpPr>
        <p:spPr/>
        <p:txBody>
          <a:bodyPr/>
          <a:lstStyle/>
          <a:p>
            <a:pPr>
              <a:defRPr/>
            </a:pPr>
            <a:r>
              <a:rPr lang="en-US" dirty="0" smtClean="0"/>
              <a:t>April 2018</a:t>
            </a:r>
            <a:endParaRPr lang="en-US" dirty="0"/>
          </a:p>
        </p:txBody>
      </p:sp>
      <p:pic>
        <p:nvPicPr>
          <p:cNvPr id="2" name="Picture 1">
            <a:hlinkClick r:id="rId7"/>
          </p:cNvPr>
          <p:cNvPicPr>
            <a:picLocks noChangeAspect="1"/>
          </p:cNvPicPr>
          <p:nvPr/>
        </p:nvPicPr>
        <p:blipFill>
          <a:blip r:embed="rId8"/>
          <a:stretch>
            <a:fillRect/>
          </a:stretch>
        </p:blipFill>
        <p:spPr>
          <a:xfrm>
            <a:off x="726599" y="1978559"/>
            <a:ext cx="3700750" cy="4096285"/>
          </a:xfrm>
          <a:prstGeom prst="rect">
            <a:avLst/>
          </a:prstGeom>
        </p:spPr>
      </p:pic>
      <p:pic>
        <p:nvPicPr>
          <p:cNvPr id="8" name="Picture 7">
            <a:hlinkClick r:id="rId9"/>
          </p:cNvPr>
          <p:cNvPicPr>
            <a:picLocks noChangeAspect="1"/>
          </p:cNvPicPr>
          <p:nvPr/>
        </p:nvPicPr>
        <p:blipFill>
          <a:blip r:embed="rId10"/>
          <a:stretch>
            <a:fillRect/>
          </a:stretch>
        </p:blipFill>
        <p:spPr>
          <a:xfrm>
            <a:off x="7491911" y="1978559"/>
            <a:ext cx="4313645" cy="4215047"/>
          </a:xfrm>
          <a:prstGeom prst="rect">
            <a:avLst/>
          </a:prstGeom>
        </p:spPr>
      </p:pic>
      <p:sp>
        <p:nvSpPr>
          <p:cNvPr id="4" name="Slide Number Placeholder 3"/>
          <p:cNvSpPr>
            <a:spLocks noGrp="1"/>
          </p:cNvSpPr>
          <p:nvPr>
            <p:ph type="sldNum" sz="quarter" idx="11"/>
          </p:nvPr>
        </p:nvSpPr>
        <p:spPr/>
        <p:txBody>
          <a:bodyPr/>
          <a:lstStyle/>
          <a:p>
            <a:fld id="{453CC3A6-4BBE-4722-963B-0F2471C635E5}" type="slidenum">
              <a:rPr lang="en-US" smtClean="0"/>
              <a:pPr/>
              <a:t>3</a:t>
            </a:fld>
            <a:endParaRPr lang="en-US" dirty="0"/>
          </a:p>
        </p:txBody>
      </p:sp>
    </p:spTree>
    <p:extLst>
      <p:ext uri="{BB962C8B-B14F-4D97-AF65-F5344CB8AC3E}">
        <p14:creationId xmlns:p14="http://schemas.microsoft.com/office/powerpoint/2010/main" val="3180951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3" y="84139"/>
            <a:ext cx="8876031" cy="1143000"/>
          </a:xfrm>
        </p:spPr>
        <p:txBody>
          <a:bodyPr/>
          <a:lstStyle/>
          <a:p>
            <a:r>
              <a:rPr lang="en-US" dirty="0" smtClean="0"/>
              <a:t>Effects of Disability</a:t>
            </a:r>
            <a:br>
              <a:rPr lang="en-US" dirty="0" smtClean="0"/>
            </a:br>
            <a:r>
              <a:rPr lang="en-US" i="1" dirty="0" smtClean="0"/>
              <a:t>Observe</a:t>
            </a:r>
            <a:endParaRPr lang="en-US" i="1" dirty="0"/>
          </a:p>
        </p:txBody>
      </p:sp>
      <p:sp>
        <p:nvSpPr>
          <p:cNvPr id="3" name="Content Placeholder 2"/>
          <p:cNvSpPr>
            <a:spLocks noGrp="1"/>
          </p:cNvSpPr>
          <p:nvPr>
            <p:ph idx="1"/>
          </p:nvPr>
        </p:nvSpPr>
        <p:spPr>
          <a:xfrm>
            <a:off x="1733570" y="1746924"/>
            <a:ext cx="8799831" cy="4414325"/>
          </a:xfrm>
        </p:spPr>
        <p:txBody>
          <a:bodyPr/>
          <a:lstStyle/>
          <a:p>
            <a:pPr>
              <a:spcBef>
                <a:spcPts val="1801"/>
              </a:spcBef>
              <a:buFont typeface="Wingdings" panose="05000000000000000000" pitchFamily="2" charset="2"/>
              <a:buChar char="Ø"/>
            </a:pPr>
            <a:r>
              <a:rPr lang="en-US" dirty="0" smtClean="0"/>
              <a:t>What do we see?</a:t>
            </a:r>
          </a:p>
          <a:p>
            <a:pPr>
              <a:spcBef>
                <a:spcPts val="1801"/>
              </a:spcBef>
              <a:buFont typeface="Wingdings" panose="05000000000000000000" pitchFamily="2" charset="2"/>
              <a:buChar char="Ø"/>
            </a:pPr>
            <a:r>
              <a:rPr lang="en-US" dirty="0" smtClean="0"/>
              <a:t>What are the results?</a:t>
            </a:r>
          </a:p>
          <a:p>
            <a:pPr>
              <a:spcBef>
                <a:spcPts val="1801"/>
              </a:spcBef>
              <a:buFont typeface="Wingdings" panose="05000000000000000000" pitchFamily="2" charset="2"/>
              <a:buChar char="Ø"/>
            </a:pPr>
            <a:r>
              <a:rPr lang="en-US" dirty="0" smtClean="0"/>
              <a:t>What are the concerns?</a:t>
            </a:r>
          </a:p>
          <a:p>
            <a:pPr>
              <a:spcBef>
                <a:spcPts val="1801"/>
              </a:spcBef>
              <a:buFont typeface="Wingdings" panose="05000000000000000000" pitchFamily="2" charset="2"/>
              <a:buChar char="Ø"/>
            </a:pPr>
            <a:r>
              <a:rPr lang="en-US" dirty="0" smtClean="0"/>
              <a:t>Does it occur everywhere? </a:t>
            </a:r>
            <a:endParaRPr lang="en-US" dirty="0"/>
          </a:p>
        </p:txBody>
      </p:sp>
      <p:pic>
        <p:nvPicPr>
          <p:cNvPr id="6" name="Picture 5" descr="Image result for graphic of observ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8501" y="752083"/>
            <a:ext cx="1827531" cy="256794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30</a:t>
            </a:fld>
            <a:endParaRPr lang="en-US" dirty="0"/>
          </a:p>
        </p:txBody>
      </p:sp>
    </p:spTree>
    <p:extLst>
      <p:ext uri="{BB962C8B-B14F-4D97-AF65-F5344CB8AC3E}">
        <p14:creationId xmlns:p14="http://schemas.microsoft.com/office/powerpoint/2010/main" val="1368916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632694828"/>
              </p:ext>
            </p:extLst>
          </p:nvPr>
        </p:nvGraphicFramePr>
        <p:xfrm>
          <a:off x="1222578" y="1091851"/>
          <a:ext cx="9745579" cy="5468814"/>
        </p:xfrm>
        <a:graphic>
          <a:graphicData uri="http://schemas.openxmlformats.org/drawingml/2006/table">
            <a:tbl>
              <a:tblPr firstRow="1" bandRow="1">
                <a:tableStyleId>{5C22544A-7EE6-4342-B048-85BDC9FD1C3A}</a:tableStyleId>
              </a:tblPr>
              <a:tblGrid>
                <a:gridCol w="5238245">
                  <a:extLst>
                    <a:ext uri="{9D8B030D-6E8A-4147-A177-3AD203B41FA5}">
                      <a16:colId xmlns:a16="http://schemas.microsoft.com/office/drawing/2014/main" val="20000"/>
                    </a:ext>
                  </a:extLst>
                </a:gridCol>
                <a:gridCol w="4507334">
                  <a:extLst>
                    <a:ext uri="{9D8B030D-6E8A-4147-A177-3AD203B41FA5}">
                      <a16:colId xmlns:a16="http://schemas.microsoft.com/office/drawing/2014/main" val="20001"/>
                    </a:ext>
                  </a:extLst>
                </a:gridCol>
              </a:tblGrid>
              <a:tr h="879507">
                <a:tc>
                  <a:txBody>
                    <a:bodyPr/>
                    <a:lstStyle/>
                    <a:p>
                      <a:pPr marL="0" marR="0" algn="ctr">
                        <a:lnSpc>
                          <a:spcPct val="95000"/>
                        </a:lnSpc>
                        <a:spcBef>
                          <a:spcPts val="0"/>
                        </a:spcBef>
                        <a:spcAft>
                          <a:spcPts val="0"/>
                        </a:spcAft>
                      </a:pPr>
                      <a:r>
                        <a:rPr lang="en-US" sz="2000" dirty="0" smtClean="0">
                          <a:solidFill>
                            <a:schemeClr val="tx1">
                              <a:lumMod val="85000"/>
                            </a:schemeClr>
                          </a:solidFill>
                          <a:effectLst/>
                          <a:latin typeface="+mn-lt"/>
                          <a:ea typeface="Calibri" panose="020F0502020204030204" pitchFamily="34" charset="0"/>
                          <a:cs typeface="Times New Roman" panose="02020603050405020304" pitchFamily="18" charset="0"/>
                        </a:rPr>
                        <a:t>Information Current Levels- Step</a:t>
                      </a:r>
                      <a:r>
                        <a:rPr lang="en-US" sz="2000" baseline="0" dirty="0" smtClean="0">
                          <a:solidFill>
                            <a:schemeClr val="tx1">
                              <a:lumMod val="85000"/>
                            </a:schemeClr>
                          </a:solidFill>
                          <a:effectLst/>
                          <a:latin typeface="+mn-lt"/>
                          <a:ea typeface="Calibri" panose="020F0502020204030204" pitchFamily="34" charset="0"/>
                          <a:cs typeface="Times New Roman" panose="02020603050405020304" pitchFamily="18" charset="0"/>
                        </a:rPr>
                        <a:t> 1</a:t>
                      </a:r>
                      <a:endParaRPr lang="en-US" sz="2000" dirty="0" smtClean="0">
                        <a:solidFill>
                          <a:schemeClr val="tx1">
                            <a:lumMod val="85000"/>
                          </a:schemeClr>
                        </a:solidFill>
                        <a:effectLst/>
                        <a:latin typeface="+mn-lt"/>
                        <a:ea typeface="Calibri" panose="020F0502020204030204" pitchFamily="34" charset="0"/>
                        <a:cs typeface="Times New Roman" panose="02020603050405020304" pitchFamily="18" charset="0"/>
                      </a:endParaRPr>
                    </a:p>
                    <a:p>
                      <a:pPr marL="0" marR="0" algn="ctr">
                        <a:lnSpc>
                          <a:spcPct val="95000"/>
                        </a:lnSpc>
                        <a:spcBef>
                          <a:spcPts val="0"/>
                        </a:spcBef>
                        <a:spcAft>
                          <a:spcPts val="0"/>
                        </a:spcAft>
                      </a:pPr>
                      <a:r>
                        <a:rPr lang="en-US" sz="1800" dirty="0" smtClean="0">
                          <a:solidFill>
                            <a:schemeClr val="tx1">
                              <a:lumMod val="85000"/>
                            </a:schemeClr>
                          </a:solidFill>
                          <a:effectLst/>
                          <a:latin typeface="+mn-lt"/>
                          <a:ea typeface="Calibri" panose="020F0502020204030204" pitchFamily="34" charset="0"/>
                          <a:cs typeface="Times New Roman" panose="02020603050405020304" pitchFamily="18" charset="0"/>
                        </a:rPr>
                        <a:t>“What”</a:t>
                      </a:r>
                    </a:p>
                    <a:p>
                      <a:pPr marL="0" marR="0" algn="ctr">
                        <a:lnSpc>
                          <a:spcPct val="95000"/>
                        </a:lnSpc>
                        <a:spcBef>
                          <a:spcPts val="0"/>
                        </a:spcBef>
                        <a:spcAft>
                          <a:spcPts val="0"/>
                        </a:spcAft>
                      </a:pPr>
                      <a:r>
                        <a:rPr lang="en-US" sz="1800" dirty="0" smtClean="0">
                          <a:solidFill>
                            <a:schemeClr val="tx1">
                              <a:lumMod val="85000"/>
                            </a:schemeClr>
                          </a:solidFill>
                          <a:effectLst/>
                          <a:latin typeface="+mn-lt"/>
                          <a:ea typeface="Calibri" panose="020F0502020204030204" pitchFamily="34" charset="0"/>
                          <a:cs typeface="Times New Roman" panose="02020603050405020304" pitchFamily="18" charset="0"/>
                        </a:rPr>
                        <a:t>(Reporter)</a:t>
                      </a:r>
                      <a:endParaRPr lang="en-US" sz="1800" dirty="0">
                        <a:solidFill>
                          <a:schemeClr val="tx1">
                            <a:lumMod val="85000"/>
                          </a:schemeClr>
                        </a:solidFill>
                        <a:effectLst/>
                        <a:latin typeface="+mn-lt"/>
                        <a:ea typeface="Calibri" panose="020F0502020204030204" pitchFamily="34" charset="0"/>
                        <a:cs typeface="Times New Roman" panose="02020603050405020304" pitchFamily="18" charset="0"/>
                      </a:endParaRPr>
                    </a:p>
                  </a:txBody>
                  <a:tcPr marL="137148" marR="137148" marT="45712" marB="45712">
                    <a:solidFill>
                      <a:schemeClr val="bg1">
                        <a:lumMod val="50000"/>
                        <a:lumOff val="50000"/>
                      </a:schemeClr>
                    </a:solidFill>
                  </a:tcPr>
                </a:tc>
                <a:tc>
                  <a:txBody>
                    <a:bodyPr/>
                    <a:lstStyle/>
                    <a:p>
                      <a:pPr marL="0" marR="0" algn="ctr">
                        <a:lnSpc>
                          <a:spcPct val="95000"/>
                        </a:lnSpc>
                        <a:spcBef>
                          <a:spcPts val="0"/>
                        </a:spcBef>
                        <a:spcAft>
                          <a:spcPts val="0"/>
                        </a:spcAft>
                      </a:pPr>
                      <a:r>
                        <a:rPr lang="en-US" sz="2000" kern="1200" dirty="0">
                          <a:effectLst/>
                        </a:rPr>
                        <a:t>Effects of Disability </a:t>
                      </a:r>
                      <a:endParaRPr lang="en-US" sz="2000" kern="1200" dirty="0" smtClean="0">
                        <a:effectLst/>
                      </a:endParaRPr>
                    </a:p>
                    <a:p>
                      <a:pPr marL="0" marR="0" algn="ctr">
                        <a:lnSpc>
                          <a:spcPct val="95000"/>
                        </a:lnSpc>
                        <a:spcBef>
                          <a:spcPts val="0"/>
                        </a:spcBef>
                        <a:spcAft>
                          <a:spcPts val="0"/>
                        </a:spcAft>
                      </a:pPr>
                      <a:r>
                        <a:rPr lang="en-US" sz="1800" kern="1200" dirty="0" smtClean="0">
                          <a:effectLst/>
                        </a:rPr>
                        <a:t>“How”</a:t>
                      </a:r>
                      <a:endParaRPr lang="en-US" sz="1800" dirty="0">
                        <a:effectLst/>
                      </a:endParaRPr>
                    </a:p>
                    <a:p>
                      <a:pPr marL="0" marR="0" algn="ctr">
                        <a:lnSpc>
                          <a:spcPct val="95000"/>
                        </a:lnSpc>
                        <a:spcBef>
                          <a:spcPts val="0"/>
                        </a:spcBef>
                        <a:spcAft>
                          <a:spcPts val="0"/>
                        </a:spcAft>
                      </a:pPr>
                      <a:r>
                        <a:rPr lang="en-US" sz="1800" kern="1200" dirty="0">
                          <a:effectLst/>
                        </a:rPr>
                        <a:t>(Observer)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48" marR="137148" marT="45712" marB="45712"/>
                </a:tc>
                <a:extLst>
                  <a:ext uri="{0D108BD9-81ED-4DB2-BD59-A6C34878D82A}">
                    <a16:rowId xmlns:a16="http://schemas.microsoft.com/office/drawing/2014/main" val="10000"/>
                  </a:ext>
                </a:extLst>
              </a:tr>
              <a:tr h="4566622">
                <a:tc>
                  <a:txBody>
                    <a:bodyPr/>
                    <a:lstStyle/>
                    <a:p>
                      <a:pPr marL="169863" marR="0" indent="-169863">
                        <a:lnSpc>
                          <a:spcPct val="90000"/>
                        </a:lnSpc>
                        <a:spcBef>
                          <a:spcPts val="900"/>
                        </a:spcBef>
                        <a:spcAft>
                          <a:spcPts val="0"/>
                        </a:spcAft>
                        <a:buFont typeface="Arial" panose="020B0604020202020204" pitchFamily="34" charset="0"/>
                        <a:buChar char="•"/>
                      </a:pPr>
                      <a:r>
                        <a:rPr lang="en-US" sz="14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Grade level standard: Read 5</a:t>
                      </a:r>
                      <a:r>
                        <a:rPr lang="en-US" sz="14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14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 texts with sufficient accuracy and fluency to support comprehension.</a:t>
                      </a:r>
                    </a:p>
                    <a:p>
                      <a:pPr marL="169863" marR="0" indent="-169863">
                        <a:lnSpc>
                          <a:spcPct val="90000"/>
                        </a:lnSpc>
                        <a:spcBef>
                          <a:spcPts val="900"/>
                        </a:spcBef>
                        <a:spcAft>
                          <a:spcPts val="0"/>
                        </a:spcAft>
                        <a:buFont typeface="Arial" panose="020B0604020202020204" pitchFamily="34" charset="0"/>
                        <a:buChar char="•"/>
                      </a:pPr>
                      <a:r>
                        <a:rPr lang="en-US" sz="14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Reading fluency benchmark </a:t>
                      </a: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102, mid 3</a:t>
                      </a:r>
                      <a:r>
                        <a:rPr lang="en-US" sz="14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rd</a:t>
                      </a: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grade (expected = 130, mid 5</a:t>
                      </a:r>
                      <a:r>
                        <a:rPr lang="en-US" sz="14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a:t>
                      </a:r>
                      <a:b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b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Errors in decoding, miscues, substitutions.</a:t>
                      </a:r>
                    </a:p>
                    <a:p>
                      <a:pPr marL="169863" marR="0" indent="-169863">
                        <a:lnSpc>
                          <a:spcPct val="90000"/>
                        </a:lnSpc>
                        <a:spcBef>
                          <a:spcPts val="900"/>
                        </a:spcBef>
                        <a:spcAft>
                          <a:spcPts val="0"/>
                        </a:spcAft>
                        <a:buFont typeface="Arial" panose="020B0604020202020204" pitchFamily="34" charset="0"/>
                        <a:buChar char="•"/>
                      </a:pP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Running Record-Independent level M /end 2nd gr. /early emergent reader (expected Level T /mid 5</a:t>
                      </a:r>
                      <a:r>
                        <a:rPr lang="en-US" sz="14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/fluent reader)  </a:t>
                      </a:r>
                    </a:p>
                    <a:p>
                      <a:pPr marL="169863" marR="0" indent="-169863">
                        <a:lnSpc>
                          <a:spcPct val="90000"/>
                        </a:lnSpc>
                        <a:spcBef>
                          <a:spcPts val="900"/>
                        </a:spcBef>
                        <a:spcAft>
                          <a:spcPts val="0"/>
                        </a:spcAft>
                        <a:buFont typeface="Arial" panose="020B0604020202020204" pitchFamily="34" charset="0"/>
                        <a:buChar char="•"/>
                      </a:pP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Demonstrates comprehension of 3rd gr level text when reading independently by answering literal and inferential questions with 95% accuracy. Accuracy drops to 25% when given 5</a:t>
                      </a:r>
                      <a:r>
                        <a:rPr lang="en-US" sz="1400" baseline="3000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th</a:t>
                      </a: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gr level text. Comprehends gr level text when using text reader (listening comprehension). </a:t>
                      </a:r>
                    </a:p>
                    <a:p>
                      <a:pPr marL="169863" marR="0" indent="-169863">
                        <a:lnSpc>
                          <a:spcPct val="90000"/>
                        </a:lnSpc>
                        <a:spcBef>
                          <a:spcPts val="900"/>
                        </a:spcBef>
                        <a:spcAft>
                          <a:spcPts val="0"/>
                        </a:spcAft>
                        <a:buFont typeface="Arial" panose="020B0604020202020204" pitchFamily="34" charset="0"/>
                        <a:buChar char="•"/>
                      </a:pP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Has 25% </a:t>
                      </a:r>
                      <a:r>
                        <a:rPr lang="en-US" sz="1400" baseline="0" dirty="0" err="1"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avg</a:t>
                      </a: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 on weekly classroom reading comprehension quizzes. Peers are averaging 95%.</a:t>
                      </a:r>
                    </a:p>
                    <a:p>
                      <a:pPr marL="169863" marR="0" indent="-169863">
                        <a:lnSpc>
                          <a:spcPct val="90000"/>
                        </a:lnSpc>
                        <a:spcBef>
                          <a:spcPts val="900"/>
                        </a:spcBef>
                        <a:spcAft>
                          <a:spcPts val="0"/>
                        </a:spcAft>
                        <a:buFont typeface="Arial" panose="020B0604020202020204" pitchFamily="34" charset="0"/>
                        <a:buChar char="•"/>
                      </a:pP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Requires an average of 5 verbal prompts a day to stay on task when reading. 1 or fewer prompts is expected. Off-task behavior includes talking, leaving classroom, daydreaming. </a:t>
                      </a:r>
                    </a:p>
                    <a:p>
                      <a:pPr marL="169863" marR="0" indent="-169863">
                        <a:lnSpc>
                          <a:spcPct val="90000"/>
                        </a:lnSpc>
                        <a:spcBef>
                          <a:spcPts val="900"/>
                        </a:spcBef>
                        <a:spcAft>
                          <a:spcPts val="0"/>
                        </a:spcAft>
                        <a:buFont typeface="Arial" panose="020B0604020202020204" pitchFamily="34" charset="0"/>
                        <a:buChar char="•"/>
                      </a:pPr>
                      <a:r>
                        <a:rPr lang="en-US" sz="14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rPr>
                        <a:t>Excels in hands-on classes: Received A’s and B’s in computer class, science labs, specials</a:t>
                      </a:r>
                      <a:endParaRPr lang="en-US" sz="1200" baseline="0" dirty="0" smtClean="0">
                        <a:solidFill>
                          <a:schemeClr val="bg1">
                            <a:lumMod val="90000"/>
                            <a:lumOff val="10000"/>
                          </a:schemeClr>
                        </a:solidFill>
                        <a:effectLst/>
                        <a:latin typeface="+mn-lt"/>
                        <a:ea typeface="Calibri" panose="020F0502020204030204" pitchFamily="34" charset="0"/>
                        <a:cs typeface="Times New Roman" panose="02020603050405020304" pitchFamily="18" charset="0"/>
                      </a:endParaRPr>
                    </a:p>
                  </a:txBody>
                  <a:tcPr marL="137148" marR="137148" marT="45712" marB="45712"/>
                </a:tc>
                <a:tc>
                  <a:txBody>
                    <a:bodyPr/>
                    <a:lstStyle/>
                    <a:p>
                      <a:pPr marL="0" marR="0">
                        <a:lnSpc>
                          <a:spcPct val="100000"/>
                        </a:lnSpc>
                        <a:spcBef>
                          <a:spcPts val="1200"/>
                        </a:spcBef>
                        <a:spcAft>
                          <a:spcPts val="0"/>
                        </a:spcAft>
                      </a:pPr>
                      <a:r>
                        <a:rPr lang="en-US" sz="2000" kern="1200" dirty="0" smtClean="0">
                          <a:solidFill>
                            <a:schemeClr val="bg1">
                              <a:lumMod val="90000"/>
                              <a:lumOff val="10000"/>
                            </a:schemeClr>
                          </a:solidFill>
                          <a:effectLst/>
                          <a:latin typeface="+mn-lt"/>
                        </a:rPr>
                        <a:t>Does not independently read </a:t>
                      </a:r>
                      <a:r>
                        <a:rPr lang="en-US" sz="2000" kern="1200" dirty="0">
                          <a:solidFill>
                            <a:schemeClr val="bg1">
                              <a:lumMod val="90000"/>
                              <a:lumOff val="10000"/>
                            </a:schemeClr>
                          </a:solidFill>
                          <a:effectLst/>
                          <a:latin typeface="+mn-lt"/>
                        </a:rPr>
                        <a:t>grade-level </a:t>
                      </a:r>
                      <a:r>
                        <a:rPr lang="en-US" sz="2000" kern="1200" dirty="0" smtClean="0">
                          <a:solidFill>
                            <a:schemeClr val="bg1">
                              <a:lumMod val="90000"/>
                              <a:lumOff val="10000"/>
                            </a:schemeClr>
                          </a:solidFill>
                          <a:effectLst/>
                          <a:latin typeface="+mn-lt"/>
                        </a:rPr>
                        <a:t>materials.</a:t>
                      </a:r>
                      <a:endParaRPr lang="en-US" sz="1800" i="1" kern="1200" dirty="0" smtClean="0">
                        <a:solidFill>
                          <a:schemeClr val="bg1">
                            <a:lumMod val="90000"/>
                            <a:lumOff val="10000"/>
                          </a:schemeClr>
                        </a:solidFill>
                        <a:effectLst/>
                        <a:latin typeface="+mn-lt"/>
                      </a:endParaRPr>
                    </a:p>
                    <a:p>
                      <a:pPr marL="0" marR="0">
                        <a:lnSpc>
                          <a:spcPct val="100000"/>
                        </a:lnSpc>
                        <a:spcBef>
                          <a:spcPts val="1200"/>
                        </a:spcBef>
                        <a:spcAft>
                          <a:spcPts val="0"/>
                        </a:spcAft>
                      </a:pPr>
                      <a:r>
                        <a:rPr lang="en-US" sz="2000" kern="1200" dirty="0" smtClean="0">
                          <a:solidFill>
                            <a:schemeClr val="bg1">
                              <a:lumMod val="90000"/>
                              <a:lumOff val="10000"/>
                            </a:schemeClr>
                          </a:solidFill>
                          <a:effectLst/>
                          <a:latin typeface="+mn-lt"/>
                        </a:rPr>
                        <a:t>Difficulty independently </a:t>
                      </a:r>
                      <a:r>
                        <a:rPr lang="en-US" sz="2000" kern="1200" dirty="0">
                          <a:solidFill>
                            <a:schemeClr val="bg1">
                              <a:lumMod val="90000"/>
                              <a:lumOff val="10000"/>
                            </a:schemeClr>
                          </a:solidFill>
                          <a:effectLst/>
                          <a:latin typeface="+mn-lt"/>
                        </a:rPr>
                        <a:t>completing </a:t>
                      </a:r>
                      <a:r>
                        <a:rPr lang="en-US" sz="2000" kern="1200" dirty="0" smtClean="0">
                          <a:solidFill>
                            <a:schemeClr val="bg1">
                              <a:lumMod val="90000"/>
                              <a:lumOff val="10000"/>
                            </a:schemeClr>
                          </a:solidFill>
                          <a:effectLst/>
                          <a:latin typeface="+mn-lt"/>
                        </a:rPr>
                        <a:t>assignments that involve reading in school and when doing homework.</a:t>
                      </a:r>
                    </a:p>
                    <a:p>
                      <a:pPr marL="0" marR="0">
                        <a:lnSpc>
                          <a:spcPct val="100000"/>
                        </a:lnSpc>
                        <a:spcBef>
                          <a:spcPts val="1200"/>
                        </a:spcBef>
                        <a:spcAft>
                          <a:spcPts val="0"/>
                        </a:spcAft>
                      </a:pPr>
                      <a:r>
                        <a:rPr lang="en-US" sz="2000" kern="1200" dirty="0" smtClean="0">
                          <a:solidFill>
                            <a:schemeClr val="bg1">
                              <a:lumMod val="90000"/>
                              <a:lumOff val="10000"/>
                            </a:schemeClr>
                          </a:solidFill>
                          <a:effectLst/>
                          <a:latin typeface="+mn-lt"/>
                        </a:rPr>
                        <a:t>Off-task behavior</a:t>
                      </a:r>
                      <a:r>
                        <a:rPr lang="en-US" sz="2000" kern="1200" baseline="0" dirty="0" smtClean="0">
                          <a:solidFill>
                            <a:schemeClr val="bg1">
                              <a:lumMod val="90000"/>
                              <a:lumOff val="10000"/>
                            </a:schemeClr>
                          </a:solidFill>
                          <a:effectLst/>
                          <a:latin typeface="+mn-lt"/>
                        </a:rPr>
                        <a:t> </a:t>
                      </a:r>
                      <a:r>
                        <a:rPr lang="en-US" sz="2000" kern="1200" dirty="0" smtClean="0">
                          <a:solidFill>
                            <a:schemeClr val="bg1">
                              <a:lumMod val="90000"/>
                              <a:lumOff val="10000"/>
                            </a:schemeClr>
                          </a:solidFill>
                          <a:effectLst/>
                          <a:latin typeface="+mn-lt"/>
                        </a:rPr>
                        <a:t>when </a:t>
                      </a:r>
                      <a:r>
                        <a:rPr lang="en-US" sz="2000" kern="1200" dirty="0">
                          <a:solidFill>
                            <a:schemeClr val="bg1">
                              <a:lumMod val="90000"/>
                              <a:lumOff val="10000"/>
                            </a:schemeClr>
                          </a:solidFill>
                          <a:effectLst/>
                          <a:latin typeface="+mn-lt"/>
                        </a:rPr>
                        <a:t>expected to </a:t>
                      </a:r>
                      <a:r>
                        <a:rPr lang="en-US" sz="2000" kern="1200" dirty="0" smtClean="0">
                          <a:solidFill>
                            <a:schemeClr val="bg1">
                              <a:lumMod val="90000"/>
                              <a:lumOff val="10000"/>
                            </a:schemeClr>
                          </a:solidFill>
                          <a:effectLst/>
                          <a:latin typeface="+mn-lt"/>
                        </a:rPr>
                        <a:t>read </a:t>
                      </a:r>
                      <a:r>
                        <a:rPr lang="en-US" sz="2000" kern="1200" dirty="0">
                          <a:solidFill>
                            <a:schemeClr val="bg1">
                              <a:lumMod val="90000"/>
                              <a:lumOff val="10000"/>
                            </a:schemeClr>
                          </a:solidFill>
                          <a:effectLst/>
                          <a:latin typeface="+mn-lt"/>
                        </a:rPr>
                        <a:t>silently or aloud in </a:t>
                      </a:r>
                      <a:r>
                        <a:rPr lang="en-US" sz="2000" kern="1200" dirty="0" smtClean="0">
                          <a:solidFill>
                            <a:schemeClr val="bg1">
                              <a:lumMod val="90000"/>
                              <a:lumOff val="10000"/>
                            </a:schemeClr>
                          </a:solidFill>
                          <a:effectLst/>
                          <a:latin typeface="+mn-lt"/>
                        </a:rPr>
                        <a:t>class.</a:t>
                      </a:r>
                    </a:p>
                    <a:p>
                      <a:pPr marL="0" marR="0">
                        <a:lnSpc>
                          <a:spcPct val="100000"/>
                        </a:lnSpc>
                        <a:spcBef>
                          <a:spcPts val="1200"/>
                        </a:spcBef>
                        <a:spcAft>
                          <a:spcPts val="0"/>
                        </a:spcAft>
                      </a:pPr>
                      <a:endParaRPr lang="en-US" sz="2000" kern="1200" dirty="0" smtClean="0">
                        <a:effectLst/>
                        <a:latin typeface="+mn-lt"/>
                      </a:endParaRPr>
                    </a:p>
                    <a:p>
                      <a:pPr marL="0" marR="0">
                        <a:lnSpc>
                          <a:spcPct val="100000"/>
                        </a:lnSpc>
                        <a:spcBef>
                          <a:spcPts val="1200"/>
                        </a:spcBef>
                        <a:spcAft>
                          <a:spcPts val="0"/>
                        </a:spcAft>
                      </a:pPr>
                      <a:endParaRPr lang="en-US" sz="2000" kern="1200" dirty="0" smtClean="0">
                        <a:effectLst/>
                        <a:latin typeface="+mn-lt"/>
                      </a:endParaRPr>
                    </a:p>
                  </a:txBody>
                  <a:tcPr marL="137148" marR="137148" marT="45712" marB="45712"/>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1657353" y="84140"/>
            <a:ext cx="8876031" cy="830261"/>
          </a:xfrm>
        </p:spPr>
        <p:txBody>
          <a:bodyPr/>
          <a:lstStyle/>
          <a:p>
            <a:r>
              <a:rPr lang="en-US" dirty="0" smtClean="0"/>
              <a:t>Example of Effects of Disability</a:t>
            </a:r>
            <a:endParaRPr lang="en-US" dirty="0"/>
          </a:p>
        </p:txBody>
      </p:sp>
      <p:sp>
        <p:nvSpPr>
          <p:cNvPr id="7" name="Rectangle 1"/>
          <p:cNvSpPr>
            <a:spLocks noChangeArrowheads="1"/>
          </p:cNvSpPr>
          <p:nvPr/>
        </p:nvSpPr>
        <p:spPr bwMode="auto">
          <a:xfrm>
            <a:off x="1524009" y="43945"/>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a:p>
        </p:txBody>
      </p:sp>
      <p:sp>
        <p:nvSpPr>
          <p:cNvPr id="8" name="Action Button: Document 7">
            <a:hlinkClick r:id="rId3" highlightClick="1"/>
          </p:cNvPr>
          <p:cNvSpPr/>
          <p:nvPr/>
        </p:nvSpPr>
        <p:spPr>
          <a:xfrm>
            <a:off x="10319657" y="413278"/>
            <a:ext cx="365760" cy="488059"/>
          </a:xfrm>
          <a:prstGeom prst="actionButtonDocument">
            <a:avLst/>
          </a:prstGeom>
          <a:solidFill>
            <a:schemeClr val="accent3">
              <a:lumMod val="75000"/>
            </a:schemeClr>
          </a:solidFill>
        </p:spPr>
        <p:txBody>
          <a:bodyPr rtlCol="0" anchor="ctr">
            <a:spAutoFit/>
          </a:bodyPr>
          <a:lstStyle/>
          <a:p>
            <a:pPr algn="ctr"/>
            <a:endParaRPr lang="en-US" dirty="0">
              <a:ln>
                <a:solidFill>
                  <a:schemeClr val="accent1">
                    <a:lumMod val="75000"/>
                  </a:schemeClr>
                </a:solidFill>
              </a:ln>
              <a:noFill/>
            </a:endParaRPr>
          </a:p>
        </p:txBody>
      </p:sp>
      <p:sp>
        <p:nvSpPr>
          <p:cNvPr id="4" name="Slide Number Placeholder 3"/>
          <p:cNvSpPr>
            <a:spLocks noGrp="1"/>
          </p:cNvSpPr>
          <p:nvPr>
            <p:ph type="sldNum" sz="quarter" idx="11"/>
          </p:nvPr>
        </p:nvSpPr>
        <p:spPr/>
        <p:txBody>
          <a:bodyPr/>
          <a:lstStyle/>
          <a:p>
            <a:fld id="{453CC3A6-4BBE-4722-963B-0F2471C635E5}" type="slidenum">
              <a:rPr lang="en-US" smtClean="0"/>
              <a:pPr/>
              <a:t>31</a:t>
            </a:fld>
            <a:endParaRPr lang="en-US" dirty="0"/>
          </a:p>
        </p:txBody>
      </p:sp>
    </p:spTree>
    <p:extLst>
      <p:ext uri="{BB962C8B-B14F-4D97-AF65-F5344CB8AC3E}">
        <p14:creationId xmlns:p14="http://schemas.microsoft.com/office/powerpoint/2010/main" val="349701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65638989"/>
              </p:ext>
            </p:extLst>
          </p:nvPr>
        </p:nvGraphicFramePr>
        <p:xfrm>
          <a:off x="1716629" y="1366404"/>
          <a:ext cx="8696344" cy="5491596"/>
        </p:xfrm>
        <a:graphic>
          <a:graphicData uri="http://schemas.openxmlformats.org/drawingml/2006/table">
            <a:tbl>
              <a:tblPr firstRow="1" bandRow="1">
                <a:tableStyleId>{5C22544A-7EE6-4342-B048-85BDC9FD1C3A}</a:tableStyleId>
              </a:tblPr>
              <a:tblGrid>
                <a:gridCol w="5035953">
                  <a:extLst>
                    <a:ext uri="{9D8B030D-6E8A-4147-A177-3AD203B41FA5}">
                      <a16:colId xmlns:a16="http://schemas.microsoft.com/office/drawing/2014/main" val="20000"/>
                    </a:ext>
                  </a:extLst>
                </a:gridCol>
                <a:gridCol w="3660391">
                  <a:extLst>
                    <a:ext uri="{9D8B030D-6E8A-4147-A177-3AD203B41FA5}">
                      <a16:colId xmlns:a16="http://schemas.microsoft.com/office/drawing/2014/main" val="20001"/>
                    </a:ext>
                  </a:extLst>
                </a:gridCol>
              </a:tblGrid>
              <a:tr h="798848">
                <a:tc>
                  <a:txBody>
                    <a:bodyPr/>
                    <a:lstStyle/>
                    <a:p>
                      <a:pPr marL="0" marR="0" algn="ctr">
                        <a:lnSpc>
                          <a:spcPct val="95000"/>
                        </a:lnSpc>
                        <a:spcBef>
                          <a:spcPts val="0"/>
                        </a:spcBef>
                        <a:spcAft>
                          <a:spcPts val="0"/>
                        </a:spcAft>
                      </a:pPr>
                      <a:r>
                        <a:rPr lang="en-US" sz="1700" dirty="0" smtClean="0">
                          <a:solidFill>
                            <a:schemeClr val="tx1">
                              <a:lumMod val="85000"/>
                            </a:schemeClr>
                          </a:solidFill>
                          <a:effectLst/>
                          <a:latin typeface="+mn-lt"/>
                          <a:ea typeface="Calibri" panose="020F0502020204030204" pitchFamily="34" charset="0"/>
                          <a:cs typeface="Times New Roman" panose="02020603050405020304" pitchFamily="18" charset="0"/>
                        </a:rPr>
                        <a:t>Information Current Levels- Step</a:t>
                      </a:r>
                      <a:r>
                        <a:rPr lang="en-US" sz="1700" baseline="0" dirty="0" smtClean="0">
                          <a:solidFill>
                            <a:schemeClr val="tx1">
                              <a:lumMod val="85000"/>
                            </a:schemeClr>
                          </a:solidFill>
                          <a:effectLst/>
                          <a:latin typeface="+mn-lt"/>
                          <a:ea typeface="Calibri" panose="020F0502020204030204" pitchFamily="34" charset="0"/>
                          <a:cs typeface="Times New Roman" panose="02020603050405020304" pitchFamily="18" charset="0"/>
                        </a:rPr>
                        <a:t> 1</a:t>
                      </a:r>
                      <a:endParaRPr lang="en-US" sz="1700" dirty="0" smtClean="0">
                        <a:solidFill>
                          <a:schemeClr val="tx1">
                            <a:lumMod val="85000"/>
                          </a:schemeClr>
                        </a:solidFill>
                        <a:effectLst/>
                        <a:latin typeface="+mn-lt"/>
                        <a:ea typeface="Calibri" panose="020F0502020204030204" pitchFamily="34" charset="0"/>
                        <a:cs typeface="Times New Roman" panose="02020603050405020304" pitchFamily="18" charset="0"/>
                      </a:endParaRPr>
                    </a:p>
                    <a:p>
                      <a:pPr marL="0" marR="0" algn="ctr">
                        <a:lnSpc>
                          <a:spcPct val="95000"/>
                        </a:lnSpc>
                        <a:spcBef>
                          <a:spcPts val="0"/>
                        </a:spcBef>
                        <a:spcAft>
                          <a:spcPts val="0"/>
                        </a:spcAft>
                      </a:pPr>
                      <a:r>
                        <a:rPr lang="en-US" sz="1600" dirty="0" smtClean="0">
                          <a:solidFill>
                            <a:schemeClr val="tx1">
                              <a:lumMod val="85000"/>
                            </a:schemeClr>
                          </a:solidFill>
                          <a:effectLst/>
                          <a:latin typeface="+mn-lt"/>
                          <a:ea typeface="Calibri" panose="020F0502020204030204" pitchFamily="34" charset="0"/>
                          <a:cs typeface="Times New Roman" panose="02020603050405020304" pitchFamily="18" charset="0"/>
                        </a:rPr>
                        <a:t>“What”</a:t>
                      </a:r>
                    </a:p>
                    <a:p>
                      <a:pPr marL="0" marR="0" algn="ctr">
                        <a:lnSpc>
                          <a:spcPct val="95000"/>
                        </a:lnSpc>
                        <a:spcBef>
                          <a:spcPts val="0"/>
                        </a:spcBef>
                        <a:spcAft>
                          <a:spcPts val="0"/>
                        </a:spcAft>
                      </a:pPr>
                      <a:r>
                        <a:rPr lang="en-US" sz="1600" dirty="0" smtClean="0">
                          <a:solidFill>
                            <a:schemeClr val="tx1">
                              <a:lumMod val="85000"/>
                            </a:schemeClr>
                          </a:solidFill>
                          <a:effectLst/>
                          <a:latin typeface="+mn-lt"/>
                          <a:ea typeface="Calibri" panose="020F0502020204030204" pitchFamily="34" charset="0"/>
                          <a:cs typeface="Times New Roman" panose="02020603050405020304" pitchFamily="18" charset="0"/>
                        </a:rPr>
                        <a:t>(Reporter)</a:t>
                      </a:r>
                      <a:endParaRPr lang="en-US" sz="1600" dirty="0">
                        <a:solidFill>
                          <a:schemeClr val="tx1">
                            <a:lumMod val="85000"/>
                          </a:schemeClr>
                        </a:solidFill>
                        <a:effectLst/>
                        <a:latin typeface="+mn-lt"/>
                        <a:ea typeface="Calibri" panose="020F0502020204030204" pitchFamily="34" charset="0"/>
                        <a:cs typeface="Times New Roman" panose="02020603050405020304" pitchFamily="18" charset="0"/>
                      </a:endParaRPr>
                    </a:p>
                  </a:txBody>
                  <a:tcPr marL="118894" marR="118894" marT="39628" marB="39628">
                    <a:solidFill>
                      <a:schemeClr val="bg1">
                        <a:lumMod val="50000"/>
                        <a:lumOff val="50000"/>
                      </a:schemeClr>
                    </a:solidFill>
                  </a:tcPr>
                </a:tc>
                <a:tc>
                  <a:txBody>
                    <a:bodyPr/>
                    <a:lstStyle/>
                    <a:p>
                      <a:pPr marL="0" marR="0" algn="ctr">
                        <a:lnSpc>
                          <a:spcPct val="95000"/>
                        </a:lnSpc>
                        <a:spcBef>
                          <a:spcPts val="0"/>
                        </a:spcBef>
                        <a:spcAft>
                          <a:spcPts val="0"/>
                        </a:spcAft>
                      </a:pPr>
                      <a:r>
                        <a:rPr lang="en-US" sz="1700" kern="1200" dirty="0">
                          <a:effectLst/>
                        </a:rPr>
                        <a:t>Effects of Disability </a:t>
                      </a:r>
                      <a:endParaRPr lang="en-US" sz="1700" kern="1200" dirty="0" smtClean="0">
                        <a:effectLst/>
                      </a:endParaRPr>
                    </a:p>
                    <a:p>
                      <a:pPr marL="0" marR="0" algn="ctr">
                        <a:lnSpc>
                          <a:spcPct val="95000"/>
                        </a:lnSpc>
                        <a:spcBef>
                          <a:spcPts val="0"/>
                        </a:spcBef>
                        <a:spcAft>
                          <a:spcPts val="0"/>
                        </a:spcAft>
                      </a:pPr>
                      <a:r>
                        <a:rPr lang="en-US" sz="1600" kern="1200" dirty="0" smtClean="0">
                          <a:effectLst/>
                        </a:rPr>
                        <a:t>“How”</a:t>
                      </a:r>
                      <a:endParaRPr lang="en-US" sz="1600" dirty="0">
                        <a:effectLst/>
                      </a:endParaRPr>
                    </a:p>
                    <a:p>
                      <a:pPr marL="0" marR="0" algn="ctr">
                        <a:lnSpc>
                          <a:spcPct val="95000"/>
                        </a:lnSpc>
                        <a:spcBef>
                          <a:spcPts val="0"/>
                        </a:spcBef>
                        <a:spcAft>
                          <a:spcPts val="0"/>
                        </a:spcAft>
                      </a:pPr>
                      <a:r>
                        <a:rPr lang="en-US" sz="1600" kern="1200" dirty="0">
                          <a:effectLst/>
                        </a:rPr>
                        <a:t>(Observer)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894" marR="118894" marT="39628" marB="39628"/>
                </a:tc>
                <a:extLst>
                  <a:ext uri="{0D108BD9-81ED-4DB2-BD59-A6C34878D82A}">
                    <a16:rowId xmlns:a16="http://schemas.microsoft.com/office/drawing/2014/main" val="10000"/>
                  </a:ext>
                </a:extLst>
              </a:tr>
              <a:tr h="4692748">
                <a:tc>
                  <a:txBody>
                    <a:bodyPr/>
                    <a:lstStyle/>
                    <a:p>
                      <a:pPr marL="169863" marR="0" indent="-169863">
                        <a:lnSpc>
                          <a:spcPct val="90000"/>
                        </a:lnSpc>
                        <a:spcBef>
                          <a:spcPts val="900"/>
                        </a:spcBef>
                        <a:spcAft>
                          <a:spcPts val="0"/>
                        </a:spcAft>
                        <a:buFont typeface="Arial" panose="020B0604020202020204" pitchFamily="34" charset="0"/>
                        <a:buChar char="•"/>
                      </a:pPr>
                      <a:r>
                        <a:rPr lang="en-US" sz="1600" baseline="0" dirty="0" smtClean="0">
                          <a:effectLst/>
                          <a:latin typeface="+mn-lt"/>
                          <a:ea typeface="Calibri" panose="020F0502020204030204" pitchFamily="34" charset="0"/>
                          <a:cs typeface="Times New Roman" panose="02020603050405020304" pitchFamily="18" charset="0"/>
                        </a:rPr>
                        <a:t>“Initial precursor level”</a:t>
                      </a:r>
                      <a:r>
                        <a:rPr lang="en-US" sz="1600" baseline="0" dirty="0" smtClean="0">
                          <a:solidFill>
                            <a:srgbClr val="C00000"/>
                          </a:solidFill>
                          <a:effectLst/>
                          <a:latin typeface="+mn-lt"/>
                          <a:ea typeface="Calibri" panose="020F0502020204030204" pitchFamily="34" charset="0"/>
                          <a:cs typeface="Times New Roman" panose="02020603050405020304" pitchFamily="18" charset="0"/>
                        </a:rPr>
                        <a:t> </a:t>
                      </a:r>
                      <a:r>
                        <a:rPr lang="en-US" sz="1600" baseline="0" dirty="0" smtClean="0">
                          <a:effectLst/>
                          <a:latin typeface="+mn-lt"/>
                          <a:ea typeface="Calibri" panose="020F0502020204030204" pitchFamily="34" charset="0"/>
                          <a:cs typeface="Times New Roman" panose="02020603050405020304" pitchFamily="18" charset="0"/>
                        </a:rPr>
                        <a:t>for main idea- identifies objects when named -90% of trials; target expectation-identify general topic of brief text 95% of trials  </a:t>
                      </a:r>
                    </a:p>
                    <a:p>
                      <a:pPr marL="169863" marR="0" lvl="0" indent="-169863" algn="l" defTabSz="914308" rtl="0" eaLnBrk="1" fontAlgn="auto" latinLnBrk="0" hangingPunct="1">
                        <a:lnSpc>
                          <a:spcPct val="90000"/>
                        </a:lnSpc>
                        <a:spcBef>
                          <a:spcPts val="900"/>
                        </a:spcBef>
                        <a:spcAft>
                          <a:spcPts val="0"/>
                        </a:spcAft>
                        <a:buClrTx/>
                        <a:buSzTx/>
                        <a:buFont typeface="Arial" panose="020B0604020202020204" pitchFamily="34" charset="0"/>
                        <a:buChar char="•"/>
                        <a:tabLst/>
                        <a:defRPr/>
                      </a:pPr>
                      <a:r>
                        <a:rPr lang="en-US" sz="1600" baseline="0" dirty="0" smtClean="0">
                          <a:effectLst/>
                          <a:latin typeface="+mn-lt"/>
                          <a:ea typeface="Calibri" panose="020F0502020204030204" pitchFamily="34" charset="0"/>
                          <a:cs typeface="Times New Roman" panose="02020603050405020304" pitchFamily="18" charset="0"/>
                        </a:rPr>
                        <a:t>“Distal level”</a:t>
                      </a:r>
                      <a:r>
                        <a:rPr kumimoji="0" lang="en-US" sz="1600" b="0" i="0" u="none" strike="noStrike" kern="1200" cap="none" spc="0" normalizeH="0" baseline="0" noProof="0" dirty="0" smtClean="0">
                          <a:ln>
                            <a:noFill/>
                          </a:ln>
                          <a:solidFill>
                            <a:srgbClr val="C00000"/>
                          </a:solidFill>
                          <a:effectLst/>
                          <a:uLnTx/>
                          <a:uFillTx/>
                          <a:latin typeface="+mn-lt"/>
                          <a:ea typeface="Calibri" panose="020F0502020204030204" pitchFamily="34" charset="0"/>
                          <a:cs typeface="Times New Roman" panose="02020603050405020304" pitchFamily="18" charset="0"/>
                        </a:rPr>
                        <a:t> </a:t>
                      </a:r>
                      <a:r>
                        <a:rPr lang="en-US" sz="1600" baseline="0" dirty="0" smtClean="0">
                          <a:effectLst/>
                          <a:latin typeface="+mn-lt"/>
                          <a:ea typeface="Calibri" panose="020F0502020204030204" pitchFamily="34" charset="0"/>
                          <a:cs typeface="Times New Roman" panose="02020603050405020304" pitchFamily="18" charset="0"/>
                        </a:rPr>
                        <a:t>for word meaning-identifies familiar words with similar and different meanings using communication system 80% of trials; target expectation- provide definition of words with clear meanings 95% of trials  </a:t>
                      </a:r>
                    </a:p>
                    <a:p>
                      <a:pPr marL="169863" marR="0" lvl="0" indent="-169863" algn="l" defTabSz="914308" rtl="0" eaLnBrk="1" fontAlgn="auto" latinLnBrk="0" hangingPunct="1">
                        <a:lnSpc>
                          <a:spcPct val="90000"/>
                        </a:lnSpc>
                        <a:spcBef>
                          <a:spcPts val="900"/>
                        </a:spcBef>
                        <a:spcAft>
                          <a:spcPts val="0"/>
                        </a:spcAft>
                        <a:buClrTx/>
                        <a:buSzTx/>
                        <a:buFont typeface="Arial" panose="020B0604020202020204" pitchFamily="34" charset="0"/>
                        <a:buChar char="•"/>
                        <a:tabLst/>
                        <a:defRPr/>
                      </a:pPr>
                      <a:r>
                        <a:rPr lang="en-US" sz="1600" baseline="0" dirty="0" smtClean="0">
                          <a:effectLst/>
                          <a:latin typeface="+mn-lt"/>
                          <a:ea typeface="Calibri" panose="020F0502020204030204" pitchFamily="34" charset="0"/>
                          <a:cs typeface="Times New Roman" panose="02020603050405020304" pitchFamily="18" charset="0"/>
                        </a:rPr>
                        <a:t>Expressive &amp; receptive language well below age expectations; Is essentially non verbal. Communicates through facial expressions, gestures, pointing. Follows simple one step directions 50% of time. Use of picture based communication tools at initial emergent level </a:t>
                      </a:r>
                    </a:p>
                    <a:p>
                      <a:pPr marL="169863" marR="0" lvl="0" indent="-169863" algn="l" defTabSz="914308" rtl="0" eaLnBrk="1" fontAlgn="auto" latinLnBrk="0" hangingPunct="1">
                        <a:lnSpc>
                          <a:spcPct val="90000"/>
                        </a:lnSpc>
                        <a:spcBef>
                          <a:spcPts val="900"/>
                        </a:spcBef>
                        <a:spcAft>
                          <a:spcPts val="0"/>
                        </a:spcAft>
                        <a:buClrTx/>
                        <a:buSzTx/>
                        <a:buFont typeface="Arial" panose="020B0604020202020204" pitchFamily="34" charset="0"/>
                        <a:buChar char="•"/>
                        <a:tabLst/>
                        <a:defRPr/>
                      </a:pPr>
                      <a:r>
                        <a:rPr lang="en-US" sz="1600" baseline="0" dirty="0" smtClean="0">
                          <a:effectLst/>
                          <a:latin typeface="+mn-lt"/>
                          <a:ea typeface="Calibri" panose="020F0502020204030204" pitchFamily="34" charset="0"/>
                          <a:cs typeface="Times New Roman" panose="02020603050405020304" pitchFamily="18" charset="0"/>
                        </a:rPr>
                        <a:t>Sits and attends to group reading for avg. of 5 min: gr. level expectation 15-20 min. Meets expectation for engagement in reading activity when 1:1 with teacher or peer </a:t>
                      </a:r>
                    </a:p>
                  </a:txBody>
                  <a:tcPr marL="118894" marR="118894" marT="39628" marB="39628"/>
                </a:tc>
                <a:tc>
                  <a:txBody>
                    <a:bodyPr/>
                    <a:lstStyle/>
                    <a:p>
                      <a:pPr marL="0" marR="0">
                        <a:lnSpc>
                          <a:spcPct val="100000"/>
                        </a:lnSpc>
                        <a:spcBef>
                          <a:spcPts val="1200"/>
                        </a:spcBef>
                        <a:spcAft>
                          <a:spcPts val="0"/>
                        </a:spcAft>
                      </a:pPr>
                      <a:r>
                        <a:rPr lang="en-US" sz="1700" kern="1200" dirty="0" smtClean="0">
                          <a:effectLst/>
                          <a:latin typeface="+mn-lt"/>
                        </a:rPr>
                        <a:t>Does not read or understand grade-level text/materials independently or</a:t>
                      </a:r>
                      <a:r>
                        <a:rPr lang="en-US" sz="1700" kern="1200" baseline="0" dirty="0" smtClean="0">
                          <a:effectLst/>
                          <a:latin typeface="+mn-lt"/>
                        </a:rPr>
                        <a:t> with support</a:t>
                      </a:r>
                    </a:p>
                    <a:p>
                      <a:pPr marL="0" marR="0">
                        <a:lnSpc>
                          <a:spcPct val="100000"/>
                        </a:lnSpc>
                        <a:spcBef>
                          <a:spcPts val="1200"/>
                        </a:spcBef>
                        <a:spcAft>
                          <a:spcPts val="0"/>
                        </a:spcAft>
                      </a:pPr>
                      <a:r>
                        <a:rPr lang="en-US" sz="1700" kern="1200" dirty="0" smtClean="0">
                          <a:effectLst/>
                          <a:latin typeface="+mn-lt"/>
                        </a:rPr>
                        <a:t>Has</a:t>
                      </a:r>
                      <a:r>
                        <a:rPr lang="en-US" sz="1700" kern="1200" baseline="0" dirty="0" smtClean="0">
                          <a:effectLst/>
                          <a:latin typeface="+mn-lt"/>
                        </a:rPr>
                        <a:t> difficulty understanding unfamiliar &amp; multi-step instructions &amp; completing tasks involving “text” </a:t>
                      </a:r>
                    </a:p>
                    <a:p>
                      <a:pPr marL="0" marR="0">
                        <a:lnSpc>
                          <a:spcPct val="100000"/>
                        </a:lnSpc>
                        <a:spcBef>
                          <a:spcPts val="1200"/>
                        </a:spcBef>
                        <a:spcAft>
                          <a:spcPts val="0"/>
                        </a:spcAft>
                      </a:pPr>
                      <a:r>
                        <a:rPr lang="en-US" sz="1700" kern="1200" baseline="0" dirty="0" smtClean="0">
                          <a:effectLst/>
                          <a:latin typeface="+mn-lt"/>
                        </a:rPr>
                        <a:t>Essentially non-verbal: Understanding vocabulary and responding improves when using picture based communication tools </a:t>
                      </a:r>
                    </a:p>
                    <a:p>
                      <a:pPr marL="0" marR="0">
                        <a:lnSpc>
                          <a:spcPct val="100000"/>
                        </a:lnSpc>
                        <a:spcBef>
                          <a:spcPts val="1200"/>
                        </a:spcBef>
                        <a:spcAft>
                          <a:spcPts val="0"/>
                        </a:spcAft>
                      </a:pPr>
                      <a:r>
                        <a:rPr lang="en-US" sz="1700" kern="1200" baseline="0" dirty="0" smtClean="0">
                          <a:effectLst/>
                          <a:latin typeface="+mn-lt"/>
                        </a:rPr>
                        <a:t>N</a:t>
                      </a:r>
                      <a:r>
                        <a:rPr lang="en-US" sz="1700" kern="1200" dirty="0" smtClean="0">
                          <a:effectLst/>
                          <a:latin typeface="+mn-lt"/>
                        </a:rPr>
                        <a:t>eeds</a:t>
                      </a:r>
                      <a:r>
                        <a:rPr lang="en-US" sz="1700" kern="1200" baseline="0" dirty="0" smtClean="0">
                          <a:effectLst/>
                          <a:latin typeface="+mn-lt"/>
                        </a:rPr>
                        <a:t> adult support and reminders to engage in text based activities</a:t>
                      </a:r>
                      <a:endParaRPr lang="en-US" sz="1700" kern="1200" dirty="0" smtClean="0">
                        <a:effectLst/>
                        <a:latin typeface="+mn-lt"/>
                      </a:endParaRPr>
                    </a:p>
                  </a:txBody>
                  <a:tcPr marL="118894" marR="118894" marT="39628" marB="39628"/>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1716629" y="376815"/>
            <a:ext cx="8696343" cy="622696"/>
          </a:xfrm>
        </p:spPr>
        <p:txBody>
          <a:bodyPr/>
          <a:lstStyle/>
          <a:p>
            <a:r>
              <a:rPr lang="en-US" dirty="0" smtClean="0"/>
              <a:t>Example of Effects of Disability</a:t>
            </a:r>
            <a:endParaRPr lang="en-US" dirty="0"/>
          </a:p>
        </p:txBody>
      </p:sp>
      <p:sp>
        <p:nvSpPr>
          <p:cNvPr id="7" name="Rectangle 1"/>
          <p:cNvSpPr>
            <a:spLocks noChangeArrowheads="1"/>
          </p:cNvSpPr>
          <p:nvPr/>
        </p:nvSpPr>
        <p:spPr bwMode="auto">
          <a:xfrm>
            <a:off x="2667007" y="890210"/>
            <a:ext cx="138564" cy="27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1" rIns="68580" bIns="34291" numCol="1" anchor="ctr" anchorCtr="0" compatLnSpc="1">
            <a:prstTxWarp prst="textNoShape">
              <a:avLst/>
            </a:prstTxWarp>
            <a:spAutoFit/>
          </a:bodyPr>
          <a:lstStyle/>
          <a:p>
            <a:pPr defTabSz="685800"/>
            <a:endParaRPr lang="en-US" sz="1350">
              <a:solidFill>
                <a:srgbClr val="FFFFFF"/>
              </a:solidFill>
            </a:endParaRPr>
          </a:p>
        </p:txBody>
      </p:sp>
      <p:sp>
        <p:nvSpPr>
          <p:cNvPr id="8" name="Slide Number Placeholder 7"/>
          <p:cNvSpPr>
            <a:spLocks noGrp="1"/>
          </p:cNvSpPr>
          <p:nvPr>
            <p:ph type="sldNum" sz="quarter" idx="4294967295"/>
          </p:nvPr>
        </p:nvSpPr>
        <p:spPr/>
        <p:txBody>
          <a:bodyPr/>
          <a:lstStyle/>
          <a:p>
            <a:pPr defTabSz="685800">
              <a:defRPr/>
            </a:pPr>
            <a:fld id="{5647F450-B010-44F3-A87C-A52A6F362B1F}" type="slidenum">
              <a:rPr lang="en-US">
                <a:solidFill>
                  <a:srgbClr val="0F1540">
                    <a:lumMod val="75000"/>
                    <a:lumOff val="25000"/>
                  </a:srgbClr>
                </a:solidFill>
                <a:latin typeface="Futura Bk"/>
              </a:rPr>
              <a:pPr defTabSz="685800">
                <a:defRPr/>
              </a:pPr>
              <a:t>32</a:t>
            </a:fld>
            <a:endParaRPr lang="en-US" dirty="0">
              <a:solidFill>
                <a:srgbClr val="0F1540">
                  <a:lumMod val="75000"/>
                  <a:lumOff val="25000"/>
                </a:srgbClr>
              </a:solidFill>
              <a:latin typeface="Futura Bk"/>
            </a:endParaRPr>
          </a:p>
        </p:txBody>
      </p:sp>
    </p:spTree>
    <p:extLst>
      <p:ext uri="{BB962C8B-B14F-4D97-AF65-F5344CB8AC3E}">
        <p14:creationId xmlns:p14="http://schemas.microsoft.com/office/powerpoint/2010/main" val="1285852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0501" y="1409700"/>
            <a:ext cx="9072884" cy="4751542"/>
          </a:xfrm>
        </p:spPr>
        <p:txBody>
          <a:bodyPr/>
          <a:lstStyle/>
          <a:p>
            <a:pPr marL="406400" indent="-406400">
              <a:buFont typeface="Wingdings" panose="05000000000000000000" pitchFamily="2" charset="2"/>
              <a:buChar char="ü"/>
            </a:pPr>
            <a:r>
              <a:rPr lang="en-US" sz="2800" dirty="0"/>
              <a:t>Do the effects of the student’s disability directly relate to the areas </a:t>
            </a:r>
            <a:r>
              <a:rPr lang="en-US" sz="2800" dirty="0" smtClean="0"/>
              <a:t>in which </a:t>
            </a:r>
            <a:r>
              <a:rPr lang="en-US" sz="2800" dirty="0"/>
              <a:t>the student is not meeting early childhood/grade-level standards or expectations?</a:t>
            </a:r>
          </a:p>
          <a:p>
            <a:pPr marL="406400" indent="-406400">
              <a:buFont typeface="Wingdings" panose="05000000000000000000" pitchFamily="2" charset="2"/>
              <a:buChar char="ü"/>
            </a:pPr>
            <a:r>
              <a:rPr lang="en-US" sz="2800" dirty="0"/>
              <a:t>Do the effects statements describe what one can see or hear as a result (effect) of the student’s disability on access, engagement, and progress in general education?   </a:t>
            </a:r>
          </a:p>
          <a:p>
            <a:pPr marL="406400" indent="-406400">
              <a:buFont typeface="Wingdings" panose="05000000000000000000" pitchFamily="2" charset="2"/>
              <a:buChar char="ü"/>
            </a:pPr>
            <a:r>
              <a:rPr lang="en-US" sz="2800" dirty="0"/>
              <a:t>Have special factors been considered? </a:t>
            </a:r>
          </a:p>
          <a:p>
            <a:pPr marL="406400" indent="-406400">
              <a:buFont typeface="Wingdings" panose="05000000000000000000" pitchFamily="2" charset="2"/>
              <a:buChar char="ü"/>
            </a:pPr>
            <a:r>
              <a:rPr lang="en-US" sz="2800" dirty="0"/>
              <a:t>Have the observations and concerns of the family  and student been considered?</a:t>
            </a:r>
          </a:p>
          <a:p>
            <a:endParaRPr lang="en-US" dirty="0" smtClean="0"/>
          </a:p>
          <a:p>
            <a:endParaRPr lang="en-US" dirty="0"/>
          </a:p>
        </p:txBody>
      </p:sp>
      <p:sp>
        <p:nvSpPr>
          <p:cNvPr id="2" name="Title 1"/>
          <p:cNvSpPr>
            <a:spLocks noGrp="1"/>
          </p:cNvSpPr>
          <p:nvPr>
            <p:ph type="title"/>
          </p:nvPr>
        </p:nvSpPr>
        <p:spPr>
          <a:xfrm>
            <a:off x="1657353" y="84139"/>
            <a:ext cx="8876031" cy="1143000"/>
          </a:xfrm>
        </p:spPr>
        <p:txBody>
          <a:bodyPr/>
          <a:lstStyle/>
          <a:p>
            <a:r>
              <a:rPr lang="en-US" dirty="0" smtClean="0"/>
              <a:t>Step 2 - Effects of Disability</a:t>
            </a:r>
            <a:br>
              <a:rPr lang="en-US" dirty="0" smtClean="0"/>
            </a:br>
            <a:r>
              <a:rPr lang="en-US" dirty="0" smtClean="0"/>
              <a:t>Step-Check </a:t>
            </a:r>
            <a:endParaRPr lang="en-US" dirty="0"/>
          </a:p>
        </p:txBody>
      </p:sp>
      <p:sp useBgFill="1">
        <p:nvSpPr>
          <p:cNvPr id="6" name="Action Button: Document 5">
            <a:hlinkClick r:id="rId3" highlightClick="1"/>
          </p:cNvPr>
          <p:cNvSpPr/>
          <p:nvPr/>
        </p:nvSpPr>
        <p:spPr>
          <a:xfrm>
            <a:off x="9549402" y="374285"/>
            <a:ext cx="581465" cy="56270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7" name="Slide Number Placeholder 6"/>
          <p:cNvSpPr>
            <a:spLocks noGrp="1"/>
          </p:cNvSpPr>
          <p:nvPr>
            <p:ph type="sldNum" sz="quarter" idx="11"/>
          </p:nvPr>
        </p:nvSpPr>
        <p:spPr/>
        <p:txBody>
          <a:bodyPr/>
          <a:lstStyle/>
          <a:p>
            <a:fld id="{453CC3A6-4BBE-4722-963B-0F2471C635E5}" type="slidenum">
              <a:rPr lang="en-US" smtClean="0"/>
              <a:pPr/>
              <a:t>33</a:t>
            </a:fld>
            <a:endParaRPr lang="en-US" dirty="0"/>
          </a:p>
        </p:txBody>
      </p:sp>
    </p:spTree>
    <p:extLst>
      <p:ext uri="{BB962C8B-B14F-4D97-AF65-F5344CB8AC3E}">
        <p14:creationId xmlns:p14="http://schemas.microsoft.com/office/powerpoint/2010/main" val="1659733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Effects of Disability</a:t>
            </a:r>
            <a:br>
              <a:rPr lang="en-US" dirty="0" smtClean="0"/>
            </a:br>
            <a:r>
              <a:rPr lang="en-US" dirty="0" smtClean="0"/>
              <a:t>Activity</a:t>
            </a:r>
            <a:endParaRPr lang="en-US" dirty="0"/>
          </a:p>
        </p:txBody>
      </p:sp>
      <p:sp>
        <p:nvSpPr>
          <p:cNvPr id="3" name="Content Placeholder 2"/>
          <p:cNvSpPr>
            <a:spLocks noGrp="1"/>
          </p:cNvSpPr>
          <p:nvPr>
            <p:ph idx="1"/>
          </p:nvPr>
        </p:nvSpPr>
        <p:spPr>
          <a:xfrm>
            <a:off x="1054101" y="1364974"/>
            <a:ext cx="10452100" cy="4929808"/>
          </a:xfrm>
        </p:spPr>
        <p:txBody>
          <a:bodyPr/>
          <a:lstStyle/>
          <a:p>
            <a:r>
              <a:rPr lang="en-US" sz="2800" dirty="0" smtClean="0"/>
              <a:t>Look at the section(s) of your IEP that documents how the student’s disability affects access, engagement and progress in the general education curriculum. </a:t>
            </a:r>
            <a:r>
              <a:rPr lang="en-US" sz="2400" i="1" dirty="0" smtClean="0"/>
              <a:t>(Section I </a:t>
            </a:r>
            <a:r>
              <a:rPr lang="en-US" sz="2400" i="1" dirty="0"/>
              <a:t>E</a:t>
            </a:r>
            <a:r>
              <a:rPr lang="en-US" sz="2400" i="1" dirty="0" smtClean="0"/>
              <a:t> on Sample I-4 form)</a:t>
            </a:r>
            <a:br>
              <a:rPr lang="en-US" sz="2400" i="1" dirty="0" smtClean="0"/>
            </a:br>
            <a:endParaRPr lang="en-US" sz="2400" i="1" dirty="0" smtClean="0"/>
          </a:p>
          <a:p>
            <a:pPr lvl="1"/>
            <a:r>
              <a:rPr lang="en-US" sz="2600" dirty="0"/>
              <a:t>Use the Step Check to determine if the IEP includes the necessary information</a:t>
            </a:r>
            <a:r>
              <a:rPr lang="en-US" sz="2600" dirty="0" smtClean="0"/>
              <a:t>.</a:t>
            </a:r>
            <a:br>
              <a:rPr lang="en-US" sz="2600" dirty="0" smtClean="0"/>
            </a:br>
            <a:endParaRPr lang="en-US" sz="2400" dirty="0"/>
          </a:p>
          <a:p>
            <a:pPr lvl="1"/>
            <a:r>
              <a:rPr lang="en-US" sz="2600" dirty="0" smtClean="0"/>
              <a:t>Fill in Step 2 – Effects on the Process Chart</a:t>
            </a:r>
            <a:br>
              <a:rPr lang="en-US" sz="2600" dirty="0" smtClean="0"/>
            </a:br>
            <a:endParaRPr lang="en-US" sz="2600" dirty="0" smtClean="0"/>
          </a:p>
          <a:p>
            <a:pPr marL="457200" lvl="1" indent="0">
              <a:buNone/>
            </a:pPr>
            <a:endParaRPr lang="en-US" dirty="0"/>
          </a:p>
        </p:txBody>
      </p:sp>
      <p:sp>
        <p:nvSpPr>
          <p:cNvPr id="4" name="Date Placeholder 3"/>
          <p:cNvSpPr>
            <a:spLocks noGrp="1"/>
          </p:cNvSpPr>
          <p:nvPr>
            <p:ph type="dt" sz="half" idx="10"/>
          </p:nvPr>
        </p:nvSpPr>
        <p:spPr/>
        <p:txBody>
          <a:bodyPr/>
          <a:lstStyle/>
          <a:p>
            <a:r>
              <a:rPr lang="en-US" dirty="0" smtClean="0"/>
              <a:t>April 2018</a:t>
            </a:r>
            <a:endParaRPr lang="en-US" dirty="0"/>
          </a:p>
        </p:txBody>
      </p:sp>
      <p:pic>
        <p:nvPicPr>
          <p:cNvPr id="12" name="Picture 11"/>
          <p:cNvPicPr>
            <a:picLocks noChangeAspect="1"/>
          </p:cNvPicPr>
          <p:nvPr/>
        </p:nvPicPr>
        <p:blipFill>
          <a:blip r:embed="rId3"/>
          <a:stretch>
            <a:fillRect/>
          </a:stretch>
        </p:blipFill>
        <p:spPr>
          <a:xfrm>
            <a:off x="9660723" y="410139"/>
            <a:ext cx="1207113" cy="1207113"/>
          </a:xfrm>
          <a:prstGeom prst="rect">
            <a:avLst/>
          </a:prstGeom>
        </p:spPr>
      </p:pic>
      <p:sp>
        <p:nvSpPr>
          <p:cNvPr id="6" name="Slide Number Placeholder 5"/>
          <p:cNvSpPr>
            <a:spLocks noGrp="1"/>
          </p:cNvSpPr>
          <p:nvPr>
            <p:ph type="sldNum" sz="quarter" idx="11"/>
          </p:nvPr>
        </p:nvSpPr>
        <p:spPr/>
        <p:txBody>
          <a:bodyPr/>
          <a:lstStyle/>
          <a:p>
            <a:fld id="{453CC3A6-4BBE-4722-963B-0F2471C635E5}" type="slidenum">
              <a:rPr lang="en-US" smtClean="0"/>
              <a:pPr/>
              <a:t>34</a:t>
            </a:fld>
            <a:endParaRPr lang="en-US" dirty="0"/>
          </a:p>
        </p:txBody>
      </p:sp>
    </p:spTree>
    <p:extLst>
      <p:ext uri="{BB962C8B-B14F-4D97-AF65-F5344CB8AC3E}">
        <p14:creationId xmlns:p14="http://schemas.microsoft.com/office/powerpoint/2010/main" val="2821426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a:t>Skills Required to Write and Implement </a:t>
            </a:r>
            <a:r>
              <a:rPr lang="en-US" dirty="0" smtClean="0"/>
              <a:t>IEPs</a:t>
            </a:r>
            <a:endParaRPr lang="en-US" dirty="0"/>
          </a:p>
        </p:txBody>
      </p:sp>
      <p:sp>
        <p:nvSpPr>
          <p:cNvPr id="15" name="TextBox 14"/>
          <p:cNvSpPr txBox="1"/>
          <p:nvPr/>
        </p:nvSpPr>
        <p:spPr>
          <a:xfrm>
            <a:off x="1992597" y="1370867"/>
            <a:ext cx="8205537" cy="1077218"/>
          </a:xfrm>
          <a:prstGeom prst="rect">
            <a:avLst/>
          </a:prstGeom>
          <a:noFill/>
        </p:spPr>
        <p:txBody>
          <a:bodyPr wrap="square" rtlCol="0">
            <a:spAutoFit/>
          </a:bodyPr>
          <a:lstStyle/>
          <a:p>
            <a:pPr algn="ctr"/>
            <a:r>
              <a:rPr lang="en-US" sz="3200" dirty="0">
                <a:solidFill>
                  <a:schemeClr val="bg1">
                    <a:lumMod val="90000"/>
                    <a:lumOff val="10000"/>
                  </a:schemeClr>
                </a:solidFill>
              </a:rPr>
              <a:t>CCR-IEP 5 Step Process Chart </a:t>
            </a:r>
          </a:p>
          <a:p>
            <a:pPr algn="ctr"/>
            <a:endParaRPr lang="en-US" sz="3200" dirty="0">
              <a:solidFill>
                <a:schemeClr val="bg1">
                  <a:lumMod val="90000"/>
                  <a:lumOff val="1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09478"/>
            <a:ext cx="9144000" cy="4446873"/>
          </a:xfrm>
          <a:prstGeom prst="rect">
            <a:avLst/>
          </a:prstGeom>
        </p:spPr>
      </p:pic>
      <p:sp>
        <p:nvSpPr>
          <p:cNvPr id="5" name="Action Button: Document 4">
            <a:hlinkClick r:id="rId4" highlightClick="1"/>
          </p:cNvPr>
          <p:cNvSpPr/>
          <p:nvPr/>
        </p:nvSpPr>
        <p:spPr>
          <a:xfrm>
            <a:off x="11040035" y="1586753"/>
            <a:ext cx="376518" cy="470647"/>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35</a:t>
            </a:fld>
            <a:endParaRPr lang="en-US" dirty="0"/>
          </a:p>
        </p:txBody>
      </p:sp>
      <p:sp>
        <p:nvSpPr>
          <p:cNvPr id="4" name="Oval 3"/>
          <p:cNvSpPr/>
          <p:nvPr/>
        </p:nvSpPr>
        <p:spPr>
          <a:xfrm>
            <a:off x="2848868" y="1857584"/>
            <a:ext cx="2294626" cy="3364302"/>
          </a:xfrm>
          <a:prstGeom prst="ellipse">
            <a:avLst/>
          </a:prstGeom>
          <a:noFill/>
          <a:ln w="28575">
            <a:solidFill>
              <a:srgbClr val="FF0000"/>
            </a:solidFill>
          </a:ln>
        </p:spPr>
        <p:txBody>
          <a:bodyPr rtlCol="0" anchor="ctr">
            <a:spAutoFit/>
          </a:bodyPr>
          <a:lstStyle/>
          <a:p>
            <a:pPr algn="ctr"/>
            <a:endParaRPr lang="en-US" dirty="0">
              <a:ln>
                <a:solidFill>
                  <a:schemeClr val="accent1">
                    <a:lumMod val="75000"/>
                  </a:schemeClr>
                </a:solidFill>
              </a:ln>
              <a:noFill/>
            </a:endParaRPr>
          </a:p>
        </p:txBody>
      </p:sp>
    </p:spTree>
    <p:extLst>
      <p:ext uri="{BB962C8B-B14F-4D97-AF65-F5344CB8AC3E}">
        <p14:creationId xmlns:p14="http://schemas.microsoft.com/office/powerpoint/2010/main" val="2841467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177800" y="84138"/>
            <a:ext cx="11834700" cy="1143000"/>
          </a:xfrm>
          <a:prstGeom prst="rect">
            <a:avLst/>
          </a:prstGeom>
          <a:noFill/>
          <a:ln>
            <a:noFill/>
          </a:ln>
        </p:spPr>
        <p:txBody>
          <a:bodyPr lIns="91425" tIns="45700" rIns="91425" bIns="45700" anchor="ctr" anchorCtr="0">
            <a:noAutofit/>
          </a:bodyPr>
          <a:lstStyle/>
          <a:p>
            <a:pPr marR="0" lvl="0" algn="ctr" rtl="0">
              <a:spcBef>
                <a:spcPts val="0"/>
              </a:spcBef>
              <a:spcAft>
                <a:spcPts val="0"/>
              </a:spcAft>
              <a:buClr>
                <a:schemeClr val="lt1"/>
              </a:buClr>
              <a:buSzPct val="100000"/>
            </a:pPr>
            <a:r>
              <a:rPr lang="en-US" sz="4000" b="0" i="0" u="none" strike="noStrike" cap="none" dirty="0" smtClean="0">
                <a:solidFill>
                  <a:schemeClr val="lt1"/>
                </a:solidFill>
                <a:latin typeface="Arial"/>
                <a:ea typeface="Arial"/>
                <a:cs typeface="Arial"/>
                <a:sym typeface="Arial"/>
              </a:rPr>
              <a:t>Step </a:t>
            </a:r>
            <a:r>
              <a:rPr lang="en-US" sz="4000" b="0" i="0" u="none" strike="noStrike" cap="none" dirty="0">
                <a:solidFill>
                  <a:schemeClr val="lt1"/>
                </a:solidFill>
                <a:latin typeface="Arial"/>
                <a:ea typeface="Arial"/>
                <a:cs typeface="Arial"/>
                <a:sym typeface="Arial"/>
              </a:rPr>
              <a:t>1 Check</a:t>
            </a:r>
          </a:p>
        </p:txBody>
      </p:sp>
      <p:sp>
        <p:nvSpPr>
          <p:cNvPr id="679" name="Shape 679"/>
          <p:cNvSpPr txBox="1">
            <a:spLocks noGrp="1"/>
          </p:cNvSpPr>
          <p:nvPr>
            <p:ph type="body" idx="1"/>
          </p:nvPr>
        </p:nvSpPr>
        <p:spPr>
          <a:xfrm>
            <a:off x="1119117" y="1296537"/>
            <a:ext cx="10072048" cy="4854930"/>
          </a:xfrm>
          <a:prstGeom prst="rect">
            <a:avLst/>
          </a:prstGeom>
          <a:noFill/>
          <a:ln>
            <a:noFill/>
          </a:ln>
        </p:spPr>
        <p:txBody>
          <a:bodyPr lIns="91425" tIns="45700" rIns="91425" bIns="45700" anchor="t" anchorCtr="0">
            <a:noAutofit/>
          </a:bodyPr>
          <a:lstStyle/>
          <a:p>
            <a:pPr marL="731520" lvl="0" indent="-457200" rtl="0">
              <a:lnSpc>
                <a:spcPct val="95000"/>
              </a:lnSpc>
              <a:spcBef>
                <a:spcPts val="0"/>
              </a:spcBef>
              <a:buClr>
                <a:srgbClr val="222F97"/>
              </a:buClr>
              <a:buSzPct val="100000"/>
              <a:buFont typeface="Wingdings" panose="05000000000000000000" pitchFamily="2" charset="2"/>
              <a:buChar char="ü"/>
            </a:pPr>
            <a:r>
              <a:rPr lang="en-US" sz="2600" dirty="0" smtClean="0">
                <a:latin typeface="Lato" panose="020F0502020204030203" pitchFamily="34" charset="0"/>
                <a:ea typeface="Questrial"/>
                <a:cs typeface="Questrial"/>
                <a:sym typeface="Questrial"/>
              </a:rPr>
              <a:t>Are </a:t>
            </a:r>
            <a:r>
              <a:rPr lang="en-US" sz="2600" dirty="0">
                <a:latin typeface="Lato" panose="020F0502020204030203" pitchFamily="34" charset="0"/>
                <a:ea typeface="Questrial"/>
                <a:cs typeface="Questrial"/>
                <a:sym typeface="Questrial"/>
              </a:rPr>
              <a:t>data on reading achievement </a:t>
            </a:r>
            <a:r>
              <a:rPr lang="en-US" sz="2600" dirty="0" smtClean="0">
                <a:latin typeface="Lato" panose="020F0502020204030203" pitchFamily="34" charset="0"/>
                <a:ea typeface="Questrial"/>
                <a:cs typeface="Questrial"/>
                <a:sym typeface="Questrial"/>
              </a:rPr>
              <a:t>&amp; other </a:t>
            </a:r>
            <a:r>
              <a:rPr lang="en-US" sz="2600" dirty="0">
                <a:latin typeface="Lato" panose="020F0502020204030203" pitchFamily="34" charset="0"/>
                <a:ea typeface="Questrial"/>
                <a:cs typeface="Questrial"/>
                <a:sym typeface="Questrial"/>
              </a:rPr>
              <a:t>academic areas included?</a:t>
            </a:r>
          </a:p>
          <a:p>
            <a:pPr marL="742950" lvl="1" indent="0" rtl="0">
              <a:lnSpc>
                <a:spcPct val="95000"/>
              </a:lnSpc>
              <a:spcBef>
                <a:spcPts val="0"/>
              </a:spcBef>
              <a:buClr>
                <a:srgbClr val="0C631B"/>
              </a:buClr>
              <a:buSzPct val="100000"/>
              <a:buNone/>
            </a:pPr>
            <a:r>
              <a:rPr lang="en-US" sz="2000" b="1" dirty="0">
                <a:solidFill>
                  <a:srgbClr val="0C631B"/>
                </a:solidFill>
                <a:latin typeface="Lato" panose="020F0502020204030203" pitchFamily="34" charset="0"/>
                <a:ea typeface="Questrial"/>
                <a:cs typeface="Questrial"/>
                <a:sym typeface="Questrial"/>
              </a:rPr>
              <a:t>Is achievement related to grade-level content standards?</a:t>
            </a:r>
          </a:p>
          <a:p>
            <a:pPr marL="731520" lvl="0" indent="-457200" rtl="0">
              <a:lnSpc>
                <a:spcPct val="95000"/>
              </a:lnSpc>
              <a:buClr>
                <a:srgbClr val="222F97"/>
              </a:buClr>
              <a:buSzPct val="100000"/>
              <a:buFont typeface="Wingdings" panose="05000000000000000000" pitchFamily="2" charset="2"/>
              <a:buChar char="ü"/>
            </a:pPr>
            <a:r>
              <a:rPr lang="en-US" sz="2600" dirty="0">
                <a:latin typeface="Lato" panose="020F0502020204030203" pitchFamily="34" charset="0"/>
                <a:ea typeface="Questrial"/>
                <a:cs typeface="Questrial"/>
                <a:sym typeface="Questrial"/>
              </a:rPr>
              <a:t> Are data on functional performance included?</a:t>
            </a:r>
          </a:p>
          <a:p>
            <a:pPr marL="742950" lvl="1" indent="0" rtl="0">
              <a:lnSpc>
                <a:spcPct val="95000"/>
              </a:lnSpc>
              <a:spcBef>
                <a:spcPts val="0"/>
              </a:spcBef>
              <a:buClr>
                <a:srgbClr val="0C631B"/>
              </a:buClr>
              <a:buSzPct val="100000"/>
              <a:buNone/>
            </a:pPr>
            <a:r>
              <a:rPr lang="en-US" sz="2000" b="1" dirty="0">
                <a:solidFill>
                  <a:srgbClr val="0C631B"/>
                </a:solidFill>
                <a:latin typeface="Lato" panose="020F0502020204030203" pitchFamily="34" charset="0"/>
                <a:ea typeface="Questrial"/>
                <a:cs typeface="Questrial"/>
                <a:sym typeface="Questrial"/>
              </a:rPr>
              <a:t>Is performance related to grade-level functional expectations?</a:t>
            </a:r>
          </a:p>
          <a:p>
            <a:pPr marL="731520" lvl="0" indent="-457200" rtl="0">
              <a:lnSpc>
                <a:spcPct val="95000"/>
              </a:lnSpc>
              <a:buClr>
                <a:srgbClr val="222F97"/>
              </a:buClr>
              <a:buSzPct val="100000"/>
              <a:buFont typeface="Wingdings" panose="05000000000000000000" pitchFamily="2" charset="2"/>
              <a:buChar char="ü"/>
            </a:pPr>
            <a:r>
              <a:rPr lang="en-US" sz="2600" dirty="0">
                <a:latin typeface="Lato" panose="020F0502020204030203" pitchFamily="34" charset="0"/>
                <a:ea typeface="Questrial"/>
                <a:cs typeface="Questrial"/>
                <a:sym typeface="Questrial"/>
              </a:rPr>
              <a:t> Are data understandable to all IEP team members?</a:t>
            </a:r>
          </a:p>
          <a:p>
            <a:pPr marL="730250" lvl="1" indent="0" rtl="0">
              <a:lnSpc>
                <a:spcPct val="95000"/>
              </a:lnSpc>
              <a:spcBef>
                <a:spcPts val="0"/>
              </a:spcBef>
              <a:buClr>
                <a:srgbClr val="0C631B"/>
              </a:buClr>
              <a:buSzPct val="100000"/>
              <a:buNone/>
            </a:pPr>
            <a:r>
              <a:rPr lang="en-US" sz="2000" b="1" dirty="0">
                <a:solidFill>
                  <a:srgbClr val="0C631B"/>
                </a:solidFill>
                <a:latin typeface="Lato" panose="020F0502020204030203" pitchFamily="34" charset="0"/>
                <a:ea typeface="Questrial"/>
                <a:cs typeface="Questrial"/>
                <a:sym typeface="Questrial"/>
              </a:rPr>
              <a:t>Are standardized test scores/other formal test scores explained?</a:t>
            </a:r>
          </a:p>
          <a:p>
            <a:pPr marL="731520" lvl="0" indent="-457200" rtl="0">
              <a:lnSpc>
                <a:spcPct val="95000"/>
              </a:lnSpc>
              <a:buClr>
                <a:srgbClr val="222F97"/>
              </a:buClr>
              <a:buSzPct val="100000"/>
              <a:buFont typeface="Wingdings" panose="05000000000000000000" pitchFamily="2" charset="2"/>
              <a:buChar char="ü"/>
            </a:pPr>
            <a:r>
              <a:rPr lang="en-US" sz="2600" dirty="0">
                <a:latin typeface="Lato" panose="020F0502020204030203" pitchFamily="34" charset="0"/>
                <a:ea typeface="Questrial"/>
                <a:cs typeface="Questrial"/>
                <a:sym typeface="Questrial"/>
              </a:rPr>
              <a:t> Are student’s strengths identified?</a:t>
            </a:r>
          </a:p>
          <a:p>
            <a:pPr marL="742950" lvl="1" indent="0" rtl="0">
              <a:lnSpc>
                <a:spcPct val="95000"/>
              </a:lnSpc>
              <a:spcBef>
                <a:spcPts val="0"/>
              </a:spcBef>
              <a:buClr>
                <a:srgbClr val="0C631B"/>
              </a:buClr>
              <a:buSzPct val="100000"/>
              <a:buNone/>
            </a:pPr>
            <a:r>
              <a:rPr lang="en-US" sz="2000" b="1" dirty="0">
                <a:solidFill>
                  <a:srgbClr val="0C631B"/>
                </a:solidFill>
                <a:latin typeface="Lato" panose="020F0502020204030203" pitchFamily="34" charset="0"/>
                <a:ea typeface="Questrial"/>
                <a:cs typeface="Questrial"/>
                <a:sym typeface="Questrial"/>
              </a:rPr>
              <a:t>Are there academic and functional strengths that can be used to improve access, engagement, and progress?</a:t>
            </a:r>
          </a:p>
          <a:p>
            <a:pPr marL="731520" lvl="0" indent="-457200" rtl="0">
              <a:lnSpc>
                <a:spcPct val="95000"/>
              </a:lnSpc>
              <a:buClr>
                <a:srgbClr val="222F97"/>
              </a:buClr>
              <a:buSzPct val="100000"/>
              <a:buFont typeface="Wingdings" panose="05000000000000000000" pitchFamily="2" charset="2"/>
              <a:buChar char="ü"/>
            </a:pPr>
            <a:r>
              <a:rPr lang="en-US" sz="2600" dirty="0">
                <a:latin typeface="Lato" panose="020F0502020204030203" pitchFamily="34" charset="0"/>
                <a:ea typeface="Questrial"/>
                <a:cs typeface="Questrial"/>
                <a:sym typeface="Questrial"/>
              </a:rPr>
              <a:t> Is there sufficient information about academic and functional achievement to use for discussion about effects and needs?</a:t>
            </a:r>
          </a:p>
          <a:p>
            <a:pPr marL="742950" lvl="1" indent="0" rtl="0">
              <a:lnSpc>
                <a:spcPct val="95000"/>
              </a:lnSpc>
              <a:spcBef>
                <a:spcPts val="0"/>
              </a:spcBef>
              <a:buClr>
                <a:srgbClr val="0C631B"/>
              </a:buClr>
              <a:buSzPct val="100000"/>
              <a:buNone/>
            </a:pPr>
            <a:r>
              <a:rPr lang="en-US" sz="2000" b="1" dirty="0">
                <a:solidFill>
                  <a:srgbClr val="0C631B"/>
                </a:solidFill>
                <a:latin typeface="Lato" panose="020F0502020204030203" pitchFamily="34" charset="0"/>
                <a:ea typeface="Questrial"/>
                <a:cs typeface="Questrial"/>
                <a:sym typeface="Questrial"/>
              </a:rPr>
              <a:t>In what areas is the student performing at, above, or below grade-level standards and expectations?</a:t>
            </a:r>
          </a:p>
        </p:txBody>
      </p:sp>
      <p:sp>
        <p:nvSpPr>
          <p:cNvPr id="681" name="Shape 681">
            <a:hlinkClick r:id="rId3"/>
          </p:cNvPr>
          <p:cNvSpPr/>
          <p:nvPr/>
        </p:nvSpPr>
        <p:spPr>
          <a:xfrm>
            <a:off x="9583889" y="499118"/>
            <a:ext cx="581400" cy="562800"/>
          </a:xfrm>
          <a:custGeom>
            <a:avLst/>
            <a:gdLst/>
            <a:ahLst/>
            <a:cxnLst/>
            <a:rect l="0" t="0" r="0" b="0"/>
            <a:pathLst>
              <a:path w="120000" h="120000" extrusionOk="0">
                <a:moveTo>
                  <a:pt x="0" y="0"/>
                </a:moveTo>
                <a:lnTo>
                  <a:pt x="120000" y="0"/>
                </a:lnTo>
                <a:lnTo>
                  <a:pt x="120000" y="120000"/>
                </a:lnTo>
                <a:lnTo>
                  <a:pt x="0" y="120000"/>
                </a:lnTo>
                <a:close/>
                <a:moveTo>
                  <a:pt x="27329" y="14999"/>
                </a:moveTo>
                <a:lnTo>
                  <a:pt x="70890" y="14999"/>
                </a:lnTo>
                <a:lnTo>
                  <a:pt x="92670" y="37500"/>
                </a:lnTo>
                <a:lnTo>
                  <a:pt x="92670" y="105000"/>
                </a:lnTo>
                <a:lnTo>
                  <a:pt x="27329" y="105000"/>
                </a:lnTo>
                <a:close/>
              </a:path>
              <a:path w="120000" h="120000" fill="darkenLess" extrusionOk="0">
                <a:moveTo>
                  <a:pt x="27329" y="14999"/>
                </a:moveTo>
                <a:lnTo>
                  <a:pt x="70890" y="14999"/>
                </a:lnTo>
                <a:lnTo>
                  <a:pt x="70890" y="37500"/>
                </a:lnTo>
                <a:lnTo>
                  <a:pt x="92670" y="37500"/>
                </a:lnTo>
                <a:lnTo>
                  <a:pt x="92670" y="105000"/>
                </a:lnTo>
                <a:lnTo>
                  <a:pt x="27329" y="105000"/>
                </a:lnTo>
                <a:close/>
              </a:path>
              <a:path w="120000" h="120000" fill="darken" extrusionOk="0">
                <a:moveTo>
                  <a:pt x="70890" y="14999"/>
                </a:moveTo>
                <a:lnTo>
                  <a:pt x="70890" y="37500"/>
                </a:lnTo>
                <a:lnTo>
                  <a:pt x="92670" y="37500"/>
                </a:lnTo>
                <a:close/>
              </a:path>
              <a:path w="120000" h="120000" fill="none" extrusionOk="0">
                <a:moveTo>
                  <a:pt x="27329" y="14999"/>
                </a:moveTo>
                <a:lnTo>
                  <a:pt x="70890" y="14999"/>
                </a:lnTo>
                <a:lnTo>
                  <a:pt x="92670" y="37500"/>
                </a:lnTo>
                <a:lnTo>
                  <a:pt x="92670" y="105000"/>
                </a:lnTo>
                <a:lnTo>
                  <a:pt x="27329" y="105000"/>
                </a:lnTo>
                <a:close/>
                <a:moveTo>
                  <a:pt x="92670" y="37500"/>
                </a:moveTo>
                <a:lnTo>
                  <a:pt x="70890" y="37500"/>
                </a:lnTo>
                <a:lnTo>
                  <a:pt x="70890" y="14999"/>
                </a:lnTo>
              </a:path>
              <a:path w="120000" h="120000" fill="none" extrusionOk="0">
                <a:moveTo>
                  <a:pt x="0" y="0"/>
                </a:moveTo>
                <a:lnTo>
                  <a:pt x="120000" y="0"/>
                </a:lnTo>
                <a:lnTo>
                  <a:pt x="120000" y="120000"/>
                </a:lnTo>
                <a:lnTo>
                  <a:pt x="0" y="120000"/>
                </a:lnTo>
                <a:close/>
              </a:path>
            </a:pathLst>
          </a:custGeom>
          <a:blipFill rotWithShape="1">
            <a:blip r:embed="rId4" cstate="print">
              <a:alphaModFix amt="76000"/>
            </a:blip>
            <a:stretch>
              <a:fillRect/>
            </a:stretch>
          </a:blipFill>
          <a:ln w="25400" cap="flat" cmpd="sng">
            <a:solidFill>
              <a:srgbClr val="08481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36</a:t>
            </a:fld>
            <a:endParaRPr lang="en-US" dirty="0"/>
          </a:p>
        </p:txBody>
      </p:sp>
    </p:spTree>
    <p:extLst>
      <p:ext uri="{BB962C8B-B14F-4D97-AF65-F5344CB8AC3E}">
        <p14:creationId xmlns:p14="http://schemas.microsoft.com/office/powerpoint/2010/main" val="3509120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p:txBody>
          <a:bodyPr/>
          <a:lstStyle/>
          <a:p>
            <a:pPr lvl="0"/>
            <a:r>
              <a:rPr lang="en-US" b="0" dirty="0" smtClean="0"/>
              <a:t>Step 2- Effects</a:t>
            </a:r>
            <a:br>
              <a:rPr lang="en-US" b="0" dirty="0" smtClean="0"/>
            </a:br>
            <a:r>
              <a:rPr lang="en-US" dirty="0" smtClean="0"/>
              <a:t>What Do you See? </a:t>
            </a:r>
            <a:endParaRPr lang="en-US" b="0" dirty="0" smtClean="0"/>
          </a:p>
        </p:txBody>
      </p:sp>
      <p:sp>
        <p:nvSpPr>
          <p:cNvPr id="797" name="Shape 797"/>
          <p:cNvSpPr txBox="1">
            <a:spLocks noGrp="1"/>
          </p:cNvSpPr>
          <p:nvPr>
            <p:ph type="body" idx="1"/>
          </p:nvPr>
        </p:nvSpPr>
        <p:spPr/>
        <p:txBody>
          <a:bodyPr/>
          <a:lstStyle/>
          <a:p>
            <a:r>
              <a:rPr lang="en-US" dirty="0" smtClean="0"/>
              <a:t>Reflect on the </a:t>
            </a:r>
            <a:r>
              <a:rPr lang="en-US" dirty="0"/>
              <a:t>effect </a:t>
            </a:r>
            <a:r>
              <a:rPr lang="en-US" dirty="0" smtClean="0"/>
              <a:t>statements in your IEP</a:t>
            </a:r>
            <a:endParaRPr lang="en-US" dirty="0"/>
          </a:p>
          <a:p>
            <a:r>
              <a:rPr lang="en-US" dirty="0" smtClean="0"/>
              <a:t>If </a:t>
            </a:r>
            <a:r>
              <a:rPr lang="en-US" dirty="0"/>
              <a:t>you were having this IEP team meeting next week, what one thing would you do to be prepared to talk about the </a:t>
            </a:r>
            <a:r>
              <a:rPr lang="en-US" b="1" dirty="0"/>
              <a:t>effects</a:t>
            </a:r>
            <a:r>
              <a:rPr lang="en-US" dirty="0"/>
              <a:t> of this student’s disability on accessing, engaging, and making progress to meet early childhood/grade level standards and expectations? </a:t>
            </a:r>
            <a:endParaRPr lang="en-US" dirty="0" smtClean="0"/>
          </a:p>
          <a:p>
            <a:r>
              <a:rPr lang="en-US" dirty="0" smtClean="0"/>
              <a:t>What </a:t>
            </a:r>
            <a:r>
              <a:rPr lang="en-US" b="1" dirty="0" smtClean="0"/>
              <a:t>questions</a:t>
            </a:r>
            <a:r>
              <a:rPr lang="en-US" dirty="0" smtClean="0"/>
              <a:t> might you ask to help the team focus on the effects of the student’s disability? </a:t>
            </a:r>
            <a:endParaRPr lang="en-US" dirty="0"/>
          </a:p>
        </p:txBody>
      </p:sp>
      <p:pic>
        <p:nvPicPr>
          <p:cNvPr id="7" name="Picture 6"/>
          <p:cNvPicPr>
            <a:picLocks noChangeAspect="1"/>
          </p:cNvPicPr>
          <p:nvPr/>
        </p:nvPicPr>
        <p:blipFill>
          <a:blip r:embed="rId3"/>
          <a:stretch>
            <a:fillRect/>
          </a:stretch>
        </p:blipFill>
        <p:spPr>
          <a:xfrm>
            <a:off x="2011644" y="84138"/>
            <a:ext cx="1511883" cy="1511883"/>
          </a:xfrm>
          <a:prstGeom prst="rect">
            <a:avLst/>
          </a:prstGeom>
        </p:spPr>
      </p:pic>
      <p:pic>
        <p:nvPicPr>
          <p:cNvPr id="8" name="Picture 7"/>
          <p:cNvPicPr>
            <a:picLocks noChangeAspect="1"/>
          </p:cNvPicPr>
          <p:nvPr/>
        </p:nvPicPr>
        <p:blipFill>
          <a:blip r:embed="rId4"/>
          <a:stretch>
            <a:fillRect/>
          </a:stretch>
        </p:blipFill>
        <p:spPr>
          <a:xfrm>
            <a:off x="10174790" y="5368530"/>
            <a:ext cx="957036" cy="957036"/>
          </a:xfrm>
          <a:prstGeom prst="rect">
            <a:avLst/>
          </a:prstGeom>
        </p:spPr>
      </p:pic>
      <p:sp>
        <p:nvSpPr>
          <p:cNvPr id="3" name="Date Placeholder 2"/>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37</a:t>
            </a:fld>
            <a:endParaRPr lang="en-US" dirty="0"/>
          </a:p>
        </p:txBody>
      </p:sp>
    </p:spTree>
    <p:extLst>
      <p:ext uri="{BB962C8B-B14F-4D97-AF65-F5344CB8AC3E}">
        <p14:creationId xmlns:p14="http://schemas.microsoft.com/office/powerpoint/2010/main" val="1701344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CCR-IEP </a:t>
            </a:r>
            <a:r>
              <a:rPr lang="en-US" dirty="0"/>
              <a:t>5 Step Process </a:t>
            </a:r>
            <a:r>
              <a:rPr lang="en-US" dirty="0" smtClean="0"/>
              <a:t>Chart </a:t>
            </a:r>
            <a:endParaRPr lang="en-US" dirty="0"/>
          </a:p>
        </p:txBody>
      </p:sp>
      <p:sp>
        <p:nvSpPr>
          <p:cNvPr id="2" name="Content Placeholder 1"/>
          <p:cNvSpPr>
            <a:spLocks noGrp="1"/>
          </p:cNvSpPr>
          <p:nvPr>
            <p:ph idx="1"/>
          </p:nvPr>
        </p:nvSpPr>
        <p:spPr/>
        <p:txBody>
          <a:bodyPr/>
          <a:lstStyle/>
          <a:p>
            <a:endParaRPr lang="en-US" dirty="0"/>
          </a:p>
        </p:txBody>
      </p:sp>
      <p:sp>
        <p:nvSpPr>
          <p:cNvPr id="621" name="Shape 621">
            <a:hlinkClick r:id="rId3"/>
          </p:cNvPr>
          <p:cNvSpPr/>
          <p:nvPr/>
        </p:nvSpPr>
        <p:spPr>
          <a:xfrm>
            <a:off x="10367683" y="420315"/>
            <a:ext cx="376517" cy="470646"/>
          </a:xfrm>
          <a:custGeom>
            <a:avLst/>
            <a:gdLst/>
            <a:ahLst/>
            <a:cxnLst/>
            <a:rect l="0" t="0" r="0" b="0"/>
            <a:pathLst>
              <a:path w="120000" h="120000" extrusionOk="0">
                <a:moveTo>
                  <a:pt x="0" y="0"/>
                </a:moveTo>
                <a:lnTo>
                  <a:pt x="120000" y="0"/>
                </a:lnTo>
                <a:lnTo>
                  <a:pt x="120000" y="120000"/>
                </a:lnTo>
                <a:lnTo>
                  <a:pt x="0" y="120000"/>
                </a:lnTo>
                <a:close/>
                <a:moveTo>
                  <a:pt x="26250" y="23999"/>
                </a:moveTo>
                <a:lnTo>
                  <a:pt x="71250" y="23999"/>
                </a:lnTo>
                <a:lnTo>
                  <a:pt x="93750" y="41999"/>
                </a:lnTo>
                <a:lnTo>
                  <a:pt x="93750" y="96000"/>
                </a:lnTo>
                <a:lnTo>
                  <a:pt x="26250" y="96000"/>
                </a:lnTo>
                <a:close/>
              </a:path>
              <a:path w="120000" h="120000" fill="darkenLess" extrusionOk="0">
                <a:moveTo>
                  <a:pt x="26250" y="23999"/>
                </a:moveTo>
                <a:lnTo>
                  <a:pt x="71250" y="23999"/>
                </a:lnTo>
                <a:lnTo>
                  <a:pt x="71250" y="41999"/>
                </a:lnTo>
                <a:lnTo>
                  <a:pt x="93750" y="41999"/>
                </a:lnTo>
                <a:lnTo>
                  <a:pt x="93750" y="96000"/>
                </a:lnTo>
                <a:lnTo>
                  <a:pt x="26250" y="96000"/>
                </a:lnTo>
                <a:close/>
              </a:path>
              <a:path w="120000" h="120000" fill="darken" extrusionOk="0">
                <a:moveTo>
                  <a:pt x="71250" y="23999"/>
                </a:moveTo>
                <a:lnTo>
                  <a:pt x="71250" y="41999"/>
                </a:lnTo>
                <a:lnTo>
                  <a:pt x="93750" y="41999"/>
                </a:lnTo>
                <a:close/>
              </a:path>
              <a:path w="120000" h="120000" fill="none" extrusionOk="0">
                <a:moveTo>
                  <a:pt x="26250" y="23999"/>
                </a:moveTo>
                <a:lnTo>
                  <a:pt x="71250" y="23999"/>
                </a:lnTo>
                <a:lnTo>
                  <a:pt x="93750" y="41999"/>
                </a:lnTo>
                <a:lnTo>
                  <a:pt x="93750" y="96000"/>
                </a:lnTo>
                <a:lnTo>
                  <a:pt x="26250" y="96000"/>
                </a:lnTo>
                <a:close/>
                <a:moveTo>
                  <a:pt x="93750" y="41999"/>
                </a:moveTo>
                <a:lnTo>
                  <a:pt x="71250" y="41999"/>
                </a:lnTo>
                <a:lnTo>
                  <a:pt x="71250" y="23999"/>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08481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 name="Shape 620"/>
          <p:cNvPicPr preferRelativeResize="0"/>
          <p:nvPr/>
        </p:nvPicPr>
        <p:blipFill rotWithShape="1">
          <a:blip r:embed="rId4" cstate="print">
            <a:alphaModFix/>
          </a:blip>
          <a:srcRect/>
          <a:stretch/>
        </p:blipFill>
        <p:spPr>
          <a:xfrm>
            <a:off x="1528572" y="1364974"/>
            <a:ext cx="9603254" cy="5011559"/>
          </a:xfrm>
          <a:prstGeom prst="rect">
            <a:avLst/>
          </a:prstGeom>
          <a:noFill/>
          <a:ln>
            <a:noFill/>
          </a:ln>
        </p:spPr>
      </p:pic>
      <p:sp>
        <p:nvSpPr>
          <p:cNvPr id="14" name="Shape 622"/>
          <p:cNvSpPr/>
          <p:nvPr/>
        </p:nvSpPr>
        <p:spPr>
          <a:xfrm>
            <a:off x="4686299" y="1779814"/>
            <a:ext cx="2492581" cy="2302329"/>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FF0000"/>
              </a:solidFill>
            </a:endParaRPr>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38</a:t>
            </a:fld>
            <a:endParaRPr lang="en-US" dirty="0"/>
          </a:p>
        </p:txBody>
      </p:sp>
    </p:spTree>
    <p:extLst>
      <p:ext uri="{BB962C8B-B14F-4D97-AF65-F5344CB8AC3E}">
        <p14:creationId xmlns:p14="http://schemas.microsoft.com/office/powerpoint/2010/main" val="739936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Shape 821"/>
          <p:cNvSpPr txBox="1">
            <a:spLocks noGrp="1"/>
          </p:cNvSpPr>
          <p:nvPr>
            <p:ph type="title"/>
          </p:nvPr>
        </p:nvSpPr>
        <p:spPr/>
        <p:txBody>
          <a:bodyPr/>
          <a:lstStyle/>
          <a:p>
            <a:pPr lvl="0"/>
            <a:r>
              <a:rPr lang="en-US" dirty="0" smtClean="0">
                <a:sym typeface="Lato"/>
              </a:rPr>
              <a:t>Root Cause </a:t>
            </a:r>
            <a:r>
              <a:rPr lang="en-US" dirty="0">
                <a:sym typeface="Lato"/>
              </a:rPr>
              <a:t>Analysis</a:t>
            </a:r>
            <a:br>
              <a:rPr lang="en-US" dirty="0">
                <a:sym typeface="Lato"/>
              </a:rPr>
            </a:br>
            <a:r>
              <a:rPr lang="en-US" dirty="0">
                <a:sym typeface="Lato"/>
              </a:rPr>
              <a:t>Step 2  Part </a:t>
            </a:r>
            <a:r>
              <a:rPr lang="en-US" dirty="0" smtClean="0">
                <a:sym typeface="Lato"/>
              </a:rPr>
              <a:t>2</a:t>
            </a:r>
            <a:endParaRPr lang="en-US" dirty="0">
              <a:sym typeface="Lato"/>
            </a:endParaRPr>
          </a:p>
        </p:txBody>
      </p:sp>
      <p:sp>
        <p:nvSpPr>
          <p:cNvPr id="7" name="TextBox 6"/>
          <p:cNvSpPr txBox="1"/>
          <p:nvPr/>
        </p:nvSpPr>
        <p:spPr>
          <a:xfrm>
            <a:off x="1165654" y="5021946"/>
            <a:ext cx="9860692" cy="954107"/>
          </a:xfrm>
          <a:prstGeom prst="rect">
            <a:avLst/>
          </a:prstGeom>
          <a:noFill/>
        </p:spPr>
        <p:txBody>
          <a:bodyPr wrap="square" rtlCol="0">
            <a:spAutoFit/>
          </a:bodyPr>
          <a:lstStyle/>
          <a:p>
            <a:r>
              <a:rPr lang="en-US" sz="2800" dirty="0" smtClean="0">
                <a:solidFill>
                  <a:schemeClr val="bg1">
                    <a:lumMod val="75000"/>
                    <a:lumOff val="25000"/>
                  </a:schemeClr>
                </a:solidFill>
                <a:latin typeface="Lato" panose="020F0502020204030203" pitchFamily="34" charset="0"/>
              </a:rPr>
              <a:t>How </a:t>
            </a:r>
            <a:r>
              <a:rPr lang="en-US" sz="2800" dirty="0">
                <a:solidFill>
                  <a:schemeClr val="bg1">
                    <a:lumMod val="75000"/>
                    <a:lumOff val="25000"/>
                  </a:schemeClr>
                </a:solidFill>
                <a:latin typeface="Lato" panose="020F0502020204030203" pitchFamily="34" charset="0"/>
              </a:rPr>
              <a:t>does asking “</a:t>
            </a:r>
            <a:r>
              <a:rPr lang="en-US" sz="2800" dirty="0" smtClean="0">
                <a:solidFill>
                  <a:schemeClr val="bg1">
                    <a:lumMod val="75000"/>
                    <a:lumOff val="25000"/>
                  </a:schemeClr>
                </a:solidFill>
                <a:latin typeface="Lato" panose="020F0502020204030203" pitchFamily="34" charset="0"/>
              </a:rPr>
              <a:t>Why” </a:t>
            </a:r>
            <a:r>
              <a:rPr lang="en-US" sz="2800" dirty="0">
                <a:solidFill>
                  <a:schemeClr val="bg1">
                    <a:lumMod val="75000"/>
                    <a:lumOff val="25000"/>
                  </a:schemeClr>
                </a:solidFill>
                <a:latin typeface="Lato" panose="020F0502020204030203" pitchFamily="34" charset="0"/>
              </a:rPr>
              <a:t>multiple times help drill down from higher-level symptoms to the underlying root cause(s</a:t>
            </a:r>
            <a:r>
              <a:rPr lang="en-US" sz="2800" dirty="0" smtClean="0">
                <a:solidFill>
                  <a:schemeClr val="bg1">
                    <a:lumMod val="75000"/>
                    <a:lumOff val="25000"/>
                  </a:schemeClr>
                </a:solidFill>
                <a:latin typeface="Lato" panose="020F0502020204030203" pitchFamily="34" charset="0"/>
              </a:rPr>
              <a:t>)? </a:t>
            </a:r>
            <a:r>
              <a:rPr lang="en-US" sz="2000" dirty="0">
                <a:solidFill>
                  <a:schemeClr val="bg1">
                    <a:lumMod val="75000"/>
                    <a:lumOff val="25000"/>
                  </a:schemeClr>
                </a:solidFill>
                <a:latin typeface="Lato" panose="020F0502020204030203" pitchFamily="34" charset="0"/>
              </a:rPr>
              <a:t> </a:t>
            </a:r>
          </a:p>
        </p:txBody>
      </p:sp>
      <p:pic>
        <p:nvPicPr>
          <p:cNvPr id="9" name="Picture 8"/>
          <p:cNvPicPr>
            <a:picLocks noChangeAspect="1"/>
          </p:cNvPicPr>
          <p:nvPr/>
        </p:nvPicPr>
        <p:blipFill>
          <a:blip r:embed="rId3" cstate="print"/>
          <a:stretch>
            <a:fillRect/>
          </a:stretch>
        </p:blipFill>
        <p:spPr>
          <a:xfrm>
            <a:off x="10168674" y="194100"/>
            <a:ext cx="923075" cy="923075"/>
          </a:xfrm>
          <a:prstGeom prst="rect">
            <a:avLst/>
          </a:prstGeom>
        </p:spPr>
      </p:pic>
      <p:sp>
        <p:nvSpPr>
          <p:cNvPr id="3" name="Date Placeholder 2"/>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39</a:t>
            </a:fld>
            <a:endParaRPr lang="en-US" dirty="0"/>
          </a:p>
        </p:txBody>
      </p:sp>
      <p:pic>
        <p:nvPicPr>
          <p:cNvPr id="4" name="Picture 3"/>
          <p:cNvPicPr>
            <a:picLocks noChangeAspect="1"/>
          </p:cNvPicPr>
          <p:nvPr/>
        </p:nvPicPr>
        <p:blipFill>
          <a:blip r:embed="rId4"/>
          <a:stretch>
            <a:fillRect/>
          </a:stretch>
        </p:blipFill>
        <p:spPr>
          <a:xfrm>
            <a:off x="2844978" y="1443780"/>
            <a:ext cx="6502044" cy="3388018"/>
          </a:xfrm>
          <a:prstGeom prst="rect">
            <a:avLst/>
          </a:prstGeom>
        </p:spPr>
      </p:pic>
      <p:pic>
        <p:nvPicPr>
          <p:cNvPr id="5" name="Picture 4">
            <a:hlinkClick r:id="rId5"/>
          </p:cNvPr>
          <p:cNvPicPr>
            <a:picLocks noChangeAspect="1"/>
          </p:cNvPicPr>
          <p:nvPr/>
        </p:nvPicPr>
        <p:blipFill>
          <a:blip r:embed="rId6"/>
          <a:stretch>
            <a:fillRect/>
          </a:stretch>
        </p:blipFill>
        <p:spPr>
          <a:xfrm>
            <a:off x="5630885" y="2784787"/>
            <a:ext cx="1006431" cy="706004"/>
          </a:xfrm>
          <a:prstGeom prst="rect">
            <a:avLst/>
          </a:prstGeom>
        </p:spPr>
      </p:pic>
    </p:spTree>
    <p:extLst>
      <p:ext uri="{BB962C8B-B14F-4D97-AF65-F5344CB8AC3E}">
        <p14:creationId xmlns:p14="http://schemas.microsoft.com/office/powerpoint/2010/main" val="4206213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a CCR IEP?</a:t>
            </a:r>
            <a:endParaRPr lang="en-US" dirty="0"/>
          </a:p>
        </p:txBody>
      </p:sp>
      <p:sp>
        <p:nvSpPr>
          <p:cNvPr id="12" name="Content Placeholder 2"/>
          <p:cNvSpPr>
            <a:spLocks noGrp="1"/>
          </p:cNvSpPr>
          <p:nvPr>
            <p:ph idx="1"/>
          </p:nvPr>
        </p:nvSpPr>
        <p:spPr>
          <a:xfrm>
            <a:off x="1272209" y="1638300"/>
            <a:ext cx="9859617" cy="4656482"/>
          </a:xfrm>
        </p:spPr>
        <p:txBody>
          <a:bodyPr/>
          <a:lstStyle/>
          <a:p>
            <a:pPr marL="0" indent="0" algn="ctr">
              <a:buNone/>
            </a:pPr>
            <a:r>
              <a:rPr lang="en-US" dirty="0" smtClean="0"/>
              <a:t>CCR IEP = College and Career Ready IEP</a:t>
            </a:r>
          </a:p>
          <a:p>
            <a:pPr marL="0" indent="0">
              <a:buNone/>
            </a:pPr>
            <a:r>
              <a:rPr lang="en-US" dirty="0" smtClean="0"/>
              <a:t>An Individualized Education Program (IEP) developed to :</a:t>
            </a:r>
          </a:p>
          <a:p>
            <a:pPr algn="ctr">
              <a:spcBef>
                <a:spcPts val="1800"/>
              </a:spcBef>
            </a:pPr>
            <a:r>
              <a:rPr lang="en-US" dirty="0" smtClean="0"/>
              <a:t>meet the unique disability-related needs of a student </a:t>
            </a:r>
          </a:p>
          <a:p>
            <a:pPr marL="0" indent="0" algn="ctr">
              <a:buNone/>
            </a:pPr>
            <a:r>
              <a:rPr lang="en-US" dirty="0" smtClean="0"/>
              <a:t>and </a:t>
            </a:r>
          </a:p>
          <a:p>
            <a:pPr algn="ctr"/>
            <a:r>
              <a:rPr lang="en-US" dirty="0" smtClean="0"/>
              <a:t>help ensure the student graduates ready for further education, work,  and living in the community </a:t>
            </a:r>
            <a:endParaRPr lang="en-US" dirty="0"/>
          </a:p>
        </p:txBody>
      </p:sp>
      <p:sp>
        <p:nvSpPr>
          <p:cNvPr id="4" name="Action Button: Document 3">
            <a:hlinkClick r:id="rId3" highlightClick="1"/>
          </p:cNvPr>
          <p:cNvSpPr/>
          <p:nvPr/>
        </p:nvSpPr>
        <p:spPr>
          <a:xfrm>
            <a:off x="9499600" y="495300"/>
            <a:ext cx="355600" cy="431800"/>
          </a:xfrm>
          <a:prstGeom prst="actionButtonDocument">
            <a:avLst/>
          </a:prstGeom>
          <a:solidFill>
            <a:schemeClr val="accent3">
              <a:lumMod val="75000"/>
            </a:schemeClr>
          </a:solidFill>
        </p:spPr>
        <p:txBody>
          <a:bodyPr rtlCol="0" anchor="ctr">
            <a:spAutoFit/>
          </a:bodyPr>
          <a:lstStyle/>
          <a:p>
            <a:pPr algn="ctr"/>
            <a:endParaRPr lang="en-US" dirty="0">
              <a:ln>
                <a:solidFill>
                  <a:schemeClr val="accent1">
                    <a:lumMod val="75000"/>
                  </a:schemeClr>
                </a:solidFill>
              </a:ln>
              <a:noFill/>
            </a:endParaRPr>
          </a:p>
        </p:txBody>
      </p:sp>
      <p:sp>
        <p:nvSpPr>
          <p:cNvPr id="5" name="Date Placeholder 4"/>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4</a:t>
            </a:fld>
            <a:endParaRPr lang="en-US" dirty="0"/>
          </a:p>
        </p:txBody>
      </p:sp>
    </p:spTree>
    <p:extLst>
      <p:ext uri="{BB962C8B-B14F-4D97-AF65-F5344CB8AC3E}">
        <p14:creationId xmlns:p14="http://schemas.microsoft.com/office/powerpoint/2010/main" val="2195319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Shape 1348"/>
          <p:cNvSpPr/>
          <p:nvPr/>
        </p:nvSpPr>
        <p:spPr>
          <a:xfrm>
            <a:off x="1524000" y="0"/>
            <a:ext cx="9144000" cy="1298448"/>
          </a:xfrm>
          <a:prstGeom prst="rect">
            <a:avLst/>
          </a:prstGeom>
          <a:solidFill>
            <a:srgbClr val="222F97"/>
          </a:solidFill>
          <a:ln>
            <a:noFill/>
          </a:ln>
        </p:spPr>
        <p:txBody>
          <a:bodyPr wrap="square" lIns="91425" tIns="45700" rIns="91425" bIns="45700" anchor="ctr" anchorCtr="0">
            <a:noAutofit/>
          </a:bodyPr>
          <a:lstStyle/>
          <a:p>
            <a:pPr indent="-114300" algn="ctr">
              <a:spcBef>
                <a:spcPts val="0"/>
              </a:spcBef>
              <a:spcAft>
                <a:spcPts val="0"/>
              </a:spcAft>
              <a:buClr>
                <a:schemeClr val="lt1"/>
              </a:buClr>
              <a:buSzPct val="100000"/>
            </a:pPr>
            <a:endParaRPr>
              <a:solidFill>
                <a:srgbClr val="1F2264"/>
              </a:solidFill>
              <a:latin typeface="Questrial"/>
              <a:ea typeface="Questrial"/>
              <a:cs typeface="Questrial"/>
              <a:sym typeface="Questrial"/>
            </a:endParaRPr>
          </a:p>
        </p:txBody>
      </p:sp>
      <p:sp>
        <p:nvSpPr>
          <p:cNvPr id="1349" name="Shape 1349"/>
          <p:cNvSpPr txBox="1">
            <a:spLocks noGrp="1"/>
          </p:cNvSpPr>
          <p:nvPr>
            <p:ph type="title"/>
          </p:nvPr>
        </p:nvSpPr>
        <p:spPr/>
        <p:txBody>
          <a:bodyPr/>
          <a:lstStyle/>
          <a:p>
            <a:r>
              <a:rPr lang="en-US" smtClean="0">
                <a:sym typeface="Arial"/>
              </a:rPr>
              <a:t>Root Cause Analysis</a:t>
            </a:r>
            <a:endParaRPr lang="en-US">
              <a:sym typeface="Arial"/>
            </a:endParaRPr>
          </a:p>
        </p:txBody>
      </p:sp>
      <p:sp>
        <p:nvSpPr>
          <p:cNvPr id="1350" name="Shape 1350"/>
          <p:cNvSpPr txBox="1">
            <a:spLocks noGrp="1"/>
          </p:cNvSpPr>
          <p:nvPr>
            <p:ph type="body" idx="1"/>
          </p:nvPr>
        </p:nvSpPr>
        <p:spPr/>
        <p:txBody>
          <a:bodyPr/>
          <a:lstStyle/>
          <a:p>
            <a:pPr>
              <a:lnSpc>
                <a:spcPct val="95000"/>
              </a:lnSpc>
              <a:spcBef>
                <a:spcPts val="900"/>
              </a:spcBef>
            </a:pPr>
            <a:r>
              <a:rPr lang="en-US" dirty="0" smtClean="0">
                <a:sym typeface="Questrial"/>
              </a:rPr>
              <a:t>State the concern </a:t>
            </a:r>
            <a:r>
              <a:rPr lang="en-US" sz="2400" dirty="0" smtClean="0">
                <a:sym typeface="Questrial"/>
              </a:rPr>
              <a:t>selected from the discussion about effects (e.g. The student has difficulty understanding written instructions) </a:t>
            </a:r>
          </a:p>
          <a:p>
            <a:pPr>
              <a:lnSpc>
                <a:spcPct val="95000"/>
              </a:lnSpc>
              <a:spcBef>
                <a:spcPts val="900"/>
              </a:spcBef>
            </a:pPr>
            <a:r>
              <a:rPr lang="en-US" dirty="0" smtClean="0">
                <a:sym typeface="Questrial"/>
              </a:rPr>
              <a:t>Check for consensus that this is a concern</a:t>
            </a:r>
          </a:p>
          <a:p>
            <a:pPr>
              <a:lnSpc>
                <a:spcPct val="95000"/>
              </a:lnSpc>
              <a:spcBef>
                <a:spcPts val="900"/>
              </a:spcBef>
            </a:pPr>
            <a:r>
              <a:rPr lang="en-US" dirty="0" smtClean="0">
                <a:sym typeface="Questrial"/>
              </a:rPr>
              <a:t>Seek information and data that illustrate the concern</a:t>
            </a:r>
          </a:p>
          <a:p>
            <a:pPr>
              <a:lnSpc>
                <a:spcPct val="95000"/>
              </a:lnSpc>
              <a:spcBef>
                <a:spcPts val="900"/>
              </a:spcBef>
            </a:pPr>
            <a:r>
              <a:rPr lang="en-US" dirty="0" smtClean="0">
                <a:sym typeface="Questrial"/>
              </a:rPr>
              <a:t>Ask “Why” is this happening? </a:t>
            </a:r>
            <a:r>
              <a:rPr lang="en-US" sz="2400" dirty="0" smtClean="0">
                <a:sym typeface="Questrial"/>
              </a:rPr>
              <a:t>(e.g. Why is the student having difficulty understanding written directions?) </a:t>
            </a:r>
          </a:p>
          <a:p>
            <a:pPr>
              <a:lnSpc>
                <a:spcPct val="95000"/>
              </a:lnSpc>
              <a:spcBef>
                <a:spcPts val="900"/>
              </a:spcBef>
            </a:pPr>
            <a:r>
              <a:rPr lang="en-US" dirty="0" smtClean="0">
                <a:sym typeface="Questrial"/>
              </a:rPr>
              <a:t>Generate possible reasons . . . </a:t>
            </a:r>
          </a:p>
          <a:p>
            <a:pPr>
              <a:lnSpc>
                <a:spcPct val="95000"/>
              </a:lnSpc>
              <a:spcBef>
                <a:spcPts val="900"/>
              </a:spcBef>
            </a:pPr>
            <a:r>
              <a:rPr lang="en-US" dirty="0" smtClean="0">
                <a:sym typeface="Questrial"/>
              </a:rPr>
              <a:t>Ask the second “Why” is this happening?</a:t>
            </a:r>
          </a:p>
          <a:p>
            <a:pPr>
              <a:lnSpc>
                <a:spcPct val="95000"/>
              </a:lnSpc>
              <a:spcBef>
                <a:spcPts val="900"/>
              </a:spcBef>
            </a:pPr>
            <a:r>
              <a:rPr lang="en-US" dirty="0" smtClean="0">
                <a:sym typeface="Questrial"/>
              </a:rPr>
              <a:t>Continue asking “Why” until root cause(s) </a:t>
            </a:r>
            <a:r>
              <a:rPr lang="en-US" sz="2400" dirty="0" smtClean="0">
                <a:sym typeface="Questrial"/>
              </a:rPr>
              <a:t>(vs. symptoms)</a:t>
            </a:r>
            <a:r>
              <a:rPr lang="en-US" dirty="0" smtClean="0">
                <a:sym typeface="Questrial"/>
              </a:rPr>
              <a:t> are clear and disability related need(s) can be identified</a:t>
            </a:r>
            <a:endParaRPr lang="en-US" dirty="0">
              <a:sym typeface="Questrial"/>
            </a:endParaRPr>
          </a:p>
        </p:txBody>
      </p:sp>
      <p:sp>
        <p:nvSpPr>
          <p:cNvPr id="1351" name="Shape 1351"/>
          <p:cNvSpPr txBox="1">
            <a:spLocks noGrp="1"/>
          </p:cNvSpPr>
          <p:nvPr>
            <p:ph type="sldNum" idx="11"/>
          </p:nvPr>
        </p:nvSpPr>
        <p:spPr>
          <a:xfrm>
            <a:off x="8610600" y="6356350"/>
            <a:ext cx="2743200" cy="365125"/>
          </a:xfrm>
        </p:spPr>
        <p:txBody>
          <a:bodyPr/>
          <a:lstStyle/>
          <a:p>
            <a:fld id="{00000000-1234-1234-1234-123412341234}" type="slidenum">
              <a:rPr lang="en-US" smtClean="0">
                <a:sym typeface="Questrial"/>
              </a:rPr>
              <a:pPr/>
              <a:t>40</a:t>
            </a:fld>
            <a:endParaRPr lang="en-US">
              <a:sym typeface="Questrial"/>
            </a:endParaRPr>
          </a:p>
        </p:txBody>
      </p:sp>
      <p:pic>
        <p:nvPicPr>
          <p:cNvPr id="1352" name="Shape 1352" descr="Image result for graphic of detective"/>
          <p:cNvPicPr preferRelativeResize="0"/>
          <p:nvPr/>
        </p:nvPicPr>
        <p:blipFill rotWithShape="1">
          <a:blip r:embed="rId3">
            <a:alphaModFix/>
          </a:blip>
          <a:srcRect/>
          <a:stretch/>
        </p:blipFill>
        <p:spPr>
          <a:xfrm>
            <a:off x="8839200" y="153235"/>
            <a:ext cx="1681862" cy="1499038"/>
          </a:xfrm>
          <a:prstGeom prst="rect">
            <a:avLst/>
          </a:prstGeom>
          <a:noFill/>
          <a:ln>
            <a:noFill/>
          </a:ln>
        </p:spPr>
      </p:pic>
      <p:sp>
        <p:nvSpPr>
          <p:cNvPr id="5" name="Date Placeholder 4"/>
          <p:cNvSpPr>
            <a:spLocks noGrp="1"/>
          </p:cNvSpPr>
          <p:nvPr>
            <p:ph type="dt" sz="half" idx="10"/>
          </p:nvPr>
        </p:nvSpPr>
        <p:spPr/>
        <p:txBody>
          <a:bodyPr/>
          <a:lstStyle/>
          <a:p>
            <a:r>
              <a:rPr lang="en-US" dirty="0" smtClean="0"/>
              <a:t>April 2018</a:t>
            </a:r>
            <a:endParaRPr lang="en-US" dirty="0"/>
          </a:p>
        </p:txBody>
      </p:sp>
    </p:spTree>
    <p:extLst>
      <p:ext uri="{BB962C8B-B14F-4D97-AF65-F5344CB8AC3E}">
        <p14:creationId xmlns:p14="http://schemas.microsoft.com/office/powerpoint/2010/main" val="4148676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989" y="-25180"/>
            <a:ext cx="8876031" cy="916525"/>
          </a:xfrm>
        </p:spPr>
        <p:txBody>
          <a:bodyPr/>
          <a:lstStyle/>
          <a:p>
            <a:r>
              <a:rPr lang="en-US" dirty="0" smtClean="0"/>
              <a:t>Example of Root Cause Analysis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22579909"/>
              </p:ext>
            </p:extLst>
          </p:nvPr>
        </p:nvGraphicFramePr>
        <p:xfrm>
          <a:off x="1041945" y="1085755"/>
          <a:ext cx="10173775" cy="5772245"/>
        </p:xfrm>
        <a:graphic>
          <a:graphicData uri="http://schemas.openxmlformats.org/drawingml/2006/table">
            <a:tbl>
              <a:tblPr firstRow="1" bandRow="1">
                <a:tableStyleId>{5C22544A-7EE6-4342-B048-85BDC9FD1C3A}</a:tableStyleId>
              </a:tblPr>
              <a:tblGrid>
                <a:gridCol w="2795184">
                  <a:extLst>
                    <a:ext uri="{9D8B030D-6E8A-4147-A177-3AD203B41FA5}">
                      <a16:colId xmlns:a16="http://schemas.microsoft.com/office/drawing/2014/main" val="20000"/>
                    </a:ext>
                  </a:extLst>
                </a:gridCol>
                <a:gridCol w="7378591">
                  <a:extLst>
                    <a:ext uri="{9D8B030D-6E8A-4147-A177-3AD203B41FA5}">
                      <a16:colId xmlns:a16="http://schemas.microsoft.com/office/drawing/2014/main" val="20001"/>
                    </a:ext>
                  </a:extLst>
                </a:gridCol>
              </a:tblGrid>
              <a:tr h="1045637">
                <a:tc>
                  <a:txBody>
                    <a:bodyPr/>
                    <a:lstStyle/>
                    <a:p>
                      <a:pPr marL="0" marR="0" algn="ctr">
                        <a:lnSpc>
                          <a:spcPct val="107000"/>
                        </a:lnSpc>
                        <a:spcBef>
                          <a:spcPts val="0"/>
                        </a:spcBef>
                        <a:spcAft>
                          <a:spcPts val="0"/>
                        </a:spcAft>
                      </a:pPr>
                      <a:r>
                        <a:rPr lang="en-US" sz="2400" b="0" kern="1200" dirty="0" smtClean="0">
                          <a:effectLst/>
                        </a:rPr>
                        <a:t>Effect of Disability</a:t>
                      </a:r>
                      <a:r>
                        <a:rPr lang="en-US" sz="2800" b="0" kern="1200" dirty="0" smtClean="0">
                          <a:effectLst/>
                        </a:rPr>
                        <a:t>  </a:t>
                      </a:r>
                    </a:p>
                    <a:p>
                      <a:pPr marL="0" marR="0" algn="ctr">
                        <a:lnSpc>
                          <a:spcPct val="90000"/>
                        </a:lnSpc>
                        <a:spcBef>
                          <a:spcPts val="0"/>
                        </a:spcBef>
                        <a:spcAft>
                          <a:spcPts val="0"/>
                        </a:spcAft>
                      </a:pPr>
                      <a:r>
                        <a:rPr lang="en-US" sz="2000" b="0" kern="1200" dirty="0" smtClean="0">
                          <a:effectLst/>
                          <a:latin typeface="+mn-lt"/>
                        </a:rPr>
                        <a:t>“How”</a:t>
                      </a:r>
                      <a:endParaRPr lang="en-US" sz="2000" b="0" dirty="0" smtClean="0">
                        <a:effectLst/>
                        <a:latin typeface="+mn-lt"/>
                      </a:endParaRPr>
                    </a:p>
                    <a:p>
                      <a:pPr marL="0" marR="0" algn="ctr">
                        <a:lnSpc>
                          <a:spcPct val="90000"/>
                        </a:lnSpc>
                        <a:spcBef>
                          <a:spcPts val="0"/>
                        </a:spcBef>
                        <a:spcAft>
                          <a:spcPts val="0"/>
                        </a:spcAft>
                      </a:pPr>
                      <a:r>
                        <a:rPr lang="en-US" sz="2000" b="0" kern="1200" dirty="0" smtClean="0">
                          <a:effectLst/>
                          <a:latin typeface="+mn-lt"/>
                        </a:rPr>
                        <a:t>(Observer)</a:t>
                      </a:r>
                      <a:endParaRPr lang="en-US" sz="2000" b="0" dirty="0">
                        <a:solidFill>
                          <a:srgbClr val="C00000"/>
                        </a:solidFill>
                        <a:effectLst/>
                        <a:latin typeface="+mn-lt"/>
                        <a:ea typeface="Calibri" panose="020F0502020204030204" pitchFamily="34" charset="0"/>
                        <a:cs typeface="Times New Roman" panose="02020603050405020304" pitchFamily="18" charset="0"/>
                      </a:endParaRPr>
                    </a:p>
                  </a:txBody>
                  <a:tcPr marL="121908" marR="121908" marT="45712" marB="45712"/>
                </a:tc>
                <a:tc>
                  <a:txBody>
                    <a:bodyPr/>
                    <a:lstStyle/>
                    <a:p>
                      <a:pPr marL="0" marR="0" algn="ctr">
                        <a:lnSpc>
                          <a:spcPct val="107000"/>
                        </a:lnSpc>
                        <a:spcBef>
                          <a:spcPts val="0"/>
                        </a:spcBef>
                        <a:spcAft>
                          <a:spcPts val="0"/>
                        </a:spcAft>
                      </a:pPr>
                      <a:r>
                        <a:rPr lang="en-US" sz="2400" b="0" kern="1200" dirty="0">
                          <a:solidFill>
                            <a:schemeClr val="accent1">
                              <a:lumMod val="40000"/>
                              <a:lumOff val="60000"/>
                            </a:schemeClr>
                          </a:solidFill>
                          <a:effectLst/>
                        </a:rPr>
                        <a:t>Root Cause </a:t>
                      </a:r>
                      <a:r>
                        <a:rPr lang="en-US" sz="2400" b="0" kern="1200" dirty="0" smtClean="0">
                          <a:solidFill>
                            <a:schemeClr val="accent1">
                              <a:lumMod val="40000"/>
                              <a:lumOff val="60000"/>
                            </a:schemeClr>
                          </a:solidFill>
                          <a:effectLst/>
                        </a:rPr>
                        <a:t>Analysis</a:t>
                      </a:r>
                    </a:p>
                    <a:p>
                      <a:pPr marL="0" marR="0" algn="ctr">
                        <a:lnSpc>
                          <a:spcPct val="90000"/>
                        </a:lnSpc>
                        <a:spcBef>
                          <a:spcPts val="0"/>
                        </a:spcBef>
                        <a:spcAft>
                          <a:spcPts val="0"/>
                        </a:spcAft>
                      </a:pPr>
                      <a:r>
                        <a:rPr lang="en-US" sz="2000" b="0" kern="1200" dirty="0" smtClean="0">
                          <a:effectLst/>
                        </a:rPr>
                        <a:t>“Why”</a:t>
                      </a:r>
                      <a:endParaRPr lang="en-US" sz="2000" b="0" dirty="0">
                        <a:effectLst/>
                      </a:endParaRPr>
                    </a:p>
                    <a:p>
                      <a:pPr marL="0" marR="0" algn="ctr">
                        <a:lnSpc>
                          <a:spcPct val="90000"/>
                        </a:lnSpc>
                        <a:spcBef>
                          <a:spcPts val="0"/>
                        </a:spcBef>
                        <a:spcAft>
                          <a:spcPts val="0"/>
                        </a:spcAft>
                      </a:pPr>
                      <a:r>
                        <a:rPr lang="en-US" sz="2000" b="0" kern="1200" dirty="0">
                          <a:effectLst/>
                        </a:rPr>
                        <a:t>(Detective/Analyst)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08" marR="121908" marT="45712" marB="45712"/>
                </a:tc>
                <a:extLst>
                  <a:ext uri="{0D108BD9-81ED-4DB2-BD59-A6C34878D82A}">
                    <a16:rowId xmlns:a16="http://schemas.microsoft.com/office/drawing/2014/main" val="10000"/>
                  </a:ext>
                </a:extLst>
              </a:tr>
              <a:tr h="4464826">
                <a:tc>
                  <a:txBody>
                    <a:bodyPr/>
                    <a:lstStyle/>
                    <a:p>
                      <a:pPr marL="0" marR="0">
                        <a:lnSpc>
                          <a:spcPct val="107000"/>
                        </a:lnSpc>
                        <a:spcBef>
                          <a:spcPts val="0"/>
                        </a:spcBef>
                        <a:spcAft>
                          <a:spcPts val="0"/>
                        </a:spcAft>
                      </a:pPr>
                      <a:r>
                        <a:rPr lang="en-US" sz="2200" kern="1200" dirty="0" smtClean="0">
                          <a:effectLst/>
                        </a:rPr>
                        <a:t>Does not independently read grade-level text</a:t>
                      </a:r>
                      <a:endParaRPr lang="en-US" sz="2000" kern="12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121908" marR="121908" marT="45712" marB="45712"/>
                </a:tc>
                <a:tc>
                  <a:txBody>
                    <a:bodyPr/>
                    <a:lstStyle/>
                    <a:p>
                      <a:pPr marL="0" marR="0">
                        <a:lnSpc>
                          <a:spcPct val="95000"/>
                        </a:lnSpc>
                        <a:spcBef>
                          <a:spcPts val="1200"/>
                        </a:spcBef>
                        <a:spcAft>
                          <a:spcPts val="0"/>
                        </a:spcAft>
                      </a:pPr>
                      <a:r>
                        <a:rPr lang="en-US" sz="2200" kern="1200" dirty="0" smtClean="0">
                          <a:effectLst/>
                          <a:latin typeface="+mn-lt"/>
                        </a:rPr>
                        <a:t>Gets</a:t>
                      </a:r>
                      <a:r>
                        <a:rPr lang="en-US" sz="2200" kern="1200" baseline="0" dirty="0" smtClean="0">
                          <a:effectLst/>
                          <a:latin typeface="+mn-lt"/>
                        </a:rPr>
                        <a:t> frustrated when required to read independently. </a:t>
                      </a:r>
                    </a:p>
                    <a:p>
                      <a:pPr marL="0" marR="0">
                        <a:lnSpc>
                          <a:spcPct val="95000"/>
                        </a:lnSpc>
                        <a:spcBef>
                          <a:spcPts val="1200"/>
                        </a:spcBef>
                        <a:spcAft>
                          <a:spcPts val="0"/>
                        </a:spcAft>
                      </a:pPr>
                      <a:r>
                        <a:rPr lang="en-US" sz="2200" kern="1200" baseline="0" dirty="0" smtClean="0">
                          <a:effectLst/>
                          <a:latin typeface="+mn-lt"/>
                        </a:rPr>
                        <a:t>Trouble gaining meaning from grade level written material when reading independently. When text read aloud or using a text reader, can access/comprehend. </a:t>
                      </a:r>
                      <a:endParaRPr lang="en-US" sz="2200" kern="1200" dirty="0" smtClean="0">
                        <a:effectLst/>
                        <a:latin typeface="+mn-lt"/>
                      </a:endParaRPr>
                    </a:p>
                    <a:p>
                      <a:pPr marL="0" marR="0">
                        <a:lnSpc>
                          <a:spcPct val="95000"/>
                        </a:lnSpc>
                        <a:spcBef>
                          <a:spcPts val="1200"/>
                        </a:spcBef>
                        <a:spcAft>
                          <a:spcPts val="0"/>
                        </a:spcAft>
                      </a:pPr>
                      <a:r>
                        <a:rPr lang="en-US" sz="2200" kern="1200" dirty="0" smtClean="0">
                          <a:effectLst/>
                          <a:latin typeface="+mn-lt"/>
                        </a:rPr>
                        <a:t>Reading fluency is stilted; does not read quickly with accuracy and expression. Struggles with word recognition.</a:t>
                      </a:r>
                      <a:endParaRPr lang="en-US" sz="2200" i="1" kern="1200" dirty="0" smtClean="0">
                        <a:solidFill>
                          <a:srgbClr val="FF0000"/>
                        </a:solidFill>
                        <a:effectLst/>
                        <a:latin typeface="+mn-lt"/>
                      </a:endParaRPr>
                    </a:p>
                    <a:p>
                      <a:pPr marL="0" marR="0">
                        <a:lnSpc>
                          <a:spcPct val="95000"/>
                        </a:lnSpc>
                        <a:spcBef>
                          <a:spcPts val="1200"/>
                        </a:spcBef>
                        <a:spcAft>
                          <a:spcPts val="0"/>
                        </a:spcAft>
                      </a:pPr>
                      <a:r>
                        <a:rPr lang="en-US" sz="2200" kern="1200" dirty="0" smtClean="0">
                          <a:effectLst/>
                          <a:latin typeface="+mn-lt"/>
                        </a:rPr>
                        <a:t>Difficulty decoding (sounding out) words in grade level text.</a:t>
                      </a:r>
                      <a:endParaRPr lang="en-US" sz="2200" kern="1200" baseline="0" dirty="0" smtClean="0">
                        <a:effectLst/>
                        <a:latin typeface="+mn-lt"/>
                      </a:endParaRPr>
                    </a:p>
                    <a:p>
                      <a:pPr marL="0" marR="0">
                        <a:lnSpc>
                          <a:spcPct val="95000"/>
                        </a:lnSpc>
                        <a:spcBef>
                          <a:spcPts val="1200"/>
                        </a:spcBef>
                        <a:spcAft>
                          <a:spcPts val="0"/>
                        </a:spcAft>
                      </a:pPr>
                      <a:r>
                        <a:rPr lang="en-US" sz="2200" kern="1200" baseline="0" dirty="0" smtClean="0">
                          <a:effectLst/>
                          <a:latin typeface="+mn-lt"/>
                        </a:rPr>
                        <a:t>Lacks phonological skills.</a:t>
                      </a:r>
                    </a:p>
                    <a:p>
                      <a:pPr marL="0" marR="0">
                        <a:lnSpc>
                          <a:spcPct val="95000"/>
                        </a:lnSpc>
                        <a:spcBef>
                          <a:spcPts val="1200"/>
                        </a:spcBef>
                        <a:spcAft>
                          <a:spcPts val="0"/>
                        </a:spcAft>
                      </a:pPr>
                      <a:r>
                        <a:rPr lang="en-US" sz="2200" kern="1200" baseline="0" dirty="0" smtClean="0">
                          <a:effectLst/>
                          <a:latin typeface="+mn-lt"/>
                        </a:rPr>
                        <a:t>Has difficulty segmenting words into syllables and blending syllables into words.</a:t>
                      </a:r>
                    </a:p>
                  </a:txBody>
                  <a:tcPr marL="121908" marR="121908" marT="45712" marB="45712"/>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1524009" y="43945"/>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a:p>
        </p:txBody>
      </p:sp>
      <p:sp>
        <p:nvSpPr>
          <p:cNvPr id="3" name="TextBox 2"/>
          <p:cNvSpPr txBox="1"/>
          <p:nvPr/>
        </p:nvSpPr>
        <p:spPr>
          <a:xfrm>
            <a:off x="3397163" y="2426429"/>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8" name="TextBox 7"/>
          <p:cNvSpPr txBox="1"/>
          <p:nvPr/>
        </p:nvSpPr>
        <p:spPr>
          <a:xfrm>
            <a:off x="3336749" y="5948981"/>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9" name="TextBox 8"/>
          <p:cNvSpPr txBox="1"/>
          <p:nvPr/>
        </p:nvSpPr>
        <p:spPr>
          <a:xfrm>
            <a:off x="3397162" y="3541174"/>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10" name="TextBox 9"/>
          <p:cNvSpPr txBox="1"/>
          <p:nvPr/>
        </p:nvSpPr>
        <p:spPr>
          <a:xfrm>
            <a:off x="3397162" y="4659943"/>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11" name="TextBox 10"/>
          <p:cNvSpPr txBox="1"/>
          <p:nvPr/>
        </p:nvSpPr>
        <p:spPr>
          <a:xfrm>
            <a:off x="3336749" y="5480429"/>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13" name="Date Placeholder 12"/>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41</a:t>
            </a:fld>
            <a:endParaRPr lang="en-US" dirty="0"/>
          </a:p>
        </p:txBody>
      </p:sp>
      <p:sp>
        <p:nvSpPr>
          <p:cNvPr id="5" name="Oval 4"/>
          <p:cNvSpPr/>
          <p:nvPr/>
        </p:nvSpPr>
        <p:spPr>
          <a:xfrm>
            <a:off x="3111413" y="6188529"/>
            <a:ext cx="7910373" cy="669471"/>
          </a:xfrm>
          <a:prstGeom prst="ellipse">
            <a:avLst/>
          </a:prstGeom>
          <a:noFill/>
          <a:ln w="28575">
            <a:solidFill>
              <a:srgbClr val="23C83F"/>
            </a:solidFill>
          </a:ln>
        </p:spPr>
        <p:txBody>
          <a:bodyPr rtlCol="0" anchor="ctr">
            <a:spAutoFit/>
          </a:bodyPr>
          <a:lstStyle/>
          <a:p>
            <a:pPr algn="ctr"/>
            <a:endParaRPr lang="en-US" dirty="0">
              <a:ln>
                <a:solidFill>
                  <a:schemeClr val="accent1">
                    <a:lumMod val="75000"/>
                  </a:schemeClr>
                </a:solidFill>
              </a:ln>
              <a:noFill/>
            </a:endParaRPr>
          </a:p>
        </p:txBody>
      </p:sp>
    </p:spTree>
    <p:extLst>
      <p:ext uri="{BB962C8B-B14F-4D97-AF65-F5344CB8AC3E}">
        <p14:creationId xmlns:p14="http://schemas.microsoft.com/office/powerpoint/2010/main" val="1251870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524008" y="781050"/>
          <a:ext cx="9143992" cy="6076950"/>
        </p:xfrm>
        <a:graphic>
          <a:graphicData uri="http://schemas.openxmlformats.org/drawingml/2006/table">
            <a:tbl>
              <a:tblPr firstRow="1" bandRow="1">
                <a:tableStyleId>{5C22544A-7EE6-4342-B048-85BDC9FD1C3A}</a:tableStyleId>
              </a:tblPr>
              <a:tblGrid>
                <a:gridCol w="2686042">
                  <a:extLst>
                    <a:ext uri="{9D8B030D-6E8A-4147-A177-3AD203B41FA5}">
                      <a16:colId xmlns:a16="http://schemas.microsoft.com/office/drawing/2014/main" val="20000"/>
                    </a:ext>
                  </a:extLst>
                </a:gridCol>
                <a:gridCol w="6457950">
                  <a:extLst>
                    <a:ext uri="{9D8B030D-6E8A-4147-A177-3AD203B41FA5}">
                      <a16:colId xmlns:a16="http://schemas.microsoft.com/office/drawing/2014/main" val="20001"/>
                    </a:ext>
                  </a:extLst>
                </a:gridCol>
              </a:tblGrid>
              <a:tr h="1123689">
                <a:tc>
                  <a:txBody>
                    <a:bodyPr/>
                    <a:lstStyle/>
                    <a:p>
                      <a:pPr marL="0" marR="0" algn="ctr">
                        <a:lnSpc>
                          <a:spcPct val="107000"/>
                        </a:lnSpc>
                        <a:spcBef>
                          <a:spcPts val="0"/>
                        </a:spcBef>
                        <a:spcAft>
                          <a:spcPts val="0"/>
                        </a:spcAft>
                      </a:pPr>
                      <a:r>
                        <a:rPr lang="en-US" sz="2400" b="0" kern="1200" dirty="0" smtClean="0">
                          <a:effectLst/>
                        </a:rPr>
                        <a:t>Effect of Disability</a:t>
                      </a:r>
                      <a:r>
                        <a:rPr lang="en-US" sz="2800" b="0" kern="1200" dirty="0" smtClean="0">
                          <a:effectLst/>
                        </a:rPr>
                        <a:t>  </a:t>
                      </a:r>
                    </a:p>
                    <a:p>
                      <a:pPr marL="0" marR="0" algn="ctr">
                        <a:lnSpc>
                          <a:spcPct val="90000"/>
                        </a:lnSpc>
                        <a:spcBef>
                          <a:spcPts val="0"/>
                        </a:spcBef>
                        <a:spcAft>
                          <a:spcPts val="0"/>
                        </a:spcAft>
                      </a:pPr>
                      <a:r>
                        <a:rPr lang="en-US" sz="2000" b="0" kern="1200" dirty="0" smtClean="0">
                          <a:effectLst/>
                          <a:latin typeface="+mn-lt"/>
                        </a:rPr>
                        <a:t>“How”</a:t>
                      </a:r>
                      <a:endParaRPr lang="en-US" sz="2000" b="0" dirty="0" smtClean="0">
                        <a:effectLst/>
                        <a:latin typeface="+mn-lt"/>
                      </a:endParaRPr>
                    </a:p>
                    <a:p>
                      <a:pPr marL="0" marR="0" algn="ctr">
                        <a:lnSpc>
                          <a:spcPct val="90000"/>
                        </a:lnSpc>
                        <a:spcBef>
                          <a:spcPts val="0"/>
                        </a:spcBef>
                        <a:spcAft>
                          <a:spcPts val="0"/>
                        </a:spcAft>
                      </a:pPr>
                      <a:r>
                        <a:rPr lang="en-US" sz="2000" b="0" kern="1200" dirty="0" smtClean="0">
                          <a:effectLst/>
                          <a:latin typeface="+mn-lt"/>
                        </a:rPr>
                        <a:t>(Observer)</a:t>
                      </a:r>
                      <a:endParaRPr lang="en-US" sz="2000" b="0" dirty="0">
                        <a:solidFill>
                          <a:srgbClr val="C00000"/>
                        </a:solidFill>
                        <a:effectLst/>
                        <a:latin typeface="+mn-lt"/>
                        <a:ea typeface="Calibri" panose="020F0502020204030204" pitchFamily="34" charset="0"/>
                        <a:cs typeface="Times New Roman" panose="02020603050405020304" pitchFamily="18" charset="0"/>
                      </a:endParaRPr>
                    </a:p>
                  </a:txBody>
                  <a:tcPr marL="121908" marR="121908" marT="45712" marB="45712"/>
                </a:tc>
                <a:tc>
                  <a:txBody>
                    <a:bodyPr/>
                    <a:lstStyle/>
                    <a:p>
                      <a:pPr marL="0" marR="0" algn="ctr">
                        <a:lnSpc>
                          <a:spcPct val="107000"/>
                        </a:lnSpc>
                        <a:spcBef>
                          <a:spcPts val="0"/>
                        </a:spcBef>
                        <a:spcAft>
                          <a:spcPts val="0"/>
                        </a:spcAft>
                      </a:pPr>
                      <a:r>
                        <a:rPr lang="en-US" sz="2400" b="0" kern="1200" dirty="0">
                          <a:solidFill>
                            <a:schemeClr val="accent1">
                              <a:lumMod val="40000"/>
                              <a:lumOff val="60000"/>
                            </a:schemeClr>
                          </a:solidFill>
                          <a:effectLst/>
                        </a:rPr>
                        <a:t>Root Cause </a:t>
                      </a:r>
                      <a:r>
                        <a:rPr lang="en-US" sz="2400" b="0" kern="1200" dirty="0" smtClean="0">
                          <a:solidFill>
                            <a:schemeClr val="accent1">
                              <a:lumMod val="40000"/>
                              <a:lumOff val="60000"/>
                            </a:schemeClr>
                          </a:solidFill>
                          <a:effectLst/>
                        </a:rPr>
                        <a:t>Analysis</a:t>
                      </a:r>
                    </a:p>
                    <a:p>
                      <a:pPr marL="0" marR="0" algn="ctr">
                        <a:lnSpc>
                          <a:spcPct val="90000"/>
                        </a:lnSpc>
                        <a:spcBef>
                          <a:spcPts val="0"/>
                        </a:spcBef>
                        <a:spcAft>
                          <a:spcPts val="0"/>
                        </a:spcAft>
                      </a:pPr>
                      <a:r>
                        <a:rPr lang="en-US" sz="2000" b="0" kern="1200" dirty="0" smtClean="0">
                          <a:effectLst/>
                        </a:rPr>
                        <a:t>“Why”</a:t>
                      </a:r>
                      <a:endParaRPr lang="en-US" sz="2000" b="0" dirty="0">
                        <a:effectLst/>
                      </a:endParaRPr>
                    </a:p>
                    <a:p>
                      <a:pPr marL="0" marR="0" algn="ctr">
                        <a:lnSpc>
                          <a:spcPct val="90000"/>
                        </a:lnSpc>
                        <a:spcBef>
                          <a:spcPts val="0"/>
                        </a:spcBef>
                        <a:spcAft>
                          <a:spcPts val="0"/>
                        </a:spcAft>
                      </a:pPr>
                      <a:r>
                        <a:rPr lang="en-US" sz="2000" b="0" kern="1200" dirty="0">
                          <a:effectLst/>
                        </a:rPr>
                        <a:t>(Detective/Analyst)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08" marR="121908" marT="45712" marB="45712"/>
                </a:tc>
                <a:extLst>
                  <a:ext uri="{0D108BD9-81ED-4DB2-BD59-A6C34878D82A}">
                    <a16:rowId xmlns:a16="http://schemas.microsoft.com/office/drawing/2014/main" val="10000"/>
                  </a:ext>
                </a:extLst>
              </a:tr>
              <a:tr h="4953261">
                <a:tc>
                  <a:txBody>
                    <a:bodyPr/>
                    <a:lstStyle/>
                    <a:p>
                      <a:pPr marL="0" marR="0" lvl="0" indent="0" algn="l" defTabSz="914308" rtl="0" eaLnBrk="1" fontAlgn="auto" latinLnBrk="0" hangingPunct="1">
                        <a:lnSpc>
                          <a:spcPct val="107000"/>
                        </a:lnSpc>
                        <a:spcBef>
                          <a:spcPts val="0"/>
                        </a:spcBef>
                        <a:spcAft>
                          <a:spcPts val="0"/>
                        </a:spcAft>
                        <a:buClrTx/>
                        <a:buSzTx/>
                        <a:buFontTx/>
                        <a:buNone/>
                        <a:tabLst/>
                        <a:defRPr/>
                      </a:pPr>
                      <a:r>
                        <a:rPr lang="en-US" sz="2000" kern="1200" dirty="0" smtClean="0">
                          <a:effectLst/>
                          <a:latin typeface="+mn-lt"/>
                        </a:rPr>
                        <a:t>Student is failing math class.</a:t>
                      </a:r>
                    </a:p>
                  </a:txBody>
                  <a:tcPr marL="121908" marR="121908" marT="45712" marB="45712"/>
                </a:tc>
                <a:tc>
                  <a:txBody>
                    <a:bodyPr/>
                    <a:lstStyle/>
                    <a:p>
                      <a:pPr marL="0" marR="0">
                        <a:lnSpc>
                          <a:spcPct val="95000"/>
                        </a:lnSpc>
                        <a:spcBef>
                          <a:spcPts val="1200"/>
                        </a:spcBef>
                        <a:spcAft>
                          <a:spcPts val="0"/>
                        </a:spcAft>
                      </a:pPr>
                      <a:r>
                        <a:rPr lang="en-US" sz="2400" kern="1200" dirty="0" smtClean="0">
                          <a:effectLst/>
                          <a:latin typeface="+mn-lt"/>
                        </a:rPr>
                        <a:t>Student has difficulty understanding concepts</a:t>
                      </a:r>
                    </a:p>
                    <a:p>
                      <a:pPr marL="0" marR="0">
                        <a:lnSpc>
                          <a:spcPct val="95000"/>
                        </a:lnSpc>
                        <a:spcBef>
                          <a:spcPts val="1200"/>
                        </a:spcBef>
                        <a:spcAft>
                          <a:spcPts val="0"/>
                        </a:spcAft>
                      </a:pPr>
                      <a:r>
                        <a:rPr lang="en-US" sz="2400" kern="1200" dirty="0" smtClean="0">
                          <a:effectLst/>
                          <a:latin typeface="+mn-lt"/>
                        </a:rPr>
                        <a:t/>
                      </a:r>
                      <a:br>
                        <a:rPr lang="en-US" sz="2400" kern="1200" dirty="0" smtClean="0">
                          <a:effectLst/>
                          <a:latin typeface="+mn-lt"/>
                        </a:rPr>
                      </a:br>
                      <a:r>
                        <a:rPr lang="en-US" sz="2400" kern="1200" dirty="0" smtClean="0">
                          <a:effectLst/>
                          <a:latin typeface="+mn-lt"/>
                        </a:rPr>
                        <a:t>Student is missing instruction.</a:t>
                      </a:r>
                    </a:p>
                    <a:p>
                      <a:pPr marL="0" marR="0">
                        <a:lnSpc>
                          <a:spcPct val="95000"/>
                        </a:lnSpc>
                        <a:spcBef>
                          <a:spcPts val="1200"/>
                        </a:spcBef>
                        <a:spcAft>
                          <a:spcPts val="0"/>
                        </a:spcAft>
                      </a:pPr>
                      <a:r>
                        <a:rPr lang="en-US" sz="2400" kern="1200" dirty="0" smtClean="0">
                          <a:effectLst/>
                          <a:latin typeface="+mn-lt"/>
                        </a:rPr>
                        <a:t/>
                      </a:r>
                      <a:br>
                        <a:rPr lang="en-US" sz="2400" kern="1200" dirty="0" smtClean="0">
                          <a:effectLst/>
                          <a:latin typeface="+mn-lt"/>
                        </a:rPr>
                      </a:br>
                      <a:r>
                        <a:rPr lang="en-US" sz="2400" kern="1200" dirty="0" smtClean="0">
                          <a:effectLst/>
                          <a:latin typeface="+mn-lt"/>
                        </a:rPr>
                        <a:t>Student is late to class.</a:t>
                      </a:r>
                      <a:br>
                        <a:rPr lang="en-US" sz="2400" kern="1200" dirty="0" smtClean="0">
                          <a:effectLst/>
                          <a:latin typeface="+mn-lt"/>
                        </a:rPr>
                      </a:br>
                      <a:r>
                        <a:rPr lang="en-US" sz="2400" kern="1200" dirty="0" smtClean="0">
                          <a:effectLst/>
                          <a:latin typeface="+mn-lt"/>
                        </a:rPr>
                        <a:t/>
                      </a:r>
                      <a:br>
                        <a:rPr lang="en-US" sz="2400" kern="1200" dirty="0" smtClean="0">
                          <a:effectLst/>
                          <a:latin typeface="+mn-lt"/>
                        </a:rPr>
                      </a:br>
                      <a:r>
                        <a:rPr lang="en-US" sz="2400" kern="1200" dirty="0" smtClean="0">
                          <a:effectLst/>
                          <a:latin typeface="+mn-lt"/>
                        </a:rPr>
                        <a:t>Student is having difficulty moving from class to class.</a:t>
                      </a:r>
                      <a:br>
                        <a:rPr lang="en-US" sz="2400" kern="1200" dirty="0" smtClean="0">
                          <a:effectLst/>
                          <a:latin typeface="+mn-lt"/>
                        </a:rPr>
                      </a:br>
                      <a:r>
                        <a:rPr lang="en-US" sz="2400" kern="1200" dirty="0" smtClean="0">
                          <a:effectLst/>
                          <a:latin typeface="+mn-lt"/>
                        </a:rPr>
                        <a:t/>
                      </a:r>
                      <a:br>
                        <a:rPr lang="en-US" sz="2400" kern="1200" dirty="0" smtClean="0">
                          <a:effectLst/>
                          <a:latin typeface="+mn-lt"/>
                        </a:rPr>
                      </a:br>
                      <a:r>
                        <a:rPr lang="en-US" sz="2400" kern="1200" dirty="0" smtClean="0">
                          <a:effectLst/>
                          <a:latin typeface="+mn-lt"/>
                        </a:rPr>
                        <a:t>Student walks slowly and has difficulty navigating busy hallways and stairs.</a:t>
                      </a:r>
                    </a:p>
                  </a:txBody>
                  <a:tcPr marL="121908" marR="121908" marT="45712" marB="45712"/>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1657989" y="-25180"/>
            <a:ext cx="8876031" cy="916525"/>
          </a:xfrm>
        </p:spPr>
        <p:txBody>
          <a:bodyPr/>
          <a:lstStyle/>
          <a:p>
            <a:r>
              <a:rPr lang="en-US" dirty="0" smtClean="0"/>
              <a:t>Example of Root Cause Analysis</a:t>
            </a:r>
            <a:endParaRPr lang="en-US" dirty="0"/>
          </a:p>
        </p:txBody>
      </p:sp>
      <p:sp>
        <p:nvSpPr>
          <p:cNvPr id="5" name="Slide Number Placeholder 4"/>
          <p:cNvSpPr>
            <a:spLocks noGrp="1"/>
          </p:cNvSpPr>
          <p:nvPr>
            <p:ph type="sldNum" sz="quarter" idx="11"/>
          </p:nvPr>
        </p:nvSpPr>
        <p:spPr/>
        <p:txBody>
          <a:bodyPr/>
          <a:lstStyle/>
          <a:p>
            <a:fld id="{7C5D2030-3091-4198-9275-AA06B770FE2C}" type="slidenum">
              <a:rPr lang="en-US" smtClean="0">
                <a:solidFill>
                  <a:srgbClr val="0F1540">
                    <a:lumMod val="75000"/>
                    <a:lumOff val="25000"/>
                  </a:srgbClr>
                </a:solidFill>
              </a:rPr>
              <a:pPr/>
              <a:t>42</a:t>
            </a:fld>
            <a:endParaRPr lang="en-US" dirty="0">
              <a:solidFill>
                <a:srgbClr val="0F1540">
                  <a:lumMod val="75000"/>
                  <a:lumOff val="25000"/>
                </a:srgbClr>
              </a:solidFill>
            </a:endParaRPr>
          </a:p>
        </p:txBody>
      </p:sp>
      <p:sp>
        <p:nvSpPr>
          <p:cNvPr id="7" name="Rectangle 1"/>
          <p:cNvSpPr>
            <a:spLocks noChangeArrowheads="1"/>
          </p:cNvSpPr>
          <p:nvPr/>
        </p:nvSpPr>
        <p:spPr bwMode="auto">
          <a:xfrm>
            <a:off x="1524009" y="43945"/>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a:solidFill>
                <a:srgbClr val="FFFFFF"/>
              </a:solidFill>
            </a:endParaRPr>
          </a:p>
        </p:txBody>
      </p:sp>
      <p:sp>
        <p:nvSpPr>
          <p:cNvPr id="3" name="TextBox 2"/>
          <p:cNvSpPr txBox="1"/>
          <p:nvPr/>
        </p:nvSpPr>
        <p:spPr>
          <a:xfrm>
            <a:off x="3610109" y="2318892"/>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9" name="TextBox 8"/>
          <p:cNvSpPr txBox="1"/>
          <p:nvPr/>
        </p:nvSpPr>
        <p:spPr>
          <a:xfrm>
            <a:off x="3586752" y="3148322"/>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10" name="TextBox 9"/>
          <p:cNvSpPr txBox="1"/>
          <p:nvPr/>
        </p:nvSpPr>
        <p:spPr>
          <a:xfrm>
            <a:off x="3586752" y="3981354"/>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11" name="TextBox 10"/>
          <p:cNvSpPr txBox="1"/>
          <p:nvPr/>
        </p:nvSpPr>
        <p:spPr>
          <a:xfrm>
            <a:off x="3586751" y="5012879"/>
            <a:ext cx="810883" cy="369332"/>
          </a:xfrm>
          <a:prstGeom prst="rect">
            <a:avLst/>
          </a:prstGeom>
          <a:noFill/>
        </p:spPr>
        <p:txBody>
          <a:bodyPr wrap="square" rtlCol="0">
            <a:spAutoFit/>
          </a:bodyPr>
          <a:lstStyle/>
          <a:p>
            <a:r>
              <a:rPr lang="en-US" i="1" dirty="0" smtClean="0">
                <a:solidFill>
                  <a:srgbClr val="C00000"/>
                </a:solidFill>
              </a:rPr>
              <a:t>Why?</a:t>
            </a:r>
            <a:endParaRPr lang="en-US" i="1" dirty="0">
              <a:solidFill>
                <a:srgbClr val="C00000"/>
              </a:solidFill>
            </a:endParaRPr>
          </a:p>
        </p:txBody>
      </p:sp>
      <p:sp>
        <p:nvSpPr>
          <p:cNvPr id="8" name="Oval 7"/>
          <p:cNvSpPr/>
          <p:nvPr/>
        </p:nvSpPr>
        <p:spPr>
          <a:xfrm>
            <a:off x="3739243" y="4945201"/>
            <a:ext cx="6598834" cy="1577975"/>
          </a:xfrm>
          <a:prstGeom prst="ellipse">
            <a:avLst/>
          </a:prstGeom>
          <a:noFill/>
          <a:ln w="38100">
            <a:solidFill>
              <a:srgbClr val="23C83F"/>
            </a:solidFill>
          </a:ln>
        </p:spPr>
        <p:txBody>
          <a:bodyPr rtlCol="0" anchor="ctr">
            <a:spAutoFit/>
          </a:bodyPr>
          <a:lstStyle/>
          <a:p>
            <a:pPr algn="ctr"/>
            <a:endParaRPr lang="en-US" dirty="0">
              <a:ln>
                <a:solidFill>
                  <a:schemeClr val="accent1">
                    <a:lumMod val="75000"/>
                  </a:schemeClr>
                </a:solidFill>
              </a:ln>
              <a:noFill/>
            </a:endParaRPr>
          </a:p>
        </p:txBody>
      </p:sp>
    </p:spTree>
    <p:extLst>
      <p:ext uri="{BB962C8B-B14F-4D97-AF65-F5344CB8AC3E}">
        <p14:creationId xmlns:p14="http://schemas.microsoft.com/office/powerpoint/2010/main" val="3901717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Root Cause Analysis</a:t>
            </a:r>
            <a:endParaRPr lang="en-US" sz="2400" dirty="0">
              <a:solidFill>
                <a:srgbClr val="FFFF00"/>
              </a:solidFill>
            </a:endParaRPr>
          </a:p>
        </p:txBody>
      </p:sp>
      <p:sp>
        <p:nvSpPr>
          <p:cNvPr id="3" name="Content Placeholder 2"/>
          <p:cNvSpPr>
            <a:spLocks noGrp="1"/>
          </p:cNvSpPr>
          <p:nvPr>
            <p:ph idx="1"/>
          </p:nvPr>
        </p:nvSpPr>
        <p:spPr/>
        <p:txBody>
          <a:bodyPr/>
          <a:lstStyle/>
          <a:p>
            <a:r>
              <a:rPr lang="en-US" dirty="0" smtClean="0"/>
              <a:t>Not required, but encouraged, and certainly should be considered in the conversation</a:t>
            </a:r>
          </a:p>
          <a:p>
            <a:r>
              <a:rPr lang="en-US" dirty="0" smtClean="0"/>
              <a:t>Possible options </a:t>
            </a:r>
          </a:p>
          <a:p>
            <a:pPr lvl="1"/>
            <a:r>
              <a:rPr lang="en-US" dirty="0" smtClean="0"/>
              <a:t>Go back and refine effect statement…   e.g. </a:t>
            </a:r>
            <a:r>
              <a:rPr lang="en-US" b="1" dirty="0" smtClean="0"/>
              <a:t>The student  </a:t>
            </a:r>
            <a:r>
              <a:rPr lang="en-US" u="sng" dirty="0" smtClean="0"/>
              <a:t>(observed effect(s) related to an area) </a:t>
            </a:r>
            <a:r>
              <a:rPr lang="en-US" dirty="0" smtClean="0"/>
              <a:t>… </a:t>
            </a:r>
            <a:r>
              <a:rPr lang="en-US" b="1" dirty="0" smtClean="0">
                <a:solidFill>
                  <a:schemeClr val="accent1"/>
                </a:solidFill>
              </a:rPr>
              <a:t>because</a:t>
            </a:r>
            <a:r>
              <a:rPr lang="en-US" dirty="0" smtClean="0"/>
              <a:t> </a:t>
            </a:r>
            <a:r>
              <a:rPr lang="en-US" u="sng" dirty="0" smtClean="0"/>
              <a:t>(</a:t>
            </a:r>
            <a:r>
              <a:rPr lang="en-US" u="sng" dirty="0" smtClean="0">
                <a:solidFill>
                  <a:schemeClr val="accent1">
                    <a:lumMod val="75000"/>
                  </a:schemeClr>
                </a:solidFill>
              </a:rPr>
              <a:t>root cause/s</a:t>
            </a:r>
            <a:r>
              <a:rPr lang="en-US" u="sng" dirty="0" smtClean="0"/>
              <a:t>) </a:t>
            </a:r>
          </a:p>
          <a:p>
            <a:pPr lvl="2"/>
            <a:r>
              <a:rPr lang="en-US" dirty="0" smtClean="0"/>
              <a:t>E.g. The student </a:t>
            </a:r>
            <a:r>
              <a:rPr lang="en-US" u="sng" dirty="0" smtClean="0"/>
              <a:t>does not independently read grade-level </a:t>
            </a:r>
            <a:r>
              <a:rPr lang="en-US" dirty="0" smtClean="0"/>
              <a:t>text (effect)  </a:t>
            </a:r>
            <a:r>
              <a:rPr lang="en-US" b="1" dirty="0" smtClean="0">
                <a:solidFill>
                  <a:schemeClr val="accent1"/>
                </a:solidFill>
              </a:rPr>
              <a:t>because</a:t>
            </a:r>
            <a:r>
              <a:rPr lang="en-US" b="1" dirty="0" smtClean="0"/>
              <a:t> </a:t>
            </a:r>
            <a:r>
              <a:rPr lang="en-US" dirty="0">
                <a:solidFill>
                  <a:schemeClr val="accent1"/>
                </a:solidFill>
              </a:rPr>
              <a:t>h</a:t>
            </a:r>
            <a:r>
              <a:rPr lang="en-US" dirty="0" smtClean="0">
                <a:solidFill>
                  <a:schemeClr val="accent1"/>
                </a:solidFill>
              </a:rPr>
              <a:t>as </a:t>
            </a:r>
            <a:r>
              <a:rPr lang="en-US" dirty="0">
                <a:solidFill>
                  <a:schemeClr val="accent1"/>
                </a:solidFill>
              </a:rPr>
              <a:t>difficulty segmenting words into syllables and blending syllables into </a:t>
            </a:r>
            <a:r>
              <a:rPr lang="en-US" dirty="0" smtClean="0">
                <a:solidFill>
                  <a:schemeClr val="accent1"/>
                </a:solidFill>
              </a:rPr>
              <a:t>words</a:t>
            </a:r>
            <a:r>
              <a:rPr lang="en-US" dirty="0">
                <a:solidFill>
                  <a:schemeClr val="accent1"/>
                </a:solidFill>
              </a:rPr>
              <a:t> </a:t>
            </a:r>
            <a:r>
              <a:rPr lang="en-US" dirty="0" smtClean="0">
                <a:solidFill>
                  <a:schemeClr val="accent1">
                    <a:lumMod val="75000"/>
                  </a:schemeClr>
                </a:solidFill>
              </a:rPr>
              <a:t>(root cause)</a:t>
            </a:r>
            <a:r>
              <a:rPr lang="en-US" dirty="0" smtClean="0"/>
              <a:t>. </a:t>
            </a:r>
          </a:p>
          <a:p>
            <a:pPr lvl="1"/>
            <a:r>
              <a:rPr lang="en-US" dirty="0" smtClean="0"/>
              <a:t>Other places in IEP? </a:t>
            </a:r>
          </a:p>
          <a:p>
            <a:endParaRPr lang="en-US" dirty="0"/>
          </a:p>
        </p:txBody>
      </p:sp>
      <p:sp>
        <p:nvSpPr>
          <p:cNvPr id="6" name="Date Placeholder 5"/>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43</a:t>
            </a:fld>
            <a:endParaRPr lang="en-US" dirty="0"/>
          </a:p>
        </p:txBody>
      </p:sp>
    </p:spTree>
    <p:extLst>
      <p:ext uri="{BB962C8B-B14F-4D97-AF65-F5344CB8AC3E}">
        <p14:creationId xmlns:p14="http://schemas.microsoft.com/office/powerpoint/2010/main" val="2544218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Refining Effects of Disability after Root Cause Analysis</a:t>
            </a:r>
            <a:br>
              <a:rPr lang="en-US" sz="3200" dirty="0" smtClean="0"/>
            </a:br>
            <a:r>
              <a:rPr lang="en-US" sz="3200" dirty="0" smtClean="0"/>
              <a:t>A few </a:t>
            </a:r>
            <a:r>
              <a:rPr lang="en-US" sz="3200" dirty="0"/>
              <a:t>e</a:t>
            </a:r>
            <a:r>
              <a:rPr lang="en-US" sz="3200" dirty="0" smtClean="0"/>
              <a:t>xamples</a:t>
            </a:r>
            <a:endParaRPr lang="en-US" sz="3200" b="1" dirty="0">
              <a:solidFill>
                <a:srgbClr val="FFFF00"/>
              </a:solidFill>
            </a:endParaRPr>
          </a:p>
        </p:txBody>
      </p:sp>
      <p:sp>
        <p:nvSpPr>
          <p:cNvPr id="7" name="Rectangle 1"/>
          <p:cNvSpPr>
            <a:spLocks noChangeArrowheads="1"/>
          </p:cNvSpPr>
          <p:nvPr/>
        </p:nvSpPr>
        <p:spPr bwMode="auto">
          <a:xfrm>
            <a:off x="1524009" y="43945"/>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a:p>
        </p:txBody>
      </p:sp>
      <p:sp>
        <p:nvSpPr>
          <p:cNvPr id="11" name="Content Placeholder 10"/>
          <p:cNvSpPr>
            <a:spLocks noGrp="1"/>
          </p:cNvSpPr>
          <p:nvPr>
            <p:ph idx="1"/>
          </p:nvPr>
        </p:nvSpPr>
        <p:spPr>
          <a:xfrm>
            <a:off x="1143001" y="1256119"/>
            <a:ext cx="9988826" cy="4929808"/>
          </a:xfrm>
        </p:spPr>
        <p:txBody>
          <a:bodyPr/>
          <a:lstStyle/>
          <a:p>
            <a:pPr marL="0" indent="0" fontAlgn="t">
              <a:buNone/>
            </a:pPr>
            <a:r>
              <a:rPr lang="en-US" b="1" dirty="0"/>
              <a:t>Effects of Disability (“How”)  </a:t>
            </a:r>
            <a:r>
              <a:rPr lang="en-US" b="1" i="1" dirty="0">
                <a:solidFill>
                  <a:schemeClr val="accent1"/>
                </a:solidFill>
              </a:rPr>
              <a:t>because of Root Cause (“Why”)</a:t>
            </a:r>
            <a:endParaRPr lang="en-US" i="1" dirty="0">
              <a:solidFill>
                <a:schemeClr val="accent1"/>
              </a:solidFill>
            </a:endParaRPr>
          </a:p>
          <a:p>
            <a:pPr fontAlgn="auto">
              <a:lnSpc>
                <a:spcPct val="95000"/>
              </a:lnSpc>
            </a:pPr>
            <a:r>
              <a:rPr lang="en-US" sz="2800" b="1" dirty="0"/>
              <a:t>Does not </a:t>
            </a:r>
            <a:r>
              <a:rPr lang="en-US" sz="2800" b="1" dirty="0" smtClean="0"/>
              <a:t>independently read </a:t>
            </a:r>
            <a:r>
              <a:rPr lang="en-US" sz="2800" b="1" dirty="0"/>
              <a:t>grade-level materials </a:t>
            </a:r>
            <a:r>
              <a:rPr lang="en-US" sz="2800" dirty="0" smtClean="0"/>
              <a:t>(</a:t>
            </a:r>
            <a:r>
              <a:rPr lang="en-US" sz="2800" dirty="0"/>
              <a:t>effect) </a:t>
            </a:r>
            <a:r>
              <a:rPr lang="en-US" sz="2800" b="1" dirty="0" smtClean="0"/>
              <a:t> </a:t>
            </a:r>
            <a:r>
              <a:rPr lang="en-US" sz="2400" i="1" dirty="0" smtClean="0">
                <a:solidFill>
                  <a:schemeClr val="accent1"/>
                </a:solidFill>
              </a:rPr>
              <a:t>because </a:t>
            </a:r>
            <a:r>
              <a:rPr lang="en-US" sz="2400" dirty="0">
                <a:solidFill>
                  <a:schemeClr val="accent1"/>
                </a:solidFill>
              </a:rPr>
              <a:t>h</a:t>
            </a:r>
            <a:r>
              <a:rPr lang="en-US" sz="2400" dirty="0" smtClean="0">
                <a:solidFill>
                  <a:schemeClr val="accent1"/>
                </a:solidFill>
              </a:rPr>
              <a:t>as </a:t>
            </a:r>
            <a:r>
              <a:rPr lang="en-US" sz="2400" dirty="0">
                <a:solidFill>
                  <a:schemeClr val="accent1"/>
                </a:solidFill>
              </a:rPr>
              <a:t>difficulty segmenting words into syllables and blending syllables into words</a:t>
            </a:r>
            <a:r>
              <a:rPr lang="en-US" sz="2400" dirty="0" smtClean="0">
                <a:solidFill>
                  <a:schemeClr val="accent1"/>
                </a:solidFill>
              </a:rPr>
              <a:t>.</a:t>
            </a:r>
            <a:endParaRPr lang="en-US" sz="2400" i="1" dirty="0" smtClean="0">
              <a:solidFill>
                <a:schemeClr val="accent1"/>
              </a:solidFill>
            </a:endParaRPr>
          </a:p>
          <a:p>
            <a:pPr fontAlgn="auto">
              <a:lnSpc>
                <a:spcPct val="95000"/>
              </a:lnSpc>
            </a:pPr>
            <a:r>
              <a:rPr lang="en-US" sz="2800" b="1" dirty="0" smtClean="0"/>
              <a:t>Has </a:t>
            </a:r>
            <a:r>
              <a:rPr lang="en-US" sz="2800" b="1" dirty="0"/>
              <a:t>difficulty independently completing assignments that involve reading in school and when doing </a:t>
            </a:r>
            <a:r>
              <a:rPr lang="en-US" sz="2800" b="1" dirty="0" smtClean="0"/>
              <a:t>homework </a:t>
            </a:r>
            <a:r>
              <a:rPr lang="en-US" sz="2800" dirty="0" smtClean="0"/>
              <a:t>(effect) </a:t>
            </a:r>
            <a:r>
              <a:rPr lang="en-US" sz="2400" i="1" dirty="0">
                <a:solidFill>
                  <a:schemeClr val="accent1"/>
                </a:solidFill>
              </a:rPr>
              <a:t>because </a:t>
            </a:r>
            <a:r>
              <a:rPr lang="en-US" sz="2400" dirty="0">
                <a:solidFill>
                  <a:schemeClr val="accent1"/>
                </a:solidFill>
              </a:rPr>
              <a:t>h</a:t>
            </a:r>
            <a:r>
              <a:rPr lang="en-US" sz="2400" dirty="0" smtClean="0">
                <a:solidFill>
                  <a:schemeClr val="accent1"/>
                </a:solidFill>
              </a:rPr>
              <a:t>as </a:t>
            </a:r>
            <a:r>
              <a:rPr lang="en-US" sz="2400" dirty="0">
                <a:solidFill>
                  <a:schemeClr val="accent1"/>
                </a:solidFill>
              </a:rPr>
              <a:t>difficulty segmenting words into syllables and blending syllables into words</a:t>
            </a:r>
            <a:r>
              <a:rPr lang="en-US" sz="2400" dirty="0" smtClean="0">
                <a:solidFill>
                  <a:schemeClr val="accent1"/>
                </a:solidFill>
              </a:rPr>
              <a:t>.</a:t>
            </a:r>
            <a:endParaRPr lang="en-US" sz="2400" i="1" dirty="0" smtClean="0">
              <a:solidFill>
                <a:schemeClr val="accent1"/>
              </a:solidFill>
            </a:endParaRPr>
          </a:p>
          <a:p>
            <a:pPr fontAlgn="auto">
              <a:lnSpc>
                <a:spcPct val="95000"/>
              </a:lnSpc>
            </a:pPr>
            <a:r>
              <a:rPr lang="en-US" sz="2800" b="1" dirty="0" smtClean="0"/>
              <a:t>Exhibits </a:t>
            </a:r>
            <a:r>
              <a:rPr lang="en-US" sz="2800" b="1" dirty="0"/>
              <a:t>off-task </a:t>
            </a:r>
            <a:r>
              <a:rPr lang="en-US" sz="2800" b="1" dirty="0" smtClean="0"/>
              <a:t>behavior when </a:t>
            </a:r>
            <a:r>
              <a:rPr lang="en-US" sz="2800" b="1" dirty="0"/>
              <a:t>expected to read silently or aloud in class </a:t>
            </a:r>
            <a:r>
              <a:rPr lang="en-US" sz="2400" i="1" dirty="0">
                <a:solidFill>
                  <a:schemeClr val="accent1"/>
                </a:solidFill>
              </a:rPr>
              <a:t>because </a:t>
            </a:r>
            <a:r>
              <a:rPr lang="en-US" sz="2400" i="1" dirty="0" smtClean="0">
                <a:solidFill>
                  <a:schemeClr val="accent1"/>
                </a:solidFill>
              </a:rPr>
              <a:t>has </a:t>
            </a:r>
            <a:r>
              <a:rPr lang="en-US" sz="2400" i="1" dirty="0">
                <a:solidFill>
                  <a:schemeClr val="accent1"/>
                </a:solidFill>
              </a:rPr>
              <a:t>difficulty segmenting words into syllables and blending syllables into words</a:t>
            </a:r>
            <a:r>
              <a:rPr lang="en-US" sz="2400" i="1" dirty="0" smtClean="0">
                <a:solidFill>
                  <a:schemeClr val="accent1"/>
                </a:solidFill>
              </a:rPr>
              <a:t>.</a:t>
            </a:r>
            <a:endParaRPr lang="en-US" sz="2400" i="1" dirty="0">
              <a:solidFill>
                <a:schemeClr val="accent1"/>
              </a:solidFill>
            </a:endParaRPr>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44</a:t>
            </a:fld>
            <a:endParaRPr lang="en-US" dirty="0"/>
          </a:p>
        </p:txBody>
      </p:sp>
    </p:spTree>
    <p:extLst>
      <p:ext uri="{BB962C8B-B14F-4D97-AF65-F5344CB8AC3E}">
        <p14:creationId xmlns:p14="http://schemas.microsoft.com/office/powerpoint/2010/main" val="376844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99842746"/>
              </p:ext>
            </p:extLst>
          </p:nvPr>
        </p:nvGraphicFramePr>
        <p:xfrm>
          <a:off x="1250665" y="1415531"/>
          <a:ext cx="9232878" cy="5195644"/>
        </p:xfrm>
        <a:graphic>
          <a:graphicData uri="http://schemas.openxmlformats.org/drawingml/2006/table">
            <a:tbl>
              <a:tblPr firstRow="1" bandRow="1">
                <a:tableStyleId>{5C22544A-7EE6-4342-B048-85BDC9FD1C3A}</a:tableStyleId>
              </a:tblPr>
              <a:tblGrid>
                <a:gridCol w="2901762">
                  <a:extLst>
                    <a:ext uri="{9D8B030D-6E8A-4147-A177-3AD203B41FA5}">
                      <a16:colId xmlns:a16="http://schemas.microsoft.com/office/drawing/2014/main" val="20000"/>
                    </a:ext>
                  </a:extLst>
                </a:gridCol>
                <a:gridCol w="6331116">
                  <a:extLst>
                    <a:ext uri="{9D8B030D-6E8A-4147-A177-3AD203B41FA5}">
                      <a16:colId xmlns:a16="http://schemas.microsoft.com/office/drawing/2014/main" val="20001"/>
                    </a:ext>
                  </a:extLst>
                </a:gridCol>
              </a:tblGrid>
              <a:tr h="997088">
                <a:tc>
                  <a:txBody>
                    <a:bodyPr/>
                    <a:lstStyle/>
                    <a:p>
                      <a:pPr marL="0" marR="0" algn="ctr">
                        <a:lnSpc>
                          <a:spcPct val="107000"/>
                        </a:lnSpc>
                        <a:spcBef>
                          <a:spcPts val="0"/>
                        </a:spcBef>
                        <a:spcAft>
                          <a:spcPts val="0"/>
                        </a:spcAft>
                      </a:pPr>
                      <a:r>
                        <a:rPr lang="en-US" sz="2200" b="0" kern="1200" dirty="0" smtClean="0">
                          <a:effectLst/>
                        </a:rPr>
                        <a:t>Effect of Disability</a:t>
                      </a:r>
                      <a:r>
                        <a:rPr lang="en-US" sz="2500" b="0" kern="1200" dirty="0" smtClean="0">
                          <a:effectLst/>
                        </a:rPr>
                        <a:t>  </a:t>
                      </a:r>
                    </a:p>
                    <a:p>
                      <a:pPr marL="0" marR="0" algn="ctr">
                        <a:lnSpc>
                          <a:spcPct val="90000"/>
                        </a:lnSpc>
                        <a:spcBef>
                          <a:spcPts val="0"/>
                        </a:spcBef>
                        <a:spcAft>
                          <a:spcPts val="0"/>
                        </a:spcAft>
                      </a:pPr>
                      <a:r>
                        <a:rPr lang="en-US" sz="1800" b="0" kern="1200" dirty="0" smtClean="0">
                          <a:effectLst/>
                          <a:latin typeface="+mn-lt"/>
                        </a:rPr>
                        <a:t>“How”</a:t>
                      </a:r>
                      <a:endParaRPr lang="en-US" sz="1800" b="0" dirty="0" smtClean="0">
                        <a:effectLst/>
                        <a:latin typeface="+mn-lt"/>
                      </a:endParaRPr>
                    </a:p>
                    <a:p>
                      <a:pPr marL="0" marR="0" algn="ctr">
                        <a:lnSpc>
                          <a:spcPct val="90000"/>
                        </a:lnSpc>
                        <a:spcBef>
                          <a:spcPts val="0"/>
                        </a:spcBef>
                        <a:spcAft>
                          <a:spcPts val="0"/>
                        </a:spcAft>
                      </a:pPr>
                      <a:r>
                        <a:rPr lang="en-US" sz="1800" b="0" kern="1200" dirty="0" smtClean="0">
                          <a:effectLst/>
                          <a:latin typeface="+mn-lt"/>
                        </a:rPr>
                        <a:t>(Observer)</a:t>
                      </a:r>
                      <a:endParaRPr lang="en-US" sz="1800" b="0" dirty="0">
                        <a:solidFill>
                          <a:srgbClr val="C00000"/>
                        </a:solidFill>
                        <a:effectLst/>
                        <a:latin typeface="+mn-lt"/>
                        <a:ea typeface="Calibri" panose="020F0502020204030204" pitchFamily="34" charset="0"/>
                        <a:cs typeface="Times New Roman" panose="02020603050405020304" pitchFamily="18" charset="0"/>
                      </a:endParaRPr>
                    </a:p>
                  </a:txBody>
                  <a:tcPr marL="106865" marR="106865" marT="41283" marB="41283"/>
                </a:tc>
                <a:tc>
                  <a:txBody>
                    <a:bodyPr/>
                    <a:lstStyle/>
                    <a:p>
                      <a:pPr marL="0" marR="0" algn="ctr">
                        <a:lnSpc>
                          <a:spcPct val="107000"/>
                        </a:lnSpc>
                        <a:spcBef>
                          <a:spcPts val="0"/>
                        </a:spcBef>
                        <a:spcAft>
                          <a:spcPts val="0"/>
                        </a:spcAft>
                      </a:pPr>
                      <a:r>
                        <a:rPr lang="en-US" sz="2200" b="0" kern="1200" dirty="0">
                          <a:solidFill>
                            <a:schemeClr val="accent1">
                              <a:lumMod val="40000"/>
                              <a:lumOff val="60000"/>
                            </a:schemeClr>
                          </a:solidFill>
                          <a:effectLst/>
                        </a:rPr>
                        <a:t>Root Cause </a:t>
                      </a:r>
                      <a:r>
                        <a:rPr lang="en-US" sz="2200" b="0" kern="1200" dirty="0" smtClean="0">
                          <a:solidFill>
                            <a:schemeClr val="accent1">
                              <a:lumMod val="40000"/>
                              <a:lumOff val="60000"/>
                            </a:schemeClr>
                          </a:solidFill>
                          <a:effectLst/>
                        </a:rPr>
                        <a:t>Analysis</a:t>
                      </a:r>
                    </a:p>
                    <a:p>
                      <a:pPr marL="0" marR="0" algn="ctr">
                        <a:lnSpc>
                          <a:spcPct val="90000"/>
                        </a:lnSpc>
                        <a:spcBef>
                          <a:spcPts val="0"/>
                        </a:spcBef>
                        <a:spcAft>
                          <a:spcPts val="0"/>
                        </a:spcAft>
                      </a:pPr>
                      <a:r>
                        <a:rPr lang="en-US" sz="1800" b="0" kern="1200" dirty="0" smtClean="0">
                          <a:effectLst/>
                        </a:rPr>
                        <a:t>“Why”</a:t>
                      </a:r>
                      <a:endParaRPr lang="en-US" sz="1800" b="0" dirty="0">
                        <a:effectLst/>
                      </a:endParaRPr>
                    </a:p>
                    <a:p>
                      <a:pPr marL="0" marR="0" algn="ctr">
                        <a:lnSpc>
                          <a:spcPct val="90000"/>
                        </a:lnSpc>
                        <a:spcBef>
                          <a:spcPts val="0"/>
                        </a:spcBef>
                        <a:spcAft>
                          <a:spcPts val="0"/>
                        </a:spcAft>
                      </a:pPr>
                      <a:r>
                        <a:rPr lang="en-US" sz="1800" b="0" kern="1200" dirty="0">
                          <a:effectLst/>
                        </a:rPr>
                        <a:t>(Detective/Analyst)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106865" marR="106865" marT="41283" marB="41283"/>
                </a:tc>
                <a:extLst>
                  <a:ext uri="{0D108BD9-81ED-4DB2-BD59-A6C34878D82A}">
                    <a16:rowId xmlns:a16="http://schemas.microsoft.com/office/drawing/2014/main" val="10000"/>
                  </a:ext>
                </a:extLst>
              </a:tr>
              <a:tr h="4198556">
                <a:tc>
                  <a:txBody>
                    <a:bodyPr/>
                    <a:lstStyle/>
                    <a:p>
                      <a:pPr marL="0" marR="0" lvl="0" indent="0" algn="l" defTabSz="914308" rtl="0" eaLnBrk="1" fontAlgn="auto" latinLnBrk="0" hangingPunct="1">
                        <a:lnSpc>
                          <a:spcPct val="100000"/>
                        </a:lnSpc>
                        <a:spcBef>
                          <a:spcPts val="1200"/>
                        </a:spcBef>
                        <a:spcAft>
                          <a:spcPts val="0"/>
                        </a:spcAft>
                        <a:buClrTx/>
                        <a:buSzTx/>
                        <a:buFontTx/>
                        <a:buNone/>
                        <a:tabLst/>
                        <a:defRPr/>
                      </a:pPr>
                      <a:r>
                        <a:rPr lang="en-US" sz="2300" kern="1200" dirty="0" smtClean="0">
                          <a:solidFill>
                            <a:schemeClr val="bg1">
                              <a:lumMod val="75000"/>
                              <a:lumOff val="25000"/>
                            </a:schemeClr>
                          </a:solidFill>
                          <a:effectLst/>
                          <a:latin typeface="+mn-lt"/>
                          <a:ea typeface="+mn-ea"/>
                          <a:cs typeface="+mn-cs"/>
                        </a:rPr>
                        <a:t>Student is removed from the classroom and misses</a:t>
                      </a:r>
                      <a:r>
                        <a:rPr lang="en-US" sz="2300" kern="1200" baseline="0" dirty="0" smtClean="0">
                          <a:solidFill>
                            <a:schemeClr val="bg1">
                              <a:lumMod val="75000"/>
                              <a:lumOff val="25000"/>
                            </a:schemeClr>
                          </a:solidFill>
                          <a:effectLst/>
                          <a:latin typeface="+mn-lt"/>
                          <a:ea typeface="+mn-ea"/>
                          <a:cs typeface="+mn-cs"/>
                        </a:rPr>
                        <a:t> </a:t>
                      </a:r>
                      <a:r>
                        <a:rPr lang="en-US" sz="2300" kern="1200" dirty="0" smtClean="0">
                          <a:solidFill>
                            <a:schemeClr val="bg1">
                              <a:lumMod val="75000"/>
                              <a:lumOff val="25000"/>
                            </a:schemeClr>
                          </a:solidFill>
                          <a:effectLst/>
                          <a:latin typeface="+mn-lt"/>
                          <a:ea typeface="+mn-ea"/>
                          <a:cs typeface="+mn-cs"/>
                        </a:rPr>
                        <a:t>instruction for short periods</a:t>
                      </a:r>
                      <a:r>
                        <a:rPr lang="en-US" sz="2300" kern="1200" baseline="0" dirty="0" smtClean="0">
                          <a:solidFill>
                            <a:schemeClr val="bg1">
                              <a:lumMod val="75000"/>
                              <a:lumOff val="25000"/>
                            </a:schemeClr>
                          </a:solidFill>
                          <a:effectLst/>
                          <a:latin typeface="+mn-lt"/>
                          <a:ea typeface="+mn-ea"/>
                          <a:cs typeface="+mn-cs"/>
                        </a:rPr>
                        <a:t> of time</a:t>
                      </a:r>
                      <a:r>
                        <a:rPr lang="en-US" sz="2300" kern="1200" dirty="0" smtClean="0">
                          <a:solidFill>
                            <a:schemeClr val="bg1">
                              <a:lumMod val="75000"/>
                              <a:lumOff val="25000"/>
                            </a:schemeClr>
                          </a:solidFill>
                          <a:effectLst/>
                          <a:latin typeface="+mn-lt"/>
                          <a:ea typeface="+mn-ea"/>
                          <a:cs typeface="+mn-cs"/>
                        </a:rPr>
                        <a:t>.</a:t>
                      </a:r>
                    </a:p>
                    <a:p>
                      <a:pPr marL="0" marR="0" lvl="0" indent="0" algn="l" defTabSz="914308" rtl="0" eaLnBrk="1" fontAlgn="auto" latinLnBrk="0" hangingPunct="1">
                        <a:lnSpc>
                          <a:spcPct val="100000"/>
                        </a:lnSpc>
                        <a:spcBef>
                          <a:spcPts val="1200"/>
                        </a:spcBef>
                        <a:spcAft>
                          <a:spcPts val="0"/>
                        </a:spcAft>
                        <a:buClrTx/>
                        <a:buSzTx/>
                        <a:buFontTx/>
                        <a:buNone/>
                        <a:tabLst/>
                        <a:defRPr/>
                      </a:pPr>
                      <a:r>
                        <a:rPr lang="en-US" sz="2300" kern="1200" dirty="0" smtClean="0">
                          <a:solidFill>
                            <a:schemeClr val="bg1">
                              <a:lumMod val="75000"/>
                              <a:lumOff val="25000"/>
                            </a:schemeClr>
                          </a:solidFill>
                          <a:effectLst/>
                          <a:latin typeface="+mn-lt"/>
                          <a:ea typeface="+mn-ea"/>
                          <a:cs typeface="+mn-cs"/>
                        </a:rPr>
                        <a:t>Think of a student who has this effect of disability . . . </a:t>
                      </a:r>
                    </a:p>
                  </a:txBody>
                  <a:tcPr marL="106865" marR="106865" marT="41283" marB="41283"/>
                </a:tc>
                <a:tc>
                  <a:txBody>
                    <a:bodyPr/>
                    <a:lstStyle/>
                    <a:p>
                      <a:pPr marL="0" marR="0" lvl="0" indent="0" algn="l" defTabSz="914308" rtl="0" eaLnBrk="1" fontAlgn="auto" latinLnBrk="0" hangingPunct="1">
                        <a:lnSpc>
                          <a:spcPct val="95000"/>
                        </a:lnSpc>
                        <a:spcBef>
                          <a:spcPts val="1200"/>
                        </a:spcBef>
                        <a:spcAft>
                          <a:spcPts val="0"/>
                        </a:spcAft>
                        <a:buClrTx/>
                        <a:buSzTx/>
                        <a:buFontTx/>
                        <a:buNone/>
                        <a:tabLst/>
                        <a:defRPr/>
                      </a:pPr>
                      <a:r>
                        <a:rPr lang="en-US" sz="2300" kern="1200" baseline="0" dirty="0" smtClean="0">
                          <a:solidFill>
                            <a:schemeClr val="bg1">
                              <a:lumMod val="75000"/>
                              <a:lumOff val="25000"/>
                            </a:schemeClr>
                          </a:solidFill>
                          <a:effectLst/>
                          <a:latin typeface="+mn-lt"/>
                        </a:rPr>
                        <a:t>To understand “why” the student is being removed use the 5 Why’s to better identify root cause(s) of the student being removed from classroom.</a:t>
                      </a:r>
                    </a:p>
                    <a:p>
                      <a:pPr marL="0" marR="0" lvl="0" indent="0" algn="l" defTabSz="914308" rtl="0" eaLnBrk="1" fontAlgn="auto" latinLnBrk="0" hangingPunct="1">
                        <a:lnSpc>
                          <a:spcPct val="95000"/>
                        </a:lnSpc>
                        <a:spcBef>
                          <a:spcPts val="1200"/>
                        </a:spcBef>
                        <a:spcAft>
                          <a:spcPts val="0"/>
                        </a:spcAft>
                        <a:buClrTx/>
                        <a:buSzTx/>
                        <a:buFontTx/>
                        <a:buNone/>
                        <a:tabLst/>
                        <a:defRPr/>
                      </a:pPr>
                      <a:r>
                        <a:rPr lang="en-US" sz="2300" kern="1200" baseline="0" dirty="0" smtClean="0">
                          <a:solidFill>
                            <a:schemeClr val="bg1">
                              <a:lumMod val="75000"/>
                              <a:lumOff val="25000"/>
                            </a:schemeClr>
                          </a:solidFill>
                          <a:effectLst/>
                          <a:latin typeface="+mn-lt"/>
                        </a:rPr>
                        <a:t>1) </a:t>
                      </a:r>
                      <a:r>
                        <a:rPr lang="en-US" sz="2300" kern="1200" baseline="0" dirty="0" smtClean="0">
                          <a:solidFill>
                            <a:srgbClr val="C00000"/>
                          </a:solidFill>
                          <a:effectLst/>
                          <a:latin typeface="+mn-lt"/>
                        </a:rPr>
                        <a:t>Why</a:t>
                      </a:r>
                      <a:r>
                        <a:rPr lang="en-US" sz="2300" kern="1200" baseline="0" dirty="0" smtClean="0">
                          <a:solidFill>
                            <a:schemeClr val="bg1">
                              <a:lumMod val="75000"/>
                              <a:lumOff val="25000"/>
                            </a:schemeClr>
                          </a:solidFill>
                          <a:effectLst/>
                          <a:latin typeface="+mn-lt"/>
                        </a:rPr>
                        <a:t> is this student being removed from the classroom? </a:t>
                      </a:r>
                    </a:p>
                    <a:p>
                      <a:pPr marL="0" marR="0" lvl="0" indent="0" algn="l" defTabSz="914308" rtl="0" eaLnBrk="1" fontAlgn="auto" latinLnBrk="0" hangingPunct="1">
                        <a:lnSpc>
                          <a:spcPct val="95000"/>
                        </a:lnSpc>
                        <a:spcBef>
                          <a:spcPts val="1200"/>
                        </a:spcBef>
                        <a:spcAft>
                          <a:spcPts val="0"/>
                        </a:spcAft>
                        <a:buClrTx/>
                        <a:buSzTx/>
                        <a:buFontTx/>
                        <a:buNone/>
                        <a:tabLst/>
                        <a:defRPr/>
                      </a:pPr>
                      <a:r>
                        <a:rPr lang="en-US" sz="2300" kern="1200" baseline="0" dirty="0" smtClean="0">
                          <a:solidFill>
                            <a:schemeClr val="bg1">
                              <a:lumMod val="75000"/>
                              <a:lumOff val="25000"/>
                            </a:schemeClr>
                          </a:solidFill>
                          <a:effectLst/>
                          <a:latin typeface="+mn-lt"/>
                        </a:rPr>
                        <a:t>2) </a:t>
                      </a:r>
                      <a:r>
                        <a:rPr lang="en-US" sz="2300" kern="1200" baseline="0" dirty="0" smtClean="0">
                          <a:solidFill>
                            <a:srgbClr val="C00000"/>
                          </a:solidFill>
                          <a:effectLst/>
                          <a:latin typeface="+mn-lt"/>
                        </a:rPr>
                        <a:t>Why</a:t>
                      </a:r>
                      <a:r>
                        <a:rPr lang="en-US" sz="2300" kern="1200" baseline="0" dirty="0" smtClean="0">
                          <a:solidFill>
                            <a:schemeClr val="bg1">
                              <a:lumMod val="75000"/>
                              <a:lumOff val="25000"/>
                            </a:schemeClr>
                          </a:solidFill>
                          <a:effectLst/>
                          <a:latin typeface="+mn-lt"/>
                        </a:rPr>
                        <a:t> . . . </a:t>
                      </a:r>
                      <a:r>
                        <a:rPr lang="en-US" sz="2300" kern="1200" dirty="0" smtClean="0">
                          <a:solidFill>
                            <a:schemeClr val="bg1">
                              <a:lumMod val="75000"/>
                              <a:lumOff val="25000"/>
                            </a:schemeClr>
                          </a:solidFill>
                          <a:effectLst/>
                          <a:latin typeface="+mn-lt"/>
                          <a:ea typeface="+mn-ea"/>
                          <a:cs typeface="+mn-cs"/>
                        </a:rPr>
                        <a:t> ?</a:t>
                      </a:r>
                    </a:p>
                    <a:p>
                      <a:pPr marL="0" marR="0" lvl="0" indent="0" algn="l" defTabSz="914308" rtl="0" eaLnBrk="1" fontAlgn="auto" latinLnBrk="0" hangingPunct="1">
                        <a:lnSpc>
                          <a:spcPct val="95000"/>
                        </a:lnSpc>
                        <a:spcBef>
                          <a:spcPts val="1200"/>
                        </a:spcBef>
                        <a:spcAft>
                          <a:spcPts val="0"/>
                        </a:spcAft>
                        <a:buClrTx/>
                        <a:buSzTx/>
                        <a:buFontTx/>
                        <a:buNone/>
                        <a:tabLst/>
                        <a:defRPr/>
                      </a:pPr>
                      <a:r>
                        <a:rPr lang="en-US" sz="2300" kern="1200" baseline="0" dirty="0" smtClean="0">
                          <a:solidFill>
                            <a:schemeClr val="bg1">
                              <a:lumMod val="75000"/>
                              <a:lumOff val="25000"/>
                            </a:schemeClr>
                          </a:solidFill>
                          <a:effectLst/>
                          <a:latin typeface="+mn-lt"/>
                        </a:rPr>
                        <a:t>3) </a:t>
                      </a:r>
                      <a:r>
                        <a:rPr lang="en-US" sz="2300" kern="1200" baseline="0" dirty="0" smtClean="0">
                          <a:solidFill>
                            <a:srgbClr val="C00000"/>
                          </a:solidFill>
                          <a:effectLst/>
                          <a:latin typeface="+mn-lt"/>
                        </a:rPr>
                        <a:t>Why</a:t>
                      </a:r>
                      <a:r>
                        <a:rPr lang="en-US" sz="2300" kern="1200" baseline="0" dirty="0" smtClean="0">
                          <a:solidFill>
                            <a:schemeClr val="bg1">
                              <a:lumMod val="75000"/>
                              <a:lumOff val="25000"/>
                            </a:schemeClr>
                          </a:solidFill>
                          <a:effectLst/>
                          <a:latin typeface="+mn-lt"/>
                        </a:rPr>
                        <a:t> . . . ?</a:t>
                      </a:r>
                    </a:p>
                    <a:p>
                      <a:pPr marL="0" marR="0" lvl="0" indent="0" algn="l" defTabSz="914308" rtl="0" eaLnBrk="1" fontAlgn="auto" latinLnBrk="0" hangingPunct="1">
                        <a:lnSpc>
                          <a:spcPct val="95000"/>
                        </a:lnSpc>
                        <a:spcBef>
                          <a:spcPts val="1200"/>
                        </a:spcBef>
                        <a:spcAft>
                          <a:spcPts val="0"/>
                        </a:spcAft>
                        <a:buClrTx/>
                        <a:buSzTx/>
                        <a:buFontTx/>
                        <a:buNone/>
                        <a:tabLst/>
                        <a:defRPr/>
                      </a:pPr>
                      <a:r>
                        <a:rPr lang="en-US" sz="2300" kern="1200" baseline="0" dirty="0" smtClean="0">
                          <a:solidFill>
                            <a:schemeClr val="bg1">
                              <a:lumMod val="75000"/>
                              <a:lumOff val="25000"/>
                            </a:schemeClr>
                          </a:solidFill>
                          <a:effectLst/>
                          <a:latin typeface="+mn-lt"/>
                        </a:rPr>
                        <a:t>4) </a:t>
                      </a:r>
                      <a:r>
                        <a:rPr lang="en-US" sz="2300" kern="1200" baseline="0" dirty="0" smtClean="0">
                          <a:solidFill>
                            <a:srgbClr val="C00000"/>
                          </a:solidFill>
                          <a:effectLst/>
                          <a:latin typeface="+mn-lt"/>
                        </a:rPr>
                        <a:t>Why</a:t>
                      </a:r>
                      <a:r>
                        <a:rPr lang="en-US" sz="2300" kern="1200" baseline="0" dirty="0" smtClean="0">
                          <a:solidFill>
                            <a:schemeClr val="bg1">
                              <a:lumMod val="75000"/>
                              <a:lumOff val="25000"/>
                            </a:schemeClr>
                          </a:solidFill>
                          <a:effectLst/>
                          <a:latin typeface="+mn-lt"/>
                        </a:rPr>
                        <a:t> . . . ?</a:t>
                      </a:r>
                    </a:p>
                    <a:p>
                      <a:pPr marL="0" marR="0" lvl="0" indent="0" algn="l" defTabSz="914308" rtl="0" eaLnBrk="1" fontAlgn="auto" latinLnBrk="0" hangingPunct="1">
                        <a:lnSpc>
                          <a:spcPct val="95000"/>
                        </a:lnSpc>
                        <a:spcBef>
                          <a:spcPts val="1200"/>
                        </a:spcBef>
                        <a:spcAft>
                          <a:spcPts val="0"/>
                        </a:spcAft>
                        <a:buClrTx/>
                        <a:buSzTx/>
                        <a:buFontTx/>
                        <a:buNone/>
                        <a:tabLst/>
                        <a:defRPr/>
                      </a:pPr>
                      <a:r>
                        <a:rPr lang="en-US" sz="2300" kern="1200" baseline="0" dirty="0" smtClean="0">
                          <a:solidFill>
                            <a:schemeClr val="bg1">
                              <a:lumMod val="75000"/>
                              <a:lumOff val="25000"/>
                            </a:schemeClr>
                          </a:solidFill>
                          <a:effectLst/>
                          <a:latin typeface="+mn-lt"/>
                        </a:rPr>
                        <a:t>5) </a:t>
                      </a:r>
                      <a:r>
                        <a:rPr lang="en-US" sz="2300" kern="1200" baseline="0" dirty="0" smtClean="0">
                          <a:solidFill>
                            <a:srgbClr val="C00000"/>
                          </a:solidFill>
                          <a:effectLst/>
                          <a:latin typeface="+mn-lt"/>
                        </a:rPr>
                        <a:t>Why</a:t>
                      </a:r>
                      <a:r>
                        <a:rPr lang="en-US" sz="2300" kern="1200" baseline="0" dirty="0" smtClean="0">
                          <a:solidFill>
                            <a:schemeClr val="bg1">
                              <a:lumMod val="75000"/>
                              <a:lumOff val="25000"/>
                            </a:schemeClr>
                          </a:solidFill>
                          <a:effectLst/>
                          <a:latin typeface="+mn-lt"/>
                        </a:rPr>
                        <a:t> . . . ?</a:t>
                      </a:r>
                    </a:p>
                  </a:txBody>
                  <a:tcPr marL="106865" marR="106865" marT="41283" marB="41283"/>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p:txBody>
          <a:bodyPr/>
          <a:lstStyle/>
          <a:p>
            <a:r>
              <a:rPr lang="en-US" dirty="0" smtClean="0"/>
              <a:t>Root Cause Analysis</a:t>
            </a:r>
            <a:br>
              <a:rPr lang="en-US" dirty="0" smtClean="0"/>
            </a:br>
            <a:r>
              <a:rPr lang="en-US" sz="3200" i="1" dirty="0" smtClean="0"/>
              <a:t>Additional Practice</a:t>
            </a:r>
            <a:endParaRPr lang="en-US" sz="3200" i="1" dirty="0"/>
          </a:p>
        </p:txBody>
      </p:sp>
      <p:sp>
        <p:nvSpPr>
          <p:cNvPr id="7" name="Rectangle 1"/>
          <p:cNvSpPr>
            <a:spLocks noChangeArrowheads="1"/>
          </p:cNvSpPr>
          <p:nvPr/>
        </p:nvSpPr>
        <p:spPr bwMode="auto">
          <a:xfrm>
            <a:off x="1524011" y="43945"/>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a:p>
        </p:txBody>
      </p:sp>
      <p:pic>
        <p:nvPicPr>
          <p:cNvPr id="9" name="Picture 8"/>
          <p:cNvPicPr>
            <a:picLocks noChangeAspect="1"/>
          </p:cNvPicPr>
          <p:nvPr/>
        </p:nvPicPr>
        <p:blipFill>
          <a:blip r:embed="rId3"/>
          <a:stretch>
            <a:fillRect/>
          </a:stretch>
        </p:blipFill>
        <p:spPr>
          <a:xfrm>
            <a:off x="609601" y="453472"/>
            <a:ext cx="1207113" cy="1207113"/>
          </a:xfrm>
          <a:prstGeom prst="rect">
            <a:avLst/>
          </a:prstGeom>
        </p:spPr>
      </p:pic>
      <p:sp>
        <p:nvSpPr>
          <p:cNvPr id="3" name="Date Placeholder 2"/>
          <p:cNvSpPr>
            <a:spLocks noGrp="1"/>
          </p:cNvSpPr>
          <p:nvPr>
            <p:ph type="dt" sz="half" idx="10"/>
          </p:nvPr>
        </p:nvSpPr>
        <p:spPr/>
        <p:txBody>
          <a:bodyPr/>
          <a:lstStyle/>
          <a:p>
            <a:pPr>
              <a:defRPr/>
            </a:pPr>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45</a:t>
            </a:fld>
            <a:endParaRPr lang="en-US" dirty="0"/>
          </a:p>
        </p:txBody>
      </p:sp>
    </p:spTree>
    <p:extLst>
      <p:ext uri="{BB962C8B-B14F-4D97-AF65-F5344CB8AC3E}">
        <p14:creationId xmlns:p14="http://schemas.microsoft.com/office/powerpoint/2010/main" val="3031612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 Root Cause Analysis </a:t>
            </a:r>
            <a:br>
              <a:rPr lang="en-US" dirty="0" smtClean="0"/>
            </a:br>
            <a:r>
              <a:rPr lang="en-US" dirty="0" smtClean="0"/>
              <a:t>Step-Check</a:t>
            </a:r>
            <a:endParaRPr lang="en-US" dirty="0"/>
          </a:p>
        </p:txBody>
      </p:sp>
      <p:sp>
        <p:nvSpPr>
          <p:cNvPr id="3" name="Content Placeholder 2"/>
          <p:cNvSpPr>
            <a:spLocks noGrp="1"/>
          </p:cNvSpPr>
          <p:nvPr>
            <p:ph idx="1"/>
          </p:nvPr>
        </p:nvSpPr>
        <p:spPr/>
        <p:txBody>
          <a:bodyPr/>
          <a:lstStyle/>
          <a:p>
            <a:pPr marL="0" indent="0">
              <a:buNone/>
            </a:pPr>
            <a:r>
              <a:rPr lang="en-US" dirty="0" smtClean="0"/>
              <a:t>Has the IEP team…</a:t>
            </a:r>
          </a:p>
          <a:p>
            <a:pPr lvl="1">
              <a:buFont typeface="Wingdings" panose="05000000000000000000" pitchFamily="2" charset="2"/>
              <a:buChar char="ü"/>
            </a:pPr>
            <a:r>
              <a:rPr lang="en-US" dirty="0"/>
              <a:t>I</a:t>
            </a:r>
            <a:r>
              <a:rPr lang="en-US" dirty="0" smtClean="0"/>
              <a:t>dentified “</a:t>
            </a:r>
            <a:r>
              <a:rPr lang="en-US" b="1" dirty="0" smtClean="0"/>
              <a:t>why</a:t>
            </a:r>
            <a:r>
              <a:rPr lang="en-US" dirty="0" smtClean="0"/>
              <a:t>” student has difficulty meeting academic standards or functional expectations? </a:t>
            </a:r>
          </a:p>
          <a:p>
            <a:pPr lvl="1">
              <a:buFont typeface="Wingdings" panose="05000000000000000000" pitchFamily="2" charset="2"/>
              <a:buChar char="ü"/>
            </a:pPr>
            <a:r>
              <a:rPr lang="en-US" dirty="0" smtClean="0"/>
              <a:t>Explored (dig deep) reasons related to the effect of the disability on access, engagement and progress in general education curriculum, instruction and environments? </a:t>
            </a:r>
          </a:p>
          <a:p>
            <a:pPr lvl="1">
              <a:buFont typeface="Wingdings" panose="05000000000000000000" pitchFamily="2" charset="2"/>
              <a:buChar char="ü"/>
            </a:pPr>
            <a:r>
              <a:rPr lang="en-US" dirty="0" smtClean="0"/>
              <a:t>Considered why the student may have less difficulty in certain classes or under certain conditions? </a:t>
            </a:r>
          </a:p>
          <a:p>
            <a:pPr>
              <a:buFont typeface="Wingdings" panose="05000000000000000000" pitchFamily="2" charset="2"/>
              <a:buChar char="ü"/>
            </a:pPr>
            <a:r>
              <a:rPr lang="en-US" dirty="0" smtClean="0"/>
              <a:t>Does the analysis go beyond impairment category?</a:t>
            </a:r>
            <a:endParaRPr lang="en-US" dirty="0"/>
          </a:p>
        </p:txBody>
      </p:sp>
      <p:sp>
        <p:nvSpPr>
          <p:cNvPr id="7" name="Date Placeholder 6"/>
          <p:cNvSpPr>
            <a:spLocks noGrp="1"/>
          </p:cNvSpPr>
          <p:nvPr>
            <p:ph type="dt" sz="half" idx="10"/>
          </p:nvPr>
        </p:nvSpPr>
        <p:spPr/>
        <p:txBody>
          <a:bodyPr/>
          <a:lstStyle/>
          <a:p>
            <a:r>
              <a:rPr lang="en-US" dirty="0" smtClean="0"/>
              <a:t>April 2018</a:t>
            </a:r>
            <a:endParaRPr lang="en-US" dirty="0"/>
          </a:p>
        </p:txBody>
      </p:sp>
      <p:sp useBgFill="1">
        <p:nvSpPr>
          <p:cNvPr id="6" name="Action Button: Document 5">
            <a:hlinkClick r:id="rId3" highlightClick="1"/>
          </p:cNvPr>
          <p:cNvSpPr/>
          <p:nvPr/>
        </p:nvSpPr>
        <p:spPr>
          <a:xfrm>
            <a:off x="9549402" y="374285"/>
            <a:ext cx="581465" cy="56270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p:txBody>
          <a:bodyPr/>
          <a:lstStyle/>
          <a:p>
            <a:fld id="{453CC3A6-4BBE-4722-963B-0F2471C635E5}" type="slidenum">
              <a:rPr lang="en-US" smtClean="0"/>
              <a:pPr/>
              <a:t>46</a:t>
            </a:fld>
            <a:endParaRPr lang="en-US" dirty="0"/>
          </a:p>
        </p:txBody>
      </p:sp>
    </p:spTree>
    <p:extLst>
      <p:ext uri="{BB962C8B-B14F-4D97-AF65-F5344CB8AC3E}">
        <p14:creationId xmlns:p14="http://schemas.microsoft.com/office/powerpoint/2010/main" val="3697429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p:txBody>
          <a:bodyPr/>
          <a:lstStyle/>
          <a:p>
            <a:pPr lvl="0"/>
            <a:r>
              <a:rPr lang="en-US" dirty="0" smtClean="0"/>
              <a:t>Root Cause Analysis</a:t>
            </a:r>
            <a:endParaRPr lang="en-US" b="0" dirty="0" smtClean="0"/>
          </a:p>
          <a:p>
            <a:pPr lvl="0"/>
            <a:r>
              <a:rPr lang="en-US" b="0" dirty="0" smtClean="0"/>
              <a:t>Activity</a:t>
            </a:r>
            <a:endParaRPr lang="en-US" b="0" dirty="0"/>
          </a:p>
        </p:txBody>
      </p:sp>
      <p:sp>
        <p:nvSpPr>
          <p:cNvPr id="797" name="Shape 797"/>
          <p:cNvSpPr txBox="1">
            <a:spLocks noGrp="1"/>
          </p:cNvSpPr>
          <p:nvPr>
            <p:ph type="body" idx="1"/>
          </p:nvPr>
        </p:nvSpPr>
        <p:spPr>
          <a:xfrm>
            <a:off x="1441269" y="1695386"/>
            <a:ext cx="8864600" cy="5026089"/>
          </a:xfrm>
        </p:spPr>
        <p:txBody>
          <a:bodyPr/>
          <a:lstStyle/>
          <a:p>
            <a:pPr marL="0" indent="0" algn="ctr">
              <a:buNone/>
            </a:pPr>
            <a:r>
              <a:rPr lang="en-US" sz="2250" dirty="0"/>
              <a:t>Pick one effect statement in your IEP. </a:t>
            </a:r>
          </a:p>
          <a:p>
            <a:pPr marL="0" indent="0">
              <a:buNone/>
            </a:pPr>
            <a:r>
              <a:rPr lang="en-US" sz="2250" dirty="0"/>
              <a:t>Ask why the student is struggling in that area?</a:t>
            </a:r>
          </a:p>
          <a:p>
            <a:pPr marL="0" indent="0">
              <a:buNone/>
            </a:pPr>
            <a:r>
              <a:rPr lang="en-US" sz="2250" dirty="0"/>
              <a:t> 	Ask why the student is struggling in that area?</a:t>
            </a:r>
          </a:p>
          <a:p>
            <a:pPr marL="0" indent="0">
              <a:buNone/>
            </a:pPr>
            <a:r>
              <a:rPr lang="en-US" sz="2250" dirty="0"/>
              <a:t>		Ask why the student is struggling in that area?</a:t>
            </a:r>
          </a:p>
          <a:p>
            <a:pPr marL="0" indent="0">
              <a:buNone/>
            </a:pPr>
            <a:r>
              <a:rPr lang="en-US" sz="2250" dirty="0"/>
              <a:t>			Ask why the student is struggling in that area?</a:t>
            </a:r>
          </a:p>
          <a:p>
            <a:pPr marL="0" indent="0">
              <a:buNone/>
            </a:pPr>
            <a:r>
              <a:rPr lang="en-US" sz="2250" dirty="0"/>
              <a:t>				Ask why…</a:t>
            </a:r>
            <a:endParaRPr lang="en-US" dirty="0" smtClean="0"/>
          </a:p>
          <a:p>
            <a:r>
              <a:rPr lang="en-US" dirty="0" smtClean="0"/>
              <a:t>Record your </a:t>
            </a:r>
            <a:r>
              <a:rPr lang="en-US" i="1" dirty="0" smtClean="0"/>
              <a:t>Why</a:t>
            </a:r>
            <a:r>
              <a:rPr lang="en-US" dirty="0" smtClean="0"/>
              <a:t> questions and answers on the process chart.</a:t>
            </a:r>
          </a:p>
          <a:p>
            <a:r>
              <a:rPr lang="en-US" dirty="0" smtClean="0"/>
              <a:t>Use the Step Check to determine if you have the necessary information.</a:t>
            </a:r>
            <a:endParaRPr lang="en-US" dirty="0"/>
          </a:p>
          <a:p>
            <a:pPr marL="0" indent="0">
              <a:buNone/>
            </a:pPr>
            <a:endParaRPr lang="en-US" dirty="0"/>
          </a:p>
          <a:p>
            <a:pPr marL="0" indent="0">
              <a:buNone/>
            </a:pPr>
            <a:endParaRPr lang="en-US" dirty="0" smtClean="0"/>
          </a:p>
          <a:p>
            <a:pPr marL="0" indent="0">
              <a:buNone/>
            </a:pPr>
            <a:endParaRPr lang="en-US" dirty="0" smtClean="0"/>
          </a:p>
        </p:txBody>
      </p:sp>
      <p:sp>
        <p:nvSpPr>
          <p:cNvPr id="798" name="Shape 798"/>
          <p:cNvSpPr txBox="1">
            <a:spLocks noGrp="1"/>
          </p:cNvSpPr>
          <p:nvPr>
            <p:ph type="sldNum" idx="11"/>
          </p:nvPr>
        </p:nvSpPr>
        <p:spPr/>
        <p:txBody>
          <a:bodyPr/>
          <a:lstStyle/>
          <a:p>
            <a:pPr lvl="0"/>
            <a:fld id="{00000000-1234-1234-1234-123412341234}" type="slidenum">
              <a:rPr lang="en-US" smtClean="0"/>
              <a:pPr lvl="0"/>
              <a:t>47</a:t>
            </a:fld>
            <a:endParaRPr lang="en-US" dirty="0"/>
          </a:p>
        </p:txBody>
      </p:sp>
      <p:pic>
        <p:nvPicPr>
          <p:cNvPr id="7" name="Picture 6"/>
          <p:cNvPicPr>
            <a:picLocks noChangeAspect="1"/>
          </p:cNvPicPr>
          <p:nvPr/>
        </p:nvPicPr>
        <p:blipFill>
          <a:blip r:embed="rId3"/>
          <a:stretch>
            <a:fillRect/>
          </a:stretch>
        </p:blipFill>
        <p:spPr>
          <a:xfrm>
            <a:off x="1224920" y="683521"/>
            <a:ext cx="1133912" cy="1133912"/>
          </a:xfrm>
          <a:prstGeom prst="rect">
            <a:avLst/>
          </a:prstGeom>
        </p:spPr>
      </p:pic>
    </p:spTree>
    <p:extLst>
      <p:ext uri="{BB962C8B-B14F-4D97-AF65-F5344CB8AC3E}">
        <p14:creationId xmlns:p14="http://schemas.microsoft.com/office/powerpoint/2010/main" val="72777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a:t>CCR-IEP </a:t>
            </a:r>
            <a:r>
              <a:rPr lang="en-US" dirty="0" smtClean="0"/>
              <a:t>Process </a:t>
            </a:r>
            <a:r>
              <a:rPr lang="en-US" dirty="0"/>
              <a:t>Chart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1" y="1459478"/>
            <a:ext cx="9144000" cy="4267199"/>
          </a:xfrm>
          <a:prstGeom prst="rect">
            <a:avLst/>
          </a:prstGeom>
        </p:spPr>
      </p:pic>
      <p:sp>
        <p:nvSpPr>
          <p:cNvPr id="6" name="Action Button: Document 5">
            <a:hlinkClick r:id="rId4" highlightClick="1"/>
          </p:cNvPr>
          <p:cNvSpPr/>
          <p:nvPr/>
        </p:nvSpPr>
        <p:spPr>
          <a:xfrm>
            <a:off x="10977282" y="420314"/>
            <a:ext cx="376518" cy="470647"/>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5" name="Oval 4"/>
          <p:cNvSpPr/>
          <p:nvPr/>
        </p:nvSpPr>
        <p:spPr>
          <a:xfrm>
            <a:off x="4676502" y="1720934"/>
            <a:ext cx="1948543" cy="1872143"/>
          </a:xfrm>
          <a:prstGeom prst="ellipse">
            <a:avLst/>
          </a:prstGeom>
          <a:noFill/>
          <a:ln w="38100">
            <a:solidFill>
              <a:srgbClr val="C00000"/>
            </a:solidFill>
          </a:ln>
        </p:spPr>
        <p:txBody>
          <a:bodyPr wrap="square" rtlCol="0" anchor="ctr">
            <a:spAutoFit/>
          </a:bodyPr>
          <a:lstStyle/>
          <a:p>
            <a:pPr algn="ctr"/>
            <a:endParaRPr lang="en-US" dirty="0">
              <a:ln>
                <a:solidFill>
                  <a:schemeClr val="accent1">
                    <a:lumMod val="75000"/>
                  </a:schemeClr>
                </a:solidFill>
              </a:ln>
              <a:noFill/>
            </a:endParaRPr>
          </a:p>
        </p:txBody>
      </p:sp>
      <p:sp>
        <p:nvSpPr>
          <p:cNvPr id="7" name="Slide Number Placeholder 6"/>
          <p:cNvSpPr>
            <a:spLocks noGrp="1"/>
          </p:cNvSpPr>
          <p:nvPr>
            <p:ph type="sldNum" sz="quarter" idx="11"/>
          </p:nvPr>
        </p:nvSpPr>
        <p:spPr/>
        <p:txBody>
          <a:bodyPr/>
          <a:lstStyle/>
          <a:p>
            <a:fld id="{453CC3A6-4BBE-4722-963B-0F2471C635E5}" type="slidenum">
              <a:rPr lang="en-US" smtClean="0"/>
              <a:pPr/>
              <a:t>48</a:t>
            </a:fld>
            <a:endParaRPr lang="en-US" dirty="0"/>
          </a:p>
        </p:txBody>
      </p:sp>
    </p:spTree>
    <p:extLst>
      <p:ext uri="{BB962C8B-B14F-4D97-AF65-F5344CB8AC3E}">
        <p14:creationId xmlns:p14="http://schemas.microsoft.com/office/powerpoint/2010/main" val="245409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Applied Practice </a:t>
            </a:r>
            <a:br>
              <a:rPr lang="en-US" dirty="0" smtClean="0"/>
            </a:br>
            <a:r>
              <a:rPr lang="en-US" dirty="0" smtClean="0"/>
              <a:t> Documenting Root Cause Analysis</a:t>
            </a:r>
            <a:endParaRPr lang="en-US" sz="2400" dirty="0">
              <a:solidFill>
                <a:srgbClr val="FFFF00"/>
              </a:solidFill>
            </a:endParaRPr>
          </a:p>
        </p:txBody>
      </p:sp>
      <p:sp>
        <p:nvSpPr>
          <p:cNvPr id="3" name="Content Placeholder 2"/>
          <p:cNvSpPr>
            <a:spLocks noGrp="1"/>
          </p:cNvSpPr>
          <p:nvPr>
            <p:ph idx="1"/>
          </p:nvPr>
        </p:nvSpPr>
        <p:spPr/>
        <p:txBody>
          <a:bodyPr/>
          <a:lstStyle/>
          <a:p>
            <a:r>
              <a:rPr lang="en-US" dirty="0" smtClean="0"/>
              <a:t>Go back and review your effect statements again</a:t>
            </a:r>
          </a:p>
          <a:p>
            <a:r>
              <a:rPr lang="en-US" dirty="0" smtClean="0"/>
              <a:t>Can you use the sentence stem to refine (or develop) one effect statement that reflects your root cause analysis? </a:t>
            </a:r>
          </a:p>
          <a:p>
            <a:pPr lvl="1"/>
            <a:r>
              <a:rPr lang="en-US" b="1" dirty="0" smtClean="0"/>
              <a:t> The student  </a:t>
            </a:r>
            <a:r>
              <a:rPr lang="en-US" u="sng" dirty="0" smtClean="0"/>
              <a:t>(observed effect(s) related to an area) </a:t>
            </a:r>
            <a:r>
              <a:rPr lang="en-US" dirty="0" smtClean="0"/>
              <a:t>… </a:t>
            </a:r>
            <a:r>
              <a:rPr lang="en-US" b="1" dirty="0" smtClean="0"/>
              <a:t>because</a:t>
            </a:r>
            <a:r>
              <a:rPr lang="en-US" dirty="0" smtClean="0"/>
              <a:t> </a:t>
            </a:r>
            <a:r>
              <a:rPr lang="en-US" dirty="0" smtClean="0">
                <a:solidFill>
                  <a:schemeClr val="accent1"/>
                </a:solidFill>
              </a:rPr>
              <a:t>(root cause)</a:t>
            </a:r>
            <a:r>
              <a:rPr lang="en-US" dirty="0" smtClean="0">
                <a:solidFill>
                  <a:schemeClr val="bg1">
                    <a:lumMod val="90000"/>
                    <a:lumOff val="10000"/>
                  </a:schemeClr>
                </a:solidFill>
              </a:rPr>
              <a:t>.</a:t>
            </a:r>
          </a:p>
          <a:p>
            <a:pPr lvl="2"/>
            <a:r>
              <a:rPr lang="en-US" dirty="0" smtClean="0"/>
              <a:t>E.g. The student </a:t>
            </a:r>
            <a:r>
              <a:rPr lang="en-US" u="sng" dirty="0" smtClean="0"/>
              <a:t>does not independently read grade-level </a:t>
            </a:r>
            <a:r>
              <a:rPr lang="en-US" dirty="0" smtClean="0"/>
              <a:t>text (effect)  </a:t>
            </a:r>
            <a:r>
              <a:rPr lang="en-US" b="1" dirty="0" smtClean="0">
                <a:solidFill>
                  <a:schemeClr val="accent1"/>
                </a:solidFill>
              </a:rPr>
              <a:t>because</a:t>
            </a:r>
            <a:r>
              <a:rPr lang="en-US" dirty="0" smtClean="0">
                <a:solidFill>
                  <a:schemeClr val="accent1"/>
                </a:solidFill>
              </a:rPr>
              <a:t> has </a:t>
            </a:r>
            <a:r>
              <a:rPr lang="en-US" dirty="0">
                <a:solidFill>
                  <a:schemeClr val="accent1"/>
                </a:solidFill>
              </a:rPr>
              <a:t>difficulty segmenting words into syllables and blending syllables into </a:t>
            </a:r>
            <a:r>
              <a:rPr lang="en-US" dirty="0" smtClean="0">
                <a:solidFill>
                  <a:schemeClr val="accent1"/>
                </a:solidFill>
              </a:rPr>
              <a:t>words </a:t>
            </a:r>
            <a:r>
              <a:rPr lang="en-US" dirty="0">
                <a:solidFill>
                  <a:schemeClr val="accent1"/>
                </a:solidFill>
              </a:rPr>
              <a:t>(</a:t>
            </a:r>
            <a:r>
              <a:rPr lang="en-US" dirty="0" smtClean="0">
                <a:solidFill>
                  <a:schemeClr val="accent1"/>
                </a:solidFill>
              </a:rPr>
              <a:t>root cause)</a:t>
            </a:r>
            <a:r>
              <a:rPr lang="en-US" dirty="0" smtClean="0"/>
              <a:t>. </a:t>
            </a:r>
            <a:endParaRPr lang="en-US" dirty="0"/>
          </a:p>
          <a:p>
            <a:r>
              <a:rPr lang="en-US" dirty="0" smtClean="0"/>
              <a:t>Then, discuss </a:t>
            </a:r>
            <a:r>
              <a:rPr lang="en-US" dirty="0"/>
              <a:t>the questions on the next </a:t>
            </a:r>
            <a:r>
              <a:rPr lang="en-US" dirty="0" smtClean="0"/>
              <a:t>slide</a:t>
            </a:r>
            <a:endParaRPr lang="en-US" dirty="0"/>
          </a:p>
        </p:txBody>
      </p:sp>
      <p:sp>
        <p:nvSpPr>
          <p:cNvPr id="6" name="Date Placeholder 5"/>
          <p:cNvSpPr>
            <a:spLocks noGrp="1"/>
          </p:cNvSpPr>
          <p:nvPr>
            <p:ph type="dt" sz="half" idx="10"/>
          </p:nvPr>
        </p:nvSpPr>
        <p:spPr/>
        <p:txBody>
          <a:bodyPr/>
          <a:lstStyle/>
          <a:p>
            <a:r>
              <a:rPr lang="en-US" dirty="0" smtClean="0"/>
              <a:t>April 2018</a:t>
            </a:r>
            <a:endParaRPr lang="en-US" dirty="0"/>
          </a:p>
        </p:txBody>
      </p:sp>
      <p:pic>
        <p:nvPicPr>
          <p:cNvPr id="8" name="Picture 7"/>
          <p:cNvPicPr>
            <a:picLocks noChangeAspect="1"/>
          </p:cNvPicPr>
          <p:nvPr/>
        </p:nvPicPr>
        <p:blipFill>
          <a:blip r:embed="rId3" cstate="print"/>
          <a:stretch>
            <a:fillRect/>
          </a:stretch>
        </p:blipFill>
        <p:spPr>
          <a:xfrm>
            <a:off x="234643" y="521981"/>
            <a:ext cx="1207113" cy="1207113"/>
          </a:xfrm>
          <a:prstGeom prst="rect">
            <a:avLst/>
          </a:prstGeom>
        </p:spPr>
      </p:pic>
      <p:sp>
        <p:nvSpPr>
          <p:cNvPr id="4" name="Slide Number Placeholder 3"/>
          <p:cNvSpPr>
            <a:spLocks noGrp="1"/>
          </p:cNvSpPr>
          <p:nvPr>
            <p:ph type="sldNum" sz="quarter" idx="11"/>
          </p:nvPr>
        </p:nvSpPr>
        <p:spPr/>
        <p:txBody>
          <a:bodyPr/>
          <a:lstStyle/>
          <a:p>
            <a:fld id="{453CC3A6-4BBE-4722-963B-0F2471C635E5}" type="slidenum">
              <a:rPr lang="en-US" smtClean="0"/>
              <a:pPr/>
              <a:t>49</a:t>
            </a:fld>
            <a:endParaRPr lang="en-US" dirty="0"/>
          </a:p>
        </p:txBody>
      </p:sp>
    </p:spTree>
    <p:extLst>
      <p:ext uri="{BB962C8B-B14F-4D97-AF65-F5344CB8AC3E}">
        <p14:creationId xmlns:p14="http://schemas.microsoft.com/office/powerpoint/2010/main" val="878939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Which Students Should Have a CCR IEP? </a:t>
            </a:r>
            <a:endParaRPr lang="en-US" dirty="0"/>
          </a:p>
        </p:txBody>
      </p:sp>
      <p:sp>
        <p:nvSpPr>
          <p:cNvPr id="2" name="Content Placeholder 1"/>
          <p:cNvSpPr>
            <a:spLocks noGrp="1"/>
          </p:cNvSpPr>
          <p:nvPr>
            <p:ph idx="1"/>
          </p:nvPr>
        </p:nvSpPr>
        <p:spPr>
          <a:xfrm>
            <a:off x="296562" y="1364973"/>
            <a:ext cx="11362039" cy="7309469"/>
          </a:xfrm>
        </p:spPr>
        <p:txBody>
          <a:bodyPr/>
          <a:lstStyle/>
          <a:p>
            <a:r>
              <a:rPr lang="en-US" dirty="0" smtClean="0"/>
              <a:t>All Students with Disabilities</a:t>
            </a:r>
          </a:p>
          <a:p>
            <a:pPr lvl="1"/>
            <a:r>
              <a:rPr lang="en-US" sz="2000" dirty="0"/>
              <a:t>The IEP development process is the same for all students</a:t>
            </a:r>
          </a:p>
          <a:p>
            <a:r>
              <a:rPr lang="en-US" dirty="0" smtClean="0"/>
              <a:t>The Only Substantive Difference is the Standards </a:t>
            </a:r>
            <a:r>
              <a:rPr lang="en-US" dirty="0"/>
              <a:t>U</a:t>
            </a:r>
            <a:r>
              <a:rPr lang="en-US" dirty="0" smtClean="0"/>
              <a:t>sed: </a:t>
            </a:r>
          </a:p>
          <a:p>
            <a:pPr lvl="1"/>
            <a:r>
              <a:rPr lang="en-US" sz="2000" dirty="0"/>
              <a:t>For students in the general education curriculum</a:t>
            </a:r>
          </a:p>
          <a:p>
            <a:pPr lvl="2"/>
            <a:r>
              <a:rPr lang="en-US" dirty="0"/>
              <a:t>General education standards (e.g., Wisconsin Academic Standards) </a:t>
            </a:r>
          </a:p>
          <a:p>
            <a:pPr lvl="2"/>
            <a:r>
              <a:rPr lang="en-US" dirty="0" smtClean="0"/>
              <a:t>Participate in the </a:t>
            </a:r>
            <a:r>
              <a:rPr lang="en-US" dirty="0"/>
              <a:t>Wisconsin Forward Exam </a:t>
            </a:r>
            <a:r>
              <a:rPr lang="en-US" dirty="0" smtClean="0"/>
              <a:t>or ACT</a:t>
            </a:r>
          </a:p>
          <a:p>
            <a:pPr lvl="1"/>
            <a:r>
              <a:rPr lang="en-US" sz="2000" dirty="0"/>
              <a:t>For students with significant cognitive disabilities:</a:t>
            </a:r>
          </a:p>
          <a:p>
            <a:pPr lvl="2"/>
            <a:r>
              <a:rPr lang="en-US" dirty="0"/>
              <a:t>Alternate achievement standards (e.g. Essential Elements) </a:t>
            </a:r>
          </a:p>
          <a:p>
            <a:pPr lvl="2"/>
            <a:r>
              <a:rPr lang="en-US" dirty="0"/>
              <a:t>Participating in Dynamic Learning Maps (DLM) Assessment </a:t>
            </a:r>
          </a:p>
          <a:p>
            <a:pPr lvl="1"/>
            <a:r>
              <a:rPr lang="en-US" sz="2000" dirty="0"/>
              <a:t>For preschool children: </a:t>
            </a:r>
          </a:p>
          <a:p>
            <a:pPr lvl="2"/>
            <a:r>
              <a:rPr lang="en-US" dirty="0"/>
              <a:t>P</a:t>
            </a:r>
            <a:r>
              <a:rPr lang="en-US" dirty="0" smtClean="0"/>
              <a:t>reschool standards (e.g., Wisconsin Model Academic Learning Standards). </a:t>
            </a:r>
          </a:p>
        </p:txBody>
      </p:sp>
      <p:sp>
        <p:nvSpPr>
          <p:cNvPr id="4" name="Date Placeholder 3"/>
          <p:cNvSpPr>
            <a:spLocks noGrp="1"/>
          </p:cNvSpPr>
          <p:nvPr>
            <p:ph type="dt" sz="half" idx="10"/>
          </p:nvPr>
        </p:nvSpPr>
        <p:spPr/>
        <p:txBody>
          <a:bodyPr/>
          <a:lstStyle/>
          <a:p>
            <a:pPr defTabSz="685800"/>
            <a:r>
              <a:rPr lang="en-US" dirty="0" smtClean="0">
                <a:solidFill>
                  <a:srgbClr val="0F1540">
                    <a:lumMod val="90000"/>
                    <a:lumOff val="10000"/>
                  </a:srgbClr>
                </a:solidFill>
                <a:latin typeface="Futura Bk"/>
              </a:rPr>
              <a:t>April 2018</a:t>
            </a:r>
            <a:endParaRPr lang="en-US" dirty="0">
              <a:solidFill>
                <a:srgbClr val="0F1540">
                  <a:lumMod val="90000"/>
                  <a:lumOff val="10000"/>
                </a:srgbClr>
              </a:solidFill>
              <a:latin typeface="Futura Bk"/>
            </a:endParaRPr>
          </a:p>
        </p:txBody>
      </p:sp>
      <p:sp>
        <p:nvSpPr>
          <p:cNvPr id="6" name="Slide Number Placeholder 5"/>
          <p:cNvSpPr>
            <a:spLocks noGrp="1"/>
          </p:cNvSpPr>
          <p:nvPr>
            <p:ph type="sldNum" sz="quarter" idx="4294967295"/>
          </p:nvPr>
        </p:nvSpPr>
        <p:spPr/>
        <p:txBody>
          <a:bodyPr/>
          <a:lstStyle/>
          <a:p>
            <a:pPr defTabSz="685800"/>
            <a:fld id="{5647F450-B010-44F3-A87C-A52A6F362B1F}" type="slidenum">
              <a:rPr lang="en-US">
                <a:solidFill>
                  <a:srgbClr val="0F1540">
                    <a:lumMod val="75000"/>
                    <a:lumOff val="25000"/>
                  </a:srgbClr>
                </a:solidFill>
                <a:latin typeface="Futura Bk"/>
              </a:rPr>
              <a:pPr defTabSz="685800"/>
              <a:t>5</a:t>
            </a:fld>
            <a:endParaRPr lang="en-US" dirty="0">
              <a:solidFill>
                <a:srgbClr val="0F1540">
                  <a:lumMod val="75000"/>
                  <a:lumOff val="25000"/>
                </a:srgbClr>
              </a:solidFill>
              <a:latin typeface="Futura Bk"/>
            </a:endParaRPr>
          </a:p>
        </p:txBody>
      </p:sp>
    </p:spTree>
    <p:extLst>
      <p:ext uri="{BB962C8B-B14F-4D97-AF65-F5344CB8AC3E}">
        <p14:creationId xmlns:p14="http://schemas.microsoft.com/office/powerpoint/2010/main" val="2652606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For Discussion</a:t>
            </a:r>
            <a:endParaRPr lang="en-US" dirty="0"/>
          </a:p>
        </p:txBody>
      </p:sp>
      <p:sp>
        <p:nvSpPr>
          <p:cNvPr id="3" name="Content Placeholder 2"/>
          <p:cNvSpPr>
            <a:spLocks noGrp="1"/>
          </p:cNvSpPr>
          <p:nvPr>
            <p:ph idx="1"/>
          </p:nvPr>
        </p:nvSpPr>
        <p:spPr/>
        <p:txBody>
          <a:bodyPr/>
          <a:lstStyle/>
          <a:p>
            <a:pPr marL="0" indent="0">
              <a:buNone/>
            </a:pPr>
            <a:r>
              <a:rPr lang="en-US" dirty="0" smtClean="0"/>
              <a:t>What do you see as the most challenging aspects of root cause analysis? </a:t>
            </a:r>
          </a:p>
          <a:p>
            <a:pPr marL="0" indent="0">
              <a:buNone/>
            </a:pPr>
            <a:endParaRPr lang="en-US" dirty="0" smtClean="0"/>
          </a:p>
          <a:p>
            <a:pPr marL="0" indent="0">
              <a:buNone/>
            </a:pPr>
            <a:r>
              <a:rPr lang="en-US" dirty="0" smtClean="0"/>
              <a:t>What questions might you ask to help prompt </a:t>
            </a:r>
            <a:r>
              <a:rPr lang="en-US" u="sng" dirty="0" smtClean="0"/>
              <a:t>all</a:t>
            </a:r>
            <a:r>
              <a:rPr lang="en-US" dirty="0" smtClean="0"/>
              <a:t> IEP team participants to address the key ideas of this step during an IEP team meeting?</a:t>
            </a:r>
          </a:p>
          <a:p>
            <a:pPr lvl="1"/>
            <a:r>
              <a:rPr lang="en-US" dirty="0" smtClean="0"/>
              <a:t>How would you engage the family and student? </a:t>
            </a:r>
            <a:endParaRPr lang="en-US" dirty="0"/>
          </a:p>
        </p:txBody>
      </p:sp>
      <p:pic>
        <p:nvPicPr>
          <p:cNvPr id="13" name="Picture 12"/>
          <p:cNvPicPr>
            <a:picLocks noChangeAspect="1"/>
          </p:cNvPicPr>
          <p:nvPr/>
        </p:nvPicPr>
        <p:blipFill>
          <a:blip r:embed="rId3" cstate="print"/>
          <a:stretch>
            <a:fillRect/>
          </a:stretch>
        </p:blipFill>
        <p:spPr>
          <a:xfrm>
            <a:off x="9593355" y="4863390"/>
            <a:ext cx="1538471" cy="1538471"/>
          </a:xfrm>
          <a:prstGeom prst="rect">
            <a:avLst/>
          </a:prstGeom>
        </p:spPr>
      </p:pic>
      <p:pic>
        <p:nvPicPr>
          <p:cNvPr id="10" name="Picture 9"/>
          <p:cNvPicPr>
            <a:picLocks noChangeAspect="1"/>
          </p:cNvPicPr>
          <p:nvPr/>
        </p:nvPicPr>
        <p:blipFill>
          <a:blip r:embed="rId4" cstate="print"/>
          <a:stretch>
            <a:fillRect/>
          </a:stretch>
        </p:blipFill>
        <p:spPr>
          <a:xfrm>
            <a:off x="824887" y="249816"/>
            <a:ext cx="1207113" cy="1207113"/>
          </a:xfrm>
          <a:prstGeom prst="rect">
            <a:avLst/>
          </a:prstGeom>
        </p:spPr>
      </p:pic>
      <p:sp>
        <p:nvSpPr>
          <p:cNvPr id="4" name="Date Placeholder 3"/>
          <p:cNvSpPr>
            <a:spLocks noGrp="1"/>
          </p:cNvSpPr>
          <p:nvPr>
            <p:ph type="dt" sz="half" idx="10"/>
          </p:nvPr>
        </p:nvSpPr>
        <p:spPr/>
        <p:txBody>
          <a:bodyPr/>
          <a:lstStyle/>
          <a:p>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50</a:t>
            </a:fld>
            <a:endParaRPr lang="en-US" dirty="0"/>
          </a:p>
        </p:txBody>
      </p:sp>
    </p:spTree>
    <p:extLst>
      <p:ext uri="{BB962C8B-B14F-4D97-AF65-F5344CB8AC3E}">
        <p14:creationId xmlns:p14="http://schemas.microsoft.com/office/powerpoint/2010/main" val="134216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a:t>CCR-IEP </a:t>
            </a:r>
            <a:r>
              <a:rPr lang="en-US" dirty="0" smtClean="0"/>
              <a:t>Process </a:t>
            </a:r>
            <a:r>
              <a:rPr lang="en-US" dirty="0"/>
              <a:t>Chart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1" y="1459478"/>
            <a:ext cx="9144000" cy="4267199"/>
          </a:xfrm>
          <a:prstGeom prst="rect">
            <a:avLst/>
          </a:prstGeom>
        </p:spPr>
      </p:pic>
      <p:sp>
        <p:nvSpPr>
          <p:cNvPr id="6" name="Action Button: Document 5">
            <a:hlinkClick r:id="rId4" highlightClick="1"/>
          </p:cNvPr>
          <p:cNvSpPr/>
          <p:nvPr/>
        </p:nvSpPr>
        <p:spPr>
          <a:xfrm>
            <a:off x="10977282" y="420314"/>
            <a:ext cx="376518" cy="470647"/>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5" name="Oval 4"/>
          <p:cNvSpPr/>
          <p:nvPr/>
        </p:nvSpPr>
        <p:spPr>
          <a:xfrm>
            <a:off x="6374674" y="1667912"/>
            <a:ext cx="1948543" cy="1872143"/>
          </a:xfrm>
          <a:prstGeom prst="ellipse">
            <a:avLst/>
          </a:prstGeom>
          <a:noFill/>
          <a:ln w="38100">
            <a:solidFill>
              <a:srgbClr val="C00000"/>
            </a:solidFill>
          </a:ln>
        </p:spPr>
        <p:txBody>
          <a:bodyPr wrap="square" rtlCol="0" anchor="ctr">
            <a:spAutoFit/>
          </a:bodyPr>
          <a:lstStyle/>
          <a:p>
            <a:pPr algn="ctr"/>
            <a:endParaRPr lang="en-US" dirty="0">
              <a:ln>
                <a:solidFill>
                  <a:schemeClr val="accent1">
                    <a:lumMod val="75000"/>
                  </a:schemeClr>
                </a:solidFill>
              </a:ln>
              <a:noFill/>
            </a:endParaRPr>
          </a:p>
        </p:txBody>
      </p:sp>
      <p:sp>
        <p:nvSpPr>
          <p:cNvPr id="7" name="Slide Number Placeholder 6"/>
          <p:cNvSpPr>
            <a:spLocks noGrp="1"/>
          </p:cNvSpPr>
          <p:nvPr>
            <p:ph type="sldNum" sz="quarter" idx="11"/>
          </p:nvPr>
        </p:nvSpPr>
        <p:spPr/>
        <p:txBody>
          <a:bodyPr/>
          <a:lstStyle/>
          <a:p>
            <a:fld id="{453CC3A6-4BBE-4722-963B-0F2471C635E5}" type="slidenum">
              <a:rPr lang="en-US" smtClean="0"/>
              <a:pPr/>
              <a:t>51</a:t>
            </a:fld>
            <a:endParaRPr lang="en-US" dirty="0"/>
          </a:p>
        </p:txBody>
      </p:sp>
    </p:spTree>
    <p:extLst>
      <p:ext uri="{BB962C8B-B14F-4D97-AF65-F5344CB8AC3E}">
        <p14:creationId xmlns:p14="http://schemas.microsoft.com/office/powerpoint/2010/main" val="1174828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84138"/>
            <a:ext cx="11049000" cy="1143000"/>
          </a:xfrm>
        </p:spPr>
        <p:txBody>
          <a:bodyPr/>
          <a:lstStyle/>
          <a:p>
            <a:r>
              <a:rPr lang="en-US" dirty="0" smtClean="0"/>
              <a:t/>
            </a:r>
            <a:br>
              <a:rPr lang="en-US" dirty="0" smtClean="0"/>
            </a:br>
            <a:r>
              <a:rPr lang="en-US" dirty="0" smtClean="0"/>
              <a:t>Disability-Related Needs</a:t>
            </a:r>
            <a:br>
              <a:rPr lang="en-US" dirty="0" smtClean="0"/>
            </a:br>
            <a:endParaRPr lang="en-US" dirty="0"/>
          </a:p>
        </p:txBody>
      </p:sp>
      <p:pic>
        <p:nvPicPr>
          <p:cNvPr id="9" name="Content Placeholder 8"/>
          <p:cNvPicPr>
            <a:picLocks noGrp="1" noChangeAspect="1"/>
          </p:cNvPicPr>
          <p:nvPr>
            <p:ph sz="half" idx="1"/>
          </p:nvPr>
        </p:nvPicPr>
        <p:blipFill>
          <a:blip r:embed="rId3" cstate="print"/>
          <a:stretch>
            <a:fillRect/>
          </a:stretch>
        </p:blipFill>
        <p:spPr>
          <a:xfrm>
            <a:off x="2134963" y="2464029"/>
            <a:ext cx="3731075" cy="2798307"/>
          </a:xfrm>
          <a:prstGeom prst="rect">
            <a:avLst/>
          </a:prstGeom>
        </p:spPr>
      </p:pic>
      <p:sp>
        <p:nvSpPr>
          <p:cNvPr id="8" name="Content Placeholder 7"/>
          <p:cNvSpPr>
            <a:spLocks noGrp="1"/>
          </p:cNvSpPr>
          <p:nvPr>
            <p:ph sz="half" idx="2"/>
          </p:nvPr>
        </p:nvSpPr>
        <p:spPr>
          <a:xfrm>
            <a:off x="6172200" y="1897741"/>
            <a:ext cx="4038600" cy="4228428"/>
          </a:xfrm>
        </p:spPr>
        <p:txBody>
          <a:bodyPr/>
          <a:lstStyle/>
          <a:p>
            <a:pPr marL="0" indent="0">
              <a:buNone/>
            </a:pPr>
            <a:r>
              <a:rPr lang="en-US" sz="3600" dirty="0"/>
              <a:t>Synthesize:</a:t>
            </a:r>
          </a:p>
          <a:p>
            <a:r>
              <a:rPr lang="en-US" sz="3200" dirty="0"/>
              <a:t>Clarify</a:t>
            </a:r>
          </a:p>
          <a:p>
            <a:r>
              <a:rPr lang="en-US" sz="3200" dirty="0"/>
              <a:t>Summarize</a:t>
            </a:r>
          </a:p>
          <a:p>
            <a:r>
              <a:rPr lang="en-US" sz="3200" dirty="0"/>
              <a:t>Try to reach consensus </a:t>
            </a:r>
          </a:p>
          <a:p>
            <a:endParaRPr lang="en-US" dirty="0"/>
          </a:p>
        </p:txBody>
      </p:sp>
      <p:pic>
        <p:nvPicPr>
          <p:cNvPr id="2054" name="Picture 6" descr="Image result for graphic of a person who synthesiz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623219"/>
            <a:ext cx="1356532" cy="1438020"/>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52</a:t>
            </a:fld>
            <a:endParaRPr lang="en-US" dirty="0"/>
          </a:p>
        </p:txBody>
      </p:sp>
    </p:spTree>
    <p:extLst>
      <p:ext uri="{BB962C8B-B14F-4D97-AF65-F5344CB8AC3E}">
        <p14:creationId xmlns:p14="http://schemas.microsoft.com/office/powerpoint/2010/main" val="2173589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Disability-Related </a:t>
            </a:r>
            <a:r>
              <a:rPr lang="en-US" dirty="0"/>
              <a:t>Need Affecting Reading</a:t>
            </a:r>
          </a:p>
        </p:txBody>
      </p:sp>
      <p:sp>
        <p:nvSpPr>
          <p:cNvPr id="3" name="Content Placeholder 2"/>
          <p:cNvSpPr>
            <a:spLocks noGrp="1"/>
          </p:cNvSpPr>
          <p:nvPr>
            <p:ph idx="1"/>
          </p:nvPr>
        </p:nvSpPr>
        <p:spPr/>
        <p:txBody>
          <a:bodyPr/>
          <a:lstStyle/>
          <a:p>
            <a:pPr>
              <a:lnSpc>
                <a:spcPct val="95000"/>
              </a:lnSpc>
            </a:pPr>
            <a:r>
              <a:rPr lang="en-US" sz="2800" dirty="0"/>
              <a:t>A disability-related need </a:t>
            </a:r>
            <a:r>
              <a:rPr lang="en-US" sz="2800" u="sng" dirty="0"/>
              <a:t>that affects reading</a:t>
            </a:r>
            <a:r>
              <a:rPr lang="en-US" sz="2800" dirty="0"/>
              <a:t>  </a:t>
            </a:r>
            <a:r>
              <a:rPr lang="en-US" sz="2800" dirty="0" smtClean="0"/>
              <a:t>reflects characteristics of the student’s disability that have an effect on access</a:t>
            </a:r>
            <a:r>
              <a:rPr lang="en-US" sz="2800" dirty="0"/>
              <a:t>, engagement, and progress in reading in </a:t>
            </a:r>
            <a:r>
              <a:rPr lang="en-US" sz="2800" dirty="0" smtClean="0"/>
              <a:t>relation to </a:t>
            </a:r>
            <a:r>
              <a:rPr lang="en-US" sz="2800" dirty="0"/>
              <a:t>grade level standards and </a:t>
            </a:r>
            <a:r>
              <a:rPr lang="en-US" sz="2800" dirty="0" smtClean="0"/>
              <a:t>instruction. </a:t>
            </a:r>
            <a:r>
              <a:rPr lang="en-US" sz="2800" dirty="0"/>
              <a:t> </a:t>
            </a:r>
            <a:r>
              <a:rPr lang="en-US" sz="2800" dirty="0" smtClean="0"/>
              <a:t>This may include: </a:t>
            </a:r>
          </a:p>
          <a:p>
            <a:pPr lvl="1">
              <a:lnSpc>
                <a:spcPct val="95000"/>
              </a:lnSpc>
              <a:spcBef>
                <a:spcPts val="900"/>
              </a:spcBef>
            </a:pPr>
            <a:r>
              <a:rPr lang="en-US" sz="2400" dirty="0" smtClean="0"/>
              <a:t>needs related to </a:t>
            </a:r>
            <a:r>
              <a:rPr lang="en-US" sz="2400" dirty="0"/>
              <a:t>the acquisition of reading skills such as phonemic awareness, phonics/decoding, reading fluency, vocabulary development, reading </a:t>
            </a:r>
            <a:r>
              <a:rPr lang="en-US" sz="2400" dirty="0" smtClean="0"/>
              <a:t>comprehension, as well as  </a:t>
            </a:r>
          </a:p>
          <a:p>
            <a:pPr lvl="1">
              <a:lnSpc>
                <a:spcPct val="95000"/>
              </a:lnSpc>
              <a:spcBef>
                <a:spcPts val="900"/>
              </a:spcBef>
            </a:pPr>
            <a:r>
              <a:rPr lang="en-US" sz="2400" dirty="0" smtClean="0"/>
              <a:t> </a:t>
            </a:r>
            <a:r>
              <a:rPr lang="en-US" sz="2400" dirty="0"/>
              <a:t>functional </a:t>
            </a:r>
            <a:r>
              <a:rPr lang="en-US" sz="2400" dirty="0" smtClean="0"/>
              <a:t>skill needs </a:t>
            </a:r>
            <a:r>
              <a:rPr lang="en-US" sz="2400" dirty="0"/>
              <a:t>such as </a:t>
            </a:r>
            <a:r>
              <a:rPr lang="en-US" sz="2400" dirty="0" smtClean="0"/>
              <a:t>social-emotional, behavioral, self-regulation, mobility, sensory and others that affect access and engagement in literacy curriculum, instruction and other activities </a:t>
            </a:r>
          </a:p>
          <a:p>
            <a:pPr>
              <a:lnSpc>
                <a:spcPct val="95000"/>
              </a:lnSpc>
            </a:pPr>
            <a:r>
              <a:rPr lang="en-US" sz="2800" dirty="0" smtClean="0"/>
              <a:t>The IEP team determines if the student has a disability-related need affecting reading </a:t>
            </a:r>
          </a:p>
          <a:p>
            <a:pPr marL="457200" lvl="1" indent="0">
              <a:buNone/>
            </a:pPr>
            <a:endParaRPr lang="en-US" dirty="0"/>
          </a:p>
        </p:txBody>
      </p:sp>
      <p:sp>
        <p:nvSpPr>
          <p:cNvPr id="6" name="Date Placeholder 5"/>
          <p:cNvSpPr>
            <a:spLocks noGrp="1"/>
          </p:cNvSpPr>
          <p:nvPr>
            <p:ph type="dt" sz="half" idx="10"/>
          </p:nvPr>
        </p:nvSpPr>
        <p:spPr/>
        <p:txBody>
          <a:bodyPr/>
          <a:lstStyle/>
          <a:p>
            <a:pPr>
              <a:defRPr/>
            </a:pPr>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53</a:t>
            </a:fld>
            <a:endParaRPr lang="en-US" dirty="0"/>
          </a:p>
        </p:txBody>
      </p:sp>
    </p:spTree>
    <p:extLst>
      <p:ext uri="{BB962C8B-B14F-4D97-AF65-F5344CB8AC3E}">
        <p14:creationId xmlns:p14="http://schemas.microsoft.com/office/powerpoint/2010/main" val="1758857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title"/>
          </p:nvPr>
        </p:nvSpPr>
        <p:spPr>
          <a:xfrm>
            <a:off x="177800" y="84138"/>
            <a:ext cx="11834700" cy="1143000"/>
          </a:xfrm>
          <a:prstGeom prst="rect">
            <a:avLst/>
          </a:prstGeom>
        </p:spPr>
        <p:txBody>
          <a:bodyPr lIns="121900" tIns="121900" rIns="121900" bIns="121900" anchor="ctr" anchorCtr="0">
            <a:noAutofit/>
          </a:bodyPr>
          <a:lstStyle/>
          <a:p>
            <a:pPr lvl="0" rtl="0">
              <a:spcBef>
                <a:spcPts val="0"/>
              </a:spcBef>
              <a:buNone/>
            </a:pPr>
            <a:r>
              <a:rPr lang="en-US" dirty="0" smtClean="0"/>
              <a:t>Disability Related Needs</a:t>
            </a:r>
            <a:endParaRPr lang="en-US" sz="2000" dirty="0">
              <a:solidFill>
                <a:srgbClr val="C00000"/>
              </a:solidFill>
            </a:endParaRPr>
          </a:p>
        </p:txBody>
      </p:sp>
      <p:sp>
        <p:nvSpPr>
          <p:cNvPr id="910" name="Shape 910"/>
          <p:cNvSpPr txBox="1">
            <a:spLocks noGrp="1"/>
          </p:cNvSpPr>
          <p:nvPr>
            <p:ph type="body" idx="1"/>
          </p:nvPr>
        </p:nvSpPr>
        <p:spPr>
          <a:xfrm>
            <a:off x="968991" y="1283085"/>
            <a:ext cx="10317709" cy="5438389"/>
          </a:xfrm>
          <a:prstGeom prst="rect">
            <a:avLst/>
          </a:prstGeom>
        </p:spPr>
        <p:txBody>
          <a:bodyPr lIns="121900" tIns="121900" rIns="121900" bIns="121900" anchor="t" anchorCtr="0">
            <a:noAutofit/>
          </a:bodyPr>
          <a:lstStyle/>
          <a:p>
            <a:pPr marL="0" lvl="0" indent="0">
              <a:spcBef>
                <a:spcPts val="0"/>
              </a:spcBef>
              <a:buNone/>
            </a:pPr>
            <a:r>
              <a:rPr lang="en-US" sz="2400" dirty="0"/>
              <a:t>This sentence stem may be helpful:</a:t>
            </a:r>
          </a:p>
          <a:p>
            <a:pPr marL="282575" lvl="0" indent="-50800">
              <a:buNone/>
            </a:pPr>
            <a:r>
              <a:rPr lang="en-US" sz="2800" b="1" dirty="0"/>
              <a:t>The student needs to </a:t>
            </a:r>
            <a:r>
              <a:rPr lang="en-US" sz="2800" b="1" i="1" u="sng" dirty="0"/>
              <a:t>develop/improve/increase X </a:t>
            </a:r>
            <a:r>
              <a:rPr lang="en-US" sz="2800" b="1" i="1" u="sng" dirty="0" smtClean="0"/>
              <a:t>area/skill/behavio</a:t>
            </a:r>
            <a:r>
              <a:rPr lang="en-US" sz="2800" b="1" i="1" dirty="0" smtClean="0"/>
              <a:t>r</a:t>
            </a:r>
            <a:r>
              <a:rPr lang="en-US" sz="2400" i="1" dirty="0" smtClean="0"/>
              <a:t> </a:t>
            </a:r>
            <a:r>
              <a:rPr lang="en-US" sz="2000" dirty="0"/>
              <a:t>(</a:t>
            </a:r>
            <a:r>
              <a:rPr lang="en-US" sz="2000" i="1" dirty="0">
                <a:solidFill>
                  <a:srgbClr val="274E13"/>
                </a:solidFill>
              </a:rPr>
              <a:t>related to root </a:t>
            </a:r>
            <a:r>
              <a:rPr lang="en-US" sz="2000" i="1" dirty="0" smtClean="0">
                <a:solidFill>
                  <a:srgbClr val="274E13"/>
                </a:solidFill>
              </a:rPr>
              <a:t>cause),</a:t>
            </a:r>
            <a:r>
              <a:rPr lang="en-US" sz="2000" dirty="0" smtClean="0">
                <a:solidFill>
                  <a:srgbClr val="0F1540">
                    <a:lumMod val="75000"/>
                    <a:lumOff val="25000"/>
                  </a:srgbClr>
                </a:solidFill>
              </a:rPr>
              <a:t> </a:t>
            </a:r>
            <a:r>
              <a:rPr lang="en-US" sz="2000" dirty="0" smtClean="0"/>
              <a:t> </a:t>
            </a:r>
            <a:r>
              <a:rPr lang="en-US" sz="2400" b="1" i="1" dirty="0"/>
              <a:t>so the student can Y </a:t>
            </a:r>
            <a:r>
              <a:rPr lang="en-US" sz="1600" dirty="0">
                <a:solidFill>
                  <a:schemeClr val="accent1">
                    <a:lumMod val="75000"/>
                  </a:schemeClr>
                </a:solidFill>
              </a:rPr>
              <a:t>(</a:t>
            </a:r>
            <a:r>
              <a:rPr lang="en-US" sz="2000" i="1" dirty="0">
                <a:solidFill>
                  <a:schemeClr val="accent1">
                    <a:lumMod val="75000"/>
                  </a:schemeClr>
                </a:solidFill>
              </a:rPr>
              <a:t>effect to address re: access, engagement, progress) </a:t>
            </a:r>
            <a:r>
              <a:rPr lang="en-US" sz="2000" i="1" dirty="0" smtClean="0">
                <a:solidFill>
                  <a:schemeClr val="accent1">
                    <a:lumMod val="75000"/>
                  </a:schemeClr>
                </a:solidFill>
              </a:rPr>
              <a:t>…and </a:t>
            </a:r>
            <a:r>
              <a:rPr lang="en-US" sz="2000" i="1" dirty="0">
                <a:solidFill>
                  <a:schemeClr val="accent1">
                    <a:lumMod val="75000"/>
                  </a:schemeClr>
                </a:solidFill>
              </a:rPr>
              <a:t>outcomes will improve</a:t>
            </a:r>
          </a:p>
          <a:p>
            <a:pPr lvl="0">
              <a:buNone/>
            </a:pPr>
            <a:r>
              <a:rPr lang="en-US" sz="2400" dirty="0"/>
              <a:t>Example:</a:t>
            </a:r>
          </a:p>
          <a:p>
            <a:pPr marL="739775" lvl="1" indent="0">
              <a:spcBef>
                <a:spcPts val="0"/>
              </a:spcBef>
              <a:buNone/>
            </a:pPr>
            <a:r>
              <a:rPr lang="en-US" sz="2400" dirty="0"/>
              <a:t>Effect (Y)</a:t>
            </a:r>
            <a:r>
              <a:rPr lang="en-US" sz="2400" i="1" dirty="0"/>
              <a:t>: The student does not </a:t>
            </a:r>
            <a:r>
              <a:rPr lang="en-US" sz="2400" i="1" u="sng" dirty="0"/>
              <a:t>fluently read grade-level text</a:t>
            </a:r>
          </a:p>
          <a:p>
            <a:pPr marL="739775" lvl="1" indent="0">
              <a:buNone/>
            </a:pPr>
            <a:r>
              <a:rPr lang="en-US" sz="2400" dirty="0"/>
              <a:t>Root Cause (X</a:t>
            </a:r>
            <a:r>
              <a:rPr lang="en-US" sz="2400" dirty="0" smtClean="0"/>
              <a:t>)</a:t>
            </a:r>
            <a:r>
              <a:rPr lang="en-US" sz="2400" i="1" dirty="0" smtClean="0"/>
              <a:t>: </a:t>
            </a:r>
            <a:r>
              <a:rPr lang="en-US" sz="2400" i="1" dirty="0" smtClean="0">
                <a:solidFill>
                  <a:schemeClr val="accent1">
                    <a:lumMod val="75000"/>
                  </a:schemeClr>
                </a:solidFill>
              </a:rPr>
              <a:t>because has </a:t>
            </a:r>
            <a:r>
              <a:rPr lang="en-US" sz="2400" i="1" dirty="0">
                <a:solidFill>
                  <a:schemeClr val="accent1">
                    <a:lumMod val="75000"/>
                  </a:schemeClr>
                </a:solidFill>
              </a:rPr>
              <a:t>difficulty segmenting words into syllables and blending syllables into words.</a:t>
            </a:r>
          </a:p>
          <a:p>
            <a:pPr marL="282575" lvl="0" indent="0">
              <a:buNone/>
            </a:pPr>
            <a:r>
              <a:rPr lang="en-US" sz="2800" dirty="0" smtClean="0"/>
              <a:t>Disability-related need: </a:t>
            </a:r>
            <a:r>
              <a:rPr lang="en-US" sz="2800" b="1" dirty="0" smtClean="0"/>
              <a:t>The student needs to </a:t>
            </a:r>
            <a:r>
              <a:rPr lang="en-US" sz="2800" dirty="0" smtClean="0">
                <a:solidFill>
                  <a:schemeClr val="accent1">
                    <a:lumMod val="75000"/>
                  </a:schemeClr>
                </a:solidFill>
              </a:rPr>
              <a:t>improve ability to segment </a:t>
            </a:r>
            <a:r>
              <a:rPr lang="en-US" sz="2800" dirty="0">
                <a:solidFill>
                  <a:schemeClr val="accent1">
                    <a:lumMod val="75000"/>
                  </a:schemeClr>
                </a:solidFill>
              </a:rPr>
              <a:t>words into syllables and </a:t>
            </a:r>
            <a:r>
              <a:rPr lang="en-US" sz="2800" dirty="0" smtClean="0">
                <a:solidFill>
                  <a:schemeClr val="accent1">
                    <a:lumMod val="75000"/>
                  </a:schemeClr>
                </a:solidFill>
              </a:rPr>
              <a:t>blend </a:t>
            </a:r>
            <a:r>
              <a:rPr lang="en-US" sz="2800" dirty="0">
                <a:solidFill>
                  <a:schemeClr val="accent1">
                    <a:lumMod val="75000"/>
                  </a:schemeClr>
                </a:solidFill>
              </a:rPr>
              <a:t>syllables into words. </a:t>
            </a:r>
            <a:r>
              <a:rPr lang="en-US" sz="2000" i="1" dirty="0" smtClean="0">
                <a:solidFill>
                  <a:schemeClr val="accent1">
                    <a:lumMod val="75000"/>
                  </a:schemeClr>
                </a:solidFill>
              </a:rPr>
              <a:t>(root cause)</a:t>
            </a:r>
            <a:r>
              <a:rPr lang="en-US" sz="2000" i="1" dirty="0" smtClean="0"/>
              <a:t> </a:t>
            </a:r>
            <a:r>
              <a:rPr lang="en-US" sz="2400" i="1" dirty="0" smtClean="0"/>
              <a:t>so the student can </a:t>
            </a:r>
            <a:r>
              <a:rPr lang="en-US" sz="2400" i="1" u="sng" dirty="0" smtClean="0"/>
              <a:t>fluently read grade-level text</a:t>
            </a:r>
            <a:r>
              <a:rPr lang="en-US" sz="2400" i="1" dirty="0" smtClean="0"/>
              <a:t> </a:t>
            </a:r>
            <a:r>
              <a:rPr lang="en-US" sz="2000" i="1" dirty="0" smtClean="0">
                <a:solidFill>
                  <a:schemeClr val="accent1">
                    <a:lumMod val="75000"/>
                  </a:schemeClr>
                </a:solidFill>
              </a:rPr>
              <a:t>(effect)</a:t>
            </a:r>
            <a:endParaRPr lang="en-US" sz="2000" i="1" dirty="0">
              <a:solidFill>
                <a:schemeClr val="accent1">
                  <a:lumMod val="75000"/>
                </a:schemeClr>
              </a:solidFill>
            </a:endParaRPr>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54</a:t>
            </a:fld>
            <a:endParaRPr lang="en-US" dirty="0"/>
          </a:p>
        </p:txBody>
      </p:sp>
    </p:spTree>
    <p:extLst>
      <p:ext uri="{BB962C8B-B14F-4D97-AF65-F5344CB8AC3E}">
        <p14:creationId xmlns:p14="http://schemas.microsoft.com/office/powerpoint/2010/main" val="75393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3" y="84139"/>
            <a:ext cx="8876031" cy="788986"/>
          </a:xfrm>
        </p:spPr>
        <p:txBody>
          <a:bodyPr/>
          <a:lstStyle/>
          <a:p>
            <a:r>
              <a:rPr lang="en-US" dirty="0" smtClean="0"/>
              <a:t>Example of Disability-Related Needs</a:t>
            </a:r>
            <a:endParaRPr lang="en-US" i="1" dirty="0">
              <a:solidFill>
                <a:srgbClr val="FF00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730625955"/>
              </p:ext>
            </p:extLst>
          </p:nvPr>
        </p:nvGraphicFramePr>
        <p:xfrm>
          <a:off x="1030706" y="913319"/>
          <a:ext cx="10130589" cy="5636927"/>
        </p:xfrm>
        <a:graphic>
          <a:graphicData uri="http://schemas.openxmlformats.org/drawingml/2006/table">
            <a:tbl>
              <a:tblPr firstRow="1" bandRow="1">
                <a:tableStyleId>{5C22544A-7EE6-4342-B048-85BDC9FD1C3A}</a:tableStyleId>
              </a:tblPr>
              <a:tblGrid>
                <a:gridCol w="5284794">
                  <a:extLst>
                    <a:ext uri="{9D8B030D-6E8A-4147-A177-3AD203B41FA5}">
                      <a16:colId xmlns:a16="http://schemas.microsoft.com/office/drawing/2014/main" val="20000"/>
                    </a:ext>
                  </a:extLst>
                </a:gridCol>
                <a:gridCol w="4845795">
                  <a:extLst>
                    <a:ext uri="{9D8B030D-6E8A-4147-A177-3AD203B41FA5}">
                      <a16:colId xmlns:a16="http://schemas.microsoft.com/office/drawing/2014/main" val="20001"/>
                    </a:ext>
                  </a:extLst>
                </a:gridCol>
              </a:tblGrid>
              <a:tr h="1026476">
                <a:tc>
                  <a:txBody>
                    <a:bodyPr/>
                    <a:lstStyle/>
                    <a:p>
                      <a:pPr marL="0" marR="0" algn="ctr">
                        <a:lnSpc>
                          <a:spcPct val="107000"/>
                        </a:lnSpc>
                        <a:spcBef>
                          <a:spcPts val="0"/>
                        </a:spcBef>
                        <a:spcAft>
                          <a:spcPts val="0"/>
                        </a:spcAft>
                      </a:pPr>
                      <a:r>
                        <a:rPr lang="en-US" sz="2400" b="0" kern="1200" dirty="0" smtClean="0">
                          <a:effectLst/>
                        </a:rPr>
                        <a:t>Root </a:t>
                      </a:r>
                      <a:r>
                        <a:rPr lang="en-US" sz="2400" b="0" kern="1200" dirty="0">
                          <a:effectLst/>
                        </a:rPr>
                        <a:t>Cause </a:t>
                      </a:r>
                      <a:r>
                        <a:rPr lang="en-US" sz="2400" b="0" kern="1200" dirty="0" smtClean="0">
                          <a:effectLst/>
                        </a:rPr>
                        <a:t>Analysis</a:t>
                      </a:r>
                    </a:p>
                    <a:p>
                      <a:pPr marL="0" marR="0" algn="ctr">
                        <a:lnSpc>
                          <a:spcPct val="107000"/>
                        </a:lnSpc>
                        <a:spcBef>
                          <a:spcPts val="0"/>
                        </a:spcBef>
                        <a:spcAft>
                          <a:spcPts val="0"/>
                        </a:spcAft>
                      </a:pPr>
                      <a:r>
                        <a:rPr lang="en-US" sz="2000" b="0" kern="1200" dirty="0" smtClean="0">
                          <a:effectLst/>
                        </a:rPr>
                        <a:t>“Why”</a:t>
                      </a:r>
                      <a:endParaRPr lang="en-US" sz="2000" b="0" dirty="0">
                        <a:effectLst/>
                      </a:endParaRPr>
                    </a:p>
                    <a:p>
                      <a:pPr marL="0" marR="0" algn="ctr">
                        <a:lnSpc>
                          <a:spcPct val="107000"/>
                        </a:lnSpc>
                        <a:spcBef>
                          <a:spcPts val="0"/>
                        </a:spcBef>
                        <a:spcAft>
                          <a:spcPts val="0"/>
                        </a:spcAft>
                      </a:pPr>
                      <a:r>
                        <a:rPr lang="en-US" sz="2000" b="0" kern="1200" dirty="0">
                          <a:effectLst/>
                        </a:rPr>
                        <a:t>(Detective/Analyst)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08" marR="121908" marT="45712" marB="45712"/>
                </a:tc>
                <a:tc>
                  <a:txBody>
                    <a:bodyPr/>
                    <a:lstStyle/>
                    <a:p>
                      <a:pPr marL="0" marR="0" algn="ctr">
                        <a:lnSpc>
                          <a:spcPct val="107000"/>
                        </a:lnSpc>
                        <a:spcBef>
                          <a:spcPts val="0"/>
                        </a:spcBef>
                        <a:spcAft>
                          <a:spcPts val="0"/>
                        </a:spcAft>
                      </a:pPr>
                      <a:r>
                        <a:rPr lang="en-US" sz="2400" b="0" kern="1200" dirty="0">
                          <a:effectLst/>
                        </a:rPr>
                        <a:t>Disability-Related </a:t>
                      </a:r>
                      <a:r>
                        <a:rPr lang="en-US" sz="2400" b="0" kern="1200" dirty="0" smtClean="0">
                          <a:effectLst/>
                        </a:rPr>
                        <a:t>Needs</a:t>
                      </a:r>
                    </a:p>
                    <a:p>
                      <a:pPr marL="0" marR="0" algn="ctr">
                        <a:lnSpc>
                          <a:spcPct val="107000"/>
                        </a:lnSpc>
                        <a:spcBef>
                          <a:spcPts val="0"/>
                        </a:spcBef>
                        <a:spcAft>
                          <a:spcPts val="0"/>
                        </a:spcAft>
                      </a:pPr>
                      <a:r>
                        <a:rPr lang="en-US" sz="2000" b="0" kern="1200" dirty="0" smtClean="0">
                          <a:effectLst/>
                        </a:rPr>
                        <a:t>“Summarize” </a:t>
                      </a:r>
                      <a:endParaRPr lang="en-US" sz="1100" b="0" dirty="0">
                        <a:effectLst/>
                      </a:endParaRPr>
                    </a:p>
                    <a:p>
                      <a:pPr marL="0" marR="0" algn="ctr">
                        <a:lnSpc>
                          <a:spcPct val="107000"/>
                        </a:lnSpc>
                        <a:spcBef>
                          <a:spcPts val="0"/>
                        </a:spcBef>
                        <a:spcAft>
                          <a:spcPts val="0"/>
                        </a:spcAft>
                      </a:pPr>
                      <a:r>
                        <a:rPr lang="en-US" sz="2000" b="0" kern="1200" dirty="0">
                          <a:effectLst/>
                        </a:rPr>
                        <a:t>(Synthesizer)</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91424" marR="91424" marT="45712" marB="45712"/>
                </a:tc>
                <a:extLst>
                  <a:ext uri="{0D108BD9-81ED-4DB2-BD59-A6C34878D82A}">
                    <a16:rowId xmlns:a16="http://schemas.microsoft.com/office/drawing/2014/main" val="10000"/>
                  </a:ext>
                </a:extLst>
              </a:tr>
              <a:tr h="4035605">
                <a:tc>
                  <a:txBody>
                    <a:bodyPr/>
                    <a:lstStyle/>
                    <a:p>
                      <a:pPr marL="0" marR="0">
                        <a:lnSpc>
                          <a:spcPct val="95000"/>
                        </a:lnSpc>
                        <a:spcBef>
                          <a:spcPts val="1200"/>
                        </a:spcBef>
                        <a:spcAft>
                          <a:spcPts val="0"/>
                        </a:spcAft>
                      </a:pPr>
                      <a:r>
                        <a:rPr lang="en-US" sz="1800" kern="1200" dirty="0" smtClean="0">
                          <a:effectLst/>
                          <a:latin typeface="+mn-lt"/>
                        </a:rPr>
                        <a:t>Gets</a:t>
                      </a:r>
                      <a:r>
                        <a:rPr lang="en-US" sz="1800" kern="1200" baseline="0" dirty="0" smtClean="0">
                          <a:effectLst/>
                          <a:latin typeface="+mn-lt"/>
                        </a:rPr>
                        <a:t> frustrated when required to read independently. </a:t>
                      </a:r>
                    </a:p>
                    <a:p>
                      <a:pPr marL="0" marR="0">
                        <a:lnSpc>
                          <a:spcPct val="95000"/>
                        </a:lnSpc>
                        <a:spcBef>
                          <a:spcPts val="1200"/>
                        </a:spcBef>
                        <a:spcAft>
                          <a:spcPts val="0"/>
                        </a:spcAft>
                      </a:pPr>
                      <a:r>
                        <a:rPr lang="en-US" sz="1800" kern="1200" baseline="0" dirty="0" smtClean="0">
                          <a:effectLst/>
                          <a:latin typeface="+mn-lt"/>
                        </a:rPr>
                        <a:t>Trouble gaining meaning from grade level written material when reading independently. When text read aloud or using a text reader, can access/comprehend. </a:t>
                      </a:r>
                      <a:endParaRPr lang="en-US" sz="1800" kern="1200" dirty="0" smtClean="0">
                        <a:effectLst/>
                        <a:latin typeface="+mn-lt"/>
                      </a:endParaRPr>
                    </a:p>
                    <a:p>
                      <a:pPr marL="0" marR="0">
                        <a:lnSpc>
                          <a:spcPct val="95000"/>
                        </a:lnSpc>
                        <a:spcBef>
                          <a:spcPts val="1200"/>
                        </a:spcBef>
                        <a:spcAft>
                          <a:spcPts val="0"/>
                        </a:spcAft>
                      </a:pPr>
                      <a:r>
                        <a:rPr lang="en-US" sz="1800" kern="1200" dirty="0" smtClean="0">
                          <a:effectLst/>
                          <a:latin typeface="+mn-lt"/>
                        </a:rPr>
                        <a:t>Reading fluency is stilted; does not read quickly with accuracy and expression. Struggles with word recognition.</a:t>
                      </a:r>
                      <a:endParaRPr lang="en-US" sz="1800" i="1" kern="1200" dirty="0" smtClean="0">
                        <a:solidFill>
                          <a:srgbClr val="FF0000"/>
                        </a:solidFill>
                        <a:effectLst/>
                        <a:latin typeface="+mn-lt"/>
                      </a:endParaRPr>
                    </a:p>
                    <a:p>
                      <a:pPr marL="0" marR="0">
                        <a:lnSpc>
                          <a:spcPct val="95000"/>
                        </a:lnSpc>
                        <a:spcBef>
                          <a:spcPts val="1200"/>
                        </a:spcBef>
                        <a:spcAft>
                          <a:spcPts val="0"/>
                        </a:spcAft>
                      </a:pPr>
                      <a:r>
                        <a:rPr lang="en-US" sz="1800" kern="1200" dirty="0" smtClean="0">
                          <a:effectLst/>
                          <a:latin typeface="+mn-lt"/>
                        </a:rPr>
                        <a:t>Difficulty decoding (sounding out) words in grade level text.</a:t>
                      </a:r>
                      <a:endParaRPr lang="en-US" sz="1800" kern="1200" baseline="0" dirty="0" smtClean="0">
                        <a:effectLst/>
                        <a:latin typeface="+mn-lt"/>
                      </a:endParaRPr>
                    </a:p>
                    <a:p>
                      <a:pPr marL="0" marR="0">
                        <a:lnSpc>
                          <a:spcPct val="95000"/>
                        </a:lnSpc>
                        <a:spcBef>
                          <a:spcPts val="1200"/>
                        </a:spcBef>
                        <a:spcAft>
                          <a:spcPts val="0"/>
                        </a:spcAft>
                      </a:pPr>
                      <a:r>
                        <a:rPr lang="en-US" sz="1800" kern="1200" baseline="0" dirty="0" smtClean="0">
                          <a:effectLst/>
                          <a:latin typeface="+mn-lt"/>
                        </a:rPr>
                        <a:t>Lacks phonological skills.</a:t>
                      </a:r>
                    </a:p>
                    <a:p>
                      <a:pPr marL="0" marR="0">
                        <a:lnSpc>
                          <a:spcPct val="95000"/>
                        </a:lnSpc>
                        <a:spcBef>
                          <a:spcPts val="1200"/>
                        </a:spcBef>
                        <a:spcAft>
                          <a:spcPts val="0"/>
                        </a:spcAft>
                      </a:pPr>
                      <a:r>
                        <a:rPr lang="en-US" sz="1800" kern="1200" baseline="0" dirty="0" smtClean="0">
                          <a:effectLst/>
                          <a:latin typeface="+mn-lt"/>
                        </a:rPr>
                        <a:t>Has difficulty segmenting words into syllables and blending syllables into words</a:t>
                      </a:r>
                    </a:p>
                  </a:txBody>
                  <a:tcPr marL="121908" marR="121908" marT="45712" marB="45712"/>
                </a:tc>
                <a:tc>
                  <a:txBody>
                    <a:bodyPr/>
                    <a:lstStyle/>
                    <a:p>
                      <a:pPr marL="228600" marR="0" indent="-228600">
                        <a:lnSpc>
                          <a:spcPct val="100000"/>
                        </a:lnSpc>
                        <a:spcBef>
                          <a:spcPts val="600"/>
                        </a:spcBef>
                        <a:spcAft>
                          <a:spcPts val="0"/>
                        </a:spcAft>
                        <a:buFont typeface="Arial" panose="020B0604020202020204" pitchFamily="34" charset="0"/>
                        <a:buChar char="•"/>
                      </a:pPr>
                      <a:r>
                        <a:rPr lang="en-US" sz="2200" kern="1200" dirty="0" smtClean="0">
                          <a:effectLst/>
                          <a:latin typeface="+mn-lt"/>
                        </a:rPr>
                        <a:t>The student needs to improve ability</a:t>
                      </a:r>
                      <a:r>
                        <a:rPr lang="en-US" sz="2200" kern="1200" baseline="0" dirty="0" smtClean="0">
                          <a:effectLst/>
                          <a:latin typeface="+mn-lt"/>
                        </a:rPr>
                        <a:t> to segment words into syllables and blend syllables into words. </a:t>
                      </a:r>
                      <a:r>
                        <a:rPr lang="en-US" sz="2200" kern="1200" dirty="0" smtClean="0">
                          <a:effectLst/>
                          <a:latin typeface="+mn-lt"/>
                        </a:rPr>
                        <a:t> </a:t>
                      </a:r>
                    </a:p>
                    <a:p>
                      <a:pPr marL="228600" marR="0" indent="-228600">
                        <a:lnSpc>
                          <a:spcPct val="100000"/>
                        </a:lnSpc>
                        <a:spcBef>
                          <a:spcPts val="600"/>
                        </a:spcBef>
                        <a:spcAft>
                          <a:spcPts val="0"/>
                        </a:spcAft>
                        <a:buFont typeface="Arial" panose="020B0604020202020204" pitchFamily="34" charset="0"/>
                        <a:buChar char="•"/>
                      </a:pPr>
                      <a:r>
                        <a:rPr lang="en-US" sz="2200" dirty="0" smtClean="0">
                          <a:effectLst/>
                          <a:latin typeface="+mn-lt"/>
                          <a:ea typeface="Calibri" panose="020F0502020204030204" pitchFamily="34" charset="0"/>
                          <a:cs typeface="Times New Roman" panose="02020603050405020304" pitchFamily="18" charset="0"/>
                        </a:rPr>
                        <a:t>The</a:t>
                      </a:r>
                      <a:r>
                        <a:rPr lang="en-US" sz="2200" baseline="0" dirty="0" smtClean="0">
                          <a:effectLst/>
                          <a:latin typeface="+mn-lt"/>
                          <a:ea typeface="Calibri" panose="020F0502020204030204" pitchFamily="34" charset="0"/>
                          <a:cs typeface="Times New Roman" panose="02020603050405020304" pitchFamily="18" charset="0"/>
                        </a:rPr>
                        <a:t> student needs to learn how to use a text reader to independently access grade level text.</a:t>
                      </a:r>
                      <a:endParaRPr lang="en-US" sz="2200" dirty="0">
                        <a:effectLst/>
                        <a:latin typeface="+mn-lt"/>
                        <a:ea typeface="Calibri" panose="020F0502020204030204" pitchFamily="34" charset="0"/>
                        <a:cs typeface="Times New Roman" panose="02020603050405020304" pitchFamily="18" charset="0"/>
                      </a:endParaRPr>
                    </a:p>
                  </a:txBody>
                  <a:tcPr marL="91424" marR="91424" marT="45712" marB="45712"/>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1524009" y="43945"/>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55</a:t>
            </a:fld>
            <a:endParaRPr lang="en-US" dirty="0"/>
          </a:p>
        </p:txBody>
      </p:sp>
    </p:spTree>
    <p:extLst>
      <p:ext uri="{BB962C8B-B14F-4D97-AF65-F5344CB8AC3E}">
        <p14:creationId xmlns:p14="http://schemas.microsoft.com/office/powerpoint/2010/main" val="1390800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Disability-Related Needs</a:t>
            </a:r>
            <a:br>
              <a:rPr lang="en-US" dirty="0"/>
            </a:br>
            <a:r>
              <a:rPr lang="en-US" sz="2400" dirty="0" smtClean="0"/>
              <a:t>(refined with </a:t>
            </a:r>
            <a:r>
              <a:rPr lang="en-US" sz="2400" dirty="0"/>
              <a:t>link to effects)</a:t>
            </a: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7" name="Rectangle 1"/>
          <p:cNvSpPr>
            <a:spLocks noChangeArrowheads="1"/>
          </p:cNvSpPr>
          <p:nvPr/>
        </p:nvSpPr>
        <p:spPr bwMode="auto">
          <a:xfrm>
            <a:off x="1524009" y="43945"/>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1"/>
          </p:nvPr>
        </p:nvSpPr>
        <p:spPr/>
        <p:txBody>
          <a:bodyPr/>
          <a:lstStyle/>
          <a:p>
            <a:fld id="{453CC3A6-4BBE-4722-963B-0F2471C635E5}" type="slidenum">
              <a:rPr lang="en-US" smtClean="0"/>
              <a:pPr/>
              <a:t>56</a:t>
            </a:fld>
            <a:endParaRPr lang="en-US" dirty="0"/>
          </a:p>
        </p:txBody>
      </p:sp>
      <p:graphicFrame>
        <p:nvGraphicFramePr>
          <p:cNvPr id="8" name="Content Placeholder 5"/>
          <p:cNvGraphicFramePr>
            <a:graphicFrameLocks/>
          </p:cNvGraphicFramePr>
          <p:nvPr>
            <p:extLst>
              <p:ext uri="{D42A27DB-BD31-4B8C-83A1-F6EECF244321}">
                <p14:modId xmlns:p14="http://schemas.microsoft.com/office/powerpoint/2010/main" val="2262643538"/>
              </p:ext>
            </p:extLst>
          </p:nvPr>
        </p:nvGraphicFramePr>
        <p:xfrm>
          <a:off x="1068806" y="1221073"/>
          <a:ext cx="10130589" cy="5636927"/>
        </p:xfrm>
        <a:graphic>
          <a:graphicData uri="http://schemas.openxmlformats.org/drawingml/2006/table">
            <a:tbl>
              <a:tblPr firstRow="1" bandRow="1">
                <a:tableStyleId>{5C22544A-7EE6-4342-B048-85BDC9FD1C3A}</a:tableStyleId>
              </a:tblPr>
              <a:tblGrid>
                <a:gridCol w="5284794">
                  <a:extLst>
                    <a:ext uri="{9D8B030D-6E8A-4147-A177-3AD203B41FA5}">
                      <a16:colId xmlns:a16="http://schemas.microsoft.com/office/drawing/2014/main" val="20000"/>
                    </a:ext>
                  </a:extLst>
                </a:gridCol>
                <a:gridCol w="4845795">
                  <a:extLst>
                    <a:ext uri="{9D8B030D-6E8A-4147-A177-3AD203B41FA5}">
                      <a16:colId xmlns:a16="http://schemas.microsoft.com/office/drawing/2014/main" val="20001"/>
                    </a:ext>
                  </a:extLst>
                </a:gridCol>
              </a:tblGrid>
              <a:tr h="1026476">
                <a:tc>
                  <a:txBody>
                    <a:bodyPr/>
                    <a:lstStyle/>
                    <a:p>
                      <a:pPr marL="0" marR="0" algn="ctr">
                        <a:lnSpc>
                          <a:spcPct val="107000"/>
                        </a:lnSpc>
                        <a:spcBef>
                          <a:spcPts val="0"/>
                        </a:spcBef>
                        <a:spcAft>
                          <a:spcPts val="0"/>
                        </a:spcAft>
                      </a:pPr>
                      <a:r>
                        <a:rPr lang="en-US" sz="2400" b="0" kern="1200" dirty="0" smtClean="0">
                          <a:effectLst/>
                        </a:rPr>
                        <a:t>Root </a:t>
                      </a:r>
                      <a:r>
                        <a:rPr lang="en-US" sz="2400" b="0" kern="1200" dirty="0">
                          <a:effectLst/>
                        </a:rPr>
                        <a:t>Cause </a:t>
                      </a:r>
                      <a:r>
                        <a:rPr lang="en-US" sz="2400" b="0" kern="1200" dirty="0" smtClean="0">
                          <a:effectLst/>
                        </a:rPr>
                        <a:t>Analysis</a:t>
                      </a:r>
                    </a:p>
                    <a:p>
                      <a:pPr marL="0" marR="0" algn="ctr">
                        <a:lnSpc>
                          <a:spcPct val="107000"/>
                        </a:lnSpc>
                        <a:spcBef>
                          <a:spcPts val="0"/>
                        </a:spcBef>
                        <a:spcAft>
                          <a:spcPts val="0"/>
                        </a:spcAft>
                      </a:pPr>
                      <a:r>
                        <a:rPr lang="en-US" sz="2000" b="0" kern="1200" dirty="0" smtClean="0">
                          <a:effectLst/>
                        </a:rPr>
                        <a:t>“Why”</a:t>
                      </a:r>
                      <a:endParaRPr lang="en-US" sz="2000" b="0" dirty="0">
                        <a:effectLst/>
                      </a:endParaRPr>
                    </a:p>
                    <a:p>
                      <a:pPr marL="0" marR="0" algn="ctr">
                        <a:lnSpc>
                          <a:spcPct val="107000"/>
                        </a:lnSpc>
                        <a:spcBef>
                          <a:spcPts val="0"/>
                        </a:spcBef>
                        <a:spcAft>
                          <a:spcPts val="0"/>
                        </a:spcAft>
                      </a:pPr>
                      <a:r>
                        <a:rPr lang="en-US" sz="2000" b="0" kern="1200" dirty="0">
                          <a:effectLst/>
                        </a:rPr>
                        <a:t>(Detective/Analyst)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08" marR="121908" marT="45712" marB="45712"/>
                </a:tc>
                <a:tc>
                  <a:txBody>
                    <a:bodyPr/>
                    <a:lstStyle/>
                    <a:p>
                      <a:pPr marL="0" marR="0" algn="ctr">
                        <a:lnSpc>
                          <a:spcPct val="107000"/>
                        </a:lnSpc>
                        <a:spcBef>
                          <a:spcPts val="0"/>
                        </a:spcBef>
                        <a:spcAft>
                          <a:spcPts val="0"/>
                        </a:spcAft>
                      </a:pPr>
                      <a:r>
                        <a:rPr lang="en-US" sz="2400" b="0" kern="1200" dirty="0">
                          <a:effectLst/>
                        </a:rPr>
                        <a:t>Disability-Related </a:t>
                      </a:r>
                      <a:r>
                        <a:rPr lang="en-US" sz="2400" b="0" kern="1200" dirty="0" smtClean="0">
                          <a:effectLst/>
                        </a:rPr>
                        <a:t>Needs</a:t>
                      </a:r>
                    </a:p>
                    <a:p>
                      <a:pPr marL="0" marR="0" algn="ctr">
                        <a:lnSpc>
                          <a:spcPct val="107000"/>
                        </a:lnSpc>
                        <a:spcBef>
                          <a:spcPts val="0"/>
                        </a:spcBef>
                        <a:spcAft>
                          <a:spcPts val="0"/>
                        </a:spcAft>
                      </a:pPr>
                      <a:r>
                        <a:rPr lang="en-US" sz="2000" b="0" kern="1200" dirty="0" smtClean="0">
                          <a:effectLst/>
                        </a:rPr>
                        <a:t>“Summarize” </a:t>
                      </a:r>
                      <a:endParaRPr lang="en-US" sz="1100" b="0" dirty="0">
                        <a:effectLst/>
                      </a:endParaRPr>
                    </a:p>
                    <a:p>
                      <a:pPr marL="0" marR="0" algn="ctr">
                        <a:lnSpc>
                          <a:spcPct val="107000"/>
                        </a:lnSpc>
                        <a:spcBef>
                          <a:spcPts val="0"/>
                        </a:spcBef>
                        <a:spcAft>
                          <a:spcPts val="0"/>
                        </a:spcAft>
                      </a:pPr>
                      <a:r>
                        <a:rPr lang="en-US" sz="2000" b="0" kern="1200" dirty="0">
                          <a:effectLst/>
                        </a:rPr>
                        <a:t>(Synthesizer)</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91424" marR="91424" marT="45712" marB="45712"/>
                </a:tc>
                <a:extLst>
                  <a:ext uri="{0D108BD9-81ED-4DB2-BD59-A6C34878D82A}">
                    <a16:rowId xmlns:a16="http://schemas.microsoft.com/office/drawing/2014/main" val="10000"/>
                  </a:ext>
                </a:extLst>
              </a:tr>
              <a:tr h="4035605">
                <a:tc>
                  <a:txBody>
                    <a:bodyPr/>
                    <a:lstStyle/>
                    <a:p>
                      <a:pPr marL="0" marR="0">
                        <a:lnSpc>
                          <a:spcPct val="95000"/>
                        </a:lnSpc>
                        <a:spcBef>
                          <a:spcPts val="1200"/>
                        </a:spcBef>
                        <a:spcAft>
                          <a:spcPts val="0"/>
                        </a:spcAft>
                      </a:pPr>
                      <a:r>
                        <a:rPr lang="en-US" sz="1800" kern="1200" dirty="0" smtClean="0">
                          <a:effectLst/>
                          <a:latin typeface="+mn-lt"/>
                        </a:rPr>
                        <a:t>Gets</a:t>
                      </a:r>
                      <a:r>
                        <a:rPr lang="en-US" sz="1800" kern="1200" baseline="0" dirty="0" smtClean="0">
                          <a:effectLst/>
                          <a:latin typeface="+mn-lt"/>
                        </a:rPr>
                        <a:t> frustrated when required to read independently. </a:t>
                      </a:r>
                    </a:p>
                    <a:p>
                      <a:pPr marL="0" marR="0">
                        <a:lnSpc>
                          <a:spcPct val="95000"/>
                        </a:lnSpc>
                        <a:spcBef>
                          <a:spcPts val="1200"/>
                        </a:spcBef>
                        <a:spcAft>
                          <a:spcPts val="0"/>
                        </a:spcAft>
                      </a:pPr>
                      <a:r>
                        <a:rPr lang="en-US" sz="1800" kern="1200" baseline="0" dirty="0" smtClean="0">
                          <a:effectLst/>
                          <a:latin typeface="+mn-lt"/>
                        </a:rPr>
                        <a:t>Trouble gaining meaning from grade level written material when reading independently. When text read aloud or using a text reader, can access/comprehend. </a:t>
                      </a:r>
                      <a:endParaRPr lang="en-US" sz="1800" kern="1200" dirty="0" smtClean="0">
                        <a:effectLst/>
                        <a:latin typeface="+mn-lt"/>
                      </a:endParaRPr>
                    </a:p>
                    <a:p>
                      <a:pPr marL="0" marR="0">
                        <a:lnSpc>
                          <a:spcPct val="95000"/>
                        </a:lnSpc>
                        <a:spcBef>
                          <a:spcPts val="1200"/>
                        </a:spcBef>
                        <a:spcAft>
                          <a:spcPts val="0"/>
                        </a:spcAft>
                      </a:pPr>
                      <a:r>
                        <a:rPr lang="en-US" sz="1800" kern="1200" dirty="0" smtClean="0">
                          <a:effectLst/>
                          <a:latin typeface="+mn-lt"/>
                        </a:rPr>
                        <a:t>Reading fluency is stilted; does not read quickly with accuracy and expression. Struggles with word recognition.</a:t>
                      </a:r>
                      <a:endParaRPr lang="en-US" sz="1800" i="1" kern="1200" dirty="0" smtClean="0">
                        <a:solidFill>
                          <a:srgbClr val="FF0000"/>
                        </a:solidFill>
                        <a:effectLst/>
                        <a:latin typeface="+mn-lt"/>
                      </a:endParaRPr>
                    </a:p>
                    <a:p>
                      <a:pPr marL="0" marR="0">
                        <a:lnSpc>
                          <a:spcPct val="95000"/>
                        </a:lnSpc>
                        <a:spcBef>
                          <a:spcPts val="1200"/>
                        </a:spcBef>
                        <a:spcAft>
                          <a:spcPts val="0"/>
                        </a:spcAft>
                      </a:pPr>
                      <a:r>
                        <a:rPr lang="en-US" sz="1800" kern="1200" dirty="0" smtClean="0">
                          <a:effectLst/>
                          <a:latin typeface="+mn-lt"/>
                        </a:rPr>
                        <a:t>Difficulty decoding (sounding out) words in grade level text.</a:t>
                      </a:r>
                      <a:endParaRPr lang="en-US" sz="1800" kern="1200" baseline="0" dirty="0" smtClean="0">
                        <a:effectLst/>
                        <a:latin typeface="+mn-lt"/>
                      </a:endParaRPr>
                    </a:p>
                    <a:p>
                      <a:pPr marL="0" marR="0">
                        <a:lnSpc>
                          <a:spcPct val="95000"/>
                        </a:lnSpc>
                        <a:spcBef>
                          <a:spcPts val="1200"/>
                        </a:spcBef>
                        <a:spcAft>
                          <a:spcPts val="0"/>
                        </a:spcAft>
                      </a:pPr>
                      <a:r>
                        <a:rPr lang="en-US" sz="1800" kern="1200" baseline="0" dirty="0" smtClean="0">
                          <a:effectLst/>
                          <a:latin typeface="+mn-lt"/>
                        </a:rPr>
                        <a:t>Lacks phonological skills.</a:t>
                      </a:r>
                    </a:p>
                    <a:p>
                      <a:pPr marL="0" marR="0">
                        <a:lnSpc>
                          <a:spcPct val="95000"/>
                        </a:lnSpc>
                        <a:spcBef>
                          <a:spcPts val="1200"/>
                        </a:spcBef>
                        <a:spcAft>
                          <a:spcPts val="0"/>
                        </a:spcAft>
                      </a:pPr>
                      <a:r>
                        <a:rPr lang="en-US" sz="1800" kern="1200" baseline="0" dirty="0" smtClean="0">
                          <a:effectLst/>
                          <a:latin typeface="+mn-lt"/>
                        </a:rPr>
                        <a:t>Has difficulty segmenting words into syllables and blending syllables into words</a:t>
                      </a:r>
                    </a:p>
                  </a:txBody>
                  <a:tcPr marL="121908" marR="121908" marT="45712" marB="45712"/>
                </a:tc>
                <a:tc>
                  <a:txBody>
                    <a:body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000" kern="1200" dirty="0" smtClean="0">
                          <a:effectLst/>
                          <a:latin typeface="+mn-lt"/>
                        </a:rPr>
                        <a:t>The student needs to improve ability</a:t>
                      </a:r>
                      <a:r>
                        <a:rPr lang="en-US" sz="2000" kern="1200" baseline="0" dirty="0" smtClean="0">
                          <a:effectLst/>
                          <a:latin typeface="+mn-lt"/>
                        </a:rPr>
                        <a:t> to segment words into syllables and blend syllables into words </a:t>
                      </a:r>
                      <a:r>
                        <a:rPr lang="en-US" sz="2000" i="1" kern="1200" dirty="0" smtClean="0">
                          <a:solidFill>
                            <a:schemeClr val="accent1"/>
                          </a:solidFill>
                          <a:effectLst/>
                          <a:latin typeface="+mn-lt"/>
                        </a:rPr>
                        <a:t>(so the student can more fluently read and gain meaning</a:t>
                      </a:r>
                      <a:r>
                        <a:rPr lang="en-US" sz="2000" i="1" kern="1200" baseline="0" dirty="0" smtClean="0">
                          <a:solidFill>
                            <a:schemeClr val="accent1"/>
                          </a:solidFill>
                          <a:effectLst/>
                          <a:latin typeface="+mn-lt"/>
                        </a:rPr>
                        <a:t> from </a:t>
                      </a:r>
                      <a:r>
                        <a:rPr lang="en-US" sz="2000" i="1" kern="1200" dirty="0" smtClean="0">
                          <a:solidFill>
                            <a:schemeClr val="accent1"/>
                          </a:solidFill>
                          <a:effectLst/>
                          <a:latin typeface="+mn-lt"/>
                        </a:rPr>
                        <a:t>grade level text).</a:t>
                      </a:r>
                    </a:p>
                    <a:p>
                      <a:pPr marL="228600" marR="0" indent="-228600">
                        <a:lnSpc>
                          <a:spcPct val="100000"/>
                        </a:lnSpc>
                        <a:spcBef>
                          <a:spcPts val="600"/>
                        </a:spcBef>
                        <a:spcAft>
                          <a:spcPts val="0"/>
                        </a:spcAft>
                        <a:buFont typeface="Arial" panose="020B0604020202020204" pitchFamily="34" charset="0"/>
                        <a:buChar char="•"/>
                      </a:pPr>
                      <a:endParaRPr lang="en-US" sz="2000" kern="1200" dirty="0" smtClean="0">
                        <a:effectLst/>
                        <a:latin typeface="+mn-lt"/>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000" dirty="0" smtClean="0">
                          <a:effectLst/>
                          <a:latin typeface="+mn-lt"/>
                          <a:ea typeface="Calibri" panose="020F0502020204030204" pitchFamily="34" charset="0"/>
                          <a:cs typeface="Times New Roman" panose="02020603050405020304" pitchFamily="18" charset="0"/>
                        </a:rPr>
                        <a:t>The</a:t>
                      </a:r>
                      <a:r>
                        <a:rPr lang="en-US" sz="2000" baseline="0" dirty="0" smtClean="0">
                          <a:effectLst/>
                          <a:latin typeface="+mn-lt"/>
                          <a:ea typeface="Calibri" panose="020F0502020204030204" pitchFamily="34" charset="0"/>
                          <a:cs typeface="Times New Roman" panose="02020603050405020304" pitchFamily="18" charset="0"/>
                        </a:rPr>
                        <a:t> student needs to learn how to use a text reader to independently access grade level text </a:t>
                      </a:r>
                      <a:r>
                        <a:rPr lang="en-US" sz="2000" i="1" kern="1200" dirty="0" smtClean="0">
                          <a:solidFill>
                            <a:schemeClr val="accent1"/>
                          </a:solidFill>
                          <a:effectLst/>
                          <a:latin typeface="+mn-lt"/>
                        </a:rPr>
                        <a:t>(so the student can more fluently read and gain meaning</a:t>
                      </a:r>
                      <a:r>
                        <a:rPr lang="en-US" sz="2000" i="1" kern="1200" baseline="0" dirty="0" smtClean="0">
                          <a:solidFill>
                            <a:schemeClr val="accent1"/>
                          </a:solidFill>
                          <a:effectLst/>
                          <a:latin typeface="+mn-lt"/>
                        </a:rPr>
                        <a:t> from </a:t>
                      </a:r>
                      <a:r>
                        <a:rPr lang="en-US" sz="2000" i="1" kern="1200" dirty="0" smtClean="0">
                          <a:solidFill>
                            <a:schemeClr val="accent1"/>
                          </a:solidFill>
                          <a:effectLst/>
                          <a:latin typeface="+mn-lt"/>
                        </a:rPr>
                        <a:t>grade level text)</a:t>
                      </a:r>
                      <a:r>
                        <a:rPr lang="en-US" sz="2000" i="0" kern="1200" dirty="0">
                          <a:solidFill>
                            <a:schemeClr val="dk1"/>
                          </a:solidFill>
                          <a:effectLst/>
                          <a:latin typeface="+mn-lt"/>
                          <a:cs typeface="Times New Roman" panose="02020603050405020304" pitchFamily="18" charset="0"/>
                        </a:rPr>
                        <a:t>.</a:t>
                      </a:r>
                      <a:endParaRPr lang="en-US" sz="2000" i="1" kern="1200" dirty="0" smtClean="0">
                        <a:solidFill>
                          <a:schemeClr val="accent1"/>
                        </a:solidFill>
                        <a:effectLst/>
                        <a:latin typeface="+mn-lt"/>
                      </a:endParaRPr>
                    </a:p>
                  </a:txBody>
                  <a:tcPr marL="91424" marR="91424" marT="45712" marB="45712"/>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70610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88921"/>
            <a:ext cx="9143999" cy="591740"/>
          </a:xfrm>
        </p:spPr>
        <p:txBody>
          <a:bodyPr/>
          <a:lstStyle/>
          <a:p>
            <a:r>
              <a:rPr lang="en-US" dirty="0" smtClean="0"/>
              <a:t>Example of Disability-Related Needs</a:t>
            </a:r>
            <a:endParaRPr lang="en-US" i="1" dirty="0">
              <a:solidFill>
                <a:srgbClr val="FF00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531999206"/>
              </p:ext>
            </p:extLst>
          </p:nvPr>
        </p:nvGraphicFramePr>
        <p:xfrm>
          <a:off x="1913106" y="1324580"/>
          <a:ext cx="8365787" cy="5184624"/>
        </p:xfrm>
        <a:graphic>
          <a:graphicData uri="http://schemas.openxmlformats.org/drawingml/2006/table">
            <a:tbl>
              <a:tblPr firstRow="1" bandRow="1">
                <a:tableStyleId>{5C22544A-7EE6-4342-B048-85BDC9FD1C3A}</a:tableStyleId>
              </a:tblPr>
              <a:tblGrid>
                <a:gridCol w="4364155">
                  <a:extLst>
                    <a:ext uri="{9D8B030D-6E8A-4147-A177-3AD203B41FA5}">
                      <a16:colId xmlns:a16="http://schemas.microsoft.com/office/drawing/2014/main" val="20000"/>
                    </a:ext>
                  </a:extLst>
                </a:gridCol>
                <a:gridCol w="4001632">
                  <a:extLst>
                    <a:ext uri="{9D8B030D-6E8A-4147-A177-3AD203B41FA5}">
                      <a16:colId xmlns:a16="http://schemas.microsoft.com/office/drawing/2014/main" val="20001"/>
                    </a:ext>
                  </a:extLst>
                </a:gridCol>
              </a:tblGrid>
              <a:tr h="1007113">
                <a:tc>
                  <a:txBody>
                    <a:bodyPr/>
                    <a:lstStyle/>
                    <a:p>
                      <a:pPr marL="0" marR="0" algn="ctr">
                        <a:lnSpc>
                          <a:spcPct val="107000"/>
                        </a:lnSpc>
                        <a:spcBef>
                          <a:spcPts val="0"/>
                        </a:spcBef>
                        <a:spcAft>
                          <a:spcPts val="0"/>
                        </a:spcAft>
                      </a:pPr>
                      <a:r>
                        <a:rPr lang="en-US" sz="2000" b="0" kern="1200" dirty="0">
                          <a:effectLst/>
                        </a:rPr>
                        <a:t>Root Cause </a:t>
                      </a:r>
                      <a:r>
                        <a:rPr lang="en-US" sz="2000" b="0" kern="1200" dirty="0" smtClean="0">
                          <a:effectLst/>
                        </a:rPr>
                        <a:t>Analysis</a:t>
                      </a:r>
                    </a:p>
                    <a:p>
                      <a:pPr marL="0" marR="0" algn="ctr">
                        <a:lnSpc>
                          <a:spcPct val="107000"/>
                        </a:lnSpc>
                        <a:spcBef>
                          <a:spcPts val="0"/>
                        </a:spcBef>
                        <a:spcAft>
                          <a:spcPts val="0"/>
                        </a:spcAft>
                      </a:pPr>
                      <a:r>
                        <a:rPr lang="en-US" sz="2000" b="0" kern="1200" dirty="0" smtClean="0">
                          <a:effectLst/>
                        </a:rPr>
                        <a:t>“Why”</a:t>
                      </a:r>
                      <a:endParaRPr lang="en-US" sz="2000" b="0" dirty="0">
                        <a:effectLst/>
                      </a:endParaRPr>
                    </a:p>
                    <a:p>
                      <a:pPr marL="0" marR="0" algn="ctr">
                        <a:lnSpc>
                          <a:spcPct val="107000"/>
                        </a:lnSpc>
                        <a:spcBef>
                          <a:spcPts val="0"/>
                        </a:spcBef>
                        <a:spcAft>
                          <a:spcPts val="0"/>
                        </a:spcAft>
                      </a:pPr>
                      <a:r>
                        <a:rPr lang="en-US" sz="2000" b="0" kern="1200" dirty="0">
                          <a:effectLst/>
                        </a:rPr>
                        <a:t>(Detective/Analyst)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91431" marR="91431" marT="34284" marB="34284"/>
                </a:tc>
                <a:tc>
                  <a:txBody>
                    <a:bodyPr/>
                    <a:lstStyle/>
                    <a:p>
                      <a:pPr marL="0" marR="0" algn="ctr">
                        <a:lnSpc>
                          <a:spcPct val="107000"/>
                        </a:lnSpc>
                        <a:spcBef>
                          <a:spcPts val="0"/>
                        </a:spcBef>
                        <a:spcAft>
                          <a:spcPts val="0"/>
                        </a:spcAft>
                      </a:pPr>
                      <a:r>
                        <a:rPr lang="en-US" sz="2000" b="0" kern="1200" dirty="0">
                          <a:effectLst/>
                        </a:rPr>
                        <a:t>Disability-Related </a:t>
                      </a:r>
                      <a:r>
                        <a:rPr lang="en-US" sz="2000" b="0" kern="1200" dirty="0" smtClean="0">
                          <a:effectLst/>
                        </a:rPr>
                        <a:t>Needs</a:t>
                      </a:r>
                    </a:p>
                    <a:p>
                      <a:pPr marL="0" marR="0" algn="ctr">
                        <a:lnSpc>
                          <a:spcPct val="107000"/>
                        </a:lnSpc>
                        <a:spcBef>
                          <a:spcPts val="0"/>
                        </a:spcBef>
                        <a:spcAft>
                          <a:spcPts val="0"/>
                        </a:spcAft>
                      </a:pPr>
                      <a:r>
                        <a:rPr lang="en-US" sz="2000" b="0" kern="1200" dirty="0" smtClean="0">
                          <a:effectLst/>
                        </a:rPr>
                        <a:t>“Summarize” </a:t>
                      </a:r>
                      <a:endParaRPr lang="en-US" sz="2000" b="0" dirty="0">
                        <a:effectLst/>
                      </a:endParaRPr>
                    </a:p>
                    <a:p>
                      <a:pPr marL="0" marR="0" algn="ctr">
                        <a:lnSpc>
                          <a:spcPct val="107000"/>
                        </a:lnSpc>
                        <a:spcBef>
                          <a:spcPts val="0"/>
                        </a:spcBef>
                        <a:spcAft>
                          <a:spcPts val="0"/>
                        </a:spcAft>
                      </a:pPr>
                      <a:r>
                        <a:rPr lang="en-US" sz="2000" b="0" kern="1200" dirty="0">
                          <a:effectLst/>
                        </a:rPr>
                        <a:t>(Synthesizer)</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68" marR="68568" marT="34284" marB="34284"/>
                </a:tc>
                <a:extLst>
                  <a:ext uri="{0D108BD9-81ED-4DB2-BD59-A6C34878D82A}">
                    <a16:rowId xmlns:a16="http://schemas.microsoft.com/office/drawing/2014/main" val="10000"/>
                  </a:ext>
                </a:extLst>
              </a:tr>
              <a:tr h="3580738">
                <a:tc>
                  <a:txBody>
                    <a:bodyPr/>
                    <a:lstStyle/>
                    <a:p>
                      <a:pPr marL="0" marR="0">
                        <a:lnSpc>
                          <a:spcPct val="95000"/>
                        </a:lnSpc>
                        <a:spcBef>
                          <a:spcPts val="1200"/>
                        </a:spcBef>
                        <a:spcAft>
                          <a:spcPts val="0"/>
                        </a:spcAft>
                      </a:pPr>
                      <a:r>
                        <a:rPr lang="en-US" sz="2000" b="1" kern="1200" dirty="0" smtClean="0">
                          <a:effectLst/>
                          <a:latin typeface="+mn-lt"/>
                        </a:rPr>
                        <a:t>Student has difficulty understanding concepts</a:t>
                      </a:r>
                    </a:p>
                    <a:p>
                      <a:pPr marL="0" marR="0">
                        <a:lnSpc>
                          <a:spcPct val="95000"/>
                        </a:lnSpc>
                        <a:spcBef>
                          <a:spcPts val="1200"/>
                        </a:spcBef>
                        <a:spcAft>
                          <a:spcPts val="0"/>
                        </a:spcAft>
                      </a:pPr>
                      <a:r>
                        <a:rPr lang="en-US" sz="2000" b="1" kern="1200" dirty="0" smtClean="0">
                          <a:effectLst/>
                          <a:latin typeface="+mn-lt"/>
                        </a:rPr>
                        <a:t/>
                      </a:r>
                      <a:br>
                        <a:rPr lang="en-US" sz="2000" b="1" kern="1200" dirty="0" smtClean="0">
                          <a:effectLst/>
                          <a:latin typeface="+mn-lt"/>
                        </a:rPr>
                      </a:br>
                      <a:r>
                        <a:rPr lang="en-US" sz="2000" b="1" kern="1200" dirty="0" smtClean="0">
                          <a:effectLst/>
                          <a:latin typeface="+mn-lt"/>
                        </a:rPr>
                        <a:t>Student is missing instruction.</a:t>
                      </a:r>
                    </a:p>
                    <a:p>
                      <a:pPr marL="0" marR="0">
                        <a:lnSpc>
                          <a:spcPct val="95000"/>
                        </a:lnSpc>
                        <a:spcBef>
                          <a:spcPts val="1200"/>
                        </a:spcBef>
                        <a:spcAft>
                          <a:spcPts val="0"/>
                        </a:spcAft>
                      </a:pPr>
                      <a:r>
                        <a:rPr lang="en-US" sz="2000" b="1" kern="1200" dirty="0" smtClean="0">
                          <a:effectLst/>
                          <a:latin typeface="+mn-lt"/>
                        </a:rPr>
                        <a:t/>
                      </a:r>
                      <a:br>
                        <a:rPr lang="en-US" sz="2000" b="1" kern="1200" dirty="0" smtClean="0">
                          <a:effectLst/>
                          <a:latin typeface="+mn-lt"/>
                        </a:rPr>
                      </a:br>
                      <a:r>
                        <a:rPr lang="en-US" sz="2000" b="1" kern="1200" dirty="0" smtClean="0">
                          <a:effectLst/>
                          <a:latin typeface="+mn-lt"/>
                        </a:rPr>
                        <a:t>Student is late to class.</a:t>
                      </a:r>
                      <a:br>
                        <a:rPr lang="en-US" sz="2000" b="1" kern="1200" dirty="0" smtClean="0">
                          <a:effectLst/>
                          <a:latin typeface="+mn-lt"/>
                        </a:rPr>
                      </a:br>
                      <a:r>
                        <a:rPr lang="en-US" sz="2000" b="1" kern="1200" dirty="0" smtClean="0">
                          <a:effectLst/>
                          <a:latin typeface="+mn-lt"/>
                        </a:rPr>
                        <a:t/>
                      </a:r>
                      <a:br>
                        <a:rPr lang="en-US" sz="2000" b="1" kern="1200" dirty="0" smtClean="0">
                          <a:effectLst/>
                          <a:latin typeface="+mn-lt"/>
                        </a:rPr>
                      </a:br>
                      <a:r>
                        <a:rPr lang="en-US" sz="2000" b="1" kern="1200" dirty="0" smtClean="0">
                          <a:effectLst/>
                          <a:latin typeface="+mn-lt"/>
                        </a:rPr>
                        <a:t>Student is having difficulty moving from class to class.</a:t>
                      </a:r>
                      <a:br>
                        <a:rPr lang="en-US" sz="2000" b="1" kern="1200" dirty="0" smtClean="0">
                          <a:effectLst/>
                          <a:latin typeface="+mn-lt"/>
                        </a:rPr>
                      </a:br>
                      <a:r>
                        <a:rPr lang="en-US" sz="2000" b="1" kern="1200" dirty="0" smtClean="0">
                          <a:effectLst/>
                          <a:latin typeface="+mn-lt"/>
                        </a:rPr>
                        <a:t/>
                      </a:r>
                      <a:br>
                        <a:rPr lang="en-US" sz="2000" b="1" kern="1200" dirty="0" smtClean="0">
                          <a:effectLst/>
                          <a:latin typeface="+mn-lt"/>
                        </a:rPr>
                      </a:br>
                      <a:r>
                        <a:rPr lang="en-US" sz="2000" b="1" kern="1200" dirty="0" smtClean="0">
                          <a:effectLst/>
                          <a:latin typeface="+mn-lt"/>
                        </a:rPr>
                        <a:t>Student walks slowly and has difficulty navigating busy hallways and stairs.</a:t>
                      </a:r>
                    </a:p>
                  </a:txBody>
                  <a:tcPr marL="91431" marR="91431" marT="34284" marB="34284"/>
                </a:tc>
                <a:tc>
                  <a:txBody>
                    <a:bodyPr/>
                    <a:lstStyle/>
                    <a:p>
                      <a:pPr marL="228600" marR="0" indent="-228600">
                        <a:lnSpc>
                          <a:spcPct val="100000"/>
                        </a:lnSpc>
                        <a:spcBef>
                          <a:spcPts val="600"/>
                        </a:spcBef>
                        <a:spcAft>
                          <a:spcPts val="0"/>
                        </a:spcAft>
                        <a:buFont typeface="Arial" panose="020B0604020202020204" pitchFamily="34" charset="0"/>
                        <a:buChar char="•"/>
                      </a:pPr>
                      <a:r>
                        <a:rPr lang="en-US" sz="2000" b="1" i="0" dirty="0" smtClean="0">
                          <a:solidFill>
                            <a:schemeClr val="bg1"/>
                          </a:solidFill>
                          <a:effectLst/>
                          <a:latin typeface="+mn-lt"/>
                          <a:ea typeface="Calibri" panose="020F0502020204030204" pitchFamily="34" charset="0"/>
                          <a:cs typeface="Times New Roman" panose="02020603050405020304" pitchFamily="18" charset="0"/>
                        </a:rPr>
                        <a:t>Move from class to class throughout the school </a:t>
                      </a:r>
                      <a:r>
                        <a:rPr lang="en-US" sz="2000" b="1" i="1" dirty="0" smtClean="0">
                          <a:solidFill>
                            <a:schemeClr val="accent1"/>
                          </a:solidFill>
                          <a:effectLst/>
                          <a:latin typeface="+mn-lt"/>
                          <a:ea typeface="Calibri" panose="020F0502020204030204" pitchFamily="34" charset="0"/>
                          <a:cs typeface="Times New Roman" panose="02020603050405020304" pitchFamily="18" charset="0"/>
                        </a:rPr>
                        <a:t>(so the student can arrive at class on time and not miss instructional time).</a:t>
                      </a:r>
                    </a:p>
                  </a:txBody>
                  <a:tcPr marL="68568" marR="68568" marT="34284" marB="34284"/>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2667007" y="855585"/>
            <a:ext cx="138564" cy="34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1" rIns="68580" bIns="34291" numCol="1" anchor="ctr" anchorCtr="0" compatLnSpc="1">
            <a:prstTxWarp prst="textNoShape">
              <a:avLst/>
            </a:prstTxWarp>
            <a:spAutoFit/>
          </a:bodyPr>
          <a:lstStyle/>
          <a:p>
            <a:endParaRPr lang="en-US"/>
          </a:p>
        </p:txBody>
      </p:sp>
      <p:sp>
        <p:nvSpPr>
          <p:cNvPr id="9" name="Slide Number Placeholder 8"/>
          <p:cNvSpPr>
            <a:spLocks noGrp="1"/>
          </p:cNvSpPr>
          <p:nvPr>
            <p:ph type="sldNum" sz="quarter" idx="4294967295"/>
          </p:nvPr>
        </p:nvSpPr>
        <p:spPr>
          <a:xfrm>
            <a:off x="8901036" y="5624513"/>
            <a:ext cx="1066800" cy="261938"/>
          </a:xfrm>
          <a:prstGeom prst="rect">
            <a:avLst/>
          </a:prstGeom>
        </p:spPr>
        <p:txBody>
          <a:bodyPr/>
          <a:lstStyle/>
          <a:p>
            <a:pPr>
              <a:defRPr/>
            </a:pPr>
            <a:fld id="{535A02BE-CE23-4449-BB2F-1CABC1927108}" type="slidenum">
              <a:rPr lang="en-US" smtClean="0"/>
              <a:pPr>
                <a:defRPr/>
              </a:pPr>
              <a:t>57</a:t>
            </a:fld>
            <a:endParaRPr lang="en-US" dirty="0"/>
          </a:p>
        </p:txBody>
      </p:sp>
      <p:sp>
        <p:nvSpPr>
          <p:cNvPr id="3" name="Date Placeholder 2"/>
          <p:cNvSpPr>
            <a:spLocks noGrp="1"/>
          </p:cNvSpPr>
          <p:nvPr>
            <p:ph type="dt" sz="half" idx="10"/>
          </p:nvPr>
        </p:nvSpPr>
        <p:spPr/>
        <p:txBody>
          <a:bodyPr/>
          <a:lstStyle/>
          <a:p>
            <a:pPr>
              <a:defRPr/>
            </a:pPr>
            <a:r>
              <a:rPr lang="en-US" dirty="0" smtClean="0"/>
              <a:t>April 2018</a:t>
            </a:r>
          </a:p>
        </p:txBody>
      </p:sp>
    </p:spTree>
    <p:extLst>
      <p:ext uri="{BB962C8B-B14F-4D97-AF65-F5344CB8AC3E}">
        <p14:creationId xmlns:p14="http://schemas.microsoft.com/office/powerpoint/2010/main" val="479427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88921"/>
            <a:ext cx="9143999" cy="591740"/>
          </a:xfrm>
        </p:spPr>
        <p:txBody>
          <a:bodyPr/>
          <a:lstStyle/>
          <a:p>
            <a:r>
              <a:rPr lang="en-US" dirty="0" smtClean="0"/>
              <a:t>Example of Disability-Related Needs</a:t>
            </a:r>
            <a:endParaRPr lang="en-US" i="1" dirty="0">
              <a:solidFill>
                <a:srgbClr val="FF00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593289621"/>
              </p:ext>
            </p:extLst>
          </p:nvPr>
        </p:nvGraphicFramePr>
        <p:xfrm>
          <a:off x="828675" y="1028710"/>
          <a:ext cx="10534649" cy="5556516"/>
        </p:xfrm>
        <a:graphic>
          <a:graphicData uri="http://schemas.openxmlformats.org/drawingml/2006/table">
            <a:tbl>
              <a:tblPr firstRow="1" bandRow="1">
                <a:tableStyleId>{5C22544A-7EE6-4342-B048-85BDC9FD1C3A}</a:tableStyleId>
              </a:tblPr>
              <a:tblGrid>
                <a:gridCol w="5495578">
                  <a:extLst>
                    <a:ext uri="{9D8B030D-6E8A-4147-A177-3AD203B41FA5}">
                      <a16:colId xmlns:a16="http://schemas.microsoft.com/office/drawing/2014/main" val="20000"/>
                    </a:ext>
                  </a:extLst>
                </a:gridCol>
                <a:gridCol w="5039071">
                  <a:extLst>
                    <a:ext uri="{9D8B030D-6E8A-4147-A177-3AD203B41FA5}">
                      <a16:colId xmlns:a16="http://schemas.microsoft.com/office/drawing/2014/main" val="20001"/>
                    </a:ext>
                  </a:extLst>
                </a:gridCol>
              </a:tblGrid>
              <a:tr h="978928">
                <a:tc>
                  <a:txBody>
                    <a:bodyPr/>
                    <a:lstStyle/>
                    <a:p>
                      <a:pPr marL="0" marR="0" algn="ctr">
                        <a:lnSpc>
                          <a:spcPct val="107000"/>
                        </a:lnSpc>
                        <a:spcBef>
                          <a:spcPts val="0"/>
                        </a:spcBef>
                        <a:spcAft>
                          <a:spcPts val="0"/>
                        </a:spcAft>
                      </a:pPr>
                      <a:r>
                        <a:rPr lang="en-US" sz="2000" b="0" kern="1200" dirty="0">
                          <a:effectLst/>
                        </a:rPr>
                        <a:t>Root Cause </a:t>
                      </a:r>
                      <a:r>
                        <a:rPr lang="en-US" sz="2000" b="0" kern="1200" dirty="0" smtClean="0">
                          <a:effectLst/>
                        </a:rPr>
                        <a:t>Analysis</a:t>
                      </a:r>
                    </a:p>
                    <a:p>
                      <a:pPr marL="0" marR="0" algn="ctr">
                        <a:lnSpc>
                          <a:spcPct val="107000"/>
                        </a:lnSpc>
                        <a:spcBef>
                          <a:spcPts val="0"/>
                        </a:spcBef>
                        <a:spcAft>
                          <a:spcPts val="0"/>
                        </a:spcAft>
                      </a:pPr>
                      <a:r>
                        <a:rPr lang="en-US" sz="2000" b="0" kern="1200" dirty="0" smtClean="0">
                          <a:effectLst/>
                        </a:rPr>
                        <a:t>“Why”</a:t>
                      </a:r>
                      <a:endParaRPr lang="en-US" sz="2000" b="0" dirty="0">
                        <a:effectLst/>
                      </a:endParaRPr>
                    </a:p>
                    <a:p>
                      <a:pPr marL="0" marR="0" algn="ctr">
                        <a:lnSpc>
                          <a:spcPct val="107000"/>
                        </a:lnSpc>
                        <a:spcBef>
                          <a:spcPts val="0"/>
                        </a:spcBef>
                        <a:spcAft>
                          <a:spcPts val="0"/>
                        </a:spcAft>
                      </a:pPr>
                      <a:r>
                        <a:rPr lang="en-US" sz="2000" b="0" kern="1200" dirty="0">
                          <a:effectLst/>
                        </a:rPr>
                        <a:t>(Detective/Analyst)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91431" marR="91431" marT="34284" marB="34284"/>
                </a:tc>
                <a:tc>
                  <a:txBody>
                    <a:bodyPr/>
                    <a:lstStyle/>
                    <a:p>
                      <a:pPr marL="0" marR="0" algn="ctr">
                        <a:lnSpc>
                          <a:spcPct val="107000"/>
                        </a:lnSpc>
                        <a:spcBef>
                          <a:spcPts val="0"/>
                        </a:spcBef>
                        <a:spcAft>
                          <a:spcPts val="0"/>
                        </a:spcAft>
                      </a:pPr>
                      <a:r>
                        <a:rPr lang="en-US" sz="2000" b="0" kern="1200" dirty="0">
                          <a:effectLst/>
                        </a:rPr>
                        <a:t>Disability-Related </a:t>
                      </a:r>
                      <a:r>
                        <a:rPr lang="en-US" sz="2000" b="0" kern="1200" dirty="0" smtClean="0">
                          <a:effectLst/>
                        </a:rPr>
                        <a:t>Needs</a:t>
                      </a:r>
                    </a:p>
                    <a:p>
                      <a:pPr marL="0" marR="0" algn="ctr">
                        <a:lnSpc>
                          <a:spcPct val="107000"/>
                        </a:lnSpc>
                        <a:spcBef>
                          <a:spcPts val="0"/>
                        </a:spcBef>
                        <a:spcAft>
                          <a:spcPts val="0"/>
                        </a:spcAft>
                      </a:pPr>
                      <a:r>
                        <a:rPr lang="en-US" sz="2000" b="0" kern="1200" dirty="0" smtClean="0">
                          <a:effectLst/>
                        </a:rPr>
                        <a:t>“Summarize” </a:t>
                      </a:r>
                      <a:endParaRPr lang="en-US" sz="2000" b="0" dirty="0">
                        <a:effectLst/>
                      </a:endParaRPr>
                    </a:p>
                    <a:p>
                      <a:pPr marL="0" marR="0" algn="ctr">
                        <a:lnSpc>
                          <a:spcPct val="107000"/>
                        </a:lnSpc>
                        <a:spcBef>
                          <a:spcPts val="0"/>
                        </a:spcBef>
                        <a:spcAft>
                          <a:spcPts val="0"/>
                        </a:spcAft>
                      </a:pPr>
                      <a:r>
                        <a:rPr lang="en-US" sz="2000" b="0" kern="1200" dirty="0">
                          <a:effectLst/>
                        </a:rPr>
                        <a:t>(Synthesizer)</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68" marR="68568" marT="34284" marB="34284"/>
                </a:tc>
                <a:extLst>
                  <a:ext uri="{0D108BD9-81ED-4DB2-BD59-A6C34878D82A}">
                    <a16:rowId xmlns:a16="http://schemas.microsoft.com/office/drawing/2014/main" val="10000"/>
                  </a:ext>
                </a:extLst>
              </a:tr>
              <a:tr h="4509540">
                <a:tc>
                  <a:txBody>
                    <a:bodyPr/>
                    <a:lstStyle/>
                    <a:p>
                      <a:pPr marL="0" marR="0">
                        <a:lnSpc>
                          <a:spcPct val="95000"/>
                        </a:lnSpc>
                        <a:spcBef>
                          <a:spcPts val="1200"/>
                        </a:spcBef>
                        <a:spcAft>
                          <a:spcPts val="0"/>
                        </a:spcAft>
                      </a:pPr>
                      <a:r>
                        <a:rPr lang="en-US" sz="2000" b="1" kern="1200" dirty="0" smtClean="0">
                          <a:effectLst/>
                          <a:latin typeface="+mn-lt"/>
                        </a:rPr>
                        <a:t>Concern:  Student makes errors when reading and writing.</a:t>
                      </a:r>
                    </a:p>
                    <a:p>
                      <a:pPr marL="0" marR="0">
                        <a:lnSpc>
                          <a:spcPct val="95000"/>
                        </a:lnSpc>
                        <a:spcBef>
                          <a:spcPts val="1200"/>
                        </a:spcBef>
                        <a:spcAft>
                          <a:spcPts val="0"/>
                        </a:spcAft>
                      </a:pPr>
                      <a:r>
                        <a:rPr lang="en-US" sz="2000" b="1" kern="1200" dirty="0" smtClean="0">
                          <a:effectLst/>
                          <a:latin typeface="+mn-lt"/>
                        </a:rPr>
                        <a:t>Why: Student has an intellectual disability.</a:t>
                      </a:r>
                    </a:p>
                    <a:p>
                      <a:pPr marL="0" marR="0">
                        <a:lnSpc>
                          <a:spcPct val="95000"/>
                        </a:lnSpc>
                        <a:spcBef>
                          <a:spcPts val="1200"/>
                        </a:spcBef>
                        <a:spcAft>
                          <a:spcPts val="0"/>
                        </a:spcAft>
                      </a:pPr>
                      <a:r>
                        <a:rPr lang="en-US" sz="2000" b="1" kern="1200" dirty="0" smtClean="0">
                          <a:effectLst/>
                          <a:latin typeface="+mn-lt"/>
                        </a:rPr>
                        <a:t>Why: Student is not reading fluently from textbook.</a:t>
                      </a:r>
                    </a:p>
                    <a:p>
                      <a:pPr marL="0" marR="0">
                        <a:lnSpc>
                          <a:spcPct val="95000"/>
                        </a:lnSpc>
                        <a:spcBef>
                          <a:spcPts val="1200"/>
                        </a:spcBef>
                        <a:spcAft>
                          <a:spcPts val="0"/>
                        </a:spcAft>
                      </a:pPr>
                      <a:r>
                        <a:rPr lang="en-US" sz="2000" b="1" kern="1200" dirty="0" smtClean="0">
                          <a:effectLst/>
                          <a:latin typeface="+mn-lt"/>
                        </a:rPr>
                        <a:t>Why:  Student has frequent miscues when reading. </a:t>
                      </a:r>
                    </a:p>
                    <a:p>
                      <a:pPr marL="0" marR="0">
                        <a:lnSpc>
                          <a:spcPct val="95000"/>
                        </a:lnSpc>
                        <a:spcBef>
                          <a:spcPts val="1200"/>
                        </a:spcBef>
                        <a:spcAft>
                          <a:spcPts val="0"/>
                        </a:spcAft>
                      </a:pPr>
                      <a:r>
                        <a:rPr lang="en-US" sz="2000" b="1" kern="1200" dirty="0" smtClean="0">
                          <a:effectLst/>
                          <a:latin typeface="+mn-lt"/>
                        </a:rPr>
                        <a:t>Why: Student does not accurately copy information from the board.</a:t>
                      </a:r>
                    </a:p>
                    <a:p>
                      <a:pPr marL="0" marR="0">
                        <a:lnSpc>
                          <a:spcPct val="95000"/>
                        </a:lnSpc>
                        <a:spcBef>
                          <a:spcPts val="1200"/>
                        </a:spcBef>
                        <a:spcAft>
                          <a:spcPts val="0"/>
                        </a:spcAft>
                      </a:pPr>
                      <a:r>
                        <a:rPr lang="en-US" sz="2000" b="1" kern="1200" dirty="0" smtClean="0">
                          <a:effectLst/>
                          <a:latin typeface="+mn-lt"/>
                        </a:rPr>
                        <a:t>Why: Student is not visually tracking across the page or when looking up and down.</a:t>
                      </a:r>
                    </a:p>
                  </a:txBody>
                  <a:tcPr marL="91431" marR="91431" marT="34284" marB="34284"/>
                </a:tc>
                <a:tc>
                  <a:txBody>
                    <a:bodyPr/>
                    <a:lstStyle/>
                    <a:p>
                      <a:pPr marL="228600" marR="0" indent="-228600">
                        <a:lnSpc>
                          <a:spcPct val="100000"/>
                        </a:lnSpc>
                        <a:spcBef>
                          <a:spcPts val="600"/>
                        </a:spcBef>
                        <a:spcAft>
                          <a:spcPts val="0"/>
                        </a:spcAft>
                        <a:buFont typeface="Arial" panose="020B0604020202020204" pitchFamily="34" charset="0"/>
                        <a:buChar char="•"/>
                      </a:pPr>
                      <a:r>
                        <a:rPr lang="en-US" sz="2000" b="1" dirty="0" smtClean="0"/>
                        <a:t>Develop smooth visual tracking movements </a:t>
                      </a:r>
                      <a:r>
                        <a:rPr lang="en-US" sz="2000" b="1" dirty="0" smtClean="0">
                          <a:solidFill>
                            <a:schemeClr val="accent1">
                              <a:lumMod val="75000"/>
                            </a:schemeClr>
                          </a:solidFill>
                        </a:rPr>
                        <a:t>(so the student</a:t>
                      </a:r>
                      <a:r>
                        <a:rPr lang="en-US" sz="2000" b="1" baseline="0" dirty="0" smtClean="0">
                          <a:solidFill>
                            <a:schemeClr val="accent1">
                              <a:lumMod val="75000"/>
                            </a:schemeClr>
                          </a:solidFill>
                        </a:rPr>
                        <a:t> can read texts fluently and copy from the board)</a:t>
                      </a:r>
                      <a:r>
                        <a:rPr lang="en-US" sz="2000" b="1" dirty="0" smtClean="0">
                          <a:solidFill>
                            <a:schemeClr val="accent1">
                              <a:lumMod val="75000"/>
                            </a:schemeClr>
                          </a:solidFill>
                        </a:rPr>
                        <a:t>.</a:t>
                      </a:r>
                      <a:endParaRPr lang="en-US" sz="2000" b="1" i="1" dirty="0" smtClean="0">
                        <a:solidFill>
                          <a:schemeClr val="accent1">
                            <a:lumMod val="75000"/>
                          </a:schemeClr>
                        </a:solidFill>
                        <a:effectLst/>
                        <a:latin typeface="+mn-lt"/>
                        <a:ea typeface="Calibri" panose="020F0502020204030204" pitchFamily="34" charset="0"/>
                        <a:cs typeface="Times New Roman" panose="02020603050405020304" pitchFamily="18" charset="0"/>
                      </a:endParaRPr>
                    </a:p>
                  </a:txBody>
                  <a:tcPr marL="68568" marR="68568" marT="34284" marB="34284"/>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2667007" y="855585"/>
            <a:ext cx="138564" cy="34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1" rIns="68580" bIns="34291" numCol="1" anchor="ctr" anchorCtr="0" compatLnSpc="1">
            <a:prstTxWarp prst="textNoShape">
              <a:avLst/>
            </a:prstTxWarp>
            <a:spAutoFit/>
          </a:bodyPr>
          <a:lstStyle/>
          <a:p>
            <a:endParaRPr lang="en-US"/>
          </a:p>
        </p:txBody>
      </p:sp>
      <p:sp>
        <p:nvSpPr>
          <p:cNvPr id="9" name="Slide Number Placeholder 8"/>
          <p:cNvSpPr>
            <a:spLocks noGrp="1"/>
          </p:cNvSpPr>
          <p:nvPr>
            <p:ph type="sldNum" sz="quarter" idx="4294967295"/>
          </p:nvPr>
        </p:nvSpPr>
        <p:spPr>
          <a:xfrm>
            <a:off x="8901036" y="5624513"/>
            <a:ext cx="1066800" cy="261938"/>
          </a:xfrm>
          <a:prstGeom prst="rect">
            <a:avLst/>
          </a:prstGeom>
        </p:spPr>
        <p:txBody>
          <a:bodyPr/>
          <a:lstStyle/>
          <a:p>
            <a:pPr>
              <a:defRPr/>
            </a:pPr>
            <a:fld id="{535A02BE-CE23-4449-BB2F-1CABC1927108}" type="slidenum">
              <a:rPr lang="en-US" smtClean="0"/>
              <a:pPr>
                <a:defRPr/>
              </a:pPr>
              <a:t>58</a:t>
            </a:fld>
            <a:endParaRPr lang="en-US" dirty="0"/>
          </a:p>
        </p:txBody>
      </p:sp>
    </p:spTree>
    <p:extLst>
      <p:ext uri="{BB962C8B-B14F-4D97-AF65-F5344CB8AC3E}">
        <p14:creationId xmlns:p14="http://schemas.microsoft.com/office/powerpoint/2010/main" val="3288161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ü"/>
            </a:pPr>
            <a:r>
              <a:rPr lang="en-US" dirty="0" smtClean="0"/>
              <a:t>Does each need identified relate to an effect of the disability and the root cause?</a:t>
            </a:r>
          </a:p>
          <a:p>
            <a:pPr>
              <a:buFont typeface="Wingdings" panose="05000000000000000000" pitchFamily="2" charset="2"/>
              <a:buChar char="ü"/>
            </a:pPr>
            <a:r>
              <a:rPr lang="en-US" dirty="0" smtClean="0"/>
              <a:t>If addressed will the student be able to access, engage and make progress in early learning/grade level curriculum and activities?</a:t>
            </a:r>
          </a:p>
          <a:p>
            <a:pPr>
              <a:buFont typeface="Wingdings" panose="05000000000000000000" pitchFamily="2" charset="2"/>
              <a:buChar char="ü"/>
            </a:pPr>
            <a:r>
              <a:rPr lang="en-US" dirty="0" smtClean="0"/>
              <a:t>Will the identified disability‐related need(s) lead to specific IEP goal(s) and services?</a:t>
            </a:r>
          </a:p>
          <a:p>
            <a:pPr>
              <a:buFont typeface="Wingdings" panose="05000000000000000000" pitchFamily="2" charset="2"/>
              <a:buChar char="ü"/>
            </a:pPr>
            <a:r>
              <a:rPr lang="en-US" dirty="0" smtClean="0"/>
              <a:t>Are they student-centered (</a:t>
            </a:r>
            <a:r>
              <a:rPr lang="en-US" i="1" dirty="0" smtClean="0"/>
              <a:t>the student needs to</a:t>
            </a:r>
            <a:r>
              <a:rPr lang="en-US" dirty="0" smtClean="0"/>
              <a:t>…)?</a:t>
            </a:r>
          </a:p>
        </p:txBody>
      </p:sp>
      <p:sp>
        <p:nvSpPr>
          <p:cNvPr id="2" name="Title 1"/>
          <p:cNvSpPr>
            <a:spLocks noGrp="1"/>
          </p:cNvSpPr>
          <p:nvPr>
            <p:ph type="title"/>
          </p:nvPr>
        </p:nvSpPr>
        <p:spPr/>
        <p:txBody>
          <a:bodyPr/>
          <a:lstStyle/>
          <a:p>
            <a:r>
              <a:rPr lang="en-US" dirty="0" smtClean="0"/>
              <a:t>Step 2 - Disability‐Related Needs </a:t>
            </a:r>
            <a:br>
              <a:rPr lang="en-US" dirty="0" smtClean="0"/>
            </a:br>
            <a:r>
              <a:rPr lang="en-US" dirty="0" smtClean="0"/>
              <a:t>Step-Check</a:t>
            </a:r>
            <a:endParaRPr lang="en-US" dirty="0"/>
          </a:p>
        </p:txBody>
      </p:sp>
      <p:sp>
        <p:nvSpPr>
          <p:cNvPr id="4" name="Date Placeholder 3"/>
          <p:cNvSpPr>
            <a:spLocks noGrp="1"/>
          </p:cNvSpPr>
          <p:nvPr>
            <p:ph type="dt" sz="half" idx="10"/>
          </p:nvPr>
        </p:nvSpPr>
        <p:spPr/>
        <p:txBody>
          <a:bodyPr/>
          <a:lstStyle/>
          <a:p>
            <a:r>
              <a:rPr lang="en-US" dirty="0" smtClean="0"/>
              <a:t>April 2018</a:t>
            </a:r>
            <a:endParaRPr lang="en-US" dirty="0"/>
          </a:p>
        </p:txBody>
      </p:sp>
      <p:sp useBgFill="1">
        <p:nvSpPr>
          <p:cNvPr id="7" name="Action Button: Document 6">
            <a:hlinkClick r:id="rId3" highlightClick="1"/>
          </p:cNvPr>
          <p:cNvSpPr/>
          <p:nvPr/>
        </p:nvSpPr>
        <p:spPr>
          <a:xfrm>
            <a:off x="9982200" y="451994"/>
            <a:ext cx="581465" cy="56270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1"/>
          </p:nvPr>
        </p:nvSpPr>
        <p:spPr/>
        <p:txBody>
          <a:bodyPr/>
          <a:lstStyle/>
          <a:p>
            <a:fld id="{453CC3A6-4BBE-4722-963B-0F2471C635E5}" type="slidenum">
              <a:rPr lang="en-US" smtClean="0"/>
              <a:pPr/>
              <a:t>59</a:t>
            </a:fld>
            <a:endParaRPr lang="en-US" dirty="0"/>
          </a:p>
        </p:txBody>
      </p:sp>
    </p:spTree>
    <p:extLst>
      <p:ext uri="{BB962C8B-B14F-4D97-AF65-F5344CB8AC3E}">
        <p14:creationId xmlns:p14="http://schemas.microsoft.com/office/powerpoint/2010/main" val="400268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smtClean="0"/>
              <a:t>Standards and Expectations</a:t>
            </a:r>
            <a:endParaRPr lang="en-US" dirty="0"/>
          </a:p>
        </p:txBody>
      </p:sp>
      <p:pic>
        <p:nvPicPr>
          <p:cNvPr id="7" name="Picture 6"/>
          <p:cNvPicPr>
            <a:picLocks noChangeAspect="1"/>
          </p:cNvPicPr>
          <p:nvPr/>
        </p:nvPicPr>
        <p:blipFill>
          <a:blip r:embed="rId3"/>
          <a:stretch>
            <a:fillRect/>
          </a:stretch>
        </p:blipFill>
        <p:spPr>
          <a:xfrm>
            <a:off x="3206441" y="1345728"/>
            <a:ext cx="5777424" cy="4520728"/>
          </a:xfrm>
          <a:prstGeom prst="rect">
            <a:avLst/>
          </a:prstGeom>
        </p:spPr>
      </p:pic>
      <p:sp>
        <p:nvSpPr>
          <p:cNvPr id="8" name="Content Placeholder 5"/>
          <p:cNvSpPr txBox="1">
            <a:spLocks/>
          </p:cNvSpPr>
          <p:nvPr/>
        </p:nvSpPr>
        <p:spPr bwMode="auto">
          <a:xfrm>
            <a:off x="0" y="4458493"/>
            <a:ext cx="4477871" cy="22629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4320" indent="-274320" algn="l" rtl="0" eaLnBrk="1" fontAlgn="base" hangingPunct="1">
              <a:spcBef>
                <a:spcPts val="900"/>
              </a:spcBef>
              <a:spcAft>
                <a:spcPct val="0"/>
              </a:spcAft>
              <a:buFont typeface="Arial" charset="0"/>
              <a:buChar char="•"/>
              <a:defRPr sz="3200" kern="1200">
                <a:solidFill>
                  <a:schemeClr val="bg1">
                    <a:lumMod val="75000"/>
                    <a:lumOff val="25000"/>
                  </a:schemeClr>
                </a:solidFill>
                <a:latin typeface="Lato" panose="020F0502020204030203" pitchFamily="34" charset="0"/>
                <a:ea typeface="+mn-ea"/>
                <a:cs typeface="+mn-cs"/>
              </a:defRPr>
            </a:lvl1pPr>
            <a:lvl2pPr marL="731520" indent="-274320" algn="l" rtl="0" eaLnBrk="1" fontAlgn="base" hangingPunct="1">
              <a:spcBef>
                <a:spcPts val="400"/>
              </a:spcBef>
              <a:spcAft>
                <a:spcPct val="0"/>
              </a:spcAft>
              <a:buFont typeface="Arial" charset="0"/>
              <a:buChar char="–"/>
              <a:defRPr sz="2800" kern="1200">
                <a:solidFill>
                  <a:schemeClr val="bg1">
                    <a:lumMod val="75000"/>
                    <a:lumOff val="25000"/>
                  </a:schemeClr>
                </a:solidFill>
                <a:latin typeface="Lato" panose="020F0502020204030203" pitchFamily="34" charset="0"/>
                <a:ea typeface="+mn-ea"/>
                <a:cs typeface="+mn-cs"/>
              </a:defRPr>
            </a:lvl2pPr>
            <a:lvl3pPr marL="1143000" indent="-228600" algn="l" rtl="0" eaLnBrk="1" fontAlgn="base" hangingPunct="1">
              <a:spcBef>
                <a:spcPts val="300"/>
              </a:spcBef>
              <a:spcAft>
                <a:spcPct val="0"/>
              </a:spcAft>
              <a:buFont typeface="Arial" charset="0"/>
              <a:buChar char="•"/>
              <a:defRPr sz="2400" kern="1200">
                <a:solidFill>
                  <a:schemeClr val="bg1">
                    <a:lumMod val="75000"/>
                    <a:lumOff val="25000"/>
                  </a:schemeClr>
                </a:solidFill>
                <a:latin typeface="Lato" panose="020F0502020204030203" pitchFamily="34" charset="0"/>
                <a:ea typeface="+mn-ea"/>
                <a:cs typeface="+mn-cs"/>
              </a:defRPr>
            </a:lvl3pPr>
            <a:lvl4pPr marL="1600200" indent="-228600" algn="l" rtl="0" eaLnBrk="1" fontAlgn="base" hangingPunct="1">
              <a:spcBef>
                <a:spcPts val="300"/>
              </a:spcBef>
              <a:spcAft>
                <a:spcPct val="0"/>
              </a:spcAft>
              <a:buFont typeface="Arial" charset="0"/>
              <a:buChar char="–"/>
              <a:defRPr sz="2000" kern="1200">
                <a:solidFill>
                  <a:schemeClr val="bg1">
                    <a:lumMod val="75000"/>
                    <a:lumOff val="25000"/>
                  </a:schemeClr>
                </a:solidFill>
                <a:latin typeface="Lato" panose="020F0502020204030203" pitchFamily="34" charset="0"/>
                <a:ea typeface="+mn-ea"/>
                <a:cs typeface="+mn-cs"/>
              </a:defRPr>
            </a:lvl4pPr>
            <a:lvl5pPr marL="2057400" indent="-228600" algn="l" rtl="0" eaLnBrk="1" fontAlgn="base" hangingPunct="1">
              <a:spcBef>
                <a:spcPts val="300"/>
              </a:spcBef>
              <a:spcAft>
                <a:spcPct val="0"/>
              </a:spcAft>
              <a:buFont typeface="Arial" charset="0"/>
              <a:buChar char="»"/>
              <a:defRPr sz="2000" kern="1200">
                <a:solidFill>
                  <a:schemeClr val="bg1">
                    <a:lumMod val="75000"/>
                    <a:lumOff val="25000"/>
                  </a:schemeClr>
                </a:solidFill>
                <a:latin typeface="Lato" panose="020F050202020403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smtClean="0">
                <a:hlinkClick r:id="rId4"/>
              </a:rPr>
              <a:t>Alternate Academic Achievement Standards </a:t>
            </a:r>
            <a:r>
              <a:rPr lang="en-US" sz="2400" dirty="0" smtClean="0">
                <a:solidFill>
                  <a:schemeClr val="accent4">
                    <a:lumMod val="50000"/>
                  </a:schemeClr>
                </a:solidFill>
              </a:rPr>
              <a:t>(Essential Elements )</a:t>
            </a:r>
          </a:p>
          <a:p>
            <a:pPr marL="0" indent="0" algn="ctr">
              <a:spcBef>
                <a:spcPts val="0"/>
              </a:spcBef>
              <a:buNone/>
            </a:pPr>
            <a:r>
              <a:rPr lang="en-US" sz="2400" dirty="0" smtClean="0">
                <a:solidFill>
                  <a:schemeClr val="accent4">
                    <a:lumMod val="50000"/>
                  </a:schemeClr>
                </a:solidFill>
              </a:rPr>
              <a:t>for students with the MSCD</a:t>
            </a:r>
            <a:endParaRPr lang="en-US" sz="2400" dirty="0">
              <a:solidFill>
                <a:schemeClr val="accent4">
                  <a:lumMod val="50000"/>
                </a:schemeClr>
              </a:solidFill>
            </a:endParaRPr>
          </a:p>
        </p:txBody>
      </p:sp>
      <p:sp>
        <p:nvSpPr>
          <p:cNvPr id="6" name="Content Placeholder 5"/>
          <p:cNvSpPr>
            <a:spLocks noGrp="1"/>
          </p:cNvSpPr>
          <p:nvPr>
            <p:ph sz="half" idx="4294967295"/>
          </p:nvPr>
        </p:nvSpPr>
        <p:spPr>
          <a:xfrm>
            <a:off x="8813421" y="4605070"/>
            <a:ext cx="3378579" cy="1719590"/>
          </a:xfrm>
        </p:spPr>
        <p:txBody>
          <a:bodyPr/>
          <a:lstStyle/>
          <a:p>
            <a:pPr marL="0" indent="0" algn="ctr">
              <a:buNone/>
            </a:pPr>
            <a:r>
              <a:rPr lang="en-US" dirty="0" smtClean="0">
                <a:hlinkClick r:id="rId5"/>
              </a:rPr>
              <a:t>Social and Emotional Learning Competencies</a:t>
            </a:r>
            <a:endParaRPr lang="en-US" dirty="0"/>
          </a:p>
        </p:txBody>
      </p:sp>
      <p:sp>
        <p:nvSpPr>
          <p:cNvPr id="9" name="TextBox 8"/>
          <p:cNvSpPr txBox="1"/>
          <p:nvPr/>
        </p:nvSpPr>
        <p:spPr>
          <a:xfrm>
            <a:off x="8968154" y="2485385"/>
            <a:ext cx="3024094" cy="1446550"/>
          </a:xfrm>
          <a:prstGeom prst="rect">
            <a:avLst/>
          </a:prstGeom>
          <a:noFill/>
        </p:spPr>
        <p:txBody>
          <a:bodyPr wrap="square" rtlCol="0">
            <a:spAutoFit/>
          </a:bodyPr>
          <a:lstStyle/>
          <a:p>
            <a:pPr algn="ctr"/>
            <a:r>
              <a:rPr lang="en-US" sz="3200" dirty="0" smtClean="0">
                <a:solidFill>
                  <a:schemeClr val="accent4">
                    <a:lumMod val="50000"/>
                  </a:schemeClr>
                </a:solidFill>
                <a:latin typeface="Lato" panose="020F0502020204030203" pitchFamily="34" charset="0"/>
                <a:hlinkClick r:id="rId6"/>
              </a:rPr>
              <a:t>Early Learning Standards</a:t>
            </a:r>
            <a:endParaRPr lang="en-US" sz="3200" dirty="0">
              <a:solidFill>
                <a:schemeClr val="accent4">
                  <a:lumMod val="50000"/>
                </a:schemeClr>
              </a:solidFill>
              <a:latin typeface="Lato" panose="020F0502020204030203" pitchFamily="34" charset="0"/>
            </a:endParaRPr>
          </a:p>
          <a:p>
            <a:pPr algn="ctr"/>
            <a:r>
              <a:rPr lang="en-US" sz="2400" dirty="0" smtClean="0">
                <a:solidFill>
                  <a:schemeClr val="accent4">
                    <a:lumMod val="50000"/>
                  </a:schemeClr>
                </a:solidFill>
                <a:latin typeface="Lato" panose="020F0502020204030203" pitchFamily="34" charset="0"/>
              </a:rPr>
              <a:t>(WMELS)</a:t>
            </a:r>
            <a:endParaRPr lang="en-US" sz="2400" dirty="0">
              <a:solidFill>
                <a:schemeClr val="accent4">
                  <a:lumMod val="50000"/>
                </a:schemeClr>
              </a:solidFill>
              <a:latin typeface="Lato" panose="020F0502020204030203" pitchFamily="34" charset="0"/>
            </a:endParaRPr>
          </a:p>
        </p:txBody>
      </p:sp>
      <p:sp>
        <p:nvSpPr>
          <p:cNvPr id="5" name="Content Placeholder 4"/>
          <p:cNvSpPr>
            <a:spLocks noGrp="1"/>
          </p:cNvSpPr>
          <p:nvPr>
            <p:ph sz="half" idx="4294967295"/>
          </p:nvPr>
        </p:nvSpPr>
        <p:spPr>
          <a:xfrm>
            <a:off x="0" y="2485385"/>
            <a:ext cx="3945965" cy="1641022"/>
          </a:xfrm>
        </p:spPr>
        <p:txBody>
          <a:bodyPr/>
          <a:lstStyle/>
          <a:p>
            <a:pPr marL="0" indent="0" algn="ctr">
              <a:buNone/>
            </a:pPr>
            <a:r>
              <a:rPr lang="en-US" dirty="0" smtClean="0">
                <a:hlinkClick r:id="rId7"/>
              </a:rPr>
              <a:t>Wisconsin Academic Standards</a:t>
            </a:r>
            <a:endParaRPr lang="en-US" dirty="0" smtClean="0"/>
          </a:p>
          <a:p>
            <a:pPr marL="0" indent="0" algn="ctr">
              <a:buNone/>
            </a:pPr>
            <a:endParaRPr lang="en-US" dirty="0"/>
          </a:p>
        </p:txBody>
      </p:sp>
      <p:sp>
        <p:nvSpPr>
          <p:cNvPr id="11" name="Date Placeholder 10"/>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6</a:t>
            </a:fld>
            <a:endParaRPr lang="en-US" dirty="0"/>
          </a:p>
        </p:txBody>
      </p:sp>
    </p:spTree>
    <p:extLst>
      <p:ext uri="{BB962C8B-B14F-4D97-AF65-F5344CB8AC3E}">
        <p14:creationId xmlns:p14="http://schemas.microsoft.com/office/powerpoint/2010/main" val="3023446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p:txBody>
          <a:bodyPr/>
          <a:lstStyle/>
          <a:p>
            <a:pPr lvl="0"/>
            <a:r>
              <a:rPr lang="en-US" dirty="0" smtClean="0"/>
              <a:t>Disability-Related Needs</a:t>
            </a:r>
            <a:br>
              <a:rPr lang="en-US" dirty="0" smtClean="0"/>
            </a:br>
            <a:r>
              <a:rPr lang="en-US" dirty="0" smtClean="0"/>
              <a:t>Activity</a:t>
            </a:r>
            <a:r>
              <a:rPr lang="en-US" b="0" dirty="0" smtClean="0"/>
              <a:t> </a:t>
            </a:r>
            <a:endParaRPr lang="en-US" b="0" dirty="0"/>
          </a:p>
        </p:txBody>
      </p:sp>
      <p:sp>
        <p:nvSpPr>
          <p:cNvPr id="797" name="Shape 797"/>
          <p:cNvSpPr txBox="1">
            <a:spLocks noGrp="1"/>
          </p:cNvSpPr>
          <p:nvPr>
            <p:ph type="body" idx="1"/>
          </p:nvPr>
        </p:nvSpPr>
        <p:spPr>
          <a:xfrm>
            <a:off x="1676400" y="2317750"/>
            <a:ext cx="8864600" cy="3665039"/>
          </a:xfrm>
        </p:spPr>
        <p:txBody>
          <a:bodyPr/>
          <a:lstStyle/>
          <a:p>
            <a:r>
              <a:rPr lang="en-US" sz="2250" dirty="0"/>
              <a:t>Select a root cause of one of the effects of the student’s disability.</a:t>
            </a:r>
          </a:p>
          <a:p>
            <a:r>
              <a:rPr lang="en-US" sz="2250" dirty="0"/>
              <a:t>Identify what the student needs to be able to do (related to the root cause) in order to access, engage and make progress in the general education curriculum and environment.</a:t>
            </a:r>
            <a:endParaRPr lang="en-US" dirty="0" smtClean="0"/>
          </a:p>
          <a:p>
            <a:r>
              <a:rPr lang="en-US" sz="2200" dirty="0"/>
              <a:t>Record the student’s disability-related need on the process chart.</a:t>
            </a:r>
          </a:p>
          <a:p>
            <a:r>
              <a:rPr lang="en-US" sz="2200" dirty="0"/>
              <a:t>Repeat as needed</a:t>
            </a:r>
            <a:r>
              <a:rPr lang="en-US" sz="2200" dirty="0" smtClean="0"/>
              <a:t>.</a:t>
            </a:r>
          </a:p>
          <a:p>
            <a:r>
              <a:rPr lang="en-US" sz="2200" dirty="0" smtClean="0"/>
              <a:t>Use the Step Check to determine if you have all the necessary information.</a:t>
            </a:r>
            <a:endParaRPr lang="en-US" sz="2200" dirty="0"/>
          </a:p>
          <a:p>
            <a:pPr marL="0" indent="0">
              <a:buNone/>
            </a:pPr>
            <a:endParaRPr lang="en-US" dirty="0"/>
          </a:p>
          <a:p>
            <a:pPr marL="0" indent="0">
              <a:buNone/>
            </a:pPr>
            <a:endParaRPr lang="en-US" dirty="0" smtClean="0"/>
          </a:p>
          <a:p>
            <a:pPr marL="0" indent="0">
              <a:buNone/>
            </a:pPr>
            <a:endParaRPr lang="en-US" dirty="0" smtClean="0"/>
          </a:p>
        </p:txBody>
      </p:sp>
      <p:sp>
        <p:nvSpPr>
          <p:cNvPr id="798" name="Shape 798"/>
          <p:cNvSpPr txBox="1">
            <a:spLocks noGrp="1"/>
          </p:cNvSpPr>
          <p:nvPr>
            <p:ph type="sldNum" idx="11"/>
          </p:nvPr>
        </p:nvSpPr>
        <p:spPr/>
        <p:txBody>
          <a:bodyPr/>
          <a:lstStyle/>
          <a:p>
            <a:pPr lvl="0"/>
            <a:fld id="{00000000-1234-1234-1234-123412341234}" type="slidenum">
              <a:rPr lang="en-US" smtClean="0"/>
              <a:pPr lvl="0"/>
              <a:t>60</a:t>
            </a:fld>
            <a:endParaRPr lang="en-US" dirty="0"/>
          </a:p>
        </p:txBody>
      </p:sp>
      <p:pic>
        <p:nvPicPr>
          <p:cNvPr id="7" name="Picture 6"/>
          <p:cNvPicPr>
            <a:picLocks noChangeAspect="1"/>
          </p:cNvPicPr>
          <p:nvPr/>
        </p:nvPicPr>
        <p:blipFill>
          <a:blip r:embed="rId3"/>
          <a:stretch>
            <a:fillRect/>
          </a:stretch>
        </p:blipFill>
        <p:spPr>
          <a:xfrm>
            <a:off x="1773560" y="920354"/>
            <a:ext cx="1133912" cy="1133912"/>
          </a:xfrm>
          <a:prstGeom prst="rect">
            <a:avLst/>
          </a:prstGeom>
        </p:spPr>
      </p:pic>
    </p:spTree>
    <p:extLst>
      <p:ext uri="{BB962C8B-B14F-4D97-AF65-F5344CB8AC3E}">
        <p14:creationId xmlns:p14="http://schemas.microsoft.com/office/powerpoint/2010/main" val="77239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a:t>CCR-IEP </a:t>
            </a:r>
            <a:r>
              <a:rPr lang="en-US" dirty="0" smtClean="0"/>
              <a:t>Process </a:t>
            </a:r>
            <a:r>
              <a:rPr lang="en-US" dirty="0"/>
              <a:t>Chart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1" y="1459478"/>
            <a:ext cx="9144000" cy="4267199"/>
          </a:xfrm>
          <a:prstGeom prst="rect">
            <a:avLst/>
          </a:prstGeom>
        </p:spPr>
      </p:pic>
      <p:sp>
        <p:nvSpPr>
          <p:cNvPr id="6" name="Action Button: Document 5">
            <a:hlinkClick r:id="rId4" highlightClick="1"/>
          </p:cNvPr>
          <p:cNvSpPr/>
          <p:nvPr/>
        </p:nvSpPr>
        <p:spPr>
          <a:xfrm>
            <a:off x="10977282" y="420314"/>
            <a:ext cx="376518" cy="470647"/>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5" name="Oval 4"/>
          <p:cNvSpPr/>
          <p:nvPr/>
        </p:nvSpPr>
        <p:spPr>
          <a:xfrm>
            <a:off x="6374674" y="1667912"/>
            <a:ext cx="1948543" cy="1872143"/>
          </a:xfrm>
          <a:prstGeom prst="ellipse">
            <a:avLst/>
          </a:prstGeom>
          <a:noFill/>
          <a:ln w="38100">
            <a:solidFill>
              <a:srgbClr val="C00000"/>
            </a:solidFill>
          </a:ln>
        </p:spPr>
        <p:txBody>
          <a:bodyPr wrap="square" rtlCol="0" anchor="ctr">
            <a:spAutoFit/>
          </a:bodyPr>
          <a:lstStyle/>
          <a:p>
            <a:pPr algn="ctr"/>
            <a:endParaRPr lang="en-US" dirty="0">
              <a:ln>
                <a:solidFill>
                  <a:schemeClr val="accent1">
                    <a:lumMod val="75000"/>
                  </a:schemeClr>
                </a:solidFill>
              </a:ln>
              <a:noFill/>
            </a:endParaRPr>
          </a:p>
        </p:txBody>
      </p:sp>
      <p:sp>
        <p:nvSpPr>
          <p:cNvPr id="7" name="Slide Number Placeholder 6"/>
          <p:cNvSpPr>
            <a:spLocks noGrp="1"/>
          </p:cNvSpPr>
          <p:nvPr>
            <p:ph type="sldNum" sz="quarter" idx="11"/>
          </p:nvPr>
        </p:nvSpPr>
        <p:spPr/>
        <p:txBody>
          <a:bodyPr/>
          <a:lstStyle/>
          <a:p>
            <a:fld id="{453CC3A6-4BBE-4722-963B-0F2471C635E5}" type="slidenum">
              <a:rPr lang="en-US" smtClean="0"/>
              <a:pPr/>
              <a:t>61</a:t>
            </a:fld>
            <a:endParaRPr lang="en-US" dirty="0"/>
          </a:p>
        </p:txBody>
      </p:sp>
    </p:spTree>
    <p:extLst>
      <p:ext uri="{BB962C8B-B14F-4D97-AF65-F5344CB8AC3E}">
        <p14:creationId xmlns:p14="http://schemas.microsoft.com/office/powerpoint/2010/main" val="2452979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Disability-Related Needs</a:t>
            </a:r>
            <a:br>
              <a:rPr lang="en-US" dirty="0" smtClean="0"/>
            </a:br>
            <a:r>
              <a:rPr lang="en-US" dirty="0" smtClean="0"/>
              <a:t>Reflect and Discuss</a:t>
            </a:r>
            <a:endParaRPr lang="en-US" dirty="0"/>
          </a:p>
        </p:txBody>
      </p:sp>
      <p:sp>
        <p:nvSpPr>
          <p:cNvPr id="3" name="Content Placeholder 2"/>
          <p:cNvSpPr>
            <a:spLocks noGrp="1"/>
          </p:cNvSpPr>
          <p:nvPr>
            <p:ph idx="1"/>
          </p:nvPr>
        </p:nvSpPr>
        <p:spPr>
          <a:xfrm>
            <a:off x="1272209" y="1622608"/>
            <a:ext cx="9859617" cy="4672173"/>
          </a:xfrm>
        </p:spPr>
        <p:txBody>
          <a:bodyPr/>
          <a:lstStyle/>
          <a:p>
            <a:r>
              <a:rPr lang="en-US" sz="2800" dirty="0" smtClean="0"/>
              <a:t>What do you see as the most challenging aspects of this step? </a:t>
            </a:r>
          </a:p>
          <a:p>
            <a:r>
              <a:rPr lang="en-US" sz="2800" dirty="0"/>
              <a:t>Knowing what you know now, might you make any changes? </a:t>
            </a:r>
            <a:r>
              <a:rPr lang="en-US" sz="2800" dirty="0" smtClean="0"/>
              <a:t> </a:t>
            </a:r>
          </a:p>
          <a:p>
            <a:pPr lvl="1"/>
            <a:r>
              <a:rPr lang="en-US" dirty="0" smtClean="0"/>
              <a:t>Try to refine or develop one DRN statement using the sentence stem:  </a:t>
            </a:r>
            <a:r>
              <a:rPr lang="en-US" i="1" dirty="0" smtClean="0">
                <a:solidFill>
                  <a:schemeClr val="bg1">
                    <a:lumMod val="50000"/>
                    <a:lumOff val="50000"/>
                  </a:schemeClr>
                </a:solidFill>
              </a:rPr>
              <a:t>The </a:t>
            </a:r>
            <a:r>
              <a:rPr lang="en-US" i="1" dirty="0">
                <a:solidFill>
                  <a:schemeClr val="bg1">
                    <a:lumMod val="50000"/>
                    <a:lumOff val="50000"/>
                  </a:schemeClr>
                </a:solidFill>
              </a:rPr>
              <a:t>student needs to </a:t>
            </a:r>
            <a:r>
              <a:rPr lang="en-US" i="1" dirty="0" smtClean="0">
                <a:solidFill>
                  <a:schemeClr val="bg1">
                    <a:lumMod val="50000"/>
                    <a:lumOff val="50000"/>
                  </a:schemeClr>
                </a:solidFill>
              </a:rPr>
              <a:t>develop/improve/ increase</a:t>
            </a:r>
            <a:r>
              <a:rPr lang="en-US" i="1" u="sng" dirty="0" smtClean="0">
                <a:solidFill>
                  <a:schemeClr val="bg1">
                    <a:lumMod val="50000"/>
                    <a:lumOff val="50000"/>
                  </a:schemeClr>
                </a:solidFill>
              </a:rPr>
              <a:t> area/skill/behavio</a:t>
            </a:r>
            <a:r>
              <a:rPr lang="en-US" i="1" dirty="0" smtClean="0">
                <a:solidFill>
                  <a:schemeClr val="bg1">
                    <a:lumMod val="50000"/>
                    <a:lumOff val="50000"/>
                  </a:schemeClr>
                </a:solidFill>
              </a:rPr>
              <a:t>r</a:t>
            </a:r>
            <a:r>
              <a:rPr lang="en-US" sz="2600" i="1" dirty="0" smtClean="0">
                <a:solidFill>
                  <a:srgbClr val="0F1540">
                    <a:lumMod val="75000"/>
                    <a:lumOff val="25000"/>
                  </a:srgbClr>
                </a:solidFill>
              </a:rPr>
              <a:t> </a:t>
            </a:r>
            <a:r>
              <a:rPr lang="en-US" sz="2200" i="1" dirty="0">
                <a:solidFill>
                  <a:srgbClr val="0F1540">
                    <a:lumMod val="75000"/>
                    <a:lumOff val="25000"/>
                  </a:srgbClr>
                </a:solidFill>
              </a:rPr>
              <a:t>(</a:t>
            </a:r>
            <a:r>
              <a:rPr lang="en-US" sz="2200" i="1" dirty="0">
                <a:solidFill>
                  <a:srgbClr val="274E13"/>
                </a:solidFill>
              </a:rPr>
              <a:t>related to root causes</a:t>
            </a:r>
            <a:r>
              <a:rPr lang="en-US" sz="2000" i="1" dirty="0">
                <a:solidFill>
                  <a:srgbClr val="274E13"/>
                </a:solidFill>
              </a:rPr>
              <a:t>),</a:t>
            </a:r>
            <a:r>
              <a:rPr lang="en-US" sz="2000" i="1" dirty="0">
                <a:solidFill>
                  <a:srgbClr val="0F1540">
                    <a:lumMod val="75000"/>
                    <a:lumOff val="25000"/>
                  </a:srgbClr>
                </a:solidFill>
              </a:rPr>
              <a:t>  </a:t>
            </a:r>
            <a:r>
              <a:rPr lang="en-US" i="1" dirty="0">
                <a:solidFill>
                  <a:schemeClr val="bg1">
                    <a:lumMod val="50000"/>
                    <a:lumOff val="50000"/>
                  </a:schemeClr>
                </a:solidFill>
              </a:rPr>
              <a:t>so the student can </a:t>
            </a:r>
            <a:r>
              <a:rPr lang="en-US" i="1" u="sng" dirty="0">
                <a:solidFill>
                  <a:schemeClr val="bg1">
                    <a:lumMod val="50000"/>
                    <a:lumOff val="50000"/>
                  </a:schemeClr>
                </a:solidFill>
              </a:rPr>
              <a:t>Y</a:t>
            </a:r>
            <a:r>
              <a:rPr lang="en-US" i="1" dirty="0">
                <a:solidFill>
                  <a:schemeClr val="bg1">
                    <a:lumMod val="50000"/>
                    <a:lumOff val="50000"/>
                  </a:schemeClr>
                </a:solidFill>
              </a:rPr>
              <a:t> </a:t>
            </a:r>
            <a:r>
              <a:rPr lang="en-US" sz="1600" i="1" dirty="0">
                <a:solidFill>
                  <a:srgbClr val="0C631B">
                    <a:lumMod val="75000"/>
                  </a:srgbClr>
                </a:solidFill>
              </a:rPr>
              <a:t>(</a:t>
            </a:r>
            <a:r>
              <a:rPr lang="en-US" sz="2200" i="1" dirty="0">
                <a:solidFill>
                  <a:srgbClr val="0C631B">
                    <a:lumMod val="75000"/>
                  </a:srgbClr>
                </a:solidFill>
              </a:rPr>
              <a:t>effect to address re: access, engagement, progress) …and outcomes will improve</a:t>
            </a:r>
          </a:p>
          <a:p>
            <a:r>
              <a:rPr lang="en-US" sz="2800" dirty="0" smtClean="0"/>
              <a:t>What questions might you ask to help prompt all IEP team participants to address the key ideas of this step during an IEP team meeting?</a:t>
            </a:r>
            <a:endParaRPr lang="en-US" sz="2800" dirty="0"/>
          </a:p>
        </p:txBody>
      </p:sp>
      <p:pic>
        <p:nvPicPr>
          <p:cNvPr id="13" name="Picture 12"/>
          <p:cNvPicPr>
            <a:picLocks noChangeAspect="1"/>
          </p:cNvPicPr>
          <p:nvPr/>
        </p:nvPicPr>
        <p:blipFill>
          <a:blip r:embed="rId3"/>
          <a:stretch>
            <a:fillRect/>
          </a:stretch>
        </p:blipFill>
        <p:spPr>
          <a:xfrm>
            <a:off x="9841352" y="84138"/>
            <a:ext cx="1538471" cy="1538471"/>
          </a:xfrm>
          <a:prstGeom prst="rect">
            <a:avLst/>
          </a:prstGeom>
        </p:spPr>
      </p:pic>
      <p:pic>
        <p:nvPicPr>
          <p:cNvPr id="7" name="Picture 6"/>
          <p:cNvPicPr>
            <a:picLocks noChangeAspect="1"/>
          </p:cNvPicPr>
          <p:nvPr/>
        </p:nvPicPr>
        <p:blipFill>
          <a:blip r:embed="rId4"/>
          <a:stretch>
            <a:fillRect/>
          </a:stretch>
        </p:blipFill>
        <p:spPr>
          <a:xfrm>
            <a:off x="668652" y="217760"/>
            <a:ext cx="1207113" cy="1207113"/>
          </a:xfrm>
          <a:prstGeom prst="rect">
            <a:avLst/>
          </a:prstGeom>
        </p:spPr>
      </p:pic>
      <p:sp>
        <p:nvSpPr>
          <p:cNvPr id="8" name="Date Placeholder 7"/>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62</a:t>
            </a:fld>
            <a:endParaRPr lang="en-US" dirty="0"/>
          </a:p>
        </p:txBody>
      </p:sp>
    </p:spTree>
    <p:extLst>
      <p:ext uri="{BB962C8B-B14F-4D97-AF65-F5344CB8AC3E}">
        <p14:creationId xmlns:p14="http://schemas.microsoft.com/office/powerpoint/2010/main" val="3975735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IEP Team Meeting Scenario</a:t>
            </a:r>
            <a:endParaRPr lang="en-US" dirty="0"/>
          </a:p>
        </p:txBody>
      </p:sp>
      <p:sp>
        <p:nvSpPr>
          <p:cNvPr id="3" name="Content Placeholder 2"/>
          <p:cNvSpPr>
            <a:spLocks noGrp="1"/>
          </p:cNvSpPr>
          <p:nvPr>
            <p:ph idx="1"/>
          </p:nvPr>
        </p:nvSpPr>
        <p:spPr/>
        <p:txBody>
          <a:bodyPr/>
          <a:lstStyle/>
          <a:p>
            <a:pPr marL="0" indent="0">
              <a:buNone/>
            </a:pPr>
            <a:r>
              <a:rPr lang="en-US" dirty="0" smtClean="0"/>
              <a:t>The team just reviewed data about the student’s current reading achievement and determined the student’s reading skills are well below grade level standards.  One of the team members says, “Ok, now let’s write a reading goal”. </a:t>
            </a:r>
          </a:p>
          <a:p>
            <a:r>
              <a:rPr lang="en-US" dirty="0" smtClean="0"/>
              <a:t>What would you do to facilitate the meeting at this point? </a:t>
            </a:r>
          </a:p>
          <a:p>
            <a:r>
              <a:rPr lang="en-US" dirty="0" smtClean="0"/>
              <a:t>What questions would you ask to keep the IEP team on track? </a:t>
            </a:r>
            <a:endParaRPr lang="en-US" dirty="0"/>
          </a:p>
        </p:txBody>
      </p:sp>
      <p:pic>
        <p:nvPicPr>
          <p:cNvPr id="7" name="Picture 6"/>
          <p:cNvPicPr>
            <a:picLocks noChangeAspect="1"/>
          </p:cNvPicPr>
          <p:nvPr/>
        </p:nvPicPr>
        <p:blipFill>
          <a:blip r:embed="rId3"/>
          <a:stretch>
            <a:fillRect/>
          </a:stretch>
        </p:blipFill>
        <p:spPr>
          <a:xfrm>
            <a:off x="10362590" y="3359534"/>
            <a:ext cx="1538471" cy="1538471"/>
          </a:xfrm>
          <a:prstGeom prst="rect">
            <a:avLst/>
          </a:prstGeom>
        </p:spPr>
      </p:pic>
      <p:sp>
        <p:nvSpPr>
          <p:cNvPr id="8" name="Date Placeholder 7"/>
          <p:cNvSpPr>
            <a:spLocks noGrp="1"/>
          </p:cNvSpPr>
          <p:nvPr>
            <p:ph type="dt" sz="half" idx="10"/>
          </p:nvPr>
        </p:nvSpPr>
        <p:spPr/>
        <p:txBody>
          <a:bodyPr/>
          <a:lstStyle/>
          <a:p>
            <a:r>
              <a:rPr lang="en-US" dirty="0" smtClean="0"/>
              <a:t>April 2018</a:t>
            </a:r>
            <a:endParaRPr lang="en-US" dirty="0"/>
          </a:p>
        </p:txBody>
      </p:sp>
      <p:pic>
        <p:nvPicPr>
          <p:cNvPr id="10" name="Picture 9"/>
          <p:cNvPicPr>
            <a:picLocks noChangeAspect="1"/>
          </p:cNvPicPr>
          <p:nvPr/>
        </p:nvPicPr>
        <p:blipFill>
          <a:blip r:embed="rId4"/>
          <a:stretch>
            <a:fillRect/>
          </a:stretch>
        </p:blipFill>
        <p:spPr>
          <a:xfrm>
            <a:off x="234643" y="404642"/>
            <a:ext cx="1207113" cy="1207113"/>
          </a:xfrm>
          <a:prstGeom prst="rect">
            <a:avLst/>
          </a:prstGeom>
        </p:spPr>
      </p:pic>
      <p:sp>
        <p:nvSpPr>
          <p:cNvPr id="4" name="Slide Number Placeholder 3"/>
          <p:cNvSpPr>
            <a:spLocks noGrp="1"/>
          </p:cNvSpPr>
          <p:nvPr>
            <p:ph type="sldNum" sz="quarter" idx="11"/>
          </p:nvPr>
        </p:nvSpPr>
        <p:spPr/>
        <p:txBody>
          <a:bodyPr/>
          <a:lstStyle/>
          <a:p>
            <a:fld id="{453CC3A6-4BBE-4722-963B-0F2471C635E5}" type="slidenum">
              <a:rPr lang="en-US" smtClean="0"/>
              <a:pPr/>
              <a:t>63</a:t>
            </a:fld>
            <a:endParaRPr lang="en-US" dirty="0"/>
          </a:p>
        </p:txBody>
      </p:sp>
    </p:spTree>
    <p:extLst>
      <p:ext uri="{BB962C8B-B14F-4D97-AF65-F5344CB8AC3E}">
        <p14:creationId xmlns:p14="http://schemas.microsoft.com/office/powerpoint/2010/main" val="1388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smtClean="0"/>
              <a:t>Next Stop… Step 3</a:t>
            </a:r>
            <a:endParaRPr lang="en-US" dirty="0"/>
          </a:p>
        </p:txBody>
      </p:sp>
      <p:sp>
        <p:nvSpPr>
          <p:cNvPr id="5" name="Date Placeholder 4"/>
          <p:cNvSpPr>
            <a:spLocks noGrp="1"/>
          </p:cNvSpPr>
          <p:nvPr>
            <p:ph type="dt" sz="half" idx="10"/>
          </p:nvPr>
        </p:nvSpPr>
        <p:spPr/>
        <p:txBody>
          <a:bodyPr/>
          <a:lstStyle/>
          <a:p>
            <a:r>
              <a:rPr lang="en-US" dirty="0" smtClean="0"/>
              <a:t>April 2018</a:t>
            </a:r>
            <a:endParaRPr lang="en-US" dirty="0"/>
          </a:p>
        </p:txBody>
      </p:sp>
      <p:pic>
        <p:nvPicPr>
          <p:cNvPr id="3" name="Content Placeholder 2"/>
          <p:cNvPicPr>
            <a:picLocks noGrp="1" noChangeAspect="1"/>
          </p:cNvPicPr>
          <p:nvPr>
            <p:ph idx="1"/>
          </p:nvPr>
        </p:nvPicPr>
        <p:blipFill>
          <a:blip r:embed="rId3"/>
          <a:stretch>
            <a:fillRect/>
          </a:stretch>
        </p:blipFill>
        <p:spPr>
          <a:xfrm>
            <a:off x="2209800" y="1557525"/>
            <a:ext cx="8000030" cy="4929188"/>
          </a:xfrm>
          <a:prstGeom prst="rect">
            <a:avLst/>
          </a:prstGeom>
        </p:spPr>
      </p:pic>
      <p:sp>
        <p:nvSpPr>
          <p:cNvPr id="2" name="Action Button: Information 1">
            <a:hlinkClick r:id="rId4" highlightClick="1"/>
          </p:cNvPr>
          <p:cNvSpPr/>
          <p:nvPr/>
        </p:nvSpPr>
        <p:spPr>
          <a:xfrm>
            <a:off x="9996407" y="464949"/>
            <a:ext cx="526942" cy="526943"/>
          </a:xfrm>
          <a:prstGeom prst="actionButtonInformation">
            <a:avLst/>
          </a:prstGeom>
          <a:solidFill>
            <a:schemeClr val="accent3">
              <a:lumMod val="75000"/>
            </a:schemeClr>
          </a:solidFill>
        </p:spPr>
        <p:txBody>
          <a:bodyPr rtlCol="0" anchor="ctr">
            <a:spAutoFit/>
          </a:bodyPr>
          <a:lstStyle/>
          <a:p>
            <a:pPr algn="ctr"/>
            <a:endParaRPr lang="en-US" dirty="0">
              <a:ln>
                <a:solidFill>
                  <a:schemeClr val="accent1">
                    <a:lumMod val="75000"/>
                  </a:schemeClr>
                </a:solidFill>
              </a:ln>
              <a:noFill/>
            </a:endParaRPr>
          </a:p>
        </p:txBody>
      </p:sp>
      <p:sp>
        <p:nvSpPr>
          <p:cNvPr id="4" name="Slide Number Placeholder 3"/>
          <p:cNvSpPr>
            <a:spLocks noGrp="1"/>
          </p:cNvSpPr>
          <p:nvPr>
            <p:ph type="sldNum" sz="quarter" idx="11"/>
          </p:nvPr>
        </p:nvSpPr>
        <p:spPr/>
        <p:txBody>
          <a:bodyPr/>
          <a:lstStyle/>
          <a:p>
            <a:fld id="{453CC3A6-4BBE-4722-963B-0F2471C635E5}" type="slidenum">
              <a:rPr lang="en-US" smtClean="0"/>
              <a:pPr/>
              <a:t>64</a:t>
            </a:fld>
            <a:endParaRPr lang="en-US" dirty="0"/>
          </a:p>
        </p:txBody>
      </p:sp>
    </p:spTree>
    <p:extLst>
      <p:ext uri="{BB962C8B-B14F-4D97-AF65-F5344CB8AC3E}">
        <p14:creationId xmlns:p14="http://schemas.microsoft.com/office/powerpoint/2010/main" val="3127370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a:t>CCR-IEP </a:t>
            </a:r>
            <a:r>
              <a:rPr lang="en-US" dirty="0" smtClean="0"/>
              <a:t>Process </a:t>
            </a:r>
            <a:r>
              <a:rPr lang="en-US" dirty="0"/>
              <a:t>Chart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16430"/>
            <a:ext cx="9144000" cy="4267199"/>
          </a:xfrm>
          <a:prstGeom prst="rect">
            <a:avLst/>
          </a:prstGeom>
        </p:spPr>
      </p:pic>
      <p:sp>
        <p:nvSpPr>
          <p:cNvPr id="6" name="Action Button: Document 5">
            <a:hlinkClick r:id="rId4" highlightClick="1"/>
          </p:cNvPr>
          <p:cNvSpPr/>
          <p:nvPr/>
        </p:nvSpPr>
        <p:spPr>
          <a:xfrm>
            <a:off x="9982200" y="508385"/>
            <a:ext cx="376518" cy="470647"/>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5" name="Oval 4"/>
          <p:cNvSpPr/>
          <p:nvPr/>
        </p:nvSpPr>
        <p:spPr>
          <a:xfrm>
            <a:off x="8001000" y="1227138"/>
            <a:ext cx="1485900" cy="1612900"/>
          </a:xfrm>
          <a:prstGeom prst="ellipse">
            <a:avLst/>
          </a:prstGeom>
          <a:noFill/>
          <a:ln w="38100">
            <a:solidFill>
              <a:srgbClr val="C00000"/>
            </a:solidFill>
          </a:ln>
        </p:spPr>
        <p:txBody>
          <a:bodyPr rtlCol="0" anchor="ctr">
            <a:spAutoFit/>
          </a:bodyPr>
          <a:lstStyle/>
          <a:p>
            <a:pPr algn="ctr"/>
            <a:endParaRPr lang="en-US" dirty="0">
              <a:ln>
                <a:solidFill>
                  <a:schemeClr val="accent1">
                    <a:lumMod val="75000"/>
                  </a:schemeClr>
                </a:solidFill>
              </a:ln>
              <a:noFill/>
            </a:endParaRPr>
          </a:p>
        </p:txBody>
      </p:sp>
      <p:sp>
        <p:nvSpPr>
          <p:cNvPr id="7" name="Slide Number Placeholder 6"/>
          <p:cNvSpPr>
            <a:spLocks noGrp="1"/>
          </p:cNvSpPr>
          <p:nvPr>
            <p:ph type="sldNum" sz="quarter" idx="11"/>
          </p:nvPr>
        </p:nvSpPr>
        <p:spPr/>
        <p:txBody>
          <a:bodyPr/>
          <a:lstStyle/>
          <a:p>
            <a:fld id="{453CC3A6-4BBE-4722-963B-0F2471C635E5}" type="slidenum">
              <a:rPr lang="en-US" smtClean="0"/>
              <a:pPr/>
              <a:t>65</a:t>
            </a:fld>
            <a:endParaRPr lang="en-US" dirty="0"/>
          </a:p>
        </p:txBody>
      </p:sp>
    </p:spTree>
    <p:extLst>
      <p:ext uri="{BB962C8B-B14F-4D97-AF65-F5344CB8AC3E}">
        <p14:creationId xmlns:p14="http://schemas.microsoft.com/office/powerpoint/2010/main" val="1850631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Step 3: Develop Ambitious and Achievable </a:t>
            </a:r>
            <a:r>
              <a:rPr lang="en-US" dirty="0" smtClean="0"/>
              <a:t>Goals</a:t>
            </a:r>
            <a:endParaRPr lang="en-US" dirty="0"/>
          </a:p>
        </p:txBody>
      </p:sp>
      <p:sp>
        <p:nvSpPr>
          <p:cNvPr id="12" name="Content Placeholder 2"/>
          <p:cNvSpPr>
            <a:spLocks noGrp="1"/>
          </p:cNvSpPr>
          <p:nvPr>
            <p:ph idx="1"/>
          </p:nvPr>
        </p:nvSpPr>
        <p:spPr/>
        <p:txBody>
          <a:bodyPr/>
          <a:lstStyle/>
          <a:p>
            <a:endParaRPr lang="en-US" dirty="0" smtClean="0"/>
          </a:p>
          <a:p>
            <a:endParaRPr lang="en-US" dirty="0" smtClean="0"/>
          </a:p>
        </p:txBody>
      </p:sp>
      <p:sp>
        <p:nvSpPr>
          <p:cNvPr id="24" name="Rounded Rectangle 23"/>
          <p:cNvSpPr/>
          <p:nvPr/>
        </p:nvSpPr>
        <p:spPr>
          <a:xfrm>
            <a:off x="2871538" y="1720485"/>
            <a:ext cx="6829656" cy="4535937"/>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60000"/>
                    <a:lumOff val="40000"/>
                  </a:schemeClr>
                </a:solidFill>
              </a:rPr>
              <a:t>  </a:t>
            </a:r>
            <a:r>
              <a:rPr lang="en-US" sz="4000" b="1" dirty="0">
                <a:solidFill>
                  <a:srgbClr val="FFC000"/>
                </a:solidFill>
              </a:rPr>
              <a:t>Develop</a:t>
            </a:r>
            <a:r>
              <a:rPr lang="en-US" sz="4000" dirty="0">
                <a:solidFill>
                  <a:schemeClr val="accent1">
                    <a:lumMod val="60000"/>
                    <a:lumOff val="40000"/>
                  </a:schemeClr>
                </a:solidFill>
              </a:rPr>
              <a:t> </a:t>
            </a:r>
            <a:r>
              <a:rPr lang="en-US" sz="4000" dirty="0"/>
              <a:t>ambitious and achievable goals that close achievement gaps and support the unique strengths and needs of the student.</a:t>
            </a: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66</a:t>
            </a:fld>
            <a:endParaRPr lang="en-US" dirty="0"/>
          </a:p>
        </p:txBody>
      </p:sp>
    </p:spTree>
    <p:extLst>
      <p:ext uri="{BB962C8B-B14F-4D97-AF65-F5344CB8AC3E}">
        <p14:creationId xmlns:p14="http://schemas.microsoft.com/office/powerpoint/2010/main" val="103655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Step 3  Key Ideas</a:t>
            </a:r>
            <a:endParaRPr lang="en-US" dirty="0" smtClean="0"/>
          </a:p>
        </p:txBody>
      </p:sp>
      <p:sp>
        <p:nvSpPr>
          <p:cNvPr id="12" name="Content Placeholder 2"/>
          <p:cNvSpPr>
            <a:spLocks noGrp="1"/>
          </p:cNvSpPr>
          <p:nvPr>
            <p:ph idx="1"/>
          </p:nvPr>
        </p:nvSpPr>
        <p:spPr/>
        <p:txBody>
          <a:bodyPr/>
          <a:lstStyle/>
          <a:p>
            <a:r>
              <a:rPr lang="en-US" dirty="0" smtClean="0"/>
              <a:t>IEP goals address “why” (i.e. root causes) the student is not meeting early childhood/grade-level standards or expectations </a:t>
            </a:r>
          </a:p>
          <a:p>
            <a:r>
              <a:rPr lang="en-US" dirty="0" smtClean="0"/>
              <a:t>IEP goals address student specific disability-related need(s) that will improve access, engagement and progress toward standards and expectations (i.e., effects) </a:t>
            </a:r>
          </a:p>
          <a:p>
            <a:r>
              <a:rPr lang="en-US" dirty="0" smtClean="0"/>
              <a:t>IEP goals are measurable, ambitious and achievable</a:t>
            </a:r>
          </a:p>
        </p:txBody>
      </p:sp>
      <p:sp>
        <p:nvSpPr>
          <p:cNvPr id="5" name="Date Placeholder 4"/>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67</a:t>
            </a:fld>
            <a:endParaRPr lang="en-US" dirty="0"/>
          </a:p>
        </p:txBody>
      </p:sp>
    </p:spTree>
    <p:extLst>
      <p:ext uri="{BB962C8B-B14F-4D97-AF65-F5344CB8AC3E}">
        <p14:creationId xmlns:p14="http://schemas.microsoft.com/office/powerpoint/2010/main" val="3601144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Key Ideas</a:t>
            </a:r>
            <a:endParaRPr lang="en-US" dirty="0"/>
          </a:p>
        </p:txBody>
      </p:sp>
      <p:sp>
        <p:nvSpPr>
          <p:cNvPr id="3" name="Content Placeholder 2"/>
          <p:cNvSpPr>
            <a:spLocks noGrp="1"/>
          </p:cNvSpPr>
          <p:nvPr>
            <p:ph idx="1"/>
          </p:nvPr>
        </p:nvSpPr>
        <p:spPr>
          <a:xfrm>
            <a:off x="1049867" y="1364974"/>
            <a:ext cx="10176933" cy="4929808"/>
          </a:xfrm>
        </p:spPr>
        <p:txBody>
          <a:bodyPr/>
          <a:lstStyle/>
          <a:p>
            <a:pPr marL="0" indent="0">
              <a:buNone/>
            </a:pPr>
            <a:endParaRPr lang="en-US" sz="3600" dirty="0" smtClean="0"/>
          </a:p>
          <a:p>
            <a:pPr marL="0" indent="0">
              <a:spcBef>
                <a:spcPts val="0"/>
              </a:spcBef>
              <a:buNone/>
            </a:pPr>
            <a:r>
              <a:rPr lang="en-US" sz="3600" dirty="0" smtClean="0"/>
              <a:t>How do we know when a goal is needed to address a disability related need? </a:t>
            </a:r>
          </a:p>
          <a:p>
            <a:pPr marL="457200" lvl="1" indent="0" algn="ctr">
              <a:spcBef>
                <a:spcPts val="1800"/>
              </a:spcBef>
              <a:buNone/>
            </a:pPr>
            <a:r>
              <a:rPr lang="en-US" sz="3200" dirty="0" smtClean="0"/>
              <a:t>Ask, </a:t>
            </a:r>
            <a:r>
              <a:rPr lang="en-US" sz="3200" i="1" dirty="0" smtClean="0"/>
              <a:t>“Does the student need to develop or improve a skill or just use a skill that is already mastered”</a:t>
            </a:r>
            <a:r>
              <a:rPr lang="en-US" sz="3200" dirty="0" smtClean="0"/>
              <a:t>?</a:t>
            </a:r>
          </a:p>
          <a:p>
            <a:pPr lvl="1"/>
            <a:endParaRPr lang="en-US" dirty="0" smtClean="0"/>
          </a:p>
          <a:p>
            <a:pPr marL="0" indent="0">
              <a:buNone/>
            </a:pPr>
            <a:r>
              <a:rPr lang="en-US" sz="2800" dirty="0" smtClean="0"/>
              <a:t>This question is also relevant when linking services to needs in Step 4</a:t>
            </a:r>
          </a:p>
          <a:p>
            <a:pPr lvl="1"/>
            <a:endParaRPr lang="en-US" dirty="0" smtClean="0"/>
          </a:p>
          <a:p>
            <a:pPr lvl="1"/>
            <a:endParaRPr lang="en-US" dirty="0"/>
          </a:p>
        </p:txBody>
      </p:sp>
      <p:sp>
        <p:nvSpPr>
          <p:cNvPr id="10" name="Date Placeholder 9"/>
          <p:cNvSpPr>
            <a:spLocks noGrp="1"/>
          </p:cNvSpPr>
          <p:nvPr>
            <p:ph type="dt" sz="half" idx="10"/>
          </p:nvPr>
        </p:nvSpPr>
        <p:spPr/>
        <p:txBody>
          <a:bodyPr/>
          <a:lstStyle/>
          <a:p>
            <a:pPr>
              <a:defRPr/>
            </a:pPr>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68</a:t>
            </a:fld>
            <a:endParaRPr lang="en-US" dirty="0"/>
          </a:p>
        </p:txBody>
      </p:sp>
    </p:spTree>
    <p:extLst>
      <p:ext uri="{BB962C8B-B14F-4D97-AF65-F5344CB8AC3E}">
        <p14:creationId xmlns:p14="http://schemas.microsoft.com/office/powerpoint/2010/main" val="676325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Standards-Based IEPs</a:t>
            </a:r>
            <a:endParaRPr lang="en-US" dirty="0"/>
          </a:p>
        </p:txBody>
      </p:sp>
      <p:sp>
        <p:nvSpPr>
          <p:cNvPr id="3" name="Content Placeholder 2"/>
          <p:cNvSpPr>
            <a:spLocks noGrp="1"/>
          </p:cNvSpPr>
          <p:nvPr>
            <p:ph idx="1"/>
          </p:nvPr>
        </p:nvSpPr>
        <p:spPr/>
        <p:txBody>
          <a:bodyPr/>
          <a:lstStyle/>
          <a:p>
            <a:pPr marL="0" indent="0">
              <a:buNone/>
            </a:pPr>
            <a:r>
              <a:rPr lang="en-US" sz="2800" dirty="0"/>
              <a:t>Completing Steps </a:t>
            </a:r>
            <a:r>
              <a:rPr lang="en-US" sz="2800" dirty="0" smtClean="0"/>
              <a:t>1 and 2 of </a:t>
            </a:r>
            <a:r>
              <a:rPr lang="en-US" sz="2800" dirty="0"/>
              <a:t>the 5 Step Process with fidelity will lead to the development of </a:t>
            </a:r>
            <a:r>
              <a:rPr lang="en-US" sz="2800" dirty="0" smtClean="0"/>
              <a:t>goals </a:t>
            </a:r>
            <a:r>
              <a:rPr lang="en-US" sz="2800" dirty="0"/>
              <a:t>aligned with grade-level standards and </a:t>
            </a:r>
            <a:r>
              <a:rPr lang="en-US" sz="2800" dirty="0" smtClean="0"/>
              <a:t>expectations during Step 3</a:t>
            </a:r>
            <a:endParaRPr lang="en-US" sz="2800" dirty="0"/>
          </a:p>
          <a:p>
            <a:pPr lvl="1"/>
            <a:r>
              <a:rPr lang="en-US" sz="2400" dirty="0"/>
              <a:t>Identify student’s current performance related to early childhood/ grade-level standards.</a:t>
            </a:r>
          </a:p>
          <a:p>
            <a:pPr lvl="1"/>
            <a:r>
              <a:rPr lang="en-US" sz="2400" dirty="0"/>
              <a:t>Identify </a:t>
            </a:r>
            <a:r>
              <a:rPr lang="en-US" sz="2400" b="1" i="1" dirty="0"/>
              <a:t>how</a:t>
            </a:r>
            <a:r>
              <a:rPr lang="en-US" sz="2400" dirty="0"/>
              <a:t> the disability affects access, engagement and progress (effects)</a:t>
            </a:r>
          </a:p>
          <a:p>
            <a:pPr lvl="1"/>
            <a:r>
              <a:rPr lang="en-US" sz="2400" dirty="0"/>
              <a:t>Discuss</a:t>
            </a:r>
            <a:r>
              <a:rPr lang="en-US" sz="2400" b="1" dirty="0">
                <a:solidFill>
                  <a:schemeClr val="accent1"/>
                </a:solidFill>
              </a:rPr>
              <a:t> </a:t>
            </a:r>
            <a:r>
              <a:rPr lang="en-US" sz="2400" b="1" i="1" dirty="0"/>
              <a:t>why</a:t>
            </a:r>
            <a:r>
              <a:rPr lang="en-US" sz="2400" b="1" dirty="0">
                <a:solidFill>
                  <a:schemeClr val="accent1"/>
                </a:solidFill>
              </a:rPr>
              <a:t> </a:t>
            </a:r>
            <a:r>
              <a:rPr lang="en-US" sz="2400" dirty="0"/>
              <a:t>(root causes) the student is not meeting grade-level standards and summarize disability-related needs.</a:t>
            </a:r>
          </a:p>
          <a:p>
            <a:pPr lvl="1"/>
            <a:r>
              <a:rPr lang="en-US" sz="2400" dirty="0"/>
              <a:t>If goals address the whys and needs, the goal will be aligned with the standards</a:t>
            </a:r>
          </a:p>
          <a:p>
            <a:pPr lvl="1"/>
            <a:endParaRPr lang="en-US" dirty="0" smtClean="0"/>
          </a:p>
        </p:txBody>
      </p:sp>
      <p:sp>
        <p:nvSpPr>
          <p:cNvPr id="6" name="Date Placeholder 5"/>
          <p:cNvSpPr>
            <a:spLocks noGrp="1"/>
          </p:cNvSpPr>
          <p:nvPr>
            <p:ph type="dt" sz="half" idx="10"/>
          </p:nvPr>
        </p:nvSpPr>
        <p:spPr/>
        <p:txBody>
          <a:bodyPr/>
          <a:lstStyle/>
          <a:p>
            <a:pPr>
              <a:defRPr/>
            </a:pPr>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69</a:t>
            </a:fld>
            <a:endParaRPr lang="en-US" dirty="0"/>
          </a:p>
        </p:txBody>
      </p:sp>
    </p:spTree>
    <p:extLst>
      <p:ext uri="{BB962C8B-B14F-4D97-AF65-F5344CB8AC3E}">
        <p14:creationId xmlns:p14="http://schemas.microsoft.com/office/powerpoint/2010/main" val="850149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is this Important? </a:t>
            </a:r>
            <a:endParaRPr lang="en-US" dirty="0"/>
          </a:p>
        </p:txBody>
      </p:sp>
      <p:sp>
        <p:nvSpPr>
          <p:cNvPr id="3" name="TextBox 2"/>
          <p:cNvSpPr txBox="1"/>
          <p:nvPr/>
        </p:nvSpPr>
        <p:spPr>
          <a:xfrm>
            <a:off x="1830805" y="5830668"/>
            <a:ext cx="8502316" cy="646331"/>
          </a:xfrm>
          <a:prstGeom prst="rect">
            <a:avLst/>
          </a:prstGeom>
          <a:noFill/>
        </p:spPr>
        <p:txBody>
          <a:bodyPr wrap="square" rtlCol="0">
            <a:spAutoFit/>
          </a:bodyPr>
          <a:lstStyle/>
          <a:p>
            <a:r>
              <a:rPr lang="en-US" dirty="0">
                <a:solidFill>
                  <a:schemeClr val="bg1">
                    <a:lumMod val="75000"/>
                    <a:lumOff val="25000"/>
                  </a:schemeClr>
                </a:solidFill>
              </a:rPr>
              <a:t>* WKCE, Badger, &amp; Forward, along with DLM each year.  Different tests are expected to produce different results, and are not interchangeable measures.</a:t>
            </a:r>
          </a:p>
        </p:txBody>
      </p:sp>
      <p:pic>
        <p:nvPicPr>
          <p:cNvPr id="9" name="Picture 8"/>
          <p:cNvPicPr>
            <a:picLocks noChangeAspect="1"/>
          </p:cNvPicPr>
          <p:nvPr/>
        </p:nvPicPr>
        <p:blipFill>
          <a:blip r:embed="rId3"/>
          <a:stretch>
            <a:fillRect/>
          </a:stretch>
        </p:blipFill>
        <p:spPr>
          <a:xfrm>
            <a:off x="2105090" y="1336485"/>
            <a:ext cx="7534210" cy="4494182"/>
          </a:xfrm>
          <a:prstGeom prst="rect">
            <a:avLst/>
          </a:prstGeom>
        </p:spPr>
      </p:pic>
      <p:sp>
        <p:nvSpPr>
          <p:cNvPr id="10" name="Date Placeholder 9"/>
          <p:cNvSpPr>
            <a:spLocks noGrp="1"/>
          </p:cNvSpPr>
          <p:nvPr>
            <p:ph type="dt" sz="half" idx="4294967295"/>
          </p:nvPr>
        </p:nvSpPr>
        <p:spPr>
          <a:xfrm>
            <a:off x="609600" y="6356351"/>
            <a:ext cx="2844800" cy="365125"/>
          </a:xfrm>
        </p:spPr>
        <p:txBody>
          <a:bodyPr/>
          <a:lstStyle/>
          <a:p>
            <a:pPr>
              <a:defRPr/>
            </a:pPr>
            <a:r>
              <a:rPr lang="en-US" dirty="0" smtClean="0"/>
              <a:t>April 2018</a:t>
            </a:r>
            <a:endParaRPr lang="en-US" dirty="0"/>
          </a:p>
        </p:txBody>
      </p:sp>
      <p:pic>
        <p:nvPicPr>
          <p:cNvPr id="2" name="Picture 1"/>
          <p:cNvPicPr>
            <a:picLocks noChangeAspect="1"/>
          </p:cNvPicPr>
          <p:nvPr/>
        </p:nvPicPr>
        <p:blipFill>
          <a:blip r:embed="rId4"/>
          <a:stretch>
            <a:fillRect/>
          </a:stretch>
        </p:blipFill>
        <p:spPr>
          <a:xfrm>
            <a:off x="8058356" y="3073400"/>
            <a:ext cx="3032551" cy="1832079"/>
          </a:xfrm>
          <a:prstGeom prst="rect">
            <a:avLst/>
          </a:prstGeom>
        </p:spPr>
      </p:pic>
      <p:sp>
        <p:nvSpPr>
          <p:cNvPr id="5" name="Slide Number Placeholder 4"/>
          <p:cNvSpPr>
            <a:spLocks noGrp="1"/>
          </p:cNvSpPr>
          <p:nvPr>
            <p:ph type="sldNum" sz="quarter" idx="11"/>
          </p:nvPr>
        </p:nvSpPr>
        <p:spPr/>
        <p:txBody>
          <a:bodyPr/>
          <a:lstStyle/>
          <a:p>
            <a:fld id="{453CC3A6-4BBE-4722-963B-0F2471C635E5}" type="slidenum">
              <a:rPr lang="en-US" smtClean="0"/>
              <a:pPr/>
              <a:t>7</a:t>
            </a:fld>
            <a:endParaRPr lang="en-US" dirty="0"/>
          </a:p>
        </p:txBody>
      </p:sp>
    </p:spTree>
    <p:extLst>
      <p:ext uri="{BB962C8B-B14F-4D97-AF65-F5344CB8AC3E}">
        <p14:creationId xmlns:p14="http://schemas.microsoft.com/office/powerpoint/2010/main" val="3981413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smtClean="0"/>
              <a:t>Components of an IEP Goal</a:t>
            </a:r>
            <a:endParaRPr lang="en-US" dirty="0"/>
          </a:p>
        </p:txBody>
      </p:sp>
      <p:graphicFrame>
        <p:nvGraphicFramePr>
          <p:cNvPr id="8" name="Diagram 7"/>
          <p:cNvGraphicFramePr/>
          <p:nvPr>
            <p:extLst/>
          </p:nvPr>
        </p:nvGraphicFramePr>
        <p:xfrm>
          <a:off x="1984908" y="2298774"/>
          <a:ext cx="8263992" cy="4232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706269" y="1227138"/>
            <a:ext cx="8821270" cy="1865126"/>
          </a:xfrm>
          <a:prstGeom prst="rect">
            <a:avLst/>
          </a:prstGeom>
        </p:spPr>
        <p:txBody>
          <a:bodyPr wrap="square">
            <a:spAutoFit/>
          </a:bodyPr>
          <a:lstStyle/>
          <a:p>
            <a:pPr lvl="0" algn="ctr">
              <a:spcBef>
                <a:spcPct val="20000"/>
              </a:spcBef>
            </a:pPr>
            <a:r>
              <a:rPr lang="en-US" sz="3600" dirty="0">
                <a:solidFill>
                  <a:schemeClr val="bg1">
                    <a:lumMod val="75000"/>
                    <a:lumOff val="25000"/>
                  </a:schemeClr>
                </a:solidFill>
                <a:latin typeface="Futura Bk"/>
                <a:cs typeface="+mn-cs"/>
              </a:rPr>
              <a:t>The “measure” in measurable goals should align all of the following </a:t>
            </a:r>
            <a:endParaRPr lang="en-US" sz="1200" dirty="0">
              <a:solidFill>
                <a:schemeClr val="bg1">
                  <a:lumMod val="75000"/>
                  <a:lumOff val="25000"/>
                </a:schemeClr>
              </a:solidFill>
              <a:latin typeface="Futura Bk"/>
              <a:cs typeface="+mn-cs"/>
            </a:endParaRPr>
          </a:p>
          <a:p>
            <a:pPr lvl="0" algn="ctr">
              <a:spcBef>
                <a:spcPct val="20000"/>
              </a:spcBef>
            </a:pPr>
            <a:endParaRPr lang="en-US" sz="3600" dirty="0">
              <a:solidFill>
                <a:srgbClr val="0F1540"/>
              </a:solidFill>
              <a:latin typeface="Futura Bk"/>
              <a:cs typeface="+mn-cs"/>
            </a:endParaRPr>
          </a:p>
        </p:txBody>
      </p:sp>
      <p:sp>
        <p:nvSpPr>
          <p:cNvPr id="4" name="Oval 3"/>
          <p:cNvSpPr/>
          <p:nvPr/>
        </p:nvSpPr>
        <p:spPr>
          <a:xfrm>
            <a:off x="5429250" y="4235264"/>
            <a:ext cx="1657350" cy="1106282"/>
          </a:xfrm>
          <a:prstGeom prst="ellipse">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dirty="0" smtClean="0"/>
              <a:t>Goal Statement</a:t>
            </a:r>
            <a:endParaRPr lang="en-US" dirty="0"/>
          </a:p>
        </p:txBody>
      </p:sp>
      <p:sp>
        <p:nvSpPr>
          <p:cNvPr id="7" name="Date Placeholder 6"/>
          <p:cNvSpPr>
            <a:spLocks noGrp="1"/>
          </p:cNvSpPr>
          <p:nvPr>
            <p:ph type="dt" sz="half" idx="10"/>
          </p:nvPr>
        </p:nvSpPr>
        <p:spPr/>
        <p:txBody>
          <a:bodyPr/>
          <a:lstStyle/>
          <a:p>
            <a:r>
              <a:rPr lang="en-US" dirty="0" smtClean="0"/>
              <a:t>April 2018</a:t>
            </a:r>
            <a:endParaRPr lang="en-US" dirty="0"/>
          </a:p>
        </p:txBody>
      </p:sp>
      <p:sp>
        <p:nvSpPr>
          <p:cNvPr id="3" name="Slide Number Placeholder 2"/>
          <p:cNvSpPr>
            <a:spLocks noGrp="1"/>
          </p:cNvSpPr>
          <p:nvPr>
            <p:ph type="sldNum" sz="quarter" idx="11"/>
          </p:nvPr>
        </p:nvSpPr>
        <p:spPr/>
        <p:txBody>
          <a:bodyPr/>
          <a:lstStyle/>
          <a:p>
            <a:fld id="{453CC3A6-4BBE-4722-963B-0F2471C635E5}" type="slidenum">
              <a:rPr lang="en-US" smtClean="0"/>
              <a:pPr/>
              <a:t>70</a:t>
            </a:fld>
            <a:endParaRPr lang="en-US" dirty="0"/>
          </a:p>
        </p:txBody>
      </p:sp>
    </p:spTree>
    <p:extLst>
      <p:ext uri="{BB962C8B-B14F-4D97-AF65-F5344CB8AC3E}">
        <p14:creationId xmlns:p14="http://schemas.microsoft.com/office/powerpoint/2010/main" val="2626113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Goal Statement</a:t>
            </a:r>
            <a:endParaRPr lang="en-US" dirty="0"/>
          </a:p>
        </p:txBody>
      </p:sp>
      <p:sp>
        <p:nvSpPr>
          <p:cNvPr id="3" name="Content Placeholder 2"/>
          <p:cNvSpPr>
            <a:spLocks noGrp="1"/>
          </p:cNvSpPr>
          <p:nvPr>
            <p:ph idx="1"/>
          </p:nvPr>
        </p:nvSpPr>
        <p:spPr/>
        <p:txBody>
          <a:bodyPr/>
          <a:lstStyle/>
          <a:p>
            <a:pPr marL="0" indent="0">
              <a:buNone/>
            </a:pPr>
            <a:r>
              <a:rPr lang="en-US" dirty="0" smtClean="0"/>
              <a:t>Reflects the disability-related need(s) and . . . </a:t>
            </a:r>
          </a:p>
          <a:p>
            <a:pPr>
              <a:lnSpc>
                <a:spcPct val="90000"/>
              </a:lnSpc>
            </a:pPr>
            <a:r>
              <a:rPr lang="en-US" sz="3000" dirty="0" smtClean="0"/>
              <a:t>Must include a </a:t>
            </a:r>
            <a:r>
              <a:rPr lang="en-US" sz="3000" u="sng" dirty="0" smtClean="0"/>
              <a:t>skill(s)</a:t>
            </a:r>
            <a:r>
              <a:rPr lang="en-US" sz="3000" dirty="0" smtClean="0"/>
              <a:t> that is </a:t>
            </a:r>
            <a:r>
              <a:rPr lang="en-US" sz="3000" u="sng" dirty="0" smtClean="0"/>
              <a:t>measurable</a:t>
            </a:r>
            <a:r>
              <a:rPr lang="en-US" sz="3000" dirty="0" smtClean="0"/>
              <a:t> </a:t>
            </a:r>
          </a:p>
          <a:p>
            <a:pPr>
              <a:lnSpc>
                <a:spcPct val="90000"/>
              </a:lnSpc>
            </a:pPr>
            <a:r>
              <a:rPr lang="en-US" sz="3000" dirty="0" smtClean="0"/>
              <a:t>Achieving the goal will improve the student’s access, engagement, and progress in general education curriculum and environment  (ambitious/achievable) </a:t>
            </a:r>
          </a:p>
          <a:p>
            <a:pPr>
              <a:lnSpc>
                <a:spcPct val="90000"/>
              </a:lnSpc>
            </a:pPr>
            <a:r>
              <a:rPr lang="en-US" dirty="0"/>
              <a:t>May include baseline and level of attainment in the goal statement OR under the goal statement</a:t>
            </a:r>
          </a:p>
          <a:p>
            <a:pPr lvl="1">
              <a:lnSpc>
                <a:spcPct val="90000"/>
              </a:lnSpc>
            </a:pPr>
            <a:r>
              <a:rPr lang="en-US" sz="2600" dirty="0"/>
              <a:t>Sample form I-4 has prompts for each under the goal statement</a:t>
            </a:r>
          </a:p>
          <a:p>
            <a:pPr>
              <a:lnSpc>
                <a:spcPct val="90000"/>
              </a:lnSpc>
            </a:pPr>
            <a:r>
              <a:rPr lang="en-US" sz="3000" dirty="0" smtClean="0"/>
              <a:t>May include condition statements</a:t>
            </a: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71</a:t>
            </a:fld>
            <a:endParaRPr lang="en-US" dirty="0"/>
          </a:p>
        </p:txBody>
      </p:sp>
    </p:spTree>
    <p:extLst>
      <p:ext uri="{BB962C8B-B14F-4D97-AF65-F5344CB8AC3E}">
        <p14:creationId xmlns:p14="http://schemas.microsoft.com/office/powerpoint/2010/main" val="143144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 Statements</a:t>
            </a:r>
            <a:br>
              <a:rPr lang="en-US" dirty="0" smtClean="0"/>
            </a:br>
            <a:r>
              <a:rPr lang="en-US" sz="2800" i="1" dirty="0"/>
              <a:t>(not required)</a:t>
            </a:r>
          </a:p>
        </p:txBody>
      </p:sp>
      <p:sp>
        <p:nvSpPr>
          <p:cNvPr id="3" name="Content Placeholder 2"/>
          <p:cNvSpPr>
            <a:spLocks noGrp="1"/>
          </p:cNvSpPr>
          <p:nvPr>
            <p:ph idx="1"/>
          </p:nvPr>
        </p:nvSpPr>
        <p:spPr>
          <a:xfrm>
            <a:off x="1600200" y="1390653"/>
            <a:ext cx="8991600" cy="5124451"/>
          </a:xfrm>
        </p:spPr>
        <p:txBody>
          <a:bodyPr/>
          <a:lstStyle/>
          <a:p>
            <a:pPr marL="0" indent="0">
              <a:buNone/>
            </a:pPr>
            <a:r>
              <a:rPr lang="en-US" sz="2800" dirty="0"/>
              <a:t>Condition statements describe the circumstances under which a goal, benchmark, or STO is expected </a:t>
            </a:r>
            <a:r>
              <a:rPr lang="en-US" sz="2400" dirty="0"/>
              <a:t>(may address access, engagement, environment)</a:t>
            </a:r>
          </a:p>
          <a:p>
            <a:pPr lvl="1">
              <a:spcBef>
                <a:spcPts val="600"/>
              </a:spcBef>
            </a:pPr>
            <a:r>
              <a:rPr lang="en-US" dirty="0" smtClean="0"/>
              <a:t>Context (when, where, how)</a:t>
            </a:r>
          </a:p>
          <a:p>
            <a:pPr lvl="2">
              <a:lnSpc>
                <a:spcPct val="95000"/>
              </a:lnSpc>
              <a:spcBef>
                <a:spcPts val="0"/>
              </a:spcBef>
            </a:pPr>
            <a:r>
              <a:rPr lang="en-US" dirty="0" smtClean="0"/>
              <a:t>During small group reading instruction . . . </a:t>
            </a:r>
          </a:p>
          <a:p>
            <a:pPr lvl="2">
              <a:lnSpc>
                <a:spcPct val="95000"/>
              </a:lnSpc>
              <a:spcBef>
                <a:spcPts val="0"/>
              </a:spcBef>
            </a:pPr>
            <a:r>
              <a:rPr lang="en-US" dirty="0" smtClean="0"/>
              <a:t>When given access to a word processor . . . </a:t>
            </a:r>
          </a:p>
          <a:p>
            <a:pPr lvl="1"/>
            <a:r>
              <a:rPr lang="en-US" dirty="0" smtClean="0"/>
              <a:t>Define complexity of task</a:t>
            </a:r>
          </a:p>
          <a:p>
            <a:pPr lvl="2">
              <a:lnSpc>
                <a:spcPct val="95000"/>
              </a:lnSpc>
              <a:spcBef>
                <a:spcPts val="0"/>
              </a:spcBef>
            </a:pPr>
            <a:r>
              <a:rPr lang="en-US" dirty="0" smtClean="0"/>
              <a:t>When reading a 4th grade text . . . </a:t>
            </a:r>
          </a:p>
          <a:p>
            <a:pPr lvl="1"/>
            <a:r>
              <a:rPr lang="en-US" dirty="0" smtClean="0"/>
              <a:t>Link accommodations to goals</a:t>
            </a:r>
          </a:p>
          <a:p>
            <a:pPr lvl="2">
              <a:lnSpc>
                <a:spcPct val="95000"/>
              </a:lnSpc>
              <a:spcBef>
                <a:spcPts val="0"/>
              </a:spcBef>
            </a:pPr>
            <a:r>
              <a:rPr lang="en-US" dirty="0" smtClean="0"/>
              <a:t>Given a choice of self-regulation techniques . . . </a:t>
            </a:r>
          </a:p>
          <a:p>
            <a:pPr lvl="1"/>
            <a:r>
              <a:rPr lang="en-US" dirty="0" smtClean="0"/>
              <a:t>Provide for student choice</a:t>
            </a:r>
          </a:p>
          <a:p>
            <a:pPr lvl="2">
              <a:lnSpc>
                <a:spcPct val="95000"/>
              </a:lnSpc>
              <a:spcBef>
                <a:spcPts val="0"/>
              </a:spcBef>
            </a:pPr>
            <a:r>
              <a:rPr lang="en-US" dirty="0" smtClean="0"/>
              <a:t>When given a choice of text . . . </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72</a:t>
            </a:fld>
            <a:endParaRPr lang="en-US" dirty="0"/>
          </a:p>
        </p:txBody>
      </p:sp>
    </p:spTree>
    <p:extLst>
      <p:ext uri="{BB962C8B-B14F-4D97-AF65-F5344CB8AC3E}">
        <p14:creationId xmlns:p14="http://schemas.microsoft.com/office/powerpoint/2010/main" val="2302589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Matching Goals to Disability-Related Needs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43766330"/>
              </p:ext>
            </p:extLst>
          </p:nvPr>
        </p:nvGraphicFramePr>
        <p:xfrm>
          <a:off x="1271588" y="1365250"/>
          <a:ext cx="9859445" cy="5455364"/>
        </p:xfrm>
        <a:graphic>
          <a:graphicData uri="http://schemas.openxmlformats.org/drawingml/2006/table">
            <a:tbl>
              <a:tblPr firstRow="1" bandRow="1">
                <a:tableStyleId>{5C22544A-7EE6-4342-B048-85BDC9FD1C3A}</a:tableStyleId>
              </a:tblPr>
              <a:tblGrid>
                <a:gridCol w="4250684">
                  <a:extLst>
                    <a:ext uri="{9D8B030D-6E8A-4147-A177-3AD203B41FA5}">
                      <a16:colId xmlns:a16="http://schemas.microsoft.com/office/drawing/2014/main" val="20000"/>
                    </a:ext>
                  </a:extLst>
                </a:gridCol>
                <a:gridCol w="5608761">
                  <a:extLst>
                    <a:ext uri="{9D8B030D-6E8A-4147-A177-3AD203B41FA5}">
                      <a16:colId xmlns:a16="http://schemas.microsoft.com/office/drawing/2014/main" val="20001"/>
                    </a:ext>
                  </a:extLst>
                </a:gridCol>
              </a:tblGrid>
              <a:tr h="433418">
                <a:tc>
                  <a:txBody>
                    <a:bodyPr/>
                    <a:lstStyle/>
                    <a:p>
                      <a:pPr algn="ctr"/>
                      <a:r>
                        <a:rPr lang="en-US" sz="2400" dirty="0" smtClean="0"/>
                        <a:t>Disability-related needs</a:t>
                      </a:r>
                      <a:endParaRPr lang="en-US" sz="2400" dirty="0"/>
                    </a:p>
                  </a:txBody>
                  <a:tcPr marL="92543" marR="92543"/>
                </a:tc>
                <a:tc>
                  <a:txBody>
                    <a:bodyPr/>
                    <a:lstStyle/>
                    <a:p>
                      <a:pPr algn="ctr"/>
                      <a:r>
                        <a:rPr lang="en-US" sz="2400" dirty="0" smtClean="0"/>
                        <a:t>Goals</a:t>
                      </a:r>
                      <a:endParaRPr lang="en-US" sz="2400" dirty="0"/>
                    </a:p>
                  </a:txBody>
                  <a:tcPr marL="92543" marR="92543"/>
                </a:tc>
                <a:extLst>
                  <a:ext uri="{0D108BD9-81ED-4DB2-BD59-A6C34878D82A}">
                    <a16:rowId xmlns:a16="http://schemas.microsoft.com/office/drawing/2014/main" val="10000"/>
                  </a:ext>
                </a:extLst>
              </a:tr>
              <a:tr h="991750">
                <a:tc>
                  <a:txBody>
                    <a:bodyPr/>
                    <a:lstStyle/>
                    <a:p>
                      <a:pPr marL="0" indent="0" algn="l">
                        <a:buFont typeface="Arial" panose="020B0604020202020204" pitchFamily="34" charset="0"/>
                        <a:buNone/>
                      </a:pPr>
                      <a:r>
                        <a:rPr lang="en-US" sz="2300" dirty="0" smtClean="0"/>
                        <a:t>Improve</a:t>
                      </a:r>
                      <a:r>
                        <a:rPr lang="en-US" sz="2300" baseline="0" dirty="0" smtClean="0"/>
                        <a:t> reading comprehension</a:t>
                      </a:r>
                      <a:endParaRPr lang="en-US" sz="2300" dirty="0"/>
                    </a:p>
                  </a:txBody>
                  <a:tcPr marL="92543" marR="92543"/>
                </a:tc>
                <a:tc>
                  <a:txBody>
                    <a:bodyPr/>
                    <a:lstStyle/>
                    <a:p>
                      <a:pPr algn="l"/>
                      <a:r>
                        <a:rPr lang="en-US" sz="2200" dirty="0" smtClean="0"/>
                        <a:t>A) Given 5</a:t>
                      </a:r>
                      <a:r>
                        <a:rPr lang="en-US" sz="2200" baseline="30000" dirty="0" smtClean="0"/>
                        <a:t>th</a:t>
                      </a:r>
                      <a:r>
                        <a:rPr lang="en-US" sz="2200" dirty="0" smtClean="0"/>
                        <a:t> grade level text, student</a:t>
                      </a:r>
                      <a:r>
                        <a:rPr lang="en-US" sz="2200" baseline="0" dirty="0" smtClean="0"/>
                        <a:t> will read 100 words correctly per minute in 95% of trials</a:t>
                      </a:r>
                      <a:endParaRPr lang="en-US" sz="2200" dirty="0"/>
                    </a:p>
                  </a:txBody>
                  <a:tcPr marL="92543" marR="92543"/>
                </a:tc>
                <a:extLst>
                  <a:ext uri="{0D108BD9-81ED-4DB2-BD59-A6C34878D82A}">
                    <a16:rowId xmlns:a16="http://schemas.microsoft.com/office/drawing/2014/main" val="10001"/>
                  </a:ext>
                </a:extLst>
              </a:tr>
              <a:tr h="1700143">
                <a:tc>
                  <a:txBody>
                    <a:bodyPr/>
                    <a:lstStyle/>
                    <a:p>
                      <a:pPr marL="0" indent="0" algn="l">
                        <a:buFont typeface="Arial" panose="020B0604020202020204" pitchFamily="34" charset="0"/>
                        <a:buNone/>
                      </a:pPr>
                      <a:r>
                        <a:rPr lang="en-US" sz="2300" dirty="0" smtClean="0"/>
                        <a:t>Improve phonological</a:t>
                      </a:r>
                      <a:r>
                        <a:rPr lang="en-US" sz="2300" baseline="0" dirty="0" smtClean="0"/>
                        <a:t> skills</a:t>
                      </a:r>
                      <a:r>
                        <a:rPr lang="en-US" sz="2300" dirty="0" smtClean="0"/>
                        <a:t> </a:t>
                      </a:r>
                      <a:endParaRPr lang="en-US" sz="2300" dirty="0"/>
                    </a:p>
                  </a:txBody>
                  <a:tcPr marL="92543" marR="92543"/>
                </a:tc>
                <a:tc>
                  <a:txBody>
                    <a:bodyPr/>
                    <a:lstStyle/>
                    <a:p>
                      <a:pPr algn="l"/>
                      <a:r>
                        <a:rPr lang="en-US" sz="2200" dirty="0" smtClean="0"/>
                        <a:t>B) Given passage at (5</a:t>
                      </a:r>
                      <a:r>
                        <a:rPr lang="en-US" sz="2200" baseline="30000" dirty="0" smtClean="0"/>
                        <a:t>th</a:t>
                      </a:r>
                      <a:r>
                        <a:rPr lang="en-US" sz="2200" dirty="0" smtClean="0"/>
                        <a:t> gr) instructional level, student will identify the main idea with 95% accuracy on five consecutive weekly quizzes</a:t>
                      </a:r>
                      <a:endParaRPr lang="en-US" sz="2200" dirty="0"/>
                    </a:p>
                  </a:txBody>
                  <a:tcPr marL="92543" marR="92543"/>
                </a:tc>
                <a:extLst>
                  <a:ext uri="{0D108BD9-81ED-4DB2-BD59-A6C34878D82A}">
                    <a16:rowId xmlns:a16="http://schemas.microsoft.com/office/drawing/2014/main" val="10002"/>
                  </a:ext>
                </a:extLst>
              </a:tr>
              <a:tr h="2200741">
                <a:tc>
                  <a:txBody>
                    <a:bodyPr/>
                    <a:lstStyle/>
                    <a:p>
                      <a:pPr marL="0" indent="0" algn="l">
                        <a:buFont typeface="Arial" panose="020B0604020202020204" pitchFamily="34" charset="0"/>
                        <a:buNone/>
                      </a:pPr>
                      <a:r>
                        <a:rPr lang="en-US" sz="2300" baseline="0" dirty="0" smtClean="0"/>
                        <a:t>Engage with peers during unstructured activities</a:t>
                      </a:r>
                      <a:endParaRPr lang="en-US" sz="2300" dirty="0"/>
                    </a:p>
                  </a:txBody>
                  <a:tcPr marL="92543" marR="92543"/>
                </a:tc>
                <a:tc>
                  <a:txBody>
                    <a:bodyPr/>
                    <a:lstStyle/>
                    <a:p>
                      <a:pPr algn="l"/>
                      <a:r>
                        <a:rPr lang="en-US" sz="2200" dirty="0" smtClean="0"/>
                        <a:t>C) After</a:t>
                      </a:r>
                      <a:r>
                        <a:rPr lang="en-US" sz="2200" baseline="0" dirty="0" smtClean="0"/>
                        <a:t> reviewing a</a:t>
                      </a:r>
                      <a:r>
                        <a:rPr lang="en-US" sz="2200" dirty="0" smtClean="0"/>
                        <a:t> social strategy, student will play with at least one peer for 15 minutes 3 out of 5 days per week without adult assistance </a:t>
                      </a:r>
                      <a:endParaRPr lang="en-US" sz="2200" dirty="0"/>
                    </a:p>
                  </a:txBody>
                  <a:tcPr marL="92543" marR="92543"/>
                </a:tc>
                <a:extLst>
                  <a:ext uri="{0D108BD9-81ED-4DB2-BD59-A6C34878D82A}">
                    <a16:rowId xmlns:a16="http://schemas.microsoft.com/office/drawing/2014/main" val="10003"/>
                  </a:ext>
                </a:extLst>
              </a:tr>
            </a:tbl>
          </a:graphicData>
        </a:graphic>
      </p:graphicFrame>
      <p:sp>
        <p:nvSpPr>
          <p:cNvPr id="3" name="Date Placeholder 2"/>
          <p:cNvSpPr>
            <a:spLocks noGrp="1"/>
          </p:cNvSpPr>
          <p:nvPr>
            <p:ph type="dt" sz="half" idx="10"/>
          </p:nvPr>
        </p:nvSpPr>
        <p:spPr/>
        <p:txBody>
          <a:bodyPr/>
          <a:lstStyle/>
          <a:p>
            <a:r>
              <a:rPr lang="en-US" dirty="0" smtClean="0"/>
              <a:t>April 2018</a:t>
            </a:r>
            <a:endParaRPr lang="en-US" dirty="0"/>
          </a:p>
        </p:txBody>
      </p:sp>
      <p:pic>
        <p:nvPicPr>
          <p:cNvPr id="7" name="Picture 6"/>
          <p:cNvPicPr>
            <a:picLocks noChangeAspect="1"/>
          </p:cNvPicPr>
          <p:nvPr/>
        </p:nvPicPr>
        <p:blipFill>
          <a:blip r:embed="rId3"/>
          <a:stretch>
            <a:fillRect/>
          </a:stretch>
        </p:blipFill>
        <p:spPr>
          <a:xfrm>
            <a:off x="234639" y="487769"/>
            <a:ext cx="1207113" cy="1207113"/>
          </a:xfrm>
          <a:prstGeom prst="rect">
            <a:avLst/>
          </a:prstGeom>
        </p:spPr>
      </p:pic>
      <p:sp>
        <p:nvSpPr>
          <p:cNvPr id="4" name="Slide Number Placeholder 3"/>
          <p:cNvSpPr>
            <a:spLocks noGrp="1"/>
          </p:cNvSpPr>
          <p:nvPr>
            <p:ph type="sldNum" sz="quarter" idx="11"/>
          </p:nvPr>
        </p:nvSpPr>
        <p:spPr/>
        <p:txBody>
          <a:bodyPr/>
          <a:lstStyle/>
          <a:p>
            <a:fld id="{453CC3A6-4BBE-4722-963B-0F2471C635E5}" type="slidenum">
              <a:rPr lang="en-US" smtClean="0"/>
              <a:pPr/>
              <a:t>73</a:t>
            </a:fld>
            <a:endParaRPr lang="en-US" dirty="0"/>
          </a:p>
        </p:txBody>
      </p:sp>
    </p:spTree>
    <p:extLst>
      <p:ext uri="{BB962C8B-B14F-4D97-AF65-F5344CB8AC3E}">
        <p14:creationId xmlns:p14="http://schemas.microsoft.com/office/powerpoint/2010/main" val="2029381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a:t>
            </a:r>
            <a:br>
              <a:rPr lang="en-US" dirty="0" smtClean="0"/>
            </a:br>
            <a:r>
              <a:rPr lang="en-US" sz="3600" dirty="0"/>
              <a:t>The Starting Point</a:t>
            </a:r>
          </a:p>
        </p:txBody>
      </p:sp>
      <p:sp>
        <p:nvSpPr>
          <p:cNvPr id="3" name="Content Placeholder 2"/>
          <p:cNvSpPr>
            <a:spLocks noGrp="1"/>
          </p:cNvSpPr>
          <p:nvPr>
            <p:ph idx="1"/>
          </p:nvPr>
        </p:nvSpPr>
        <p:spPr/>
        <p:txBody>
          <a:bodyPr/>
          <a:lstStyle/>
          <a:p>
            <a:r>
              <a:rPr lang="en-US" sz="3000" dirty="0"/>
              <a:t>A baseline should reflect multiple data points </a:t>
            </a:r>
          </a:p>
          <a:p>
            <a:r>
              <a:rPr lang="en-US" sz="3000" dirty="0"/>
              <a:t>By definition, a baseline reflects average or median performance during the baseline collection period before initiating a change in programming or, in this case, at the start of the annual goal period </a:t>
            </a:r>
          </a:p>
          <a:p>
            <a:r>
              <a:rPr lang="en-US" sz="3000" dirty="0"/>
              <a:t>Establish baseline for the target skill/behavior identified in the goal statement using the same measure that will be used to compare performance </a:t>
            </a:r>
            <a:r>
              <a:rPr lang="en-US" sz="2800" dirty="0"/>
              <a:t>(i.e. monitor progress)  </a:t>
            </a:r>
            <a:r>
              <a:rPr lang="en-US" sz="3000" dirty="0"/>
              <a:t>to the level of attainment (LOA)</a:t>
            </a: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74</a:t>
            </a:fld>
            <a:endParaRPr lang="en-US" dirty="0"/>
          </a:p>
        </p:txBody>
      </p:sp>
    </p:spTree>
    <p:extLst>
      <p:ext uri="{BB962C8B-B14F-4D97-AF65-F5344CB8AC3E}">
        <p14:creationId xmlns:p14="http://schemas.microsoft.com/office/powerpoint/2010/main" val="837808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of Attainment (LOA)</a:t>
            </a:r>
            <a:endParaRPr lang="en-US" dirty="0"/>
          </a:p>
        </p:txBody>
      </p:sp>
      <p:sp>
        <p:nvSpPr>
          <p:cNvPr id="3" name="Content Placeholder 2"/>
          <p:cNvSpPr>
            <a:spLocks noGrp="1"/>
          </p:cNvSpPr>
          <p:nvPr>
            <p:ph idx="1"/>
          </p:nvPr>
        </p:nvSpPr>
        <p:spPr/>
        <p:txBody>
          <a:bodyPr/>
          <a:lstStyle/>
          <a:p>
            <a:pPr marL="0" indent="0">
              <a:buNone/>
            </a:pPr>
            <a:r>
              <a:rPr lang="en-US" dirty="0" smtClean="0"/>
              <a:t>LOA= A student’s expected level of performance at the end of the IEP period </a:t>
            </a:r>
            <a:r>
              <a:rPr lang="en-US" sz="2800" dirty="0" smtClean="0"/>
              <a:t>(or other specified period of time, if different from duration of IEP)</a:t>
            </a:r>
          </a:p>
          <a:p>
            <a:pPr lvl="1">
              <a:spcBef>
                <a:spcPts val="600"/>
              </a:spcBef>
            </a:pPr>
            <a:r>
              <a:rPr lang="en-US" dirty="0" smtClean="0"/>
              <a:t>Must be consistent with baseline measure</a:t>
            </a:r>
          </a:p>
          <a:p>
            <a:pPr lvl="1">
              <a:spcBef>
                <a:spcPts val="600"/>
              </a:spcBef>
            </a:pPr>
            <a:r>
              <a:rPr lang="en-US" dirty="0" smtClean="0"/>
              <a:t>Must reflect progress from the baseline </a:t>
            </a:r>
            <a:r>
              <a:rPr lang="en-US" u="sng" dirty="0" smtClean="0"/>
              <a:t>in </a:t>
            </a:r>
            <a:r>
              <a:rPr lang="en-US" u="sng" dirty="0"/>
              <a:t>target skill </a:t>
            </a:r>
            <a:r>
              <a:rPr lang="en-US" dirty="0"/>
              <a:t>noted in goal statement</a:t>
            </a:r>
            <a:endParaRPr lang="en-US" dirty="0" smtClean="0"/>
          </a:p>
          <a:p>
            <a:pPr lvl="1">
              <a:spcBef>
                <a:spcPts val="600"/>
              </a:spcBef>
            </a:pPr>
            <a:r>
              <a:rPr lang="en-US" dirty="0" smtClean="0"/>
              <a:t>Should reflect ambitious and achievable progress</a:t>
            </a:r>
          </a:p>
          <a:p>
            <a:pPr lvl="1">
              <a:spcBef>
                <a:spcPts val="600"/>
              </a:spcBef>
            </a:pPr>
            <a:r>
              <a:rPr lang="en-US" dirty="0" smtClean="0"/>
              <a:t>Will be linked to method of measuring progress </a:t>
            </a:r>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75</a:t>
            </a:fld>
            <a:endParaRPr lang="en-US" dirty="0"/>
          </a:p>
        </p:txBody>
      </p:sp>
    </p:spTree>
    <p:extLst>
      <p:ext uri="{BB962C8B-B14F-4D97-AF65-F5344CB8AC3E}">
        <p14:creationId xmlns:p14="http://schemas.microsoft.com/office/powerpoint/2010/main" val="3437519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r>
              <a:rPr lang="en-US" dirty="0" smtClean="0">
                <a:solidFill>
                  <a:srgbClr val="FF0000"/>
                </a:solidFill>
              </a:rPr>
              <a:t/>
            </a:r>
            <a:br>
              <a:rPr lang="en-US" dirty="0" smtClean="0">
                <a:solidFill>
                  <a:srgbClr val="FF0000"/>
                </a:solidFill>
              </a:rPr>
            </a:br>
            <a:r>
              <a:rPr lang="en-US" dirty="0" smtClean="0"/>
              <a:t>Baseline to Level of Attainment </a:t>
            </a:r>
            <a:endParaRPr lang="en-US" dirty="0"/>
          </a:p>
        </p:txBody>
      </p:sp>
      <p:sp>
        <p:nvSpPr>
          <p:cNvPr id="3" name="Content Placeholder 2"/>
          <p:cNvSpPr>
            <a:spLocks noGrp="1"/>
          </p:cNvSpPr>
          <p:nvPr>
            <p:ph idx="1"/>
          </p:nvPr>
        </p:nvSpPr>
        <p:spPr/>
        <p:txBody>
          <a:bodyPr/>
          <a:lstStyle/>
          <a:p>
            <a:pPr lvl="1"/>
            <a:endParaRPr 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val="4214665306"/>
              </p:ext>
            </p:extLst>
          </p:nvPr>
        </p:nvGraphicFramePr>
        <p:xfrm>
          <a:off x="1524003" y="1345920"/>
          <a:ext cx="9101138" cy="5282011"/>
        </p:xfrm>
        <a:graphic>
          <a:graphicData uri="http://schemas.openxmlformats.org/drawingml/2006/table">
            <a:tbl>
              <a:tblPr firstRow="1" bandRow="1">
                <a:tableStyleId>{5C22544A-7EE6-4342-B048-85BDC9FD1C3A}</a:tableStyleId>
              </a:tblPr>
              <a:tblGrid>
                <a:gridCol w="4550569">
                  <a:extLst>
                    <a:ext uri="{9D8B030D-6E8A-4147-A177-3AD203B41FA5}">
                      <a16:colId xmlns:a16="http://schemas.microsoft.com/office/drawing/2014/main" val="20000"/>
                    </a:ext>
                  </a:extLst>
                </a:gridCol>
                <a:gridCol w="4550569">
                  <a:extLst>
                    <a:ext uri="{9D8B030D-6E8A-4147-A177-3AD203B41FA5}">
                      <a16:colId xmlns:a16="http://schemas.microsoft.com/office/drawing/2014/main" val="20001"/>
                    </a:ext>
                  </a:extLst>
                </a:gridCol>
              </a:tblGrid>
              <a:tr h="822960">
                <a:tc>
                  <a:txBody>
                    <a:bodyPr/>
                    <a:lstStyle/>
                    <a:p>
                      <a:pPr algn="ctr"/>
                      <a:r>
                        <a:rPr lang="en-US" sz="2800" dirty="0" smtClean="0"/>
                        <a:t>Baseline</a:t>
                      </a:r>
                      <a:endParaRPr lang="en-US" sz="2800" dirty="0"/>
                    </a:p>
                  </a:txBody>
                  <a:tcPr/>
                </a:tc>
                <a:tc>
                  <a:txBody>
                    <a:bodyPr/>
                    <a:lstStyle/>
                    <a:p>
                      <a:pPr algn="ctr"/>
                      <a:r>
                        <a:rPr lang="en-US" sz="2800" dirty="0" smtClean="0"/>
                        <a:t>Level of Attainment</a:t>
                      </a:r>
                    </a:p>
                    <a:p>
                      <a:pPr algn="ctr"/>
                      <a:r>
                        <a:rPr lang="en-US" sz="2000" b="0" dirty="0" smtClean="0"/>
                        <a:t>(within one year)</a:t>
                      </a:r>
                      <a:endParaRPr lang="en-US" sz="2000" b="0" dirty="0"/>
                    </a:p>
                  </a:txBody>
                  <a:tcPr/>
                </a:tc>
                <a:extLst>
                  <a:ext uri="{0D108BD9-81ED-4DB2-BD59-A6C34878D82A}">
                    <a16:rowId xmlns:a16="http://schemas.microsoft.com/office/drawing/2014/main" val="10000"/>
                  </a:ext>
                </a:extLst>
              </a:tr>
              <a:tr h="743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smtClean="0">
                          <a:solidFill>
                            <a:schemeClr val="bg1">
                              <a:lumMod val="90000"/>
                              <a:lumOff val="10000"/>
                            </a:schemeClr>
                          </a:solidFill>
                        </a:rPr>
                        <a:t>Reads 60 words correctly per minute in 3</a:t>
                      </a:r>
                      <a:r>
                        <a:rPr lang="en-US" sz="2100" baseline="30000" dirty="0" smtClean="0">
                          <a:solidFill>
                            <a:schemeClr val="bg1">
                              <a:lumMod val="90000"/>
                              <a:lumOff val="10000"/>
                            </a:schemeClr>
                          </a:solidFill>
                        </a:rPr>
                        <a:t>rd</a:t>
                      </a:r>
                      <a:r>
                        <a:rPr lang="en-US" sz="2100" dirty="0" smtClean="0">
                          <a:solidFill>
                            <a:schemeClr val="bg1">
                              <a:lumMod val="90000"/>
                              <a:lumOff val="10000"/>
                            </a:schemeClr>
                          </a:solidFill>
                        </a:rPr>
                        <a:t> grade text (30 per</a:t>
                      </a:r>
                      <a:r>
                        <a:rPr lang="en-US" sz="2100" baseline="0" dirty="0" smtClean="0">
                          <a:solidFill>
                            <a:schemeClr val="bg1">
                              <a:lumMod val="90000"/>
                              <a:lumOff val="10000"/>
                            </a:schemeClr>
                          </a:solidFill>
                        </a:rPr>
                        <a:t> min in 4</a:t>
                      </a:r>
                      <a:r>
                        <a:rPr lang="en-US" sz="2100" baseline="30000" dirty="0" smtClean="0">
                          <a:solidFill>
                            <a:schemeClr val="bg1">
                              <a:lumMod val="90000"/>
                              <a:lumOff val="10000"/>
                            </a:schemeClr>
                          </a:solidFill>
                        </a:rPr>
                        <a:t>th</a:t>
                      </a:r>
                      <a:r>
                        <a:rPr lang="en-US" sz="2100" baseline="0" dirty="0" smtClean="0">
                          <a:solidFill>
                            <a:schemeClr val="bg1">
                              <a:lumMod val="90000"/>
                              <a:lumOff val="10000"/>
                            </a:schemeClr>
                          </a:solidFill>
                        </a:rPr>
                        <a:t> gr)</a:t>
                      </a:r>
                      <a:endParaRPr lang="en-US" sz="2100" dirty="0" smtClean="0">
                        <a:solidFill>
                          <a:schemeClr val="bg1">
                            <a:lumMod val="90000"/>
                            <a:lumOff val="1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smtClean="0">
                          <a:solidFill>
                            <a:schemeClr val="bg1">
                              <a:lumMod val="90000"/>
                              <a:lumOff val="10000"/>
                            </a:schemeClr>
                          </a:solidFill>
                        </a:rPr>
                        <a:t>Read 100 words correctly per minute in 4</a:t>
                      </a:r>
                      <a:r>
                        <a:rPr lang="en-US" sz="2100" baseline="30000" dirty="0" smtClean="0">
                          <a:solidFill>
                            <a:schemeClr val="bg1">
                              <a:lumMod val="90000"/>
                              <a:lumOff val="10000"/>
                            </a:schemeClr>
                          </a:solidFill>
                        </a:rPr>
                        <a:t>th</a:t>
                      </a:r>
                      <a:r>
                        <a:rPr lang="en-US" sz="2100" baseline="0" dirty="0" smtClean="0">
                          <a:solidFill>
                            <a:schemeClr val="bg1">
                              <a:lumMod val="90000"/>
                              <a:lumOff val="10000"/>
                            </a:schemeClr>
                          </a:solidFill>
                        </a:rPr>
                        <a:t> </a:t>
                      </a:r>
                      <a:r>
                        <a:rPr lang="en-US" sz="2100" dirty="0" smtClean="0">
                          <a:solidFill>
                            <a:schemeClr val="bg1">
                              <a:lumMod val="90000"/>
                              <a:lumOff val="10000"/>
                            </a:schemeClr>
                          </a:solidFill>
                        </a:rPr>
                        <a:t>grade text</a:t>
                      </a:r>
                    </a:p>
                  </a:txBody>
                  <a:tcPr/>
                </a:tc>
                <a:extLst>
                  <a:ext uri="{0D108BD9-81ED-4DB2-BD59-A6C34878D82A}">
                    <a16:rowId xmlns:a16="http://schemas.microsoft.com/office/drawing/2014/main" val="10001"/>
                  </a:ext>
                </a:extLst>
              </a:tr>
              <a:tr h="1138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smtClean="0">
                          <a:solidFill>
                            <a:schemeClr val="bg1">
                              <a:lumMod val="90000"/>
                              <a:lumOff val="10000"/>
                            </a:schemeClr>
                          </a:solidFill>
                        </a:rPr>
                        <a:t>Sequences events from</a:t>
                      </a:r>
                      <a:r>
                        <a:rPr lang="en-US" sz="2100" baseline="0" dirty="0" smtClean="0">
                          <a:solidFill>
                            <a:schemeClr val="bg1">
                              <a:lumMod val="90000"/>
                              <a:lumOff val="10000"/>
                            </a:schemeClr>
                          </a:solidFill>
                        </a:rPr>
                        <a:t> </a:t>
                      </a:r>
                      <a:r>
                        <a:rPr lang="en-US" sz="2100" dirty="0" smtClean="0">
                          <a:solidFill>
                            <a:schemeClr val="bg1">
                              <a:lumMod val="90000"/>
                              <a:lumOff val="10000"/>
                            </a:schemeClr>
                          </a:solidFill>
                        </a:rPr>
                        <a:t>5</a:t>
                      </a:r>
                      <a:r>
                        <a:rPr lang="en-US" sz="2100" baseline="30000" dirty="0" smtClean="0">
                          <a:solidFill>
                            <a:schemeClr val="bg1">
                              <a:lumMod val="90000"/>
                              <a:lumOff val="10000"/>
                            </a:schemeClr>
                          </a:solidFill>
                        </a:rPr>
                        <a:t>th</a:t>
                      </a:r>
                      <a:r>
                        <a:rPr lang="en-US" sz="2100" dirty="0" smtClean="0">
                          <a:solidFill>
                            <a:schemeClr val="bg1">
                              <a:lumMod val="90000"/>
                              <a:lumOff val="10000"/>
                            </a:schemeClr>
                          </a:solidFill>
                        </a:rPr>
                        <a:t> grade narrative text with 40% accuracy across 10 probes</a:t>
                      </a:r>
                    </a:p>
                  </a:txBody>
                  <a:tcPr/>
                </a:tc>
                <a:tc>
                  <a:txBody>
                    <a:bodyPr/>
                    <a:lstStyle/>
                    <a:p>
                      <a:r>
                        <a:rPr lang="en-US" sz="2100" dirty="0" smtClean="0">
                          <a:solidFill>
                            <a:schemeClr val="bg1">
                              <a:lumMod val="90000"/>
                              <a:lumOff val="10000"/>
                            </a:schemeClr>
                          </a:solidFill>
                        </a:rPr>
                        <a:t>Sequence events from 6</a:t>
                      </a:r>
                      <a:r>
                        <a:rPr lang="en-US" sz="2100" baseline="30000" dirty="0" smtClean="0">
                          <a:solidFill>
                            <a:schemeClr val="bg1">
                              <a:lumMod val="90000"/>
                              <a:lumOff val="10000"/>
                            </a:schemeClr>
                          </a:solidFill>
                        </a:rPr>
                        <a:t>th</a:t>
                      </a:r>
                      <a:r>
                        <a:rPr lang="en-US" sz="2100" dirty="0" smtClean="0">
                          <a:solidFill>
                            <a:schemeClr val="bg1">
                              <a:lumMod val="90000"/>
                              <a:lumOff val="10000"/>
                            </a:schemeClr>
                          </a:solidFill>
                        </a:rPr>
                        <a:t> grade narrative text with</a:t>
                      </a:r>
                      <a:r>
                        <a:rPr lang="en-US" sz="2100" baseline="0" dirty="0" smtClean="0">
                          <a:solidFill>
                            <a:schemeClr val="bg1">
                              <a:lumMod val="90000"/>
                              <a:lumOff val="10000"/>
                            </a:schemeClr>
                          </a:solidFill>
                        </a:rPr>
                        <a:t> 80% accuracy across 10 probes</a:t>
                      </a:r>
                      <a:endParaRPr lang="en-US" sz="2100" dirty="0">
                        <a:solidFill>
                          <a:schemeClr val="bg1">
                            <a:lumMod val="90000"/>
                            <a:lumOff val="10000"/>
                          </a:schemeClr>
                        </a:solidFill>
                      </a:endParaRPr>
                    </a:p>
                  </a:txBody>
                  <a:tcPr/>
                </a:tc>
                <a:extLst>
                  <a:ext uri="{0D108BD9-81ED-4DB2-BD59-A6C34878D82A}">
                    <a16:rowId xmlns:a16="http://schemas.microsoft.com/office/drawing/2014/main" val="10002"/>
                  </a:ext>
                </a:extLst>
              </a:tr>
              <a:tr h="1141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smtClean="0">
                          <a:solidFill>
                            <a:schemeClr val="bg1">
                              <a:lumMod val="90000"/>
                              <a:lumOff val="10000"/>
                            </a:schemeClr>
                          </a:solidFill>
                        </a:rPr>
                        <a:t>Needs average of 5 prompts per half hour period to</a:t>
                      </a:r>
                      <a:r>
                        <a:rPr lang="en-US" sz="2100" baseline="0" dirty="0" smtClean="0">
                          <a:solidFill>
                            <a:schemeClr val="bg1">
                              <a:lumMod val="90000"/>
                              <a:lumOff val="10000"/>
                            </a:schemeClr>
                          </a:solidFill>
                        </a:rPr>
                        <a:t> use strategies to </a:t>
                      </a:r>
                      <a:r>
                        <a:rPr lang="en-US" sz="2100" dirty="0" smtClean="0">
                          <a:solidFill>
                            <a:schemeClr val="bg1">
                              <a:lumMod val="90000"/>
                              <a:lumOff val="10000"/>
                            </a:schemeClr>
                          </a:solidFill>
                        </a:rPr>
                        <a:t> complete math assignments</a:t>
                      </a:r>
                    </a:p>
                  </a:txBody>
                  <a:tcPr/>
                </a:tc>
                <a:tc>
                  <a:txBody>
                    <a:bodyPr/>
                    <a:lstStyle/>
                    <a:p>
                      <a:r>
                        <a:rPr lang="en-US" sz="2100" dirty="0" smtClean="0">
                          <a:solidFill>
                            <a:schemeClr val="bg1">
                              <a:lumMod val="90000"/>
                              <a:lumOff val="10000"/>
                            </a:schemeClr>
                          </a:solidFill>
                        </a:rPr>
                        <a:t>Require less than 2 prompts per half</a:t>
                      </a:r>
                      <a:r>
                        <a:rPr lang="en-US" sz="2100" baseline="0" dirty="0" smtClean="0">
                          <a:solidFill>
                            <a:schemeClr val="bg1">
                              <a:lumMod val="90000"/>
                              <a:lumOff val="10000"/>
                            </a:schemeClr>
                          </a:solidFill>
                        </a:rPr>
                        <a:t> hour</a:t>
                      </a:r>
                      <a:r>
                        <a:rPr lang="en-US" sz="2100" dirty="0" smtClean="0">
                          <a:solidFill>
                            <a:schemeClr val="bg1">
                              <a:lumMod val="90000"/>
                              <a:lumOff val="10000"/>
                            </a:schemeClr>
                          </a:solidFill>
                        </a:rPr>
                        <a:t> to use strategies needed</a:t>
                      </a:r>
                      <a:r>
                        <a:rPr lang="en-US" sz="2100" baseline="0" dirty="0" smtClean="0">
                          <a:solidFill>
                            <a:schemeClr val="bg1">
                              <a:lumMod val="90000"/>
                              <a:lumOff val="10000"/>
                            </a:schemeClr>
                          </a:solidFill>
                        </a:rPr>
                        <a:t> </a:t>
                      </a:r>
                      <a:r>
                        <a:rPr lang="en-US" sz="2100" dirty="0" smtClean="0">
                          <a:solidFill>
                            <a:schemeClr val="bg1">
                              <a:lumMod val="90000"/>
                              <a:lumOff val="10000"/>
                            </a:schemeClr>
                          </a:solidFill>
                        </a:rPr>
                        <a:t>to complete math assignments</a:t>
                      </a:r>
                      <a:endParaRPr lang="en-US" sz="2100" dirty="0">
                        <a:solidFill>
                          <a:schemeClr val="bg1">
                            <a:lumMod val="90000"/>
                            <a:lumOff val="10000"/>
                          </a:schemeClr>
                        </a:solidFill>
                      </a:endParaRPr>
                    </a:p>
                  </a:txBody>
                  <a:tcPr/>
                </a:tc>
                <a:extLst>
                  <a:ext uri="{0D108BD9-81ED-4DB2-BD59-A6C34878D82A}">
                    <a16:rowId xmlns:a16="http://schemas.microsoft.com/office/drawing/2014/main" val="10003"/>
                  </a:ext>
                </a:extLst>
              </a:tr>
              <a:tr h="1435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smtClean="0">
                          <a:solidFill>
                            <a:schemeClr val="bg1">
                              <a:lumMod val="90000"/>
                              <a:lumOff val="10000"/>
                            </a:schemeClr>
                          </a:solidFill>
                        </a:rPr>
                        <a:t>Over 10 trials,</a:t>
                      </a:r>
                      <a:r>
                        <a:rPr lang="en-US" sz="2100" baseline="0" dirty="0" smtClean="0">
                          <a:solidFill>
                            <a:schemeClr val="bg1">
                              <a:lumMod val="90000"/>
                              <a:lumOff val="10000"/>
                            </a:schemeClr>
                          </a:solidFill>
                        </a:rPr>
                        <a:t> c</a:t>
                      </a:r>
                      <a:r>
                        <a:rPr lang="en-US" sz="2100" dirty="0" smtClean="0">
                          <a:solidFill>
                            <a:schemeClr val="bg1">
                              <a:lumMod val="90000"/>
                              <a:lumOff val="10000"/>
                            </a:schemeClr>
                          </a:solidFill>
                        </a:rPr>
                        <a:t>orrectly answers 50% of recall</a:t>
                      </a:r>
                      <a:r>
                        <a:rPr lang="en-US" sz="2100" baseline="0" dirty="0" smtClean="0">
                          <a:solidFill>
                            <a:schemeClr val="bg1">
                              <a:lumMod val="90000"/>
                              <a:lumOff val="10000"/>
                            </a:schemeClr>
                          </a:solidFill>
                        </a:rPr>
                        <a:t> questions (</a:t>
                      </a:r>
                      <a:r>
                        <a:rPr lang="en-US" sz="2100" dirty="0" smtClean="0">
                          <a:solidFill>
                            <a:schemeClr val="bg1">
                              <a:lumMod val="90000"/>
                              <a:lumOff val="10000"/>
                            </a:schemeClr>
                          </a:solidFill>
                        </a:rPr>
                        <a:t>“who”, “what’, “when”, “where”) after reading</a:t>
                      </a:r>
                      <a:r>
                        <a:rPr lang="en-US" sz="2100" baseline="0" dirty="0" smtClean="0">
                          <a:solidFill>
                            <a:schemeClr val="bg1">
                              <a:lumMod val="90000"/>
                              <a:lumOff val="10000"/>
                            </a:schemeClr>
                          </a:solidFill>
                        </a:rPr>
                        <a:t> 3</a:t>
                      </a:r>
                      <a:r>
                        <a:rPr lang="en-US" sz="2100" baseline="30000" dirty="0" smtClean="0">
                          <a:solidFill>
                            <a:schemeClr val="bg1">
                              <a:lumMod val="90000"/>
                              <a:lumOff val="10000"/>
                            </a:schemeClr>
                          </a:solidFill>
                        </a:rPr>
                        <a:t>rd</a:t>
                      </a:r>
                      <a:r>
                        <a:rPr lang="en-US" sz="2100" baseline="0" dirty="0" smtClean="0">
                          <a:solidFill>
                            <a:schemeClr val="bg1">
                              <a:lumMod val="90000"/>
                              <a:lumOff val="10000"/>
                            </a:schemeClr>
                          </a:solidFill>
                        </a:rPr>
                        <a:t> grade level text </a:t>
                      </a:r>
                      <a:endParaRPr lang="en-US" sz="2100" dirty="0" smtClean="0">
                        <a:solidFill>
                          <a:schemeClr val="bg1">
                            <a:lumMod val="90000"/>
                            <a:lumOff val="1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smtClean="0">
                          <a:solidFill>
                            <a:schemeClr val="bg1">
                              <a:lumMod val="90000"/>
                              <a:lumOff val="10000"/>
                            </a:schemeClr>
                          </a:solidFill>
                        </a:rPr>
                        <a:t>Over 10 trials, correctly answers 90% of recall </a:t>
                      </a:r>
                      <a:r>
                        <a:rPr lang="en-US" sz="2100" baseline="0" dirty="0" smtClean="0">
                          <a:solidFill>
                            <a:schemeClr val="bg1">
                              <a:lumMod val="90000"/>
                              <a:lumOff val="10000"/>
                            </a:schemeClr>
                          </a:solidFill>
                        </a:rPr>
                        <a:t>questions and explicitly refers</a:t>
                      </a:r>
                      <a:r>
                        <a:rPr lang="en-US" sz="2100" dirty="0" smtClean="0">
                          <a:solidFill>
                            <a:schemeClr val="bg1">
                              <a:lumMod val="90000"/>
                              <a:lumOff val="10000"/>
                            </a:schemeClr>
                          </a:solidFill>
                        </a:rPr>
                        <a:t> back to text after reading 4</a:t>
                      </a:r>
                      <a:r>
                        <a:rPr lang="en-US" sz="2100" baseline="30000" dirty="0" smtClean="0">
                          <a:solidFill>
                            <a:schemeClr val="bg1">
                              <a:lumMod val="90000"/>
                              <a:lumOff val="10000"/>
                            </a:schemeClr>
                          </a:solidFill>
                        </a:rPr>
                        <a:t>th</a:t>
                      </a:r>
                      <a:r>
                        <a:rPr lang="en-US" sz="2100" baseline="0" dirty="0" smtClean="0">
                          <a:solidFill>
                            <a:schemeClr val="bg1">
                              <a:lumMod val="90000"/>
                              <a:lumOff val="10000"/>
                            </a:schemeClr>
                          </a:solidFill>
                        </a:rPr>
                        <a:t> </a:t>
                      </a:r>
                      <a:r>
                        <a:rPr lang="en-US" sz="2100" dirty="0" smtClean="0">
                          <a:solidFill>
                            <a:schemeClr val="bg1">
                              <a:lumMod val="90000"/>
                              <a:lumOff val="10000"/>
                            </a:schemeClr>
                          </a:solidFill>
                        </a:rPr>
                        <a:t>grade text </a:t>
                      </a:r>
                    </a:p>
                  </a:txBody>
                  <a:tcPr/>
                </a:tc>
                <a:extLst>
                  <a:ext uri="{0D108BD9-81ED-4DB2-BD59-A6C34878D82A}">
                    <a16:rowId xmlns:a16="http://schemas.microsoft.com/office/drawing/2014/main" val="10004"/>
                  </a:ext>
                </a:extLst>
              </a:tr>
            </a:tbl>
          </a:graphicData>
        </a:graphic>
      </p:graphicFrame>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76</a:t>
            </a:fld>
            <a:endParaRPr lang="en-US" dirty="0"/>
          </a:p>
        </p:txBody>
      </p:sp>
    </p:spTree>
    <p:extLst>
      <p:ext uri="{BB962C8B-B14F-4D97-AF65-F5344CB8AC3E}">
        <p14:creationId xmlns:p14="http://schemas.microsoft.com/office/powerpoint/2010/main" val="3396468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763" y="84139"/>
            <a:ext cx="8518359" cy="1143000"/>
          </a:xfrm>
        </p:spPr>
        <p:txBody>
          <a:bodyPr/>
          <a:lstStyle/>
          <a:p>
            <a:r>
              <a:rPr lang="en-US" dirty="0" smtClean="0"/>
              <a:t>Benchmarks or Short Term Objectives (STOs)</a:t>
            </a:r>
            <a:endParaRPr lang="en-US" dirty="0"/>
          </a:p>
        </p:txBody>
      </p:sp>
      <p:sp>
        <p:nvSpPr>
          <p:cNvPr id="3" name="Content Placeholder 2"/>
          <p:cNvSpPr>
            <a:spLocks noGrp="1"/>
          </p:cNvSpPr>
          <p:nvPr>
            <p:ph idx="1"/>
          </p:nvPr>
        </p:nvSpPr>
        <p:spPr/>
        <p:txBody>
          <a:bodyPr/>
          <a:lstStyle/>
          <a:p>
            <a:r>
              <a:rPr lang="en-US" dirty="0" smtClean="0"/>
              <a:t>Required for students with the most significant cognitive disabilities who participate in alternate assessments aligned with alternate achievement standards </a:t>
            </a:r>
            <a:br>
              <a:rPr lang="en-US" dirty="0" smtClean="0"/>
            </a:br>
            <a:endParaRPr lang="en-US" dirty="0" smtClean="0"/>
          </a:p>
          <a:p>
            <a:r>
              <a:rPr lang="en-US" dirty="0" smtClean="0"/>
              <a:t>IEP teams may also determine benchmarks or STOs are appropriate for any other student with an IEP  </a:t>
            </a:r>
          </a:p>
          <a:p>
            <a:endParaRPr lang="en-US" dirty="0" smtClean="0"/>
          </a:p>
          <a:p>
            <a:endParaRPr lang="en-US" dirty="0"/>
          </a:p>
        </p:txBody>
      </p:sp>
      <p:sp>
        <p:nvSpPr>
          <p:cNvPr id="6" name="Action Button: Information 5">
            <a:hlinkClick r:id="rId3" highlightClick="1"/>
          </p:cNvPr>
          <p:cNvSpPr/>
          <p:nvPr/>
        </p:nvSpPr>
        <p:spPr>
          <a:xfrm>
            <a:off x="10118641" y="444499"/>
            <a:ext cx="424961" cy="42228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77</a:t>
            </a:fld>
            <a:endParaRPr lang="en-US" dirty="0"/>
          </a:p>
        </p:txBody>
      </p:sp>
    </p:spTree>
    <p:extLst>
      <p:ext uri="{BB962C8B-B14F-4D97-AF65-F5344CB8AC3E}">
        <p14:creationId xmlns:p14="http://schemas.microsoft.com/office/powerpoint/2010/main" val="930196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Benchmarks or STOs</a:t>
            </a:r>
            <a:endParaRPr lang="en-US" sz="3600" dirty="0"/>
          </a:p>
        </p:txBody>
      </p:sp>
      <p:sp>
        <p:nvSpPr>
          <p:cNvPr id="3" name="Content Placeholder 2"/>
          <p:cNvSpPr>
            <a:spLocks noGrp="1"/>
          </p:cNvSpPr>
          <p:nvPr>
            <p:ph idx="1"/>
          </p:nvPr>
        </p:nvSpPr>
        <p:spPr/>
        <p:txBody>
          <a:bodyPr/>
          <a:lstStyle/>
          <a:p>
            <a:pPr marL="0" indent="0">
              <a:spcBef>
                <a:spcPts val="600"/>
              </a:spcBef>
              <a:buNone/>
            </a:pPr>
            <a:r>
              <a:rPr lang="en-US" sz="3600" dirty="0"/>
              <a:t>A separate baseline and level of attainment for the goal is not required if:</a:t>
            </a:r>
          </a:p>
          <a:p>
            <a:pPr marL="971526" lvl="1" indent="-514338">
              <a:spcBef>
                <a:spcPts val="1200"/>
              </a:spcBef>
              <a:buFont typeface="+mj-lt"/>
              <a:buAutoNum type="alphaLcParenR"/>
            </a:pPr>
            <a:r>
              <a:rPr lang="en-US" b="1" dirty="0" smtClean="0"/>
              <a:t>Related</a:t>
            </a:r>
            <a:r>
              <a:rPr lang="en-US" dirty="0" smtClean="0"/>
              <a:t>: </a:t>
            </a:r>
            <a:r>
              <a:rPr lang="en-US" u="sng" dirty="0"/>
              <a:t>Each</a:t>
            </a:r>
            <a:r>
              <a:rPr lang="en-US" dirty="0"/>
              <a:t> benchmark or short-term objective is directly related to the goal;</a:t>
            </a:r>
          </a:p>
          <a:p>
            <a:pPr marL="971526" lvl="1" indent="-514338">
              <a:spcBef>
                <a:spcPts val="1200"/>
              </a:spcBef>
              <a:buFont typeface="+mj-lt"/>
              <a:buAutoNum type="alphaLcParenR"/>
            </a:pPr>
            <a:r>
              <a:rPr lang="en-US" b="1" dirty="0" smtClean="0"/>
              <a:t>Measurable</a:t>
            </a:r>
            <a:r>
              <a:rPr lang="en-US" dirty="0" smtClean="0"/>
              <a:t>: </a:t>
            </a:r>
            <a:r>
              <a:rPr lang="en-US" u="sng" dirty="0"/>
              <a:t>Each</a:t>
            </a:r>
            <a:r>
              <a:rPr lang="en-US" dirty="0"/>
              <a:t> benchmark or short-term objective includes a measurable baseline and level of attainment; and</a:t>
            </a:r>
          </a:p>
          <a:p>
            <a:pPr marL="971526" lvl="1" indent="-514338">
              <a:spcBef>
                <a:spcPts val="1200"/>
              </a:spcBef>
              <a:buFont typeface="+mj-lt"/>
              <a:buAutoNum type="alphaLcParenR"/>
            </a:pPr>
            <a:r>
              <a:rPr lang="en-US" b="1" dirty="0" smtClean="0"/>
              <a:t>All Met</a:t>
            </a:r>
            <a:r>
              <a:rPr lang="en-US" dirty="0" smtClean="0"/>
              <a:t>: </a:t>
            </a:r>
            <a:r>
              <a:rPr lang="en-US" dirty="0"/>
              <a:t>The </a:t>
            </a:r>
            <a:r>
              <a:rPr lang="en-US" sz="2600" dirty="0"/>
              <a:t>goal is achieved when </a:t>
            </a:r>
            <a:r>
              <a:rPr lang="en-US" sz="2600" u="sng" dirty="0"/>
              <a:t>all</a:t>
            </a:r>
            <a:r>
              <a:rPr lang="en-US" sz="2600" dirty="0"/>
              <a:t> STOs are met.</a:t>
            </a:r>
            <a:endParaRPr lang="en-US" dirty="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78</a:t>
            </a:fld>
            <a:endParaRPr lang="en-US" dirty="0"/>
          </a:p>
        </p:txBody>
      </p:sp>
    </p:spTree>
    <p:extLst>
      <p:ext uri="{BB962C8B-B14F-4D97-AF65-F5344CB8AC3E}">
        <p14:creationId xmlns:p14="http://schemas.microsoft.com/office/powerpoint/2010/main" val="915696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Procedures for Measuring Progress</a:t>
            </a:r>
            <a:endParaRPr lang="en-US" dirty="0"/>
          </a:p>
        </p:txBody>
      </p:sp>
      <p:sp>
        <p:nvSpPr>
          <p:cNvPr id="3" name="Content Placeholder 2"/>
          <p:cNvSpPr>
            <a:spLocks noGrp="1"/>
          </p:cNvSpPr>
          <p:nvPr>
            <p:ph idx="1"/>
          </p:nvPr>
        </p:nvSpPr>
        <p:spPr>
          <a:xfrm>
            <a:off x="1272209" y="2294312"/>
            <a:ext cx="9859617" cy="4000469"/>
          </a:xfrm>
        </p:spPr>
        <p:txBody>
          <a:bodyPr/>
          <a:lstStyle/>
          <a:p>
            <a:r>
              <a:rPr lang="en-US" dirty="0" smtClean="0"/>
              <a:t>Must be able to measure growth in the skill from baseline to level of attainment</a:t>
            </a:r>
          </a:p>
          <a:p>
            <a:r>
              <a:rPr lang="en-US" dirty="0" smtClean="0"/>
              <a:t>Should include how often measure will be used</a:t>
            </a:r>
          </a:p>
          <a:p>
            <a:r>
              <a:rPr lang="en-US" dirty="0" smtClean="0"/>
              <a:t>If a number is used in the baseline, there should be a number in the level of attainment and progress measures.</a:t>
            </a:r>
          </a:p>
        </p:txBody>
      </p:sp>
      <p:sp>
        <p:nvSpPr>
          <p:cNvPr id="5" name="Date Placeholder 4"/>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79</a:t>
            </a:fld>
            <a:endParaRPr lang="en-US" dirty="0"/>
          </a:p>
        </p:txBody>
      </p:sp>
    </p:spTree>
    <p:extLst>
      <p:ext uri="{BB962C8B-B14F-4D97-AF65-F5344CB8AC3E}">
        <p14:creationId xmlns:p14="http://schemas.microsoft.com/office/powerpoint/2010/main" val="206737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F2264"/>
              </a:solidFill>
            </a:endParaRPr>
          </a:p>
        </p:txBody>
      </p:sp>
      <p:sp>
        <p:nvSpPr>
          <p:cNvPr id="2" name="Title 1"/>
          <p:cNvSpPr>
            <a:spLocks noGrp="1"/>
          </p:cNvSpPr>
          <p:nvPr>
            <p:ph type="title"/>
          </p:nvPr>
        </p:nvSpPr>
        <p:spPr/>
        <p:txBody>
          <a:bodyPr/>
          <a:lstStyle/>
          <a:p>
            <a:r>
              <a:rPr lang="en-US" dirty="0" smtClean="0"/>
              <a:t> The Power of Beliefs</a:t>
            </a:r>
            <a:endParaRPr lang="en-US" dirty="0"/>
          </a:p>
        </p:txBody>
      </p:sp>
      <p:sp>
        <p:nvSpPr>
          <p:cNvPr id="3" name="Content Placeholder 2"/>
          <p:cNvSpPr>
            <a:spLocks noGrp="1"/>
          </p:cNvSpPr>
          <p:nvPr>
            <p:ph idx="1"/>
          </p:nvPr>
        </p:nvSpPr>
        <p:spPr/>
        <p:txBody>
          <a:bodyPr/>
          <a:lstStyle/>
          <a:p>
            <a:pPr marL="0" indent="0" algn="ctr">
              <a:buNone/>
            </a:pPr>
            <a:r>
              <a:rPr lang="en-US" dirty="0"/>
              <a:t>CCR IEP 5 Beliefs</a:t>
            </a:r>
          </a:p>
          <a:p>
            <a:r>
              <a:rPr lang="en-US" dirty="0" smtClean="0"/>
              <a:t>High Expectations</a:t>
            </a:r>
          </a:p>
          <a:p>
            <a:r>
              <a:rPr lang="en-US" dirty="0" smtClean="0"/>
              <a:t>Culturally Responsive Practices</a:t>
            </a:r>
          </a:p>
          <a:p>
            <a:r>
              <a:rPr lang="en-US" dirty="0" smtClean="0"/>
              <a:t>Student Relationships</a:t>
            </a:r>
          </a:p>
          <a:p>
            <a:r>
              <a:rPr lang="en-US" dirty="0" smtClean="0"/>
              <a:t>Family and Community Engagement</a:t>
            </a:r>
          </a:p>
          <a:p>
            <a:r>
              <a:rPr lang="en-US" dirty="0" smtClean="0"/>
              <a:t>Collective Responsibility</a:t>
            </a:r>
          </a:p>
        </p:txBody>
      </p:sp>
      <p:sp useBgFill="1">
        <p:nvSpPr>
          <p:cNvPr id="11" name="Action Button: Document 10">
            <a:hlinkClick r:id="rId3" highlightClick="1"/>
          </p:cNvPr>
          <p:cNvSpPr/>
          <p:nvPr/>
        </p:nvSpPr>
        <p:spPr>
          <a:xfrm>
            <a:off x="9580099" y="392882"/>
            <a:ext cx="581465" cy="56270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8</a:t>
            </a:fld>
            <a:endParaRPr lang="en-US" dirty="0"/>
          </a:p>
        </p:txBody>
      </p:sp>
    </p:spTree>
    <p:extLst>
      <p:ext uri="{BB962C8B-B14F-4D97-AF65-F5344CB8AC3E}">
        <p14:creationId xmlns:p14="http://schemas.microsoft.com/office/powerpoint/2010/main" val="345826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sz="3600" dirty="0"/>
              <a:t>Match Baseline/LOA to Progress Measures </a:t>
            </a:r>
          </a:p>
        </p:txBody>
      </p:sp>
      <p:graphicFrame>
        <p:nvGraphicFramePr>
          <p:cNvPr id="7" name="Table 6"/>
          <p:cNvGraphicFramePr>
            <a:graphicFrameLocks noGrp="1"/>
          </p:cNvGraphicFramePr>
          <p:nvPr>
            <p:extLst>
              <p:ext uri="{D42A27DB-BD31-4B8C-83A1-F6EECF244321}">
                <p14:modId xmlns:p14="http://schemas.microsoft.com/office/powerpoint/2010/main" val="1974361006"/>
              </p:ext>
            </p:extLst>
          </p:nvPr>
        </p:nvGraphicFramePr>
        <p:xfrm>
          <a:off x="1257300" y="1285883"/>
          <a:ext cx="9367841" cy="5449277"/>
        </p:xfrm>
        <a:graphic>
          <a:graphicData uri="http://schemas.openxmlformats.org/drawingml/2006/table">
            <a:tbl>
              <a:tblPr firstRow="1" bandRow="1">
                <a:tableStyleId>{5C22544A-7EE6-4342-B048-85BDC9FD1C3A}</a:tableStyleId>
              </a:tblPr>
              <a:tblGrid>
                <a:gridCol w="4978400">
                  <a:extLst>
                    <a:ext uri="{9D8B030D-6E8A-4147-A177-3AD203B41FA5}">
                      <a16:colId xmlns:a16="http://schemas.microsoft.com/office/drawing/2014/main" val="20000"/>
                    </a:ext>
                  </a:extLst>
                </a:gridCol>
                <a:gridCol w="4389441">
                  <a:extLst>
                    <a:ext uri="{9D8B030D-6E8A-4147-A177-3AD203B41FA5}">
                      <a16:colId xmlns:a16="http://schemas.microsoft.com/office/drawing/2014/main" val="20001"/>
                    </a:ext>
                  </a:extLst>
                </a:gridCol>
              </a:tblGrid>
              <a:tr h="504476">
                <a:tc>
                  <a:txBody>
                    <a:bodyPr/>
                    <a:lstStyle/>
                    <a:p>
                      <a:pPr algn="ctr"/>
                      <a:r>
                        <a:rPr lang="en-US" sz="2800" b="0" dirty="0" smtClean="0"/>
                        <a:t>Baseline/Level of</a:t>
                      </a:r>
                      <a:r>
                        <a:rPr lang="en-US" sz="2800" b="0" baseline="0" dirty="0" smtClean="0"/>
                        <a:t> Attainment</a:t>
                      </a:r>
                      <a:endParaRPr lang="en-US" sz="2800" b="0" dirty="0"/>
                    </a:p>
                  </a:txBody>
                  <a:tcPr/>
                </a:tc>
                <a:tc>
                  <a:txBody>
                    <a:bodyPr/>
                    <a:lstStyle/>
                    <a:p>
                      <a:pPr algn="ctr"/>
                      <a:r>
                        <a:rPr lang="en-US" sz="2800" b="0" dirty="0" smtClean="0"/>
                        <a:t>Measure</a:t>
                      </a:r>
                      <a:endParaRPr lang="en-US" sz="2800" b="0" dirty="0"/>
                    </a:p>
                  </a:txBody>
                  <a:tcPr/>
                </a:tc>
                <a:extLst>
                  <a:ext uri="{0D108BD9-81ED-4DB2-BD59-A6C34878D82A}">
                    <a16:rowId xmlns:a16="http://schemas.microsoft.com/office/drawing/2014/main" val="10000"/>
                  </a:ext>
                </a:extLst>
              </a:tr>
              <a:tr h="956457">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2400" baseline="0" dirty="0" smtClean="0">
                          <a:solidFill>
                            <a:schemeClr val="bg1">
                              <a:lumMod val="90000"/>
                              <a:lumOff val="10000"/>
                            </a:schemeClr>
                          </a:solidFill>
                        </a:rPr>
                        <a:t>1. Correctly reads words from 30</a:t>
                      </a:r>
                      <a:r>
                        <a:rPr lang="en-US" sz="2400" dirty="0" smtClean="0">
                          <a:solidFill>
                            <a:schemeClr val="bg1">
                              <a:lumMod val="90000"/>
                              <a:lumOff val="10000"/>
                            </a:schemeClr>
                          </a:solidFill>
                        </a:rPr>
                        <a:t> to 100 words per minute </a:t>
                      </a:r>
                      <a:endParaRPr lang="en-US" sz="1500" dirty="0" smtClean="0">
                        <a:solidFill>
                          <a:schemeClr val="bg1">
                            <a:lumMod val="90000"/>
                            <a:lumOff val="10000"/>
                          </a:schemeClr>
                        </a:solidFill>
                      </a:endParaRPr>
                    </a:p>
                  </a:txBody>
                  <a:tcPr/>
                </a:tc>
                <a:tc>
                  <a:txBody>
                    <a:bodyPr/>
                    <a:lstStyle/>
                    <a:p>
                      <a:pPr>
                        <a:lnSpc>
                          <a:spcPct val="95000"/>
                        </a:lnSpc>
                      </a:pPr>
                      <a:r>
                        <a:rPr lang="en-US" sz="2400" dirty="0" smtClean="0">
                          <a:solidFill>
                            <a:schemeClr val="bg1">
                              <a:lumMod val="90000"/>
                              <a:lumOff val="10000"/>
                            </a:schemeClr>
                          </a:solidFill>
                        </a:rPr>
                        <a:t>A) Daily frequency</a:t>
                      </a:r>
                      <a:r>
                        <a:rPr lang="en-US" sz="2400" baseline="0" dirty="0" smtClean="0">
                          <a:solidFill>
                            <a:schemeClr val="bg1">
                              <a:lumMod val="90000"/>
                              <a:lumOff val="10000"/>
                            </a:schemeClr>
                          </a:solidFill>
                        </a:rPr>
                        <a:t> count of prompts needed</a:t>
                      </a:r>
                      <a:endParaRPr lang="en-US" sz="2400" dirty="0">
                        <a:solidFill>
                          <a:schemeClr val="bg1">
                            <a:lumMod val="90000"/>
                            <a:lumOff val="10000"/>
                          </a:schemeClr>
                        </a:solidFill>
                      </a:endParaRPr>
                    </a:p>
                  </a:txBody>
                  <a:tcPr/>
                </a:tc>
                <a:extLst>
                  <a:ext uri="{0D108BD9-81ED-4DB2-BD59-A6C34878D82A}">
                    <a16:rowId xmlns:a16="http://schemas.microsoft.com/office/drawing/2014/main" val="10001"/>
                  </a:ext>
                </a:extLst>
              </a:tr>
              <a:tr h="1151044">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2400" dirty="0" smtClean="0">
                          <a:solidFill>
                            <a:schemeClr val="bg1">
                              <a:lumMod val="90000"/>
                              <a:lumOff val="10000"/>
                            </a:schemeClr>
                          </a:solidFill>
                        </a:rPr>
                        <a:t>2. Sustains</a:t>
                      </a:r>
                      <a:r>
                        <a:rPr lang="en-US" sz="2400" baseline="0" dirty="0" smtClean="0">
                          <a:solidFill>
                            <a:schemeClr val="bg1">
                              <a:lumMod val="90000"/>
                              <a:lumOff val="10000"/>
                            </a:schemeClr>
                          </a:solidFill>
                        </a:rPr>
                        <a:t> attention to s</a:t>
                      </a:r>
                      <a:r>
                        <a:rPr lang="en-US" sz="2400" dirty="0" smtClean="0">
                          <a:solidFill>
                            <a:schemeClr val="bg1">
                              <a:lumMod val="90000"/>
                              <a:lumOff val="10000"/>
                            </a:schemeClr>
                          </a:solidFill>
                        </a:rPr>
                        <a:t>tay on task from 50% to 80%</a:t>
                      </a:r>
                      <a:r>
                        <a:rPr lang="en-US" sz="2400" baseline="0" dirty="0" smtClean="0">
                          <a:solidFill>
                            <a:schemeClr val="bg1">
                              <a:lumMod val="90000"/>
                              <a:lumOff val="10000"/>
                            </a:schemeClr>
                          </a:solidFill>
                        </a:rPr>
                        <a:t> of time during academic class periods</a:t>
                      </a:r>
                      <a:endParaRPr lang="en-US" sz="2400" dirty="0" smtClean="0">
                        <a:solidFill>
                          <a:schemeClr val="bg1">
                            <a:lumMod val="90000"/>
                            <a:lumOff val="10000"/>
                          </a:schemeClr>
                        </a:solidFill>
                      </a:endParaRPr>
                    </a:p>
                  </a:txBody>
                  <a:tcPr/>
                </a:tc>
                <a:tc>
                  <a:txBody>
                    <a:bodyPr/>
                    <a:lstStyle/>
                    <a:p>
                      <a:pPr>
                        <a:lnSpc>
                          <a:spcPct val="95000"/>
                        </a:lnSpc>
                      </a:pPr>
                      <a:r>
                        <a:rPr lang="en-US" sz="2400" dirty="0" smtClean="0">
                          <a:solidFill>
                            <a:schemeClr val="bg1">
                              <a:lumMod val="90000"/>
                              <a:lumOff val="10000"/>
                            </a:schemeClr>
                          </a:solidFill>
                        </a:rPr>
                        <a:t>B) Monthly</a:t>
                      </a:r>
                      <a:r>
                        <a:rPr lang="en-US" sz="2400" baseline="0" dirty="0" smtClean="0">
                          <a:solidFill>
                            <a:schemeClr val="bg1">
                              <a:lumMod val="90000"/>
                              <a:lumOff val="10000"/>
                            </a:schemeClr>
                          </a:solidFill>
                        </a:rPr>
                        <a:t> r</a:t>
                      </a:r>
                      <a:r>
                        <a:rPr lang="en-US" sz="2400" dirty="0" smtClean="0">
                          <a:solidFill>
                            <a:schemeClr val="bg1">
                              <a:lumMod val="90000"/>
                              <a:lumOff val="10000"/>
                            </a:schemeClr>
                          </a:solidFill>
                        </a:rPr>
                        <a:t>unning records and weekly</a:t>
                      </a:r>
                      <a:r>
                        <a:rPr lang="en-US" sz="2400" baseline="0" dirty="0" smtClean="0">
                          <a:solidFill>
                            <a:schemeClr val="bg1">
                              <a:lumMod val="90000"/>
                              <a:lumOff val="10000"/>
                            </a:schemeClr>
                          </a:solidFill>
                        </a:rPr>
                        <a:t> </a:t>
                      </a:r>
                      <a:r>
                        <a:rPr lang="en-US" sz="2400" dirty="0" smtClean="0">
                          <a:solidFill>
                            <a:schemeClr val="bg1">
                              <a:lumMod val="90000"/>
                              <a:lumOff val="10000"/>
                            </a:schemeClr>
                          </a:solidFill>
                        </a:rPr>
                        <a:t>fluency probes of WPM</a:t>
                      </a:r>
                      <a:endParaRPr lang="en-US" sz="2400" dirty="0">
                        <a:solidFill>
                          <a:schemeClr val="bg1">
                            <a:lumMod val="90000"/>
                            <a:lumOff val="10000"/>
                          </a:schemeClr>
                        </a:solidFill>
                      </a:endParaRPr>
                    </a:p>
                  </a:txBody>
                  <a:tcPr/>
                </a:tc>
                <a:extLst>
                  <a:ext uri="{0D108BD9-81ED-4DB2-BD59-A6C34878D82A}">
                    <a16:rowId xmlns:a16="http://schemas.microsoft.com/office/drawing/2014/main" val="10002"/>
                  </a:ext>
                </a:extLst>
              </a:tr>
              <a:tr h="1411808">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2400" dirty="0" smtClean="0">
                          <a:solidFill>
                            <a:schemeClr val="bg1">
                              <a:lumMod val="90000"/>
                              <a:lumOff val="10000"/>
                            </a:schemeClr>
                          </a:solidFill>
                        </a:rPr>
                        <a:t>3. Requires average of 10 prompts to use strategies to complete math assignment to less than 2 prompts </a:t>
                      </a:r>
                    </a:p>
                  </a:txBody>
                  <a:tcPr/>
                </a:tc>
                <a:tc>
                  <a:txBody>
                    <a:bodyPr/>
                    <a:lstStyle/>
                    <a:p>
                      <a:pPr>
                        <a:lnSpc>
                          <a:spcPct val="95000"/>
                        </a:lnSpc>
                      </a:pPr>
                      <a:r>
                        <a:rPr lang="en-US" sz="2400" dirty="0" smtClean="0">
                          <a:solidFill>
                            <a:schemeClr val="bg1">
                              <a:lumMod val="90000"/>
                              <a:lumOff val="10000"/>
                            </a:schemeClr>
                          </a:solidFill>
                        </a:rPr>
                        <a:t>C) Weekly comprehension quiz</a:t>
                      </a:r>
                      <a:r>
                        <a:rPr lang="en-US" sz="2400" baseline="0" dirty="0" smtClean="0">
                          <a:solidFill>
                            <a:schemeClr val="bg1">
                              <a:lumMod val="90000"/>
                              <a:lumOff val="10000"/>
                            </a:schemeClr>
                          </a:solidFill>
                        </a:rPr>
                        <a:t> consisting of who, what, when, where questions.</a:t>
                      </a:r>
                      <a:endParaRPr lang="en-US" sz="2400" dirty="0">
                        <a:solidFill>
                          <a:schemeClr val="bg1">
                            <a:lumMod val="90000"/>
                            <a:lumOff val="10000"/>
                          </a:schemeClr>
                        </a:solidFill>
                      </a:endParaRPr>
                    </a:p>
                  </a:txBody>
                  <a:tcPr/>
                </a:tc>
                <a:extLst>
                  <a:ext uri="{0D108BD9-81ED-4DB2-BD59-A6C34878D82A}">
                    <a16:rowId xmlns:a16="http://schemas.microsoft.com/office/drawing/2014/main" val="10003"/>
                  </a:ext>
                </a:extLst>
              </a:tr>
              <a:tr h="1411808">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2400" dirty="0" smtClean="0">
                          <a:solidFill>
                            <a:schemeClr val="bg1">
                              <a:lumMod val="90000"/>
                              <a:lumOff val="10000"/>
                            </a:schemeClr>
                          </a:solidFill>
                        </a:rPr>
                        <a:t>4. Answers “who”, “what’, “when”, “where” questions from 50% accuracy to 90% accuracy</a:t>
                      </a:r>
                      <a:r>
                        <a:rPr kumimoji="0" lang="en-US" sz="1500" b="0" i="0" u="none" strike="noStrike" kern="1200" cap="none" spc="0" normalizeH="0" baseline="0" noProof="0" dirty="0" smtClean="0">
                          <a:ln>
                            <a:noFill/>
                          </a:ln>
                          <a:solidFill>
                            <a:schemeClr val="bg1">
                              <a:lumMod val="90000"/>
                              <a:lumOff val="10000"/>
                            </a:schemeClr>
                          </a:solidFill>
                          <a:effectLst/>
                          <a:uLnTx/>
                          <a:uFillTx/>
                          <a:latin typeface="+mn-lt"/>
                          <a:ea typeface="+mn-ea"/>
                          <a:cs typeface="+mn-cs"/>
                        </a:rPr>
                        <a:t> at 4</a:t>
                      </a:r>
                      <a:r>
                        <a:rPr kumimoji="0" lang="en-US" sz="1500" b="0" i="0" u="none" strike="noStrike" kern="1200" cap="none" spc="0" normalizeH="0" baseline="30000" noProof="0" dirty="0" smtClean="0">
                          <a:ln>
                            <a:noFill/>
                          </a:ln>
                          <a:solidFill>
                            <a:schemeClr val="bg1">
                              <a:lumMod val="90000"/>
                              <a:lumOff val="10000"/>
                            </a:schemeClr>
                          </a:solidFill>
                          <a:effectLst/>
                          <a:uLnTx/>
                          <a:uFillTx/>
                          <a:latin typeface="+mn-lt"/>
                          <a:ea typeface="+mn-ea"/>
                          <a:cs typeface="+mn-cs"/>
                        </a:rPr>
                        <a:t>th</a:t>
                      </a:r>
                      <a:r>
                        <a:rPr kumimoji="0" lang="en-US" sz="1500" b="0" i="0" u="none" strike="noStrike" kern="1200" cap="none" spc="0" normalizeH="0" baseline="0" noProof="0" dirty="0" smtClean="0">
                          <a:ln>
                            <a:noFill/>
                          </a:ln>
                          <a:solidFill>
                            <a:schemeClr val="bg1">
                              <a:lumMod val="90000"/>
                              <a:lumOff val="10000"/>
                            </a:schemeClr>
                          </a:solidFill>
                          <a:effectLst/>
                          <a:uLnTx/>
                          <a:uFillTx/>
                          <a:latin typeface="+mn-lt"/>
                          <a:ea typeface="+mn-ea"/>
                          <a:cs typeface="+mn-cs"/>
                        </a:rPr>
                        <a:t> gr level</a:t>
                      </a:r>
                      <a:endParaRPr lang="en-US" sz="2400" dirty="0" smtClean="0">
                        <a:solidFill>
                          <a:schemeClr val="bg1">
                            <a:lumMod val="90000"/>
                            <a:lumOff val="10000"/>
                          </a:schemeClr>
                        </a:solidFill>
                      </a:endParaRPr>
                    </a:p>
                  </a:txBody>
                  <a:tcPr/>
                </a:tc>
                <a:tc>
                  <a:txBody>
                    <a:bodyPr/>
                    <a:lstStyle/>
                    <a:p>
                      <a:pPr>
                        <a:lnSpc>
                          <a:spcPct val="95000"/>
                        </a:lnSpc>
                      </a:pPr>
                      <a:r>
                        <a:rPr lang="en-US" sz="2400" dirty="0" smtClean="0">
                          <a:solidFill>
                            <a:schemeClr val="bg1">
                              <a:lumMod val="90000"/>
                              <a:lumOff val="10000"/>
                            </a:schemeClr>
                          </a:solidFill>
                        </a:rPr>
                        <a:t>D) Interval recording of</a:t>
                      </a:r>
                      <a:r>
                        <a:rPr lang="en-US" sz="2400" baseline="0" dirty="0" smtClean="0">
                          <a:solidFill>
                            <a:schemeClr val="bg1">
                              <a:lumMod val="90000"/>
                              <a:lumOff val="10000"/>
                            </a:schemeClr>
                          </a:solidFill>
                        </a:rPr>
                        <a:t> time on task </a:t>
                      </a:r>
                      <a:r>
                        <a:rPr lang="en-US" sz="2400" dirty="0" smtClean="0">
                          <a:solidFill>
                            <a:schemeClr val="bg1">
                              <a:lumMod val="90000"/>
                              <a:lumOff val="10000"/>
                            </a:schemeClr>
                          </a:solidFill>
                        </a:rPr>
                        <a:t>in two classes once every two weeks </a:t>
                      </a:r>
                      <a:endParaRPr lang="en-US" sz="2400" dirty="0">
                        <a:solidFill>
                          <a:schemeClr val="bg1">
                            <a:lumMod val="90000"/>
                            <a:lumOff val="10000"/>
                          </a:schemeClr>
                        </a:solidFill>
                      </a:endParaRPr>
                    </a:p>
                  </a:txBody>
                  <a:tcPr/>
                </a:tc>
                <a:extLst>
                  <a:ext uri="{0D108BD9-81ED-4DB2-BD59-A6C34878D82A}">
                    <a16:rowId xmlns:a16="http://schemas.microsoft.com/office/drawing/2014/main" val="10004"/>
                  </a:ext>
                </a:extLst>
              </a:tr>
            </a:tbl>
          </a:graphicData>
        </a:graphic>
      </p:graphicFrame>
      <p:sp>
        <p:nvSpPr>
          <p:cNvPr id="3" name="Date Placeholder 2"/>
          <p:cNvSpPr>
            <a:spLocks noGrp="1"/>
          </p:cNvSpPr>
          <p:nvPr>
            <p:ph type="dt" sz="half" idx="10"/>
          </p:nvPr>
        </p:nvSpPr>
        <p:spPr/>
        <p:txBody>
          <a:bodyPr/>
          <a:lstStyle/>
          <a:p>
            <a:r>
              <a:rPr lang="en-US" dirty="0" smtClean="0"/>
              <a:t>April 2018</a:t>
            </a:r>
            <a:endParaRPr lang="en-US" dirty="0"/>
          </a:p>
        </p:txBody>
      </p:sp>
      <p:pic>
        <p:nvPicPr>
          <p:cNvPr id="8" name="Picture 7"/>
          <p:cNvPicPr>
            <a:picLocks noChangeAspect="1"/>
          </p:cNvPicPr>
          <p:nvPr/>
        </p:nvPicPr>
        <p:blipFill>
          <a:blip r:embed="rId3"/>
          <a:stretch>
            <a:fillRect/>
          </a:stretch>
        </p:blipFill>
        <p:spPr>
          <a:xfrm>
            <a:off x="234643" y="404642"/>
            <a:ext cx="1207113" cy="1207113"/>
          </a:xfrm>
          <a:prstGeom prst="rect">
            <a:avLst/>
          </a:prstGeom>
        </p:spPr>
      </p:pic>
      <p:sp>
        <p:nvSpPr>
          <p:cNvPr id="4" name="Slide Number Placeholder 3"/>
          <p:cNvSpPr>
            <a:spLocks noGrp="1"/>
          </p:cNvSpPr>
          <p:nvPr>
            <p:ph type="sldNum" sz="quarter" idx="11"/>
          </p:nvPr>
        </p:nvSpPr>
        <p:spPr/>
        <p:txBody>
          <a:bodyPr/>
          <a:lstStyle/>
          <a:p>
            <a:fld id="{453CC3A6-4BBE-4722-963B-0F2471C635E5}" type="slidenum">
              <a:rPr lang="en-US" smtClean="0"/>
              <a:pPr/>
              <a:t>80</a:t>
            </a:fld>
            <a:endParaRPr lang="en-US" dirty="0"/>
          </a:p>
        </p:txBody>
      </p:sp>
    </p:spTree>
    <p:extLst>
      <p:ext uri="{BB962C8B-B14F-4D97-AF65-F5344CB8AC3E}">
        <p14:creationId xmlns:p14="http://schemas.microsoft.com/office/powerpoint/2010/main" val="326223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Reminders</a:t>
            </a:r>
            <a:endParaRPr lang="en-US" dirty="0"/>
          </a:p>
        </p:txBody>
      </p:sp>
      <p:sp>
        <p:nvSpPr>
          <p:cNvPr id="3" name="Content Placeholder 2"/>
          <p:cNvSpPr>
            <a:spLocks noGrp="1"/>
          </p:cNvSpPr>
          <p:nvPr>
            <p:ph idx="1"/>
          </p:nvPr>
        </p:nvSpPr>
        <p:spPr/>
        <p:txBody>
          <a:bodyPr/>
          <a:lstStyle/>
          <a:p>
            <a:r>
              <a:rPr lang="en-US" dirty="0" smtClean="0"/>
              <a:t>Progress towards goals must be periodically reported to parents</a:t>
            </a:r>
          </a:p>
          <a:p>
            <a:r>
              <a:rPr lang="en-US" dirty="0" smtClean="0"/>
              <a:t>IEP goals must be reviewed and revised, as appropriate, on an annual basis</a:t>
            </a:r>
          </a:p>
          <a:p>
            <a:pPr lvl="1"/>
            <a:r>
              <a:rPr lang="en-US" dirty="0" smtClean="0"/>
              <a:t>This is covered more thoroughly in Step 5.</a:t>
            </a:r>
          </a:p>
          <a:p>
            <a:r>
              <a:rPr lang="en-US" dirty="0" smtClean="0"/>
              <a:t>A disability-related need affecting reading must be addressed by a minimum of one goal</a:t>
            </a:r>
          </a:p>
          <a:p>
            <a:pPr lvl="1"/>
            <a:r>
              <a:rPr lang="en-US" dirty="0" smtClean="0"/>
              <a:t>Indicate on the IEP Linking Form which disability-related need is being addressed.</a:t>
            </a:r>
            <a:br>
              <a:rPr lang="en-US" dirty="0" smtClean="0"/>
            </a:br>
            <a:endParaRPr lang="en-US" dirty="0" smtClean="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81</a:t>
            </a:fld>
            <a:endParaRPr lang="en-US" dirty="0"/>
          </a:p>
        </p:txBody>
      </p:sp>
    </p:spTree>
    <p:extLst>
      <p:ext uri="{BB962C8B-B14F-4D97-AF65-F5344CB8AC3E}">
        <p14:creationId xmlns:p14="http://schemas.microsoft.com/office/powerpoint/2010/main" val="1345663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Goal Activity</a:t>
            </a:r>
            <a:r>
              <a:rPr lang="en-US" dirty="0"/>
              <a:t/>
            </a:r>
            <a:br>
              <a:rPr lang="en-US" dirty="0"/>
            </a:br>
            <a:r>
              <a:rPr lang="en-US" dirty="0" smtClean="0"/>
              <a:t>Apply the Step Check</a:t>
            </a:r>
            <a:endParaRPr lang="en-US" sz="3600" dirty="0">
              <a:solidFill>
                <a:srgbClr val="FF0000"/>
              </a:solidFill>
            </a:endParaRPr>
          </a:p>
        </p:txBody>
      </p:sp>
      <p:sp>
        <p:nvSpPr>
          <p:cNvPr id="7" name="Title 2"/>
          <p:cNvSpPr>
            <a:spLocks noGrp="1"/>
          </p:cNvSpPr>
          <p:nvPr>
            <p:ph idx="1"/>
          </p:nvPr>
        </p:nvSpPr>
        <p:spPr/>
        <p:txBody>
          <a:bodyPr/>
          <a:lstStyle/>
          <a:p>
            <a:r>
              <a:rPr lang="en-US" sz="3000" b="1" dirty="0"/>
              <a:t>Goal Statement</a:t>
            </a:r>
            <a:r>
              <a:rPr lang="en-US" sz="3000" dirty="0"/>
              <a:t>: </a:t>
            </a:r>
            <a:r>
              <a:rPr lang="en-US" sz="3000" dirty="0" smtClean="0"/>
              <a:t>The student will increase reading </a:t>
            </a:r>
            <a:r>
              <a:rPr lang="en-US" sz="3000" dirty="0"/>
              <a:t>comprehension </a:t>
            </a:r>
            <a:r>
              <a:rPr lang="en-US" sz="3000" dirty="0" smtClean="0"/>
              <a:t>by answering  </a:t>
            </a:r>
            <a:r>
              <a:rPr lang="en-US" sz="3000" dirty="0"/>
              <a:t>“who”, “what’, “when”, and “where” </a:t>
            </a:r>
            <a:r>
              <a:rPr lang="en-US" sz="3000" dirty="0" smtClean="0"/>
              <a:t>questions after </a:t>
            </a:r>
            <a:r>
              <a:rPr lang="en-US" sz="3000" dirty="0"/>
              <a:t>independently reading a 4</a:t>
            </a:r>
            <a:r>
              <a:rPr lang="en-US" sz="3000" baseline="30000" dirty="0"/>
              <a:t>th</a:t>
            </a:r>
            <a:r>
              <a:rPr lang="en-US" sz="3000" dirty="0"/>
              <a:t> grade </a:t>
            </a:r>
            <a:r>
              <a:rPr lang="en-US" sz="3000" dirty="0" smtClean="0"/>
              <a:t>passage. </a:t>
            </a:r>
          </a:p>
          <a:p>
            <a:pPr lvl="1"/>
            <a:r>
              <a:rPr lang="en-US" sz="2400" b="1" dirty="0" smtClean="0"/>
              <a:t>Baseline</a:t>
            </a:r>
            <a:r>
              <a:rPr lang="en-US" sz="2400" dirty="0" smtClean="0"/>
              <a:t>: average 50</a:t>
            </a:r>
            <a:r>
              <a:rPr lang="en-US" sz="2400" dirty="0"/>
              <a:t>% </a:t>
            </a:r>
            <a:r>
              <a:rPr lang="en-US" sz="2400" dirty="0" smtClean="0"/>
              <a:t>correct per 10 trials in begin 3</a:t>
            </a:r>
            <a:r>
              <a:rPr lang="en-US" sz="2400" baseline="30000" dirty="0" smtClean="0"/>
              <a:t>rd</a:t>
            </a:r>
            <a:r>
              <a:rPr lang="en-US" sz="2400" dirty="0" smtClean="0"/>
              <a:t> gr. level text</a:t>
            </a:r>
          </a:p>
          <a:p>
            <a:pPr lvl="1"/>
            <a:r>
              <a:rPr lang="en-US" sz="2400" b="1" dirty="0" smtClean="0"/>
              <a:t>LOA:</a:t>
            </a:r>
            <a:r>
              <a:rPr lang="en-US" sz="2400" dirty="0" smtClean="0"/>
              <a:t> average 90</a:t>
            </a:r>
            <a:r>
              <a:rPr lang="en-US" sz="2400" dirty="0"/>
              <a:t>% </a:t>
            </a:r>
            <a:r>
              <a:rPr lang="en-US" sz="2400" dirty="0" smtClean="0"/>
              <a:t>correct per 10 trials in mid 4</a:t>
            </a:r>
            <a:r>
              <a:rPr lang="en-US" sz="2400" baseline="30000" dirty="0" smtClean="0"/>
              <a:t>th</a:t>
            </a:r>
            <a:r>
              <a:rPr lang="en-US" sz="2400" dirty="0" smtClean="0"/>
              <a:t> gr. level text</a:t>
            </a:r>
          </a:p>
          <a:p>
            <a:r>
              <a:rPr lang="en-US" sz="3000" b="1" dirty="0"/>
              <a:t>Method of measuring progress</a:t>
            </a:r>
            <a:r>
              <a:rPr lang="en-US" sz="3000" dirty="0"/>
              <a:t>:</a:t>
            </a:r>
          </a:p>
          <a:p>
            <a:pPr lvl="1"/>
            <a:r>
              <a:rPr lang="en-US" dirty="0"/>
              <a:t>Comprehension quiz 2x weekly using graded reading passage (student responds </a:t>
            </a:r>
            <a:r>
              <a:rPr lang="en-US" dirty="0" smtClean="0"/>
              <a:t>orally to who, what , when, where questions).</a:t>
            </a:r>
            <a:endParaRPr lang="en-US" dirty="0"/>
          </a:p>
          <a:p>
            <a:endParaRPr lang="en-US" dirty="0"/>
          </a:p>
        </p:txBody>
      </p:sp>
      <p:sp>
        <p:nvSpPr>
          <p:cNvPr id="3" name="Date Placeholder 2"/>
          <p:cNvSpPr>
            <a:spLocks noGrp="1"/>
          </p:cNvSpPr>
          <p:nvPr>
            <p:ph type="dt" sz="half" idx="10"/>
          </p:nvPr>
        </p:nvSpPr>
        <p:spPr/>
        <p:txBody>
          <a:bodyPr/>
          <a:lstStyle/>
          <a:p>
            <a:r>
              <a:rPr lang="en-US" dirty="0" smtClean="0"/>
              <a:t>April 2018</a:t>
            </a:r>
            <a:endParaRPr lang="en-US" dirty="0"/>
          </a:p>
        </p:txBody>
      </p:sp>
      <p:pic>
        <p:nvPicPr>
          <p:cNvPr id="10" name="Picture 9"/>
          <p:cNvPicPr>
            <a:picLocks noChangeAspect="1"/>
          </p:cNvPicPr>
          <p:nvPr/>
        </p:nvPicPr>
        <p:blipFill>
          <a:blip r:embed="rId3"/>
          <a:stretch>
            <a:fillRect/>
          </a:stretch>
        </p:blipFill>
        <p:spPr>
          <a:xfrm>
            <a:off x="1731107" y="157861"/>
            <a:ext cx="1207113" cy="1207113"/>
          </a:xfrm>
          <a:prstGeom prst="rect">
            <a:avLst/>
          </a:prstGeom>
        </p:spPr>
      </p:pic>
      <p:sp>
        <p:nvSpPr>
          <p:cNvPr id="2" name="Slide Number Placeholder 1"/>
          <p:cNvSpPr>
            <a:spLocks noGrp="1"/>
          </p:cNvSpPr>
          <p:nvPr>
            <p:ph type="sldNum" sz="quarter" idx="11"/>
          </p:nvPr>
        </p:nvSpPr>
        <p:spPr/>
        <p:txBody>
          <a:bodyPr/>
          <a:lstStyle/>
          <a:p>
            <a:fld id="{453CC3A6-4BBE-4722-963B-0F2471C635E5}" type="slidenum">
              <a:rPr lang="en-US" smtClean="0"/>
              <a:pPr/>
              <a:t>82</a:t>
            </a:fld>
            <a:endParaRPr lang="en-US" dirty="0"/>
          </a:p>
        </p:txBody>
      </p:sp>
    </p:spTree>
    <p:extLst>
      <p:ext uri="{BB962C8B-B14F-4D97-AF65-F5344CB8AC3E}">
        <p14:creationId xmlns:p14="http://schemas.microsoft.com/office/powerpoint/2010/main" val="1965129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28615" indent="-428615">
              <a:buFont typeface="Wingdings" panose="05000000000000000000" pitchFamily="2" charset="2"/>
              <a:buChar char="ü"/>
            </a:pPr>
            <a:r>
              <a:rPr lang="en-US" dirty="0" smtClean="0"/>
              <a:t>Step 3 Check</a:t>
            </a:r>
            <a:br>
              <a:rPr lang="en-US" dirty="0" smtClean="0"/>
            </a:br>
            <a:r>
              <a:rPr lang="en-US" sz="2800" i="1" dirty="0"/>
              <a:t>Also refer to IEP Goal Self-Check</a:t>
            </a:r>
          </a:p>
        </p:txBody>
      </p:sp>
      <p:sp>
        <p:nvSpPr>
          <p:cNvPr id="3" name="Content Placeholder 2"/>
          <p:cNvSpPr>
            <a:spLocks noGrp="1"/>
          </p:cNvSpPr>
          <p:nvPr>
            <p:ph idx="1"/>
          </p:nvPr>
        </p:nvSpPr>
        <p:spPr>
          <a:xfrm>
            <a:off x="1023257" y="1234347"/>
            <a:ext cx="10108569" cy="5487127"/>
          </a:xfrm>
        </p:spPr>
        <p:txBody>
          <a:bodyPr/>
          <a:lstStyle/>
          <a:p>
            <a:pPr lvl="0">
              <a:lnSpc>
                <a:spcPct val="95000"/>
              </a:lnSpc>
              <a:buFont typeface="Wingdings" panose="05000000000000000000" pitchFamily="2" charset="2"/>
              <a:buChar char="ü"/>
            </a:pPr>
            <a:r>
              <a:rPr lang="en-US" sz="2800" dirty="0"/>
              <a:t> Does each goal address </a:t>
            </a:r>
            <a:r>
              <a:rPr lang="en-US" sz="2800" dirty="0" smtClean="0"/>
              <a:t>at least one skill or behavior associated with one or more disability-related </a:t>
            </a:r>
            <a:r>
              <a:rPr lang="en-US" sz="2800" dirty="0"/>
              <a:t>need(s)? </a:t>
            </a:r>
          </a:p>
          <a:p>
            <a:pPr>
              <a:lnSpc>
                <a:spcPct val="95000"/>
              </a:lnSpc>
              <a:buFont typeface="Wingdings" panose="05000000000000000000" pitchFamily="2" charset="2"/>
              <a:buChar char="ü"/>
            </a:pPr>
            <a:r>
              <a:rPr lang="en-US" sz="2800" dirty="0"/>
              <a:t> Are goals ambitious and achievable? </a:t>
            </a:r>
          </a:p>
          <a:p>
            <a:pPr lvl="1">
              <a:lnSpc>
                <a:spcPct val="95000"/>
              </a:lnSpc>
              <a:spcBef>
                <a:spcPts val="0"/>
              </a:spcBef>
              <a:buFont typeface="Arial" panose="020B0604020202020204" pitchFamily="34" charset="0"/>
              <a:buChar char="•"/>
            </a:pPr>
            <a:r>
              <a:rPr lang="en-US" sz="2400" dirty="0">
                <a:solidFill>
                  <a:schemeClr val="accent1"/>
                </a:solidFill>
              </a:rPr>
              <a:t>Designed to close gaps? </a:t>
            </a:r>
          </a:p>
          <a:p>
            <a:pPr lvl="1">
              <a:lnSpc>
                <a:spcPct val="95000"/>
              </a:lnSpc>
              <a:spcBef>
                <a:spcPts val="0"/>
              </a:spcBef>
              <a:buFont typeface="Arial" panose="020B0604020202020204" pitchFamily="34" charset="0"/>
              <a:buChar char="•"/>
            </a:pPr>
            <a:r>
              <a:rPr lang="en-US" sz="2400" dirty="0" smtClean="0">
                <a:solidFill>
                  <a:schemeClr val="accent1"/>
                </a:solidFill>
              </a:rPr>
              <a:t>Did team </a:t>
            </a:r>
            <a:r>
              <a:rPr lang="en-US" sz="2400" dirty="0">
                <a:solidFill>
                  <a:schemeClr val="accent1"/>
                </a:solidFill>
              </a:rPr>
              <a:t>review progress before </a:t>
            </a:r>
            <a:r>
              <a:rPr lang="en-US" sz="2400" dirty="0" smtClean="0">
                <a:solidFill>
                  <a:schemeClr val="accent1"/>
                </a:solidFill>
              </a:rPr>
              <a:t>revising/developing </a:t>
            </a:r>
            <a:r>
              <a:rPr lang="en-US" sz="2400" dirty="0">
                <a:solidFill>
                  <a:schemeClr val="accent1"/>
                </a:solidFill>
              </a:rPr>
              <a:t>a new goal? </a:t>
            </a:r>
          </a:p>
          <a:p>
            <a:pPr lvl="0">
              <a:lnSpc>
                <a:spcPct val="95000"/>
              </a:lnSpc>
              <a:buFont typeface="Wingdings" panose="05000000000000000000" pitchFamily="2" charset="2"/>
              <a:buChar char="ü"/>
            </a:pPr>
            <a:r>
              <a:rPr lang="en-US" sz="2800" dirty="0"/>
              <a:t> Are goals </a:t>
            </a:r>
            <a:r>
              <a:rPr lang="en-US" sz="2400" dirty="0"/>
              <a:t>(and benchmarks or STOs) </a:t>
            </a:r>
            <a:r>
              <a:rPr lang="en-US" sz="2800" dirty="0"/>
              <a:t>measurable? </a:t>
            </a:r>
          </a:p>
          <a:p>
            <a:pPr lvl="1">
              <a:lnSpc>
                <a:spcPct val="95000"/>
              </a:lnSpc>
              <a:spcBef>
                <a:spcPts val="0"/>
              </a:spcBef>
              <a:buFont typeface="Arial" panose="020B0604020202020204" pitchFamily="34" charset="0"/>
              <a:buChar char="•"/>
            </a:pPr>
            <a:r>
              <a:rPr lang="en-US" sz="2400" dirty="0">
                <a:solidFill>
                  <a:schemeClr val="accent1"/>
                </a:solidFill>
              </a:rPr>
              <a:t>Is there a baseline and a level of attainment for each? </a:t>
            </a:r>
          </a:p>
          <a:p>
            <a:pPr>
              <a:lnSpc>
                <a:spcPct val="95000"/>
              </a:lnSpc>
              <a:buFont typeface="Wingdings" panose="05000000000000000000" pitchFamily="2" charset="2"/>
              <a:buChar char="ü"/>
            </a:pPr>
            <a:r>
              <a:rPr lang="en-US" sz="2800" dirty="0"/>
              <a:t> Will methods of measuring progress allow for comparison of baseline and level of attainment? </a:t>
            </a:r>
          </a:p>
          <a:p>
            <a:pPr lvl="0">
              <a:lnSpc>
                <a:spcPct val="95000"/>
              </a:lnSpc>
              <a:buFont typeface="Wingdings" panose="05000000000000000000" pitchFamily="2" charset="2"/>
              <a:buChar char="ü"/>
            </a:pPr>
            <a:r>
              <a:rPr lang="en-US" sz="2800" dirty="0"/>
              <a:t> </a:t>
            </a:r>
            <a:r>
              <a:rPr lang="en-US" sz="2800" dirty="0" smtClean="0"/>
              <a:t>Are </a:t>
            </a:r>
            <a:r>
              <a:rPr lang="en-US" sz="2800" dirty="0"/>
              <a:t>goal statements understandable to all</a:t>
            </a:r>
            <a:r>
              <a:rPr lang="en-US" sz="2800" dirty="0" smtClean="0"/>
              <a:t>?</a:t>
            </a:r>
          </a:p>
          <a:p>
            <a:pPr lvl="0">
              <a:lnSpc>
                <a:spcPct val="95000"/>
              </a:lnSpc>
              <a:buFont typeface="Wingdings" panose="05000000000000000000" pitchFamily="2" charset="2"/>
              <a:buChar char="ü"/>
            </a:pPr>
            <a:r>
              <a:rPr lang="en-US" sz="2800" dirty="0" smtClean="0"/>
              <a:t>If need not addressed by a goal, has team discussed why goal not needed?  </a:t>
            </a:r>
            <a:endParaRPr lang="en-US" sz="2000" dirty="0"/>
          </a:p>
        </p:txBody>
      </p:sp>
      <p:sp>
        <p:nvSpPr>
          <p:cNvPr id="6" name="Action Button: Document 5">
            <a:hlinkClick r:id="rId3" highlightClick="1"/>
          </p:cNvPr>
          <p:cNvSpPr/>
          <p:nvPr/>
        </p:nvSpPr>
        <p:spPr>
          <a:xfrm>
            <a:off x="10114850" y="643472"/>
            <a:ext cx="361245" cy="372533"/>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Action Button: Document 4">
            <a:hlinkClick r:id="rId4" highlightClick="1"/>
          </p:cNvPr>
          <p:cNvSpPr/>
          <p:nvPr/>
        </p:nvSpPr>
        <p:spPr>
          <a:xfrm>
            <a:off x="9453966" y="399921"/>
            <a:ext cx="396498" cy="372533"/>
          </a:xfrm>
          <a:prstGeom prst="actionButtonDocument">
            <a:avLst/>
          </a:prstGeom>
          <a:solidFill>
            <a:schemeClr val="accent3">
              <a:lumMod val="75000"/>
            </a:schemeClr>
          </a:solidFill>
        </p:spPr>
        <p:txBody>
          <a:bodyPr rtlCol="0" anchor="ctr">
            <a:spAutoFit/>
          </a:bodyPr>
          <a:lstStyle/>
          <a:p>
            <a:pPr algn="ctr"/>
            <a:endParaRPr lang="en-US" dirty="0">
              <a:ln>
                <a:solidFill>
                  <a:schemeClr val="accent1">
                    <a:lumMod val="75000"/>
                  </a:schemeClr>
                </a:solidFill>
              </a:ln>
              <a:noFill/>
            </a:endParaRPr>
          </a:p>
        </p:txBody>
      </p:sp>
      <p:sp>
        <p:nvSpPr>
          <p:cNvPr id="7" name="Slide Number Placeholder 6"/>
          <p:cNvSpPr>
            <a:spLocks noGrp="1"/>
          </p:cNvSpPr>
          <p:nvPr>
            <p:ph type="sldNum" sz="quarter" idx="11"/>
          </p:nvPr>
        </p:nvSpPr>
        <p:spPr/>
        <p:txBody>
          <a:bodyPr/>
          <a:lstStyle/>
          <a:p>
            <a:fld id="{453CC3A6-4BBE-4722-963B-0F2471C635E5}" type="slidenum">
              <a:rPr lang="en-US" smtClean="0"/>
              <a:pPr/>
              <a:t>83</a:t>
            </a:fld>
            <a:endParaRPr lang="en-US" dirty="0"/>
          </a:p>
        </p:txBody>
      </p:sp>
    </p:spTree>
    <p:extLst>
      <p:ext uri="{BB962C8B-B14F-4D97-AF65-F5344CB8AC3E}">
        <p14:creationId xmlns:p14="http://schemas.microsoft.com/office/powerpoint/2010/main" val="364381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Step 3</a:t>
            </a:r>
            <a:br>
              <a:rPr lang="en-US" sz="3600" dirty="0"/>
            </a:br>
            <a:r>
              <a:rPr lang="en-US" sz="2800" dirty="0"/>
              <a:t>Activity</a:t>
            </a:r>
          </a:p>
        </p:txBody>
      </p:sp>
      <p:sp>
        <p:nvSpPr>
          <p:cNvPr id="3" name="Content Placeholder 2"/>
          <p:cNvSpPr>
            <a:spLocks noGrp="1"/>
          </p:cNvSpPr>
          <p:nvPr>
            <p:ph idx="1"/>
          </p:nvPr>
        </p:nvSpPr>
        <p:spPr>
          <a:xfrm>
            <a:off x="609601" y="1506538"/>
            <a:ext cx="11048999" cy="4788244"/>
          </a:xfrm>
        </p:spPr>
        <p:txBody>
          <a:bodyPr/>
          <a:lstStyle/>
          <a:p>
            <a:pPr lvl="0">
              <a:buFont typeface="Arial" panose="020B0604020202020204" pitchFamily="34" charset="0"/>
              <a:buChar char="•"/>
            </a:pPr>
            <a:r>
              <a:rPr lang="en-US" sz="2400" dirty="0"/>
              <a:t>Locate one of the student’s disability-related needs.</a:t>
            </a:r>
          </a:p>
          <a:p>
            <a:pPr lvl="0">
              <a:buFont typeface="Arial" panose="020B0604020202020204" pitchFamily="34" charset="0"/>
              <a:buChar char="•"/>
            </a:pPr>
            <a:r>
              <a:rPr lang="en-US" sz="2400" dirty="0"/>
              <a:t>Locate the goal that addresses the disability-related need.</a:t>
            </a:r>
          </a:p>
          <a:p>
            <a:pPr lvl="0">
              <a:buFont typeface="Arial" panose="020B0604020202020204" pitchFamily="34" charset="0"/>
              <a:buChar char="•"/>
            </a:pPr>
            <a:r>
              <a:rPr lang="en-US" sz="2400" dirty="0"/>
              <a:t>Review the goal to ensure it addresses </a:t>
            </a:r>
            <a:r>
              <a:rPr lang="en-US" sz="2400" i="1" dirty="0"/>
              <a:t>why</a:t>
            </a:r>
            <a:r>
              <a:rPr lang="en-US" sz="2400" dirty="0"/>
              <a:t> the student is struggling to do the desired skill/behavior</a:t>
            </a:r>
          </a:p>
          <a:p>
            <a:pPr lvl="0">
              <a:buFont typeface="Arial" panose="020B0604020202020204" pitchFamily="34" charset="0"/>
              <a:buChar char="•"/>
            </a:pPr>
            <a:r>
              <a:rPr lang="en-US" sz="2400" dirty="0"/>
              <a:t>Review the goal to ensure it contains baseline and level of attainment.</a:t>
            </a:r>
          </a:p>
          <a:p>
            <a:pPr lvl="0">
              <a:buFont typeface="Arial" panose="020B0604020202020204" pitchFamily="34" charset="0"/>
              <a:buChar char="•"/>
            </a:pPr>
            <a:r>
              <a:rPr lang="en-US" sz="2400" dirty="0"/>
              <a:t>Review how progress will be measured to ensure it aligns with the baseline and level of attainment</a:t>
            </a:r>
            <a:r>
              <a:rPr lang="en-US" sz="2400" dirty="0" smtClean="0"/>
              <a:t>.</a:t>
            </a:r>
            <a:endParaRPr lang="en-US" sz="2400" dirty="0"/>
          </a:p>
          <a:p>
            <a:pPr lvl="0">
              <a:buFont typeface="Arial" panose="020B0604020202020204" pitchFamily="34" charset="0"/>
              <a:buChar char="•"/>
            </a:pPr>
            <a:r>
              <a:rPr lang="en-US" sz="2400" dirty="0" smtClean="0"/>
              <a:t>U</a:t>
            </a:r>
            <a:r>
              <a:rPr lang="en-US" sz="2400" b="1" dirty="0" smtClean="0"/>
              <a:t>se the Step Check to determine if you have all the necessary information.</a:t>
            </a:r>
          </a:p>
          <a:p>
            <a:pPr lvl="0">
              <a:buFont typeface="Arial" panose="020B0604020202020204" pitchFamily="34" charset="0"/>
              <a:buChar char="•"/>
            </a:pPr>
            <a:r>
              <a:rPr lang="en-US" sz="2400" b="1" dirty="0" smtClean="0"/>
              <a:t>Record the goal on the Progress Chart</a:t>
            </a:r>
            <a:endParaRPr lang="en-US" sz="2400" b="1" dirty="0"/>
          </a:p>
          <a:p>
            <a:pPr lvl="0">
              <a:buFont typeface="Arial" panose="020B0604020202020204" pitchFamily="34" charset="0"/>
              <a:buChar char="•"/>
            </a:pPr>
            <a:endParaRPr lang="en-US" sz="2100" dirty="0"/>
          </a:p>
          <a:p>
            <a:pPr marL="0" indent="0">
              <a:buNone/>
            </a:pPr>
            <a:endParaRPr lang="en-US" sz="1500" dirty="0"/>
          </a:p>
        </p:txBody>
      </p:sp>
      <p:sp>
        <p:nvSpPr>
          <p:cNvPr id="5" name="Slide Number Placeholder 4"/>
          <p:cNvSpPr>
            <a:spLocks noGrp="1"/>
          </p:cNvSpPr>
          <p:nvPr>
            <p:ph type="sldNum" sz="quarter" idx="4294967295"/>
          </p:nvPr>
        </p:nvSpPr>
        <p:spPr>
          <a:prstGeom prst="rect">
            <a:avLst/>
          </a:prstGeom>
        </p:spPr>
        <p:txBody>
          <a:bodyPr/>
          <a:lstStyle/>
          <a:p>
            <a:pPr>
              <a:defRPr/>
            </a:pPr>
            <a:fld id="{5647F450-B010-44F3-A87C-A52A6F362B1F}" type="slidenum">
              <a:rPr lang="en-US" smtClean="0">
                <a:solidFill>
                  <a:srgbClr val="0F1540">
                    <a:lumMod val="90000"/>
                    <a:lumOff val="10000"/>
                  </a:srgbClr>
                </a:solidFill>
              </a:rPr>
              <a:pPr>
                <a:defRPr/>
              </a:pPr>
              <a:t>84</a:t>
            </a:fld>
            <a:endParaRPr lang="en-US" dirty="0">
              <a:solidFill>
                <a:srgbClr val="0F1540">
                  <a:lumMod val="90000"/>
                  <a:lumOff val="10000"/>
                </a:srgbClr>
              </a:solidFill>
            </a:endParaRPr>
          </a:p>
        </p:txBody>
      </p:sp>
      <p:sp useBgFill="1">
        <p:nvSpPr>
          <p:cNvPr id="7" name="Action Button: Information 6">
            <a:hlinkClick r:id="rId3" highlightClick="1"/>
          </p:cNvPr>
          <p:cNvSpPr/>
          <p:nvPr/>
        </p:nvSpPr>
        <p:spPr>
          <a:xfrm>
            <a:off x="9395576" y="314810"/>
            <a:ext cx="319612" cy="327496"/>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Action Button: Document 5">
            <a:hlinkClick r:id="rId4" highlightClick="1"/>
          </p:cNvPr>
          <p:cNvSpPr/>
          <p:nvPr/>
        </p:nvSpPr>
        <p:spPr>
          <a:xfrm>
            <a:off x="9872870" y="655638"/>
            <a:ext cx="270934" cy="27940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8364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84138"/>
            <a:ext cx="11049000" cy="1143000"/>
          </a:xfrm>
        </p:spPr>
        <p:txBody>
          <a:bodyPr/>
          <a:lstStyle/>
          <a:p>
            <a:r>
              <a:rPr lang="en-US" dirty="0"/>
              <a:t>CCR-IEP </a:t>
            </a:r>
            <a:r>
              <a:rPr lang="en-US" dirty="0" smtClean="0"/>
              <a:t>Process </a:t>
            </a:r>
            <a:r>
              <a:rPr lang="en-US" dirty="0"/>
              <a:t>Chart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16430"/>
            <a:ext cx="9144000" cy="4267199"/>
          </a:xfrm>
          <a:prstGeom prst="rect">
            <a:avLst/>
          </a:prstGeom>
        </p:spPr>
      </p:pic>
      <p:sp>
        <p:nvSpPr>
          <p:cNvPr id="6" name="Action Button: Document 5">
            <a:hlinkClick r:id="rId4" highlightClick="1"/>
          </p:cNvPr>
          <p:cNvSpPr/>
          <p:nvPr/>
        </p:nvSpPr>
        <p:spPr>
          <a:xfrm>
            <a:off x="9982200" y="508385"/>
            <a:ext cx="376518" cy="470647"/>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5" name="Oval 4"/>
          <p:cNvSpPr/>
          <p:nvPr/>
        </p:nvSpPr>
        <p:spPr>
          <a:xfrm>
            <a:off x="8001000" y="1227138"/>
            <a:ext cx="1485900" cy="1612900"/>
          </a:xfrm>
          <a:prstGeom prst="ellipse">
            <a:avLst/>
          </a:prstGeom>
          <a:noFill/>
          <a:ln w="38100">
            <a:solidFill>
              <a:srgbClr val="C00000"/>
            </a:solidFill>
          </a:ln>
        </p:spPr>
        <p:txBody>
          <a:bodyPr rtlCol="0" anchor="ctr">
            <a:spAutoFit/>
          </a:bodyPr>
          <a:lstStyle/>
          <a:p>
            <a:pPr algn="ctr"/>
            <a:endParaRPr lang="en-US" dirty="0">
              <a:ln>
                <a:solidFill>
                  <a:schemeClr val="accent1">
                    <a:lumMod val="75000"/>
                  </a:schemeClr>
                </a:solidFill>
              </a:ln>
              <a:noFill/>
            </a:endParaRPr>
          </a:p>
        </p:txBody>
      </p:sp>
      <p:sp>
        <p:nvSpPr>
          <p:cNvPr id="7" name="Slide Number Placeholder 6"/>
          <p:cNvSpPr>
            <a:spLocks noGrp="1"/>
          </p:cNvSpPr>
          <p:nvPr>
            <p:ph type="sldNum" sz="quarter" idx="11"/>
          </p:nvPr>
        </p:nvSpPr>
        <p:spPr/>
        <p:txBody>
          <a:bodyPr/>
          <a:lstStyle/>
          <a:p>
            <a:fld id="{453CC3A6-4BBE-4722-963B-0F2471C635E5}" type="slidenum">
              <a:rPr lang="en-US" smtClean="0"/>
              <a:pPr/>
              <a:t>85</a:t>
            </a:fld>
            <a:endParaRPr lang="en-US" dirty="0"/>
          </a:p>
        </p:txBody>
      </p:sp>
    </p:spTree>
    <p:extLst>
      <p:ext uri="{BB962C8B-B14F-4D97-AF65-F5344CB8AC3E}">
        <p14:creationId xmlns:p14="http://schemas.microsoft.com/office/powerpoint/2010/main" val="3248073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1272208" y="1364973"/>
            <a:ext cx="9859600" cy="4930000"/>
          </a:xfrm>
          <a:prstGeom prst="rect">
            <a:avLst/>
          </a:prstGeom>
          <a:noFill/>
          <a:ln>
            <a:noFill/>
          </a:ln>
        </p:spPr>
        <p:txBody>
          <a:bodyPr vert="horz" wrap="square" lIns="91433" tIns="45700" rIns="91433" bIns="45700" numCol="1" anchor="t" anchorCtr="0" compatLnSpc="1">
            <a:prstTxWarp prst="textNoShape">
              <a:avLst/>
            </a:prstTxWarp>
            <a:noAutofit/>
          </a:bodyPr>
          <a:lstStyle/>
          <a:p>
            <a:pPr marL="67732" indent="0">
              <a:spcBef>
                <a:spcPts val="600"/>
              </a:spcBef>
              <a:spcAft>
                <a:spcPts val="0"/>
              </a:spcAft>
              <a:buClr>
                <a:srgbClr val="222F97"/>
              </a:buClr>
              <a:buSzPct val="25000"/>
              <a:buNone/>
            </a:pPr>
            <a:r>
              <a:rPr lang="en" sz="2600" b="1" dirty="0" smtClean="0">
                <a:solidFill>
                  <a:srgbClr val="222F97"/>
                </a:solidFill>
                <a:latin typeface="Lato"/>
                <a:ea typeface="Lato"/>
                <a:cs typeface="Lato"/>
                <a:sym typeface="Lato"/>
              </a:rPr>
              <a:t>Goal </a:t>
            </a:r>
            <a:r>
              <a:rPr lang="en" sz="2600" b="1" dirty="0">
                <a:solidFill>
                  <a:srgbClr val="222F97"/>
                </a:solidFill>
                <a:latin typeface="Lato"/>
                <a:ea typeface="Lato"/>
                <a:cs typeface="Lato"/>
                <a:sym typeface="Lato"/>
              </a:rPr>
              <a:t>Statement:</a:t>
            </a:r>
            <a:r>
              <a:rPr lang="en" sz="2600" dirty="0">
                <a:solidFill>
                  <a:srgbClr val="222F97"/>
                </a:solidFill>
                <a:latin typeface="Lato"/>
                <a:ea typeface="Lato"/>
                <a:cs typeface="Lato"/>
                <a:sym typeface="Lato"/>
              </a:rPr>
              <a:t> </a:t>
            </a:r>
            <a:r>
              <a:rPr lang="en" sz="2600" dirty="0"/>
              <a:t>Improve </a:t>
            </a:r>
            <a:r>
              <a:rPr lang="en" sz="2600" dirty="0" smtClean="0"/>
              <a:t>phonological skills</a:t>
            </a:r>
            <a:r>
              <a:rPr lang="en" sz="2600" dirty="0"/>
              <a:t>.</a:t>
            </a:r>
          </a:p>
          <a:p>
            <a:pPr marL="67732" indent="0">
              <a:spcAft>
                <a:spcPts val="0"/>
              </a:spcAft>
              <a:buClr>
                <a:srgbClr val="222F97"/>
              </a:buClr>
              <a:buSzPct val="25000"/>
              <a:buNone/>
            </a:pPr>
            <a:r>
              <a:rPr lang="en" sz="2600" b="1" dirty="0"/>
              <a:t>Baseline</a:t>
            </a:r>
            <a:r>
              <a:rPr lang="en" sz="2600" b="1" dirty="0" smtClean="0"/>
              <a:t>: </a:t>
            </a:r>
            <a:r>
              <a:rPr lang="en" sz="2600" dirty="0" smtClean="0"/>
              <a:t> average of 45 words read correctly per min (WCPM) over </a:t>
            </a:r>
            <a:r>
              <a:rPr lang="en" sz="2600" dirty="0"/>
              <a:t>5 measures of </a:t>
            </a:r>
            <a:r>
              <a:rPr lang="en" sz="2600" dirty="0" smtClean="0"/>
              <a:t>fluency in a row using 4</a:t>
            </a:r>
            <a:r>
              <a:rPr lang="en" sz="2600" baseline="30000" dirty="0" smtClean="0"/>
              <a:t>th</a:t>
            </a:r>
            <a:r>
              <a:rPr lang="en" sz="2600" dirty="0" smtClean="0"/>
              <a:t> gr probe  </a:t>
            </a:r>
          </a:p>
          <a:p>
            <a:pPr marL="67732" indent="0">
              <a:spcAft>
                <a:spcPts val="0"/>
              </a:spcAft>
              <a:buClr>
                <a:srgbClr val="222F97"/>
              </a:buClr>
              <a:buSzPct val="25000"/>
              <a:buNone/>
            </a:pPr>
            <a:r>
              <a:rPr lang="en" sz="2600" b="1" dirty="0" smtClean="0"/>
              <a:t>LOA</a:t>
            </a:r>
            <a:r>
              <a:rPr lang="en" sz="2600" b="1" dirty="0"/>
              <a:t>:</a:t>
            </a:r>
            <a:r>
              <a:rPr lang="en" sz="2600" dirty="0"/>
              <a:t> </a:t>
            </a:r>
            <a:r>
              <a:rPr lang="en" sz="2600" dirty="0" smtClean="0"/>
              <a:t>average of 110 WCPM over </a:t>
            </a:r>
            <a:r>
              <a:rPr lang="en" sz="2600" dirty="0"/>
              <a:t>5 </a:t>
            </a:r>
            <a:r>
              <a:rPr lang="en" sz="2600" dirty="0" smtClean="0"/>
              <a:t>measures </a:t>
            </a:r>
            <a:r>
              <a:rPr lang="en" sz="2600" dirty="0"/>
              <a:t>of </a:t>
            </a:r>
            <a:r>
              <a:rPr lang="en" sz="2600" dirty="0" smtClean="0"/>
              <a:t>fluency </a:t>
            </a:r>
            <a:r>
              <a:rPr lang="en" sz="2600" dirty="0"/>
              <a:t>in a </a:t>
            </a:r>
            <a:r>
              <a:rPr lang="en" sz="2600" dirty="0" smtClean="0"/>
              <a:t>row using 4</a:t>
            </a:r>
            <a:r>
              <a:rPr lang="en" sz="2600" baseline="30000" dirty="0" smtClean="0"/>
              <a:t>th</a:t>
            </a:r>
            <a:r>
              <a:rPr lang="en" sz="2600" dirty="0" smtClean="0"/>
              <a:t> gr probe</a:t>
            </a:r>
            <a:endParaRPr lang="en" sz="2600" dirty="0"/>
          </a:p>
          <a:p>
            <a:pPr marL="0" indent="0">
              <a:spcAft>
                <a:spcPts val="0"/>
              </a:spcAft>
              <a:buClr>
                <a:srgbClr val="222F97"/>
              </a:buClr>
              <a:buSzPct val="25000"/>
              <a:buNone/>
            </a:pPr>
            <a:r>
              <a:rPr lang="en" sz="2600" b="1" dirty="0" smtClean="0">
                <a:solidFill>
                  <a:srgbClr val="222F97"/>
                </a:solidFill>
                <a:latin typeface="Lato"/>
                <a:ea typeface="Lato"/>
                <a:cs typeface="Lato"/>
                <a:sym typeface="Lato"/>
              </a:rPr>
              <a:t>Benchmarks/STOs</a:t>
            </a:r>
            <a:r>
              <a:rPr lang="en-US" sz="2600" b="1" dirty="0" smtClean="0">
                <a:solidFill>
                  <a:srgbClr val="222F97"/>
                </a:solidFill>
                <a:latin typeface="Lato"/>
                <a:ea typeface="Lato"/>
                <a:cs typeface="Lato"/>
                <a:sym typeface="Lato"/>
              </a:rPr>
              <a:t>: None</a:t>
            </a:r>
            <a:endParaRPr lang="en" sz="2600" dirty="0">
              <a:solidFill>
                <a:srgbClr val="222F97"/>
              </a:solidFill>
              <a:latin typeface="Lato"/>
              <a:ea typeface="Lato"/>
              <a:cs typeface="Lato"/>
              <a:sym typeface="Lato"/>
            </a:endParaRPr>
          </a:p>
          <a:p>
            <a:pPr marL="0" indent="0">
              <a:spcAft>
                <a:spcPts val="0"/>
              </a:spcAft>
              <a:buClr>
                <a:srgbClr val="222F97"/>
              </a:buClr>
              <a:buSzPct val="25000"/>
              <a:buNone/>
            </a:pPr>
            <a:r>
              <a:rPr lang="en" sz="2600" b="1" dirty="0"/>
              <a:t>Methods to Measure Progress: </a:t>
            </a:r>
            <a:r>
              <a:rPr lang="en" sz="2600" b="1" dirty="0" smtClean="0"/>
              <a:t>  </a:t>
            </a:r>
            <a:r>
              <a:rPr lang="en" sz="2600" dirty="0" smtClean="0"/>
              <a:t>4</a:t>
            </a:r>
            <a:r>
              <a:rPr lang="en" sz="2600" baseline="30000" dirty="0" smtClean="0"/>
              <a:t>th</a:t>
            </a:r>
            <a:r>
              <a:rPr lang="en" sz="2600" dirty="0" smtClean="0"/>
              <a:t> gr. fluency </a:t>
            </a:r>
            <a:r>
              <a:rPr lang="en" sz="2600" dirty="0"/>
              <a:t>probe </a:t>
            </a:r>
            <a:r>
              <a:rPr lang="en" sz="2600" dirty="0" smtClean="0"/>
              <a:t>weekly </a:t>
            </a:r>
            <a:r>
              <a:rPr lang="en" sz="2600" dirty="0"/>
              <a:t>and running </a:t>
            </a:r>
            <a:r>
              <a:rPr lang="en" sz="2600" dirty="0" smtClean="0"/>
              <a:t>records on instructional level </a:t>
            </a:r>
            <a:r>
              <a:rPr lang="en" sz="2600" dirty="0"/>
              <a:t>passage monthly</a:t>
            </a:r>
          </a:p>
        </p:txBody>
      </p:sp>
      <p:sp>
        <p:nvSpPr>
          <p:cNvPr id="463" name="Shape 463"/>
          <p:cNvSpPr txBox="1">
            <a:spLocks noGrp="1"/>
          </p:cNvSpPr>
          <p:nvPr>
            <p:ph type="title"/>
          </p:nvPr>
        </p:nvSpPr>
        <p:spPr>
          <a:xfrm>
            <a:off x="177800" y="84137"/>
            <a:ext cx="11834800" cy="1143200"/>
          </a:xfrm>
          <a:prstGeom prst="rect">
            <a:avLst/>
          </a:prstGeom>
          <a:noFill/>
          <a:ln>
            <a:noFill/>
          </a:ln>
        </p:spPr>
        <p:txBody>
          <a:bodyPr vert="horz" wrap="square" lIns="91433" tIns="45700" rIns="91433" bIns="45700" numCol="1" anchor="ctr" anchorCtr="0" compatLnSpc="1">
            <a:prstTxWarp prst="textNoShape">
              <a:avLst/>
            </a:prstTxWarp>
            <a:noAutofit/>
          </a:bodyPr>
          <a:lstStyle/>
          <a:p>
            <a:pPr>
              <a:spcBef>
                <a:spcPts val="0"/>
              </a:spcBef>
              <a:spcAft>
                <a:spcPts val="0"/>
              </a:spcAft>
              <a:buSzPct val="25000"/>
            </a:pPr>
            <a:r>
              <a:rPr lang="en" b="0" dirty="0" smtClean="0">
                <a:solidFill>
                  <a:schemeClr val="lt1"/>
                </a:solidFill>
                <a:latin typeface="Lato"/>
                <a:ea typeface="Lato"/>
                <a:cs typeface="Lato"/>
                <a:sym typeface="Lato"/>
              </a:rPr>
              <a:t>Activity: </a:t>
            </a:r>
            <a:r>
              <a:rPr lang="en" dirty="0" smtClean="0">
                <a:solidFill>
                  <a:schemeClr val="lt1"/>
                </a:solidFill>
                <a:latin typeface="Lato"/>
                <a:ea typeface="Lato"/>
                <a:cs typeface="Lato"/>
                <a:sym typeface="Lato"/>
              </a:rPr>
              <a:t>What </a:t>
            </a:r>
            <a:r>
              <a:rPr lang="en" dirty="0">
                <a:solidFill>
                  <a:schemeClr val="lt1"/>
                </a:solidFill>
                <a:latin typeface="Lato"/>
                <a:ea typeface="Lato"/>
                <a:cs typeface="Lato"/>
                <a:sym typeface="Lato"/>
              </a:rPr>
              <a:t>do you think? </a:t>
            </a:r>
            <a:endParaRPr lang="en" b="0" dirty="0"/>
          </a:p>
        </p:txBody>
      </p:sp>
      <p:sp>
        <p:nvSpPr>
          <p:cNvPr id="464" name="Shape 464"/>
          <p:cNvSpPr txBox="1">
            <a:spLocks noGrp="1"/>
          </p:cNvSpPr>
          <p:nvPr>
            <p:ph type="dt" idx="10"/>
          </p:nvPr>
        </p:nvSpPr>
        <p:spPr>
          <a:xfrm>
            <a:off x="406399" y="6379635"/>
            <a:ext cx="2506000" cy="365200"/>
          </a:xfrm>
          <a:prstGeom prst="rect">
            <a:avLst/>
          </a:prstGeom>
          <a:noFill/>
          <a:ln>
            <a:noFill/>
          </a:ln>
        </p:spPr>
        <p:txBody>
          <a:bodyPr vert="horz" wrap="square" lIns="91433" tIns="45700" rIns="91433" bIns="45700" rtlCol="0" anchor="ctr" anchorCtr="0">
            <a:noAutofit/>
          </a:bodyPr>
          <a:lstStyle/>
          <a:p>
            <a:pPr>
              <a:buSzPct val="25000"/>
            </a:pPr>
            <a:r>
              <a:rPr lang="en-US" dirty="0" smtClean="0">
                <a:solidFill>
                  <a:srgbClr val="161F62"/>
                </a:solidFill>
                <a:latin typeface="Questrial"/>
                <a:ea typeface="Questrial"/>
                <a:cs typeface="Questrial"/>
                <a:sym typeface="Questrial"/>
              </a:rPr>
              <a:t>April 2018</a:t>
            </a:r>
            <a:endParaRPr lang="en" dirty="0">
              <a:solidFill>
                <a:srgbClr val="161F62"/>
              </a:solidFill>
              <a:latin typeface="Questrial"/>
              <a:ea typeface="Questrial"/>
              <a:cs typeface="Questrial"/>
              <a:sym typeface="Questrial"/>
            </a:endParaRPr>
          </a:p>
        </p:txBody>
      </p:sp>
      <p:pic>
        <p:nvPicPr>
          <p:cNvPr id="6" name="Picture 5"/>
          <p:cNvPicPr>
            <a:picLocks noChangeAspect="1"/>
          </p:cNvPicPr>
          <p:nvPr/>
        </p:nvPicPr>
        <p:blipFill>
          <a:blip r:embed="rId3"/>
          <a:stretch>
            <a:fillRect/>
          </a:stretch>
        </p:blipFill>
        <p:spPr>
          <a:xfrm>
            <a:off x="177800" y="399161"/>
            <a:ext cx="1207113" cy="1207113"/>
          </a:xfrm>
          <a:prstGeom prst="rect">
            <a:avLst/>
          </a:prstGeom>
        </p:spPr>
      </p:pic>
      <p:sp>
        <p:nvSpPr>
          <p:cNvPr id="2" name="Slide Number Placeholder 1"/>
          <p:cNvSpPr>
            <a:spLocks noGrp="1"/>
          </p:cNvSpPr>
          <p:nvPr>
            <p:ph type="sldNum" sz="quarter" idx="11"/>
          </p:nvPr>
        </p:nvSpPr>
        <p:spPr/>
        <p:txBody>
          <a:bodyPr/>
          <a:lstStyle/>
          <a:p>
            <a:fld id="{453CC3A6-4BBE-4722-963B-0F2471C635E5}" type="slidenum">
              <a:rPr lang="en-US" smtClean="0"/>
              <a:pPr/>
              <a:t>86</a:t>
            </a:fld>
            <a:endParaRPr lang="en-US" dirty="0"/>
          </a:p>
        </p:txBody>
      </p:sp>
    </p:spTree>
    <p:extLst>
      <p:ext uri="{BB962C8B-B14F-4D97-AF65-F5344CB8AC3E}">
        <p14:creationId xmlns:p14="http://schemas.microsoft.com/office/powerpoint/2010/main" val="320882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Shape 476"/>
          <p:cNvSpPr txBox="1">
            <a:spLocks noGrp="1"/>
          </p:cNvSpPr>
          <p:nvPr>
            <p:ph type="title"/>
          </p:nvPr>
        </p:nvSpPr>
        <p:spPr/>
        <p:txBody>
          <a:bodyPr/>
          <a:lstStyle/>
          <a:p>
            <a:r>
              <a:rPr lang="en-US" dirty="0" smtClean="0">
                <a:sym typeface="Lato"/>
              </a:rPr>
              <a:t>Activity: What do you think? </a:t>
            </a:r>
            <a:endParaRPr lang="en" dirty="0">
              <a:solidFill>
                <a:srgbClr val="FF0000"/>
              </a:solidFill>
              <a:sym typeface="Lato"/>
            </a:endParaRPr>
          </a:p>
        </p:txBody>
      </p:sp>
      <p:sp>
        <p:nvSpPr>
          <p:cNvPr id="475" name="Shape 475"/>
          <p:cNvSpPr txBox="1">
            <a:spLocks noGrp="1"/>
          </p:cNvSpPr>
          <p:nvPr>
            <p:ph type="body" idx="1"/>
          </p:nvPr>
        </p:nvSpPr>
        <p:spPr>
          <a:xfrm>
            <a:off x="1028700" y="1299660"/>
            <a:ext cx="10426699" cy="5558339"/>
          </a:xfrm>
        </p:spPr>
        <p:txBody>
          <a:bodyPr/>
          <a:lstStyle/>
          <a:p>
            <a:pPr marL="0" indent="0" algn="ctr">
              <a:spcBef>
                <a:spcPts val="0"/>
              </a:spcBef>
              <a:buNone/>
            </a:pPr>
            <a:r>
              <a:rPr lang="en" sz="2400" dirty="0" smtClean="0">
                <a:solidFill>
                  <a:srgbClr val="FF0000"/>
                </a:solidFill>
              </a:rPr>
              <a:t>What challenges do you see with this goal? </a:t>
            </a:r>
          </a:p>
          <a:p>
            <a:pPr marL="0" indent="0" algn="ctr">
              <a:spcBef>
                <a:spcPts val="0"/>
              </a:spcBef>
              <a:buNone/>
            </a:pPr>
            <a:r>
              <a:rPr lang="en" sz="2400" dirty="0" smtClean="0">
                <a:solidFill>
                  <a:srgbClr val="FF0000"/>
                </a:solidFill>
              </a:rPr>
              <a:t>What is the disability-related need addressed?</a:t>
            </a:r>
          </a:p>
          <a:p>
            <a:pPr marL="0" indent="0" algn="ctr">
              <a:spcBef>
                <a:spcPts val="0"/>
              </a:spcBef>
              <a:buNone/>
            </a:pPr>
            <a:endParaRPr lang="en" sz="1400" dirty="0" smtClean="0">
              <a:solidFill>
                <a:srgbClr val="FF0000"/>
              </a:solidFill>
            </a:endParaRPr>
          </a:p>
          <a:p>
            <a:pPr marL="0" indent="0">
              <a:lnSpc>
                <a:spcPct val="95000"/>
              </a:lnSpc>
              <a:spcBef>
                <a:spcPts val="0"/>
              </a:spcBef>
              <a:buNone/>
            </a:pPr>
            <a:r>
              <a:rPr lang="en" sz="2000" b="1" dirty="0" smtClean="0">
                <a:sym typeface="Lato"/>
              </a:rPr>
              <a:t>Goal Statement: </a:t>
            </a:r>
            <a:r>
              <a:rPr lang="en" sz="2000" dirty="0" smtClean="0"/>
              <a:t>The student will increase independent use of strategies to reduce frustration so they can stay on task and complete reading assignments</a:t>
            </a:r>
          </a:p>
          <a:p>
            <a:pPr lvl="1">
              <a:lnSpc>
                <a:spcPct val="95000"/>
              </a:lnSpc>
            </a:pPr>
            <a:r>
              <a:rPr lang="en" sz="2000" b="1" dirty="0" smtClean="0">
                <a:sym typeface="Lato"/>
              </a:rPr>
              <a:t>Baseline:</a:t>
            </a:r>
            <a:r>
              <a:rPr lang="en" sz="2000" dirty="0" smtClean="0">
                <a:sym typeface="Lato"/>
              </a:rPr>
              <a:t> avg. needs 5 </a:t>
            </a:r>
            <a:r>
              <a:rPr lang="en" sz="2000" dirty="0" smtClean="0"/>
              <a:t>prompts for strategies + 70% work completed during academic class periods+ leaves class due to frustration avg of 2x per class per week for 10-15 min each time</a:t>
            </a:r>
          </a:p>
          <a:p>
            <a:pPr lvl="1">
              <a:lnSpc>
                <a:spcPct val="95000"/>
              </a:lnSpc>
            </a:pPr>
            <a:r>
              <a:rPr lang="en" sz="2000" b="1" dirty="0" smtClean="0">
                <a:sym typeface="Lato"/>
              </a:rPr>
              <a:t>LOA:</a:t>
            </a:r>
            <a:r>
              <a:rPr lang="en" sz="2000" dirty="0" smtClean="0">
                <a:sym typeface="Lato"/>
              </a:rPr>
              <a:t> no more than 2 pro</a:t>
            </a:r>
            <a:r>
              <a:rPr lang="en" sz="2000" dirty="0" smtClean="0"/>
              <a:t>mpts + 90% work completed + no more than 2 breaks per day for 5-10 min each </a:t>
            </a:r>
          </a:p>
          <a:p>
            <a:pPr>
              <a:lnSpc>
                <a:spcPct val="95000"/>
              </a:lnSpc>
            </a:pPr>
            <a:r>
              <a:rPr lang="en" sz="2000" b="1" dirty="0" smtClean="0">
                <a:sym typeface="Lato"/>
              </a:rPr>
              <a:t>Benchmarks/STOs</a:t>
            </a:r>
            <a:r>
              <a:rPr lang="en" sz="2000" dirty="0" smtClean="0">
                <a:sym typeface="Lato"/>
              </a:rPr>
              <a:t>- </a:t>
            </a:r>
            <a:r>
              <a:rPr lang="en" sz="2000" i="1" dirty="0" smtClean="0">
                <a:solidFill>
                  <a:schemeClr val="bg1"/>
                </a:solidFill>
                <a:sym typeface="Lato"/>
              </a:rPr>
              <a:t>yes</a:t>
            </a:r>
            <a:r>
              <a:rPr lang="en" sz="2000" i="1" dirty="0" smtClean="0">
                <a:solidFill>
                  <a:srgbClr val="FF0000"/>
                </a:solidFill>
                <a:sym typeface="Lato"/>
              </a:rPr>
              <a:t> </a:t>
            </a:r>
            <a:r>
              <a:rPr lang="en" sz="2000" dirty="0" smtClean="0">
                <a:sym typeface="Lato"/>
              </a:rPr>
              <a:t> </a:t>
            </a:r>
            <a:r>
              <a:rPr lang="en" sz="1600" dirty="0" smtClean="0">
                <a:sym typeface="Lato"/>
              </a:rPr>
              <a:t>(need bas</a:t>
            </a:r>
            <a:r>
              <a:rPr lang="en" sz="1600" dirty="0" smtClean="0"/>
              <a:t>eline/LOA for each)</a:t>
            </a:r>
          </a:p>
          <a:p>
            <a:pPr marL="457200" lvl="1" indent="0">
              <a:lnSpc>
                <a:spcPct val="95000"/>
              </a:lnSpc>
              <a:spcBef>
                <a:spcPts val="0"/>
              </a:spcBef>
              <a:buNone/>
            </a:pPr>
            <a:r>
              <a:rPr lang="en" sz="1800" dirty="0" smtClean="0"/>
              <a:t>Student will: </a:t>
            </a:r>
          </a:p>
          <a:p>
            <a:pPr lvl="1">
              <a:lnSpc>
                <a:spcPct val="95000"/>
              </a:lnSpc>
              <a:spcBef>
                <a:spcPts val="0"/>
              </a:spcBef>
            </a:pPr>
            <a:r>
              <a:rPr lang="en" sz="1800" dirty="0" smtClean="0"/>
              <a:t>Identify when frustrated (baseline/LOA? ) </a:t>
            </a:r>
          </a:p>
          <a:p>
            <a:pPr lvl="1">
              <a:lnSpc>
                <a:spcPct val="95000"/>
              </a:lnSpc>
              <a:spcBef>
                <a:spcPts val="0"/>
              </a:spcBef>
            </a:pPr>
            <a:r>
              <a:rPr lang="en" sz="1800" dirty="0" smtClean="0"/>
              <a:t>Identify  strategy to help -such as text reader, 5 min break, identifying when frustrated, asking for teacher assistance (baseline/LOA- select strategy for task)</a:t>
            </a:r>
          </a:p>
          <a:p>
            <a:pPr lvl="1">
              <a:lnSpc>
                <a:spcPct val="95000"/>
              </a:lnSpc>
              <a:spcBef>
                <a:spcPts val="0"/>
              </a:spcBef>
            </a:pPr>
            <a:r>
              <a:rPr lang="en" sz="1800" dirty="0" smtClean="0"/>
              <a:t>Use strategy independently -(baseline LOA= prompts + use + task completion)</a:t>
            </a:r>
            <a:endParaRPr lang="en" sz="1800" dirty="0"/>
          </a:p>
        </p:txBody>
      </p:sp>
      <p:sp>
        <p:nvSpPr>
          <p:cNvPr id="477" name="Shape 477"/>
          <p:cNvSpPr txBox="1">
            <a:spLocks noGrp="1"/>
          </p:cNvSpPr>
          <p:nvPr>
            <p:ph type="dt" idx="10"/>
          </p:nvPr>
        </p:nvSpPr>
        <p:spPr/>
        <p:txBody>
          <a:bodyPr/>
          <a:lstStyle/>
          <a:p>
            <a:r>
              <a:rPr lang="en-US" dirty="0" smtClean="0">
                <a:sym typeface="Questrial"/>
              </a:rPr>
              <a:t>April 2018</a:t>
            </a:r>
            <a:endParaRPr lang="en" dirty="0">
              <a:sym typeface="Questrial"/>
            </a:endParaRPr>
          </a:p>
        </p:txBody>
      </p:sp>
      <p:pic>
        <p:nvPicPr>
          <p:cNvPr id="6" name="Picture 5"/>
          <p:cNvPicPr>
            <a:picLocks noChangeAspect="1"/>
          </p:cNvPicPr>
          <p:nvPr/>
        </p:nvPicPr>
        <p:blipFill>
          <a:blip r:embed="rId3"/>
          <a:stretch>
            <a:fillRect/>
          </a:stretch>
        </p:blipFill>
        <p:spPr>
          <a:xfrm>
            <a:off x="234643" y="361061"/>
            <a:ext cx="1207113" cy="1207113"/>
          </a:xfrm>
          <a:prstGeom prst="rect">
            <a:avLst/>
          </a:prstGeom>
        </p:spPr>
      </p:pic>
      <p:sp>
        <p:nvSpPr>
          <p:cNvPr id="2" name="Slide Number Placeholder 1"/>
          <p:cNvSpPr>
            <a:spLocks noGrp="1"/>
          </p:cNvSpPr>
          <p:nvPr>
            <p:ph type="sldNum" sz="quarter" idx="11"/>
          </p:nvPr>
        </p:nvSpPr>
        <p:spPr/>
        <p:txBody>
          <a:bodyPr/>
          <a:lstStyle/>
          <a:p>
            <a:fld id="{453CC3A6-4BBE-4722-963B-0F2471C635E5}" type="slidenum">
              <a:rPr lang="en-US" smtClean="0"/>
              <a:pPr/>
              <a:t>87</a:t>
            </a:fld>
            <a:endParaRPr lang="en-US" dirty="0"/>
          </a:p>
        </p:txBody>
      </p:sp>
    </p:spTree>
    <p:extLst>
      <p:ext uri="{BB962C8B-B14F-4D97-AF65-F5344CB8AC3E}">
        <p14:creationId xmlns:p14="http://schemas.microsoft.com/office/powerpoint/2010/main" val="39841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CCR-IEP 5 Step Process</a:t>
            </a:r>
            <a:endParaRPr lang="en-US" dirty="0"/>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12" name="Content Placeholder 2"/>
          <p:cNvSpPr>
            <a:spLocks noGrp="1"/>
          </p:cNvSpPr>
          <p:nvPr>
            <p:ph sz="half" idx="4294967295"/>
          </p:nvPr>
        </p:nvSpPr>
        <p:spPr>
          <a:xfrm>
            <a:off x="1524000" y="1336675"/>
            <a:ext cx="9144000" cy="4686300"/>
          </a:xfrm>
        </p:spPr>
        <p:txBody>
          <a:bodyPr/>
          <a:lstStyle/>
          <a:p>
            <a:pPr marL="0" indent="0" algn="ctr">
              <a:buNone/>
            </a:pPr>
            <a:endParaRPr lang="en-US" sz="4800" dirty="0"/>
          </a:p>
          <a:p>
            <a:pPr>
              <a:buNone/>
            </a:pPr>
            <a:endParaRPr lang="en-US" sz="4800" dirty="0"/>
          </a:p>
        </p:txBody>
      </p:sp>
      <p:grpSp>
        <p:nvGrpSpPr>
          <p:cNvPr id="6" name="Group 5"/>
          <p:cNvGrpSpPr/>
          <p:nvPr/>
        </p:nvGrpSpPr>
        <p:grpSpPr>
          <a:xfrm>
            <a:off x="1818779" y="1448923"/>
            <a:ext cx="8379720" cy="5313986"/>
            <a:chOff x="294779" y="1448923"/>
            <a:chExt cx="8379720" cy="5313986"/>
          </a:xfrm>
        </p:grpSpPr>
        <p:sp>
          <p:nvSpPr>
            <p:cNvPr id="23" name="Rounded Rectangle 22"/>
            <p:cNvSpPr/>
            <p:nvPr/>
          </p:nvSpPr>
          <p:spPr>
            <a:xfrm>
              <a:off x="2679031" y="1448923"/>
              <a:ext cx="3730317" cy="1478300"/>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Understand </a:t>
              </a:r>
              <a:r>
                <a:rPr lang="en-US" sz="2800" b="1" dirty="0"/>
                <a:t>Achievement</a:t>
              </a:r>
              <a:endParaRPr lang="en-US" sz="2800" dirty="0"/>
            </a:p>
          </p:txBody>
        </p:sp>
        <p:sp>
          <p:nvSpPr>
            <p:cNvPr id="24" name="Rounded Rectangle 23"/>
            <p:cNvSpPr/>
            <p:nvPr/>
          </p:nvSpPr>
          <p:spPr>
            <a:xfrm>
              <a:off x="5234067" y="3051980"/>
              <a:ext cx="3440432" cy="1536862"/>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a:solidFill>
                    <a:schemeClr val="tx1"/>
                  </a:solidFill>
                </a:rPr>
                <a:t>Identify</a:t>
              </a:r>
              <a:r>
                <a:rPr lang="en-US" sz="2800" b="1" dirty="0"/>
                <a:t> Effects of Disability</a:t>
              </a:r>
            </a:p>
            <a:p>
              <a:pPr algn="ctr"/>
              <a:r>
                <a:rPr lang="en-US" b="1" i="1" dirty="0" smtClean="0"/>
                <a:t>(and disability related needs)</a:t>
              </a:r>
              <a:r>
                <a:rPr lang="en-US" sz="2800" dirty="0"/>
                <a:t>  </a:t>
              </a:r>
            </a:p>
          </p:txBody>
        </p:sp>
        <p:sp>
          <p:nvSpPr>
            <p:cNvPr id="25" name="Rounded Rectangle 24"/>
            <p:cNvSpPr/>
            <p:nvPr/>
          </p:nvSpPr>
          <p:spPr>
            <a:xfrm>
              <a:off x="4761354" y="4721251"/>
              <a:ext cx="3298536" cy="1721154"/>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Develop</a:t>
              </a:r>
              <a:r>
                <a:rPr lang="en-US" sz="2800" b="1" dirty="0"/>
                <a:t> Goals</a:t>
              </a:r>
              <a:endParaRPr lang="en-US" sz="2800" dirty="0"/>
            </a:p>
          </p:txBody>
        </p:sp>
        <p:sp>
          <p:nvSpPr>
            <p:cNvPr id="26" name="Rounded Rectangle 25"/>
            <p:cNvSpPr/>
            <p:nvPr/>
          </p:nvSpPr>
          <p:spPr>
            <a:xfrm>
              <a:off x="994612" y="4695835"/>
              <a:ext cx="3350676" cy="1746570"/>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solidFill>
                </a:rPr>
                <a:t>Align</a:t>
              </a:r>
              <a:r>
                <a:rPr lang="en-US" sz="2800" b="1" dirty="0"/>
                <a:t> Services</a:t>
              </a:r>
              <a:endParaRPr lang="en-US" sz="2800" dirty="0"/>
            </a:p>
          </p:txBody>
        </p:sp>
        <p:sp>
          <p:nvSpPr>
            <p:cNvPr id="27" name="Rounded Rectangle 26"/>
            <p:cNvSpPr/>
            <p:nvPr/>
          </p:nvSpPr>
          <p:spPr>
            <a:xfrm>
              <a:off x="349059" y="3051980"/>
              <a:ext cx="3540884" cy="1502834"/>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Analyze</a:t>
              </a:r>
              <a:r>
                <a:rPr lang="en-US" sz="2800" b="1" dirty="0"/>
                <a:t> Progress</a:t>
              </a:r>
              <a:endParaRPr lang="en-US" sz="2800" dirty="0"/>
            </a:p>
          </p:txBody>
        </p:sp>
        <p:sp>
          <p:nvSpPr>
            <p:cNvPr id="17" name="Curved Down Arrow 16"/>
            <p:cNvSpPr/>
            <p:nvPr/>
          </p:nvSpPr>
          <p:spPr>
            <a:xfrm rot="2963778">
              <a:off x="6397625" y="2293030"/>
              <a:ext cx="1140306" cy="184422"/>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7" name="Curved Down Arrow 36"/>
            <p:cNvSpPr/>
            <p:nvPr/>
          </p:nvSpPr>
          <p:spPr>
            <a:xfrm rot="6748810">
              <a:off x="7929007" y="5224151"/>
              <a:ext cx="1140306" cy="184422"/>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8" name="Curved Down Arrow 37"/>
            <p:cNvSpPr/>
            <p:nvPr/>
          </p:nvSpPr>
          <p:spPr>
            <a:xfrm rot="14207802">
              <a:off x="-256746" y="4788313"/>
              <a:ext cx="1324132" cy="221081"/>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40" name="Curved Down Arrow 39"/>
            <p:cNvSpPr/>
            <p:nvPr/>
          </p:nvSpPr>
          <p:spPr>
            <a:xfrm rot="10800000">
              <a:off x="3882123" y="6541828"/>
              <a:ext cx="1324132" cy="221081"/>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42" name="Curved Down Arrow 41"/>
            <p:cNvSpPr/>
            <p:nvPr/>
          </p:nvSpPr>
          <p:spPr>
            <a:xfrm rot="18659890">
              <a:off x="1357235" y="2195391"/>
              <a:ext cx="1324132" cy="221081"/>
            </a:xfrm>
            <a:prstGeom prst="curvedDownArrow">
              <a:avLst>
                <a:gd name="adj1" fmla="val 25000"/>
                <a:gd name="adj2" fmla="val 118518"/>
                <a:gd name="adj3" fmla="val 3827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grpSp>
      <p:sp>
        <p:nvSpPr>
          <p:cNvPr id="7" name="Action Button: Information 6">
            <a:hlinkClick r:id="rId3" highlightClick="1"/>
          </p:cNvPr>
          <p:cNvSpPr/>
          <p:nvPr/>
        </p:nvSpPr>
        <p:spPr>
          <a:xfrm>
            <a:off x="10326370" y="396432"/>
            <a:ext cx="537942" cy="520813"/>
          </a:xfrm>
          <a:prstGeom prst="actionButtonInformation">
            <a:avLst/>
          </a:prstGeom>
          <a:solidFill>
            <a:schemeClr val="accent3">
              <a:lumMod val="75000"/>
            </a:schemeClr>
          </a:solidFill>
        </p:spPr>
        <p:txBody>
          <a:bodyPr rtlCol="0" anchor="ctr">
            <a:spAutoFit/>
          </a:bodyPr>
          <a:lstStyle/>
          <a:p>
            <a:pPr algn="ctr"/>
            <a:endParaRPr lang="en-US" dirty="0">
              <a:ln>
                <a:solidFill>
                  <a:schemeClr val="accent1">
                    <a:lumMod val="75000"/>
                  </a:schemeClr>
                </a:solidFill>
              </a:ln>
              <a:noFill/>
            </a:endParaRPr>
          </a:p>
        </p:txBody>
      </p:sp>
      <p:sp>
        <p:nvSpPr>
          <p:cNvPr id="5" name="Slide Number Placeholder 4"/>
          <p:cNvSpPr>
            <a:spLocks noGrp="1"/>
          </p:cNvSpPr>
          <p:nvPr>
            <p:ph type="sldNum" sz="quarter" idx="11"/>
          </p:nvPr>
        </p:nvSpPr>
        <p:spPr/>
        <p:txBody>
          <a:bodyPr/>
          <a:lstStyle/>
          <a:p>
            <a:fld id="{453CC3A6-4BBE-4722-963B-0F2471C635E5}" type="slidenum">
              <a:rPr lang="en-US" smtClean="0"/>
              <a:pPr/>
              <a:t>88</a:t>
            </a:fld>
            <a:endParaRPr lang="en-US" dirty="0"/>
          </a:p>
        </p:txBody>
      </p:sp>
    </p:spTree>
    <p:extLst>
      <p:ext uri="{BB962C8B-B14F-4D97-AF65-F5344CB8AC3E}">
        <p14:creationId xmlns:p14="http://schemas.microsoft.com/office/powerpoint/2010/main" val="213643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April 2018</a:t>
            </a:r>
            <a:endParaRPr lang="en-US" dirty="0"/>
          </a:p>
        </p:txBody>
      </p:sp>
      <p:sp>
        <p:nvSpPr>
          <p:cNvPr id="4" name="Title 3"/>
          <p:cNvSpPr>
            <a:spLocks noGrp="1"/>
          </p:cNvSpPr>
          <p:nvPr>
            <p:ph type="title"/>
          </p:nvPr>
        </p:nvSpPr>
        <p:spPr/>
        <p:txBody>
          <a:bodyPr/>
          <a:lstStyle/>
          <a:p>
            <a:r>
              <a:rPr lang="en-US" dirty="0"/>
              <a:t>Step 4: Align Special Education Services</a:t>
            </a:r>
          </a:p>
        </p:txBody>
      </p:sp>
      <p:sp>
        <p:nvSpPr>
          <p:cNvPr id="12" name="Content Placeholder 2"/>
          <p:cNvSpPr>
            <a:spLocks noGrp="1"/>
          </p:cNvSpPr>
          <p:nvPr>
            <p:ph sz="half" idx="4294967295"/>
          </p:nvPr>
        </p:nvSpPr>
        <p:spPr>
          <a:xfrm>
            <a:off x="1524000" y="1336675"/>
            <a:ext cx="9144000" cy="4686300"/>
          </a:xfrm>
        </p:spPr>
        <p:txBody>
          <a:bodyPr/>
          <a:lstStyle/>
          <a:p>
            <a:pPr marL="0" indent="0" algn="ctr">
              <a:buNone/>
            </a:pPr>
            <a:endParaRPr lang="en-US" sz="4800" dirty="0"/>
          </a:p>
          <a:p>
            <a:pPr>
              <a:buNone/>
            </a:pPr>
            <a:endParaRPr lang="en-US" sz="4800" dirty="0"/>
          </a:p>
        </p:txBody>
      </p:sp>
      <p:sp>
        <p:nvSpPr>
          <p:cNvPr id="24" name="Rounded Rectangle 23"/>
          <p:cNvSpPr/>
          <p:nvPr/>
        </p:nvSpPr>
        <p:spPr>
          <a:xfrm>
            <a:off x="2871538" y="1720485"/>
            <a:ext cx="6829656" cy="4535937"/>
          </a:xfrm>
          <a:prstGeom prst="roundRect">
            <a:avLst/>
          </a:prstGeom>
          <a:solidFill>
            <a:schemeClr val="accent6"/>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60000"/>
                    <a:lumOff val="40000"/>
                  </a:schemeClr>
                </a:solidFill>
              </a:rPr>
              <a:t> </a:t>
            </a:r>
            <a:r>
              <a:rPr lang="en-US" sz="4000" dirty="0">
                <a:solidFill>
                  <a:schemeClr val="accent1">
                    <a:lumMod val="60000"/>
                    <a:lumOff val="40000"/>
                  </a:schemeClr>
                </a:solidFill>
              </a:rPr>
              <a:t>Align </a:t>
            </a:r>
            <a:r>
              <a:rPr lang="en-US" sz="4000" dirty="0">
                <a:solidFill>
                  <a:schemeClr val="tx1"/>
                </a:solidFill>
              </a:rPr>
              <a:t>specially designed instruction, services, supports and accommodations needed to support the goals and ensure access to the general curriculum.</a:t>
            </a:r>
            <a:endParaRPr lang="en-US" sz="8000" dirty="0">
              <a:solidFill>
                <a:schemeClr val="tx1"/>
              </a:solidFill>
            </a:endParaRPr>
          </a:p>
        </p:txBody>
      </p:sp>
      <p:sp>
        <p:nvSpPr>
          <p:cNvPr id="5" name="Slide Number Placeholder 4"/>
          <p:cNvSpPr>
            <a:spLocks noGrp="1"/>
          </p:cNvSpPr>
          <p:nvPr>
            <p:ph type="sldNum" sz="quarter" idx="11"/>
          </p:nvPr>
        </p:nvSpPr>
        <p:spPr/>
        <p:txBody>
          <a:bodyPr/>
          <a:lstStyle/>
          <a:p>
            <a:fld id="{453CC3A6-4BBE-4722-963B-0F2471C635E5}" type="slidenum">
              <a:rPr lang="en-US" smtClean="0"/>
              <a:pPr/>
              <a:t>89</a:t>
            </a:fld>
            <a:endParaRPr lang="en-US" dirty="0"/>
          </a:p>
        </p:txBody>
      </p:sp>
    </p:spTree>
    <p:extLst>
      <p:ext uri="{BB962C8B-B14F-4D97-AF65-F5344CB8AC3E}">
        <p14:creationId xmlns:p14="http://schemas.microsoft.com/office/powerpoint/2010/main" val="319890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0" y="0"/>
            <a:ext cx="9144000" cy="1295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F2264"/>
              </a:solidFill>
            </a:endParaRPr>
          </a:p>
        </p:txBody>
      </p:sp>
      <p:sp>
        <p:nvSpPr>
          <p:cNvPr id="2" name="Title 1"/>
          <p:cNvSpPr>
            <a:spLocks noGrp="1"/>
          </p:cNvSpPr>
          <p:nvPr>
            <p:ph type="title"/>
          </p:nvPr>
        </p:nvSpPr>
        <p:spPr>
          <a:xfrm>
            <a:off x="609601" y="84138"/>
            <a:ext cx="11049000" cy="1143000"/>
          </a:xfrm>
        </p:spPr>
        <p:txBody>
          <a:bodyPr>
            <a:normAutofit/>
          </a:bodyPr>
          <a:lstStyle/>
          <a:p>
            <a:r>
              <a:rPr lang="en-US" dirty="0" smtClean="0"/>
              <a:t>Systems that Support</a:t>
            </a:r>
            <a:endParaRPr lang="en-US" dirty="0"/>
          </a:p>
        </p:txBody>
      </p:sp>
      <p:sp>
        <p:nvSpPr>
          <p:cNvPr id="3" name="Content Placeholder 2"/>
          <p:cNvSpPr>
            <a:spLocks noGrp="1"/>
          </p:cNvSpPr>
          <p:nvPr>
            <p:ph idx="4294967295"/>
          </p:nvPr>
        </p:nvSpPr>
        <p:spPr>
          <a:xfrm>
            <a:off x="1524000" y="2590800"/>
            <a:ext cx="8686800" cy="3962400"/>
          </a:xfrm>
        </p:spPr>
        <p:txBody>
          <a:bodyPr>
            <a:normAutofit/>
          </a:bodyPr>
          <a:lstStyle/>
          <a:p>
            <a:pPr marL="514350" indent="-514350">
              <a:buNone/>
            </a:pPr>
            <a:r>
              <a:rPr lang="en-US" sz="1200" dirty="0">
                <a:solidFill>
                  <a:schemeClr val="tx2"/>
                </a:solidFill>
              </a:rPr>
              <a:t> </a:t>
            </a:r>
          </a:p>
          <a:p>
            <a:pPr marL="514350" indent="-514350">
              <a:buNone/>
            </a:pPr>
            <a:r>
              <a:rPr lang="en-US" sz="3600" dirty="0">
                <a:solidFill>
                  <a:schemeClr val="tx2"/>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381" y="1280496"/>
            <a:ext cx="8935239" cy="5075854"/>
          </a:xfrm>
          <a:prstGeom prst="rect">
            <a:avLst/>
          </a:prstGeom>
        </p:spPr>
      </p:pic>
      <p:sp>
        <p:nvSpPr>
          <p:cNvPr id="5" name="TextBox 4"/>
          <p:cNvSpPr txBox="1"/>
          <p:nvPr/>
        </p:nvSpPr>
        <p:spPr>
          <a:xfrm>
            <a:off x="2279586" y="6358979"/>
            <a:ext cx="8342194" cy="307777"/>
          </a:xfrm>
          <a:prstGeom prst="rect">
            <a:avLst/>
          </a:prstGeom>
          <a:noFill/>
        </p:spPr>
        <p:txBody>
          <a:bodyPr wrap="square" rtlCol="0">
            <a:spAutoFit/>
          </a:bodyPr>
          <a:lstStyle/>
          <a:p>
            <a:r>
              <a:rPr lang="en-US" sz="1400" dirty="0">
                <a:solidFill>
                  <a:schemeClr val="accent6"/>
                </a:solidFill>
              </a:rPr>
              <a:t>Adapted from </a:t>
            </a:r>
            <a:r>
              <a:rPr lang="en-US" sz="1400" dirty="0">
                <a:solidFill>
                  <a:schemeClr val="accent6"/>
                </a:solidFill>
                <a:hlinkClick r:id="rId4"/>
              </a:rPr>
              <a:t>Center for Story Based Strategy </a:t>
            </a:r>
            <a:r>
              <a:rPr lang="en-US" sz="1400" dirty="0">
                <a:solidFill>
                  <a:schemeClr val="accent6"/>
                </a:solidFill>
              </a:rPr>
              <a:t>and </a:t>
            </a:r>
            <a:r>
              <a:rPr lang="en-US" sz="1400" dirty="0">
                <a:solidFill>
                  <a:schemeClr val="accent6"/>
                </a:solidFill>
                <a:hlinkClick r:id="rId5"/>
              </a:rPr>
              <a:t>Interaction Institute for Social Change</a:t>
            </a:r>
            <a:endParaRPr lang="en-US" sz="1400" dirty="0">
              <a:solidFill>
                <a:schemeClr val="accent6"/>
              </a:solidFill>
            </a:endParaRPr>
          </a:p>
        </p:txBody>
      </p:sp>
      <p:sp>
        <p:nvSpPr>
          <p:cNvPr id="7" name="Rounded Rectangle 6"/>
          <p:cNvSpPr/>
          <p:nvPr/>
        </p:nvSpPr>
        <p:spPr>
          <a:xfrm>
            <a:off x="8129517" y="5895835"/>
            <a:ext cx="2115403" cy="4367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00"/>
                </a:solidFill>
              </a:rPr>
              <a:t>No Barriers</a:t>
            </a:r>
          </a:p>
        </p:txBody>
      </p:sp>
      <p:sp>
        <p:nvSpPr>
          <p:cNvPr id="10" name="Date Placeholder 9"/>
          <p:cNvSpPr>
            <a:spLocks noGrp="1"/>
          </p:cNvSpPr>
          <p:nvPr>
            <p:ph type="dt" sz="half" idx="10"/>
          </p:nvPr>
        </p:nvSpPr>
        <p:spPr/>
        <p:txBody>
          <a:bodyPr/>
          <a:lstStyle/>
          <a:p>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9</a:t>
            </a:fld>
            <a:endParaRPr lang="en-US" dirty="0"/>
          </a:p>
        </p:txBody>
      </p:sp>
    </p:spTree>
    <p:extLst>
      <p:ext uri="{BB962C8B-B14F-4D97-AF65-F5344CB8AC3E}">
        <p14:creationId xmlns:p14="http://schemas.microsoft.com/office/powerpoint/2010/main" val="1267381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IEP Linkages: Aligning Services to Needs and Goals</a:t>
            </a:r>
            <a:r>
              <a:rPr lang="en-US" dirty="0" smtClean="0"/>
              <a:t/>
            </a:r>
            <a:br>
              <a:rPr lang="en-US" dirty="0" smtClean="0"/>
            </a:br>
            <a:r>
              <a:rPr lang="en-US" sz="2800" dirty="0" smtClean="0"/>
              <a:t>(Linking Steps 2, 3 and 4)</a:t>
            </a:r>
            <a:endParaRPr lang="en-US" sz="2800" dirty="0"/>
          </a:p>
        </p:txBody>
      </p:sp>
      <p:sp>
        <p:nvSpPr>
          <p:cNvPr id="4" name="Date Placeholder 3"/>
          <p:cNvSpPr>
            <a:spLocks noGrp="1"/>
          </p:cNvSpPr>
          <p:nvPr>
            <p:ph type="dt" sz="half" idx="10"/>
          </p:nvPr>
        </p:nvSpPr>
        <p:spPr/>
        <p:txBody>
          <a:bodyPr/>
          <a:lstStyle/>
          <a:p>
            <a:r>
              <a:rPr lang="en-US" dirty="0" smtClean="0"/>
              <a:t>April 2018</a:t>
            </a:r>
            <a:endParaRPr lang="en-US" dirty="0"/>
          </a:p>
        </p:txBody>
      </p:sp>
      <p:pic>
        <p:nvPicPr>
          <p:cNvPr id="1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4000" y="1228760"/>
            <a:ext cx="6326188" cy="1668463"/>
          </a:xfrm>
        </p:spPr>
      </p:pic>
      <p:grpSp>
        <p:nvGrpSpPr>
          <p:cNvPr id="18" name="Group 17"/>
          <p:cNvGrpSpPr/>
          <p:nvPr/>
        </p:nvGrpSpPr>
        <p:grpSpPr>
          <a:xfrm>
            <a:off x="902494" y="1535135"/>
            <a:ext cx="9765506" cy="5245886"/>
            <a:chOff x="902494" y="1535135"/>
            <a:chExt cx="9765506" cy="5245886"/>
          </a:xfrm>
        </p:grpSpPr>
        <p:pic>
          <p:nvPicPr>
            <p:cNvPr id="11" name="Picture 10"/>
            <p:cNvPicPr>
              <a:picLocks noChangeAspect="1"/>
            </p:cNvPicPr>
            <p:nvPr/>
          </p:nvPicPr>
          <p:blipFill>
            <a:blip r:embed="rId4"/>
            <a:stretch>
              <a:fillRect/>
            </a:stretch>
          </p:blipFill>
          <p:spPr>
            <a:xfrm>
              <a:off x="4938824" y="2964729"/>
              <a:ext cx="5729176" cy="1847248"/>
            </a:xfrm>
            <a:prstGeom prst="rect">
              <a:avLst/>
            </a:prstGeom>
          </p:spPr>
        </p:pic>
        <p:pic>
          <p:nvPicPr>
            <p:cNvPr id="12" name="Picture 11"/>
            <p:cNvPicPr>
              <a:picLocks noChangeAspect="1"/>
            </p:cNvPicPr>
            <p:nvPr/>
          </p:nvPicPr>
          <p:blipFill>
            <a:blip r:embed="rId5"/>
            <a:stretch>
              <a:fillRect/>
            </a:stretch>
          </p:blipFill>
          <p:spPr>
            <a:xfrm>
              <a:off x="1458930" y="4788966"/>
              <a:ext cx="5514362" cy="1992055"/>
            </a:xfrm>
            <a:prstGeom prst="rect">
              <a:avLst/>
            </a:prstGeom>
          </p:spPr>
        </p:pic>
        <p:sp>
          <p:nvSpPr>
            <p:cNvPr id="13" name="TextBox 12"/>
            <p:cNvSpPr txBox="1"/>
            <p:nvPr/>
          </p:nvSpPr>
          <p:spPr>
            <a:xfrm>
              <a:off x="7665703" y="1535135"/>
              <a:ext cx="2197768" cy="1200329"/>
            </a:xfrm>
            <a:prstGeom prst="rect">
              <a:avLst/>
            </a:prstGeom>
            <a:noFill/>
          </p:spPr>
          <p:txBody>
            <a:bodyPr wrap="square" rtlCol="0">
              <a:spAutoFit/>
            </a:bodyPr>
            <a:lstStyle/>
            <a:p>
              <a:pPr algn="ctr"/>
              <a:r>
                <a:rPr lang="en-US" sz="3600" dirty="0">
                  <a:solidFill>
                    <a:schemeClr val="bg1">
                      <a:lumMod val="75000"/>
                      <a:lumOff val="25000"/>
                    </a:schemeClr>
                  </a:solidFill>
                </a:rPr>
                <a:t>Identify Needs</a:t>
              </a:r>
            </a:p>
          </p:txBody>
        </p:sp>
        <p:sp>
          <p:nvSpPr>
            <p:cNvPr id="14" name="TextBox 13"/>
            <p:cNvSpPr txBox="1"/>
            <p:nvPr/>
          </p:nvSpPr>
          <p:spPr>
            <a:xfrm>
              <a:off x="902494" y="3043462"/>
              <a:ext cx="3784600" cy="1200329"/>
            </a:xfrm>
            <a:prstGeom prst="rect">
              <a:avLst/>
            </a:prstGeom>
            <a:noFill/>
          </p:spPr>
          <p:txBody>
            <a:bodyPr wrap="square" rtlCol="0">
              <a:spAutoFit/>
            </a:bodyPr>
            <a:lstStyle/>
            <a:p>
              <a:r>
                <a:rPr lang="en-US" sz="3600" dirty="0">
                  <a:solidFill>
                    <a:schemeClr val="bg1">
                      <a:lumMod val="75000"/>
                      <a:lumOff val="25000"/>
                    </a:schemeClr>
                  </a:solidFill>
                </a:rPr>
                <a:t>Develop Goals to Address Needs</a:t>
              </a:r>
            </a:p>
          </p:txBody>
        </p:sp>
        <p:sp>
          <p:nvSpPr>
            <p:cNvPr id="15" name="TextBox 14"/>
            <p:cNvSpPr txBox="1"/>
            <p:nvPr/>
          </p:nvSpPr>
          <p:spPr>
            <a:xfrm>
              <a:off x="7203463" y="4919336"/>
              <a:ext cx="3464537" cy="1754326"/>
            </a:xfrm>
            <a:prstGeom prst="rect">
              <a:avLst/>
            </a:prstGeom>
            <a:noFill/>
          </p:spPr>
          <p:txBody>
            <a:bodyPr wrap="square" rtlCol="0">
              <a:spAutoFit/>
            </a:bodyPr>
            <a:lstStyle/>
            <a:p>
              <a:r>
                <a:rPr lang="en-US" sz="3600" dirty="0">
                  <a:solidFill>
                    <a:schemeClr val="bg1">
                      <a:lumMod val="75000"/>
                      <a:lumOff val="25000"/>
                    </a:schemeClr>
                  </a:solidFill>
                </a:rPr>
                <a:t>Align Services with Goals and Needs</a:t>
              </a:r>
            </a:p>
          </p:txBody>
        </p:sp>
      </p:grpSp>
      <p:sp>
        <p:nvSpPr>
          <p:cNvPr id="3" name="Slide Number Placeholder 2"/>
          <p:cNvSpPr>
            <a:spLocks noGrp="1"/>
          </p:cNvSpPr>
          <p:nvPr>
            <p:ph type="sldNum" sz="quarter" idx="11"/>
          </p:nvPr>
        </p:nvSpPr>
        <p:spPr/>
        <p:txBody>
          <a:bodyPr/>
          <a:lstStyle/>
          <a:p>
            <a:fld id="{453CC3A6-4BBE-4722-963B-0F2471C635E5}" type="slidenum">
              <a:rPr lang="en-US" smtClean="0"/>
              <a:pPr/>
              <a:t>90</a:t>
            </a:fld>
            <a:endParaRPr lang="en-US" dirty="0"/>
          </a:p>
        </p:txBody>
      </p:sp>
    </p:spTree>
    <p:extLst>
      <p:ext uri="{BB962C8B-B14F-4D97-AF65-F5344CB8AC3E}">
        <p14:creationId xmlns:p14="http://schemas.microsoft.com/office/powerpoint/2010/main" val="2810658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Step 4  Key Ideas</a:t>
            </a:r>
            <a:endParaRPr lang="en-US" dirty="0"/>
          </a:p>
        </p:txBody>
      </p:sp>
      <p:sp>
        <p:nvSpPr>
          <p:cNvPr id="8" name="Content Placeholder 7"/>
          <p:cNvSpPr>
            <a:spLocks noGrp="1"/>
          </p:cNvSpPr>
          <p:nvPr>
            <p:ph idx="1"/>
          </p:nvPr>
        </p:nvSpPr>
        <p:spPr>
          <a:xfrm>
            <a:off x="1272209" y="1906072"/>
            <a:ext cx="9859617" cy="4388709"/>
          </a:xfrm>
        </p:spPr>
        <p:txBody>
          <a:bodyPr/>
          <a:lstStyle/>
          <a:p>
            <a:pPr marL="0" indent="0">
              <a:buNone/>
            </a:pPr>
            <a:r>
              <a:rPr lang="en-US" sz="3600" dirty="0" smtClean="0"/>
              <a:t>Understanding the purpose of IEP services and why each service is needed to improve access, engagement and/or progress is central to linking services to IEP goals and disability-related needs</a:t>
            </a:r>
          </a:p>
        </p:txBody>
      </p:sp>
      <p:sp>
        <p:nvSpPr>
          <p:cNvPr id="2" name="Date Placeholder 1"/>
          <p:cNvSpPr>
            <a:spLocks noGrp="1"/>
          </p:cNvSpPr>
          <p:nvPr>
            <p:ph type="dt" sz="half" idx="10"/>
          </p:nvPr>
        </p:nvSpPr>
        <p:spPr/>
        <p:txBody>
          <a:bodyPr/>
          <a:lstStyle/>
          <a:p>
            <a:pPr>
              <a:defRPr/>
            </a:pPr>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91</a:t>
            </a:fld>
            <a:endParaRPr lang="en-US" dirty="0"/>
          </a:p>
        </p:txBody>
      </p:sp>
    </p:spTree>
    <p:extLst>
      <p:ext uri="{BB962C8B-B14F-4D97-AF65-F5344CB8AC3E}">
        <p14:creationId xmlns:p14="http://schemas.microsoft.com/office/powerpoint/2010/main" val="398331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Step 4  Key Ideas</a:t>
            </a:r>
            <a:endParaRPr lang="en-US" dirty="0"/>
          </a:p>
        </p:txBody>
      </p:sp>
      <p:sp>
        <p:nvSpPr>
          <p:cNvPr id="6" name="Content Placeholder 5"/>
          <p:cNvSpPr>
            <a:spLocks noGrp="1"/>
          </p:cNvSpPr>
          <p:nvPr>
            <p:ph idx="1"/>
          </p:nvPr>
        </p:nvSpPr>
        <p:spPr/>
        <p:txBody>
          <a:bodyPr/>
          <a:lstStyle/>
          <a:p>
            <a:pPr marL="0" indent="0">
              <a:buNone/>
            </a:pPr>
            <a:r>
              <a:rPr lang="en-US" dirty="0" smtClean="0"/>
              <a:t>Services are aligned to address disability-related needs and support goal attainment</a:t>
            </a:r>
          </a:p>
          <a:p>
            <a:pPr lvl="1"/>
            <a:r>
              <a:rPr lang="en-US" dirty="0" smtClean="0"/>
              <a:t>Enable the student to make sufficient progress towards the goals </a:t>
            </a:r>
          </a:p>
          <a:p>
            <a:pPr lvl="1"/>
            <a:r>
              <a:rPr lang="en-US" dirty="0" smtClean="0"/>
              <a:t>Reduce barriers and support access, engagement, and progress in early childhood/ grade level standards-based curriculum and instruction, other activities, and environments</a:t>
            </a:r>
          </a:p>
          <a:p>
            <a:pPr lvl="1"/>
            <a:r>
              <a:rPr lang="en-US" dirty="0" smtClean="0"/>
              <a:t>All disability-related needs must be addressed by services </a:t>
            </a:r>
          </a:p>
        </p:txBody>
      </p:sp>
      <p:sp>
        <p:nvSpPr>
          <p:cNvPr id="3" name="Date Placeholder 2"/>
          <p:cNvSpPr>
            <a:spLocks noGrp="1"/>
          </p:cNvSpPr>
          <p:nvPr>
            <p:ph type="dt" sz="half" idx="10"/>
          </p:nvPr>
        </p:nvSpPr>
        <p:spPr/>
        <p:txBody>
          <a:bodyPr/>
          <a:lstStyle/>
          <a:p>
            <a:r>
              <a:rPr lang="en-US" dirty="0" smtClean="0"/>
              <a:t>April 2018</a:t>
            </a:r>
            <a:endParaRPr lang="en-US" dirty="0"/>
          </a:p>
        </p:txBody>
      </p:sp>
      <p:sp>
        <p:nvSpPr>
          <p:cNvPr id="2" name="Slide Number Placeholder 1"/>
          <p:cNvSpPr>
            <a:spLocks noGrp="1"/>
          </p:cNvSpPr>
          <p:nvPr>
            <p:ph type="sldNum" sz="quarter" idx="11"/>
          </p:nvPr>
        </p:nvSpPr>
        <p:spPr/>
        <p:txBody>
          <a:bodyPr/>
          <a:lstStyle/>
          <a:p>
            <a:fld id="{453CC3A6-4BBE-4722-963B-0F2471C635E5}" type="slidenum">
              <a:rPr lang="en-US" smtClean="0"/>
              <a:pPr/>
              <a:t>92</a:t>
            </a:fld>
            <a:endParaRPr lang="en-US" dirty="0"/>
          </a:p>
        </p:txBody>
      </p:sp>
    </p:spTree>
    <p:extLst>
      <p:ext uri="{BB962C8B-B14F-4D97-AF65-F5344CB8AC3E}">
        <p14:creationId xmlns:p14="http://schemas.microsoft.com/office/powerpoint/2010/main" val="2259316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Step 4   Key Ideas</a:t>
            </a:r>
            <a:br>
              <a:rPr lang="en-US" dirty="0" smtClean="0"/>
            </a:br>
            <a:endParaRPr lang="en-US" dirty="0"/>
          </a:p>
        </p:txBody>
      </p:sp>
      <p:sp>
        <p:nvSpPr>
          <p:cNvPr id="3" name="Content Placeholder 2"/>
          <p:cNvSpPr>
            <a:spLocks noGrp="1"/>
          </p:cNvSpPr>
          <p:nvPr>
            <p:ph idx="1"/>
          </p:nvPr>
        </p:nvSpPr>
        <p:spPr/>
        <p:txBody>
          <a:bodyPr/>
          <a:lstStyle/>
          <a:p>
            <a:r>
              <a:rPr lang="en-US" dirty="0" smtClean="0"/>
              <a:t>Services may include:</a:t>
            </a:r>
          </a:p>
          <a:p>
            <a:pPr lvl="1"/>
            <a:r>
              <a:rPr lang="en-US" dirty="0" smtClean="0"/>
              <a:t> supplementary aids and services, </a:t>
            </a:r>
          </a:p>
          <a:p>
            <a:pPr lvl="1"/>
            <a:r>
              <a:rPr lang="en-US" dirty="0" smtClean="0"/>
              <a:t>specially designed instruction, </a:t>
            </a:r>
          </a:p>
          <a:p>
            <a:pPr lvl="1"/>
            <a:r>
              <a:rPr lang="en-US" dirty="0" smtClean="0"/>
              <a:t>related services, and </a:t>
            </a:r>
          </a:p>
          <a:p>
            <a:pPr lvl="1"/>
            <a:r>
              <a:rPr lang="en-US" dirty="0" smtClean="0"/>
              <a:t>program modifications &amp; supports for personnel </a:t>
            </a:r>
          </a:p>
          <a:p>
            <a:r>
              <a:rPr lang="en-US" dirty="0" smtClean="0"/>
              <a:t>Specially designed instruction must be included in every IEP</a:t>
            </a:r>
          </a:p>
          <a:p>
            <a:r>
              <a:rPr lang="en-US" dirty="0" smtClean="0"/>
              <a:t>If a disability-related need </a:t>
            </a:r>
            <a:r>
              <a:rPr lang="en-US" dirty="0" smtClean="0">
                <a:solidFill>
                  <a:schemeClr val="bg1">
                    <a:lumMod val="90000"/>
                    <a:lumOff val="10000"/>
                  </a:schemeClr>
                </a:solidFill>
              </a:rPr>
              <a:t>affects</a:t>
            </a:r>
            <a:r>
              <a:rPr lang="en-US" dirty="0" smtClean="0"/>
              <a:t> reading, there must be at least one goal and service to support that need</a:t>
            </a:r>
          </a:p>
          <a:p>
            <a:endParaRPr lang="en-US" dirty="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5" name="Slide Number Placeholder 4"/>
          <p:cNvSpPr>
            <a:spLocks noGrp="1"/>
          </p:cNvSpPr>
          <p:nvPr>
            <p:ph type="sldNum" sz="quarter" idx="11"/>
          </p:nvPr>
        </p:nvSpPr>
        <p:spPr/>
        <p:txBody>
          <a:bodyPr/>
          <a:lstStyle/>
          <a:p>
            <a:fld id="{453CC3A6-4BBE-4722-963B-0F2471C635E5}" type="slidenum">
              <a:rPr lang="en-US" smtClean="0"/>
              <a:pPr/>
              <a:t>93</a:t>
            </a:fld>
            <a:endParaRPr lang="en-US" dirty="0"/>
          </a:p>
        </p:txBody>
      </p:sp>
    </p:spTree>
    <p:extLst>
      <p:ext uri="{BB962C8B-B14F-4D97-AF65-F5344CB8AC3E}">
        <p14:creationId xmlns:p14="http://schemas.microsoft.com/office/powerpoint/2010/main" val="816226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IEP Linking Form (I-4)</a:t>
            </a:r>
            <a:br>
              <a:rPr lang="en-US" dirty="0" smtClean="0"/>
            </a:br>
            <a:r>
              <a:rPr lang="en-US" dirty="0" smtClean="0"/>
              <a:t>Program Summary</a:t>
            </a:r>
            <a:endParaRPr lang="en-US" dirty="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6" name="Action Button: Document 5">
            <a:hlinkClick r:id="rId3" highlightClick="1"/>
          </p:cNvPr>
          <p:cNvSpPr/>
          <p:nvPr/>
        </p:nvSpPr>
        <p:spPr>
          <a:xfrm>
            <a:off x="9960008" y="770330"/>
            <a:ext cx="375386" cy="351239"/>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805031" y="1252561"/>
            <a:ext cx="8862969" cy="5468915"/>
          </a:xfrm>
          <a:prstGeom prst="rect">
            <a:avLst/>
          </a:prstGeom>
        </p:spPr>
      </p:pic>
      <p:sp>
        <p:nvSpPr>
          <p:cNvPr id="3" name="Slide Number Placeholder 2"/>
          <p:cNvSpPr>
            <a:spLocks noGrp="1"/>
          </p:cNvSpPr>
          <p:nvPr>
            <p:ph type="sldNum" sz="quarter" idx="11"/>
          </p:nvPr>
        </p:nvSpPr>
        <p:spPr/>
        <p:txBody>
          <a:bodyPr/>
          <a:lstStyle/>
          <a:p>
            <a:fld id="{453CC3A6-4BBE-4722-963B-0F2471C635E5}" type="slidenum">
              <a:rPr lang="en-US" smtClean="0"/>
              <a:pPr/>
              <a:t>94</a:t>
            </a:fld>
            <a:endParaRPr lang="en-US" dirty="0"/>
          </a:p>
        </p:txBody>
      </p:sp>
    </p:spTree>
    <p:extLst>
      <p:ext uri="{BB962C8B-B14F-4D97-AF65-F5344CB8AC3E}">
        <p14:creationId xmlns:p14="http://schemas.microsoft.com/office/powerpoint/2010/main" val="3177278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9144000" cy="12954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F2264"/>
              </a:solidFill>
            </a:endParaRPr>
          </a:p>
        </p:txBody>
      </p:sp>
      <p:sp>
        <p:nvSpPr>
          <p:cNvPr id="9" name="Title 8"/>
          <p:cNvSpPr>
            <a:spLocks noGrp="1"/>
          </p:cNvSpPr>
          <p:nvPr>
            <p:ph type="title"/>
          </p:nvPr>
        </p:nvSpPr>
        <p:spPr/>
        <p:txBody>
          <a:bodyPr/>
          <a:lstStyle/>
          <a:p>
            <a:r>
              <a:rPr lang="en-US" smtClean="0"/>
              <a:t>Considering Supplementary Aids &amp; Services</a:t>
            </a:r>
            <a:br>
              <a:rPr lang="en-US" smtClean="0"/>
            </a:br>
            <a:r>
              <a:rPr lang="en-US" smtClean="0"/>
              <a:t>Accommodations and Supports </a:t>
            </a:r>
            <a:endParaRPr lang="en-US" dirty="0"/>
          </a:p>
        </p:txBody>
      </p:sp>
      <p:sp>
        <p:nvSpPr>
          <p:cNvPr id="12" name="Content Placeholder 2"/>
          <p:cNvSpPr>
            <a:spLocks noGrp="1"/>
          </p:cNvSpPr>
          <p:nvPr>
            <p:ph idx="1"/>
          </p:nvPr>
        </p:nvSpPr>
        <p:spPr/>
        <p:txBody>
          <a:bodyPr/>
          <a:lstStyle/>
          <a:p>
            <a:r>
              <a:rPr lang="en-US" dirty="0" smtClean="0"/>
              <a:t>Increase access to general education standards, instruction, settings, or activities</a:t>
            </a:r>
          </a:p>
          <a:p>
            <a:r>
              <a:rPr lang="en-US" dirty="0" smtClean="0"/>
              <a:t>Help the student be more independent</a:t>
            </a:r>
          </a:p>
          <a:p>
            <a:r>
              <a:rPr lang="en-US" dirty="0" smtClean="0"/>
              <a:t>Improve motivation and engagement</a:t>
            </a:r>
          </a:p>
          <a:p>
            <a:r>
              <a:rPr lang="en-US" dirty="0"/>
              <a:t>R</a:t>
            </a:r>
            <a:r>
              <a:rPr lang="en-US" dirty="0" smtClean="0"/>
              <a:t>eflect student choice and input</a:t>
            </a:r>
          </a:p>
          <a:p>
            <a:r>
              <a:rPr lang="en-US" dirty="0" smtClean="0"/>
              <a:t>May be available to the student in future higher education or employment</a:t>
            </a:r>
          </a:p>
          <a:p>
            <a:endParaRPr lang="en-US" dirty="0" smtClean="0"/>
          </a:p>
          <a:p>
            <a:endParaRPr lang="en-US" dirty="0" smtClean="0"/>
          </a:p>
          <a:p>
            <a:endParaRPr lang="en-US" dirty="0" smtClean="0"/>
          </a:p>
          <a:p>
            <a:endParaRPr lang="en-US" dirty="0" smtClean="0"/>
          </a:p>
        </p:txBody>
      </p:sp>
      <p:sp>
        <p:nvSpPr>
          <p:cNvPr id="2" name="Date Placeholder 1"/>
          <p:cNvSpPr>
            <a:spLocks noGrp="1"/>
          </p:cNvSpPr>
          <p:nvPr>
            <p:ph type="dt" sz="half" idx="10"/>
          </p:nvPr>
        </p:nvSpPr>
        <p:spPr/>
        <p:txBody>
          <a:bodyPr/>
          <a:lstStyle/>
          <a:p>
            <a:r>
              <a:rPr lang="en-US" dirty="0" smtClean="0"/>
              <a:t>April 2018</a:t>
            </a:r>
            <a:endParaRPr lang="en-US" dirty="0"/>
          </a:p>
        </p:txBody>
      </p:sp>
      <p:sp>
        <p:nvSpPr>
          <p:cNvPr id="4" name="Slide Number Placeholder 3"/>
          <p:cNvSpPr>
            <a:spLocks noGrp="1"/>
          </p:cNvSpPr>
          <p:nvPr>
            <p:ph type="sldNum" sz="quarter" idx="11"/>
          </p:nvPr>
        </p:nvSpPr>
        <p:spPr/>
        <p:txBody>
          <a:bodyPr/>
          <a:lstStyle/>
          <a:p>
            <a:fld id="{453CC3A6-4BBE-4722-963B-0F2471C635E5}" type="slidenum">
              <a:rPr lang="en-US" smtClean="0"/>
              <a:pPr/>
              <a:t>95</a:t>
            </a:fld>
            <a:endParaRPr lang="en-US" dirty="0"/>
          </a:p>
        </p:txBody>
      </p:sp>
    </p:spTree>
    <p:extLst>
      <p:ext uri="{BB962C8B-B14F-4D97-AF65-F5344CB8AC3E}">
        <p14:creationId xmlns:p14="http://schemas.microsoft.com/office/powerpoint/2010/main" val="766233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National Instructional Materials Accessibility Standard (NIMAS)</a:t>
            </a:r>
            <a:endParaRPr lang="en-US" dirty="0"/>
          </a:p>
        </p:txBody>
      </p:sp>
      <p:sp>
        <p:nvSpPr>
          <p:cNvPr id="8" name="Content Placeholder 7"/>
          <p:cNvSpPr>
            <a:spLocks noGrp="1"/>
          </p:cNvSpPr>
          <p:nvPr>
            <p:ph idx="1"/>
          </p:nvPr>
        </p:nvSpPr>
        <p:spPr/>
        <p:txBody>
          <a:bodyPr/>
          <a:lstStyle/>
          <a:p>
            <a:r>
              <a:rPr lang="en-US" smtClean="0"/>
              <a:t>Students who are blind or visually impaired or have other print disabilities, must timely receive accessible materials in the appropriate format </a:t>
            </a:r>
          </a:p>
          <a:p>
            <a:r>
              <a:rPr lang="en-US" smtClean="0"/>
              <a:t>NIMAS establishes criteria for standardization of accessible electronic text files for eligible students </a:t>
            </a:r>
          </a:p>
          <a:p>
            <a:pPr lvl="1"/>
            <a:r>
              <a:rPr lang="en-US" smtClean="0"/>
              <a:t>Materials sent to access center (NIMAC) by LEA request via Wisconsin Accessible Materials Portal (</a:t>
            </a:r>
            <a:r>
              <a:rPr lang="en-US" smtClean="0">
                <a:hlinkClick r:id="rId3"/>
              </a:rPr>
              <a:t>WAMP</a:t>
            </a:r>
            <a:r>
              <a:rPr lang="en-US" smtClean="0"/>
              <a:t>)</a:t>
            </a:r>
          </a:p>
          <a:p>
            <a:r>
              <a:rPr lang="en-US" smtClean="0"/>
              <a:t>During Step 4, the IEP team considers if student requires instructional materials in a specialized format to address disability related needs</a:t>
            </a:r>
            <a:endParaRPr lang="en-US" dirty="0"/>
          </a:p>
        </p:txBody>
      </p:sp>
      <p:sp>
        <p:nvSpPr>
          <p:cNvPr id="5" name="Date Placeholder 4"/>
          <p:cNvSpPr>
            <a:spLocks noGrp="1"/>
          </p:cNvSpPr>
          <p:nvPr>
            <p:ph type="dt" sz="half" idx="10"/>
          </p:nvPr>
        </p:nvSpPr>
        <p:spPr/>
        <p:txBody>
          <a:bodyPr/>
          <a:lstStyle/>
          <a:p>
            <a:r>
              <a:rPr lang="en-US" dirty="0" smtClean="0"/>
              <a:t>April 2018</a:t>
            </a:r>
            <a:endParaRPr lang="en-US" dirty="0"/>
          </a:p>
        </p:txBody>
      </p:sp>
      <p:sp>
        <p:nvSpPr>
          <p:cNvPr id="2" name="Action Button: Information 1">
            <a:hlinkClick r:id="rId4" highlightClick="1"/>
          </p:cNvPr>
          <p:cNvSpPr/>
          <p:nvPr/>
        </p:nvSpPr>
        <p:spPr>
          <a:xfrm>
            <a:off x="10066866" y="719205"/>
            <a:ext cx="482600" cy="5842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453CC3A6-4BBE-4722-963B-0F2471C635E5}" type="slidenum">
              <a:rPr lang="en-US" smtClean="0"/>
              <a:pPr/>
              <a:t>96</a:t>
            </a:fld>
            <a:endParaRPr lang="en-US" dirty="0"/>
          </a:p>
        </p:txBody>
      </p:sp>
    </p:spTree>
    <p:extLst>
      <p:ext uri="{BB962C8B-B14F-4D97-AF65-F5344CB8AC3E}">
        <p14:creationId xmlns:p14="http://schemas.microsoft.com/office/powerpoint/2010/main" val="360980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Aids and Services Example</a:t>
            </a:r>
            <a:br>
              <a:rPr lang="en-US" dirty="0" smtClean="0"/>
            </a:br>
            <a:r>
              <a:rPr lang="en-US" dirty="0" smtClean="0"/>
              <a:t>Service Described </a:t>
            </a:r>
            <a:r>
              <a:rPr lang="en-US" dirty="0"/>
              <a:t>using Conditions </a:t>
            </a:r>
          </a:p>
        </p:txBody>
      </p:sp>
      <p:sp>
        <p:nvSpPr>
          <p:cNvPr id="5" name="Slide Number Placeholder 4"/>
          <p:cNvSpPr>
            <a:spLocks noGrp="1"/>
          </p:cNvSpPr>
          <p:nvPr>
            <p:ph type="sldNum" sz="quarter" idx="4294967295"/>
          </p:nvPr>
        </p:nvSpPr>
        <p:spPr/>
        <p:txBody>
          <a:bodyPr/>
          <a:lstStyle/>
          <a:p>
            <a:pPr>
              <a:defRPr/>
            </a:pPr>
            <a:fld id="{5647F450-B010-44F3-A87C-A52A6F362B1F}" type="slidenum">
              <a:rPr lang="en-US" smtClean="0">
                <a:solidFill>
                  <a:srgbClr val="0F1540">
                    <a:lumMod val="90000"/>
                    <a:lumOff val="10000"/>
                  </a:srgbClr>
                </a:solidFill>
              </a:rPr>
              <a:pPr>
                <a:defRPr/>
              </a:pPr>
              <a:t>97</a:t>
            </a:fld>
            <a:endParaRPr lang="en-US" dirty="0">
              <a:solidFill>
                <a:srgbClr val="0F1540">
                  <a:lumMod val="90000"/>
                  <a:lumOff val="10000"/>
                </a:srgb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762353559"/>
              </p:ext>
            </p:extLst>
          </p:nvPr>
        </p:nvGraphicFramePr>
        <p:xfrm>
          <a:off x="1524001" y="1298574"/>
          <a:ext cx="9144001" cy="5559427"/>
        </p:xfrm>
        <a:graphic>
          <a:graphicData uri="http://schemas.openxmlformats.org/drawingml/2006/table">
            <a:tbl>
              <a:tblPr firstRow="1" bandRow="1">
                <a:tableStyleId>{5C22544A-7EE6-4342-B048-85BDC9FD1C3A}</a:tableStyleId>
              </a:tblPr>
              <a:tblGrid>
                <a:gridCol w="2587681">
                  <a:extLst>
                    <a:ext uri="{9D8B030D-6E8A-4147-A177-3AD203B41FA5}">
                      <a16:colId xmlns:a16="http://schemas.microsoft.com/office/drawing/2014/main" val="20000"/>
                    </a:ext>
                  </a:extLst>
                </a:gridCol>
                <a:gridCol w="3665344">
                  <a:extLst>
                    <a:ext uri="{9D8B030D-6E8A-4147-A177-3AD203B41FA5}">
                      <a16:colId xmlns:a16="http://schemas.microsoft.com/office/drawing/2014/main" val="20001"/>
                    </a:ext>
                  </a:extLst>
                </a:gridCol>
                <a:gridCol w="2890976">
                  <a:extLst>
                    <a:ext uri="{9D8B030D-6E8A-4147-A177-3AD203B41FA5}">
                      <a16:colId xmlns:a16="http://schemas.microsoft.com/office/drawing/2014/main" val="20002"/>
                    </a:ext>
                  </a:extLst>
                </a:gridCol>
              </a:tblGrid>
              <a:tr h="650491">
                <a:tc>
                  <a:txBody>
                    <a:bodyPr/>
                    <a:lstStyle/>
                    <a:p>
                      <a:pPr algn="ctr"/>
                      <a:r>
                        <a:rPr lang="en-US" sz="2400" dirty="0" smtClean="0"/>
                        <a:t>Type</a:t>
                      </a:r>
                      <a:r>
                        <a:rPr lang="en-US" sz="2400" baseline="0" dirty="0" smtClean="0"/>
                        <a:t> of Service</a:t>
                      </a:r>
                      <a:endParaRPr lang="en-US" sz="2400" dirty="0"/>
                    </a:p>
                  </a:txBody>
                  <a:tcPr/>
                </a:tc>
                <a:tc>
                  <a:txBody>
                    <a:bodyPr/>
                    <a:lstStyle/>
                    <a:p>
                      <a:pPr algn="ctr"/>
                      <a:r>
                        <a:rPr lang="en-US" sz="2400" dirty="0" smtClean="0"/>
                        <a:t>Frequency and Amount</a:t>
                      </a:r>
                    </a:p>
                  </a:txBody>
                  <a:tcPr/>
                </a:tc>
                <a:tc>
                  <a:txBody>
                    <a:bodyPr/>
                    <a:lstStyle/>
                    <a:p>
                      <a:pPr algn="ctr"/>
                      <a:r>
                        <a:rPr lang="en-US" sz="2400" dirty="0" smtClean="0"/>
                        <a:t>Location</a:t>
                      </a:r>
                      <a:endParaRPr lang="en-US" sz="2400" dirty="0"/>
                    </a:p>
                  </a:txBody>
                  <a:tcPr/>
                </a:tc>
                <a:extLst>
                  <a:ext uri="{0D108BD9-81ED-4DB2-BD59-A6C34878D82A}">
                    <a16:rowId xmlns:a16="http://schemas.microsoft.com/office/drawing/2014/main" val="10000"/>
                  </a:ext>
                </a:extLst>
              </a:tr>
              <a:tr h="4908936">
                <a:tc>
                  <a:txBody>
                    <a:bodyPr/>
                    <a:lstStyle/>
                    <a:p>
                      <a:r>
                        <a:rPr lang="en-US" sz="2400" dirty="0" smtClean="0"/>
                        <a:t>Comfort, sensory, or walk break </a:t>
                      </a:r>
                      <a:endParaRPr lang="en-US" sz="2400" dirty="0"/>
                    </a:p>
                  </a:txBody>
                  <a:tcPr/>
                </a:tc>
                <a:tc>
                  <a:txBody>
                    <a:bodyPr/>
                    <a:lstStyle/>
                    <a:p>
                      <a:r>
                        <a:rPr lang="en-US" sz="2400" dirty="0" smtClean="0"/>
                        <a:t>5-10</a:t>
                      </a:r>
                      <a:r>
                        <a:rPr lang="en-US" sz="2400" baseline="0" dirty="0" smtClean="0"/>
                        <a:t> minute break w</a:t>
                      </a:r>
                      <a:r>
                        <a:rPr lang="en-US" sz="2400" dirty="0" smtClean="0"/>
                        <a:t>hen the student becomes anxious or overstimulated and is unable to continue accessing or engaging in class activity.</a:t>
                      </a:r>
                    </a:p>
                    <a:p>
                      <a:endParaRPr lang="en-US" sz="2400" dirty="0" smtClean="0"/>
                    </a:p>
                  </a:txBody>
                  <a:tcPr/>
                </a:tc>
                <a:tc>
                  <a:txBody>
                    <a:bodyPr/>
                    <a:lstStyle/>
                    <a:p>
                      <a:r>
                        <a:rPr lang="en-US" sz="2400" dirty="0" smtClean="0"/>
                        <a:t>General education environments</a:t>
                      </a:r>
                    </a:p>
                    <a:p>
                      <a:endParaRPr lang="en-US" sz="2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3861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Specially Designed Instruction</a:t>
            </a:r>
            <a:endParaRPr lang="en-US" dirty="0"/>
          </a:p>
        </p:txBody>
      </p:sp>
      <p:sp>
        <p:nvSpPr>
          <p:cNvPr id="3" name="Content Placeholder 2"/>
          <p:cNvSpPr>
            <a:spLocks noGrp="1"/>
          </p:cNvSpPr>
          <p:nvPr>
            <p:ph idx="1"/>
          </p:nvPr>
        </p:nvSpPr>
        <p:spPr/>
        <p:txBody>
          <a:bodyPr/>
          <a:lstStyle/>
          <a:p>
            <a:pPr marL="0" indent="0">
              <a:buNone/>
            </a:pPr>
            <a:r>
              <a:rPr lang="en-US" dirty="0" smtClean="0"/>
              <a:t>Special Education mean specially designed </a:t>
            </a:r>
            <a:r>
              <a:rPr lang="en-US" dirty="0"/>
              <a:t>instruction to meet </a:t>
            </a:r>
            <a:r>
              <a:rPr lang="en-US" dirty="0" smtClean="0"/>
              <a:t>the unique needs </a:t>
            </a:r>
            <a:r>
              <a:rPr lang="en-US" dirty="0"/>
              <a:t>of </a:t>
            </a:r>
            <a:r>
              <a:rPr lang="en-US" dirty="0" smtClean="0"/>
              <a:t>an eligible student </a:t>
            </a:r>
          </a:p>
          <a:p>
            <a:pPr marL="0" indent="0">
              <a:buNone/>
            </a:pPr>
            <a:r>
              <a:rPr lang="en-US" dirty="0" smtClean="0"/>
              <a:t>Specially </a:t>
            </a:r>
            <a:r>
              <a:rPr lang="en-US" dirty="0"/>
              <a:t>designed instruction </a:t>
            </a:r>
            <a:r>
              <a:rPr lang="en-US" dirty="0" smtClean="0"/>
              <a:t>means adapting, </a:t>
            </a:r>
            <a:r>
              <a:rPr lang="en-US" dirty="0"/>
              <a:t>the content, methodology, </a:t>
            </a:r>
            <a:r>
              <a:rPr lang="en-US" dirty="0" smtClean="0"/>
              <a:t>or delivery </a:t>
            </a:r>
            <a:r>
              <a:rPr lang="en-US" dirty="0"/>
              <a:t>of </a:t>
            </a:r>
            <a:r>
              <a:rPr lang="en-US" dirty="0" smtClean="0"/>
              <a:t>instruction to </a:t>
            </a:r>
            <a:r>
              <a:rPr lang="en-US" dirty="0"/>
              <a:t>address </a:t>
            </a:r>
            <a:r>
              <a:rPr lang="en-US" dirty="0" smtClean="0"/>
              <a:t>the </a:t>
            </a:r>
            <a:r>
              <a:rPr lang="en-US" dirty="0"/>
              <a:t>unique needs </a:t>
            </a:r>
            <a:r>
              <a:rPr lang="en-US" dirty="0" smtClean="0"/>
              <a:t>that result </a:t>
            </a:r>
            <a:r>
              <a:rPr lang="en-US" dirty="0"/>
              <a:t>from the </a:t>
            </a:r>
            <a:r>
              <a:rPr lang="en-US" dirty="0" smtClean="0"/>
              <a:t>student’s disability and ensure </a:t>
            </a:r>
            <a:r>
              <a:rPr lang="en-US" dirty="0"/>
              <a:t>access </a:t>
            </a:r>
            <a:r>
              <a:rPr lang="en-US" dirty="0" smtClean="0"/>
              <a:t>to </a:t>
            </a:r>
            <a:r>
              <a:rPr lang="en-US" dirty="0"/>
              <a:t>the general curriculum, so the student can meet the educational standards </a:t>
            </a:r>
            <a:r>
              <a:rPr lang="en-US" dirty="0" smtClean="0"/>
              <a:t>that </a:t>
            </a:r>
            <a:r>
              <a:rPr lang="en-US" dirty="0"/>
              <a:t>apply to all </a:t>
            </a:r>
            <a:r>
              <a:rPr lang="en-US" dirty="0" smtClean="0"/>
              <a:t>students in the district. </a:t>
            </a:r>
          </a:p>
          <a:p>
            <a:pPr marL="0" indent="0">
              <a:buNone/>
            </a:pPr>
            <a:endParaRPr lang="en-US" dirty="0" smtClean="0"/>
          </a:p>
        </p:txBody>
      </p:sp>
      <p:sp>
        <p:nvSpPr>
          <p:cNvPr id="4" name="Date Placeholder 3"/>
          <p:cNvSpPr>
            <a:spLocks noGrp="1"/>
          </p:cNvSpPr>
          <p:nvPr>
            <p:ph type="dt" sz="half" idx="10"/>
          </p:nvPr>
        </p:nvSpPr>
        <p:spPr/>
        <p:txBody>
          <a:bodyPr/>
          <a:lstStyle/>
          <a:p>
            <a:r>
              <a:rPr lang="en-US" dirty="0" smtClean="0"/>
              <a:t>April 2018</a:t>
            </a:r>
            <a:endParaRPr lang="en-US" dirty="0"/>
          </a:p>
        </p:txBody>
      </p:sp>
      <p:sp>
        <p:nvSpPr>
          <p:cNvPr id="6" name="Slide Number Placeholder 5"/>
          <p:cNvSpPr>
            <a:spLocks noGrp="1"/>
          </p:cNvSpPr>
          <p:nvPr>
            <p:ph type="sldNum" sz="quarter" idx="11"/>
          </p:nvPr>
        </p:nvSpPr>
        <p:spPr/>
        <p:txBody>
          <a:bodyPr/>
          <a:lstStyle/>
          <a:p>
            <a:fld id="{453CC3A6-4BBE-4722-963B-0F2471C635E5}" type="slidenum">
              <a:rPr lang="en-US" smtClean="0"/>
              <a:pPr/>
              <a:t>98</a:t>
            </a:fld>
            <a:endParaRPr lang="en-US" dirty="0"/>
          </a:p>
        </p:txBody>
      </p:sp>
    </p:spTree>
    <p:extLst>
      <p:ext uri="{BB962C8B-B14F-4D97-AF65-F5344CB8AC3E}">
        <p14:creationId xmlns:p14="http://schemas.microsoft.com/office/powerpoint/2010/main" val="207829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Quick Check Discussion</a:t>
            </a:r>
            <a:endParaRPr lang="en-US" dirty="0"/>
          </a:p>
        </p:txBody>
      </p:sp>
      <p:sp>
        <p:nvSpPr>
          <p:cNvPr id="5" name="Content Placeholder 4"/>
          <p:cNvSpPr>
            <a:spLocks noGrp="1"/>
          </p:cNvSpPr>
          <p:nvPr>
            <p:ph idx="1"/>
          </p:nvPr>
        </p:nvSpPr>
        <p:spPr>
          <a:xfrm>
            <a:off x="838201" y="1364974"/>
            <a:ext cx="10293626" cy="4929808"/>
          </a:xfrm>
        </p:spPr>
        <p:txBody>
          <a:bodyPr/>
          <a:lstStyle/>
          <a:p>
            <a:pPr marL="0" indent="0">
              <a:buNone/>
            </a:pPr>
            <a:r>
              <a:rPr lang="en-US" sz="2800" dirty="0" smtClean="0">
                <a:solidFill>
                  <a:schemeClr val="bg1">
                    <a:lumMod val="90000"/>
                    <a:lumOff val="10000"/>
                  </a:schemeClr>
                </a:solidFill>
              </a:rPr>
              <a:t>Are these descriptions of Specially Designed Instruction?</a:t>
            </a:r>
            <a:endParaRPr lang="en-US" sz="2800" dirty="0">
              <a:solidFill>
                <a:schemeClr val="bg1">
                  <a:lumMod val="90000"/>
                  <a:lumOff val="10000"/>
                </a:schemeClr>
              </a:solidFill>
            </a:endParaRPr>
          </a:p>
        </p:txBody>
      </p:sp>
      <p:sp>
        <p:nvSpPr>
          <p:cNvPr id="7" name="Rounded Rectangle 6"/>
          <p:cNvSpPr/>
          <p:nvPr/>
        </p:nvSpPr>
        <p:spPr>
          <a:xfrm>
            <a:off x="8102787" y="2213601"/>
            <a:ext cx="2037698" cy="1554320"/>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6">
                    <a:lumMod val="50000"/>
                  </a:schemeClr>
                </a:solidFill>
                <a:latin typeface="Lato" panose="020F0502020204030203" pitchFamily="34" charset="0"/>
              </a:rPr>
              <a:t>LD resource support</a:t>
            </a:r>
          </a:p>
        </p:txBody>
      </p:sp>
      <p:sp>
        <p:nvSpPr>
          <p:cNvPr id="8" name="Rounded Rectangle 7"/>
          <p:cNvSpPr/>
          <p:nvPr/>
        </p:nvSpPr>
        <p:spPr>
          <a:xfrm>
            <a:off x="1013580" y="3988296"/>
            <a:ext cx="2684296" cy="2306486"/>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6">
                    <a:lumMod val="50000"/>
                  </a:schemeClr>
                </a:solidFill>
                <a:latin typeface="Lato" panose="020F0502020204030203" pitchFamily="34" charset="0"/>
              </a:rPr>
              <a:t>Instruction in self-regulation techniques</a:t>
            </a:r>
          </a:p>
        </p:txBody>
      </p:sp>
      <p:sp>
        <p:nvSpPr>
          <p:cNvPr id="9" name="Rounded Rectangle 8"/>
          <p:cNvSpPr/>
          <p:nvPr/>
        </p:nvSpPr>
        <p:spPr>
          <a:xfrm>
            <a:off x="4497010" y="4534965"/>
            <a:ext cx="2315028" cy="159120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6">
                    <a:lumMod val="50000"/>
                  </a:schemeClr>
                </a:solidFill>
                <a:latin typeface="Lato" panose="020F0502020204030203" pitchFamily="34" charset="0"/>
              </a:rPr>
              <a:t>Co-taught math instruction</a:t>
            </a:r>
          </a:p>
        </p:txBody>
      </p:sp>
      <p:sp>
        <p:nvSpPr>
          <p:cNvPr id="10" name="Rounded Rectangle 9"/>
          <p:cNvSpPr/>
          <p:nvPr/>
        </p:nvSpPr>
        <p:spPr>
          <a:xfrm>
            <a:off x="7611171" y="4172857"/>
            <a:ext cx="3048807" cy="2259761"/>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6">
                    <a:lumMod val="50000"/>
                  </a:schemeClr>
                </a:solidFill>
                <a:latin typeface="Lato" panose="020F0502020204030203" pitchFamily="34" charset="0"/>
              </a:rPr>
              <a:t>Provision of text in alternate format (NIMAS)</a:t>
            </a:r>
          </a:p>
        </p:txBody>
      </p:sp>
      <p:sp>
        <p:nvSpPr>
          <p:cNvPr id="11" name="Rounded Rectangle 10"/>
          <p:cNvSpPr/>
          <p:nvPr/>
        </p:nvSpPr>
        <p:spPr>
          <a:xfrm>
            <a:off x="5262381" y="2194680"/>
            <a:ext cx="2152469" cy="1997529"/>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6">
                    <a:lumMod val="50000"/>
                  </a:schemeClr>
                </a:solidFill>
                <a:latin typeface="Lato" panose="020F0502020204030203" pitchFamily="34" charset="0"/>
              </a:rPr>
              <a:t>Tests read to student</a:t>
            </a:r>
          </a:p>
        </p:txBody>
      </p:sp>
      <p:sp>
        <p:nvSpPr>
          <p:cNvPr id="12" name="Rounded Rectangle 11"/>
          <p:cNvSpPr/>
          <p:nvPr/>
        </p:nvSpPr>
        <p:spPr>
          <a:xfrm>
            <a:off x="2363561" y="2132018"/>
            <a:ext cx="2210883" cy="1635903"/>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6">
                    <a:lumMod val="50000"/>
                  </a:schemeClr>
                </a:solidFill>
                <a:latin typeface="Lato" panose="020F0502020204030203" pitchFamily="34" charset="0"/>
              </a:rPr>
              <a:t>R</a:t>
            </a:r>
            <a:r>
              <a:rPr lang="en-US" sz="2800" dirty="0" smtClean="0">
                <a:solidFill>
                  <a:schemeClr val="accent6">
                    <a:lumMod val="50000"/>
                  </a:schemeClr>
                </a:solidFill>
                <a:latin typeface="Lato" panose="020F0502020204030203" pitchFamily="34" charset="0"/>
              </a:rPr>
              <a:t>eading </a:t>
            </a:r>
            <a:r>
              <a:rPr lang="en-US" sz="2800" dirty="0">
                <a:solidFill>
                  <a:schemeClr val="accent6">
                    <a:lumMod val="50000"/>
                  </a:schemeClr>
                </a:solidFill>
                <a:latin typeface="Lato" panose="020F0502020204030203" pitchFamily="34" charset="0"/>
              </a:rPr>
              <a:t>fluency instruction</a:t>
            </a:r>
          </a:p>
        </p:txBody>
      </p:sp>
      <p:pic>
        <p:nvPicPr>
          <p:cNvPr id="13" name="Picture 12"/>
          <p:cNvPicPr>
            <a:picLocks noChangeAspect="1"/>
          </p:cNvPicPr>
          <p:nvPr/>
        </p:nvPicPr>
        <p:blipFill>
          <a:blip r:embed="rId3"/>
          <a:stretch>
            <a:fillRect/>
          </a:stretch>
        </p:blipFill>
        <p:spPr>
          <a:xfrm>
            <a:off x="10183342" y="193433"/>
            <a:ext cx="1207113" cy="1207113"/>
          </a:xfrm>
          <a:prstGeom prst="rect">
            <a:avLst/>
          </a:prstGeom>
        </p:spPr>
      </p:pic>
      <p:sp>
        <p:nvSpPr>
          <p:cNvPr id="2" name="Date Placeholder 1"/>
          <p:cNvSpPr>
            <a:spLocks noGrp="1"/>
          </p:cNvSpPr>
          <p:nvPr>
            <p:ph type="dt" sz="half" idx="10"/>
          </p:nvPr>
        </p:nvSpPr>
        <p:spPr/>
        <p:txBody>
          <a:bodyPr/>
          <a:lstStyle/>
          <a:p>
            <a:r>
              <a:rPr lang="en-US" dirty="0" smtClean="0"/>
              <a:t>April 2018</a:t>
            </a:r>
            <a:endParaRPr lang="en-US" dirty="0"/>
          </a:p>
        </p:txBody>
      </p:sp>
      <p:sp>
        <p:nvSpPr>
          <p:cNvPr id="14" name="Slide Number Placeholder 13"/>
          <p:cNvSpPr>
            <a:spLocks noGrp="1"/>
          </p:cNvSpPr>
          <p:nvPr>
            <p:ph type="sldNum" sz="quarter" idx="11"/>
          </p:nvPr>
        </p:nvSpPr>
        <p:spPr/>
        <p:txBody>
          <a:bodyPr/>
          <a:lstStyle/>
          <a:p>
            <a:fld id="{453CC3A6-4BBE-4722-963B-0F2471C635E5}" type="slidenum">
              <a:rPr lang="en-US" smtClean="0"/>
              <a:pPr/>
              <a:t>99</a:t>
            </a:fld>
            <a:endParaRPr lang="en-US" dirty="0"/>
          </a:p>
        </p:txBody>
      </p:sp>
    </p:spTree>
    <p:extLst>
      <p:ext uri="{BB962C8B-B14F-4D97-AF65-F5344CB8AC3E}">
        <p14:creationId xmlns:p14="http://schemas.microsoft.com/office/powerpoint/2010/main" val="2911095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fltVal val="0"/>
                                          </p:val>
                                        </p:tav>
                                        <p:tav tm="100000">
                                          <p:val>
                                            <p:strVal val="#ppt_w"/>
                                          </p:val>
                                        </p:tav>
                                      </p:tavLst>
                                    </p:anim>
                                    <p:anim calcmode="lin" valueType="num">
                                      <p:cBhvr>
                                        <p:cTn id="54" dur="1000" fill="hold"/>
                                        <p:tgtEl>
                                          <p:spTgt spid="8"/>
                                        </p:tgtEl>
                                        <p:attrNameLst>
                                          <p:attrName>ppt_h</p:attrName>
                                        </p:attrNameLst>
                                      </p:cBhvr>
                                      <p:tavLst>
                                        <p:tav tm="0">
                                          <p:val>
                                            <p:fltVal val="0"/>
                                          </p:val>
                                        </p:tav>
                                        <p:tav tm="100000">
                                          <p:val>
                                            <p:strVal val="#ppt_h"/>
                                          </p:val>
                                        </p:tav>
                                      </p:tavLst>
                                    </p:anim>
                                    <p:anim calcmode="lin" valueType="num">
                                      <p:cBhvr>
                                        <p:cTn id="5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S030002245">
  <a:themeElements>
    <a:clrScheme name="Custom 29">
      <a:dk1>
        <a:srgbClr val="0F1540"/>
      </a:dk1>
      <a:lt1>
        <a:srgbClr val="FFFFFF"/>
      </a:lt1>
      <a:dk2>
        <a:srgbClr val="59564B"/>
      </a:dk2>
      <a:lt2>
        <a:srgbClr val="DFDAC7"/>
      </a:lt2>
      <a:accent1>
        <a:srgbClr val="0C631B"/>
      </a:accent1>
      <a:accent2>
        <a:srgbClr val="EFAB16"/>
      </a:accent2>
      <a:accent3>
        <a:srgbClr val="78AC35"/>
      </a:accent3>
      <a:accent4>
        <a:srgbClr val="35ACA2"/>
      </a:accent4>
      <a:accent5>
        <a:srgbClr val="4083CF"/>
      </a:accent5>
      <a:accent6>
        <a:srgbClr val="0D335E"/>
      </a:accent6>
      <a:hlink>
        <a:srgbClr val="1A5651"/>
      </a:hlink>
      <a:folHlink>
        <a:srgbClr val="0D335E"/>
      </a:folHlink>
    </a:clrScheme>
    <a:fontScheme name="Garamond Futura">
      <a:majorFont>
        <a:latin typeface="Garamond"/>
        <a:ea typeface=""/>
        <a:cs typeface=""/>
      </a:majorFont>
      <a:minorFont>
        <a:latin typeface="Futura B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75000"/>
          </a:schemeClr>
        </a:solidFill>
      </a:spPr>
      <a:bodyPr rtlCol="0" anchor="ctr">
        <a:spAutoFit/>
      </a:bodyPr>
      <a:lstStyle>
        <a:defPPr algn="ctr">
          <a:defRPr dirty="0">
            <a:ln>
              <a:solidFill>
                <a:schemeClr val="accent1">
                  <a:lumMod val="75000"/>
                </a:schemeClr>
              </a:solidFill>
            </a:ln>
            <a:noFill/>
          </a:defRPr>
        </a:defPPr>
      </a:lstStyle>
    </a:spDef>
  </a:objectDefaults>
  <a:extraClrSchemeLst/>
  <a:extLst>
    <a:ext uri="{05A4C25C-085E-4340-85A3-A5531E510DB2}">
      <thm15:themeFamily xmlns:thm15="http://schemas.microsoft.com/office/thememl/2012/main" name="DPI SlideTemplatePV_CURRENT.potm" id="{375B5EDF-FB28-4CA2-A2BF-F3B38AADC55E}" vid="{A1C9FDCB-8100-4B10-A094-336F16336B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file>

<file path=customXml/itemProps1.xml><?xml version="1.0" encoding="utf-8"?>
<ds:datastoreItem xmlns:ds="http://schemas.openxmlformats.org/officeDocument/2006/customXml" ds:itemID="{3B44A275-7C7D-41A0-94DF-093C6988DB74}">
  <ds:schemaRefs>
    <ds:schemaRef ds:uri="http://schemas.microsoft.com/office/2006/metadata/contentType"/>
    <ds:schemaRef ds:uri="http://schemas.microsoft.com/office/2006/metadata/properties/metaAttributes"/>
  </ds:schemaRefs>
</ds:datastoreItem>
</file>

<file path=customXml/itemProps2.xml><?xml version="1.0" encoding="utf-8"?>
<ds:datastoreItem xmlns:ds="http://schemas.openxmlformats.org/officeDocument/2006/customXml" ds:itemID="{D7208A54-2497-4F91-A889-8B71D4E10B0F}">
  <ds:schemaRefs>
    <ds:schemaRef ds:uri="http://schemas.microsoft.com/sharepoint/v3/contenttype/forms"/>
  </ds:schemaRefs>
</ds:datastoreItem>
</file>

<file path=customXml/itemProps3.xml><?xml version="1.0" encoding="utf-8"?>
<ds:datastoreItem xmlns:ds="http://schemas.openxmlformats.org/officeDocument/2006/customXml" ds:itemID="{9C5B8C6D-0134-492D-96D6-F86F5BB3078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6238</TotalTime>
  <Words>29491</Words>
  <Application>Microsoft Office PowerPoint</Application>
  <PresentationFormat>Widescreen</PresentationFormat>
  <Paragraphs>2501</Paragraphs>
  <Slides>125</Slides>
  <Notes>125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125</vt:i4>
      </vt:variant>
    </vt:vector>
  </HeadingPairs>
  <TitlesOfParts>
    <vt:vector size="135" baseType="lpstr">
      <vt:lpstr>Arial</vt:lpstr>
      <vt:lpstr>Calibri</vt:lpstr>
      <vt:lpstr>Courier New</vt:lpstr>
      <vt:lpstr>Futura Bk</vt:lpstr>
      <vt:lpstr>Garamond</vt:lpstr>
      <vt:lpstr>Lato</vt:lpstr>
      <vt:lpstr>Questrial</vt:lpstr>
      <vt:lpstr>Times New Roman</vt:lpstr>
      <vt:lpstr>Wingdings</vt:lpstr>
      <vt:lpstr>TS030002245</vt:lpstr>
      <vt:lpstr>PowerPoint Presentation</vt:lpstr>
      <vt:lpstr>Learning Expectations</vt:lpstr>
      <vt:lpstr>What We Want to Accomplish</vt:lpstr>
      <vt:lpstr>What is a CCR IEP?</vt:lpstr>
      <vt:lpstr>Which Students Should Have a CCR IEP? </vt:lpstr>
      <vt:lpstr>Standards and Expectations</vt:lpstr>
      <vt:lpstr>Why is this Important? </vt:lpstr>
      <vt:lpstr> The Power of Beliefs</vt:lpstr>
      <vt:lpstr>Systems that Support</vt:lpstr>
      <vt:lpstr>PowerPoint Presentation</vt:lpstr>
      <vt:lpstr>Engaging Families</vt:lpstr>
      <vt:lpstr>Engaging Students</vt:lpstr>
      <vt:lpstr>PowerPoint Presentation</vt:lpstr>
      <vt:lpstr>CCR IEP 5 Step Process Back to Basics</vt:lpstr>
      <vt:lpstr>College and Career Ready IEP 5 Step Process</vt:lpstr>
      <vt:lpstr>Step 1 Understand Achievement</vt:lpstr>
      <vt:lpstr>Step 1 Key Ideas</vt:lpstr>
      <vt:lpstr>Step 1 Key Ideas </vt:lpstr>
      <vt:lpstr>Step 1 Key Ideas Activity</vt:lpstr>
      <vt:lpstr>Example of Understanding Achievement</vt:lpstr>
      <vt:lpstr>Example of Understanding Achievement</vt:lpstr>
      <vt:lpstr>Step 1 Check</vt:lpstr>
      <vt:lpstr>Skills Required to Write and Implement IEPs</vt:lpstr>
      <vt:lpstr>Step 1  What do I see?  Activity #1:  Understand Achievement</vt:lpstr>
      <vt:lpstr>Step 1- Understand Achievement What Do you See? </vt:lpstr>
      <vt:lpstr>College and Career Ready IEP 5 Step Process</vt:lpstr>
      <vt:lpstr>Step 2: Identify Effects of Disability</vt:lpstr>
      <vt:lpstr>Step 2 Burning Questions?  Greatest Challenges?</vt:lpstr>
      <vt:lpstr>CCR-IEP 5 Step Process Chart </vt:lpstr>
      <vt:lpstr>Effects of Disability Observe</vt:lpstr>
      <vt:lpstr>Example of Effects of Disability</vt:lpstr>
      <vt:lpstr>Example of Effects of Disability</vt:lpstr>
      <vt:lpstr>Step 2 - Effects of Disability Step-Check </vt:lpstr>
      <vt:lpstr>Step 2 Effects of Disability Activity</vt:lpstr>
      <vt:lpstr>Skills Required to Write and Implement IEPs</vt:lpstr>
      <vt:lpstr>Step 1 Check</vt:lpstr>
      <vt:lpstr>Step 2- Effects What Do you See? </vt:lpstr>
      <vt:lpstr>CCR-IEP 5 Step Process Chart </vt:lpstr>
      <vt:lpstr>Root Cause Analysis Step 2  Part 2</vt:lpstr>
      <vt:lpstr>Root Cause Analysis</vt:lpstr>
      <vt:lpstr>Example of Root Cause Analysis</vt:lpstr>
      <vt:lpstr>Example of Root Cause Analysis</vt:lpstr>
      <vt:lpstr>Documenting Root Cause Analysis</vt:lpstr>
      <vt:lpstr>Refining Effects of Disability after Root Cause Analysis A few examples</vt:lpstr>
      <vt:lpstr>Root Cause Analysis Additional Practice</vt:lpstr>
      <vt:lpstr>Step 2 - Root Cause Analysis  Step-Check</vt:lpstr>
      <vt:lpstr>Root Cause Analysis Activity</vt:lpstr>
      <vt:lpstr>CCR-IEP Process Chart </vt:lpstr>
      <vt:lpstr>Applied Practice   Documenting Root Cause Analysis</vt:lpstr>
      <vt:lpstr>For Discussion</vt:lpstr>
      <vt:lpstr>CCR-IEP Process Chart </vt:lpstr>
      <vt:lpstr> Disability-Related Needs </vt:lpstr>
      <vt:lpstr>Disability-Related Need Affecting Reading</vt:lpstr>
      <vt:lpstr>Disability Related Needs</vt:lpstr>
      <vt:lpstr>Example of Disability-Related Needs</vt:lpstr>
      <vt:lpstr>Example of Disability-Related Needs (refined with link to effects)</vt:lpstr>
      <vt:lpstr>Example of Disability-Related Needs</vt:lpstr>
      <vt:lpstr>Example of Disability-Related Needs</vt:lpstr>
      <vt:lpstr>Step 2 - Disability‐Related Needs  Step-Check</vt:lpstr>
      <vt:lpstr>Disability-Related Needs Activity </vt:lpstr>
      <vt:lpstr>CCR-IEP Process Chart </vt:lpstr>
      <vt:lpstr>Step 2- Disability-Related Needs Reflect and Discuss</vt:lpstr>
      <vt:lpstr> IEP Team Meeting Scenario</vt:lpstr>
      <vt:lpstr>Next Stop… Step 3</vt:lpstr>
      <vt:lpstr>CCR-IEP Process Chart </vt:lpstr>
      <vt:lpstr>Step 3: Develop Ambitious and Achievable Goals</vt:lpstr>
      <vt:lpstr>Step 3  Key Ideas</vt:lpstr>
      <vt:lpstr>Step 3 Key Ideas</vt:lpstr>
      <vt:lpstr>Standards-Based IEPs</vt:lpstr>
      <vt:lpstr>Components of an IEP Goal</vt:lpstr>
      <vt:lpstr>Goal Statement</vt:lpstr>
      <vt:lpstr>Condition Statements (not required)</vt:lpstr>
      <vt:lpstr>Matching Goals to Disability-Related Needs</vt:lpstr>
      <vt:lpstr>Baseline  The Starting Point</vt:lpstr>
      <vt:lpstr>Level of Attainment (LOA)</vt:lpstr>
      <vt:lpstr>Examples Baseline to Level of Attainment </vt:lpstr>
      <vt:lpstr>Benchmarks or Short Term Objectives (STOs)</vt:lpstr>
      <vt:lpstr>Benchmarks or STOs</vt:lpstr>
      <vt:lpstr>Procedures for Measuring Progress</vt:lpstr>
      <vt:lpstr>Match Baseline/LOA to Progress Measures </vt:lpstr>
      <vt:lpstr>Other Reminders</vt:lpstr>
      <vt:lpstr>Goal Activity Apply the Step Check</vt:lpstr>
      <vt:lpstr>Step 3 Check Also refer to IEP Goal Self-Check</vt:lpstr>
      <vt:lpstr>Step 3 Activity</vt:lpstr>
      <vt:lpstr>CCR-IEP Process Chart </vt:lpstr>
      <vt:lpstr>Activity: What do you think? </vt:lpstr>
      <vt:lpstr>Activity: What do you think? </vt:lpstr>
      <vt:lpstr>CCR-IEP 5 Step Process</vt:lpstr>
      <vt:lpstr>Step 4: Align Special Education Services</vt:lpstr>
      <vt:lpstr>IEP Linkages: Aligning Services to Needs and Goals (Linking Steps 2, 3 and 4)</vt:lpstr>
      <vt:lpstr>Step 4  Key Ideas</vt:lpstr>
      <vt:lpstr>Step 4  Key Ideas</vt:lpstr>
      <vt:lpstr> Step 4   Key Ideas </vt:lpstr>
      <vt:lpstr>IEP Linking Form (I-4) Program Summary</vt:lpstr>
      <vt:lpstr>Considering Supplementary Aids &amp; Services Accommodations and Supports </vt:lpstr>
      <vt:lpstr>National Instructional Materials Accessibility Standard (NIMAS)</vt:lpstr>
      <vt:lpstr>Supplementary Aids and Services Example Service Described using Conditions </vt:lpstr>
      <vt:lpstr>Specially Designed Instruction</vt:lpstr>
      <vt:lpstr>Quick Check Discussion</vt:lpstr>
      <vt:lpstr>Examples Specially Designed Instruction</vt:lpstr>
      <vt:lpstr>For further discussion UDL and Step 2</vt:lpstr>
      <vt:lpstr>Activity: What Services Might be Needed? </vt:lpstr>
      <vt:lpstr>Step 4 Check</vt:lpstr>
      <vt:lpstr>Step 4 Activity</vt:lpstr>
      <vt:lpstr> Linking Steps 1-3 with Step 4 </vt:lpstr>
      <vt:lpstr>For Discussion</vt:lpstr>
      <vt:lpstr>College and Career Ready IEP Five Step Process </vt:lpstr>
      <vt:lpstr>Step 5: Analyze Progress Towards Goals</vt:lpstr>
      <vt:lpstr>Step 5 Key Ideas</vt:lpstr>
      <vt:lpstr>Step 5  Key Ideas</vt:lpstr>
      <vt:lpstr>Step 5  Key Ideas</vt:lpstr>
      <vt:lpstr>Step 5 Check Your System</vt:lpstr>
      <vt:lpstr>Step 5 Check</vt:lpstr>
      <vt:lpstr>Step 5  Activity</vt:lpstr>
      <vt:lpstr>For Discussion Step 5</vt:lpstr>
      <vt:lpstr>For Further Practice Chart and Discuss Linkages using an existing IEP </vt:lpstr>
      <vt:lpstr>Resources</vt:lpstr>
      <vt:lpstr>CCR IEP Learning Resources</vt:lpstr>
      <vt:lpstr>CCR IEP Discussion Tool</vt:lpstr>
      <vt:lpstr>CCR IEP Video</vt:lpstr>
      <vt:lpstr>Culturally Responsive Practice</vt:lpstr>
      <vt:lpstr>Family and Community Engagement in Promoting Excellence For All</vt:lpstr>
      <vt:lpstr>Collective Responsibility Co-Teaching</vt:lpstr>
      <vt:lpstr>Sample IEP Forms and PCSA Resource Links</vt:lpstr>
      <vt:lpstr>PowerPoint Presentation</vt:lpstr>
    </vt:vector>
  </TitlesOfParts>
  <Manager>paula.volpiansky@wisconsin.gov</Manager>
  <Company>Department of Public Instruction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CCR IEPs Training Day</dc:title>
  <dc:subject>CCR- IEP</dc:subject>
  <dc:creator>Paula.Volpiansky@dpi.wi.gov;Anita.Castro@dpi.wi.gov;Debra.Heiss@dpi.wi.gov;Daniel.Parker@dpi.wi.gov;P. Volpiansky</dc:creator>
  <cp:keywords>Special Education, IEPs, CCR IEP, RDA</cp:keywords>
  <cp:lastModifiedBy>Severson, Ethan P.   DPI</cp:lastModifiedBy>
  <cp:revision>374</cp:revision>
  <cp:lastPrinted>2018-03-09T15:43:28Z</cp:lastPrinted>
  <dcterms:created xsi:type="dcterms:W3CDTF">2017-09-27T02:26:54Z</dcterms:created>
  <dcterms:modified xsi:type="dcterms:W3CDTF">2018-04-30T16:49:18Z</dcterms:modified>
  <cp:category>Education</cp:category>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TC300022459990</vt:lpwstr>
  </property>
  <property fmtid="{D5CDD505-2E9C-101B-9397-08002B2CF9AE}" pid="3" name="_AdHocReviewCycleID">
    <vt:i4>633492814</vt:i4>
  </property>
  <property fmtid="{D5CDD505-2E9C-101B-9397-08002B2CF9AE}" pid="4" name="_NewReviewCycle">
    <vt:lpwstr/>
  </property>
  <property fmtid="{D5CDD505-2E9C-101B-9397-08002B2CF9AE}" pid="5" name="_EmailSubject">
    <vt:lpwstr>CCR IEP training</vt:lpwstr>
  </property>
  <property fmtid="{D5CDD505-2E9C-101B-9397-08002B2CF9AE}" pid="6" name="_AuthorEmail">
    <vt:lpwstr>Anita.Castro@dpi.wi.gov</vt:lpwstr>
  </property>
  <property fmtid="{D5CDD505-2E9C-101B-9397-08002B2CF9AE}" pid="7" name="_AuthorEmailDisplayName">
    <vt:lpwstr>Castro, Anita  J.   DPI</vt:lpwstr>
  </property>
  <property fmtid="{D5CDD505-2E9C-101B-9397-08002B2CF9AE}" pid="8" name="_PreviousAdHocReviewCycleID">
    <vt:i4>-2005065097</vt:i4>
  </property>
  <property fmtid="{D5CDD505-2E9C-101B-9397-08002B2CF9AE}" pid="9" name="_MarkAsFinal">
    <vt:bool>true</vt:bool>
  </property>
</Properties>
</file>