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144000" cy="5143500" type="screen16x9"/>
  <p:notesSz cx="6858000" cy="9144000"/>
  <p:embeddedFontLst>
    <p:embeddedFont>
      <p:font typeface="Lato" panose="020F0502020204030203" pitchFamily="34" charset="0"/>
      <p:regular r:id="rId117"/>
      <p:bold r:id="rId118"/>
      <p:italic r:id="rId119"/>
      <p:boldItalic r:id="rId120"/>
    </p:embeddedFont>
    <p:embeddedFont>
      <p:font typeface="Roboto" panose="020B0604020202020204" charset="0"/>
      <p:regular r:id="rId121"/>
      <p:bold r:id="rId122"/>
      <p:italic r:id="rId123"/>
      <p:boldItalic r:id="rId124"/>
    </p:embeddedFont>
    <p:embeddedFont>
      <p:font typeface="Calibri" panose="020F0502020204030204" pitchFamily="34" charset="0"/>
      <p:regular r:id="rId125"/>
      <p:bold r:id="rId126"/>
      <p:italic r:id="rId127"/>
      <p:boldItalic r:id="rId128"/>
    </p:embeddedFont>
    <p:embeddedFont>
      <p:font typeface="Lato Black" panose="020F0A02020204030203" pitchFamily="34" charset="0"/>
      <p:bold r:id="rId129"/>
      <p:boldItalic r:id="rId1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orient="horz" pos="3239">
          <p15:clr>
            <a:srgbClr val="A4A3A4"/>
          </p15:clr>
        </p15:guide>
        <p15:guide id="6"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2" y="90"/>
      </p:cViewPr>
      <p:guideLst>
        <p:guide pos="2880"/>
        <p:guide orient="horz" pos="2358"/>
        <p:guide orient="horz" pos="2868"/>
        <p:guide pos="2863"/>
        <p:guide orient="horz" pos="3239"/>
        <p:guide pos="28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7.fntdata"/><Relationship Id="rId128"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font" Target="fonts/font2.fntdata"/><Relationship Id="rId126" Type="http://schemas.openxmlformats.org/officeDocument/2006/relationships/font" Target="fonts/font10.fntdata"/><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124" Type="http://schemas.openxmlformats.org/officeDocument/2006/relationships/font" Target="fonts/font8.fntdata"/><Relationship Id="rId12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3.fntdata"/><Relationship Id="rId12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6.fntdata"/><Relationship Id="rId13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www.ecfr.gov/cgi-bin/text-idx?SID=b31f31f82cd2975e66f25684667e0324&amp;mc=true&amp;node=se34.2.300_1324&amp;rgn=div8"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intensiveintervention.org/sites/default/files/Virtual_PM_Tip_508.pdf"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s://dpi.wi.gov/sites/default/files/imce/sped/pdf/monitoring-progress-iep-checklist.pdf" TargetMode="External"/><Relationship Id="rId5" Type="http://schemas.openxmlformats.org/officeDocument/2006/relationships/hyperlink" Target="https://dpi.wi.gov/sped/college-and-career-ready-ieps/learning-resources/monitoring-iep-goals" TargetMode="External"/><Relationship Id="rId4" Type="http://schemas.openxmlformats.org/officeDocument/2006/relationships/hyperlink" Target="https://www.cdc.gov/coronavirus/2019-ncov/community/schools-childcare/school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intensiveintervention.org/resource/FAQ-collecting-progress-monitoring-data-virtually" TargetMode="External"/><Relationship Id="rId2" Type="http://schemas.openxmlformats.org/officeDocument/2006/relationships/slide" Target="../slides/slide110.xml"/><Relationship Id="rId1" Type="http://schemas.openxmlformats.org/officeDocument/2006/relationships/notesMaster" Target="../notesMasters/notesMaster1.xml"/><Relationship Id="rId5" Type="http://schemas.openxmlformats.org/officeDocument/2006/relationships/hyperlink" Target="https://ceedar.education.ufl.edu/wp-content/uploads/2020/10/CEEDER-Leveraging-508.pdf" TargetMode="External"/><Relationship Id="rId4" Type="http://schemas.openxmlformats.org/officeDocument/2006/relationships/hyperlink" Target="https://intensiveintervention.org/sites/default/files/Virtual_PM_Tip_508.pdf"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dpi.wi.gov/education-forward/returning-schools/taking-an-equitable-approach" TargetMode="External"/><Relationship Id="rId2" Type="http://schemas.openxmlformats.org/officeDocument/2006/relationships/slide" Target="../slides/slide111.xml"/><Relationship Id="rId1" Type="http://schemas.openxmlformats.org/officeDocument/2006/relationships/notesMaster" Target="../notesMasters/notesMaster1.xml"/><Relationship Id="rId6" Type="http://schemas.openxmlformats.org/officeDocument/2006/relationships/hyperlink" Target="https://dpi.wi.gov/sites/default/files/imce/sped/pdf/covid-facial-coverings-considerations.pdf" TargetMode="External"/><Relationship Id="rId5" Type="http://schemas.openxmlformats.org/officeDocument/2006/relationships/hyperlink" Target="https://www.pearsonassessments.com/content/dam/school/global/clinical/us/assets/telepractice/using-ppe-in-assessment.pdf" TargetMode="External"/><Relationship Id="rId4" Type="http://schemas.openxmlformats.org/officeDocument/2006/relationships/hyperlink" Target="https://www.nasponline.org/resources-and-publications/resources-and-podcasts/covid-19-resource-center/special-education-resources/telehealth-virtual-service-delivery-updated-recommendations" TargetMode="Externa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dpi.wi.gov/sped/supplemental-resources-supporting-students-ieps-during-covid-19-0" TargetMode="External"/><Relationship Id="rId2" Type="http://schemas.openxmlformats.org/officeDocument/2006/relationships/slide" Target="../slides/slide112.xml"/><Relationship Id="rId1" Type="http://schemas.openxmlformats.org/officeDocument/2006/relationships/notesMaster" Target="../notesMasters/notesMaster1.xml"/><Relationship Id="rId5" Type="http://schemas.openxmlformats.org/officeDocument/2006/relationships/hyperlink" Target="https://dpi.wi.gov/sped/educators/teleservice" TargetMode="External"/><Relationship Id="rId4" Type="http://schemas.openxmlformats.org/officeDocument/2006/relationships/hyperlink" Target="https://dpi.wi.gov/sped/college-and-career-ready-ieps/learning-resources/5-step-process" TargetMode="Externa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pi.wi.gov/education-forward/learning-landscape/learning-environment-consider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hs.wisconsin.gov/covid-19/ppe.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pi.wi.gov/education-forward/learning-landscape/learning-environment-consideration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pi.wi.gov/sites/default/files/imce/sped/pdf/Extended_School_Closure_due_to_COVID.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pi.wi.gov/sped/covid-19-sped-updates-and-resourc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pi.wi.gov/sped/laws-procedures-bulletins/bulletins/10-0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pi.wi.gov/sites/default/files/imce/sped/pdf/Extended_School_Closure_due_to_COVID.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pi.wi.gov/sped/covid-19-sped-updates-and-resource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pi.wi.gov/education-forward/returning-schools/taking-an-equitable-approac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ishschools.org/resources/compassion-resilience.cf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pi.wi.gov/sites/default/files/imce/sped/pdf/covid-facial-coverings-considerations.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usp=sharin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dpi.wi.gov/sped/college-and-career-ready-ieps/5-step-process/step2"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dpi.wi.gov/sped/college-and-career-ready-ieps/5-step-process/step2"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drive/folders/14Ki6eYK22Nj3lerMcZkm96Q1uIW-FBL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forms/d/e/1FAIpQLSe-RmRUl-ecHCg7B3RAh63YukumpFblp1WwRYn365TFYXJnfQ/viewform?usp=sf_link"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dpi.wi.gov/sped/laws-procedures-bulletins/procedures/sample/form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a0e832fd6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training was developed in the fall of 2020 to assist school districts and IEP teams with implementing IEPs and monitoring progress of IEP goals when moving between in-person, hybrid, or virtual learning environments.  The training corresponds with a written guide and a training video was also recorded.  These resources are available on the College and Career Ready IEP Dig Deeper Learning Modules web page: </a:t>
            </a:r>
            <a:r>
              <a:rPr lang="en-US" u="sng">
                <a:solidFill>
                  <a:schemeClr val="hlink"/>
                </a:solidFill>
                <a:hlinkClick r:id="rId3"/>
              </a:rPr>
              <a:t>https://dpi.wi.gov/sped/college-and-career-ready-ieps/learning-resources</a:t>
            </a:r>
            <a:r>
              <a:rPr lang="en-US"/>
              <a:t> </a:t>
            </a:r>
            <a:endParaRPr/>
          </a:p>
        </p:txBody>
      </p:sp>
      <p:sp>
        <p:nvSpPr>
          <p:cNvPr id="30" name="Google Shape;30;ga0e832fd6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df443c98d_1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df443c98d_1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Today we will walk away with ability to . . . </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Know the general requirements for educating students with IEPs during COVID-19</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Understand a process for identifying if and how an IEP can be implemented as written when moving from in-person to a virtual or hybrid learning environment</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600"/>
              </a:spcAft>
              <a:buClr>
                <a:schemeClr val="dk1"/>
              </a:buClr>
              <a:buSzPts val="1200"/>
              <a:buChar char="●"/>
            </a:pPr>
            <a:r>
              <a:rPr lang="en-US" sz="1200">
                <a:solidFill>
                  <a:schemeClr val="dk1"/>
                </a:solidFill>
                <a:latin typeface="Lato"/>
                <a:ea typeface="Lato"/>
                <a:cs typeface="Lato"/>
                <a:sym typeface="Lato"/>
              </a:rPr>
              <a:t>Determine if and how IEP goals can be monitored in a virtual learning environment</a:t>
            </a:r>
            <a:endParaRPr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98ecd154b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98ecd154b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Lato"/>
                <a:ea typeface="Lato"/>
                <a:cs typeface="Lato"/>
                <a:sym typeface="Lato"/>
              </a:rPr>
              <a:t>These are characteristics of procedures and methods used to monitor IEP goal progress. </a:t>
            </a:r>
            <a:r>
              <a:rPr lang="en-US" sz="1200">
                <a:latin typeface="Lato"/>
                <a:ea typeface="Lato"/>
                <a:cs typeface="Lato"/>
                <a:sym typeface="Lato"/>
              </a:rPr>
              <a:t>Just something to keep in mind when you are determining how to measure progress or if you are using a specific tool to measure progress.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b="1">
                <a:solidFill>
                  <a:schemeClr val="dk1"/>
                </a:solidFill>
                <a:latin typeface="Lato"/>
                <a:ea typeface="Lato"/>
                <a:cs typeface="Lato"/>
                <a:sym typeface="Lato"/>
              </a:rPr>
              <a:t>Accurate</a:t>
            </a:r>
            <a:r>
              <a:rPr lang="en-US" sz="1200">
                <a:solidFill>
                  <a:schemeClr val="dk1"/>
                </a:solidFill>
                <a:latin typeface="Lato"/>
                <a:ea typeface="Lato"/>
                <a:cs typeface="Lato"/>
                <a:sym typeface="Lato"/>
              </a:rPr>
              <a:t> (valid+reliable): Consistently measures target outlined in the goal</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Sensitive</a:t>
            </a:r>
            <a:r>
              <a:rPr lang="en-US" sz="1200">
                <a:solidFill>
                  <a:schemeClr val="dk1"/>
                </a:solidFill>
                <a:latin typeface="Lato"/>
                <a:ea typeface="Lato"/>
                <a:cs typeface="Lato"/>
                <a:sym typeface="Lato"/>
              </a:rPr>
              <a:t>: Tools used are sensitive to growth; small changes in performance</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Frequent</a:t>
            </a:r>
            <a:r>
              <a:rPr lang="en-US" sz="1200">
                <a:solidFill>
                  <a:schemeClr val="dk1"/>
                </a:solidFill>
                <a:latin typeface="Lato"/>
                <a:ea typeface="Lato"/>
                <a:cs typeface="Lato"/>
                <a:sym typeface="Lato"/>
              </a:rPr>
              <a:t>: Regular and frequent data collection</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Simple</a:t>
            </a:r>
            <a:r>
              <a:rPr lang="en-US" sz="1200">
                <a:solidFill>
                  <a:schemeClr val="dk1"/>
                </a:solidFill>
                <a:latin typeface="Lato"/>
                <a:ea typeface="Lato"/>
                <a:cs typeface="Lato"/>
                <a:sym typeface="Lato"/>
              </a:rPr>
              <a:t>: Easy to implement, quick to administer, easy to “score”</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Brief</a:t>
            </a:r>
            <a:r>
              <a:rPr lang="en-US" sz="1200">
                <a:solidFill>
                  <a:schemeClr val="dk1"/>
                </a:solidFill>
                <a:latin typeface="Lato"/>
                <a:ea typeface="Lato"/>
                <a:cs typeface="Lato"/>
                <a:sym typeface="Lato"/>
              </a:rPr>
              <a:t>: Takes only a short amount of time or embedded in instruction</a:t>
            </a:r>
            <a:endParaRPr sz="1200" b="1">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500" i="1">
                <a:solidFill>
                  <a:schemeClr val="dk1"/>
                </a:solidFill>
                <a:latin typeface="Lato"/>
                <a:ea typeface="Lato"/>
                <a:cs typeface="Lato"/>
                <a:sym typeface="Lato"/>
              </a:rPr>
              <a:t>See appendix A-F for additional examples and considerations for monitoring progress of IEP goals in a virtual learning environment. </a:t>
            </a:r>
            <a:endParaRPr sz="9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9a0f46ce8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9a0f46ce8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Think of some of your own students and how you might need to (or maybe already have) revised your methods of collecting data?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What are some goal target skills and measures to monitor IEP goal progress that could be </a:t>
            </a:r>
            <a:r>
              <a:rPr lang="en-US" sz="1200" b="1" i="1">
                <a:solidFill>
                  <a:schemeClr val="dk1"/>
                </a:solidFill>
                <a:latin typeface="Lato"/>
                <a:ea typeface="Lato"/>
                <a:cs typeface="Lato"/>
                <a:sym typeface="Lato"/>
              </a:rPr>
              <a:t>revised </a:t>
            </a:r>
            <a:r>
              <a:rPr lang="en-US" sz="1200">
                <a:solidFill>
                  <a:schemeClr val="dk1"/>
                </a:solidFill>
                <a:latin typeface="Lato"/>
                <a:ea typeface="Lato"/>
                <a:cs typeface="Lato"/>
                <a:sym typeface="Lato"/>
              </a:rPr>
              <a:t>for a virtual learning environment? </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See Appendix B: Additional Process Steps for Monitoring Progress of IEP Goals in a Virtual Setting (page 19).</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See Appendix C: Common Methods for Collecting Progress Monitoring Data (page 20-21).</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ac3e1c8e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ac3e1c8e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analysis for this section is to determine if the procedures for measuring the student’s progress toward meeting the annual goal from baseline to level of attainment, as currently written, be implemented in a virtual learning environment?</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If the answer to this question is “yes,”</a:t>
            </a:r>
            <a:r>
              <a:rPr lang="en-US" sz="1200">
                <a:solidFill>
                  <a:schemeClr val="dk1"/>
                </a:solidFill>
                <a:latin typeface="Lato"/>
                <a:ea typeface="Lato"/>
                <a:cs typeface="Lato"/>
                <a:sym typeface="Lato"/>
              </a:rPr>
              <a:t> then the procedures for measuring the student’s progress toward meeting the annual goal from baseline to level of attainment can be implemented as written in a virtual learning environment. No revision to the IEP is needed. </a:t>
            </a:r>
            <a:endParaRPr sz="120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sz="1200">
              <a:solidFill>
                <a:schemeClr val="dk1"/>
              </a:solidFill>
              <a:latin typeface="Lato"/>
              <a:ea typeface="Lato"/>
              <a:cs typeface="Lato"/>
              <a:sym typeface="Lato"/>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ac3e1c8e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ac3e1c8e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If the answer to this question is “no,”</a:t>
            </a:r>
            <a:r>
              <a:rPr lang="en-US" sz="1200">
                <a:solidFill>
                  <a:schemeClr val="dk1"/>
                </a:solidFill>
                <a:latin typeface="Lato"/>
                <a:ea typeface="Lato"/>
                <a:cs typeface="Lato"/>
                <a:sym typeface="Lato"/>
              </a:rPr>
              <a:t> then the IEP team should review the student’s effect of disability, disability-related needs, and IEP goal to determine how the IEP team will revise the procedures for measuring the student’s progress toward meeting the annual goal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learning environment to ensure FAPE is provided. </a:t>
            </a:r>
            <a:endParaRPr sz="1200" b="1">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c3e1c8e8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c3e1c8e8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The IEP team may consider if IEP goal progress can be monitored in-person, with appropriate measures to ensure student and staff safety. If in-person monitoring is not possible, the IEP team may also consider reviewing the student’s disability-related need(s) to ensure appropriate IEP goals and IEP services are in place so the student can make progress on IEP goals and can progress in age or grade general education level curriculum. This may include developing a contingency plan to outline changes to the IEP when the student moves between in-person and virtual learning environments.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i="1">
                <a:solidFill>
                  <a:schemeClr val="dk1"/>
                </a:solidFill>
                <a:latin typeface="Lato"/>
                <a:ea typeface="Lato"/>
                <a:cs typeface="Lato"/>
                <a:sym typeface="Lato"/>
              </a:rPr>
              <a:t>See Appendix C: Common Methods of Collecting Progress Monitoring Data and </a:t>
            </a:r>
            <a:r>
              <a:rPr lang="en-US" sz="1200"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discussion questions on page 7 and 15 for additional considerations to help with decision-making.</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18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eb66b9f9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eb66b9f9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This graphic was created as a reminder that all IEP decisions will lead to similar outcomes.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IEP teams must implement IEPs as written, including if a contingency plan is included as part of the IEP, and a Free and Appropriate Public Education (FAPE) must be provided.</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diagram outlines how decisions made about individual students will either lead to the IEP being implemented as written (e.g. the student may continue to receive an in-person service in the IEP as it is written) or the IEP may be revised through an I-10 form or contingency plan to document changes to disability-related needs, IEP goals, or IEP services.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If FAPE cannot be provided in a virtual learning environment, IEP teams must consider if in-person services can be provided safely and in accordance with state, county, local, and municipal health department regulations.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 failure to provide FAPE may require compensatory services at a later time.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98ecd154b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98ecd154b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appendices for this training provide additional information and support to ensure IEPs can be implemented as written when moving from in-person to a virtual or hybrid learning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t>The appendices start on page 18 of the guide. </a:t>
            </a:r>
            <a:endParaRPr/>
          </a:p>
          <a:p>
            <a:pPr marL="0" lvl="0" indent="0" algn="l" rtl="0">
              <a:spcBef>
                <a:spcPts val="0"/>
              </a:spcBef>
              <a:spcAft>
                <a:spcPts val="0"/>
              </a:spcAft>
              <a:buNone/>
            </a:pPr>
            <a:endParaRPr/>
          </a:p>
          <a:p>
            <a:pPr marL="0" lvl="0" indent="0" algn="l" rtl="0">
              <a:spcBef>
                <a:spcPts val="0"/>
              </a:spcBef>
              <a:spcAft>
                <a:spcPts val="0"/>
              </a:spcAft>
              <a:buNone/>
            </a:pPr>
            <a:r>
              <a:rPr lang="en-US"/>
              <a:t>Appendices A-D contain additional information on progress monitoring. We covered some of the information you can find in Appendix B &amp; C already.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Appendix E contains links to resources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Appendix F lists all of the references used in creating this guide.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There is some information in appendices A and D we will discuss since those were not specifically referenced in the presentation today.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9a0f46ce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9a0f46ce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Lato Black"/>
                <a:ea typeface="Lato Black"/>
                <a:cs typeface="Lato Black"/>
                <a:sym typeface="Lato Black"/>
              </a:rPr>
              <a:t>Appendix A: Guidelines for Monitoring Progress of IEP Goals in a </a:t>
            </a:r>
            <a:r>
              <a:rPr lang="en-US" sz="1200" b="1" i="1">
                <a:latin typeface="Lato Black"/>
                <a:ea typeface="Lato Black"/>
                <a:cs typeface="Lato Black"/>
                <a:sym typeface="Lato Black"/>
              </a:rPr>
              <a:t>Virtual</a:t>
            </a:r>
            <a:r>
              <a:rPr lang="en-US" sz="1200" b="1">
                <a:latin typeface="Lato Black"/>
                <a:ea typeface="Lato Black"/>
                <a:cs typeface="Lato Black"/>
                <a:sym typeface="Lato Black"/>
              </a:rPr>
              <a:t> Setting (Page 18) </a:t>
            </a:r>
            <a:endParaRPr sz="1200" b="1">
              <a:latin typeface="Lato Black"/>
              <a:ea typeface="Lato Black"/>
              <a:cs typeface="Lato Black"/>
              <a:sym typeface="Lato Black"/>
            </a:endParaRPr>
          </a:p>
          <a:p>
            <a:pPr marL="0" lvl="0" indent="0" algn="l" rtl="0">
              <a:spcBef>
                <a:spcPts val="0"/>
              </a:spcBef>
              <a:spcAft>
                <a:spcPts val="0"/>
              </a:spcAft>
              <a:buNone/>
            </a:pPr>
            <a:r>
              <a:rPr lang="en-US"/>
              <a:t>This appendix includes resources to check if a specific vendor or progress monitoring tool has been adapted for use in a virtual learning environment and also include some discussion questions to guide thinking about choosing a progress monitoring tool.</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the following are some additional tips when using this appendix: </a:t>
            </a:r>
            <a:endParaRPr/>
          </a:p>
          <a:p>
            <a:pPr marL="457200" lvl="0" indent="-298450" algn="l" rtl="0">
              <a:spcBef>
                <a:spcPts val="0"/>
              </a:spcBef>
              <a:spcAft>
                <a:spcPts val="0"/>
              </a:spcAft>
              <a:buSzPts val="1100"/>
              <a:buChar char="●"/>
            </a:pPr>
            <a:r>
              <a:rPr lang="en-US"/>
              <a:t>The National Center for Intensive Intervention (NCII) has been a great resource and is being widely used as a resource all over the country.</a:t>
            </a:r>
            <a:endParaRPr/>
          </a:p>
          <a:p>
            <a:pPr marL="457200" lvl="0" indent="-298450" algn="l" rtl="0">
              <a:spcBef>
                <a:spcPts val="0"/>
              </a:spcBef>
              <a:spcAft>
                <a:spcPts val="0"/>
              </a:spcAft>
              <a:buSzPts val="1100"/>
              <a:buChar char="●"/>
            </a:pPr>
            <a:r>
              <a:rPr lang="en-US"/>
              <a:t>NCII have an FAQ around Virtual Progress monitoring that and have compiled some specific vendors that claim to have made updates to their programs/tools to be used in a virtual setting.</a:t>
            </a:r>
            <a:endParaRPr/>
          </a:p>
          <a:p>
            <a:pPr marL="457200" lvl="0" indent="-298450" algn="l" rtl="0">
              <a:spcBef>
                <a:spcPts val="0"/>
              </a:spcBef>
              <a:spcAft>
                <a:spcPts val="0"/>
              </a:spcAft>
              <a:buSzPts val="1100"/>
              <a:buChar char="●"/>
            </a:pPr>
            <a:r>
              <a:rPr lang="en-US"/>
              <a:t>We strongly urge IEP teams and educators to contact the vendor directly and talk with a representative to see if the updates made to their progress monitoring tool would work in a virtual learning environment.</a:t>
            </a:r>
            <a:endParaRPr/>
          </a:p>
          <a:p>
            <a:pPr marL="457200" lvl="0" indent="-298450" algn="l" rtl="0">
              <a:spcBef>
                <a:spcPts val="0"/>
              </a:spcBef>
              <a:spcAft>
                <a:spcPts val="0"/>
              </a:spcAft>
              <a:buSzPts val="1100"/>
              <a:buChar char="●"/>
            </a:pPr>
            <a:r>
              <a:rPr lang="en-US"/>
              <a:t>Also refer to their guiding questions to determine if the data you are collecting will be reliable, valid, feasible, and useful. These questions can be helpful when considering any kind of data collection, not just progress monitoring in a virtual setting.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9a0f46ce8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9a0f46ce8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Appendix D contains Wisconsin and IDEA Definitions of Progress Monitoring.As stated at the beginning of the monitoring progress of IEP goals in a virtual learning environment section, even though the student may be in a virtual learning environment, the same procedures and frequency for reviewing the IEP as well as monitoring progress towards IEP goals are the same regardless of the learning environment.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These requirements include:</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IEP must be reviewed periodically and at least annually, the IEP team must meet to formally review progress toward all IEP goals and revise IEP as appropriate to address (in part): </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The student’s disability-related needs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Any lack of expected progress toward IEP goals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Any lack of expected progress in the general education curriculum</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How IEP goals and services support student progress </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34 CFR 300.324 (b)</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b0799c0a7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b0799c0a7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The following are some additional resources:</a:t>
            </a:r>
            <a:endParaRPr sz="1200"/>
          </a:p>
          <a:p>
            <a:pPr marL="0" lvl="0" indent="0" algn="l" rtl="0">
              <a:lnSpc>
                <a:spcPct val="115000"/>
              </a:lnSpc>
              <a:spcBef>
                <a:spcPts val="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Additional Resources</a:t>
            </a:r>
            <a:r>
              <a:rPr lang="en-US" sz="1200">
                <a:solidFill>
                  <a:schemeClr val="dk1"/>
                </a:solidFill>
                <a:latin typeface="Lato"/>
                <a:ea typeface="Lato"/>
                <a:cs typeface="Lato"/>
                <a:sym typeface="Lato"/>
              </a:rPr>
              <a:t> Helpful tips from the National Center on Intensive Intervention for educators to prepare for the administration of progress monitoring assessments virtually.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Considerations for Schools</a:t>
            </a:r>
            <a:r>
              <a:rPr lang="en-US" sz="1200">
                <a:solidFill>
                  <a:schemeClr val="dk1"/>
                </a:solidFill>
                <a:latin typeface="Lato"/>
                <a:ea typeface="Lato"/>
                <a:cs typeface="Lato"/>
                <a:sym typeface="Lato"/>
              </a:rPr>
              <a:t> Guidance from Centers for Disease Control and Protection offering considerations for ways in which schools can help protect students, teachers, administrators, and staff and slow the spread of COVID-19.</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Introduction to Monitoring Progress of IEP Goals</a:t>
            </a:r>
            <a:r>
              <a:rPr lang="en-US" sz="1200">
                <a:solidFill>
                  <a:schemeClr val="dk1"/>
                </a:solidFill>
                <a:latin typeface="Lato"/>
                <a:ea typeface="Lato"/>
                <a:cs typeface="Lato"/>
                <a:sym typeface="Lato"/>
              </a:rPr>
              <a:t> WI DPI web page with resources and tools to assist with creating IEP goals that can be reasonably monitored, identifying procedures for measuring progress appropriate to the target skills identified in IEP goals, and understanding the role of IEP goal progress data in Step 5 (Analyze Progress) of the CCR IEP process. </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u="sng">
                <a:solidFill>
                  <a:srgbClr val="1155CC"/>
                </a:solidFill>
                <a:latin typeface="Lato"/>
                <a:ea typeface="Lato"/>
                <a:cs typeface="Lato"/>
                <a:sym typeface="La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Monitoring of Progress and Checklist for Developing Progress Monitoring Procedures and for IEP Team Reviews </a:t>
            </a:r>
            <a:r>
              <a:rPr lang="en-US" sz="1200">
                <a:solidFill>
                  <a:schemeClr val="dk1"/>
                </a:solidFill>
                <a:latin typeface="Lato"/>
                <a:ea typeface="Lato"/>
                <a:cs typeface="Lato"/>
                <a:sym typeface="Lato"/>
              </a:rPr>
              <a:t>WI DPI resource that provides basic progress monitoring procedures that can be adapted for use in a virtual learning environment.</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69c25b638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69c25b638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This presentation is meant to accompany the </a:t>
            </a:r>
            <a:r>
              <a:rPr lang="en-US" sz="1200">
                <a:solidFill>
                  <a:schemeClr val="dk1"/>
                </a:solidFill>
                <a:latin typeface="Lato"/>
                <a:ea typeface="Lato"/>
                <a:cs typeface="Lato"/>
                <a:sym typeface="Lato"/>
              </a:rPr>
              <a:t>Guide to Implementing IEPs when Moving Between In-Person, Hybrid, or Virtual Learning Environments. You can find this document on the College and Career Ready (CCR) IEP Learning Resources Digging Deeper Modules web page: </a:t>
            </a:r>
            <a:r>
              <a:rPr lang="en-US" sz="1200" u="sng">
                <a:solidFill>
                  <a:schemeClr val="hlink"/>
                </a:solidFill>
                <a:latin typeface="Lato"/>
                <a:ea typeface="Lato"/>
                <a:cs typeface="Lato"/>
                <a:sym typeface="Lato"/>
                <a:hlinkClick r:id="rId3"/>
              </a:rPr>
              <a:t>https://dpi.wi.gov/sped/college-and-career-ready-ieps/learning-resources</a:t>
            </a:r>
            <a:r>
              <a:rPr lang="en-US" sz="1200">
                <a:solidFill>
                  <a:schemeClr val="dk1"/>
                </a:solidFill>
                <a:latin typeface="Lato"/>
                <a:ea typeface="Lato"/>
                <a:cs typeface="Lato"/>
                <a:sym typeface="Lato"/>
              </a:rPr>
              <a:t>  </a:t>
            </a:r>
            <a:endParaRPr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b0799c0a78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b0799c0a7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are some additional resources: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National Center on Intensive Intervention: Frequently Asked Questions on Collecting Progress Monitoring Data Virtually</a:t>
            </a:r>
            <a:r>
              <a:rPr lang="en-US" sz="1200">
                <a:solidFill>
                  <a:schemeClr val="dk1"/>
                </a:solidFill>
                <a:latin typeface="Lato"/>
                <a:ea typeface="Lato"/>
                <a:cs typeface="Lato"/>
                <a:sym typeface="Lato"/>
              </a:rPr>
              <a:t> This webpage provides guiding questions on determining if the progress monitoring tool is appropriate for virtual use. It also includes information on specific vendors and tools that have resources on how to use their product in a virtual learning environment.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Planning for Successful Delivery of Progress Monitoring In Virtual Settings</a:t>
            </a:r>
            <a:r>
              <a:rPr lang="en-US" sz="1200">
                <a:solidFill>
                  <a:schemeClr val="dk1"/>
                </a:solidFill>
                <a:latin typeface="Lato"/>
                <a:ea typeface="Lato"/>
                <a:cs typeface="Lato"/>
                <a:sym typeface="Lato"/>
              </a:rPr>
              <a:t> This resource accompanies the National Center on Intensive Intervention:  Frequently Asked Questions on Collecting Progress Monitoring Data Virtually (see above)  and provides helpful tips for educators to prepare for the administration of progress monitoring assessments virtually. </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u="sng">
                <a:solidFill>
                  <a:srgbClr val="1155CC"/>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Removing Barriers to Effective Distance Learning by Applying the High-Leverage Practices Tips and Tools</a:t>
            </a:r>
            <a:r>
              <a:rPr lang="en-US" sz="1200">
                <a:solidFill>
                  <a:schemeClr val="dk1"/>
                </a:solidFill>
                <a:latin typeface="Lato"/>
                <a:ea typeface="Lato"/>
                <a:cs typeface="Lato"/>
                <a:sym typeface="Lato"/>
              </a:rPr>
              <a:t> From the Collaboration for Effective Educator Development, Accountability, and Reform (CEEDAR Center) and the National Center for Systemic Improvement (NCSI), this document outlines how HLPs can be employed to strengthen distance learning instruction for a diverse range of students by providing strategies to address common challenges students experience.</a:t>
            </a:r>
            <a:endParaRPr sz="1200">
              <a:latin typeface="Lato"/>
              <a:ea typeface="Lato"/>
              <a:cs typeface="Lato"/>
              <a:sym typeface="Lato"/>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b0799c0a78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b0799c0a78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are some additional resources: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Taking an Equitable Approach</a:t>
            </a:r>
            <a:r>
              <a:rPr lang="en-US" sz="1200">
                <a:solidFill>
                  <a:schemeClr val="dk1"/>
                </a:solidFill>
                <a:latin typeface="Lato"/>
                <a:ea typeface="Lato"/>
                <a:cs typeface="Lato"/>
                <a:sym typeface="Lato"/>
              </a:rPr>
              <a:t> COVID-19 is highlighting and widening educational inequities previously existing in our school system and disproportionately impacting some communities and groups of students. This document provides educators with questions they should consider as they plan to return to school.</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Telehealth: Virtual Service Delivery Updated Recommendations</a:t>
            </a:r>
            <a:r>
              <a:rPr lang="en-US" sz="1200">
                <a:solidFill>
                  <a:schemeClr val="dk1"/>
                </a:solidFill>
                <a:latin typeface="Lato"/>
                <a:ea typeface="Lato"/>
                <a:cs typeface="Lato"/>
                <a:sym typeface="Lato"/>
              </a:rPr>
              <a:t> Recommendations from the National Association of School Psychologists for delivering services virtually. Includes important assessment and evaluation information.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Using Personal Protective Equipment (PPE) in Assessment</a:t>
            </a:r>
            <a:r>
              <a:rPr lang="en-US" sz="1200">
                <a:solidFill>
                  <a:schemeClr val="dk1"/>
                </a:solidFill>
                <a:latin typeface="Lato"/>
                <a:ea typeface="Lato"/>
                <a:cs typeface="Lato"/>
                <a:sym typeface="Lato"/>
              </a:rPr>
              <a:t> A supplemental guide from Pearson Assessments and the use of PPE during Assessment. </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u="sng">
                <a:solidFill>
                  <a:srgbClr val="1155CC"/>
                </a:solidFill>
                <a:latin typeface="Lato"/>
                <a:ea typeface="Lato"/>
                <a:cs typeface="Lato"/>
                <a:sym typeface="La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Considerations in Using Facial Coverings When Supporting Students during In-Person Instruction</a:t>
            </a:r>
            <a:r>
              <a:rPr lang="en-US" sz="1200">
                <a:solidFill>
                  <a:schemeClr val="dk1"/>
                </a:solidFill>
                <a:latin typeface="Lato"/>
                <a:ea typeface="Lato"/>
                <a:cs typeface="Lato"/>
                <a:sym typeface="Lato"/>
              </a:rPr>
              <a:t> Recommendations on how to support students with various disability-related needs to support the safety of students and staff.</a:t>
            </a:r>
            <a:endParaRPr sz="1200">
              <a:latin typeface="Lato"/>
              <a:ea typeface="Lato"/>
              <a:cs typeface="Lato"/>
              <a:sym typeface="Lato"/>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b0799c0a78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b0799c0a78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are some additional resources: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COVID 19 Supplementary Resources</a:t>
            </a:r>
            <a:r>
              <a:rPr lang="en-US" sz="1200">
                <a:solidFill>
                  <a:schemeClr val="dk1"/>
                </a:solidFill>
                <a:latin typeface="Lato"/>
                <a:ea typeface="Lato"/>
                <a:cs typeface="Lato"/>
                <a:sym typeface="Lato"/>
              </a:rPr>
              <a:t> This DPI special education team web page provides additional state and national resources that provide strategies and practices to support virtual and distance learning for students who receive special education through an Individualized Education Program.  The page is sorted by topical resources such as supporting monitoring progress of IEP goals, early learners, students with neurodiverse and social and emotional needs, students participating in alternate standards, communication needs, transition aged students and others.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CCR IEP 5 Step Process</a:t>
            </a:r>
            <a:r>
              <a:rPr lang="en-US" sz="1200">
                <a:solidFill>
                  <a:schemeClr val="dk1"/>
                </a:solidFill>
                <a:latin typeface="Lato"/>
                <a:ea typeface="Lato"/>
                <a:cs typeface="Lato"/>
                <a:sym typeface="Lato"/>
              </a:rPr>
              <a:t> provides tips, guidance, online modules, and resources to identify effects of disability, disability-related needs, develop IEP goals, align IEP services, and analyze progress of IEP goals.</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u="sng">
                <a:solidFill>
                  <a:srgbClr val="1155CC"/>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Providing Related Services Via Teleservice</a:t>
            </a:r>
            <a:r>
              <a:rPr lang="en-US" sz="1200">
                <a:solidFill>
                  <a:schemeClr val="dk1"/>
                </a:solidFill>
                <a:latin typeface="Lato"/>
                <a:ea typeface="Lato"/>
                <a:cs typeface="Lato"/>
                <a:sym typeface="Lato"/>
              </a:rPr>
              <a:t> Additional resources, tips, and requirements related to the provision of teleservice.</a:t>
            </a:r>
            <a:endParaRPr sz="1200">
              <a:latin typeface="Lato"/>
              <a:ea typeface="Lato"/>
              <a:cs typeface="Lato"/>
              <a:sym typeface="Lato"/>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9a46d15d7b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9a46d15d7b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Questions 2-4 - participants rate their understanding/comfort/knowledge of the outcomes identified on slide 10</a:t>
            </a:r>
            <a:endParaRPr/>
          </a:p>
          <a:p>
            <a:pPr marL="0" lvl="0" indent="0" algn="l" rtl="0">
              <a:spcBef>
                <a:spcPts val="0"/>
              </a:spcBef>
              <a:spcAft>
                <a:spcPts val="0"/>
              </a:spcAft>
              <a:buNone/>
            </a:pPr>
            <a:endParaRPr/>
          </a:p>
        </p:txBody>
      </p:sp>
      <p:sp>
        <p:nvSpPr>
          <p:cNvPr id="869" name="Google Shape;869;g9a46d15d7b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9a3511e882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9a3511e882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Thank you for reviewing these training resources.</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For additional questions, updates, and information </a:t>
            </a:r>
            <a:r>
              <a:rPr lang="en-US" sz="1200">
                <a:solidFill>
                  <a:schemeClr val="dk1"/>
                </a:solidFill>
                <a:latin typeface="Lato"/>
                <a:ea typeface="Lato"/>
                <a:cs typeface="Lato"/>
                <a:sym typeface="Lato"/>
              </a:rPr>
              <a:t>go to the </a:t>
            </a:r>
            <a:r>
              <a:rPr lang="en-US" sz="120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COVID-19 special education web page</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876" name="Google Shape;876;g9a3511e882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69c25b638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69c25b638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agenda follows the sections we will cover for this training.  The training video was broken into these various sections.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a0f46ce8d_1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a0f46ce8d_1_2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Sharon - Question 1 - What is your role? </a:t>
            </a:r>
            <a:endParaRPr/>
          </a:p>
          <a:p>
            <a:pPr marL="0" lvl="0" indent="0" algn="l" rtl="0">
              <a:spcBef>
                <a:spcPts val="0"/>
              </a:spcBef>
              <a:spcAft>
                <a:spcPts val="0"/>
              </a:spcAft>
              <a:buNone/>
            </a:pPr>
            <a:r>
              <a:rPr lang="en-US"/>
              <a:t>Questions 2-4 - </a:t>
            </a:r>
            <a:endParaRPr/>
          </a:p>
          <a:p>
            <a:pPr marL="0" lvl="0" indent="0" algn="l" rtl="0">
              <a:spcBef>
                <a:spcPts val="0"/>
              </a:spcBef>
              <a:spcAft>
                <a:spcPts val="0"/>
              </a:spcAft>
              <a:buNone/>
            </a:pPr>
            <a:r>
              <a:rPr lang="en-US" sz="1050">
                <a:solidFill>
                  <a:srgbClr val="232333"/>
                </a:solidFill>
                <a:highlight>
                  <a:srgbClr val="FFFFFF"/>
                </a:highlight>
                <a:latin typeface="Lato"/>
                <a:ea typeface="Lato"/>
                <a:cs typeface="Lato"/>
                <a:sym typeface="Lato"/>
              </a:rPr>
              <a:t>On a scale of 1-5 (1 is low, 5 is high) how well do you feel you understand the general requirements for educating students with IEPs during COVID-19 and school building closure?</a:t>
            </a:r>
            <a:endParaRPr sz="1050">
              <a:solidFill>
                <a:srgbClr val="232333"/>
              </a:solidFill>
              <a:highlight>
                <a:srgbClr val="FFFFFF"/>
              </a:highlight>
              <a:latin typeface="Lato"/>
              <a:ea typeface="Lato"/>
              <a:cs typeface="Lato"/>
              <a:sym typeface="Lato"/>
            </a:endParaRPr>
          </a:p>
          <a:p>
            <a:pPr marL="0" lvl="0" indent="0" algn="l" rtl="0">
              <a:spcBef>
                <a:spcPts val="0"/>
              </a:spcBef>
              <a:spcAft>
                <a:spcPts val="0"/>
              </a:spcAft>
              <a:buNone/>
            </a:pPr>
            <a:r>
              <a:rPr lang="en-US" sz="1050">
                <a:solidFill>
                  <a:srgbClr val="232333"/>
                </a:solidFill>
                <a:highlight>
                  <a:srgbClr val="FFFFFF"/>
                </a:highlight>
                <a:latin typeface="Lato"/>
                <a:ea typeface="Lato"/>
                <a:cs typeface="Lato"/>
                <a:sym typeface="Lato"/>
              </a:rPr>
              <a:t> On a scale of 1-5 (1 is low, 5 is high) how well do you feel you understand the process for identifying if and how an IEP can be implemented as written when shifting back and forth from in-person and virtual learning?</a:t>
            </a:r>
            <a:endParaRPr sz="1050">
              <a:solidFill>
                <a:srgbClr val="232333"/>
              </a:solidFill>
              <a:highlight>
                <a:srgbClr val="FFFFFF"/>
              </a:highlight>
              <a:latin typeface="Lato"/>
              <a:ea typeface="Lato"/>
              <a:cs typeface="Lato"/>
              <a:sym typeface="Lato"/>
            </a:endParaRPr>
          </a:p>
          <a:p>
            <a:pPr marL="0" lvl="0" indent="0" algn="l" rtl="0">
              <a:spcBef>
                <a:spcPts val="0"/>
              </a:spcBef>
              <a:spcAft>
                <a:spcPts val="0"/>
              </a:spcAft>
              <a:buNone/>
            </a:pPr>
            <a:r>
              <a:rPr lang="en-US" sz="1050">
                <a:solidFill>
                  <a:srgbClr val="232333"/>
                </a:solidFill>
                <a:highlight>
                  <a:srgbClr val="FFFFFF"/>
                </a:highlight>
                <a:latin typeface="Lato"/>
                <a:ea typeface="Lato"/>
                <a:cs typeface="Lato"/>
                <a:sym typeface="Lato"/>
              </a:rPr>
              <a:t>On a scale of 1-5 (1 is low, 5 is high) How do you rate your knowledge to determine if and how IEP goals can be monitored in a virtual learning environment? </a:t>
            </a:r>
            <a:endParaRPr sz="1050">
              <a:solidFill>
                <a:srgbClr val="232333"/>
              </a:solidFill>
              <a:highlight>
                <a:srgbClr val="FFFFFF"/>
              </a:highlight>
              <a:latin typeface="Lato"/>
              <a:ea typeface="Lato"/>
              <a:cs typeface="Lato"/>
              <a:sym typeface="Lato"/>
            </a:endParaRPr>
          </a:p>
          <a:p>
            <a:pPr marL="0" lvl="0" indent="0" algn="l" rtl="0">
              <a:spcBef>
                <a:spcPts val="0"/>
              </a:spcBef>
              <a:spcAft>
                <a:spcPts val="0"/>
              </a:spcAft>
              <a:buNone/>
            </a:pPr>
            <a:endParaRPr/>
          </a:p>
        </p:txBody>
      </p:sp>
      <p:sp>
        <p:nvSpPr>
          <p:cNvPr id="149" name="Google Shape;149;g9a0f46ce8d_1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a0f46ce8d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a0f46ce8d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Lato"/>
                <a:ea typeface="Lato"/>
                <a:cs typeface="Lato"/>
                <a:sym typeface="Lato"/>
              </a:rPr>
              <a:t>In-Person Learning Environment:</a:t>
            </a:r>
            <a:r>
              <a:rPr lang="en-US" sz="1200">
                <a:solidFill>
                  <a:schemeClr val="dk1"/>
                </a:solidFill>
                <a:latin typeface="Lato"/>
                <a:ea typeface="Lato"/>
                <a:cs typeface="Lato"/>
                <a:sym typeface="Lato"/>
              </a:rPr>
              <a:t> Staff are supporting in-person instruction with physical distance measures in place as necessary. IEP teams should consider if revisions to the IEP may be required for disability-related needs, IEP goals, and IEP services and supports when in-person instruction requires use of facial coverings or PPE.</a:t>
            </a:r>
            <a:endParaRPr sz="1200">
              <a:solidFill>
                <a:schemeClr val="dk1"/>
              </a:solidFill>
              <a:latin typeface="Lato"/>
              <a:ea typeface="Lato"/>
              <a:cs typeface="Lato"/>
              <a:sym typeface="Lato"/>
            </a:endParaRPr>
          </a:p>
          <a:p>
            <a:pPr marL="0" lvl="0" indent="0" algn="l" rtl="0">
              <a:spcBef>
                <a:spcPts val="600"/>
              </a:spcBef>
              <a:spcAft>
                <a:spcPts val="0"/>
              </a:spcAft>
              <a:buNone/>
            </a:pPr>
            <a:endParaRPr sz="1200" b="1">
              <a:solidFill>
                <a:schemeClr val="dk1"/>
              </a:solidFill>
              <a:latin typeface="Lato"/>
              <a:ea typeface="Lato"/>
              <a:cs typeface="Lato"/>
              <a:sym typeface="Lato"/>
            </a:endParaRPr>
          </a:p>
          <a:p>
            <a:pPr marL="0" lvl="0" indent="0" algn="l" rtl="0">
              <a:spcBef>
                <a:spcPts val="600"/>
              </a:spcBef>
              <a:spcAft>
                <a:spcPts val="0"/>
              </a:spcAft>
              <a:buNone/>
            </a:pPr>
            <a:r>
              <a:rPr lang="en-US" sz="1200" b="1">
                <a:solidFill>
                  <a:schemeClr val="dk1"/>
                </a:solidFill>
                <a:latin typeface="Lato"/>
                <a:ea typeface="Lato"/>
                <a:cs typeface="Lato"/>
                <a:sym typeface="Lato"/>
              </a:rPr>
              <a:t>Physically Distanced Learning Environment: </a:t>
            </a:r>
            <a:r>
              <a:rPr lang="en-US" sz="1200">
                <a:solidFill>
                  <a:schemeClr val="dk1"/>
                </a:solidFill>
                <a:latin typeface="Lato"/>
                <a:ea typeface="Lato"/>
                <a:cs typeface="Lato"/>
                <a:sym typeface="Lato"/>
              </a:rPr>
              <a:t>The term is used to include times when learning occurs both in-person and virtually, utilizing classrooms, outdoor learning spaces, homes, and community-based organizations.</a:t>
            </a:r>
            <a:endParaRPr sz="1200">
              <a:solidFill>
                <a:schemeClr val="dk1"/>
              </a:solidFill>
              <a:latin typeface="Lato"/>
              <a:ea typeface="Lato"/>
              <a:cs typeface="Lato"/>
              <a:sym typeface="Lato"/>
            </a:endParaRPr>
          </a:p>
          <a:p>
            <a:pPr marL="0" lvl="0" indent="0" algn="l" rtl="0">
              <a:spcBef>
                <a:spcPts val="600"/>
              </a:spcBef>
              <a:spcAft>
                <a:spcPts val="0"/>
              </a:spcAft>
              <a:buNone/>
            </a:pPr>
            <a:endParaRPr sz="1200" b="1">
              <a:solidFill>
                <a:schemeClr val="dk1"/>
              </a:solidFill>
              <a:latin typeface="Lato"/>
              <a:ea typeface="Lato"/>
              <a:cs typeface="Lato"/>
              <a:sym typeface="Lato"/>
            </a:endParaRPr>
          </a:p>
          <a:p>
            <a:pPr marL="0" lvl="0" indent="0" algn="l" rtl="0">
              <a:spcBef>
                <a:spcPts val="600"/>
              </a:spcBef>
              <a:spcAft>
                <a:spcPts val="0"/>
              </a:spcAft>
              <a:buNone/>
            </a:pPr>
            <a:r>
              <a:rPr lang="en-US" sz="1200" b="1">
                <a:solidFill>
                  <a:schemeClr val="dk1"/>
                </a:solidFill>
                <a:latin typeface="Lato"/>
                <a:ea typeface="Lato"/>
                <a:cs typeface="Lato"/>
                <a:sym typeface="Lato"/>
              </a:rPr>
              <a:t>Virtual Learning: </a:t>
            </a:r>
            <a:r>
              <a:rPr lang="en-US" sz="1200">
                <a:solidFill>
                  <a:schemeClr val="dk1"/>
                </a:solidFill>
                <a:latin typeface="Lato"/>
                <a:ea typeface="Lato"/>
                <a:cs typeface="Lato"/>
                <a:sym typeface="Lato"/>
              </a:rPr>
              <a:t>Students attend virtually using digital, analog, synchronous, asynchronous, or hybrid instructional models.</a:t>
            </a:r>
            <a:endParaRPr sz="120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US" sz="1250">
                <a:solidFill>
                  <a:schemeClr val="dk1"/>
                </a:solidFill>
                <a:latin typeface="Lato"/>
                <a:ea typeface="Lato"/>
                <a:cs typeface="Lato"/>
                <a:sym typeface="Lato"/>
              </a:rPr>
              <a:t>Definitions adapted from </a:t>
            </a:r>
            <a:r>
              <a:rPr lang="en-US" sz="125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 Forward: Operating Schools During a Pandemic</a:t>
            </a:r>
            <a:r>
              <a:rPr lang="en-US" sz="1250">
                <a:solidFill>
                  <a:schemeClr val="dk1"/>
                </a:solidFill>
                <a:latin typeface="Lato"/>
                <a:ea typeface="Lato"/>
                <a:cs typeface="Lato"/>
                <a:sym typeface="Lato"/>
              </a:rPr>
              <a:t>, WI DPI</a:t>
            </a:r>
            <a:endParaRPr sz="1400">
              <a:solidFill>
                <a:schemeClr val="dk1"/>
              </a:solidFill>
              <a:latin typeface="Lato"/>
              <a:ea typeface="Lato"/>
              <a:cs typeface="Lato"/>
              <a:sym typeface="Lato"/>
            </a:endParaRPr>
          </a:p>
          <a:p>
            <a:pPr marL="0" lvl="0" indent="0" algn="l" rtl="0">
              <a:spcBef>
                <a:spcPts val="439"/>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a46d15d7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a46d15d7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Lato"/>
                <a:ea typeface="Lato"/>
                <a:cs typeface="Lato"/>
                <a:sym typeface="Lato"/>
              </a:rPr>
              <a:t>Synchronous Learning: </a:t>
            </a:r>
            <a:r>
              <a:rPr lang="en-US" sz="1200">
                <a:solidFill>
                  <a:schemeClr val="dk1"/>
                </a:solidFill>
                <a:latin typeface="Lato"/>
                <a:ea typeface="Lato"/>
                <a:cs typeface="Lato"/>
                <a:sym typeface="Lato"/>
              </a:rPr>
              <a:t>Teaching and learning occur at the same time.</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sz="1200" b="1">
                <a:solidFill>
                  <a:schemeClr val="dk1"/>
                </a:solidFill>
                <a:latin typeface="Lato"/>
                <a:ea typeface="Lato"/>
                <a:cs typeface="Lato"/>
                <a:sym typeface="Lato"/>
              </a:rPr>
              <a:t>Asynchronous Learning:</a:t>
            </a:r>
            <a:r>
              <a:rPr lang="en-US" sz="1200">
                <a:solidFill>
                  <a:schemeClr val="dk1"/>
                </a:solidFill>
                <a:latin typeface="Lato"/>
                <a:ea typeface="Lato"/>
                <a:cs typeface="Lato"/>
                <a:sym typeface="Lato"/>
              </a:rPr>
              <a:t> Teaching and learning occur at different times.</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sz="1200" b="1">
                <a:solidFill>
                  <a:schemeClr val="dk1"/>
                </a:solidFill>
                <a:latin typeface="Lato"/>
                <a:ea typeface="Lato"/>
                <a:cs typeface="Lato"/>
                <a:sym typeface="Lato"/>
              </a:rPr>
              <a:t>Hybrid Learning Environment: </a:t>
            </a:r>
            <a:r>
              <a:rPr lang="en-US" sz="1200">
                <a:solidFill>
                  <a:schemeClr val="dk1"/>
                </a:solidFill>
                <a:latin typeface="Lato"/>
                <a:ea typeface="Lato"/>
                <a:cs typeface="Lato"/>
                <a:sym typeface="Lato"/>
              </a:rPr>
              <a:t>For purpose of this document, hybrid is any combination of virtual, in-person, physically distanced as well as combination of synchronous and asynchronous learning. </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sz="1200" b="1">
                <a:solidFill>
                  <a:schemeClr val="dk1"/>
                </a:solidFill>
                <a:latin typeface="Lato"/>
                <a:ea typeface="Lato"/>
                <a:cs typeface="Lato"/>
                <a:sym typeface="Lato"/>
              </a:rPr>
              <a:t>Personal Protective Equipment (PPE):</a:t>
            </a:r>
            <a:r>
              <a:rPr lang="en-US" sz="1200" b="1">
                <a:solidFill>
                  <a:srgbClr val="FF0000"/>
                </a:solidFill>
                <a:latin typeface="Lato"/>
                <a:ea typeface="Lato"/>
                <a:cs typeface="Lato"/>
                <a:sym typeface="Lato"/>
              </a:rPr>
              <a:t> </a:t>
            </a:r>
            <a:r>
              <a:rPr lang="en-US" sz="1200">
                <a:solidFill>
                  <a:schemeClr val="dk1"/>
                </a:solidFill>
                <a:latin typeface="Lato"/>
                <a:ea typeface="Lato"/>
                <a:cs typeface="Lato"/>
                <a:sym typeface="Lato"/>
              </a:rPr>
              <a:t>Educators and staff are recommended to wear full personal protective equipment (PPE) during any close physical interactions to protect both students and adults. </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sz="1200">
                <a:solidFill>
                  <a:schemeClr val="dk1"/>
                </a:solidFill>
                <a:latin typeface="Lato"/>
                <a:ea typeface="Lato"/>
                <a:cs typeface="Lato"/>
                <a:sym typeface="Lato"/>
              </a:rPr>
              <a:t>For more on PPE, see </a:t>
            </a:r>
            <a:r>
              <a:rPr lang="en-US" sz="120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 DHS guidance</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0" lvl="0" indent="0" algn="l" rtl="0">
              <a:spcBef>
                <a:spcPts val="439"/>
              </a:spcBef>
              <a:spcAft>
                <a:spcPts val="0"/>
              </a:spcAft>
              <a:buNone/>
            </a:pPr>
            <a:r>
              <a:rPr lang="en-US" sz="1250">
                <a:solidFill>
                  <a:schemeClr val="dk1"/>
                </a:solidFill>
                <a:latin typeface="Lato"/>
                <a:ea typeface="Lato"/>
                <a:cs typeface="Lato"/>
                <a:sym typeface="Lato"/>
              </a:rPr>
              <a:t>Definitions adapted from </a:t>
            </a:r>
            <a:r>
              <a:rPr lang="en-US" sz="1250" u="sng">
                <a:solidFill>
                  <a:srgbClr val="0563C1"/>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 Forward: Operating Schools During a Pandemic</a:t>
            </a:r>
            <a:r>
              <a:rPr lang="en-US" sz="1250">
                <a:solidFill>
                  <a:schemeClr val="dk1"/>
                </a:solidFill>
                <a:latin typeface="Lato"/>
                <a:ea typeface="Lato"/>
                <a:cs typeface="Lato"/>
                <a:sym typeface="Lato"/>
              </a:rPr>
              <a:t>, WI DPI</a:t>
            </a:r>
            <a:endParaRPr sz="1400">
              <a:solidFill>
                <a:schemeClr val="dk1"/>
              </a:solidFill>
              <a:latin typeface="Lato"/>
              <a:ea typeface="Lato"/>
              <a:cs typeface="Lato"/>
              <a:sym typeface="Lato"/>
            </a:endParaRPr>
          </a:p>
          <a:p>
            <a:pPr marL="0" lvl="0" indent="0" algn="l" rtl="0">
              <a:spcBef>
                <a:spcPts val="439"/>
              </a:spcBef>
              <a:spcAft>
                <a:spcPts val="439"/>
              </a:spcAft>
              <a:buClr>
                <a:schemeClr val="dk1"/>
              </a:buClr>
              <a:buSzPts val="1100"/>
              <a:buFont typeface="Arial"/>
              <a:buNone/>
            </a:pPr>
            <a:endParaRPr sz="125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a0f46ce8d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a0f46ce8d_1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Contingency / Conditional Plan:</a:t>
            </a:r>
            <a:r>
              <a:rPr lang="en-US" sz="1200">
                <a:solidFill>
                  <a:schemeClr val="dk1"/>
                </a:solidFill>
                <a:latin typeface="Lato"/>
                <a:ea typeface="Lato"/>
                <a:cs typeface="Lato"/>
                <a:sym typeface="Lato"/>
              </a:rPr>
              <a:t> Accounts for a change in placement when moving from in-person to a virtual or hybrid learning environment. A contingency plan outlines a condition (e.g., moving to a virtual learning environment) and how the IEP will provide FAPE during that condition.</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r>
              <a:rPr lang="en-US" sz="1200">
                <a:solidFill>
                  <a:schemeClr val="dk1"/>
                </a:solidFill>
                <a:latin typeface="Lato"/>
                <a:ea typeface="Lato"/>
                <a:cs typeface="Lato"/>
                <a:sym typeface="Lato"/>
              </a:rPr>
              <a:t>Contingency Plans can account for changes to any of the following:</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IEP goals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Char char="●"/>
            </a:pPr>
            <a:r>
              <a:rPr lang="en-US" sz="1200">
                <a:solidFill>
                  <a:schemeClr val="dk1"/>
                </a:solidFill>
                <a:latin typeface="Lato"/>
                <a:ea typeface="Lato"/>
                <a:cs typeface="Lato"/>
                <a:sym typeface="Lato"/>
              </a:rPr>
              <a:t>Frequency, amount, location, and duration for any IEP service:</a:t>
            </a:r>
            <a:endParaRPr sz="1200">
              <a:solidFill>
                <a:schemeClr val="dk1"/>
              </a:solidFill>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Supplementary aids and services  </a:t>
            </a:r>
            <a:endParaRPr sz="1200">
              <a:solidFill>
                <a:schemeClr val="dk1"/>
              </a:solidFill>
              <a:latin typeface="Lato"/>
              <a:ea typeface="Lato"/>
              <a:cs typeface="Lato"/>
              <a:sym typeface="Lato"/>
            </a:endParaRPr>
          </a:p>
          <a:p>
            <a:pPr marL="914400" lvl="1" indent="-304800" algn="l" rtl="0">
              <a:spcBef>
                <a:spcPts val="0"/>
              </a:spcBef>
              <a:spcAft>
                <a:spcPts val="0"/>
              </a:spcAft>
              <a:buClr>
                <a:schemeClr val="dk1"/>
              </a:buClr>
              <a:buSzPts val="1200"/>
              <a:buFont typeface="Arial"/>
              <a:buChar char="○"/>
            </a:pPr>
            <a:r>
              <a:rPr lang="en-US" sz="1200">
                <a:solidFill>
                  <a:schemeClr val="dk1"/>
                </a:solidFill>
                <a:latin typeface="Lato"/>
                <a:ea typeface="Lato"/>
                <a:cs typeface="Lato"/>
                <a:sym typeface="Lato"/>
              </a:rPr>
              <a:t>Specially designed instruction</a:t>
            </a:r>
            <a:endParaRPr sz="1200">
              <a:solidFill>
                <a:schemeClr val="dk1"/>
              </a:solidFill>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Related services</a:t>
            </a:r>
            <a:endParaRPr sz="1200">
              <a:solidFill>
                <a:schemeClr val="dk1"/>
              </a:solidFill>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Program modifications or supports for school staff</a:t>
            </a:r>
            <a:endParaRPr sz="1200">
              <a:solidFill>
                <a:schemeClr val="dk1"/>
              </a:solidFill>
              <a:latin typeface="Lato"/>
              <a:ea typeface="Lato"/>
              <a:cs typeface="Lato"/>
              <a:sym typeface="Lato"/>
            </a:endParaRPr>
          </a:p>
          <a:p>
            <a:pPr marL="0" lvl="0" indent="0" algn="l" rtl="0">
              <a:spcBef>
                <a:spcPts val="0"/>
              </a:spcBef>
              <a:spcAft>
                <a:spcPts val="0"/>
              </a:spcAft>
              <a:buNone/>
            </a:pPr>
            <a:r>
              <a:rPr lang="en-US" sz="1200">
                <a:solidFill>
                  <a:schemeClr val="dk1"/>
                </a:solidFill>
                <a:latin typeface="Lato"/>
                <a:ea typeface="Lato"/>
                <a:cs typeface="Lato"/>
                <a:sym typeface="Lato"/>
              </a:rPr>
              <a:t>For more information on contingency plans see </a:t>
            </a:r>
            <a:r>
              <a:rPr lang="en-US" sz="120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COVID-19 Special Education Question and Answer Document</a:t>
            </a:r>
            <a:r>
              <a:rPr lang="en-US" sz="1200">
                <a:solidFill>
                  <a:schemeClr val="dk1"/>
                </a:solidFill>
                <a:latin typeface="Lato"/>
                <a:ea typeface="Lato"/>
                <a:cs typeface="Lato"/>
                <a:sym typeface="Lato"/>
              </a:rPr>
              <a:t> located on the </a:t>
            </a:r>
            <a:r>
              <a:rPr lang="en-US" sz="1200" u="sng">
                <a:solidFill>
                  <a:srgbClr val="0563C1"/>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COVID-19 Special Education web page</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0" lvl="0" indent="0" algn="l" rtl="0">
              <a:spcBef>
                <a:spcPts val="439"/>
              </a:spcBef>
              <a:spcAft>
                <a:spcPts val="0"/>
              </a:spcAft>
              <a:buNone/>
            </a:pPr>
            <a:endParaRPr sz="16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a46d15d7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a46d15d7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Special Education Services and Support</a:t>
            </a:r>
            <a:endParaRPr sz="1200" b="1">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Supplemental Aids and Services</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Specially Designed Instruction </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Related Services</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Program Modification or Supports for School Staff</a:t>
            </a:r>
            <a:endParaRPr sz="1200">
              <a:solidFill>
                <a:schemeClr val="dk1"/>
              </a:solidFill>
              <a:latin typeface="Lato"/>
              <a:ea typeface="Lato"/>
              <a:cs typeface="Lato"/>
              <a:sym typeface="Lato"/>
            </a:endParaRPr>
          </a:p>
          <a:p>
            <a:pPr marL="0" lvl="0" indent="0" algn="l" rtl="0">
              <a:spcBef>
                <a:spcPts val="439"/>
              </a:spcBef>
              <a:spcAft>
                <a:spcPts val="0"/>
              </a:spcAft>
              <a:buNone/>
            </a:pPr>
            <a:r>
              <a:rPr lang="en-US" sz="1200">
                <a:solidFill>
                  <a:schemeClr val="dk1"/>
                </a:solidFill>
                <a:latin typeface="Lato"/>
                <a:ea typeface="Lato"/>
                <a:cs typeface="Lato"/>
                <a:sym typeface="Lato"/>
              </a:rPr>
              <a:t>For definitions and more information on these terms see </a:t>
            </a:r>
            <a:r>
              <a:rPr lang="en-US" sz="120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Bulletin 10.07: Describing Special Education, Related Services, Supplementary Aids and Services, and Program Modifications and Supports</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0" lvl="0" indent="0" algn="l" rtl="0">
              <a:spcBef>
                <a:spcPts val="439"/>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05678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05678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Lato"/>
                <a:ea typeface="Lato"/>
                <a:cs typeface="Lato"/>
                <a:sym typeface="Lato"/>
              </a:rPr>
              <a:t>Free and Appropriate Public Education (FAPE):</a:t>
            </a:r>
            <a:r>
              <a:rPr lang="en-US" sz="1200">
                <a:solidFill>
                  <a:schemeClr val="dk1"/>
                </a:solidFill>
                <a:latin typeface="Lato"/>
                <a:ea typeface="Lato"/>
                <a:cs typeface="Lato"/>
                <a:sym typeface="Lato"/>
              </a:rPr>
              <a:t> Each IEP is reasonably calculated to enable the student to make progress appropriate in light of the student’s circumstances in general education curriculum and toward IEP goals. </a:t>
            </a:r>
            <a:endParaRPr sz="120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US" sz="1200">
                <a:solidFill>
                  <a:schemeClr val="dk1"/>
                </a:solidFill>
                <a:latin typeface="Lato"/>
                <a:ea typeface="Lato"/>
                <a:cs typeface="Lato"/>
                <a:sym typeface="Lato"/>
              </a:rPr>
              <a:t>For additional information on providing FAPE during COVID-19 see </a:t>
            </a:r>
            <a:r>
              <a:rPr lang="en-US" sz="1200"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COVID-19 Special Education Question and Answer Document</a:t>
            </a:r>
            <a:r>
              <a:rPr lang="en-US" sz="1200">
                <a:solidFill>
                  <a:schemeClr val="dk1"/>
                </a:solidFill>
                <a:latin typeface="Lato"/>
                <a:ea typeface="Lato"/>
                <a:cs typeface="Lato"/>
                <a:sym typeface="Lato"/>
              </a:rPr>
              <a:t> located on the </a:t>
            </a:r>
            <a:r>
              <a:rPr lang="en-US" sz="1200" u="sng">
                <a:solidFill>
                  <a:srgbClr val="0563C1"/>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COVID-19 Special Education web page</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endParaRPr sz="2100">
              <a:solidFill>
                <a:schemeClr val="dk1"/>
              </a:solidFill>
              <a:latin typeface="Lato"/>
              <a:ea typeface="Lato"/>
              <a:cs typeface="Lato"/>
              <a:sym typeface="Lato"/>
            </a:endParaRPr>
          </a:p>
          <a:p>
            <a:pPr marL="0" lvl="0" indent="0" algn="l" rtl="0">
              <a:spcBef>
                <a:spcPts val="1200"/>
              </a:spcBef>
              <a:spcAft>
                <a:spcPts val="0"/>
              </a:spcAft>
              <a:buNone/>
            </a:pPr>
            <a:r>
              <a:rPr lang="en-US"/>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a0f46ce8d_1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a0f46ce8d_1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750">
                <a:solidFill>
                  <a:schemeClr val="dk1"/>
                </a:solidFill>
                <a:latin typeface="Lato"/>
                <a:ea typeface="Lato"/>
                <a:cs typeface="Lato"/>
                <a:sym typeface="Lato"/>
              </a:rPr>
              <a:t>This training guide was developed to assist with both thinking questions and process questions.  </a:t>
            </a:r>
            <a:endParaRPr sz="175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US" sz="1750">
                <a:solidFill>
                  <a:schemeClr val="dk1"/>
                </a:solidFill>
                <a:latin typeface="Lato"/>
                <a:ea typeface="Lato"/>
                <a:cs typeface="Lato"/>
                <a:sym typeface="Lato"/>
              </a:rPr>
              <a:t>The thinking questions were designed to help IEP teams think of the individual context of each student, family, and school in terms of strengths, assets, and potential barriers students may face when moving from one learning environment to another.</a:t>
            </a:r>
            <a:endParaRPr sz="175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US" sz="1750">
                <a:solidFill>
                  <a:schemeClr val="dk1"/>
                </a:solidFill>
                <a:latin typeface="Lato"/>
                <a:ea typeface="Lato"/>
                <a:cs typeface="Lato"/>
                <a:sym typeface="Lato"/>
              </a:rPr>
              <a:t>The process questions were designed to help IEP teams think about the key questions that must be answered based on each student’s IEP to determine if the IEP can be implemented as written and a Free and Appropriate Public Education (FAPE) provided. </a:t>
            </a:r>
            <a:endParaRPr sz="1750">
              <a:solidFill>
                <a:schemeClr val="dk1"/>
              </a:solidFill>
              <a:latin typeface="Lato"/>
              <a:ea typeface="Lato"/>
              <a:cs typeface="Lato"/>
              <a:sym typeface="Lato"/>
            </a:endParaRPr>
          </a:p>
          <a:p>
            <a:pPr marL="0" lvl="0" indent="0" algn="l" rtl="0">
              <a:lnSpc>
                <a:spcPct val="115000"/>
              </a:lnSpc>
              <a:spcBef>
                <a:spcPts val="1200"/>
              </a:spcBef>
              <a:spcAft>
                <a:spcPts val="0"/>
              </a:spcAft>
              <a:buNone/>
            </a:pPr>
            <a:r>
              <a:rPr lang="en-US" sz="1750">
                <a:solidFill>
                  <a:schemeClr val="dk1"/>
                </a:solidFill>
                <a:latin typeface="Lato"/>
                <a:ea typeface="Lato"/>
                <a:cs typeface="Lato"/>
                <a:sym typeface="Lato"/>
              </a:rPr>
              <a:t> that can help IEP teams  and IEP analysis (process questions).</a:t>
            </a:r>
            <a:endParaRPr sz="1750">
              <a:solidFill>
                <a:schemeClr val="dk1"/>
              </a:solidFill>
              <a:latin typeface="Lato"/>
              <a:ea typeface="Lato"/>
              <a:cs typeface="Lato"/>
              <a:sym typeface="Lato"/>
            </a:endParaRPr>
          </a:p>
          <a:p>
            <a:pPr marL="0" lvl="0" indent="0" algn="l" rtl="0">
              <a:lnSpc>
                <a:spcPct val="115000"/>
              </a:lnSpc>
              <a:spcBef>
                <a:spcPts val="1200"/>
              </a:spcBef>
              <a:spcAft>
                <a:spcPts val="1200"/>
              </a:spcAft>
              <a:buNone/>
            </a:pPr>
            <a:r>
              <a:rPr lang="en-US" sz="1750">
                <a:solidFill>
                  <a:schemeClr val="dk1"/>
                </a:solidFill>
                <a:latin typeface="Lato"/>
                <a:ea typeface="Lato"/>
                <a:cs typeface="Lato"/>
                <a:sym typeface="Lato"/>
              </a:rPr>
              <a:t>The guide and other training materials is available on the DPI College and Career Ready (CCR) IEP Learning Resources Digging Deeper web page: </a:t>
            </a:r>
            <a:r>
              <a:rPr lang="en-US" sz="1750" u="sng">
                <a:solidFill>
                  <a:schemeClr val="hlink"/>
                </a:solidFill>
                <a:latin typeface="Lato"/>
                <a:ea typeface="Lato"/>
                <a:cs typeface="Lato"/>
                <a:sym typeface="Lato"/>
                <a:hlinkClick r:id="rId3"/>
              </a:rPr>
              <a:t>https://dpi.wi.gov/sped/college-and-career-ready-ieps/learning-resources</a:t>
            </a:r>
            <a:r>
              <a:rPr lang="en-US" sz="1750">
                <a:solidFill>
                  <a:schemeClr val="dk1"/>
                </a:solidFill>
                <a:latin typeface="Lato"/>
                <a:ea typeface="Lato"/>
                <a:cs typeface="Lato"/>
                <a:sym typeface="Lato"/>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9a0f46ce8d_1_0:notes"/>
          <p:cNvSpPr txBox="1">
            <a:spLocks noGrp="1"/>
          </p:cNvSpPr>
          <p:nvPr>
            <p:ph type="dt" idx="10"/>
          </p:nvPr>
        </p:nvSpPr>
        <p:spPr>
          <a:xfrm>
            <a:off x="3884027" y="0"/>
            <a:ext cx="2972400" cy="459000"/>
          </a:xfrm>
          <a:prstGeom prst="rect">
            <a:avLst/>
          </a:prstGeom>
          <a:noFill/>
          <a:ln>
            <a:noFill/>
          </a:ln>
        </p:spPr>
        <p:txBody>
          <a:bodyPr spcFirstLastPara="1" wrap="square" lIns="89375" tIns="44675" rIns="89375" bIns="44675" anchor="t" anchorCtr="0">
            <a:noAutofit/>
          </a:bodyPr>
          <a:lstStyle/>
          <a:p>
            <a:pPr marL="0" lvl="0" indent="0" algn="r" rtl="0">
              <a:lnSpc>
                <a:spcPct val="100000"/>
              </a:lnSpc>
              <a:spcBef>
                <a:spcPts val="0"/>
              </a:spcBef>
              <a:spcAft>
                <a:spcPts val="0"/>
              </a:spcAft>
              <a:buSzPts val="1300"/>
              <a:buNone/>
            </a:pPr>
            <a:r>
              <a:rPr lang="en-US">
                <a:solidFill>
                  <a:srgbClr val="000000"/>
                </a:solidFill>
              </a:rPr>
              <a:t>April 2018</a:t>
            </a:r>
            <a:endParaRPr>
              <a:solidFill>
                <a:srgbClr val="000000"/>
              </a:solidFill>
            </a:endParaRPr>
          </a:p>
        </p:txBody>
      </p:sp>
      <p:sp>
        <p:nvSpPr>
          <p:cNvPr id="36" name="Google Shape;36;g9a0f46ce8d_1_0:notes"/>
          <p:cNvSpPr txBox="1">
            <a:spLocks noGrp="1"/>
          </p:cNvSpPr>
          <p:nvPr>
            <p:ph type="ftr" idx="11"/>
          </p:nvPr>
        </p:nvSpPr>
        <p:spPr>
          <a:xfrm>
            <a:off x="0" y="8828901"/>
            <a:ext cx="3429000" cy="315000"/>
          </a:xfrm>
          <a:prstGeom prst="rect">
            <a:avLst/>
          </a:prstGeom>
          <a:noFill/>
          <a:ln>
            <a:noFill/>
          </a:ln>
        </p:spPr>
        <p:txBody>
          <a:bodyPr spcFirstLastPara="1" wrap="square" lIns="89375" tIns="44675" rIns="89375" bIns="44675" anchor="b" anchorCtr="0">
            <a:noAutofit/>
          </a:bodyPr>
          <a:lstStyle/>
          <a:p>
            <a:pPr marL="0" lvl="0" indent="0" algn="l" rtl="0">
              <a:lnSpc>
                <a:spcPct val="100000"/>
              </a:lnSpc>
              <a:spcBef>
                <a:spcPts val="0"/>
              </a:spcBef>
              <a:spcAft>
                <a:spcPts val="0"/>
              </a:spcAft>
              <a:buSzPts val="1300"/>
              <a:buNone/>
            </a:pPr>
            <a:r>
              <a:rPr lang="en-US">
                <a:solidFill>
                  <a:srgbClr val="000000"/>
                </a:solidFill>
              </a:rPr>
              <a:t>Wisconsin Department of Public Instruction</a:t>
            </a:r>
            <a:endParaRPr>
              <a:solidFill>
                <a:srgbClr val="000000"/>
              </a:solidFill>
            </a:endParaRPr>
          </a:p>
        </p:txBody>
      </p:sp>
      <p:sp>
        <p:nvSpPr>
          <p:cNvPr id="37" name="Google Shape;37;g9a0f46ce8d_1_0:notes"/>
          <p:cNvSpPr txBox="1">
            <a:spLocks noGrp="1"/>
          </p:cNvSpPr>
          <p:nvPr>
            <p:ph type="sldNum" idx="12"/>
          </p:nvPr>
        </p:nvSpPr>
        <p:spPr>
          <a:xfrm>
            <a:off x="5517771" y="8684926"/>
            <a:ext cx="1340400" cy="459000"/>
          </a:xfrm>
          <a:prstGeom prst="rect">
            <a:avLst/>
          </a:prstGeom>
          <a:noFill/>
          <a:ln>
            <a:noFill/>
          </a:ln>
        </p:spPr>
        <p:txBody>
          <a:bodyPr spcFirstLastPara="1" wrap="square" lIns="89375" tIns="44675" rIns="89375" bIns="44675" anchor="b" anchorCtr="0">
            <a:noAutofit/>
          </a:bodyPr>
          <a:lstStyle/>
          <a:p>
            <a:pPr marL="0" lvl="0" indent="0" algn="r" rtl="0">
              <a:lnSpc>
                <a:spcPct val="100000"/>
              </a:lnSpc>
              <a:spcBef>
                <a:spcPts val="0"/>
              </a:spcBef>
              <a:spcAft>
                <a:spcPts val="0"/>
              </a:spcAft>
              <a:buNone/>
            </a:pPr>
            <a:fld id="{00000000-1234-1234-1234-123412341234}" type="slidenum">
              <a:rPr lang="en-US" sz="1400"/>
              <a:t>2</a:t>
            </a:fld>
            <a:endParaRPr sz="1400"/>
          </a:p>
        </p:txBody>
      </p:sp>
      <p:sp>
        <p:nvSpPr>
          <p:cNvPr id="38" name="Google Shape;38;g9a0f46ce8d_1_0:notes"/>
          <p:cNvSpPr txBox="1">
            <a:spLocks noGrp="1"/>
          </p:cNvSpPr>
          <p:nvPr>
            <p:ph type="hdr" idx="2"/>
          </p:nvPr>
        </p:nvSpPr>
        <p:spPr>
          <a:xfrm>
            <a:off x="0" y="0"/>
            <a:ext cx="2972400" cy="459000"/>
          </a:xfrm>
          <a:prstGeom prst="rect">
            <a:avLst/>
          </a:prstGeom>
          <a:noFill/>
          <a:ln>
            <a:noFill/>
          </a:ln>
        </p:spPr>
        <p:txBody>
          <a:bodyPr spcFirstLastPara="1" wrap="square" lIns="89375" tIns="44675" rIns="89375" bIns="44675" anchor="t" anchorCtr="0">
            <a:noAutofit/>
          </a:bodyPr>
          <a:lstStyle/>
          <a:p>
            <a:pPr marL="0" lvl="0" indent="0" algn="l" rtl="0">
              <a:lnSpc>
                <a:spcPct val="100000"/>
              </a:lnSpc>
              <a:spcBef>
                <a:spcPts val="0"/>
              </a:spcBef>
              <a:spcAft>
                <a:spcPts val="0"/>
              </a:spcAft>
              <a:buSzPts val="1300"/>
              <a:buNone/>
            </a:pPr>
            <a:r>
              <a:rPr lang="en-US">
                <a:solidFill>
                  <a:srgbClr val="000000"/>
                </a:solidFill>
              </a:rPr>
              <a:t>CCR IEPs</a:t>
            </a:r>
            <a:endParaRPr>
              <a:solidFill>
                <a:srgbClr val="000000"/>
              </a:solidFill>
            </a:endParaRPr>
          </a:p>
        </p:txBody>
      </p:sp>
      <p:sp>
        <p:nvSpPr>
          <p:cNvPr id="39" name="Google Shape;39;g9a0f46ce8d_1_0:notes"/>
          <p:cNvSpPr>
            <a:spLocks noGrp="1" noRot="1" noChangeAspect="1"/>
          </p:cNvSpPr>
          <p:nvPr>
            <p:ph type="sldImg" idx="3"/>
          </p:nvPr>
        </p:nvSpPr>
        <p:spPr>
          <a:xfrm>
            <a:off x="1806575" y="242888"/>
            <a:ext cx="3297238" cy="1855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g9a0f46ce8d_1_0:notes"/>
          <p:cNvSpPr txBox="1">
            <a:spLocks noGrp="1"/>
          </p:cNvSpPr>
          <p:nvPr>
            <p:ph type="body" idx="1"/>
          </p:nvPr>
        </p:nvSpPr>
        <p:spPr>
          <a:xfrm>
            <a:off x="178905" y="2059175"/>
            <a:ext cx="6513900" cy="678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US" i="1"/>
              <a:t>DANIEL</a:t>
            </a:r>
            <a:endParaRPr i="1"/>
          </a:p>
        </p:txBody>
      </p:sp>
      <p:sp>
        <p:nvSpPr>
          <p:cNvPr id="41" name="Google Shape;41;g9a0f46ce8d_1_0:notes"/>
          <p:cNvSpPr txBox="1"/>
          <p:nvPr/>
        </p:nvSpPr>
        <p:spPr>
          <a:xfrm>
            <a:off x="372717" y="674557"/>
            <a:ext cx="1267200" cy="1059600"/>
          </a:xfrm>
          <a:prstGeom prst="rect">
            <a:avLst/>
          </a:prstGeom>
          <a:noFill/>
          <a:ln>
            <a:noFill/>
          </a:ln>
        </p:spPr>
        <p:txBody>
          <a:bodyPr spcFirstLastPara="1" wrap="square" lIns="89375" tIns="44675" rIns="89375" bIns="44675" anchor="t" anchorCtr="0">
            <a:noAutofit/>
          </a:bodyPr>
          <a:lstStyle/>
          <a:p>
            <a:pPr marL="0" marR="0" lvl="0" indent="0" algn="l" rtl="0">
              <a:lnSpc>
                <a:spcPct val="100000"/>
              </a:lnSpc>
              <a:spcBef>
                <a:spcPts val="0"/>
              </a:spcBef>
              <a:spcAft>
                <a:spcPts val="0"/>
              </a:spcAft>
              <a:buNone/>
            </a:pPr>
            <a:r>
              <a:rPr lang="en-US" sz="1600" b="0" i="0" u="none" strike="noStrike" cap="none">
                <a:solidFill>
                  <a:srgbClr val="205867"/>
                </a:solidFill>
                <a:latin typeface="Arial"/>
                <a:ea typeface="Arial"/>
                <a:cs typeface="Arial"/>
                <a:sym typeface="Arial"/>
              </a:rPr>
              <a:t>Trainer: Add QR code or Link to handouts</a:t>
            </a:r>
            <a:endParaRPr sz="16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a0f46ce8d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9a0f46ce8d_1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When making decisions about individual students, schools should use an equity lens as they develop systems for ensuring every student has access to the educational resources and rigor they need at the right moment in their education, across race, gender, ethnicity, language, ability, sexual orientation, family background, and/or family income. Additional information on taking an equitable approach to supporting the education needs of each and every student during the COVID-19 pandemic can be found in </a:t>
            </a: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 DPI’s Education Forward document</a:t>
            </a:r>
            <a:r>
              <a:rPr lang="en-US" sz="1200">
                <a:solidFill>
                  <a:schemeClr val="dk1"/>
                </a:solidFill>
                <a:latin typeface="Lato"/>
                <a:ea typeface="Lato"/>
                <a:cs typeface="Lato"/>
                <a:sym typeface="Lato"/>
              </a:rPr>
              <a:t>.</a:t>
            </a:r>
            <a:endParaRPr sz="1150">
              <a:solidFill>
                <a:schemeClr val="dk1"/>
              </a:solidFill>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198" name="Google Shape;198;g9a0f46ce8d_1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a0f46ce8d_1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9a0f46ce8d_1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Specifically, a focus on equity during a public health pandemic should keep certain student groups in mind as well as ensuring we maintain and deepen our connections with students, families, and educators.  Although many students may be able to easily shift from one learning environment to another (e.g. moving from in-person to a virtual learning environment), other students may have a variety of difficulties.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know that students of color and students with the most significant disabilities often have fewer opportunities to access high quality supports that are needed to make progress in educational environments.  These include access to technology, educational supports, and for many students with significant social and emotional, communication, and behavioral needs, access to specialized training such as assistive technology and mental health supports.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educators, we should take time to maintain and deepen our relationships with each and every student as well as collaborate in decision making based on individual student and family needs.  We should try to use this time to increase the capacity of families and general education teachers to maximize each student’s least restrictive environment so that students have access to grade level peers, curriculum, and instruction.  </a:t>
            </a:r>
            <a:endParaRPr/>
          </a:p>
          <a:p>
            <a:pPr marL="0" lvl="0" indent="0" algn="l" rtl="0">
              <a:lnSpc>
                <a:spcPct val="100000"/>
              </a:lnSpc>
              <a:spcBef>
                <a:spcPts val="0"/>
              </a:spcBef>
              <a:spcAft>
                <a:spcPts val="0"/>
              </a:spcAft>
              <a:buSzPts val="1400"/>
              <a:buNone/>
            </a:pPr>
            <a:r>
              <a:rPr lang="en-US"/>
              <a:t/>
            </a:r>
            <a:br>
              <a:rPr lang="en-US"/>
            </a:br>
            <a:r>
              <a:rPr lang="en-US"/>
              <a:t>Finally, it is important for educators to take care of their own needs so they can support others.  There are several resources on self-care and compassion resiliency available from the Wisconsin Safe and Healthy Schools center: </a:t>
            </a:r>
            <a:r>
              <a:rPr lang="en-US" u="sng">
                <a:solidFill>
                  <a:schemeClr val="hlink"/>
                </a:solidFill>
                <a:hlinkClick r:id="rId3"/>
              </a:rPr>
              <a:t>https://www.wishschools.org/resources/compassion-resilience.cfm</a:t>
            </a:r>
            <a:r>
              <a:rPr lang="en-US"/>
              <a:t> </a:t>
            </a:r>
            <a:endParaRPr/>
          </a:p>
        </p:txBody>
      </p:sp>
      <p:sp>
        <p:nvSpPr>
          <p:cNvPr id="206" name="Google Shape;206;g9a0f46ce8d_1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69c25b638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69c25b63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Thank you so much for taking the time to meet with us today. Under normal circumstances, teaching can be a very challenging, yet rewarding job. When you throw in trying to teach during a pandemic, you’re faced with a whole new set of challenges, many of which we have never, ever been prepared for. In addition to the mask you’ve become accustomed to wearing by now, you all deserve a superhero cape too. Being an educator during these times almost requires superpowers. </a:t>
            </a:r>
            <a:endParaRPr/>
          </a:p>
          <a:p>
            <a:pPr marL="0" lvl="0" indent="0" algn="l" rtl="0">
              <a:spcBef>
                <a:spcPts val="0"/>
              </a:spcBef>
              <a:spcAft>
                <a:spcPts val="0"/>
              </a:spcAft>
              <a:buNone/>
            </a:pPr>
            <a:endParaRPr/>
          </a:p>
          <a:p>
            <a:pPr marL="0" lvl="0" indent="0" algn="l" rtl="0">
              <a:spcBef>
                <a:spcPts val="0"/>
              </a:spcBef>
              <a:spcAft>
                <a:spcPts val="0"/>
              </a:spcAft>
              <a:buNone/>
            </a:pPr>
            <a:r>
              <a:rPr lang="en-US"/>
              <a:t>What you are doing right now is not easy and we just want to take a minute to recognize that. We so appreciate that you are continuing to show up for your kids, families and colleagues, whether you are in-person, virtual, or a combination of both. No one really knows what this school year is going to look like, and no one has all of the answers. Our hope is that through sessions, such as this one, we can continue to support each other, share some tips, ideas and resources, and answer some of your questions.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8bd74dbb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8bd74db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Sharon Padlet Link for chat: https://padlet.com/sharonmadsen/qqnmfg6axakpgt0t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ed627fc46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ed627fc46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First we will discuss general considerations for educating students during COVID-19.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69c25b638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69c25b638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information is adapted from Our COVID-19 Special Education Question and Answer Document. This document can be found on our DPI Special Education COVID-19 webpage. Check back frequently as we update this document on a regular basis as the pandemic continues to evolve.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a0f46ce8d_1_4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LEAs must have in place for the 2020-21 school year an individualized education program (IEP) for each student with a disability that is reasonably calculated to enable the student to make progress both in the general education curriculum and toward their IEP goals that is appropriate in light of the student’s circumstances. The IEPs must be implemented as written. Goals should be ambitious and achievable, and methods for data collection related to progress monitoring IEP goals should continue to be utilized as appropriate. IEP teams may want to consider including a contingency plan or conditional plan in the IEP in case, for example, school or district closures are necessary again during the school year, or for those LEAs beginning the school year providing virtual instruction, when the students are able to return to the school building for in-person instruction. This allows for pivoting from in-person to virtual learning without having to revise the IEP.</a:t>
            </a:r>
            <a:endParaRPr/>
          </a:p>
        </p:txBody>
      </p:sp>
      <p:sp>
        <p:nvSpPr>
          <p:cNvPr id="238" name="Google Shape;238;g9a0f46ce8d_1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69c25b638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69c25b638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Decisions about support needed for individual students with IEPs should be made on a case by case basis through an IEP team meeting or by using the I-10 form, keeping student and staff safety in mind. Although we may be getting used to our new “normal,” please remember we are still in the midst of a pandemic. Staff and student safety is top priority. </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When school districts choose to close school buildings for in-person general education instruction, in-person or physically distanced progress monitoring may still be possible for students with IEPs in the school building, home, or community. </a:t>
            </a:r>
            <a:endParaRPr sz="1400" b="1">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When conducting in-person progress monitoring with students, </a:t>
            </a:r>
            <a:r>
              <a:rPr lang="en-US" sz="1200" b="1">
                <a:solidFill>
                  <a:schemeClr val="dk1"/>
                </a:solidFill>
                <a:latin typeface="Lato"/>
                <a:ea typeface="Lato"/>
                <a:cs typeface="Lato"/>
                <a:sym typeface="Lato"/>
              </a:rPr>
              <a:t>again, safety must be a priority </a:t>
            </a:r>
            <a:r>
              <a:rPr lang="en-US" sz="1200">
                <a:solidFill>
                  <a:schemeClr val="dk1"/>
                </a:solidFill>
                <a:latin typeface="Lato"/>
                <a:ea typeface="Lato"/>
                <a:cs typeface="Lato"/>
                <a:sym typeface="Lato"/>
              </a:rPr>
              <a:t>and proper precautions must be in place in alignment with respective county health departments and state recommendations and orders (e.g., use of facial coverings, social distancing 6 feet apart, use of a well-ventilated space).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For more information see </a:t>
            </a: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Considerations in Using Facial Coverings</a:t>
            </a:r>
            <a:r>
              <a:rPr lang="en-US"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a0f46ce8d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a0f46ce8d_1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IEP reviews need to occur: </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Before the school year began each IEP must have been reviewed to determine if the IEP could be implemented as written.</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50">
              <a:solidFill>
                <a:schemeClr val="dk1"/>
              </a:solidFill>
              <a:highlight>
                <a:srgbClr val="FFFF00"/>
              </a:highlight>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150">
                <a:solidFill>
                  <a:schemeClr val="dk1"/>
                </a:solidFill>
                <a:latin typeface="Lato"/>
                <a:ea typeface="Lato"/>
                <a:cs typeface="Lato"/>
                <a:sym typeface="Lato"/>
              </a:rPr>
              <a:t>For the 2020-21 school year, IEPs must be implemented as written. IEP teams may consider including in the IEP, a contingency or conditional plan. </a:t>
            </a:r>
            <a:r>
              <a:rPr lang="en-US" sz="1200">
                <a:solidFill>
                  <a:schemeClr val="dk1"/>
                </a:solidFill>
                <a:latin typeface="Lato"/>
                <a:ea typeface="Lato"/>
                <a:cs typeface="Lato"/>
                <a:sym typeface="Lato"/>
              </a:rPr>
              <a:t>If the services in the IEP, including a contingency plan, are not implemented as written or progress on IEP goals is not made, then the LEA may be required to provide compensatory services to the student to remedy any failure to provide FAPE.</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Review the student’s goals and services in light of the current mode of instruction (in-person, virtual or hybrid).</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Determine if the student continues to require the service in the given mode of instruction (likely yes).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Determine if the service can be provided as written (talk through slide).</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If yes, implement the IEP.</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If no, revise the IEP to address the student’s needs. If revisions are required, the IEP team should meet to develop an IEP that provides FAPE for the student during the 2020-21 school year. Alternatively, the parent and the LEA may agree to make those changes without an IEP team meeting and these may be documented using the Notice of Changes to IEP Without An IEP Meeting (DPI Model Form I-10) form. If the parent requests an IEP team meeting, an IEP team meeting must be held. The parent must receive an updated copy of the IEP prior to implementation.</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Highly encouraging districts to consider if the IEP can be implemented if the mode of instruction changes again and develop contingency plans to address these changes in mode of instruction from in-person to virtual or hybrid (examples on next slides).</a:t>
            </a:r>
            <a:endParaRPr sz="1200">
              <a:solidFill>
                <a:schemeClr val="dk1"/>
              </a:solidFill>
              <a:latin typeface="Lato"/>
              <a:ea typeface="Lato"/>
              <a:cs typeface="Lato"/>
              <a:sym typeface="Lato"/>
            </a:endParaRPr>
          </a:p>
          <a:p>
            <a:pPr marL="457200" lvl="0" indent="0" algn="l" rtl="0">
              <a:spcBef>
                <a:spcPts val="0"/>
              </a:spcBef>
              <a:spcAft>
                <a:spcPts val="0"/>
              </a:spcAft>
              <a:buNone/>
            </a:pPr>
            <a:endParaRPr sz="1200">
              <a:solidFill>
                <a:schemeClr val="dk1"/>
              </a:solidFill>
              <a:latin typeface="Lato"/>
              <a:ea typeface="Lato"/>
              <a:cs typeface="Lato"/>
              <a:sym typeface="Lato"/>
            </a:endParaRPr>
          </a:p>
          <a:p>
            <a:pPr marL="0" lvl="0" indent="0" algn="l" rtl="0">
              <a:spcBef>
                <a:spcPts val="0"/>
              </a:spcBef>
              <a:spcAft>
                <a:spcPts val="0"/>
              </a:spcAft>
              <a:buNone/>
            </a:pPr>
            <a:r>
              <a:rPr lang="en-US" sz="1200">
                <a:solidFill>
                  <a:schemeClr val="dk1"/>
                </a:solidFill>
                <a:latin typeface="Lato"/>
                <a:ea typeface="Lato"/>
                <a:cs typeface="Lato"/>
                <a:sym typeface="Lato"/>
              </a:rPr>
              <a:t>DPI has additional guidance on contingency plans on our COVID-19 Special Education Q&amp;A page. </a:t>
            </a:r>
            <a:endParaRPr sz="1200">
              <a:solidFill>
                <a:schemeClr val="dk1"/>
              </a:solidFill>
              <a:latin typeface="Lato"/>
              <a:ea typeface="Lato"/>
              <a:cs typeface="Lato"/>
              <a:sym typeface="Lato"/>
            </a:endParaRPr>
          </a:p>
          <a:p>
            <a:pPr marL="0" lvl="0" indent="0" algn="l" rtl="0">
              <a:spcBef>
                <a:spcPts val="0"/>
              </a:spcBef>
              <a:spcAft>
                <a:spcPts val="0"/>
              </a:spcAft>
              <a:buNone/>
            </a:pPr>
            <a:r>
              <a:rPr lang="en-US" sz="1200" u="sng">
                <a:solidFill>
                  <a:schemeClr val="hlink"/>
                </a:solidFill>
                <a:latin typeface="Lato"/>
                <a:ea typeface="Lato"/>
                <a:cs typeface="Lato"/>
                <a:sym typeface="Lato"/>
                <a:hlinkClick r:id="rId3"/>
              </a:rPr>
              <a:t>https://dpi.wi.gov/sped/covid-19-sped-updates-and-resources</a:t>
            </a:r>
            <a:endParaRPr sz="1200">
              <a:solidFill>
                <a:schemeClr val="dk1"/>
              </a:solidFill>
              <a:latin typeface="Lato"/>
              <a:ea typeface="Lato"/>
              <a:cs typeface="Lato"/>
              <a:sym typeface="Lato"/>
            </a:endParaRPr>
          </a:p>
          <a:p>
            <a:pPr marL="0" lvl="0" indent="0" algn="l" rtl="0">
              <a:spcBef>
                <a:spcPts val="0"/>
              </a:spcBef>
              <a:spcAft>
                <a:spcPts val="0"/>
              </a:spcAft>
              <a:buNone/>
            </a:pPr>
            <a:endParaRPr sz="1200" b="1">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69c25b638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69c25b638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guide that accompanies this training  is organized into two sections: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b="1">
                <a:solidFill>
                  <a:schemeClr val="dk1"/>
                </a:solidFill>
                <a:latin typeface="Lato"/>
                <a:ea typeface="Lato"/>
                <a:cs typeface="Lato"/>
                <a:sym typeface="Lato"/>
              </a:rPr>
              <a:t>Section 1:</a:t>
            </a:r>
            <a:r>
              <a:rPr lang="en-US" sz="1200">
                <a:solidFill>
                  <a:schemeClr val="dk1"/>
                </a:solidFill>
                <a:latin typeface="Lato"/>
                <a:ea typeface="Lato"/>
                <a:cs typeface="Lato"/>
                <a:sym typeface="Lato"/>
              </a:rPr>
              <a:t> Determining if the IEP can be implemented as written in the current learning environment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b="1">
                <a:solidFill>
                  <a:schemeClr val="dk1"/>
                </a:solidFill>
                <a:latin typeface="Lato"/>
                <a:ea typeface="Lato"/>
                <a:cs typeface="Lato"/>
                <a:sym typeface="Lato"/>
              </a:rPr>
              <a:t>Section 2: </a:t>
            </a:r>
            <a:r>
              <a:rPr lang="en-US" sz="1200">
                <a:solidFill>
                  <a:schemeClr val="dk1"/>
                </a:solidFill>
                <a:latin typeface="Lato"/>
                <a:ea typeface="Lato"/>
                <a:cs typeface="Lato"/>
                <a:sym typeface="Lato"/>
              </a:rPr>
              <a:t>Determining if the IEP goal(s) can be monitored in a virtual learning environment. </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9a0f46ce8d_1_13:notes"/>
          <p:cNvSpPr txBox="1">
            <a:spLocks noGrp="1"/>
          </p:cNvSpPr>
          <p:nvPr>
            <p:ph type="dt" idx="10"/>
          </p:nvPr>
        </p:nvSpPr>
        <p:spPr>
          <a:xfrm>
            <a:off x="3884027" y="0"/>
            <a:ext cx="2972400" cy="459000"/>
          </a:xfrm>
          <a:prstGeom prst="rect">
            <a:avLst/>
          </a:prstGeom>
          <a:noFill/>
          <a:ln>
            <a:noFill/>
          </a:ln>
        </p:spPr>
        <p:txBody>
          <a:bodyPr spcFirstLastPara="1" wrap="square" lIns="89375" tIns="44675" rIns="89375" bIns="44675" anchor="t" anchorCtr="0">
            <a:noAutofit/>
          </a:bodyPr>
          <a:lstStyle/>
          <a:p>
            <a:pPr marL="0" lvl="0" indent="0" algn="r" rtl="0">
              <a:lnSpc>
                <a:spcPct val="100000"/>
              </a:lnSpc>
              <a:spcBef>
                <a:spcPts val="0"/>
              </a:spcBef>
              <a:spcAft>
                <a:spcPts val="0"/>
              </a:spcAft>
              <a:buSzPts val="1300"/>
              <a:buNone/>
            </a:pPr>
            <a:r>
              <a:rPr lang="en-US">
                <a:solidFill>
                  <a:srgbClr val="000000"/>
                </a:solidFill>
              </a:rPr>
              <a:t>April 2018</a:t>
            </a:r>
            <a:endParaRPr>
              <a:solidFill>
                <a:srgbClr val="000000"/>
              </a:solidFill>
            </a:endParaRPr>
          </a:p>
        </p:txBody>
      </p:sp>
      <p:sp>
        <p:nvSpPr>
          <p:cNvPr id="49" name="Google Shape;49;g9a0f46ce8d_1_13:notes"/>
          <p:cNvSpPr txBox="1">
            <a:spLocks noGrp="1"/>
          </p:cNvSpPr>
          <p:nvPr>
            <p:ph type="ftr" idx="11"/>
          </p:nvPr>
        </p:nvSpPr>
        <p:spPr>
          <a:xfrm>
            <a:off x="0" y="8828901"/>
            <a:ext cx="3429000" cy="315000"/>
          </a:xfrm>
          <a:prstGeom prst="rect">
            <a:avLst/>
          </a:prstGeom>
          <a:noFill/>
          <a:ln>
            <a:noFill/>
          </a:ln>
        </p:spPr>
        <p:txBody>
          <a:bodyPr spcFirstLastPara="1" wrap="square" lIns="89375" tIns="44675" rIns="89375" bIns="44675" anchor="b" anchorCtr="0">
            <a:noAutofit/>
          </a:bodyPr>
          <a:lstStyle/>
          <a:p>
            <a:pPr marL="0" lvl="0" indent="0" algn="l" rtl="0">
              <a:lnSpc>
                <a:spcPct val="100000"/>
              </a:lnSpc>
              <a:spcBef>
                <a:spcPts val="0"/>
              </a:spcBef>
              <a:spcAft>
                <a:spcPts val="0"/>
              </a:spcAft>
              <a:buSzPts val="1300"/>
              <a:buNone/>
            </a:pPr>
            <a:r>
              <a:rPr lang="en-US">
                <a:solidFill>
                  <a:srgbClr val="000000"/>
                </a:solidFill>
              </a:rPr>
              <a:t>Wisconsin Department of Public Instruction</a:t>
            </a:r>
            <a:endParaRPr>
              <a:solidFill>
                <a:srgbClr val="000000"/>
              </a:solidFill>
            </a:endParaRPr>
          </a:p>
        </p:txBody>
      </p:sp>
      <p:sp>
        <p:nvSpPr>
          <p:cNvPr id="50" name="Google Shape;50;g9a0f46ce8d_1_13:notes"/>
          <p:cNvSpPr txBox="1">
            <a:spLocks noGrp="1"/>
          </p:cNvSpPr>
          <p:nvPr>
            <p:ph type="sldNum" idx="12"/>
          </p:nvPr>
        </p:nvSpPr>
        <p:spPr>
          <a:xfrm>
            <a:off x="5517771" y="8684926"/>
            <a:ext cx="1340400" cy="459000"/>
          </a:xfrm>
          <a:prstGeom prst="rect">
            <a:avLst/>
          </a:prstGeom>
          <a:noFill/>
          <a:ln>
            <a:noFill/>
          </a:ln>
        </p:spPr>
        <p:txBody>
          <a:bodyPr spcFirstLastPara="1" wrap="square" lIns="89375" tIns="44675" rIns="89375" bIns="44675" anchor="b" anchorCtr="0">
            <a:noAutofit/>
          </a:bodyPr>
          <a:lstStyle/>
          <a:p>
            <a:pPr marL="0" lvl="0" indent="0" algn="r" rtl="0">
              <a:lnSpc>
                <a:spcPct val="100000"/>
              </a:lnSpc>
              <a:spcBef>
                <a:spcPts val="0"/>
              </a:spcBef>
              <a:spcAft>
                <a:spcPts val="0"/>
              </a:spcAft>
              <a:buNone/>
            </a:pPr>
            <a:fld id="{00000000-1234-1234-1234-123412341234}" type="slidenum">
              <a:rPr lang="en-US" sz="1400"/>
              <a:t>3</a:t>
            </a:fld>
            <a:endParaRPr sz="1400"/>
          </a:p>
        </p:txBody>
      </p:sp>
      <p:sp>
        <p:nvSpPr>
          <p:cNvPr id="51" name="Google Shape;51;g9a0f46ce8d_1_13:notes"/>
          <p:cNvSpPr txBox="1">
            <a:spLocks noGrp="1"/>
          </p:cNvSpPr>
          <p:nvPr>
            <p:ph type="hdr" idx="2"/>
          </p:nvPr>
        </p:nvSpPr>
        <p:spPr>
          <a:xfrm>
            <a:off x="0" y="0"/>
            <a:ext cx="2972400" cy="459000"/>
          </a:xfrm>
          <a:prstGeom prst="rect">
            <a:avLst/>
          </a:prstGeom>
          <a:noFill/>
          <a:ln>
            <a:noFill/>
          </a:ln>
        </p:spPr>
        <p:txBody>
          <a:bodyPr spcFirstLastPara="1" wrap="square" lIns="89375" tIns="44675" rIns="89375" bIns="44675" anchor="t" anchorCtr="0">
            <a:noAutofit/>
          </a:bodyPr>
          <a:lstStyle/>
          <a:p>
            <a:pPr marL="0" lvl="0" indent="0" algn="l" rtl="0">
              <a:lnSpc>
                <a:spcPct val="100000"/>
              </a:lnSpc>
              <a:spcBef>
                <a:spcPts val="0"/>
              </a:spcBef>
              <a:spcAft>
                <a:spcPts val="0"/>
              </a:spcAft>
              <a:buSzPts val="1300"/>
              <a:buNone/>
            </a:pPr>
            <a:r>
              <a:rPr lang="en-US">
                <a:solidFill>
                  <a:srgbClr val="000000"/>
                </a:solidFill>
              </a:rPr>
              <a:t>CCR IEPs</a:t>
            </a:r>
            <a:endParaRPr>
              <a:solidFill>
                <a:srgbClr val="000000"/>
              </a:solidFill>
            </a:endParaRPr>
          </a:p>
        </p:txBody>
      </p:sp>
      <p:sp>
        <p:nvSpPr>
          <p:cNvPr id="52" name="Google Shape;52;g9a0f46ce8d_1_13:notes"/>
          <p:cNvSpPr>
            <a:spLocks noGrp="1" noRot="1" noChangeAspect="1"/>
          </p:cNvSpPr>
          <p:nvPr>
            <p:ph type="sldImg" idx="3"/>
          </p:nvPr>
        </p:nvSpPr>
        <p:spPr>
          <a:xfrm>
            <a:off x="1806575" y="242888"/>
            <a:ext cx="3297238" cy="1855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9a0f46ce8d_1_13:notes"/>
          <p:cNvSpPr txBox="1">
            <a:spLocks noGrp="1"/>
          </p:cNvSpPr>
          <p:nvPr>
            <p:ph type="body" idx="1"/>
          </p:nvPr>
        </p:nvSpPr>
        <p:spPr>
          <a:xfrm>
            <a:off x="178905" y="2059175"/>
            <a:ext cx="6513900" cy="678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US" b="1" i="1"/>
              <a:t>DANIEL</a:t>
            </a:r>
            <a:endParaRPr b="1" i="1"/>
          </a:p>
        </p:txBody>
      </p:sp>
      <p:sp>
        <p:nvSpPr>
          <p:cNvPr id="54" name="Google Shape;54;g9a0f46ce8d_1_13:notes"/>
          <p:cNvSpPr txBox="1"/>
          <p:nvPr/>
        </p:nvSpPr>
        <p:spPr>
          <a:xfrm>
            <a:off x="372717" y="674557"/>
            <a:ext cx="1267200" cy="1059600"/>
          </a:xfrm>
          <a:prstGeom prst="rect">
            <a:avLst/>
          </a:prstGeom>
          <a:noFill/>
          <a:ln>
            <a:noFill/>
          </a:ln>
        </p:spPr>
        <p:txBody>
          <a:bodyPr spcFirstLastPara="1" wrap="square" lIns="89375" tIns="44675" rIns="89375" bIns="44675" anchor="t" anchorCtr="0">
            <a:noAutofit/>
          </a:bodyPr>
          <a:lstStyle/>
          <a:p>
            <a:pPr marL="0" marR="0" lvl="0" indent="0" algn="l" rtl="0">
              <a:lnSpc>
                <a:spcPct val="100000"/>
              </a:lnSpc>
              <a:spcBef>
                <a:spcPts val="0"/>
              </a:spcBef>
              <a:spcAft>
                <a:spcPts val="0"/>
              </a:spcAft>
              <a:buNone/>
            </a:pPr>
            <a:r>
              <a:rPr lang="en-US" sz="1600" b="0" i="0" u="none" strike="noStrike" cap="none">
                <a:solidFill>
                  <a:srgbClr val="205867"/>
                </a:solidFill>
                <a:latin typeface="Arial"/>
                <a:ea typeface="Arial"/>
                <a:cs typeface="Arial"/>
                <a:sym typeface="Arial"/>
              </a:rPr>
              <a:t>Trainer: Add QR code or Link to handouts</a:t>
            </a:r>
            <a:endParaRPr sz="16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a0f46ce8d_1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a0f46ce8d_1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222A35"/>
                </a:solidFill>
                <a:latin typeface="Lato"/>
                <a:ea typeface="Lato"/>
                <a:cs typeface="Lato"/>
                <a:sym typeface="Lato"/>
              </a:rPr>
              <a:t>The guide contains both thinking questions and process questions. </a:t>
            </a:r>
            <a:endParaRPr sz="1200">
              <a:solidFill>
                <a:srgbClr val="222A35"/>
              </a:solidFill>
              <a:latin typeface="Lato"/>
              <a:ea typeface="Lato"/>
              <a:cs typeface="Lato"/>
              <a:sym typeface="Lato"/>
            </a:endParaRPr>
          </a:p>
          <a:p>
            <a:pPr marL="0" lvl="0" indent="0" algn="l" rtl="0">
              <a:lnSpc>
                <a:spcPct val="115000"/>
              </a:lnSpc>
              <a:spcBef>
                <a:spcPts val="600"/>
              </a:spcBef>
              <a:spcAft>
                <a:spcPts val="0"/>
              </a:spcAft>
              <a:buNone/>
            </a:pPr>
            <a:r>
              <a:rPr lang="en-US" sz="1200" b="1">
                <a:solidFill>
                  <a:srgbClr val="222A35"/>
                </a:solidFill>
                <a:latin typeface="Lato"/>
                <a:ea typeface="Lato"/>
                <a:cs typeface="Lato"/>
                <a:sym typeface="Lato"/>
              </a:rPr>
              <a:t>Thinking Questions: </a:t>
            </a:r>
            <a:r>
              <a:rPr lang="en-US" sz="1200">
                <a:solidFill>
                  <a:srgbClr val="222A35"/>
                </a:solidFill>
                <a:latin typeface="Lato"/>
                <a:ea typeface="Lato"/>
                <a:cs typeface="Lato"/>
                <a:sym typeface="Lato"/>
              </a:rPr>
              <a:t>Page 7 and 15 of each section provide general considerations to discuss, review, or “think about” </a:t>
            </a:r>
            <a:r>
              <a:rPr lang="en-US" sz="1200" i="1">
                <a:solidFill>
                  <a:srgbClr val="222A35"/>
                </a:solidFill>
                <a:latin typeface="Lato"/>
                <a:ea typeface="Lato"/>
                <a:cs typeface="Lato"/>
                <a:sym typeface="Lato"/>
              </a:rPr>
              <a:t>before </a:t>
            </a:r>
            <a:r>
              <a:rPr lang="en-US" sz="1200">
                <a:solidFill>
                  <a:srgbClr val="222A35"/>
                </a:solidFill>
                <a:latin typeface="Lato"/>
                <a:ea typeface="Lato"/>
                <a:cs typeface="Lato"/>
                <a:sym typeface="Lato"/>
              </a:rPr>
              <a:t>reviewing IEPs.</a:t>
            </a:r>
            <a:endParaRPr sz="1200">
              <a:solidFill>
                <a:srgbClr val="222A35"/>
              </a:solidFill>
              <a:latin typeface="Lato"/>
              <a:ea typeface="Lato"/>
              <a:cs typeface="Lato"/>
              <a:sym typeface="Lato"/>
            </a:endParaRPr>
          </a:p>
          <a:p>
            <a:pPr marL="0" lvl="0" indent="0" algn="l" rtl="0">
              <a:lnSpc>
                <a:spcPct val="115000"/>
              </a:lnSpc>
              <a:spcBef>
                <a:spcPts val="600"/>
              </a:spcBef>
              <a:spcAft>
                <a:spcPts val="0"/>
              </a:spcAft>
              <a:buNone/>
            </a:pPr>
            <a:r>
              <a:rPr lang="en-US" sz="1200" b="1">
                <a:solidFill>
                  <a:srgbClr val="222A35"/>
                </a:solidFill>
                <a:latin typeface="Lato"/>
                <a:ea typeface="Lato"/>
                <a:cs typeface="Lato"/>
                <a:sym typeface="Lato"/>
              </a:rPr>
              <a:t>Process Questions: </a:t>
            </a:r>
            <a:r>
              <a:rPr lang="en-US" sz="1200">
                <a:solidFill>
                  <a:srgbClr val="222A35"/>
                </a:solidFill>
                <a:latin typeface="Lato"/>
                <a:ea typeface="Lato"/>
                <a:cs typeface="Lato"/>
                <a:sym typeface="Lato"/>
              </a:rPr>
              <a:t>Each section outlines key IEP analysis and decision making steps for IEP teams that are aligned with the CCR IEP 5 step process.</a:t>
            </a:r>
            <a:endParaRPr sz="1200">
              <a:solidFill>
                <a:srgbClr val="222A35"/>
              </a:solidFill>
              <a:latin typeface="Lato"/>
              <a:ea typeface="Lato"/>
              <a:cs typeface="Lato"/>
              <a:sym typeface="Lato"/>
            </a:endParaRPr>
          </a:p>
          <a:p>
            <a:pPr marL="0" lvl="0" indent="0" algn="l" rtl="0">
              <a:lnSpc>
                <a:spcPct val="115000"/>
              </a:lnSpc>
              <a:spcBef>
                <a:spcPts val="600"/>
              </a:spcBef>
              <a:spcAft>
                <a:spcPts val="0"/>
              </a:spcAft>
              <a:buNone/>
            </a:pPr>
            <a:r>
              <a:rPr lang="en-US" sz="1200">
                <a:solidFill>
                  <a:srgbClr val="222A35"/>
                </a:solidFill>
                <a:latin typeface="Lato"/>
                <a:ea typeface="Lato"/>
                <a:cs typeface="Lato"/>
                <a:sym typeface="Lato"/>
              </a:rPr>
              <a:t>Additional information and questions to support decision making for monitoring progress of IEP goals can be found in the Appendices section of the guide. </a:t>
            </a:r>
            <a:endParaRPr sz="1200">
              <a:solidFill>
                <a:srgbClr val="222A35"/>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a0f46ce8d_1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9a0f46ce8d_1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22A35"/>
                </a:solidFill>
                <a:latin typeface="Lato"/>
                <a:ea typeface="Lato"/>
                <a:cs typeface="Lato"/>
                <a:sym typeface="Lato"/>
              </a:rPr>
              <a:t>For all process decisions, there are similar outcomes.</a:t>
            </a:r>
            <a:endParaRPr sz="1200">
              <a:solidFill>
                <a:srgbClr val="222A35"/>
              </a:solidFill>
              <a:latin typeface="Lato"/>
              <a:ea typeface="Lato"/>
              <a:cs typeface="Lato"/>
              <a:sym typeface="Lato"/>
            </a:endParaRPr>
          </a:p>
          <a:p>
            <a:pPr marL="0" lvl="0" indent="0" algn="l" rtl="0">
              <a:lnSpc>
                <a:spcPct val="115000"/>
              </a:lnSpc>
              <a:spcBef>
                <a:spcPts val="0"/>
              </a:spcBef>
              <a:spcAft>
                <a:spcPts val="0"/>
              </a:spcAft>
              <a:buNone/>
            </a:pPr>
            <a:r>
              <a:rPr lang="en-US" sz="1200" b="1">
                <a:solidFill>
                  <a:srgbClr val="222A35"/>
                </a:solidFill>
                <a:latin typeface="Lato"/>
                <a:ea typeface="Lato"/>
                <a:cs typeface="Lato"/>
                <a:sym typeface="Lato"/>
              </a:rPr>
              <a:t>If the answer to the question is yes:</a:t>
            </a:r>
            <a:br>
              <a:rPr lang="en-US" sz="1200" b="1">
                <a:solidFill>
                  <a:srgbClr val="222A35"/>
                </a:solidFill>
                <a:latin typeface="Lato"/>
                <a:ea typeface="Lato"/>
                <a:cs typeface="Lato"/>
                <a:sym typeface="Lato"/>
              </a:rPr>
            </a:br>
            <a:r>
              <a:rPr lang="en-US" sz="1200">
                <a:solidFill>
                  <a:srgbClr val="222A35"/>
                </a:solidFill>
                <a:latin typeface="Lato"/>
                <a:ea typeface="Lato"/>
                <a:cs typeface="Lato"/>
                <a:sym typeface="Lato"/>
              </a:rPr>
              <a:t>IEP can be implemented as written. Continue to review IEP/next step in analysis. </a:t>
            </a:r>
            <a:endParaRPr sz="1200">
              <a:solidFill>
                <a:srgbClr val="222A35"/>
              </a:solidFill>
              <a:latin typeface="Lato"/>
              <a:ea typeface="Lato"/>
              <a:cs typeface="Lato"/>
              <a:sym typeface="Lato"/>
            </a:endParaRPr>
          </a:p>
          <a:p>
            <a:pPr marL="0" lvl="0" indent="0" algn="l" rtl="0">
              <a:lnSpc>
                <a:spcPct val="115000"/>
              </a:lnSpc>
              <a:spcBef>
                <a:spcPts val="600"/>
              </a:spcBef>
              <a:spcAft>
                <a:spcPts val="600"/>
              </a:spcAft>
              <a:buNone/>
            </a:pPr>
            <a:r>
              <a:rPr lang="en-US" sz="1200" b="1">
                <a:solidFill>
                  <a:srgbClr val="222A35"/>
                </a:solidFill>
                <a:latin typeface="Lato"/>
                <a:ea typeface="Lato"/>
                <a:cs typeface="Lato"/>
                <a:sym typeface="Lato"/>
              </a:rPr>
              <a:t>If the answer to the question is no:</a:t>
            </a:r>
            <a:r>
              <a:rPr lang="en-US" sz="1200">
                <a:solidFill>
                  <a:srgbClr val="222A35"/>
                </a:solidFill>
                <a:latin typeface="Lato"/>
                <a:ea typeface="Lato"/>
                <a:cs typeface="Lato"/>
                <a:sym typeface="Lato"/>
              </a:rPr>
              <a:t/>
            </a:r>
            <a:br>
              <a:rPr lang="en-US" sz="1200">
                <a:solidFill>
                  <a:srgbClr val="222A35"/>
                </a:solidFill>
                <a:latin typeface="Lato"/>
                <a:ea typeface="Lato"/>
                <a:cs typeface="Lato"/>
                <a:sym typeface="Lato"/>
              </a:rPr>
            </a:br>
            <a:r>
              <a:rPr lang="en-US" sz="1200">
                <a:solidFill>
                  <a:srgbClr val="222A35"/>
                </a:solidFill>
                <a:latin typeface="Lato"/>
                <a:ea typeface="Lato"/>
                <a:cs typeface="Lato"/>
                <a:sym typeface="Lato"/>
              </a:rPr>
              <a:t>Further discussion is needed. IEP Teams may develop a contingency plan to ensure FAPE will be provided in a virtual learning environment. </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a0f46ce8d_1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9a0f46ce8d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The contingency plan can outline any changes to disability-related needs (e.g., new needs as a result to moving to a new learning environment), changes to IEP goals, supplementary aids and services, specially designed instruction, related services, or program modifications or support for school staff. </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a3511e88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a3511e88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Contingency plans for moving from in-person to a virtual or hybrid learning environment may change the frequency, amount, </a:t>
            </a:r>
            <a:r>
              <a:rPr lang="en-US" sz="1200" i="1">
                <a:solidFill>
                  <a:schemeClr val="dk1"/>
                </a:solidFill>
                <a:latin typeface="Lato"/>
                <a:ea typeface="Lato"/>
                <a:cs typeface="Lato"/>
                <a:sym typeface="Lato"/>
              </a:rPr>
              <a:t>location,</a:t>
            </a:r>
            <a:r>
              <a:rPr lang="en-US" sz="1200">
                <a:solidFill>
                  <a:schemeClr val="dk1"/>
                </a:solidFill>
                <a:latin typeface="Lato"/>
                <a:ea typeface="Lato"/>
                <a:cs typeface="Lato"/>
                <a:sym typeface="Lato"/>
              </a:rPr>
              <a:t> or duration of IEP services, supplementary aides, and related services.  You may notice that the requirement to document frequency, amount, location, and duration of services corresponds with WI DPI IEP form I-4 Program Summary page.  </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None/>
            </a:pPr>
            <a:r>
              <a:rPr lang="en-US" sz="1200">
                <a:solidFill>
                  <a:schemeClr val="dk1"/>
                </a:solidFill>
                <a:latin typeface="Lato"/>
                <a:ea typeface="Lato"/>
                <a:cs typeface="Lato"/>
                <a:sym typeface="Lato"/>
              </a:rPr>
              <a:t>Any change to disability-related needs, IEP goals, or special education supports or services require an IEP meeting or I-10 documentation.</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eb66b9f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eb66b9f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graphic was created as a reminder that all IEP decisions will lead to similar outcomes.</a:t>
            </a:r>
            <a:endParaRPr/>
          </a:p>
          <a:p>
            <a:pPr marL="0" lvl="0" indent="0" algn="l" rtl="0">
              <a:spcBef>
                <a:spcPts val="0"/>
              </a:spcBef>
              <a:spcAft>
                <a:spcPts val="0"/>
              </a:spcAft>
              <a:buNone/>
            </a:pPr>
            <a:r>
              <a:rPr lang="en-US"/>
              <a:t>IEP teams must implement IEPs as written, including if a contingency plan is included as part of the IEP, and a Free and Appropriate Public Education (FAPE) must be provided.</a:t>
            </a:r>
            <a:endParaRPr/>
          </a:p>
          <a:p>
            <a:pPr marL="0" lvl="0" indent="0" algn="l" rtl="0">
              <a:spcBef>
                <a:spcPts val="0"/>
              </a:spcBef>
              <a:spcAft>
                <a:spcPts val="0"/>
              </a:spcAft>
              <a:buNone/>
            </a:pPr>
            <a:r>
              <a:rPr lang="en-US"/>
              <a:t>This diagram outlines how decisions made about individual students will either lead to the IEP being implemented as written (e.g. the student may continue to receive an in-person service in the IEP as it is written) or the IEP may be revised through an I-10 form or contingency plan to document changes to disability-related needs, IEP goals, or IEP services.  </a:t>
            </a:r>
            <a:endParaRPr/>
          </a:p>
          <a:p>
            <a:pPr marL="0" lvl="0" indent="0" algn="l" rtl="0">
              <a:spcBef>
                <a:spcPts val="0"/>
              </a:spcBef>
              <a:spcAft>
                <a:spcPts val="0"/>
              </a:spcAft>
              <a:buNone/>
            </a:pPr>
            <a:r>
              <a:rPr lang="en-US"/>
              <a:t>If FAPE cannot be provided in a virtual learning environment, IEP teams must consider if in-person services can be provided safely and in accordance with state, county, local, and municipal health department regulations.  </a:t>
            </a:r>
            <a:endParaRPr/>
          </a:p>
          <a:p>
            <a:pPr marL="0" lvl="0" indent="0" algn="l" rtl="0">
              <a:spcBef>
                <a:spcPts val="0"/>
              </a:spcBef>
              <a:spcAft>
                <a:spcPts val="0"/>
              </a:spcAft>
              <a:buNone/>
            </a:pPr>
            <a:r>
              <a:rPr lang="en-US"/>
              <a:t>A failure to provide FAPE may require compensatory services at a later time.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69c25b638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69c25b638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Now we will discuss </a:t>
            </a:r>
            <a:r>
              <a:rPr lang="en-US" sz="1200">
                <a:solidFill>
                  <a:schemeClr val="dk1"/>
                </a:solidFill>
                <a:latin typeface="Lato"/>
                <a:ea typeface="Lato"/>
                <a:cs typeface="Lato"/>
                <a:sym typeface="Lato"/>
              </a:rPr>
              <a:t>determining if the IEP can be Implemented as Written in the Current Learning Environment</a:t>
            </a:r>
            <a:endParaRPr sz="12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a0f46ce8d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9a0f46ce8d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Note that the review of IEPs when moving from in-person to a virtual or hybrid learning environment follows the same IEP review steps as when developing or revising any IEP.  The College and Career Ready (CCR) IEP steps include understanding the students current levels of age or grade level academic and functional performance, identifying the effects of disability (i.e. what and how the student has difficulty accessing, engaging, or making progress in age or grade level curriculum) and disability-related needs (i.e. why the student  </a:t>
            </a:r>
            <a:r>
              <a:rPr lang="en-US">
                <a:solidFill>
                  <a:schemeClr val="dk1"/>
                </a:solidFill>
              </a:rPr>
              <a:t>the student has difficulty accessing, engaging, or making progress in age or grade level curriculum), developing IEP goals to address those disability-related needs, aligning services to address IEP goals and needs, and analyzing progress on IEP goals.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8db2afff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8db2aff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Below are the steps you will take to determine if the IEP can be implemented as written.</a:t>
            </a:r>
            <a:endParaRPr sz="1200"/>
          </a:p>
          <a:p>
            <a:pPr marL="0" lvl="0" indent="0" algn="l" rtl="0">
              <a:spcBef>
                <a:spcPts val="0"/>
              </a:spcBef>
              <a:spcAft>
                <a:spcPts val="0"/>
              </a:spcAft>
              <a:buNone/>
            </a:pPr>
            <a:endParaRPr sz="1200"/>
          </a:p>
          <a:p>
            <a:pPr marL="457200" lvl="0" indent="-304800" algn="l" rtl="0">
              <a:lnSpc>
                <a:spcPct val="115000"/>
              </a:lnSpc>
              <a:spcBef>
                <a:spcPts val="0"/>
              </a:spcBef>
              <a:spcAft>
                <a:spcPts val="0"/>
              </a:spcAft>
              <a:buClr>
                <a:schemeClr val="dk1"/>
              </a:buClr>
              <a:buSzPts val="1200"/>
              <a:buAutoNum type="arabicPeriod"/>
            </a:pPr>
            <a:r>
              <a:rPr lang="en-US" sz="1200">
                <a:solidFill>
                  <a:schemeClr val="dk1"/>
                </a:solidFill>
                <a:latin typeface="Lato"/>
                <a:ea typeface="Lato"/>
                <a:cs typeface="Lato"/>
                <a:sym typeface="Lato"/>
              </a:rPr>
              <a:t>Review the Effects of Disability and Disability-Related Needs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AutoNum type="arabicPeriod"/>
            </a:pPr>
            <a:r>
              <a:rPr lang="en-US" sz="1200">
                <a:solidFill>
                  <a:schemeClr val="dk1"/>
                </a:solidFill>
                <a:latin typeface="Lato"/>
                <a:ea typeface="Lato"/>
                <a:cs typeface="Lato"/>
                <a:sym typeface="Lato"/>
              </a:rPr>
              <a:t>Review the IEP Goals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AutoNum type="arabicPeriod"/>
            </a:pPr>
            <a:r>
              <a:rPr lang="en-US" sz="1200">
                <a:solidFill>
                  <a:schemeClr val="dk1"/>
                </a:solidFill>
                <a:latin typeface="Lato"/>
                <a:ea typeface="Lato"/>
                <a:cs typeface="Lato"/>
                <a:sym typeface="Lato"/>
              </a:rPr>
              <a:t>Review IEP Services to Determine if the Student Can Access, Engage and Make Progress in General and Special Education Instruction and Environments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AutoNum type="arabicPeriod"/>
            </a:pPr>
            <a:r>
              <a:rPr lang="en-US" sz="1200">
                <a:solidFill>
                  <a:schemeClr val="dk1"/>
                </a:solidFill>
                <a:latin typeface="Lato"/>
                <a:ea typeface="Lato"/>
                <a:cs typeface="Lato"/>
                <a:sym typeface="Lato"/>
              </a:rPr>
              <a:t>Review and Revise IEP if Necessary</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9a0f46ce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9a0f46ce8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Take a moment to review the thinking questions on page 7 of the guide.  These questions were developed to help thing of individual student, family, and school contexts when moving from one learning environment to another.  We encourage self-reflection or small group discussion on the following:</a:t>
            </a:r>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a:solidFill>
                  <a:schemeClr val="dk1"/>
                </a:solidFill>
                <a:latin typeface="Lato"/>
                <a:ea typeface="Lato"/>
                <a:cs typeface="Lato"/>
                <a:sym typeface="Lato"/>
              </a:rPr>
              <a:t>Which of the questions do you feel are most important to consider for a specific student or group of students? Why?</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a:solidFill>
                  <a:schemeClr val="dk1"/>
                </a:solidFill>
                <a:latin typeface="Lato"/>
                <a:ea typeface="Lato"/>
                <a:cs typeface="Lato"/>
                <a:sym typeface="Lato"/>
              </a:rPr>
              <a:t>What additional questions or information that are not listed above do you feel must be considered or understood before examining if the IEP can be implemented as written?</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a0f46ce8d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a0f46ce8d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In this section we are going to </a:t>
            </a:r>
            <a:r>
              <a:rPr lang="en-US" sz="1200">
                <a:solidFill>
                  <a:schemeClr val="dk1"/>
                </a:solidFill>
                <a:latin typeface="Lato"/>
                <a:ea typeface="Lato"/>
                <a:cs typeface="Lato"/>
                <a:sym typeface="Lato"/>
              </a:rPr>
              <a:t>Review the Effect(s) of Disability and Disability-Related Need(s)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Lato"/>
                <a:ea typeface="Lato"/>
                <a:cs typeface="Lato"/>
                <a:sym typeface="Lato"/>
              </a:rPr>
              <a:t>When reviewing this section, refer to each individual student’s Special Education Form I-4 Section II (e)(f) Effects of Disability and Disability-Related Needs</a:t>
            </a:r>
            <a:endParaRPr sz="1200" i="1">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a0f46ce8d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a0f46ce8d_1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9a0f46ce8d_1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a0f46ce8d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a0f46ce8d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When reviewing the effects of disability and disability-related needs, the IEP team will ask two questions.</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a:solidFill>
                  <a:schemeClr val="dk1"/>
                </a:solidFill>
                <a:latin typeface="Lato"/>
                <a:ea typeface="Lato"/>
                <a:cs typeface="Lato"/>
                <a:sym typeface="Lato"/>
              </a:rPr>
              <a:t>The first process question asks: Can the effect(s) of disability and disability-related need(s), as currently written in the IEP, be reasonably addressed by IEP goals and special education services implemented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or </a:t>
            </a:r>
            <a:r>
              <a:rPr lang="en-US" sz="1200" i="1">
                <a:solidFill>
                  <a:schemeClr val="dk1"/>
                </a:solidFill>
                <a:latin typeface="Lato"/>
                <a:ea typeface="Lato"/>
                <a:cs typeface="Lato"/>
                <a:sym typeface="Lato"/>
              </a:rPr>
              <a:t>hybrid </a:t>
            </a:r>
            <a:r>
              <a:rPr lang="en-US" sz="1200">
                <a:solidFill>
                  <a:schemeClr val="dk1"/>
                </a:solidFill>
                <a:latin typeface="Lato"/>
                <a:ea typeface="Lato"/>
                <a:cs typeface="Lato"/>
                <a:sym typeface="Lato"/>
              </a:rPr>
              <a:t>learning environment?</a:t>
            </a:r>
            <a:endParaRP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9a0f46ce8d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9a0f46ce8d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The following are a few important reminders about disability-related needs.</a:t>
            </a:r>
            <a:endParaRPr sz="1200"/>
          </a:p>
          <a:p>
            <a:pPr marL="0" lvl="0" indent="0" algn="l" rtl="0">
              <a:lnSpc>
                <a:spcPct val="115000"/>
              </a:lnSpc>
              <a:spcBef>
                <a:spcPts val="600"/>
              </a:spcBef>
              <a:spcAft>
                <a:spcPts val="0"/>
              </a:spcAft>
              <a:buClr>
                <a:schemeClr val="dk1"/>
              </a:buClr>
              <a:buSzPts val="1100"/>
              <a:buFont typeface="Arial"/>
              <a:buNone/>
            </a:pPr>
            <a:r>
              <a:rPr lang="en-US" sz="1200"/>
              <a:t>Disability-related needs:</a:t>
            </a:r>
            <a:endParaRPr sz="1200"/>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Must be addressed by an IEP goal and/or IEP service</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Do not have to be directly tied to the impairment criteria and/or label</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Are determined through a root cause analysis of “why” the student has difficulty accessing, engaging, or making progress in age or grade-level curriculum and instruction</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sz="1400" i="1" u="sng">
                <a:solidFill>
                  <a:srgbClr val="0563C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 Additional Tips and Reminders When Identifying Disability-Related Needs, see page 10</a:t>
            </a:r>
            <a:r>
              <a:rPr lang="en-US" sz="1400" i="1">
                <a:solidFill>
                  <a:schemeClr val="dk1"/>
                </a:solidFill>
                <a:latin typeface="Lato"/>
                <a:ea typeface="Lato"/>
                <a:cs typeface="Lato"/>
                <a:sym typeface="Lato"/>
              </a:rPr>
              <a:t> or go to the </a:t>
            </a:r>
            <a:r>
              <a:rPr lang="en-US" sz="1400" i="1" u="sng">
                <a:solidFill>
                  <a:schemeClr val="hlink"/>
                </a:solidFill>
                <a:latin typeface="Lato"/>
                <a:ea typeface="Lato"/>
                <a:cs typeface="Lato"/>
                <a:sym typeface="Lato"/>
                <a:hlinkClick r:id="rId4"/>
              </a:rPr>
              <a:t>DPI CCR IEP Step 2: Effects of Disability and Disability-Related Needs learning resources page</a:t>
            </a:r>
            <a:r>
              <a:rPr lang="en-US" sz="1400" i="1">
                <a:solidFill>
                  <a:schemeClr val="dk1"/>
                </a:solidFill>
                <a:latin typeface="Lato"/>
                <a:ea typeface="Lato"/>
                <a:cs typeface="Lato"/>
                <a:sym typeface="Lato"/>
              </a:rPr>
              <a:t>.  This page includes a webinar, slide deck with speaker notes, and steps at a glance documents.</a:t>
            </a:r>
            <a:endParaRPr sz="1400" i="1">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a0f46ce8d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9a0f46ce8d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The following is just one example of an effect of disability and disability-related need that many educators have shared different ways they could address the need when moving from in-person to a  virtual or hybrid learning environment.   It is important to remember that all decisions about a student’s IEP should be made based on the unique circumstances of each student.</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b="1">
                <a:solidFill>
                  <a:schemeClr val="dk1"/>
                </a:solidFill>
                <a:latin typeface="Lato"/>
                <a:ea typeface="Lato"/>
                <a:cs typeface="Lato"/>
                <a:sym typeface="Lato"/>
              </a:rPr>
              <a:t>Example of an effect of disability and disability-related need that likely </a:t>
            </a:r>
            <a:r>
              <a:rPr lang="en-US" sz="1200" b="1" u="sng">
                <a:solidFill>
                  <a:schemeClr val="dk1"/>
                </a:solidFill>
                <a:latin typeface="Lato"/>
                <a:ea typeface="Lato"/>
                <a:cs typeface="Lato"/>
                <a:sym typeface="Lato"/>
              </a:rPr>
              <a:t>CAN</a:t>
            </a:r>
            <a:r>
              <a:rPr lang="en-US" sz="1200" b="1">
                <a:solidFill>
                  <a:schemeClr val="dk1"/>
                </a:solidFill>
                <a:latin typeface="Lato"/>
                <a:ea typeface="Lato"/>
                <a:cs typeface="Lato"/>
                <a:sym typeface="Lato"/>
              </a:rPr>
              <a:t> be addressed as written: </a:t>
            </a:r>
            <a:endParaRPr sz="1200" b="1">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Effect of disability: </a:t>
            </a:r>
            <a:r>
              <a:rPr lang="en-US" sz="1200">
                <a:solidFill>
                  <a:schemeClr val="dk1"/>
                </a:solidFill>
                <a:latin typeface="Lato"/>
                <a:ea typeface="Lato"/>
                <a:cs typeface="Lato"/>
                <a:sym typeface="Lato"/>
              </a:rPr>
              <a:t>difficulty discussing texts with peers and adults, difficulty writing summaries and reviews of fiction text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b="1">
                <a:solidFill>
                  <a:schemeClr val="dk1"/>
                </a:solidFill>
                <a:latin typeface="Lato"/>
                <a:ea typeface="Lato"/>
                <a:cs typeface="Lato"/>
                <a:sym typeface="Lato"/>
              </a:rPr>
              <a:t>Disability-related needs:</a:t>
            </a:r>
            <a:r>
              <a:rPr lang="en-US" sz="1200">
                <a:solidFill>
                  <a:schemeClr val="dk1"/>
                </a:solidFill>
                <a:latin typeface="Lato"/>
                <a:ea typeface="Lato"/>
                <a:cs typeface="Lato"/>
                <a:sym typeface="Lato"/>
              </a:rPr>
              <a:t> improve vocabulary and listening comprehension</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b="1">
                <a:solidFill>
                  <a:schemeClr val="dk1"/>
                </a:solidFill>
                <a:latin typeface="Lato"/>
                <a:ea typeface="Lato"/>
                <a:cs typeface="Lato"/>
                <a:sym typeface="Lato"/>
              </a:rPr>
              <a:t>IEP service to address need:</a:t>
            </a:r>
            <a:r>
              <a:rPr lang="en-US" sz="1200">
                <a:solidFill>
                  <a:schemeClr val="dk1"/>
                </a:solidFill>
                <a:latin typeface="Lato"/>
                <a:ea typeface="Lato"/>
                <a:cs typeface="Lato"/>
                <a:sym typeface="Lato"/>
              </a:rPr>
              <a:t> text to speech (assistive technology supplementary aid and service)</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a:t>Please note, even if the need will be addressed in the same way if moving from in-person to a virtual learning environment, this example may still require a contingency plan or other revision to the IEP to notate the change in location of services to a virtual learning environment.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a0f46ce8d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a0f46ce8d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The following is one example of an effect of disability and disability-related need that may require a revision to the IEP such as a contingency plan to determine how the disability-related need can be addressed in a virtual learning environment. It is important to remember that all decisions about a student’s IEP should be made based on the unique circumstances of each student.   Changes to IEP goals or changes to IEP services may be required to appropriately address some students’ unique disability-related needs.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a:solidFill>
                  <a:schemeClr val="dk1"/>
                </a:solidFill>
                <a:latin typeface="Lato"/>
                <a:ea typeface="Lato"/>
                <a:cs typeface="Lato"/>
                <a:sym typeface="Lato"/>
              </a:rPr>
              <a:t>IEP teams should make every effort to ensure all disability-related needs of the students are being addressed through IEP goals and services.   Disability-related needs that are not addressed may require compensatory services.  </a:t>
            </a:r>
            <a:endParaRPr sz="1200">
              <a:solidFill>
                <a:schemeClr val="dk1"/>
              </a:solidFill>
              <a:latin typeface="Lato"/>
              <a:ea typeface="Lato"/>
              <a:cs typeface="Lato"/>
              <a:sym typeface="Lato"/>
            </a:endParaRPr>
          </a:p>
          <a:p>
            <a:pPr marL="0" lvl="0" indent="0" algn="l" rtl="0">
              <a:spcBef>
                <a:spcPts val="600"/>
              </a:spcBef>
              <a:spcAft>
                <a:spcPts val="0"/>
              </a:spcAft>
              <a:buNone/>
            </a:pPr>
            <a:r>
              <a:rPr lang="en-US">
                <a:solidFill>
                  <a:schemeClr val="dk1"/>
                </a:solidFill>
              </a:rPr>
              <a:t>Please note, even if the need will be addressed in the same way if moving from in-person to a virtual learning environment, this example may still require a contingency plan or other revision to the IEP to notate the change in location of services to a virtual learning environment.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a0f46ce8d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a0f46ce8d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following are important warnings when IEP teams are making decisions about individual students.</a:t>
            </a:r>
            <a:endParaRPr/>
          </a:p>
          <a:p>
            <a:pPr marL="0" lvl="0" indent="0" algn="l" rtl="0">
              <a:spcBef>
                <a:spcPts val="0"/>
              </a:spcBef>
              <a:spcAft>
                <a:spcPts val="0"/>
              </a:spcAft>
              <a:buNone/>
            </a:pPr>
            <a:r>
              <a:rPr lang="en-US"/>
              <a:t>Because IEPs must be individualized to each student based on their unique strengths and disability-related needs, all IEP team decisions must be individualized and not based on one size fits all generalizations about student needs or disability labels.</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multiple ways an IEP team may identify a service to address an effect of disability or disability-related need.</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each student who struggles in reading may require unique, specific, and individualized IEP services so the student can make progress in age or grade level curriculum and instruction.  Similarly, students with behavioral needs may need specific interventions and specially designed instruction matched to their individual behavioral needs.  When a school or district moves from in-person to a virtual or hybrid learning environment for all students, students with IEPs should continue to have their IEP needs, goals, and services addressed based on each student’s unique circumstances and should not be placed into one size fits all programs based on their disability labels.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9a0f46ce8d_1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9a0f46ce8d_1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addition, IEP teams should keep in mind that individual student, family, and educational circumstances change over time.  Student needs may vary based on the student’s age, developmental level, learning environment factors, and whether the student needs support in learning a new skill or expanding how they use a skill in various learning environments.  </a:t>
            </a:r>
            <a:endParaRPr/>
          </a:p>
          <a:p>
            <a:pPr marL="0" lvl="0" indent="0" algn="l" rtl="0">
              <a:spcBef>
                <a:spcPts val="0"/>
              </a:spcBef>
              <a:spcAft>
                <a:spcPts val="0"/>
              </a:spcAft>
              <a:buNone/>
            </a:pPr>
            <a:endParaRPr/>
          </a:p>
          <a:p>
            <a:pPr marL="0" lvl="0" indent="0" algn="l" rtl="0">
              <a:spcBef>
                <a:spcPts val="0"/>
              </a:spcBef>
              <a:spcAft>
                <a:spcPts val="0"/>
              </a:spcAft>
              <a:buNone/>
            </a:pPr>
            <a:r>
              <a:rPr lang="en-US"/>
              <a:t>Regardless of how the IEP team addresses a student’s unique disability-related needs, the team must be able to explain and document “why” and “how” a disability-related need can be addressed when moving from one learning environment to another.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a0f46ce8d_1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a0f46ce8d_1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69c25b638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69c25b638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r>
              <a:rPr lang="en-US"/>
              <a:t>The following scenario was designed to assist in teams and individuals with practice problem solving a potential scenario to determine how a student’s disability-related needs might be met.</a:t>
            </a:r>
            <a:endParaRPr/>
          </a:p>
          <a:p>
            <a:pPr marL="0" lvl="0" indent="0" algn="l" rtl="0">
              <a:spcBef>
                <a:spcPts val="0"/>
              </a:spcBef>
              <a:spcAft>
                <a:spcPts val="0"/>
              </a:spcAft>
              <a:buNone/>
            </a:pPr>
            <a:endParaRPr/>
          </a:p>
          <a:p>
            <a:pPr marL="0" lvl="0" indent="0" algn="l" rtl="0">
              <a:spcBef>
                <a:spcPts val="0"/>
              </a:spcBef>
              <a:spcAft>
                <a:spcPts val="0"/>
              </a:spcAft>
              <a:buNone/>
            </a:pPr>
            <a:r>
              <a:rPr lang="en-US"/>
              <a:t>When practicing problem solving, think about a student’s unique and individual disability-related needs and identify how a student’s needs can addressed to remove barriers to learning.  The barriers to learning may be unique to each student depending on the student’s strengths, needs, and learning environment circumstances.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69c25b638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969c25b638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This slide provides a second scenario to practice problem solving for a different type of student need.</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98bd74dbb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98bd74dbb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After completing each scenario, identify and discuss what types of effects of disability and disability-related needs are more difficult to address.  Why are they more difficult to address?  What actions can the IEP team make to revise the IEP to ensure each student’s disability-related needs are being met when moving from one learning environment to another?</a:t>
            </a:r>
            <a:endParaRPr sz="10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a0f46ce8d_1_207:notes"/>
          <p:cNvSpPr txBox="1">
            <a:spLocks noGrp="1"/>
          </p:cNvSpPr>
          <p:nvPr>
            <p:ph type="dt" idx="10"/>
          </p:nvPr>
        </p:nvSpPr>
        <p:spPr>
          <a:xfrm>
            <a:off x="3722192" y="0"/>
            <a:ext cx="2848500" cy="444600"/>
          </a:xfrm>
          <a:prstGeom prst="rect">
            <a:avLst/>
          </a:prstGeom>
          <a:noFill/>
          <a:ln>
            <a:noFill/>
          </a:ln>
        </p:spPr>
        <p:txBody>
          <a:bodyPr spcFirstLastPara="1" wrap="square" lIns="86175" tIns="43075" rIns="86175" bIns="43075"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April 2018</a:t>
            </a:r>
            <a:endParaRPr sz="1100" b="0" i="0" u="none" strike="noStrike" cap="none">
              <a:solidFill>
                <a:srgbClr val="000000"/>
              </a:solidFill>
              <a:latin typeface="Arial"/>
              <a:ea typeface="Arial"/>
              <a:cs typeface="Arial"/>
              <a:sym typeface="Arial"/>
            </a:endParaRPr>
          </a:p>
        </p:txBody>
      </p:sp>
      <p:sp>
        <p:nvSpPr>
          <p:cNvPr id="69" name="Google Shape;69;g9a0f46ce8d_1_207:notes"/>
          <p:cNvSpPr txBox="1">
            <a:spLocks noGrp="1"/>
          </p:cNvSpPr>
          <p:nvPr>
            <p:ph type="ftr" idx="11"/>
          </p:nvPr>
        </p:nvSpPr>
        <p:spPr>
          <a:xfrm>
            <a:off x="0" y="8548618"/>
            <a:ext cx="3286200" cy="305100"/>
          </a:xfrm>
          <a:prstGeom prst="rect">
            <a:avLst/>
          </a:prstGeom>
          <a:noFill/>
          <a:ln>
            <a:noFill/>
          </a:ln>
        </p:spPr>
        <p:txBody>
          <a:bodyPr spcFirstLastPara="1" wrap="square" lIns="86175" tIns="43075" rIns="86175" bIns="4307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Wisconsin Department of Public Instruction</a:t>
            </a:r>
            <a:endParaRPr sz="1100" b="0" i="0" u="none" strike="noStrike" cap="none">
              <a:solidFill>
                <a:srgbClr val="000000"/>
              </a:solidFill>
              <a:latin typeface="Arial"/>
              <a:ea typeface="Arial"/>
              <a:cs typeface="Arial"/>
              <a:sym typeface="Arial"/>
            </a:endParaRPr>
          </a:p>
        </p:txBody>
      </p:sp>
      <p:sp>
        <p:nvSpPr>
          <p:cNvPr id="70" name="Google Shape;70;g9a0f46ce8d_1_207:notes"/>
          <p:cNvSpPr txBox="1">
            <a:spLocks noGrp="1"/>
          </p:cNvSpPr>
          <p:nvPr>
            <p:ph type="sldNum" idx="12"/>
          </p:nvPr>
        </p:nvSpPr>
        <p:spPr>
          <a:xfrm>
            <a:off x="5287864" y="8409214"/>
            <a:ext cx="1284600" cy="444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a:t>
            </a:fld>
            <a:endParaRPr sz="1300" b="0" i="0" u="none" strike="noStrike" cap="none">
              <a:solidFill>
                <a:srgbClr val="000000"/>
              </a:solidFill>
              <a:latin typeface="Arial"/>
              <a:ea typeface="Arial"/>
              <a:cs typeface="Arial"/>
              <a:sym typeface="Arial"/>
            </a:endParaRPr>
          </a:p>
        </p:txBody>
      </p:sp>
      <p:sp>
        <p:nvSpPr>
          <p:cNvPr id="71" name="Google Shape;71;g9a0f46ce8d_1_207:notes"/>
          <p:cNvSpPr txBox="1">
            <a:spLocks noGrp="1"/>
          </p:cNvSpPr>
          <p:nvPr>
            <p:ph type="hdr" idx="2"/>
          </p:nvPr>
        </p:nvSpPr>
        <p:spPr>
          <a:xfrm>
            <a:off x="0" y="0"/>
            <a:ext cx="2848500" cy="444600"/>
          </a:xfrm>
          <a:prstGeom prst="rect">
            <a:avLst/>
          </a:prstGeom>
          <a:noFill/>
          <a:ln>
            <a:noFill/>
          </a:ln>
        </p:spPr>
        <p:txBody>
          <a:bodyPr spcFirstLastPara="1" wrap="square" lIns="86175" tIns="43075" rIns="86175" bIns="430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CCR IEPs</a:t>
            </a:r>
            <a:endParaRPr sz="1100" b="0" i="0" u="none" strike="noStrike" cap="none">
              <a:solidFill>
                <a:srgbClr val="000000"/>
              </a:solidFill>
              <a:latin typeface="Arial"/>
              <a:ea typeface="Arial"/>
              <a:cs typeface="Arial"/>
              <a:sym typeface="Arial"/>
            </a:endParaRPr>
          </a:p>
        </p:txBody>
      </p:sp>
      <p:sp>
        <p:nvSpPr>
          <p:cNvPr id="72" name="Google Shape;72;g9a0f46ce8d_1_207:notes"/>
          <p:cNvSpPr>
            <a:spLocks noGrp="1" noRot="1" noChangeAspect="1"/>
          </p:cNvSpPr>
          <p:nvPr>
            <p:ph type="sldImg" idx="3"/>
          </p:nvPr>
        </p:nvSpPr>
        <p:spPr>
          <a:xfrm>
            <a:off x="1716088" y="236538"/>
            <a:ext cx="3189287" cy="1795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9a0f46ce8d_1_207:notes"/>
          <p:cNvSpPr txBox="1">
            <a:spLocks noGrp="1"/>
          </p:cNvSpPr>
          <p:nvPr>
            <p:ph type="body" idx="1"/>
          </p:nvPr>
        </p:nvSpPr>
        <p:spPr>
          <a:xfrm>
            <a:off x="171451" y="1993805"/>
            <a:ext cx="6242700" cy="656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US" i="1"/>
              <a:t>DANIEL</a:t>
            </a:r>
            <a:endParaRPr i="1"/>
          </a:p>
        </p:txBody>
      </p:sp>
      <p:sp>
        <p:nvSpPr>
          <p:cNvPr id="74" name="Google Shape;74;g9a0f46ce8d_1_207:notes"/>
          <p:cNvSpPr txBox="1"/>
          <p:nvPr/>
        </p:nvSpPr>
        <p:spPr>
          <a:xfrm>
            <a:off x="357188" y="653143"/>
            <a:ext cx="1214400" cy="1026000"/>
          </a:xfrm>
          <a:prstGeom prst="rect">
            <a:avLst/>
          </a:prstGeom>
          <a:noFill/>
          <a:ln>
            <a:noFill/>
          </a:ln>
        </p:spPr>
        <p:txBody>
          <a:bodyPr spcFirstLastPara="1" wrap="square" lIns="86175" tIns="43075" rIns="86175" bIns="430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05867"/>
                </a:solidFill>
                <a:latin typeface="Arial"/>
                <a:ea typeface="Arial"/>
                <a:cs typeface="Arial"/>
                <a:sym typeface="Arial"/>
              </a:rPr>
              <a:t>Trainer: Add QR code or Link to handouts</a:t>
            </a:r>
            <a:endParaRPr sz="15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c609610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ac609610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first analysis for this section is to determine if </a:t>
            </a:r>
            <a:r>
              <a:rPr lang="en-US" sz="100"/>
              <a:t> </a:t>
            </a:r>
            <a:r>
              <a:rPr lang="en-US" sz="1200">
                <a:solidFill>
                  <a:schemeClr val="dk1"/>
                </a:solidFill>
                <a:latin typeface="Lato"/>
                <a:ea typeface="Lato"/>
                <a:cs typeface="Lato"/>
                <a:sym typeface="Lato"/>
              </a:rPr>
              <a:t>the effect(s) of disability and disability-related need(s), as currently written in the IEP, can be reasonably addressed by IEP goals and special education services implemented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or </a:t>
            </a:r>
            <a:r>
              <a:rPr lang="en-US" sz="1200" i="1">
                <a:solidFill>
                  <a:schemeClr val="dk1"/>
                </a:solidFill>
                <a:latin typeface="Lato"/>
                <a:ea typeface="Lato"/>
                <a:cs typeface="Lato"/>
                <a:sym typeface="Lato"/>
              </a:rPr>
              <a:t>hybrid </a:t>
            </a:r>
            <a:r>
              <a:rPr lang="en-US" sz="1200">
                <a:solidFill>
                  <a:schemeClr val="dk1"/>
                </a:solidFill>
                <a:latin typeface="Lato"/>
                <a:ea typeface="Lato"/>
                <a:cs typeface="Lato"/>
                <a:sym typeface="Lato"/>
              </a:rPr>
              <a:t>learning environment.</a:t>
            </a:r>
            <a:endParaRPr sz="1200">
              <a:solidFill>
                <a:schemeClr val="dk1"/>
              </a:solidFill>
              <a:latin typeface="Lato"/>
              <a:ea typeface="Lato"/>
              <a:cs typeface="Lato"/>
              <a:sym typeface="Lato"/>
            </a:endParaRPr>
          </a:p>
          <a:p>
            <a:pPr marL="0" lvl="0" indent="0" algn="l" rtl="0">
              <a:spcBef>
                <a:spcPts val="0"/>
              </a:spcBef>
              <a:spcAft>
                <a:spcPts val="0"/>
              </a:spcAft>
              <a:buNone/>
            </a:pPr>
            <a:endParaRPr sz="1200">
              <a:solidFill>
                <a:schemeClr val="dk1"/>
              </a:solidFill>
              <a:latin typeface="Lato"/>
              <a:ea typeface="Lato"/>
              <a:cs typeface="Lato"/>
              <a:sym typeface="Lato"/>
            </a:endParaRPr>
          </a:p>
          <a:p>
            <a:pPr marL="0" lvl="0" indent="0" algn="l" rtl="0">
              <a:spcBef>
                <a:spcPts val="0"/>
              </a:spcBef>
              <a:spcAft>
                <a:spcPts val="0"/>
              </a:spcAft>
              <a:buNone/>
            </a:pPr>
            <a:r>
              <a:rPr lang="en-US" sz="1200">
                <a:solidFill>
                  <a:schemeClr val="dk1"/>
                </a:solidFill>
                <a:latin typeface="Lato"/>
                <a:ea typeface="Lato"/>
                <a:cs typeface="Lato"/>
                <a:sym typeface="Lato"/>
              </a:rPr>
              <a:t>If they can, then continue to review the IEP.</a:t>
            </a:r>
            <a:endParaRPr sz="12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c609610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c609610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If </a:t>
            </a:r>
            <a:r>
              <a:rPr lang="en-US" sz="100">
                <a:solidFill>
                  <a:schemeClr val="dk1"/>
                </a:solidFill>
              </a:rPr>
              <a:t> </a:t>
            </a:r>
            <a:r>
              <a:rPr lang="en-US" sz="1200">
                <a:solidFill>
                  <a:schemeClr val="dk1"/>
                </a:solidFill>
                <a:latin typeface="Lato"/>
                <a:ea typeface="Lato"/>
                <a:cs typeface="Lato"/>
                <a:sym typeface="Lato"/>
              </a:rPr>
              <a:t>the effect(s) of disability and disability-related need(s), as currently written in the IEP, CANNOT be reasonably addressed by IEP goals and special education services implemented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or </a:t>
            </a:r>
            <a:r>
              <a:rPr lang="en-US" sz="1200" i="1">
                <a:solidFill>
                  <a:schemeClr val="dk1"/>
                </a:solidFill>
                <a:latin typeface="Lato"/>
                <a:ea typeface="Lato"/>
                <a:cs typeface="Lato"/>
                <a:sym typeface="Lato"/>
              </a:rPr>
              <a:t>hybrid </a:t>
            </a:r>
            <a:r>
              <a:rPr lang="en-US" sz="1200">
                <a:solidFill>
                  <a:schemeClr val="dk1"/>
                </a:solidFill>
                <a:latin typeface="Lato"/>
                <a:ea typeface="Lato"/>
                <a:cs typeface="Lato"/>
                <a:sym typeface="Lato"/>
              </a:rPr>
              <a:t>learning environment, then the IEP may require revision such as a contingency plan.</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Continue to identify how the student’s disability-related needs will be addressed so the student is able to make progress on IEP goals and make progress in age or grade-level general education curriculum. </a:t>
            </a:r>
            <a:endParaRPr sz="1200">
              <a:solidFill>
                <a:schemeClr val="dk1"/>
              </a:solidFill>
              <a:highlight>
                <a:srgbClr val="FFFF00"/>
              </a:highlight>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a:solidFill>
                  <a:schemeClr val="dk1"/>
                </a:solidFill>
                <a:latin typeface="Lato"/>
                <a:ea typeface="Lato"/>
                <a:cs typeface="Lato"/>
                <a:sym typeface="Lato"/>
              </a:rPr>
              <a:t>Disability-related needs focus on </a:t>
            </a:r>
            <a:r>
              <a:rPr lang="en-US" sz="1200" i="1">
                <a:solidFill>
                  <a:schemeClr val="dk1"/>
                </a:solidFill>
                <a:latin typeface="Lato"/>
                <a:ea typeface="Lato"/>
                <a:cs typeface="Lato"/>
                <a:sym typeface="Lato"/>
              </a:rPr>
              <a:t>why </a:t>
            </a:r>
            <a:r>
              <a:rPr lang="en-US" sz="1200">
                <a:solidFill>
                  <a:schemeClr val="dk1"/>
                </a:solidFill>
                <a:latin typeface="Lato"/>
                <a:ea typeface="Lato"/>
                <a:cs typeface="Lato"/>
                <a:sym typeface="Lato"/>
              </a:rPr>
              <a:t>a student is having difficulty accessing, engaging, and making progress in grade-level curriculum. Every effort should be made to ensure the student’s disability-related needs are addressed to ensure the provision of a free and appropriate public education (FAPE). The IEP team must continue discussion about how IEP goals and services may need to be revised to address the student’s disability-related needs. The IEP team may consider if some disability-related needs can be supported in-person, with appropriate measures to ensure student and staff safety.</a:t>
            </a:r>
            <a:r>
              <a:rPr lang="en-US" sz="1150">
                <a:solidFill>
                  <a:schemeClr val="dk1"/>
                </a:solidFill>
                <a:latin typeface="Lato"/>
                <a:ea typeface="Lato"/>
                <a:cs typeface="Lato"/>
                <a:sym typeface="Lato"/>
              </a:rPr>
              <a:t> </a:t>
            </a:r>
            <a:r>
              <a:rPr lang="en-US" sz="1200">
                <a:solidFill>
                  <a:schemeClr val="dk1"/>
                </a:solidFill>
                <a:latin typeface="Lato"/>
                <a:ea typeface="Lato"/>
                <a:cs typeface="Lato"/>
                <a:sym typeface="Lato"/>
              </a:rPr>
              <a:t>The team then can move forward to revise the IEP and develop a contingency plan, as appropriate, to provide FAPE in a virtual or hybrid setting. The contingency plan may outline changes to services and supports should the location of services need to change. The contingency plan may identify changes to IEP goals, supplementary aids and services, related services, program modifications or support for school staff, or specially designed instruction. </a:t>
            </a:r>
            <a:r>
              <a:rPr lang="en-US" sz="1200"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afea221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afea221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The second process question when reviewing effects of disability and disability-related needs asks IEP teams to consider if th</a:t>
            </a:r>
            <a:r>
              <a:rPr lang="en-US" sz="1200">
                <a:solidFill>
                  <a:schemeClr val="dk1"/>
                </a:solidFill>
                <a:latin typeface="Lato"/>
                <a:ea typeface="Lato"/>
                <a:cs typeface="Lato"/>
                <a:sym typeface="Lato"/>
              </a:rPr>
              <a:t>e effect(s) of disability and disability-related need(s) that must be addressed through IEP goals or services when the student moves from in-person to a virtual or hybrid learning environment remained the same.</a:t>
            </a:r>
            <a:endParaRPr sz="1200">
              <a:solidFill>
                <a:schemeClr val="dk1"/>
              </a:solidFill>
              <a:latin typeface="Lato"/>
              <a:ea typeface="Lato"/>
              <a:cs typeface="Lato"/>
              <a:sym typeface="Lato"/>
            </a:endParaRPr>
          </a:p>
          <a:p>
            <a:pPr marL="0" lvl="0" indent="0" algn="l" rtl="0">
              <a:spcBef>
                <a:spcPts val="0"/>
              </a:spcBef>
              <a:spcAft>
                <a:spcPts val="0"/>
              </a:spcAft>
              <a:buNone/>
            </a:pPr>
            <a:endParaRPr/>
          </a:p>
          <a:p>
            <a:pPr marL="0" lvl="0" indent="0" algn="l" rtl="0">
              <a:spcBef>
                <a:spcPts val="0"/>
              </a:spcBef>
              <a:spcAft>
                <a:spcPts val="0"/>
              </a:spcAft>
              <a:buNone/>
            </a:pPr>
            <a:r>
              <a:rPr lang="en-US"/>
              <a:t>Some students with disabilities may require additions IEP goals and services depending on their learning environment.  For example, the effects of a student’s disability may look differently in an in-person learning environment compared to a virtual learning environment.  There may also be different reasons why a student is having difficulty accessing, engaging, and making progress in age or grade level curriculum, instruction, and activities when the learning environment changes.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afea221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afea221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If the answer to the question is “yes,” then there are NOT any new or different effect(s) of disability and disability-related need(s) that must be addressed, when the student moves from in-person to a virtual or hybrid learning environment. Continue to review the IEP.</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aafea221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aafea221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If the answer to the question is “no,” then there are new or different effect(s) of disability and disability-related need(s) that must be addressed when the student moves from in-person to a virtual or hybrid learning environment. </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The IEP team should continue discussion and identify observable effects of disability, and analyze root causes of </a:t>
            </a:r>
            <a:r>
              <a:rPr lang="en-US" sz="1200" i="1">
                <a:solidFill>
                  <a:schemeClr val="dk1"/>
                </a:solidFill>
                <a:latin typeface="Lato"/>
                <a:ea typeface="Lato"/>
                <a:cs typeface="Lato"/>
                <a:sym typeface="Lato"/>
              </a:rPr>
              <a:t>why </a:t>
            </a:r>
            <a:r>
              <a:rPr lang="en-US" sz="1200">
                <a:solidFill>
                  <a:schemeClr val="dk1"/>
                </a:solidFill>
                <a:latin typeface="Lato"/>
                <a:ea typeface="Lato"/>
                <a:cs typeface="Lato"/>
                <a:sym typeface="Lato"/>
              </a:rPr>
              <a:t>the student is having difficulty accessing, engaging, or making progress in a virtual or hybrid learning environment.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Once root causes are identified, the team summarizes the disability-related need and develops an IEP goal and service(s), as appropriate, to address the disability-related need. </a:t>
            </a:r>
            <a:endParaRPr sz="1200">
              <a:solidFill>
                <a:schemeClr val="dk1"/>
              </a:solidFill>
              <a:latin typeface="Lato"/>
              <a:ea typeface="Lato"/>
              <a:cs typeface="Lato"/>
              <a:sym typeface="Lato"/>
            </a:endParaRPr>
          </a:p>
          <a:p>
            <a:pPr marL="0" lvl="0" indent="0" algn="l" rtl="0">
              <a:spcBef>
                <a:spcPts val="600"/>
              </a:spcBef>
              <a:spcAft>
                <a:spcPts val="0"/>
              </a:spcAft>
              <a:buNone/>
            </a:pPr>
            <a:endParaRPr sz="1200">
              <a:latin typeface="Lato"/>
              <a:ea typeface="Lato"/>
              <a:cs typeface="Lato"/>
              <a:sym typeface="Lato"/>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aafea2217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aafea2217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following are some important reminders when wrapping up the review of effects of disability and disability-related needs.</a:t>
            </a:r>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The IEP team continues discussion about how the student’s IEP will be revised to address the student’s current disability-related needs.</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The IEP team discusses if there are any new effects of disability or disability-related needs and makes revisions as appropriate.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The team must revise the IEP and develop a contingency plan, as appropriate, to provide FAPE.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The contingency plan may outline changes to IEP goals, supplementary aids and services, specially designed instruction, related services or program modifications or supports for school staff, whenever the student moves between in-person and virtual learning environments. </a:t>
            </a:r>
            <a:r>
              <a:rPr lang="en-US" sz="1200"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r>
              <a:rPr lang="en-US" sz="1200" i="1">
                <a:solidFill>
                  <a:schemeClr val="dk1"/>
                </a:solidFill>
                <a:latin typeface="Lato"/>
                <a:ea typeface="Lato"/>
                <a:cs typeface="Lato"/>
                <a:sym typeface="Lato"/>
              </a:rPr>
              <a:t> and </a:t>
            </a:r>
            <a:r>
              <a:rPr lang="en-US" sz="1200" i="1"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CCR IEP Step 2: Effects of Disability and Disability-Related Need resources</a:t>
            </a:r>
            <a:r>
              <a:rPr lang="en-US" sz="1200" i="1">
                <a:solidFill>
                  <a:schemeClr val="dk1"/>
                </a:solidFill>
                <a:latin typeface="Lato"/>
                <a:ea typeface="Lato"/>
                <a:cs typeface="Lato"/>
                <a:sym typeface="Lato"/>
              </a:rPr>
              <a:t>.</a:t>
            </a:r>
            <a:endParaRPr sz="1200" i="1">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14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eb66b9f9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eb66b9f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This graphic was created as a reminder that all IEP decisions will lead to similar outcomes.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IEP teams must implement IEPs as written, including if a contingency plan is included as part of the IEP, and a Free and Appropriate Public Education (FAPE) must be provided.</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diagram outlines how decisions made about individual students will either lead to the IEP being implemented as written (e.g. the student may continue to receive an in-person service in the IEP as it is written) or the IEP may be revised through an I-10 form or contingency plan to document changes to disability-related needs, IEP goals, or IEP services.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If FAPE cannot be provided in a virtual learning environment, IEP teams must consider if in-person services can be provided safely and in accordance with state, county, local, and municipal health department regulations.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 failure to provide FAPE may require compensatory services at a later time.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a0f46ce8d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a0f46ce8d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In this section we are going to </a:t>
            </a:r>
            <a:r>
              <a:rPr lang="en-US" sz="1200" b="1">
                <a:solidFill>
                  <a:schemeClr val="dk1"/>
                </a:solidFill>
                <a:latin typeface="Lato"/>
                <a:ea typeface="Lato"/>
                <a:cs typeface="Lato"/>
                <a:sym typeface="Lato"/>
              </a:rPr>
              <a:t>Review the IEP Goal</a:t>
            </a:r>
            <a:r>
              <a:rPr lang="en-US" sz="1200" b="1">
                <a:solidFill>
                  <a:schemeClr val="lt1"/>
                </a:solidFill>
                <a:latin typeface="Lato"/>
                <a:ea typeface="Lato"/>
                <a:cs typeface="Lato"/>
                <a:sym typeface="Lato"/>
              </a:rPr>
              <a:t>s</a:t>
            </a:r>
            <a:endParaRPr sz="1200" i="1">
              <a:solidFill>
                <a:schemeClr val="dk1"/>
              </a:solidFill>
              <a:latin typeface="Lato"/>
              <a:ea typeface="Lato"/>
              <a:cs typeface="Lato"/>
              <a:sym typeface="Lato"/>
            </a:endParaRPr>
          </a:p>
          <a:p>
            <a:pPr marL="0" lvl="0" indent="0" algn="l" rtl="0">
              <a:spcBef>
                <a:spcPts val="0"/>
              </a:spcBef>
              <a:spcAft>
                <a:spcPts val="0"/>
              </a:spcAft>
              <a:buNone/>
            </a:pPr>
            <a:r>
              <a:rPr lang="en-US" sz="1200" i="1">
                <a:solidFill>
                  <a:schemeClr val="dk1"/>
                </a:solidFill>
                <a:latin typeface="Lato"/>
                <a:ea typeface="Lato"/>
                <a:cs typeface="Lato"/>
                <a:sym typeface="Lato"/>
              </a:rPr>
              <a:t>Refer to each individual student’s Special Education Form I-4 Section III Measurable Annual Goals.</a:t>
            </a:r>
            <a:endParaRPr sz="1200" i="1">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9a0f46ce8d_1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9a0f46ce8d_1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When reviewing the IEP goal, the IEP team will ask the following question.</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a:solidFill>
                  <a:schemeClr val="dk1"/>
                </a:solidFill>
                <a:latin typeface="Lato"/>
                <a:ea typeface="Lato"/>
                <a:cs typeface="Lato"/>
                <a:sym typeface="Lato"/>
              </a:rPr>
              <a:t>Can the target skill of the goal, as it is currently written in the IEP, be reasonably addressed with supplementary aids and services, specially designed instruction, related services, or program modifications and supports for school staff in a virtual or hybrid learning environment?</a:t>
            </a:r>
            <a:endParaRPr sz="1200">
              <a:solidFill>
                <a:schemeClr val="dk1"/>
              </a:solidFill>
              <a:latin typeface="Lato"/>
              <a:ea typeface="Lato"/>
              <a:cs typeface="Lato"/>
              <a:sym typeface="Lato"/>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9a0f46ce8d_1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9a0f46ce8d_1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In trainings, we ask participants to self-identify which types of IEP goals they feel are most difficult to address when moving form in-person to a virtual or hybrid learning environment.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Specifically, are academic goals or functional goals more difficult to address?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Academic goals include skills such as reading, writing, and math skills amongst other academic content areas or academic skills.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Functional goals include skills that help a student access and engage in learning such as social and emotional learning, daily living skills, independence, and organizational skills.</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Although many educators report that both academic and functional skills can be equally difficult to address in a virtual or hybrid learning environment, most find that functional skills are in general most difficult to address.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Thus IEP teams may need  to pay additional attention to functional goals to ensure students are able to make progress on their IEP goals, ensure disability-related needs are being addressed, and ensuring students are able to make progress in age or grade level curriculum.  </a:t>
            </a:r>
            <a:endParaRPr sz="12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a0f46ce8d_1_32:notes"/>
          <p:cNvSpPr txBox="1">
            <a:spLocks noGrp="1"/>
          </p:cNvSpPr>
          <p:nvPr>
            <p:ph type="dt" idx="10"/>
          </p:nvPr>
        </p:nvSpPr>
        <p:spPr>
          <a:xfrm>
            <a:off x="3884027" y="0"/>
            <a:ext cx="2972400" cy="459000"/>
          </a:xfrm>
          <a:prstGeom prst="rect">
            <a:avLst/>
          </a:prstGeom>
          <a:noFill/>
          <a:ln>
            <a:noFill/>
          </a:ln>
        </p:spPr>
        <p:txBody>
          <a:bodyPr spcFirstLastPara="1" wrap="square" lIns="89375" tIns="44675" rIns="89375" bIns="44675" anchor="t" anchorCtr="0">
            <a:noAutofit/>
          </a:bodyPr>
          <a:lstStyle/>
          <a:p>
            <a:pPr marL="0" lvl="0" indent="0" algn="r" rtl="0">
              <a:lnSpc>
                <a:spcPct val="100000"/>
              </a:lnSpc>
              <a:spcBef>
                <a:spcPts val="0"/>
              </a:spcBef>
              <a:spcAft>
                <a:spcPts val="0"/>
              </a:spcAft>
              <a:buSzPts val="1300"/>
              <a:buNone/>
            </a:pPr>
            <a:r>
              <a:rPr lang="en-US">
                <a:solidFill>
                  <a:srgbClr val="000000"/>
                </a:solidFill>
              </a:rPr>
              <a:t>April 2018</a:t>
            </a:r>
            <a:endParaRPr>
              <a:solidFill>
                <a:srgbClr val="000000"/>
              </a:solidFill>
            </a:endParaRPr>
          </a:p>
        </p:txBody>
      </p:sp>
      <p:sp>
        <p:nvSpPr>
          <p:cNvPr id="88" name="Google Shape;88;g9a0f46ce8d_1_32:notes"/>
          <p:cNvSpPr txBox="1">
            <a:spLocks noGrp="1"/>
          </p:cNvSpPr>
          <p:nvPr>
            <p:ph type="ftr" idx="11"/>
          </p:nvPr>
        </p:nvSpPr>
        <p:spPr>
          <a:xfrm>
            <a:off x="0" y="8828901"/>
            <a:ext cx="3429000" cy="315000"/>
          </a:xfrm>
          <a:prstGeom prst="rect">
            <a:avLst/>
          </a:prstGeom>
          <a:noFill/>
          <a:ln>
            <a:noFill/>
          </a:ln>
        </p:spPr>
        <p:txBody>
          <a:bodyPr spcFirstLastPara="1" wrap="square" lIns="89375" tIns="44675" rIns="89375" bIns="44675" anchor="b" anchorCtr="0">
            <a:noAutofit/>
          </a:bodyPr>
          <a:lstStyle/>
          <a:p>
            <a:pPr marL="0" lvl="0" indent="0" algn="l" rtl="0">
              <a:lnSpc>
                <a:spcPct val="100000"/>
              </a:lnSpc>
              <a:spcBef>
                <a:spcPts val="0"/>
              </a:spcBef>
              <a:spcAft>
                <a:spcPts val="0"/>
              </a:spcAft>
              <a:buSzPts val="1300"/>
              <a:buNone/>
            </a:pPr>
            <a:r>
              <a:rPr lang="en-US">
                <a:solidFill>
                  <a:srgbClr val="000000"/>
                </a:solidFill>
              </a:rPr>
              <a:t>Wisconsin Department of Public Instruction</a:t>
            </a:r>
            <a:endParaRPr>
              <a:solidFill>
                <a:srgbClr val="000000"/>
              </a:solidFill>
            </a:endParaRPr>
          </a:p>
        </p:txBody>
      </p:sp>
      <p:sp>
        <p:nvSpPr>
          <p:cNvPr id="89" name="Google Shape;89;g9a0f46ce8d_1_32:notes"/>
          <p:cNvSpPr txBox="1">
            <a:spLocks noGrp="1"/>
          </p:cNvSpPr>
          <p:nvPr>
            <p:ph type="sldNum" idx="12"/>
          </p:nvPr>
        </p:nvSpPr>
        <p:spPr>
          <a:xfrm>
            <a:off x="5517771" y="8684926"/>
            <a:ext cx="1340400" cy="459000"/>
          </a:xfrm>
          <a:prstGeom prst="rect">
            <a:avLst/>
          </a:prstGeom>
          <a:noFill/>
          <a:ln>
            <a:noFill/>
          </a:ln>
        </p:spPr>
        <p:txBody>
          <a:bodyPr spcFirstLastPara="1" wrap="square" lIns="89375" tIns="44675" rIns="89375" bIns="44675" anchor="b" anchorCtr="0">
            <a:noAutofit/>
          </a:bodyPr>
          <a:lstStyle/>
          <a:p>
            <a:pPr marL="0" lvl="0" indent="0" algn="r" rtl="0">
              <a:lnSpc>
                <a:spcPct val="100000"/>
              </a:lnSpc>
              <a:spcBef>
                <a:spcPts val="0"/>
              </a:spcBef>
              <a:spcAft>
                <a:spcPts val="0"/>
              </a:spcAft>
              <a:buNone/>
            </a:pPr>
            <a:fld id="{00000000-1234-1234-1234-123412341234}" type="slidenum">
              <a:rPr lang="en-US" sz="1400"/>
              <a:t>6</a:t>
            </a:fld>
            <a:endParaRPr sz="1400"/>
          </a:p>
        </p:txBody>
      </p:sp>
      <p:sp>
        <p:nvSpPr>
          <p:cNvPr id="90" name="Google Shape;90;g9a0f46ce8d_1_32:notes"/>
          <p:cNvSpPr txBox="1">
            <a:spLocks noGrp="1"/>
          </p:cNvSpPr>
          <p:nvPr>
            <p:ph type="hdr" idx="2"/>
          </p:nvPr>
        </p:nvSpPr>
        <p:spPr>
          <a:xfrm>
            <a:off x="0" y="0"/>
            <a:ext cx="2972400" cy="459000"/>
          </a:xfrm>
          <a:prstGeom prst="rect">
            <a:avLst/>
          </a:prstGeom>
          <a:noFill/>
          <a:ln>
            <a:noFill/>
          </a:ln>
        </p:spPr>
        <p:txBody>
          <a:bodyPr spcFirstLastPara="1" wrap="square" lIns="89375" tIns="44675" rIns="89375" bIns="44675" anchor="t" anchorCtr="0">
            <a:noAutofit/>
          </a:bodyPr>
          <a:lstStyle/>
          <a:p>
            <a:pPr marL="0" lvl="0" indent="0" algn="l" rtl="0">
              <a:lnSpc>
                <a:spcPct val="100000"/>
              </a:lnSpc>
              <a:spcBef>
                <a:spcPts val="0"/>
              </a:spcBef>
              <a:spcAft>
                <a:spcPts val="0"/>
              </a:spcAft>
              <a:buSzPts val="1300"/>
              <a:buNone/>
            </a:pPr>
            <a:r>
              <a:rPr lang="en-US">
                <a:solidFill>
                  <a:srgbClr val="000000"/>
                </a:solidFill>
              </a:rPr>
              <a:t>CCR IEPs</a:t>
            </a:r>
            <a:endParaRPr>
              <a:solidFill>
                <a:srgbClr val="000000"/>
              </a:solidFill>
            </a:endParaRPr>
          </a:p>
        </p:txBody>
      </p:sp>
      <p:sp>
        <p:nvSpPr>
          <p:cNvPr id="91" name="Google Shape;91;g9a0f46ce8d_1_32:notes"/>
          <p:cNvSpPr>
            <a:spLocks noGrp="1" noRot="1" noChangeAspect="1"/>
          </p:cNvSpPr>
          <p:nvPr>
            <p:ph type="sldImg" idx="3"/>
          </p:nvPr>
        </p:nvSpPr>
        <p:spPr>
          <a:xfrm>
            <a:off x="1806575" y="242888"/>
            <a:ext cx="3297238" cy="1855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9a0f46ce8d_1_32:notes"/>
          <p:cNvSpPr txBox="1">
            <a:spLocks noGrp="1"/>
          </p:cNvSpPr>
          <p:nvPr>
            <p:ph type="body" idx="1"/>
          </p:nvPr>
        </p:nvSpPr>
        <p:spPr>
          <a:xfrm>
            <a:off x="178905" y="2059175"/>
            <a:ext cx="6513900" cy="678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US" i="1"/>
              <a:t>DANIEL</a:t>
            </a:r>
            <a:endParaRPr i="1"/>
          </a:p>
        </p:txBody>
      </p:sp>
      <p:sp>
        <p:nvSpPr>
          <p:cNvPr id="93" name="Google Shape;93;g9a0f46ce8d_1_32:notes"/>
          <p:cNvSpPr txBox="1"/>
          <p:nvPr/>
        </p:nvSpPr>
        <p:spPr>
          <a:xfrm>
            <a:off x="372717" y="674557"/>
            <a:ext cx="1267200" cy="1059600"/>
          </a:xfrm>
          <a:prstGeom prst="rect">
            <a:avLst/>
          </a:prstGeom>
          <a:noFill/>
          <a:ln>
            <a:noFill/>
          </a:ln>
        </p:spPr>
        <p:txBody>
          <a:bodyPr spcFirstLastPara="1" wrap="square" lIns="89375" tIns="44675" rIns="89375" bIns="44675" anchor="t" anchorCtr="0">
            <a:noAutofit/>
          </a:bodyPr>
          <a:lstStyle/>
          <a:p>
            <a:pPr marL="0" marR="0" lvl="0" indent="0" algn="l" rtl="0">
              <a:lnSpc>
                <a:spcPct val="100000"/>
              </a:lnSpc>
              <a:spcBef>
                <a:spcPts val="0"/>
              </a:spcBef>
              <a:spcAft>
                <a:spcPts val="0"/>
              </a:spcAft>
              <a:buNone/>
            </a:pPr>
            <a:r>
              <a:rPr lang="en-US" sz="1600" b="0" i="0" u="none" strike="noStrike" cap="none">
                <a:solidFill>
                  <a:srgbClr val="205867"/>
                </a:solidFill>
                <a:latin typeface="Arial"/>
                <a:ea typeface="Arial"/>
                <a:cs typeface="Arial"/>
                <a:sym typeface="Arial"/>
              </a:rPr>
              <a:t>Trainer: Add QR code or Link to handouts</a:t>
            </a:r>
            <a:endParaRPr sz="16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9a0f46ce8d_1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9a0f46ce8d_1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is an example of an IEP goal that many educators can quickly identify ways the goal can be addressed in a virtual learning environment.  That is, many educators can identify various ways reading comprehension and other reading related IEP goals can be addressed through instruction in a virtual learning environment or through some in-person instruction in a hybrid learning environment.</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Note: For the purpose of today’s training and the limited amount of space on our slides, we did not include a baseline and level of attainment when using goals as examples.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60889b80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a60889b80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next example is an IEP goal that may require additional or more in depth conversation with the IEP team to identify how it may be modified so that it can be addressed in a virtual learning environment.  That is, when an IEP goal is written for a specific context of in-person learning environment, the IEP team will have to go back to the disability-related need that the IEP goal addresses to determine how to revise the IEP goal so that it can be addressed in a virtual or hybrid learning environment.</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For some students, this means finding other ways to address the student’s disability-related needs and documenting the changes in an IEP revision such as a contingency plan.  For other students, this means determining that some in-person instruction can be provided safely in a hybrid learning environment and documenting those changes in a contingency plan.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Note: For the purpose of today’s training and the limited amount of space on our slides, we did not include a baseline and level of attainment when using goals as examples.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a0f46ce8d_1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9a0f46ce8d_1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are some reminders about IEP goals:</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IEP goals must address the student’s disability-related need(s).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Go back to the disability-related need to see if the IEP goal can be implemented as written or if it needs to be revised to address the disability-related need in a different type of learning environment. </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a:solidFill>
                  <a:schemeClr val="dk1"/>
                </a:solidFill>
                <a:latin typeface="Lato"/>
                <a:ea typeface="Lato"/>
                <a:cs typeface="Lato"/>
                <a:sym typeface="Lato"/>
              </a:rPr>
              <a:t>IEP goals should continue to be ambitious and achievable.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505678a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a505678a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Additional reminders include:</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In step 1, disability-related need(s) have been reviewed and discussed and may require additional IEP goals to support the disability-related need(s).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600"/>
              </a:spcAft>
              <a:buClr>
                <a:schemeClr val="dk1"/>
              </a:buClr>
              <a:buSzPts val="1200"/>
              <a:buChar char="•"/>
            </a:pPr>
            <a:r>
              <a:rPr lang="en-US" sz="1200">
                <a:solidFill>
                  <a:schemeClr val="dk1"/>
                </a:solidFill>
                <a:latin typeface="Lato"/>
                <a:ea typeface="Lato"/>
                <a:cs typeface="Lato"/>
                <a:sym typeface="Lato"/>
              </a:rPr>
              <a:t>The IEP goal statement includes additional information about the goal that should be reviewed (i.e. condition statement, baseline, level of attainment).</a:t>
            </a:r>
            <a:endParaRPr sz="1200">
              <a:solidFill>
                <a:schemeClr val="dk1"/>
              </a:solidFill>
              <a:latin typeface="Lato"/>
              <a:ea typeface="Lato"/>
              <a:cs typeface="Lato"/>
              <a:sym typeface="Lato"/>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9a0f46ce8d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9a0f46ce8d_1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IEP teams may want to discuss if and how the condition statement in the IEP goal might be modified to better address how the student will imporve the use of a skill when moving from in-person to a virtual or hybrid learning environment.</a:t>
            </a:r>
            <a:endParaRPr sz="120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US" sz="1200">
                <a:solidFill>
                  <a:schemeClr val="dk1"/>
                </a:solidFill>
                <a:latin typeface="Lato"/>
                <a:ea typeface="Lato"/>
                <a:cs typeface="Lato"/>
                <a:sym typeface="Lato"/>
              </a:rPr>
              <a:t>Condition statements describe the circumstances under which a goal, benchmark, or STO is expected </a:t>
            </a:r>
            <a:br>
              <a:rPr lang="en-US" sz="1200">
                <a:solidFill>
                  <a:schemeClr val="dk1"/>
                </a:solidFill>
                <a:latin typeface="Lato"/>
                <a:ea typeface="Lato"/>
                <a:cs typeface="Lato"/>
                <a:sym typeface="Lato"/>
              </a:rPr>
            </a:br>
            <a:r>
              <a:rPr lang="en-US" sz="1200">
                <a:solidFill>
                  <a:schemeClr val="dk1"/>
                </a:solidFill>
                <a:latin typeface="Lato"/>
                <a:ea typeface="Lato"/>
                <a:cs typeface="Lato"/>
                <a:sym typeface="Lato"/>
              </a:rPr>
              <a:t>(they may address access, engagement, and </a:t>
            </a:r>
            <a:r>
              <a:rPr lang="en-US" sz="1200" i="1">
                <a:solidFill>
                  <a:schemeClr val="dk1"/>
                </a:solidFill>
                <a:latin typeface="Lato"/>
                <a:ea typeface="Lato"/>
                <a:cs typeface="Lato"/>
                <a:sym typeface="Lato"/>
              </a:rPr>
              <a:t>environment</a:t>
            </a:r>
            <a:r>
              <a:rPr lang="en-US"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Context (when, where, how)</a:t>
            </a:r>
            <a:endParaRPr sz="1200">
              <a:solidFill>
                <a:schemeClr val="dk1"/>
              </a:solidFill>
              <a:latin typeface="Lato"/>
              <a:ea typeface="Lato"/>
              <a:cs typeface="Lato"/>
              <a:sym typeface="Lato"/>
            </a:endParaRPr>
          </a:p>
          <a:p>
            <a:pPr marL="914400" lvl="1"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During small group reading instruction … </a:t>
            </a:r>
            <a:endParaRPr sz="1200">
              <a:solidFill>
                <a:schemeClr val="dk1"/>
              </a:solidFill>
              <a:latin typeface="Lato"/>
              <a:ea typeface="Lato"/>
              <a:cs typeface="Lato"/>
              <a:sym typeface="Lato"/>
            </a:endParaRPr>
          </a:p>
          <a:p>
            <a:pPr marL="914400" lvl="1"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When given access to a word processor … </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Define complexity of task</a:t>
            </a:r>
            <a:endParaRPr sz="1200">
              <a:solidFill>
                <a:schemeClr val="dk1"/>
              </a:solidFill>
              <a:latin typeface="Lato"/>
              <a:ea typeface="Lato"/>
              <a:cs typeface="Lato"/>
              <a:sym typeface="Lato"/>
            </a:endParaRPr>
          </a:p>
          <a:p>
            <a:pPr marL="914400" lvl="1"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When reading a 4th grade text … </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Link accommodations to goals</a:t>
            </a:r>
            <a:endParaRPr sz="1200">
              <a:solidFill>
                <a:schemeClr val="dk1"/>
              </a:solidFill>
              <a:latin typeface="Lato"/>
              <a:ea typeface="Lato"/>
              <a:cs typeface="Lato"/>
              <a:sym typeface="Lato"/>
            </a:endParaRPr>
          </a:p>
          <a:p>
            <a:pPr marL="914400" lvl="1"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Given a choice of self-regulation techniques … </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Provide for student choice</a:t>
            </a:r>
            <a:endParaRPr sz="1200">
              <a:solidFill>
                <a:schemeClr val="dk1"/>
              </a:solidFill>
              <a:latin typeface="Lato"/>
              <a:ea typeface="Lato"/>
              <a:cs typeface="Lato"/>
              <a:sym typeface="Lato"/>
            </a:endParaRPr>
          </a:p>
          <a:p>
            <a:pPr marL="914400" lvl="1"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When given a choice of text … </a:t>
            </a:r>
            <a:endParaRPr sz="120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US" sz="1200">
                <a:solidFill>
                  <a:schemeClr val="dk1"/>
                </a:solidFill>
                <a:latin typeface="Lato"/>
                <a:ea typeface="Lato"/>
                <a:cs typeface="Lato"/>
                <a:sym typeface="Lato"/>
              </a:rPr>
              <a:t>It is always important to remember that IEP goals must remain ambitious and achievable when moving from one learning environment to another.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b="1"/>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9a0f46ce8d_1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9a0f46ce8d_1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a:solidFill>
                  <a:schemeClr val="dk1"/>
                </a:solidFill>
              </a:rPr>
              <a:t>The following scenario was designed to assist in teams and individuals with practice problem solving a potential scenario to determine how a student’s IEP goal can be addressed when moving from one learning environment to another.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When practicing problem solving, think about a student’s unique and individual disability-related needs and identify how the IEP goal supports the student’s disability-related needs.  As a reminder, all IEP goals must address a student’s unique disability-related needs.  If an IEP goal CANNOT be implemented as written, the IEP team should go back to the disability-related needs that the IEP goal addresses to determine how the IEP goal can be revised so that the student’s needs are addressed, the student can progress in the IEP goal in the new learning environment, and the student is able to make progress in age or grade level curriculum.</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9a0f46ce8d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9a0f46ce8d_1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a:solidFill>
                  <a:schemeClr val="dk1"/>
                </a:solidFill>
              </a:rPr>
              <a:t>The is a second scenario designed to assist IEP teams and individuals with practice problem solving how a student’s functional IEP goal can be addressed when moving from one learning environment to another.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This example provides an opportunity to practice problem solving for a functional skill, i.e. improving self-management.</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For some functional skills, a virtual learning environment may not provide the same types of opportunities for a student to practice and learn a skill.  However, IEP teams can be creative to ensure there are ways a student can continue to make progress on skills in IEP goals that are linked to the student’s disability-related needs.  For some students, this may mean identifying other ways the student can practice a skill in a virtual learning environment such as practicing the skill with siblings or caregivers in the home.  For other students, this may mean setting up virtual opportunities for a student to practice the skill such as ensuring the student has access to peer groups during virtual lessons and activities.  For other students, this may mean allowing for some in-person instruction if it can be done safely so the student is able to progress in their functional IEP goals.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ac609610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ac609610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analysis for this section is to determine if the target skill of the goal, as currently written, can be addressed by IEP goals and services in a virtual or hybrid learning environment.  If the answer is yes, then continue to review the IEP.</a:t>
            </a:r>
            <a:endParaRPr sz="12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ac6096106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ac6096106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If the answer is no, then the IEP team must now consider what changes are required to the IEP goal so the student’s disability-related needs are still addressed when they move between in-person to a virtual or hybrid learning environment. </a:t>
            </a:r>
            <a:endParaRPr sz="1200">
              <a:solidFill>
                <a:schemeClr val="dk1"/>
              </a:solidFill>
              <a:highlight>
                <a:srgbClr val="FFFF00"/>
              </a:highlight>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When reviewing each IEP goal, consider all the IEP goal components including the target skill, any conditions outlined in the IEP goal statement, and baseline and level of attainment. Procedures for monitoring IEP goal progress are also considered and will be addressed in Section 2 of this document. </a:t>
            </a:r>
            <a:endParaRPr sz="1200">
              <a:solidFill>
                <a:schemeClr val="dk1"/>
              </a:solidFill>
              <a:highlight>
                <a:srgbClr val="FFFF00"/>
              </a:highlight>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2000" b="1">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ac609610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ac609610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Once all IEP goals are reviewed, the team then moves on to consider IEP services needed to implement goal(s) to address the student’s disability-related need(s) and provide FAPE. The IEP team may consider if some IEP goals can be supported in-person, with appropriate measures to ensure student and staff safety. This may include developing a contingency plan to outline changes to IEP goals, supplementary aids and services, specially designed instruction, related services or program modifications or supports for school staff. </a:t>
            </a:r>
            <a:r>
              <a:rPr lang="en-US" sz="1200"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endParaRPr sz="1200" b="1">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a0f46ce8d_1_92:notes"/>
          <p:cNvSpPr txBox="1">
            <a:spLocks noGrp="1"/>
          </p:cNvSpPr>
          <p:nvPr>
            <p:ph type="dt" idx="10"/>
          </p:nvPr>
        </p:nvSpPr>
        <p:spPr>
          <a:xfrm>
            <a:off x="3722192" y="0"/>
            <a:ext cx="2848500" cy="444600"/>
          </a:xfrm>
          <a:prstGeom prst="rect">
            <a:avLst/>
          </a:prstGeom>
          <a:noFill/>
          <a:ln>
            <a:noFill/>
          </a:ln>
        </p:spPr>
        <p:txBody>
          <a:bodyPr spcFirstLastPara="1" wrap="square" lIns="86175" tIns="43075" rIns="86175" bIns="43075"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April 2018</a:t>
            </a:r>
            <a:endParaRPr sz="1100" b="0" i="0" u="none" strike="noStrike" cap="none">
              <a:solidFill>
                <a:srgbClr val="000000"/>
              </a:solidFill>
              <a:latin typeface="Arial"/>
              <a:ea typeface="Arial"/>
              <a:cs typeface="Arial"/>
              <a:sym typeface="Arial"/>
            </a:endParaRPr>
          </a:p>
        </p:txBody>
      </p:sp>
      <p:sp>
        <p:nvSpPr>
          <p:cNvPr id="102" name="Google Shape;102;g9a0f46ce8d_1_92:notes"/>
          <p:cNvSpPr txBox="1">
            <a:spLocks noGrp="1"/>
          </p:cNvSpPr>
          <p:nvPr>
            <p:ph type="ftr" idx="11"/>
          </p:nvPr>
        </p:nvSpPr>
        <p:spPr>
          <a:xfrm>
            <a:off x="0" y="8548618"/>
            <a:ext cx="3286200" cy="305100"/>
          </a:xfrm>
          <a:prstGeom prst="rect">
            <a:avLst/>
          </a:prstGeom>
          <a:noFill/>
          <a:ln>
            <a:noFill/>
          </a:ln>
        </p:spPr>
        <p:txBody>
          <a:bodyPr spcFirstLastPara="1" wrap="square" lIns="86175" tIns="43075" rIns="86175" bIns="4307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Wisconsin Department of Public Instruction</a:t>
            </a:r>
            <a:endParaRPr sz="1100" b="0" i="0" u="none" strike="noStrike" cap="none">
              <a:solidFill>
                <a:srgbClr val="000000"/>
              </a:solidFill>
              <a:latin typeface="Arial"/>
              <a:ea typeface="Arial"/>
              <a:cs typeface="Arial"/>
              <a:sym typeface="Arial"/>
            </a:endParaRPr>
          </a:p>
        </p:txBody>
      </p:sp>
      <p:sp>
        <p:nvSpPr>
          <p:cNvPr id="103" name="Google Shape;103;g9a0f46ce8d_1_92:notes"/>
          <p:cNvSpPr txBox="1">
            <a:spLocks noGrp="1"/>
          </p:cNvSpPr>
          <p:nvPr>
            <p:ph type="sldNum" idx="12"/>
          </p:nvPr>
        </p:nvSpPr>
        <p:spPr>
          <a:xfrm>
            <a:off x="5287864" y="8409214"/>
            <a:ext cx="1284600" cy="444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7</a:t>
            </a:fld>
            <a:endParaRPr sz="1300" b="0" i="0" u="none" strike="noStrike" cap="none">
              <a:solidFill>
                <a:srgbClr val="000000"/>
              </a:solidFill>
              <a:latin typeface="Arial"/>
              <a:ea typeface="Arial"/>
              <a:cs typeface="Arial"/>
              <a:sym typeface="Arial"/>
            </a:endParaRPr>
          </a:p>
        </p:txBody>
      </p:sp>
      <p:sp>
        <p:nvSpPr>
          <p:cNvPr id="104" name="Google Shape;104;g9a0f46ce8d_1_92:notes"/>
          <p:cNvSpPr txBox="1">
            <a:spLocks noGrp="1"/>
          </p:cNvSpPr>
          <p:nvPr>
            <p:ph type="hdr" idx="2"/>
          </p:nvPr>
        </p:nvSpPr>
        <p:spPr>
          <a:xfrm>
            <a:off x="0" y="0"/>
            <a:ext cx="2848500" cy="444600"/>
          </a:xfrm>
          <a:prstGeom prst="rect">
            <a:avLst/>
          </a:prstGeom>
          <a:noFill/>
          <a:ln>
            <a:noFill/>
          </a:ln>
        </p:spPr>
        <p:txBody>
          <a:bodyPr spcFirstLastPara="1" wrap="square" lIns="86175" tIns="43075" rIns="86175" bIns="430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100" b="0" i="0" u="none" strike="noStrike" cap="none">
                <a:solidFill>
                  <a:srgbClr val="000000"/>
                </a:solidFill>
                <a:latin typeface="Arial"/>
                <a:ea typeface="Arial"/>
                <a:cs typeface="Arial"/>
                <a:sym typeface="Arial"/>
              </a:rPr>
              <a:t>CCR IEPs</a:t>
            </a:r>
            <a:endParaRPr sz="1100" b="0" i="0" u="none" strike="noStrike" cap="none">
              <a:solidFill>
                <a:srgbClr val="000000"/>
              </a:solidFill>
              <a:latin typeface="Arial"/>
              <a:ea typeface="Arial"/>
              <a:cs typeface="Arial"/>
              <a:sym typeface="Arial"/>
            </a:endParaRPr>
          </a:p>
        </p:txBody>
      </p:sp>
      <p:sp>
        <p:nvSpPr>
          <p:cNvPr id="105" name="Google Shape;105;g9a0f46ce8d_1_92:notes"/>
          <p:cNvSpPr>
            <a:spLocks noGrp="1" noRot="1" noChangeAspect="1"/>
          </p:cNvSpPr>
          <p:nvPr>
            <p:ph type="sldImg" idx="3"/>
          </p:nvPr>
        </p:nvSpPr>
        <p:spPr>
          <a:xfrm>
            <a:off x="1716088" y="236538"/>
            <a:ext cx="3189287" cy="1795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9a0f46ce8d_1_92:notes"/>
          <p:cNvSpPr txBox="1">
            <a:spLocks noGrp="1"/>
          </p:cNvSpPr>
          <p:nvPr>
            <p:ph type="body" idx="1"/>
          </p:nvPr>
        </p:nvSpPr>
        <p:spPr>
          <a:xfrm>
            <a:off x="171451" y="1993805"/>
            <a:ext cx="6242700" cy="656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US" i="1"/>
              <a:t>DANIEL</a:t>
            </a:r>
            <a:endParaRPr i="1"/>
          </a:p>
          <a:p>
            <a:pPr marL="0" lvl="0" indent="0" algn="l" rtl="0">
              <a:lnSpc>
                <a:spcPct val="100000"/>
              </a:lnSpc>
              <a:spcBef>
                <a:spcPts val="0"/>
              </a:spcBef>
              <a:spcAft>
                <a:spcPts val="0"/>
              </a:spcAft>
              <a:buSzPts val="1300"/>
              <a:buNone/>
            </a:pPr>
            <a:r>
              <a:rPr lang="en-US" i="1"/>
              <a:t>Participant Folder Link: </a:t>
            </a:r>
            <a:r>
              <a:rPr lang="en-US" i="1" u="sng">
                <a:solidFill>
                  <a:schemeClr val="hlink"/>
                </a:solidFill>
                <a:hlinkClick r:id="rId3"/>
              </a:rPr>
              <a:t>https://drive.google.com/drive/folders/14Ki6eYK22Nj3lerMcZkm96Q1uIW-FBLt?usp=sharing</a:t>
            </a:r>
            <a:endParaRPr i="1"/>
          </a:p>
          <a:p>
            <a:pPr marL="0" lvl="0" indent="0" algn="l" rtl="0">
              <a:lnSpc>
                <a:spcPct val="100000"/>
              </a:lnSpc>
              <a:spcBef>
                <a:spcPts val="0"/>
              </a:spcBef>
              <a:spcAft>
                <a:spcPts val="0"/>
              </a:spcAft>
              <a:buSzPts val="1300"/>
              <a:buNone/>
            </a:pPr>
            <a:endParaRPr i="1"/>
          </a:p>
          <a:p>
            <a:pPr marL="0" lvl="0" indent="0" algn="l" rtl="0">
              <a:lnSpc>
                <a:spcPct val="100000"/>
              </a:lnSpc>
              <a:spcBef>
                <a:spcPts val="0"/>
              </a:spcBef>
              <a:spcAft>
                <a:spcPts val="0"/>
              </a:spcAft>
              <a:buSzPts val="1300"/>
              <a:buNone/>
            </a:pPr>
            <a:r>
              <a:rPr lang="en-US" i="1"/>
              <a:t>Questions link: </a:t>
            </a:r>
            <a:r>
              <a:rPr lang="en-US" i="1" u="sng">
                <a:solidFill>
                  <a:schemeClr val="hlink"/>
                </a:solidFill>
                <a:hlinkClick r:id="rId4"/>
              </a:rPr>
              <a:t>https://docs.google.com/forms/d/e/1FAIpQLSe-RmRUl-ecHCg7B3RAh63YukumpFblp1WwRYn365TFYXJnfQ/viewform?usp=sf_link</a:t>
            </a:r>
            <a:endParaRPr i="1"/>
          </a:p>
          <a:p>
            <a:pPr marL="0" lvl="0" indent="0" algn="l" rtl="0">
              <a:lnSpc>
                <a:spcPct val="100000"/>
              </a:lnSpc>
              <a:spcBef>
                <a:spcPts val="0"/>
              </a:spcBef>
              <a:spcAft>
                <a:spcPts val="0"/>
              </a:spcAft>
              <a:buSzPts val="1300"/>
              <a:buNone/>
            </a:pPr>
            <a:endParaRPr i="1"/>
          </a:p>
        </p:txBody>
      </p:sp>
      <p:sp>
        <p:nvSpPr>
          <p:cNvPr id="107" name="Google Shape;107;g9a0f46ce8d_1_92:notes"/>
          <p:cNvSpPr txBox="1"/>
          <p:nvPr/>
        </p:nvSpPr>
        <p:spPr>
          <a:xfrm>
            <a:off x="357188" y="653143"/>
            <a:ext cx="1214400" cy="1026000"/>
          </a:xfrm>
          <a:prstGeom prst="rect">
            <a:avLst/>
          </a:prstGeom>
          <a:noFill/>
          <a:ln>
            <a:noFill/>
          </a:ln>
        </p:spPr>
        <p:txBody>
          <a:bodyPr spcFirstLastPara="1" wrap="square" lIns="86175" tIns="43075" rIns="86175" bIns="430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05867"/>
                </a:solidFill>
                <a:latin typeface="Arial"/>
                <a:ea typeface="Arial"/>
                <a:cs typeface="Arial"/>
                <a:sym typeface="Arial"/>
              </a:rPr>
              <a:t>Trainer: Add QR code or Link to handouts</a:t>
            </a:r>
            <a:endParaRPr sz="15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aeb66b9f9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aeb66b9f9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This graphic was created as a reminder that all IEP decisions will lead to similar outcomes.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IEP teams must implement IEPs as written, including if a contingency plan is included as part of the IEP, and a Free and Appropriate Public Education (FAPE) must be provided.</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diagram outlines how decisions made about individual students will either lead to the IEP being implemented as written (e.g. the student may continue to receive an in-person service in the IEP as it is written) or the IEP may be revised through an I-10 form or contingency plan to document changes to disability-related needs, IEP goals, or IEP services.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If FAPE cannot be provided in a virtual learning environment, IEP teams must consider if in-person services can be provided safely and in accordance with state, county, local, and municipal health department regulations.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 failure to provide FAPE may require compensatory services at a later time.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9a0f46ce8d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9a0f46ce8d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In this section we are going to </a:t>
            </a:r>
            <a:r>
              <a:rPr lang="en-US" sz="1200" b="1">
                <a:solidFill>
                  <a:schemeClr val="dk1"/>
                </a:solidFill>
                <a:latin typeface="Lato"/>
                <a:ea typeface="Lato"/>
                <a:cs typeface="Lato"/>
                <a:sym typeface="Lato"/>
              </a:rPr>
              <a:t>Review IEP Services to Determine if the Students is Able to Access, Engage, and Make Progress in both General and Special Education Instruction and Environments</a:t>
            </a:r>
            <a:endParaRPr sz="1200" b="1">
              <a:solidFill>
                <a:schemeClr val="dk1"/>
              </a:solidFill>
              <a:latin typeface="Lato"/>
              <a:ea typeface="Lato"/>
              <a:cs typeface="Lato"/>
              <a:sym typeface="Lato"/>
            </a:endParaRPr>
          </a:p>
          <a:p>
            <a:pPr marL="0" lvl="0" indent="0" algn="l" rtl="0">
              <a:spcBef>
                <a:spcPts val="0"/>
              </a:spcBef>
              <a:spcAft>
                <a:spcPts val="0"/>
              </a:spcAft>
              <a:buNone/>
            </a:pPr>
            <a:endParaRPr sz="1200" i="1">
              <a:solidFill>
                <a:schemeClr val="dk1"/>
              </a:solidFill>
              <a:latin typeface="Lato"/>
              <a:ea typeface="Lato"/>
              <a:cs typeface="Lato"/>
              <a:sym typeface="Lato"/>
            </a:endParaRPr>
          </a:p>
          <a:p>
            <a:pPr marL="0" lvl="0" indent="0" algn="l" rtl="0">
              <a:spcBef>
                <a:spcPts val="439"/>
              </a:spcBef>
              <a:spcAft>
                <a:spcPts val="0"/>
              </a:spcAft>
              <a:buNone/>
            </a:pPr>
            <a:r>
              <a:rPr lang="en-US" sz="1200" i="1">
                <a:solidFill>
                  <a:schemeClr val="dk1"/>
                </a:solidFill>
                <a:latin typeface="Lato"/>
                <a:ea typeface="Lato"/>
                <a:cs typeface="Lato"/>
                <a:sym typeface="Lato"/>
              </a:rPr>
              <a:t>Refer to each individual student’s Special Education Form I-4 Section IV Program Summary</a:t>
            </a:r>
            <a:endParaRPr sz="1200" i="1">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a0f46ce8d_1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a0f46ce8d_1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When reviewing the IEP goal, the IEP team will ask the following question.</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a:solidFill>
                  <a:schemeClr val="dk1"/>
                </a:solidFill>
                <a:latin typeface="Lato"/>
                <a:ea typeface="Lato"/>
                <a:cs typeface="Lato"/>
                <a:sym typeface="Lato"/>
              </a:rPr>
              <a:t>Can IEP supports or services be implemented as currently written in the IEP  so the student can access, engage, and make progress toward IEP goal attainment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or </a:t>
            </a:r>
            <a:r>
              <a:rPr lang="en-US" sz="1200" i="1">
                <a:solidFill>
                  <a:schemeClr val="dk1"/>
                </a:solidFill>
                <a:latin typeface="Lato"/>
                <a:ea typeface="Lato"/>
                <a:cs typeface="Lato"/>
                <a:sym typeface="Lato"/>
              </a:rPr>
              <a:t>hybrid </a:t>
            </a:r>
            <a:r>
              <a:rPr lang="en-US" sz="1200">
                <a:solidFill>
                  <a:schemeClr val="dk1"/>
                </a:solidFill>
                <a:latin typeface="Lato"/>
                <a:ea typeface="Lato"/>
                <a:cs typeface="Lato"/>
                <a:sym typeface="Lato"/>
              </a:rPr>
              <a:t>learning environment?</a:t>
            </a:r>
            <a:endParaRPr sz="1200">
              <a:solidFill>
                <a:srgbClr val="FF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24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9a0f46ce8d_1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9a0f46ce8d_1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are tips and reminders about IEP services:</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Disability-related needs and IEP goals may have been revised in part 1 and part 2 requiring additional or different IEP services.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latin typeface="Lato"/>
                <a:ea typeface="Lato"/>
                <a:cs typeface="Lato"/>
                <a:sym typeface="Lato"/>
              </a:rPr>
              <a:t>IEP services are the individualized instruction and support the student will receive and include:</a:t>
            </a:r>
            <a:endParaRPr sz="120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supplementary aids and services</a:t>
            </a:r>
            <a:endParaRPr sz="120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specially designed instruction</a:t>
            </a:r>
            <a:endParaRPr sz="120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related services</a:t>
            </a:r>
            <a:endParaRPr sz="120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program modifications or supports for school staff</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a:solidFill>
                  <a:schemeClr val="dk1"/>
                </a:solidFill>
                <a:latin typeface="Lato"/>
                <a:ea typeface="Lato"/>
                <a:cs typeface="Lato"/>
                <a:sym typeface="Lato"/>
              </a:rPr>
              <a:t>Thus, when reviewing IEP services, IEP teams should consider if any of the four types of services can be implemented as written, need to be revised, or may need to be added or changed to address disability-related needs and IEP goals when a student moves from in-person to a virtual or hybrid learning environment.</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9a0f46ce8d_1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9a0f46ce8d_1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The following are warnings to IEP teams to ensure they are making individualized decisions about each student.</a:t>
            </a:r>
            <a:endParaRPr sz="120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Determining the need for and the frequency, duration, amount, and location of IEP services must always be individualized based on the unique disability-related needs and IEP goals of the student and not labels or “one-size fits all” decision-making.</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The following examples are provided for consideration within individual student, school, and family contexts and do not cover all considerations.</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9a0f46ce8d_1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9a0f46ce8d_1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This training provides examples of student characteristics that may indicate a student may need additional or different IEP services as well as characteristics that indicate a student’s IEP can be implemented as written without significant revision.  Keep in mind, that all IEP decisions must be individualized and based on the circumstances of each student.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Examples of student characteristics that may NOT require additional IEP support or services include:</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Font typeface="Lato"/>
              <a:buChar char="•"/>
            </a:pPr>
            <a:r>
              <a:rPr lang="en-US" sz="1200">
                <a:solidFill>
                  <a:schemeClr val="dk1"/>
                </a:solidFill>
                <a:latin typeface="Lato"/>
                <a:ea typeface="Lato"/>
                <a:cs typeface="Lato"/>
                <a:sym typeface="Lato"/>
              </a:rPr>
              <a:t>History of success using online and virtual learning platforms, applications, and programs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Adapts reasonably well to changes in schedules</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Requires little or no direct physical support</a:t>
            </a:r>
            <a:endParaRPr sz="1200">
              <a:solidFill>
                <a:schemeClr val="dk1"/>
              </a:solidFill>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Demonstrates resiliency through internal or external skills or supports</a:t>
            </a:r>
            <a:endParaRPr sz="1200">
              <a:solidFill>
                <a:schemeClr val="dk1"/>
              </a:solidFill>
              <a:latin typeface="Lato"/>
              <a:ea typeface="Lato"/>
              <a:cs typeface="Lato"/>
              <a:sym typeface="Lato"/>
            </a:endParaRPr>
          </a:p>
          <a:p>
            <a:pPr marL="0" lvl="0" indent="0" algn="l" rtl="0">
              <a:spcBef>
                <a:spcPts val="439"/>
              </a:spcBef>
              <a:spcAft>
                <a:spcPts val="0"/>
              </a:spcAft>
              <a:buNone/>
            </a:pPr>
            <a:r>
              <a:rPr lang="en-US" sz="1200">
                <a:solidFill>
                  <a:schemeClr val="dk1"/>
                </a:solidFill>
                <a:latin typeface="Lato"/>
                <a:ea typeface="Lato"/>
                <a:cs typeface="Lato"/>
                <a:sym typeface="Lato"/>
              </a:rPr>
              <a:t>IEP teams are encouraged to think of other assets students have that can assist the student with a successful transition from in-person to a virtual or hybrid learning environment.</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r>
              <a:rPr lang="en-US" sz="1200" b="1" i="1">
                <a:solidFill>
                  <a:schemeClr val="dk1"/>
                </a:solidFill>
                <a:latin typeface="Lato"/>
                <a:ea typeface="Lato"/>
                <a:cs typeface="Lato"/>
                <a:sym typeface="Lato"/>
              </a:rPr>
              <a:t>Thinking Activity: </a:t>
            </a:r>
            <a:r>
              <a:rPr lang="en-US" sz="1200" i="1">
                <a:solidFill>
                  <a:schemeClr val="dk1"/>
                </a:solidFill>
                <a:latin typeface="Lato"/>
                <a:ea typeface="Lato"/>
                <a:cs typeface="Lato"/>
                <a:sym typeface="Lato"/>
              </a:rPr>
              <a:t>Other than family support, what asset does a student have that makes learning easier for the student.</a:t>
            </a:r>
            <a:endParaRPr sz="1200" i="1">
              <a:solidFill>
                <a:schemeClr val="dk1"/>
              </a:solidFill>
              <a:latin typeface="Lato"/>
              <a:ea typeface="Lato"/>
              <a:cs typeface="Lato"/>
              <a:sym typeface="Lato"/>
            </a:endParaRPr>
          </a:p>
          <a:p>
            <a:pPr marL="0" lvl="0" indent="0" algn="l" rtl="0">
              <a:spcBef>
                <a:spcPts val="439"/>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a0f46ce8d_1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9a0f46ce8d_1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characteristics may indicate a student may needs additional or different IEP services.  Keep in mind, that all IEP decisions must be individualized and based on the circumstances of each student. </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spcBef>
                <a:spcPts val="0"/>
              </a:spcBef>
              <a:spcAft>
                <a:spcPts val="0"/>
              </a:spcAft>
              <a:buNone/>
            </a:pPr>
            <a:r>
              <a:rPr lang="en-US" sz="1200" b="1">
                <a:solidFill>
                  <a:schemeClr val="dk1"/>
                </a:solidFill>
                <a:latin typeface="Lato"/>
                <a:ea typeface="Lato"/>
                <a:cs typeface="Lato"/>
                <a:sym typeface="Lato"/>
              </a:rPr>
              <a:t>Examples of student characteristics that may require additional IEP support or services:</a:t>
            </a:r>
            <a:endParaRPr sz="1200" b="1">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Requires frequent and proximal supports to engage in learning</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Requires physical support for daily living and adaptive self-care</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Additional mental health or trauma-related needs that must be addressed to be able to engage in learning</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Student’s communication system is not accessible in a virtual learning environment</a:t>
            </a:r>
            <a:endParaRPr sz="1200">
              <a:solidFill>
                <a:schemeClr val="dk1"/>
              </a:solidFill>
              <a:latin typeface="Lato"/>
              <a:ea typeface="Lato"/>
              <a:cs typeface="Lato"/>
              <a:sym typeface="Lato"/>
            </a:endParaRPr>
          </a:p>
          <a:p>
            <a:pPr marL="457200" lvl="0" indent="-304800" algn="l" rtl="0">
              <a:spcBef>
                <a:spcPts val="439"/>
              </a:spcBef>
              <a:spcAft>
                <a:spcPts val="0"/>
              </a:spcAft>
              <a:buClr>
                <a:schemeClr val="dk1"/>
              </a:buClr>
              <a:buSzPts val="1200"/>
              <a:buChar char="•"/>
            </a:pPr>
            <a:r>
              <a:rPr lang="en-US" sz="1200">
                <a:solidFill>
                  <a:schemeClr val="dk1"/>
                </a:solidFill>
                <a:latin typeface="Lato"/>
                <a:ea typeface="Lato"/>
                <a:cs typeface="Lato"/>
                <a:sym typeface="Lato"/>
              </a:rPr>
              <a:t>Medical, physical, or health related needs that must be addressed to be able to engage in learning</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r>
              <a:rPr lang="en-US" sz="1200">
                <a:solidFill>
                  <a:schemeClr val="dk1"/>
                </a:solidFill>
                <a:latin typeface="Lato"/>
                <a:ea typeface="Lato"/>
                <a:cs typeface="Lato"/>
                <a:sym typeface="Lato"/>
              </a:rPr>
              <a:t>IEP teams are encouraged to think of other individual needs students may have that require additional support through IEP services.  IEP teams should go back to the student’s disability-related needs and IEP goals to ensure they can be addressed in a virtual or hybrid learning environment.</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9a3511e88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9a3511e88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Lato"/>
                <a:ea typeface="Lato"/>
                <a:cs typeface="Lato"/>
                <a:sym typeface="Lato"/>
              </a:rPr>
              <a:t>The following training activity can help individuals and teams practice problem solving when analyzing each student’s IEP services.</a:t>
            </a:r>
            <a:endParaRPr sz="1200">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r>
              <a:rPr lang="en-US" sz="1200">
                <a:solidFill>
                  <a:schemeClr val="dk1"/>
                </a:solidFill>
                <a:latin typeface="Lato"/>
                <a:ea typeface="Lato"/>
                <a:cs typeface="Lato"/>
                <a:sym typeface="Lato"/>
              </a:rPr>
              <a:t>What family or school contexts may need to be considered when thinking about if and how special education services and supports can be provided as written in the IEP when moving to a virtual or hybrid learning environment? </a:t>
            </a:r>
            <a:endParaRPr sz="1200">
              <a:solidFill>
                <a:schemeClr val="dk1"/>
              </a:solidFill>
              <a:latin typeface="Lato"/>
              <a:ea typeface="Lato"/>
              <a:cs typeface="Lato"/>
              <a:sym typeface="Lato"/>
            </a:endParaRPr>
          </a:p>
          <a:p>
            <a:pPr marL="0" lvl="0" indent="0" algn="l" rtl="0">
              <a:spcBef>
                <a:spcPts val="439"/>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9c971915b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9c971915b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Because the virtual learning environment is typically the student’s home, it is not uncommon for IEP teams to be focused on family related factors such as the amount of support family members are able to provide to the student in a virtual learning environment.  It is important to remember that implementing a student’s IEP and providing instruction, including specially designed instruction, is the responsibility of school staff and not the parent.</a:t>
            </a:r>
            <a:endParaRPr/>
          </a:p>
          <a:p>
            <a:pPr marL="0" lvl="0" indent="0" algn="l" rtl="0">
              <a:spcBef>
                <a:spcPts val="0"/>
              </a:spcBef>
              <a:spcAft>
                <a:spcPts val="0"/>
              </a:spcAft>
              <a:buNone/>
            </a:pPr>
            <a:endParaRPr/>
          </a:p>
          <a:p>
            <a:pPr marL="0" lvl="0" indent="0" algn="l" rtl="0">
              <a:spcBef>
                <a:spcPts val="0"/>
              </a:spcBef>
              <a:spcAft>
                <a:spcPts val="0"/>
              </a:spcAft>
              <a:buNone/>
            </a:pPr>
            <a:r>
              <a:rPr lang="en-US"/>
              <a:t>The following considerations may assist IEP teams in determining if and how family members can best support a student, what types of instruction may work best depending on a student’s virtual learning environment, as well as other types of IEP services a student may benefit from in a virtual learning environment.  </a:t>
            </a:r>
            <a:endParaRPr/>
          </a:p>
          <a:p>
            <a:pPr marL="0" lvl="0" indent="0" algn="l" rtl="0">
              <a:spcBef>
                <a:spcPts val="0"/>
              </a:spcBef>
              <a:spcAft>
                <a:spcPts val="0"/>
              </a:spcAft>
              <a:buNone/>
            </a:pPr>
            <a:endParaRPr sz="600"/>
          </a:p>
          <a:p>
            <a:pPr marL="342900" lvl="0" indent="-304800" algn="l" rtl="0">
              <a:spcBef>
                <a:spcPts val="0"/>
              </a:spcBef>
              <a:spcAft>
                <a:spcPts val="0"/>
              </a:spcAft>
              <a:buClr>
                <a:schemeClr val="dk1"/>
              </a:buClr>
              <a:buSzPts val="1200"/>
              <a:buChar char="•"/>
            </a:pPr>
            <a:r>
              <a:rPr lang="en-US" sz="1200">
                <a:solidFill>
                  <a:schemeClr val="dk1"/>
                </a:solidFill>
                <a:latin typeface="Lato"/>
                <a:ea typeface="Lato"/>
                <a:cs typeface="Lato"/>
                <a:sym typeface="Lato"/>
              </a:rPr>
              <a:t>If program modifications or supports for school staff should include support for families.  For example, some families who want to be more directly engaged in their student’s learning and who are able to provide this type of support may require additional support from school staff.  This can be done in the program modifications and support for school staff section of the IEP or in the family engagement section of the IEP.</a:t>
            </a:r>
            <a:endParaRPr sz="1200">
              <a:solidFill>
                <a:schemeClr val="dk1"/>
              </a:solidFill>
              <a:latin typeface="Lato"/>
              <a:ea typeface="Lato"/>
              <a:cs typeface="Lato"/>
              <a:sym typeface="Lato"/>
            </a:endParaRPr>
          </a:p>
          <a:p>
            <a:pPr marL="342900" lvl="0" indent="-304800" algn="l" rtl="0">
              <a:spcBef>
                <a:spcPts val="600"/>
              </a:spcBef>
              <a:spcAft>
                <a:spcPts val="0"/>
              </a:spcAft>
              <a:buClr>
                <a:schemeClr val="dk1"/>
              </a:buClr>
              <a:buSzPts val="1200"/>
              <a:buChar char="•"/>
            </a:pPr>
            <a:r>
              <a:rPr lang="en-US" sz="1200">
                <a:solidFill>
                  <a:schemeClr val="dk1"/>
                </a:solidFill>
                <a:latin typeface="Lato"/>
                <a:ea typeface="Lato"/>
                <a:cs typeface="Lato"/>
                <a:sym typeface="Lato"/>
              </a:rPr>
              <a:t>How both synchronous and asynchronous learning options may benefit learning.  Depending on when students are best able to learn at home, educators should work with families to consider what types of synchronous and asynchronous learning should occur and at what times. </a:t>
            </a:r>
            <a:endParaRPr sz="1200">
              <a:solidFill>
                <a:schemeClr val="dk1"/>
              </a:solidFill>
              <a:latin typeface="Lato"/>
              <a:ea typeface="Lato"/>
              <a:cs typeface="Lato"/>
              <a:sym typeface="Lato"/>
            </a:endParaRPr>
          </a:p>
          <a:p>
            <a:pPr marL="342900" lvl="0" indent="-304800" algn="l" rtl="0">
              <a:spcBef>
                <a:spcPts val="600"/>
              </a:spcBef>
              <a:spcAft>
                <a:spcPts val="0"/>
              </a:spcAft>
              <a:buClr>
                <a:schemeClr val="dk1"/>
              </a:buClr>
              <a:buSzPts val="1200"/>
              <a:buChar char="•"/>
            </a:pPr>
            <a:r>
              <a:rPr lang="en-US" sz="1200">
                <a:solidFill>
                  <a:schemeClr val="dk1"/>
                </a:solidFill>
                <a:latin typeface="Lato"/>
                <a:ea typeface="Lato"/>
                <a:cs typeface="Lato"/>
                <a:sym typeface="Lato"/>
              </a:rPr>
              <a:t>How paraprofessionals might support students via phone, internet, virtual applications.  There may be many ways paraprofessionals can support student learning at home and IEP teams are encouraged to explore a variety of options for those students that may need paraprofessional support to access, engage, and make progress in their IEP goals and age or grade level curriculum.</a:t>
            </a:r>
            <a:endParaRPr sz="1200">
              <a:solidFill>
                <a:schemeClr val="dk1"/>
              </a:solidFill>
              <a:latin typeface="Lato"/>
              <a:ea typeface="Lato"/>
              <a:cs typeface="Lato"/>
              <a:sym typeface="Lato"/>
            </a:endParaRPr>
          </a:p>
          <a:p>
            <a:pPr marL="0" lvl="0" indent="0" algn="l" rtl="0">
              <a:spcBef>
                <a:spcPts val="600"/>
              </a:spcBef>
              <a:spcAft>
                <a:spcPts val="600"/>
              </a:spcAft>
              <a:buNone/>
            </a:pPr>
            <a:r>
              <a:rPr lang="en-US" sz="1200">
                <a:solidFill>
                  <a:schemeClr val="dk1"/>
                </a:solidFill>
                <a:latin typeface="Lato"/>
                <a:ea typeface="Lato"/>
                <a:cs typeface="Lato"/>
                <a:sym typeface="Lato"/>
              </a:rPr>
              <a:t>Parents are an equal member of the IEP team and thus educators should always engage families in decisions, problem solving, and options.</a:t>
            </a:r>
            <a:endParaRPr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9a0f46ce8d_1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9a0f46ce8d_1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Lato"/>
                <a:ea typeface="Lato"/>
                <a:cs typeface="Lato"/>
                <a:sym typeface="Lato"/>
              </a:rPr>
              <a:t>The analysis for this section is to determine if IEP supports or services can be implemented as written when moving from in-person to a virtual or hybrid learning environment. If the answer is “yes”, then the student does not need different or additional IEP support and services and the IEP team can move on to Section 2 to review if the IEP goal can be monitored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learning environment. </a:t>
            </a:r>
            <a:endParaRPr sz="12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ed627fc4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Daniel - Introduce self</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Sharon - Introduce self “It’s nice to be here with everyone”</a:t>
            </a:r>
            <a:endParaRPr>
              <a:solidFill>
                <a:schemeClr val="dk1"/>
              </a:solidFill>
            </a:endParaRPr>
          </a:p>
          <a:p>
            <a:pPr marL="0" lvl="0" indent="0" algn="l" rtl="0">
              <a:spcBef>
                <a:spcPts val="0"/>
              </a:spcBef>
              <a:spcAft>
                <a:spcPts val="0"/>
              </a:spcAft>
              <a:buNone/>
            </a:pPr>
            <a:endParaRPr/>
          </a:p>
        </p:txBody>
      </p:sp>
      <p:sp>
        <p:nvSpPr>
          <p:cNvPr id="115" name="Google Shape;115;g9ed627fc46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c6096106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c6096106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If the answer to this question is “no,” the student needs different or additional supports or services to access, engage, and make progress toward IEP goal attainment in a </a:t>
            </a:r>
            <a:r>
              <a:rPr lang="en-US" sz="1200" i="1">
                <a:solidFill>
                  <a:schemeClr val="dk1"/>
                </a:solidFill>
                <a:latin typeface="Lato"/>
                <a:ea typeface="Lato"/>
                <a:cs typeface="Lato"/>
                <a:sym typeface="Lato"/>
              </a:rPr>
              <a:t>virtual </a:t>
            </a:r>
            <a:r>
              <a:rPr lang="en-US" sz="1200">
                <a:solidFill>
                  <a:schemeClr val="dk1"/>
                </a:solidFill>
                <a:latin typeface="Lato"/>
                <a:ea typeface="Lato"/>
                <a:cs typeface="Lato"/>
                <a:sym typeface="Lato"/>
              </a:rPr>
              <a:t>or </a:t>
            </a:r>
            <a:r>
              <a:rPr lang="en-US" sz="1200" i="1">
                <a:solidFill>
                  <a:schemeClr val="dk1"/>
                </a:solidFill>
                <a:latin typeface="Lato"/>
                <a:ea typeface="Lato"/>
                <a:cs typeface="Lato"/>
                <a:sym typeface="Lato"/>
              </a:rPr>
              <a:t>hybrid </a:t>
            </a:r>
            <a:r>
              <a:rPr lang="en-US" sz="1200">
                <a:solidFill>
                  <a:schemeClr val="dk1"/>
                </a:solidFill>
                <a:latin typeface="Lato"/>
                <a:ea typeface="Lato"/>
                <a:cs typeface="Lato"/>
                <a:sym typeface="Lato"/>
              </a:rPr>
              <a:t>learning environment, then consider the needed different or additional supplementary aids and services, specially designed instruction, related services, program modifications or supports for school staff.</a:t>
            </a:r>
            <a:r>
              <a:rPr lang="en-US" sz="1200">
                <a:solidFill>
                  <a:schemeClr val="dk1"/>
                </a:solidFill>
                <a:highlight>
                  <a:srgbClr val="FFFF00"/>
                </a:highlight>
                <a:latin typeface="Lato"/>
                <a:ea typeface="Lato"/>
                <a:cs typeface="Lato"/>
                <a:sym typeface="Lato"/>
              </a:rPr>
              <a:t> </a:t>
            </a:r>
            <a:endParaRPr sz="1200">
              <a:solidFill>
                <a:schemeClr val="dk1"/>
              </a:solidFill>
              <a:highlight>
                <a:srgbClr val="FFFF00"/>
              </a:highlight>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ac6096106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ac6096106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The following are considerations when wrapping up the review of IEP services.</a:t>
            </a:r>
            <a:endParaRPr sz="120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IEP teams must consider how additional or different individualized supports or services will be documented in the IEP through an IEP revision including a contingency plan.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The IEP team may consider if some IEP services can be supported in-person, with appropriate measures to ensure student and staff safety.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Service summaries in IEPs, including IEPs with contingency plans must clearly describe the frequency, duration, amount, and location of IEP services.</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 As always, the parent should be included in helping to identify what different or additional IEP services may best support their student. </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2000" b="1">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eb66b9f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aeb66b9f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This graphic was created as a reminder that all IEP decisions will lead to similar outcomes.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IEP teams must implement IEPs as written, including if a contingency plan is included as part of the IEP, and a Free and Appropriate Public Education (FAPE) must be provided.</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diagram outlines how decisions made about individual students will either lead to the IEP being implemented as written (e.g. the student may continue to receive an in-person service in the IEP as it is written) or the IEP may be revised through an I-10 form or contingency plan to document changes to disability-related needs, IEP goals, or IEP services.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If FAPE cannot be provided in a virtual learning environment, IEP teams must consider if in-person services can be provided safely and in accordance with state, county, local, and municipal health department regulations.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 failure to provide FAPE may require compensatory services at a later time.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969c25b638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969c25b638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969c25b638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969c25b638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we will move on to section 2.</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section, we’ll go through the steps to determine if IEP goals can be monitored in a virtual learning environment. We’ll also have some time to discuss some process questions, and learn how to revise an IEP if a goal may difficult to progress monitored in a virtual learning environment.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969c25b638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969c25b638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The following is a quick reminder and summary of section 1 where the IEP team reviewed the student’s disability-related needs, IEP goals, and IEP services.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All decisions are made based on the unique needs of the individual student.</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Safety/health concerns of the student and staff are top priority.</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Engage family in all IEP team discussions and decisions.</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Use a contingency plan (as needed) to account for the shift between in-person and virtual learning.</a:t>
            </a:r>
            <a:endParaRPr sz="1200">
              <a:solidFill>
                <a:schemeClr val="dk1"/>
              </a:solidFill>
              <a:latin typeface="Lato"/>
              <a:ea typeface="Lato"/>
              <a:cs typeface="Lato"/>
              <a:sym typeface="Lato"/>
            </a:endParaRPr>
          </a:p>
          <a:p>
            <a:pPr marL="457200" lvl="0" indent="-304800" algn="l" rtl="0">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Remember that providing FAPE is making progress on IEP goals and progress in the general education curriculum.</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a46d15d7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a46d15d7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This is language from the federal regulation regarding progress monitoring of IEP goals. Just note that regardless of how the student is receiving instruction this school year, the IEP must include a description on how progress towards meeting annual goals will be measured as well as a description on when progress reports will be sent to the family.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State and federal regulations require Individualized Education Programs (IEPs) for each student receiving special education services to include a description of (1) How the (student's) progress toward meeting the annual goals will be measured; and (2) When periodic reports on the progress the (student) is making toward meeting the annual goals (such as through the use of quarterly or other periodic reports, concurrent with the issuance of report cards) will be provided (to parents) 34 CFR 300.320 (a)(3).</a:t>
            </a:r>
            <a:endParaRPr sz="1200">
              <a:solidFill>
                <a:schemeClr val="dk1"/>
              </a:solidFill>
              <a:latin typeface="Lato"/>
              <a:ea typeface="Lato"/>
              <a:cs typeface="Lato"/>
              <a:sym typeface="Lato"/>
            </a:endParaRPr>
          </a:p>
          <a:p>
            <a:pPr marL="0" lvl="0" indent="0" algn="l" rtl="0">
              <a:spcBef>
                <a:spcPts val="60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98db2afff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98db2afff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This training has already taken us through the first step of determining if the IEP goal can be addressed in a virtual learning environment. Before moving onto Step 2, IEP teams should ensure they have thoroughly reviewed each of the student’s IEP goals as per section `. Once you have determined that, you’ll move onto step 2 -</a:t>
            </a:r>
            <a:r>
              <a:rPr lang="en-US" sz="1200">
                <a:solidFill>
                  <a:schemeClr val="dk1"/>
                </a:solidFill>
                <a:latin typeface="Lato"/>
                <a:ea typeface="Lato"/>
                <a:cs typeface="Lato"/>
                <a:sym typeface="Lato"/>
              </a:rPr>
              <a:t>Review the effect(s) of the student's disability and disability-related need(s), to determine </a:t>
            </a:r>
            <a:r>
              <a:rPr lang="en-US" sz="1200" i="1">
                <a:solidFill>
                  <a:schemeClr val="dk1"/>
                </a:solidFill>
                <a:latin typeface="Lato"/>
                <a:ea typeface="Lato"/>
                <a:cs typeface="Lato"/>
                <a:sym typeface="Lato"/>
              </a:rPr>
              <a:t>if </a:t>
            </a:r>
            <a:r>
              <a:rPr lang="en-US" sz="1200">
                <a:solidFill>
                  <a:schemeClr val="dk1"/>
                </a:solidFill>
                <a:latin typeface="Lato"/>
                <a:ea typeface="Lato"/>
                <a:cs typeface="Lato"/>
                <a:sym typeface="Lato"/>
              </a:rPr>
              <a:t>and </a:t>
            </a:r>
            <a:r>
              <a:rPr lang="en-US" sz="1200" i="1">
                <a:solidFill>
                  <a:schemeClr val="dk1"/>
                </a:solidFill>
                <a:latin typeface="Lato"/>
                <a:ea typeface="Lato"/>
                <a:cs typeface="Lato"/>
                <a:sym typeface="Lato"/>
              </a:rPr>
              <a:t>how </a:t>
            </a:r>
            <a:r>
              <a:rPr lang="en-US" sz="1200">
                <a:solidFill>
                  <a:schemeClr val="dk1"/>
                </a:solidFill>
                <a:latin typeface="Lato"/>
                <a:ea typeface="Lato"/>
                <a:cs typeface="Lato"/>
                <a:sym typeface="Lato"/>
              </a:rPr>
              <a:t>the IEP Team can revise the procedures for monitoring IEP goal progress in a virtual learning environment. </a:t>
            </a:r>
            <a:r>
              <a:rPr lang="en-US" sz="1200">
                <a:latin typeface="Lato"/>
                <a:ea typeface="Lato"/>
                <a:cs typeface="Lato"/>
                <a:sym typeface="Lato"/>
              </a:rPr>
              <a:t>. </a:t>
            </a:r>
            <a:r>
              <a:rPr lang="en-US" sz="1200" b="1">
                <a:solidFill>
                  <a:schemeClr val="dk1"/>
                </a:solidFill>
                <a:latin typeface="Lato"/>
                <a:ea typeface="Lato"/>
                <a:cs typeface="Lato"/>
                <a:sym typeface="Lato"/>
              </a:rPr>
              <a:t>Section 2 only applies to considerations for monitoring progress of an IEP goal in a </a:t>
            </a:r>
            <a:r>
              <a:rPr lang="en-US" sz="1200" b="1" i="1">
                <a:solidFill>
                  <a:schemeClr val="dk1"/>
                </a:solidFill>
                <a:latin typeface="Lato"/>
                <a:ea typeface="Lato"/>
                <a:cs typeface="Lato"/>
                <a:sym typeface="Lato"/>
              </a:rPr>
              <a:t>virtual </a:t>
            </a:r>
            <a:r>
              <a:rPr lang="en-US" sz="1200" b="1">
                <a:solidFill>
                  <a:schemeClr val="dk1"/>
                </a:solidFill>
                <a:latin typeface="Lato"/>
                <a:ea typeface="Lato"/>
                <a:cs typeface="Lato"/>
                <a:sym typeface="Lato"/>
              </a:rPr>
              <a:t>learning environment. </a:t>
            </a:r>
            <a:r>
              <a:rPr lang="en-US" sz="1200">
                <a:solidFill>
                  <a:schemeClr val="dk1"/>
                </a:solidFill>
                <a:latin typeface="Lato"/>
                <a:ea typeface="Lato"/>
                <a:cs typeface="Lato"/>
                <a:sym typeface="Lato"/>
              </a:rPr>
              <a:t>For all steps listed, </a:t>
            </a:r>
            <a:r>
              <a:rPr lang="en-US" sz="1200" b="1">
                <a:solidFill>
                  <a:schemeClr val="dk1"/>
                </a:solidFill>
                <a:latin typeface="Lato"/>
                <a:ea typeface="Lato"/>
                <a:cs typeface="Lato"/>
                <a:sym typeface="Lato"/>
              </a:rPr>
              <a:t>r</a:t>
            </a:r>
            <a:r>
              <a:rPr lang="en-US" sz="1200">
                <a:solidFill>
                  <a:schemeClr val="dk1"/>
                </a:solidFill>
                <a:latin typeface="Lato"/>
                <a:ea typeface="Lato"/>
                <a:cs typeface="Lato"/>
                <a:sym typeface="Lato"/>
              </a:rPr>
              <a:t>efer to each of the student’s </a:t>
            </a:r>
            <a:r>
              <a:rPr lang="en-US" sz="12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Special Education Form I-4 Section III Measurable Annual Goals</a:t>
            </a:r>
            <a:r>
              <a:rPr lang="en-US" sz="1200">
                <a:solidFill>
                  <a:schemeClr val="dk1"/>
                </a:solidFill>
                <a:latin typeface="Lato"/>
                <a:ea typeface="Lato"/>
                <a:cs typeface="Lato"/>
                <a:sym typeface="Lato"/>
              </a:rPr>
              <a:t> for </a:t>
            </a:r>
            <a:r>
              <a:rPr lang="en-US" sz="1200" b="1" u="sng">
                <a:solidFill>
                  <a:schemeClr val="dk1"/>
                </a:solidFill>
                <a:latin typeface="Lato"/>
                <a:ea typeface="Lato"/>
                <a:cs typeface="Lato"/>
                <a:sym typeface="Lato"/>
              </a:rPr>
              <a:t>each and every one</a:t>
            </a:r>
            <a:r>
              <a:rPr lang="en-US" sz="1200" b="1">
                <a:solidFill>
                  <a:schemeClr val="dk1"/>
                </a:solidFill>
                <a:latin typeface="Lato"/>
                <a:ea typeface="Lato"/>
                <a:cs typeface="Lato"/>
                <a:sym typeface="Lato"/>
              </a:rPr>
              <a:t> </a:t>
            </a:r>
            <a:r>
              <a:rPr lang="en-US" sz="1200">
                <a:solidFill>
                  <a:schemeClr val="dk1"/>
                </a:solidFill>
                <a:latin typeface="Lato"/>
                <a:ea typeface="Lato"/>
                <a:cs typeface="Lato"/>
                <a:sym typeface="Lato"/>
              </a:rPr>
              <a:t>of the student’s IEP goals.</a:t>
            </a:r>
            <a:endParaRPr sz="1200">
              <a:solidFill>
                <a:schemeClr val="dk1"/>
              </a:solidFill>
              <a:latin typeface="Lato"/>
              <a:ea typeface="Lato"/>
              <a:cs typeface="Lato"/>
              <a:sym typeface="Lato"/>
            </a:endParaRPr>
          </a:p>
          <a:p>
            <a:pPr marL="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9a0f46ce8d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9a0f46ce8d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Before diving into the steps for Determining if an IEP goal can be monitored in a virtual learning environment, take some time to think about what has been the biggest challenge or barrier you anticipate when monitoring progress of IEP goals in a virtual learning environment? </a:t>
            </a:r>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Take a moment to think about your student(s)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What has been the biggest challenge or barrier in progress monitoring IEP goals in a virtual learning environment? Type in the chat.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Page 12 of the guide contains some thinking questions about Determining if an IEP goal can be measured in a virtual learning environment. This training will not go through these as a group, as you just did a similar activity with the thinking questions for section 1. When you have a chance, please take some time to review that page, as some of those questions can help to guide your decisions.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98ecd154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98ecd154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The following is a quick activity to help think through which types of progress monitoring may be easier to implement as written versus types of monitoring that may require an IEP revision or additional creativity to ensure the monitoring is valid and reliable in virtual learning environment.</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You may choose more than one. Which of these would be able to be implemented as written if you were shifting between in-person and virtual environments?</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 A &amp; D would likely be easy to measure in a virtual environment.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Written assignments could be done right on the computer and emailed to the teacher, or you could use Google Docs. If the student prefers pencil and paper, work could be scanned, mailed, or a picture could be taken and emailed to the teacher.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If you’re working on something like letter/sound identification, you could have a PDF of the letters displayed for the student. You would have the checklist and would mark the letter/sounds identified. </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None/>
            </a:pPr>
            <a:endParaRPr sz="1200" b="1">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a0f46ce8d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Sharon - We would like to thank the Wisconsin Statewide Parent Educator Initiative (WSPEI) for supporting our Zoom platform for our CoP meetings. WSPEI is supported through a Wisconsin Department of Public Instruction grant to promote and enhance family engagement statewide. WSPEI provides a variety of supports to both families and educators to build strong relationships and effective partnerships. WSPEI services are free of charge to anyone in Wisconsin and we thank them for their support. </a:t>
            </a:r>
            <a:endParaRPr/>
          </a:p>
        </p:txBody>
      </p:sp>
      <p:sp>
        <p:nvSpPr>
          <p:cNvPr id="121" name="Google Shape;121;g9a0f46ce8d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98db2afff4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98db2afff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For monitoring progress of IEP goals in a virtual learning environment, many educators identify A and D as easier methods for monitoring progress of IEP goals than B and C.</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1200">
                <a:solidFill>
                  <a:schemeClr val="dk1"/>
                </a:solidFill>
                <a:latin typeface="Lato"/>
                <a:ea typeface="Lato"/>
                <a:cs typeface="Lato"/>
                <a:sym typeface="Lato"/>
              </a:rPr>
              <a:t>Since the IEP must be implemented as written and all IEP goals must continue to be monitored for progress in a virtual learning environment, IEP teams should identify what next steps they will take to ensure IEP goals are monitored for progress.  For B &amp; C, what would your next step be? (Go back to Step 2 - review Review the effect(s) of the student's disability and disability-related need(s), to determine </a:t>
            </a:r>
            <a:r>
              <a:rPr lang="en-US" sz="1200" i="1">
                <a:solidFill>
                  <a:schemeClr val="dk1"/>
                </a:solidFill>
                <a:latin typeface="Lato"/>
                <a:ea typeface="Lato"/>
                <a:cs typeface="Lato"/>
                <a:sym typeface="Lato"/>
              </a:rPr>
              <a:t>if </a:t>
            </a:r>
            <a:r>
              <a:rPr lang="en-US" sz="1200">
                <a:solidFill>
                  <a:schemeClr val="dk1"/>
                </a:solidFill>
                <a:latin typeface="Lato"/>
                <a:ea typeface="Lato"/>
                <a:cs typeface="Lato"/>
                <a:sym typeface="Lato"/>
              </a:rPr>
              <a:t>and </a:t>
            </a:r>
            <a:r>
              <a:rPr lang="en-US" sz="1200" i="1">
                <a:solidFill>
                  <a:schemeClr val="dk1"/>
                </a:solidFill>
                <a:latin typeface="Lato"/>
                <a:ea typeface="Lato"/>
                <a:cs typeface="Lato"/>
                <a:sym typeface="Lato"/>
              </a:rPr>
              <a:t>how </a:t>
            </a:r>
            <a:r>
              <a:rPr lang="en-US" sz="1200">
                <a:solidFill>
                  <a:schemeClr val="dk1"/>
                </a:solidFill>
                <a:latin typeface="Lato"/>
                <a:ea typeface="Lato"/>
                <a:cs typeface="Lato"/>
                <a:sym typeface="Lato"/>
              </a:rPr>
              <a:t>the IEP Team can revise the procedures for monitoring IEP goal progress in a virtual learning environment. </a:t>
            </a:r>
            <a:endParaRPr sz="6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In these situations, you may have to think of other opportunities that exist in the student’s current learning environment. You may also consider if there is anyone supporting the student (parent, other family member) that may be able to assist with data collection and ensure that the caregiver is provided with the training and support they need to be able to assist with collecting data and information.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a46d15d7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9a46d15d7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The following training activity asks IEP teams to determine other goal targets skills and measures to monitor IEP goal progress that could be implemented as written in a virtual learning environment.</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Think of individual students and the measures listed in their IEPs.  Which ones can be implemented as written?  Which ones will you need to explore further to ensure IEP goal progress can be monitored?  What barriers might you have for measuring progress on IEP goals?   How will those barriers be addressed?</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endParaRPr sz="4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9a3511e88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9a3511e88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To ensure IEP goal progress can be monitored in a virtual learning environment, this section will ask IEP teams to </a:t>
            </a:r>
            <a:r>
              <a:rPr lang="en-US" sz="1200" b="1">
                <a:solidFill>
                  <a:schemeClr val="dk1"/>
                </a:solidFill>
                <a:latin typeface="Lato"/>
                <a:ea typeface="Lato"/>
                <a:cs typeface="Lato"/>
                <a:sym typeface="Lato"/>
              </a:rPr>
              <a:t>Review the Effect(s) of Disability and Disability-Related Need(s), to Determine </a:t>
            </a:r>
            <a:r>
              <a:rPr lang="en-US" sz="1200" b="1" i="1">
                <a:solidFill>
                  <a:schemeClr val="dk1"/>
                </a:solidFill>
                <a:latin typeface="Lato"/>
                <a:ea typeface="Lato"/>
                <a:cs typeface="Lato"/>
                <a:sym typeface="Lato"/>
              </a:rPr>
              <a:t>if</a:t>
            </a:r>
            <a:r>
              <a:rPr lang="en-US" sz="1200" b="1">
                <a:solidFill>
                  <a:schemeClr val="dk1"/>
                </a:solidFill>
                <a:latin typeface="Lato"/>
                <a:ea typeface="Lato"/>
                <a:cs typeface="Lato"/>
                <a:sym typeface="Lato"/>
              </a:rPr>
              <a:t> and </a:t>
            </a:r>
            <a:r>
              <a:rPr lang="en-US" sz="1200" b="1" i="1">
                <a:solidFill>
                  <a:schemeClr val="dk1"/>
                </a:solidFill>
                <a:latin typeface="Lato"/>
                <a:ea typeface="Lato"/>
                <a:cs typeface="Lato"/>
                <a:sym typeface="Lato"/>
              </a:rPr>
              <a:t>how</a:t>
            </a:r>
            <a:r>
              <a:rPr lang="en-US" sz="1200" b="1">
                <a:solidFill>
                  <a:schemeClr val="dk1"/>
                </a:solidFill>
                <a:latin typeface="Lato"/>
                <a:ea typeface="Lato"/>
                <a:cs typeface="Lato"/>
                <a:sym typeface="Lato"/>
              </a:rPr>
              <a:t> the IEP Team can Revise the Procedures for Measuring IEP Goal Progress in a Virtual Learning Environment</a:t>
            </a:r>
            <a:endParaRPr sz="1200" b="1">
              <a:solidFill>
                <a:schemeClr val="dk1"/>
              </a:solidFill>
              <a:latin typeface="Lato"/>
              <a:ea typeface="Lato"/>
              <a:cs typeface="Lato"/>
              <a:sym typeface="Lato"/>
            </a:endParaRPr>
          </a:p>
          <a:p>
            <a:pPr marL="0" lvl="0" indent="0" algn="l" rtl="0">
              <a:spcBef>
                <a:spcPts val="0"/>
              </a:spcBef>
              <a:spcAft>
                <a:spcPts val="0"/>
              </a:spcAft>
              <a:buNone/>
            </a:pPr>
            <a:endParaRPr sz="1200" i="1">
              <a:solidFill>
                <a:schemeClr val="dk1"/>
              </a:solidFill>
              <a:latin typeface="Lato"/>
              <a:ea typeface="Lato"/>
              <a:cs typeface="Lato"/>
              <a:sym typeface="Lato"/>
            </a:endParaRPr>
          </a:p>
          <a:p>
            <a:pPr marL="0" lvl="0" indent="0" algn="l" rtl="0">
              <a:spcBef>
                <a:spcPts val="439"/>
              </a:spcBef>
              <a:spcAft>
                <a:spcPts val="0"/>
              </a:spcAft>
              <a:buNone/>
            </a:pPr>
            <a:r>
              <a:rPr lang="en-US" sz="1200" i="1">
                <a:solidFill>
                  <a:schemeClr val="dk1"/>
                </a:solidFill>
                <a:latin typeface="Lato"/>
                <a:ea typeface="Lato"/>
                <a:cs typeface="Lato"/>
                <a:sym typeface="Lato"/>
              </a:rPr>
              <a:t>For all steps, refer to each of the student’s Special Education Form I-4 Section III Measurable Annual Goals for each and every one of the student’s IEP goals.</a:t>
            </a:r>
            <a:endParaRPr sz="1200" b="1">
              <a:solidFill>
                <a:schemeClr val="dk1"/>
              </a:solidFill>
              <a:latin typeface="Lato"/>
              <a:ea typeface="Lato"/>
              <a:cs typeface="Lato"/>
              <a:sym typeface="Lato"/>
            </a:endParaRPr>
          </a:p>
          <a:p>
            <a:pPr marL="0" lvl="0" indent="0" algn="l" rtl="0">
              <a:spcBef>
                <a:spcPts val="439"/>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c3e1c8e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ac3e1c8e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When reviewing the procedures for monitoring IEP goal progress, the IEP team will ask the following question.</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b="1">
                <a:solidFill>
                  <a:schemeClr val="dk1"/>
                </a:solidFill>
                <a:latin typeface="Lato"/>
                <a:ea typeface="Lato"/>
                <a:cs typeface="Lato"/>
                <a:sym typeface="Lato"/>
              </a:rPr>
              <a:t> </a:t>
            </a:r>
            <a:r>
              <a:rPr lang="en-US" sz="1200">
                <a:solidFill>
                  <a:schemeClr val="dk1"/>
                </a:solidFill>
                <a:latin typeface="Lato"/>
                <a:ea typeface="Lato"/>
                <a:cs typeface="Lato"/>
                <a:sym typeface="Lato"/>
              </a:rPr>
              <a:t>Can the procedures for measuring the student’s progress toward meeting the annual goal from baseline to level of attainment, as currently written, be implemented in a virtual learning environment?</a:t>
            </a:r>
            <a:endParaRPr sz="1200" b="1">
              <a:solidFill>
                <a:schemeClr val="dk1"/>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r>
              <a:rPr lang="en-US" sz="1200" b="1" i="1">
                <a:solidFill>
                  <a:schemeClr val="dk1"/>
                </a:solidFill>
                <a:latin typeface="Lato"/>
                <a:ea typeface="Lato"/>
                <a:cs typeface="Lato"/>
                <a:sym typeface="Lato"/>
              </a:rPr>
              <a:t>Note: </a:t>
            </a:r>
            <a:r>
              <a:rPr lang="en-US" sz="1200" i="1">
                <a:solidFill>
                  <a:schemeClr val="dk1"/>
                </a:solidFill>
                <a:latin typeface="Lato"/>
                <a:ea typeface="Lato"/>
                <a:cs typeface="Lato"/>
                <a:sym typeface="Lato"/>
              </a:rPr>
              <a:t>FAPE requires ongoing monitoring of IEP goal progress to determine growth from baseline to level of attainment as well as providing periodic reports of student progress to the parent. See appendix D for more information. </a:t>
            </a:r>
            <a:endParaRPr sz="1200" b="1">
              <a:solidFill>
                <a:schemeClr val="dk1"/>
              </a:solidFill>
              <a:latin typeface="Lato"/>
              <a:ea typeface="Lato"/>
              <a:cs typeface="Lato"/>
              <a:sym typeface="Lato"/>
            </a:endParaRPr>
          </a:p>
          <a:p>
            <a:pPr marL="0" lvl="0" indent="0" algn="l" rtl="0">
              <a:spcBef>
                <a:spcPts val="600"/>
              </a:spcBef>
              <a:spcAft>
                <a:spcPts val="0"/>
              </a:spcAft>
              <a:buNone/>
            </a:pPr>
            <a:endParaRPr sz="1200">
              <a:solidFill>
                <a:schemeClr val="dk1"/>
              </a:solidFill>
              <a:latin typeface="Lato"/>
              <a:ea typeface="Lato"/>
              <a:cs typeface="Lato"/>
              <a:sym typeface="Lato"/>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9a46d15d7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9a46d15d7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Appendix C on pages 17&amp;18 of the guide lists types of progress monitoring methods and procedures. </a:t>
            </a:r>
            <a:endParaRPr/>
          </a:p>
          <a:p>
            <a:pPr marL="0" lvl="0" indent="0" algn="l" rtl="0">
              <a:spcBef>
                <a:spcPts val="0"/>
              </a:spcBef>
              <a:spcAft>
                <a:spcPts val="0"/>
              </a:spcAft>
              <a:buNone/>
            </a:pPr>
            <a:r>
              <a:rPr lang="en-US"/>
              <a:t>This appendix may assist in identifying methods of measuring IEP goal progress if the IEP is not able to be implemented as written.</a:t>
            </a:r>
            <a:endParaRPr/>
          </a:p>
          <a:p>
            <a:pPr marL="0" lvl="0" indent="0" algn="l" rtl="0">
              <a:spcBef>
                <a:spcPts val="0"/>
              </a:spcBef>
              <a:spcAft>
                <a:spcPts val="0"/>
              </a:spcAft>
              <a:buNone/>
            </a:pPr>
            <a:r>
              <a:rPr lang="en-US"/>
              <a:t>For each IEP goal, choose the method or procedure that lends itself best towards progress monitoring the goal in a virtual learning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Examples include:</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Structured Observation</a:t>
            </a:r>
            <a:r>
              <a:rPr lang="en-US" sz="1200">
                <a:solidFill>
                  <a:schemeClr val="dk1"/>
                </a:solidFill>
                <a:latin typeface="Lato"/>
                <a:ea typeface="Lato"/>
                <a:cs typeface="Lato"/>
                <a:sym typeface="Lato"/>
              </a:rPr>
              <a:t>: tally, duration recording, interval recording, time on task</a:t>
            </a:r>
            <a:endParaRPr sz="1200">
              <a:solidFill>
                <a:schemeClr val="dk1"/>
              </a:solidFill>
              <a:latin typeface="Lato"/>
              <a:ea typeface="Lato"/>
              <a:cs typeface="Lato"/>
              <a:sym typeface="Lato"/>
            </a:endParaRPr>
          </a:p>
          <a:p>
            <a:pPr marL="0" lvl="0" indent="0" algn="l" rtl="0">
              <a:lnSpc>
                <a:spcPct val="115000"/>
              </a:lnSpc>
              <a:spcBef>
                <a:spcPts val="600"/>
              </a:spcBef>
              <a:spcAft>
                <a:spcPts val="600"/>
              </a:spcAft>
              <a:buClr>
                <a:schemeClr val="dk1"/>
              </a:buClr>
              <a:buSzPts val="1100"/>
              <a:buFont typeface="Arial"/>
              <a:buNone/>
            </a:pPr>
            <a:r>
              <a:rPr lang="en-US" sz="1200" b="1">
                <a:solidFill>
                  <a:schemeClr val="dk1"/>
                </a:solidFill>
                <a:latin typeface="Lato"/>
                <a:ea typeface="Lato"/>
                <a:cs typeface="Lato"/>
                <a:sym typeface="Lato"/>
              </a:rPr>
              <a:t>Structured Work Samples</a:t>
            </a:r>
            <a:r>
              <a:rPr lang="en-US" sz="1200">
                <a:solidFill>
                  <a:schemeClr val="dk1"/>
                </a:solidFill>
                <a:latin typeface="Lato"/>
                <a:ea typeface="Lato"/>
                <a:cs typeface="Lato"/>
                <a:sym typeface="Lato"/>
              </a:rPr>
              <a:t>: task or behavior analysis using checklists, rating rubrics, running records</a:t>
            </a:r>
            <a:endParaRPr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a60889b8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a60889b8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Appendix C on pages 17&amp;18 of the guide lists types of progress monitoring methods and procedures.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This appendix may assist in identifying methods of measuring IEP goal progress if the IEP is not able to be implemented as written.</a:t>
            </a:r>
            <a:endParaRPr sz="1200">
              <a:solidFill>
                <a:schemeClr val="dk1"/>
              </a:solidFill>
            </a:endParaRPr>
          </a:p>
          <a:p>
            <a:pPr marL="0" lvl="0" indent="0" algn="l" rtl="0">
              <a:spcBef>
                <a:spcPts val="0"/>
              </a:spcBef>
              <a:spcAft>
                <a:spcPts val="0"/>
              </a:spcAft>
              <a:buNone/>
            </a:pPr>
            <a:r>
              <a:rPr lang="en-US" sz="1200">
                <a:solidFill>
                  <a:schemeClr val="dk1"/>
                </a:solidFill>
              </a:rPr>
              <a:t>For each IEP goal, choose the method or procedure that lends itself best towards progress monitoring the goal in a virtual learning environment.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Examples include:</a:t>
            </a:r>
            <a:endParaRPr sz="1200">
              <a:solidFill>
                <a:schemeClr val="dk1"/>
              </a:solidFill>
            </a:endParaRPr>
          </a:p>
          <a:p>
            <a:pPr marL="0" lvl="0" indent="0" algn="l" rtl="0">
              <a:lnSpc>
                <a:spcPct val="115000"/>
              </a:lnSpc>
              <a:spcBef>
                <a:spcPts val="0"/>
              </a:spcBef>
              <a:spcAft>
                <a:spcPts val="0"/>
              </a:spcAft>
              <a:buNone/>
            </a:pPr>
            <a:r>
              <a:rPr lang="en-US" sz="1200" b="1">
                <a:solidFill>
                  <a:schemeClr val="dk1"/>
                </a:solidFill>
                <a:latin typeface="Lato"/>
                <a:ea typeface="Lato"/>
                <a:cs typeface="Lato"/>
                <a:sym typeface="Lato"/>
              </a:rPr>
              <a:t>Curriculum-Based Evaluation Methods</a:t>
            </a:r>
            <a:r>
              <a:rPr lang="en-US" sz="1200">
                <a:solidFill>
                  <a:schemeClr val="dk1"/>
                </a:solidFill>
                <a:latin typeface="Lato"/>
                <a:ea typeface="Lato"/>
                <a:cs typeface="Lato"/>
                <a:sym typeface="Lato"/>
              </a:rPr>
              <a:t>: used to determine how a student is progressing in a specific academic area such as reading or math</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Formative Curriculum-based Assessments</a:t>
            </a:r>
            <a:r>
              <a:rPr lang="en-US" sz="1200">
                <a:solidFill>
                  <a:schemeClr val="dk1"/>
                </a:solidFill>
                <a:latin typeface="Lato"/>
                <a:ea typeface="Lato"/>
                <a:cs typeface="Lato"/>
                <a:sym typeface="Lato"/>
              </a:rPr>
              <a:t>: Examples commonly used by school include teacher created assessments, classroom administered assessments, informal reading inventories, student work samples, student self-evaluation</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Char char="•"/>
            </a:pPr>
            <a:r>
              <a:rPr lang="en-US" sz="1200" b="1">
                <a:solidFill>
                  <a:schemeClr val="dk1"/>
                </a:solidFill>
                <a:latin typeface="Lato"/>
                <a:ea typeface="Lato"/>
                <a:cs typeface="Lato"/>
                <a:sym typeface="Lato"/>
              </a:rPr>
              <a:t>Curriculum Based Measures (CBMs)</a:t>
            </a:r>
            <a:r>
              <a:rPr lang="en-US" sz="1200">
                <a:solidFill>
                  <a:schemeClr val="dk1"/>
                </a:solidFill>
                <a:latin typeface="Lato"/>
                <a:ea typeface="Lato"/>
                <a:cs typeface="Lato"/>
                <a:sym typeface="Lato"/>
              </a:rPr>
              <a:t>: Used to measure academic growth or attainment over short or long periods of time; also used to measure the degree to which instruction or an instructional intervention is producing learning. (i.e. written expression, math fluency, reading comprehension/MAZE)</a:t>
            </a:r>
            <a:endParaRPr sz="1200">
              <a:solidFill>
                <a:schemeClr val="dk1"/>
              </a:solidFill>
              <a:latin typeface="Lato"/>
              <a:ea typeface="Lato"/>
              <a:cs typeface="Lato"/>
              <a:sym typeface="Lato"/>
            </a:endParaRPr>
          </a:p>
          <a:p>
            <a:pPr marL="0" lvl="0" indent="0" algn="l" rtl="0">
              <a:lnSpc>
                <a:spcPct val="115000"/>
              </a:lnSpc>
              <a:spcBef>
                <a:spcPts val="600"/>
              </a:spcBef>
              <a:spcAft>
                <a:spcPts val="0"/>
              </a:spcAft>
              <a:buNone/>
            </a:pPr>
            <a:r>
              <a:rPr lang="en-US" sz="1200" b="1">
                <a:solidFill>
                  <a:schemeClr val="dk1"/>
                </a:solidFill>
                <a:latin typeface="Lato"/>
                <a:ea typeface="Lato"/>
                <a:cs typeface="Lato"/>
                <a:sym typeface="Lato"/>
              </a:rPr>
              <a:t>Probes</a:t>
            </a:r>
            <a:r>
              <a:rPr lang="en-US" sz="1200">
                <a:solidFill>
                  <a:schemeClr val="dk1"/>
                </a:solidFill>
                <a:latin typeface="Lato"/>
                <a:ea typeface="Lato"/>
                <a:cs typeface="Lato"/>
                <a:sym typeface="Lato"/>
              </a:rPr>
              <a:t>: Paper and pencil versions of probes can be completed in a virtual learning environment if the student has access to a webcam. </a:t>
            </a:r>
            <a:endParaRPr sz="1200">
              <a:solidFill>
                <a:schemeClr val="dk1"/>
              </a:solidFill>
            </a:endParaRPr>
          </a:p>
          <a:p>
            <a:pPr marL="0" lvl="0" indent="0" algn="l" rtl="0">
              <a:spcBef>
                <a:spcPts val="6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9a46d15d7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9a46d15d7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following are three different scenario to provide examples of how an IEP team may be able to monitor progress of IEP goals in a virtual learning environment.  Some of the examples require changes to the IEP goal, others require changes to how the goal will be measured, and others may require revisions to both.</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first example on this slide, the IEP goal had to be revised as well as the measure to monitor student progress on the IEP goal to ensure that the disability-related need was being addressed.</a:t>
            </a:r>
            <a:endParaRPr/>
          </a:p>
          <a:p>
            <a:pPr marL="0" lvl="0" indent="0" algn="l" rtl="0">
              <a:spcBef>
                <a:spcPts val="0"/>
              </a:spcBef>
              <a:spcAft>
                <a:spcPts val="0"/>
              </a:spcAft>
              <a:buNone/>
            </a:pPr>
            <a:endParaRPr/>
          </a:p>
          <a:p>
            <a:pPr marL="0" lvl="0" indent="0" algn="l" rtl="0">
              <a:spcBef>
                <a:spcPts val="0"/>
              </a:spcBef>
              <a:spcAft>
                <a:spcPts val="0"/>
              </a:spcAft>
              <a:buNone/>
            </a:pPr>
            <a:r>
              <a:rPr lang="en-US"/>
              <a:t>Keep in mind, for the purpose of this training the baseline and level of attainment are not included but must be included in an actual IEP goal.</a:t>
            </a:r>
            <a:endParaRPr/>
          </a:p>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9a46d15d7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9a46d15d7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In the second example on this slide, the IEP goal did not need to be revised but there was a need to revise how the goal would be monitored when the student moved from in-person to a virtual learning environment.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t>In a situation like this one, the parent and teacher would have a conversation and make a change to the I-10 form and contingency plan or hold an IEP meeting with parents to determine if the parents were willing and able to help with data collection for this goal. In this scenario, the parents agreed that they were interested and able to assist in monitoring the student’s progress. In later slides in this training, there are important considerations and steps IEP teams and educators must to take if a family member assists with data collection.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Keep in mind, for the purpose of this training the baseline and level of attainment are not included but must be included in an actual IEP goal.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9a46d15d7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9a46d15d7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third scenario, there is no revision to the IEP goal required, but the measure to monitor progress of the IEP goal must be revised because the measure used for in-person instruction is not available in a virtual learning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t>Revising measures to monitor an IEP goal for a reading probe may take a little more preparation on behalf of the teacher. The teachers will either need to create a PDF of the reading passage, or get a paper copy to the student ahead of time, but if those things are possible, the teacher wouldn’t need to revise the goal, only the way the teacher is monitoring the progress towards the goal.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Keep in mind, for the purpose of this training the baseline and level of attainment are not included but must be included in an actual IEP goal.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9a0f46ce8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9a0f46ce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Lato"/>
                <a:ea typeface="Lato"/>
                <a:cs typeface="Lato"/>
                <a:sym typeface="Lato"/>
              </a:rPr>
              <a:t>Appendix B talks about the process steps for monitoring progress of IEP goals in a virtual learning environment. Please review Step 3 as there is important information if the IEP team decides to have a parent or family member help with data collection.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Lato"/>
                <a:ea typeface="Lato"/>
                <a:cs typeface="Lato"/>
                <a:sym typeface="Lato"/>
              </a:rPr>
              <a:t>Important Considerations for Data Collection include: </a:t>
            </a:r>
            <a:endParaRPr sz="1200" b="1">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Determine if parents will help collect data.</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Parent training should be included in the “program modifications or supports for school staff” or “family engagement” section of the IEP. </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Document in contingency plan and IEP revision.</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Set up check in times or coaching with parents.</a:t>
            </a:r>
            <a:endParaRPr sz="1200">
              <a:solidFill>
                <a:schemeClr val="dk1"/>
              </a:solidFill>
              <a:latin typeface="Lato"/>
              <a:ea typeface="Lato"/>
              <a:cs typeface="Lato"/>
              <a:sym typeface="Lato"/>
            </a:endParaRPr>
          </a:p>
          <a:p>
            <a:pPr marL="457200" lvl="0" indent="-304800" algn="l" rtl="0">
              <a:lnSpc>
                <a:spcPct val="115000"/>
              </a:lnSpc>
              <a:spcBef>
                <a:spcPts val="600"/>
              </a:spcBef>
              <a:spcAft>
                <a:spcPts val="0"/>
              </a:spcAft>
              <a:buClr>
                <a:schemeClr val="dk1"/>
              </a:buClr>
              <a:buSzPts val="1200"/>
              <a:buFont typeface="Lato"/>
              <a:buChar char="•"/>
            </a:pPr>
            <a:r>
              <a:rPr lang="en-US" sz="1200">
                <a:solidFill>
                  <a:schemeClr val="dk1"/>
                </a:solidFill>
                <a:latin typeface="Lato"/>
                <a:ea typeface="Lato"/>
                <a:cs typeface="Lato"/>
                <a:sym typeface="Lato"/>
              </a:rPr>
              <a:t>Consider collecting data more often.</a:t>
            </a:r>
            <a:endParaRPr sz="1200">
              <a:solidFill>
                <a:schemeClr val="dk1"/>
              </a:solidFill>
              <a:latin typeface="Lato"/>
              <a:ea typeface="Lato"/>
              <a:cs typeface="Lato"/>
              <a:sym typeface="Lato"/>
            </a:endParaRPr>
          </a:p>
          <a:p>
            <a:pPr marL="0" lvl="0" indent="0" algn="l" rtl="0">
              <a:spcBef>
                <a:spcPts val="600"/>
              </a:spcBef>
              <a:spcAft>
                <a:spcPts val="0"/>
              </a:spcAft>
              <a:buNone/>
            </a:pPr>
            <a:endParaRPr/>
          </a:p>
          <a:p>
            <a:pPr marL="0" lvl="0" indent="0" algn="l" rtl="0">
              <a:spcBef>
                <a:spcPts val="0"/>
              </a:spcBef>
              <a:spcAft>
                <a:spcPts val="0"/>
              </a:spcAft>
              <a:buNone/>
            </a:pPr>
            <a:endParaRPr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0" y="1293834"/>
            <a:ext cx="91440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l="209" t="7105" b="14555"/>
          <a:stretch/>
        </p:blipFill>
        <p:spPr>
          <a:xfrm>
            <a:off x="-1" y="3248879"/>
            <a:ext cx="9144058" cy="1896438"/>
          </a:xfrm>
          <a:prstGeom prst="rect">
            <a:avLst/>
          </a:prstGeom>
          <a:noFill/>
          <a:ln>
            <a:noFill/>
          </a:ln>
        </p:spPr>
      </p:pic>
      <p:pic>
        <p:nvPicPr>
          <p:cNvPr id="13" name="Google Shape;13;p2"/>
          <p:cNvPicPr preferRelativeResize="0"/>
          <p:nvPr/>
        </p:nvPicPr>
        <p:blipFill rotWithShape="1">
          <a:blip r:embed="rId3">
            <a:alphaModFix/>
          </a:blip>
          <a:srcRect/>
          <a:stretch/>
        </p:blipFill>
        <p:spPr>
          <a:xfrm>
            <a:off x="3262141" y="4465217"/>
            <a:ext cx="2624950" cy="579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7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75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75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750"/>
                                        <p:tgtEl>
                                          <p:spTgt spid="10">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750"/>
                                        <p:tgtEl>
                                          <p:spTgt spid="11">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fade">
                                      <p:cBhvr>
                                        <p:cTn id="59" dur="750"/>
                                        <p:tgtEl>
                                          <p:spTgt spid="11">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fade">
                                      <p:cBhvr>
                                        <p:cTn id="63" dur="750"/>
                                        <p:tgtEl>
                                          <p:spTgt spid="11">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fade">
                                      <p:cBhvr>
                                        <p:cTn id="67" dur="750"/>
                                        <p:tgtEl>
                                          <p:spTgt spid="11">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Effect transition="in" filter="fade">
                                      <p:cBhvr>
                                        <p:cTn id="71" dur="750"/>
                                        <p:tgtEl>
                                          <p:spTgt spid="11">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fade">
                                      <p:cBhvr>
                                        <p:cTn id="75" dur="750"/>
                                        <p:tgtEl>
                                          <p:spTgt spid="11">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pRg st="7" end="7"/>
                                            </p:txEl>
                                          </p:spTgt>
                                        </p:tgtEl>
                                        <p:attrNameLst>
                                          <p:attrName>style.visibility</p:attrName>
                                        </p:attrNameLst>
                                      </p:cBhvr>
                                      <p:to>
                                        <p:strVal val="visible"/>
                                      </p:to>
                                    </p:set>
                                    <p:animEffect transition="in" filter="fade">
                                      <p:cBhvr>
                                        <p:cTn id="79" dur="750"/>
                                        <p:tgtEl>
                                          <p:spTgt spid="11">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pRg st="8" end="8"/>
                                            </p:txEl>
                                          </p:spTgt>
                                        </p:tgtEl>
                                        <p:attrNameLst>
                                          <p:attrName>style.visibility</p:attrName>
                                        </p:attrNameLst>
                                      </p:cBhvr>
                                      <p:to>
                                        <p:strVal val="visible"/>
                                      </p:to>
                                    </p:set>
                                    <p:animEffect transition="in" filter="fade">
                                      <p:cBhvr>
                                        <p:cTn id="83" dur="7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4"/>
        <p:cNvGrpSpPr/>
        <p:nvPr/>
      </p:nvGrpSpPr>
      <p:grpSpPr>
        <a:xfrm>
          <a:off x="0" y="0"/>
          <a:ext cx="0" cy="0"/>
          <a:chOff x="0" y="0"/>
          <a:chExt cx="0" cy="0"/>
        </a:xfrm>
      </p:grpSpPr>
      <p:sp>
        <p:nvSpPr>
          <p:cNvPr id="15" name="Google Shape;15;p3"/>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188325" y="0"/>
            <a:ext cx="87921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75"/>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
        <p:cNvGrpSpPr/>
        <p:nvPr/>
      </p:nvGrpSpPr>
      <p:grpSpPr>
        <a:xfrm>
          <a:off x="0" y="0"/>
          <a:ext cx="0" cy="0"/>
          <a:chOff x="0" y="0"/>
          <a:chExt cx="0" cy="0"/>
        </a:xfrm>
      </p:grpSpPr>
      <p:sp>
        <p:nvSpPr>
          <p:cNvPr id="22" name="Google Shape;22;p5"/>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3" name="Google Shape;23;p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 name="Google Shape;24;p5"/>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Arial Rounded"/>
              <a:buNone/>
              <a:defRPr sz="4500" b="0">
                <a:latin typeface="Arial Rounded"/>
                <a:ea typeface="Arial Rounded"/>
                <a:cs typeface="Arial Rounded"/>
                <a:sym typeface="Arial Round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30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mt="7300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ecfr.gov/cgi-bin/text-idx?SID=b31f31f82cd2975e66f25684667e0324&amp;mc=true&amp;node=se34.2.300_1324&amp;rgn=div8"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intensiveintervention.org/sites/default/files/Virtual_PM_Tip_508.pdf"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dpi.wi.gov/sites/default/files/imce/sped/pdf/monitoring-progress-iep-checklist.pdf" TargetMode="External"/><Relationship Id="rId5" Type="http://schemas.openxmlformats.org/officeDocument/2006/relationships/hyperlink" Target="https://dpi.wi.gov/sped/college-and-career-ready-ieps/learning-resources/monitoring-iep-goals" TargetMode="External"/><Relationship Id="rId4" Type="http://schemas.openxmlformats.org/officeDocument/2006/relationships/hyperlink" Target="https://www.cdc.gov/coronavirus/2019-ncov/community/schools-childcare/school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intensiveintervention.org/resource/FAQ-collecting-progress-monitoring-data-virtually"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hyperlink" Target="https://ceedar.education.ufl.edu/wp-content/uploads/2020/10/CEEDER-Leveraging-508.pdf" TargetMode="External"/><Relationship Id="rId4" Type="http://schemas.openxmlformats.org/officeDocument/2006/relationships/hyperlink" Target="https://intensiveintervention.org/sites/default/files/Virtual_PM_Tip_508.pdf"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pi.wi.gov/education-forward/returning-schools/taking-an-equitable-approach"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s://dpi.wi.gov/sites/default/files/imce/sped/pdf/covid-facial-coverings-considerations.pdf" TargetMode="External"/><Relationship Id="rId5" Type="http://schemas.openxmlformats.org/officeDocument/2006/relationships/hyperlink" Target="https://www.pearsonassessments.com/content/dam/school/global/clinical/us/assets/telepractice/using-ppe-in-assessment.pdf" TargetMode="External"/><Relationship Id="rId4" Type="http://schemas.openxmlformats.org/officeDocument/2006/relationships/hyperlink" Target="https://www.nasponline.org/resources-and-publications/resources-and-podcasts/covid-19-resource-center/special-education-resources/telehealth-virtual-service-delivery-updated-recommendation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pi.wi.gov/sped/supplemental-resources-supporting-students-ieps-during-covid-19-0"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hyperlink" Target="https://dpi.wi.gov/sped/educators/teleservice" TargetMode="External"/><Relationship Id="rId4" Type="http://schemas.openxmlformats.org/officeDocument/2006/relationships/hyperlink" Target="https://dpi.wi.gov/sped/college-and-career-ready-ieps/learning-resources/5-step-process"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education-forward/learning-landscape/learning-environment-consider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hs.wisconsin.gov/covid-19/ppe.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pi.wi.gov/education-forward/learning-landscape/learning-environment-considera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sites/default/files/imce/sped/pdf/Extended_School_Closure_due_to_COVI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pi.wi.gov/sped/covid-19-sped-updates-and-resourc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pi.wi.gov/sped/laws-procedures-bulletins/bulletins/10-0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sites/default/files/imce/sped/pdf/Extended_School_Closure_due_to_COVID.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pi.wi.gov/sped/covid-19-sped-updates-and-resour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adlet.com/sharonmadsen/qqnmfg6axakpgt0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ites/default/files/imce/sped/pdf/Extended_School_Closure_due_to_COVID.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pi.wi.gov/sped/covid-19-sped-updates-and-resour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ped/laws-procedures-bulletins/bulletins/18-0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usp=shar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pi.wi.gov/sped/college-and-career-ready-ieps/5-step-process/step2"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heading=h.r3eohbrart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ocs.google.com/document/d/1nTuSOld1avG_rlxJZ9g-cPVd-ZPMuV2nChGao5yaw7o/edit?usp=sharin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spei.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mailto:wspei@cesa12.org"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183700" y="989525"/>
            <a:ext cx="8802000" cy="1842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900">
                <a:solidFill>
                  <a:schemeClr val="dk1"/>
                </a:solidFill>
                <a:latin typeface="Lato"/>
                <a:ea typeface="Lato"/>
                <a:cs typeface="Lato"/>
                <a:sym typeface="Lato"/>
              </a:rPr>
              <a:t>A Guide to Implementing IEPs and Monitoring Progress of IEP Goals When Moving Between In-Person, Hybrid, or Virtual Learning Environments</a:t>
            </a:r>
            <a:endParaRPr sz="2900">
              <a:solidFill>
                <a:schemeClr val="dk1"/>
              </a:solidFill>
              <a:latin typeface="Lato"/>
              <a:ea typeface="Lato"/>
              <a:cs typeface="Lato"/>
              <a:sym typeface="Lato"/>
            </a:endParaRPr>
          </a:p>
          <a:p>
            <a:pPr marL="0" lvl="0" indent="0" algn="ctr" rtl="0">
              <a:lnSpc>
                <a:spcPct val="100000"/>
              </a:lnSpc>
              <a:spcBef>
                <a:spcPts val="600"/>
              </a:spcBef>
              <a:spcAft>
                <a:spcPts val="600"/>
              </a:spcAft>
              <a:buClr>
                <a:schemeClr val="dk1"/>
              </a:buClr>
              <a:buSzPts val="1100"/>
              <a:buFont typeface="Arial"/>
              <a:buNone/>
            </a:pPr>
            <a:r>
              <a:rPr lang="en-US" sz="2300">
                <a:solidFill>
                  <a:schemeClr val="dk1"/>
                </a:solidFill>
                <a:latin typeface="Lato"/>
                <a:ea typeface="Lato"/>
                <a:cs typeface="Lato"/>
                <a:sym typeface="Lato"/>
              </a:rPr>
              <a:t>for Individualized Education Program (IEP) Teams</a:t>
            </a:r>
            <a:endParaRPr sz="2200">
              <a:solidFill>
                <a:schemeClr val="dk1"/>
              </a:solidFill>
              <a:latin typeface="Lato"/>
              <a:ea typeface="Lato"/>
              <a:cs typeface="Lato"/>
              <a:sym typeface="Lato"/>
            </a:endParaRPr>
          </a:p>
        </p:txBody>
      </p:sp>
      <p:sp>
        <p:nvSpPr>
          <p:cNvPr id="33" name="Google Shape;33;p7"/>
          <p:cNvSpPr txBox="1">
            <a:spLocks noGrp="1"/>
          </p:cNvSpPr>
          <p:nvPr>
            <p:ph type="body" idx="2"/>
          </p:nvPr>
        </p:nvSpPr>
        <p:spPr>
          <a:xfrm>
            <a:off x="4545025" y="3142500"/>
            <a:ext cx="4599000" cy="141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8"/>
              <a:buNone/>
            </a:pPr>
            <a:r>
              <a:rPr lang="en-US" sz="1300">
                <a:solidFill>
                  <a:srgbClr val="000000"/>
                </a:solidFill>
              </a:rPr>
              <a:t>Daniel Parker, Assistant Director of Special Education</a:t>
            </a:r>
            <a:endParaRPr sz="1300">
              <a:solidFill>
                <a:srgbClr val="000000"/>
              </a:solidFill>
            </a:endParaRPr>
          </a:p>
          <a:p>
            <a:pPr marL="0" lvl="0" indent="0" algn="l" rtl="0">
              <a:lnSpc>
                <a:spcPct val="100000"/>
              </a:lnSpc>
              <a:spcBef>
                <a:spcPts val="0"/>
              </a:spcBef>
              <a:spcAft>
                <a:spcPts val="0"/>
              </a:spcAft>
              <a:buClr>
                <a:schemeClr val="dk1"/>
              </a:buClr>
              <a:buSzPts val="1318"/>
              <a:buNone/>
            </a:pPr>
            <a:r>
              <a:rPr lang="en-US" sz="1300">
                <a:solidFill>
                  <a:srgbClr val="000000"/>
                </a:solidFill>
              </a:rPr>
              <a:t>Sharon Madsen, Specific Learning Disabilities Consultant </a:t>
            </a:r>
            <a:endParaRPr sz="1300">
              <a:solidFill>
                <a:srgbClr val="000000"/>
              </a:solidFill>
            </a:endParaRPr>
          </a:p>
          <a:p>
            <a:pPr marL="0" lvl="0" indent="0" algn="l" rtl="0">
              <a:lnSpc>
                <a:spcPct val="100000"/>
              </a:lnSpc>
              <a:spcBef>
                <a:spcPts val="0"/>
              </a:spcBef>
              <a:spcAft>
                <a:spcPts val="0"/>
              </a:spcAft>
              <a:buClr>
                <a:schemeClr val="dk1"/>
              </a:buClr>
              <a:buSzPts val="1318"/>
              <a:buNone/>
            </a:pPr>
            <a:r>
              <a:rPr lang="en-US" sz="1300">
                <a:solidFill>
                  <a:srgbClr val="000000"/>
                </a:solidFill>
              </a:rPr>
              <a:t>Date: Fall 2020</a:t>
            </a:r>
            <a:endParaRPr sz="13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body" idx="2"/>
          </p:nvPr>
        </p:nvSpPr>
        <p:spPr>
          <a:xfrm>
            <a:off x="1818050" y="910575"/>
            <a:ext cx="5511600" cy="2571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0"/>
              <a:t>Today we will walk away with ability to . . . </a:t>
            </a:r>
            <a:endParaRPr sz="2000" b="0"/>
          </a:p>
          <a:p>
            <a:pPr marL="457200" lvl="0" indent="-355600" algn="l" rtl="0">
              <a:lnSpc>
                <a:spcPct val="115000"/>
              </a:lnSpc>
              <a:spcBef>
                <a:spcPts val="600"/>
              </a:spcBef>
              <a:spcAft>
                <a:spcPts val="0"/>
              </a:spcAft>
              <a:buSzPts val="2000"/>
              <a:buChar char="●"/>
            </a:pPr>
            <a:r>
              <a:rPr lang="en-US" sz="2000" b="0"/>
              <a:t>Know the general requirements for educating students with IEPs during COVID-19</a:t>
            </a:r>
            <a:endParaRPr sz="2000" b="0"/>
          </a:p>
          <a:p>
            <a:pPr marL="457200" lvl="0" indent="-355600" algn="l" rtl="0">
              <a:lnSpc>
                <a:spcPct val="115000"/>
              </a:lnSpc>
              <a:spcBef>
                <a:spcPts val="600"/>
              </a:spcBef>
              <a:spcAft>
                <a:spcPts val="0"/>
              </a:spcAft>
              <a:buSzPts val="2000"/>
              <a:buChar char="●"/>
            </a:pPr>
            <a:r>
              <a:rPr lang="en-US" sz="2000" b="0"/>
              <a:t>Understand a process for identifying if and how an IEP can be implemented as written when moving from in-person to a virtual or hybrid learning environment</a:t>
            </a:r>
            <a:endParaRPr sz="2000" b="0"/>
          </a:p>
          <a:p>
            <a:pPr marL="457200" lvl="0" indent="-355600" algn="l" rtl="0">
              <a:lnSpc>
                <a:spcPct val="115000"/>
              </a:lnSpc>
              <a:spcBef>
                <a:spcPts val="600"/>
              </a:spcBef>
              <a:spcAft>
                <a:spcPts val="600"/>
              </a:spcAft>
              <a:buSzPts val="2000"/>
              <a:buChar char="●"/>
            </a:pPr>
            <a:r>
              <a:rPr lang="en-US" sz="2000" b="0"/>
              <a:t>Determine if and how IEP goals can be monitored in a virtual learning environment</a:t>
            </a:r>
            <a:endParaRPr sz="2000" b="0"/>
          </a:p>
        </p:txBody>
      </p:sp>
      <p:sp>
        <p:nvSpPr>
          <p:cNvPr id="132" name="Google Shape;132;p16"/>
          <p:cNvSpPr txBox="1">
            <a:spLocks noGrp="1"/>
          </p:cNvSpPr>
          <p:nvPr>
            <p:ph type="body" idx="1"/>
          </p:nvPr>
        </p:nvSpPr>
        <p:spPr>
          <a:xfrm>
            <a:off x="190250"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Outcomes for Today</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0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Characteristics of Procedures and Methods Used to Monitor IEP Goal Progress</a:t>
            </a:r>
            <a:endParaRPr sz="2800"/>
          </a:p>
        </p:txBody>
      </p:sp>
      <p:sp>
        <p:nvSpPr>
          <p:cNvPr id="777" name="Google Shape;777;p106"/>
          <p:cNvSpPr txBox="1">
            <a:spLocks noGrp="1"/>
          </p:cNvSpPr>
          <p:nvPr>
            <p:ph type="body" idx="2"/>
          </p:nvPr>
        </p:nvSpPr>
        <p:spPr>
          <a:xfrm>
            <a:off x="1366425" y="1044250"/>
            <a:ext cx="6420900" cy="2666100"/>
          </a:xfrm>
          <a:prstGeom prst="rect">
            <a:avLst/>
          </a:prstGeom>
        </p:spPr>
        <p:txBody>
          <a:bodyPr spcFirstLastPara="1" wrap="square" lIns="91425" tIns="45700" rIns="91425" bIns="45700" anchor="t" anchorCtr="0">
            <a:noAutofit/>
          </a:bodyPr>
          <a:lstStyle/>
          <a:p>
            <a:pPr marL="457200" marR="0" lvl="0" indent="-349250" algn="l" rtl="0">
              <a:lnSpc>
                <a:spcPct val="115000"/>
              </a:lnSpc>
              <a:spcBef>
                <a:spcPts val="0"/>
              </a:spcBef>
              <a:spcAft>
                <a:spcPts val="0"/>
              </a:spcAft>
              <a:buSzPts val="1900"/>
              <a:buChar char="•"/>
            </a:pPr>
            <a:r>
              <a:rPr lang="en-US" sz="1900"/>
              <a:t>Accurate</a:t>
            </a:r>
            <a:r>
              <a:rPr lang="en-US" sz="1900" b="0"/>
              <a:t> (valid+reliable): Consistently measures target outlined in the goal</a:t>
            </a:r>
            <a:endParaRPr sz="1900" b="0"/>
          </a:p>
          <a:p>
            <a:pPr marL="457200" marR="0" lvl="0" indent="-349250" algn="l" rtl="0">
              <a:lnSpc>
                <a:spcPct val="115000"/>
              </a:lnSpc>
              <a:spcBef>
                <a:spcPts val="600"/>
              </a:spcBef>
              <a:spcAft>
                <a:spcPts val="0"/>
              </a:spcAft>
              <a:buSzPts val="1900"/>
              <a:buChar char="•"/>
            </a:pPr>
            <a:r>
              <a:rPr lang="en-US" sz="1900"/>
              <a:t>Sensitive</a:t>
            </a:r>
            <a:r>
              <a:rPr lang="en-US" sz="1900" b="0"/>
              <a:t>: Tools used are sensitive to growth; small changes in performance</a:t>
            </a:r>
            <a:endParaRPr sz="1900" b="0"/>
          </a:p>
          <a:p>
            <a:pPr marL="457200" marR="0" lvl="0" indent="-349250" algn="l" rtl="0">
              <a:lnSpc>
                <a:spcPct val="115000"/>
              </a:lnSpc>
              <a:spcBef>
                <a:spcPts val="600"/>
              </a:spcBef>
              <a:spcAft>
                <a:spcPts val="0"/>
              </a:spcAft>
              <a:buSzPts val="1900"/>
              <a:buChar char="•"/>
            </a:pPr>
            <a:r>
              <a:rPr lang="en-US" sz="1900"/>
              <a:t>Frequent</a:t>
            </a:r>
            <a:r>
              <a:rPr lang="en-US" sz="1900" b="0"/>
              <a:t>: Regular and frequent data collection</a:t>
            </a:r>
            <a:endParaRPr sz="1900" b="0"/>
          </a:p>
          <a:p>
            <a:pPr marL="457200" marR="0" lvl="0" indent="-349250" algn="l" rtl="0">
              <a:lnSpc>
                <a:spcPct val="115000"/>
              </a:lnSpc>
              <a:spcBef>
                <a:spcPts val="600"/>
              </a:spcBef>
              <a:spcAft>
                <a:spcPts val="0"/>
              </a:spcAft>
              <a:buSzPts val="1900"/>
              <a:buChar char="•"/>
            </a:pPr>
            <a:r>
              <a:rPr lang="en-US" sz="1900"/>
              <a:t>Simple</a:t>
            </a:r>
            <a:r>
              <a:rPr lang="en-US" sz="1900" b="0"/>
              <a:t>: Easy to implement, quick to administer, easy to “score”</a:t>
            </a:r>
            <a:endParaRPr sz="1900" b="0"/>
          </a:p>
          <a:p>
            <a:pPr marL="457200" marR="0" lvl="0" indent="-349250" algn="l" rtl="0">
              <a:lnSpc>
                <a:spcPct val="115000"/>
              </a:lnSpc>
              <a:spcBef>
                <a:spcPts val="600"/>
              </a:spcBef>
              <a:spcAft>
                <a:spcPts val="0"/>
              </a:spcAft>
              <a:buSzPts val="1900"/>
              <a:buChar char="•"/>
            </a:pPr>
            <a:r>
              <a:rPr lang="en-US" sz="1900"/>
              <a:t>Brief</a:t>
            </a:r>
            <a:r>
              <a:rPr lang="en-US" sz="1900" b="0"/>
              <a:t>: Takes only a short amount of time or embedded in instruction</a:t>
            </a:r>
            <a:endParaRPr sz="1900"/>
          </a:p>
          <a:p>
            <a:pPr marL="0" lvl="0" indent="0" algn="l" rtl="0">
              <a:lnSpc>
                <a:spcPct val="115000"/>
              </a:lnSpc>
              <a:spcBef>
                <a:spcPts val="600"/>
              </a:spcBef>
              <a:spcAft>
                <a:spcPts val="600"/>
              </a:spcAft>
              <a:buNone/>
            </a:pPr>
            <a:endParaRPr sz="1900"/>
          </a:p>
        </p:txBody>
      </p:sp>
      <p:sp>
        <p:nvSpPr>
          <p:cNvPr id="778" name="Google Shape;778;p106"/>
          <p:cNvSpPr txBox="1"/>
          <p:nvPr/>
        </p:nvSpPr>
        <p:spPr>
          <a:xfrm>
            <a:off x="284150" y="4280125"/>
            <a:ext cx="9009600" cy="6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US" sz="1500" i="1">
                <a:solidFill>
                  <a:schemeClr val="dk1"/>
                </a:solidFill>
                <a:latin typeface="Lato"/>
                <a:ea typeface="Lato"/>
                <a:cs typeface="Lato"/>
                <a:sym typeface="Lato"/>
              </a:rPr>
              <a:t>See appendix A-F for additional examples and considerations for monitoring progress of IEP goals in a virtual learning environment. </a:t>
            </a:r>
            <a:endParaRPr sz="900">
              <a:latin typeface="Lato"/>
              <a:ea typeface="Lato"/>
              <a:cs typeface="Lato"/>
              <a:sym typeface="La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Training Activity Discussion </a:t>
            </a:r>
            <a:endParaRPr/>
          </a:p>
        </p:txBody>
      </p:sp>
      <p:sp>
        <p:nvSpPr>
          <p:cNvPr id="784" name="Google Shape;784;p107"/>
          <p:cNvSpPr txBox="1">
            <a:spLocks noGrp="1"/>
          </p:cNvSpPr>
          <p:nvPr>
            <p:ph type="body" idx="2"/>
          </p:nvPr>
        </p:nvSpPr>
        <p:spPr>
          <a:xfrm>
            <a:off x="1369800" y="1197425"/>
            <a:ext cx="6378900" cy="25128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b="0"/>
              <a:t>What are some goal target skills and measures to monitor IEP goal progress that could be </a:t>
            </a:r>
            <a:r>
              <a:rPr lang="en-US" sz="2200" i="1"/>
              <a:t>revised </a:t>
            </a:r>
            <a:r>
              <a:rPr lang="en-US" sz="2200" b="0"/>
              <a:t>for a virtual learning environment? </a:t>
            </a:r>
            <a:endParaRPr sz="600" b="0"/>
          </a:p>
          <a:p>
            <a:pPr marL="457200" lvl="0" indent="-368300" algn="l" rtl="0">
              <a:lnSpc>
                <a:spcPct val="115000"/>
              </a:lnSpc>
              <a:spcBef>
                <a:spcPts val="600"/>
              </a:spcBef>
              <a:spcAft>
                <a:spcPts val="0"/>
              </a:spcAft>
              <a:buSzPts val="2200"/>
              <a:buChar char="•"/>
            </a:pPr>
            <a:r>
              <a:rPr lang="en-US" sz="2200" b="0"/>
              <a:t>See Appendix B: Additional Process Steps for Monitoring Progress of IEP Goals in a Virtual Setting (page 19).</a:t>
            </a:r>
            <a:endParaRPr sz="2200" b="0"/>
          </a:p>
          <a:p>
            <a:pPr marL="457200" lvl="0" indent="-368300" algn="l" rtl="0">
              <a:lnSpc>
                <a:spcPct val="115000"/>
              </a:lnSpc>
              <a:spcBef>
                <a:spcPts val="600"/>
              </a:spcBef>
              <a:spcAft>
                <a:spcPts val="600"/>
              </a:spcAft>
              <a:buSzPts val="2200"/>
              <a:buChar char="•"/>
            </a:pPr>
            <a:r>
              <a:rPr lang="en-US" sz="2200" b="0"/>
              <a:t>See Appendix C: Common Methods for Collecting Progress Monitoring Data (page 20-21).</a:t>
            </a:r>
            <a:endParaRPr b="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0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r>
              <a:rPr lang="en-US" sz="1800"/>
              <a:t>Wrapping Up Review the Effects of Disability and Disability-Related Need(s) to Determine </a:t>
            </a:r>
            <a:r>
              <a:rPr lang="en-US" sz="1800" i="1"/>
              <a:t>if </a:t>
            </a:r>
            <a:r>
              <a:rPr lang="en-US" sz="1800"/>
              <a:t>and </a:t>
            </a:r>
            <a:r>
              <a:rPr lang="en-US" sz="1800" i="1"/>
              <a:t>how </a:t>
            </a:r>
            <a:r>
              <a:rPr lang="en-US" sz="1800"/>
              <a:t>the IEP Team Can Revise the Procedures for Monitoring IEP Goal Progress in a Virtual Learning Environment</a:t>
            </a:r>
            <a:endParaRPr sz="3400"/>
          </a:p>
          <a:p>
            <a:pPr marL="0" lvl="0" indent="0" algn="ctr" rtl="0">
              <a:spcBef>
                <a:spcPts val="0"/>
              </a:spcBef>
              <a:spcAft>
                <a:spcPts val="0"/>
              </a:spcAft>
              <a:buClr>
                <a:schemeClr val="dk1"/>
              </a:buClr>
              <a:buSzPts val="1100"/>
              <a:buFont typeface="Arial"/>
              <a:buNone/>
            </a:pPr>
            <a:endParaRPr sz="2000"/>
          </a:p>
        </p:txBody>
      </p:sp>
      <p:sp>
        <p:nvSpPr>
          <p:cNvPr id="790" name="Google Shape;790;p108"/>
          <p:cNvSpPr txBox="1">
            <a:spLocks noGrp="1"/>
          </p:cNvSpPr>
          <p:nvPr>
            <p:ph type="body" idx="2"/>
          </p:nvPr>
        </p:nvSpPr>
        <p:spPr>
          <a:xfrm>
            <a:off x="1376250" y="1230525"/>
            <a:ext cx="63915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If the answer to this question is “yes,”</a:t>
            </a:r>
            <a:r>
              <a:rPr lang="en-US" b="0"/>
              <a:t> then the procedures for measuring the student’s progress toward meeting the annual goal from baseline to level of attainment can be implemented as written in a virtual learning environment. No revision to the IEP is needed. </a:t>
            </a:r>
            <a:endParaRPr b="0"/>
          </a:p>
          <a:p>
            <a:pPr marL="0" lvl="0" indent="0" algn="l" rtl="0">
              <a:spcBef>
                <a:spcPts val="600"/>
              </a:spcBef>
              <a:spcAft>
                <a:spcPts val="439"/>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800"/>
              <a:t>Wrapping Up Review the Effects of Disability and Disability-Related Need(s) to Determine </a:t>
            </a:r>
            <a:r>
              <a:rPr lang="en-US" sz="1800" i="1"/>
              <a:t>if </a:t>
            </a:r>
            <a:r>
              <a:rPr lang="en-US" sz="1800"/>
              <a:t>and </a:t>
            </a:r>
            <a:r>
              <a:rPr lang="en-US" sz="1800" i="1"/>
              <a:t>how </a:t>
            </a:r>
            <a:r>
              <a:rPr lang="en-US" sz="1800"/>
              <a:t>the IEP Team Can Revise the Procedures for Monitoring IEP Goal Progress in a Virtual Learning Environment</a:t>
            </a:r>
            <a:endParaRPr sz="3400"/>
          </a:p>
        </p:txBody>
      </p:sp>
      <p:sp>
        <p:nvSpPr>
          <p:cNvPr id="796" name="Google Shape;796;p109"/>
          <p:cNvSpPr txBox="1">
            <a:spLocks noGrp="1"/>
          </p:cNvSpPr>
          <p:nvPr>
            <p:ph type="body" idx="2"/>
          </p:nvPr>
        </p:nvSpPr>
        <p:spPr>
          <a:xfrm>
            <a:off x="1359925" y="1230525"/>
            <a:ext cx="64227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None/>
            </a:pPr>
            <a:r>
              <a:rPr lang="en-US" sz="2200"/>
              <a:t>If the answer to this question is “no,”</a:t>
            </a:r>
            <a:r>
              <a:rPr lang="en-US" sz="2200" b="0"/>
              <a:t> then the IEP team should review the student’s effect of disability, disability-related needs, and IEP goal to determine how the IEP team will revise the procedures for measuring the student’s progress toward meeting the annual goal in a </a:t>
            </a:r>
            <a:r>
              <a:rPr lang="en-US" sz="2200" b="0" i="1"/>
              <a:t>virtual </a:t>
            </a:r>
            <a:r>
              <a:rPr lang="en-US" sz="2200" b="0"/>
              <a:t>learning environment to ensure FAPE is provided. </a:t>
            </a:r>
            <a:endParaRPr sz="22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1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r>
              <a:rPr lang="en-US" sz="1800"/>
              <a:t>Wrapping Up Review the Effects of Disability and Disability-Related Need(s) to Determine </a:t>
            </a:r>
            <a:r>
              <a:rPr lang="en-US" sz="1800" i="1"/>
              <a:t>if </a:t>
            </a:r>
            <a:r>
              <a:rPr lang="en-US" sz="1800"/>
              <a:t>and </a:t>
            </a:r>
            <a:r>
              <a:rPr lang="en-US" sz="1800" i="1"/>
              <a:t>how </a:t>
            </a:r>
            <a:r>
              <a:rPr lang="en-US" sz="1800"/>
              <a:t>the IEP Team Can Revise the Procedures for Monitoring IEP Goal Progress in a Virtual Learning Environment</a:t>
            </a:r>
            <a:endParaRPr sz="3400"/>
          </a:p>
          <a:p>
            <a:pPr marL="0" lvl="0" indent="0" algn="ctr" rtl="0">
              <a:spcBef>
                <a:spcPts val="0"/>
              </a:spcBef>
              <a:spcAft>
                <a:spcPts val="0"/>
              </a:spcAft>
              <a:buNone/>
            </a:pPr>
            <a:endParaRPr sz="2000"/>
          </a:p>
        </p:txBody>
      </p:sp>
      <p:sp>
        <p:nvSpPr>
          <p:cNvPr id="802" name="Google Shape;802;p110"/>
          <p:cNvSpPr txBox="1">
            <a:spLocks noGrp="1"/>
          </p:cNvSpPr>
          <p:nvPr>
            <p:ph type="body" idx="2"/>
          </p:nvPr>
        </p:nvSpPr>
        <p:spPr>
          <a:xfrm>
            <a:off x="884250" y="924775"/>
            <a:ext cx="7375500" cy="266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0"/>
              <a:t>The IEP team may consider if IEP goal progress can be monitored in-person, with appropriate measures to ensure student and staff safety. If in-person monitoring is not possible, the IEP team may also consider reviewing the student’s disability-related need(s) to ensure appropriate IEP goals and IEP services are in place so the student can make progress on IEP goals and can progress in age or grade general education level curriculum. This may include developing a contingency plan to outline changes to the IEP when the student moves between in-person and virtual learning environments. </a:t>
            </a:r>
            <a:endParaRPr sz="1800" b="0"/>
          </a:p>
          <a:p>
            <a:pPr marL="0" lvl="0" indent="0" algn="l" rtl="0">
              <a:lnSpc>
                <a:spcPct val="115000"/>
              </a:lnSpc>
              <a:spcBef>
                <a:spcPts val="600"/>
              </a:spcBef>
              <a:spcAft>
                <a:spcPts val="0"/>
              </a:spcAft>
              <a:buNone/>
            </a:pPr>
            <a:r>
              <a:rPr lang="en-US" sz="1800" b="0" i="1"/>
              <a:t>See Appendix C: Common Methods of Collecting Progress Monitoring Data and </a:t>
            </a:r>
            <a:r>
              <a:rPr lang="en-US" sz="1800" b="0" i="1"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discussion questions on page 7 and 15 for additional considerations to help with decision-making.</a:t>
            </a:r>
            <a:endParaRPr sz="1800" b="0"/>
          </a:p>
          <a:p>
            <a:pPr marL="0" lvl="0" indent="0" algn="l" rtl="0">
              <a:lnSpc>
                <a:spcPct val="115000"/>
              </a:lnSpc>
              <a:spcBef>
                <a:spcPts val="600"/>
              </a:spcBef>
              <a:spcAft>
                <a:spcPts val="0"/>
              </a:spcAft>
              <a:buNone/>
            </a:pPr>
            <a:endParaRPr sz="1800"/>
          </a:p>
          <a:p>
            <a:pPr marL="0" lvl="0" indent="0" algn="l" rtl="0">
              <a:lnSpc>
                <a:spcPct val="115000"/>
              </a:lnSpc>
              <a:spcBef>
                <a:spcPts val="600"/>
              </a:spcBef>
              <a:spcAft>
                <a:spcPts val="0"/>
              </a:spcAft>
              <a:buNone/>
            </a:pPr>
            <a:endParaRPr sz="1800" b="0"/>
          </a:p>
          <a:p>
            <a:pPr marL="0" lvl="0" indent="0" algn="l" rtl="0">
              <a:lnSpc>
                <a:spcPct val="115000"/>
              </a:lnSpc>
              <a:spcBef>
                <a:spcPts val="600"/>
              </a:spcBef>
              <a:spcAft>
                <a:spcPts val="600"/>
              </a:spcAft>
              <a:buNone/>
            </a:pPr>
            <a:endParaRPr sz="1800" b="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1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Revisions Moving from In-Person to Virtual or Hybrid Learning Environments</a:t>
            </a:r>
            <a:endParaRPr sz="2600"/>
          </a:p>
        </p:txBody>
      </p:sp>
      <p:sp>
        <p:nvSpPr>
          <p:cNvPr id="808" name="Google Shape;808;p111"/>
          <p:cNvSpPr/>
          <p:nvPr/>
        </p:nvSpPr>
        <p:spPr>
          <a:xfrm>
            <a:off x="3172725" y="1062500"/>
            <a:ext cx="2520600" cy="8037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(section of IEP) be addressed / implemented as written?</a:t>
            </a:r>
            <a:endParaRPr sz="1600" b="1">
              <a:solidFill>
                <a:srgbClr val="FFFFFF"/>
              </a:solidFill>
              <a:latin typeface="Lato"/>
              <a:ea typeface="Lato"/>
              <a:cs typeface="Lato"/>
              <a:sym typeface="Lato"/>
            </a:endParaRPr>
          </a:p>
        </p:txBody>
      </p:sp>
      <p:sp>
        <p:nvSpPr>
          <p:cNvPr id="809" name="Google Shape;809;p111"/>
          <p:cNvSpPr/>
          <p:nvPr/>
        </p:nvSpPr>
        <p:spPr>
          <a:xfrm>
            <a:off x="3172725" y="2094750"/>
            <a:ext cx="4018200" cy="10194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student needs be addressed, goal implemented and progress monitored with services provided in a virtual learning environment?</a:t>
            </a:r>
            <a:endParaRPr sz="1600" b="1">
              <a:solidFill>
                <a:srgbClr val="FFFFFF"/>
              </a:solidFill>
              <a:latin typeface="Lato"/>
              <a:ea typeface="Lato"/>
              <a:cs typeface="Lato"/>
              <a:sym typeface="Lato"/>
            </a:endParaRPr>
          </a:p>
        </p:txBody>
      </p:sp>
      <p:sp>
        <p:nvSpPr>
          <p:cNvPr id="810" name="Google Shape;810;p111"/>
          <p:cNvSpPr/>
          <p:nvPr/>
        </p:nvSpPr>
        <p:spPr>
          <a:xfrm>
            <a:off x="181375" y="3675775"/>
            <a:ext cx="2970600" cy="12981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Lato"/>
                <a:ea typeface="Lato"/>
                <a:cs typeface="Lato"/>
                <a:sym typeface="Lato"/>
              </a:rPr>
              <a:t>Contingency plan / IEP revision describes how FAPE is provided in virtual or hybrid learning environment</a:t>
            </a:r>
            <a:endParaRPr sz="1500" b="1">
              <a:solidFill>
                <a:srgbClr val="FFFFFF"/>
              </a:solidFill>
              <a:latin typeface="Lato"/>
              <a:ea typeface="Lato"/>
              <a:cs typeface="Lato"/>
              <a:sym typeface="Lato"/>
            </a:endParaRPr>
          </a:p>
        </p:txBody>
      </p:sp>
      <p:sp>
        <p:nvSpPr>
          <p:cNvPr id="811" name="Google Shape;811;p111"/>
          <p:cNvSpPr/>
          <p:nvPr/>
        </p:nvSpPr>
        <p:spPr>
          <a:xfrm>
            <a:off x="204075" y="1062500"/>
            <a:ext cx="2038500" cy="14802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Implement as written and continue to next step in IEP analysis</a:t>
            </a:r>
            <a:endParaRPr sz="1600" b="1">
              <a:solidFill>
                <a:srgbClr val="FFFFFF"/>
              </a:solidFill>
              <a:latin typeface="Lato"/>
              <a:ea typeface="Lato"/>
              <a:cs typeface="Lato"/>
              <a:sym typeface="Lato"/>
            </a:endParaRPr>
          </a:p>
        </p:txBody>
      </p:sp>
      <p:sp>
        <p:nvSpPr>
          <p:cNvPr id="812" name="Google Shape;812;p111"/>
          <p:cNvSpPr/>
          <p:nvPr/>
        </p:nvSpPr>
        <p:spPr>
          <a:xfrm rot="5400000">
            <a:off x="5805600" y="1289225"/>
            <a:ext cx="595200" cy="562500"/>
          </a:xfrm>
          <a:prstGeom prst="bentArrow">
            <a:avLst>
              <a:gd name="adj1" fmla="val 25000"/>
              <a:gd name="adj2" fmla="val 2774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1"/>
          <p:cNvSpPr txBox="1"/>
          <p:nvPr/>
        </p:nvSpPr>
        <p:spPr>
          <a:xfrm>
            <a:off x="6162275" y="1066782"/>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814" name="Google Shape;814;p111"/>
          <p:cNvSpPr/>
          <p:nvPr/>
        </p:nvSpPr>
        <p:spPr>
          <a:xfrm rot="5400000">
            <a:off x="7146400" y="2411200"/>
            <a:ext cx="899400" cy="562500"/>
          </a:xfrm>
          <a:prstGeom prst="bentArrow">
            <a:avLst>
              <a:gd name="adj1" fmla="val 25000"/>
              <a:gd name="adj2" fmla="val 25008"/>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1"/>
          <p:cNvSpPr txBox="1"/>
          <p:nvPr/>
        </p:nvSpPr>
        <p:spPr>
          <a:xfrm>
            <a:off x="7701100" y="2058000"/>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816" name="Google Shape;816;p111"/>
          <p:cNvSpPr/>
          <p:nvPr/>
        </p:nvSpPr>
        <p:spPr>
          <a:xfrm rot="-5400000" flipH="1">
            <a:off x="2089400" y="2639650"/>
            <a:ext cx="1356300" cy="562500"/>
          </a:xfrm>
          <a:prstGeom prst="bentArrow">
            <a:avLst>
              <a:gd name="adj1" fmla="val 25000"/>
              <a:gd name="adj2" fmla="val 2848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1"/>
          <p:cNvSpPr/>
          <p:nvPr/>
        </p:nvSpPr>
        <p:spPr>
          <a:xfrm>
            <a:off x="2345634" y="1342950"/>
            <a:ext cx="6984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1"/>
          <p:cNvSpPr txBox="1"/>
          <p:nvPr/>
        </p:nvSpPr>
        <p:spPr>
          <a:xfrm>
            <a:off x="2513830" y="1111746"/>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819" name="Google Shape;819;p111"/>
          <p:cNvSpPr txBox="1"/>
          <p:nvPr/>
        </p:nvSpPr>
        <p:spPr>
          <a:xfrm>
            <a:off x="2115425" y="2683600"/>
            <a:ext cx="5034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820" name="Google Shape;820;p111"/>
          <p:cNvSpPr txBox="1"/>
          <p:nvPr/>
        </p:nvSpPr>
        <p:spPr>
          <a:xfrm>
            <a:off x="10903850" y="10609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latin typeface="Lato"/>
              <a:ea typeface="Lato"/>
              <a:cs typeface="Lato"/>
              <a:sym typeface="Lato"/>
            </a:endParaRPr>
          </a:p>
        </p:txBody>
      </p:sp>
      <p:sp>
        <p:nvSpPr>
          <p:cNvPr id="821" name="Google Shape;821;p111"/>
          <p:cNvSpPr txBox="1"/>
          <p:nvPr/>
        </p:nvSpPr>
        <p:spPr>
          <a:xfrm>
            <a:off x="9198325" y="1259657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
            </a:r>
            <a:endParaRPr>
              <a:latin typeface="Lato"/>
              <a:ea typeface="Lato"/>
              <a:cs typeface="Lato"/>
              <a:sym typeface="Lato"/>
            </a:endParaRPr>
          </a:p>
        </p:txBody>
      </p:sp>
      <p:sp>
        <p:nvSpPr>
          <p:cNvPr id="822" name="Google Shape;822;p111"/>
          <p:cNvSpPr/>
          <p:nvPr/>
        </p:nvSpPr>
        <p:spPr>
          <a:xfrm>
            <a:off x="4545025" y="3340825"/>
            <a:ext cx="3935100" cy="12120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US" sz="1600" b="1">
                <a:solidFill>
                  <a:srgbClr val="FFFFFF"/>
                </a:solidFill>
                <a:latin typeface="Lato"/>
                <a:ea typeface="Lato"/>
                <a:cs typeface="Lato"/>
                <a:sym typeface="Lato"/>
              </a:rPr>
              <a:t>Determine how to provide needed in-person services with appropriate measures to ensure student and staff safety</a:t>
            </a:r>
            <a:endParaRPr sz="2000" b="1">
              <a:solidFill>
                <a:srgbClr val="FFFFFF"/>
              </a:solidFill>
              <a:latin typeface="Lato"/>
              <a:ea typeface="Lato"/>
              <a:cs typeface="Lato"/>
              <a:sym typeface="Lato"/>
            </a:endParaRPr>
          </a:p>
        </p:txBody>
      </p:sp>
      <p:sp>
        <p:nvSpPr>
          <p:cNvPr id="823" name="Google Shape;823;p111"/>
          <p:cNvSpPr/>
          <p:nvPr/>
        </p:nvSpPr>
        <p:spPr>
          <a:xfrm>
            <a:off x="3260262" y="3809925"/>
            <a:ext cx="12120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1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Additional Information	</a:t>
            </a:r>
            <a:endParaRPr/>
          </a:p>
        </p:txBody>
      </p:sp>
      <p:sp>
        <p:nvSpPr>
          <p:cNvPr id="829" name="Google Shape;829;p112"/>
          <p:cNvSpPr txBox="1">
            <a:spLocks noGrp="1"/>
          </p:cNvSpPr>
          <p:nvPr>
            <p:ph type="body" idx="2"/>
          </p:nvPr>
        </p:nvSpPr>
        <p:spPr>
          <a:xfrm>
            <a:off x="1383250" y="1197425"/>
            <a:ext cx="6392400" cy="2512800"/>
          </a:xfrm>
          <a:prstGeom prst="rect">
            <a:avLst/>
          </a:prstGeom>
        </p:spPr>
        <p:txBody>
          <a:bodyPr spcFirstLastPara="1" wrap="square" lIns="91425" tIns="45700" rIns="91425" bIns="45700" anchor="t" anchorCtr="0">
            <a:noAutofit/>
          </a:bodyPr>
          <a:lstStyle/>
          <a:p>
            <a:pPr marL="457200" marR="0" lvl="0" indent="-368300" algn="l" rtl="0">
              <a:lnSpc>
                <a:spcPct val="115000"/>
              </a:lnSpc>
              <a:spcBef>
                <a:spcPts val="0"/>
              </a:spcBef>
              <a:spcAft>
                <a:spcPts val="0"/>
              </a:spcAft>
              <a:buSzPts val="2200"/>
              <a:buChar char="•"/>
            </a:pPr>
            <a:r>
              <a:rPr lang="en-US" sz="2200" b="0"/>
              <a:t>Additional Information on Progress Monitoring can be found in Appendices A - D</a:t>
            </a:r>
            <a:endParaRPr sz="2200" b="0"/>
          </a:p>
          <a:p>
            <a:pPr marL="457200" marR="0" lvl="0" indent="-368300" algn="l" rtl="0">
              <a:lnSpc>
                <a:spcPct val="115000"/>
              </a:lnSpc>
              <a:spcBef>
                <a:spcPts val="600"/>
              </a:spcBef>
              <a:spcAft>
                <a:spcPts val="0"/>
              </a:spcAft>
              <a:buSzPts val="2200"/>
              <a:buChar char="•"/>
            </a:pPr>
            <a:r>
              <a:rPr lang="en-US" sz="2200" b="0"/>
              <a:t>Appendix E contains links to resources</a:t>
            </a:r>
            <a:endParaRPr sz="2200" b="0"/>
          </a:p>
          <a:p>
            <a:pPr marL="457200" marR="0" lvl="0" indent="-368300" algn="l" rtl="0">
              <a:lnSpc>
                <a:spcPct val="115000"/>
              </a:lnSpc>
              <a:spcBef>
                <a:spcPts val="600"/>
              </a:spcBef>
              <a:spcAft>
                <a:spcPts val="600"/>
              </a:spcAft>
              <a:buSzPts val="2200"/>
              <a:buChar char="•"/>
            </a:pPr>
            <a:r>
              <a:rPr lang="en-US" sz="2200" b="0"/>
              <a:t>Appendix F lists reference</a:t>
            </a:r>
            <a:r>
              <a:rPr lang="en-US" b="0"/>
              <a:t>s </a:t>
            </a:r>
            <a:endParaRPr sz="2800" b="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1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Appendix A: Guidelines for Monitoring Progress of IEP Goals in a </a:t>
            </a:r>
            <a:r>
              <a:rPr lang="en-US" sz="3000" i="1"/>
              <a:t>Virtual</a:t>
            </a:r>
            <a:r>
              <a:rPr lang="en-US" sz="3000"/>
              <a:t> Setting (Page 18) </a:t>
            </a:r>
            <a:endParaRPr sz="3000"/>
          </a:p>
        </p:txBody>
      </p:sp>
      <p:sp>
        <p:nvSpPr>
          <p:cNvPr id="835" name="Google Shape;835;p113"/>
          <p:cNvSpPr txBox="1">
            <a:spLocks noGrp="1"/>
          </p:cNvSpPr>
          <p:nvPr>
            <p:ph type="body" idx="2"/>
          </p:nvPr>
        </p:nvSpPr>
        <p:spPr>
          <a:xfrm>
            <a:off x="1369800" y="1197425"/>
            <a:ext cx="6405900" cy="25128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a:t>Resources to check if a specific vendor or tool has been adapted for use in a virtual learning environment.</a:t>
            </a:r>
            <a:endParaRPr b="0"/>
          </a:p>
          <a:p>
            <a:pPr marL="457200" lvl="0" indent="-381000" algn="l" rtl="0">
              <a:lnSpc>
                <a:spcPct val="100000"/>
              </a:lnSpc>
              <a:spcBef>
                <a:spcPts val="0"/>
              </a:spcBef>
              <a:spcAft>
                <a:spcPts val="0"/>
              </a:spcAft>
              <a:buSzPts val="2400"/>
              <a:buChar char="•"/>
            </a:pPr>
            <a:r>
              <a:rPr lang="en-US" b="0"/>
              <a:t>Discussion questions to guide your thinking when determining if you can use your tool in a virtual setting. </a:t>
            </a:r>
            <a:endParaRPr b="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Appendix D: Wisconsin and IDEA Definitions of Progress Monitoring (Page 22)</a:t>
            </a:r>
            <a:endParaRPr sz="3200"/>
          </a:p>
        </p:txBody>
      </p:sp>
      <p:sp>
        <p:nvSpPr>
          <p:cNvPr id="841" name="Google Shape;841;p114"/>
          <p:cNvSpPr txBox="1">
            <a:spLocks noGrp="1"/>
          </p:cNvSpPr>
          <p:nvPr>
            <p:ph type="body" idx="2"/>
          </p:nvPr>
        </p:nvSpPr>
        <p:spPr>
          <a:xfrm>
            <a:off x="1369800" y="998150"/>
            <a:ext cx="6392400" cy="2635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0"/>
              <a:t>IEP must be reviewed periodically. </a:t>
            </a:r>
            <a:endParaRPr sz="2000" b="0"/>
          </a:p>
          <a:p>
            <a:pPr marL="0" lvl="0" indent="0" algn="l" rtl="0">
              <a:lnSpc>
                <a:spcPct val="115000"/>
              </a:lnSpc>
              <a:spcBef>
                <a:spcPts val="600"/>
              </a:spcBef>
              <a:spcAft>
                <a:spcPts val="0"/>
              </a:spcAft>
              <a:buClr>
                <a:schemeClr val="dk1"/>
              </a:buClr>
              <a:buSzPts val="1100"/>
              <a:buFont typeface="Arial"/>
              <a:buNone/>
            </a:pPr>
            <a:r>
              <a:rPr lang="en-US" sz="2000" b="0"/>
              <a:t>At least annually, IEP team must meet to formally review progress toward all IEP goals and revise IEP as appropriate to address (in part): </a:t>
            </a:r>
            <a:endParaRPr sz="2000" b="0"/>
          </a:p>
          <a:p>
            <a:pPr marL="457200" marR="0" lvl="0" indent="-355600" algn="l" rtl="0">
              <a:lnSpc>
                <a:spcPct val="100000"/>
              </a:lnSpc>
              <a:spcBef>
                <a:spcPts val="600"/>
              </a:spcBef>
              <a:spcAft>
                <a:spcPts val="0"/>
              </a:spcAft>
              <a:buSzPts val="2000"/>
              <a:buChar char="•"/>
            </a:pPr>
            <a:r>
              <a:rPr lang="en-US" sz="2000" b="0"/>
              <a:t>The student’s disability-related needs</a:t>
            </a:r>
            <a:endParaRPr sz="2000" b="0"/>
          </a:p>
          <a:p>
            <a:pPr marL="457200" marR="0" lvl="0" indent="-355600" algn="l" rtl="0">
              <a:lnSpc>
                <a:spcPct val="100000"/>
              </a:lnSpc>
              <a:spcBef>
                <a:spcPts val="0"/>
              </a:spcBef>
              <a:spcAft>
                <a:spcPts val="0"/>
              </a:spcAft>
              <a:buSzPts val="2000"/>
              <a:buChar char="•"/>
            </a:pPr>
            <a:r>
              <a:rPr lang="en-US" sz="2000" b="0"/>
              <a:t>Any lack of expected progress toward IEP goals</a:t>
            </a:r>
            <a:endParaRPr sz="2000" b="0"/>
          </a:p>
          <a:p>
            <a:pPr marL="457200" marR="0" lvl="0" indent="-355600" algn="l" rtl="0">
              <a:lnSpc>
                <a:spcPct val="100000"/>
              </a:lnSpc>
              <a:spcBef>
                <a:spcPts val="0"/>
              </a:spcBef>
              <a:spcAft>
                <a:spcPts val="0"/>
              </a:spcAft>
              <a:buSzPts val="2000"/>
              <a:buChar char="•"/>
            </a:pPr>
            <a:r>
              <a:rPr lang="en-US" sz="2000" b="0"/>
              <a:t>Any lack of expected progress in the general education curriculum</a:t>
            </a:r>
            <a:endParaRPr sz="2000" b="0"/>
          </a:p>
          <a:p>
            <a:pPr marL="457200" marR="0" lvl="0" indent="-355600" algn="l" rtl="0">
              <a:lnSpc>
                <a:spcPct val="100000"/>
              </a:lnSpc>
              <a:spcBef>
                <a:spcPts val="0"/>
              </a:spcBef>
              <a:spcAft>
                <a:spcPts val="0"/>
              </a:spcAft>
              <a:buSzPts val="2000"/>
              <a:buChar char="•"/>
            </a:pPr>
            <a:r>
              <a:rPr lang="en-US" sz="2000" b="0"/>
              <a:t>How IEP goals and services support student progress </a:t>
            </a:r>
            <a:endParaRPr sz="2000" b="0"/>
          </a:p>
          <a:p>
            <a:pPr marL="0" lvl="0" indent="0" algn="l" rtl="0">
              <a:lnSpc>
                <a:spcPct val="100000"/>
              </a:lnSpc>
              <a:spcBef>
                <a:spcPts val="439"/>
              </a:spcBef>
              <a:spcAft>
                <a:spcPts val="0"/>
              </a:spcAft>
              <a:buNone/>
            </a:pPr>
            <a:r>
              <a:rPr lang="en-US" sz="20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34 CFR 300.324 (b)</a:t>
            </a:r>
            <a:endParaRPr sz="2000" b="0"/>
          </a:p>
          <a:p>
            <a:pPr marL="0" lvl="0" indent="0" algn="l" rtl="0">
              <a:lnSpc>
                <a:spcPct val="100000"/>
              </a:lnSpc>
              <a:spcBef>
                <a:spcPts val="600"/>
              </a:spcBef>
              <a:spcAft>
                <a:spcPts val="439"/>
              </a:spcAft>
              <a:buNone/>
            </a:pPr>
            <a:endParaRPr sz="2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a:t>Appendix E: Additional Resources for Monitoring Progress of IEP Goals and School Building Closure as a Result of COVID 19</a:t>
            </a:r>
            <a:endParaRPr sz="2400"/>
          </a:p>
        </p:txBody>
      </p:sp>
      <p:sp>
        <p:nvSpPr>
          <p:cNvPr id="847" name="Google Shape;847;p115"/>
          <p:cNvSpPr txBox="1">
            <a:spLocks noGrp="1"/>
          </p:cNvSpPr>
          <p:nvPr>
            <p:ph type="body" idx="2"/>
          </p:nvPr>
        </p:nvSpPr>
        <p:spPr>
          <a:xfrm>
            <a:off x="470025" y="975675"/>
            <a:ext cx="8218800" cy="2582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Additional Resources</a:t>
            </a:r>
            <a:r>
              <a:rPr lang="en-US" sz="1600" b="0"/>
              <a:t> Helpful tips from the National Center on Intensive Intervention for educators to prepare for the administration of progress monitoring assessments virtually. </a:t>
            </a:r>
            <a:endParaRPr sz="1600" b="0"/>
          </a:p>
          <a:p>
            <a:pPr marL="0" lvl="0" indent="0" algn="l" rtl="0">
              <a:lnSpc>
                <a:spcPct val="115000"/>
              </a:lnSpc>
              <a:spcBef>
                <a:spcPts val="600"/>
              </a:spcBef>
              <a:spcAft>
                <a:spcPts val="0"/>
              </a:spcAft>
              <a:buClr>
                <a:schemeClr val="dk1"/>
              </a:buClr>
              <a:buSzPts val="1100"/>
              <a:buFont typeface="Arial"/>
              <a:buNone/>
            </a:pPr>
            <a:r>
              <a:rPr lang="en-US" sz="1600" b="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Considerations for Schools</a:t>
            </a:r>
            <a:r>
              <a:rPr lang="en-US" sz="1600" b="0"/>
              <a:t> Guidance from Centers for Disease Control and Protection offering considerations for ways in which schools can help protect students, teachers, administrators, and staff and slow the spread of COVID-19.</a:t>
            </a:r>
            <a:endParaRPr sz="1600" b="0"/>
          </a:p>
          <a:p>
            <a:pPr marL="0" lvl="0" indent="0" algn="l" rtl="0">
              <a:lnSpc>
                <a:spcPct val="115000"/>
              </a:lnSpc>
              <a:spcBef>
                <a:spcPts val="600"/>
              </a:spcBef>
              <a:spcAft>
                <a:spcPts val="0"/>
              </a:spcAft>
              <a:buClr>
                <a:schemeClr val="dk1"/>
              </a:buClr>
              <a:buSzPts val="1100"/>
              <a:buFont typeface="Arial"/>
              <a:buNone/>
            </a:pPr>
            <a:r>
              <a:rPr lang="en-US" sz="1600" b="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Introduction to Monitoring Progress of IEP Goals</a:t>
            </a:r>
            <a:r>
              <a:rPr lang="en-US" sz="1600" b="0"/>
              <a:t> WI DPI web page with resources and tools to assist with creating IEP goals that can be reasonably monitored, identifying procedures for measuring progress appropriate to the target skills identified in IEP goals, and understanding the role of IEP goal progress data in Step 5 (Analyze Progress) of the CCR IEP process. </a:t>
            </a:r>
            <a:endParaRPr sz="1600" b="0"/>
          </a:p>
          <a:p>
            <a:pPr marL="0" lvl="0" indent="0" algn="l" rtl="0">
              <a:lnSpc>
                <a:spcPct val="115000"/>
              </a:lnSpc>
              <a:spcBef>
                <a:spcPts val="600"/>
              </a:spcBef>
              <a:spcAft>
                <a:spcPts val="600"/>
              </a:spcAft>
              <a:buNone/>
            </a:pPr>
            <a:r>
              <a:rPr lang="en-US" sz="1600" b="0" u="sng">
                <a:solidFill>
                  <a:srgbClr val="1155CC"/>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Monitoring of Progress and Checklist for Developing Progress Monitoring Procedures and for IEP Team Reviews </a:t>
            </a:r>
            <a:r>
              <a:rPr lang="en-US" sz="1600" b="0"/>
              <a:t>WI DPI resource that provides basic progress monitoring procedures that can be adapted for use in a virtual learning environment.</a:t>
            </a:r>
            <a:endParaRPr sz="16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Purpose of Guide</a:t>
            </a:r>
            <a:endParaRPr/>
          </a:p>
        </p:txBody>
      </p:sp>
      <p:sp>
        <p:nvSpPr>
          <p:cNvPr id="138" name="Google Shape;138;p17"/>
          <p:cNvSpPr txBox="1">
            <a:spLocks noGrp="1"/>
          </p:cNvSpPr>
          <p:nvPr>
            <p:ph type="body" idx="2"/>
          </p:nvPr>
        </p:nvSpPr>
        <p:spPr>
          <a:xfrm>
            <a:off x="1818050" y="1045025"/>
            <a:ext cx="5488800" cy="25128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b="0"/>
              <a:t>The purpose of this training is to provide guidance for </a:t>
            </a:r>
            <a:r>
              <a:rPr lang="en-US" sz="2200"/>
              <a:t>decision-making</a:t>
            </a:r>
            <a:r>
              <a:rPr lang="en-US" sz="2200" b="0"/>
              <a:t> when moving from in-person instruction to a virtual or hybrid learning environment for students with IEPs.</a:t>
            </a:r>
            <a:endParaRPr sz="2200" b="0"/>
          </a:p>
          <a:p>
            <a:pPr marL="457200" lvl="0" indent="-368300" algn="l" rtl="0">
              <a:lnSpc>
                <a:spcPct val="115000"/>
              </a:lnSpc>
              <a:spcBef>
                <a:spcPts val="600"/>
              </a:spcBef>
              <a:spcAft>
                <a:spcPts val="600"/>
              </a:spcAft>
              <a:buSzPts val="2200"/>
              <a:buChar char="●"/>
            </a:pPr>
            <a:r>
              <a:rPr lang="en-US" sz="2200" b="0"/>
              <a:t>This training does not address evaluation procedures used in distance or hybrid learning environments. </a:t>
            </a:r>
            <a:endParaRPr sz="2200" b="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a:t>Appendix E: Additional Resources for Monitoring Progress of IEP Goals and School Building Closure as a Result of COVID 19</a:t>
            </a:r>
            <a:endParaRPr sz="2400"/>
          </a:p>
        </p:txBody>
      </p:sp>
      <p:sp>
        <p:nvSpPr>
          <p:cNvPr id="853" name="Google Shape;853;p116"/>
          <p:cNvSpPr txBox="1">
            <a:spLocks noGrp="1"/>
          </p:cNvSpPr>
          <p:nvPr>
            <p:ph type="body" idx="2"/>
          </p:nvPr>
        </p:nvSpPr>
        <p:spPr>
          <a:xfrm>
            <a:off x="470025" y="1128075"/>
            <a:ext cx="8218800" cy="2582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National Center on Intensive Intervention: Frequently Asked Questions on Collecting Progress Monitoring Data Virtually</a:t>
            </a:r>
            <a:r>
              <a:rPr lang="en-US" sz="1400" b="0"/>
              <a:t> This webpage provides guiding questions on determining if the progress monitoring tool is appropriate for virtual use. It also includes information on specific vendors and tools that have resources on how to use their product in a virtual learning environment. </a:t>
            </a:r>
            <a:endParaRPr sz="1400" b="0"/>
          </a:p>
          <a:p>
            <a:pPr marL="0" lvl="0" indent="0" algn="l" rtl="0">
              <a:lnSpc>
                <a:spcPct val="115000"/>
              </a:lnSpc>
              <a:spcBef>
                <a:spcPts val="600"/>
              </a:spcBef>
              <a:spcAft>
                <a:spcPts val="0"/>
              </a:spcAft>
              <a:buNone/>
            </a:pPr>
            <a:r>
              <a:rPr lang="en-US" sz="1400" b="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Planning for Successful Delivery of Progress Monitoring In Virtual Settings</a:t>
            </a:r>
            <a:r>
              <a:rPr lang="en-US" sz="1400" b="0"/>
              <a:t> This resource accompanies the National Center on Intensive Intervention:  Frequently Asked Questions on Collecting Progress Monitoring Data Virtually (see above)  and provides helpful tips for educators to prepare for the administration of progress monitoring assessments virtually. </a:t>
            </a:r>
            <a:endParaRPr sz="1400" b="0"/>
          </a:p>
          <a:p>
            <a:pPr marL="0" lvl="0" indent="0" algn="l" rtl="0">
              <a:lnSpc>
                <a:spcPct val="115000"/>
              </a:lnSpc>
              <a:spcBef>
                <a:spcPts val="600"/>
              </a:spcBef>
              <a:spcAft>
                <a:spcPts val="0"/>
              </a:spcAft>
              <a:buNone/>
            </a:pPr>
            <a:r>
              <a:rPr lang="en-US" sz="1400" b="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Removing Barriers to Effective Distance Learning by Applying the High-Leverage Practices Tips and Tools</a:t>
            </a:r>
            <a:r>
              <a:rPr lang="en-US" sz="1400" b="0"/>
              <a:t> From the Collaboration for Effective Educator Development, Accountability, and Reform (CEEDAR Center) and the National Center for Systemic Improvement (NCSI), this document outlines how HLPs can be employed to strengthen distance learning instruction for a diverse range of students by providing strategies to address common challenges students experience.</a:t>
            </a:r>
            <a:endParaRPr sz="1400" b="0"/>
          </a:p>
          <a:p>
            <a:pPr marL="0" lvl="0" indent="0" algn="l" rtl="0">
              <a:lnSpc>
                <a:spcPct val="115000"/>
              </a:lnSpc>
              <a:spcBef>
                <a:spcPts val="600"/>
              </a:spcBef>
              <a:spcAft>
                <a:spcPts val="600"/>
              </a:spcAft>
              <a:buNone/>
            </a:pPr>
            <a:endParaRPr sz="1400" b="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1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a:t>Appendix E: Additional Resources for Monitoring Progress of IEP Goals and School Building Closure as a Result of COVID 19</a:t>
            </a:r>
            <a:endParaRPr sz="2400"/>
          </a:p>
        </p:txBody>
      </p:sp>
      <p:sp>
        <p:nvSpPr>
          <p:cNvPr id="859" name="Google Shape;859;p117"/>
          <p:cNvSpPr txBox="1">
            <a:spLocks noGrp="1"/>
          </p:cNvSpPr>
          <p:nvPr>
            <p:ph type="body" idx="2"/>
          </p:nvPr>
        </p:nvSpPr>
        <p:spPr>
          <a:xfrm>
            <a:off x="470025" y="975675"/>
            <a:ext cx="8218800" cy="2582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Taking an Equitable Approach</a:t>
            </a:r>
            <a:r>
              <a:rPr lang="en-US" sz="1600" b="0"/>
              <a:t> COVID-19 is highlighting and widening educational inequities previously existing in our school system and disproportionately impacting some communities and groups of students. This document provides educators with questions they should consider as they plan to return to school.</a:t>
            </a:r>
            <a:endParaRPr sz="1600" b="0"/>
          </a:p>
          <a:p>
            <a:pPr marL="0" lvl="0" indent="0" algn="l" rtl="0">
              <a:lnSpc>
                <a:spcPct val="115000"/>
              </a:lnSpc>
              <a:spcBef>
                <a:spcPts val="600"/>
              </a:spcBef>
              <a:spcAft>
                <a:spcPts val="0"/>
              </a:spcAft>
              <a:buNone/>
            </a:pPr>
            <a:r>
              <a:rPr lang="en-US" sz="1600" b="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Telehealth: Virtual Service Delivery Updated Recommendations</a:t>
            </a:r>
            <a:r>
              <a:rPr lang="en-US" sz="1600" b="0"/>
              <a:t> Recommendations from the National Association of School Psychologists for delivering services virtually. Includes important assessment and evaluation information. </a:t>
            </a:r>
            <a:endParaRPr sz="1600" b="0"/>
          </a:p>
          <a:p>
            <a:pPr marL="0" lvl="0" indent="0" algn="l" rtl="0">
              <a:lnSpc>
                <a:spcPct val="115000"/>
              </a:lnSpc>
              <a:spcBef>
                <a:spcPts val="600"/>
              </a:spcBef>
              <a:spcAft>
                <a:spcPts val="0"/>
              </a:spcAft>
              <a:buNone/>
            </a:pPr>
            <a:r>
              <a:rPr lang="en-US" sz="1600" b="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Using Personal Protective Equipment (PPE) in Assessment</a:t>
            </a:r>
            <a:r>
              <a:rPr lang="en-US" sz="1600" b="0"/>
              <a:t> A supplemental guide from Pearson Assessments and the use of PPE during Assessment. </a:t>
            </a:r>
            <a:endParaRPr sz="1600" b="0"/>
          </a:p>
          <a:p>
            <a:pPr marL="0" lvl="0" indent="0" algn="l" rtl="0">
              <a:lnSpc>
                <a:spcPct val="115000"/>
              </a:lnSpc>
              <a:spcBef>
                <a:spcPts val="600"/>
              </a:spcBef>
              <a:spcAft>
                <a:spcPts val="0"/>
              </a:spcAft>
              <a:buNone/>
            </a:pPr>
            <a:r>
              <a:rPr lang="en-US" sz="1600" b="0" u="sng">
                <a:solidFill>
                  <a:srgbClr val="1155CC"/>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Considerations in Using Facial Coverings When Supporting Students during In-Person Instruction</a:t>
            </a:r>
            <a:r>
              <a:rPr lang="en-US" sz="1600" b="0"/>
              <a:t> Recommendations on how to support students with various disability-related needs to support the safety of students and staff.</a:t>
            </a:r>
            <a:endParaRPr sz="1600" b="0"/>
          </a:p>
          <a:p>
            <a:pPr marL="0" lvl="0" indent="0" algn="l" rtl="0">
              <a:lnSpc>
                <a:spcPct val="115000"/>
              </a:lnSpc>
              <a:spcBef>
                <a:spcPts val="600"/>
              </a:spcBef>
              <a:spcAft>
                <a:spcPts val="600"/>
              </a:spcAft>
              <a:buNone/>
            </a:pPr>
            <a:endParaRPr sz="1600" b="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1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a:t>Appendix E: Additional Resources for Monitoring Progress of IEP Goals and School Building Closure as a Result of COVID 19</a:t>
            </a:r>
            <a:endParaRPr sz="2400"/>
          </a:p>
        </p:txBody>
      </p:sp>
      <p:sp>
        <p:nvSpPr>
          <p:cNvPr id="865" name="Google Shape;865;p118"/>
          <p:cNvSpPr txBox="1">
            <a:spLocks noGrp="1"/>
          </p:cNvSpPr>
          <p:nvPr>
            <p:ph type="body" idx="2"/>
          </p:nvPr>
        </p:nvSpPr>
        <p:spPr>
          <a:xfrm>
            <a:off x="470025" y="1128075"/>
            <a:ext cx="8218800" cy="2582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COVID 19 Supplementary Resources</a:t>
            </a:r>
            <a:r>
              <a:rPr lang="en-US" sz="1600" b="0"/>
              <a:t> This DPI special education team web page provides additional state and national resources that provide strategies and practices to support virtual and distance learning for students who receive special education through an Individualized Education Program.  The page is sorted by topical resources such as supporting monitoring progress of IEP goals, early learners, students with neurodiverse and social and emotional needs, students participating in alternate standards, communication needs, transition aged students and others. </a:t>
            </a:r>
            <a:endParaRPr sz="1600" b="0"/>
          </a:p>
          <a:p>
            <a:pPr marL="0" lvl="0" indent="0" algn="l" rtl="0">
              <a:lnSpc>
                <a:spcPct val="115000"/>
              </a:lnSpc>
              <a:spcBef>
                <a:spcPts val="600"/>
              </a:spcBef>
              <a:spcAft>
                <a:spcPts val="0"/>
              </a:spcAft>
              <a:buNone/>
            </a:pPr>
            <a:r>
              <a:rPr lang="en-US" sz="1600" b="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CCR IEP 5 Step Process</a:t>
            </a:r>
            <a:r>
              <a:rPr lang="en-US" sz="1600" b="0"/>
              <a:t> provides tips, guidance, online modules, and resources to identify effects of disability, disability-related needs, develop IEP goals, align IEP services, and analyze progress of IEP goals.</a:t>
            </a:r>
            <a:endParaRPr sz="1600" b="0"/>
          </a:p>
          <a:p>
            <a:pPr marL="0" lvl="0" indent="0" algn="l" rtl="0">
              <a:lnSpc>
                <a:spcPct val="115000"/>
              </a:lnSpc>
              <a:spcBef>
                <a:spcPts val="600"/>
              </a:spcBef>
              <a:spcAft>
                <a:spcPts val="600"/>
              </a:spcAft>
              <a:buNone/>
            </a:pPr>
            <a:r>
              <a:rPr lang="en-US" sz="1600" b="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Wisconsin Department of Public Instruction Providing Related Services Via Teleservice</a:t>
            </a:r>
            <a:r>
              <a:rPr lang="en-US" sz="1600" b="0"/>
              <a:t> Additional resources, tips, and requirements related to the provision of teleservice.</a:t>
            </a:r>
            <a:endParaRPr sz="1600" b="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Shape 870"/>
        <p:cNvGrpSpPr/>
        <p:nvPr/>
      </p:nvGrpSpPr>
      <p:grpSpPr>
        <a:xfrm>
          <a:off x="0" y="0"/>
          <a:ext cx="0" cy="0"/>
          <a:chOff x="0" y="0"/>
          <a:chExt cx="0" cy="0"/>
        </a:xfrm>
      </p:grpSpPr>
      <p:sp>
        <p:nvSpPr>
          <p:cNvPr id="871" name="Google Shape;871;p11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What Knowledge do You Hold Currently?</a:t>
            </a:r>
            <a:endParaRPr sz="3200"/>
          </a:p>
        </p:txBody>
      </p:sp>
      <p:pic>
        <p:nvPicPr>
          <p:cNvPr id="872" name="Google Shape;872;p119"/>
          <p:cNvPicPr preferRelativeResize="0"/>
          <p:nvPr/>
        </p:nvPicPr>
        <p:blipFill>
          <a:blip r:embed="rId3">
            <a:alphaModFix/>
          </a:blip>
          <a:stretch>
            <a:fillRect/>
          </a:stretch>
        </p:blipFill>
        <p:spPr>
          <a:xfrm>
            <a:off x="1999724" y="1145224"/>
            <a:ext cx="4889868" cy="3253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Thank You</a:t>
            </a:r>
            <a:endParaRPr/>
          </a:p>
        </p:txBody>
      </p:sp>
      <p:sp>
        <p:nvSpPr>
          <p:cNvPr id="879" name="Google Shape;879;p120"/>
          <p:cNvSpPr txBox="1">
            <a:spLocks noGrp="1"/>
          </p:cNvSpPr>
          <p:nvPr>
            <p:ph type="body" idx="2"/>
          </p:nvPr>
        </p:nvSpPr>
        <p:spPr>
          <a:xfrm>
            <a:off x="709075" y="1436950"/>
            <a:ext cx="5046900" cy="3196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b="0"/>
              <a:t>Thank you for your participation in today’s training!</a:t>
            </a:r>
            <a:endParaRPr b="0"/>
          </a:p>
          <a:p>
            <a:pPr marL="0" lvl="0" indent="0" algn="ctr" rtl="0">
              <a:lnSpc>
                <a:spcPct val="100000"/>
              </a:lnSpc>
              <a:spcBef>
                <a:spcPts val="439"/>
              </a:spcBef>
              <a:spcAft>
                <a:spcPts val="0"/>
              </a:spcAft>
              <a:buNone/>
            </a:pPr>
            <a:endParaRPr sz="300" b="0"/>
          </a:p>
          <a:p>
            <a:pPr marL="0" lvl="0" indent="0" algn="ctr" rtl="0">
              <a:lnSpc>
                <a:spcPct val="100000"/>
              </a:lnSpc>
              <a:spcBef>
                <a:spcPts val="439"/>
              </a:spcBef>
              <a:spcAft>
                <a:spcPts val="0"/>
              </a:spcAft>
              <a:buNone/>
            </a:pPr>
            <a:r>
              <a:rPr lang="en-US" b="0"/>
              <a:t>Go to the </a:t>
            </a:r>
            <a:r>
              <a:rPr lang="en-US" b="0" u="sng">
                <a:solidFill>
                  <a:schemeClr val="hlink"/>
                </a:solidFill>
                <a:hlinkClick r:id="rId3"/>
              </a:rPr>
              <a:t>DPI COVID-19 special education web page</a:t>
            </a:r>
            <a:r>
              <a:rPr lang="en-US" b="0"/>
              <a:t> for additional updates and information.</a:t>
            </a:r>
            <a:endParaRPr b="0"/>
          </a:p>
          <a:p>
            <a:pPr marL="0" lvl="0" indent="0" algn="ctr" rtl="0">
              <a:lnSpc>
                <a:spcPct val="100000"/>
              </a:lnSpc>
              <a:spcBef>
                <a:spcPts val="439"/>
              </a:spcBef>
              <a:spcAft>
                <a:spcPts val="439"/>
              </a:spcAft>
              <a:buNone/>
            </a:pPr>
            <a:endParaRPr b="0"/>
          </a:p>
        </p:txBody>
      </p:sp>
      <p:pic>
        <p:nvPicPr>
          <p:cNvPr id="880" name="Google Shape;880;p120"/>
          <p:cNvPicPr preferRelativeResize="0"/>
          <p:nvPr/>
        </p:nvPicPr>
        <p:blipFill>
          <a:blip r:embed="rId4">
            <a:alphaModFix/>
          </a:blip>
          <a:stretch>
            <a:fillRect/>
          </a:stretch>
        </p:blipFill>
        <p:spPr>
          <a:xfrm>
            <a:off x="6072574" y="1862104"/>
            <a:ext cx="2329650" cy="2216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body" idx="2"/>
          </p:nvPr>
        </p:nvSpPr>
        <p:spPr>
          <a:xfrm>
            <a:off x="268425" y="1045025"/>
            <a:ext cx="3961800" cy="25128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2000" b="0"/>
              <a:t>Introduction, Purpose, Key Terms</a:t>
            </a:r>
            <a:endParaRPr sz="2000" b="0"/>
          </a:p>
          <a:p>
            <a:pPr marL="457200" lvl="0" indent="-355600" algn="l" rtl="0">
              <a:lnSpc>
                <a:spcPct val="100000"/>
              </a:lnSpc>
              <a:spcBef>
                <a:spcPts val="300"/>
              </a:spcBef>
              <a:spcAft>
                <a:spcPts val="0"/>
              </a:spcAft>
              <a:buSzPts val="2000"/>
              <a:buChar char="●"/>
            </a:pPr>
            <a:r>
              <a:rPr lang="en-US" sz="2000" b="0"/>
              <a:t>General Considerations </a:t>
            </a:r>
            <a:endParaRPr sz="2000" b="0"/>
          </a:p>
          <a:p>
            <a:pPr marL="457200" lvl="0" indent="-355600" algn="l" rtl="0">
              <a:lnSpc>
                <a:spcPct val="100000"/>
              </a:lnSpc>
              <a:spcBef>
                <a:spcPts val="300"/>
              </a:spcBef>
              <a:spcAft>
                <a:spcPts val="0"/>
              </a:spcAft>
              <a:buSzPts val="2000"/>
              <a:buChar char="●"/>
            </a:pPr>
            <a:r>
              <a:rPr lang="en-US" sz="2000" b="0"/>
              <a:t>Section 1: Determining if the IEP Can Be Written as Implemented</a:t>
            </a:r>
            <a:endParaRPr sz="2000" b="0"/>
          </a:p>
          <a:p>
            <a:pPr marL="914400" lvl="1" indent="-355600" algn="l" rtl="0">
              <a:lnSpc>
                <a:spcPct val="100000"/>
              </a:lnSpc>
              <a:spcBef>
                <a:spcPts val="300"/>
              </a:spcBef>
              <a:spcAft>
                <a:spcPts val="0"/>
              </a:spcAft>
              <a:buSzPts val="2000"/>
              <a:buChar char="○"/>
            </a:pPr>
            <a:r>
              <a:rPr lang="en-US" sz="2000"/>
              <a:t>Review of Disability-Related Needs, </a:t>
            </a:r>
            <a:endParaRPr sz="2000"/>
          </a:p>
          <a:p>
            <a:pPr marL="914400" lvl="1" indent="-355600" algn="l" rtl="0">
              <a:lnSpc>
                <a:spcPct val="100000"/>
              </a:lnSpc>
              <a:spcBef>
                <a:spcPts val="300"/>
              </a:spcBef>
              <a:spcAft>
                <a:spcPts val="0"/>
              </a:spcAft>
              <a:buSzPts val="2000"/>
              <a:buChar char="○"/>
            </a:pPr>
            <a:r>
              <a:rPr lang="en-US" sz="2000"/>
              <a:t>Review of IEP Goals </a:t>
            </a:r>
            <a:endParaRPr sz="2000"/>
          </a:p>
          <a:p>
            <a:pPr marL="914400" lvl="1" indent="-355600" algn="l" rtl="0">
              <a:lnSpc>
                <a:spcPct val="100000"/>
              </a:lnSpc>
              <a:spcBef>
                <a:spcPts val="300"/>
              </a:spcBef>
              <a:spcAft>
                <a:spcPts val="0"/>
              </a:spcAft>
              <a:buSzPts val="2000"/>
              <a:buChar char="○"/>
            </a:pPr>
            <a:r>
              <a:rPr lang="en-US" sz="2000"/>
              <a:t>Review of Services</a:t>
            </a:r>
            <a:endParaRPr sz="2000"/>
          </a:p>
          <a:p>
            <a:pPr marL="914400" lvl="1" indent="-355600" algn="l" rtl="0">
              <a:lnSpc>
                <a:spcPct val="100000"/>
              </a:lnSpc>
              <a:spcBef>
                <a:spcPts val="300"/>
              </a:spcBef>
              <a:spcAft>
                <a:spcPts val="300"/>
              </a:spcAft>
              <a:buSzPts val="2000"/>
              <a:buChar char="○"/>
            </a:pPr>
            <a:r>
              <a:rPr lang="en-US" sz="2000"/>
              <a:t>Summary</a:t>
            </a:r>
            <a:endParaRPr sz="2000"/>
          </a:p>
        </p:txBody>
      </p:sp>
      <p:sp>
        <p:nvSpPr>
          <p:cNvPr id="144" name="Google Shape;144;p18"/>
          <p:cNvSpPr txBox="1">
            <a:spLocks noGrp="1"/>
          </p:cNvSpPr>
          <p:nvPr>
            <p:ph type="body" idx="1"/>
          </p:nvPr>
        </p:nvSpPr>
        <p:spPr>
          <a:xfrm>
            <a:off x="14897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Agenda</a:t>
            </a:r>
            <a:endParaRPr/>
          </a:p>
        </p:txBody>
      </p:sp>
      <p:sp>
        <p:nvSpPr>
          <p:cNvPr id="145" name="Google Shape;145;p18"/>
          <p:cNvSpPr txBox="1">
            <a:spLocks noGrp="1"/>
          </p:cNvSpPr>
          <p:nvPr>
            <p:ph type="body" idx="2"/>
          </p:nvPr>
        </p:nvSpPr>
        <p:spPr>
          <a:xfrm>
            <a:off x="4586300" y="1045025"/>
            <a:ext cx="4196700" cy="25458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2000" b="0"/>
              <a:t>Break</a:t>
            </a:r>
            <a:endParaRPr sz="2000" b="0"/>
          </a:p>
          <a:p>
            <a:pPr marL="457200" lvl="0" indent="-355600" algn="l" rtl="0">
              <a:lnSpc>
                <a:spcPct val="100000"/>
              </a:lnSpc>
              <a:spcBef>
                <a:spcPts val="300"/>
              </a:spcBef>
              <a:spcAft>
                <a:spcPts val="0"/>
              </a:spcAft>
              <a:buSzPts val="2000"/>
              <a:buChar char="●"/>
            </a:pPr>
            <a:r>
              <a:rPr lang="en-US" sz="2000" b="0"/>
              <a:t>Section 2: Determining if the IEP Goal Can Be Monitored in a Virtual Learning Environment</a:t>
            </a:r>
            <a:endParaRPr sz="2000" b="0"/>
          </a:p>
          <a:p>
            <a:pPr marL="914400" lvl="1" indent="-355600" algn="l" rtl="0">
              <a:lnSpc>
                <a:spcPct val="100000"/>
              </a:lnSpc>
              <a:spcBef>
                <a:spcPts val="300"/>
              </a:spcBef>
              <a:spcAft>
                <a:spcPts val="0"/>
              </a:spcAft>
              <a:buSzPts val="2000"/>
              <a:buChar char="○"/>
            </a:pPr>
            <a:r>
              <a:rPr lang="en-US" sz="2000"/>
              <a:t>Review of Progress Monitoring Procedures</a:t>
            </a:r>
            <a:endParaRPr sz="2000"/>
          </a:p>
          <a:p>
            <a:pPr marL="914400" lvl="1" indent="-355600" algn="l" rtl="0">
              <a:lnSpc>
                <a:spcPct val="100000"/>
              </a:lnSpc>
              <a:spcBef>
                <a:spcPts val="300"/>
              </a:spcBef>
              <a:spcAft>
                <a:spcPts val="0"/>
              </a:spcAft>
              <a:buSzPts val="2000"/>
              <a:buChar char="○"/>
            </a:pPr>
            <a:r>
              <a:rPr lang="en-US" sz="2000"/>
              <a:t>Review the Effects of Disability-Related Needs</a:t>
            </a:r>
            <a:endParaRPr sz="2000"/>
          </a:p>
          <a:p>
            <a:pPr marL="457200" lvl="0" indent="-355600" algn="l" rtl="0">
              <a:lnSpc>
                <a:spcPct val="100000"/>
              </a:lnSpc>
              <a:spcBef>
                <a:spcPts val="300"/>
              </a:spcBef>
              <a:spcAft>
                <a:spcPts val="0"/>
              </a:spcAft>
              <a:buSzPts val="2000"/>
              <a:buChar char="●"/>
            </a:pPr>
            <a:r>
              <a:rPr lang="en-US" sz="2000" b="0"/>
              <a:t>Appendix </a:t>
            </a:r>
            <a:endParaRPr sz="2000" b="0"/>
          </a:p>
          <a:p>
            <a:pPr marL="457200" lvl="0" indent="-355600" algn="l" rtl="0">
              <a:lnSpc>
                <a:spcPct val="100000"/>
              </a:lnSpc>
              <a:spcBef>
                <a:spcPts val="300"/>
              </a:spcBef>
              <a:spcAft>
                <a:spcPts val="0"/>
              </a:spcAft>
              <a:buSzPts val="2000"/>
              <a:buChar char="●"/>
            </a:pPr>
            <a:r>
              <a:rPr lang="en-US" sz="2000" b="0"/>
              <a:t>Wrap Up</a:t>
            </a:r>
            <a:endParaRPr sz="2000" b="0"/>
          </a:p>
          <a:p>
            <a:pPr marL="0" lvl="0" indent="0" algn="ctr" rtl="0">
              <a:lnSpc>
                <a:spcPct val="100000"/>
              </a:lnSpc>
              <a:spcBef>
                <a:spcPts val="300"/>
              </a:spcBef>
              <a:spcAft>
                <a:spcPts val="300"/>
              </a:spcAft>
              <a:buNone/>
            </a:pPr>
            <a:endParaRPr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Google Shape;151;p1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Poll: Who is in Attendance and What Knowledge do You Hold Currently?</a:t>
            </a:r>
            <a:endParaRPr sz="2600"/>
          </a:p>
        </p:txBody>
      </p:sp>
      <p:pic>
        <p:nvPicPr>
          <p:cNvPr id="152" name="Google Shape;152;p19"/>
          <p:cNvPicPr preferRelativeResize="0"/>
          <p:nvPr/>
        </p:nvPicPr>
        <p:blipFill>
          <a:blip r:embed="rId3">
            <a:alphaModFix/>
          </a:blip>
          <a:stretch>
            <a:fillRect/>
          </a:stretch>
        </p:blipFill>
        <p:spPr>
          <a:xfrm>
            <a:off x="1999724" y="1145224"/>
            <a:ext cx="4889868" cy="3253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Terms Used in Training</a:t>
            </a:r>
            <a:endParaRPr/>
          </a:p>
        </p:txBody>
      </p:sp>
      <p:sp>
        <p:nvSpPr>
          <p:cNvPr id="158" name="Google Shape;158;p20"/>
          <p:cNvSpPr txBox="1">
            <a:spLocks noGrp="1"/>
          </p:cNvSpPr>
          <p:nvPr>
            <p:ph type="body" idx="2"/>
          </p:nvPr>
        </p:nvSpPr>
        <p:spPr>
          <a:xfrm>
            <a:off x="913200" y="1040650"/>
            <a:ext cx="7319100" cy="25128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a:t>In-Person Learning Environment:</a:t>
            </a:r>
            <a:r>
              <a:rPr lang="en-US" sz="1800" b="0"/>
              <a:t> Staff are supporting in-person instruction with physical distance measures in place as necessary. IEP teams should consider if revisions to the IEP may be required for disability-related needs, IEP goals, and IEP services and supports when in-person instruction requires use of facial coverings or PPE.</a:t>
            </a:r>
            <a:endParaRPr sz="1800" b="0"/>
          </a:p>
          <a:p>
            <a:pPr marL="457200" lvl="0" indent="-342900" algn="l" rtl="0">
              <a:lnSpc>
                <a:spcPct val="100000"/>
              </a:lnSpc>
              <a:spcBef>
                <a:spcPts val="600"/>
              </a:spcBef>
              <a:spcAft>
                <a:spcPts val="0"/>
              </a:spcAft>
              <a:buSzPts val="1800"/>
              <a:buChar char="●"/>
            </a:pPr>
            <a:r>
              <a:rPr lang="en-US" sz="1800"/>
              <a:t>Physically Distanced Learning Environment: </a:t>
            </a:r>
            <a:r>
              <a:rPr lang="en-US" sz="1800" b="0"/>
              <a:t>The term is used to include times when learning occurs both in-person and virtually, utilizing classrooms, outdoor learning spaces, homes, and community-based organizations.</a:t>
            </a:r>
            <a:endParaRPr sz="1800" b="0"/>
          </a:p>
          <a:p>
            <a:pPr marL="457200" lvl="0" indent="-342900" algn="l" rtl="0">
              <a:lnSpc>
                <a:spcPct val="100000"/>
              </a:lnSpc>
              <a:spcBef>
                <a:spcPts val="600"/>
              </a:spcBef>
              <a:spcAft>
                <a:spcPts val="600"/>
              </a:spcAft>
              <a:buSzPts val="1800"/>
              <a:buChar char="●"/>
            </a:pPr>
            <a:r>
              <a:rPr lang="en-US" sz="1800"/>
              <a:t>Virtual Learning: </a:t>
            </a:r>
            <a:r>
              <a:rPr lang="en-US" sz="1800" b="0"/>
              <a:t>Students attend virtually using digital, analog, synchronous, asynchronous, or hybrid instructional models.</a:t>
            </a:r>
            <a:endParaRPr sz="1800" b="0"/>
          </a:p>
        </p:txBody>
      </p:sp>
      <p:sp>
        <p:nvSpPr>
          <p:cNvPr id="159" name="Google Shape;159;p20"/>
          <p:cNvSpPr txBox="1"/>
          <p:nvPr/>
        </p:nvSpPr>
        <p:spPr>
          <a:xfrm>
            <a:off x="315800" y="4552950"/>
            <a:ext cx="85410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439"/>
              </a:spcAft>
              <a:buClr>
                <a:schemeClr val="dk1"/>
              </a:buClr>
              <a:buSzPts val="1100"/>
              <a:buFont typeface="Arial"/>
              <a:buNone/>
            </a:pPr>
            <a:r>
              <a:rPr lang="en-US" sz="1250">
                <a:solidFill>
                  <a:schemeClr val="dk1"/>
                </a:solidFill>
                <a:latin typeface="Lato"/>
                <a:ea typeface="Lato"/>
                <a:cs typeface="Lato"/>
                <a:sym typeface="Lato"/>
              </a:rPr>
              <a:t>Definitions adapted from </a:t>
            </a:r>
            <a:r>
              <a:rPr lang="en-US" sz="1250" u="sng">
                <a:solidFill>
                  <a:schemeClr val="hlink"/>
                </a:solidFill>
                <a:latin typeface="Lato"/>
                <a:ea typeface="Lato"/>
                <a:cs typeface="Lato"/>
                <a:sym typeface="Lato"/>
                <a:hlinkClick r:id="rId3"/>
              </a:rPr>
              <a:t>Education Forward: Operating Schools During a Pandemic</a:t>
            </a:r>
            <a:r>
              <a:rPr lang="en-US" sz="1250">
                <a:solidFill>
                  <a:schemeClr val="dk1"/>
                </a:solidFill>
                <a:latin typeface="Lato"/>
                <a:ea typeface="Lato"/>
                <a:cs typeface="Lato"/>
                <a:sym typeface="Lato"/>
              </a:rPr>
              <a:t>, WI DPI</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Terms Used in Training</a:t>
            </a:r>
            <a:endParaRPr/>
          </a:p>
        </p:txBody>
      </p:sp>
      <p:sp>
        <p:nvSpPr>
          <p:cNvPr id="165" name="Google Shape;165;p21"/>
          <p:cNvSpPr txBox="1">
            <a:spLocks noGrp="1"/>
          </p:cNvSpPr>
          <p:nvPr>
            <p:ph type="body" idx="2"/>
          </p:nvPr>
        </p:nvSpPr>
        <p:spPr>
          <a:xfrm>
            <a:off x="913200" y="921950"/>
            <a:ext cx="7305600" cy="26358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a:t>Synchronous Learning: </a:t>
            </a:r>
            <a:r>
              <a:rPr lang="en-US" sz="1800" b="0"/>
              <a:t>Teaching and learning occur at the same time.</a:t>
            </a:r>
            <a:endParaRPr sz="1800" b="0"/>
          </a:p>
          <a:p>
            <a:pPr marL="457200" lvl="0" indent="-342900" algn="l" rtl="0">
              <a:lnSpc>
                <a:spcPct val="100000"/>
              </a:lnSpc>
              <a:spcBef>
                <a:spcPts val="600"/>
              </a:spcBef>
              <a:spcAft>
                <a:spcPts val="0"/>
              </a:spcAft>
              <a:buSzPts val="1800"/>
              <a:buChar char="●"/>
            </a:pPr>
            <a:r>
              <a:rPr lang="en-US" sz="1800"/>
              <a:t>Asynchronous Learning:</a:t>
            </a:r>
            <a:r>
              <a:rPr lang="en-US" sz="1800" b="0"/>
              <a:t> Teaching and learning occur at different times.</a:t>
            </a:r>
            <a:endParaRPr sz="1800" b="0"/>
          </a:p>
          <a:p>
            <a:pPr marL="457200" lvl="0" indent="-342900" algn="l" rtl="0">
              <a:lnSpc>
                <a:spcPct val="100000"/>
              </a:lnSpc>
              <a:spcBef>
                <a:spcPts val="600"/>
              </a:spcBef>
              <a:spcAft>
                <a:spcPts val="0"/>
              </a:spcAft>
              <a:buSzPts val="1800"/>
              <a:buChar char="●"/>
            </a:pPr>
            <a:r>
              <a:rPr lang="en-US" sz="1800"/>
              <a:t>Hybrid Learning Environment: </a:t>
            </a:r>
            <a:r>
              <a:rPr lang="en-US" sz="1800" b="0"/>
              <a:t>For purpose of this document, hybrid is any combination of virtual, in-person, physically distanced as well as combination of synchronous and asynchronous learning. </a:t>
            </a:r>
            <a:endParaRPr sz="1800" b="0"/>
          </a:p>
          <a:p>
            <a:pPr marL="457200" lvl="0" indent="-342900" algn="l" rtl="0">
              <a:lnSpc>
                <a:spcPct val="100000"/>
              </a:lnSpc>
              <a:spcBef>
                <a:spcPts val="600"/>
              </a:spcBef>
              <a:spcAft>
                <a:spcPts val="0"/>
              </a:spcAft>
              <a:buSzPts val="1800"/>
              <a:buChar char="●"/>
            </a:pPr>
            <a:r>
              <a:rPr lang="en-US" sz="1800"/>
              <a:t>Personal Protective Equipment (PPE):</a:t>
            </a:r>
            <a:r>
              <a:rPr lang="en-US" sz="1800">
                <a:solidFill>
                  <a:srgbClr val="FF0000"/>
                </a:solidFill>
              </a:rPr>
              <a:t> </a:t>
            </a:r>
            <a:r>
              <a:rPr lang="en-US" sz="1800" b="0">
                <a:solidFill>
                  <a:srgbClr val="000000"/>
                </a:solidFill>
              </a:rPr>
              <a:t>Educators and staff are recommended to wear full personal protective equipment (PPE) during any close physical interactions to protect both students and adults. </a:t>
            </a:r>
            <a:endParaRPr sz="1800" b="0">
              <a:solidFill>
                <a:srgbClr val="000000"/>
              </a:solidFill>
            </a:endParaRPr>
          </a:p>
          <a:p>
            <a:pPr marL="457200" lvl="0" indent="-342900" algn="l" rtl="0">
              <a:lnSpc>
                <a:spcPct val="100000"/>
              </a:lnSpc>
              <a:spcBef>
                <a:spcPts val="600"/>
              </a:spcBef>
              <a:spcAft>
                <a:spcPts val="0"/>
              </a:spcAft>
              <a:buSzPts val="1800"/>
              <a:buChar char="●"/>
            </a:pPr>
            <a:r>
              <a:rPr lang="en-US" sz="1800" b="0">
                <a:solidFill>
                  <a:srgbClr val="000000"/>
                </a:solidFill>
              </a:rPr>
              <a:t>For more on PPE, see </a:t>
            </a:r>
            <a:r>
              <a:rPr lang="en-US" sz="1800" b="0" u="sng">
                <a:solidFill>
                  <a:schemeClr val="hlink"/>
                </a:solidFill>
                <a:hlinkClick r:id="rId3"/>
              </a:rPr>
              <a:t>WI DHS guidance</a:t>
            </a:r>
            <a:r>
              <a:rPr lang="en-US" sz="1800" b="0">
                <a:solidFill>
                  <a:srgbClr val="000000"/>
                </a:solidFill>
              </a:rPr>
              <a:t>.</a:t>
            </a:r>
            <a:endParaRPr sz="1800" b="0">
              <a:solidFill>
                <a:srgbClr val="000000"/>
              </a:solidFill>
            </a:endParaRPr>
          </a:p>
          <a:p>
            <a:pPr marL="0" lvl="0" indent="0" algn="l" rtl="0">
              <a:lnSpc>
                <a:spcPct val="100000"/>
              </a:lnSpc>
              <a:spcBef>
                <a:spcPts val="600"/>
              </a:spcBef>
              <a:spcAft>
                <a:spcPts val="0"/>
              </a:spcAft>
              <a:buNone/>
            </a:pPr>
            <a:endParaRPr sz="1800" b="0">
              <a:solidFill>
                <a:srgbClr val="000000"/>
              </a:solidFill>
            </a:endParaRPr>
          </a:p>
          <a:p>
            <a:pPr marL="457200" lvl="0" indent="0" algn="l" rtl="0">
              <a:lnSpc>
                <a:spcPct val="100000"/>
              </a:lnSpc>
              <a:spcBef>
                <a:spcPts val="600"/>
              </a:spcBef>
              <a:spcAft>
                <a:spcPts val="600"/>
              </a:spcAft>
              <a:buNone/>
            </a:pPr>
            <a:endParaRPr sz="1800" b="0"/>
          </a:p>
        </p:txBody>
      </p:sp>
      <p:sp>
        <p:nvSpPr>
          <p:cNvPr id="166" name="Google Shape;166;p21"/>
          <p:cNvSpPr txBox="1"/>
          <p:nvPr/>
        </p:nvSpPr>
        <p:spPr>
          <a:xfrm>
            <a:off x="402875" y="4552300"/>
            <a:ext cx="83397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50">
                <a:solidFill>
                  <a:schemeClr val="dk1"/>
                </a:solidFill>
                <a:latin typeface="Lato"/>
                <a:ea typeface="Lato"/>
                <a:cs typeface="Lato"/>
                <a:sym typeface="Lato"/>
              </a:rPr>
              <a:t>Definitions adapted from </a:t>
            </a:r>
            <a:r>
              <a:rPr lang="en-US" sz="1250" u="sng">
                <a:solidFill>
                  <a:schemeClr val="hlink"/>
                </a:solidFill>
                <a:latin typeface="Lato"/>
                <a:ea typeface="Lato"/>
                <a:cs typeface="Lato"/>
                <a:sym typeface="Lato"/>
                <a:hlinkClick r:id="rId4"/>
              </a:rPr>
              <a:t>Education Forward: Operating Schools During a Pandemic</a:t>
            </a:r>
            <a:r>
              <a:rPr lang="en-US" sz="1250">
                <a:solidFill>
                  <a:schemeClr val="dk1"/>
                </a:solidFill>
                <a:latin typeface="Lato"/>
                <a:ea typeface="Lato"/>
                <a:cs typeface="Lato"/>
                <a:sym typeface="Lato"/>
              </a:rPr>
              <a:t>, WI DPI</a:t>
            </a:r>
            <a:endParaRPr sz="125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Terms Used in Training</a:t>
            </a:r>
            <a:endParaRPr/>
          </a:p>
        </p:txBody>
      </p:sp>
      <p:sp>
        <p:nvSpPr>
          <p:cNvPr id="172" name="Google Shape;172;p22"/>
          <p:cNvSpPr txBox="1">
            <a:spLocks noGrp="1"/>
          </p:cNvSpPr>
          <p:nvPr>
            <p:ph type="body" idx="2"/>
          </p:nvPr>
        </p:nvSpPr>
        <p:spPr>
          <a:xfrm>
            <a:off x="926625" y="1197425"/>
            <a:ext cx="72789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600"/>
              <a:t>Contingency / Conditional Plan:</a:t>
            </a:r>
            <a:r>
              <a:rPr lang="en-US" sz="1600" b="0"/>
              <a:t> Accounts for a change in placement when moving from in-person to a virtual or hybrid learning environment. A contingency plan outlines a condition (e.g., moving to a virtual learning environment) and how the IEP will provide FAPE during that condition.</a:t>
            </a:r>
            <a:endParaRPr sz="1600" b="0"/>
          </a:p>
          <a:p>
            <a:pPr marL="0" lvl="0" indent="0" algn="l" rtl="0">
              <a:lnSpc>
                <a:spcPct val="100000"/>
              </a:lnSpc>
              <a:spcBef>
                <a:spcPts val="439"/>
              </a:spcBef>
              <a:spcAft>
                <a:spcPts val="0"/>
              </a:spcAft>
              <a:buNone/>
            </a:pPr>
            <a:r>
              <a:rPr lang="en-US" sz="1600" b="0"/>
              <a:t>Contingency Plans can account for changes to any of the following:</a:t>
            </a:r>
            <a:endParaRPr sz="1600" b="0"/>
          </a:p>
          <a:p>
            <a:pPr marL="457200" lvl="0" indent="-330200" algn="l" rtl="0">
              <a:lnSpc>
                <a:spcPct val="100000"/>
              </a:lnSpc>
              <a:spcBef>
                <a:spcPts val="439"/>
              </a:spcBef>
              <a:spcAft>
                <a:spcPts val="0"/>
              </a:spcAft>
              <a:buSzPts val="1600"/>
              <a:buChar char="●"/>
            </a:pPr>
            <a:r>
              <a:rPr lang="en-US" sz="1600" b="0"/>
              <a:t>IEP goals</a:t>
            </a:r>
            <a:endParaRPr sz="1600" b="0"/>
          </a:p>
          <a:p>
            <a:pPr marL="457200" lvl="0" indent="-330200" algn="l" rtl="0">
              <a:lnSpc>
                <a:spcPct val="100000"/>
              </a:lnSpc>
              <a:spcBef>
                <a:spcPts val="0"/>
              </a:spcBef>
              <a:spcAft>
                <a:spcPts val="0"/>
              </a:spcAft>
              <a:buSzPts val="1600"/>
              <a:buChar char="●"/>
            </a:pPr>
            <a:r>
              <a:rPr lang="en-US" sz="1600" b="0"/>
              <a:t>Frequency, amount, location, and duration for any IEP service:</a:t>
            </a:r>
            <a:endParaRPr sz="1600" b="0"/>
          </a:p>
          <a:p>
            <a:pPr marL="914400" lvl="1" indent="-330200" algn="l" rtl="0">
              <a:lnSpc>
                <a:spcPct val="100000"/>
              </a:lnSpc>
              <a:spcBef>
                <a:spcPts val="0"/>
              </a:spcBef>
              <a:spcAft>
                <a:spcPts val="0"/>
              </a:spcAft>
              <a:buSzPts val="1600"/>
              <a:buChar char="○"/>
            </a:pPr>
            <a:r>
              <a:rPr lang="en-US" sz="1600" b="0"/>
              <a:t>Supplementary </a:t>
            </a:r>
            <a:r>
              <a:rPr lang="en-US" sz="1600"/>
              <a:t>aids and services</a:t>
            </a:r>
            <a:r>
              <a:rPr lang="en-US" sz="1600" b="0"/>
              <a:t>  </a:t>
            </a:r>
            <a:endParaRPr sz="1600"/>
          </a:p>
          <a:p>
            <a:pPr marL="914400" lvl="1" indent="-330200" algn="l" rtl="0">
              <a:lnSpc>
                <a:spcPct val="100000"/>
              </a:lnSpc>
              <a:spcBef>
                <a:spcPts val="0"/>
              </a:spcBef>
              <a:spcAft>
                <a:spcPts val="0"/>
              </a:spcAft>
              <a:buSzPts val="1600"/>
              <a:buFont typeface="Arial"/>
              <a:buChar char="○"/>
            </a:pPr>
            <a:r>
              <a:rPr lang="en-US" sz="1600"/>
              <a:t>Specially designed instruction</a:t>
            </a:r>
            <a:endParaRPr sz="1600"/>
          </a:p>
          <a:p>
            <a:pPr marL="914400" lvl="1" indent="-330200" algn="l" rtl="0">
              <a:lnSpc>
                <a:spcPct val="100000"/>
              </a:lnSpc>
              <a:spcBef>
                <a:spcPts val="0"/>
              </a:spcBef>
              <a:spcAft>
                <a:spcPts val="0"/>
              </a:spcAft>
              <a:buSzPts val="1600"/>
              <a:buChar char="○"/>
            </a:pPr>
            <a:r>
              <a:rPr lang="en-US" sz="1600"/>
              <a:t>R</a:t>
            </a:r>
            <a:r>
              <a:rPr lang="en-US" sz="1600" b="0"/>
              <a:t>elated </a:t>
            </a:r>
            <a:r>
              <a:rPr lang="en-US" sz="1600"/>
              <a:t>s</a:t>
            </a:r>
            <a:r>
              <a:rPr lang="en-US" sz="1600" b="0"/>
              <a:t>ervices</a:t>
            </a:r>
            <a:endParaRPr sz="1600"/>
          </a:p>
          <a:p>
            <a:pPr marL="914400" lvl="1" indent="-330200" algn="l" rtl="0">
              <a:lnSpc>
                <a:spcPct val="100000"/>
              </a:lnSpc>
              <a:spcBef>
                <a:spcPts val="0"/>
              </a:spcBef>
              <a:spcAft>
                <a:spcPts val="0"/>
              </a:spcAft>
              <a:buSzPts val="1600"/>
              <a:buChar char="○"/>
            </a:pPr>
            <a:r>
              <a:rPr lang="en-US" sz="1600" b="0"/>
              <a:t>Program </a:t>
            </a:r>
            <a:r>
              <a:rPr lang="en-US" sz="1600"/>
              <a:t>m</a:t>
            </a:r>
            <a:r>
              <a:rPr lang="en-US" sz="1600" b="0"/>
              <a:t>odifications </a:t>
            </a:r>
            <a:r>
              <a:rPr lang="en-US" sz="1600"/>
              <a:t>or s</a:t>
            </a:r>
            <a:r>
              <a:rPr lang="en-US" sz="1600" b="0"/>
              <a:t>upports for </a:t>
            </a:r>
            <a:r>
              <a:rPr lang="en-US" sz="1600"/>
              <a:t>s</a:t>
            </a:r>
            <a:r>
              <a:rPr lang="en-US" sz="1600" b="0"/>
              <a:t>chool </a:t>
            </a:r>
            <a:r>
              <a:rPr lang="en-US" sz="1600"/>
              <a:t>s</a:t>
            </a:r>
            <a:r>
              <a:rPr lang="en-US" sz="1600" b="0"/>
              <a:t>taff</a:t>
            </a:r>
            <a:endParaRPr sz="1600" b="0"/>
          </a:p>
          <a:p>
            <a:pPr marL="0" lvl="0" indent="0" algn="l" rtl="0">
              <a:lnSpc>
                <a:spcPct val="100000"/>
              </a:lnSpc>
              <a:spcBef>
                <a:spcPts val="0"/>
              </a:spcBef>
              <a:spcAft>
                <a:spcPts val="0"/>
              </a:spcAft>
              <a:buNone/>
            </a:pPr>
            <a:endParaRPr sz="1600" b="0"/>
          </a:p>
          <a:p>
            <a:pPr marL="0" lvl="0" indent="0" algn="l" rtl="0">
              <a:lnSpc>
                <a:spcPct val="100000"/>
              </a:lnSpc>
              <a:spcBef>
                <a:spcPts val="439"/>
              </a:spcBef>
              <a:spcAft>
                <a:spcPts val="439"/>
              </a:spcAft>
              <a:buNone/>
            </a:pPr>
            <a:endParaRPr sz="1800" b="0"/>
          </a:p>
        </p:txBody>
      </p:sp>
      <p:sp>
        <p:nvSpPr>
          <p:cNvPr id="173" name="Google Shape;173;p22"/>
          <p:cNvSpPr txBox="1"/>
          <p:nvPr/>
        </p:nvSpPr>
        <p:spPr>
          <a:xfrm>
            <a:off x="120875" y="4083600"/>
            <a:ext cx="8943900" cy="6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latin typeface="Lato"/>
                <a:ea typeface="Lato"/>
                <a:cs typeface="Lato"/>
                <a:sym typeface="Lato"/>
              </a:rPr>
              <a:t>For more information on contingency plans see </a:t>
            </a:r>
            <a:r>
              <a:rPr lang="en-US" sz="1600" u="sng">
                <a:solidFill>
                  <a:schemeClr val="hlink"/>
                </a:solidFill>
                <a:latin typeface="Lato"/>
                <a:ea typeface="Lato"/>
                <a:cs typeface="Lato"/>
                <a:sym typeface="Lato"/>
                <a:hlinkClick r:id="rId3"/>
              </a:rPr>
              <a:t>DPI COVID-19 Special Education Question and Answer Document</a:t>
            </a:r>
            <a:r>
              <a:rPr lang="en-US" sz="1600">
                <a:solidFill>
                  <a:schemeClr val="dk1"/>
                </a:solidFill>
                <a:latin typeface="Lato"/>
                <a:ea typeface="Lato"/>
                <a:cs typeface="Lato"/>
                <a:sym typeface="Lato"/>
              </a:rPr>
              <a:t> located on the </a:t>
            </a:r>
            <a:r>
              <a:rPr lang="en-US" sz="1600" u="sng">
                <a:solidFill>
                  <a:schemeClr val="hlink"/>
                </a:solidFill>
                <a:latin typeface="Lato"/>
                <a:ea typeface="Lato"/>
                <a:cs typeface="Lato"/>
                <a:sym typeface="Lato"/>
                <a:hlinkClick r:id="rId4"/>
              </a:rPr>
              <a:t>DPI COVID-19 Special Education web page</a:t>
            </a:r>
            <a:r>
              <a:rPr lang="en-US"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marL="0" lvl="0" indent="0" algn="l" rtl="0">
              <a:spcBef>
                <a:spcPts val="439"/>
              </a:spcBef>
              <a:spcAft>
                <a:spcPts val="0"/>
              </a:spcAft>
              <a:buNone/>
            </a:pP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Terms Used in Training</a:t>
            </a:r>
            <a:endParaRPr/>
          </a:p>
        </p:txBody>
      </p:sp>
      <p:sp>
        <p:nvSpPr>
          <p:cNvPr id="179" name="Google Shape;179;p23"/>
          <p:cNvSpPr txBox="1">
            <a:spLocks noGrp="1"/>
          </p:cNvSpPr>
          <p:nvPr>
            <p:ph type="body" idx="2"/>
          </p:nvPr>
        </p:nvSpPr>
        <p:spPr>
          <a:xfrm>
            <a:off x="1829575" y="1197425"/>
            <a:ext cx="55116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a:t>Special Education Services and Support</a:t>
            </a:r>
            <a:endParaRPr sz="2100"/>
          </a:p>
          <a:p>
            <a:pPr marL="457200" lvl="0" indent="-361950" algn="l" rtl="0">
              <a:lnSpc>
                <a:spcPct val="100000"/>
              </a:lnSpc>
              <a:spcBef>
                <a:spcPts val="439"/>
              </a:spcBef>
              <a:spcAft>
                <a:spcPts val="0"/>
              </a:spcAft>
              <a:buSzPts val="2100"/>
              <a:buChar char="•"/>
            </a:pPr>
            <a:r>
              <a:rPr lang="en-US" sz="2100" b="0"/>
              <a:t>Supplemental Aids and Services</a:t>
            </a:r>
            <a:endParaRPr sz="2100" b="0"/>
          </a:p>
          <a:p>
            <a:pPr marL="457200" lvl="0" indent="-361950" algn="l" rtl="0">
              <a:lnSpc>
                <a:spcPct val="100000"/>
              </a:lnSpc>
              <a:spcBef>
                <a:spcPts val="439"/>
              </a:spcBef>
              <a:spcAft>
                <a:spcPts val="0"/>
              </a:spcAft>
              <a:buSzPts val="2100"/>
              <a:buChar char="•"/>
            </a:pPr>
            <a:r>
              <a:rPr lang="en-US" sz="2100" b="0"/>
              <a:t>Specially Designed Instruction </a:t>
            </a:r>
            <a:endParaRPr b="0"/>
          </a:p>
          <a:p>
            <a:pPr marL="457200" lvl="0" indent="-361950" algn="l" rtl="0">
              <a:lnSpc>
                <a:spcPct val="100000"/>
              </a:lnSpc>
              <a:spcBef>
                <a:spcPts val="439"/>
              </a:spcBef>
              <a:spcAft>
                <a:spcPts val="0"/>
              </a:spcAft>
              <a:buSzPts val="2100"/>
              <a:buChar char="•"/>
            </a:pPr>
            <a:r>
              <a:rPr lang="en-US" sz="2100" b="0"/>
              <a:t>Related Services</a:t>
            </a:r>
            <a:endParaRPr sz="2100" b="0"/>
          </a:p>
          <a:p>
            <a:pPr marL="457200" lvl="0" indent="-361950" algn="l" rtl="0">
              <a:lnSpc>
                <a:spcPct val="100000"/>
              </a:lnSpc>
              <a:spcBef>
                <a:spcPts val="439"/>
              </a:spcBef>
              <a:spcAft>
                <a:spcPts val="0"/>
              </a:spcAft>
              <a:buSzPts val="2100"/>
              <a:buChar char="•"/>
            </a:pPr>
            <a:r>
              <a:rPr lang="en-US" sz="2100" b="0"/>
              <a:t>Program Modification or Supports for School Staff</a:t>
            </a:r>
            <a:endParaRPr sz="2100" b="0"/>
          </a:p>
          <a:p>
            <a:pPr marL="457200" lvl="0" indent="0" algn="l" rtl="0">
              <a:lnSpc>
                <a:spcPct val="100000"/>
              </a:lnSpc>
              <a:spcBef>
                <a:spcPts val="439"/>
              </a:spcBef>
              <a:spcAft>
                <a:spcPts val="439"/>
              </a:spcAft>
              <a:buNone/>
            </a:pPr>
            <a:endParaRPr b="0"/>
          </a:p>
        </p:txBody>
      </p:sp>
      <p:sp>
        <p:nvSpPr>
          <p:cNvPr id="180" name="Google Shape;180;p23"/>
          <p:cNvSpPr txBox="1"/>
          <p:nvPr/>
        </p:nvSpPr>
        <p:spPr>
          <a:xfrm>
            <a:off x="147725" y="3682400"/>
            <a:ext cx="8917200" cy="7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latin typeface="Lato"/>
                <a:ea typeface="Lato"/>
                <a:cs typeface="Lato"/>
                <a:sym typeface="Lato"/>
              </a:rPr>
              <a:t>For definitions and more information on these terms see </a:t>
            </a:r>
            <a:r>
              <a:rPr lang="en-US" sz="1600" u="sng">
                <a:solidFill>
                  <a:schemeClr val="hlink"/>
                </a:solidFill>
                <a:latin typeface="Lato"/>
                <a:ea typeface="Lato"/>
                <a:cs typeface="Lato"/>
                <a:sym typeface="Lato"/>
                <a:hlinkClick r:id="rId3"/>
              </a:rPr>
              <a:t>Bulletin 10.07: Describing Special Education, Related Services, Supplementary Aids and Services, and Program Modifications and Supports</a:t>
            </a:r>
            <a:r>
              <a:rPr lang="en-US"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marL="0" lvl="0" indent="0" algn="l" rtl="0">
              <a:spcBef>
                <a:spcPts val="439"/>
              </a:spcBef>
              <a:spcAft>
                <a:spcPts val="0"/>
              </a:spcAft>
              <a:buNone/>
            </a:pP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Terms Used in Training</a:t>
            </a:r>
            <a:endParaRPr/>
          </a:p>
        </p:txBody>
      </p:sp>
      <p:sp>
        <p:nvSpPr>
          <p:cNvPr id="186" name="Google Shape;186;p24"/>
          <p:cNvSpPr txBox="1">
            <a:spLocks noGrp="1"/>
          </p:cNvSpPr>
          <p:nvPr>
            <p:ph type="body" idx="2"/>
          </p:nvPr>
        </p:nvSpPr>
        <p:spPr>
          <a:xfrm>
            <a:off x="1359925" y="1197425"/>
            <a:ext cx="6409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100"/>
              <a:t>Free and Appropriate Public Education (FAPE):</a:t>
            </a:r>
            <a:r>
              <a:rPr lang="en-US" sz="2100" b="0"/>
              <a:t> Each IEP is reasonably calculated to enable the student to make progress appropriate in light of the student’s circumstances in general education curriculum and toward IEP goals. </a:t>
            </a:r>
            <a:endParaRPr sz="2100" b="0"/>
          </a:p>
          <a:p>
            <a:pPr marL="457200" lvl="0" indent="0" algn="l" rtl="0">
              <a:lnSpc>
                <a:spcPct val="115000"/>
              </a:lnSpc>
              <a:spcBef>
                <a:spcPts val="1200"/>
              </a:spcBef>
              <a:spcAft>
                <a:spcPts val="0"/>
              </a:spcAft>
              <a:buNone/>
            </a:pPr>
            <a:endParaRPr sz="300" b="0"/>
          </a:p>
          <a:p>
            <a:pPr marL="457200" lvl="0" indent="0" algn="l" rtl="0">
              <a:lnSpc>
                <a:spcPct val="115000"/>
              </a:lnSpc>
              <a:spcBef>
                <a:spcPts val="1200"/>
              </a:spcBef>
              <a:spcAft>
                <a:spcPts val="0"/>
              </a:spcAft>
              <a:buNone/>
            </a:pPr>
            <a:endParaRPr sz="1800" b="0"/>
          </a:p>
          <a:p>
            <a:pPr marL="457200" lvl="0" indent="0" algn="l" rtl="0">
              <a:lnSpc>
                <a:spcPct val="100000"/>
              </a:lnSpc>
              <a:spcBef>
                <a:spcPts val="1200"/>
              </a:spcBef>
              <a:spcAft>
                <a:spcPts val="439"/>
              </a:spcAft>
              <a:buNone/>
            </a:pPr>
            <a:endParaRPr b="0"/>
          </a:p>
        </p:txBody>
      </p:sp>
      <p:sp>
        <p:nvSpPr>
          <p:cNvPr id="187" name="Google Shape;187;p24"/>
          <p:cNvSpPr txBox="1"/>
          <p:nvPr/>
        </p:nvSpPr>
        <p:spPr>
          <a:xfrm>
            <a:off x="94000" y="3504550"/>
            <a:ext cx="8984700" cy="92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00">
                <a:solidFill>
                  <a:schemeClr val="dk1"/>
                </a:solidFill>
                <a:latin typeface="Lato"/>
                <a:ea typeface="Lato"/>
                <a:cs typeface="Lato"/>
                <a:sym typeface="Lato"/>
              </a:rPr>
              <a:t>For additional information on providing FAPE during COVID-19 see </a:t>
            </a:r>
            <a:r>
              <a:rPr lang="en-US" sz="1600" u="sng">
                <a:solidFill>
                  <a:schemeClr val="hlink"/>
                </a:solidFill>
                <a:latin typeface="Lato"/>
                <a:ea typeface="Lato"/>
                <a:cs typeface="Lato"/>
                <a:sym typeface="Lato"/>
                <a:hlinkClick r:id="rId3"/>
              </a:rPr>
              <a:t>DPI COVID-19 Special Education Question and Answer Document</a:t>
            </a:r>
            <a:r>
              <a:rPr lang="en-US" sz="1600">
                <a:solidFill>
                  <a:schemeClr val="dk1"/>
                </a:solidFill>
                <a:latin typeface="Lato"/>
                <a:ea typeface="Lato"/>
                <a:cs typeface="Lato"/>
                <a:sym typeface="Lato"/>
              </a:rPr>
              <a:t> located on the </a:t>
            </a:r>
            <a:r>
              <a:rPr lang="en-US" sz="1600" u="sng">
                <a:solidFill>
                  <a:schemeClr val="hlink"/>
                </a:solidFill>
                <a:latin typeface="Lato"/>
                <a:ea typeface="Lato"/>
                <a:cs typeface="Lato"/>
                <a:sym typeface="Lato"/>
                <a:hlinkClick r:id="rId4"/>
              </a:rPr>
              <a:t>DPI COVID-19 Special Education web page</a:t>
            </a:r>
            <a:r>
              <a:rPr lang="en-US"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Training Guide</a:t>
            </a:r>
            <a:endParaRPr/>
          </a:p>
        </p:txBody>
      </p:sp>
      <p:sp>
        <p:nvSpPr>
          <p:cNvPr id="193" name="Google Shape;193;p25"/>
          <p:cNvSpPr txBox="1">
            <a:spLocks noGrp="1"/>
          </p:cNvSpPr>
          <p:nvPr>
            <p:ph type="body" idx="2"/>
          </p:nvPr>
        </p:nvSpPr>
        <p:spPr>
          <a:xfrm>
            <a:off x="4418300" y="1063125"/>
            <a:ext cx="4620000" cy="3972900"/>
          </a:xfrm>
          <a:prstGeom prst="rect">
            <a:avLst/>
          </a:prstGeom>
        </p:spPr>
        <p:txBody>
          <a:bodyPr spcFirstLastPara="1" wrap="square" lIns="91425" tIns="45700" rIns="91425" bIns="45700" anchor="ctr" anchorCtr="0">
            <a:noAutofit/>
          </a:bodyPr>
          <a:lstStyle/>
          <a:p>
            <a:pPr marL="457200" lvl="0" indent="-339725" algn="l" rtl="0">
              <a:lnSpc>
                <a:spcPct val="115000"/>
              </a:lnSpc>
              <a:spcBef>
                <a:spcPts val="1200"/>
              </a:spcBef>
              <a:spcAft>
                <a:spcPts val="0"/>
              </a:spcAft>
              <a:buSzPts val="1750"/>
              <a:buChar char="•"/>
            </a:pPr>
            <a:r>
              <a:rPr lang="en-US" sz="1750" b="0"/>
              <a:t>This training guide was developed to assist with considerations (thinking questions) and IEP analysis (process questions).</a:t>
            </a:r>
            <a:endParaRPr sz="1750" b="0"/>
          </a:p>
          <a:p>
            <a:pPr marL="457200" lvl="0" indent="-339725" algn="l" rtl="0">
              <a:lnSpc>
                <a:spcPct val="115000"/>
              </a:lnSpc>
              <a:spcBef>
                <a:spcPts val="0"/>
              </a:spcBef>
              <a:spcAft>
                <a:spcPts val="0"/>
              </a:spcAft>
              <a:buSzPts val="1750"/>
              <a:buChar char="•"/>
            </a:pPr>
            <a:r>
              <a:rPr lang="en-US" sz="1750" b="0"/>
              <a:t>The guide is available on the </a:t>
            </a:r>
            <a:r>
              <a:rPr lang="en-US" sz="1750" b="0" u="sng">
                <a:solidFill>
                  <a:schemeClr val="hlink"/>
                </a:solidFill>
                <a:hlinkClick r:id="rId3"/>
              </a:rPr>
              <a:t>DPI COVID-19 special education team web page</a:t>
            </a:r>
            <a:r>
              <a:rPr lang="en-US" sz="1750" b="0"/>
              <a:t>. </a:t>
            </a:r>
            <a:endParaRPr sz="1750" b="0"/>
          </a:p>
          <a:p>
            <a:pPr marL="457200" lvl="0" indent="0" algn="l" rtl="0">
              <a:lnSpc>
                <a:spcPct val="100000"/>
              </a:lnSpc>
              <a:spcBef>
                <a:spcPts val="1200"/>
              </a:spcBef>
              <a:spcAft>
                <a:spcPts val="439"/>
              </a:spcAft>
              <a:buNone/>
            </a:pPr>
            <a:endParaRPr sz="2500" b="0"/>
          </a:p>
        </p:txBody>
      </p:sp>
      <p:pic>
        <p:nvPicPr>
          <p:cNvPr id="194" name="Google Shape;194;p25"/>
          <p:cNvPicPr preferRelativeResize="0"/>
          <p:nvPr/>
        </p:nvPicPr>
        <p:blipFill>
          <a:blip r:embed="rId4">
            <a:alphaModFix/>
          </a:blip>
          <a:stretch>
            <a:fillRect/>
          </a:stretch>
        </p:blipFill>
        <p:spPr>
          <a:xfrm>
            <a:off x="555299" y="1731949"/>
            <a:ext cx="3470650" cy="282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42"/>
        <p:cNvGrpSpPr/>
        <p:nvPr/>
      </p:nvGrpSpPr>
      <p:grpSpPr>
        <a:xfrm>
          <a:off x="0" y="0"/>
          <a:ext cx="0" cy="0"/>
          <a:chOff x="0" y="0"/>
          <a:chExt cx="0" cy="0"/>
        </a:xfrm>
      </p:grpSpPr>
      <p:sp>
        <p:nvSpPr>
          <p:cNvPr id="43" name="Google Shape;43;p8"/>
          <p:cNvSpPr/>
          <p:nvPr/>
        </p:nvSpPr>
        <p:spPr>
          <a:xfrm>
            <a:off x="425325" y="1984440"/>
            <a:ext cx="512700" cy="67140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pic>
        <p:nvPicPr>
          <p:cNvPr id="44" name="Google Shape;44;p8"/>
          <p:cNvPicPr preferRelativeResize="0"/>
          <p:nvPr/>
        </p:nvPicPr>
        <p:blipFill>
          <a:blip r:embed="rId3">
            <a:alphaModFix/>
          </a:blip>
          <a:stretch>
            <a:fillRect/>
          </a:stretch>
        </p:blipFill>
        <p:spPr>
          <a:xfrm>
            <a:off x="425325" y="2762250"/>
            <a:ext cx="2762250" cy="981075"/>
          </a:xfrm>
          <a:prstGeom prst="rect">
            <a:avLst/>
          </a:prstGeom>
          <a:noFill/>
          <a:ln>
            <a:noFill/>
          </a:ln>
        </p:spPr>
      </p:pic>
      <p:sp>
        <p:nvSpPr>
          <p:cNvPr id="45" name="Google Shape;45;p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Audio Settings</a:t>
            </a:r>
            <a:endParaRPr/>
          </a:p>
        </p:txBody>
      </p:sp>
      <p:sp>
        <p:nvSpPr>
          <p:cNvPr id="46" name="Google Shape;46;p8"/>
          <p:cNvSpPr txBox="1">
            <a:spLocks noGrp="1"/>
          </p:cNvSpPr>
          <p:nvPr>
            <p:ph type="body" idx="2"/>
          </p:nvPr>
        </p:nvSpPr>
        <p:spPr>
          <a:xfrm>
            <a:off x="3811300" y="1181800"/>
            <a:ext cx="5046900" cy="23949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a:t>You can change your audio sections on your Zoom menu bar. </a:t>
            </a:r>
            <a:endParaRPr b="0"/>
          </a:p>
          <a:p>
            <a:pPr marL="457200" lvl="0" indent="-381000" algn="l" rtl="0">
              <a:lnSpc>
                <a:spcPct val="100000"/>
              </a:lnSpc>
              <a:spcBef>
                <a:spcPts val="600"/>
              </a:spcBef>
              <a:spcAft>
                <a:spcPts val="0"/>
              </a:spcAft>
              <a:buSzPts val="2400"/>
              <a:buChar char="•"/>
            </a:pPr>
            <a:r>
              <a:rPr lang="en-US" b="0"/>
              <a:t>If computer audio is not working, try calling the phone number and joining the audio by phone.</a:t>
            </a:r>
            <a:endParaRPr b="0"/>
          </a:p>
          <a:p>
            <a:pPr marL="457200" lvl="0" indent="-381000" algn="l" rtl="0">
              <a:lnSpc>
                <a:spcPct val="100000"/>
              </a:lnSpc>
              <a:spcBef>
                <a:spcPts val="600"/>
              </a:spcBef>
              <a:spcAft>
                <a:spcPts val="0"/>
              </a:spcAft>
              <a:buSzPts val="2400"/>
              <a:buChar char="•"/>
            </a:pPr>
            <a:r>
              <a:rPr lang="en-US" b="0"/>
              <a:t>If you use phone, you can still view the webinar on your computer or device.</a:t>
            </a:r>
            <a:endParaRPr b="0"/>
          </a:p>
          <a:p>
            <a:pPr marL="0" lvl="0" indent="0" algn="l" rtl="0">
              <a:lnSpc>
                <a:spcPct val="100000"/>
              </a:lnSpc>
              <a:spcBef>
                <a:spcPts val="600"/>
              </a:spcBef>
              <a:spcAft>
                <a:spcPts val="0"/>
              </a:spcAft>
              <a:buClr>
                <a:schemeClr val="dk1"/>
              </a:buClr>
              <a:buSzPts val="1100"/>
              <a:buFont typeface="Arial"/>
              <a:buNone/>
            </a:pPr>
            <a:endParaRPr b="0"/>
          </a:p>
          <a:p>
            <a:pPr marL="0" lvl="0" indent="0" algn="l" rtl="0">
              <a:lnSpc>
                <a:spcPct val="100000"/>
              </a:lnSpc>
              <a:spcBef>
                <a:spcPts val="600"/>
              </a:spcBef>
              <a:spcAft>
                <a:spcPts val="600"/>
              </a:spcAft>
              <a:buNone/>
            </a:pPr>
            <a:endParaRPr b="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88325" y="0"/>
            <a:ext cx="8792100" cy="92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r>
              <a:rPr lang="en-US"/>
              <a:t>Educational Equity Means…</a:t>
            </a:r>
            <a:endParaRPr/>
          </a:p>
        </p:txBody>
      </p:sp>
      <p:sp>
        <p:nvSpPr>
          <p:cNvPr id="201" name="Google Shape;201;p26"/>
          <p:cNvSpPr txBox="1">
            <a:spLocks noGrp="1"/>
          </p:cNvSpPr>
          <p:nvPr>
            <p:ph type="body" idx="2"/>
          </p:nvPr>
        </p:nvSpPr>
        <p:spPr>
          <a:xfrm>
            <a:off x="4357700" y="968825"/>
            <a:ext cx="4156200" cy="3637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2040"/>
              <a:buNone/>
            </a:pPr>
            <a:r>
              <a:rPr lang="en-US" sz="2040" b="0"/>
              <a:t>That every student has access to the educational resources and rigor they need at the right moment in their education, across race, gender, ethnicity, language, ability, sexual orientation, family background, and/or family income.</a:t>
            </a:r>
            <a:endParaRPr b="0"/>
          </a:p>
        </p:txBody>
      </p:sp>
      <p:pic>
        <p:nvPicPr>
          <p:cNvPr id="202" name="Google Shape;202;p26" descr="Equity - Handwriting image"/>
          <p:cNvPicPr preferRelativeResize="0"/>
          <p:nvPr/>
        </p:nvPicPr>
        <p:blipFill rotWithShape="1">
          <a:blip r:embed="rId3">
            <a:alphaModFix/>
          </a:blip>
          <a:srcRect/>
          <a:stretch/>
        </p:blipFill>
        <p:spPr>
          <a:xfrm>
            <a:off x="824209" y="1584449"/>
            <a:ext cx="3132617" cy="20884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body" idx="1"/>
          </p:nvPr>
        </p:nvSpPr>
        <p:spPr>
          <a:xfrm>
            <a:off x="188325" y="0"/>
            <a:ext cx="8792100" cy="92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t>Our Focus Must Be on Equity</a:t>
            </a:r>
            <a:endParaRPr/>
          </a:p>
        </p:txBody>
      </p:sp>
      <p:sp>
        <p:nvSpPr>
          <p:cNvPr id="209" name="Google Shape;209;p27"/>
          <p:cNvSpPr txBox="1">
            <a:spLocks noGrp="1"/>
          </p:cNvSpPr>
          <p:nvPr>
            <p:ph type="body" idx="2"/>
          </p:nvPr>
        </p:nvSpPr>
        <p:spPr>
          <a:xfrm>
            <a:off x="1369800" y="1045025"/>
            <a:ext cx="6392400" cy="2512800"/>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0"/>
              </a:spcBef>
              <a:spcAft>
                <a:spcPts val="0"/>
              </a:spcAft>
              <a:buSzPts val="2400"/>
              <a:buNone/>
            </a:pPr>
            <a:r>
              <a:rPr lang="en-US" sz="2000"/>
              <a:t>What </a:t>
            </a:r>
            <a:r>
              <a:rPr lang="en-US" sz="2000" i="1"/>
              <a:t>actions </a:t>
            </a:r>
            <a:r>
              <a:rPr lang="en-US" sz="2000"/>
              <a:t>are we taking to:</a:t>
            </a:r>
            <a:endParaRPr sz="2000"/>
          </a:p>
          <a:p>
            <a:pPr marL="457200" lvl="0" indent="-355600" algn="l" rtl="0">
              <a:lnSpc>
                <a:spcPct val="115000"/>
              </a:lnSpc>
              <a:spcBef>
                <a:spcPts val="600"/>
              </a:spcBef>
              <a:spcAft>
                <a:spcPts val="0"/>
              </a:spcAft>
              <a:buSzPts val="2000"/>
              <a:buChar char="•"/>
            </a:pPr>
            <a:r>
              <a:rPr lang="en-US" sz="2000" b="0"/>
              <a:t>Serve the most marginalized students and families</a:t>
            </a:r>
            <a:endParaRPr sz="2000" b="0"/>
          </a:p>
          <a:p>
            <a:pPr marL="457200" lvl="0" indent="-355600" algn="l" rtl="0">
              <a:lnSpc>
                <a:spcPct val="115000"/>
              </a:lnSpc>
              <a:spcBef>
                <a:spcPts val="600"/>
              </a:spcBef>
              <a:spcAft>
                <a:spcPts val="0"/>
              </a:spcAft>
              <a:buSzPts val="2000"/>
              <a:buChar char="•"/>
            </a:pPr>
            <a:r>
              <a:rPr lang="en-US" sz="2000" b="0"/>
              <a:t>Maintain and deepen relationships</a:t>
            </a:r>
            <a:endParaRPr sz="2000" b="0"/>
          </a:p>
          <a:p>
            <a:pPr marL="457200" lvl="0" indent="-355600" algn="l" rtl="0">
              <a:lnSpc>
                <a:spcPct val="115000"/>
              </a:lnSpc>
              <a:spcBef>
                <a:spcPts val="600"/>
              </a:spcBef>
              <a:spcAft>
                <a:spcPts val="0"/>
              </a:spcAft>
              <a:buSzPts val="2000"/>
              <a:buChar char="•"/>
            </a:pPr>
            <a:r>
              <a:rPr lang="en-US" sz="2000" b="0"/>
              <a:t>Collaborate in decision making based on individual student and family needs</a:t>
            </a:r>
            <a:endParaRPr sz="2000" b="0"/>
          </a:p>
          <a:p>
            <a:pPr marL="457200" lvl="0" indent="-355600" algn="l" rtl="0">
              <a:lnSpc>
                <a:spcPct val="115000"/>
              </a:lnSpc>
              <a:spcBef>
                <a:spcPts val="600"/>
              </a:spcBef>
              <a:spcAft>
                <a:spcPts val="0"/>
              </a:spcAft>
              <a:buSzPts val="2000"/>
              <a:buChar char="•"/>
            </a:pPr>
            <a:r>
              <a:rPr lang="en-US" sz="2000" b="0"/>
              <a:t>Increase capacity of families and general education teachers to maximize Least Restrictive Environment (LRE)</a:t>
            </a:r>
            <a:endParaRPr sz="2000" b="0"/>
          </a:p>
          <a:p>
            <a:pPr marL="457200" lvl="0" indent="-355600" algn="l" rtl="0">
              <a:lnSpc>
                <a:spcPct val="115000"/>
              </a:lnSpc>
              <a:spcBef>
                <a:spcPts val="600"/>
              </a:spcBef>
              <a:spcAft>
                <a:spcPts val="0"/>
              </a:spcAft>
              <a:buSzPts val="2000"/>
              <a:buChar char="•"/>
            </a:pPr>
            <a:r>
              <a:rPr lang="en-US" sz="2000" b="0"/>
              <a:t>Practice self-care so that we can support others</a:t>
            </a:r>
            <a:endParaRPr sz="2000" b="0"/>
          </a:p>
          <a:p>
            <a:pPr marL="76200" lvl="0" indent="0" algn="l" rtl="0">
              <a:lnSpc>
                <a:spcPct val="115000"/>
              </a:lnSpc>
              <a:spcBef>
                <a:spcPts val="600"/>
              </a:spcBef>
              <a:spcAft>
                <a:spcPts val="600"/>
              </a:spcAft>
              <a:buSzPts val="2400"/>
              <a:buNone/>
            </a:pPr>
            <a:endParaRPr sz="20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THANK YOU!</a:t>
            </a:r>
            <a:endParaRPr/>
          </a:p>
        </p:txBody>
      </p:sp>
      <p:pic>
        <p:nvPicPr>
          <p:cNvPr id="215" name="Google Shape;215;p28"/>
          <p:cNvPicPr preferRelativeResize="0"/>
          <p:nvPr/>
        </p:nvPicPr>
        <p:blipFill>
          <a:blip r:embed="rId3">
            <a:alphaModFix/>
          </a:blip>
          <a:stretch>
            <a:fillRect/>
          </a:stretch>
        </p:blipFill>
        <p:spPr>
          <a:xfrm>
            <a:off x="2559837" y="1074000"/>
            <a:ext cx="4024325" cy="3771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2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Whole Group Activity</a:t>
            </a:r>
            <a:endParaRPr/>
          </a:p>
        </p:txBody>
      </p:sp>
      <p:sp>
        <p:nvSpPr>
          <p:cNvPr id="221" name="Google Shape;221;p29"/>
          <p:cNvSpPr txBox="1">
            <a:spLocks noGrp="1"/>
          </p:cNvSpPr>
          <p:nvPr>
            <p:ph type="body" idx="2"/>
          </p:nvPr>
        </p:nvSpPr>
        <p:spPr>
          <a:xfrm>
            <a:off x="4395575" y="1197425"/>
            <a:ext cx="42933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b="0"/>
              <a:t>What has kept you going since March, 2020? </a:t>
            </a:r>
            <a:endParaRPr sz="2800" b="0"/>
          </a:p>
          <a:p>
            <a:pPr marL="0" lvl="0" indent="0" algn="l" rtl="0">
              <a:lnSpc>
                <a:spcPct val="100000"/>
              </a:lnSpc>
              <a:spcBef>
                <a:spcPts val="0"/>
              </a:spcBef>
              <a:spcAft>
                <a:spcPts val="0"/>
              </a:spcAft>
              <a:buNone/>
            </a:pPr>
            <a:endParaRPr sz="2800" b="0"/>
          </a:p>
          <a:p>
            <a:pPr marL="0" lvl="0" indent="0" algn="l" rtl="0">
              <a:lnSpc>
                <a:spcPct val="100000"/>
              </a:lnSpc>
              <a:spcBef>
                <a:spcPts val="439"/>
              </a:spcBef>
              <a:spcAft>
                <a:spcPts val="0"/>
              </a:spcAft>
              <a:buNone/>
            </a:pPr>
            <a:r>
              <a:rPr lang="en-US" sz="2300" b="0"/>
              <a:t>Click the link to our </a:t>
            </a:r>
            <a:r>
              <a:rPr lang="en-US" sz="2300" b="0" u="sng">
                <a:solidFill>
                  <a:schemeClr val="hlink"/>
                </a:solidFill>
                <a:hlinkClick r:id="rId3"/>
              </a:rPr>
              <a:t>padlet</a:t>
            </a:r>
            <a:r>
              <a:rPr lang="en-US" sz="2300" b="0"/>
              <a:t> and add your response.</a:t>
            </a:r>
            <a:endParaRPr sz="2300" b="0"/>
          </a:p>
          <a:p>
            <a:pPr marL="0" lvl="0" indent="0" algn="l" rtl="0">
              <a:lnSpc>
                <a:spcPct val="100000"/>
              </a:lnSpc>
              <a:spcBef>
                <a:spcPts val="439"/>
              </a:spcBef>
              <a:spcAft>
                <a:spcPts val="439"/>
              </a:spcAft>
              <a:buNone/>
            </a:pPr>
            <a:r>
              <a:rPr lang="en-US" sz="2300" b="0"/>
              <a:t>Once in the padlet, click on the “+” sign in lower right corner to add your idea.</a:t>
            </a:r>
            <a:endParaRPr b="0"/>
          </a:p>
        </p:txBody>
      </p:sp>
      <p:pic>
        <p:nvPicPr>
          <p:cNvPr id="222" name="Google Shape;222;p29"/>
          <p:cNvPicPr preferRelativeResize="0"/>
          <p:nvPr/>
        </p:nvPicPr>
        <p:blipFill>
          <a:blip r:embed="rId4">
            <a:alphaModFix/>
          </a:blip>
          <a:stretch>
            <a:fillRect/>
          </a:stretch>
        </p:blipFill>
        <p:spPr>
          <a:xfrm>
            <a:off x="786400" y="1938900"/>
            <a:ext cx="3028950" cy="20193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General Considerations</a:t>
            </a:r>
            <a:endParaRPr/>
          </a:p>
        </p:txBody>
      </p:sp>
      <p:sp>
        <p:nvSpPr>
          <p:cNvPr id="228" name="Google Shape;228;p30"/>
          <p:cNvSpPr txBox="1">
            <a:spLocks noGrp="1"/>
          </p:cNvSpPr>
          <p:nvPr>
            <p:ph type="body" idx="2"/>
          </p:nvPr>
        </p:nvSpPr>
        <p:spPr>
          <a:xfrm>
            <a:off x="684900" y="1197425"/>
            <a:ext cx="7775700" cy="2512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400"/>
              <a:t>General Considerations for Educating Students with IEPs During COVID-19</a:t>
            </a:r>
            <a:endParaRPr sz="3400"/>
          </a:p>
          <a:p>
            <a:pPr marL="0" lvl="0" indent="0" algn="l" rtl="0">
              <a:spcBef>
                <a:spcPts val="439"/>
              </a:spcBef>
              <a:spcAft>
                <a:spcPts val="0"/>
              </a:spcAft>
              <a:buClr>
                <a:schemeClr val="dk1"/>
              </a:buClr>
              <a:buSzPts val="1100"/>
              <a:buFont typeface="Arial"/>
              <a:buNone/>
            </a:pPr>
            <a:endParaRPr/>
          </a:p>
          <a:p>
            <a:pPr marL="0" lvl="0" indent="0" algn="l" rtl="0">
              <a:spcBef>
                <a:spcPts val="439"/>
              </a:spcBef>
              <a:spcAft>
                <a:spcPts val="439"/>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Can the IEP be Implemented as Written?</a:t>
            </a:r>
            <a:endParaRPr/>
          </a:p>
        </p:txBody>
      </p:sp>
      <p:sp>
        <p:nvSpPr>
          <p:cNvPr id="234" name="Google Shape;234;p31"/>
          <p:cNvSpPr txBox="1">
            <a:spLocks noGrp="1"/>
          </p:cNvSpPr>
          <p:nvPr>
            <p:ph type="body" idx="2"/>
          </p:nvPr>
        </p:nvSpPr>
        <p:spPr>
          <a:xfrm>
            <a:off x="1369800" y="1101225"/>
            <a:ext cx="6378900" cy="2609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0"/>
              <a:t>As LEAs use different instructional strategies in response to the ongoing pandemic, they must have in place for the 2020-21 school year an individualized education program (IEP) for each student with a disability that is reasonably calculated to enable the student to make progress both in the general education curriculum and toward their IEP goals that is appropriate in light of the student’s circumstances. Thus, IEP teams must consider how IEP goal progress will be monitored when moving to a hybrid or virtual learning format. </a:t>
            </a:r>
            <a:endParaRPr sz="1800" b="0"/>
          </a:p>
          <a:p>
            <a:pPr marL="0" lvl="0" indent="0" algn="l" rtl="0">
              <a:lnSpc>
                <a:spcPct val="115000"/>
              </a:lnSpc>
              <a:spcBef>
                <a:spcPts val="0"/>
              </a:spcBef>
              <a:spcAft>
                <a:spcPts val="0"/>
              </a:spcAft>
              <a:buClr>
                <a:schemeClr val="dk1"/>
              </a:buClr>
              <a:buSzPts val="1100"/>
              <a:buFont typeface="Arial"/>
              <a:buNone/>
            </a:pPr>
            <a:endParaRPr sz="1700" b="0"/>
          </a:p>
          <a:p>
            <a:pPr marL="0" lvl="0" indent="0" algn="l" rtl="0">
              <a:lnSpc>
                <a:spcPct val="115000"/>
              </a:lnSpc>
              <a:spcBef>
                <a:spcPts val="0"/>
              </a:spcBef>
              <a:spcAft>
                <a:spcPts val="0"/>
              </a:spcAft>
              <a:buClr>
                <a:schemeClr val="dk1"/>
              </a:buClr>
              <a:buSzPts val="1100"/>
              <a:buFont typeface="Arial"/>
              <a:buNone/>
            </a:pPr>
            <a:endParaRPr sz="1700" b="0"/>
          </a:p>
        </p:txBody>
      </p:sp>
      <p:sp>
        <p:nvSpPr>
          <p:cNvPr id="235" name="Google Shape;235;p31"/>
          <p:cNvSpPr txBox="1"/>
          <p:nvPr/>
        </p:nvSpPr>
        <p:spPr>
          <a:xfrm>
            <a:off x="67150" y="4077600"/>
            <a:ext cx="9011100" cy="68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dk1"/>
                </a:solidFill>
                <a:latin typeface="Lato"/>
                <a:ea typeface="Lato"/>
                <a:cs typeface="Lato"/>
                <a:sym typeface="Lato"/>
              </a:rPr>
              <a:t>Adapted from the</a:t>
            </a:r>
            <a:r>
              <a:rPr lang="en-US" sz="1600">
                <a:solidFill>
                  <a:srgbClr val="1155CC"/>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600"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COVID-19 Special Education Question and Answer Document</a:t>
            </a:r>
            <a:r>
              <a:rPr lang="en-US" sz="1600">
                <a:solidFill>
                  <a:schemeClr val="dk1"/>
                </a:solidFill>
                <a:latin typeface="Lato"/>
                <a:ea typeface="Lato"/>
                <a:cs typeface="Lato"/>
                <a:sym typeface="Lato"/>
              </a:rPr>
              <a:t> updated regularly on the</a:t>
            </a:r>
            <a:r>
              <a:rPr lang="en-US" sz="1600">
                <a:solidFill>
                  <a:srgbClr val="1155CC"/>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600" u="sng">
                <a:solidFill>
                  <a:srgbClr val="1155CC"/>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DPI Special Education COVID-19 web page</a:t>
            </a:r>
            <a:r>
              <a:rPr lang="en-US" sz="1700">
                <a:solidFill>
                  <a:schemeClr val="dk1"/>
                </a:solidFill>
                <a:latin typeface="Lato"/>
                <a:ea typeface="Lato"/>
                <a:cs typeface="Lato"/>
                <a:sym typeface="Lato"/>
              </a:rPr>
              <a:t>.</a:t>
            </a:r>
            <a:endParaRPr sz="1700">
              <a:solidFill>
                <a:schemeClr val="dk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r>
              <a:rPr lang="en-US"/>
              <a:t>Free Appropriate Public Education (FAPE)</a:t>
            </a:r>
            <a:endParaRPr/>
          </a:p>
        </p:txBody>
      </p:sp>
      <p:sp>
        <p:nvSpPr>
          <p:cNvPr id="241" name="Google Shape;241;p32"/>
          <p:cNvSpPr txBox="1">
            <a:spLocks noGrp="1"/>
          </p:cNvSpPr>
          <p:nvPr>
            <p:ph type="body" idx="2"/>
          </p:nvPr>
        </p:nvSpPr>
        <p:spPr>
          <a:xfrm>
            <a:off x="914850" y="1050250"/>
            <a:ext cx="7196100" cy="2660100"/>
          </a:xfrm>
          <a:prstGeom prst="rect">
            <a:avLst/>
          </a:prstGeom>
          <a:noFill/>
          <a:ln>
            <a:noFill/>
          </a:ln>
        </p:spPr>
        <p:txBody>
          <a:bodyPr spcFirstLastPara="1" wrap="square" lIns="91425" tIns="45700" rIns="91425" bIns="45700" anchor="t" anchorCtr="0">
            <a:noAutofit/>
          </a:bodyPr>
          <a:lstStyle/>
          <a:p>
            <a:pPr marL="457200" marR="0" lvl="0" indent="-349250" algn="l" rtl="0">
              <a:lnSpc>
                <a:spcPct val="115000"/>
              </a:lnSpc>
              <a:spcBef>
                <a:spcPts val="0"/>
              </a:spcBef>
              <a:spcAft>
                <a:spcPts val="0"/>
              </a:spcAft>
              <a:buSzPts val="1900"/>
              <a:buChar char="•"/>
            </a:pPr>
            <a:r>
              <a:rPr lang="en-US" sz="1900" b="0"/>
              <a:t>IEPs must be reasonably calculated to enable students to make appropriate progress in light of the student’s circumstances in the general education curriculum and toward IEP goals.</a:t>
            </a:r>
            <a:endParaRPr sz="1900" b="0"/>
          </a:p>
          <a:p>
            <a:pPr marL="457200" marR="0" lvl="0" indent="-349250" algn="l" rtl="0">
              <a:lnSpc>
                <a:spcPct val="115000"/>
              </a:lnSpc>
              <a:spcBef>
                <a:spcPts val="600"/>
              </a:spcBef>
              <a:spcAft>
                <a:spcPts val="0"/>
              </a:spcAft>
              <a:buSzPts val="1900"/>
              <a:buChar char="•"/>
            </a:pPr>
            <a:r>
              <a:rPr lang="en-US" sz="1900" b="0"/>
              <a:t>IEPs must be implemented as written.</a:t>
            </a:r>
            <a:endParaRPr sz="1900" b="0"/>
          </a:p>
          <a:p>
            <a:pPr marL="457200" marR="0" lvl="0" indent="-349250" algn="l" rtl="0">
              <a:lnSpc>
                <a:spcPct val="115000"/>
              </a:lnSpc>
              <a:spcBef>
                <a:spcPts val="600"/>
              </a:spcBef>
              <a:spcAft>
                <a:spcPts val="0"/>
              </a:spcAft>
              <a:buSzPts val="1900"/>
              <a:buChar char="•"/>
            </a:pPr>
            <a:r>
              <a:rPr lang="en-US" sz="1900" b="0"/>
              <a:t>IEPs must continue to include ambitious and achievable IEP goals.</a:t>
            </a:r>
            <a:endParaRPr sz="1900" b="0"/>
          </a:p>
          <a:p>
            <a:pPr marL="457200" marR="0" lvl="0" indent="-349250" algn="l" rtl="0">
              <a:lnSpc>
                <a:spcPct val="115000"/>
              </a:lnSpc>
              <a:spcBef>
                <a:spcPts val="600"/>
              </a:spcBef>
              <a:spcAft>
                <a:spcPts val="0"/>
              </a:spcAft>
              <a:buSzPts val="1900"/>
              <a:buChar char="•"/>
            </a:pPr>
            <a:r>
              <a:rPr lang="en-US" sz="1900" b="0"/>
              <a:t>Typical methods and procedures for collecting data related to progress monitoring of IEP goals should continue to be utilized as appropriate.</a:t>
            </a:r>
            <a:endParaRPr sz="1900" b="0"/>
          </a:p>
          <a:p>
            <a:pPr marL="342900" marR="0" lvl="0" indent="0" algn="l" rtl="0">
              <a:lnSpc>
                <a:spcPct val="115000"/>
              </a:lnSpc>
              <a:spcBef>
                <a:spcPts val="600"/>
              </a:spcBef>
              <a:spcAft>
                <a:spcPts val="600"/>
              </a:spcAft>
              <a:buNone/>
            </a:pPr>
            <a:r>
              <a:rPr lang="en-US" sz="1900" b="0"/>
              <a:t>For more information on FAPE see </a:t>
            </a:r>
            <a:r>
              <a:rPr lang="en-US" sz="1900" b="0" u="sng">
                <a:solidFill>
                  <a:schemeClr val="hlink"/>
                </a:solidFill>
                <a:hlinkClick r:id="rId3"/>
              </a:rPr>
              <a:t>DPI Bulletin 18.02 FAPE</a:t>
            </a:r>
            <a:endParaRPr sz="19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General Considerations for Educating Students with IEPs During COVID-19</a:t>
            </a:r>
            <a:endParaRPr sz="2800"/>
          </a:p>
        </p:txBody>
      </p:sp>
      <p:sp>
        <p:nvSpPr>
          <p:cNvPr id="247" name="Google Shape;247;p33"/>
          <p:cNvSpPr txBox="1">
            <a:spLocks noGrp="1"/>
          </p:cNvSpPr>
          <p:nvPr>
            <p:ph type="body" idx="2"/>
          </p:nvPr>
        </p:nvSpPr>
        <p:spPr>
          <a:xfrm>
            <a:off x="1065300" y="935400"/>
            <a:ext cx="6876000" cy="2622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Lato"/>
              <a:buChar char="●"/>
            </a:pPr>
            <a:r>
              <a:rPr lang="en-US" sz="1800"/>
              <a:t>Decisions about support needed for individual students with IEPs should be made on a case by case basis</a:t>
            </a:r>
            <a:endParaRPr sz="1800"/>
          </a:p>
          <a:p>
            <a:pPr marL="914400" lvl="1" indent="-342900" algn="l" rtl="0">
              <a:lnSpc>
                <a:spcPct val="115000"/>
              </a:lnSpc>
              <a:spcBef>
                <a:spcPts val="0"/>
              </a:spcBef>
              <a:spcAft>
                <a:spcPts val="0"/>
              </a:spcAft>
              <a:buSzPts val="1800"/>
              <a:buChar char="○"/>
            </a:pPr>
            <a:r>
              <a:rPr lang="en-US" sz="1800"/>
              <a:t>Through an IEP team meeting or I-10 form</a:t>
            </a:r>
            <a:endParaRPr sz="1800"/>
          </a:p>
          <a:p>
            <a:pPr marL="914400" lvl="1" indent="-342900" algn="l" rtl="0">
              <a:lnSpc>
                <a:spcPct val="115000"/>
              </a:lnSpc>
              <a:spcBef>
                <a:spcPts val="0"/>
              </a:spcBef>
              <a:spcAft>
                <a:spcPts val="0"/>
              </a:spcAft>
              <a:buSzPts val="1800"/>
              <a:buChar char="○"/>
            </a:pPr>
            <a:r>
              <a:rPr lang="en-US" sz="1800"/>
              <a:t>With student and staff safety in mind (we are in a pandemic!) </a:t>
            </a:r>
            <a:endParaRPr sz="1800"/>
          </a:p>
          <a:p>
            <a:pPr marL="457200" lvl="0" indent="-342900" algn="l" rtl="0">
              <a:lnSpc>
                <a:spcPct val="115000"/>
              </a:lnSpc>
              <a:spcBef>
                <a:spcPts val="0"/>
              </a:spcBef>
              <a:spcAft>
                <a:spcPts val="0"/>
              </a:spcAft>
              <a:buSzPts val="1800"/>
              <a:buFont typeface="Lato"/>
              <a:buChar char="●"/>
            </a:pPr>
            <a:r>
              <a:rPr lang="en-US" sz="1800"/>
              <a:t>If school districts </a:t>
            </a:r>
            <a:r>
              <a:rPr lang="en-US" sz="1800" i="1"/>
              <a:t>choose </a:t>
            </a:r>
            <a:r>
              <a:rPr lang="en-US" sz="1800"/>
              <a:t>to close school buildings, in-person physically distanced progress monitoring may still be possible for students with IEPs</a:t>
            </a:r>
            <a:endParaRPr sz="1800"/>
          </a:p>
          <a:p>
            <a:pPr marL="914400" lvl="1" indent="-342900" algn="l" rtl="0">
              <a:lnSpc>
                <a:spcPct val="115000"/>
              </a:lnSpc>
              <a:spcBef>
                <a:spcPts val="0"/>
              </a:spcBef>
              <a:spcAft>
                <a:spcPts val="0"/>
              </a:spcAft>
              <a:buSzPts val="1800"/>
              <a:buChar char="○"/>
            </a:pPr>
            <a:r>
              <a:rPr lang="en-US" sz="1800"/>
              <a:t>Safety must be a priority</a:t>
            </a:r>
            <a:endParaRPr sz="1800"/>
          </a:p>
          <a:p>
            <a:pPr marL="914400" lvl="1" indent="-342900" algn="l" rtl="0">
              <a:lnSpc>
                <a:spcPct val="115000"/>
              </a:lnSpc>
              <a:spcBef>
                <a:spcPts val="0"/>
              </a:spcBef>
              <a:spcAft>
                <a:spcPts val="0"/>
              </a:spcAft>
              <a:buSzPts val="1800"/>
              <a:buChar char="○"/>
            </a:pPr>
            <a:r>
              <a:rPr lang="en-US" sz="1800"/>
              <a:t>Proper precautions must be in place </a:t>
            </a:r>
            <a:endParaRPr sz="1800"/>
          </a:p>
          <a:p>
            <a:pPr marL="914400" lvl="1" indent="-342900" algn="l" rtl="0">
              <a:lnSpc>
                <a:spcPct val="115000"/>
              </a:lnSpc>
              <a:spcBef>
                <a:spcPts val="0"/>
              </a:spcBef>
              <a:spcAft>
                <a:spcPts val="0"/>
              </a:spcAft>
              <a:buSzPts val="1800"/>
              <a:buChar char="○"/>
            </a:pPr>
            <a:r>
              <a:rPr lang="en-US" sz="1800"/>
              <a:t>Alignment with respective county health departments and state recommendations and orders</a:t>
            </a:r>
            <a:endParaRPr sz="1800"/>
          </a:p>
          <a:p>
            <a:pPr marL="45720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endParaRPr sz="1800"/>
          </a:p>
          <a:p>
            <a:pPr marL="0" lvl="0" indent="0" algn="l" rtl="0">
              <a:spcBef>
                <a:spcPts val="0"/>
              </a:spcBef>
              <a:spcAft>
                <a:spcPts val="439"/>
              </a:spcAft>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Arial"/>
              <a:buNone/>
            </a:pPr>
            <a:r>
              <a:rPr lang="en-US"/>
              <a:t>IEP Review at Start of School Year </a:t>
            </a:r>
            <a:endParaRPr/>
          </a:p>
        </p:txBody>
      </p:sp>
      <p:sp>
        <p:nvSpPr>
          <p:cNvPr id="253" name="Google Shape;253;p34"/>
          <p:cNvSpPr/>
          <p:nvPr/>
        </p:nvSpPr>
        <p:spPr>
          <a:xfrm>
            <a:off x="3072813" y="1166925"/>
            <a:ext cx="2867700" cy="921600"/>
          </a:xfrm>
          <a:prstGeom prst="rect">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Lato"/>
                <a:ea typeface="Lato"/>
                <a:cs typeface="Lato"/>
                <a:sym typeface="Lato"/>
              </a:rPr>
              <a:t>Can we implement IEP as written?</a:t>
            </a:r>
            <a:endParaRPr sz="2000" b="1">
              <a:solidFill>
                <a:srgbClr val="FFFFFF"/>
              </a:solidFill>
              <a:latin typeface="Lato"/>
              <a:ea typeface="Lato"/>
              <a:cs typeface="Lato"/>
              <a:sym typeface="Lato"/>
            </a:endParaRPr>
          </a:p>
        </p:txBody>
      </p:sp>
      <p:sp>
        <p:nvSpPr>
          <p:cNvPr id="254" name="Google Shape;254;p34"/>
          <p:cNvSpPr/>
          <p:nvPr/>
        </p:nvSpPr>
        <p:spPr>
          <a:xfrm>
            <a:off x="353113" y="1735525"/>
            <a:ext cx="2264400" cy="921600"/>
          </a:xfrm>
          <a:prstGeom prst="rect">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Lato"/>
                <a:ea typeface="Lato"/>
                <a:cs typeface="Lato"/>
                <a:sym typeface="Lato"/>
              </a:rPr>
              <a:t>YES</a:t>
            </a:r>
            <a:endParaRPr sz="2000" b="1">
              <a:solidFill>
                <a:srgbClr val="FFFFFF"/>
              </a:solidFill>
              <a:latin typeface="Lato"/>
              <a:ea typeface="Lato"/>
              <a:cs typeface="Lato"/>
              <a:sym typeface="Lato"/>
            </a:endParaRPr>
          </a:p>
          <a:p>
            <a:pPr marL="0" lvl="0" indent="0" algn="ctr" rtl="0">
              <a:spcBef>
                <a:spcPts val="0"/>
              </a:spcBef>
              <a:spcAft>
                <a:spcPts val="0"/>
              </a:spcAft>
              <a:buNone/>
            </a:pPr>
            <a:r>
              <a:rPr lang="en-US" sz="2000" b="1">
                <a:solidFill>
                  <a:srgbClr val="FFFFFF"/>
                </a:solidFill>
                <a:latin typeface="Lato"/>
                <a:ea typeface="Lato"/>
                <a:cs typeface="Lato"/>
                <a:sym typeface="Lato"/>
              </a:rPr>
              <a:t>Implement IEP</a:t>
            </a:r>
            <a:endParaRPr sz="2000" b="1">
              <a:solidFill>
                <a:srgbClr val="FFFFFF"/>
              </a:solidFill>
              <a:latin typeface="Lato"/>
              <a:ea typeface="Lato"/>
              <a:cs typeface="Lato"/>
              <a:sym typeface="Lato"/>
            </a:endParaRPr>
          </a:p>
        </p:txBody>
      </p:sp>
      <p:cxnSp>
        <p:nvCxnSpPr>
          <p:cNvPr id="255" name="Google Shape;255;p34"/>
          <p:cNvCxnSpPr/>
          <p:nvPr/>
        </p:nvCxnSpPr>
        <p:spPr>
          <a:xfrm rot="10800000">
            <a:off x="5940513" y="1426825"/>
            <a:ext cx="1769400" cy="308700"/>
          </a:xfrm>
          <a:prstGeom prst="straightConnector1">
            <a:avLst/>
          </a:prstGeom>
          <a:noFill/>
          <a:ln w="28575" cap="flat" cmpd="sng">
            <a:solidFill>
              <a:srgbClr val="205867"/>
            </a:solidFill>
            <a:prstDash val="solid"/>
            <a:round/>
            <a:headEnd type="none" w="med" len="med"/>
            <a:tailEnd type="none" w="med" len="med"/>
          </a:ln>
        </p:spPr>
      </p:cxnSp>
      <p:sp>
        <p:nvSpPr>
          <p:cNvPr id="256" name="Google Shape;256;p34"/>
          <p:cNvSpPr/>
          <p:nvPr/>
        </p:nvSpPr>
        <p:spPr>
          <a:xfrm>
            <a:off x="353113" y="3183325"/>
            <a:ext cx="2264400" cy="921600"/>
          </a:xfrm>
          <a:prstGeom prst="rect">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Lato"/>
                <a:ea typeface="Lato"/>
                <a:cs typeface="Lato"/>
                <a:sym typeface="Lato"/>
              </a:rPr>
              <a:t>YES</a:t>
            </a:r>
            <a:endParaRPr sz="2000" b="1">
              <a:solidFill>
                <a:srgbClr val="FFFFFF"/>
              </a:solidFill>
              <a:latin typeface="Lato"/>
              <a:ea typeface="Lato"/>
              <a:cs typeface="Lato"/>
              <a:sym typeface="Lato"/>
            </a:endParaRPr>
          </a:p>
          <a:p>
            <a:pPr marL="0" lvl="0" indent="0" algn="ctr" rtl="0">
              <a:spcBef>
                <a:spcPts val="0"/>
              </a:spcBef>
              <a:spcAft>
                <a:spcPts val="0"/>
              </a:spcAft>
              <a:buNone/>
            </a:pPr>
            <a:r>
              <a:rPr lang="en-US" sz="2000" b="1">
                <a:solidFill>
                  <a:srgbClr val="FFFFFF"/>
                </a:solidFill>
                <a:latin typeface="Lato"/>
                <a:ea typeface="Lato"/>
                <a:cs typeface="Lato"/>
                <a:sym typeface="Lato"/>
              </a:rPr>
              <a:t>Implement IEP</a:t>
            </a:r>
            <a:endParaRPr sz="2000" b="1">
              <a:solidFill>
                <a:srgbClr val="FFFFFF"/>
              </a:solidFill>
              <a:latin typeface="Lato"/>
              <a:ea typeface="Lato"/>
              <a:cs typeface="Lato"/>
              <a:sym typeface="Lato"/>
            </a:endParaRPr>
          </a:p>
        </p:txBody>
      </p:sp>
      <p:sp>
        <p:nvSpPr>
          <p:cNvPr id="257" name="Google Shape;257;p34"/>
          <p:cNvSpPr/>
          <p:nvPr/>
        </p:nvSpPr>
        <p:spPr>
          <a:xfrm>
            <a:off x="3072813" y="2657125"/>
            <a:ext cx="2867700" cy="921600"/>
          </a:xfrm>
          <a:prstGeom prst="rect">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Lato"/>
                <a:ea typeface="Lato"/>
                <a:cs typeface="Lato"/>
                <a:sym typeface="Lato"/>
              </a:rPr>
              <a:t>Can IEP be implemented if opening plan changes?</a:t>
            </a:r>
            <a:endParaRPr sz="2000" b="1">
              <a:solidFill>
                <a:srgbClr val="FFFFFF"/>
              </a:solidFill>
              <a:latin typeface="Lato"/>
              <a:ea typeface="Lato"/>
              <a:cs typeface="Lato"/>
              <a:sym typeface="Lato"/>
            </a:endParaRPr>
          </a:p>
        </p:txBody>
      </p:sp>
      <p:sp>
        <p:nvSpPr>
          <p:cNvPr id="258" name="Google Shape;258;p34"/>
          <p:cNvSpPr/>
          <p:nvPr/>
        </p:nvSpPr>
        <p:spPr>
          <a:xfrm>
            <a:off x="6555088" y="1735525"/>
            <a:ext cx="2264400" cy="921600"/>
          </a:xfrm>
          <a:prstGeom prst="rect">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Lato"/>
                <a:ea typeface="Lato"/>
                <a:cs typeface="Lato"/>
                <a:sym typeface="Lato"/>
              </a:rPr>
              <a:t>NO</a:t>
            </a:r>
            <a:endParaRPr sz="1800" b="1">
              <a:solidFill>
                <a:srgbClr val="FFFFFF"/>
              </a:solidFill>
              <a:latin typeface="Lato"/>
              <a:ea typeface="Lato"/>
              <a:cs typeface="Lato"/>
              <a:sym typeface="Lato"/>
            </a:endParaRPr>
          </a:p>
          <a:p>
            <a:pPr marL="0" lvl="0" indent="0" algn="ctr" rtl="0">
              <a:spcBef>
                <a:spcPts val="0"/>
              </a:spcBef>
              <a:spcAft>
                <a:spcPts val="0"/>
              </a:spcAft>
              <a:buNone/>
            </a:pPr>
            <a:r>
              <a:rPr lang="en-US" sz="1800" b="1">
                <a:solidFill>
                  <a:srgbClr val="FFFFFF"/>
                </a:solidFill>
                <a:latin typeface="Lato"/>
                <a:ea typeface="Lato"/>
                <a:cs typeface="Lato"/>
                <a:sym typeface="Lato"/>
              </a:rPr>
              <a:t>IEP team meeting or revise through I-10.</a:t>
            </a:r>
            <a:endParaRPr sz="1800" b="1">
              <a:solidFill>
                <a:srgbClr val="FFFFFF"/>
              </a:solidFill>
              <a:latin typeface="Lato"/>
              <a:ea typeface="Lato"/>
              <a:cs typeface="Lato"/>
              <a:sym typeface="Lato"/>
            </a:endParaRPr>
          </a:p>
        </p:txBody>
      </p:sp>
      <p:sp>
        <p:nvSpPr>
          <p:cNvPr id="259" name="Google Shape;259;p34"/>
          <p:cNvSpPr/>
          <p:nvPr/>
        </p:nvSpPr>
        <p:spPr>
          <a:xfrm>
            <a:off x="6555088" y="3183325"/>
            <a:ext cx="2264400" cy="921600"/>
          </a:xfrm>
          <a:prstGeom prst="rect">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Lato"/>
                <a:ea typeface="Lato"/>
                <a:cs typeface="Lato"/>
                <a:sym typeface="Lato"/>
              </a:rPr>
              <a:t>NO</a:t>
            </a:r>
            <a:endParaRPr sz="1800" b="1">
              <a:solidFill>
                <a:srgbClr val="FFFFFF"/>
              </a:solidFill>
              <a:latin typeface="Lato"/>
              <a:ea typeface="Lato"/>
              <a:cs typeface="Lato"/>
              <a:sym typeface="Lato"/>
            </a:endParaRPr>
          </a:p>
          <a:p>
            <a:pPr marL="0" lvl="0" indent="0" algn="ctr" rtl="0">
              <a:spcBef>
                <a:spcPts val="0"/>
              </a:spcBef>
              <a:spcAft>
                <a:spcPts val="0"/>
              </a:spcAft>
              <a:buNone/>
            </a:pPr>
            <a:r>
              <a:rPr lang="en-US" sz="1800" b="1">
                <a:solidFill>
                  <a:srgbClr val="FFFFFF"/>
                </a:solidFill>
                <a:latin typeface="Lato"/>
                <a:ea typeface="Lato"/>
                <a:cs typeface="Lato"/>
                <a:sym typeface="Lato"/>
              </a:rPr>
              <a:t>Consider contingency plan</a:t>
            </a:r>
            <a:endParaRPr sz="1800" b="1">
              <a:solidFill>
                <a:srgbClr val="FFFFFF"/>
              </a:solidFill>
              <a:latin typeface="Lato"/>
              <a:ea typeface="Lato"/>
              <a:cs typeface="Lato"/>
              <a:sym typeface="Lato"/>
            </a:endParaRPr>
          </a:p>
        </p:txBody>
      </p:sp>
      <p:cxnSp>
        <p:nvCxnSpPr>
          <p:cNvPr id="260" name="Google Shape;260;p34"/>
          <p:cNvCxnSpPr/>
          <p:nvPr/>
        </p:nvCxnSpPr>
        <p:spPr>
          <a:xfrm rot="10800000">
            <a:off x="5940513" y="2874625"/>
            <a:ext cx="1769400" cy="308700"/>
          </a:xfrm>
          <a:prstGeom prst="straightConnector1">
            <a:avLst/>
          </a:prstGeom>
          <a:noFill/>
          <a:ln w="28575" cap="flat" cmpd="sng">
            <a:solidFill>
              <a:srgbClr val="205867"/>
            </a:solidFill>
            <a:prstDash val="solid"/>
            <a:round/>
            <a:headEnd type="none" w="med" len="med"/>
            <a:tailEnd type="none" w="med" len="med"/>
          </a:ln>
        </p:spPr>
      </p:cxnSp>
      <p:cxnSp>
        <p:nvCxnSpPr>
          <p:cNvPr id="261" name="Google Shape;261;p34"/>
          <p:cNvCxnSpPr/>
          <p:nvPr/>
        </p:nvCxnSpPr>
        <p:spPr>
          <a:xfrm rot="10800000" flipH="1">
            <a:off x="1303413" y="2874625"/>
            <a:ext cx="1769400" cy="308700"/>
          </a:xfrm>
          <a:prstGeom prst="straightConnector1">
            <a:avLst/>
          </a:prstGeom>
          <a:noFill/>
          <a:ln w="28575" cap="flat" cmpd="sng">
            <a:solidFill>
              <a:srgbClr val="205867"/>
            </a:solidFill>
            <a:prstDash val="solid"/>
            <a:round/>
            <a:headEnd type="none" w="med" len="med"/>
            <a:tailEnd type="none" w="med" len="med"/>
          </a:ln>
        </p:spPr>
      </p:cxnSp>
      <p:cxnSp>
        <p:nvCxnSpPr>
          <p:cNvPr id="262" name="Google Shape;262;p34"/>
          <p:cNvCxnSpPr/>
          <p:nvPr/>
        </p:nvCxnSpPr>
        <p:spPr>
          <a:xfrm rot="10800000" flipH="1">
            <a:off x="1303413" y="1426825"/>
            <a:ext cx="1769400" cy="308700"/>
          </a:xfrm>
          <a:prstGeom prst="straightConnector1">
            <a:avLst/>
          </a:prstGeom>
          <a:noFill/>
          <a:ln w="28575" cap="flat" cmpd="sng">
            <a:solidFill>
              <a:srgbClr val="205867"/>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 of Guide</a:t>
            </a:r>
            <a:endParaRPr/>
          </a:p>
        </p:txBody>
      </p:sp>
      <p:sp>
        <p:nvSpPr>
          <p:cNvPr id="268" name="Google Shape;268;p35"/>
          <p:cNvSpPr txBox="1">
            <a:spLocks noGrp="1"/>
          </p:cNvSpPr>
          <p:nvPr>
            <p:ph type="body" idx="2"/>
          </p:nvPr>
        </p:nvSpPr>
        <p:spPr>
          <a:xfrm>
            <a:off x="3865000" y="1289225"/>
            <a:ext cx="5046900" cy="2340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0">
                <a:solidFill>
                  <a:srgbClr val="000000"/>
                </a:solidFill>
              </a:rPr>
              <a:t>The guide is organized into two sections: </a:t>
            </a:r>
            <a:endParaRPr sz="2200" b="0">
              <a:solidFill>
                <a:srgbClr val="000000"/>
              </a:solidFill>
            </a:endParaRPr>
          </a:p>
          <a:p>
            <a:pPr marL="0" lvl="0" indent="0" algn="l" rtl="0">
              <a:lnSpc>
                <a:spcPct val="115000"/>
              </a:lnSpc>
              <a:spcBef>
                <a:spcPts val="0"/>
              </a:spcBef>
              <a:spcAft>
                <a:spcPts val="0"/>
              </a:spcAft>
              <a:buNone/>
            </a:pPr>
            <a:endParaRPr sz="600" b="0">
              <a:solidFill>
                <a:srgbClr val="000000"/>
              </a:solidFill>
            </a:endParaRPr>
          </a:p>
          <a:p>
            <a:pPr marL="457200" marR="0" lvl="0" indent="-355600" algn="l" rtl="0">
              <a:lnSpc>
                <a:spcPct val="115000"/>
              </a:lnSpc>
              <a:spcBef>
                <a:spcPts val="0"/>
              </a:spcBef>
              <a:spcAft>
                <a:spcPts val="0"/>
              </a:spcAft>
              <a:buSzPts val="2000"/>
              <a:buChar char="•"/>
            </a:pPr>
            <a:r>
              <a:rPr lang="en-US" sz="2000"/>
              <a:t>Section 1:</a:t>
            </a:r>
            <a:r>
              <a:rPr lang="en-US" sz="2000" b="0"/>
              <a:t> Determining if the IEP can be implemented as written in the current learning environment </a:t>
            </a:r>
            <a:endParaRPr sz="2000" b="0"/>
          </a:p>
          <a:p>
            <a:pPr marL="457200" marR="0" lvl="0" indent="-355600" algn="l" rtl="0">
              <a:lnSpc>
                <a:spcPct val="115000"/>
              </a:lnSpc>
              <a:spcBef>
                <a:spcPts val="600"/>
              </a:spcBef>
              <a:spcAft>
                <a:spcPts val="0"/>
              </a:spcAft>
              <a:buSzPts val="2000"/>
              <a:buChar char="•"/>
            </a:pPr>
            <a:r>
              <a:rPr lang="en-US" sz="2000"/>
              <a:t>Section 2: </a:t>
            </a:r>
            <a:r>
              <a:rPr lang="en-US" sz="2000" b="0"/>
              <a:t>Determining if the IEP goal(s) can be monitored in a virtual learning environment. </a:t>
            </a:r>
            <a:endParaRPr sz="2000" b="0"/>
          </a:p>
          <a:p>
            <a:pPr marL="457200" lvl="0" indent="0" algn="l" rtl="0">
              <a:lnSpc>
                <a:spcPct val="115000"/>
              </a:lnSpc>
              <a:spcBef>
                <a:spcPts val="600"/>
              </a:spcBef>
              <a:spcAft>
                <a:spcPts val="0"/>
              </a:spcAft>
              <a:buNone/>
            </a:pPr>
            <a:endParaRPr sz="600" b="0">
              <a:solidFill>
                <a:srgbClr val="000000"/>
              </a:solidFill>
            </a:endParaRPr>
          </a:p>
          <a:p>
            <a:pPr marL="0" lvl="0" indent="0" algn="l" rtl="0">
              <a:lnSpc>
                <a:spcPct val="115000"/>
              </a:lnSpc>
              <a:spcBef>
                <a:spcPts val="0"/>
              </a:spcBef>
              <a:spcAft>
                <a:spcPts val="0"/>
              </a:spcAft>
              <a:buNone/>
            </a:pPr>
            <a:endParaRPr sz="2200" b="0">
              <a:solidFill>
                <a:srgbClr val="000000"/>
              </a:solidFill>
            </a:endParaRPr>
          </a:p>
        </p:txBody>
      </p:sp>
      <p:pic>
        <p:nvPicPr>
          <p:cNvPr id="269" name="Google Shape;269;p35"/>
          <p:cNvPicPr preferRelativeResize="0"/>
          <p:nvPr/>
        </p:nvPicPr>
        <p:blipFill>
          <a:blip r:embed="rId3">
            <a:alphaModFix/>
          </a:blip>
          <a:stretch>
            <a:fillRect/>
          </a:stretch>
        </p:blipFill>
        <p:spPr>
          <a:xfrm>
            <a:off x="310249" y="1591899"/>
            <a:ext cx="3470650" cy="282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55"/>
        <p:cNvGrpSpPr/>
        <p:nvPr/>
      </p:nvGrpSpPr>
      <p:grpSpPr>
        <a:xfrm>
          <a:off x="0" y="0"/>
          <a:ext cx="0" cy="0"/>
          <a:chOff x="0" y="0"/>
          <a:chExt cx="0" cy="0"/>
        </a:xfrm>
      </p:grpSpPr>
      <p:sp>
        <p:nvSpPr>
          <p:cNvPr id="56" name="Google Shape;56;p9"/>
          <p:cNvSpPr/>
          <p:nvPr/>
        </p:nvSpPr>
        <p:spPr>
          <a:xfrm>
            <a:off x="1794525" y="2047490"/>
            <a:ext cx="512700" cy="67140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pic>
        <p:nvPicPr>
          <p:cNvPr id="57" name="Google Shape;57;p9"/>
          <p:cNvPicPr preferRelativeResize="0"/>
          <p:nvPr/>
        </p:nvPicPr>
        <p:blipFill>
          <a:blip r:embed="rId3">
            <a:alphaModFix/>
          </a:blip>
          <a:stretch>
            <a:fillRect/>
          </a:stretch>
        </p:blipFill>
        <p:spPr>
          <a:xfrm>
            <a:off x="425325" y="2762250"/>
            <a:ext cx="2762250" cy="981075"/>
          </a:xfrm>
          <a:prstGeom prst="rect">
            <a:avLst/>
          </a:prstGeom>
          <a:noFill/>
          <a:ln>
            <a:noFill/>
          </a:ln>
        </p:spPr>
      </p:pic>
      <p:sp>
        <p:nvSpPr>
          <p:cNvPr id="58" name="Google Shape;58;p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Video Settings</a:t>
            </a:r>
            <a:endParaRPr/>
          </a:p>
        </p:txBody>
      </p:sp>
      <p:sp>
        <p:nvSpPr>
          <p:cNvPr id="59" name="Google Shape;59;p9"/>
          <p:cNvSpPr txBox="1">
            <a:spLocks noGrp="1"/>
          </p:cNvSpPr>
          <p:nvPr>
            <p:ph type="body" idx="2"/>
          </p:nvPr>
        </p:nvSpPr>
        <p:spPr>
          <a:xfrm>
            <a:off x="3623278" y="1126804"/>
            <a:ext cx="5046900" cy="25128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b="0"/>
              <a:t>You can change your video settings on your Zoom menu bar. </a:t>
            </a:r>
            <a:endParaRPr b="0"/>
          </a:p>
          <a:p>
            <a:pPr marL="457200" lvl="0" indent="-381000" algn="l" rtl="0">
              <a:lnSpc>
                <a:spcPct val="115000"/>
              </a:lnSpc>
              <a:spcBef>
                <a:spcPts val="600"/>
              </a:spcBef>
              <a:spcAft>
                <a:spcPts val="0"/>
              </a:spcAft>
              <a:buSzPts val="2400"/>
              <a:buChar char="•"/>
            </a:pPr>
            <a:r>
              <a:rPr lang="en-US" b="0"/>
              <a:t>Be Aware! As we record the whole group portion, if your video is on, you may be included in recording and posting to DPI page. </a:t>
            </a:r>
            <a:endParaRPr b="0"/>
          </a:p>
          <a:p>
            <a:pPr marL="0" lvl="0" indent="0" algn="l" rtl="0">
              <a:lnSpc>
                <a:spcPct val="115000"/>
              </a:lnSpc>
              <a:spcBef>
                <a:spcPts val="600"/>
              </a:spcBef>
              <a:spcAft>
                <a:spcPts val="0"/>
              </a:spcAft>
              <a:buNone/>
            </a:pPr>
            <a:endParaRPr b="0"/>
          </a:p>
          <a:p>
            <a:pPr marL="0" lvl="0" indent="0" algn="l" rtl="0">
              <a:lnSpc>
                <a:spcPct val="115000"/>
              </a:lnSpc>
              <a:spcBef>
                <a:spcPts val="600"/>
              </a:spcBef>
              <a:spcAft>
                <a:spcPts val="600"/>
              </a:spcAft>
              <a:buNone/>
            </a:pPr>
            <a:endParaRPr b="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Thinking Question and Process Questions</a:t>
            </a:r>
            <a:endParaRPr/>
          </a:p>
        </p:txBody>
      </p:sp>
      <p:sp>
        <p:nvSpPr>
          <p:cNvPr id="275" name="Google Shape;275;p36"/>
          <p:cNvSpPr txBox="1">
            <a:spLocks noGrp="1"/>
          </p:cNvSpPr>
          <p:nvPr>
            <p:ph type="body" idx="2"/>
          </p:nvPr>
        </p:nvSpPr>
        <p:spPr>
          <a:xfrm>
            <a:off x="1383250" y="1127650"/>
            <a:ext cx="6405900" cy="25824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Clr>
                <a:srgbClr val="222A35"/>
              </a:buClr>
              <a:buSzPts val="1900"/>
              <a:buChar char="•"/>
            </a:pPr>
            <a:r>
              <a:rPr lang="en-US" sz="1900">
                <a:solidFill>
                  <a:srgbClr val="222A35"/>
                </a:solidFill>
              </a:rPr>
              <a:t>Thinking Questions: </a:t>
            </a:r>
            <a:r>
              <a:rPr lang="en-US" sz="1900" b="0">
                <a:solidFill>
                  <a:srgbClr val="222A35"/>
                </a:solidFill>
              </a:rPr>
              <a:t>Page 7 and 15 of each section provide general considerations to discuss, review, or “think about” </a:t>
            </a:r>
            <a:r>
              <a:rPr lang="en-US" sz="1900" b="0" i="1">
                <a:solidFill>
                  <a:srgbClr val="222A35"/>
                </a:solidFill>
              </a:rPr>
              <a:t>before </a:t>
            </a:r>
            <a:r>
              <a:rPr lang="en-US" sz="1900" b="0">
                <a:solidFill>
                  <a:srgbClr val="222A35"/>
                </a:solidFill>
              </a:rPr>
              <a:t>reviewing IEPs.</a:t>
            </a:r>
            <a:endParaRPr sz="1900" b="0">
              <a:solidFill>
                <a:srgbClr val="222A35"/>
              </a:solidFill>
            </a:endParaRPr>
          </a:p>
          <a:p>
            <a:pPr marL="457200" lvl="0" indent="-349250" algn="l" rtl="0">
              <a:lnSpc>
                <a:spcPct val="115000"/>
              </a:lnSpc>
              <a:spcBef>
                <a:spcPts val="600"/>
              </a:spcBef>
              <a:spcAft>
                <a:spcPts val="0"/>
              </a:spcAft>
              <a:buClr>
                <a:srgbClr val="222A35"/>
              </a:buClr>
              <a:buSzPts val="1900"/>
              <a:buChar char="•"/>
            </a:pPr>
            <a:r>
              <a:rPr lang="en-US" sz="1900">
                <a:solidFill>
                  <a:srgbClr val="222A35"/>
                </a:solidFill>
              </a:rPr>
              <a:t>Process Questions: </a:t>
            </a:r>
            <a:r>
              <a:rPr lang="en-US" sz="1900" b="0">
                <a:solidFill>
                  <a:srgbClr val="222A35"/>
                </a:solidFill>
              </a:rPr>
              <a:t>Each section outlines key IEP analysis and decision making steps for IEP teams that are aligned with the CCR IEP 5 step process.</a:t>
            </a:r>
            <a:endParaRPr sz="1900" b="0">
              <a:solidFill>
                <a:srgbClr val="222A35"/>
              </a:solidFill>
            </a:endParaRPr>
          </a:p>
          <a:p>
            <a:pPr marL="457200" lvl="0" indent="-349250" algn="l" rtl="0">
              <a:lnSpc>
                <a:spcPct val="115000"/>
              </a:lnSpc>
              <a:spcBef>
                <a:spcPts val="600"/>
              </a:spcBef>
              <a:spcAft>
                <a:spcPts val="600"/>
              </a:spcAft>
              <a:buClr>
                <a:srgbClr val="222A35"/>
              </a:buClr>
              <a:buSzPts val="1900"/>
              <a:buChar char="•"/>
            </a:pPr>
            <a:r>
              <a:rPr lang="en-US" sz="1900" b="0">
                <a:solidFill>
                  <a:srgbClr val="222A35"/>
                </a:solidFill>
              </a:rPr>
              <a:t>Additional information and questions to support decision making for monitoring progress of IEP goals can be found in the Appendices section of the guide. </a:t>
            </a:r>
            <a:endParaRPr sz="1900" b="0">
              <a:solidFill>
                <a:srgbClr val="222A3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Process Question Outcomes</a:t>
            </a:r>
            <a:endParaRPr/>
          </a:p>
        </p:txBody>
      </p:sp>
      <p:sp>
        <p:nvSpPr>
          <p:cNvPr id="281" name="Google Shape;281;p37"/>
          <p:cNvSpPr txBox="1">
            <a:spLocks noGrp="1"/>
          </p:cNvSpPr>
          <p:nvPr>
            <p:ph type="body" idx="2"/>
          </p:nvPr>
        </p:nvSpPr>
        <p:spPr>
          <a:xfrm>
            <a:off x="1795050" y="968825"/>
            <a:ext cx="55230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solidFill>
                  <a:srgbClr val="222A35"/>
                </a:solidFill>
              </a:rPr>
              <a:t>For all process decisions, there are similar outcomes.</a:t>
            </a:r>
            <a:endParaRPr sz="2000">
              <a:solidFill>
                <a:srgbClr val="222A35"/>
              </a:solidFill>
            </a:endParaRPr>
          </a:p>
          <a:p>
            <a:pPr marL="457200" marR="0" lvl="0" indent="-355600" algn="l" rtl="0">
              <a:lnSpc>
                <a:spcPct val="115000"/>
              </a:lnSpc>
              <a:spcBef>
                <a:spcPts val="0"/>
              </a:spcBef>
              <a:spcAft>
                <a:spcPts val="0"/>
              </a:spcAft>
              <a:buClr>
                <a:srgbClr val="222A35"/>
              </a:buClr>
              <a:buSzPts val="2000"/>
              <a:buChar char="•"/>
            </a:pPr>
            <a:r>
              <a:rPr lang="en-US" sz="2000">
                <a:solidFill>
                  <a:srgbClr val="222A35"/>
                </a:solidFill>
              </a:rPr>
              <a:t>If the answer to the question is yes:</a:t>
            </a:r>
            <a:br>
              <a:rPr lang="en-US" sz="2000">
                <a:solidFill>
                  <a:srgbClr val="222A35"/>
                </a:solidFill>
              </a:rPr>
            </a:br>
            <a:r>
              <a:rPr lang="en-US" sz="1900" b="0">
                <a:solidFill>
                  <a:srgbClr val="222A35"/>
                </a:solidFill>
              </a:rPr>
              <a:t>IEP can be implemented as written. Continue to review IEP/next step in analysis.</a:t>
            </a:r>
            <a:r>
              <a:rPr lang="en-US" sz="2000" b="0">
                <a:solidFill>
                  <a:srgbClr val="222A35"/>
                </a:solidFill>
              </a:rPr>
              <a:t> </a:t>
            </a:r>
            <a:endParaRPr sz="2000" b="0">
              <a:solidFill>
                <a:srgbClr val="222A35"/>
              </a:solidFill>
            </a:endParaRPr>
          </a:p>
          <a:p>
            <a:pPr marL="457200" marR="0" lvl="0" indent="-355600" algn="l" rtl="0">
              <a:lnSpc>
                <a:spcPct val="115000"/>
              </a:lnSpc>
              <a:spcBef>
                <a:spcPts val="600"/>
              </a:spcBef>
              <a:spcAft>
                <a:spcPts val="0"/>
              </a:spcAft>
              <a:buClr>
                <a:srgbClr val="222A35"/>
              </a:buClr>
              <a:buSzPts val="2000"/>
              <a:buChar char="•"/>
            </a:pPr>
            <a:r>
              <a:rPr lang="en-US" sz="2000">
                <a:solidFill>
                  <a:srgbClr val="222A35"/>
                </a:solidFill>
              </a:rPr>
              <a:t>If the answer to the question is no:</a:t>
            </a:r>
            <a:r>
              <a:rPr lang="en-US" sz="2000" b="0">
                <a:solidFill>
                  <a:srgbClr val="222A35"/>
                </a:solidFill>
              </a:rPr>
              <a:t/>
            </a:r>
            <a:br>
              <a:rPr lang="en-US" sz="2000" b="0">
                <a:solidFill>
                  <a:srgbClr val="222A35"/>
                </a:solidFill>
              </a:rPr>
            </a:br>
            <a:r>
              <a:rPr lang="en-US" sz="1900" b="0">
                <a:solidFill>
                  <a:srgbClr val="222A35"/>
                </a:solidFill>
              </a:rPr>
              <a:t>Further discussion is needed. IEP Teams may develop a contingency plan to ensure FAPE will be provided in a virtual learning environment. </a:t>
            </a:r>
            <a:endParaRPr sz="1900" b="0">
              <a:solidFill>
                <a:srgbClr val="222A35"/>
              </a:solidFill>
            </a:endParaRPr>
          </a:p>
          <a:p>
            <a:pPr marL="0" lvl="0" indent="0" algn="l" rtl="0">
              <a:lnSpc>
                <a:spcPct val="115000"/>
              </a:lnSpc>
              <a:spcBef>
                <a:spcPts val="600"/>
              </a:spcBef>
              <a:spcAft>
                <a:spcPts val="0"/>
              </a:spcAft>
              <a:buNone/>
            </a:pPr>
            <a:endParaRPr sz="2000" b="0">
              <a:solidFill>
                <a:srgbClr val="222A3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Process Question Outcomes</a:t>
            </a:r>
            <a:endParaRPr/>
          </a:p>
        </p:txBody>
      </p:sp>
      <p:sp>
        <p:nvSpPr>
          <p:cNvPr id="287" name="Google Shape;287;p38"/>
          <p:cNvSpPr txBox="1">
            <a:spLocks noGrp="1"/>
          </p:cNvSpPr>
          <p:nvPr>
            <p:ph type="body" idx="2"/>
          </p:nvPr>
        </p:nvSpPr>
        <p:spPr>
          <a:xfrm>
            <a:off x="1383250" y="1128075"/>
            <a:ext cx="6405900" cy="25821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000000"/>
              </a:buClr>
              <a:buSzPts val="2100"/>
              <a:buChar char="•"/>
            </a:pPr>
            <a:r>
              <a:rPr lang="en-US" sz="2100" b="0">
                <a:solidFill>
                  <a:srgbClr val="000000"/>
                </a:solidFill>
              </a:rPr>
              <a:t>The contingency plan can outline any changes to disability-related needs (e.g., new needs as a result to moving to a new learning environment), changes to IEP goals, supplementary aids and services, </a:t>
            </a:r>
            <a:r>
              <a:rPr lang="en-US" sz="2100" b="0"/>
              <a:t>specially designed instruction, </a:t>
            </a:r>
            <a:r>
              <a:rPr lang="en-US" sz="2100" b="0">
                <a:solidFill>
                  <a:srgbClr val="000000"/>
                </a:solidFill>
              </a:rPr>
              <a:t>related services, or program modifications or support for school staff. </a:t>
            </a:r>
            <a:endParaRPr sz="2100" b="0">
              <a:solidFill>
                <a:srgbClr val="000000"/>
              </a:solidFill>
            </a:endParaRPr>
          </a:p>
          <a:p>
            <a:pPr marL="457200" lvl="0" indent="0" algn="l" rtl="0">
              <a:lnSpc>
                <a:spcPct val="115000"/>
              </a:lnSpc>
              <a:spcBef>
                <a:spcPts val="600"/>
              </a:spcBef>
              <a:spcAft>
                <a:spcPts val="0"/>
              </a:spcAft>
              <a:buNone/>
            </a:pPr>
            <a:endParaRPr sz="2200" b="0">
              <a:solidFill>
                <a:srgbClr val="000000"/>
              </a:solidFill>
            </a:endParaRPr>
          </a:p>
          <a:p>
            <a:pPr marL="0" lvl="0" indent="0" algn="l" rtl="0">
              <a:lnSpc>
                <a:spcPct val="115000"/>
              </a:lnSpc>
              <a:spcBef>
                <a:spcPts val="0"/>
              </a:spcBef>
              <a:spcAft>
                <a:spcPts val="0"/>
              </a:spcAft>
              <a:buNone/>
            </a:pPr>
            <a:endParaRPr sz="2200" b="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Process Question Outcomes</a:t>
            </a:r>
            <a:endParaRPr/>
          </a:p>
        </p:txBody>
      </p:sp>
      <p:sp>
        <p:nvSpPr>
          <p:cNvPr id="293" name="Google Shape;293;p39"/>
          <p:cNvSpPr txBox="1">
            <a:spLocks noGrp="1"/>
          </p:cNvSpPr>
          <p:nvPr>
            <p:ph type="body" idx="2"/>
          </p:nvPr>
        </p:nvSpPr>
        <p:spPr>
          <a:xfrm>
            <a:off x="1818050" y="919125"/>
            <a:ext cx="5280900" cy="25956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000000"/>
              </a:buClr>
              <a:buSzPts val="2100"/>
              <a:buChar char="•"/>
            </a:pPr>
            <a:r>
              <a:rPr lang="en-US" sz="2100" b="0">
                <a:solidFill>
                  <a:srgbClr val="000000"/>
                </a:solidFill>
              </a:rPr>
              <a:t>Contingency plans for moving from in-person to a virtual or hybrid learning environment may change the frequency, amount, </a:t>
            </a:r>
            <a:r>
              <a:rPr lang="en-US" sz="2100" b="0" i="1">
                <a:solidFill>
                  <a:srgbClr val="000000"/>
                </a:solidFill>
              </a:rPr>
              <a:t>location,</a:t>
            </a:r>
            <a:r>
              <a:rPr lang="en-US" sz="2100" b="0">
                <a:solidFill>
                  <a:srgbClr val="000000"/>
                </a:solidFill>
              </a:rPr>
              <a:t> or duration of IEP services, supplementary aides, and related services.</a:t>
            </a:r>
            <a:endParaRPr sz="2100" b="0">
              <a:solidFill>
                <a:srgbClr val="000000"/>
              </a:solidFill>
            </a:endParaRPr>
          </a:p>
          <a:p>
            <a:pPr marL="457200" lvl="0" indent="-361950" algn="l" rtl="0">
              <a:lnSpc>
                <a:spcPct val="115000"/>
              </a:lnSpc>
              <a:spcBef>
                <a:spcPts val="600"/>
              </a:spcBef>
              <a:spcAft>
                <a:spcPts val="0"/>
              </a:spcAft>
              <a:buClr>
                <a:srgbClr val="000000"/>
              </a:buClr>
              <a:buSzPts val="2100"/>
              <a:buChar char="•"/>
            </a:pPr>
            <a:r>
              <a:rPr lang="en-US" sz="2100" b="0">
                <a:solidFill>
                  <a:srgbClr val="000000"/>
                </a:solidFill>
              </a:rPr>
              <a:t>Any change to disability-related needs, IEP goals, or special education supports or services require an IEP meeting or I-10 documentation.</a:t>
            </a:r>
            <a:endParaRPr sz="2100" b="0">
              <a:solidFill>
                <a:srgbClr val="000000"/>
              </a:solidFill>
            </a:endParaRPr>
          </a:p>
          <a:p>
            <a:pPr marL="0" lvl="0" indent="0" algn="l" rtl="0">
              <a:lnSpc>
                <a:spcPct val="115000"/>
              </a:lnSpc>
              <a:spcBef>
                <a:spcPts val="600"/>
              </a:spcBef>
              <a:spcAft>
                <a:spcPts val="0"/>
              </a:spcAft>
              <a:buNone/>
            </a:pPr>
            <a:endParaRPr sz="2100" b="0">
              <a:solidFill>
                <a:srgbClr val="000000"/>
              </a:solidFill>
            </a:endParaRPr>
          </a:p>
          <a:p>
            <a:pPr marL="457200" lvl="0" indent="0" algn="l" rtl="0">
              <a:lnSpc>
                <a:spcPct val="115000"/>
              </a:lnSpc>
              <a:spcBef>
                <a:spcPts val="600"/>
              </a:spcBef>
              <a:spcAft>
                <a:spcPts val="600"/>
              </a:spcAft>
              <a:buNone/>
            </a:pPr>
            <a:endParaRPr sz="2100" b="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Moving from In-Person to Virtual or Hybrid Learning Environments</a:t>
            </a:r>
            <a:endParaRPr sz="2600"/>
          </a:p>
        </p:txBody>
      </p:sp>
      <p:sp>
        <p:nvSpPr>
          <p:cNvPr id="299" name="Google Shape;299;p40"/>
          <p:cNvSpPr/>
          <p:nvPr/>
        </p:nvSpPr>
        <p:spPr>
          <a:xfrm>
            <a:off x="3172725" y="1062500"/>
            <a:ext cx="2520600" cy="8037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[section of IEP] be addressed / implemented as written?</a:t>
            </a:r>
            <a:endParaRPr sz="1600" b="1">
              <a:solidFill>
                <a:srgbClr val="FFFFFF"/>
              </a:solidFill>
              <a:latin typeface="Lato"/>
              <a:ea typeface="Lato"/>
              <a:cs typeface="Lato"/>
              <a:sym typeface="Lato"/>
            </a:endParaRPr>
          </a:p>
        </p:txBody>
      </p:sp>
      <p:sp>
        <p:nvSpPr>
          <p:cNvPr id="300" name="Google Shape;300;p40"/>
          <p:cNvSpPr/>
          <p:nvPr/>
        </p:nvSpPr>
        <p:spPr>
          <a:xfrm>
            <a:off x="3172725" y="2094750"/>
            <a:ext cx="4018200" cy="10194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student needs be addressed, goal implemented, and progress monitored with services provided in a virtual learning environment?</a:t>
            </a:r>
            <a:endParaRPr sz="1600" b="1">
              <a:solidFill>
                <a:srgbClr val="FFFFFF"/>
              </a:solidFill>
              <a:latin typeface="Lato"/>
              <a:ea typeface="Lato"/>
              <a:cs typeface="Lato"/>
              <a:sym typeface="Lato"/>
            </a:endParaRPr>
          </a:p>
        </p:txBody>
      </p:sp>
      <p:sp>
        <p:nvSpPr>
          <p:cNvPr id="301" name="Google Shape;301;p40"/>
          <p:cNvSpPr/>
          <p:nvPr/>
        </p:nvSpPr>
        <p:spPr>
          <a:xfrm>
            <a:off x="181375" y="3675775"/>
            <a:ext cx="2970600" cy="12981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Lato"/>
                <a:ea typeface="Lato"/>
                <a:cs typeface="Lato"/>
                <a:sym typeface="Lato"/>
              </a:rPr>
              <a:t>Contingency plan / IEP revision describes how FAPE is provided in virtual or hybrid learning environment</a:t>
            </a:r>
            <a:endParaRPr sz="1500" b="1">
              <a:solidFill>
                <a:srgbClr val="FFFFFF"/>
              </a:solidFill>
              <a:latin typeface="Lato"/>
              <a:ea typeface="Lato"/>
              <a:cs typeface="Lato"/>
              <a:sym typeface="Lato"/>
            </a:endParaRPr>
          </a:p>
        </p:txBody>
      </p:sp>
      <p:sp>
        <p:nvSpPr>
          <p:cNvPr id="302" name="Google Shape;302;p40"/>
          <p:cNvSpPr/>
          <p:nvPr/>
        </p:nvSpPr>
        <p:spPr>
          <a:xfrm>
            <a:off x="204075" y="1062500"/>
            <a:ext cx="2038500" cy="14802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Implement as written and continue to next step in IEP analysis</a:t>
            </a:r>
            <a:endParaRPr sz="1600" b="1">
              <a:solidFill>
                <a:srgbClr val="FFFFFF"/>
              </a:solidFill>
              <a:latin typeface="Lato"/>
              <a:ea typeface="Lato"/>
              <a:cs typeface="Lato"/>
              <a:sym typeface="Lato"/>
            </a:endParaRPr>
          </a:p>
        </p:txBody>
      </p:sp>
      <p:sp>
        <p:nvSpPr>
          <p:cNvPr id="303" name="Google Shape;303;p40"/>
          <p:cNvSpPr/>
          <p:nvPr/>
        </p:nvSpPr>
        <p:spPr>
          <a:xfrm rot="5400000">
            <a:off x="5805600" y="1289225"/>
            <a:ext cx="595200" cy="562500"/>
          </a:xfrm>
          <a:prstGeom prst="bentArrow">
            <a:avLst>
              <a:gd name="adj1" fmla="val 25000"/>
              <a:gd name="adj2" fmla="val 2774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txBox="1"/>
          <p:nvPr/>
        </p:nvSpPr>
        <p:spPr>
          <a:xfrm>
            <a:off x="6162275" y="1066782"/>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305" name="Google Shape;305;p40"/>
          <p:cNvSpPr/>
          <p:nvPr/>
        </p:nvSpPr>
        <p:spPr>
          <a:xfrm rot="5400000">
            <a:off x="7146400" y="2411200"/>
            <a:ext cx="899400" cy="562500"/>
          </a:xfrm>
          <a:prstGeom prst="bentArrow">
            <a:avLst>
              <a:gd name="adj1" fmla="val 25000"/>
              <a:gd name="adj2" fmla="val 25008"/>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txBox="1"/>
          <p:nvPr/>
        </p:nvSpPr>
        <p:spPr>
          <a:xfrm>
            <a:off x="7701100" y="2058000"/>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307" name="Google Shape;307;p40"/>
          <p:cNvSpPr/>
          <p:nvPr/>
        </p:nvSpPr>
        <p:spPr>
          <a:xfrm rot="-5400000" flipH="1">
            <a:off x="2089400" y="2639650"/>
            <a:ext cx="1356300" cy="562500"/>
          </a:xfrm>
          <a:prstGeom prst="bentArrow">
            <a:avLst>
              <a:gd name="adj1" fmla="val 25000"/>
              <a:gd name="adj2" fmla="val 2848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2345634" y="1342950"/>
            <a:ext cx="6984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txBox="1"/>
          <p:nvPr/>
        </p:nvSpPr>
        <p:spPr>
          <a:xfrm>
            <a:off x="2513830" y="1111746"/>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310" name="Google Shape;310;p40"/>
          <p:cNvSpPr txBox="1"/>
          <p:nvPr/>
        </p:nvSpPr>
        <p:spPr>
          <a:xfrm>
            <a:off x="2115425" y="2683600"/>
            <a:ext cx="5034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311" name="Google Shape;311;p40"/>
          <p:cNvSpPr txBox="1"/>
          <p:nvPr/>
        </p:nvSpPr>
        <p:spPr>
          <a:xfrm>
            <a:off x="10903850" y="10609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latin typeface="Lato"/>
              <a:ea typeface="Lato"/>
              <a:cs typeface="Lato"/>
              <a:sym typeface="Lato"/>
            </a:endParaRPr>
          </a:p>
        </p:txBody>
      </p:sp>
      <p:sp>
        <p:nvSpPr>
          <p:cNvPr id="312" name="Google Shape;312;p40"/>
          <p:cNvSpPr txBox="1"/>
          <p:nvPr/>
        </p:nvSpPr>
        <p:spPr>
          <a:xfrm>
            <a:off x="9198325" y="1259657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
            </a:r>
            <a:endParaRPr>
              <a:latin typeface="Lato"/>
              <a:ea typeface="Lato"/>
              <a:cs typeface="Lato"/>
              <a:sym typeface="Lato"/>
            </a:endParaRPr>
          </a:p>
        </p:txBody>
      </p:sp>
      <p:sp>
        <p:nvSpPr>
          <p:cNvPr id="313" name="Google Shape;313;p40"/>
          <p:cNvSpPr/>
          <p:nvPr/>
        </p:nvSpPr>
        <p:spPr>
          <a:xfrm>
            <a:off x="4545025" y="3340825"/>
            <a:ext cx="3935100" cy="12120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US" sz="1600" b="1">
                <a:solidFill>
                  <a:srgbClr val="FFFFFF"/>
                </a:solidFill>
                <a:latin typeface="Lato"/>
                <a:ea typeface="Lato"/>
                <a:cs typeface="Lato"/>
                <a:sym typeface="Lato"/>
              </a:rPr>
              <a:t>Determine how to provide needed in-person services with appropriate measures to ensure student and staff safety</a:t>
            </a:r>
            <a:endParaRPr sz="2000" b="1">
              <a:solidFill>
                <a:srgbClr val="FFFFFF"/>
              </a:solidFill>
              <a:latin typeface="Lato"/>
              <a:ea typeface="Lato"/>
              <a:cs typeface="Lato"/>
              <a:sym typeface="Lato"/>
            </a:endParaRPr>
          </a:p>
        </p:txBody>
      </p:sp>
      <p:sp>
        <p:nvSpPr>
          <p:cNvPr id="314" name="Google Shape;314;p40"/>
          <p:cNvSpPr/>
          <p:nvPr/>
        </p:nvSpPr>
        <p:spPr>
          <a:xfrm>
            <a:off x="3260262" y="3809925"/>
            <a:ext cx="12120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p4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Section 1</a:t>
            </a:r>
            <a:endParaRPr/>
          </a:p>
        </p:txBody>
      </p:sp>
      <p:sp>
        <p:nvSpPr>
          <p:cNvPr id="320" name="Google Shape;320;p41"/>
          <p:cNvSpPr txBox="1">
            <a:spLocks noGrp="1"/>
          </p:cNvSpPr>
          <p:nvPr>
            <p:ph type="body" idx="2"/>
          </p:nvPr>
        </p:nvSpPr>
        <p:spPr>
          <a:xfrm>
            <a:off x="349175" y="1300250"/>
            <a:ext cx="8631300" cy="23295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200"/>
              <a:t>Determining if the IEP can be Implemented as Written in the Current Learning Environment</a:t>
            </a:r>
            <a:endParaRPr sz="3200"/>
          </a:p>
        </p:txBody>
      </p:sp>
      <p:sp>
        <p:nvSpPr>
          <p:cNvPr id="321" name="Google Shape;321;p41"/>
          <p:cNvSpPr txBox="1"/>
          <p:nvPr/>
        </p:nvSpPr>
        <p:spPr>
          <a:xfrm>
            <a:off x="4229525" y="3171225"/>
            <a:ext cx="4287600" cy="11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b="1">
                <a:solidFill>
                  <a:schemeClr val="dk1"/>
                </a:solidFill>
                <a:latin typeface="Lato"/>
                <a:ea typeface="Lato"/>
                <a:cs typeface="Lato"/>
                <a:sym typeface="Lato"/>
              </a:rPr>
              <a:t>Brain Break: </a:t>
            </a:r>
            <a:r>
              <a:rPr lang="en-US" sz="2300">
                <a:solidFill>
                  <a:schemeClr val="dk1"/>
                </a:solidFill>
                <a:latin typeface="Lato"/>
                <a:ea typeface="Lato"/>
                <a:cs typeface="Lato"/>
                <a:sym typeface="Lato"/>
              </a:rPr>
              <a:t>What toy is this? </a:t>
            </a:r>
            <a:endParaRPr sz="23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US" sz="2300">
                <a:solidFill>
                  <a:schemeClr val="dk1"/>
                </a:solidFill>
                <a:latin typeface="Lato"/>
                <a:ea typeface="Lato"/>
                <a:cs typeface="Lato"/>
                <a:sym typeface="Lato"/>
              </a:rPr>
              <a:t>Don’t know, make up a name!</a:t>
            </a:r>
            <a:endParaRPr sz="2300">
              <a:solidFill>
                <a:schemeClr val="dk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322" name="Google Shape;322;p41"/>
          <p:cNvPicPr preferRelativeResize="0"/>
          <p:nvPr/>
        </p:nvPicPr>
        <p:blipFill>
          <a:blip r:embed="rId3">
            <a:alphaModFix/>
          </a:blip>
          <a:stretch>
            <a:fillRect/>
          </a:stretch>
        </p:blipFill>
        <p:spPr>
          <a:xfrm>
            <a:off x="1384275" y="2859375"/>
            <a:ext cx="2473825" cy="1767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College and Career Ready IEP</a:t>
            </a:r>
            <a:endParaRPr sz="3200"/>
          </a:p>
          <a:p>
            <a:pPr marL="0" lvl="0" indent="0" algn="ctr" rtl="0">
              <a:spcBef>
                <a:spcPts val="0"/>
              </a:spcBef>
              <a:spcAft>
                <a:spcPts val="0"/>
              </a:spcAft>
              <a:buNone/>
            </a:pPr>
            <a:r>
              <a:rPr lang="en-US" sz="3200"/>
              <a:t>5 Step Process</a:t>
            </a:r>
            <a:endParaRPr sz="3200"/>
          </a:p>
        </p:txBody>
      </p:sp>
      <p:grpSp>
        <p:nvGrpSpPr>
          <p:cNvPr id="328" name="Google Shape;328;p42"/>
          <p:cNvGrpSpPr/>
          <p:nvPr/>
        </p:nvGrpSpPr>
        <p:grpSpPr>
          <a:xfrm>
            <a:off x="2509424" y="1158172"/>
            <a:ext cx="3747689" cy="3592421"/>
            <a:chOff x="2820225" y="891450"/>
            <a:chExt cx="3175200" cy="3175200"/>
          </a:xfrm>
        </p:grpSpPr>
        <p:sp>
          <p:nvSpPr>
            <p:cNvPr id="329" name="Google Shape;329;p42"/>
            <p:cNvSpPr/>
            <p:nvPr/>
          </p:nvSpPr>
          <p:spPr>
            <a:xfrm rot="10800000">
              <a:off x="2820225" y="891450"/>
              <a:ext cx="3175200" cy="3175200"/>
            </a:xfrm>
            <a:prstGeom prst="blockArc">
              <a:avLst>
                <a:gd name="adj1" fmla="val 5399801"/>
                <a:gd name="adj2" fmla="val 3012680"/>
                <a:gd name="adj3" fmla="val 6939"/>
              </a:avLst>
            </a:prstGeom>
            <a:solidFill>
              <a:srgbClr val="427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rot="10800000">
              <a:off x="3142863" y="1201590"/>
              <a:ext cx="450600" cy="450600"/>
            </a:xfrm>
            <a:prstGeom prst="rtTriangle">
              <a:avLst/>
            </a:prstGeom>
            <a:solidFill>
              <a:srgbClr val="427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42"/>
          <p:cNvSpPr/>
          <p:nvPr/>
        </p:nvSpPr>
        <p:spPr>
          <a:xfrm>
            <a:off x="5236346" y="2437051"/>
            <a:ext cx="1851900" cy="1034700"/>
          </a:xfrm>
          <a:prstGeom prst="round1Rect">
            <a:avLst>
              <a:gd name="adj" fmla="val 0"/>
            </a:avLst>
          </a:prstGeom>
          <a:solidFill>
            <a:srgbClr val="00A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Identify Effects of Disability</a:t>
            </a:r>
            <a:endParaRPr sz="1900" b="1">
              <a:solidFill>
                <a:srgbClr val="FFFFFF"/>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(and disability-related needs)</a:t>
            </a:r>
            <a:endParaRPr sz="1000">
              <a:solidFill>
                <a:srgbClr val="FFFFFF"/>
              </a:solidFill>
              <a:latin typeface="Roboto"/>
              <a:ea typeface="Roboto"/>
              <a:cs typeface="Roboto"/>
              <a:sym typeface="Roboto"/>
            </a:endParaRPr>
          </a:p>
        </p:txBody>
      </p:sp>
      <p:sp>
        <p:nvSpPr>
          <p:cNvPr id="332" name="Google Shape;332;p42"/>
          <p:cNvSpPr/>
          <p:nvPr/>
        </p:nvSpPr>
        <p:spPr>
          <a:xfrm>
            <a:off x="4684759" y="3959303"/>
            <a:ext cx="1851900" cy="1034700"/>
          </a:xfrm>
          <a:prstGeom prst="round1Rect">
            <a:avLst>
              <a:gd name="adj" fmla="val 0"/>
            </a:avLst>
          </a:prstGeom>
          <a:solidFill>
            <a:srgbClr val="00A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Develop Goals</a:t>
            </a:r>
            <a:endParaRPr sz="1900" b="1">
              <a:solidFill>
                <a:srgbClr val="FFFFFF"/>
              </a:solidFill>
            </a:endParaRPr>
          </a:p>
        </p:txBody>
      </p:sp>
      <p:sp>
        <p:nvSpPr>
          <p:cNvPr id="333" name="Google Shape;333;p42"/>
          <p:cNvSpPr/>
          <p:nvPr/>
        </p:nvSpPr>
        <p:spPr>
          <a:xfrm>
            <a:off x="2230417" y="3959303"/>
            <a:ext cx="1851900" cy="1034700"/>
          </a:xfrm>
          <a:prstGeom prst="round1Rect">
            <a:avLst>
              <a:gd name="adj" fmla="val 0"/>
            </a:avLst>
          </a:prstGeom>
          <a:solidFill>
            <a:srgbClr val="00A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Align Services</a:t>
            </a:r>
            <a:endParaRPr sz="1900" b="1">
              <a:solidFill>
                <a:srgbClr val="FFFFFF"/>
              </a:solidFill>
            </a:endParaRPr>
          </a:p>
        </p:txBody>
      </p:sp>
      <p:sp>
        <p:nvSpPr>
          <p:cNvPr id="334" name="Google Shape;334;p42"/>
          <p:cNvSpPr/>
          <p:nvPr/>
        </p:nvSpPr>
        <p:spPr>
          <a:xfrm>
            <a:off x="1811975" y="2437051"/>
            <a:ext cx="1851900" cy="1034700"/>
          </a:xfrm>
          <a:prstGeom prst="round1Rect">
            <a:avLst>
              <a:gd name="adj" fmla="val 0"/>
            </a:avLst>
          </a:prstGeom>
          <a:solidFill>
            <a:srgbClr val="00A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Analyze Progress</a:t>
            </a:r>
            <a:endParaRPr sz="1900" b="1">
              <a:solidFill>
                <a:srgbClr val="FFFFFF"/>
              </a:solidFill>
            </a:endParaRPr>
          </a:p>
        </p:txBody>
      </p:sp>
      <p:sp>
        <p:nvSpPr>
          <p:cNvPr id="335" name="Google Shape;335;p42"/>
          <p:cNvSpPr/>
          <p:nvPr/>
        </p:nvSpPr>
        <p:spPr>
          <a:xfrm>
            <a:off x="3546145" y="1022363"/>
            <a:ext cx="1851900" cy="1034700"/>
          </a:xfrm>
          <a:prstGeom prst="round1Rect">
            <a:avLst>
              <a:gd name="adj" fmla="val 0"/>
            </a:avLst>
          </a:prstGeom>
          <a:solidFill>
            <a:srgbClr val="00A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Understand Achievement</a:t>
            </a:r>
            <a:endParaRPr sz="1900" b="1">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Steps for Determining if the IEP Can Be Implemented as Written</a:t>
            </a:r>
            <a:endParaRPr sz="3000"/>
          </a:p>
        </p:txBody>
      </p:sp>
      <p:sp>
        <p:nvSpPr>
          <p:cNvPr id="341" name="Google Shape;341;p43"/>
          <p:cNvSpPr txBox="1">
            <a:spLocks noGrp="1"/>
          </p:cNvSpPr>
          <p:nvPr>
            <p:ph type="body" idx="2"/>
          </p:nvPr>
        </p:nvSpPr>
        <p:spPr>
          <a:xfrm>
            <a:off x="1829575" y="1045025"/>
            <a:ext cx="5477100" cy="25128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AutoNum type="arabicPeriod"/>
            </a:pPr>
            <a:r>
              <a:rPr lang="en-US" sz="2200" b="0"/>
              <a:t>Review the Effects of Disability and Disability-Related Needs</a:t>
            </a:r>
            <a:endParaRPr sz="600" b="0"/>
          </a:p>
          <a:p>
            <a:pPr marL="457200" lvl="0" indent="-368300" algn="l" rtl="0">
              <a:lnSpc>
                <a:spcPct val="115000"/>
              </a:lnSpc>
              <a:spcBef>
                <a:spcPts val="600"/>
              </a:spcBef>
              <a:spcAft>
                <a:spcPts val="0"/>
              </a:spcAft>
              <a:buSzPts val="2200"/>
              <a:buAutoNum type="arabicPeriod"/>
            </a:pPr>
            <a:r>
              <a:rPr lang="en-US" sz="2200" b="0"/>
              <a:t>Review the IEP Goals</a:t>
            </a:r>
            <a:endParaRPr sz="600" b="0"/>
          </a:p>
          <a:p>
            <a:pPr marL="457200" lvl="0" indent="-368300" algn="l" rtl="0">
              <a:lnSpc>
                <a:spcPct val="115000"/>
              </a:lnSpc>
              <a:spcBef>
                <a:spcPts val="600"/>
              </a:spcBef>
              <a:spcAft>
                <a:spcPts val="0"/>
              </a:spcAft>
              <a:buSzPts val="2200"/>
              <a:buAutoNum type="arabicPeriod"/>
            </a:pPr>
            <a:r>
              <a:rPr lang="en-US" sz="2200" b="0"/>
              <a:t>Review IEP Services to Determine if the Student Can Access, Engage and Make Progress in General and Special Education Instruction and Environments</a:t>
            </a:r>
            <a:endParaRPr sz="2200" b="0"/>
          </a:p>
          <a:p>
            <a:pPr marL="457200" lvl="0" indent="-368300" algn="l" rtl="0">
              <a:lnSpc>
                <a:spcPct val="115000"/>
              </a:lnSpc>
              <a:spcBef>
                <a:spcPts val="600"/>
              </a:spcBef>
              <a:spcAft>
                <a:spcPts val="600"/>
              </a:spcAft>
              <a:buSzPts val="2200"/>
              <a:buAutoNum type="arabicPeriod"/>
            </a:pPr>
            <a:r>
              <a:rPr lang="en-US" sz="2200" b="0"/>
              <a:t>Review and Revise IEP if Necessary</a:t>
            </a:r>
            <a:endParaRPr sz="22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Whole Group Activity - 5 Minutes</a:t>
            </a:r>
            <a:endParaRPr/>
          </a:p>
        </p:txBody>
      </p:sp>
      <p:sp>
        <p:nvSpPr>
          <p:cNvPr id="347" name="Google Shape;347;p44"/>
          <p:cNvSpPr txBox="1">
            <a:spLocks noGrp="1"/>
          </p:cNvSpPr>
          <p:nvPr>
            <p:ph type="body" idx="2"/>
          </p:nvPr>
        </p:nvSpPr>
        <p:spPr>
          <a:xfrm>
            <a:off x="3693650" y="1093850"/>
            <a:ext cx="5286900" cy="25128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sz="1900" b="0"/>
              <a:t>Review Page 7: Thinking Questions</a:t>
            </a:r>
            <a:endParaRPr sz="1900" b="0"/>
          </a:p>
          <a:p>
            <a:pPr marL="457200" lvl="0" indent="-349250" algn="l" rtl="0">
              <a:lnSpc>
                <a:spcPct val="115000"/>
              </a:lnSpc>
              <a:spcBef>
                <a:spcPts val="600"/>
              </a:spcBef>
              <a:spcAft>
                <a:spcPts val="0"/>
              </a:spcAft>
              <a:buSzPts val="1900"/>
              <a:buChar char="•"/>
            </a:pPr>
            <a:r>
              <a:rPr lang="en-US" sz="1900" b="0"/>
              <a:t>Take a moment to think about your student(s).</a:t>
            </a:r>
            <a:endParaRPr sz="1900" b="0"/>
          </a:p>
          <a:p>
            <a:pPr marL="457200" lvl="0" indent="-349250" algn="l" rtl="0">
              <a:lnSpc>
                <a:spcPct val="115000"/>
              </a:lnSpc>
              <a:spcBef>
                <a:spcPts val="600"/>
              </a:spcBef>
              <a:spcAft>
                <a:spcPts val="0"/>
              </a:spcAft>
              <a:buSzPts val="1900"/>
              <a:buChar char="•"/>
            </a:pPr>
            <a:r>
              <a:rPr lang="en-US" sz="1900" b="0"/>
              <a:t>Which of the questions do you feel are most important to consider for a specific student or group of students? Why?</a:t>
            </a:r>
            <a:endParaRPr sz="1900" b="0"/>
          </a:p>
          <a:p>
            <a:pPr marL="457200" lvl="0" indent="-349250" algn="l" rtl="0">
              <a:lnSpc>
                <a:spcPct val="115000"/>
              </a:lnSpc>
              <a:spcBef>
                <a:spcPts val="600"/>
              </a:spcBef>
              <a:spcAft>
                <a:spcPts val="0"/>
              </a:spcAft>
              <a:buSzPts val="1900"/>
              <a:buChar char="•"/>
            </a:pPr>
            <a:r>
              <a:rPr lang="en-US" sz="1900" b="0"/>
              <a:t>What additional questions or information that are not listed above do you feel must be considered or understood before examining if the IEP can be implemented as written?</a:t>
            </a:r>
            <a:endParaRPr sz="1900" b="0"/>
          </a:p>
          <a:p>
            <a:pPr marL="457200" lvl="0" indent="0" algn="l" rtl="0">
              <a:lnSpc>
                <a:spcPct val="115000"/>
              </a:lnSpc>
              <a:spcBef>
                <a:spcPts val="600"/>
              </a:spcBef>
              <a:spcAft>
                <a:spcPts val="600"/>
              </a:spcAft>
              <a:buNone/>
            </a:pPr>
            <a:endParaRPr sz="2300" b="0"/>
          </a:p>
        </p:txBody>
      </p:sp>
      <p:pic>
        <p:nvPicPr>
          <p:cNvPr id="348" name="Google Shape;348;p44"/>
          <p:cNvPicPr preferRelativeResize="0"/>
          <p:nvPr/>
        </p:nvPicPr>
        <p:blipFill>
          <a:blip r:embed="rId3">
            <a:alphaModFix/>
          </a:blip>
          <a:stretch>
            <a:fillRect/>
          </a:stretch>
        </p:blipFill>
        <p:spPr>
          <a:xfrm>
            <a:off x="494924" y="1928525"/>
            <a:ext cx="3110626" cy="2193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2"/>
        <p:cNvGrpSpPr/>
        <p:nvPr/>
      </p:nvGrpSpPr>
      <p:grpSpPr>
        <a:xfrm>
          <a:off x="0" y="0"/>
          <a:ext cx="0" cy="0"/>
          <a:chOff x="0" y="0"/>
          <a:chExt cx="0" cy="0"/>
        </a:xfrm>
      </p:grpSpPr>
      <p:sp>
        <p:nvSpPr>
          <p:cNvPr id="353" name="Google Shape;353;p4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Section 1 </a:t>
            </a:r>
            <a:endParaRPr/>
          </a:p>
        </p:txBody>
      </p:sp>
      <p:sp>
        <p:nvSpPr>
          <p:cNvPr id="354" name="Google Shape;354;p45"/>
          <p:cNvSpPr txBox="1">
            <a:spLocks noGrp="1"/>
          </p:cNvSpPr>
          <p:nvPr>
            <p:ph type="body" idx="2"/>
          </p:nvPr>
        </p:nvSpPr>
        <p:spPr>
          <a:xfrm>
            <a:off x="460275" y="1197425"/>
            <a:ext cx="8227200" cy="25128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3200">
                <a:solidFill>
                  <a:srgbClr val="000000"/>
                </a:solidFill>
                <a:latin typeface="Lato Black"/>
                <a:ea typeface="Lato Black"/>
                <a:cs typeface="Lato Black"/>
                <a:sym typeface="Lato Black"/>
              </a:rPr>
              <a:t>Review the Effect(s) of Disability and Disability-Related Need(s)</a:t>
            </a:r>
            <a:endParaRPr sz="3200">
              <a:solidFill>
                <a:srgbClr val="000000"/>
              </a:solidFill>
              <a:latin typeface="Lato Black"/>
              <a:ea typeface="Lato Black"/>
              <a:cs typeface="Lato Black"/>
              <a:sym typeface="Lato Black"/>
            </a:endParaRPr>
          </a:p>
          <a:p>
            <a:pPr marL="0" lvl="0" indent="0" algn="ctr" rtl="0">
              <a:lnSpc>
                <a:spcPct val="115000"/>
              </a:lnSpc>
              <a:spcBef>
                <a:spcPts val="3000"/>
              </a:spcBef>
              <a:spcAft>
                <a:spcPts val="0"/>
              </a:spcAft>
              <a:buClr>
                <a:schemeClr val="dk1"/>
              </a:buClr>
              <a:buSzPts val="1100"/>
              <a:buFont typeface="Arial"/>
              <a:buNone/>
            </a:pPr>
            <a:r>
              <a:rPr lang="en-US" b="0" i="1">
                <a:solidFill>
                  <a:srgbClr val="000000"/>
                </a:solidFill>
              </a:rPr>
              <a:t>Refer to each individual student’s Special Education Form I-4 Section II (e)(f) Effects of Disability and Disability-Related Needs</a:t>
            </a:r>
            <a:endParaRPr b="0" i="1">
              <a:solidFill>
                <a:srgbClr val="000000"/>
              </a:solidFill>
            </a:endParaRPr>
          </a:p>
          <a:p>
            <a:pPr marL="0" lvl="0" indent="0" algn="ctr" rtl="0">
              <a:lnSpc>
                <a:spcPct val="100000"/>
              </a:lnSpc>
              <a:spcBef>
                <a:spcPts val="600"/>
              </a:spcBef>
              <a:spcAft>
                <a:spcPts val="0"/>
              </a:spcAft>
              <a:buClr>
                <a:schemeClr val="dk1"/>
              </a:buClr>
              <a:buSzPts val="1100"/>
              <a:buFont typeface="Arial"/>
              <a:buNone/>
            </a:pPr>
            <a:endParaRPr sz="3600">
              <a:solidFill>
                <a:srgbClr val="000000"/>
              </a:solidFill>
              <a:latin typeface="Lato Black"/>
              <a:ea typeface="Lato Black"/>
              <a:cs typeface="Lato Black"/>
              <a:sym typeface="Lato Black"/>
            </a:endParaRPr>
          </a:p>
          <a:p>
            <a:pPr marL="0" lvl="0" indent="0" algn="ctr" rtl="0">
              <a:lnSpc>
                <a:spcPct val="115000"/>
              </a:lnSpc>
              <a:spcBef>
                <a:spcPts val="3000"/>
              </a:spcBef>
              <a:spcAft>
                <a:spcPts val="0"/>
              </a:spcAft>
              <a:buClr>
                <a:schemeClr val="dk1"/>
              </a:buClr>
              <a:buSzPts val="1100"/>
              <a:buFont typeface="Arial"/>
              <a:buNone/>
            </a:pP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Security</a:t>
            </a:r>
            <a:endParaRPr/>
          </a:p>
        </p:txBody>
      </p:sp>
      <p:sp>
        <p:nvSpPr>
          <p:cNvPr id="66" name="Google Shape;66;p10"/>
          <p:cNvSpPr txBox="1">
            <a:spLocks noGrp="1"/>
          </p:cNvSpPr>
          <p:nvPr>
            <p:ph type="body" idx="2"/>
          </p:nvPr>
        </p:nvSpPr>
        <p:spPr>
          <a:xfrm>
            <a:off x="1383250" y="1074350"/>
            <a:ext cx="6392400" cy="2635800"/>
          </a:xfrm>
          <a:prstGeom prst="rect">
            <a:avLst/>
          </a:prstGeom>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SzPts val="2400"/>
              <a:buChar char="•"/>
            </a:pPr>
            <a:r>
              <a:rPr lang="en-US" b="0">
                <a:solidFill>
                  <a:schemeClr val="dk1"/>
                </a:solidFill>
              </a:rPr>
              <a:t>For security purposes, all participants will be muted during the whole group presentation portion of the meeting. You can unmute when you go into breakout rooms.</a:t>
            </a:r>
            <a:endParaRPr b="0">
              <a:solidFill>
                <a:schemeClr val="dk1"/>
              </a:solidFill>
            </a:endParaRPr>
          </a:p>
          <a:p>
            <a:pPr marL="342900" lvl="0" indent="-317500" algn="l" rtl="0">
              <a:lnSpc>
                <a:spcPct val="100000"/>
              </a:lnSpc>
              <a:spcBef>
                <a:spcPts val="900"/>
              </a:spcBef>
              <a:spcAft>
                <a:spcPts val="439"/>
              </a:spcAft>
              <a:buSzPts val="2400"/>
              <a:buChar char="•"/>
            </a:pPr>
            <a:r>
              <a:rPr lang="en-US" b="0">
                <a:solidFill>
                  <a:schemeClr val="dk1"/>
                </a:solidFill>
              </a:rPr>
              <a:t>If there is a hack, we will send the person out of the meeting. In the event of a hack we cannot control, we will end the meeting and send participants a follow</a:t>
            </a:r>
            <a:r>
              <a:rPr lang="en-US" b="0"/>
              <a:t>-</a:t>
            </a:r>
            <a:r>
              <a:rPr lang="en-US" b="0">
                <a:solidFill>
                  <a:schemeClr val="dk1"/>
                </a:solidFill>
              </a:rPr>
              <a:t>up recording of content</a:t>
            </a:r>
            <a:r>
              <a:rPr lang="en-US" b="0"/>
              <a:t>.</a:t>
            </a:r>
            <a:endParaRPr b="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60" name="Google Shape;360;p46"/>
          <p:cNvSpPr txBox="1">
            <a:spLocks noGrp="1"/>
          </p:cNvSpPr>
          <p:nvPr>
            <p:ph type="body" idx="2"/>
          </p:nvPr>
        </p:nvSpPr>
        <p:spPr>
          <a:xfrm>
            <a:off x="1818050" y="1197425"/>
            <a:ext cx="54888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Process Question 1: </a:t>
            </a:r>
            <a:r>
              <a:rPr lang="en-US" b="0"/>
              <a:t>Can the effect(s) of disability and disability-related need(s), as currently written in the IEP, be reasonably addressed by IEP goals and special education services implemented in a </a:t>
            </a:r>
            <a:r>
              <a:rPr lang="en-US" b="0" i="1"/>
              <a:t>virtual </a:t>
            </a:r>
            <a:r>
              <a:rPr lang="en-US" b="0"/>
              <a:t>or </a:t>
            </a:r>
            <a:r>
              <a:rPr lang="en-US" b="0" i="1"/>
              <a:t>hybrid </a:t>
            </a:r>
            <a:r>
              <a:rPr lang="en-US" b="0"/>
              <a:t>learning environment?</a:t>
            </a:r>
            <a:endParaRPr b="0"/>
          </a:p>
          <a:p>
            <a:pPr marL="0" lvl="0" indent="0" algn="l" rtl="0">
              <a:lnSpc>
                <a:spcPct val="115000"/>
              </a:lnSpc>
              <a:spcBef>
                <a:spcPts val="600"/>
              </a:spcBef>
              <a:spcAft>
                <a:spcPts val="0"/>
              </a:spcAft>
              <a:buNone/>
            </a:pPr>
            <a:endParaRPr sz="1200"/>
          </a:p>
          <a:p>
            <a:pPr marL="0" lvl="0" indent="0" algn="l" rtl="0">
              <a:lnSpc>
                <a:spcPct val="115000"/>
              </a:lnSpc>
              <a:spcBef>
                <a:spcPts val="600"/>
              </a:spcBef>
              <a:spcAft>
                <a:spcPts val="600"/>
              </a:spcAft>
              <a:buClr>
                <a:schemeClr val="dk1"/>
              </a:buClr>
              <a:buSzPts val="1100"/>
              <a:buFont typeface="Arial"/>
              <a:buNone/>
            </a:pPr>
            <a:endParaRPr sz="2500" i="1">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66" name="Google Shape;366;p47"/>
          <p:cNvSpPr txBox="1">
            <a:spLocks noGrp="1"/>
          </p:cNvSpPr>
          <p:nvPr>
            <p:ph type="body" idx="2"/>
          </p:nvPr>
        </p:nvSpPr>
        <p:spPr>
          <a:xfrm>
            <a:off x="1403825" y="1197425"/>
            <a:ext cx="63630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300"/>
              <a:t>Reminders about Disability-Related Needs</a:t>
            </a:r>
            <a:endParaRPr sz="2300"/>
          </a:p>
          <a:p>
            <a:pPr marL="457200" lvl="0" indent="-355600" algn="l" rtl="0">
              <a:lnSpc>
                <a:spcPct val="115000"/>
              </a:lnSpc>
              <a:spcBef>
                <a:spcPts val="600"/>
              </a:spcBef>
              <a:spcAft>
                <a:spcPts val="0"/>
              </a:spcAft>
              <a:buSzPts val="2000"/>
              <a:buChar char="•"/>
            </a:pPr>
            <a:r>
              <a:rPr lang="en-US" sz="2000" b="0"/>
              <a:t>Must be addressed by an IEP goal and/or IEP service</a:t>
            </a:r>
            <a:endParaRPr sz="2000" b="0"/>
          </a:p>
          <a:p>
            <a:pPr marL="457200" lvl="0" indent="-355600" algn="l" rtl="0">
              <a:lnSpc>
                <a:spcPct val="115000"/>
              </a:lnSpc>
              <a:spcBef>
                <a:spcPts val="0"/>
              </a:spcBef>
              <a:spcAft>
                <a:spcPts val="0"/>
              </a:spcAft>
              <a:buSzPts val="2000"/>
              <a:buChar char="•"/>
            </a:pPr>
            <a:r>
              <a:rPr lang="en-US" sz="2000" b="0"/>
              <a:t>Do not have to be directly tied to the impairment criteria and/or label</a:t>
            </a:r>
            <a:endParaRPr sz="2000" b="0"/>
          </a:p>
          <a:p>
            <a:pPr marL="457200" lvl="0" indent="-355600" algn="l" rtl="0">
              <a:lnSpc>
                <a:spcPct val="115000"/>
              </a:lnSpc>
              <a:spcBef>
                <a:spcPts val="0"/>
              </a:spcBef>
              <a:spcAft>
                <a:spcPts val="0"/>
              </a:spcAft>
              <a:buSzPts val="2000"/>
              <a:buChar char="•"/>
            </a:pPr>
            <a:r>
              <a:rPr lang="en-US" sz="2000" b="0"/>
              <a:t>Are determined through a root cause analysis of “why” the student has difficulty accessing, engaging, or making progress in age or grade-level curriculum and instruction</a:t>
            </a:r>
            <a:endParaRPr sz="2000" b="0"/>
          </a:p>
          <a:p>
            <a:pPr marL="457200" lvl="0" indent="0" algn="l" rtl="0">
              <a:lnSpc>
                <a:spcPct val="115000"/>
              </a:lnSpc>
              <a:spcBef>
                <a:spcPts val="600"/>
              </a:spcBef>
              <a:spcAft>
                <a:spcPts val="600"/>
              </a:spcAft>
              <a:buNone/>
            </a:pPr>
            <a:endParaRPr sz="1400" b="0" i="1"/>
          </a:p>
        </p:txBody>
      </p:sp>
      <p:sp>
        <p:nvSpPr>
          <p:cNvPr id="367" name="Google Shape;367;p47"/>
          <p:cNvSpPr txBox="1"/>
          <p:nvPr/>
        </p:nvSpPr>
        <p:spPr>
          <a:xfrm>
            <a:off x="1175750" y="4217450"/>
            <a:ext cx="73938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i="1">
              <a:latin typeface="Lato"/>
              <a:ea typeface="Lato"/>
              <a:cs typeface="Lato"/>
              <a:sym typeface="Lato"/>
            </a:endParaRPr>
          </a:p>
          <a:p>
            <a:pPr marL="0" lvl="0" indent="0" algn="l" rtl="0">
              <a:spcBef>
                <a:spcPts val="0"/>
              </a:spcBef>
              <a:spcAft>
                <a:spcPts val="0"/>
              </a:spcAft>
              <a:buNone/>
            </a:pPr>
            <a:r>
              <a:rPr lang="en-US" i="1" u="sng">
                <a:solidFill>
                  <a:schemeClr val="hlink"/>
                </a:solidFill>
                <a:latin typeface="Lato"/>
                <a:ea typeface="Lato"/>
                <a:cs typeface="Lato"/>
                <a:sym typeface="Lato"/>
                <a:hlinkClick r:id="rId3"/>
              </a:rPr>
              <a:t>For Additional Tips and Reminders When Identifying Disability-Related Needs, see page 10</a:t>
            </a:r>
            <a:r>
              <a:rPr lang="en-US" i="1">
                <a:latin typeface="Lato"/>
                <a:ea typeface="Lato"/>
                <a:cs typeface="Lato"/>
                <a:sym typeface="Lato"/>
              </a:rPr>
              <a:t>. </a:t>
            </a:r>
            <a:endParaRPr i="1">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73" name="Google Shape;373;p48"/>
          <p:cNvSpPr txBox="1">
            <a:spLocks noGrp="1"/>
          </p:cNvSpPr>
          <p:nvPr>
            <p:ph type="body" idx="2"/>
          </p:nvPr>
        </p:nvSpPr>
        <p:spPr>
          <a:xfrm>
            <a:off x="909025" y="1197425"/>
            <a:ext cx="7318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Example of an effect of disability and disability-related need that likely </a:t>
            </a:r>
            <a:r>
              <a:rPr lang="en-US" sz="2200" u="sng"/>
              <a:t>CAN</a:t>
            </a:r>
            <a:r>
              <a:rPr lang="en-US" sz="2200"/>
              <a:t> be addressed as written: </a:t>
            </a:r>
            <a:endParaRPr sz="2200"/>
          </a:p>
          <a:p>
            <a:pPr marL="457200" lvl="0" indent="-368300" algn="l" rtl="0">
              <a:lnSpc>
                <a:spcPct val="115000"/>
              </a:lnSpc>
              <a:spcBef>
                <a:spcPts val="600"/>
              </a:spcBef>
              <a:spcAft>
                <a:spcPts val="0"/>
              </a:spcAft>
              <a:buSzPts val="2200"/>
              <a:buChar char="•"/>
            </a:pPr>
            <a:r>
              <a:rPr lang="en-US" sz="2200"/>
              <a:t>Effect of disability: </a:t>
            </a:r>
            <a:r>
              <a:rPr lang="en-US" sz="2200" b="0"/>
              <a:t>difficulty discussing texts with peers and adults, difficulty writing summaries and reviews of fiction text </a:t>
            </a:r>
            <a:endParaRPr sz="200" b="0"/>
          </a:p>
          <a:p>
            <a:pPr marL="457200" lvl="0" indent="-368300" algn="l" rtl="0">
              <a:lnSpc>
                <a:spcPct val="115000"/>
              </a:lnSpc>
              <a:spcBef>
                <a:spcPts val="0"/>
              </a:spcBef>
              <a:spcAft>
                <a:spcPts val="0"/>
              </a:spcAft>
              <a:buSzPts val="2200"/>
              <a:buChar char="•"/>
            </a:pPr>
            <a:r>
              <a:rPr lang="en-US" sz="2200"/>
              <a:t>Disability-related needs:</a:t>
            </a:r>
            <a:r>
              <a:rPr lang="en-US" sz="2200" b="0"/>
              <a:t> improve vocabulary and listening comprehension</a:t>
            </a:r>
            <a:endParaRPr sz="2200" b="0"/>
          </a:p>
          <a:p>
            <a:pPr marL="457200" lvl="0" indent="-368300" algn="l" rtl="0">
              <a:lnSpc>
                <a:spcPct val="115000"/>
              </a:lnSpc>
              <a:spcBef>
                <a:spcPts val="0"/>
              </a:spcBef>
              <a:spcAft>
                <a:spcPts val="0"/>
              </a:spcAft>
              <a:buSzPts val="2200"/>
              <a:buChar char="•"/>
            </a:pPr>
            <a:r>
              <a:rPr lang="en-US" sz="2200"/>
              <a:t>IEP service to address need:</a:t>
            </a:r>
            <a:r>
              <a:rPr lang="en-US" sz="2200" b="0"/>
              <a:t> text to speech (assistive technology supplementary aid and service)</a:t>
            </a:r>
            <a:endParaRPr sz="2200" b="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79" name="Google Shape;379;p49"/>
          <p:cNvSpPr txBox="1">
            <a:spLocks noGrp="1"/>
          </p:cNvSpPr>
          <p:nvPr>
            <p:ph type="body" idx="2"/>
          </p:nvPr>
        </p:nvSpPr>
        <p:spPr>
          <a:xfrm>
            <a:off x="912900" y="987875"/>
            <a:ext cx="7318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Example of an effect of disability and disability-related need may require IEP revision or contingency plan</a:t>
            </a:r>
            <a:r>
              <a:rPr lang="en-US" sz="2200" b="0"/>
              <a:t>: </a:t>
            </a:r>
            <a:endParaRPr sz="600"/>
          </a:p>
          <a:p>
            <a:pPr marL="457200" lvl="0" indent="-368300" algn="l" rtl="0">
              <a:lnSpc>
                <a:spcPct val="115000"/>
              </a:lnSpc>
              <a:spcBef>
                <a:spcPts val="600"/>
              </a:spcBef>
              <a:spcAft>
                <a:spcPts val="0"/>
              </a:spcAft>
              <a:buSzPts val="2200"/>
              <a:buChar char="•"/>
            </a:pPr>
            <a:r>
              <a:rPr lang="en-US" sz="2200"/>
              <a:t>Effect of disability</a:t>
            </a:r>
            <a:r>
              <a:rPr lang="en-US" sz="2200" b="0"/>
              <a:t>: difficulty getting to class on time, not being prepared for the beginning of class </a:t>
            </a:r>
            <a:endParaRPr sz="600"/>
          </a:p>
          <a:p>
            <a:pPr marL="457200" lvl="0" indent="-368300" algn="l" rtl="0">
              <a:lnSpc>
                <a:spcPct val="115000"/>
              </a:lnSpc>
              <a:spcBef>
                <a:spcPts val="0"/>
              </a:spcBef>
              <a:spcAft>
                <a:spcPts val="0"/>
              </a:spcAft>
              <a:buSzPts val="2200"/>
              <a:buChar char="•"/>
            </a:pPr>
            <a:r>
              <a:rPr lang="en-US" sz="2200"/>
              <a:t>Disability-related need</a:t>
            </a:r>
            <a:r>
              <a:rPr lang="en-US" sz="2200" b="0"/>
              <a:t>: improve attention and self-monitoring so the student is able to transition from class to class</a:t>
            </a:r>
            <a:endParaRPr sz="2200" b="0"/>
          </a:p>
          <a:p>
            <a:pPr marL="457200" lvl="0" indent="-368300" algn="l" rtl="0">
              <a:lnSpc>
                <a:spcPct val="115000"/>
              </a:lnSpc>
              <a:spcBef>
                <a:spcPts val="0"/>
              </a:spcBef>
              <a:spcAft>
                <a:spcPts val="0"/>
              </a:spcAft>
              <a:buSzPts val="2200"/>
              <a:buChar char="•"/>
            </a:pPr>
            <a:r>
              <a:rPr lang="en-US" sz="2200"/>
              <a:t>IEP service to address need</a:t>
            </a:r>
            <a:r>
              <a:rPr lang="en-US" sz="2200" b="0"/>
              <a:t>: use of a digital self monitoring tool (supplementary aid and and service)</a:t>
            </a:r>
            <a:endParaRPr sz="2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85" name="Google Shape;385;p50"/>
          <p:cNvSpPr txBox="1">
            <a:spLocks noGrp="1"/>
          </p:cNvSpPr>
          <p:nvPr>
            <p:ph type="body" idx="2"/>
          </p:nvPr>
        </p:nvSpPr>
        <p:spPr>
          <a:xfrm>
            <a:off x="1380800" y="1197425"/>
            <a:ext cx="6386100" cy="2512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200"/>
              <a:t>WARNING</a:t>
            </a:r>
            <a:endParaRPr sz="2200" b="0"/>
          </a:p>
          <a:p>
            <a:pPr marL="457200" lvl="0" indent="-368300" algn="l" rtl="0">
              <a:lnSpc>
                <a:spcPct val="115000"/>
              </a:lnSpc>
              <a:spcBef>
                <a:spcPts val="600"/>
              </a:spcBef>
              <a:spcAft>
                <a:spcPts val="0"/>
              </a:spcAft>
              <a:buSzPts val="2200"/>
              <a:buChar char="•"/>
            </a:pPr>
            <a:r>
              <a:rPr lang="en-US" sz="2200" b="0"/>
              <a:t>There are multiple ways an IEP service can address an effect of disability or disability-related need.</a:t>
            </a:r>
            <a:endParaRPr sz="2200" b="0"/>
          </a:p>
          <a:p>
            <a:pPr marL="457200" lvl="0" indent="-368300" algn="l" rtl="0">
              <a:lnSpc>
                <a:spcPct val="115000"/>
              </a:lnSpc>
              <a:spcBef>
                <a:spcPts val="0"/>
              </a:spcBef>
              <a:spcAft>
                <a:spcPts val="0"/>
              </a:spcAft>
              <a:buSzPts val="2200"/>
              <a:buChar char="•"/>
            </a:pPr>
            <a:r>
              <a:rPr lang="en-US" sz="2200" b="0"/>
              <a:t>IEP decisions are individualized based on the unique circumstances of each student and not based on “one-size fits all” generalizations or disability labels.</a:t>
            </a:r>
            <a:endParaRPr sz="2200" b="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391" name="Google Shape;391;p51"/>
          <p:cNvSpPr txBox="1">
            <a:spLocks noGrp="1"/>
          </p:cNvSpPr>
          <p:nvPr>
            <p:ph type="body" idx="2"/>
          </p:nvPr>
        </p:nvSpPr>
        <p:spPr>
          <a:xfrm>
            <a:off x="1373100" y="1052675"/>
            <a:ext cx="6397800" cy="26907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200"/>
              <a:t>WARNING</a:t>
            </a:r>
            <a:endParaRPr sz="2200" b="0"/>
          </a:p>
          <a:p>
            <a:pPr marL="457200" lvl="0" indent="-368300" algn="l" rtl="0">
              <a:lnSpc>
                <a:spcPct val="115000"/>
              </a:lnSpc>
              <a:spcBef>
                <a:spcPts val="600"/>
              </a:spcBef>
              <a:spcAft>
                <a:spcPts val="0"/>
              </a:spcAft>
              <a:buSzPts val="2200"/>
              <a:buChar char="•"/>
            </a:pPr>
            <a:r>
              <a:rPr lang="en-US" sz="2200" b="0"/>
              <a:t>Student circumstances may change based on age, skill versus performance ability, learning environment factors, and many other considerations.</a:t>
            </a:r>
            <a:endParaRPr sz="2200" b="0"/>
          </a:p>
          <a:p>
            <a:pPr marL="457200" lvl="0" indent="-368300" algn="l" rtl="0">
              <a:lnSpc>
                <a:spcPct val="115000"/>
              </a:lnSpc>
              <a:spcBef>
                <a:spcPts val="0"/>
              </a:spcBef>
              <a:spcAft>
                <a:spcPts val="0"/>
              </a:spcAft>
              <a:buSzPts val="2200"/>
              <a:buChar char="•"/>
            </a:pPr>
            <a:r>
              <a:rPr lang="en-US" sz="2200" b="0"/>
              <a:t>IEP teams should be able to explain and document “why” and “how” a disability-related need can be addressed when moving from one learning environment to another.</a:t>
            </a:r>
            <a:endParaRPr sz="2200" b="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395"/>
        <p:cNvGrpSpPr/>
        <p:nvPr/>
      </p:nvGrpSpPr>
      <p:grpSpPr>
        <a:xfrm>
          <a:off x="0" y="0"/>
          <a:ext cx="0" cy="0"/>
          <a:chOff x="0" y="0"/>
          <a:chExt cx="0" cy="0"/>
        </a:xfrm>
      </p:grpSpPr>
      <p:sp>
        <p:nvSpPr>
          <p:cNvPr id="396" name="Google Shape;396;p5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Scenario Protocol</a:t>
            </a:r>
            <a:endParaRPr/>
          </a:p>
        </p:txBody>
      </p:sp>
      <p:sp>
        <p:nvSpPr>
          <p:cNvPr id="397" name="Google Shape;397;p52"/>
          <p:cNvSpPr txBox="1">
            <a:spLocks noGrp="1"/>
          </p:cNvSpPr>
          <p:nvPr>
            <p:ph type="body" idx="2"/>
          </p:nvPr>
        </p:nvSpPr>
        <p:spPr>
          <a:xfrm>
            <a:off x="1818050" y="1197425"/>
            <a:ext cx="5511600" cy="25128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SzPts val="2300"/>
              <a:buAutoNum type="arabicPeriod"/>
            </a:pPr>
            <a:r>
              <a:rPr lang="en-US" sz="2300" b="0"/>
              <a:t>Read the scenario on the slide.</a:t>
            </a:r>
            <a:endParaRPr sz="2300" b="0"/>
          </a:p>
          <a:p>
            <a:pPr marL="457200" lvl="0" indent="-374650" algn="l" rtl="0">
              <a:lnSpc>
                <a:spcPct val="115000"/>
              </a:lnSpc>
              <a:spcBef>
                <a:spcPts val="0"/>
              </a:spcBef>
              <a:spcAft>
                <a:spcPts val="0"/>
              </a:spcAft>
              <a:buSzPts val="2300"/>
              <a:buAutoNum type="arabicPeriod"/>
            </a:pPr>
            <a:r>
              <a:rPr lang="en-US" sz="2300" b="0"/>
              <a:t>Think of a specific student.</a:t>
            </a:r>
            <a:endParaRPr sz="2300" b="0"/>
          </a:p>
          <a:p>
            <a:pPr marL="457200" lvl="0" indent="-374650" algn="l" rtl="0">
              <a:lnSpc>
                <a:spcPct val="115000"/>
              </a:lnSpc>
              <a:spcBef>
                <a:spcPts val="0"/>
              </a:spcBef>
              <a:spcAft>
                <a:spcPts val="0"/>
              </a:spcAft>
              <a:buSzPts val="2300"/>
              <a:buAutoNum type="arabicPeriod"/>
            </a:pPr>
            <a:r>
              <a:rPr lang="en-US" sz="2300" b="0"/>
              <a:t>First answer “Yes” or “No” in the chat.</a:t>
            </a:r>
            <a:endParaRPr sz="2300" b="0"/>
          </a:p>
          <a:p>
            <a:pPr marL="457200" lvl="0" indent="-374650" algn="l" rtl="0">
              <a:lnSpc>
                <a:spcPct val="115000"/>
              </a:lnSpc>
              <a:spcBef>
                <a:spcPts val="0"/>
              </a:spcBef>
              <a:spcAft>
                <a:spcPts val="0"/>
              </a:spcAft>
              <a:buSzPts val="2300"/>
              <a:buAutoNum type="arabicPeriod"/>
            </a:pPr>
            <a:r>
              <a:rPr lang="en-US" sz="2300" b="0"/>
              <a:t>Then, in same response, put the reason “why” or “how” the student could have the disability-related addressed.</a:t>
            </a:r>
            <a:endParaRPr sz="2300"/>
          </a:p>
          <a:p>
            <a:pPr marL="0" lvl="0" indent="0" algn="l" rtl="0">
              <a:lnSpc>
                <a:spcPct val="100000"/>
              </a:lnSpc>
              <a:spcBef>
                <a:spcPts val="0"/>
              </a:spcBef>
              <a:spcAft>
                <a:spcPts val="0"/>
              </a:spcAft>
              <a:buNone/>
            </a:pPr>
            <a:endParaRPr sz="2300" b="0"/>
          </a:p>
          <a:p>
            <a:pPr marL="0" lvl="0" indent="0" algn="l" rtl="0">
              <a:spcBef>
                <a:spcPts val="439"/>
              </a:spcBef>
              <a:spcAft>
                <a:spcPts val="439"/>
              </a:spcAft>
              <a:buNone/>
            </a:pPr>
            <a:endParaRPr sz="23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Scenario 1: Disability-Related Needs </a:t>
            </a:r>
            <a:endParaRPr/>
          </a:p>
        </p:txBody>
      </p:sp>
      <p:sp>
        <p:nvSpPr>
          <p:cNvPr id="403" name="Google Shape;403;p53"/>
          <p:cNvSpPr txBox="1">
            <a:spLocks noGrp="1"/>
          </p:cNvSpPr>
          <p:nvPr>
            <p:ph type="body" idx="2"/>
          </p:nvPr>
        </p:nvSpPr>
        <p:spPr>
          <a:xfrm>
            <a:off x="690400" y="936500"/>
            <a:ext cx="7874400" cy="269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a:t>A student is moving to a hybrid learning environment (2 days in-person, 3 days virtual instruction). This is what is written in the current IEP:</a:t>
            </a:r>
            <a:endParaRPr sz="1700" b="0"/>
          </a:p>
          <a:p>
            <a:pPr marL="0" lvl="0" indent="0" algn="l" rtl="0">
              <a:lnSpc>
                <a:spcPct val="115000"/>
              </a:lnSpc>
              <a:spcBef>
                <a:spcPts val="600"/>
              </a:spcBef>
              <a:spcAft>
                <a:spcPts val="0"/>
              </a:spcAft>
              <a:buNone/>
            </a:pPr>
            <a:r>
              <a:rPr lang="en-US" sz="1700"/>
              <a:t>Disability-Related Need: </a:t>
            </a:r>
            <a:r>
              <a:rPr lang="en-US" sz="1700" b="0"/>
              <a:t>improve reading comprehension skills</a:t>
            </a:r>
            <a:endParaRPr sz="1700" b="0"/>
          </a:p>
          <a:p>
            <a:pPr marL="0" lvl="0" indent="0" algn="l" rtl="0">
              <a:lnSpc>
                <a:spcPct val="115000"/>
              </a:lnSpc>
              <a:spcBef>
                <a:spcPts val="600"/>
              </a:spcBef>
              <a:spcAft>
                <a:spcPts val="0"/>
              </a:spcAft>
              <a:buNone/>
            </a:pPr>
            <a:r>
              <a:rPr lang="en-US" sz="1700"/>
              <a:t>IEP service to address need</a:t>
            </a:r>
            <a:r>
              <a:rPr lang="en-US" sz="1700" b="0"/>
              <a:t>: specially designed instruction in reading comprehension </a:t>
            </a:r>
            <a:endParaRPr sz="1700" b="0"/>
          </a:p>
          <a:p>
            <a:pPr marL="457200" lvl="0" indent="-336550" algn="l" rtl="0">
              <a:lnSpc>
                <a:spcPct val="115000"/>
              </a:lnSpc>
              <a:spcBef>
                <a:spcPts val="600"/>
              </a:spcBef>
              <a:spcAft>
                <a:spcPts val="0"/>
              </a:spcAft>
              <a:buSzPts val="1700"/>
              <a:buChar char="•"/>
            </a:pPr>
            <a:r>
              <a:rPr lang="en-US" sz="1700"/>
              <a:t>Question: </a:t>
            </a:r>
            <a:r>
              <a:rPr lang="en-US" sz="1700" b="0"/>
              <a:t>Can this, as written in the IEP, be reasonably addressed with supplementary aids and services, related services, or specially designed instruction in this learning environment?</a:t>
            </a:r>
            <a:endParaRPr sz="1700" b="0"/>
          </a:p>
          <a:p>
            <a:pPr marL="457200" lvl="0" indent="-336550" algn="l" rtl="0">
              <a:lnSpc>
                <a:spcPct val="115000"/>
              </a:lnSpc>
              <a:spcBef>
                <a:spcPts val="0"/>
              </a:spcBef>
              <a:spcAft>
                <a:spcPts val="0"/>
              </a:spcAft>
              <a:buSzPts val="1700"/>
              <a:buChar char="•"/>
            </a:pPr>
            <a:r>
              <a:rPr lang="en-US" sz="1700"/>
              <a:t>If yes</a:t>
            </a:r>
            <a:r>
              <a:rPr lang="en-US" sz="1700" b="0"/>
              <a:t>: Type how and why this can be addressed. </a:t>
            </a:r>
            <a:endParaRPr sz="1700" b="0"/>
          </a:p>
          <a:p>
            <a:pPr marL="457200" lvl="0" indent="-336550" algn="l" rtl="0">
              <a:lnSpc>
                <a:spcPct val="115000"/>
              </a:lnSpc>
              <a:spcBef>
                <a:spcPts val="0"/>
              </a:spcBef>
              <a:spcAft>
                <a:spcPts val="0"/>
              </a:spcAft>
              <a:buSzPts val="1700"/>
              <a:buChar char="•"/>
            </a:pPr>
            <a:r>
              <a:rPr lang="en-US" sz="1700"/>
              <a:t>If no:</a:t>
            </a:r>
            <a:r>
              <a:rPr lang="en-US" sz="1700" b="0"/>
              <a:t> Explain why this is difficult to address as currently written in the IEP, as well as the next steps you will take to address the student’s needs. </a:t>
            </a:r>
            <a:endParaRPr sz="1700" b="0"/>
          </a:p>
          <a:p>
            <a:pPr marL="457200" lvl="0" indent="-330200" algn="l" rtl="0">
              <a:lnSpc>
                <a:spcPct val="115000"/>
              </a:lnSpc>
              <a:spcBef>
                <a:spcPts val="0"/>
              </a:spcBef>
              <a:spcAft>
                <a:spcPts val="0"/>
              </a:spcAft>
              <a:buSzPts val="1600"/>
              <a:buChar char="•"/>
            </a:pPr>
            <a:r>
              <a:rPr lang="en-US" sz="1600" b="0"/>
              <a:t>Note: The correct answer depends on the individual student unique circumstances. </a:t>
            </a:r>
            <a:endParaRPr sz="1600" b="0"/>
          </a:p>
          <a:p>
            <a:pPr marL="0" lvl="0" indent="0" algn="l" rtl="0">
              <a:lnSpc>
                <a:spcPct val="115000"/>
              </a:lnSpc>
              <a:spcBef>
                <a:spcPts val="600"/>
              </a:spcBef>
              <a:spcAft>
                <a:spcPts val="600"/>
              </a:spcAft>
              <a:buNone/>
            </a:pPr>
            <a:endParaRPr sz="17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Scenario 2: Disability-Related Needs</a:t>
            </a:r>
            <a:endParaRPr/>
          </a:p>
        </p:txBody>
      </p:sp>
      <p:sp>
        <p:nvSpPr>
          <p:cNvPr id="409" name="Google Shape;409;p54"/>
          <p:cNvSpPr txBox="1">
            <a:spLocks noGrp="1"/>
          </p:cNvSpPr>
          <p:nvPr>
            <p:ph type="body" idx="2"/>
          </p:nvPr>
        </p:nvSpPr>
        <p:spPr>
          <a:xfrm>
            <a:off x="448750" y="940250"/>
            <a:ext cx="8296200" cy="261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t>A student is moving from in-person to a full time virtual learning environment. This is what is written in the current IEP:</a:t>
            </a:r>
            <a:endParaRPr sz="1600" b="0"/>
          </a:p>
          <a:p>
            <a:pPr marL="0" lvl="0" indent="0" algn="l" rtl="0">
              <a:lnSpc>
                <a:spcPct val="115000"/>
              </a:lnSpc>
              <a:spcBef>
                <a:spcPts val="600"/>
              </a:spcBef>
              <a:spcAft>
                <a:spcPts val="0"/>
              </a:spcAft>
              <a:buNone/>
            </a:pPr>
            <a:r>
              <a:rPr lang="en-US" sz="1600"/>
              <a:t>Disability-Related Need: </a:t>
            </a:r>
            <a:r>
              <a:rPr lang="en-US" sz="1600" b="0"/>
              <a:t>improve self-monitoring</a:t>
            </a:r>
            <a:endParaRPr sz="1600"/>
          </a:p>
          <a:p>
            <a:pPr marL="0" lvl="0" indent="0" algn="l" rtl="0">
              <a:lnSpc>
                <a:spcPct val="115000"/>
              </a:lnSpc>
              <a:spcBef>
                <a:spcPts val="600"/>
              </a:spcBef>
              <a:spcAft>
                <a:spcPts val="0"/>
              </a:spcAft>
              <a:buClr>
                <a:schemeClr val="dk1"/>
              </a:buClr>
              <a:buSzPts val="1100"/>
              <a:buFont typeface="Arial"/>
              <a:buNone/>
            </a:pPr>
            <a:r>
              <a:rPr lang="en-US" sz="1600"/>
              <a:t>IEP services to address need</a:t>
            </a:r>
            <a:r>
              <a:rPr lang="en-US" sz="1600" b="0"/>
              <a:t>: specially designed instruction in self monitoring and use of self-monitoring tool (supplementary aid and service) (e.g., timer, self reflection chart)</a:t>
            </a:r>
            <a:endParaRPr sz="1600" b="0"/>
          </a:p>
          <a:p>
            <a:pPr marL="457200" lvl="0" indent="-330200" algn="l" rtl="0">
              <a:lnSpc>
                <a:spcPct val="115000"/>
              </a:lnSpc>
              <a:spcBef>
                <a:spcPts val="600"/>
              </a:spcBef>
              <a:spcAft>
                <a:spcPts val="0"/>
              </a:spcAft>
              <a:buSzPts val="1600"/>
              <a:buChar char="•"/>
            </a:pPr>
            <a:r>
              <a:rPr lang="en-US" sz="1600"/>
              <a:t>Question: </a:t>
            </a:r>
            <a:r>
              <a:rPr lang="en-US" sz="1600" b="0"/>
              <a:t>Can this, as written in the IEP, be reasonably addressed with supplementary aids and services, related services, or specially designed instruction in this learning environment?</a:t>
            </a:r>
            <a:endParaRPr sz="1600" b="0"/>
          </a:p>
          <a:p>
            <a:pPr marL="457200" lvl="0" indent="-330200" algn="l" rtl="0">
              <a:lnSpc>
                <a:spcPct val="115000"/>
              </a:lnSpc>
              <a:spcBef>
                <a:spcPts val="600"/>
              </a:spcBef>
              <a:spcAft>
                <a:spcPts val="0"/>
              </a:spcAft>
              <a:buSzPts val="1600"/>
              <a:buChar char="•"/>
            </a:pPr>
            <a:r>
              <a:rPr lang="en-US" sz="1600"/>
              <a:t>If yes</a:t>
            </a:r>
            <a:r>
              <a:rPr lang="en-US" sz="1600" b="0"/>
              <a:t>: Type how and why this can be addressed. </a:t>
            </a:r>
            <a:endParaRPr sz="1600" b="0"/>
          </a:p>
          <a:p>
            <a:pPr marL="457200" lvl="0" indent="-330200" algn="l" rtl="0">
              <a:lnSpc>
                <a:spcPct val="115000"/>
              </a:lnSpc>
              <a:spcBef>
                <a:spcPts val="600"/>
              </a:spcBef>
              <a:spcAft>
                <a:spcPts val="0"/>
              </a:spcAft>
              <a:buSzPts val="1600"/>
              <a:buChar char="•"/>
            </a:pPr>
            <a:r>
              <a:rPr lang="en-US" sz="1600"/>
              <a:t>If no:</a:t>
            </a:r>
            <a:r>
              <a:rPr lang="en-US" sz="1600" b="0"/>
              <a:t> Explain why this </a:t>
            </a:r>
            <a:r>
              <a:rPr lang="en-US" sz="1700" b="0"/>
              <a:t>is difficult to address as currently written in the IEP, as well as the next steps you will take to address the student’s needs. </a:t>
            </a:r>
            <a:endParaRPr sz="1600" b="0"/>
          </a:p>
          <a:p>
            <a:pPr marL="457200" lvl="0" indent="-330200" algn="l" rtl="0">
              <a:lnSpc>
                <a:spcPct val="115000"/>
              </a:lnSpc>
              <a:spcBef>
                <a:spcPts val="600"/>
              </a:spcBef>
              <a:spcAft>
                <a:spcPts val="600"/>
              </a:spcAft>
              <a:buSzPts val="1600"/>
              <a:buChar char="•"/>
            </a:pPr>
            <a:r>
              <a:rPr lang="en-US" sz="1600" b="0"/>
              <a:t>Note: The correct answer depends on the individual student unique circumstances. </a:t>
            </a:r>
            <a:endParaRPr sz="1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Training Activity Discussion</a:t>
            </a:r>
            <a:endParaRPr/>
          </a:p>
        </p:txBody>
      </p:sp>
      <p:sp>
        <p:nvSpPr>
          <p:cNvPr id="415" name="Google Shape;415;p55"/>
          <p:cNvSpPr txBox="1">
            <a:spLocks noGrp="1"/>
          </p:cNvSpPr>
          <p:nvPr>
            <p:ph type="body" idx="2"/>
          </p:nvPr>
        </p:nvSpPr>
        <p:spPr>
          <a:xfrm>
            <a:off x="1357800" y="1127650"/>
            <a:ext cx="6397500" cy="25827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200"/>
              <a:t>What did you notice?</a:t>
            </a:r>
            <a:endParaRPr sz="2200"/>
          </a:p>
          <a:p>
            <a:pPr marL="457200" lvl="0" indent="-368300" algn="l" rtl="0">
              <a:lnSpc>
                <a:spcPct val="100000"/>
              </a:lnSpc>
              <a:spcBef>
                <a:spcPts val="600"/>
              </a:spcBef>
              <a:spcAft>
                <a:spcPts val="0"/>
              </a:spcAft>
              <a:buSzPts val="2200"/>
              <a:buChar char="•"/>
            </a:pPr>
            <a:r>
              <a:rPr lang="en-US" sz="2200" b="0"/>
              <a:t>What types of effects of disability and disability-related needs are easier or more difficult to address?</a:t>
            </a:r>
            <a:endParaRPr sz="2200" b="0"/>
          </a:p>
          <a:p>
            <a:pPr marL="457200" lvl="0" indent="-368300" algn="l" rtl="0">
              <a:lnSpc>
                <a:spcPct val="100000"/>
              </a:lnSpc>
              <a:spcBef>
                <a:spcPts val="600"/>
              </a:spcBef>
              <a:spcAft>
                <a:spcPts val="0"/>
              </a:spcAft>
              <a:buSzPts val="2200"/>
              <a:buChar char="•"/>
            </a:pPr>
            <a:r>
              <a:rPr lang="en-US" sz="2200" b="0"/>
              <a:t>What are some</a:t>
            </a:r>
            <a:r>
              <a:rPr lang="en-US" sz="2200"/>
              <a:t> unique circumstances about each individual student </a:t>
            </a:r>
            <a:r>
              <a:rPr lang="en-US" sz="2200" b="0"/>
              <a:t>that are key to determining if the disability-related need can be addressed when moving to a virtual or hybrid learning environment?</a:t>
            </a:r>
            <a:endParaRPr sz="2200" b="0"/>
          </a:p>
          <a:p>
            <a:pPr marL="457200" lvl="0" indent="0" algn="l" rtl="0">
              <a:lnSpc>
                <a:spcPct val="100000"/>
              </a:lnSpc>
              <a:spcBef>
                <a:spcPts val="600"/>
              </a:spcBef>
              <a:spcAft>
                <a:spcPts val="600"/>
              </a:spcAft>
              <a:buNone/>
            </a:pPr>
            <a:endParaRPr sz="2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75"/>
        <p:cNvGrpSpPr/>
        <p:nvPr/>
      </p:nvGrpSpPr>
      <p:grpSpPr>
        <a:xfrm>
          <a:off x="0" y="0"/>
          <a:ext cx="0" cy="0"/>
          <a:chOff x="0" y="0"/>
          <a:chExt cx="0" cy="0"/>
        </a:xfrm>
      </p:grpSpPr>
      <p:sp>
        <p:nvSpPr>
          <p:cNvPr id="76" name="Google Shape;76;p11"/>
          <p:cNvSpPr txBox="1">
            <a:spLocks noGrp="1"/>
          </p:cNvSpPr>
          <p:nvPr>
            <p:ph type="body" idx="4294967295"/>
          </p:nvPr>
        </p:nvSpPr>
        <p:spPr>
          <a:xfrm>
            <a:off x="393725" y="1342475"/>
            <a:ext cx="8455800" cy="3577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endParaRPr sz="1900" b="0"/>
          </a:p>
          <a:p>
            <a:pPr marL="342900" lvl="0" indent="0" algn="l" rtl="0">
              <a:lnSpc>
                <a:spcPct val="100000"/>
              </a:lnSpc>
              <a:spcBef>
                <a:spcPts val="0"/>
              </a:spcBef>
              <a:spcAft>
                <a:spcPts val="0"/>
              </a:spcAft>
              <a:buSzPts val="2400"/>
              <a:buNone/>
            </a:pPr>
            <a:endParaRPr sz="2300" b="0"/>
          </a:p>
          <a:p>
            <a:pPr marL="0" lvl="0" indent="0" algn="l" rtl="0">
              <a:lnSpc>
                <a:spcPct val="100000"/>
              </a:lnSpc>
              <a:spcBef>
                <a:spcPts val="0"/>
              </a:spcBef>
              <a:spcAft>
                <a:spcPts val="0"/>
              </a:spcAft>
              <a:buSzPts val="2400"/>
              <a:buNone/>
            </a:pPr>
            <a:endParaRPr sz="2300" b="0"/>
          </a:p>
        </p:txBody>
      </p:sp>
      <p:sp>
        <p:nvSpPr>
          <p:cNvPr id="77" name="Google Shape;77;p11"/>
          <p:cNvSpPr txBox="1"/>
          <p:nvPr/>
        </p:nvSpPr>
        <p:spPr>
          <a:xfrm>
            <a:off x="0" y="0"/>
            <a:ext cx="9144000" cy="92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chemeClr val="lt1"/>
                </a:solidFill>
                <a:latin typeface="Lato Black"/>
                <a:ea typeface="Lato Black"/>
                <a:cs typeface="Lato Black"/>
                <a:sym typeface="Lato Black"/>
              </a:rPr>
              <a:t>Breakout Room Norms</a:t>
            </a:r>
            <a:endParaRPr sz="3600">
              <a:solidFill>
                <a:schemeClr val="lt1"/>
              </a:solidFill>
              <a:latin typeface="Lato Black"/>
              <a:ea typeface="Lato Black"/>
              <a:cs typeface="Lato Black"/>
              <a:sym typeface="Lato Black"/>
            </a:endParaRPr>
          </a:p>
        </p:txBody>
      </p:sp>
      <p:sp>
        <p:nvSpPr>
          <p:cNvPr id="78" name="Google Shape;78;p11"/>
          <p:cNvSpPr txBox="1"/>
          <p:nvPr/>
        </p:nvSpPr>
        <p:spPr>
          <a:xfrm>
            <a:off x="4729423" y="1174663"/>
            <a:ext cx="22581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Lato"/>
                <a:ea typeface="Lato"/>
                <a:cs typeface="Lato"/>
                <a:sym typeface="Lato"/>
              </a:rPr>
              <a:t>Assign a Facilitator</a:t>
            </a:r>
            <a:endParaRPr sz="2200" b="1">
              <a:latin typeface="Lato"/>
              <a:ea typeface="Lato"/>
              <a:cs typeface="Lato"/>
              <a:sym typeface="Lato"/>
            </a:endParaRPr>
          </a:p>
        </p:txBody>
      </p:sp>
      <p:pic>
        <p:nvPicPr>
          <p:cNvPr id="79" name="Google Shape;79;p11"/>
          <p:cNvPicPr preferRelativeResize="0"/>
          <p:nvPr/>
        </p:nvPicPr>
        <p:blipFill>
          <a:blip r:embed="rId3">
            <a:alphaModFix/>
          </a:blip>
          <a:stretch>
            <a:fillRect/>
          </a:stretch>
        </p:blipFill>
        <p:spPr>
          <a:xfrm>
            <a:off x="3352513" y="625775"/>
            <a:ext cx="1896875" cy="1896875"/>
          </a:xfrm>
          <a:prstGeom prst="rect">
            <a:avLst/>
          </a:prstGeom>
          <a:noFill/>
          <a:ln>
            <a:noFill/>
          </a:ln>
        </p:spPr>
      </p:pic>
      <p:pic>
        <p:nvPicPr>
          <p:cNvPr id="80" name="Google Shape;80;p11"/>
          <p:cNvPicPr preferRelativeResize="0"/>
          <p:nvPr/>
        </p:nvPicPr>
        <p:blipFill>
          <a:blip r:embed="rId4">
            <a:alphaModFix/>
          </a:blip>
          <a:stretch>
            <a:fillRect/>
          </a:stretch>
        </p:blipFill>
        <p:spPr>
          <a:xfrm>
            <a:off x="5416175" y="2051413"/>
            <a:ext cx="1310050" cy="1275150"/>
          </a:xfrm>
          <a:prstGeom prst="rect">
            <a:avLst/>
          </a:prstGeom>
          <a:noFill/>
          <a:ln>
            <a:noFill/>
          </a:ln>
        </p:spPr>
      </p:pic>
      <p:sp>
        <p:nvSpPr>
          <p:cNvPr id="81" name="Google Shape;81;p11"/>
          <p:cNvSpPr txBox="1"/>
          <p:nvPr/>
        </p:nvSpPr>
        <p:spPr>
          <a:xfrm>
            <a:off x="6649882" y="2039650"/>
            <a:ext cx="23073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Lato"/>
                <a:ea typeface="Lato"/>
                <a:cs typeface="Lato"/>
                <a:sym typeface="Lato"/>
              </a:rPr>
              <a:t>Share Practices, Resources, and Lessons Learned</a:t>
            </a:r>
            <a:endParaRPr sz="2200" b="1">
              <a:latin typeface="Lato"/>
              <a:ea typeface="Lato"/>
              <a:cs typeface="Lato"/>
              <a:sym typeface="Lato"/>
            </a:endParaRPr>
          </a:p>
        </p:txBody>
      </p:sp>
      <p:pic>
        <p:nvPicPr>
          <p:cNvPr id="82" name="Google Shape;82;p11"/>
          <p:cNvPicPr preferRelativeResize="0"/>
          <p:nvPr/>
        </p:nvPicPr>
        <p:blipFill>
          <a:blip r:embed="rId5">
            <a:alphaModFix/>
          </a:blip>
          <a:stretch>
            <a:fillRect/>
          </a:stretch>
        </p:blipFill>
        <p:spPr>
          <a:xfrm>
            <a:off x="3694175" y="3418675"/>
            <a:ext cx="1310050" cy="1348600"/>
          </a:xfrm>
          <a:prstGeom prst="rect">
            <a:avLst/>
          </a:prstGeom>
          <a:noFill/>
          <a:ln>
            <a:noFill/>
          </a:ln>
        </p:spPr>
      </p:pic>
      <p:sp>
        <p:nvSpPr>
          <p:cNvPr id="83" name="Google Shape;83;p11"/>
          <p:cNvSpPr txBox="1"/>
          <p:nvPr/>
        </p:nvSpPr>
        <p:spPr>
          <a:xfrm>
            <a:off x="4845300" y="3556863"/>
            <a:ext cx="30720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Lato"/>
                <a:ea typeface="Lato"/>
                <a:cs typeface="Lato"/>
                <a:sym typeface="Lato"/>
              </a:rPr>
              <a:t>Reframe Questions, Brainstorm, and Innovate Ideas</a:t>
            </a:r>
            <a:endParaRPr sz="2200" b="1">
              <a:latin typeface="Lato"/>
              <a:ea typeface="Lato"/>
              <a:cs typeface="Lato"/>
              <a:sym typeface="Lato"/>
            </a:endParaRPr>
          </a:p>
        </p:txBody>
      </p:sp>
      <p:pic>
        <p:nvPicPr>
          <p:cNvPr id="84" name="Google Shape;84;p11"/>
          <p:cNvPicPr preferRelativeResize="0"/>
          <p:nvPr/>
        </p:nvPicPr>
        <p:blipFill>
          <a:blip r:embed="rId6">
            <a:alphaModFix/>
          </a:blip>
          <a:stretch>
            <a:fillRect/>
          </a:stretch>
        </p:blipFill>
        <p:spPr>
          <a:xfrm>
            <a:off x="2267225" y="1866213"/>
            <a:ext cx="1645525" cy="1645525"/>
          </a:xfrm>
          <a:prstGeom prst="rect">
            <a:avLst/>
          </a:prstGeom>
          <a:noFill/>
          <a:ln>
            <a:noFill/>
          </a:ln>
        </p:spPr>
      </p:pic>
      <p:sp>
        <p:nvSpPr>
          <p:cNvPr id="85" name="Google Shape;85;p11"/>
          <p:cNvSpPr txBox="1"/>
          <p:nvPr/>
        </p:nvSpPr>
        <p:spPr>
          <a:xfrm>
            <a:off x="103550" y="1713250"/>
            <a:ext cx="23832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Lato"/>
                <a:ea typeface="Lato"/>
                <a:cs typeface="Lato"/>
                <a:sym typeface="Lato"/>
              </a:rPr>
              <a:t>Type your Ideas into Sharing Link or Chat when Returning to Whole Group</a:t>
            </a:r>
            <a:endParaRPr sz="2200" b="1">
              <a:latin typeface="Lato"/>
              <a:ea typeface="Lato"/>
              <a:cs typeface="Lato"/>
              <a:sym typeface="Lato"/>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421" name="Google Shape;421;p56"/>
          <p:cNvSpPr txBox="1">
            <a:spLocks noGrp="1"/>
          </p:cNvSpPr>
          <p:nvPr>
            <p:ph type="body" idx="2"/>
          </p:nvPr>
        </p:nvSpPr>
        <p:spPr>
          <a:xfrm>
            <a:off x="1386850" y="1197425"/>
            <a:ext cx="64227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t>Process Question 1</a:t>
            </a:r>
            <a:endParaRPr sz="2200"/>
          </a:p>
          <a:p>
            <a:pPr marL="0" lvl="0" indent="0" algn="l" rtl="0">
              <a:lnSpc>
                <a:spcPct val="115000"/>
              </a:lnSpc>
              <a:spcBef>
                <a:spcPts val="600"/>
              </a:spcBef>
              <a:spcAft>
                <a:spcPts val="0"/>
              </a:spcAft>
              <a:buClr>
                <a:schemeClr val="dk1"/>
              </a:buClr>
              <a:buSzPts val="1100"/>
              <a:buFont typeface="Arial"/>
              <a:buNone/>
            </a:pPr>
            <a:r>
              <a:rPr lang="en-US" sz="2200"/>
              <a:t>If the answer to the question is “yes,” </a:t>
            </a:r>
            <a:r>
              <a:rPr lang="en-US" sz="2200" b="0"/>
              <a:t>then the effect(s) of the student’s disability and disability-related need(s), as currently written in the IEP, can be addressed by IEP goals and services implemented in a virtual or hybrid learning environment. Continue to review the IEP.</a:t>
            </a:r>
            <a:endParaRPr sz="2200" b="0"/>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sz="1200"/>
          </a:p>
          <a:p>
            <a:pPr marL="0" lvl="0" indent="0" algn="l" rtl="0">
              <a:lnSpc>
                <a:spcPct val="115000"/>
              </a:lnSpc>
              <a:spcBef>
                <a:spcPts val="600"/>
              </a:spcBef>
              <a:spcAft>
                <a:spcPts val="600"/>
              </a:spcAft>
              <a:buClr>
                <a:schemeClr val="dk1"/>
              </a:buClr>
              <a:buSzPts val="1100"/>
              <a:buFont typeface="Arial"/>
              <a:buNone/>
            </a:pPr>
            <a:endParaRPr sz="2500" i="1">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Review the Effects of Disability and Disability-Related Needs</a:t>
            </a:r>
            <a:endParaRPr sz="3000"/>
          </a:p>
        </p:txBody>
      </p:sp>
      <p:sp>
        <p:nvSpPr>
          <p:cNvPr id="427" name="Google Shape;427;p57"/>
          <p:cNvSpPr txBox="1">
            <a:spLocks noGrp="1"/>
          </p:cNvSpPr>
          <p:nvPr>
            <p:ph type="body" idx="2"/>
          </p:nvPr>
        </p:nvSpPr>
        <p:spPr>
          <a:xfrm>
            <a:off x="1369025" y="1230525"/>
            <a:ext cx="64269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t>Process Question 1</a:t>
            </a:r>
            <a:endParaRPr sz="2200"/>
          </a:p>
          <a:p>
            <a:pPr marL="0" lvl="0" indent="0" algn="l" rtl="0">
              <a:lnSpc>
                <a:spcPct val="115000"/>
              </a:lnSpc>
              <a:spcBef>
                <a:spcPts val="600"/>
              </a:spcBef>
              <a:spcAft>
                <a:spcPts val="600"/>
              </a:spcAft>
              <a:buClr>
                <a:schemeClr val="dk1"/>
              </a:buClr>
              <a:buSzPts val="1100"/>
              <a:buFont typeface="Arial"/>
              <a:buNone/>
            </a:pPr>
            <a:r>
              <a:rPr lang="en-US" sz="2200"/>
              <a:t>If the answer to the question is “no,” </a:t>
            </a:r>
            <a:r>
              <a:rPr lang="en-US" sz="2200" b="0"/>
              <a:t>then the IEP may require revision, such as a contingency plan. Continue to identify how the student’s disability-related needs will be addressed so the student is able to make progress on IEP goals and make progress in age or grade-level general education curriculum. </a:t>
            </a:r>
            <a:endParaRPr sz="2200"/>
          </a:p>
        </p:txBody>
      </p:sp>
      <p:sp>
        <p:nvSpPr>
          <p:cNvPr id="428" name="Google Shape;428;p57"/>
          <p:cNvSpPr txBox="1"/>
          <p:nvPr/>
        </p:nvSpPr>
        <p:spPr>
          <a:xfrm>
            <a:off x="584450" y="4293425"/>
            <a:ext cx="8305800" cy="6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sz="1600">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600"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r>
              <a:rPr lang="en-US" i="1" u="sng">
                <a:solidFill>
                  <a:srgbClr val="1155CC"/>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sz="1600">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t>Review the Effects of Disability and Disability-Related Needs</a:t>
            </a:r>
            <a:endParaRPr/>
          </a:p>
        </p:txBody>
      </p:sp>
      <p:sp>
        <p:nvSpPr>
          <p:cNvPr id="434" name="Google Shape;434;p58"/>
          <p:cNvSpPr txBox="1">
            <a:spLocks noGrp="1"/>
          </p:cNvSpPr>
          <p:nvPr>
            <p:ph type="body" idx="2"/>
          </p:nvPr>
        </p:nvSpPr>
        <p:spPr>
          <a:xfrm>
            <a:off x="1359925" y="1197425"/>
            <a:ext cx="64227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Process Question 2  </a:t>
            </a:r>
            <a:endParaRPr/>
          </a:p>
          <a:p>
            <a:pPr marL="0" lvl="0" indent="0" algn="l" rtl="0">
              <a:lnSpc>
                <a:spcPct val="115000"/>
              </a:lnSpc>
              <a:spcBef>
                <a:spcPts val="600"/>
              </a:spcBef>
              <a:spcAft>
                <a:spcPts val="0"/>
              </a:spcAft>
              <a:buNone/>
            </a:pPr>
            <a:r>
              <a:rPr lang="en-US" b="0"/>
              <a:t>Have the effect(s) of disability and disability-related need(s) that must be addressed through IEP goals or services when the student moves from in-person to a virtual or hybrid learning environment remained the same?</a:t>
            </a:r>
            <a:endParaRPr b="0"/>
          </a:p>
          <a:p>
            <a:pPr marL="0" lvl="0" indent="0" algn="l" rtl="0">
              <a:lnSpc>
                <a:spcPct val="115000"/>
              </a:lnSpc>
              <a:spcBef>
                <a:spcPts val="600"/>
              </a:spcBef>
              <a:spcAft>
                <a:spcPts val="0"/>
              </a:spcAft>
              <a:buNone/>
            </a:pPr>
            <a:endParaRPr/>
          </a:p>
          <a:p>
            <a:pPr marL="0" lvl="0" indent="0" algn="l" rtl="0">
              <a:spcBef>
                <a:spcPts val="600"/>
              </a:spcBef>
              <a:spcAft>
                <a:spcPts val="439"/>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Wrapping Up Review the Effects of Disability and Disability-Related Needs</a:t>
            </a:r>
            <a:endParaRPr sz="3000"/>
          </a:p>
        </p:txBody>
      </p:sp>
      <p:sp>
        <p:nvSpPr>
          <p:cNvPr id="440" name="Google Shape;440;p59"/>
          <p:cNvSpPr txBox="1">
            <a:spLocks noGrp="1"/>
          </p:cNvSpPr>
          <p:nvPr>
            <p:ph type="body" idx="2"/>
          </p:nvPr>
        </p:nvSpPr>
        <p:spPr>
          <a:xfrm>
            <a:off x="1386850" y="1369150"/>
            <a:ext cx="6395700" cy="2700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Process Question 2</a:t>
            </a:r>
            <a:endParaRPr/>
          </a:p>
          <a:p>
            <a:pPr marL="0" lvl="0" indent="0" algn="l" rtl="0">
              <a:lnSpc>
                <a:spcPct val="115000"/>
              </a:lnSpc>
              <a:spcBef>
                <a:spcPts val="600"/>
              </a:spcBef>
              <a:spcAft>
                <a:spcPts val="0"/>
              </a:spcAft>
              <a:buClr>
                <a:schemeClr val="dk1"/>
              </a:buClr>
              <a:buSzPts val="1100"/>
              <a:buFont typeface="Arial"/>
              <a:buNone/>
            </a:pPr>
            <a:r>
              <a:rPr lang="en-US"/>
              <a:t>If the answer to the question is “yes,”</a:t>
            </a:r>
            <a:r>
              <a:rPr lang="en-US" b="0"/>
              <a:t> then there are NOT any new or different effect(s) of disability and disability-related need(s) that must be addressed, when the student moves from in-person to a virtual or hybrid learning environment. Continue to review the IEP.</a:t>
            </a:r>
            <a:endParaRPr b="0"/>
          </a:p>
          <a:p>
            <a:pPr marL="0" lvl="0" indent="0" algn="l" rtl="0">
              <a:lnSpc>
                <a:spcPct val="115000"/>
              </a:lnSpc>
              <a:spcBef>
                <a:spcPts val="600"/>
              </a:spcBef>
              <a:spcAft>
                <a:spcPts val="600"/>
              </a:spcAft>
              <a:buNone/>
            </a:pPr>
            <a:endParaRPr sz="2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t>Wrapping Up Review the Effects of Disability and Disability-Related Needs</a:t>
            </a:r>
            <a:endParaRPr sz="3000"/>
          </a:p>
        </p:txBody>
      </p:sp>
      <p:sp>
        <p:nvSpPr>
          <p:cNvPr id="446" name="Google Shape;446;p60"/>
          <p:cNvSpPr txBox="1">
            <a:spLocks noGrp="1"/>
          </p:cNvSpPr>
          <p:nvPr>
            <p:ph type="body" idx="2"/>
          </p:nvPr>
        </p:nvSpPr>
        <p:spPr>
          <a:xfrm>
            <a:off x="470025" y="993775"/>
            <a:ext cx="8205300" cy="325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900"/>
              <a:t>Process Question 2</a:t>
            </a:r>
            <a:endParaRPr sz="1900"/>
          </a:p>
          <a:p>
            <a:pPr marL="0" lvl="0" indent="0" algn="l" rtl="0">
              <a:lnSpc>
                <a:spcPct val="115000"/>
              </a:lnSpc>
              <a:spcBef>
                <a:spcPts val="600"/>
              </a:spcBef>
              <a:spcAft>
                <a:spcPts val="0"/>
              </a:spcAft>
              <a:buNone/>
            </a:pPr>
            <a:r>
              <a:rPr lang="en-US" sz="1900"/>
              <a:t>If the answer to the question is “no,”</a:t>
            </a:r>
            <a:r>
              <a:rPr lang="en-US" sz="1900" b="0"/>
              <a:t> then there are new or different effect(s) of disability and disability-related need(s) that must be addressed when the student moves from in-person to a virtual or hybrid learning environment. </a:t>
            </a:r>
            <a:endParaRPr sz="1900" b="0"/>
          </a:p>
          <a:p>
            <a:pPr marL="457200" lvl="0" indent="-342900" algn="l" rtl="0">
              <a:lnSpc>
                <a:spcPct val="115000"/>
              </a:lnSpc>
              <a:spcBef>
                <a:spcPts val="600"/>
              </a:spcBef>
              <a:spcAft>
                <a:spcPts val="0"/>
              </a:spcAft>
              <a:buSzPts val="1800"/>
              <a:buChar char="●"/>
            </a:pPr>
            <a:r>
              <a:rPr lang="en-US" sz="1800" b="0"/>
              <a:t>The IEP team should continue discussion and identify observable effects of disability, and analyze root causes of </a:t>
            </a:r>
            <a:r>
              <a:rPr lang="en-US" sz="1800" b="0" i="1"/>
              <a:t>why </a:t>
            </a:r>
            <a:r>
              <a:rPr lang="en-US" sz="1800" b="0"/>
              <a:t>the student is having difficulty accessing, engaging, or making progress in a virtual or hybrid learning environment. </a:t>
            </a:r>
            <a:endParaRPr sz="1800" b="0"/>
          </a:p>
          <a:p>
            <a:pPr marL="457200" lvl="0" indent="-342900" algn="l" rtl="0">
              <a:lnSpc>
                <a:spcPct val="115000"/>
              </a:lnSpc>
              <a:spcBef>
                <a:spcPts val="0"/>
              </a:spcBef>
              <a:spcAft>
                <a:spcPts val="0"/>
              </a:spcAft>
              <a:buSzPts val="1800"/>
              <a:buChar char="●"/>
            </a:pPr>
            <a:r>
              <a:rPr lang="en-US" sz="1800" b="0"/>
              <a:t>Once root causes are identified, the team summarizes the disability-related need and develops an IEP goal and service(s), as appropriate, to address the disability-related need. </a:t>
            </a:r>
            <a:endParaRPr sz="1800" b="0"/>
          </a:p>
          <a:p>
            <a:pPr marL="0" lvl="0" indent="0" algn="l" rtl="0">
              <a:lnSpc>
                <a:spcPct val="115000"/>
              </a:lnSpc>
              <a:spcBef>
                <a:spcPts val="600"/>
              </a:spcBef>
              <a:spcAft>
                <a:spcPts val="0"/>
              </a:spcAft>
              <a:buNone/>
            </a:pPr>
            <a:endParaRPr sz="1900" b="0"/>
          </a:p>
          <a:p>
            <a:pPr marL="0" lvl="0" indent="0" algn="l" rtl="0">
              <a:lnSpc>
                <a:spcPct val="115000"/>
              </a:lnSpc>
              <a:spcBef>
                <a:spcPts val="600"/>
              </a:spcBef>
              <a:spcAft>
                <a:spcPts val="0"/>
              </a:spcAft>
              <a:buNone/>
            </a:pPr>
            <a:endParaRPr sz="1200" b="0"/>
          </a:p>
          <a:p>
            <a:pPr marL="0" lvl="0" indent="0" algn="l" rtl="0">
              <a:lnSpc>
                <a:spcPct val="115000"/>
              </a:lnSpc>
              <a:spcBef>
                <a:spcPts val="0"/>
              </a:spcBef>
              <a:spcAft>
                <a:spcPts val="0"/>
              </a:spcAft>
              <a:buNone/>
            </a:pPr>
            <a:endParaRPr/>
          </a:p>
          <a:p>
            <a:pPr marL="0" lvl="0" indent="0" algn="l" rtl="0">
              <a:lnSpc>
                <a:spcPct val="115000"/>
              </a:lnSpc>
              <a:spcBef>
                <a:spcPts val="600"/>
              </a:spcBef>
              <a:spcAft>
                <a:spcPts val="600"/>
              </a:spcAft>
              <a:buNone/>
            </a:pPr>
            <a:endParaRPr sz="2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t>Wrapping Up Review the Effects of Disability and Disability-Related Needs</a:t>
            </a:r>
            <a:endParaRPr sz="3000"/>
          </a:p>
        </p:txBody>
      </p:sp>
      <p:sp>
        <p:nvSpPr>
          <p:cNvPr id="452" name="Google Shape;452;p61"/>
          <p:cNvSpPr txBox="1">
            <a:spLocks noGrp="1"/>
          </p:cNvSpPr>
          <p:nvPr>
            <p:ph type="body" idx="2"/>
          </p:nvPr>
        </p:nvSpPr>
        <p:spPr>
          <a:xfrm>
            <a:off x="927200" y="1007225"/>
            <a:ext cx="7318200" cy="30645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en-US" sz="1800" b="0"/>
              <a:t>T</a:t>
            </a:r>
            <a:r>
              <a:rPr lang="en-US" sz="1700" b="0"/>
              <a:t>he IEP team continues discussion about how the student’s IEP will be revised to address the student’s current disability-related needs.</a:t>
            </a:r>
            <a:endParaRPr sz="1700" b="0"/>
          </a:p>
          <a:p>
            <a:pPr marL="457200" lvl="0" indent="-349250" algn="l" rtl="0">
              <a:lnSpc>
                <a:spcPct val="115000"/>
              </a:lnSpc>
              <a:spcBef>
                <a:spcPts val="0"/>
              </a:spcBef>
              <a:spcAft>
                <a:spcPts val="0"/>
              </a:spcAft>
              <a:buSzPts val="1900"/>
              <a:buChar char="●"/>
            </a:pPr>
            <a:r>
              <a:rPr lang="en-US" sz="1700" b="0"/>
              <a:t>The IEP team discusses if there are any new effects of disability or disability-related needs and makes revisions as appropriate.  </a:t>
            </a:r>
            <a:endParaRPr sz="1700" b="0"/>
          </a:p>
          <a:p>
            <a:pPr marL="457200" lvl="0" indent="-336550" algn="l" rtl="0">
              <a:lnSpc>
                <a:spcPct val="115000"/>
              </a:lnSpc>
              <a:spcBef>
                <a:spcPts val="0"/>
              </a:spcBef>
              <a:spcAft>
                <a:spcPts val="0"/>
              </a:spcAft>
              <a:buSzPts val="1700"/>
              <a:buChar char="●"/>
            </a:pPr>
            <a:r>
              <a:rPr lang="en-US" sz="1700" b="0"/>
              <a:t>The team must revise the IEP and develop a contingency plan, as appropriate, to provide FAPE. </a:t>
            </a:r>
            <a:endParaRPr sz="1700" b="0"/>
          </a:p>
          <a:p>
            <a:pPr marL="457200" lvl="0" indent="-336550" algn="l" rtl="0">
              <a:lnSpc>
                <a:spcPct val="115000"/>
              </a:lnSpc>
              <a:spcBef>
                <a:spcPts val="0"/>
              </a:spcBef>
              <a:spcAft>
                <a:spcPts val="0"/>
              </a:spcAft>
              <a:buSzPts val="1700"/>
              <a:buChar char="●"/>
            </a:pPr>
            <a:r>
              <a:rPr lang="en-US" sz="1700" b="0"/>
              <a:t>The contingency plan may outline changes to IEP goals, supplementary aids and services, specially designed instruction, related services or program modifications or supports for school staff, whenever the student moves between in-person and virtual learning environments. </a:t>
            </a:r>
            <a:r>
              <a:rPr lang="en-US" sz="1700" b="0" i="1"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r>
              <a:rPr lang="en-US" sz="1700" b="0" i="1"/>
              <a:t> and </a:t>
            </a:r>
            <a:r>
              <a:rPr lang="en-US" sz="1700" b="0" i="1"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CCR IEP Step 2: Effects of Disability and Disability-Related Need resources</a:t>
            </a:r>
            <a:r>
              <a:rPr lang="en-US" sz="1700" b="0" i="1"/>
              <a:t>.</a:t>
            </a:r>
            <a:endParaRPr sz="1700" b="0" i="1"/>
          </a:p>
          <a:p>
            <a:pPr marL="0" lvl="0" indent="0" algn="l" rtl="0">
              <a:lnSpc>
                <a:spcPct val="115000"/>
              </a:lnSpc>
              <a:spcBef>
                <a:spcPts val="600"/>
              </a:spcBef>
              <a:spcAft>
                <a:spcPts val="0"/>
              </a:spcAft>
              <a:buNone/>
            </a:pPr>
            <a:endParaRPr sz="1400" b="0"/>
          </a:p>
          <a:p>
            <a:pPr marL="0" lvl="0" indent="0" algn="l" rtl="0">
              <a:lnSpc>
                <a:spcPct val="115000"/>
              </a:lnSpc>
              <a:spcBef>
                <a:spcPts val="600"/>
              </a:spcBef>
              <a:spcAft>
                <a:spcPts val="0"/>
              </a:spcAft>
              <a:buNone/>
            </a:pPr>
            <a:endParaRPr sz="1400" b="0"/>
          </a:p>
          <a:p>
            <a:pPr marL="0" lvl="0" indent="0" algn="l" rtl="0">
              <a:lnSpc>
                <a:spcPct val="115000"/>
              </a:lnSpc>
              <a:spcBef>
                <a:spcPts val="0"/>
              </a:spcBef>
              <a:spcAft>
                <a:spcPts val="0"/>
              </a:spcAft>
              <a:buNone/>
            </a:pPr>
            <a:endParaRPr sz="2600"/>
          </a:p>
          <a:p>
            <a:pPr marL="0" lvl="0" indent="0" algn="l" rtl="0">
              <a:lnSpc>
                <a:spcPct val="115000"/>
              </a:lnSpc>
              <a:spcBef>
                <a:spcPts val="600"/>
              </a:spcBef>
              <a:spcAft>
                <a:spcPts val="60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Moving from In-Person to Virtual or Hybrid Learning Environments</a:t>
            </a:r>
            <a:endParaRPr sz="2600"/>
          </a:p>
        </p:txBody>
      </p:sp>
      <p:sp>
        <p:nvSpPr>
          <p:cNvPr id="458" name="Google Shape;458;p62"/>
          <p:cNvSpPr/>
          <p:nvPr/>
        </p:nvSpPr>
        <p:spPr>
          <a:xfrm>
            <a:off x="3172725" y="1062500"/>
            <a:ext cx="2520600" cy="8037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(section of IEP) be addressed / implemented as written?</a:t>
            </a:r>
            <a:endParaRPr sz="1600" b="1">
              <a:solidFill>
                <a:srgbClr val="FFFFFF"/>
              </a:solidFill>
              <a:latin typeface="Lato"/>
              <a:ea typeface="Lato"/>
              <a:cs typeface="Lato"/>
              <a:sym typeface="Lato"/>
            </a:endParaRPr>
          </a:p>
        </p:txBody>
      </p:sp>
      <p:sp>
        <p:nvSpPr>
          <p:cNvPr id="459" name="Google Shape;459;p62"/>
          <p:cNvSpPr/>
          <p:nvPr/>
        </p:nvSpPr>
        <p:spPr>
          <a:xfrm>
            <a:off x="3172725" y="2094750"/>
            <a:ext cx="4018200" cy="10194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student needs be addressed, goal implemented and progress monitored with services provided in a virtual learning environment?</a:t>
            </a:r>
            <a:endParaRPr sz="1600" b="1">
              <a:solidFill>
                <a:srgbClr val="FFFFFF"/>
              </a:solidFill>
              <a:latin typeface="Lato"/>
              <a:ea typeface="Lato"/>
              <a:cs typeface="Lato"/>
              <a:sym typeface="Lato"/>
            </a:endParaRPr>
          </a:p>
        </p:txBody>
      </p:sp>
      <p:sp>
        <p:nvSpPr>
          <p:cNvPr id="460" name="Google Shape;460;p62"/>
          <p:cNvSpPr/>
          <p:nvPr/>
        </p:nvSpPr>
        <p:spPr>
          <a:xfrm>
            <a:off x="181375" y="3675775"/>
            <a:ext cx="2970600" cy="12981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Lato"/>
                <a:ea typeface="Lato"/>
                <a:cs typeface="Lato"/>
                <a:sym typeface="Lato"/>
              </a:rPr>
              <a:t>Contingency plan / IEP revision describes how FAPE is provided in virtual or hybrid learning environment</a:t>
            </a:r>
            <a:endParaRPr sz="1500" b="1">
              <a:solidFill>
                <a:srgbClr val="FFFFFF"/>
              </a:solidFill>
              <a:latin typeface="Lato"/>
              <a:ea typeface="Lato"/>
              <a:cs typeface="Lato"/>
              <a:sym typeface="Lato"/>
            </a:endParaRPr>
          </a:p>
        </p:txBody>
      </p:sp>
      <p:sp>
        <p:nvSpPr>
          <p:cNvPr id="461" name="Google Shape;461;p62"/>
          <p:cNvSpPr/>
          <p:nvPr/>
        </p:nvSpPr>
        <p:spPr>
          <a:xfrm>
            <a:off x="204075" y="1062500"/>
            <a:ext cx="2038500" cy="14802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Implement as written and continue to next step in IEP analysis</a:t>
            </a:r>
            <a:endParaRPr sz="1600" b="1">
              <a:solidFill>
                <a:srgbClr val="FFFFFF"/>
              </a:solidFill>
              <a:latin typeface="Lato"/>
              <a:ea typeface="Lato"/>
              <a:cs typeface="Lato"/>
              <a:sym typeface="Lato"/>
            </a:endParaRPr>
          </a:p>
        </p:txBody>
      </p:sp>
      <p:sp>
        <p:nvSpPr>
          <p:cNvPr id="462" name="Google Shape;462;p62"/>
          <p:cNvSpPr/>
          <p:nvPr/>
        </p:nvSpPr>
        <p:spPr>
          <a:xfrm rot="5400000">
            <a:off x="5805600" y="1289225"/>
            <a:ext cx="595200" cy="562500"/>
          </a:xfrm>
          <a:prstGeom prst="bentArrow">
            <a:avLst>
              <a:gd name="adj1" fmla="val 25000"/>
              <a:gd name="adj2" fmla="val 2774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2"/>
          <p:cNvSpPr txBox="1"/>
          <p:nvPr/>
        </p:nvSpPr>
        <p:spPr>
          <a:xfrm>
            <a:off x="6162275" y="1066782"/>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464" name="Google Shape;464;p62"/>
          <p:cNvSpPr/>
          <p:nvPr/>
        </p:nvSpPr>
        <p:spPr>
          <a:xfrm rot="5400000">
            <a:off x="7146400" y="2411200"/>
            <a:ext cx="899400" cy="562500"/>
          </a:xfrm>
          <a:prstGeom prst="bentArrow">
            <a:avLst>
              <a:gd name="adj1" fmla="val 25000"/>
              <a:gd name="adj2" fmla="val 25008"/>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2"/>
          <p:cNvSpPr txBox="1"/>
          <p:nvPr/>
        </p:nvSpPr>
        <p:spPr>
          <a:xfrm>
            <a:off x="7701100" y="2058000"/>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466" name="Google Shape;466;p62"/>
          <p:cNvSpPr/>
          <p:nvPr/>
        </p:nvSpPr>
        <p:spPr>
          <a:xfrm rot="-5400000" flipH="1">
            <a:off x="2089400" y="2639650"/>
            <a:ext cx="1356300" cy="562500"/>
          </a:xfrm>
          <a:prstGeom prst="bentArrow">
            <a:avLst>
              <a:gd name="adj1" fmla="val 25000"/>
              <a:gd name="adj2" fmla="val 2848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2"/>
          <p:cNvSpPr/>
          <p:nvPr/>
        </p:nvSpPr>
        <p:spPr>
          <a:xfrm>
            <a:off x="2345634" y="1342950"/>
            <a:ext cx="6984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2"/>
          <p:cNvSpPr txBox="1"/>
          <p:nvPr/>
        </p:nvSpPr>
        <p:spPr>
          <a:xfrm>
            <a:off x="2513830" y="1111746"/>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469" name="Google Shape;469;p62"/>
          <p:cNvSpPr txBox="1"/>
          <p:nvPr/>
        </p:nvSpPr>
        <p:spPr>
          <a:xfrm>
            <a:off x="2115425" y="2683600"/>
            <a:ext cx="5034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470" name="Google Shape;470;p62"/>
          <p:cNvSpPr txBox="1"/>
          <p:nvPr/>
        </p:nvSpPr>
        <p:spPr>
          <a:xfrm>
            <a:off x="10903850" y="10609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latin typeface="Lato"/>
              <a:ea typeface="Lato"/>
              <a:cs typeface="Lato"/>
              <a:sym typeface="Lato"/>
            </a:endParaRPr>
          </a:p>
        </p:txBody>
      </p:sp>
      <p:sp>
        <p:nvSpPr>
          <p:cNvPr id="471" name="Google Shape;471;p62"/>
          <p:cNvSpPr txBox="1"/>
          <p:nvPr/>
        </p:nvSpPr>
        <p:spPr>
          <a:xfrm>
            <a:off x="9198325" y="1259657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
            </a:r>
            <a:endParaRPr>
              <a:latin typeface="Lato"/>
              <a:ea typeface="Lato"/>
              <a:cs typeface="Lato"/>
              <a:sym typeface="Lato"/>
            </a:endParaRPr>
          </a:p>
        </p:txBody>
      </p:sp>
      <p:sp>
        <p:nvSpPr>
          <p:cNvPr id="472" name="Google Shape;472;p62"/>
          <p:cNvSpPr/>
          <p:nvPr/>
        </p:nvSpPr>
        <p:spPr>
          <a:xfrm>
            <a:off x="4545025" y="3340825"/>
            <a:ext cx="3935100" cy="12120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US" sz="1600" b="1">
                <a:solidFill>
                  <a:srgbClr val="FFFFFF"/>
                </a:solidFill>
                <a:latin typeface="Lato"/>
                <a:ea typeface="Lato"/>
                <a:cs typeface="Lato"/>
                <a:sym typeface="Lato"/>
              </a:rPr>
              <a:t>Determine how to provide needed in-person services with appropriate measures to ensure student and staff safety</a:t>
            </a:r>
            <a:endParaRPr sz="2000" b="1">
              <a:solidFill>
                <a:srgbClr val="FFFFFF"/>
              </a:solidFill>
              <a:latin typeface="Lato"/>
              <a:ea typeface="Lato"/>
              <a:cs typeface="Lato"/>
              <a:sym typeface="Lato"/>
            </a:endParaRPr>
          </a:p>
        </p:txBody>
      </p:sp>
      <p:sp>
        <p:nvSpPr>
          <p:cNvPr id="473" name="Google Shape;473;p62"/>
          <p:cNvSpPr/>
          <p:nvPr/>
        </p:nvSpPr>
        <p:spPr>
          <a:xfrm>
            <a:off x="3260262" y="3809925"/>
            <a:ext cx="12120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6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439"/>
              </a:spcAft>
              <a:buClr>
                <a:schemeClr val="dk1"/>
              </a:buClr>
              <a:buSzPts val="1100"/>
              <a:buFont typeface="Arial"/>
              <a:buNone/>
            </a:pPr>
            <a:r>
              <a:rPr lang="en-US" sz="3200">
                <a:solidFill>
                  <a:srgbClr val="FFFFFF"/>
                </a:solidFill>
                <a:latin typeface="Lato"/>
                <a:ea typeface="Lato"/>
                <a:cs typeface="Lato"/>
                <a:sym typeface="Lato"/>
              </a:rPr>
              <a:t>Section 1 </a:t>
            </a:r>
            <a:endParaRPr>
              <a:solidFill>
                <a:srgbClr val="FFFFFF"/>
              </a:solidFill>
            </a:endParaRPr>
          </a:p>
        </p:txBody>
      </p:sp>
      <p:sp>
        <p:nvSpPr>
          <p:cNvPr id="479" name="Google Shape;479;p63"/>
          <p:cNvSpPr txBox="1">
            <a:spLocks noGrp="1"/>
          </p:cNvSpPr>
          <p:nvPr>
            <p:ph type="body" idx="2"/>
          </p:nvPr>
        </p:nvSpPr>
        <p:spPr>
          <a:xfrm>
            <a:off x="897525" y="1197425"/>
            <a:ext cx="7364400" cy="25128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3200">
                <a:solidFill>
                  <a:srgbClr val="000000"/>
                </a:solidFill>
              </a:rPr>
              <a:t>Review the IEP Goal</a:t>
            </a:r>
            <a:r>
              <a:rPr lang="en-US" sz="3200">
                <a:solidFill>
                  <a:srgbClr val="FFFFFF"/>
                </a:solidFill>
              </a:rPr>
              <a:t>s</a:t>
            </a:r>
            <a:endParaRPr sz="1200" b="0" i="1"/>
          </a:p>
          <a:p>
            <a:pPr marL="0" lvl="0" indent="0" algn="ctr" rtl="0">
              <a:lnSpc>
                <a:spcPct val="100000"/>
              </a:lnSpc>
              <a:spcBef>
                <a:spcPts val="439"/>
              </a:spcBef>
              <a:spcAft>
                <a:spcPts val="0"/>
              </a:spcAft>
              <a:buClr>
                <a:schemeClr val="dk1"/>
              </a:buClr>
              <a:buSzPts val="1100"/>
              <a:buFont typeface="Arial"/>
              <a:buNone/>
            </a:pPr>
            <a:r>
              <a:rPr lang="en-US" b="0" i="1"/>
              <a:t>Refer to each individual student’s Special Education Form I-4 Section III Measurable Annual Goals.</a:t>
            </a:r>
            <a:endParaRPr b="0" i="1"/>
          </a:p>
          <a:p>
            <a:pPr marL="0" lvl="0" indent="0" algn="ctr" rtl="0">
              <a:lnSpc>
                <a:spcPct val="100000"/>
              </a:lnSpc>
              <a:spcBef>
                <a:spcPts val="439"/>
              </a:spcBef>
              <a:spcAft>
                <a:spcPts val="0"/>
              </a:spcAft>
              <a:buClr>
                <a:schemeClr val="dk1"/>
              </a:buClr>
              <a:buSzPts val="1100"/>
              <a:buFont typeface="Arial"/>
              <a:buNone/>
            </a:pPr>
            <a:endParaRPr sz="3600">
              <a:solidFill>
                <a:srgbClr val="000000"/>
              </a:solidFill>
              <a:latin typeface="Lato Black"/>
              <a:ea typeface="Lato Black"/>
              <a:cs typeface="Lato Black"/>
              <a:sym typeface="Lato Black"/>
            </a:endParaRPr>
          </a:p>
          <a:p>
            <a:pPr marL="0" lvl="0" indent="0" algn="l" rtl="0">
              <a:lnSpc>
                <a:spcPct val="100000"/>
              </a:lnSpc>
              <a:spcBef>
                <a:spcPts val="3000"/>
              </a:spcBef>
              <a:spcAft>
                <a:spcPts val="0"/>
              </a:spcAft>
              <a:buNone/>
            </a:pPr>
            <a:endParaRPr sz="1400" b="0">
              <a:solidFill>
                <a:srgbClr val="000000"/>
              </a:solidFill>
            </a:endParaRPr>
          </a:p>
          <a:p>
            <a:pPr marL="0" lvl="0" indent="0" algn="ctr" rtl="0">
              <a:lnSpc>
                <a:spcPct val="115000"/>
              </a:lnSpc>
              <a:spcBef>
                <a:spcPts val="0"/>
              </a:spcBef>
              <a:spcAft>
                <a:spcPts val="0"/>
              </a:spcAft>
              <a:buClr>
                <a:schemeClr val="dk1"/>
              </a:buClr>
              <a:buSzPts val="1100"/>
              <a:buFont typeface="Arial"/>
              <a:buNone/>
            </a:pPr>
            <a:endParaRPr sz="4700"/>
          </a:p>
        </p:txBody>
      </p:sp>
      <p:pic>
        <p:nvPicPr>
          <p:cNvPr id="480" name="Google Shape;480;p63"/>
          <p:cNvPicPr preferRelativeResize="0"/>
          <p:nvPr/>
        </p:nvPicPr>
        <p:blipFill>
          <a:blip r:embed="rId3">
            <a:alphaModFix/>
          </a:blip>
          <a:stretch>
            <a:fillRect/>
          </a:stretch>
        </p:blipFill>
        <p:spPr>
          <a:xfrm>
            <a:off x="1159650" y="3060775"/>
            <a:ext cx="2361399" cy="1695975"/>
          </a:xfrm>
          <a:prstGeom prst="rect">
            <a:avLst/>
          </a:prstGeom>
          <a:noFill/>
          <a:ln>
            <a:noFill/>
          </a:ln>
        </p:spPr>
      </p:pic>
      <p:sp>
        <p:nvSpPr>
          <p:cNvPr id="481" name="Google Shape;481;p63"/>
          <p:cNvSpPr txBox="1"/>
          <p:nvPr/>
        </p:nvSpPr>
        <p:spPr>
          <a:xfrm>
            <a:off x="3736550" y="3369363"/>
            <a:ext cx="4455300" cy="107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a:solidFill>
                  <a:schemeClr val="dk1"/>
                </a:solidFill>
                <a:latin typeface="Lato"/>
                <a:ea typeface="Lato"/>
                <a:cs typeface="Lato"/>
                <a:sym typeface="Lato"/>
              </a:rPr>
              <a:t>Brain Break: </a:t>
            </a:r>
            <a:r>
              <a:rPr lang="en-US" sz="2300">
                <a:solidFill>
                  <a:schemeClr val="dk1"/>
                </a:solidFill>
                <a:latin typeface="Lato"/>
                <a:ea typeface="Lato"/>
                <a:cs typeface="Lato"/>
                <a:sym typeface="Lato"/>
              </a:rPr>
              <a:t>What toy is this? </a:t>
            </a:r>
            <a:endParaRPr sz="23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Lato"/>
                <a:ea typeface="Lato"/>
                <a:cs typeface="Lato"/>
                <a:sym typeface="Lato"/>
              </a:rPr>
              <a:t>Don’t know, make up a name!</a:t>
            </a:r>
            <a:endParaRPr sz="2300">
              <a:solidFill>
                <a:schemeClr val="dk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the IEP Goal</a:t>
            </a:r>
            <a:endParaRPr/>
          </a:p>
        </p:txBody>
      </p:sp>
      <p:sp>
        <p:nvSpPr>
          <p:cNvPr id="487" name="Google Shape;487;p64"/>
          <p:cNvSpPr txBox="1">
            <a:spLocks noGrp="1"/>
          </p:cNvSpPr>
          <p:nvPr>
            <p:ph type="body" idx="2"/>
          </p:nvPr>
        </p:nvSpPr>
        <p:spPr>
          <a:xfrm>
            <a:off x="1806550" y="1197425"/>
            <a:ext cx="55116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Process Question: </a:t>
            </a:r>
            <a:r>
              <a:rPr lang="en-US" b="0"/>
              <a:t>Can the target skill of the goal, as it is currently written in the IEP, be reasonably addressed with supplementary aids and services, specially designed instruction, related services, or program modifications and supports for school staff in a virtual or hybrid learning environment?</a:t>
            </a:r>
            <a:endParaRPr b="0">
              <a:solidFill>
                <a:srgbClr val="FF0000"/>
              </a:solidFill>
            </a:endParaRPr>
          </a:p>
          <a:p>
            <a:pPr marL="0" lvl="0" indent="0" algn="l" rtl="0">
              <a:lnSpc>
                <a:spcPct val="115000"/>
              </a:lnSpc>
              <a:spcBef>
                <a:spcPts val="0"/>
              </a:spcBef>
              <a:spcAft>
                <a:spcPts val="0"/>
              </a:spcAft>
              <a:buNone/>
            </a:pPr>
            <a:endParaRPr sz="2800" b="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Whole Group Activity - Poll</a:t>
            </a:r>
            <a:endParaRPr/>
          </a:p>
        </p:txBody>
      </p:sp>
      <p:sp>
        <p:nvSpPr>
          <p:cNvPr id="493" name="Google Shape;493;p65"/>
          <p:cNvSpPr txBox="1">
            <a:spLocks noGrp="1"/>
          </p:cNvSpPr>
          <p:nvPr>
            <p:ph type="body" idx="2"/>
          </p:nvPr>
        </p:nvSpPr>
        <p:spPr>
          <a:xfrm>
            <a:off x="1829575" y="1121225"/>
            <a:ext cx="55002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t>What type of IEP goals, as they are currently written in the IEP, do you think are more difficult or challenging to implement in a virtual or hybrid learning environment?</a:t>
            </a:r>
            <a:endParaRPr sz="2200" b="0"/>
          </a:p>
          <a:p>
            <a:pPr marL="457200" lvl="0" indent="-368300" algn="l" rtl="0">
              <a:lnSpc>
                <a:spcPct val="100000"/>
              </a:lnSpc>
              <a:spcBef>
                <a:spcPts val="0"/>
              </a:spcBef>
              <a:spcAft>
                <a:spcPts val="0"/>
              </a:spcAft>
              <a:buSzPts val="2200"/>
              <a:buChar char="•"/>
            </a:pPr>
            <a:r>
              <a:rPr lang="en-US" sz="2200" b="0"/>
              <a:t>Academic goals, such as reading, writing, and math skills</a:t>
            </a:r>
            <a:endParaRPr sz="2200" b="0"/>
          </a:p>
          <a:p>
            <a:pPr marL="457200" lvl="0" indent="-368300" algn="l" rtl="0">
              <a:lnSpc>
                <a:spcPct val="100000"/>
              </a:lnSpc>
              <a:spcBef>
                <a:spcPts val="0"/>
              </a:spcBef>
              <a:spcAft>
                <a:spcPts val="0"/>
              </a:spcAft>
              <a:buSzPts val="2200"/>
              <a:buChar char="•"/>
            </a:pPr>
            <a:r>
              <a:rPr lang="en-US" sz="2200" b="0"/>
              <a:t>Functional goals, such as social and emotional learning, daily living skills, independence, and organization</a:t>
            </a:r>
            <a:endParaRPr sz="2200" b="0"/>
          </a:p>
          <a:p>
            <a:pPr marL="0" lvl="0" indent="0" algn="l" rtl="0">
              <a:lnSpc>
                <a:spcPct val="100000"/>
              </a:lnSpc>
              <a:spcBef>
                <a:spcPts val="0"/>
              </a:spcBef>
              <a:spcAft>
                <a:spcPts val="0"/>
              </a:spcAft>
              <a:buNone/>
            </a:pPr>
            <a:endParaRPr sz="26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12"/>
          <p:cNvSpPr txBox="1">
            <a:spLocks noGrp="1"/>
          </p:cNvSpPr>
          <p:nvPr>
            <p:ph type="body" idx="4294967295"/>
          </p:nvPr>
        </p:nvSpPr>
        <p:spPr>
          <a:xfrm>
            <a:off x="520525" y="1023519"/>
            <a:ext cx="8049000" cy="3577200"/>
          </a:xfrm>
          <a:prstGeom prst="rect">
            <a:avLst/>
          </a:prstGeom>
          <a:noFill/>
          <a:ln>
            <a:noFill/>
          </a:ln>
        </p:spPr>
        <p:txBody>
          <a:bodyPr spcFirstLastPara="1" wrap="square" lIns="68575" tIns="34275" rIns="68575" bIns="34275" anchor="t" anchorCtr="0">
            <a:noAutofit/>
          </a:bodyPr>
          <a:lstStyle/>
          <a:p>
            <a:pPr marL="342900" lvl="0" indent="-165100" algn="l" rtl="0">
              <a:lnSpc>
                <a:spcPct val="100000"/>
              </a:lnSpc>
              <a:spcBef>
                <a:spcPts val="0"/>
              </a:spcBef>
              <a:spcAft>
                <a:spcPts val="0"/>
              </a:spcAft>
              <a:buSzPts val="2000"/>
              <a:buNone/>
            </a:pPr>
            <a:endParaRPr sz="600" b="0"/>
          </a:p>
          <a:p>
            <a:pPr marL="342900" lvl="0" indent="-292100" algn="l" rtl="0">
              <a:lnSpc>
                <a:spcPct val="100000"/>
              </a:lnSpc>
              <a:spcBef>
                <a:spcPts val="600"/>
              </a:spcBef>
              <a:spcAft>
                <a:spcPts val="0"/>
              </a:spcAft>
              <a:buSzPts val="2000"/>
              <a:buChar char="•"/>
            </a:pPr>
            <a:r>
              <a:rPr lang="en-US" b="0"/>
              <a:t>To share your ideas, type into the “chat box” </a:t>
            </a:r>
            <a:endParaRPr b="0"/>
          </a:p>
          <a:p>
            <a:pPr marL="342900" lvl="0" indent="-292100" algn="l" rtl="0">
              <a:lnSpc>
                <a:spcPct val="100000"/>
              </a:lnSpc>
              <a:spcBef>
                <a:spcPts val="600"/>
              </a:spcBef>
              <a:spcAft>
                <a:spcPts val="600"/>
              </a:spcAft>
              <a:buSzPts val="2000"/>
              <a:buChar char="•"/>
            </a:pPr>
            <a:r>
              <a:rPr lang="en-US" b="0"/>
              <a:t>Our presenters will read responses, as time allows, to share out group ideas </a:t>
            </a:r>
            <a:endParaRPr b="0"/>
          </a:p>
        </p:txBody>
      </p:sp>
      <p:sp>
        <p:nvSpPr>
          <p:cNvPr id="96" name="Google Shape;96;p12"/>
          <p:cNvSpPr txBox="1">
            <a:spLocks noGrp="1"/>
          </p:cNvSpPr>
          <p:nvPr>
            <p:ph type="title" idx="4294967295"/>
          </p:nvPr>
        </p:nvSpPr>
        <p:spPr>
          <a:xfrm>
            <a:off x="620350" y="3743325"/>
            <a:ext cx="8286600" cy="857400"/>
          </a:xfrm>
          <a:prstGeom prst="rect">
            <a:avLst/>
          </a:prstGeom>
          <a:noFill/>
          <a:ln>
            <a:noFill/>
          </a:ln>
        </p:spPr>
        <p:txBody>
          <a:bodyPr spcFirstLastPara="1" wrap="square" lIns="68575" tIns="34275" rIns="68575" bIns="34275" anchor="ctr" anchorCtr="0">
            <a:noAutofit/>
          </a:bodyPr>
          <a:lstStyle/>
          <a:p>
            <a:pPr marL="50800" lvl="0" indent="0" algn="ctr" rtl="0">
              <a:lnSpc>
                <a:spcPct val="90000"/>
              </a:lnSpc>
              <a:spcBef>
                <a:spcPts val="0"/>
              </a:spcBef>
              <a:spcAft>
                <a:spcPts val="0"/>
              </a:spcAft>
              <a:buSzPts val="2000"/>
              <a:buNone/>
            </a:pPr>
            <a:r>
              <a:rPr lang="en-US" sz="3400"/>
              <a:t>Group Activities and Chat </a:t>
            </a:r>
            <a:endParaRPr sz="3400"/>
          </a:p>
        </p:txBody>
      </p:sp>
      <p:sp>
        <p:nvSpPr>
          <p:cNvPr id="97" name="Google Shape;97;p12"/>
          <p:cNvSpPr/>
          <p:nvPr/>
        </p:nvSpPr>
        <p:spPr>
          <a:xfrm>
            <a:off x="3859056" y="2756065"/>
            <a:ext cx="512700" cy="67140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pic>
        <p:nvPicPr>
          <p:cNvPr id="98" name="Google Shape;98;p12"/>
          <p:cNvPicPr preferRelativeResize="0"/>
          <p:nvPr/>
        </p:nvPicPr>
        <p:blipFill>
          <a:blip r:embed="rId3">
            <a:alphaModFix/>
          </a:blip>
          <a:stretch>
            <a:fillRect/>
          </a:stretch>
        </p:blipFill>
        <p:spPr>
          <a:xfrm>
            <a:off x="1833575" y="3518475"/>
            <a:ext cx="5505450" cy="971550"/>
          </a:xfrm>
          <a:prstGeom prst="rect">
            <a:avLst/>
          </a:prstGeom>
          <a:noFill/>
          <a:ln>
            <a:noFill/>
          </a:ln>
        </p:spPr>
      </p:pic>
      <p:sp>
        <p:nvSpPr>
          <p:cNvPr id="99" name="Google Shape;99;p12"/>
          <p:cNvSpPr txBox="1">
            <a:spLocks noGrp="1"/>
          </p:cNvSpPr>
          <p:nvPr>
            <p:ph type="body" idx="1"/>
          </p:nvPr>
        </p:nvSpPr>
        <p:spPr>
          <a:xfrm>
            <a:off x="175950"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Group Activities and Chat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the IEP Goal</a:t>
            </a:r>
            <a:endParaRPr/>
          </a:p>
        </p:txBody>
      </p:sp>
      <p:sp>
        <p:nvSpPr>
          <p:cNvPr id="499" name="Google Shape;499;p66"/>
          <p:cNvSpPr txBox="1">
            <a:spLocks noGrp="1"/>
          </p:cNvSpPr>
          <p:nvPr>
            <p:ph type="body" idx="2"/>
          </p:nvPr>
        </p:nvSpPr>
        <p:spPr>
          <a:xfrm>
            <a:off x="1373400" y="1197425"/>
            <a:ext cx="6409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t>Example of an IEP goal that likely can be addressed as written: </a:t>
            </a:r>
            <a:endParaRPr sz="2200"/>
          </a:p>
          <a:p>
            <a:pPr marL="0" lvl="0" indent="0" algn="l" rtl="0">
              <a:lnSpc>
                <a:spcPct val="115000"/>
              </a:lnSpc>
              <a:spcBef>
                <a:spcPts val="600"/>
              </a:spcBef>
              <a:spcAft>
                <a:spcPts val="0"/>
              </a:spcAft>
              <a:buClr>
                <a:schemeClr val="dk1"/>
              </a:buClr>
              <a:buSzPts val="1100"/>
              <a:buFont typeface="Arial"/>
              <a:buNone/>
            </a:pPr>
            <a:r>
              <a:rPr lang="en-US" sz="2200" b="0"/>
              <a:t>Given a passage at (5th grade) instructional level, the student will identify the main idea with 95% accuracy on five consecutive weekly quizzes.</a:t>
            </a:r>
            <a:endParaRPr sz="2200" b="0"/>
          </a:p>
          <a:p>
            <a:pPr marL="0" lvl="0" indent="0" algn="l" rtl="0">
              <a:lnSpc>
                <a:spcPct val="115000"/>
              </a:lnSpc>
              <a:spcBef>
                <a:spcPts val="600"/>
              </a:spcBef>
              <a:spcAft>
                <a:spcPts val="0"/>
              </a:spcAft>
              <a:buClr>
                <a:schemeClr val="dk1"/>
              </a:buClr>
              <a:buSzPts val="1100"/>
              <a:buFont typeface="Arial"/>
              <a:buNone/>
            </a:pPr>
            <a:endParaRPr sz="2200" b="0"/>
          </a:p>
          <a:p>
            <a:pPr marL="0" lvl="0" indent="0" algn="l" rtl="0">
              <a:lnSpc>
                <a:spcPct val="115000"/>
              </a:lnSpc>
              <a:spcBef>
                <a:spcPts val="600"/>
              </a:spcBef>
              <a:spcAft>
                <a:spcPts val="0"/>
              </a:spcAft>
              <a:buClr>
                <a:schemeClr val="dk1"/>
              </a:buClr>
              <a:buSzPts val="1100"/>
              <a:buFont typeface="Arial"/>
              <a:buNone/>
            </a:pPr>
            <a:r>
              <a:rPr lang="en-US" sz="2200" b="0" i="1"/>
              <a:t>Please note, all IEP goals must contain a baseline and level of attainment. </a:t>
            </a:r>
            <a:endParaRPr sz="2200" b="0" i="1"/>
          </a:p>
          <a:p>
            <a:pPr marL="0" lvl="0" indent="0" algn="l" rtl="0">
              <a:lnSpc>
                <a:spcPct val="115000"/>
              </a:lnSpc>
              <a:spcBef>
                <a:spcPts val="600"/>
              </a:spcBef>
              <a:spcAft>
                <a:spcPts val="600"/>
              </a:spcAft>
              <a:buNone/>
            </a:pPr>
            <a:endParaRPr sz="2000" b="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the IEP Goal</a:t>
            </a:r>
            <a:endParaRPr/>
          </a:p>
        </p:txBody>
      </p:sp>
      <p:sp>
        <p:nvSpPr>
          <p:cNvPr id="505" name="Google Shape;505;p67"/>
          <p:cNvSpPr txBox="1">
            <a:spLocks noGrp="1"/>
          </p:cNvSpPr>
          <p:nvPr>
            <p:ph type="body" idx="2"/>
          </p:nvPr>
        </p:nvSpPr>
        <p:spPr>
          <a:xfrm>
            <a:off x="1386850" y="1197425"/>
            <a:ext cx="63957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t>Example of an IEP goal that that may require IEP revision or contingency plan</a:t>
            </a:r>
            <a:r>
              <a:rPr lang="en-US" sz="2200" b="0"/>
              <a:t>: </a:t>
            </a:r>
            <a:endParaRPr sz="2200"/>
          </a:p>
          <a:p>
            <a:pPr marL="0" lvl="0" indent="0" algn="l" rtl="0">
              <a:lnSpc>
                <a:spcPct val="115000"/>
              </a:lnSpc>
              <a:spcBef>
                <a:spcPts val="600"/>
              </a:spcBef>
              <a:spcAft>
                <a:spcPts val="0"/>
              </a:spcAft>
              <a:buClr>
                <a:schemeClr val="dk1"/>
              </a:buClr>
              <a:buSzPts val="1100"/>
              <a:buFont typeface="Arial"/>
              <a:buNone/>
            </a:pPr>
            <a:r>
              <a:rPr lang="en-US" sz="2200" b="0"/>
              <a:t>When given the same amount of time to transition from class to class that is provided to all students, the student will successfully transition independently from classroom to classroom throughout the school day with an average of 90% across all school days.</a:t>
            </a:r>
            <a:endParaRPr sz="2200" b="0"/>
          </a:p>
          <a:p>
            <a:pPr marL="0" lvl="0" indent="0" algn="l" rtl="0">
              <a:lnSpc>
                <a:spcPct val="115000"/>
              </a:lnSpc>
              <a:spcBef>
                <a:spcPts val="600"/>
              </a:spcBef>
              <a:spcAft>
                <a:spcPts val="0"/>
              </a:spcAft>
              <a:buNone/>
            </a:pPr>
            <a:endParaRPr sz="2200"/>
          </a:p>
          <a:p>
            <a:pPr marL="0" lvl="0" indent="0" algn="l" rtl="0">
              <a:lnSpc>
                <a:spcPct val="115000"/>
              </a:lnSpc>
              <a:spcBef>
                <a:spcPts val="600"/>
              </a:spcBef>
              <a:spcAft>
                <a:spcPts val="600"/>
              </a:spcAft>
              <a:buNone/>
            </a:pPr>
            <a:endParaRPr sz="2200" b="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the IEP Goal</a:t>
            </a:r>
            <a:endParaRPr/>
          </a:p>
        </p:txBody>
      </p:sp>
      <p:sp>
        <p:nvSpPr>
          <p:cNvPr id="511" name="Google Shape;511;p68"/>
          <p:cNvSpPr txBox="1">
            <a:spLocks noGrp="1"/>
          </p:cNvSpPr>
          <p:nvPr>
            <p:ph type="body" idx="2"/>
          </p:nvPr>
        </p:nvSpPr>
        <p:spPr>
          <a:xfrm>
            <a:off x="1369300" y="1081625"/>
            <a:ext cx="6409200" cy="2628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t>Reminders and Tips</a:t>
            </a:r>
            <a:endParaRPr sz="2000"/>
          </a:p>
          <a:p>
            <a:pPr marL="457200" lvl="0" indent="-355600" algn="l" rtl="0">
              <a:lnSpc>
                <a:spcPct val="115000"/>
              </a:lnSpc>
              <a:spcBef>
                <a:spcPts val="600"/>
              </a:spcBef>
              <a:spcAft>
                <a:spcPts val="0"/>
              </a:spcAft>
              <a:buSzPts val="2000"/>
              <a:buChar char="•"/>
            </a:pPr>
            <a:r>
              <a:rPr lang="en-US" sz="2000" b="0"/>
              <a:t>IEP goals must address the student’s disability-related need(s).</a:t>
            </a:r>
            <a:endParaRPr sz="2000" b="0"/>
          </a:p>
          <a:p>
            <a:pPr marL="457200" lvl="0" indent="-355600" algn="l" rtl="0">
              <a:lnSpc>
                <a:spcPct val="115000"/>
              </a:lnSpc>
              <a:spcBef>
                <a:spcPts val="600"/>
              </a:spcBef>
              <a:spcAft>
                <a:spcPts val="0"/>
              </a:spcAft>
              <a:buClr>
                <a:srgbClr val="000000"/>
              </a:buClr>
              <a:buSzPts val="2000"/>
              <a:buChar char="•"/>
            </a:pPr>
            <a:r>
              <a:rPr lang="en-US" sz="2000" b="0"/>
              <a:t>Go back to the disability-related need to see if the IEP goal can be implemented as written or if it needs to be revised to address the disability-related need in a different type of learning environment. </a:t>
            </a:r>
            <a:endParaRPr sz="2000" b="0">
              <a:solidFill>
                <a:srgbClr val="000000"/>
              </a:solidFill>
            </a:endParaRPr>
          </a:p>
          <a:p>
            <a:pPr marL="457200" lvl="0" indent="-355600" algn="l" rtl="0">
              <a:lnSpc>
                <a:spcPct val="115000"/>
              </a:lnSpc>
              <a:spcBef>
                <a:spcPts val="600"/>
              </a:spcBef>
              <a:spcAft>
                <a:spcPts val="0"/>
              </a:spcAft>
              <a:buClr>
                <a:srgbClr val="000000"/>
              </a:buClr>
              <a:buSzPts val="2000"/>
              <a:buChar char="•"/>
            </a:pPr>
            <a:r>
              <a:rPr lang="en-US" sz="2000" b="0">
                <a:solidFill>
                  <a:srgbClr val="000000"/>
                </a:solidFill>
              </a:rPr>
              <a:t>IEP goals should continue to be ambitious and achievable. </a:t>
            </a:r>
            <a:endParaRPr sz="2000" b="0">
              <a:solidFill>
                <a:srgbClr val="000000"/>
              </a:solidFill>
            </a:endParaRPr>
          </a:p>
          <a:p>
            <a:pPr marL="0" lvl="0" indent="0" algn="l" rtl="0">
              <a:lnSpc>
                <a:spcPct val="115000"/>
              </a:lnSpc>
              <a:spcBef>
                <a:spcPts val="600"/>
              </a:spcBef>
              <a:spcAft>
                <a:spcPts val="600"/>
              </a:spcAft>
              <a:buNone/>
            </a:pPr>
            <a:endParaRPr sz="2000" b="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the IEP Goal</a:t>
            </a:r>
            <a:endParaRPr/>
          </a:p>
        </p:txBody>
      </p:sp>
      <p:sp>
        <p:nvSpPr>
          <p:cNvPr id="517" name="Google Shape;517;p69"/>
          <p:cNvSpPr txBox="1">
            <a:spLocks noGrp="1"/>
          </p:cNvSpPr>
          <p:nvPr>
            <p:ph type="body" idx="2"/>
          </p:nvPr>
        </p:nvSpPr>
        <p:spPr>
          <a:xfrm>
            <a:off x="1369300" y="1197425"/>
            <a:ext cx="63978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Reminders and Tips</a:t>
            </a:r>
            <a:endParaRPr sz="2200" b="0"/>
          </a:p>
          <a:p>
            <a:pPr marL="457200" lvl="0" indent="-368300" algn="l" rtl="0">
              <a:lnSpc>
                <a:spcPct val="115000"/>
              </a:lnSpc>
              <a:spcBef>
                <a:spcPts val="600"/>
              </a:spcBef>
              <a:spcAft>
                <a:spcPts val="0"/>
              </a:spcAft>
              <a:buSzPts val="2200"/>
              <a:buChar char="•"/>
            </a:pPr>
            <a:r>
              <a:rPr lang="en-US" sz="2200" b="0"/>
              <a:t>In step 1, disability-related need(s) have been reviewed and discussed and may require additional IEP goals to support the disability-related need(s).</a:t>
            </a:r>
            <a:endParaRPr sz="2200" b="0"/>
          </a:p>
          <a:p>
            <a:pPr marL="457200" lvl="0" indent="-368300" algn="l" rtl="0">
              <a:lnSpc>
                <a:spcPct val="115000"/>
              </a:lnSpc>
              <a:spcBef>
                <a:spcPts val="600"/>
              </a:spcBef>
              <a:spcAft>
                <a:spcPts val="0"/>
              </a:spcAft>
              <a:buSzPts val="2200"/>
              <a:buChar char="•"/>
            </a:pPr>
            <a:r>
              <a:rPr lang="en-US" sz="2200" b="0">
                <a:solidFill>
                  <a:srgbClr val="000000"/>
                </a:solidFill>
              </a:rPr>
              <a:t>The IEP goal statement includes additional information about the goal that should be reviewed (i.e. condition statement, baseline, level of attainment).</a:t>
            </a:r>
            <a:endParaRPr sz="2200" b="0">
              <a:solidFill>
                <a:srgbClr val="000000"/>
              </a:solidFill>
            </a:endParaRPr>
          </a:p>
          <a:p>
            <a:pPr marL="457200" lvl="0" indent="0" algn="l" rtl="0">
              <a:lnSpc>
                <a:spcPct val="115000"/>
              </a:lnSpc>
              <a:spcBef>
                <a:spcPts val="600"/>
              </a:spcBef>
              <a:spcAft>
                <a:spcPts val="0"/>
              </a:spcAft>
              <a:buNone/>
            </a:pPr>
            <a:endParaRPr sz="2200" b="0">
              <a:solidFill>
                <a:srgbClr val="000000"/>
              </a:solidFill>
            </a:endParaRPr>
          </a:p>
          <a:p>
            <a:pPr marL="0" lvl="0" indent="0" algn="l" rtl="0">
              <a:lnSpc>
                <a:spcPct val="115000"/>
              </a:lnSpc>
              <a:spcBef>
                <a:spcPts val="600"/>
              </a:spcBef>
              <a:spcAft>
                <a:spcPts val="600"/>
              </a:spcAft>
              <a:buNone/>
            </a:pPr>
            <a:endParaRPr sz="2200" b="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0"/>
          <p:cNvSpPr txBox="1">
            <a:spLocks noGrp="1"/>
          </p:cNvSpPr>
          <p:nvPr>
            <p:ph type="body" idx="1"/>
          </p:nvPr>
        </p:nvSpPr>
        <p:spPr>
          <a:xfrm>
            <a:off x="190250"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Condition Statement in IEP Goal</a:t>
            </a:r>
            <a:endParaRPr/>
          </a:p>
        </p:txBody>
      </p:sp>
      <p:sp>
        <p:nvSpPr>
          <p:cNvPr id="523" name="Google Shape;523;p70"/>
          <p:cNvSpPr txBox="1">
            <a:spLocks noGrp="1"/>
          </p:cNvSpPr>
          <p:nvPr>
            <p:ph type="body" idx="2"/>
          </p:nvPr>
        </p:nvSpPr>
        <p:spPr>
          <a:xfrm>
            <a:off x="1275800" y="980350"/>
            <a:ext cx="6607200" cy="3885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t>Condition statements describe the circumstances under which a goal, benchmark, or STO is expected </a:t>
            </a:r>
            <a:br>
              <a:rPr lang="en-US" sz="1800"/>
            </a:br>
            <a:r>
              <a:rPr lang="en-US" sz="1800"/>
              <a:t>(they may address access, engagement, and </a:t>
            </a:r>
            <a:r>
              <a:rPr lang="en-US" sz="1800" i="1"/>
              <a:t>environment</a:t>
            </a:r>
            <a:r>
              <a:rPr lang="en-US" sz="1800"/>
              <a:t>).</a:t>
            </a:r>
            <a:endParaRPr sz="1800"/>
          </a:p>
          <a:p>
            <a:pPr marL="457200" lvl="0" indent="-342900" algn="l" rtl="0">
              <a:lnSpc>
                <a:spcPct val="100000"/>
              </a:lnSpc>
              <a:spcBef>
                <a:spcPts val="600"/>
              </a:spcBef>
              <a:spcAft>
                <a:spcPts val="0"/>
              </a:spcAft>
              <a:buSzPts val="1800"/>
              <a:buFont typeface="Lato"/>
              <a:buChar char="●"/>
            </a:pPr>
            <a:r>
              <a:rPr lang="en-US" sz="1800" b="0"/>
              <a:t>Context (when, where, how)</a:t>
            </a:r>
            <a:endParaRPr sz="1800" b="0"/>
          </a:p>
          <a:p>
            <a:pPr marL="914400" lvl="1" indent="-342900" algn="l" rtl="0">
              <a:lnSpc>
                <a:spcPct val="100000"/>
              </a:lnSpc>
              <a:spcBef>
                <a:spcPts val="600"/>
              </a:spcBef>
              <a:spcAft>
                <a:spcPts val="0"/>
              </a:spcAft>
              <a:buSzPts val="1800"/>
              <a:buFont typeface="Lato"/>
              <a:buChar char="○"/>
            </a:pPr>
            <a:r>
              <a:rPr lang="en-US" sz="1800"/>
              <a:t>During small group reading instruction … </a:t>
            </a:r>
            <a:endParaRPr sz="1800"/>
          </a:p>
          <a:p>
            <a:pPr marL="914400" lvl="1" indent="-342900" algn="l" rtl="0">
              <a:lnSpc>
                <a:spcPct val="100000"/>
              </a:lnSpc>
              <a:spcBef>
                <a:spcPts val="600"/>
              </a:spcBef>
              <a:spcAft>
                <a:spcPts val="0"/>
              </a:spcAft>
              <a:buSzPts val="1800"/>
              <a:buFont typeface="Lato"/>
              <a:buChar char="○"/>
            </a:pPr>
            <a:r>
              <a:rPr lang="en-US" sz="1800"/>
              <a:t>When given access to a word processor … </a:t>
            </a:r>
            <a:endParaRPr sz="1800"/>
          </a:p>
          <a:p>
            <a:pPr marL="457200" lvl="0" indent="-342900" algn="l" rtl="0">
              <a:lnSpc>
                <a:spcPct val="100000"/>
              </a:lnSpc>
              <a:spcBef>
                <a:spcPts val="600"/>
              </a:spcBef>
              <a:spcAft>
                <a:spcPts val="0"/>
              </a:spcAft>
              <a:buSzPts val="1800"/>
              <a:buFont typeface="Lato"/>
              <a:buChar char="●"/>
            </a:pPr>
            <a:r>
              <a:rPr lang="en-US" sz="1800" b="0"/>
              <a:t>Define complexity of task</a:t>
            </a:r>
            <a:endParaRPr sz="1800" b="0"/>
          </a:p>
          <a:p>
            <a:pPr marL="914400" lvl="1" indent="-342900" algn="l" rtl="0">
              <a:lnSpc>
                <a:spcPct val="100000"/>
              </a:lnSpc>
              <a:spcBef>
                <a:spcPts val="600"/>
              </a:spcBef>
              <a:spcAft>
                <a:spcPts val="0"/>
              </a:spcAft>
              <a:buSzPts val="1800"/>
              <a:buFont typeface="Lato"/>
              <a:buChar char="○"/>
            </a:pPr>
            <a:r>
              <a:rPr lang="en-US" sz="1800"/>
              <a:t>When reading a 4th grade text … </a:t>
            </a:r>
            <a:endParaRPr sz="1800"/>
          </a:p>
          <a:p>
            <a:pPr marL="457200" lvl="0" indent="-342900" algn="l" rtl="0">
              <a:lnSpc>
                <a:spcPct val="100000"/>
              </a:lnSpc>
              <a:spcBef>
                <a:spcPts val="600"/>
              </a:spcBef>
              <a:spcAft>
                <a:spcPts val="0"/>
              </a:spcAft>
              <a:buSzPts val="1800"/>
              <a:buFont typeface="Lato"/>
              <a:buChar char="●"/>
            </a:pPr>
            <a:r>
              <a:rPr lang="en-US" sz="1800" b="0"/>
              <a:t>Link accommodations to goals</a:t>
            </a:r>
            <a:endParaRPr sz="1800" b="0"/>
          </a:p>
          <a:p>
            <a:pPr marL="914400" lvl="1" indent="-342900" algn="l" rtl="0">
              <a:lnSpc>
                <a:spcPct val="100000"/>
              </a:lnSpc>
              <a:spcBef>
                <a:spcPts val="600"/>
              </a:spcBef>
              <a:spcAft>
                <a:spcPts val="0"/>
              </a:spcAft>
              <a:buSzPts val="1800"/>
              <a:buFont typeface="Lato"/>
              <a:buChar char="○"/>
            </a:pPr>
            <a:r>
              <a:rPr lang="en-US" sz="1800"/>
              <a:t>Given a choice of self-regulation techniques … </a:t>
            </a:r>
            <a:endParaRPr sz="1800"/>
          </a:p>
          <a:p>
            <a:pPr marL="457200" lvl="0" indent="-342900" algn="l" rtl="0">
              <a:lnSpc>
                <a:spcPct val="100000"/>
              </a:lnSpc>
              <a:spcBef>
                <a:spcPts val="600"/>
              </a:spcBef>
              <a:spcAft>
                <a:spcPts val="0"/>
              </a:spcAft>
              <a:buSzPts val="1800"/>
              <a:buFont typeface="Lato"/>
              <a:buChar char="●"/>
            </a:pPr>
            <a:r>
              <a:rPr lang="en-US" sz="1800" b="0"/>
              <a:t>Provide for student choice</a:t>
            </a:r>
            <a:endParaRPr sz="1800" b="0"/>
          </a:p>
          <a:p>
            <a:pPr marL="914400" lvl="1" indent="-342900" algn="l" rtl="0">
              <a:lnSpc>
                <a:spcPct val="100000"/>
              </a:lnSpc>
              <a:spcBef>
                <a:spcPts val="600"/>
              </a:spcBef>
              <a:spcAft>
                <a:spcPts val="0"/>
              </a:spcAft>
              <a:buSzPts val="1800"/>
              <a:buFont typeface="Lato"/>
              <a:buChar char="○"/>
            </a:pPr>
            <a:r>
              <a:rPr lang="en-US" sz="1800"/>
              <a:t>When given a choice of text … </a:t>
            </a:r>
            <a:endParaRPr sz="1800"/>
          </a:p>
          <a:p>
            <a:pPr marL="0" lvl="0" indent="0" algn="l" rtl="0">
              <a:lnSpc>
                <a:spcPct val="100000"/>
              </a:lnSpc>
              <a:spcBef>
                <a:spcPts val="600"/>
              </a:spcBef>
              <a:spcAft>
                <a:spcPts val="0"/>
              </a:spcAft>
              <a:buClr>
                <a:schemeClr val="dk1"/>
              </a:buClr>
              <a:buSzPts val="1100"/>
              <a:buFont typeface="Arial"/>
              <a:buNone/>
            </a:pPr>
            <a:endParaRPr sz="1800" b="0"/>
          </a:p>
          <a:p>
            <a:pPr marL="0" lvl="0" indent="0" algn="l" rtl="0">
              <a:lnSpc>
                <a:spcPct val="100000"/>
              </a:lnSpc>
              <a:spcBef>
                <a:spcPts val="600"/>
              </a:spcBef>
              <a:spcAft>
                <a:spcPts val="600"/>
              </a:spcAft>
              <a:buNone/>
            </a:pP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Scenario #1 - Type Idea in Chat</a:t>
            </a:r>
            <a:endParaRPr>
              <a:solidFill>
                <a:srgbClr val="FFFFFF"/>
              </a:solidFill>
            </a:endParaRPr>
          </a:p>
        </p:txBody>
      </p:sp>
      <p:sp>
        <p:nvSpPr>
          <p:cNvPr id="529" name="Google Shape;529;p71"/>
          <p:cNvSpPr txBox="1">
            <a:spLocks noGrp="1"/>
          </p:cNvSpPr>
          <p:nvPr>
            <p:ph type="body" idx="2"/>
          </p:nvPr>
        </p:nvSpPr>
        <p:spPr>
          <a:xfrm>
            <a:off x="1369300" y="1197425"/>
            <a:ext cx="6409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t>Disability-Related Need: </a:t>
            </a:r>
            <a:r>
              <a:rPr lang="en-US" sz="2000" b="0"/>
              <a:t>Improve attention and regulation to be able to independently complete classroom and school routines.</a:t>
            </a:r>
            <a:endParaRPr sz="2000" b="0"/>
          </a:p>
          <a:p>
            <a:pPr marL="0" lvl="0" indent="0" algn="l" rtl="0">
              <a:lnSpc>
                <a:spcPct val="115000"/>
              </a:lnSpc>
              <a:spcBef>
                <a:spcPts val="600"/>
              </a:spcBef>
              <a:spcAft>
                <a:spcPts val="0"/>
              </a:spcAft>
              <a:buNone/>
            </a:pPr>
            <a:r>
              <a:rPr lang="en-US" sz="2000"/>
              <a:t>Annual IEP Goal: </a:t>
            </a:r>
            <a:r>
              <a:rPr lang="en-US" sz="2000" b="0"/>
              <a:t>When eating in the school cafeteria, the student independently completes the lunch routine 90% of the time.</a:t>
            </a:r>
            <a:endParaRPr sz="2000"/>
          </a:p>
          <a:p>
            <a:pPr marL="457200" lvl="0" indent="-355600" algn="l" rtl="0">
              <a:lnSpc>
                <a:spcPct val="115000"/>
              </a:lnSpc>
              <a:spcBef>
                <a:spcPts val="600"/>
              </a:spcBef>
              <a:spcAft>
                <a:spcPts val="0"/>
              </a:spcAft>
              <a:buSzPts val="2000"/>
              <a:buChar char="•"/>
            </a:pPr>
            <a:r>
              <a:rPr lang="en-US" sz="2000"/>
              <a:t>Question</a:t>
            </a:r>
            <a:r>
              <a:rPr lang="en-US" sz="2000" b="0"/>
              <a:t>: How might this IEP goal translate into the home, virtual, or hybrid learning environment?</a:t>
            </a:r>
            <a:endParaRPr sz="2000" b="0"/>
          </a:p>
          <a:p>
            <a:pPr marL="457200" lvl="0" indent="-355600" algn="l" rtl="0">
              <a:lnSpc>
                <a:spcPct val="115000"/>
              </a:lnSpc>
              <a:spcBef>
                <a:spcPts val="600"/>
              </a:spcBef>
              <a:spcAft>
                <a:spcPts val="0"/>
              </a:spcAft>
              <a:buSzPts val="2000"/>
              <a:buChar char="•"/>
            </a:pPr>
            <a:r>
              <a:rPr lang="en-US" sz="2000" i="1"/>
              <a:t>Hint</a:t>
            </a:r>
            <a:r>
              <a:rPr lang="en-US" sz="2000" b="0" i="1"/>
              <a:t>: Look at the disability-related need it addresses. </a:t>
            </a:r>
            <a:endParaRPr sz="2000" b="0"/>
          </a:p>
          <a:p>
            <a:pPr marL="0" lvl="0" indent="0" algn="l" rtl="0">
              <a:lnSpc>
                <a:spcPct val="115000"/>
              </a:lnSpc>
              <a:spcBef>
                <a:spcPts val="600"/>
              </a:spcBef>
              <a:spcAft>
                <a:spcPts val="600"/>
              </a:spcAft>
              <a:buNone/>
            </a:pPr>
            <a:endParaRPr sz="2000" b="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Scenario #2 - Type Idea in Chat</a:t>
            </a:r>
            <a:endParaRPr>
              <a:solidFill>
                <a:srgbClr val="FFFFFF"/>
              </a:solidFill>
            </a:endParaRPr>
          </a:p>
        </p:txBody>
      </p:sp>
      <p:sp>
        <p:nvSpPr>
          <p:cNvPr id="535" name="Google Shape;535;p72"/>
          <p:cNvSpPr txBox="1">
            <a:spLocks noGrp="1"/>
          </p:cNvSpPr>
          <p:nvPr>
            <p:ph type="body" idx="2"/>
          </p:nvPr>
        </p:nvSpPr>
        <p:spPr>
          <a:xfrm>
            <a:off x="1392300" y="1197425"/>
            <a:ext cx="63633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t>Disability-Related Need: </a:t>
            </a:r>
            <a:r>
              <a:rPr lang="en-US" sz="2000" b="0"/>
              <a:t>Improve self-management.</a:t>
            </a:r>
            <a:endParaRPr sz="2000" b="0"/>
          </a:p>
          <a:p>
            <a:pPr marL="0" lvl="0" indent="0" algn="l" rtl="0">
              <a:lnSpc>
                <a:spcPct val="115000"/>
              </a:lnSpc>
              <a:spcBef>
                <a:spcPts val="600"/>
              </a:spcBef>
              <a:spcAft>
                <a:spcPts val="0"/>
              </a:spcAft>
              <a:buNone/>
            </a:pPr>
            <a:r>
              <a:rPr lang="en-US" sz="2000"/>
              <a:t>Annual IEP Goal: </a:t>
            </a:r>
            <a:r>
              <a:rPr lang="en-US" sz="2000" b="0"/>
              <a:t>When in a conflict with a peer, the student will utilize a self-management strategy that reduces the conflict between the student and the peer.</a:t>
            </a:r>
            <a:endParaRPr sz="2000"/>
          </a:p>
          <a:p>
            <a:pPr marL="457200" lvl="0" indent="-355600" algn="l" rtl="0">
              <a:lnSpc>
                <a:spcPct val="115000"/>
              </a:lnSpc>
              <a:spcBef>
                <a:spcPts val="600"/>
              </a:spcBef>
              <a:spcAft>
                <a:spcPts val="0"/>
              </a:spcAft>
              <a:buSzPts val="2000"/>
              <a:buChar char="•"/>
            </a:pPr>
            <a:r>
              <a:rPr lang="en-US" sz="2000"/>
              <a:t>Question 1</a:t>
            </a:r>
            <a:r>
              <a:rPr lang="en-US" sz="2000" b="0"/>
              <a:t>: How might this IEP goal translate into the home, virtual, or hybrid learning environment?</a:t>
            </a:r>
            <a:endParaRPr sz="2000" b="0"/>
          </a:p>
          <a:p>
            <a:pPr marL="457200" lvl="0" indent="-355600" algn="l" rtl="0">
              <a:lnSpc>
                <a:spcPct val="115000"/>
              </a:lnSpc>
              <a:spcBef>
                <a:spcPts val="0"/>
              </a:spcBef>
              <a:spcAft>
                <a:spcPts val="0"/>
              </a:spcAft>
              <a:buSzPts val="2000"/>
              <a:buChar char="•"/>
            </a:pPr>
            <a:r>
              <a:rPr lang="en-US" sz="2000" i="1"/>
              <a:t>Hint</a:t>
            </a:r>
            <a:r>
              <a:rPr lang="en-US" sz="2000" b="0" i="1"/>
              <a:t>: Look at the disability-related need it addresses. </a:t>
            </a:r>
            <a:endParaRPr sz="2000" b="0" i="1"/>
          </a:p>
          <a:p>
            <a:pPr marL="0" lvl="0" indent="0" algn="l" rtl="0">
              <a:lnSpc>
                <a:spcPct val="115000"/>
              </a:lnSpc>
              <a:spcBef>
                <a:spcPts val="600"/>
              </a:spcBef>
              <a:spcAft>
                <a:spcPts val="600"/>
              </a:spcAft>
              <a:buNone/>
            </a:pPr>
            <a:endParaRPr sz="2000" b="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Wrapping Up Review the IEP Goal</a:t>
            </a:r>
            <a:endParaRPr/>
          </a:p>
        </p:txBody>
      </p:sp>
      <p:sp>
        <p:nvSpPr>
          <p:cNvPr id="541" name="Google Shape;541;p73"/>
          <p:cNvSpPr txBox="1">
            <a:spLocks noGrp="1"/>
          </p:cNvSpPr>
          <p:nvPr>
            <p:ph type="body" idx="2"/>
          </p:nvPr>
        </p:nvSpPr>
        <p:spPr>
          <a:xfrm>
            <a:off x="902125" y="1230525"/>
            <a:ext cx="72435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a:t>If the answer to this question is “yes,”</a:t>
            </a:r>
            <a:r>
              <a:rPr lang="en-US" b="0"/>
              <a:t> then the target skill of the goal, as currently written, can be addressed by IEP goals and services in a virtual or hybrid learning environment. Continue to review the IEP.</a:t>
            </a:r>
            <a:endParaRPr sz="36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Wrapping Up Review the IEP Goal</a:t>
            </a:r>
            <a:endParaRPr/>
          </a:p>
        </p:txBody>
      </p:sp>
      <p:sp>
        <p:nvSpPr>
          <p:cNvPr id="547" name="Google Shape;547;p74"/>
          <p:cNvSpPr txBox="1">
            <a:spLocks noGrp="1"/>
          </p:cNvSpPr>
          <p:nvPr>
            <p:ph type="body" idx="2"/>
          </p:nvPr>
        </p:nvSpPr>
        <p:spPr>
          <a:xfrm>
            <a:off x="910400" y="1163200"/>
            <a:ext cx="7351800" cy="3755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t>If the answer to the question is “no,” </a:t>
            </a:r>
            <a:r>
              <a:rPr lang="en-US" sz="2000" b="0"/>
              <a:t>then the IEP team must now consider what changes are required to the IEP goal so the student’s disability-related needs are still addressed when they move between in-person to a virtual or hybrid learning environment. </a:t>
            </a:r>
            <a:endParaRPr sz="2000" b="0">
              <a:highlight>
                <a:srgbClr val="FFFF00"/>
              </a:highlight>
            </a:endParaRPr>
          </a:p>
          <a:p>
            <a:pPr marL="0" lvl="0" indent="0" algn="l" rtl="0">
              <a:lnSpc>
                <a:spcPct val="115000"/>
              </a:lnSpc>
              <a:spcBef>
                <a:spcPts val="600"/>
              </a:spcBef>
              <a:spcAft>
                <a:spcPts val="0"/>
              </a:spcAft>
              <a:buClr>
                <a:schemeClr val="dk1"/>
              </a:buClr>
              <a:buSzPts val="1100"/>
              <a:buFont typeface="Arial"/>
              <a:buNone/>
            </a:pPr>
            <a:r>
              <a:rPr lang="en-US" sz="2000" b="0"/>
              <a:t>When reviewing each IEP goal, consider all the IEP goal components including the target skill, any conditions outlined in the IEP goal statement, and baseline and level of attainment. Procedures for monitoring IEP goal progress are also considered and will be addressed in Section 2 of this document. </a:t>
            </a:r>
            <a:endParaRPr sz="2000" b="0">
              <a:highlight>
                <a:srgbClr val="FFFF00"/>
              </a:highlight>
            </a:endParaRPr>
          </a:p>
          <a:p>
            <a:pPr marL="0" lvl="0" indent="0" algn="l" rtl="0">
              <a:lnSpc>
                <a:spcPct val="115000"/>
              </a:lnSpc>
              <a:spcBef>
                <a:spcPts val="600"/>
              </a:spcBef>
              <a:spcAft>
                <a:spcPts val="600"/>
              </a:spcAft>
              <a:buClr>
                <a:schemeClr val="dk1"/>
              </a:buClr>
              <a:buSzPts val="1100"/>
              <a:buFont typeface="Arial"/>
              <a:buNone/>
            </a:pPr>
            <a:endParaRPr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Wrapping Up Review the IEP Goal</a:t>
            </a:r>
            <a:endParaRPr/>
          </a:p>
        </p:txBody>
      </p:sp>
      <p:sp>
        <p:nvSpPr>
          <p:cNvPr id="553" name="Google Shape;553;p75"/>
          <p:cNvSpPr txBox="1">
            <a:spLocks noGrp="1"/>
          </p:cNvSpPr>
          <p:nvPr>
            <p:ph type="body" idx="2"/>
          </p:nvPr>
        </p:nvSpPr>
        <p:spPr>
          <a:xfrm>
            <a:off x="457450" y="1197425"/>
            <a:ext cx="82677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None/>
            </a:pPr>
            <a:r>
              <a:rPr lang="en-US" sz="2000" b="0"/>
              <a:t>Once all IEP goals are reviewed, the team then moves on to consider IEP services needed to implement goal(s) to address the student’s disability-related need(s) and provide FAPE. The IEP team may consider if some IEP goals can be supported in-person, with appropriate measures to ensure student and staff safety. This may include developing a contingency plan to outline changes to IEP goals, supplementary aids and services, specially designed instruction, related services or program modifications or supports for school staff. </a:t>
            </a:r>
            <a:r>
              <a:rPr lang="en-US" sz="2000" b="0" i="1"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 discussion questions on page 7 for additional considerations to help with decision-making.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Google Shape;109;p13"/>
          <p:cNvSpPr txBox="1">
            <a:spLocks noGrp="1"/>
          </p:cNvSpPr>
          <p:nvPr>
            <p:ph type="body" idx="2"/>
          </p:nvPr>
        </p:nvSpPr>
        <p:spPr>
          <a:xfrm>
            <a:off x="1383250" y="1045925"/>
            <a:ext cx="6372300" cy="26643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b="0"/>
              <a:t>You may access materials in the participant folder at any time during or after the presentation.</a:t>
            </a:r>
            <a:endParaRPr b="0"/>
          </a:p>
          <a:p>
            <a:pPr marL="457200" lvl="0" indent="-381000" algn="l" rtl="0">
              <a:lnSpc>
                <a:spcPct val="115000"/>
              </a:lnSpc>
              <a:spcBef>
                <a:spcPts val="600"/>
              </a:spcBef>
              <a:spcAft>
                <a:spcPts val="0"/>
              </a:spcAft>
              <a:buSzPts val="2400"/>
              <a:buChar char="•"/>
            </a:pPr>
            <a:r>
              <a:rPr lang="en-US" b="0"/>
              <a:t>Please use the Google Form for submitting questions. </a:t>
            </a:r>
            <a:endParaRPr b="0"/>
          </a:p>
          <a:p>
            <a:pPr marL="457200" lvl="0" indent="-381000" algn="l" rtl="0">
              <a:lnSpc>
                <a:spcPct val="115000"/>
              </a:lnSpc>
              <a:spcBef>
                <a:spcPts val="600"/>
              </a:spcBef>
              <a:spcAft>
                <a:spcPts val="0"/>
              </a:spcAft>
              <a:buSzPts val="2400"/>
              <a:buChar char="•"/>
            </a:pPr>
            <a:r>
              <a:rPr lang="en-US" b="0"/>
              <a:t>Both links will be available in the chat. </a:t>
            </a:r>
            <a:endParaRPr b="0"/>
          </a:p>
          <a:p>
            <a:pPr marL="0" lvl="0" indent="0" algn="l" rtl="0">
              <a:lnSpc>
                <a:spcPct val="115000"/>
              </a:lnSpc>
              <a:spcBef>
                <a:spcPts val="600"/>
              </a:spcBef>
              <a:spcAft>
                <a:spcPts val="0"/>
              </a:spcAft>
              <a:buClr>
                <a:schemeClr val="dk1"/>
              </a:buClr>
              <a:buSzPts val="1100"/>
              <a:buFont typeface="Arial"/>
              <a:buNone/>
            </a:pPr>
            <a:endParaRPr b="0"/>
          </a:p>
          <a:p>
            <a:pPr marL="0" lvl="0" indent="0" algn="l" rtl="0">
              <a:lnSpc>
                <a:spcPct val="115000"/>
              </a:lnSpc>
              <a:spcBef>
                <a:spcPts val="600"/>
              </a:spcBef>
              <a:spcAft>
                <a:spcPts val="600"/>
              </a:spcAft>
              <a:buNone/>
            </a:pPr>
            <a:endParaRPr b="0"/>
          </a:p>
        </p:txBody>
      </p:sp>
      <p:pic>
        <p:nvPicPr>
          <p:cNvPr id="110" name="Google Shape;110;p13"/>
          <p:cNvPicPr preferRelativeResize="0"/>
          <p:nvPr/>
        </p:nvPicPr>
        <p:blipFill>
          <a:blip r:embed="rId3">
            <a:alphaModFix/>
          </a:blip>
          <a:stretch>
            <a:fillRect/>
          </a:stretch>
        </p:blipFill>
        <p:spPr>
          <a:xfrm>
            <a:off x="1833575" y="3990975"/>
            <a:ext cx="5505450" cy="971550"/>
          </a:xfrm>
          <a:prstGeom prst="rect">
            <a:avLst/>
          </a:prstGeom>
          <a:noFill/>
          <a:ln>
            <a:noFill/>
          </a:ln>
        </p:spPr>
      </p:pic>
      <p:sp>
        <p:nvSpPr>
          <p:cNvPr id="111" name="Google Shape;111;p13"/>
          <p:cNvSpPr/>
          <p:nvPr/>
        </p:nvSpPr>
        <p:spPr>
          <a:xfrm>
            <a:off x="3969825" y="3758349"/>
            <a:ext cx="302400" cy="34050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12" name="Google Shape;112;p13"/>
          <p:cNvSpPr txBox="1">
            <a:spLocks noGrp="1"/>
          </p:cNvSpPr>
          <p:nvPr>
            <p:ph type="body" idx="1"/>
          </p:nvPr>
        </p:nvSpPr>
        <p:spPr>
          <a:xfrm>
            <a:off x="190250"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Meeting Folder and Questions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Moving from In-Person to Virtual or Hybrid Learning Environments</a:t>
            </a:r>
            <a:endParaRPr sz="2600"/>
          </a:p>
        </p:txBody>
      </p:sp>
      <p:sp>
        <p:nvSpPr>
          <p:cNvPr id="559" name="Google Shape;559;p76"/>
          <p:cNvSpPr/>
          <p:nvPr/>
        </p:nvSpPr>
        <p:spPr>
          <a:xfrm>
            <a:off x="3172725" y="1062500"/>
            <a:ext cx="2520600" cy="8037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(section of IEP) be addressed / implemented as written?</a:t>
            </a:r>
            <a:endParaRPr sz="1600" b="1">
              <a:solidFill>
                <a:srgbClr val="FFFFFF"/>
              </a:solidFill>
              <a:latin typeface="Lato"/>
              <a:ea typeface="Lato"/>
              <a:cs typeface="Lato"/>
              <a:sym typeface="Lato"/>
            </a:endParaRPr>
          </a:p>
        </p:txBody>
      </p:sp>
      <p:sp>
        <p:nvSpPr>
          <p:cNvPr id="560" name="Google Shape;560;p76"/>
          <p:cNvSpPr/>
          <p:nvPr/>
        </p:nvSpPr>
        <p:spPr>
          <a:xfrm>
            <a:off x="3172725" y="2094750"/>
            <a:ext cx="4018200" cy="10194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student needs be addressed, goal implemented and progress monitored with services provided in a virtual learning environment?</a:t>
            </a:r>
            <a:endParaRPr sz="1600" b="1">
              <a:solidFill>
                <a:srgbClr val="FFFFFF"/>
              </a:solidFill>
              <a:latin typeface="Lato"/>
              <a:ea typeface="Lato"/>
              <a:cs typeface="Lato"/>
              <a:sym typeface="Lato"/>
            </a:endParaRPr>
          </a:p>
        </p:txBody>
      </p:sp>
      <p:sp>
        <p:nvSpPr>
          <p:cNvPr id="561" name="Google Shape;561;p76"/>
          <p:cNvSpPr/>
          <p:nvPr/>
        </p:nvSpPr>
        <p:spPr>
          <a:xfrm>
            <a:off x="181375" y="3675775"/>
            <a:ext cx="2970600" cy="12981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Lato"/>
                <a:ea typeface="Lato"/>
                <a:cs typeface="Lato"/>
                <a:sym typeface="Lato"/>
              </a:rPr>
              <a:t>Contingency plan / IEP revision describes how FAPE is provided in virtual or hybrid learning environment</a:t>
            </a:r>
            <a:endParaRPr sz="1500" b="1">
              <a:solidFill>
                <a:srgbClr val="FFFFFF"/>
              </a:solidFill>
              <a:latin typeface="Lato"/>
              <a:ea typeface="Lato"/>
              <a:cs typeface="Lato"/>
              <a:sym typeface="Lato"/>
            </a:endParaRPr>
          </a:p>
        </p:txBody>
      </p:sp>
      <p:sp>
        <p:nvSpPr>
          <p:cNvPr id="562" name="Google Shape;562;p76"/>
          <p:cNvSpPr/>
          <p:nvPr/>
        </p:nvSpPr>
        <p:spPr>
          <a:xfrm>
            <a:off x="204075" y="1062500"/>
            <a:ext cx="2038500" cy="14802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Implement as written and continue to next step in IEP analysis</a:t>
            </a:r>
            <a:endParaRPr sz="1600" b="1">
              <a:solidFill>
                <a:srgbClr val="FFFFFF"/>
              </a:solidFill>
              <a:latin typeface="Lato"/>
              <a:ea typeface="Lato"/>
              <a:cs typeface="Lato"/>
              <a:sym typeface="Lato"/>
            </a:endParaRPr>
          </a:p>
        </p:txBody>
      </p:sp>
      <p:sp>
        <p:nvSpPr>
          <p:cNvPr id="563" name="Google Shape;563;p76"/>
          <p:cNvSpPr/>
          <p:nvPr/>
        </p:nvSpPr>
        <p:spPr>
          <a:xfrm rot="5400000">
            <a:off x="5805600" y="1289225"/>
            <a:ext cx="595200" cy="562500"/>
          </a:xfrm>
          <a:prstGeom prst="bentArrow">
            <a:avLst>
              <a:gd name="adj1" fmla="val 25000"/>
              <a:gd name="adj2" fmla="val 2774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6"/>
          <p:cNvSpPr txBox="1"/>
          <p:nvPr/>
        </p:nvSpPr>
        <p:spPr>
          <a:xfrm>
            <a:off x="6162275" y="1066782"/>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565" name="Google Shape;565;p76"/>
          <p:cNvSpPr/>
          <p:nvPr/>
        </p:nvSpPr>
        <p:spPr>
          <a:xfrm rot="5400000">
            <a:off x="7146400" y="2411200"/>
            <a:ext cx="899400" cy="562500"/>
          </a:xfrm>
          <a:prstGeom prst="bentArrow">
            <a:avLst>
              <a:gd name="adj1" fmla="val 25000"/>
              <a:gd name="adj2" fmla="val 25008"/>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6"/>
          <p:cNvSpPr txBox="1"/>
          <p:nvPr/>
        </p:nvSpPr>
        <p:spPr>
          <a:xfrm>
            <a:off x="7701100" y="2058000"/>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567" name="Google Shape;567;p76"/>
          <p:cNvSpPr/>
          <p:nvPr/>
        </p:nvSpPr>
        <p:spPr>
          <a:xfrm rot="-5400000" flipH="1">
            <a:off x="2089400" y="2639650"/>
            <a:ext cx="1356300" cy="562500"/>
          </a:xfrm>
          <a:prstGeom prst="bentArrow">
            <a:avLst>
              <a:gd name="adj1" fmla="val 25000"/>
              <a:gd name="adj2" fmla="val 2848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6"/>
          <p:cNvSpPr/>
          <p:nvPr/>
        </p:nvSpPr>
        <p:spPr>
          <a:xfrm>
            <a:off x="2345634" y="1342950"/>
            <a:ext cx="6984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6"/>
          <p:cNvSpPr txBox="1"/>
          <p:nvPr/>
        </p:nvSpPr>
        <p:spPr>
          <a:xfrm>
            <a:off x="2513830" y="1111746"/>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570" name="Google Shape;570;p76"/>
          <p:cNvSpPr txBox="1"/>
          <p:nvPr/>
        </p:nvSpPr>
        <p:spPr>
          <a:xfrm>
            <a:off x="2115425" y="2683600"/>
            <a:ext cx="5034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571" name="Google Shape;571;p76"/>
          <p:cNvSpPr txBox="1"/>
          <p:nvPr/>
        </p:nvSpPr>
        <p:spPr>
          <a:xfrm>
            <a:off x="10903850" y="10609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latin typeface="Lato"/>
              <a:ea typeface="Lato"/>
              <a:cs typeface="Lato"/>
              <a:sym typeface="Lato"/>
            </a:endParaRPr>
          </a:p>
        </p:txBody>
      </p:sp>
      <p:sp>
        <p:nvSpPr>
          <p:cNvPr id="572" name="Google Shape;572;p76"/>
          <p:cNvSpPr txBox="1"/>
          <p:nvPr/>
        </p:nvSpPr>
        <p:spPr>
          <a:xfrm>
            <a:off x="9198325" y="1259657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
            </a:r>
            <a:endParaRPr>
              <a:latin typeface="Lato"/>
              <a:ea typeface="Lato"/>
              <a:cs typeface="Lato"/>
              <a:sym typeface="Lato"/>
            </a:endParaRPr>
          </a:p>
        </p:txBody>
      </p:sp>
      <p:sp>
        <p:nvSpPr>
          <p:cNvPr id="573" name="Google Shape;573;p76"/>
          <p:cNvSpPr/>
          <p:nvPr/>
        </p:nvSpPr>
        <p:spPr>
          <a:xfrm>
            <a:off x="4545025" y="3340825"/>
            <a:ext cx="3935100" cy="12120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US" sz="1600" b="1">
                <a:solidFill>
                  <a:srgbClr val="FFFFFF"/>
                </a:solidFill>
                <a:latin typeface="Lato"/>
                <a:ea typeface="Lato"/>
                <a:cs typeface="Lato"/>
                <a:sym typeface="Lato"/>
              </a:rPr>
              <a:t>Determine how to provide needed in-person services with appropriate measures to ensure student and staff safety</a:t>
            </a:r>
            <a:endParaRPr sz="2000" b="1">
              <a:solidFill>
                <a:srgbClr val="FFFFFF"/>
              </a:solidFill>
              <a:latin typeface="Lato"/>
              <a:ea typeface="Lato"/>
              <a:cs typeface="Lato"/>
              <a:sym typeface="Lato"/>
            </a:endParaRPr>
          </a:p>
        </p:txBody>
      </p:sp>
      <p:sp>
        <p:nvSpPr>
          <p:cNvPr id="574" name="Google Shape;574;p76"/>
          <p:cNvSpPr/>
          <p:nvPr/>
        </p:nvSpPr>
        <p:spPr>
          <a:xfrm>
            <a:off x="3260262" y="3809925"/>
            <a:ext cx="12120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8"/>
        <p:cNvGrpSpPr/>
        <p:nvPr/>
      </p:nvGrpSpPr>
      <p:grpSpPr>
        <a:xfrm>
          <a:off x="0" y="0"/>
          <a:ext cx="0" cy="0"/>
          <a:chOff x="0" y="0"/>
          <a:chExt cx="0" cy="0"/>
        </a:xfrm>
      </p:grpSpPr>
      <p:sp>
        <p:nvSpPr>
          <p:cNvPr id="579" name="Google Shape;579;p7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Section 1 </a:t>
            </a:r>
            <a:endParaRPr/>
          </a:p>
        </p:txBody>
      </p:sp>
      <p:sp>
        <p:nvSpPr>
          <p:cNvPr id="580" name="Google Shape;580;p77"/>
          <p:cNvSpPr txBox="1">
            <a:spLocks noGrp="1"/>
          </p:cNvSpPr>
          <p:nvPr>
            <p:ph type="body" idx="2"/>
          </p:nvPr>
        </p:nvSpPr>
        <p:spPr>
          <a:xfrm>
            <a:off x="465750" y="1197425"/>
            <a:ext cx="8212500" cy="25128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600"/>
              <a:t>Review IEP Services to Determine if the Students is Able to Access, Engage, and Make Progress in both General and Special Education Instruction and Environments</a:t>
            </a:r>
            <a:endParaRPr sz="2600"/>
          </a:p>
          <a:p>
            <a:pPr marL="0" lvl="0" indent="0" algn="ctr" rtl="0">
              <a:lnSpc>
                <a:spcPct val="100000"/>
              </a:lnSpc>
              <a:spcBef>
                <a:spcPts val="439"/>
              </a:spcBef>
              <a:spcAft>
                <a:spcPts val="0"/>
              </a:spcAft>
              <a:buClr>
                <a:schemeClr val="dk1"/>
              </a:buClr>
              <a:buSzPts val="1100"/>
              <a:buFont typeface="Arial"/>
              <a:buNone/>
            </a:pPr>
            <a:endParaRPr sz="400" b="0" i="1"/>
          </a:p>
          <a:p>
            <a:pPr marL="0" lvl="0" indent="0" algn="ctr" rtl="0">
              <a:lnSpc>
                <a:spcPct val="100000"/>
              </a:lnSpc>
              <a:spcBef>
                <a:spcPts val="439"/>
              </a:spcBef>
              <a:spcAft>
                <a:spcPts val="0"/>
              </a:spcAft>
              <a:buClr>
                <a:schemeClr val="dk1"/>
              </a:buClr>
              <a:buSzPts val="1100"/>
              <a:buFont typeface="Arial"/>
              <a:buNone/>
            </a:pPr>
            <a:r>
              <a:rPr lang="en-US" b="0" i="1"/>
              <a:t>Refer to each individual student’s Special Education Form I-4 Section IV Program Summary</a:t>
            </a:r>
            <a:endParaRPr sz="3600" b="0" i="1">
              <a:solidFill>
                <a:srgbClr val="000000"/>
              </a:solidFill>
            </a:endParaRPr>
          </a:p>
          <a:p>
            <a:pPr marL="0" lvl="0" indent="0" algn="l" rtl="0">
              <a:lnSpc>
                <a:spcPct val="100000"/>
              </a:lnSpc>
              <a:spcBef>
                <a:spcPts val="439"/>
              </a:spcBef>
              <a:spcAft>
                <a:spcPts val="0"/>
              </a:spcAft>
              <a:buNone/>
            </a:pPr>
            <a:endParaRPr sz="1400" b="0">
              <a:solidFill>
                <a:srgbClr val="000000"/>
              </a:solidFill>
            </a:endParaRPr>
          </a:p>
          <a:p>
            <a:pPr marL="0" lvl="0" indent="0" algn="ctr" rtl="0">
              <a:lnSpc>
                <a:spcPct val="115000"/>
              </a:lnSpc>
              <a:spcBef>
                <a:spcPts val="0"/>
              </a:spcBef>
              <a:spcAft>
                <a:spcPts val="0"/>
              </a:spcAft>
              <a:buClr>
                <a:schemeClr val="dk1"/>
              </a:buClr>
              <a:buSzPts val="1100"/>
              <a:buFont typeface="Arial"/>
              <a:buNone/>
            </a:pPr>
            <a:endParaRPr sz="4700"/>
          </a:p>
        </p:txBody>
      </p:sp>
      <p:sp>
        <p:nvSpPr>
          <p:cNvPr id="581" name="Google Shape;581;p77"/>
          <p:cNvSpPr txBox="1"/>
          <p:nvPr/>
        </p:nvSpPr>
        <p:spPr>
          <a:xfrm>
            <a:off x="465750" y="4082600"/>
            <a:ext cx="8212500" cy="65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a:solidFill>
                  <a:schemeClr val="dk1"/>
                </a:solidFill>
                <a:latin typeface="Lato"/>
                <a:ea typeface="Lato"/>
                <a:cs typeface="Lato"/>
                <a:sym typeface="Lato"/>
              </a:rPr>
              <a:t>Brain Break: </a:t>
            </a:r>
            <a:r>
              <a:rPr lang="en-US" sz="2300">
                <a:solidFill>
                  <a:schemeClr val="dk1"/>
                </a:solidFill>
                <a:latin typeface="Lato"/>
                <a:ea typeface="Lato"/>
                <a:cs typeface="Lato"/>
                <a:sym typeface="Lato"/>
              </a:rPr>
              <a:t>Stand up, take some breaths, stretch, and type the name of your favorite animal in the chat.</a:t>
            </a:r>
            <a:endParaRPr sz="23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2300">
              <a:solidFill>
                <a:schemeClr val="dk1"/>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IEP Services</a:t>
            </a:r>
            <a:endParaRPr/>
          </a:p>
        </p:txBody>
      </p:sp>
      <p:sp>
        <p:nvSpPr>
          <p:cNvPr id="587" name="Google Shape;587;p78"/>
          <p:cNvSpPr txBox="1">
            <a:spLocks noGrp="1"/>
          </p:cNvSpPr>
          <p:nvPr>
            <p:ph type="body" idx="2"/>
          </p:nvPr>
        </p:nvSpPr>
        <p:spPr>
          <a:xfrm>
            <a:off x="1795050" y="1197425"/>
            <a:ext cx="55002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Process Question: </a:t>
            </a:r>
            <a:r>
              <a:rPr lang="en-US" i="1"/>
              <a:t> </a:t>
            </a:r>
            <a:r>
              <a:rPr lang="en-US" b="0"/>
              <a:t>Can IEP supports or services be implemented as currently written in the IEP  so the student can access, engage, and make progress toward IEP goal attainment in a </a:t>
            </a:r>
            <a:r>
              <a:rPr lang="en-US" b="0" i="1"/>
              <a:t>virtual </a:t>
            </a:r>
            <a:r>
              <a:rPr lang="en-US" b="0"/>
              <a:t>or </a:t>
            </a:r>
            <a:r>
              <a:rPr lang="en-US" b="0" i="1"/>
              <a:t>hybrid </a:t>
            </a:r>
            <a:r>
              <a:rPr lang="en-US" b="0"/>
              <a:t>learning environment?</a:t>
            </a:r>
            <a:endParaRPr b="0">
              <a:solidFill>
                <a:srgbClr val="FF0000"/>
              </a:solidFill>
            </a:endParaRPr>
          </a:p>
          <a:p>
            <a:pPr marL="0" lvl="0" indent="0" algn="l" rtl="0">
              <a:lnSpc>
                <a:spcPct val="115000"/>
              </a:lnSpc>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Review IEP Services</a:t>
            </a:r>
            <a:endParaRPr/>
          </a:p>
        </p:txBody>
      </p:sp>
      <p:sp>
        <p:nvSpPr>
          <p:cNvPr id="593" name="Google Shape;593;p79"/>
          <p:cNvSpPr txBox="1">
            <a:spLocks noGrp="1"/>
          </p:cNvSpPr>
          <p:nvPr>
            <p:ph type="body" idx="2"/>
          </p:nvPr>
        </p:nvSpPr>
        <p:spPr>
          <a:xfrm>
            <a:off x="1380800" y="993775"/>
            <a:ext cx="6535800" cy="2716500"/>
          </a:xfrm>
          <a:prstGeom prst="rect">
            <a:avLst/>
          </a:prstGeom>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a:t>Reminders and Tips</a:t>
            </a:r>
            <a:endParaRPr sz="2000"/>
          </a:p>
          <a:p>
            <a:pPr marL="457200" marR="0" lvl="0" indent="-355600" algn="l" rtl="0">
              <a:lnSpc>
                <a:spcPct val="115000"/>
              </a:lnSpc>
              <a:spcBef>
                <a:spcPts val="600"/>
              </a:spcBef>
              <a:spcAft>
                <a:spcPts val="0"/>
              </a:spcAft>
              <a:buSzPts val="2000"/>
              <a:buChar char="•"/>
            </a:pPr>
            <a:r>
              <a:rPr lang="en-US" sz="2000" b="0"/>
              <a:t>Disability-related needs and IEP goals may have been revised in part 1 and part 2 requiring additional or different IEP services. </a:t>
            </a:r>
            <a:endParaRPr sz="2000" b="0"/>
          </a:p>
          <a:p>
            <a:pPr marL="457200" marR="0" lvl="0" indent="-355600" algn="l" rtl="0">
              <a:lnSpc>
                <a:spcPct val="115000"/>
              </a:lnSpc>
              <a:spcBef>
                <a:spcPts val="0"/>
              </a:spcBef>
              <a:spcAft>
                <a:spcPts val="0"/>
              </a:spcAft>
              <a:buSzPts val="2000"/>
              <a:buChar char="•"/>
            </a:pPr>
            <a:r>
              <a:rPr lang="en-US" sz="2000" b="0"/>
              <a:t>IEP services are the individualized instruction and support the student will receive and include:</a:t>
            </a:r>
            <a:endParaRPr sz="2000" b="0"/>
          </a:p>
          <a:p>
            <a:pPr marL="914400" marR="0" lvl="1" indent="-355600" algn="l" rtl="0">
              <a:lnSpc>
                <a:spcPct val="115000"/>
              </a:lnSpc>
              <a:spcBef>
                <a:spcPts val="0"/>
              </a:spcBef>
              <a:spcAft>
                <a:spcPts val="0"/>
              </a:spcAft>
              <a:buSzPts val="2000"/>
              <a:buChar char="○"/>
            </a:pPr>
            <a:r>
              <a:rPr lang="en-US" sz="2000"/>
              <a:t>supplementary aids and services</a:t>
            </a:r>
            <a:endParaRPr sz="2000"/>
          </a:p>
          <a:p>
            <a:pPr marL="914400" lvl="1" indent="-355600" algn="l" rtl="0">
              <a:lnSpc>
                <a:spcPct val="115000"/>
              </a:lnSpc>
              <a:spcBef>
                <a:spcPts val="0"/>
              </a:spcBef>
              <a:spcAft>
                <a:spcPts val="0"/>
              </a:spcAft>
              <a:buSzPts val="2000"/>
              <a:buChar char="○"/>
            </a:pPr>
            <a:r>
              <a:rPr lang="en-US" sz="2000"/>
              <a:t>specially designed instruction</a:t>
            </a:r>
            <a:endParaRPr sz="2000"/>
          </a:p>
          <a:p>
            <a:pPr marL="914400" lvl="1" indent="-355600" algn="l" rtl="0">
              <a:lnSpc>
                <a:spcPct val="115000"/>
              </a:lnSpc>
              <a:spcBef>
                <a:spcPts val="0"/>
              </a:spcBef>
              <a:spcAft>
                <a:spcPts val="0"/>
              </a:spcAft>
              <a:buSzPts val="2000"/>
              <a:buChar char="○"/>
            </a:pPr>
            <a:r>
              <a:rPr lang="en-US" sz="2000"/>
              <a:t>related services</a:t>
            </a:r>
            <a:endParaRPr sz="2000"/>
          </a:p>
          <a:p>
            <a:pPr marL="914400" marR="0" lvl="1" indent="-355600" algn="l" rtl="0">
              <a:lnSpc>
                <a:spcPct val="115000"/>
              </a:lnSpc>
              <a:spcBef>
                <a:spcPts val="0"/>
              </a:spcBef>
              <a:spcAft>
                <a:spcPts val="0"/>
              </a:spcAft>
              <a:buSzPts val="2000"/>
              <a:buChar char="○"/>
            </a:pPr>
            <a:r>
              <a:rPr lang="en-US" sz="2000"/>
              <a:t>program modifications or supports for school staff</a:t>
            </a:r>
            <a:endParaRPr sz="2000"/>
          </a:p>
          <a:p>
            <a:pPr marL="914400" marR="0" lvl="0" indent="0" algn="l" rtl="0">
              <a:lnSpc>
                <a:spcPct val="115000"/>
              </a:lnSpc>
              <a:spcBef>
                <a:spcPts val="600"/>
              </a:spcBef>
              <a:spcAft>
                <a:spcPts val="600"/>
              </a:spcAft>
              <a:buNone/>
            </a:pPr>
            <a:endParaRPr sz="2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Review IEP Services</a:t>
            </a:r>
            <a:endParaRPr sz="3200"/>
          </a:p>
        </p:txBody>
      </p:sp>
      <p:sp>
        <p:nvSpPr>
          <p:cNvPr id="599" name="Google Shape;599;p80"/>
          <p:cNvSpPr txBox="1">
            <a:spLocks noGrp="1"/>
          </p:cNvSpPr>
          <p:nvPr>
            <p:ph type="body" idx="2"/>
          </p:nvPr>
        </p:nvSpPr>
        <p:spPr>
          <a:xfrm>
            <a:off x="1369800" y="1197425"/>
            <a:ext cx="6392400" cy="2512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000"/>
              <a:t>WARNING</a:t>
            </a:r>
            <a:endParaRPr sz="2000"/>
          </a:p>
          <a:p>
            <a:pPr marL="457200" lvl="0" indent="-355600" algn="l" rtl="0">
              <a:lnSpc>
                <a:spcPct val="115000"/>
              </a:lnSpc>
              <a:spcBef>
                <a:spcPts val="600"/>
              </a:spcBef>
              <a:spcAft>
                <a:spcPts val="0"/>
              </a:spcAft>
              <a:buSzPts val="2000"/>
              <a:buChar char="•"/>
            </a:pPr>
            <a:r>
              <a:rPr lang="en-US" sz="2000" b="0"/>
              <a:t>Determining the need for and the frequency, duration, amount, and location of IEP services must always be individualized based on the unique disability-related needs and IEP goals of the student and not labels or “one-size fits all” decision-making.</a:t>
            </a:r>
            <a:endParaRPr sz="2000" b="0"/>
          </a:p>
          <a:p>
            <a:pPr marL="457200" lvl="0" indent="-355600" algn="l" rtl="0">
              <a:lnSpc>
                <a:spcPct val="115000"/>
              </a:lnSpc>
              <a:spcBef>
                <a:spcPts val="0"/>
              </a:spcBef>
              <a:spcAft>
                <a:spcPts val="0"/>
              </a:spcAft>
              <a:buSzPts val="2000"/>
              <a:buChar char="•"/>
            </a:pPr>
            <a:r>
              <a:rPr lang="en-US" sz="2000" b="0"/>
              <a:t>The following examples are provided for consideration within individual student, school, and family contexts and do not cover all considerations.</a:t>
            </a:r>
            <a:endParaRPr sz="2000" b="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Instruction and Support Depend on Context</a:t>
            </a:r>
            <a:endParaRPr sz="3200"/>
          </a:p>
        </p:txBody>
      </p:sp>
      <p:sp>
        <p:nvSpPr>
          <p:cNvPr id="605" name="Google Shape;605;p81"/>
          <p:cNvSpPr txBox="1">
            <a:spLocks noGrp="1"/>
          </p:cNvSpPr>
          <p:nvPr>
            <p:ph type="body" idx="2"/>
          </p:nvPr>
        </p:nvSpPr>
        <p:spPr>
          <a:xfrm>
            <a:off x="1396675" y="1127650"/>
            <a:ext cx="6378900" cy="2582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t>Examples of student characteristics that may NOT require additional IEP support or services:</a:t>
            </a:r>
            <a:endParaRPr sz="2200"/>
          </a:p>
          <a:p>
            <a:pPr marL="457200" lvl="0" indent="-368300" algn="l" rtl="0">
              <a:lnSpc>
                <a:spcPct val="100000"/>
              </a:lnSpc>
              <a:spcBef>
                <a:spcPts val="439"/>
              </a:spcBef>
              <a:spcAft>
                <a:spcPts val="0"/>
              </a:spcAft>
              <a:buSzPts val="2200"/>
              <a:buChar char="•"/>
            </a:pPr>
            <a:r>
              <a:rPr lang="en-US" sz="2200" b="0"/>
              <a:t>History of success using online and virtual learning platforms, applications, and programs</a:t>
            </a:r>
            <a:endParaRPr sz="2200" b="0"/>
          </a:p>
          <a:p>
            <a:pPr marL="457200" lvl="0" indent="-368300" algn="l" rtl="0">
              <a:lnSpc>
                <a:spcPct val="100000"/>
              </a:lnSpc>
              <a:spcBef>
                <a:spcPts val="0"/>
              </a:spcBef>
              <a:spcAft>
                <a:spcPts val="0"/>
              </a:spcAft>
              <a:buSzPts val="2200"/>
              <a:buChar char="•"/>
            </a:pPr>
            <a:r>
              <a:rPr lang="en-US" sz="2200" b="0"/>
              <a:t>Adapts reasonably well to changes in schedules</a:t>
            </a:r>
            <a:endParaRPr sz="2200" b="0"/>
          </a:p>
          <a:p>
            <a:pPr marL="457200" lvl="0" indent="-368300" algn="l" rtl="0">
              <a:lnSpc>
                <a:spcPct val="100000"/>
              </a:lnSpc>
              <a:spcBef>
                <a:spcPts val="0"/>
              </a:spcBef>
              <a:spcAft>
                <a:spcPts val="0"/>
              </a:spcAft>
              <a:buSzPts val="2200"/>
              <a:buChar char="•"/>
            </a:pPr>
            <a:r>
              <a:rPr lang="en-US" sz="2200" b="0"/>
              <a:t>Requires little or no direct physical support</a:t>
            </a:r>
            <a:endParaRPr sz="2200" b="0"/>
          </a:p>
          <a:p>
            <a:pPr marL="457200" lvl="0" indent="-368300" algn="l" rtl="0">
              <a:lnSpc>
                <a:spcPct val="100000"/>
              </a:lnSpc>
              <a:spcBef>
                <a:spcPts val="0"/>
              </a:spcBef>
              <a:spcAft>
                <a:spcPts val="0"/>
              </a:spcAft>
              <a:buSzPts val="2200"/>
              <a:buChar char="•"/>
            </a:pPr>
            <a:r>
              <a:rPr lang="en-US" sz="2200" b="0"/>
              <a:t>Demonstrates resiliency through internal or external skills or supports</a:t>
            </a:r>
            <a:endParaRPr sz="2200" b="0"/>
          </a:p>
          <a:p>
            <a:pPr marL="0" lvl="0" indent="0" algn="ctr" rtl="0">
              <a:lnSpc>
                <a:spcPct val="100000"/>
              </a:lnSpc>
              <a:spcBef>
                <a:spcPts val="439"/>
              </a:spcBef>
              <a:spcAft>
                <a:spcPts val="439"/>
              </a:spcAft>
              <a:buNone/>
            </a:pPr>
            <a:r>
              <a:rPr lang="en-US" sz="2200" i="1"/>
              <a:t>Thinking Activity: </a:t>
            </a:r>
            <a:r>
              <a:rPr lang="en-US" sz="2200" b="0" i="1"/>
              <a:t>Other than family support, what asset does a student have that makes learning easier for the student.</a:t>
            </a:r>
            <a:endParaRPr sz="2200" b="0" i="1"/>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Instruction and Support Depend on Context</a:t>
            </a:r>
            <a:endParaRPr sz="3200"/>
          </a:p>
        </p:txBody>
      </p:sp>
      <p:sp>
        <p:nvSpPr>
          <p:cNvPr id="611" name="Google Shape;611;p82"/>
          <p:cNvSpPr txBox="1">
            <a:spLocks noGrp="1"/>
          </p:cNvSpPr>
          <p:nvPr>
            <p:ph type="body" idx="2"/>
          </p:nvPr>
        </p:nvSpPr>
        <p:spPr>
          <a:xfrm>
            <a:off x="1396675" y="1104650"/>
            <a:ext cx="6378900" cy="2605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900"/>
              <a:t>Examples of student characteristics that may require additional IEP support or services:</a:t>
            </a:r>
            <a:endParaRPr sz="1900"/>
          </a:p>
          <a:p>
            <a:pPr marL="457200" lvl="0" indent="-349250" algn="l" rtl="0">
              <a:lnSpc>
                <a:spcPct val="100000"/>
              </a:lnSpc>
              <a:spcBef>
                <a:spcPts val="439"/>
              </a:spcBef>
              <a:spcAft>
                <a:spcPts val="0"/>
              </a:spcAft>
              <a:buSzPts val="1900"/>
              <a:buChar char="•"/>
            </a:pPr>
            <a:r>
              <a:rPr lang="en-US" sz="1900" b="0"/>
              <a:t>Requires frequent and proximal supports to engage in learning</a:t>
            </a:r>
            <a:endParaRPr sz="1900" b="0"/>
          </a:p>
          <a:p>
            <a:pPr marL="457200" lvl="0" indent="-349250" algn="l" rtl="0">
              <a:lnSpc>
                <a:spcPct val="100000"/>
              </a:lnSpc>
              <a:spcBef>
                <a:spcPts val="439"/>
              </a:spcBef>
              <a:spcAft>
                <a:spcPts val="0"/>
              </a:spcAft>
              <a:buSzPts val="1900"/>
              <a:buChar char="•"/>
            </a:pPr>
            <a:r>
              <a:rPr lang="en-US" sz="1900" b="0"/>
              <a:t>Requires physical support for daily living and adaptive self-care</a:t>
            </a:r>
            <a:endParaRPr sz="1900" b="0"/>
          </a:p>
          <a:p>
            <a:pPr marL="457200" lvl="0" indent="-349250" algn="l" rtl="0">
              <a:lnSpc>
                <a:spcPct val="100000"/>
              </a:lnSpc>
              <a:spcBef>
                <a:spcPts val="439"/>
              </a:spcBef>
              <a:spcAft>
                <a:spcPts val="0"/>
              </a:spcAft>
              <a:buSzPts val="1900"/>
              <a:buChar char="•"/>
            </a:pPr>
            <a:r>
              <a:rPr lang="en-US" sz="1900" b="0"/>
              <a:t>Additional mental health or trauma-related needs that must be addressed to be able to engage in learning</a:t>
            </a:r>
            <a:endParaRPr sz="1900" b="0"/>
          </a:p>
          <a:p>
            <a:pPr marL="457200" lvl="0" indent="-349250" algn="l" rtl="0">
              <a:lnSpc>
                <a:spcPct val="100000"/>
              </a:lnSpc>
              <a:spcBef>
                <a:spcPts val="439"/>
              </a:spcBef>
              <a:spcAft>
                <a:spcPts val="0"/>
              </a:spcAft>
              <a:buSzPts val="1900"/>
              <a:buChar char="•"/>
            </a:pPr>
            <a:r>
              <a:rPr lang="en-US" sz="1900" b="0"/>
              <a:t>Student’s communication system is not accessible in a virtual learning environment</a:t>
            </a:r>
            <a:endParaRPr sz="1900" b="0"/>
          </a:p>
          <a:p>
            <a:pPr marL="457200" lvl="0" indent="-349250" algn="l" rtl="0">
              <a:lnSpc>
                <a:spcPct val="100000"/>
              </a:lnSpc>
              <a:spcBef>
                <a:spcPts val="439"/>
              </a:spcBef>
              <a:spcAft>
                <a:spcPts val="439"/>
              </a:spcAft>
              <a:buSzPts val="1900"/>
              <a:buChar char="•"/>
            </a:pPr>
            <a:r>
              <a:rPr lang="en-US" sz="1900" b="0"/>
              <a:t>Medical, physical, or health related needs that must be addressed to be able to engage in learning</a:t>
            </a:r>
            <a:endParaRPr sz="1900" b="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Training Activity</a:t>
            </a:r>
            <a:endParaRPr sz="3200"/>
          </a:p>
        </p:txBody>
      </p:sp>
      <p:sp>
        <p:nvSpPr>
          <p:cNvPr id="617" name="Google Shape;617;p83"/>
          <p:cNvSpPr txBox="1">
            <a:spLocks noGrp="1"/>
          </p:cNvSpPr>
          <p:nvPr>
            <p:ph type="body" idx="2"/>
          </p:nvPr>
        </p:nvSpPr>
        <p:spPr>
          <a:xfrm>
            <a:off x="1829575" y="1197425"/>
            <a:ext cx="55116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0"/>
              <a:t>What family or school contexts may need to be considered when thinking about if and how special education services and supports can be provided as written in the IEP when moving to a virtual or hybrid learning environment? </a:t>
            </a:r>
            <a:endParaRPr b="0"/>
          </a:p>
          <a:p>
            <a:pPr marL="457200" lvl="0" indent="0" algn="l" rtl="0">
              <a:lnSpc>
                <a:spcPct val="100000"/>
              </a:lnSpc>
              <a:spcBef>
                <a:spcPts val="439"/>
              </a:spcBef>
              <a:spcAft>
                <a:spcPts val="439"/>
              </a:spcAft>
              <a:buNone/>
            </a:pPr>
            <a:endParaRPr b="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Training Activity Debrief</a:t>
            </a:r>
            <a:endParaRPr sz="3200"/>
          </a:p>
        </p:txBody>
      </p:sp>
      <p:sp>
        <p:nvSpPr>
          <p:cNvPr id="623" name="Google Shape;623;p84"/>
          <p:cNvSpPr txBox="1">
            <a:spLocks noGrp="1"/>
          </p:cNvSpPr>
          <p:nvPr>
            <p:ph type="body" idx="2"/>
          </p:nvPr>
        </p:nvSpPr>
        <p:spPr>
          <a:xfrm>
            <a:off x="1369800" y="1197425"/>
            <a:ext cx="64194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t>If family support is a factor in decision making for virtual learning environments consider:</a:t>
            </a:r>
            <a:endParaRPr sz="300"/>
          </a:p>
          <a:p>
            <a:pPr marL="342900" lvl="0" indent="-368300" algn="l" rtl="0">
              <a:lnSpc>
                <a:spcPct val="100000"/>
              </a:lnSpc>
              <a:spcBef>
                <a:spcPts val="600"/>
              </a:spcBef>
              <a:spcAft>
                <a:spcPts val="0"/>
              </a:spcAft>
              <a:buSzPts val="2200"/>
              <a:buChar char="•"/>
            </a:pPr>
            <a:r>
              <a:rPr lang="en-US" sz="2200" b="0"/>
              <a:t>If program modifications or supports for school staff should include support for families</a:t>
            </a:r>
            <a:endParaRPr sz="2200" b="0"/>
          </a:p>
          <a:p>
            <a:pPr marL="342900" lvl="0" indent="-368300" algn="l" rtl="0">
              <a:lnSpc>
                <a:spcPct val="100000"/>
              </a:lnSpc>
              <a:spcBef>
                <a:spcPts val="600"/>
              </a:spcBef>
              <a:spcAft>
                <a:spcPts val="0"/>
              </a:spcAft>
              <a:buSzPts val="2200"/>
              <a:buChar char="•"/>
            </a:pPr>
            <a:r>
              <a:rPr lang="en-US" sz="2200" b="0"/>
              <a:t>How both synchronous and asynchronous learning options may benefit learning</a:t>
            </a:r>
            <a:endParaRPr sz="2200" b="0"/>
          </a:p>
          <a:p>
            <a:pPr marL="342900" lvl="0" indent="-368300" algn="l" rtl="0">
              <a:lnSpc>
                <a:spcPct val="100000"/>
              </a:lnSpc>
              <a:spcBef>
                <a:spcPts val="600"/>
              </a:spcBef>
              <a:spcAft>
                <a:spcPts val="0"/>
              </a:spcAft>
              <a:buSzPts val="2200"/>
              <a:buChar char="•"/>
            </a:pPr>
            <a:r>
              <a:rPr lang="en-US" sz="2200" b="0"/>
              <a:t>How paraprofessionals might support students via phone, internet, virtual applications</a:t>
            </a:r>
            <a:endParaRPr sz="2200" b="0"/>
          </a:p>
          <a:p>
            <a:pPr marL="342900" lvl="0" indent="-368300" algn="l" rtl="0">
              <a:lnSpc>
                <a:spcPct val="100000"/>
              </a:lnSpc>
              <a:spcBef>
                <a:spcPts val="600"/>
              </a:spcBef>
              <a:spcAft>
                <a:spcPts val="0"/>
              </a:spcAft>
              <a:buSzPts val="2200"/>
              <a:buChar char="•"/>
            </a:pPr>
            <a:r>
              <a:rPr lang="en-US" sz="2200"/>
              <a:t>Always engage families in decisions, problem solving, and options </a:t>
            </a:r>
            <a:endParaRPr sz="2200"/>
          </a:p>
          <a:p>
            <a:pPr marL="0" lvl="0" indent="0" algn="l" rtl="0">
              <a:lnSpc>
                <a:spcPct val="100000"/>
              </a:lnSpc>
              <a:spcBef>
                <a:spcPts val="600"/>
              </a:spcBef>
              <a:spcAft>
                <a:spcPts val="439"/>
              </a:spcAft>
              <a:buNone/>
            </a:pPr>
            <a:endParaRPr sz="26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Wrapping Up IEP Services</a:t>
            </a:r>
            <a:endParaRPr sz="3000"/>
          </a:p>
        </p:txBody>
      </p:sp>
      <p:sp>
        <p:nvSpPr>
          <p:cNvPr id="629" name="Google Shape;629;p85"/>
          <p:cNvSpPr txBox="1">
            <a:spLocks noGrp="1"/>
          </p:cNvSpPr>
          <p:nvPr>
            <p:ph type="body" idx="2"/>
          </p:nvPr>
        </p:nvSpPr>
        <p:spPr>
          <a:xfrm>
            <a:off x="908100" y="1197425"/>
            <a:ext cx="7327800" cy="32610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400" b="0"/>
          </a:p>
          <a:p>
            <a:pPr marL="0" lvl="0" indent="0" algn="l" rtl="0">
              <a:lnSpc>
                <a:spcPct val="115000"/>
              </a:lnSpc>
              <a:spcBef>
                <a:spcPts val="600"/>
              </a:spcBef>
              <a:spcAft>
                <a:spcPts val="0"/>
              </a:spcAft>
              <a:buNone/>
            </a:pPr>
            <a:endParaRPr sz="1500"/>
          </a:p>
          <a:p>
            <a:pPr marL="0" lvl="0" indent="0" algn="l" rtl="0">
              <a:lnSpc>
                <a:spcPct val="115000"/>
              </a:lnSpc>
              <a:spcBef>
                <a:spcPts val="600"/>
              </a:spcBef>
              <a:spcAft>
                <a:spcPts val="600"/>
              </a:spcAft>
              <a:buNone/>
            </a:pPr>
            <a:endParaRPr sz="1500"/>
          </a:p>
        </p:txBody>
      </p:sp>
      <p:sp>
        <p:nvSpPr>
          <p:cNvPr id="630" name="Google Shape;630;p85"/>
          <p:cNvSpPr txBox="1"/>
          <p:nvPr/>
        </p:nvSpPr>
        <p:spPr>
          <a:xfrm>
            <a:off x="67150" y="4364600"/>
            <a:ext cx="90768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p:txBody>
      </p:sp>
      <p:sp>
        <p:nvSpPr>
          <p:cNvPr id="631" name="Google Shape;631;p85"/>
          <p:cNvSpPr txBox="1">
            <a:spLocks noGrp="1"/>
          </p:cNvSpPr>
          <p:nvPr>
            <p:ph type="body" idx="2"/>
          </p:nvPr>
        </p:nvSpPr>
        <p:spPr>
          <a:xfrm>
            <a:off x="1373400" y="1291950"/>
            <a:ext cx="6395700" cy="3261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a:t>If the answer to this question is “yes,” </a:t>
            </a:r>
            <a:r>
              <a:rPr lang="en-US" b="0"/>
              <a:t>the student does not need different or additional supports or services. Move on to Section 2 to review if the IEP goal can be monitored in a </a:t>
            </a:r>
            <a:r>
              <a:rPr lang="en-US" b="0" i="1"/>
              <a:t>virtual </a:t>
            </a:r>
            <a:r>
              <a:rPr lang="en-US" b="0"/>
              <a:t>learning environment.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Google Shape;117;p14"/>
          <p:cNvSpPr txBox="1">
            <a:spLocks noGrp="1"/>
          </p:cNvSpPr>
          <p:nvPr>
            <p:ph type="body" idx="1"/>
          </p:nvPr>
        </p:nvSpPr>
        <p:spPr>
          <a:xfrm>
            <a:off x="183700" y="989525"/>
            <a:ext cx="8802000" cy="1842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ts val="1000"/>
              </a:spcAft>
              <a:buClr>
                <a:schemeClr val="dk1"/>
              </a:buClr>
              <a:buSzPts val="1100"/>
              <a:buFont typeface="Arial"/>
              <a:buNone/>
            </a:pPr>
            <a:r>
              <a:rPr lang="en-US" sz="2900">
                <a:solidFill>
                  <a:schemeClr val="dk1"/>
                </a:solidFill>
                <a:latin typeface="Lato"/>
                <a:ea typeface="Lato"/>
                <a:cs typeface="Lato"/>
                <a:sym typeface="Lato"/>
              </a:rPr>
              <a:t>A Guide to Implementing IEPs and Monitoring Progress of IEP Goals When Moving Between In-Person, Hybrid, or Virtual Learning Environments for Individualized Education Program (IEP) Teams </a:t>
            </a:r>
            <a:endParaRPr sz="2900">
              <a:solidFill>
                <a:schemeClr val="dk1"/>
              </a:solidFill>
              <a:latin typeface="Lato"/>
              <a:ea typeface="Lato"/>
              <a:cs typeface="Lato"/>
              <a:sym typeface="Lato"/>
            </a:endParaRPr>
          </a:p>
        </p:txBody>
      </p:sp>
      <p:sp>
        <p:nvSpPr>
          <p:cNvPr id="118" name="Google Shape;118;p14"/>
          <p:cNvSpPr txBox="1">
            <a:spLocks noGrp="1"/>
          </p:cNvSpPr>
          <p:nvPr>
            <p:ph type="body" idx="2"/>
          </p:nvPr>
        </p:nvSpPr>
        <p:spPr>
          <a:xfrm>
            <a:off x="4545025" y="3142500"/>
            <a:ext cx="4599000" cy="141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8"/>
              <a:buNone/>
            </a:pPr>
            <a:r>
              <a:rPr lang="en-US" sz="1300">
                <a:solidFill>
                  <a:srgbClr val="000000"/>
                </a:solidFill>
              </a:rPr>
              <a:t>Daniel Parker, Assistant Director of Special Education</a:t>
            </a:r>
            <a:endParaRPr sz="1300">
              <a:solidFill>
                <a:srgbClr val="000000"/>
              </a:solidFill>
            </a:endParaRPr>
          </a:p>
          <a:p>
            <a:pPr marL="0" lvl="0" indent="0" algn="l" rtl="0">
              <a:lnSpc>
                <a:spcPct val="100000"/>
              </a:lnSpc>
              <a:spcBef>
                <a:spcPts val="0"/>
              </a:spcBef>
              <a:spcAft>
                <a:spcPts val="0"/>
              </a:spcAft>
              <a:buClr>
                <a:schemeClr val="dk1"/>
              </a:buClr>
              <a:buSzPts val="1318"/>
              <a:buNone/>
            </a:pPr>
            <a:r>
              <a:rPr lang="en-US" sz="1300">
                <a:solidFill>
                  <a:srgbClr val="000000"/>
                </a:solidFill>
              </a:rPr>
              <a:t>Sharon Madsen, Specific Learning Disabilities Consultant </a:t>
            </a:r>
            <a:endParaRPr sz="1300">
              <a:solidFill>
                <a:srgbClr val="000000"/>
              </a:solidFill>
            </a:endParaRPr>
          </a:p>
          <a:p>
            <a:pPr marL="0" lvl="0" indent="0" algn="l" rtl="0">
              <a:lnSpc>
                <a:spcPct val="100000"/>
              </a:lnSpc>
              <a:spcBef>
                <a:spcPts val="0"/>
              </a:spcBef>
              <a:spcAft>
                <a:spcPts val="0"/>
              </a:spcAft>
              <a:buClr>
                <a:schemeClr val="dk1"/>
              </a:buClr>
              <a:buSzPts val="1318"/>
              <a:buNone/>
            </a:pPr>
            <a:r>
              <a:rPr lang="en-US" sz="1300">
                <a:solidFill>
                  <a:srgbClr val="000000"/>
                </a:solidFill>
              </a:rPr>
              <a:t>Date: December 2020</a:t>
            </a:r>
            <a:endParaRPr sz="13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Wrapping Up IEP Services</a:t>
            </a:r>
            <a:endParaRPr sz="3000"/>
          </a:p>
        </p:txBody>
      </p:sp>
      <p:sp>
        <p:nvSpPr>
          <p:cNvPr id="637" name="Google Shape;637;p86"/>
          <p:cNvSpPr txBox="1">
            <a:spLocks noGrp="1"/>
          </p:cNvSpPr>
          <p:nvPr>
            <p:ph type="body" idx="2"/>
          </p:nvPr>
        </p:nvSpPr>
        <p:spPr>
          <a:xfrm>
            <a:off x="1359925" y="1159325"/>
            <a:ext cx="6436200" cy="3261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If the answer to this question is “no,” </a:t>
            </a:r>
            <a:r>
              <a:rPr lang="en-US" sz="2200" b="0"/>
              <a:t>the student needs different or additional supports or services to access, engage, and make progress toward IEP goal attainment in a </a:t>
            </a:r>
            <a:r>
              <a:rPr lang="en-US" sz="2200" b="0" i="1"/>
              <a:t>virtual </a:t>
            </a:r>
            <a:r>
              <a:rPr lang="en-US" sz="2200" b="0"/>
              <a:t>or </a:t>
            </a:r>
            <a:r>
              <a:rPr lang="en-US" sz="2200" b="0" i="1"/>
              <a:t>hybrid </a:t>
            </a:r>
            <a:r>
              <a:rPr lang="en-US" sz="2200" b="0"/>
              <a:t>learning environment, then consider the needed different or additional supplementary aids and services, specially designed instruction, related services, program modifications or supports for school staff.</a:t>
            </a:r>
            <a:r>
              <a:rPr lang="en-US" sz="1400" b="0">
                <a:highlight>
                  <a:srgbClr val="FFFF00"/>
                </a:highlight>
              </a:rPr>
              <a:t> </a:t>
            </a:r>
            <a:endParaRPr sz="1400" b="0">
              <a:highlight>
                <a:srgbClr val="FFFF00"/>
              </a:highlight>
            </a:endParaRPr>
          </a:p>
          <a:p>
            <a:pPr marL="0" lvl="0" indent="0" algn="l" rtl="0">
              <a:lnSpc>
                <a:spcPct val="115000"/>
              </a:lnSpc>
              <a:spcBef>
                <a:spcPts val="600"/>
              </a:spcBef>
              <a:spcAft>
                <a:spcPts val="0"/>
              </a:spcAft>
              <a:buNone/>
            </a:pPr>
            <a:endParaRPr sz="1200" b="0">
              <a:highlight>
                <a:srgbClr val="FFFF00"/>
              </a:highlight>
            </a:endParaRPr>
          </a:p>
          <a:p>
            <a:pPr marL="0" lvl="0" indent="0" algn="l" rtl="0">
              <a:lnSpc>
                <a:spcPct val="115000"/>
              </a:lnSpc>
              <a:spcBef>
                <a:spcPts val="600"/>
              </a:spcBef>
              <a:spcAft>
                <a:spcPts val="600"/>
              </a:spcAft>
              <a:buClr>
                <a:schemeClr val="dk1"/>
              </a:buClr>
              <a:buSzPts val="1100"/>
              <a:buFont typeface="Arial"/>
              <a:buNone/>
            </a:pPr>
            <a:endParaRPr sz="1200" b="0">
              <a:highlight>
                <a:srgbClr val="FFFF00"/>
              </a:highlight>
            </a:endParaRPr>
          </a:p>
        </p:txBody>
      </p:sp>
      <p:sp>
        <p:nvSpPr>
          <p:cNvPr id="638" name="Google Shape;638;p86"/>
          <p:cNvSpPr txBox="1"/>
          <p:nvPr/>
        </p:nvSpPr>
        <p:spPr>
          <a:xfrm>
            <a:off x="67150" y="4364600"/>
            <a:ext cx="90768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Wrapping Up IEP Services</a:t>
            </a:r>
            <a:endParaRPr sz="3000"/>
          </a:p>
        </p:txBody>
      </p:sp>
      <p:sp>
        <p:nvSpPr>
          <p:cNvPr id="644" name="Google Shape;644;p87"/>
          <p:cNvSpPr txBox="1">
            <a:spLocks noGrp="1"/>
          </p:cNvSpPr>
          <p:nvPr>
            <p:ph type="body" idx="2"/>
          </p:nvPr>
        </p:nvSpPr>
        <p:spPr>
          <a:xfrm>
            <a:off x="881125" y="1074350"/>
            <a:ext cx="7327800" cy="37599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1800" b="0"/>
              <a:t>IEP teams must consider how additional or different individualized supports or services will be documented in the IEP through an IEP revision including a contingency plan. </a:t>
            </a:r>
            <a:endParaRPr sz="1800" b="0"/>
          </a:p>
          <a:p>
            <a:pPr marL="457200" lvl="0" indent="-342900" algn="l" rtl="0">
              <a:lnSpc>
                <a:spcPct val="115000"/>
              </a:lnSpc>
              <a:spcBef>
                <a:spcPts val="0"/>
              </a:spcBef>
              <a:spcAft>
                <a:spcPts val="0"/>
              </a:spcAft>
              <a:buSzPts val="1800"/>
              <a:buChar char="●"/>
            </a:pPr>
            <a:r>
              <a:rPr lang="en-US" sz="1800" b="0"/>
              <a:t>The IEP team may consider if some IEP services can be supported in-person, with appropriate measures to ensure student and staff safety. </a:t>
            </a:r>
            <a:endParaRPr sz="1800" b="0"/>
          </a:p>
          <a:p>
            <a:pPr marL="457200" lvl="0" indent="-342900" algn="l" rtl="0">
              <a:lnSpc>
                <a:spcPct val="115000"/>
              </a:lnSpc>
              <a:spcBef>
                <a:spcPts val="0"/>
              </a:spcBef>
              <a:spcAft>
                <a:spcPts val="0"/>
              </a:spcAft>
              <a:buSzPts val="1800"/>
              <a:buChar char="●"/>
            </a:pPr>
            <a:r>
              <a:rPr lang="en-US" sz="1800" b="0"/>
              <a:t>Service summaries in IEPs, including IEPs with contingency plans must clearly describe the frequency, duration, amount, and location of IEP services.</a:t>
            </a:r>
            <a:endParaRPr sz="1800" b="0"/>
          </a:p>
          <a:p>
            <a:pPr marL="457200" lvl="0" indent="-342900" algn="l" rtl="0">
              <a:lnSpc>
                <a:spcPct val="115000"/>
              </a:lnSpc>
              <a:spcBef>
                <a:spcPts val="0"/>
              </a:spcBef>
              <a:spcAft>
                <a:spcPts val="0"/>
              </a:spcAft>
              <a:buSzPts val="1800"/>
              <a:buChar char="●"/>
            </a:pPr>
            <a:r>
              <a:rPr lang="en-US" sz="1800" b="0"/>
              <a:t> As always, the parent should be included in helping to identify what different or additional IEP services may best support their student. </a:t>
            </a:r>
            <a:endParaRPr sz="1800" b="0"/>
          </a:p>
          <a:p>
            <a:pPr marL="0" lvl="0" indent="0" algn="l" rtl="0">
              <a:lnSpc>
                <a:spcPct val="115000"/>
              </a:lnSpc>
              <a:spcBef>
                <a:spcPts val="600"/>
              </a:spcBef>
              <a:spcAft>
                <a:spcPts val="0"/>
              </a:spcAft>
              <a:buNone/>
            </a:pPr>
            <a:endParaRPr sz="2000"/>
          </a:p>
          <a:p>
            <a:pPr marL="0" lvl="0" indent="0" algn="l" rtl="0">
              <a:lnSpc>
                <a:spcPct val="115000"/>
              </a:lnSpc>
              <a:spcBef>
                <a:spcPts val="600"/>
              </a:spcBef>
              <a:spcAft>
                <a:spcPts val="0"/>
              </a:spcAft>
              <a:buNone/>
            </a:pPr>
            <a:endParaRPr sz="1200" b="0">
              <a:highlight>
                <a:srgbClr val="FFFF00"/>
              </a:highlight>
            </a:endParaRPr>
          </a:p>
          <a:p>
            <a:pPr marL="0" lvl="0" indent="0" algn="l" rtl="0">
              <a:lnSpc>
                <a:spcPct val="115000"/>
              </a:lnSpc>
              <a:spcBef>
                <a:spcPts val="600"/>
              </a:spcBef>
              <a:spcAft>
                <a:spcPts val="600"/>
              </a:spcAft>
              <a:buNone/>
            </a:pPr>
            <a:endParaRPr sz="1200" b="0">
              <a:highlight>
                <a:srgbClr val="FFFF00"/>
              </a:highlight>
            </a:endParaRPr>
          </a:p>
        </p:txBody>
      </p:sp>
      <p:sp>
        <p:nvSpPr>
          <p:cNvPr id="645" name="Google Shape;645;p87"/>
          <p:cNvSpPr txBox="1"/>
          <p:nvPr/>
        </p:nvSpPr>
        <p:spPr>
          <a:xfrm>
            <a:off x="1384550" y="4699825"/>
            <a:ext cx="6934200" cy="36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u="sng">
                <a:solidFill>
                  <a:schemeClr val="hlink"/>
                </a:solidFill>
                <a:latin typeface="Lato"/>
                <a:ea typeface="Lato"/>
                <a:cs typeface="Lato"/>
                <a:sym typeface="Lato"/>
                <a:hlinkClick r:id="rId3"/>
              </a:rPr>
              <a:t>Additional thinking questions to guide IEP Team discussion can be found on page 15. </a:t>
            </a:r>
            <a:endParaRPr i="1">
              <a:solidFill>
                <a:schemeClr val="dk1"/>
              </a:solidFill>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Revisions Moving from In-Person to Virtual or Hybrid Learning Environments</a:t>
            </a:r>
            <a:endParaRPr sz="2600"/>
          </a:p>
        </p:txBody>
      </p:sp>
      <p:sp>
        <p:nvSpPr>
          <p:cNvPr id="651" name="Google Shape;651;p88"/>
          <p:cNvSpPr/>
          <p:nvPr/>
        </p:nvSpPr>
        <p:spPr>
          <a:xfrm>
            <a:off x="3172725" y="1062500"/>
            <a:ext cx="2520600" cy="8037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(section of IEP) be addressed / implemented as written?</a:t>
            </a:r>
            <a:endParaRPr sz="1600" b="1">
              <a:solidFill>
                <a:srgbClr val="FFFFFF"/>
              </a:solidFill>
              <a:latin typeface="Lato"/>
              <a:ea typeface="Lato"/>
              <a:cs typeface="Lato"/>
              <a:sym typeface="Lato"/>
            </a:endParaRPr>
          </a:p>
        </p:txBody>
      </p:sp>
      <p:sp>
        <p:nvSpPr>
          <p:cNvPr id="652" name="Google Shape;652;p88"/>
          <p:cNvSpPr/>
          <p:nvPr/>
        </p:nvSpPr>
        <p:spPr>
          <a:xfrm>
            <a:off x="3172725" y="2094750"/>
            <a:ext cx="4018200" cy="10194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Can student needs be addressed, goal implemented and progress monitored with services provided in a virtual learning environment?</a:t>
            </a:r>
            <a:endParaRPr sz="1600" b="1">
              <a:solidFill>
                <a:srgbClr val="FFFFFF"/>
              </a:solidFill>
              <a:latin typeface="Lato"/>
              <a:ea typeface="Lato"/>
              <a:cs typeface="Lato"/>
              <a:sym typeface="Lato"/>
            </a:endParaRPr>
          </a:p>
        </p:txBody>
      </p:sp>
      <p:sp>
        <p:nvSpPr>
          <p:cNvPr id="653" name="Google Shape;653;p88"/>
          <p:cNvSpPr/>
          <p:nvPr/>
        </p:nvSpPr>
        <p:spPr>
          <a:xfrm>
            <a:off x="181375" y="3675775"/>
            <a:ext cx="2970600" cy="12981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600" b="1">
                <a:solidFill>
                  <a:schemeClr val="lt1"/>
                </a:solidFill>
                <a:latin typeface="Lato"/>
                <a:ea typeface="Lato"/>
                <a:cs typeface="Lato"/>
                <a:sym typeface="Lato"/>
              </a:rPr>
              <a:t>Contingency plan / IEP revision describes how FAPE is provided in virtual or hybrid learning environment</a:t>
            </a:r>
            <a:endParaRPr sz="1500" b="1">
              <a:solidFill>
                <a:srgbClr val="FFFFFF"/>
              </a:solidFill>
              <a:latin typeface="Lato"/>
              <a:ea typeface="Lato"/>
              <a:cs typeface="Lato"/>
              <a:sym typeface="Lato"/>
            </a:endParaRPr>
          </a:p>
        </p:txBody>
      </p:sp>
      <p:sp>
        <p:nvSpPr>
          <p:cNvPr id="654" name="Google Shape;654;p88"/>
          <p:cNvSpPr/>
          <p:nvPr/>
        </p:nvSpPr>
        <p:spPr>
          <a:xfrm>
            <a:off x="204075" y="1062500"/>
            <a:ext cx="2038500" cy="1480200"/>
          </a:xfrm>
          <a:prstGeom prst="roundRect">
            <a:avLst>
              <a:gd name="adj" fmla="val 16667"/>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Lato"/>
                <a:ea typeface="Lato"/>
                <a:cs typeface="Lato"/>
                <a:sym typeface="Lato"/>
              </a:rPr>
              <a:t>Implement as written and continue to next step in IEP analysis</a:t>
            </a:r>
            <a:endParaRPr sz="1600" b="1">
              <a:solidFill>
                <a:srgbClr val="FFFFFF"/>
              </a:solidFill>
              <a:latin typeface="Lato"/>
              <a:ea typeface="Lato"/>
              <a:cs typeface="Lato"/>
              <a:sym typeface="Lato"/>
            </a:endParaRPr>
          </a:p>
        </p:txBody>
      </p:sp>
      <p:sp>
        <p:nvSpPr>
          <p:cNvPr id="655" name="Google Shape;655;p88"/>
          <p:cNvSpPr/>
          <p:nvPr/>
        </p:nvSpPr>
        <p:spPr>
          <a:xfrm rot="5400000">
            <a:off x="5805600" y="1289225"/>
            <a:ext cx="595200" cy="562500"/>
          </a:xfrm>
          <a:prstGeom prst="bentArrow">
            <a:avLst>
              <a:gd name="adj1" fmla="val 25000"/>
              <a:gd name="adj2" fmla="val 2774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8"/>
          <p:cNvSpPr txBox="1"/>
          <p:nvPr/>
        </p:nvSpPr>
        <p:spPr>
          <a:xfrm>
            <a:off x="6162275" y="1066782"/>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657" name="Google Shape;657;p88"/>
          <p:cNvSpPr/>
          <p:nvPr/>
        </p:nvSpPr>
        <p:spPr>
          <a:xfrm rot="5400000">
            <a:off x="7146400" y="2411200"/>
            <a:ext cx="899400" cy="562500"/>
          </a:xfrm>
          <a:prstGeom prst="bentArrow">
            <a:avLst>
              <a:gd name="adj1" fmla="val 25000"/>
              <a:gd name="adj2" fmla="val 25008"/>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8"/>
          <p:cNvSpPr txBox="1"/>
          <p:nvPr/>
        </p:nvSpPr>
        <p:spPr>
          <a:xfrm>
            <a:off x="7701100" y="2058000"/>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NO</a:t>
            </a:r>
            <a:endParaRPr b="1">
              <a:latin typeface="Lato"/>
              <a:ea typeface="Lato"/>
              <a:cs typeface="Lato"/>
              <a:sym typeface="Lato"/>
            </a:endParaRPr>
          </a:p>
        </p:txBody>
      </p:sp>
      <p:sp>
        <p:nvSpPr>
          <p:cNvPr id="659" name="Google Shape;659;p88"/>
          <p:cNvSpPr/>
          <p:nvPr/>
        </p:nvSpPr>
        <p:spPr>
          <a:xfrm rot="-5400000" flipH="1">
            <a:off x="2089400" y="2639650"/>
            <a:ext cx="1356300" cy="562500"/>
          </a:xfrm>
          <a:prstGeom prst="bentArrow">
            <a:avLst>
              <a:gd name="adj1" fmla="val 25000"/>
              <a:gd name="adj2" fmla="val 28487"/>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8"/>
          <p:cNvSpPr/>
          <p:nvPr/>
        </p:nvSpPr>
        <p:spPr>
          <a:xfrm>
            <a:off x="2345634" y="1342950"/>
            <a:ext cx="6984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8"/>
          <p:cNvSpPr txBox="1"/>
          <p:nvPr/>
        </p:nvSpPr>
        <p:spPr>
          <a:xfrm>
            <a:off x="2513830" y="1111746"/>
            <a:ext cx="5034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662" name="Google Shape;662;p88"/>
          <p:cNvSpPr txBox="1"/>
          <p:nvPr/>
        </p:nvSpPr>
        <p:spPr>
          <a:xfrm>
            <a:off x="2115425" y="2683600"/>
            <a:ext cx="5034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YES</a:t>
            </a:r>
            <a:endParaRPr b="1">
              <a:latin typeface="Lato"/>
              <a:ea typeface="Lato"/>
              <a:cs typeface="Lato"/>
              <a:sym typeface="Lato"/>
            </a:endParaRPr>
          </a:p>
        </p:txBody>
      </p:sp>
      <p:sp>
        <p:nvSpPr>
          <p:cNvPr id="663" name="Google Shape;663;p88"/>
          <p:cNvSpPr txBox="1"/>
          <p:nvPr/>
        </p:nvSpPr>
        <p:spPr>
          <a:xfrm>
            <a:off x="10903850" y="10609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latin typeface="Lato"/>
              <a:ea typeface="Lato"/>
              <a:cs typeface="Lato"/>
              <a:sym typeface="Lato"/>
            </a:endParaRPr>
          </a:p>
        </p:txBody>
      </p:sp>
      <p:sp>
        <p:nvSpPr>
          <p:cNvPr id="664" name="Google Shape;664;p88"/>
          <p:cNvSpPr txBox="1"/>
          <p:nvPr/>
        </p:nvSpPr>
        <p:spPr>
          <a:xfrm>
            <a:off x="9198325" y="1259657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
            </a:r>
            <a:endParaRPr>
              <a:latin typeface="Lato"/>
              <a:ea typeface="Lato"/>
              <a:cs typeface="Lato"/>
              <a:sym typeface="Lato"/>
            </a:endParaRPr>
          </a:p>
        </p:txBody>
      </p:sp>
      <p:sp>
        <p:nvSpPr>
          <p:cNvPr id="665" name="Google Shape;665;p88"/>
          <p:cNvSpPr/>
          <p:nvPr/>
        </p:nvSpPr>
        <p:spPr>
          <a:xfrm>
            <a:off x="4545025" y="3340825"/>
            <a:ext cx="3935100" cy="1212000"/>
          </a:xfrm>
          <a:prstGeom prst="roundRect">
            <a:avLst>
              <a:gd name="adj" fmla="val 16667"/>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n-US" sz="1600" b="1">
                <a:solidFill>
                  <a:srgbClr val="FFFFFF"/>
                </a:solidFill>
                <a:latin typeface="Lato"/>
                <a:ea typeface="Lato"/>
                <a:cs typeface="Lato"/>
                <a:sym typeface="Lato"/>
              </a:rPr>
              <a:t>Determine how to provide needed in-person services with appropriate measures to ensure student and staff safety</a:t>
            </a:r>
            <a:endParaRPr sz="2000" b="1">
              <a:solidFill>
                <a:srgbClr val="FFFFFF"/>
              </a:solidFill>
              <a:latin typeface="Lato"/>
              <a:ea typeface="Lato"/>
              <a:cs typeface="Lato"/>
              <a:sym typeface="Lato"/>
            </a:endParaRPr>
          </a:p>
        </p:txBody>
      </p:sp>
      <p:sp>
        <p:nvSpPr>
          <p:cNvPr id="666" name="Google Shape;666;p88"/>
          <p:cNvSpPr/>
          <p:nvPr/>
        </p:nvSpPr>
        <p:spPr>
          <a:xfrm>
            <a:off x="3260262" y="3809925"/>
            <a:ext cx="1212000" cy="375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670"/>
        <p:cNvGrpSpPr/>
        <p:nvPr/>
      </p:nvGrpSpPr>
      <p:grpSpPr>
        <a:xfrm>
          <a:off x="0" y="0"/>
          <a:ext cx="0" cy="0"/>
          <a:chOff x="0" y="0"/>
          <a:chExt cx="0" cy="0"/>
        </a:xfrm>
      </p:grpSpPr>
      <p:sp>
        <p:nvSpPr>
          <p:cNvPr id="671" name="Google Shape;671;p8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Please Take a 5 Minute Break</a:t>
            </a:r>
            <a:endParaRPr/>
          </a:p>
        </p:txBody>
      </p:sp>
      <p:sp>
        <p:nvSpPr>
          <p:cNvPr id="672" name="Google Shape;672;p89"/>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endParaRPr/>
          </a:p>
        </p:txBody>
      </p:sp>
      <p:pic>
        <p:nvPicPr>
          <p:cNvPr id="673" name="Google Shape;673;p89"/>
          <p:cNvPicPr preferRelativeResize="0"/>
          <p:nvPr/>
        </p:nvPicPr>
        <p:blipFill>
          <a:blip r:embed="rId3">
            <a:alphaModFix/>
          </a:blip>
          <a:stretch>
            <a:fillRect/>
          </a:stretch>
        </p:blipFill>
        <p:spPr>
          <a:xfrm>
            <a:off x="1912940" y="1197425"/>
            <a:ext cx="5318120" cy="344602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7"/>
        <p:cNvGrpSpPr/>
        <p:nvPr/>
      </p:nvGrpSpPr>
      <p:grpSpPr>
        <a:xfrm>
          <a:off x="0" y="0"/>
          <a:ext cx="0" cy="0"/>
          <a:chOff x="0" y="0"/>
          <a:chExt cx="0" cy="0"/>
        </a:xfrm>
      </p:grpSpPr>
      <p:sp>
        <p:nvSpPr>
          <p:cNvPr id="678" name="Google Shape;678;p9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Section 2 </a:t>
            </a:r>
            <a:endParaRPr/>
          </a:p>
        </p:txBody>
      </p:sp>
      <p:sp>
        <p:nvSpPr>
          <p:cNvPr id="679" name="Google Shape;679;p90"/>
          <p:cNvSpPr txBox="1">
            <a:spLocks noGrp="1"/>
          </p:cNvSpPr>
          <p:nvPr>
            <p:ph type="body" idx="2"/>
          </p:nvPr>
        </p:nvSpPr>
        <p:spPr>
          <a:xfrm>
            <a:off x="937374" y="1170575"/>
            <a:ext cx="7294800" cy="2512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200"/>
              <a:t>Determining if the IEP Goal(s) Can Be </a:t>
            </a:r>
            <a:r>
              <a:rPr lang="en-US" sz="3200" i="1"/>
              <a:t>Monitored </a:t>
            </a:r>
            <a:r>
              <a:rPr lang="en-US" sz="3200"/>
              <a:t>in a Virtual Learning Environment</a:t>
            </a:r>
            <a:endParaRPr sz="3200"/>
          </a:p>
          <a:p>
            <a:pPr marL="0" lvl="0" indent="0" algn="ctr" rtl="0">
              <a:lnSpc>
                <a:spcPct val="115000"/>
              </a:lnSpc>
              <a:spcBef>
                <a:spcPts val="0"/>
              </a:spcBef>
              <a:spcAft>
                <a:spcPts val="0"/>
              </a:spcAft>
              <a:buClr>
                <a:schemeClr val="dk1"/>
              </a:buClr>
              <a:buSzPts val="1100"/>
              <a:buFont typeface="Arial"/>
              <a:buNone/>
            </a:pPr>
            <a:endParaRPr sz="4000"/>
          </a:p>
          <a:p>
            <a:pPr marL="0" lvl="0" indent="0" algn="l" rtl="0">
              <a:spcBef>
                <a:spcPts val="0"/>
              </a:spcBef>
              <a:spcAft>
                <a:spcPts val="439"/>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Summary of Section 1</a:t>
            </a:r>
            <a:endParaRPr/>
          </a:p>
        </p:txBody>
      </p:sp>
      <p:sp>
        <p:nvSpPr>
          <p:cNvPr id="685" name="Google Shape;685;p91"/>
          <p:cNvSpPr txBox="1">
            <a:spLocks noGrp="1"/>
          </p:cNvSpPr>
          <p:nvPr>
            <p:ph type="body" idx="2"/>
          </p:nvPr>
        </p:nvSpPr>
        <p:spPr>
          <a:xfrm>
            <a:off x="805475" y="1127650"/>
            <a:ext cx="7651800" cy="29496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b="0"/>
              <a:t>All decisions are made based on the unique needs of the individual student.</a:t>
            </a:r>
            <a:endParaRPr sz="2200" b="0"/>
          </a:p>
          <a:p>
            <a:pPr marL="457200" lvl="0" indent="-368300" algn="l" rtl="0">
              <a:lnSpc>
                <a:spcPct val="100000"/>
              </a:lnSpc>
              <a:spcBef>
                <a:spcPts val="600"/>
              </a:spcBef>
              <a:spcAft>
                <a:spcPts val="0"/>
              </a:spcAft>
              <a:buSzPts val="2200"/>
              <a:buChar char="•"/>
            </a:pPr>
            <a:r>
              <a:rPr lang="en-US" sz="2200" b="0"/>
              <a:t>Safety/health concerns of the student and staff are top priority.</a:t>
            </a:r>
            <a:endParaRPr sz="2200" b="0"/>
          </a:p>
          <a:p>
            <a:pPr marL="457200" lvl="0" indent="-368300" algn="l" rtl="0">
              <a:lnSpc>
                <a:spcPct val="100000"/>
              </a:lnSpc>
              <a:spcBef>
                <a:spcPts val="600"/>
              </a:spcBef>
              <a:spcAft>
                <a:spcPts val="0"/>
              </a:spcAft>
              <a:buSzPts val="2200"/>
              <a:buChar char="•"/>
            </a:pPr>
            <a:r>
              <a:rPr lang="en-US" sz="2200" b="0"/>
              <a:t>Engage family in all IEP team discussions and decisions.</a:t>
            </a:r>
            <a:endParaRPr sz="2200" b="0"/>
          </a:p>
          <a:p>
            <a:pPr marL="457200" lvl="0" indent="-368300" algn="l" rtl="0">
              <a:lnSpc>
                <a:spcPct val="100000"/>
              </a:lnSpc>
              <a:spcBef>
                <a:spcPts val="600"/>
              </a:spcBef>
              <a:spcAft>
                <a:spcPts val="0"/>
              </a:spcAft>
              <a:buSzPts val="2200"/>
              <a:buChar char="•"/>
            </a:pPr>
            <a:r>
              <a:rPr lang="en-US" sz="2200" b="0"/>
              <a:t>Use a contingency plan (as needed) to account for the shift between in-person and virtual learning.</a:t>
            </a:r>
            <a:endParaRPr sz="2200" b="0"/>
          </a:p>
          <a:p>
            <a:pPr marL="457200" lvl="0" indent="-368300" algn="l" rtl="0">
              <a:lnSpc>
                <a:spcPct val="100000"/>
              </a:lnSpc>
              <a:spcBef>
                <a:spcPts val="600"/>
              </a:spcBef>
              <a:spcAft>
                <a:spcPts val="0"/>
              </a:spcAft>
              <a:buSzPts val="2200"/>
              <a:buChar char="•"/>
            </a:pPr>
            <a:r>
              <a:rPr lang="en-US" sz="2200" b="0"/>
              <a:t>Remember that providing FAPE is making progress on IEP goals and progress in the general education curriculum.</a:t>
            </a:r>
            <a:endParaRPr sz="2200" b="0"/>
          </a:p>
          <a:p>
            <a:pPr marL="0" lvl="0" indent="0" algn="l" rtl="0">
              <a:lnSpc>
                <a:spcPct val="100000"/>
              </a:lnSpc>
              <a:spcBef>
                <a:spcPts val="600"/>
              </a:spcBef>
              <a:spcAft>
                <a:spcPts val="600"/>
              </a:spcAft>
              <a:buNone/>
            </a:pPr>
            <a:endParaRPr sz="2200" b="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Requirements for Monitoring Progress of IEP Goals</a:t>
            </a:r>
            <a:endParaRPr sz="3000"/>
          </a:p>
        </p:txBody>
      </p:sp>
      <p:sp>
        <p:nvSpPr>
          <p:cNvPr id="691" name="Google Shape;691;p92"/>
          <p:cNvSpPr txBox="1">
            <a:spLocks noGrp="1"/>
          </p:cNvSpPr>
          <p:nvPr>
            <p:ph type="body" idx="2"/>
          </p:nvPr>
        </p:nvSpPr>
        <p:spPr>
          <a:xfrm>
            <a:off x="1383250" y="1150675"/>
            <a:ext cx="6378900" cy="255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b="0"/>
              <a:t>State and federal regulations require Individualized Education Programs (IEPs) for each student receiving special education services to include a description of (1) How the (student's) progress toward meeting the annual goals will be measured; and (2) When periodic reports on the progress the (student) is making toward meeting the annual goals (such as through the use of quarterly or other periodic reports, concurrent with the issuance of report cards) will be provided (to parents) 34 CFR 300.320 (a)(3).</a:t>
            </a:r>
            <a:endParaRPr sz="2100" b="0"/>
          </a:p>
          <a:p>
            <a:pPr marL="0" lvl="0" indent="0" algn="l" rtl="0">
              <a:lnSpc>
                <a:spcPct val="115000"/>
              </a:lnSpc>
              <a:spcBef>
                <a:spcPts val="600"/>
              </a:spcBef>
              <a:spcAft>
                <a:spcPts val="0"/>
              </a:spcAft>
              <a:buClr>
                <a:schemeClr val="dk1"/>
              </a:buClr>
              <a:buSzPts val="1100"/>
              <a:buFont typeface="Arial"/>
              <a:buNone/>
            </a:pPr>
            <a:endParaRPr sz="2100"/>
          </a:p>
          <a:p>
            <a:pPr marL="0" lvl="0" indent="0" algn="l" rtl="0">
              <a:lnSpc>
                <a:spcPct val="115000"/>
              </a:lnSpc>
              <a:spcBef>
                <a:spcPts val="600"/>
              </a:spcBef>
              <a:spcAft>
                <a:spcPts val="600"/>
              </a:spcAft>
              <a:buNone/>
            </a:pPr>
            <a:endParaRPr sz="21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Steps to Determine if IEP Goal Can Be Monitored in a Virtual Environment</a:t>
            </a:r>
            <a:endParaRPr sz="3000"/>
          </a:p>
        </p:txBody>
      </p:sp>
      <p:sp>
        <p:nvSpPr>
          <p:cNvPr id="697" name="Google Shape;697;p93"/>
          <p:cNvSpPr txBox="1">
            <a:spLocks noGrp="1"/>
          </p:cNvSpPr>
          <p:nvPr>
            <p:ph type="body" idx="2"/>
          </p:nvPr>
        </p:nvSpPr>
        <p:spPr>
          <a:xfrm>
            <a:off x="635450" y="1197425"/>
            <a:ext cx="8039100" cy="25128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AutoNum type="arabicPeriod"/>
            </a:pPr>
            <a:r>
              <a:rPr lang="en-US" sz="1800" b="0"/>
              <a:t>Review the effect(s) of the student's disability and disability-related need(s), to determine </a:t>
            </a:r>
            <a:r>
              <a:rPr lang="en-US" sz="1800" b="0" i="1"/>
              <a:t>if </a:t>
            </a:r>
            <a:r>
              <a:rPr lang="en-US" sz="1800" b="0"/>
              <a:t>and </a:t>
            </a:r>
            <a:r>
              <a:rPr lang="en-US" sz="1800" b="0" i="1"/>
              <a:t>how </a:t>
            </a:r>
            <a:r>
              <a:rPr lang="en-US" sz="1800" b="0"/>
              <a:t>the IEP Team can revise the procedures for monitoring IEP goal progress in a virtual learning environment. </a:t>
            </a:r>
            <a:endParaRPr sz="1800" b="0"/>
          </a:p>
          <a:p>
            <a:pPr marL="457200" lvl="0" indent="-342900" algn="l" rtl="0">
              <a:lnSpc>
                <a:spcPct val="100000"/>
              </a:lnSpc>
              <a:spcBef>
                <a:spcPts val="0"/>
              </a:spcBef>
              <a:spcAft>
                <a:spcPts val="0"/>
              </a:spcAft>
              <a:buSzPts val="1800"/>
              <a:buAutoNum type="arabicPeriod"/>
            </a:pPr>
            <a:r>
              <a:rPr lang="en-US" sz="1800" b="0"/>
              <a:t>Determine how the procedures for measuring IEP goal progress can be implemented in a virtual learning environment. </a:t>
            </a:r>
            <a:r>
              <a:rPr lang="en-US" sz="1800" b="0" i="1"/>
              <a:t>Note: If the IEP goal was revised for implementation in a virtual setting, it is more likely the procedures for measuring IEP goal progress will also need to be revised. </a:t>
            </a:r>
            <a:endParaRPr sz="1800" b="0" i="1"/>
          </a:p>
          <a:p>
            <a:pPr marL="457200" lvl="0" indent="-342900" algn="l" rtl="0">
              <a:lnSpc>
                <a:spcPct val="100000"/>
              </a:lnSpc>
              <a:spcBef>
                <a:spcPts val="0"/>
              </a:spcBef>
              <a:spcAft>
                <a:spcPts val="0"/>
              </a:spcAft>
              <a:buSzPts val="1800"/>
              <a:buAutoNum type="arabicPeriod"/>
            </a:pPr>
            <a:r>
              <a:rPr lang="en-US" sz="1800" b="0"/>
              <a:t>Review and revise IEP if necessary.</a:t>
            </a:r>
            <a:endParaRPr sz="1800" b="0"/>
          </a:p>
          <a:p>
            <a:pPr marL="0" lvl="0" indent="0" algn="l" rtl="0">
              <a:lnSpc>
                <a:spcPct val="100000"/>
              </a:lnSpc>
              <a:spcBef>
                <a:spcPts val="600"/>
              </a:spcBef>
              <a:spcAft>
                <a:spcPts val="0"/>
              </a:spcAft>
              <a:buClr>
                <a:schemeClr val="dk1"/>
              </a:buClr>
              <a:buSzPts val="1100"/>
              <a:buFont typeface="Arial"/>
              <a:buNone/>
            </a:pPr>
            <a:r>
              <a:rPr lang="en-US" sz="1800" b="0"/>
              <a:t>Section 2 only applies to considerations for monitoring progress of an IEP goal in a </a:t>
            </a:r>
            <a:r>
              <a:rPr lang="en-US" sz="1800" b="0" i="1"/>
              <a:t>virtual </a:t>
            </a:r>
            <a:r>
              <a:rPr lang="en-US" sz="1800" b="0"/>
              <a:t>learning environment. </a:t>
            </a:r>
            <a:endParaRPr sz="1800" b="0"/>
          </a:p>
          <a:p>
            <a:pPr marL="0" lvl="0" indent="0" algn="l" rtl="0">
              <a:lnSpc>
                <a:spcPct val="100000"/>
              </a:lnSpc>
              <a:spcBef>
                <a:spcPts val="600"/>
              </a:spcBef>
              <a:spcAft>
                <a:spcPts val="600"/>
              </a:spcAft>
              <a:buNone/>
            </a:pPr>
            <a:endParaRPr sz="1800" b="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Whole Group Activity - 2 Minutes - Type In Chat</a:t>
            </a:r>
            <a:endParaRPr sz="3200"/>
          </a:p>
        </p:txBody>
      </p:sp>
      <p:sp>
        <p:nvSpPr>
          <p:cNvPr id="703" name="Google Shape;703;p94"/>
          <p:cNvSpPr txBox="1">
            <a:spLocks noGrp="1"/>
          </p:cNvSpPr>
          <p:nvPr>
            <p:ph type="body" idx="2"/>
          </p:nvPr>
        </p:nvSpPr>
        <p:spPr>
          <a:xfrm>
            <a:off x="1383250" y="1197425"/>
            <a:ext cx="6405900" cy="25128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b="0"/>
              <a:t>Take a moment to think about your student(s) and the IEP goals they are currently working on. </a:t>
            </a:r>
            <a:endParaRPr b="0"/>
          </a:p>
          <a:p>
            <a:pPr marL="457200" lvl="0" indent="-381000" algn="l" rtl="0">
              <a:lnSpc>
                <a:spcPct val="115000"/>
              </a:lnSpc>
              <a:spcBef>
                <a:spcPts val="600"/>
              </a:spcBef>
              <a:spcAft>
                <a:spcPts val="0"/>
              </a:spcAft>
              <a:buSzPts val="2400"/>
              <a:buChar char="•"/>
            </a:pPr>
            <a:r>
              <a:rPr lang="en-US" b="0"/>
              <a:t>What has been the biggest challenge or barrier in progress monitoring IEP goals in a virtual learning environment?</a:t>
            </a:r>
            <a:endParaRPr b="0"/>
          </a:p>
          <a:p>
            <a:pPr marL="457200" lvl="0" indent="0" algn="l" rtl="0">
              <a:lnSpc>
                <a:spcPct val="115000"/>
              </a:lnSpc>
              <a:spcBef>
                <a:spcPts val="600"/>
              </a:spcBef>
              <a:spcAft>
                <a:spcPts val="0"/>
              </a:spcAft>
              <a:buNone/>
            </a:pPr>
            <a:endParaRPr b="0"/>
          </a:p>
          <a:p>
            <a:pPr marL="457200" lvl="0" indent="0" algn="l" rtl="0">
              <a:lnSpc>
                <a:spcPct val="115000"/>
              </a:lnSpc>
              <a:spcBef>
                <a:spcPts val="600"/>
              </a:spcBef>
              <a:spcAft>
                <a:spcPts val="600"/>
              </a:spcAft>
              <a:buNone/>
            </a:pPr>
            <a:endParaRPr b="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9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Whole Group Activity</a:t>
            </a:r>
            <a:endParaRPr/>
          </a:p>
        </p:txBody>
      </p:sp>
      <p:sp>
        <p:nvSpPr>
          <p:cNvPr id="709" name="Google Shape;709;p95"/>
          <p:cNvSpPr txBox="1">
            <a:spLocks noGrp="1"/>
          </p:cNvSpPr>
          <p:nvPr>
            <p:ph type="body" idx="2"/>
          </p:nvPr>
        </p:nvSpPr>
        <p:spPr>
          <a:xfrm>
            <a:off x="1383250" y="1074350"/>
            <a:ext cx="6405900" cy="2635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t>Which of these IEP goal target skills and measures to monitor IEP goal progress likely can be implemented as written in a virtual environment? </a:t>
            </a:r>
            <a:endParaRPr sz="2000"/>
          </a:p>
          <a:p>
            <a:pPr marL="457200" lvl="0" indent="-355600" algn="l" rtl="0">
              <a:lnSpc>
                <a:spcPct val="100000"/>
              </a:lnSpc>
              <a:spcBef>
                <a:spcPts val="600"/>
              </a:spcBef>
              <a:spcAft>
                <a:spcPts val="0"/>
              </a:spcAft>
              <a:buSzPts val="2000"/>
              <a:buAutoNum type="alphaUcPeriod"/>
            </a:pPr>
            <a:r>
              <a:rPr lang="en-US" sz="2000" b="0"/>
              <a:t>Student work samples of daily writing assignments to monitor progress of organization of writing</a:t>
            </a:r>
            <a:endParaRPr sz="2000" b="0"/>
          </a:p>
          <a:p>
            <a:pPr marL="457200" lvl="0" indent="-355600" algn="l" rtl="0">
              <a:lnSpc>
                <a:spcPct val="100000"/>
              </a:lnSpc>
              <a:spcBef>
                <a:spcPts val="600"/>
              </a:spcBef>
              <a:spcAft>
                <a:spcPts val="0"/>
              </a:spcAft>
              <a:buSzPts val="2000"/>
              <a:buAutoNum type="alphaUcPeriod"/>
            </a:pPr>
            <a:r>
              <a:rPr lang="en-US" sz="2000" b="0"/>
              <a:t>Frequency of non-prompted reciprocal communication exchanges with peers</a:t>
            </a:r>
            <a:endParaRPr sz="2000" b="0"/>
          </a:p>
          <a:p>
            <a:pPr marL="457200" lvl="0" indent="-355600" algn="l" rtl="0">
              <a:lnSpc>
                <a:spcPct val="100000"/>
              </a:lnSpc>
              <a:spcBef>
                <a:spcPts val="600"/>
              </a:spcBef>
              <a:spcAft>
                <a:spcPts val="0"/>
              </a:spcAft>
              <a:buSzPts val="2000"/>
              <a:buAutoNum type="alphaUcPeriod"/>
            </a:pPr>
            <a:r>
              <a:rPr lang="en-US" sz="2000" b="0"/>
              <a:t>Time sample for time on task during independent work</a:t>
            </a:r>
            <a:endParaRPr sz="2000" b="0"/>
          </a:p>
          <a:p>
            <a:pPr marL="457200" lvl="0" indent="-355600" algn="l" rtl="0">
              <a:lnSpc>
                <a:spcPct val="100000"/>
              </a:lnSpc>
              <a:spcBef>
                <a:spcPts val="600"/>
              </a:spcBef>
              <a:spcAft>
                <a:spcPts val="0"/>
              </a:spcAft>
              <a:buSzPts val="2000"/>
              <a:buAutoNum type="alphaUcPeriod"/>
            </a:pPr>
            <a:r>
              <a:rPr lang="en-US" sz="2000" b="0"/>
              <a:t>Checklist to measure letter/sound identification</a:t>
            </a:r>
            <a:endParaRPr sz="2000" b="0"/>
          </a:p>
          <a:p>
            <a:pPr marL="0" lvl="0" indent="0" algn="l" rtl="0">
              <a:lnSpc>
                <a:spcPct val="100000"/>
              </a:lnSpc>
              <a:spcBef>
                <a:spcPts val="600"/>
              </a:spcBef>
              <a:spcAft>
                <a:spcPts val="600"/>
              </a:spcAft>
              <a:buNone/>
            </a:pPr>
            <a:endParaRPr sz="2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15"/>
          <p:cNvSpPr txBox="1">
            <a:spLocks noGrp="1"/>
          </p:cNvSpPr>
          <p:nvPr>
            <p:ph type="subTitle" idx="1"/>
          </p:nvPr>
        </p:nvSpPr>
        <p:spPr>
          <a:xfrm>
            <a:off x="1157300" y="3117513"/>
            <a:ext cx="6858000" cy="945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3000"/>
              </a:spcAft>
              <a:buClr>
                <a:srgbClr val="1F3864"/>
              </a:buClr>
              <a:buSzPts val="1800"/>
              <a:buNone/>
            </a:pPr>
            <a:r>
              <a:rPr lang="en-US" sz="2400"/>
              <a:t>Mission: Develop Strong Relationships - Build Effective Partnerships</a:t>
            </a:r>
            <a:r>
              <a:rPr lang="en-US" sz="2400">
                <a:solidFill>
                  <a:srgbClr val="1F3864"/>
                </a:solidFill>
              </a:rPr>
              <a:t> </a:t>
            </a:r>
            <a:endParaRPr sz="2400"/>
          </a:p>
        </p:txBody>
      </p:sp>
      <p:sp>
        <p:nvSpPr>
          <p:cNvPr id="124" name="Google Shape;124;p15"/>
          <p:cNvSpPr txBox="1"/>
          <p:nvPr/>
        </p:nvSpPr>
        <p:spPr>
          <a:xfrm>
            <a:off x="1052975" y="3929750"/>
            <a:ext cx="3096900" cy="742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US" sz="2400" b="1">
                <a:latin typeface="Lato"/>
                <a:ea typeface="Lato"/>
                <a:cs typeface="Lato"/>
                <a:sym typeface="Lato"/>
              </a:rPr>
              <a:t>Visit our website at:</a:t>
            </a:r>
            <a:endParaRPr sz="2400" b="1">
              <a:latin typeface="Lato"/>
              <a:ea typeface="Lato"/>
              <a:cs typeface="Lato"/>
              <a:sym typeface="Lato"/>
            </a:endParaRPr>
          </a:p>
          <a:p>
            <a:pPr marL="0" lvl="0" indent="0" algn="ctr" rtl="0">
              <a:spcBef>
                <a:spcPts val="0"/>
              </a:spcBef>
              <a:spcAft>
                <a:spcPts val="0"/>
              </a:spcAft>
              <a:buClr>
                <a:schemeClr val="dk1"/>
              </a:buClr>
              <a:buSzPts val="800"/>
              <a:buFont typeface="Arial"/>
              <a:buNone/>
            </a:pPr>
            <a:r>
              <a:rPr lang="en-US" sz="2400" b="1" u="sng">
                <a:solidFill>
                  <a:schemeClr val="hlink"/>
                </a:solidFill>
                <a:latin typeface="Lato"/>
                <a:ea typeface="Lato"/>
                <a:cs typeface="Lato"/>
                <a:sym typeface="Lato"/>
                <a:hlinkClick r:id="rId3"/>
              </a:rPr>
              <a:t>wspei.org</a:t>
            </a:r>
            <a:endParaRPr sz="2400" b="1">
              <a:latin typeface="Lato"/>
              <a:ea typeface="Lato"/>
              <a:cs typeface="Lato"/>
              <a:sym typeface="Lato"/>
            </a:endParaRPr>
          </a:p>
        </p:txBody>
      </p:sp>
      <p:sp>
        <p:nvSpPr>
          <p:cNvPr id="125" name="Google Shape;125;p15"/>
          <p:cNvSpPr txBox="1"/>
          <p:nvPr/>
        </p:nvSpPr>
        <p:spPr>
          <a:xfrm>
            <a:off x="5224075" y="3843875"/>
            <a:ext cx="3021600" cy="10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US" sz="2400" b="1">
                <a:latin typeface="Lato"/>
                <a:ea typeface="Lato"/>
                <a:cs typeface="Lato"/>
                <a:sym typeface="Lato"/>
              </a:rPr>
              <a:t>Contact us at:</a:t>
            </a:r>
            <a:endParaRPr sz="2400" b="1">
              <a:latin typeface="Lato"/>
              <a:ea typeface="Lato"/>
              <a:cs typeface="Lato"/>
              <a:sym typeface="Lato"/>
            </a:endParaRPr>
          </a:p>
          <a:p>
            <a:pPr marL="0" lvl="0" indent="0" algn="ctr" rtl="0">
              <a:spcBef>
                <a:spcPts val="0"/>
              </a:spcBef>
              <a:spcAft>
                <a:spcPts val="0"/>
              </a:spcAft>
              <a:buNone/>
            </a:pPr>
            <a:r>
              <a:rPr lang="en-US" sz="2400" b="1">
                <a:latin typeface="Lato"/>
                <a:ea typeface="Lato"/>
                <a:cs typeface="Lato"/>
                <a:sym typeface="Lato"/>
              </a:rPr>
              <a:t>(833) 879-7734</a:t>
            </a:r>
            <a:endParaRPr sz="2400" b="1">
              <a:latin typeface="Lato"/>
              <a:ea typeface="Lato"/>
              <a:cs typeface="Lato"/>
              <a:sym typeface="Lato"/>
            </a:endParaRPr>
          </a:p>
          <a:p>
            <a:pPr marL="0" lvl="0" indent="0" algn="ctr" rtl="0">
              <a:spcBef>
                <a:spcPts val="0"/>
              </a:spcBef>
              <a:spcAft>
                <a:spcPts val="0"/>
              </a:spcAft>
              <a:buNone/>
            </a:pPr>
            <a:r>
              <a:rPr lang="en-US" sz="2400" b="1" u="sng">
                <a:solidFill>
                  <a:schemeClr val="hlink"/>
                </a:solidFill>
                <a:latin typeface="Lato"/>
                <a:ea typeface="Lato"/>
                <a:cs typeface="Lato"/>
                <a:sym typeface="Lato"/>
                <a:hlinkClick r:id="rId4"/>
              </a:rPr>
              <a:t>wspei@cesa12.org</a:t>
            </a:r>
            <a:endParaRPr sz="2400" b="1">
              <a:latin typeface="Lato"/>
              <a:ea typeface="Lato"/>
              <a:cs typeface="Lato"/>
              <a:sym typeface="Lato"/>
            </a:endParaRPr>
          </a:p>
        </p:txBody>
      </p:sp>
      <p:pic>
        <p:nvPicPr>
          <p:cNvPr id="126" name="Google Shape;126;p15"/>
          <p:cNvPicPr preferRelativeResize="0"/>
          <p:nvPr/>
        </p:nvPicPr>
        <p:blipFill>
          <a:blip r:embed="rId5">
            <a:alphaModFix/>
          </a:blip>
          <a:stretch>
            <a:fillRect/>
          </a:stretch>
        </p:blipFill>
        <p:spPr>
          <a:xfrm>
            <a:off x="1571038" y="962850"/>
            <a:ext cx="6001929" cy="20606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6"/>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t>Whole Group Activity</a:t>
            </a:r>
            <a:endParaRPr sz="3400"/>
          </a:p>
        </p:txBody>
      </p:sp>
      <p:sp>
        <p:nvSpPr>
          <p:cNvPr id="715" name="Google Shape;715;p96"/>
          <p:cNvSpPr txBox="1">
            <a:spLocks noGrp="1"/>
          </p:cNvSpPr>
          <p:nvPr>
            <p:ph type="body" idx="2"/>
          </p:nvPr>
        </p:nvSpPr>
        <p:spPr>
          <a:xfrm>
            <a:off x="1369800" y="1101225"/>
            <a:ext cx="6392400" cy="26091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a:t>Which of these IEP goal target skills and measures to monitor IEP goal progress that likely can be implemented as written in a virtual environment? </a:t>
            </a:r>
            <a:endParaRPr sz="2000"/>
          </a:p>
          <a:p>
            <a:pPr marL="457200" marR="0" lvl="0" indent="-355600" algn="l" rtl="0">
              <a:lnSpc>
                <a:spcPct val="100000"/>
              </a:lnSpc>
              <a:spcBef>
                <a:spcPts val="1000"/>
              </a:spcBef>
              <a:spcAft>
                <a:spcPts val="0"/>
              </a:spcAft>
              <a:buSzPts val="2000"/>
              <a:buAutoNum type="alphaUcPeriod"/>
            </a:pPr>
            <a:r>
              <a:rPr lang="en-US" sz="2000" b="0"/>
              <a:t>Student work samples of daily writing assignments to monitor progress of organization of writing</a:t>
            </a:r>
            <a:endParaRPr sz="2000" b="0"/>
          </a:p>
          <a:p>
            <a:pPr marL="457200" marR="0" lvl="0" indent="-355600" algn="l" rtl="0">
              <a:lnSpc>
                <a:spcPct val="100000"/>
              </a:lnSpc>
              <a:spcBef>
                <a:spcPts val="1000"/>
              </a:spcBef>
              <a:spcAft>
                <a:spcPts val="0"/>
              </a:spcAft>
              <a:buSzPts val="2000"/>
              <a:buAutoNum type="alphaUcPeriod"/>
            </a:pPr>
            <a:r>
              <a:rPr lang="en-US" sz="2000" b="0"/>
              <a:t>Frequency of non-prompted reciprocal communication exchanges with peers</a:t>
            </a:r>
            <a:endParaRPr sz="2000" b="0"/>
          </a:p>
          <a:p>
            <a:pPr marL="457200" marR="0" lvl="0" indent="-355600" algn="l" rtl="0">
              <a:lnSpc>
                <a:spcPct val="100000"/>
              </a:lnSpc>
              <a:spcBef>
                <a:spcPts val="1000"/>
              </a:spcBef>
              <a:spcAft>
                <a:spcPts val="0"/>
              </a:spcAft>
              <a:buSzPts val="2000"/>
              <a:buAutoNum type="alphaUcPeriod"/>
            </a:pPr>
            <a:r>
              <a:rPr lang="en-US" sz="2000" b="0"/>
              <a:t>Time sample for time on task during independent work</a:t>
            </a:r>
            <a:endParaRPr sz="2000" b="0"/>
          </a:p>
          <a:p>
            <a:pPr marL="457200" marR="0" lvl="0" indent="-355600" algn="l" rtl="0">
              <a:lnSpc>
                <a:spcPct val="100000"/>
              </a:lnSpc>
              <a:spcBef>
                <a:spcPts val="1000"/>
              </a:spcBef>
              <a:spcAft>
                <a:spcPts val="0"/>
              </a:spcAft>
              <a:buSzPts val="2000"/>
              <a:buAutoNum type="alphaUcPeriod"/>
            </a:pPr>
            <a:r>
              <a:rPr lang="en-US" sz="2000" b="0"/>
              <a:t>Checklist to measure letter/sound identification</a:t>
            </a:r>
            <a:endParaRPr sz="2000" b="0"/>
          </a:p>
          <a:p>
            <a:pPr marL="0" marR="0" lvl="0" indent="0" algn="l" rtl="0">
              <a:lnSpc>
                <a:spcPct val="100000"/>
              </a:lnSpc>
              <a:spcBef>
                <a:spcPts val="1000"/>
              </a:spcBef>
              <a:spcAft>
                <a:spcPts val="0"/>
              </a:spcAft>
              <a:buNone/>
            </a:pPr>
            <a:endParaRPr sz="2000"/>
          </a:p>
          <a:p>
            <a:pPr marL="0" marR="0" lvl="0" indent="0" algn="l" rtl="0">
              <a:lnSpc>
                <a:spcPct val="100000"/>
              </a:lnSpc>
              <a:spcBef>
                <a:spcPts val="600"/>
              </a:spcBef>
              <a:spcAft>
                <a:spcPts val="600"/>
              </a:spcAft>
              <a:buNone/>
            </a:pPr>
            <a:endParaRPr sz="20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7"/>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Whole Group Activity - 1 Minute</a:t>
            </a:r>
            <a:endParaRPr/>
          </a:p>
        </p:txBody>
      </p:sp>
      <p:sp>
        <p:nvSpPr>
          <p:cNvPr id="721" name="Google Shape;721;p97"/>
          <p:cNvSpPr txBox="1">
            <a:spLocks noGrp="1"/>
          </p:cNvSpPr>
          <p:nvPr>
            <p:ph type="body" idx="2"/>
          </p:nvPr>
        </p:nvSpPr>
        <p:spPr>
          <a:xfrm>
            <a:off x="1369800" y="1197425"/>
            <a:ext cx="6419400" cy="2512800"/>
          </a:xfrm>
          <a:prstGeom prst="rect">
            <a:avLst/>
          </a:prstGeom>
        </p:spPr>
        <p:txBody>
          <a:bodyPr spcFirstLastPara="1" wrap="square" lIns="91425" tIns="45700" rIns="91425" bIns="45700" anchor="t" anchorCtr="0">
            <a:noAutofit/>
          </a:bodyPr>
          <a:lstStyle/>
          <a:p>
            <a:pPr marL="457200" marR="0" lvl="0" indent="-368300" algn="l" rtl="0">
              <a:lnSpc>
                <a:spcPct val="115000"/>
              </a:lnSpc>
              <a:spcBef>
                <a:spcPts val="0"/>
              </a:spcBef>
              <a:spcAft>
                <a:spcPts val="0"/>
              </a:spcAft>
              <a:buSzPts val="2200"/>
              <a:buChar char="•"/>
            </a:pPr>
            <a:r>
              <a:rPr lang="en-US" sz="2200" b="0"/>
              <a:t>What are some other goal target skills and measures to monitor IEP goal progress that could be implemented as written in a virtual learning environment?</a:t>
            </a:r>
            <a:endParaRPr sz="2200" b="0"/>
          </a:p>
          <a:p>
            <a:pPr marL="457200" marR="0" lvl="0" indent="-368300" algn="l" rtl="0">
              <a:lnSpc>
                <a:spcPct val="115000"/>
              </a:lnSpc>
              <a:spcBef>
                <a:spcPts val="600"/>
              </a:spcBef>
              <a:spcAft>
                <a:spcPts val="600"/>
              </a:spcAft>
              <a:buSzPts val="2200"/>
              <a:buChar char="•"/>
            </a:pPr>
            <a:r>
              <a:rPr lang="en-US" sz="2200" b="0"/>
              <a:t>Share your ideas with the group.</a:t>
            </a:r>
            <a:endParaRPr sz="2200" b="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5"/>
        <p:cNvGrpSpPr/>
        <p:nvPr/>
      </p:nvGrpSpPr>
      <p:grpSpPr>
        <a:xfrm>
          <a:off x="0" y="0"/>
          <a:ext cx="0" cy="0"/>
          <a:chOff x="0" y="0"/>
          <a:chExt cx="0" cy="0"/>
        </a:xfrm>
      </p:grpSpPr>
      <p:sp>
        <p:nvSpPr>
          <p:cNvPr id="726" name="Google Shape;726;p98"/>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Section 2 </a:t>
            </a:r>
            <a:endParaRPr/>
          </a:p>
        </p:txBody>
      </p:sp>
      <p:sp>
        <p:nvSpPr>
          <p:cNvPr id="727" name="Google Shape;727;p98"/>
          <p:cNvSpPr txBox="1">
            <a:spLocks noGrp="1"/>
          </p:cNvSpPr>
          <p:nvPr>
            <p:ph type="body" idx="2"/>
          </p:nvPr>
        </p:nvSpPr>
        <p:spPr>
          <a:xfrm>
            <a:off x="504925" y="1074350"/>
            <a:ext cx="8184000" cy="26358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200"/>
              <a:t>Review the Effect(s) of Disability and Disability-Related Need(s), to Determine </a:t>
            </a:r>
            <a:r>
              <a:rPr lang="en-US" sz="2200" i="1"/>
              <a:t>if</a:t>
            </a:r>
            <a:r>
              <a:rPr lang="en-US" sz="2200"/>
              <a:t> and </a:t>
            </a:r>
            <a:r>
              <a:rPr lang="en-US" sz="2200" i="1"/>
              <a:t>how</a:t>
            </a:r>
            <a:r>
              <a:rPr lang="en-US" sz="2200"/>
              <a:t> the IEP Team can Revise the Procedures for Measuring IEP Goal Progress in a Virtual Learning Environment</a:t>
            </a:r>
            <a:endParaRPr sz="2200"/>
          </a:p>
          <a:p>
            <a:pPr marL="0" lvl="0" indent="0" algn="ctr" rtl="0">
              <a:lnSpc>
                <a:spcPct val="100000"/>
              </a:lnSpc>
              <a:spcBef>
                <a:spcPts val="439"/>
              </a:spcBef>
              <a:spcAft>
                <a:spcPts val="0"/>
              </a:spcAft>
              <a:buClr>
                <a:schemeClr val="dk1"/>
              </a:buClr>
              <a:buSzPts val="1100"/>
              <a:buFont typeface="Arial"/>
              <a:buNone/>
            </a:pPr>
            <a:endParaRPr sz="600" b="0" i="1"/>
          </a:p>
          <a:p>
            <a:pPr marL="0" lvl="0" indent="0" algn="ctr" rtl="0">
              <a:lnSpc>
                <a:spcPct val="100000"/>
              </a:lnSpc>
              <a:spcBef>
                <a:spcPts val="439"/>
              </a:spcBef>
              <a:spcAft>
                <a:spcPts val="439"/>
              </a:spcAft>
              <a:buClr>
                <a:schemeClr val="dk1"/>
              </a:buClr>
              <a:buSzPts val="1100"/>
              <a:buFont typeface="Arial"/>
              <a:buNone/>
            </a:pPr>
            <a:r>
              <a:rPr lang="en-US" sz="1900" b="0" i="1"/>
              <a:t>For all steps below, refer to each of the student’s Special Education Form I-4 Section III Measurable Annual Goals for each and every one of the student’s IEP goals.</a:t>
            </a:r>
            <a:endParaRPr sz="4400"/>
          </a:p>
        </p:txBody>
      </p:sp>
      <p:pic>
        <p:nvPicPr>
          <p:cNvPr id="728" name="Google Shape;728;p98"/>
          <p:cNvPicPr preferRelativeResize="0"/>
          <p:nvPr/>
        </p:nvPicPr>
        <p:blipFill>
          <a:blip r:embed="rId3">
            <a:alphaModFix/>
          </a:blip>
          <a:stretch>
            <a:fillRect/>
          </a:stretch>
        </p:blipFill>
        <p:spPr>
          <a:xfrm>
            <a:off x="1015250" y="3333700"/>
            <a:ext cx="2315276" cy="1686876"/>
          </a:xfrm>
          <a:prstGeom prst="rect">
            <a:avLst/>
          </a:prstGeom>
          <a:noFill/>
          <a:ln>
            <a:noFill/>
          </a:ln>
        </p:spPr>
      </p:pic>
      <p:sp>
        <p:nvSpPr>
          <p:cNvPr id="729" name="Google Shape;729;p98"/>
          <p:cNvSpPr txBox="1"/>
          <p:nvPr/>
        </p:nvSpPr>
        <p:spPr>
          <a:xfrm>
            <a:off x="3587200" y="3710150"/>
            <a:ext cx="4297200" cy="128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a:solidFill>
                  <a:schemeClr val="dk1"/>
                </a:solidFill>
                <a:latin typeface="Lato"/>
                <a:ea typeface="Lato"/>
                <a:cs typeface="Lato"/>
                <a:sym typeface="Lato"/>
              </a:rPr>
              <a:t>Brain Break: </a:t>
            </a:r>
            <a:r>
              <a:rPr lang="en-US" sz="2300">
                <a:solidFill>
                  <a:schemeClr val="dk1"/>
                </a:solidFill>
                <a:latin typeface="Lato"/>
                <a:ea typeface="Lato"/>
                <a:cs typeface="Lato"/>
                <a:sym typeface="Lato"/>
              </a:rPr>
              <a:t>What toy is this? </a:t>
            </a:r>
            <a:endParaRPr sz="23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Lato"/>
                <a:ea typeface="Lato"/>
                <a:cs typeface="Lato"/>
                <a:sym typeface="Lato"/>
              </a:rPr>
              <a:t>Don’t know, make up a name!</a:t>
            </a:r>
            <a:endParaRPr sz="2300">
              <a:solidFill>
                <a:schemeClr val="dk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99"/>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a:t>Review the Effects of Disability and Disability-Related Need(s) to Determine </a:t>
            </a:r>
            <a:r>
              <a:rPr lang="en-US" sz="2000" i="1"/>
              <a:t>if </a:t>
            </a:r>
            <a:r>
              <a:rPr lang="en-US" sz="2000"/>
              <a:t>and </a:t>
            </a:r>
            <a:r>
              <a:rPr lang="en-US" sz="2000" i="1"/>
              <a:t>how </a:t>
            </a:r>
            <a:r>
              <a:rPr lang="en-US" sz="2000"/>
              <a:t>the IEP Team Can Revise the Procedures for Monitoring IEP Goal Progress in a Virtual Learning Environment</a:t>
            </a:r>
            <a:endParaRPr sz="2000"/>
          </a:p>
        </p:txBody>
      </p:sp>
      <p:sp>
        <p:nvSpPr>
          <p:cNvPr id="735" name="Google Shape;735;p99"/>
          <p:cNvSpPr txBox="1">
            <a:spLocks noGrp="1"/>
          </p:cNvSpPr>
          <p:nvPr>
            <p:ph type="body" idx="2"/>
          </p:nvPr>
        </p:nvSpPr>
        <p:spPr>
          <a:xfrm>
            <a:off x="971550" y="1197425"/>
            <a:ext cx="7200900" cy="323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t>Process Question: </a:t>
            </a:r>
            <a:r>
              <a:rPr lang="en-US" sz="2000" b="0"/>
              <a:t>Can the procedures for measuring the student’s progress toward meeting the annual goal from baseline to level of attainment, as currently written, be implemented in a virtual learning environment?</a:t>
            </a:r>
            <a:endParaRPr sz="2000"/>
          </a:p>
          <a:p>
            <a:pPr marL="0" lvl="0" indent="0" algn="l" rtl="0">
              <a:lnSpc>
                <a:spcPct val="115000"/>
              </a:lnSpc>
              <a:spcBef>
                <a:spcPts val="600"/>
              </a:spcBef>
              <a:spcAft>
                <a:spcPts val="600"/>
              </a:spcAft>
              <a:buClr>
                <a:schemeClr val="dk1"/>
              </a:buClr>
              <a:buSzPts val="1100"/>
              <a:buFont typeface="Arial"/>
              <a:buNone/>
            </a:pPr>
            <a:r>
              <a:rPr lang="en-US" sz="2000" i="1"/>
              <a:t>Note: </a:t>
            </a:r>
            <a:r>
              <a:rPr lang="en-US" sz="2000" b="0" i="1"/>
              <a:t>FAPE requires ongoing monitoring of IEP goal progress to determine growth from baseline to level of attainment as well as providing periodic reports of student progress to the parent. See appendix D for more information. </a:t>
            </a:r>
            <a:endParaRPr sz="20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0"/>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200"/>
              <a:t>Appendix C: Types of Progress Monitoring Methods and Procedures (page 17-18)</a:t>
            </a:r>
            <a:endParaRPr sz="3200"/>
          </a:p>
        </p:txBody>
      </p:sp>
      <p:sp>
        <p:nvSpPr>
          <p:cNvPr id="741" name="Google Shape;741;p100"/>
          <p:cNvSpPr txBox="1">
            <a:spLocks noGrp="1"/>
          </p:cNvSpPr>
          <p:nvPr>
            <p:ph type="body" idx="2"/>
          </p:nvPr>
        </p:nvSpPr>
        <p:spPr>
          <a:xfrm>
            <a:off x="1383250" y="1395000"/>
            <a:ext cx="6392400" cy="2617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Structured Observation</a:t>
            </a:r>
            <a:r>
              <a:rPr lang="en-US" b="0"/>
              <a:t>: tally, duration recording, interval recording, time on task</a:t>
            </a:r>
            <a:endParaRPr b="0"/>
          </a:p>
          <a:p>
            <a:pPr marL="0" lvl="0" indent="0" algn="l" rtl="0">
              <a:lnSpc>
                <a:spcPct val="115000"/>
              </a:lnSpc>
              <a:spcBef>
                <a:spcPts val="600"/>
              </a:spcBef>
              <a:spcAft>
                <a:spcPts val="0"/>
              </a:spcAft>
              <a:buClr>
                <a:schemeClr val="dk1"/>
              </a:buClr>
              <a:buSzPts val="1100"/>
              <a:buFont typeface="Arial"/>
              <a:buNone/>
            </a:pPr>
            <a:r>
              <a:rPr lang="en-US"/>
              <a:t>Structured Work Samples</a:t>
            </a:r>
            <a:r>
              <a:rPr lang="en-US" b="0"/>
              <a:t>: task or behavior analysis using checklists, rating rubrics, running records</a:t>
            </a:r>
            <a:endParaRPr b="0"/>
          </a:p>
          <a:p>
            <a:pPr marL="0" lvl="0" indent="0" algn="l" rtl="0">
              <a:lnSpc>
                <a:spcPct val="115000"/>
              </a:lnSpc>
              <a:spcBef>
                <a:spcPts val="600"/>
              </a:spcBef>
              <a:spcAft>
                <a:spcPts val="600"/>
              </a:spcAft>
              <a:buClr>
                <a:schemeClr val="dk1"/>
              </a:buClr>
              <a:buSzPts val="1100"/>
              <a:buFont typeface="Arial"/>
              <a:buNone/>
            </a:pPr>
            <a:endParaRPr sz="20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1"/>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200"/>
              <a:t>Appendix C: Types of Progress Monitoring Methods and Procedures (page 20-21)</a:t>
            </a:r>
            <a:endParaRPr sz="3200"/>
          </a:p>
        </p:txBody>
      </p:sp>
      <p:sp>
        <p:nvSpPr>
          <p:cNvPr id="747" name="Google Shape;747;p101"/>
          <p:cNvSpPr txBox="1">
            <a:spLocks noGrp="1"/>
          </p:cNvSpPr>
          <p:nvPr>
            <p:ph type="body" idx="2"/>
          </p:nvPr>
        </p:nvSpPr>
        <p:spPr>
          <a:xfrm>
            <a:off x="470025" y="1087800"/>
            <a:ext cx="8205300" cy="2622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t>Curriculum-Based Evaluation Methods</a:t>
            </a:r>
            <a:r>
              <a:rPr lang="en-US" sz="1700" b="0"/>
              <a:t>: used to determine how a student is progressing in a specific academic area such as reading or math</a:t>
            </a:r>
            <a:endParaRPr sz="1700" b="0"/>
          </a:p>
          <a:p>
            <a:pPr marL="457200" lvl="0" indent="-336550" algn="l" rtl="0">
              <a:lnSpc>
                <a:spcPct val="115000"/>
              </a:lnSpc>
              <a:spcBef>
                <a:spcPts val="600"/>
              </a:spcBef>
              <a:spcAft>
                <a:spcPts val="0"/>
              </a:spcAft>
              <a:buSzPts val="1700"/>
              <a:buChar char="•"/>
            </a:pPr>
            <a:r>
              <a:rPr lang="en-US" sz="1700"/>
              <a:t>Formative Curriculum-based Assessments</a:t>
            </a:r>
            <a:r>
              <a:rPr lang="en-US" sz="1700" b="0"/>
              <a:t>: Examples commonly used by school include teacher created assessments, classroom administered assessments, informal reading inventories, student work samples, student self-evaluation</a:t>
            </a:r>
            <a:endParaRPr sz="1700" b="0"/>
          </a:p>
          <a:p>
            <a:pPr marL="457200" lvl="0" indent="-336550" algn="l" rtl="0">
              <a:lnSpc>
                <a:spcPct val="115000"/>
              </a:lnSpc>
              <a:spcBef>
                <a:spcPts val="600"/>
              </a:spcBef>
              <a:spcAft>
                <a:spcPts val="0"/>
              </a:spcAft>
              <a:buSzPts val="1700"/>
              <a:buChar char="•"/>
            </a:pPr>
            <a:r>
              <a:rPr lang="en-US" sz="1700"/>
              <a:t>Curriculum Based Measures (CBMs)</a:t>
            </a:r>
            <a:r>
              <a:rPr lang="en-US" sz="1700" b="0"/>
              <a:t>: Used to measure academic growth or attainment over short or long periods of time; also used to measure the degree to which instruction or an instructional intervention is producing learning. (i.e. written expression, math fluency, reading comprehension/MAZE)</a:t>
            </a:r>
            <a:endParaRPr sz="1700" b="0"/>
          </a:p>
          <a:p>
            <a:pPr marL="0" lvl="0" indent="0" algn="l" rtl="0">
              <a:lnSpc>
                <a:spcPct val="115000"/>
              </a:lnSpc>
              <a:spcBef>
                <a:spcPts val="600"/>
              </a:spcBef>
              <a:spcAft>
                <a:spcPts val="600"/>
              </a:spcAft>
              <a:buClr>
                <a:schemeClr val="dk1"/>
              </a:buClr>
              <a:buSzPts val="1100"/>
              <a:buFont typeface="Arial"/>
              <a:buNone/>
            </a:pPr>
            <a:r>
              <a:rPr lang="en-US" sz="1700"/>
              <a:t>Probes</a:t>
            </a:r>
            <a:r>
              <a:rPr lang="en-US" sz="1700" b="0"/>
              <a:t>: Paper and pencil versions of probes can be completed in a virtual learning environment if the student has access to a webcam. </a:t>
            </a:r>
            <a:endParaRPr sz="17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2"/>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Scenario #1 </a:t>
            </a:r>
            <a:endParaRPr>
              <a:solidFill>
                <a:srgbClr val="FFFFFF"/>
              </a:solidFill>
            </a:endParaRPr>
          </a:p>
        </p:txBody>
      </p:sp>
      <p:sp>
        <p:nvSpPr>
          <p:cNvPr id="753" name="Google Shape;753;p102"/>
          <p:cNvSpPr txBox="1">
            <a:spLocks noGrp="1"/>
          </p:cNvSpPr>
          <p:nvPr>
            <p:ph type="body" idx="2"/>
          </p:nvPr>
        </p:nvSpPr>
        <p:spPr>
          <a:xfrm>
            <a:off x="679325" y="902950"/>
            <a:ext cx="7785300" cy="2655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u="sng"/>
              <a:t>Disability-Related Need:</a:t>
            </a:r>
            <a:r>
              <a:rPr lang="en-US" sz="1700"/>
              <a:t> </a:t>
            </a:r>
            <a:r>
              <a:rPr lang="en-US" sz="1700" b="0"/>
              <a:t>Improve attention and regulation to be able to independently complete classroom and school routines.</a:t>
            </a:r>
            <a:endParaRPr sz="1700" b="0"/>
          </a:p>
          <a:p>
            <a:pPr marL="0" lvl="0" indent="0" algn="l" rtl="0">
              <a:lnSpc>
                <a:spcPct val="115000"/>
              </a:lnSpc>
              <a:spcBef>
                <a:spcPts val="600"/>
              </a:spcBef>
              <a:spcAft>
                <a:spcPts val="0"/>
              </a:spcAft>
              <a:buNone/>
            </a:pPr>
            <a:r>
              <a:rPr lang="en-US" sz="1700" u="sng"/>
              <a:t>In-Person Learning Environment</a:t>
            </a:r>
            <a:endParaRPr sz="1700" u="sng"/>
          </a:p>
          <a:p>
            <a:pPr marL="457200" lvl="0" indent="-336550" algn="l" rtl="0">
              <a:lnSpc>
                <a:spcPct val="115000"/>
              </a:lnSpc>
              <a:spcBef>
                <a:spcPts val="600"/>
              </a:spcBef>
              <a:spcAft>
                <a:spcPts val="0"/>
              </a:spcAft>
              <a:buSzPts val="1700"/>
              <a:buChar char="•"/>
            </a:pPr>
            <a:r>
              <a:rPr lang="en-US" sz="1700"/>
              <a:t>Annual IEP Goal was: </a:t>
            </a:r>
            <a:r>
              <a:rPr lang="en-US" sz="1700" b="0"/>
              <a:t>When eating in the school cafeteria, the student independently completes the lunch routine 90% of the time.</a:t>
            </a:r>
            <a:endParaRPr sz="1700" b="0"/>
          </a:p>
          <a:p>
            <a:pPr marL="457200" lvl="0" indent="-336550" algn="l" rtl="0">
              <a:lnSpc>
                <a:spcPct val="115000"/>
              </a:lnSpc>
              <a:spcBef>
                <a:spcPts val="600"/>
              </a:spcBef>
              <a:spcAft>
                <a:spcPts val="0"/>
              </a:spcAft>
              <a:buSzPts val="1700"/>
              <a:buChar char="•"/>
            </a:pPr>
            <a:r>
              <a:rPr lang="en-US" sz="1700"/>
              <a:t>Measure to Monitor Progress: </a:t>
            </a:r>
            <a:r>
              <a:rPr lang="en-US" sz="1700" b="0"/>
              <a:t>Task analysis checklist</a:t>
            </a:r>
            <a:endParaRPr sz="1700"/>
          </a:p>
          <a:p>
            <a:pPr marL="0" lvl="0" indent="0" algn="l" rtl="0">
              <a:lnSpc>
                <a:spcPct val="115000"/>
              </a:lnSpc>
              <a:spcBef>
                <a:spcPts val="600"/>
              </a:spcBef>
              <a:spcAft>
                <a:spcPts val="0"/>
              </a:spcAft>
              <a:buNone/>
            </a:pPr>
            <a:r>
              <a:rPr lang="en-US" sz="1700" u="sng"/>
              <a:t>Virtual Learning Environment</a:t>
            </a:r>
            <a:endParaRPr sz="1700" u="sng"/>
          </a:p>
          <a:p>
            <a:pPr marL="457200" lvl="0" indent="-336550" algn="l" rtl="0">
              <a:lnSpc>
                <a:spcPct val="115000"/>
              </a:lnSpc>
              <a:spcBef>
                <a:spcPts val="600"/>
              </a:spcBef>
              <a:spcAft>
                <a:spcPts val="0"/>
              </a:spcAft>
              <a:buSzPts val="1700"/>
              <a:buChar char="•"/>
            </a:pPr>
            <a:r>
              <a:rPr lang="en-US" sz="1700"/>
              <a:t>Annual IEP Goal revised to</a:t>
            </a:r>
            <a:r>
              <a:rPr lang="en-US" sz="1700" b="0"/>
              <a:t>: When using analog instructional materials (e.g., folders, books, papers) during virtual instruction, the student will follow classroom routines for retrieving and storing the materials 90% of the time.</a:t>
            </a:r>
            <a:endParaRPr sz="1700" b="0"/>
          </a:p>
          <a:p>
            <a:pPr marL="457200" lvl="0" indent="-336550" algn="l" rtl="0">
              <a:lnSpc>
                <a:spcPct val="115000"/>
              </a:lnSpc>
              <a:spcBef>
                <a:spcPts val="600"/>
              </a:spcBef>
              <a:spcAft>
                <a:spcPts val="600"/>
              </a:spcAft>
              <a:buSzPts val="1700"/>
              <a:buChar char="•"/>
            </a:pPr>
            <a:r>
              <a:rPr lang="en-US" sz="1700"/>
              <a:t>Measure to Monitor Progress Revised to: </a:t>
            </a:r>
            <a:r>
              <a:rPr lang="en-US" sz="1700" b="0"/>
              <a:t>Parent survey of student retrieval and storage of materials.</a:t>
            </a:r>
            <a:endParaRPr sz="1700" b="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3"/>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Scenario #2</a:t>
            </a:r>
            <a:endParaRPr>
              <a:solidFill>
                <a:srgbClr val="FFFFFF"/>
              </a:solidFill>
            </a:endParaRPr>
          </a:p>
        </p:txBody>
      </p:sp>
      <p:sp>
        <p:nvSpPr>
          <p:cNvPr id="759" name="Google Shape;759;p103"/>
          <p:cNvSpPr txBox="1">
            <a:spLocks noGrp="1"/>
          </p:cNvSpPr>
          <p:nvPr>
            <p:ph type="body" idx="2"/>
          </p:nvPr>
        </p:nvSpPr>
        <p:spPr>
          <a:xfrm>
            <a:off x="677650" y="891850"/>
            <a:ext cx="7798500" cy="266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u="sng"/>
              <a:t>Disability-Related Need</a:t>
            </a:r>
            <a:r>
              <a:rPr lang="en-US" sz="1700"/>
              <a:t>: </a:t>
            </a:r>
            <a:r>
              <a:rPr lang="en-US" sz="1700" b="0"/>
              <a:t>Improve fine motor skills. Improve daily living skills.</a:t>
            </a:r>
            <a:endParaRPr sz="1700"/>
          </a:p>
          <a:p>
            <a:pPr marL="0" lvl="0" indent="0" algn="l" rtl="0">
              <a:lnSpc>
                <a:spcPct val="115000"/>
              </a:lnSpc>
              <a:spcBef>
                <a:spcPts val="600"/>
              </a:spcBef>
              <a:spcAft>
                <a:spcPts val="0"/>
              </a:spcAft>
              <a:buClr>
                <a:schemeClr val="dk1"/>
              </a:buClr>
              <a:buSzPts val="1100"/>
              <a:buFont typeface="Arial"/>
              <a:buNone/>
            </a:pPr>
            <a:r>
              <a:rPr lang="en-US" sz="1700" u="sng"/>
              <a:t>In-Person Learning Environment</a:t>
            </a:r>
            <a:endParaRPr sz="1700" u="sng"/>
          </a:p>
          <a:p>
            <a:pPr marL="457200" lvl="0" indent="-336550" algn="l" rtl="0">
              <a:lnSpc>
                <a:spcPct val="115000"/>
              </a:lnSpc>
              <a:spcBef>
                <a:spcPts val="600"/>
              </a:spcBef>
              <a:spcAft>
                <a:spcPts val="0"/>
              </a:spcAft>
              <a:buSzPts val="1700"/>
              <a:buChar char="•"/>
            </a:pPr>
            <a:r>
              <a:rPr lang="en-US" sz="1700"/>
              <a:t>Annual IEP Goal: </a:t>
            </a:r>
            <a:r>
              <a:rPr lang="en-US" sz="1700" b="0"/>
              <a:t>During transitions from inside to outside, the student will zip, tie, and change clothing from indoor to outdoor with fewer than 1 physical prompt across 5 days.</a:t>
            </a:r>
            <a:endParaRPr sz="1700" b="0"/>
          </a:p>
          <a:p>
            <a:pPr marL="457200" lvl="0" indent="-336550" algn="l" rtl="0">
              <a:lnSpc>
                <a:spcPct val="115000"/>
              </a:lnSpc>
              <a:spcBef>
                <a:spcPts val="600"/>
              </a:spcBef>
              <a:spcAft>
                <a:spcPts val="0"/>
              </a:spcAft>
              <a:buSzPts val="1700"/>
              <a:buChar char="•"/>
            </a:pPr>
            <a:r>
              <a:rPr lang="en-US" sz="1700"/>
              <a:t>Measure to Monitor Progress: </a:t>
            </a:r>
            <a:r>
              <a:rPr lang="en-US" sz="1700" b="0"/>
              <a:t>Frequency of physical prompts.</a:t>
            </a:r>
            <a:endParaRPr sz="1700"/>
          </a:p>
          <a:p>
            <a:pPr marL="0" lvl="0" indent="0" algn="l" rtl="0">
              <a:lnSpc>
                <a:spcPct val="115000"/>
              </a:lnSpc>
              <a:spcBef>
                <a:spcPts val="600"/>
              </a:spcBef>
              <a:spcAft>
                <a:spcPts val="0"/>
              </a:spcAft>
              <a:buClr>
                <a:schemeClr val="dk1"/>
              </a:buClr>
              <a:buSzPts val="1100"/>
              <a:buFont typeface="Arial"/>
              <a:buNone/>
            </a:pPr>
            <a:r>
              <a:rPr lang="en-US" sz="1700" u="sng"/>
              <a:t>Virtual Learning Environment</a:t>
            </a:r>
            <a:endParaRPr sz="1700" u="sng"/>
          </a:p>
          <a:p>
            <a:pPr marL="457200" lvl="0" indent="-336550" algn="l" rtl="0">
              <a:lnSpc>
                <a:spcPct val="115000"/>
              </a:lnSpc>
              <a:spcBef>
                <a:spcPts val="600"/>
              </a:spcBef>
              <a:spcAft>
                <a:spcPts val="0"/>
              </a:spcAft>
              <a:buSzPts val="1700"/>
              <a:buChar char="•"/>
            </a:pPr>
            <a:r>
              <a:rPr lang="en-US" sz="1700"/>
              <a:t>Annual IEP (No Revision Needed)</a:t>
            </a:r>
            <a:r>
              <a:rPr lang="en-US" sz="1700" b="0"/>
              <a:t>: During transitions from inside to outside, the student will zip, tie, and change clothing from indoor to outdoor with fewer than 1 physical prompt across 5 days.</a:t>
            </a:r>
            <a:endParaRPr sz="1700" b="0"/>
          </a:p>
          <a:p>
            <a:pPr marL="457200" lvl="0" indent="-336550" algn="l" rtl="0">
              <a:lnSpc>
                <a:spcPct val="115000"/>
              </a:lnSpc>
              <a:spcBef>
                <a:spcPts val="600"/>
              </a:spcBef>
              <a:spcAft>
                <a:spcPts val="0"/>
              </a:spcAft>
              <a:buSzPts val="1700"/>
              <a:buChar char="•"/>
            </a:pPr>
            <a:r>
              <a:rPr lang="en-US" sz="1700"/>
              <a:t>Measure to Monitor Progress Revised to: </a:t>
            </a:r>
            <a:r>
              <a:rPr lang="en-US" sz="1700" b="0"/>
              <a:t>Student daily self-monitoring of number of times asking parent for help (tally chart).</a:t>
            </a:r>
            <a:endParaRPr sz="1700" b="0"/>
          </a:p>
          <a:p>
            <a:pPr marL="0" lvl="0" indent="0" algn="l" rtl="0">
              <a:lnSpc>
                <a:spcPct val="115000"/>
              </a:lnSpc>
              <a:spcBef>
                <a:spcPts val="600"/>
              </a:spcBef>
              <a:spcAft>
                <a:spcPts val="600"/>
              </a:spcAft>
              <a:buNone/>
            </a:pPr>
            <a:endParaRPr sz="1700" b="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4"/>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Scenario #3</a:t>
            </a:r>
            <a:endParaRPr>
              <a:solidFill>
                <a:srgbClr val="FFFFFF"/>
              </a:solidFill>
            </a:endParaRPr>
          </a:p>
        </p:txBody>
      </p:sp>
      <p:sp>
        <p:nvSpPr>
          <p:cNvPr id="765" name="Google Shape;765;p104"/>
          <p:cNvSpPr txBox="1">
            <a:spLocks noGrp="1"/>
          </p:cNvSpPr>
          <p:nvPr>
            <p:ph type="body" idx="2"/>
          </p:nvPr>
        </p:nvSpPr>
        <p:spPr>
          <a:xfrm>
            <a:off x="677650" y="1197425"/>
            <a:ext cx="7787400" cy="2512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u="sng"/>
              <a:t>Disability-Related Need</a:t>
            </a:r>
            <a:r>
              <a:rPr lang="en-US" sz="1800"/>
              <a:t>: </a:t>
            </a:r>
            <a:r>
              <a:rPr lang="en-US" sz="1800" b="0"/>
              <a:t>Improve reading fluency skills.</a:t>
            </a:r>
            <a:endParaRPr sz="1800"/>
          </a:p>
          <a:p>
            <a:pPr marL="0" lvl="0" indent="0" algn="l" rtl="0">
              <a:lnSpc>
                <a:spcPct val="115000"/>
              </a:lnSpc>
              <a:spcBef>
                <a:spcPts val="600"/>
              </a:spcBef>
              <a:spcAft>
                <a:spcPts val="0"/>
              </a:spcAft>
              <a:buNone/>
            </a:pPr>
            <a:r>
              <a:rPr lang="en-US" sz="1800" u="sng"/>
              <a:t>In-Person Learning Environment</a:t>
            </a:r>
            <a:endParaRPr sz="1800" u="sng"/>
          </a:p>
          <a:p>
            <a:pPr marL="457200" lvl="0" indent="-342900" algn="l" rtl="0">
              <a:lnSpc>
                <a:spcPct val="115000"/>
              </a:lnSpc>
              <a:spcBef>
                <a:spcPts val="600"/>
              </a:spcBef>
              <a:spcAft>
                <a:spcPts val="0"/>
              </a:spcAft>
              <a:buSzPts val="1800"/>
              <a:buChar char="•"/>
            </a:pPr>
            <a:r>
              <a:rPr lang="en-US" sz="1800"/>
              <a:t>Annual IEP Goal: </a:t>
            </a:r>
            <a:r>
              <a:rPr lang="en-US" sz="1800" b="0"/>
              <a:t>Given a 5th grade passage, the student will read (# of words) per minute with fluency and expression.</a:t>
            </a:r>
            <a:endParaRPr sz="1800" b="0"/>
          </a:p>
          <a:p>
            <a:pPr marL="457200" lvl="0" indent="-342900" algn="l" rtl="0">
              <a:lnSpc>
                <a:spcPct val="115000"/>
              </a:lnSpc>
              <a:spcBef>
                <a:spcPts val="0"/>
              </a:spcBef>
              <a:spcAft>
                <a:spcPts val="0"/>
              </a:spcAft>
              <a:buSzPts val="1800"/>
              <a:buChar char="•"/>
            </a:pPr>
            <a:r>
              <a:rPr lang="en-US" sz="1800"/>
              <a:t>Measure to Monitor Progress: </a:t>
            </a:r>
            <a:r>
              <a:rPr lang="en-US" sz="1800" b="0"/>
              <a:t>Curriculum Based Measure (e.g. computer based program at school)</a:t>
            </a:r>
            <a:endParaRPr sz="1800"/>
          </a:p>
          <a:p>
            <a:pPr marL="0" lvl="0" indent="0" algn="l" rtl="0">
              <a:lnSpc>
                <a:spcPct val="115000"/>
              </a:lnSpc>
              <a:spcBef>
                <a:spcPts val="600"/>
              </a:spcBef>
              <a:spcAft>
                <a:spcPts val="0"/>
              </a:spcAft>
              <a:buNone/>
            </a:pPr>
            <a:r>
              <a:rPr lang="en-US" sz="1800" u="sng"/>
              <a:t>Virtual Learning Environment</a:t>
            </a:r>
            <a:endParaRPr sz="1800" u="sng"/>
          </a:p>
          <a:p>
            <a:pPr marL="457200" lvl="0" indent="-342900" algn="l" rtl="0">
              <a:lnSpc>
                <a:spcPct val="115000"/>
              </a:lnSpc>
              <a:spcBef>
                <a:spcPts val="600"/>
              </a:spcBef>
              <a:spcAft>
                <a:spcPts val="0"/>
              </a:spcAft>
              <a:buSzPts val="1800"/>
              <a:buChar char="•"/>
            </a:pPr>
            <a:r>
              <a:rPr lang="en-US" sz="1800"/>
              <a:t>Annual IEP Goal (No Revision Needed!) </a:t>
            </a:r>
            <a:r>
              <a:rPr lang="en-US" sz="1800" b="0"/>
              <a:t>Given a 5th grade passage, the student will read (# of words) per minute with fluency and expression.</a:t>
            </a:r>
            <a:endParaRPr sz="1800" b="0"/>
          </a:p>
          <a:p>
            <a:pPr marL="457200" lvl="0" indent="-342900" algn="l" rtl="0">
              <a:lnSpc>
                <a:spcPct val="115000"/>
              </a:lnSpc>
              <a:spcBef>
                <a:spcPts val="0"/>
              </a:spcBef>
              <a:spcAft>
                <a:spcPts val="0"/>
              </a:spcAft>
              <a:buSzPts val="1800"/>
              <a:buChar char="•"/>
            </a:pPr>
            <a:r>
              <a:rPr lang="en-US" sz="1800"/>
              <a:t>Measure to Monitor Progress Revised to: </a:t>
            </a:r>
            <a:r>
              <a:rPr lang="en-US" sz="1800" b="0"/>
              <a:t>Running record. </a:t>
            </a:r>
            <a:endParaRPr sz="1800" b="0"/>
          </a:p>
          <a:p>
            <a:pPr marL="0" lvl="0" indent="0" algn="l" rtl="0">
              <a:lnSpc>
                <a:spcPct val="115000"/>
              </a:lnSpc>
              <a:spcBef>
                <a:spcPts val="600"/>
              </a:spcBef>
              <a:spcAft>
                <a:spcPts val="600"/>
              </a:spcAft>
              <a:buNone/>
            </a:pPr>
            <a:endParaRPr sz="1800" b="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5"/>
          <p:cNvSpPr txBox="1">
            <a:spLocks noGrp="1"/>
          </p:cNvSpPr>
          <p:nvPr>
            <p:ph type="body" idx="1"/>
          </p:nvPr>
        </p:nvSpPr>
        <p:spPr>
          <a:xfrm>
            <a:off x="188325" y="0"/>
            <a:ext cx="87921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Appendix B: Additional Process Steps for Monitoring Progress of IEP Goals in a </a:t>
            </a:r>
            <a:r>
              <a:rPr lang="en-US" sz="2600" i="1"/>
              <a:t>Virtual </a:t>
            </a:r>
            <a:r>
              <a:rPr lang="en-US" sz="2600"/>
              <a:t>Environment (Page 19)</a:t>
            </a:r>
            <a:endParaRPr sz="2600"/>
          </a:p>
        </p:txBody>
      </p:sp>
      <p:sp>
        <p:nvSpPr>
          <p:cNvPr id="771" name="Google Shape;771;p105"/>
          <p:cNvSpPr txBox="1">
            <a:spLocks noGrp="1"/>
          </p:cNvSpPr>
          <p:nvPr>
            <p:ph type="body" idx="2"/>
          </p:nvPr>
        </p:nvSpPr>
        <p:spPr>
          <a:xfrm>
            <a:off x="1366425" y="1025912"/>
            <a:ext cx="6420900" cy="2684313"/>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t>Important Considerations for Data Collection </a:t>
            </a:r>
            <a:endParaRPr sz="2200" dirty="0"/>
          </a:p>
          <a:p>
            <a:pPr marL="457200" marR="0" lvl="0" indent="-368300" algn="l" rtl="0">
              <a:lnSpc>
                <a:spcPct val="115000"/>
              </a:lnSpc>
              <a:spcBef>
                <a:spcPts val="600"/>
              </a:spcBef>
              <a:spcAft>
                <a:spcPts val="0"/>
              </a:spcAft>
              <a:buSzPts val="2200"/>
              <a:buChar char="•"/>
            </a:pPr>
            <a:r>
              <a:rPr lang="en-US" sz="2200" b="0" dirty="0"/>
              <a:t>Determine if parents will help collect data.</a:t>
            </a:r>
            <a:endParaRPr sz="2200" b="0" dirty="0"/>
          </a:p>
          <a:p>
            <a:pPr marL="457200" marR="0" lvl="0" indent="-368300" algn="l" rtl="0">
              <a:lnSpc>
                <a:spcPct val="115000"/>
              </a:lnSpc>
              <a:spcBef>
                <a:spcPts val="600"/>
              </a:spcBef>
              <a:spcAft>
                <a:spcPts val="0"/>
              </a:spcAft>
              <a:buSzPts val="2200"/>
              <a:buChar char="•"/>
            </a:pPr>
            <a:r>
              <a:rPr lang="en-US" sz="2200" b="0" dirty="0"/>
              <a:t>Parent training should be included in the “program modifications or supports for school staff” or “family engagement” section of the IEP. </a:t>
            </a:r>
            <a:endParaRPr sz="2200" b="0" dirty="0"/>
          </a:p>
          <a:p>
            <a:pPr marL="457200" marR="0" lvl="0" indent="-368300" algn="l" rtl="0">
              <a:lnSpc>
                <a:spcPct val="115000"/>
              </a:lnSpc>
              <a:spcBef>
                <a:spcPts val="600"/>
              </a:spcBef>
              <a:spcAft>
                <a:spcPts val="0"/>
              </a:spcAft>
              <a:buSzPts val="2200"/>
              <a:buChar char="•"/>
            </a:pPr>
            <a:r>
              <a:rPr lang="en-US" sz="2200" b="0" dirty="0"/>
              <a:t>Document in contingency plan and IEP revision.</a:t>
            </a:r>
            <a:endParaRPr sz="2200" b="0" dirty="0"/>
          </a:p>
          <a:p>
            <a:pPr marL="457200" marR="0" lvl="0" indent="-368300" algn="l" rtl="0">
              <a:lnSpc>
                <a:spcPct val="115000"/>
              </a:lnSpc>
              <a:spcBef>
                <a:spcPts val="600"/>
              </a:spcBef>
              <a:spcAft>
                <a:spcPts val="0"/>
              </a:spcAft>
              <a:buSzPts val="2200"/>
              <a:buChar char="•"/>
            </a:pPr>
            <a:r>
              <a:rPr lang="en-US" sz="2200" b="0" dirty="0"/>
              <a:t>Set up check in times or coaching with parents.</a:t>
            </a:r>
            <a:endParaRPr sz="2200" b="0" dirty="0"/>
          </a:p>
          <a:p>
            <a:pPr marL="457200" marR="0" lvl="0" indent="-368300" algn="l" rtl="0">
              <a:lnSpc>
                <a:spcPct val="115000"/>
              </a:lnSpc>
              <a:spcBef>
                <a:spcPts val="600"/>
              </a:spcBef>
              <a:spcAft>
                <a:spcPts val="600"/>
              </a:spcAft>
              <a:buSzPts val="2200"/>
              <a:buChar char="•"/>
            </a:pPr>
            <a:r>
              <a:rPr lang="en-US" sz="2200" b="0" dirty="0"/>
              <a:t>Consider collecting data more often.</a:t>
            </a:r>
            <a:endParaRPr sz="2200" b="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BB06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20521</Words>
  <Application>Microsoft Office PowerPoint</Application>
  <PresentationFormat>On-screen Show (16:9)</PresentationFormat>
  <Paragraphs>1063</Paragraphs>
  <Slides>114</Slides>
  <Notes>114</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Lato</vt:lpstr>
      <vt:lpstr>Arial</vt:lpstr>
      <vt:lpstr>Roboto</vt:lpstr>
      <vt:lpstr>Calibri</vt:lpstr>
      <vt:lpstr>Lato Black</vt:lpstr>
      <vt:lpstr>Arial Rounded</vt:lpstr>
      <vt:lpstr>Office Theme</vt:lpstr>
      <vt:lpstr>PowerPoint Presentation</vt:lpstr>
      <vt:lpstr>PowerPoint Presentation</vt:lpstr>
      <vt:lpstr>PowerPoint Presentation</vt:lpstr>
      <vt:lpstr>PowerPoint Presentation</vt:lpstr>
      <vt:lpstr>PowerPoint Presentation</vt:lpstr>
      <vt:lpstr>Group Activities and Chat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Rauls, Olivia J. DPI</dc:creator>
  <cp:lastModifiedBy>Rauls, Olivia J. DPI</cp:lastModifiedBy>
  <cp:revision>2</cp:revision>
  <dcterms:modified xsi:type="dcterms:W3CDTF">2021-01-06T15:02:08Z</dcterms:modified>
</cp:coreProperties>
</file>