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1" r:id="rId3"/>
    <p:sldId id="294" r:id="rId4"/>
    <p:sldId id="295" r:id="rId5"/>
    <p:sldId id="262" r:id="rId6"/>
    <p:sldId id="263" r:id="rId7"/>
    <p:sldId id="264" r:id="rId8"/>
    <p:sldId id="265" r:id="rId9"/>
    <p:sldId id="271" r:id="rId10"/>
    <p:sldId id="273" r:id="rId11"/>
    <p:sldId id="266" r:id="rId12"/>
    <p:sldId id="267" r:id="rId13"/>
    <p:sldId id="268" r:id="rId14"/>
    <p:sldId id="272" r:id="rId15"/>
    <p:sldId id="269" r:id="rId16"/>
    <p:sldId id="270" r:id="rId17"/>
    <p:sldId id="287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5944" autoAdjust="0"/>
  </p:normalViewPr>
  <p:slideViewPr>
    <p:cSldViewPr>
      <p:cViewPr varScale="1">
        <p:scale>
          <a:sx n="19" d="100"/>
          <a:sy n="19" d="100"/>
        </p:scale>
        <p:origin x="-16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8"/>
    </p:cViewPr>
  </p:sorterViewPr>
  <p:notesViewPr>
    <p:cSldViewPr>
      <p:cViewPr varScale="1">
        <p:scale>
          <a:sx n="57" d="100"/>
          <a:sy n="57" d="100"/>
        </p:scale>
        <p:origin x="-2550" y="-84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smtClean="0"/>
              <a:t>11/5/2009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smtClean="0"/>
              <a:t>Wisconsin DPI Special Education Team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7F0BCCF-B4BF-4F55-852C-701290465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smtClean="0"/>
              <a:t>11/5/2009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smtClean="0"/>
              <a:t>Wisconsin DPI Special Education Team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93A0F8-549C-46FD-80FD-F7EB9E6F2C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11/5/2009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Wisconsin DPI Special Education Team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A0F8-549C-46FD-80FD-F7EB9E6F2C1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3A0F8-549C-46FD-80FD-F7EB9E6F2C1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11/5/2009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Wisconsin DPI Special Education Team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11/5/2009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Wisconsin DPI Special Education Team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A0F8-549C-46FD-80FD-F7EB9E6F2C1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11/5/2009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Wisconsin DPI Special Education Team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A0F8-549C-46FD-80FD-F7EB9E6F2C1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11/5/2009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Wisconsin DPI Special Education Team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A0F8-549C-46FD-80FD-F7EB9E6F2C1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11/5/2009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Wisconsin DPI Special Education Team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A0F8-549C-46FD-80FD-F7EB9E6F2C1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11/5/2009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Wisconsin DPI Special Education Team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A0F8-549C-46FD-80FD-F7EB9E6F2C1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11/5/2009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Wisconsin DPI Special Education Team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A0F8-549C-46FD-80FD-F7EB9E6F2C1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11/5/2009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Wisconsin DPI Special Education Team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A0F8-549C-46FD-80FD-F7EB9E6F2C1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3A0F8-549C-46FD-80FD-F7EB9E6F2C1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11/5/2009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Wisconsin DPI Special Education Team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11/5/2009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Wisconsin DPI Special Education Team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A0F8-549C-46FD-80FD-F7EB9E6F2C1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11/5/2009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Wisconsin DPI Special Education Team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A0F8-549C-46FD-80FD-F7EB9E6F2C1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3A0F8-549C-46FD-80FD-F7EB9E6F2C1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11/5/2009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Wisconsin DPI Special Education Team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3A0F8-549C-46FD-80FD-F7EB9E6F2C1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11/5/2009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Wisconsin DPI Special Education Team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3A0F8-549C-46FD-80FD-F7EB9E6F2C1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11/5/2009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Wisconsin DPI Special Education Team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11/5/2009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Wisconsin DPI Special Education Team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A0F8-549C-46FD-80FD-F7EB9E6F2C1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11/5/2009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Wisconsin DPI Special Education Team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A0F8-549C-46FD-80FD-F7EB9E6F2C1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11/5/2009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Wisconsin DPI Special Education Team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C1C13-19AA-486C-A89E-8458BFB7D2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11/5/2009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Wisconsin DPI Special Education Team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C1C13-19AA-486C-A89E-8458BFB7D2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11/5/2009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Wisconsin DPI Special Education Team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C1C13-19AA-486C-A89E-8458BFB7D2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11/5/2009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Wisconsin DPI Special Education Team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C1C13-19AA-486C-A89E-8458BFB7D2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11/5/2009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Wisconsin DPI Special Education Team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C1C13-19AA-486C-A89E-8458BFB7D2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11/5/2009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Wisconsin DPI Special Education Team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C1C13-19AA-486C-A89E-8458BFB7D2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11/5/2009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Wisconsin DPI Special Education Team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C1C13-19AA-486C-A89E-8458BFB7D2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11/5/2009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Wisconsin DPI Special Education Team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C1C13-19AA-486C-A89E-8458BFB7D2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11/5/2009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Wisconsin DPI Special Education Team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C1C13-19AA-486C-A89E-8458BFB7D2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11/5/2009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Wisconsin DPI Special Education Team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C1C13-19AA-486C-A89E-8458BFB7D2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11/5/2009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Wisconsin DPI Special Education Team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C1C13-19AA-486C-A89E-8458BFB7D2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11/5/2009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dirty="0" smtClean="0"/>
              <a:t>Wisconsin DPI Special Education Team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2BC1C13-19AA-486C-A89E-8458BFB7D2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47800"/>
            <a:ext cx="8458200" cy="19812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Focused Review of Improvement Indicators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406640" cy="2590800"/>
          </a:xfrm>
        </p:spPr>
        <p:txBody>
          <a:bodyPr>
            <a:normAutofit/>
          </a:bodyPr>
          <a:lstStyle/>
          <a:p>
            <a:pPr algn="ctr"/>
            <a:r>
              <a:rPr lang="en-US" sz="4300" dirty="0" smtClean="0"/>
              <a:t>A Self-Assessment Process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SPP Stakeholder Meeting</a:t>
            </a:r>
          </a:p>
          <a:p>
            <a:pPr algn="ctr"/>
            <a:r>
              <a:rPr lang="en-US" dirty="0" smtClean="0"/>
              <a:t>December 16, 2009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 Preparation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Conduct in-district surveys, if necessary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Collect and compile student specific data, if necessary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Conduct review of necessary policies and procedures, if necessary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C13-19AA-486C-A89E-8458BFB7D2B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Wisconsin DPI Special Education Team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Collection &amp; Analysis </a:t>
            </a:r>
            <a:br>
              <a:rPr lang="en-US" dirty="0" smtClean="0"/>
            </a:br>
            <a:r>
              <a:rPr lang="en-US" dirty="0" smtClean="0"/>
              <a:t>            FRII – 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2 Days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District team participates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Focus activity – identified indicators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Disaggregated data analysis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Root cause development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C13-19AA-486C-A89E-8458BFB7D2B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Wisconsin DPI Special Education Team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Transitional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Occurs between FRII – Phase 1 and FRII – Phase 2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Establishment of District Improvement Team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Additional data collection, if necessary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Verification of potential root causes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Orientation meeting for FRII – Phase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C13-19AA-486C-A89E-8458BFB7D2B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Wisconsin DPI Special Education Team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Setting &amp; Action Planning</a:t>
            </a:r>
            <a:br>
              <a:rPr lang="en-US" dirty="0" smtClean="0"/>
            </a:br>
            <a:r>
              <a:rPr lang="en-US" dirty="0" smtClean="0"/>
              <a:t>               FRII - 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1 Day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District Improvement team participates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Prioritization of needs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Develop district improvement plan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In response to identified root causes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Scientific evidence-based content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Selecting content that builds capacity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Integration with existing district improvement efforts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C13-19AA-486C-A89E-8458BFB7D2B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Wisconsin DPI Special Education Team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Setting &amp; Action Planning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57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Develop district improvement plan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Selecting student and staff learning targets (goal setting)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Design of improvement activities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District design of assessments used for formative evaluation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C13-19AA-486C-A89E-8458BFB7D2B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Wisconsin DPI Special Education Team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 Implementation &amp; Technical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Ongoing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Collaboration and implementation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Sustainability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Internal and external supports for improvement (DPI &amp; collaborating partners)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C13-19AA-486C-A89E-8458BFB7D2B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Wisconsin DPI Special Education Team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On-going data analysis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Program evaluation or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Summative evaluation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Quarterly progress monitoring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C13-19AA-486C-A89E-8458BFB7D2B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Wisconsin DPI Special Education Team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Ultimate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outcomes for students with disabilities</a:t>
            </a:r>
          </a:p>
          <a:p>
            <a:r>
              <a:rPr lang="en-US" dirty="0" smtClean="0"/>
              <a:t>Gather best practices</a:t>
            </a:r>
          </a:p>
          <a:p>
            <a:r>
              <a:rPr lang="en-US" dirty="0" smtClean="0"/>
              <a:t>Highlight success stories</a:t>
            </a:r>
          </a:p>
          <a:p>
            <a:r>
              <a:rPr lang="en-US" dirty="0" smtClean="0"/>
              <a:t>Build capacity to be self-evaluative </a:t>
            </a:r>
          </a:p>
          <a:p>
            <a:r>
              <a:rPr lang="en-US" dirty="0" smtClean="0"/>
              <a:t>Sustain improvement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Wisconsin DPI Special Education Team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C13-19AA-486C-A89E-8458BFB7D2B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Focused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Established State priority areas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Graduation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Reading achievement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Positive impact on educational results &amp; functional outcomes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Research-based focus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5 LEAs plus MPS selected annually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C13-19AA-486C-A89E-8458BFB7D2B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Wisconsin DPI Special Education Team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lessons learned?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Need ownership by district-level and building-level administrators</a:t>
            </a:r>
          </a:p>
          <a:p>
            <a:r>
              <a:rPr lang="en-US" sz="3600" dirty="0" smtClean="0"/>
              <a:t>Need strong parent involvement</a:t>
            </a:r>
          </a:p>
          <a:p>
            <a:r>
              <a:rPr lang="en-US" sz="3600" dirty="0" smtClean="0"/>
              <a:t>Need to impact at state level – not possible when only visiting 6 districts a year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11/5/2009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Wisconsin DPI Special Education Team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C13-19AA-486C-A89E-8458BFB7D2B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Need tools to share with interested districts now that the word is out</a:t>
            </a:r>
          </a:p>
          <a:p>
            <a:r>
              <a:rPr lang="en-US" sz="3600" dirty="0" smtClean="0"/>
              <a:t>Need to help districts focus on what they can impact and improve – aided by FPR  process</a:t>
            </a:r>
          </a:p>
          <a:p>
            <a:r>
              <a:rPr lang="en-US" sz="3600" dirty="0" smtClean="0"/>
              <a:t>Need to mirror PCSA process and develop some stand alone options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11/5/2009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Wisconsin DPI Special Education Team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C13-19AA-486C-A89E-8458BFB7D2B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Focused Review of Improvement Indicators (FRII)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endParaRPr lang="en-US" sz="4800" dirty="0" smtClean="0"/>
          </a:p>
          <a:p>
            <a:pPr>
              <a:spcAft>
                <a:spcPts val="600"/>
              </a:spcAft>
              <a:buNone/>
            </a:pPr>
            <a:r>
              <a:rPr lang="en-US" sz="4800" dirty="0" smtClean="0"/>
              <a:t>So we are scaling up to the next level of focused monitoring –  The FRII Process</a:t>
            </a:r>
          </a:p>
          <a:p>
            <a:pPr lvl="1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C13-19AA-486C-A89E-8458BFB7D2B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Wisconsin DPI Special Education Team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8D8D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800600" y="762000"/>
            <a:ext cx="2971800" cy="2819399"/>
            <a:chOff x="3836033" y="493084"/>
            <a:chExt cx="2319376" cy="2465784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6" name="Pie 5"/>
            <p:cNvSpPr/>
            <p:nvPr/>
          </p:nvSpPr>
          <p:spPr>
            <a:xfrm rot="5400000">
              <a:off x="3762829" y="566288"/>
              <a:ext cx="2465784" cy="2319376"/>
            </a:xfrm>
            <a:prstGeom prst="pieWedg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311292"/>
                <a:satOff val="13270"/>
                <a:lumOff val="2876"/>
                <a:alphaOff val="0"/>
              </a:schemeClr>
            </a:fillRef>
            <a:effectRef idx="0">
              <a:schemeClr val="accent5">
                <a:hueOff val="-3311292"/>
                <a:satOff val="13270"/>
                <a:lumOff val="287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Pie 4"/>
            <p:cNvSpPr/>
            <p:nvPr/>
          </p:nvSpPr>
          <p:spPr>
            <a:xfrm>
              <a:off x="3954975" y="1215298"/>
              <a:ext cx="1521106" cy="147699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t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>
                  <a:solidFill>
                    <a:sysClr val="windowText" lastClr="000000"/>
                  </a:solidFill>
                </a:rPr>
                <a:t>Data Collection &amp; Analysis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724400" y="3810000"/>
            <a:ext cx="3048000" cy="2667000"/>
            <a:chOff x="3774963" y="2971475"/>
            <a:chExt cx="2380447" cy="2431047"/>
          </a:xfrm>
        </p:grpSpPr>
        <p:sp>
          <p:nvSpPr>
            <p:cNvPr id="12" name="Pie 11"/>
            <p:cNvSpPr/>
            <p:nvPr/>
          </p:nvSpPr>
          <p:spPr>
            <a:xfrm rot="10800000">
              <a:off x="3774963" y="2971475"/>
              <a:ext cx="2380447" cy="2431047"/>
            </a:xfrm>
            <a:prstGeom prst="pieWedge">
              <a:avLst/>
            </a:prstGeom>
            <a:solidFill>
              <a:srgbClr val="FFFF66"/>
            </a:solidFill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-6622584"/>
                <a:satOff val="26541"/>
                <a:lumOff val="575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Pie 4"/>
            <p:cNvSpPr/>
            <p:nvPr/>
          </p:nvSpPr>
          <p:spPr>
            <a:xfrm>
              <a:off x="3953497" y="2971475"/>
              <a:ext cx="1504696" cy="17190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 dirty="0"/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 dirty="0"/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>
                  <a:solidFill>
                    <a:sysClr val="windowText" lastClr="000000"/>
                  </a:solidFill>
                </a:rPr>
                <a:t>Goal Setting &amp; Action Planning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447800" y="3886199"/>
            <a:ext cx="3024750" cy="2626628"/>
            <a:chOff x="1097734" y="3913959"/>
            <a:chExt cx="2339150" cy="2413508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5" name="Pie 14"/>
            <p:cNvSpPr/>
            <p:nvPr/>
          </p:nvSpPr>
          <p:spPr>
            <a:xfrm rot="16200000">
              <a:off x="1060555" y="3951138"/>
              <a:ext cx="2413508" cy="2339150"/>
            </a:xfrm>
            <a:prstGeom prst="pieWedg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Pie 4"/>
            <p:cNvSpPr/>
            <p:nvPr/>
          </p:nvSpPr>
          <p:spPr>
            <a:xfrm>
              <a:off x="1804873" y="4053994"/>
              <a:ext cx="1473206" cy="156657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kern="1200" dirty="0"/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kern="1200" dirty="0"/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>
                  <a:solidFill>
                    <a:sysClr val="windowText" lastClr="000000"/>
                  </a:solidFill>
                </a:rPr>
                <a:t>Plan Implementation &amp;Technical Assistance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447800" y="762000"/>
            <a:ext cx="3014561" cy="2819400"/>
            <a:chOff x="1389926" y="500493"/>
            <a:chExt cx="2481161" cy="2480117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8" name="Pie 17"/>
            <p:cNvSpPr/>
            <p:nvPr/>
          </p:nvSpPr>
          <p:spPr>
            <a:xfrm>
              <a:off x="1389926" y="500493"/>
              <a:ext cx="2481161" cy="2480117"/>
            </a:xfrm>
            <a:prstGeom prst="pieWedg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Pie 4"/>
            <p:cNvSpPr/>
            <p:nvPr/>
          </p:nvSpPr>
          <p:spPr>
            <a:xfrm>
              <a:off x="2116643" y="1226900"/>
              <a:ext cx="1531098" cy="135152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t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>
                  <a:solidFill>
                    <a:sysClr val="windowText" lastClr="000000"/>
                  </a:solidFill>
                </a:rPr>
                <a:t>Progress Monitoring</a:t>
              </a:r>
            </a:p>
          </p:txBody>
        </p:sp>
      </p:grp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810000" y="2971800"/>
            <a:ext cx="1495425" cy="1143000"/>
          </a:xfrm>
          <a:prstGeom prst="flowChartConnector">
            <a:avLst/>
          </a:prstGeom>
          <a:solidFill>
            <a:srgbClr val="F2DBDB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Circular Arrow 20"/>
          <p:cNvSpPr/>
          <p:nvPr/>
        </p:nvSpPr>
        <p:spPr>
          <a:xfrm rot="5400000">
            <a:off x="4261713" y="2672487"/>
            <a:ext cx="1597173" cy="1738599"/>
          </a:xfrm>
          <a:prstGeom prst="circular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Circular Arrow 21"/>
          <p:cNvSpPr/>
          <p:nvPr/>
        </p:nvSpPr>
        <p:spPr>
          <a:xfrm rot="16200000">
            <a:off x="3379168" y="2640632"/>
            <a:ext cx="1637742" cy="1842878"/>
          </a:xfrm>
          <a:prstGeom prst="circular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4267200" y="381000"/>
            <a:ext cx="771525" cy="1257300"/>
          </a:xfrm>
          <a:prstGeom prst="downArrow">
            <a:avLst>
              <a:gd name="adj1" fmla="val 50000"/>
              <a:gd name="adj2" fmla="val 40741"/>
            </a:avLst>
          </a:prstGeom>
          <a:solidFill>
            <a:srgbClr val="FFCC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886200" y="3200400"/>
            <a:ext cx="137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Improving Student Outcomes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SPP Indicators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522857" y="381000"/>
            <a:ext cx="35394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Criteria Selection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4800" y="3048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FRII Process</a:t>
            </a:r>
            <a:endParaRPr lang="en-US" sz="2400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C13-19AA-486C-A89E-8458BFB7D2B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Wisconsin DPI Special Education Team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143000"/>
            <a:ext cx="7638288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Has </a:t>
            </a:r>
            <a:r>
              <a:rPr lang="en-US" smtClean="0"/>
              <a:t>not met SPP </a:t>
            </a:r>
            <a:r>
              <a:rPr lang="en-US" dirty="0" smtClean="0"/>
              <a:t>improvement targets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Indicators 1, 2, 3, 4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3 Consecutive Years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Indicators 8 &amp; 14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1 Year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LEAs identified the year following their Procedural Compliance Self-Assessment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C13-19AA-486C-A89E-8458BFB7D2B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Wisconsin DPI Special Education Team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 Notification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“Heads Up” letter in the fall of Procedural Compliance Self-Assessment year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Official notification in spring of Procedural Compliance Self-Assessment year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C13-19AA-486C-A89E-8458BFB7D2B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Wisconsin DPI Special Education Team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Establish district team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Orientation meeting for FRII – Phase 1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Download and print data books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Gather recommended materials, including existing district or school improvement plans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C13-19AA-486C-A89E-8458BFB7D2B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Wisconsin DPI Special Education Team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817</TotalTime>
  <Words>680</Words>
  <Application>Microsoft Office PowerPoint</Application>
  <PresentationFormat>On-screen Show (4:3)</PresentationFormat>
  <Paragraphs>185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Focused Review of Improvement Indicators</vt:lpstr>
      <vt:lpstr>Focused Monitoring</vt:lpstr>
      <vt:lpstr>What lessons learned?</vt:lpstr>
      <vt:lpstr>Lessons Learned continued</vt:lpstr>
      <vt:lpstr>Focused Review of Improvement Indicators (FRII)</vt:lpstr>
      <vt:lpstr>Slide 6</vt:lpstr>
      <vt:lpstr>LEA Criteria</vt:lpstr>
      <vt:lpstr>LEA Notification</vt:lpstr>
      <vt:lpstr>LEA Preparation</vt:lpstr>
      <vt:lpstr>LEA Preparation Continued</vt:lpstr>
      <vt:lpstr>Data Collection &amp; Analysis              FRII – Phase 1</vt:lpstr>
      <vt:lpstr>Transitional Period</vt:lpstr>
      <vt:lpstr>Goal Setting &amp; Action Planning                FRII - Phase 2</vt:lpstr>
      <vt:lpstr>Goal Setting &amp; Action Planning Continued</vt:lpstr>
      <vt:lpstr>Plan Implementation &amp; Technical Assistance</vt:lpstr>
      <vt:lpstr>Progress Monitoring</vt:lpstr>
      <vt:lpstr>Ultimate Goals</vt:lpstr>
    </vt:vector>
  </TitlesOfParts>
  <Company>State of Wisconsin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Focused Review of Improvement Indicators</dc:title>
  <dc:subject>For the December 16, 2009 Stakeholder Meeting</dc:subject>
  <dc:creator>Danielle Scott</dc:creator>
  <cp:keywords>FRII, improvement, SPP Indicators</cp:keywords>
  <cp:lastModifiedBy>heisiar</cp:lastModifiedBy>
  <cp:revision>39</cp:revision>
  <dcterms:created xsi:type="dcterms:W3CDTF">2009-11-03T16:50:33Z</dcterms:created>
  <dcterms:modified xsi:type="dcterms:W3CDTF">2010-03-05T16:58:54Z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294720159</vt:i4>
  </property>
  <property fmtid="{D5CDD505-2E9C-101B-9397-08002B2CF9AE}" pid="3" name="_NewReviewCycle">
    <vt:lpwstr/>
  </property>
  <property fmtid="{D5CDD505-2E9C-101B-9397-08002B2CF9AE}" pid="4" name="_EmailSubject">
    <vt:lpwstr>Materials for SPP Stakeholder Meeting</vt:lpwstr>
  </property>
  <property fmtid="{D5CDD505-2E9C-101B-9397-08002B2CF9AE}" pid="5" name="_AuthorEmail">
    <vt:lpwstr>Erin.Arango-Escalante@dpi.wi.gov</vt:lpwstr>
  </property>
  <property fmtid="{D5CDD505-2E9C-101B-9397-08002B2CF9AE}" pid="6" name="_AuthorEmailDisplayName">
    <vt:lpwstr>Arango-Escalante, Erin C.  DPI</vt:lpwstr>
  </property>
  <property fmtid="{D5CDD505-2E9C-101B-9397-08002B2CF9AE}" pid="7" name="_PreviousAdHocReviewCycleID">
    <vt:i4>-564193385</vt:i4>
  </property>
</Properties>
</file>