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diagrams/data3.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7">
  <p:sldMasterIdLst>
    <p:sldMasterId id="2147483867" r:id="rId1"/>
  </p:sldMasterIdLst>
  <p:notesMasterIdLst>
    <p:notesMasterId r:id="rId48"/>
  </p:notesMasterIdLst>
  <p:sldIdLst>
    <p:sldId id="257" r:id="rId2"/>
    <p:sldId id="259" r:id="rId3"/>
    <p:sldId id="268" r:id="rId4"/>
    <p:sldId id="329" r:id="rId5"/>
    <p:sldId id="340" r:id="rId6"/>
    <p:sldId id="341" r:id="rId7"/>
    <p:sldId id="327" r:id="rId8"/>
    <p:sldId id="328" r:id="rId9"/>
    <p:sldId id="274" r:id="rId10"/>
    <p:sldId id="277" r:id="rId11"/>
    <p:sldId id="276" r:id="rId12"/>
    <p:sldId id="278" r:id="rId13"/>
    <p:sldId id="280" r:id="rId14"/>
    <p:sldId id="282" r:id="rId15"/>
    <p:sldId id="285" r:id="rId16"/>
    <p:sldId id="286" r:id="rId17"/>
    <p:sldId id="288" r:id="rId18"/>
    <p:sldId id="289" r:id="rId19"/>
    <p:sldId id="290" r:id="rId20"/>
    <p:sldId id="292" r:id="rId21"/>
    <p:sldId id="293" r:id="rId22"/>
    <p:sldId id="295" r:id="rId23"/>
    <p:sldId id="297" r:id="rId24"/>
    <p:sldId id="298" r:id="rId25"/>
    <p:sldId id="300" r:id="rId26"/>
    <p:sldId id="301" r:id="rId27"/>
    <p:sldId id="303" r:id="rId28"/>
    <p:sldId id="304" r:id="rId29"/>
    <p:sldId id="342" r:id="rId30"/>
    <p:sldId id="343" r:id="rId31"/>
    <p:sldId id="344" r:id="rId32"/>
    <p:sldId id="306" r:id="rId33"/>
    <p:sldId id="310" r:id="rId34"/>
    <p:sldId id="311" r:id="rId35"/>
    <p:sldId id="308" r:id="rId36"/>
    <p:sldId id="316" r:id="rId37"/>
    <p:sldId id="317" r:id="rId38"/>
    <p:sldId id="338" r:id="rId39"/>
    <p:sldId id="345" r:id="rId40"/>
    <p:sldId id="346" r:id="rId41"/>
    <p:sldId id="335" r:id="rId42"/>
    <p:sldId id="336" r:id="rId43"/>
    <p:sldId id="339" r:id="rId44"/>
    <p:sldId id="348" r:id="rId45"/>
    <p:sldId id="349" r:id="rId46"/>
    <p:sldId id="332"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75" autoAdjust="0"/>
  </p:normalViewPr>
  <p:slideViewPr>
    <p:cSldViewPr>
      <p:cViewPr varScale="1">
        <p:scale>
          <a:sx n="23" d="100"/>
          <a:sy n="23" d="100"/>
        </p:scale>
        <p:origin x="-15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Progress%20Data%20Comparison%20by%20Year%2012_9_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Progress%20Data%20Comparison%20by%20Year%2012_9_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Progress%20Data%20Comparison%20by%20Year%2012_9_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Summary%20Statement%20Comparison%20Char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Summary%20Statement%20Comparison%20Char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Summary%20Statement%20Comparison%20Chart%20with%20July%20to%20Dec%200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User\My%20Documents\New%20Child%20Outcomes\DATA\Part%20B%20Summary%20Statement%20Comparison%20Chart%20with%20July%20to%20Dec%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Progress</a:t>
            </a:r>
            <a:r>
              <a:rPr lang="en-US" baseline="0" dirty="0"/>
              <a:t> Data Comparison by Year</a:t>
            </a:r>
          </a:p>
          <a:p>
            <a:pPr>
              <a:defRPr/>
            </a:pPr>
            <a:r>
              <a:rPr lang="en-US" baseline="0" dirty="0"/>
              <a:t>Outcome #</a:t>
            </a:r>
            <a:r>
              <a:rPr lang="en-US" baseline="0" dirty="0" smtClean="0"/>
              <a:t>1 Positive Social-Emotional Skills</a:t>
            </a:r>
            <a:endParaRPr lang="en-US" dirty="0"/>
          </a:p>
        </c:rich>
      </c:tx>
    </c:title>
    <c:view3D>
      <c:rAngAx val="1"/>
    </c:view3D>
    <c:plotArea>
      <c:layout/>
      <c:bar3DChart>
        <c:barDir val="col"/>
        <c:grouping val="clustered"/>
        <c:ser>
          <c:idx val="0"/>
          <c:order val="0"/>
          <c:tx>
            <c:strRef>
              <c:f>'Outcome 1'!$A$2</c:f>
              <c:strCache>
                <c:ptCount val="1"/>
                <c:pt idx="0">
                  <c:v>2006-2007 (n=30)</c:v>
                </c:pt>
              </c:strCache>
            </c:strRef>
          </c:tx>
          <c:cat>
            <c:strRef>
              <c:f>'Outcome 1'!$B$1:$F$1</c:f>
              <c:strCache>
                <c:ptCount val="5"/>
                <c:pt idx="0">
                  <c:v>A</c:v>
                </c:pt>
                <c:pt idx="1">
                  <c:v>B</c:v>
                </c:pt>
                <c:pt idx="2">
                  <c:v>C</c:v>
                </c:pt>
                <c:pt idx="3">
                  <c:v>D</c:v>
                </c:pt>
                <c:pt idx="4">
                  <c:v>E</c:v>
                </c:pt>
              </c:strCache>
            </c:strRef>
          </c:cat>
          <c:val>
            <c:numRef>
              <c:f>'Outcome 1'!$B$2:$F$2</c:f>
              <c:numCache>
                <c:formatCode>General</c:formatCode>
                <c:ptCount val="5"/>
                <c:pt idx="0">
                  <c:v>7</c:v>
                </c:pt>
                <c:pt idx="1">
                  <c:v>7</c:v>
                </c:pt>
                <c:pt idx="2">
                  <c:v>23</c:v>
                </c:pt>
                <c:pt idx="3">
                  <c:v>33</c:v>
                </c:pt>
                <c:pt idx="4">
                  <c:v>30</c:v>
                </c:pt>
              </c:numCache>
            </c:numRef>
          </c:val>
        </c:ser>
        <c:ser>
          <c:idx val="1"/>
          <c:order val="1"/>
          <c:tx>
            <c:strRef>
              <c:f>'Outcome 1'!$A$3</c:f>
              <c:strCache>
                <c:ptCount val="1"/>
                <c:pt idx="0">
                  <c:v>2007-2008 (n=450)</c:v>
                </c:pt>
              </c:strCache>
            </c:strRef>
          </c:tx>
          <c:cat>
            <c:strRef>
              <c:f>'Outcome 1'!$B$1:$F$1</c:f>
              <c:strCache>
                <c:ptCount val="5"/>
                <c:pt idx="0">
                  <c:v>A</c:v>
                </c:pt>
                <c:pt idx="1">
                  <c:v>B</c:v>
                </c:pt>
                <c:pt idx="2">
                  <c:v>C</c:v>
                </c:pt>
                <c:pt idx="3">
                  <c:v>D</c:v>
                </c:pt>
                <c:pt idx="4">
                  <c:v>E</c:v>
                </c:pt>
              </c:strCache>
            </c:strRef>
          </c:cat>
          <c:val>
            <c:numRef>
              <c:f>'Outcome 1'!$B$3:$F$3</c:f>
              <c:numCache>
                <c:formatCode>General</c:formatCode>
                <c:ptCount val="5"/>
                <c:pt idx="0">
                  <c:v>3</c:v>
                </c:pt>
                <c:pt idx="1">
                  <c:v>13</c:v>
                </c:pt>
                <c:pt idx="2">
                  <c:v>19</c:v>
                </c:pt>
                <c:pt idx="3">
                  <c:v>29</c:v>
                </c:pt>
                <c:pt idx="4">
                  <c:v>36</c:v>
                </c:pt>
              </c:numCache>
            </c:numRef>
          </c:val>
        </c:ser>
        <c:ser>
          <c:idx val="2"/>
          <c:order val="2"/>
          <c:tx>
            <c:strRef>
              <c:f>'Outcome 1'!$A$4</c:f>
              <c:strCache>
                <c:ptCount val="1"/>
                <c:pt idx="0">
                  <c:v>2008-2009 (n=762)</c:v>
                </c:pt>
              </c:strCache>
            </c:strRef>
          </c:tx>
          <c:cat>
            <c:strRef>
              <c:f>'Outcome 1'!$B$1:$F$1</c:f>
              <c:strCache>
                <c:ptCount val="5"/>
                <c:pt idx="0">
                  <c:v>A</c:v>
                </c:pt>
                <c:pt idx="1">
                  <c:v>B</c:v>
                </c:pt>
                <c:pt idx="2">
                  <c:v>C</c:v>
                </c:pt>
                <c:pt idx="3">
                  <c:v>D</c:v>
                </c:pt>
                <c:pt idx="4">
                  <c:v>E</c:v>
                </c:pt>
              </c:strCache>
            </c:strRef>
          </c:cat>
          <c:val>
            <c:numRef>
              <c:f>'Outcome 1'!$B$4:$F$4</c:f>
              <c:numCache>
                <c:formatCode>General</c:formatCode>
                <c:ptCount val="5"/>
                <c:pt idx="0">
                  <c:v>2</c:v>
                </c:pt>
                <c:pt idx="1">
                  <c:v>10</c:v>
                </c:pt>
                <c:pt idx="2">
                  <c:v>17</c:v>
                </c:pt>
                <c:pt idx="3">
                  <c:v>30</c:v>
                </c:pt>
                <c:pt idx="4">
                  <c:v>40</c:v>
                </c:pt>
              </c:numCache>
            </c:numRef>
          </c:val>
        </c:ser>
        <c:shape val="box"/>
        <c:axId val="76567296"/>
        <c:axId val="76568832"/>
        <c:axId val="0"/>
      </c:bar3DChart>
      <c:catAx>
        <c:axId val="76567296"/>
        <c:scaling>
          <c:orientation val="minMax"/>
        </c:scaling>
        <c:axPos val="b"/>
        <c:majorTickMark val="none"/>
        <c:tickLblPos val="nextTo"/>
        <c:crossAx val="76568832"/>
        <c:crosses val="autoZero"/>
        <c:auto val="1"/>
        <c:lblAlgn val="ctr"/>
        <c:lblOffset val="100"/>
      </c:catAx>
      <c:valAx>
        <c:axId val="76568832"/>
        <c:scaling>
          <c:orientation val="minMax"/>
        </c:scaling>
        <c:axPos val="l"/>
        <c:majorGridlines/>
        <c:title>
          <c:tx>
            <c:rich>
              <a:bodyPr/>
              <a:lstStyle/>
              <a:p>
                <a:pPr>
                  <a:defRPr sz="1200"/>
                </a:pPr>
                <a:r>
                  <a:rPr lang="en-US" sz="1200"/>
                  <a:t>Percentage</a:t>
                </a:r>
              </a:p>
            </c:rich>
          </c:tx>
        </c:title>
        <c:numFmt formatCode="General" sourceLinked="1"/>
        <c:majorTickMark val="none"/>
        <c:tickLblPos val="nextTo"/>
        <c:crossAx val="76567296"/>
        <c:crosses val="autoZero"/>
        <c:crossBetween val="between"/>
      </c:valAx>
      <c:dTable>
        <c:showHorzBorder val="1"/>
        <c:showVertBorder val="1"/>
        <c:showOutline val="1"/>
        <c:showKeys val="1"/>
      </c:dTable>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Progress Data Comparison by Year</a:t>
            </a:r>
          </a:p>
          <a:p>
            <a:pPr>
              <a:defRPr/>
            </a:pPr>
            <a:r>
              <a:rPr lang="en-US" dirty="0"/>
              <a:t>Outcome</a:t>
            </a:r>
            <a:r>
              <a:rPr lang="en-US" baseline="0" dirty="0"/>
              <a:t> #</a:t>
            </a:r>
            <a:r>
              <a:rPr lang="en-US" baseline="0" dirty="0" smtClean="0"/>
              <a:t>2 – Acquiring &amp; Using Knowledge &amp; Skills</a:t>
            </a:r>
            <a:endParaRPr lang="en-US" dirty="0"/>
          </a:p>
        </c:rich>
      </c:tx>
    </c:title>
    <c:view3D>
      <c:rAngAx val="1"/>
    </c:view3D>
    <c:plotArea>
      <c:layout/>
      <c:bar3DChart>
        <c:barDir val="col"/>
        <c:grouping val="clustered"/>
        <c:ser>
          <c:idx val="0"/>
          <c:order val="0"/>
          <c:tx>
            <c:strRef>
              <c:f>'Outcome 2'!$A$2</c:f>
              <c:strCache>
                <c:ptCount val="1"/>
                <c:pt idx="0">
                  <c:v>2006-2007 (n=30)</c:v>
                </c:pt>
              </c:strCache>
            </c:strRef>
          </c:tx>
          <c:cat>
            <c:strRef>
              <c:f>'Outcome 2'!$B$1:$F$1</c:f>
              <c:strCache>
                <c:ptCount val="5"/>
                <c:pt idx="0">
                  <c:v>A</c:v>
                </c:pt>
                <c:pt idx="1">
                  <c:v>B</c:v>
                </c:pt>
                <c:pt idx="2">
                  <c:v>C</c:v>
                </c:pt>
                <c:pt idx="3">
                  <c:v>D</c:v>
                </c:pt>
                <c:pt idx="4">
                  <c:v>E</c:v>
                </c:pt>
              </c:strCache>
            </c:strRef>
          </c:cat>
          <c:val>
            <c:numRef>
              <c:f>'Outcome 2'!$B$2:$F$2</c:f>
              <c:numCache>
                <c:formatCode>General</c:formatCode>
                <c:ptCount val="5"/>
                <c:pt idx="0">
                  <c:v>7</c:v>
                </c:pt>
                <c:pt idx="1">
                  <c:v>13</c:v>
                </c:pt>
                <c:pt idx="2">
                  <c:v>30</c:v>
                </c:pt>
                <c:pt idx="3">
                  <c:v>23</c:v>
                </c:pt>
                <c:pt idx="4">
                  <c:v>27</c:v>
                </c:pt>
              </c:numCache>
            </c:numRef>
          </c:val>
        </c:ser>
        <c:ser>
          <c:idx val="1"/>
          <c:order val="1"/>
          <c:tx>
            <c:strRef>
              <c:f>'Outcome 2'!$A$3</c:f>
              <c:strCache>
                <c:ptCount val="1"/>
                <c:pt idx="0">
                  <c:v>2007-2008 (n=450)</c:v>
                </c:pt>
              </c:strCache>
            </c:strRef>
          </c:tx>
          <c:cat>
            <c:strRef>
              <c:f>'Outcome 2'!$B$1:$F$1</c:f>
              <c:strCache>
                <c:ptCount val="5"/>
                <c:pt idx="0">
                  <c:v>A</c:v>
                </c:pt>
                <c:pt idx="1">
                  <c:v>B</c:v>
                </c:pt>
                <c:pt idx="2">
                  <c:v>C</c:v>
                </c:pt>
                <c:pt idx="3">
                  <c:v>D</c:v>
                </c:pt>
                <c:pt idx="4">
                  <c:v>E</c:v>
                </c:pt>
              </c:strCache>
            </c:strRef>
          </c:cat>
          <c:val>
            <c:numRef>
              <c:f>'Outcome 2'!$B$3:$F$3</c:f>
              <c:numCache>
                <c:formatCode>General</c:formatCode>
                <c:ptCount val="5"/>
                <c:pt idx="0">
                  <c:v>2</c:v>
                </c:pt>
                <c:pt idx="1">
                  <c:v>16</c:v>
                </c:pt>
                <c:pt idx="2">
                  <c:v>26</c:v>
                </c:pt>
                <c:pt idx="3">
                  <c:v>36</c:v>
                </c:pt>
                <c:pt idx="4">
                  <c:v>20</c:v>
                </c:pt>
              </c:numCache>
            </c:numRef>
          </c:val>
        </c:ser>
        <c:ser>
          <c:idx val="2"/>
          <c:order val="2"/>
          <c:tx>
            <c:strRef>
              <c:f>'Outcome 2'!$A$4</c:f>
              <c:strCache>
                <c:ptCount val="1"/>
                <c:pt idx="0">
                  <c:v>2008-2009 (n=762)</c:v>
                </c:pt>
              </c:strCache>
            </c:strRef>
          </c:tx>
          <c:cat>
            <c:strRef>
              <c:f>'Outcome 2'!$B$1:$F$1</c:f>
              <c:strCache>
                <c:ptCount val="5"/>
                <c:pt idx="0">
                  <c:v>A</c:v>
                </c:pt>
                <c:pt idx="1">
                  <c:v>B</c:v>
                </c:pt>
                <c:pt idx="2">
                  <c:v>C</c:v>
                </c:pt>
                <c:pt idx="3">
                  <c:v>D</c:v>
                </c:pt>
                <c:pt idx="4">
                  <c:v>E</c:v>
                </c:pt>
              </c:strCache>
            </c:strRef>
          </c:cat>
          <c:val>
            <c:numRef>
              <c:f>'Outcome 2'!$B$4:$F$4</c:f>
              <c:numCache>
                <c:formatCode>General</c:formatCode>
                <c:ptCount val="5"/>
                <c:pt idx="0">
                  <c:v>1</c:v>
                </c:pt>
                <c:pt idx="1">
                  <c:v>14</c:v>
                </c:pt>
                <c:pt idx="2">
                  <c:v>23</c:v>
                </c:pt>
                <c:pt idx="3">
                  <c:v>45</c:v>
                </c:pt>
                <c:pt idx="4">
                  <c:v>18</c:v>
                </c:pt>
              </c:numCache>
            </c:numRef>
          </c:val>
        </c:ser>
        <c:shape val="box"/>
        <c:axId val="76552064"/>
        <c:axId val="76553600"/>
        <c:axId val="0"/>
      </c:bar3DChart>
      <c:catAx>
        <c:axId val="76552064"/>
        <c:scaling>
          <c:orientation val="minMax"/>
        </c:scaling>
        <c:axPos val="b"/>
        <c:majorTickMark val="none"/>
        <c:tickLblPos val="nextTo"/>
        <c:crossAx val="76553600"/>
        <c:crosses val="autoZero"/>
        <c:auto val="1"/>
        <c:lblAlgn val="ctr"/>
        <c:lblOffset val="100"/>
      </c:catAx>
      <c:valAx>
        <c:axId val="76553600"/>
        <c:scaling>
          <c:orientation val="minMax"/>
        </c:scaling>
        <c:axPos val="l"/>
        <c:majorGridlines/>
        <c:title>
          <c:tx>
            <c:rich>
              <a:bodyPr/>
              <a:lstStyle/>
              <a:p>
                <a:pPr>
                  <a:defRPr sz="1200"/>
                </a:pPr>
                <a:r>
                  <a:rPr lang="en-US" sz="1200"/>
                  <a:t>Percentage</a:t>
                </a:r>
              </a:p>
            </c:rich>
          </c:tx>
        </c:title>
        <c:numFmt formatCode="General" sourceLinked="1"/>
        <c:majorTickMark val="none"/>
        <c:tickLblPos val="nextTo"/>
        <c:crossAx val="76552064"/>
        <c:crosses val="autoZero"/>
        <c:crossBetween val="between"/>
      </c:valAx>
      <c:dTable>
        <c:showHorzBorder val="1"/>
        <c:showVertBorder val="1"/>
        <c:showOutline val="1"/>
        <c:showKeys val="1"/>
      </c:dTable>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Progress Data Comparison by Year</a:t>
            </a:r>
          </a:p>
          <a:p>
            <a:pPr>
              <a:defRPr/>
            </a:pPr>
            <a:r>
              <a:rPr lang="en-US" dirty="0"/>
              <a:t>Outcome #</a:t>
            </a:r>
            <a:r>
              <a:rPr lang="en-US" dirty="0" smtClean="0"/>
              <a:t>3 – Takes Appropriate Action to Meet Needs</a:t>
            </a:r>
            <a:endParaRPr lang="en-US" dirty="0"/>
          </a:p>
        </c:rich>
      </c:tx>
    </c:title>
    <c:view3D>
      <c:rAngAx val="1"/>
    </c:view3D>
    <c:plotArea>
      <c:layout/>
      <c:bar3DChart>
        <c:barDir val="col"/>
        <c:grouping val="clustered"/>
        <c:ser>
          <c:idx val="0"/>
          <c:order val="0"/>
          <c:tx>
            <c:strRef>
              <c:f>'Outcome 3'!$A$2</c:f>
              <c:strCache>
                <c:ptCount val="1"/>
                <c:pt idx="0">
                  <c:v>2006-2007 (n=30)</c:v>
                </c:pt>
              </c:strCache>
            </c:strRef>
          </c:tx>
          <c:cat>
            <c:strRef>
              <c:f>'Outcome 3'!$B$1:$F$1</c:f>
              <c:strCache>
                <c:ptCount val="5"/>
                <c:pt idx="0">
                  <c:v>A</c:v>
                </c:pt>
                <c:pt idx="1">
                  <c:v>B</c:v>
                </c:pt>
                <c:pt idx="2">
                  <c:v>C</c:v>
                </c:pt>
                <c:pt idx="3">
                  <c:v>D</c:v>
                </c:pt>
                <c:pt idx="4">
                  <c:v>E</c:v>
                </c:pt>
              </c:strCache>
            </c:strRef>
          </c:cat>
          <c:val>
            <c:numRef>
              <c:f>'Outcome 3'!$B$2:$F$2</c:f>
              <c:numCache>
                <c:formatCode>General</c:formatCode>
                <c:ptCount val="5"/>
                <c:pt idx="0">
                  <c:v>3</c:v>
                </c:pt>
                <c:pt idx="1">
                  <c:v>3</c:v>
                </c:pt>
                <c:pt idx="2">
                  <c:v>17</c:v>
                </c:pt>
                <c:pt idx="3">
                  <c:v>17</c:v>
                </c:pt>
                <c:pt idx="4">
                  <c:v>60</c:v>
                </c:pt>
              </c:numCache>
            </c:numRef>
          </c:val>
        </c:ser>
        <c:ser>
          <c:idx val="1"/>
          <c:order val="1"/>
          <c:tx>
            <c:strRef>
              <c:f>'Outcome 3'!$A$3</c:f>
              <c:strCache>
                <c:ptCount val="1"/>
                <c:pt idx="0">
                  <c:v>2007-2008 (n=450)</c:v>
                </c:pt>
              </c:strCache>
            </c:strRef>
          </c:tx>
          <c:cat>
            <c:strRef>
              <c:f>'Outcome 3'!$B$1:$F$1</c:f>
              <c:strCache>
                <c:ptCount val="5"/>
                <c:pt idx="0">
                  <c:v>A</c:v>
                </c:pt>
                <c:pt idx="1">
                  <c:v>B</c:v>
                </c:pt>
                <c:pt idx="2">
                  <c:v>C</c:v>
                </c:pt>
                <c:pt idx="3">
                  <c:v>D</c:v>
                </c:pt>
                <c:pt idx="4">
                  <c:v>E</c:v>
                </c:pt>
              </c:strCache>
            </c:strRef>
          </c:cat>
          <c:val>
            <c:numRef>
              <c:f>'Outcome 3'!$B$3:$F$3</c:f>
              <c:numCache>
                <c:formatCode>General</c:formatCode>
                <c:ptCount val="5"/>
                <c:pt idx="0">
                  <c:v>2</c:v>
                </c:pt>
                <c:pt idx="1">
                  <c:v>10</c:v>
                </c:pt>
                <c:pt idx="2">
                  <c:v>12</c:v>
                </c:pt>
                <c:pt idx="3">
                  <c:v>22</c:v>
                </c:pt>
                <c:pt idx="4">
                  <c:v>54</c:v>
                </c:pt>
              </c:numCache>
            </c:numRef>
          </c:val>
        </c:ser>
        <c:ser>
          <c:idx val="2"/>
          <c:order val="2"/>
          <c:tx>
            <c:strRef>
              <c:f>'Outcome 3'!$A$4</c:f>
              <c:strCache>
                <c:ptCount val="1"/>
                <c:pt idx="0">
                  <c:v>2008-2009 (n=762)</c:v>
                </c:pt>
              </c:strCache>
            </c:strRef>
          </c:tx>
          <c:cat>
            <c:strRef>
              <c:f>'Outcome 3'!$B$1:$F$1</c:f>
              <c:strCache>
                <c:ptCount val="5"/>
                <c:pt idx="0">
                  <c:v>A</c:v>
                </c:pt>
                <c:pt idx="1">
                  <c:v>B</c:v>
                </c:pt>
                <c:pt idx="2">
                  <c:v>C</c:v>
                </c:pt>
                <c:pt idx="3">
                  <c:v>D</c:v>
                </c:pt>
                <c:pt idx="4">
                  <c:v>E</c:v>
                </c:pt>
              </c:strCache>
            </c:strRef>
          </c:cat>
          <c:val>
            <c:numRef>
              <c:f>'Outcome 3'!$B$4:$F$4</c:f>
              <c:numCache>
                <c:formatCode>General</c:formatCode>
                <c:ptCount val="5"/>
                <c:pt idx="0">
                  <c:v>1</c:v>
                </c:pt>
                <c:pt idx="1">
                  <c:v>7</c:v>
                </c:pt>
                <c:pt idx="2">
                  <c:v>11</c:v>
                </c:pt>
                <c:pt idx="3">
                  <c:v>27</c:v>
                </c:pt>
                <c:pt idx="4">
                  <c:v>55</c:v>
                </c:pt>
              </c:numCache>
            </c:numRef>
          </c:val>
        </c:ser>
        <c:shape val="box"/>
        <c:axId val="77011968"/>
        <c:axId val="77017856"/>
        <c:axId val="0"/>
      </c:bar3DChart>
      <c:catAx>
        <c:axId val="77011968"/>
        <c:scaling>
          <c:orientation val="minMax"/>
        </c:scaling>
        <c:axPos val="b"/>
        <c:majorTickMark val="none"/>
        <c:tickLblPos val="nextTo"/>
        <c:crossAx val="77017856"/>
        <c:crosses val="autoZero"/>
        <c:auto val="1"/>
        <c:lblAlgn val="ctr"/>
        <c:lblOffset val="100"/>
      </c:catAx>
      <c:valAx>
        <c:axId val="77017856"/>
        <c:scaling>
          <c:orientation val="minMax"/>
        </c:scaling>
        <c:axPos val="l"/>
        <c:majorGridlines/>
        <c:title>
          <c:tx>
            <c:rich>
              <a:bodyPr/>
              <a:lstStyle/>
              <a:p>
                <a:pPr>
                  <a:defRPr sz="1200"/>
                </a:pPr>
                <a:r>
                  <a:rPr lang="en-US" sz="1200"/>
                  <a:t>Percntage</a:t>
                </a:r>
              </a:p>
            </c:rich>
          </c:tx>
        </c:title>
        <c:numFmt formatCode="General" sourceLinked="1"/>
        <c:majorTickMark val="none"/>
        <c:tickLblPos val="nextTo"/>
        <c:crossAx val="77011968"/>
        <c:crosses val="autoZero"/>
        <c:crossBetween val="between"/>
      </c:valAx>
      <c:dTable>
        <c:showHorzBorder val="1"/>
        <c:showVertBorder val="1"/>
        <c:showOutline val="1"/>
        <c:showKeys val="1"/>
      </c:dTable>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Summary </a:t>
            </a:r>
            <a:r>
              <a:rPr lang="en-US" dirty="0"/>
              <a:t>Statement #1</a:t>
            </a:r>
          </a:p>
        </c:rich>
      </c:tx>
    </c:title>
    <c:view3D>
      <c:rAngAx val="1"/>
    </c:view3D>
    <c:plotArea>
      <c:layout>
        <c:manualLayout>
          <c:layoutTarget val="inner"/>
          <c:xMode val="edge"/>
          <c:yMode val="edge"/>
          <c:x val="0.11993867057812822"/>
          <c:y val="0.13305555555555557"/>
          <c:w val="0.8621408525960842"/>
          <c:h val="0.6365562117235346"/>
        </c:manualLayout>
      </c:layout>
      <c:bar3DChart>
        <c:barDir val="col"/>
        <c:grouping val="clustered"/>
        <c:ser>
          <c:idx val="0"/>
          <c:order val="0"/>
          <c:tx>
            <c:strRef>
              <c:f>'Summary Statement #1'!$B$1</c:f>
              <c:strCache>
                <c:ptCount val="1"/>
                <c:pt idx="0">
                  <c:v>2006-2007</c:v>
                </c:pt>
              </c:strCache>
            </c:strRef>
          </c:tx>
          <c:cat>
            <c:strRef>
              <c:f>'Summary Statement #1'!$A$2:$A$4</c:f>
              <c:strCache>
                <c:ptCount val="3"/>
                <c:pt idx="0">
                  <c:v>Outcome #1</c:v>
                </c:pt>
                <c:pt idx="1">
                  <c:v>Outcome #2</c:v>
                </c:pt>
                <c:pt idx="2">
                  <c:v>Outcome #3</c:v>
                </c:pt>
              </c:strCache>
            </c:strRef>
          </c:cat>
          <c:val>
            <c:numRef>
              <c:f>'Summary Statement #1'!$B$2:$B$4</c:f>
              <c:numCache>
                <c:formatCode>General</c:formatCode>
                <c:ptCount val="3"/>
                <c:pt idx="0">
                  <c:v>81</c:v>
                </c:pt>
                <c:pt idx="1">
                  <c:v>72.7</c:v>
                </c:pt>
                <c:pt idx="2">
                  <c:v>83.3</c:v>
                </c:pt>
              </c:numCache>
            </c:numRef>
          </c:val>
        </c:ser>
        <c:ser>
          <c:idx val="1"/>
          <c:order val="1"/>
          <c:tx>
            <c:strRef>
              <c:f>'Summary Statement #1'!$C$1</c:f>
              <c:strCache>
                <c:ptCount val="1"/>
                <c:pt idx="0">
                  <c:v>2007-2008</c:v>
                </c:pt>
              </c:strCache>
            </c:strRef>
          </c:tx>
          <c:cat>
            <c:strRef>
              <c:f>'Summary Statement #1'!$A$2:$A$4</c:f>
              <c:strCache>
                <c:ptCount val="3"/>
                <c:pt idx="0">
                  <c:v>Outcome #1</c:v>
                </c:pt>
                <c:pt idx="1">
                  <c:v>Outcome #2</c:v>
                </c:pt>
                <c:pt idx="2">
                  <c:v>Outcome #3</c:v>
                </c:pt>
              </c:strCache>
            </c:strRef>
          </c:cat>
          <c:val>
            <c:numRef>
              <c:f>'Summary Statement #1'!$C$2:$C$4</c:f>
              <c:numCache>
                <c:formatCode>General</c:formatCode>
                <c:ptCount val="3"/>
                <c:pt idx="0">
                  <c:v>75</c:v>
                </c:pt>
                <c:pt idx="1">
                  <c:v>77.3</c:v>
                </c:pt>
                <c:pt idx="2">
                  <c:v>74.400000000000006</c:v>
                </c:pt>
              </c:numCache>
            </c:numRef>
          </c:val>
        </c:ser>
        <c:ser>
          <c:idx val="2"/>
          <c:order val="2"/>
          <c:tx>
            <c:strRef>
              <c:f>'Summary Statement #1'!$D$1</c:f>
              <c:strCache>
                <c:ptCount val="1"/>
                <c:pt idx="0">
                  <c:v>2008-2009</c:v>
                </c:pt>
              </c:strCache>
            </c:strRef>
          </c:tx>
          <c:cat>
            <c:strRef>
              <c:f>'Summary Statement #1'!$A$2:$A$4</c:f>
              <c:strCache>
                <c:ptCount val="3"/>
                <c:pt idx="0">
                  <c:v>Outcome #1</c:v>
                </c:pt>
                <c:pt idx="1">
                  <c:v>Outcome #2</c:v>
                </c:pt>
                <c:pt idx="2">
                  <c:v>Outcome #3</c:v>
                </c:pt>
              </c:strCache>
            </c:strRef>
          </c:cat>
          <c:val>
            <c:numRef>
              <c:f>'Summary Statement #1'!$D$2:$D$4</c:f>
              <c:numCache>
                <c:formatCode>General</c:formatCode>
                <c:ptCount val="3"/>
                <c:pt idx="0">
                  <c:v>79.599999999999994</c:v>
                </c:pt>
                <c:pt idx="1">
                  <c:v>81.900000000000006</c:v>
                </c:pt>
                <c:pt idx="2">
                  <c:v>83.2</c:v>
                </c:pt>
              </c:numCache>
            </c:numRef>
          </c:val>
        </c:ser>
        <c:shape val="box"/>
        <c:axId val="77083008"/>
        <c:axId val="77084544"/>
        <c:axId val="0"/>
      </c:bar3DChart>
      <c:catAx>
        <c:axId val="77083008"/>
        <c:scaling>
          <c:orientation val="minMax"/>
        </c:scaling>
        <c:axPos val="b"/>
        <c:majorTickMark val="none"/>
        <c:tickLblPos val="nextTo"/>
        <c:crossAx val="77084544"/>
        <c:crosses val="autoZero"/>
        <c:auto val="1"/>
        <c:lblAlgn val="ctr"/>
        <c:lblOffset val="100"/>
      </c:catAx>
      <c:valAx>
        <c:axId val="77084544"/>
        <c:scaling>
          <c:orientation val="minMax"/>
        </c:scaling>
        <c:axPos val="l"/>
        <c:majorGridlines/>
        <c:title>
          <c:tx>
            <c:rich>
              <a:bodyPr/>
              <a:lstStyle/>
              <a:p>
                <a:pPr>
                  <a:defRPr/>
                </a:pPr>
                <a:r>
                  <a:rPr lang="en-US"/>
                  <a:t>Percentages</a:t>
                </a:r>
              </a:p>
            </c:rich>
          </c:tx>
        </c:title>
        <c:numFmt formatCode="General" sourceLinked="1"/>
        <c:majorTickMark val="none"/>
        <c:tickLblPos val="nextTo"/>
        <c:crossAx val="77083008"/>
        <c:crosses val="autoZero"/>
        <c:crossBetween val="between"/>
      </c:valAx>
      <c:dTable>
        <c:showHorzBorder val="1"/>
        <c:showVertBorder val="1"/>
        <c:showOutline val="1"/>
        <c:showKeys val="1"/>
      </c:dTable>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Summary</a:t>
            </a:r>
            <a:r>
              <a:rPr lang="en-US" baseline="0" dirty="0" smtClean="0"/>
              <a:t> </a:t>
            </a:r>
            <a:r>
              <a:rPr lang="en-US" baseline="0" dirty="0"/>
              <a:t>Statement #2</a:t>
            </a:r>
            <a:endParaRPr lang="en-US" dirty="0"/>
          </a:p>
        </c:rich>
      </c:tx>
    </c:title>
    <c:view3D>
      <c:rAngAx val="1"/>
    </c:view3D>
    <c:plotArea>
      <c:layout/>
      <c:bar3DChart>
        <c:barDir val="col"/>
        <c:grouping val="clustered"/>
        <c:ser>
          <c:idx val="0"/>
          <c:order val="0"/>
          <c:tx>
            <c:strRef>
              <c:f>'Summary Statement #2'!$B$1</c:f>
              <c:strCache>
                <c:ptCount val="1"/>
                <c:pt idx="0">
                  <c:v>2006-2007</c:v>
                </c:pt>
              </c:strCache>
            </c:strRef>
          </c:tx>
          <c:cat>
            <c:strRef>
              <c:f>'Summary Statement #2'!$A$2:$A$4</c:f>
              <c:strCache>
                <c:ptCount val="3"/>
                <c:pt idx="0">
                  <c:v>Outcome #1</c:v>
                </c:pt>
                <c:pt idx="1">
                  <c:v>Outcome #2</c:v>
                </c:pt>
                <c:pt idx="2">
                  <c:v>Outcome #3</c:v>
                </c:pt>
              </c:strCache>
            </c:strRef>
          </c:cat>
          <c:val>
            <c:numRef>
              <c:f>'Summary Statement #2'!$B$2:$B$4</c:f>
              <c:numCache>
                <c:formatCode>General</c:formatCode>
                <c:ptCount val="3"/>
                <c:pt idx="0">
                  <c:v>63.3</c:v>
                </c:pt>
                <c:pt idx="1">
                  <c:v>50</c:v>
                </c:pt>
                <c:pt idx="2">
                  <c:v>76.7</c:v>
                </c:pt>
              </c:numCache>
            </c:numRef>
          </c:val>
        </c:ser>
        <c:ser>
          <c:idx val="1"/>
          <c:order val="1"/>
          <c:tx>
            <c:strRef>
              <c:f>'Summary Statement #2'!$C$1</c:f>
              <c:strCache>
                <c:ptCount val="1"/>
                <c:pt idx="0">
                  <c:v>2007-2008</c:v>
                </c:pt>
              </c:strCache>
            </c:strRef>
          </c:tx>
          <c:cat>
            <c:strRef>
              <c:f>'Summary Statement #2'!$A$2:$A$4</c:f>
              <c:strCache>
                <c:ptCount val="3"/>
                <c:pt idx="0">
                  <c:v>Outcome #1</c:v>
                </c:pt>
                <c:pt idx="1">
                  <c:v>Outcome #2</c:v>
                </c:pt>
                <c:pt idx="2">
                  <c:v>Outcome #3</c:v>
                </c:pt>
              </c:strCache>
            </c:strRef>
          </c:cat>
          <c:val>
            <c:numRef>
              <c:f>'Summary Statement #2'!$C$2:$C$4</c:f>
              <c:numCache>
                <c:formatCode>General</c:formatCode>
                <c:ptCount val="3"/>
                <c:pt idx="0">
                  <c:v>64.7</c:v>
                </c:pt>
                <c:pt idx="1">
                  <c:v>55.6</c:v>
                </c:pt>
                <c:pt idx="2">
                  <c:v>75.8</c:v>
                </c:pt>
              </c:numCache>
            </c:numRef>
          </c:val>
        </c:ser>
        <c:ser>
          <c:idx val="2"/>
          <c:order val="2"/>
          <c:tx>
            <c:strRef>
              <c:f>'Summary Statement #2'!$D$1</c:f>
              <c:strCache>
                <c:ptCount val="1"/>
                <c:pt idx="0">
                  <c:v>2008-2009</c:v>
                </c:pt>
              </c:strCache>
            </c:strRef>
          </c:tx>
          <c:cat>
            <c:strRef>
              <c:f>'Summary Statement #2'!$A$2:$A$4</c:f>
              <c:strCache>
                <c:ptCount val="3"/>
                <c:pt idx="0">
                  <c:v>Outcome #1</c:v>
                </c:pt>
                <c:pt idx="1">
                  <c:v>Outcome #2</c:v>
                </c:pt>
                <c:pt idx="2">
                  <c:v>Outcome #3</c:v>
                </c:pt>
              </c:strCache>
            </c:strRef>
          </c:cat>
          <c:val>
            <c:numRef>
              <c:f>'Summary Statement #2'!$D$2:$D$4</c:f>
              <c:numCache>
                <c:formatCode>General</c:formatCode>
                <c:ptCount val="3"/>
                <c:pt idx="0">
                  <c:v>70.3</c:v>
                </c:pt>
                <c:pt idx="1">
                  <c:v>62.5</c:v>
                </c:pt>
                <c:pt idx="2">
                  <c:v>81.400000000000006</c:v>
                </c:pt>
              </c:numCache>
            </c:numRef>
          </c:val>
        </c:ser>
        <c:shape val="box"/>
        <c:axId val="77125120"/>
        <c:axId val="77126656"/>
        <c:axId val="0"/>
      </c:bar3DChart>
      <c:catAx>
        <c:axId val="77125120"/>
        <c:scaling>
          <c:orientation val="minMax"/>
        </c:scaling>
        <c:axPos val="b"/>
        <c:majorTickMark val="none"/>
        <c:tickLblPos val="nextTo"/>
        <c:crossAx val="77126656"/>
        <c:crosses val="autoZero"/>
        <c:auto val="1"/>
        <c:lblAlgn val="ctr"/>
        <c:lblOffset val="100"/>
      </c:catAx>
      <c:valAx>
        <c:axId val="77126656"/>
        <c:scaling>
          <c:orientation val="minMax"/>
        </c:scaling>
        <c:axPos val="l"/>
        <c:majorGridlines/>
        <c:title>
          <c:tx>
            <c:rich>
              <a:bodyPr/>
              <a:lstStyle/>
              <a:p>
                <a:pPr>
                  <a:defRPr/>
                </a:pPr>
                <a:r>
                  <a:rPr lang="en-US"/>
                  <a:t>Percentage</a:t>
                </a:r>
              </a:p>
            </c:rich>
          </c:tx>
        </c:title>
        <c:numFmt formatCode="General" sourceLinked="1"/>
        <c:majorTickMark val="none"/>
        <c:tickLblPos val="nextTo"/>
        <c:crossAx val="77125120"/>
        <c:crosses val="autoZero"/>
        <c:crossBetween val="between"/>
      </c:valAx>
      <c:dTable>
        <c:showHorzBorder val="1"/>
        <c:showVertBorder val="1"/>
        <c:showOutline val="1"/>
        <c:showKeys val="1"/>
      </c:dTable>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t>Part B Summary</a:t>
            </a:r>
            <a:r>
              <a:rPr lang="en-US" sz="1600" baseline="0" dirty="0"/>
              <a:t> Statement #1 </a:t>
            </a:r>
          </a:p>
          <a:p>
            <a:pPr>
              <a:defRPr/>
            </a:pPr>
            <a:r>
              <a:rPr lang="en-US" sz="1600" baseline="0" dirty="0"/>
              <a:t>Comparison by Year</a:t>
            </a:r>
            <a:endParaRPr lang="en-US" sz="1600" dirty="0"/>
          </a:p>
        </c:rich>
      </c:tx>
      <c:layout>
        <c:manualLayout>
          <c:xMode val="edge"/>
          <c:yMode val="edge"/>
          <c:x val="0.35877229682424311"/>
          <c:y val="3.333333333333334E-2"/>
        </c:manualLayout>
      </c:layout>
    </c:title>
    <c:view3D>
      <c:rAngAx val="1"/>
    </c:view3D>
    <c:plotArea>
      <c:layout>
        <c:manualLayout>
          <c:layoutTarget val="inner"/>
          <c:xMode val="edge"/>
          <c:yMode val="edge"/>
          <c:x val="0.12225339883479255"/>
          <c:y val="0.1328138528138528"/>
          <c:w val="0.85683937820178702"/>
          <c:h val="0.72662388792310184"/>
        </c:manualLayout>
      </c:layout>
      <c:bar3DChart>
        <c:barDir val="col"/>
        <c:grouping val="clustered"/>
        <c:ser>
          <c:idx val="0"/>
          <c:order val="0"/>
          <c:tx>
            <c:strRef>
              <c:f>'Summary Statement #1'!$A$2</c:f>
              <c:strCache>
                <c:ptCount val="1"/>
                <c:pt idx="0">
                  <c:v>Outcome #1</c:v>
                </c:pt>
              </c:strCache>
            </c:strRef>
          </c:tx>
          <c:cat>
            <c:strRef>
              <c:f>'Summary Statement #1'!$B$1:$E$1</c:f>
              <c:strCache>
                <c:ptCount val="4"/>
                <c:pt idx="0">
                  <c:v>2006-2007 (n=30)</c:v>
                </c:pt>
                <c:pt idx="1">
                  <c:v>2007-2008 (n=450)</c:v>
                </c:pt>
                <c:pt idx="2">
                  <c:v>2008-2009 (n=762)</c:v>
                </c:pt>
                <c:pt idx="3">
                  <c:v>2009-2010 (n=203)</c:v>
                </c:pt>
              </c:strCache>
            </c:strRef>
          </c:cat>
          <c:val>
            <c:numRef>
              <c:f>'Summary Statement #1'!$B$2:$E$2</c:f>
              <c:numCache>
                <c:formatCode>General</c:formatCode>
                <c:ptCount val="4"/>
                <c:pt idx="0">
                  <c:v>81</c:v>
                </c:pt>
                <c:pt idx="1">
                  <c:v>75</c:v>
                </c:pt>
                <c:pt idx="2">
                  <c:v>79.599999999999994</c:v>
                </c:pt>
                <c:pt idx="3">
                  <c:v>70.8</c:v>
                </c:pt>
              </c:numCache>
            </c:numRef>
          </c:val>
        </c:ser>
        <c:ser>
          <c:idx val="1"/>
          <c:order val="1"/>
          <c:tx>
            <c:strRef>
              <c:f>'Summary Statement #1'!$A$3</c:f>
              <c:strCache>
                <c:ptCount val="1"/>
                <c:pt idx="0">
                  <c:v>Outcome #2</c:v>
                </c:pt>
              </c:strCache>
            </c:strRef>
          </c:tx>
          <c:cat>
            <c:strRef>
              <c:f>'Summary Statement #1'!$B$1:$E$1</c:f>
              <c:strCache>
                <c:ptCount val="4"/>
                <c:pt idx="0">
                  <c:v>2006-2007 (n=30)</c:v>
                </c:pt>
                <c:pt idx="1">
                  <c:v>2007-2008 (n=450)</c:v>
                </c:pt>
                <c:pt idx="2">
                  <c:v>2008-2009 (n=762)</c:v>
                </c:pt>
                <c:pt idx="3">
                  <c:v>2009-2010 (n=203)</c:v>
                </c:pt>
              </c:strCache>
            </c:strRef>
          </c:cat>
          <c:val>
            <c:numRef>
              <c:f>'Summary Statement #1'!$B$3:$E$3</c:f>
              <c:numCache>
                <c:formatCode>General</c:formatCode>
                <c:ptCount val="4"/>
                <c:pt idx="0">
                  <c:v>72.7</c:v>
                </c:pt>
                <c:pt idx="1">
                  <c:v>77.3</c:v>
                </c:pt>
                <c:pt idx="2">
                  <c:v>81.900000000000006</c:v>
                </c:pt>
                <c:pt idx="3">
                  <c:v>79.8</c:v>
                </c:pt>
              </c:numCache>
            </c:numRef>
          </c:val>
        </c:ser>
        <c:ser>
          <c:idx val="2"/>
          <c:order val="2"/>
          <c:tx>
            <c:strRef>
              <c:f>'Summary Statement #1'!$A$4</c:f>
              <c:strCache>
                <c:ptCount val="1"/>
                <c:pt idx="0">
                  <c:v>Outcome #3</c:v>
                </c:pt>
              </c:strCache>
            </c:strRef>
          </c:tx>
          <c:cat>
            <c:strRef>
              <c:f>'Summary Statement #1'!$B$1:$E$1</c:f>
              <c:strCache>
                <c:ptCount val="4"/>
                <c:pt idx="0">
                  <c:v>2006-2007 (n=30)</c:v>
                </c:pt>
                <c:pt idx="1">
                  <c:v>2007-2008 (n=450)</c:v>
                </c:pt>
                <c:pt idx="2">
                  <c:v>2008-2009 (n=762)</c:v>
                </c:pt>
                <c:pt idx="3">
                  <c:v>2009-2010 (n=203)</c:v>
                </c:pt>
              </c:strCache>
            </c:strRef>
          </c:cat>
          <c:val>
            <c:numRef>
              <c:f>'Summary Statement #1'!$B$4:$E$4</c:f>
              <c:numCache>
                <c:formatCode>General</c:formatCode>
                <c:ptCount val="4"/>
                <c:pt idx="0">
                  <c:v>83.3</c:v>
                </c:pt>
                <c:pt idx="1">
                  <c:v>74.400000000000006</c:v>
                </c:pt>
                <c:pt idx="2">
                  <c:v>83.2</c:v>
                </c:pt>
                <c:pt idx="3">
                  <c:v>82.7</c:v>
                </c:pt>
              </c:numCache>
            </c:numRef>
          </c:val>
        </c:ser>
        <c:shape val="box"/>
        <c:axId val="77233536"/>
        <c:axId val="77243520"/>
        <c:axId val="0"/>
      </c:bar3DChart>
      <c:catAx>
        <c:axId val="77233536"/>
        <c:scaling>
          <c:orientation val="minMax"/>
        </c:scaling>
        <c:axPos val="b"/>
        <c:majorTickMark val="none"/>
        <c:tickLblPos val="nextTo"/>
        <c:crossAx val="77243520"/>
        <c:crosses val="autoZero"/>
        <c:auto val="1"/>
        <c:lblAlgn val="ctr"/>
        <c:lblOffset val="100"/>
      </c:catAx>
      <c:valAx>
        <c:axId val="77243520"/>
        <c:scaling>
          <c:orientation val="minMax"/>
        </c:scaling>
        <c:axPos val="l"/>
        <c:majorGridlines/>
        <c:title>
          <c:tx>
            <c:rich>
              <a:bodyPr/>
              <a:lstStyle/>
              <a:p>
                <a:pPr>
                  <a:defRPr sz="1200"/>
                </a:pPr>
                <a:r>
                  <a:rPr lang="en-US" sz="1200" dirty="0"/>
                  <a:t>Percentage</a:t>
                </a:r>
              </a:p>
            </c:rich>
          </c:tx>
        </c:title>
        <c:numFmt formatCode="General" sourceLinked="1"/>
        <c:majorTickMark val="none"/>
        <c:tickLblPos val="nextTo"/>
        <c:crossAx val="77233536"/>
        <c:crosses val="autoZero"/>
        <c:crossBetween val="between"/>
      </c:valAx>
      <c:dTable>
        <c:showHorzBorder val="1"/>
        <c:showVertBorder val="1"/>
        <c:showOutline val="1"/>
        <c:showKeys val="1"/>
      </c:dTable>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a:t>Part</a:t>
            </a:r>
            <a:r>
              <a:rPr lang="en-US" sz="1600" baseline="0" dirty="0"/>
              <a:t> B Summary </a:t>
            </a:r>
            <a:r>
              <a:rPr lang="en-US" sz="1600" baseline="0" dirty="0" smtClean="0"/>
              <a:t>Statement #2 </a:t>
            </a:r>
            <a:endParaRPr lang="en-US" sz="1600" baseline="0" dirty="0"/>
          </a:p>
          <a:p>
            <a:pPr>
              <a:defRPr/>
            </a:pPr>
            <a:r>
              <a:rPr lang="en-US" sz="1600" baseline="0" dirty="0"/>
              <a:t>Comparison by Year</a:t>
            </a:r>
            <a:endParaRPr lang="en-US" sz="1600" dirty="0"/>
          </a:p>
        </c:rich>
      </c:tx>
      <c:layout>
        <c:manualLayout>
          <c:xMode val="edge"/>
          <c:yMode val="edge"/>
          <c:x val="0.36586872586872676"/>
          <c:y val="3.7037037037037056E-2"/>
        </c:manualLayout>
      </c:layout>
    </c:title>
    <c:view3D>
      <c:rAngAx val="1"/>
    </c:view3D>
    <c:plotArea>
      <c:layout>
        <c:manualLayout>
          <c:layoutTarget val="inner"/>
          <c:xMode val="edge"/>
          <c:yMode val="edge"/>
          <c:x val="0.13500620697843399"/>
          <c:y val="0.13594594594594608"/>
          <c:w val="0.84927052063469122"/>
          <c:h val="0.71554107256863309"/>
        </c:manualLayout>
      </c:layout>
      <c:bar3DChart>
        <c:barDir val="col"/>
        <c:grouping val="clustered"/>
        <c:ser>
          <c:idx val="0"/>
          <c:order val="0"/>
          <c:tx>
            <c:strRef>
              <c:f>'Summary Statement #2'!$A$2</c:f>
              <c:strCache>
                <c:ptCount val="1"/>
                <c:pt idx="0">
                  <c:v>Outcome #1</c:v>
                </c:pt>
              </c:strCache>
            </c:strRef>
          </c:tx>
          <c:cat>
            <c:strRef>
              <c:f>'Summary Statement #2'!$B$1:$E$1</c:f>
              <c:strCache>
                <c:ptCount val="4"/>
                <c:pt idx="0">
                  <c:v>2006-2007 (n=30)</c:v>
                </c:pt>
                <c:pt idx="1">
                  <c:v>2007-2008 (n=450)</c:v>
                </c:pt>
                <c:pt idx="2">
                  <c:v>2008-2009 (n=762)</c:v>
                </c:pt>
                <c:pt idx="3">
                  <c:v>2009-2010 (n=203)</c:v>
                </c:pt>
              </c:strCache>
            </c:strRef>
          </c:cat>
          <c:val>
            <c:numRef>
              <c:f>'Summary Statement #2'!$B$2:$E$2</c:f>
              <c:numCache>
                <c:formatCode>General</c:formatCode>
                <c:ptCount val="4"/>
                <c:pt idx="0">
                  <c:v>63.3</c:v>
                </c:pt>
                <c:pt idx="1">
                  <c:v>64.7</c:v>
                </c:pt>
                <c:pt idx="2">
                  <c:v>70.3</c:v>
                </c:pt>
                <c:pt idx="3">
                  <c:v>62.1</c:v>
                </c:pt>
              </c:numCache>
            </c:numRef>
          </c:val>
        </c:ser>
        <c:ser>
          <c:idx val="1"/>
          <c:order val="1"/>
          <c:tx>
            <c:strRef>
              <c:f>'Summary Statement #2'!$A$3</c:f>
              <c:strCache>
                <c:ptCount val="1"/>
                <c:pt idx="0">
                  <c:v>Outcome #2</c:v>
                </c:pt>
              </c:strCache>
            </c:strRef>
          </c:tx>
          <c:cat>
            <c:strRef>
              <c:f>'Summary Statement #2'!$B$1:$E$1</c:f>
              <c:strCache>
                <c:ptCount val="4"/>
                <c:pt idx="0">
                  <c:v>2006-2007 (n=30)</c:v>
                </c:pt>
                <c:pt idx="1">
                  <c:v>2007-2008 (n=450)</c:v>
                </c:pt>
                <c:pt idx="2">
                  <c:v>2008-2009 (n=762)</c:v>
                </c:pt>
                <c:pt idx="3">
                  <c:v>2009-2010 (n=203)</c:v>
                </c:pt>
              </c:strCache>
            </c:strRef>
          </c:cat>
          <c:val>
            <c:numRef>
              <c:f>'Summary Statement #2'!$B$3:$E$3</c:f>
              <c:numCache>
                <c:formatCode>General</c:formatCode>
                <c:ptCount val="4"/>
                <c:pt idx="0">
                  <c:v>50</c:v>
                </c:pt>
                <c:pt idx="1">
                  <c:v>55.6</c:v>
                </c:pt>
                <c:pt idx="2">
                  <c:v>62.5</c:v>
                </c:pt>
                <c:pt idx="3">
                  <c:v>57.6</c:v>
                </c:pt>
              </c:numCache>
            </c:numRef>
          </c:val>
        </c:ser>
        <c:ser>
          <c:idx val="2"/>
          <c:order val="2"/>
          <c:tx>
            <c:strRef>
              <c:f>'Summary Statement #2'!$A$4</c:f>
              <c:strCache>
                <c:ptCount val="1"/>
                <c:pt idx="0">
                  <c:v>Outcome #3</c:v>
                </c:pt>
              </c:strCache>
            </c:strRef>
          </c:tx>
          <c:cat>
            <c:strRef>
              <c:f>'Summary Statement #2'!$B$1:$E$1</c:f>
              <c:strCache>
                <c:ptCount val="4"/>
                <c:pt idx="0">
                  <c:v>2006-2007 (n=30)</c:v>
                </c:pt>
                <c:pt idx="1">
                  <c:v>2007-2008 (n=450)</c:v>
                </c:pt>
                <c:pt idx="2">
                  <c:v>2008-2009 (n=762)</c:v>
                </c:pt>
                <c:pt idx="3">
                  <c:v>2009-2010 (n=203)</c:v>
                </c:pt>
              </c:strCache>
            </c:strRef>
          </c:cat>
          <c:val>
            <c:numRef>
              <c:f>'Summary Statement #2'!$B$4:$E$4</c:f>
              <c:numCache>
                <c:formatCode>General</c:formatCode>
                <c:ptCount val="4"/>
                <c:pt idx="0">
                  <c:v>76.7</c:v>
                </c:pt>
                <c:pt idx="1">
                  <c:v>75.8</c:v>
                </c:pt>
                <c:pt idx="2">
                  <c:v>81.400000000000006</c:v>
                </c:pt>
                <c:pt idx="3">
                  <c:v>80.3</c:v>
                </c:pt>
              </c:numCache>
            </c:numRef>
          </c:val>
        </c:ser>
        <c:shape val="box"/>
        <c:axId val="77275904"/>
        <c:axId val="77277440"/>
        <c:axId val="0"/>
      </c:bar3DChart>
      <c:catAx>
        <c:axId val="77275904"/>
        <c:scaling>
          <c:orientation val="minMax"/>
        </c:scaling>
        <c:axPos val="b"/>
        <c:majorTickMark val="none"/>
        <c:tickLblPos val="nextTo"/>
        <c:crossAx val="77277440"/>
        <c:crosses val="autoZero"/>
        <c:auto val="1"/>
        <c:lblAlgn val="ctr"/>
        <c:lblOffset val="100"/>
      </c:catAx>
      <c:valAx>
        <c:axId val="77277440"/>
        <c:scaling>
          <c:orientation val="minMax"/>
        </c:scaling>
        <c:axPos val="l"/>
        <c:majorGridlines/>
        <c:title>
          <c:tx>
            <c:rich>
              <a:bodyPr/>
              <a:lstStyle/>
              <a:p>
                <a:pPr>
                  <a:defRPr sz="1200"/>
                </a:pPr>
                <a:r>
                  <a:rPr lang="en-US" sz="1200" dirty="0"/>
                  <a:t>Percentage</a:t>
                </a:r>
              </a:p>
            </c:rich>
          </c:tx>
        </c:title>
        <c:numFmt formatCode="General" sourceLinked="1"/>
        <c:majorTickMark val="none"/>
        <c:tickLblPos val="nextTo"/>
        <c:crossAx val="77275904"/>
        <c:crosses val="autoZero"/>
        <c:crossBetween val="between"/>
      </c:valAx>
      <c:dTable>
        <c:showHorzBorder val="1"/>
        <c:showVertBorder val="1"/>
        <c:showOutline val="1"/>
        <c:showKeys val="1"/>
      </c:dTable>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37F34-1C6D-45DF-9A55-BC4454CB90CD}" type="doc">
      <dgm:prSet loTypeId="urn:microsoft.com/office/officeart/2005/8/layout/process1" loCatId="process" qsTypeId="urn:microsoft.com/office/officeart/2005/8/quickstyle/simple1" qsCatId="simple" csTypeId="urn:microsoft.com/office/officeart/2005/8/colors/accent1_2" csCatId="accent1" phldr="1"/>
      <dgm:spPr/>
    </dgm:pt>
    <dgm:pt modelId="{ACE42EDB-0CAD-4892-B7FB-B0E9954042F8}">
      <dgm:prSet phldrT="[Text]"/>
      <dgm:spPr/>
      <dgm:t>
        <a:bodyPr/>
        <a:lstStyle/>
        <a:p>
          <a:r>
            <a:rPr lang="en-US" dirty="0" smtClean="0"/>
            <a:t>Districts determine child’s level of functioning using a 7-point scale and report entry and exit data to the state</a:t>
          </a:r>
          <a:endParaRPr lang="en-US" dirty="0"/>
        </a:p>
      </dgm:t>
    </dgm:pt>
    <dgm:pt modelId="{DCAB152F-21DF-483F-90D1-5BFE02E222AC}" type="parTrans" cxnId="{1B6E9E4E-189C-4B2D-B94B-2AB9E831EE9D}">
      <dgm:prSet/>
      <dgm:spPr/>
      <dgm:t>
        <a:bodyPr/>
        <a:lstStyle/>
        <a:p>
          <a:endParaRPr lang="en-US"/>
        </a:p>
      </dgm:t>
    </dgm:pt>
    <dgm:pt modelId="{4A447361-256C-4E71-A005-E89B5C265234}" type="sibTrans" cxnId="{1B6E9E4E-189C-4B2D-B94B-2AB9E831EE9D}">
      <dgm:prSet/>
      <dgm:spPr/>
      <dgm:t>
        <a:bodyPr/>
        <a:lstStyle/>
        <a:p>
          <a:endParaRPr lang="en-US"/>
        </a:p>
      </dgm:t>
    </dgm:pt>
    <dgm:pt modelId="{260E8004-5811-44E3-8201-BC9FD8C0C33C}">
      <dgm:prSet phldrT="[Text]"/>
      <dgm:spPr/>
      <dgm:t>
        <a:bodyPr/>
        <a:lstStyle/>
        <a:p>
          <a:r>
            <a:rPr lang="en-US" dirty="0" smtClean="0"/>
            <a:t>State converts the data to 5 progress categories and reports to OSEP</a:t>
          </a:r>
          <a:endParaRPr lang="en-US" dirty="0"/>
        </a:p>
      </dgm:t>
    </dgm:pt>
    <dgm:pt modelId="{41B80E60-3C40-4627-B877-AE1C9505E7AF}" type="parTrans" cxnId="{B5ABD0AF-A8B7-4C0D-84A2-815F559E590F}">
      <dgm:prSet/>
      <dgm:spPr/>
      <dgm:t>
        <a:bodyPr/>
        <a:lstStyle/>
        <a:p>
          <a:endParaRPr lang="en-US"/>
        </a:p>
      </dgm:t>
    </dgm:pt>
    <dgm:pt modelId="{22C54288-2ABF-4DE2-91BD-A257422A6009}" type="sibTrans" cxnId="{B5ABD0AF-A8B7-4C0D-84A2-815F559E590F}">
      <dgm:prSet/>
      <dgm:spPr/>
      <dgm:t>
        <a:bodyPr/>
        <a:lstStyle/>
        <a:p>
          <a:endParaRPr lang="en-US"/>
        </a:p>
      </dgm:t>
    </dgm:pt>
    <dgm:pt modelId="{94199AF0-D4BB-40A2-92B5-5FFC4BBAF984}">
      <dgm:prSet phldrT="[Text]"/>
      <dgm:spPr/>
      <dgm:t>
        <a:bodyPr/>
        <a:lstStyle/>
        <a:p>
          <a:r>
            <a:rPr lang="en-US" i="1" dirty="0" smtClean="0"/>
            <a:t>New</a:t>
          </a:r>
          <a:r>
            <a:rPr lang="en-US" dirty="0" smtClean="0"/>
            <a:t> – State tabulates data from 5 progress categories  into 2 summary statements and reports to OSEP</a:t>
          </a:r>
          <a:endParaRPr lang="en-US" dirty="0"/>
        </a:p>
      </dgm:t>
    </dgm:pt>
    <dgm:pt modelId="{108DF3CE-AC95-43A5-B0E2-5BE63D1BBD8C}" type="parTrans" cxnId="{7093C8C9-1EF0-4EB4-B7CB-27940B34AD9E}">
      <dgm:prSet/>
      <dgm:spPr/>
      <dgm:t>
        <a:bodyPr/>
        <a:lstStyle/>
        <a:p>
          <a:endParaRPr lang="en-US"/>
        </a:p>
      </dgm:t>
    </dgm:pt>
    <dgm:pt modelId="{83C8A6AE-09AA-443E-B796-0B35EA394222}" type="sibTrans" cxnId="{7093C8C9-1EF0-4EB4-B7CB-27940B34AD9E}">
      <dgm:prSet/>
      <dgm:spPr/>
      <dgm:t>
        <a:bodyPr/>
        <a:lstStyle/>
        <a:p>
          <a:endParaRPr lang="en-US"/>
        </a:p>
      </dgm:t>
    </dgm:pt>
    <dgm:pt modelId="{73D02A8A-788E-4033-A2E5-CFD30CAFF4DF}">
      <dgm:prSet/>
      <dgm:spPr/>
      <dgm:t>
        <a:bodyPr/>
        <a:lstStyle/>
        <a:p>
          <a:endParaRPr lang="en-US" dirty="0"/>
        </a:p>
      </dgm:t>
    </dgm:pt>
    <dgm:pt modelId="{AAA753CB-40ED-4BA2-AC3E-72B01B0434D1}" type="parTrans" cxnId="{90325B38-F63E-4977-BAB6-3F3EF8808907}">
      <dgm:prSet/>
      <dgm:spPr/>
      <dgm:t>
        <a:bodyPr/>
        <a:lstStyle/>
        <a:p>
          <a:endParaRPr lang="en-US"/>
        </a:p>
      </dgm:t>
    </dgm:pt>
    <dgm:pt modelId="{32B9D684-5000-4106-8A1B-373FFCFF6A82}" type="sibTrans" cxnId="{90325B38-F63E-4977-BAB6-3F3EF8808907}">
      <dgm:prSet/>
      <dgm:spPr/>
      <dgm:t>
        <a:bodyPr/>
        <a:lstStyle/>
        <a:p>
          <a:endParaRPr lang="en-US"/>
        </a:p>
      </dgm:t>
    </dgm:pt>
    <dgm:pt modelId="{966EF8E7-B70A-4105-A0B6-02D064AFE6DE}" type="pres">
      <dgm:prSet presAssocID="{10237F34-1C6D-45DF-9A55-BC4454CB90CD}" presName="Name0" presStyleCnt="0">
        <dgm:presLayoutVars>
          <dgm:dir/>
          <dgm:resizeHandles val="exact"/>
        </dgm:presLayoutVars>
      </dgm:prSet>
      <dgm:spPr/>
    </dgm:pt>
    <dgm:pt modelId="{C0B5FE22-D1B3-412C-8C38-9DFFF0DFD4C7}" type="pres">
      <dgm:prSet presAssocID="{ACE42EDB-0CAD-4892-B7FB-B0E9954042F8}" presName="node" presStyleLbl="node1" presStyleIdx="0" presStyleCnt="3">
        <dgm:presLayoutVars>
          <dgm:bulletEnabled val="1"/>
        </dgm:presLayoutVars>
      </dgm:prSet>
      <dgm:spPr/>
      <dgm:t>
        <a:bodyPr/>
        <a:lstStyle/>
        <a:p>
          <a:endParaRPr lang="en-US"/>
        </a:p>
      </dgm:t>
    </dgm:pt>
    <dgm:pt modelId="{84F1DEDC-57E8-4E28-A547-293520E2B274}" type="pres">
      <dgm:prSet presAssocID="{4A447361-256C-4E71-A005-E89B5C265234}" presName="sibTrans" presStyleLbl="sibTrans2D1" presStyleIdx="0" presStyleCnt="2"/>
      <dgm:spPr/>
      <dgm:t>
        <a:bodyPr/>
        <a:lstStyle/>
        <a:p>
          <a:endParaRPr lang="en-US"/>
        </a:p>
      </dgm:t>
    </dgm:pt>
    <dgm:pt modelId="{4B520D7B-D147-4181-BBC4-AF5B2F5A9082}" type="pres">
      <dgm:prSet presAssocID="{4A447361-256C-4E71-A005-E89B5C265234}" presName="connectorText" presStyleLbl="sibTrans2D1" presStyleIdx="0" presStyleCnt="2"/>
      <dgm:spPr/>
      <dgm:t>
        <a:bodyPr/>
        <a:lstStyle/>
        <a:p>
          <a:endParaRPr lang="en-US"/>
        </a:p>
      </dgm:t>
    </dgm:pt>
    <dgm:pt modelId="{C35AEA1D-7652-4B1E-A52D-B15F51AF1982}" type="pres">
      <dgm:prSet presAssocID="{260E8004-5811-44E3-8201-BC9FD8C0C33C}" presName="node" presStyleLbl="node1" presStyleIdx="1" presStyleCnt="3">
        <dgm:presLayoutVars>
          <dgm:bulletEnabled val="1"/>
        </dgm:presLayoutVars>
      </dgm:prSet>
      <dgm:spPr/>
      <dgm:t>
        <a:bodyPr/>
        <a:lstStyle/>
        <a:p>
          <a:endParaRPr lang="en-US"/>
        </a:p>
      </dgm:t>
    </dgm:pt>
    <dgm:pt modelId="{244B7A13-1297-4DBD-8345-0E3CF82F3418}" type="pres">
      <dgm:prSet presAssocID="{22C54288-2ABF-4DE2-91BD-A257422A6009}" presName="sibTrans" presStyleLbl="sibTrans2D1" presStyleIdx="1" presStyleCnt="2"/>
      <dgm:spPr/>
      <dgm:t>
        <a:bodyPr/>
        <a:lstStyle/>
        <a:p>
          <a:endParaRPr lang="en-US"/>
        </a:p>
      </dgm:t>
    </dgm:pt>
    <dgm:pt modelId="{0F368A1D-DBF7-4DA8-994E-A8A02221EABF}" type="pres">
      <dgm:prSet presAssocID="{22C54288-2ABF-4DE2-91BD-A257422A6009}" presName="connectorText" presStyleLbl="sibTrans2D1" presStyleIdx="1" presStyleCnt="2"/>
      <dgm:spPr/>
      <dgm:t>
        <a:bodyPr/>
        <a:lstStyle/>
        <a:p>
          <a:endParaRPr lang="en-US"/>
        </a:p>
      </dgm:t>
    </dgm:pt>
    <dgm:pt modelId="{AF515DDC-C085-4660-9ADE-409F4DCD179E}" type="pres">
      <dgm:prSet presAssocID="{94199AF0-D4BB-40A2-92B5-5FFC4BBAF984}" presName="node" presStyleLbl="node1" presStyleIdx="2" presStyleCnt="3">
        <dgm:presLayoutVars>
          <dgm:bulletEnabled val="1"/>
        </dgm:presLayoutVars>
      </dgm:prSet>
      <dgm:spPr/>
      <dgm:t>
        <a:bodyPr/>
        <a:lstStyle/>
        <a:p>
          <a:endParaRPr lang="en-US"/>
        </a:p>
      </dgm:t>
    </dgm:pt>
  </dgm:ptLst>
  <dgm:cxnLst>
    <dgm:cxn modelId="{8A371C86-48F1-4639-88B7-4179309EC01E}" type="presOf" srcId="{4A447361-256C-4E71-A005-E89B5C265234}" destId="{4B520D7B-D147-4181-BBC4-AF5B2F5A9082}" srcOrd="1" destOrd="0" presId="urn:microsoft.com/office/officeart/2005/8/layout/process1"/>
    <dgm:cxn modelId="{240B9154-05DD-4FFB-85E9-9BE89BC3B11C}" type="presOf" srcId="{73D02A8A-788E-4033-A2E5-CFD30CAFF4DF}" destId="{C0B5FE22-D1B3-412C-8C38-9DFFF0DFD4C7}" srcOrd="0" destOrd="1" presId="urn:microsoft.com/office/officeart/2005/8/layout/process1"/>
    <dgm:cxn modelId="{B5ABD0AF-A8B7-4C0D-84A2-815F559E590F}" srcId="{10237F34-1C6D-45DF-9A55-BC4454CB90CD}" destId="{260E8004-5811-44E3-8201-BC9FD8C0C33C}" srcOrd="1" destOrd="0" parTransId="{41B80E60-3C40-4627-B877-AE1C9505E7AF}" sibTransId="{22C54288-2ABF-4DE2-91BD-A257422A6009}"/>
    <dgm:cxn modelId="{521CC1B5-ED89-42E5-BF8B-D58CC481644A}" type="presOf" srcId="{22C54288-2ABF-4DE2-91BD-A257422A6009}" destId="{244B7A13-1297-4DBD-8345-0E3CF82F3418}" srcOrd="0" destOrd="0" presId="urn:microsoft.com/office/officeart/2005/8/layout/process1"/>
    <dgm:cxn modelId="{794405B8-74F2-40E6-B223-D3DDB1755B94}" type="presOf" srcId="{94199AF0-D4BB-40A2-92B5-5FFC4BBAF984}" destId="{AF515DDC-C085-4660-9ADE-409F4DCD179E}" srcOrd="0" destOrd="0" presId="urn:microsoft.com/office/officeart/2005/8/layout/process1"/>
    <dgm:cxn modelId="{3F0B95F5-D6DD-48B1-B265-0D3919755B3C}" type="presOf" srcId="{ACE42EDB-0CAD-4892-B7FB-B0E9954042F8}" destId="{C0B5FE22-D1B3-412C-8C38-9DFFF0DFD4C7}" srcOrd="0" destOrd="0" presId="urn:microsoft.com/office/officeart/2005/8/layout/process1"/>
    <dgm:cxn modelId="{24AA2907-C541-4EF0-96BD-D0DB281E5AC2}" type="presOf" srcId="{4A447361-256C-4E71-A005-E89B5C265234}" destId="{84F1DEDC-57E8-4E28-A547-293520E2B274}" srcOrd="0" destOrd="0" presId="urn:microsoft.com/office/officeart/2005/8/layout/process1"/>
    <dgm:cxn modelId="{BECA775A-2481-466E-9F63-8AB8B74044B3}" type="presOf" srcId="{10237F34-1C6D-45DF-9A55-BC4454CB90CD}" destId="{966EF8E7-B70A-4105-A0B6-02D064AFE6DE}" srcOrd="0" destOrd="0" presId="urn:microsoft.com/office/officeart/2005/8/layout/process1"/>
    <dgm:cxn modelId="{1B6E9E4E-189C-4B2D-B94B-2AB9E831EE9D}" srcId="{10237F34-1C6D-45DF-9A55-BC4454CB90CD}" destId="{ACE42EDB-0CAD-4892-B7FB-B0E9954042F8}" srcOrd="0" destOrd="0" parTransId="{DCAB152F-21DF-483F-90D1-5BFE02E222AC}" sibTransId="{4A447361-256C-4E71-A005-E89B5C265234}"/>
    <dgm:cxn modelId="{D6336452-DC82-474C-955F-043E0F66E9FB}" type="presOf" srcId="{22C54288-2ABF-4DE2-91BD-A257422A6009}" destId="{0F368A1D-DBF7-4DA8-994E-A8A02221EABF}" srcOrd="1" destOrd="0" presId="urn:microsoft.com/office/officeart/2005/8/layout/process1"/>
    <dgm:cxn modelId="{7093C8C9-1EF0-4EB4-B7CB-27940B34AD9E}" srcId="{10237F34-1C6D-45DF-9A55-BC4454CB90CD}" destId="{94199AF0-D4BB-40A2-92B5-5FFC4BBAF984}" srcOrd="2" destOrd="0" parTransId="{108DF3CE-AC95-43A5-B0E2-5BE63D1BBD8C}" sibTransId="{83C8A6AE-09AA-443E-B796-0B35EA394222}"/>
    <dgm:cxn modelId="{90325B38-F63E-4977-BAB6-3F3EF8808907}" srcId="{ACE42EDB-0CAD-4892-B7FB-B0E9954042F8}" destId="{73D02A8A-788E-4033-A2E5-CFD30CAFF4DF}" srcOrd="0" destOrd="0" parTransId="{AAA753CB-40ED-4BA2-AC3E-72B01B0434D1}" sibTransId="{32B9D684-5000-4106-8A1B-373FFCFF6A82}"/>
    <dgm:cxn modelId="{92D2B2D3-DAF5-41CF-B1C8-3CAA0B1E2798}" type="presOf" srcId="{260E8004-5811-44E3-8201-BC9FD8C0C33C}" destId="{C35AEA1D-7652-4B1E-A52D-B15F51AF1982}" srcOrd="0" destOrd="0" presId="urn:microsoft.com/office/officeart/2005/8/layout/process1"/>
    <dgm:cxn modelId="{B47B87BF-5C45-4363-A918-BF1FCCC5351B}" type="presParOf" srcId="{966EF8E7-B70A-4105-A0B6-02D064AFE6DE}" destId="{C0B5FE22-D1B3-412C-8C38-9DFFF0DFD4C7}" srcOrd="0" destOrd="0" presId="urn:microsoft.com/office/officeart/2005/8/layout/process1"/>
    <dgm:cxn modelId="{2DB72C1F-2869-4BDF-9DB2-2F330811386E}" type="presParOf" srcId="{966EF8E7-B70A-4105-A0B6-02D064AFE6DE}" destId="{84F1DEDC-57E8-4E28-A547-293520E2B274}" srcOrd="1" destOrd="0" presId="urn:microsoft.com/office/officeart/2005/8/layout/process1"/>
    <dgm:cxn modelId="{FB566DE7-734A-4915-A03E-75EF9C1C78BC}" type="presParOf" srcId="{84F1DEDC-57E8-4E28-A547-293520E2B274}" destId="{4B520D7B-D147-4181-BBC4-AF5B2F5A9082}" srcOrd="0" destOrd="0" presId="urn:microsoft.com/office/officeart/2005/8/layout/process1"/>
    <dgm:cxn modelId="{743D16EC-42EE-4F73-8DEA-E7013795F572}" type="presParOf" srcId="{966EF8E7-B70A-4105-A0B6-02D064AFE6DE}" destId="{C35AEA1D-7652-4B1E-A52D-B15F51AF1982}" srcOrd="2" destOrd="0" presId="urn:microsoft.com/office/officeart/2005/8/layout/process1"/>
    <dgm:cxn modelId="{71548D13-9741-42DB-8FF0-56C3F673391E}" type="presParOf" srcId="{966EF8E7-B70A-4105-A0B6-02D064AFE6DE}" destId="{244B7A13-1297-4DBD-8345-0E3CF82F3418}" srcOrd="3" destOrd="0" presId="urn:microsoft.com/office/officeart/2005/8/layout/process1"/>
    <dgm:cxn modelId="{40AA6A89-9AF1-4A61-890E-0FF8416C2585}" type="presParOf" srcId="{244B7A13-1297-4DBD-8345-0E3CF82F3418}" destId="{0F368A1D-DBF7-4DA8-994E-A8A02221EABF}" srcOrd="0" destOrd="0" presId="urn:microsoft.com/office/officeart/2005/8/layout/process1"/>
    <dgm:cxn modelId="{7AF7CD9E-B168-41A5-8492-53E62311586D}" type="presParOf" srcId="{966EF8E7-B70A-4105-A0B6-02D064AFE6DE}" destId="{AF515DDC-C085-4660-9ADE-409F4DCD179E}"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3A8CD-1D37-4009-88CC-ED0EA5D84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47DBB59-7BEB-41FF-8930-01CA888152A0}">
      <dgm:prSet phldrT="[Text]"/>
      <dgm:spPr/>
      <dgm:t>
        <a:bodyPr/>
        <a:lstStyle/>
        <a:p>
          <a:r>
            <a:rPr lang="en-US" dirty="0" smtClean="0"/>
            <a:t>20005-2006</a:t>
          </a:r>
          <a:endParaRPr lang="en-US" dirty="0"/>
        </a:p>
      </dgm:t>
    </dgm:pt>
    <dgm:pt modelId="{1999F0B8-AD6E-4C87-B2ED-78918D8EACBB}" type="parTrans" cxnId="{9EE66872-FB3D-4FF2-8963-2110C65AA8AD}">
      <dgm:prSet/>
      <dgm:spPr/>
      <dgm:t>
        <a:bodyPr/>
        <a:lstStyle/>
        <a:p>
          <a:endParaRPr lang="en-US"/>
        </a:p>
      </dgm:t>
    </dgm:pt>
    <dgm:pt modelId="{77F7A7BD-8455-4992-B971-A070E2B0CACE}" type="sibTrans" cxnId="{9EE66872-FB3D-4FF2-8963-2110C65AA8AD}">
      <dgm:prSet/>
      <dgm:spPr/>
      <dgm:t>
        <a:bodyPr/>
        <a:lstStyle/>
        <a:p>
          <a:endParaRPr lang="en-US"/>
        </a:p>
      </dgm:t>
    </dgm:pt>
    <dgm:pt modelId="{1ADBDFFD-B073-4BBD-AD59-13CFE349D351}">
      <dgm:prSet phldrT="[Text]"/>
      <dgm:spPr/>
      <dgm:t>
        <a:bodyPr/>
        <a:lstStyle/>
        <a:p>
          <a:r>
            <a:rPr lang="en-US" dirty="0" smtClean="0"/>
            <a:t>Small Pilot – </a:t>
          </a:r>
          <a:r>
            <a:rPr lang="en-US" u="none" dirty="0" smtClean="0"/>
            <a:t>16 Districts</a:t>
          </a:r>
          <a:r>
            <a:rPr lang="en-US" dirty="0" smtClean="0"/>
            <a:t> </a:t>
          </a:r>
          <a:endParaRPr lang="en-US" dirty="0"/>
        </a:p>
      </dgm:t>
    </dgm:pt>
    <dgm:pt modelId="{196DB694-9A8A-4B0F-8478-D49A09A62032}" type="parTrans" cxnId="{00BD444C-1C46-4373-A32C-979C076C48D2}">
      <dgm:prSet/>
      <dgm:spPr/>
      <dgm:t>
        <a:bodyPr/>
        <a:lstStyle/>
        <a:p>
          <a:endParaRPr lang="en-US"/>
        </a:p>
      </dgm:t>
    </dgm:pt>
    <dgm:pt modelId="{27B5387B-DFB4-47B3-955B-E7FD5A71C1D6}" type="sibTrans" cxnId="{00BD444C-1C46-4373-A32C-979C076C48D2}">
      <dgm:prSet/>
      <dgm:spPr/>
      <dgm:t>
        <a:bodyPr/>
        <a:lstStyle/>
        <a:p>
          <a:endParaRPr lang="en-US"/>
        </a:p>
      </dgm:t>
    </dgm:pt>
    <dgm:pt modelId="{4A920867-1486-4B8D-80F5-D0417E5EF87D}">
      <dgm:prSet phldrT="[Text]"/>
      <dgm:spPr/>
      <dgm:t>
        <a:bodyPr/>
        <a:lstStyle/>
        <a:p>
          <a:r>
            <a:rPr lang="en-US" dirty="0" smtClean="0"/>
            <a:t>Children who entered services April 1 – June 30, 2006</a:t>
          </a:r>
          <a:endParaRPr lang="en-US" dirty="0"/>
        </a:p>
      </dgm:t>
    </dgm:pt>
    <dgm:pt modelId="{3EA2C7B6-A72B-4B46-ADAA-52DF11EAA50A}" type="parTrans" cxnId="{661853F5-ADF3-45CF-B5C7-2E2894602545}">
      <dgm:prSet/>
      <dgm:spPr/>
      <dgm:t>
        <a:bodyPr/>
        <a:lstStyle/>
        <a:p>
          <a:endParaRPr lang="en-US"/>
        </a:p>
      </dgm:t>
    </dgm:pt>
    <dgm:pt modelId="{3589C57C-3ACE-4F24-9576-1A6FE1FA7DAA}" type="sibTrans" cxnId="{661853F5-ADF3-45CF-B5C7-2E2894602545}">
      <dgm:prSet/>
      <dgm:spPr/>
      <dgm:t>
        <a:bodyPr/>
        <a:lstStyle/>
        <a:p>
          <a:endParaRPr lang="en-US"/>
        </a:p>
      </dgm:t>
    </dgm:pt>
    <dgm:pt modelId="{B0D0A363-9E81-469F-82F6-DF3B6D2363A9}">
      <dgm:prSet phldrT="[Text]"/>
      <dgm:spPr/>
      <dgm:t>
        <a:bodyPr/>
        <a:lstStyle/>
        <a:p>
          <a:r>
            <a:rPr lang="en-US" dirty="0" smtClean="0"/>
            <a:t>2006 – 2007</a:t>
          </a:r>
          <a:endParaRPr lang="en-US" dirty="0"/>
        </a:p>
      </dgm:t>
    </dgm:pt>
    <dgm:pt modelId="{F78F1DCF-93A1-44BC-AB73-EA4C8CB16092}" type="parTrans" cxnId="{3C3F2CDD-6A5B-4CB3-B37E-067CCEA540D4}">
      <dgm:prSet/>
      <dgm:spPr/>
      <dgm:t>
        <a:bodyPr/>
        <a:lstStyle/>
        <a:p>
          <a:endParaRPr lang="en-US"/>
        </a:p>
      </dgm:t>
    </dgm:pt>
    <dgm:pt modelId="{91574549-DE78-4C11-ACD4-CAA7319A162C}" type="sibTrans" cxnId="{3C3F2CDD-6A5B-4CB3-B37E-067CCEA540D4}">
      <dgm:prSet/>
      <dgm:spPr/>
      <dgm:t>
        <a:bodyPr/>
        <a:lstStyle/>
        <a:p>
          <a:endParaRPr lang="en-US"/>
        </a:p>
      </dgm:t>
    </dgm:pt>
    <dgm:pt modelId="{3B24C8A6-18AE-4596-BFAD-7558857852B2}">
      <dgm:prSet phldrT="[Text]"/>
      <dgm:spPr/>
      <dgm:t>
        <a:bodyPr/>
        <a:lstStyle/>
        <a:p>
          <a:r>
            <a:rPr lang="en-US" dirty="0" smtClean="0"/>
            <a:t>Began sampling – Districts in 2006-2007  Self- Assessment Cycle</a:t>
          </a:r>
          <a:endParaRPr lang="en-US" dirty="0"/>
        </a:p>
      </dgm:t>
    </dgm:pt>
    <dgm:pt modelId="{41BB509B-774D-42FD-B17C-879FB0C8630E}" type="parTrans" cxnId="{747D7A2D-C209-4463-A7FE-86432555327D}">
      <dgm:prSet/>
      <dgm:spPr/>
      <dgm:t>
        <a:bodyPr/>
        <a:lstStyle/>
        <a:p>
          <a:endParaRPr lang="en-US"/>
        </a:p>
      </dgm:t>
    </dgm:pt>
    <dgm:pt modelId="{B375D2E0-A25B-4392-B9E4-0DCC7E37C068}" type="sibTrans" cxnId="{747D7A2D-C209-4463-A7FE-86432555327D}">
      <dgm:prSet/>
      <dgm:spPr/>
      <dgm:t>
        <a:bodyPr/>
        <a:lstStyle/>
        <a:p>
          <a:endParaRPr lang="en-US"/>
        </a:p>
      </dgm:t>
    </dgm:pt>
    <dgm:pt modelId="{EF9CFB5C-0CE0-40C6-A2FF-A31E208BA731}">
      <dgm:prSet phldrT="[Text]"/>
      <dgm:spPr/>
      <dgm:t>
        <a:bodyPr/>
        <a:lstStyle/>
        <a:p>
          <a:r>
            <a:rPr lang="en-US" dirty="0" smtClean="0"/>
            <a:t>2007-2008</a:t>
          </a:r>
          <a:endParaRPr lang="en-US" dirty="0"/>
        </a:p>
      </dgm:t>
    </dgm:pt>
    <dgm:pt modelId="{B75D09B7-AD4A-4509-9555-3D1D3C802D7F}" type="parTrans" cxnId="{6246DD27-B912-4E30-895F-1E278DF7E14D}">
      <dgm:prSet/>
      <dgm:spPr/>
      <dgm:t>
        <a:bodyPr/>
        <a:lstStyle/>
        <a:p>
          <a:endParaRPr lang="en-US"/>
        </a:p>
      </dgm:t>
    </dgm:pt>
    <dgm:pt modelId="{8353A532-3F21-4F05-B622-C2017EB2C7B4}" type="sibTrans" cxnId="{6246DD27-B912-4E30-895F-1E278DF7E14D}">
      <dgm:prSet/>
      <dgm:spPr/>
      <dgm:t>
        <a:bodyPr/>
        <a:lstStyle/>
        <a:p>
          <a:endParaRPr lang="en-US"/>
        </a:p>
      </dgm:t>
    </dgm:pt>
    <dgm:pt modelId="{613A9756-3A6F-4A40-A7E0-01A346315DF7}">
      <dgm:prSet phldrT="[Text]"/>
      <dgm:spPr/>
      <dgm:t>
        <a:bodyPr/>
        <a:lstStyle/>
        <a:p>
          <a:r>
            <a:rPr lang="en-US" dirty="0" smtClean="0"/>
            <a:t>Districts in 2007-2008 Self-Assessment Cycle joined sample </a:t>
          </a:r>
          <a:endParaRPr lang="en-US" dirty="0"/>
        </a:p>
      </dgm:t>
    </dgm:pt>
    <dgm:pt modelId="{5FF049DE-5630-4F0D-8AAF-8D5C6492F644}" type="parTrans" cxnId="{CB25E59B-98AA-4539-8D1A-CF02103C4D7C}">
      <dgm:prSet/>
      <dgm:spPr/>
      <dgm:t>
        <a:bodyPr/>
        <a:lstStyle/>
        <a:p>
          <a:endParaRPr lang="en-US"/>
        </a:p>
      </dgm:t>
    </dgm:pt>
    <dgm:pt modelId="{60C45A81-4931-41E4-A5BC-5CC6874201CD}" type="sibTrans" cxnId="{CB25E59B-98AA-4539-8D1A-CF02103C4D7C}">
      <dgm:prSet/>
      <dgm:spPr/>
      <dgm:t>
        <a:bodyPr/>
        <a:lstStyle/>
        <a:p>
          <a:endParaRPr lang="en-US"/>
        </a:p>
      </dgm:t>
    </dgm:pt>
    <dgm:pt modelId="{02D72F59-501F-4195-AC1E-E849D8712E11}">
      <dgm:prSet/>
      <dgm:spPr/>
      <dgm:t>
        <a:bodyPr/>
        <a:lstStyle/>
        <a:p>
          <a:r>
            <a:rPr lang="en-US" dirty="0" smtClean="0"/>
            <a:t>2008-2009</a:t>
          </a:r>
          <a:endParaRPr lang="en-US" dirty="0"/>
        </a:p>
      </dgm:t>
    </dgm:pt>
    <dgm:pt modelId="{57DB5C17-54AD-4A9B-AF5E-7E375EDBB38F}" type="parTrans" cxnId="{46C42C8F-B796-4E97-ADA9-84D3C10A3494}">
      <dgm:prSet/>
      <dgm:spPr/>
    </dgm:pt>
    <dgm:pt modelId="{EC26EA16-1407-4430-9D9D-5CC5F74388F0}" type="sibTrans" cxnId="{46C42C8F-B796-4E97-ADA9-84D3C10A3494}">
      <dgm:prSet/>
      <dgm:spPr/>
    </dgm:pt>
    <dgm:pt modelId="{5F6D33CC-4288-4017-9124-1EBB370351C8}">
      <dgm:prSet/>
      <dgm:spPr/>
      <dgm:t>
        <a:bodyPr/>
        <a:lstStyle/>
        <a:p>
          <a:r>
            <a:rPr lang="en-US" dirty="0" smtClean="0"/>
            <a:t>Districts in 2008-2009 Self-Assessment Cycle joined sample</a:t>
          </a:r>
          <a:endParaRPr lang="en-US" dirty="0"/>
        </a:p>
      </dgm:t>
    </dgm:pt>
    <dgm:pt modelId="{F10D1640-6327-449F-BFC4-54E4C077C55A}" type="parTrans" cxnId="{66B6EEA1-140C-476C-A398-AFCAF367185E}">
      <dgm:prSet/>
      <dgm:spPr/>
    </dgm:pt>
    <dgm:pt modelId="{84D5BA93-F4FD-4EFC-8EC6-84E5085F60A5}" type="sibTrans" cxnId="{66B6EEA1-140C-476C-A398-AFCAF367185E}">
      <dgm:prSet/>
      <dgm:spPr/>
    </dgm:pt>
    <dgm:pt modelId="{E9B7B289-A915-49CC-9B1B-D308F901416E}">
      <dgm:prSet/>
      <dgm:spPr/>
      <dgm:t>
        <a:bodyPr/>
        <a:lstStyle/>
        <a:p>
          <a:r>
            <a:rPr lang="en-US" dirty="0" smtClean="0"/>
            <a:t>February 2009 APR reported all children who exited in 2007-2008</a:t>
          </a:r>
          <a:endParaRPr lang="en-US" dirty="0"/>
        </a:p>
      </dgm:t>
    </dgm:pt>
    <dgm:pt modelId="{4CC92B3E-E62C-4FCE-9A5D-1CA41235500D}" type="parTrans" cxnId="{C798C417-E187-4159-B6B0-7B1E7E2DC6D9}">
      <dgm:prSet/>
      <dgm:spPr/>
    </dgm:pt>
    <dgm:pt modelId="{2FD3BF72-878F-4D08-8A13-142FFD9625BF}" type="sibTrans" cxnId="{C798C417-E187-4159-B6B0-7B1E7E2DC6D9}">
      <dgm:prSet/>
      <dgm:spPr/>
    </dgm:pt>
    <dgm:pt modelId="{07D1688C-51D8-4848-B875-921750B23AD0}">
      <dgm:prSet phldrT="[Text]"/>
      <dgm:spPr/>
      <dgm:t>
        <a:bodyPr/>
        <a:lstStyle/>
        <a:p>
          <a:r>
            <a:rPr lang="en-US" dirty="0" smtClean="0"/>
            <a:t>February 2008 APR reported all children who exited 2006-2007</a:t>
          </a:r>
          <a:endParaRPr lang="en-US" dirty="0"/>
        </a:p>
      </dgm:t>
    </dgm:pt>
    <dgm:pt modelId="{E00B4368-A75C-4E5F-93E5-3A3CF72A0BA4}" type="sibTrans" cxnId="{96D5B45C-81E6-4F88-983D-D2B6898C229E}">
      <dgm:prSet/>
      <dgm:spPr/>
      <dgm:t>
        <a:bodyPr/>
        <a:lstStyle/>
        <a:p>
          <a:endParaRPr lang="en-US"/>
        </a:p>
      </dgm:t>
    </dgm:pt>
    <dgm:pt modelId="{B63CC85A-D325-4E89-8B92-31F84311AACE}" type="parTrans" cxnId="{96D5B45C-81E6-4F88-983D-D2B6898C229E}">
      <dgm:prSet/>
      <dgm:spPr/>
      <dgm:t>
        <a:bodyPr/>
        <a:lstStyle/>
        <a:p>
          <a:endParaRPr lang="en-US"/>
        </a:p>
      </dgm:t>
    </dgm:pt>
    <dgm:pt modelId="{C091DFD2-DD9D-450A-8D20-0C70A8199B19}">
      <dgm:prSet phldrT="[Text]"/>
      <dgm:spPr/>
      <dgm:t>
        <a:bodyPr/>
        <a:lstStyle/>
        <a:p>
          <a:r>
            <a:rPr lang="en-US" dirty="0" smtClean="0"/>
            <a:t>Progress data</a:t>
          </a:r>
          <a:endParaRPr lang="en-US" dirty="0"/>
        </a:p>
      </dgm:t>
    </dgm:pt>
    <dgm:pt modelId="{BED36306-3288-4661-92E4-91FAC05D9420}" type="parTrans" cxnId="{04F437F3-390A-4A25-94F8-642EDC4EDE07}">
      <dgm:prSet/>
      <dgm:spPr/>
    </dgm:pt>
    <dgm:pt modelId="{FF93E5DE-DBCE-4D62-83B9-24E0654D9682}" type="sibTrans" cxnId="{04F437F3-390A-4A25-94F8-642EDC4EDE07}">
      <dgm:prSet/>
      <dgm:spPr/>
    </dgm:pt>
    <dgm:pt modelId="{5B6244E4-0419-4A2E-BAF0-E7BDC1842550}">
      <dgm:prSet/>
      <dgm:spPr/>
      <dgm:t>
        <a:bodyPr/>
        <a:lstStyle/>
        <a:p>
          <a:r>
            <a:rPr lang="en-US" dirty="0" smtClean="0"/>
            <a:t>Progress data</a:t>
          </a:r>
          <a:endParaRPr lang="en-US" dirty="0"/>
        </a:p>
      </dgm:t>
    </dgm:pt>
    <dgm:pt modelId="{E60F34FA-8FC7-404A-9657-BBAC8E5A16F3}" type="parTrans" cxnId="{DDBC32CC-12DA-4D9F-B1AC-BD4A1104391F}">
      <dgm:prSet/>
      <dgm:spPr/>
    </dgm:pt>
    <dgm:pt modelId="{6DF842E5-D92E-4FA8-B0E6-0167875E2835}" type="sibTrans" cxnId="{DDBC32CC-12DA-4D9F-B1AC-BD4A1104391F}">
      <dgm:prSet/>
      <dgm:spPr/>
    </dgm:pt>
    <dgm:pt modelId="{521DB79A-0EA0-4061-B06C-FBD833070479}" type="pres">
      <dgm:prSet presAssocID="{B1C3A8CD-1D37-4009-88CC-ED0EA5D84575}" presName="linearFlow" presStyleCnt="0">
        <dgm:presLayoutVars>
          <dgm:dir/>
          <dgm:animLvl val="lvl"/>
          <dgm:resizeHandles val="exact"/>
        </dgm:presLayoutVars>
      </dgm:prSet>
      <dgm:spPr/>
      <dgm:t>
        <a:bodyPr/>
        <a:lstStyle/>
        <a:p>
          <a:endParaRPr lang="en-US"/>
        </a:p>
      </dgm:t>
    </dgm:pt>
    <dgm:pt modelId="{309BC98A-050B-4D36-8C65-A7BE4D105343}" type="pres">
      <dgm:prSet presAssocID="{147DBB59-7BEB-41FF-8930-01CA888152A0}" presName="composite" presStyleCnt="0"/>
      <dgm:spPr/>
    </dgm:pt>
    <dgm:pt modelId="{BF3315FF-BA7B-49BB-A606-86591649E94B}" type="pres">
      <dgm:prSet presAssocID="{147DBB59-7BEB-41FF-8930-01CA888152A0}" presName="parentText" presStyleLbl="alignNode1" presStyleIdx="0" presStyleCnt="4">
        <dgm:presLayoutVars>
          <dgm:chMax val="1"/>
          <dgm:bulletEnabled val="1"/>
        </dgm:presLayoutVars>
      </dgm:prSet>
      <dgm:spPr/>
      <dgm:t>
        <a:bodyPr/>
        <a:lstStyle/>
        <a:p>
          <a:endParaRPr lang="en-US"/>
        </a:p>
      </dgm:t>
    </dgm:pt>
    <dgm:pt modelId="{BB19A37E-EF07-49DE-BAE3-AB815BC34897}" type="pres">
      <dgm:prSet presAssocID="{147DBB59-7BEB-41FF-8930-01CA888152A0}" presName="descendantText" presStyleLbl="alignAcc1" presStyleIdx="0" presStyleCnt="4">
        <dgm:presLayoutVars>
          <dgm:bulletEnabled val="1"/>
        </dgm:presLayoutVars>
      </dgm:prSet>
      <dgm:spPr/>
      <dgm:t>
        <a:bodyPr/>
        <a:lstStyle/>
        <a:p>
          <a:endParaRPr lang="en-US"/>
        </a:p>
      </dgm:t>
    </dgm:pt>
    <dgm:pt modelId="{C99C3305-2EF8-4FBE-964B-800CA2FC4F9F}" type="pres">
      <dgm:prSet presAssocID="{77F7A7BD-8455-4992-B971-A070E2B0CACE}" presName="sp" presStyleCnt="0"/>
      <dgm:spPr/>
    </dgm:pt>
    <dgm:pt modelId="{2763676F-4EBB-4BD9-A0EE-29DF1D6C8B08}" type="pres">
      <dgm:prSet presAssocID="{B0D0A363-9E81-469F-82F6-DF3B6D2363A9}" presName="composite" presStyleCnt="0"/>
      <dgm:spPr/>
    </dgm:pt>
    <dgm:pt modelId="{564DADEA-6A78-403B-8ABB-ECBF90F254E6}" type="pres">
      <dgm:prSet presAssocID="{B0D0A363-9E81-469F-82F6-DF3B6D2363A9}" presName="parentText" presStyleLbl="alignNode1" presStyleIdx="1" presStyleCnt="4">
        <dgm:presLayoutVars>
          <dgm:chMax val="1"/>
          <dgm:bulletEnabled val="1"/>
        </dgm:presLayoutVars>
      </dgm:prSet>
      <dgm:spPr/>
      <dgm:t>
        <a:bodyPr/>
        <a:lstStyle/>
        <a:p>
          <a:endParaRPr lang="en-US"/>
        </a:p>
      </dgm:t>
    </dgm:pt>
    <dgm:pt modelId="{91455778-B104-4ED9-87DB-090F1FB9FD77}" type="pres">
      <dgm:prSet presAssocID="{B0D0A363-9E81-469F-82F6-DF3B6D2363A9}" presName="descendantText" presStyleLbl="alignAcc1" presStyleIdx="1" presStyleCnt="4">
        <dgm:presLayoutVars>
          <dgm:bulletEnabled val="1"/>
        </dgm:presLayoutVars>
      </dgm:prSet>
      <dgm:spPr/>
      <dgm:t>
        <a:bodyPr/>
        <a:lstStyle/>
        <a:p>
          <a:endParaRPr lang="en-US"/>
        </a:p>
      </dgm:t>
    </dgm:pt>
    <dgm:pt modelId="{FFDA2F4C-9628-40B6-B582-157C15414806}" type="pres">
      <dgm:prSet presAssocID="{91574549-DE78-4C11-ACD4-CAA7319A162C}" presName="sp" presStyleCnt="0"/>
      <dgm:spPr/>
    </dgm:pt>
    <dgm:pt modelId="{59F8360A-9559-4C1D-8DAA-13B9ADA7DD16}" type="pres">
      <dgm:prSet presAssocID="{EF9CFB5C-0CE0-40C6-A2FF-A31E208BA731}" presName="composite" presStyleCnt="0"/>
      <dgm:spPr/>
    </dgm:pt>
    <dgm:pt modelId="{4EB36F41-01A1-4804-9642-5A2B8DC4993F}" type="pres">
      <dgm:prSet presAssocID="{EF9CFB5C-0CE0-40C6-A2FF-A31E208BA731}" presName="parentText" presStyleLbl="alignNode1" presStyleIdx="2" presStyleCnt="4">
        <dgm:presLayoutVars>
          <dgm:chMax val="1"/>
          <dgm:bulletEnabled val="1"/>
        </dgm:presLayoutVars>
      </dgm:prSet>
      <dgm:spPr/>
      <dgm:t>
        <a:bodyPr/>
        <a:lstStyle/>
        <a:p>
          <a:endParaRPr lang="en-US"/>
        </a:p>
      </dgm:t>
    </dgm:pt>
    <dgm:pt modelId="{5E9B202A-1A56-4FD5-8412-1FC25252C89A}" type="pres">
      <dgm:prSet presAssocID="{EF9CFB5C-0CE0-40C6-A2FF-A31E208BA731}" presName="descendantText" presStyleLbl="alignAcc1" presStyleIdx="2" presStyleCnt="4">
        <dgm:presLayoutVars>
          <dgm:bulletEnabled val="1"/>
        </dgm:presLayoutVars>
      </dgm:prSet>
      <dgm:spPr/>
      <dgm:t>
        <a:bodyPr/>
        <a:lstStyle/>
        <a:p>
          <a:endParaRPr lang="en-US"/>
        </a:p>
      </dgm:t>
    </dgm:pt>
    <dgm:pt modelId="{E115E27F-DDEA-4EEF-A3C9-15D0BA55D523}" type="pres">
      <dgm:prSet presAssocID="{8353A532-3F21-4F05-B622-C2017EB2C7B4}" presName="sp" presStyleCnt="0"/>
      <dgm:spPr/>
    </dgm:pt>
    <dgm:pt modelId="{B5D03CC3-A88F-4046-B2E7-A30DE9291A7D}" type="pres">
      <dgm:prSet presAssocID="{02D72F59-501F-4195-AC1E-E849D8712E11}" presName="composite" presStyleCnt="0"/>
      <dgm:spPr/>
    </dgm:pt>
    <dgm:pt modelId="{05E8C68E-5605-41BC-B1CD-AC90E8CFF649}" type="pres">
      <dgm:prSet presAssocID="{02D72F59-501F-4195-AC1E-E849D8712E11}" presName="parentText" presStyleLbl="alignNode1" presStyleIdx="3" presStyleCnt="4">
        <dgm:presLayoutVars>
          <dgm:chMax val="1"/>
          <dgm:bulletEnabled val="1"/>
        </dgm:presLayoutVars>
      </dgm:prSet>
      <dgm:spPr/>
      <dgm:t>
        <a:bodyPr/>
        <a:lstStyle/>
        <a:p>
          <a:endParaRPr lang="en-US"/>
        </a:p>
      </dgm:t>
    </dgm:pt>
    <dgm:pt modelId="{002C89B3-F449-4A61-9060-D3FD85D2CE14}" type="pres">
      <dgm:prSet presAssocID="{02D72F59-501F-4195-AC1E-E849D8712E11}" presName="descendantText" presStyleLbl="alignAcc1" presStyleIdx="3" presStyleCnt="4">
        <dgm:presLayoutVars>
          <dgm:bulletEnabled val="1"/>
        </dgm:presLayoutVars>
      </dgm:prSet>
      <dgm:spPr/>
      <dgm:t>
        <a:bodyPr/>
        <a:lstStyle/>
        <a:p>
          <a:endParaRPr lang="en-US"/>
        </a:p>
      </dgm:t>
    </dgm:pt>
  </dgm:ptLst>
  <dgm:cxnLst>
    <dgm:cxn modelId="{747D7A2D-C209-4463-A7FE-86432555327D}" srcId="{B0D0A363-9E81-469F-82F6-DF3B6D2363A9}" destId="{3B24C8A6-18AE-4596-BFAD-7558857852B2}" srcOrd="0" destOrd="0" parTransId="{41BB509B-774D-42FD-B17C-879FB0C8630E}" sibTransId="{B375D2E0-A25B-4392-B9E4-0DCC7E37C068}"/>
    <dgm:cxn modelId="{04F437F3-390A-4A25-94F8-642EDC4EDE07}" srcId="{EF9CFB5C-0CE0-40C6-A2FF-A31E208BA731}" destId="{C091DFD2-DD9D-450A-8D20-0C70A8199B19}" srcOrd="2" destOrd="0" parTransId="{BED36306-3288-4661-92E4-91FAC05D9420}" sibTransId="{FF93E5DE-DBCE-4D62-83B9-24E0654D9682}"/>
    <dgm:cxn modelId="{B7915890-815C-4644-92E2-4AE717330654}" type="presOf" srcId="{4A920867-1486-4B8D-80F5-D0417E5EF87D}" destId="{BB19A37E-EF07-49DE-BAE3-AB815BC34897}" srcOrd="0" destOrd="1" presId="urn:microsoft.com/office/officeart/2005/8/layout/chevron2"/>
    <dgm:cxn modelId="{078BDBA1-E329-4833-9C63-2544829E42D5}" type="presOf" srcId="{5B6244E4-0419-4A2E-BAF0-E7BDC1842550}" destId="{002C89B3-F449-4A61-9060-D3FD85D2CE14}" srcOrd="0" destOrd="2" presId="urn:microsoft.com/office/officeart/2005/8/layout/chevron2"/>
    <dgm:cxn modelId="{CB25E59B-98AA-4539-8D1A-CF02103C4D7C}" srcId="{EF9CFB5C-0CE0-40C6-A2FF-A31E208BA731}" destId="{613A9756-3A6F-4A40-A7E0-01A346315DF7}" srcOrd="0" destOrd="0" parTransId="{5FF049DE-5630-4F0D-8AAF-8D5C6492F644}" sibTransId="{60C45A81-4931-41E4-A5BC-5CC6874201CD}"/>
    <dgm:cxn modelId="{8EE00581-5F17-4821-A79E-B8D3DD0E2C08}" type="presOf" srcId="{3B24C8A6-18AE-4596-BFAD-7558857852B2}" destId="{91455778-B104-4ED9-87DB-090F1FB9FD77}" srcOrd="0" destOrd="0" presId="urn:microsoft.com/office/officeart/2005/8/layout/chevron2"/>
    <dgm:cxn modelId="{8D31AEFD-676A-4B64-AD0A-DE59A0040258}" type="presOf" srcId="{02D72F59-501F-4195-AC1E-E849D8712E11}" destId="{05E8C68E-5605-41BC-B1CD-AC90E8CFF649}" srcOrd="0" destOrd="0" presId="urn:microsoft.com/office/officeart/2005/8/layout/chevron2"/>
    <dgm:cxn modelId="{3C3F2CDD-6A5B-4CB3-B37E-067CCEA540D4}" srcId="{B1C3A8CD-1D37-4009-88CC-ED0EA5D84575}" destId="{B0D0A363-9E81-469F-82F6-DF3B6D2363A9}" srcOrd="1" destOrd="0" parTransId="{F78F1DCF-93A1-44BC-AB73-EA4C8CB16092}" sibTransId="{91574549-DE78-4C11-ACD4-CAA7319A162C}"/>
    <dgm:cxn modelId="{96D5B45C-81E6-4F88-983D-D2B6898C229E}" srcId="{EF9CFB5C-0CE0-40C6-A2FF-A31E208BA731}" destId="{07D1688C-51D8-4848-B875-921750B23AD0}" srcOrd="1" destOrd="0" parTransId="{B63CC85A-D325-4E89-8B92-31F84311AACE}" sibTransId="{E00B4368-A75C-4E5F-93E5-3A3CF72A0BA4}"/>
    <dgm:cxn modelId="{35961358-7241-4407-81B5-A11F45223458}" type="presOf" srcId="{1ADBDFFD-B073-4BBD-AD59-13CFE349D351}" destId="{BB19A37E-EF07-49DE-BAE3-AB815BC34897}" srcOrd="0" destOrd="0" presId="urn:microsoft.com/office/officeart/2005/8/layout/chevron2"/>
    <dgm:cxn modelId="{769A65D0-D69D-4499-B427-E0762447BAD3}" type="presOf" srcId="{B0D0A363-9E81-469F-82F6-DF3B6D2363A9}" destId="{564DADEA-6A78-403B-8ABB-ECBF90F254E6}" srcOrd="0" destOrd="0" presId="urn:microsoft.com/office/officeart/2005/8/layout/chevron2"/>
    <dgm:cxn modelId="{FBDCC9C6-A6A7-4C77-8177-E802FAC42EF0}" type="presOf" srcId="{E9B7B289-A915-49CC-9B1B-D308F901416E}" destId="{002C89B3-F449-4A61-9060-D3FD85D2CE14}" srcOrd="0" destOrd="1" presId="urn:microsoft.com/office/officeart/2005/8/layout/chevron2"/>
    <dgm:cxn modelId="{00BD444C-1C46-4373-A32C-979C076C48D2}" srcId="{147DBB59-7BEB-41FF-8930-01CA888152A0}" destId="{1ADBDFFD-B073-4BBD-AD59-13CFE349D351}" srcOrd="0" destOrd="0" parTransId="{196DB694-9A8A-4B0F-8478-D49A09A62032}" sibTransId="{27B5387B-DFB4-47B3-955B-E7FD5A71C1D6}"/>
    <dgm:cxn modelId="{A98B89FB-46E4-4DBF-9492-18713EDF497A}" type="presOf" srcId="{5F6D33CC-4288-4017-9124-1EBB370351C8}" destId="{002C89B3-F449-4A61-9060-D3FD85D2CE14}" srcOrd="0" destOrd="0" presId="urn:microsoft.com/office/officeart/2005/8/layout/chevron2"/>
    <dgm:cxn modelId="{661853F5-ADF3-45CF-B5C7-2E2894602545}" srcId="{147DBB59-7BEB-41FF-8930-01CA888152A0}" destId="{4A920867-1486-4B8D-80F5-D0417E5EF87D}" srcOrd="1" destOrd="0" parTransId="{3EA2C7B6-A72B-4B46-ADAA-52DF11EAA50A}" sibTransId="{3589C57C-3ACE-4F24-9576-1A6FE1FA7DAA}"/>
    <dgm:cxn modelId="{46C42C8F-B796-4E97-ADA9-84D3C10A3494}" srcId="{B1C3A8CD-1D37-4009-88CC-ED0EA5D84575}" destId="{02D72F59-501F-4195-AC1E-E849D8712E11}" srcOrd="3" destOrd="0" parTransId="{57DB5C17-54AD-4A9B-AF5E-7E375EDBB38F}" sibTransId="{EC26EA16-1407-4430-9D9D-5CC5F74388F0}"/>
    <dgm:cxn modelId="{F66AABDD-B9E4-45AE-8121-77000F5CA8F7}" type="presOf" srcId="{07D1688C-51D8-4848-B875-921750B23AD0}" destId="{5E9B202A-1A56-4FD5-8412-1FC25252C89A}" srcOrd="0" destOrd="1" presId="urn:microsoft.com/office/officeart/2005/8/layout/chevron2"/>
    <dgm:cxn modelId="{66B6EEA1-140C-476C-A398-AFCAF367185E}" srcId="{02D72F59-501F-4195-AC1E-E849D8712E11}" destId="{5F6D33CC-4288-4017-9124-1EBB370351C8}" srcOrd="0" destOrd="0" parTransId="{F10D1640-6327-449F-BFC4-54E4C077C55A}" sibTransId="{84D5BA93-F4FD-4EFC-8EC6-84E5085F60A5}"/>
    <dgm:cxn modelId="{60DD34BA-BD2E-42AA-AA1A-3E11416761D3}" type="presOf" srcId="{B1C3A8CD-1D37-4009-88CC-ED0EA5D84575}" destId="{521DB79A-0EA0-4061-B06C-FBD833070479}" srcOrd="0" destOrd="0" presId="urn:microsoft.com/office/officeart/2005/8/layout/chevron2"/>
    <dgm:cxn modelId="{98E69C63-5E0C-43BA-B4B2-820AE028CD1F}" type="presOf" srcId="{EF9CFB5C-0CE0-40C6-A2FF-A31E208BA731}" destId="{4EB36F41-01A1-4804-9642-5A2B8DC4993F}" srcOrd="0" destOrd="0" presId="urn:microsoft.com/office/officeart/2005/8/layout/chevron2"/>
    <dgm:cxn modelId="{C798C417-E187-4159-B6B0-7B1E7E2DC6D9}" srcId="{02D72F59-501F-4195-AC1E-E849D8712E11}" destId="{E9B7B289-A915-49CC-9B1B-D308F901416E}" srcOrd="1" destOrd="0" parTransId="{4CC92B3E-E62C-4FCE-9A5D-1CA41235500D}" sibTransId="{2FD3BF72-878F-4D08-8A13-142FFD9625BF}"/>
    <dgm:cxn modelId="{9EE66872-FB3D-4FF2-8963-2110C65AA8AD}" srcId="{B1C3A8CD-1D37-4009-88CC-ED0EA5D84575}" destId="{147DBB59-7BEB-41FF-8930-01CA888152A0}" srcOrd="0" destOrd="0" parTransId="{1999F0B8-AD6E-4C87-B2ED-78918D8EACBB}" sibTransId="{77F7A7BD-8455-4992-B971-A070E2B0CACE}"/>
    <dgm:cxn modelId="{89434C63-8A54-459F-BDD2-A2945F9C16F2}" type="presOf" srcId="{C091DFD2-DD9D-450A-8D20-0C70A8199B19}" destId="{5E9B202A-1A56-4FD5-8412-1FC25252C89A}" srcOrd="0" destOrd="2" presId="urn:microsoft.com/office/officeart/2005/8/layout/chevron2"/>
    <dgm:cxn modelId="{6246DD27-B912-4E30-895F-1E278DF7E14D}" srcId="{B1C3A8CD-1D37-4009-88CC-ED0EA5D84575}" destId="{EF9CFB5C-0CE0-40C6-A2FF-A31E208BA731}" srcOrd="2" destOrd="0" parTransId="{B75D09B7-AD4A-4509-9555-3D1D3C802D7F}" sibTransId="{8353A532-3F21-4F05-B622-C2017EB2C7B4}"/>
    <dgm:cxn modelId="{BBD44DF7-75D4-4C2C-9B8E-99185294CE96}" type="presOf" srcId="{613A9756-3A6F-4A40-A7E0-01A346315DF7}" destId="{5E9B202A-1A56-4FD5-8412-1FC25252C89A}" srcOrd="0" destOrd="0" presId="urn:microsoft.com/office/officeart/2005/8/layout/chevron2"/>
    <dgm:cxn modelId="{40CE9F1B-8AFD-4584-A1FF-3289463E1DC5}" type="presOf" srcId="{147DBB59-7BEB-41FF-8930-01CA888152A0}" destId="{BF3315FF-BA7B-49BB-A606-86591649E94B}" srcOrd="0" destOrd="0" presId="urn:microsoft.com/office/officeart/2005/8/layout/chevron2"/>
    <dgm:cxn modelId="{DDBC32CC-12DA-4D9F-B1AC-BD4A1104391F}" srcId="{02D72F59-501F-4195-AC1E-E849D8712E11}" destId="{5B6244E4-0419-4A2E-BAF0-E7BDC1842550}" srcOrd="2" destOrd="0" parTransId="{E60F34FA-8FC7-404A-9657-BBAC8E5A16F3}" sibTransId="{6DF842E5-D92E-4FA8-B0E6-0167875E2835}"/>
    <dgm:cxn modelId="{7C6BFC32-58CC-4788-808E-E69E279687E1}" type="presParOf" srcId="{521DB79A-0EA0-4061-B06C-FBD833070479}" destId="{309BC98A-050B-4D36-8C65-A7BE4D105343}" srcOrd="0" destOrd="0" presId="urn:microsoft.com/office/officeart/2005/8/layout/chevron2"/>
    <dgm:cxn modelId="{830583F6-69CE-4798-9CA8-3F8D6AC97EEA}" type="presParOf" srcId="{309BC98A-050B-4D36-8C65-A7BE4D105343}" destId="{BF3315FF-BA7B-49BB-A606-86591649E94B}" srcOrd="0" destOrd="0" presId="urn:microsoft.com/office/officeart/2005/8/layout/chevron2"/>
    <dgm:cxn modelId="{BE55BDCA-BCFD-493E-8319-47C67306FBB5}" type="presParOf" srcId="{309BC98A-050B-4D36-8C65-A7BE4D105343}" destId="{BB19A37E-EF07-49DE-BAE3-AB815BC34897}" srcOrd="1" destOrd="0" presId="urn:microsoft.com/office/officeart/2005/8/layout/chevron2"/>
    <dgm:cxn modelId="{BF130EFE-F82E-4A6C-B369-34DC85B31E4E}" type="presParOf" srcId="{521DB79A-0EA0-4061-B06C-FBD833070479}" destId="{C99C3305-2EF8-4FBE-964B-800CA2FC4F9F}" srcOrd="1" destOrd="0" presId="urn:microsoft.com/office/officeart/2005/8/layout/chevron2"/>
    <dgm:cxn modelId="{EAECA595-7579-4180-AB18-4DC26586B2B2}" type="presParOf" srcId="{521DB79A-0EA0-4061-B06C-FBD833070479}" destId="{2763676F-4EBB-4BD9-A0EE-29DF1D6C8B08}" srcOrd="2" destOrd="0" presId="urn:microsoft.com/office/officeart/2005/8/layout/chevron2"/>
    <dgm:cxn modelId="{4E8B26E7-7D71-4320-B0A8-E134A6F2AC50}" type="presParOf" srcId="{2763676F-4EBB-4BD9-A0EE-29DF1D6C8B08}" destId="{564DADEA-6A78-403B-8ABB-ECBF90F254E6}" srcOrd="0" destOrd="0" presId="urn:microsoft.com/office/officeart/2005/8/layout/chevron2"/>
    <dgm:cxn modelId="{29A6CD57-FFC3-4296-AA1C-BD730D3C39DA}" type="presParOf" srcId="{2763676F-4EBB-4BD9-A0EE-29DF1D6C8B08}" destId="{91455778-B104-4ED9-87DB-090F1FB9FD77}" srcOrd="1" destOrd="0" presId="urn:microsoft.com/office/officeart/2005/8/layout/chevron2"/>
    <dgm:cxn modelId="{58CBE4F0-7648-423F-883E-71578BB94A47}" type="presParOf" srcId="{521DB79A-0EA0-4061-B06C-FBD833070479}" destId="{FFDA2F4C-9628-40B6-B582-157C15414806}" srcOrd="3" destOrd="0" presId="urn:microsoft.com/office/officeart/2005/8/layout/chevron2"/>
    <dgm:cxn modelId="{35F8DF39-B575-4240-B9C8-5F12856D6DBF}" type="presParOf" srcId="{521DB79A-0EA0-4061-B06C-FBD833070479}" destId="{59F8360A-9559-4C1D-8DAA-13B9ADA7DD16}" srcOrd="4" destOrd="0" presId="urn:microsoft.com/office/officeart/2005/8/layout/chevron2"/>
    <dgm:cxn modelId="{1FE962AA-A3EF-4177-86BF-668883D7C297}" type="presParOf" srcId="{59F8360A-9559-4C1D-8DAA-13B9ADA7DD16}" destId="{4EB36F41-01A1-4804-9642-5A2B8DC4993F}" srcOrd="0" destOrd="0" presId="urn:microsoft.com/office/officeart/2005/8/layout/chevron2"/>
    <dgm:cxn modelId="{0109779B-9DFE-42C3-B965-E33DB8D33296}" type="presParOf" srcId="{59F8360A-9559-4C1D-8DAA-13B9ADA7DD16}" destId="{5E9B202A-1A56-4FD5-8412-1FC25252C89A}" srcOrd="1" destOrd="0" presId="urn:microsoft.com/office/officeart/2005/8/layout/chevron2"/>
    <dgm:cxn modelId="{07BB3811-765A-4DF9-B561-81F45A3A1B3F}" type="presParOf" srcId="{521DB79A-0EA0-4061-B06C-FBD833070479}" destId="{E115E27F-DDEA-4EEF-A3C9-15D0BA55D523}" srcOrd="5" destOrd="0" presId="urn:microsoft.com/office/officeart/2005/8/layout/chevron2"/>
    <dgm:cxn modelId="{53E48342-5098-4A1D-AAE3-D5F7FF23B31A}" type="presParOf" srcId="{521DB79A-0EA0-4061-B06C-FBD833070479}" destId="{B5D03CC3-A88F-4046-B2E7-A30DE9291A7D}" srcOrd="6" destOrd="0" presId="urn:microsoft.com/office/officeart/2005/8/layout/chevron2"/>
    <dgm:cxn modelId="{27D4C05F-0B34-4445-AAF8-E7676A639C0D}" type="presParOf" srcId="{B5D03CC3-A88F-4046-B2E7-A30DE9291A7D}" destId="{05E8C68E-5605-41BC-B1CD-AC90E8CFF649}" srcOrd="0" destOrd="0" presId="urn:microsoft.com/office/officeart/2005/8/layout/chevron2"/>
    <dgm:cxn modelId="{8EF550AA-0F5E-4E60-B601-55C34757EAD3}" type="presParOf" srcId="{B5D03CC3-A88F-4046-B2E7-A30DE9291A7D}" destId="{002C89B3-F449-4A61-9060-D3FD85D2CE14}"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AEC0C3-510F-4C8B-A192-BF30FC5F7D4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CE94ECA-33C1-4ED7-99F3-266DF4F8A81D}">
      <dgm:prSet phldrT="[Text]"/>
      <dgm:spPr/>
      <dgm:t>
        <a:bodyPr/>
        <a:lstStyle/>
        <a:p>
          <a:r>
            <a:rPr lang="en-US" dirty="0" smtClean="0"/>
            <a:t>2009-2010	</a:t>
          </a:r>
          <a:endParaRPr lang="en-US" dirty="0"/>
        </a:p>
      </dgm:t>
    </dgm:pt>
    <dgm:pt modelId="{F2223BC9-1ECE-4B45-8FC1-88DE4509249A}" type="parTrans" cxnId="{01A23460-AB1B-4A59-9648-44C7C854763F}">
      <dgm:prSet/>
      <dgm:spPr/>
      <dgm:t>
        <a:bodyPr/>
        <a:lstStyle/>
        <a:p>
          <a:endParaRPr lang="en-US"/>
        </a:p>
      </dgm:t>
    </dgm:pt>
    <dgm:pt modelId="{15D220E1-7021-497C-B786-B404AEF587DF}" type="sibTrans" cxnId="{01A23460-AB1B-4A59-9648-44C7C854763F}">
      <dgm:prSet/>
      <dgm:spPr/>
      <dgm:t>
        <a:bodyPr/>
        <a:lstStyle/>
        <a:p>
          <a:endParaRPr lang="en-US"/>
        </a:p>
      </dgm:t>
    </dgm:pt>
    <dgm:pt modelId="{547B3620-740F-403E-8017-3FB813CEE6CA}">
      <dgm:prSet phldrT="[Text]"/>
      <dgm:spPr/>
      <dgm:t>
        <a:bodyPr/>
        <a:lstStyle/>
        <a:p>
          <a:r>
            <a:rPr lang="en-US" dirty="0" smtClean="0"/>
            <a:t>Districts in 2009-2010 Self-Assessment Cycle joined sample </a:t>
          </a:r>
          <a:endParaRPr lang="en-US" dirty="0"/>
        </a:p>
      </dgm:t>
    </dgm:pt>
    <dgm:pt modelId="{98D04FD4-B4E8-4A38-BC87-71357BF8FFE7}" type="parTrans" cxnId="{E37F6CA0-708C-49CA-839E-3BC87DD70416}">
      <dgm:prSet/>
      <dgm:spPr/>
      <dgm:t>
        <a:bodyPr/>
        <a:lstStyle/>
        <a:p>
          <a:endParaRPr lang="en-US"/>
        </a:p>
      </dgm:t>
    </dgm:pt>
    <dgm:pt modelId="{1979F46A-9609-4829-98AB-1AF3D6404A14}" type="sibTrans" cxnId="{E37F6CA0-708C-49CA-839E-3BC87DD70416}">
      <dgm:prSet/>
      <dgm:spPr/>
      <dgm:t>
        <a:bodyPr/>
        <a:lstStyle/>
        <a:p>
          <a:endParaRPr lang="en-US"/>
        </a:p>
      </dgm:t>
    </dgm:pt>
    <dgm:pt modelId="{A89A8024-07E2-4F0D-B0E0-DDB1C0C3814A}">
      <dgm:prSet phldrT="[Text]"/>
      <dgm:spPr/>
      <dgm:t>
        <a:bodyPr/>
        <a:lstStyle/>
        <a:p>
          <a:r>
            <a:rPr lang="en-US" dirty="0" smtClean="0"/>
            <a:t>2010 - 2011</a:t>
          </a:r>
          <a:endParaRPr lang="en-US" dirty="0"/>
        </a:p>
      </dgm:t>
    </dgm:pt>
    <dgm:pt modelId="{EF5A047D-FDDD-4723-9728-53CA4F634260}" type="parTrans" cxnId="{E86D7AF6-FEE6-4448-A53D-AF2AFECB095B}">
      <dgm:prSet/>
      <dgm:spPr/>
      <dgm:t>
        <a:bodyPr/>
        <a:lstStyle/>
        <a:p>
          <a:endParaRPr lang="en-US"/>
        </a:p>
      </dgm:t>
    </dgm:pt>
    <dgm:pt modelId="{41CB57E5-F968-4BC5-8809-115849579EC8}" type="sibTrans" cxnId="{E86D7AF6-FEE6-4448-A53D-AF2AFECB095B}">
      <dgm:prSet/>
      <dgm:spPr/>
      <dgm:t>
        <a:bodyPr/>
        <a:lstStyle/>
        <a:p>
          <a:endParaRPr lang="en-US"/>
        </a:p>
      </dgm:t>
    </dgm:pt>
    <dgm:pt modelId="{1CD46F33-BD3A-4912-AD55-26A588952E15}">
      <dgm:prSet phldrT="[Text]"/>
      <dgm:spPr/>
      <dgm:t>
        <a:bodyPr/>
        <a:lstStyle/>
        <a:p>
          <a:r>
            <a:rPr lang="en-US" dirty="0" smtClean="0"/>
            <a:t>Districts in 2010 – 2011 Self-Assessment Cycle will join sample</a:t>
          </a:r>
          <a:endParaRPr lang="en-US" dirty="0"/>
        </a:p>
      </dgm:t>
    </dgm:pt>
    <dgm:pt modelId="{61D5974E-F97C-4EAE-B372-926DE3541A1C}" type="parTrans" cxnId="{98885939-46CA-4BF6-A6BF-714707A595A0}">
      <dgm:prSet/>
      <dgm:spPr/>
      <dgm:t>
        <a:bodyPr/>
        <a:lstStyle/>
        <a:p>
          <a:endParaRPr lang="en-US"/>
        </a:p>
      </dgm:t>
    </dgm:pt>
    <dgm:pt modelId="{E00A0F2E-9047-4333-AEBD-B5BCC4F265BE}" type="sibTrans" cxnId="{98885939-46CA-4BF6-A6BF-714707A595A0}">
      <dgm:prSet/>
      <dgm:spPr/>
      <dgm:t>
        <a:bodyPr/>
        <a:lstStyle/>
        <a:p>
          <a:endParaRPr lang="en-US"/>
        </a:p>
      </dgm:t>
    </dgm:pt>
    <dgm:pt modelId="{2BC00FD9-FB68-431A-93FF-0A59E9BE3222}">
      <dgm:prSet phldrT="[Text]"/>
      <dgm:spPr/>
      <dgm:t>
        <a:bodyPr/>
        <a:lstStyle/>
        <a:p>
          <a:r>
            <a:rPr lang="en-US" dirty="0" smtClean="0"/>
            <a:t>February 2011 APR will report all children who exited in 2009-2010 cycle year compared to targets for 2009-10</a:t>
          </a:r>
          <a:endParaRPr lang="en-US" dirty="0"/>
        </a:p>
      </dgm:t>
    </dgm:pt>
    <dgm:pt modelId="{6ED39587-54E4-4114-B44A-DF187580F232}" type="parTrans" cxnId="{AF48EF07-AE9F-44C5-B043-19572C2DE709}">
      <dgm:prSet/>
      <dgm:spPr/>
      <dgm:t>
        <a:bodyPr/>
        <a:lstStyle/>
        <a:p>
          <a:endParaRPr lang="en-US"/>
        </a:p>
      </dgm:t>
    </dgm:pt>
    <dgm:pt modelId="{3A7DCECC-0E62-47EC-8150-CA750993D596}" type="sibTrans" cxnId="{AF48EF07-AE9F-44C5-B043-19572C2DE709}">
      <dgm:prSet/>
      <dgm:spPr/>
      <dgm:t>
        <a:bodyPr/>
        <a:lstStyle/>
        <a:p>
          <a:endParaRPr lang="en-US"/>
        </a:p>
      </dgm:t>
    </dgm:pt>
    <dgm:pt modelId="{801BCAFF-3991-4E91-AE85-0FF3DBF1C93A}">
      <dgm:prSet phldrT="[Text]"/>
      <dgm:spPr/>
      <dgm:t>
        <a:bodyPr/>
        <a:lstStyle/>
        <a:p>
          <a:r>
            <a:rPr lang="en-US" dirty="0" smtClean="0"/>
            <a:t>2011 - 2012</a:t>
          </a:r>
          <a:endParaRPr lang="en-US" dirty="0"/>
        </a:p>
      </dgm:t>
    </dgm:pt>
    <dgm:pt modelId="{E9E93526-8C5E-4EF1-94D3-9B3318796638}" type="parTrans" cxnId="{0FBEFC09-7DBE-4D09-941D-C446757BCF51}">
      <dgm:prSet/>
      <dgm:spPr/>
      <dgm:t>
        <a:bodyPr/>
        <a:lstStyle/>
        <a:p>
          <a:endParaRPr lang="en-US"/>
        </a:p>
      </dgm:t>
    </dgm:pt>
    <dgm:pt modelId="{E0782DAD-8254-4F62-BD05-B63571A31A7D}" type="sibTrans" cxnId="{0FBEFC09-7DBE-4D09-941D-C446757BCF51}">
      <dgm:prSet/>
      <dgm:spPr/>
      <dgm:t>
        <a:bodyPr/>
        <a:lstStyle/>
        <a:p>
          <a:endParaRPr lang="en-US"/>
        </a:p>
      </dgm:t>
    </dgm:pt>
    <dgm:pt modelId="{DF415DA7-61A2-405B-B89F-668A8740A620}">
      <dgm:prSet phldrT="[Text]"/>
      <dgm:spPr/>
      <dgm:t>
        <a:bodyPr/>
        <a:lstStyle/>
        <a:p>
          <a:r>
            <a:rPr lang="en-US" dirty="0" smtClean="0"/>
            <a:t>February 2012 APR will report all children who exited in 2010-2011 cycle year compared to targets for 2010-11</a:t>
          </a:r>
          <a:endParaRPr lang="en-US" dirty="0"/>
        </a:p>
      </dgm:t>
    </dgm:pt>
    <dgm:pt modelId="{B187A2D4-70FF-4B30-8FE9-EA54BB3C7C00}" type="parTrans" cxnId="{15EA9BE5-0023-4DFD-87C5-364F4EC6750C}">
      <dgm:prSet/>
      <dgm:spPr/>
      <dgm:t>
        <a:bodyPr/>
        <a:lstStyle/>
        <a:p>
          <a:endParaRPr lang="en-US"/>
        </a:p>
      </dgm:t>
    </dgm:pt>
    <dgm:pt modelId="{7F7BC177-E4D2-4270-BFD8-5425D1042C6D}" type="sibTrans" cxnId="{15EA9BE5-0023-4DFD-87C5-364F4EC6750C}">
      <dgm:prSet/>
      <dgm:spPr/>
      <dgm:t>
        <a:bodyPr/>
        <a:lstStyle/>
        <a:p>
          <a:endParaRPr lang="en-US"/>
        </a:p>
      </dgm:t>
    </dgm:pt>
    <dgm:pt modelId="{51803275-01BC-4E52-B4B4-CE2C08947EB9}">
      <dgm:prSet phldrT="[Text]"/>
      <dgm:spPr/>
      <dgm:t>
        <a:bodyPr/>
        <a:lstStyle/>
        <a:p>
          <a:r>
            <a:rPr lang="en-US" dirty="0" smtClean="0"/>
            <a:t>February 2010 APR will report all children who exited in 2008-2009 cycle year</a:t>
          </a:r>
          <a:endParaRPr lang="en-US" dirty="0"/>
        </a:p>
      </dgm:t>
    </dgm:pt>
    <dgm:pt modelId="{FF0E1D11-A8C9-435E-BE3B-16AA4C764A91}" type="sibTrans" cxnId="{4D78611C-BE0E-4565-99B0-57C443FE84B2}">
      <dgm:prSet/>
      <dgm:spPr/>
      <dgm:t>
        <a:bodyPr/>
        <a:lstStyle/>
        <a:p>
          <a:endParaRPr lang="en-US"/>
        </a:p>
      </dgm:t>
    </dgm:pt>
    <dgm:pt modelId="{798E7883-CC77-43EE-BEEA-21DE0AE10E25}" type="parTrans" cxnId="{4D78611C-BE0E-4565-99B0-57C443FE84B2}">
      <dgm:prSet/>
      <dgm:spPr/>
      <dgm:t>
        <a:bodyPr/>
        <a:lstStyle/>
        <a:p>
          <a:endParaRPr lang="en-US"/>
        </a:p>
      </dgm:t>
    </dgm:pt>
    <dgm:pt modelId="{7BC85D21-C3B0-430A-A485-C9200133BB6E}">
      <dgm:prSet phldrT="[Text]"/>
      <dgm:spPr/>
      <dgm:t>
        <a:bodyPr/>
        <a:lstStyle/>
        <a:p>
          <a:r>
            <a:rPr lang="en-US" dirty="0" smtClean="0"/>
            <a:t>Baseline Data</a:t>
          </a:r>
          <a:endParaRPr lang="en-US" dirty="0"/>
        </a:p>
      </dgm:t>
    </dgm:pt>
    <dgm:pt modelId="{3A94A986-27D9-4494-B680-DA39795AAA62}" type="parTrans" cxnId="{73002703-24CB-4556-B28A-AA733BB92004}">
      <dgm:prSet/>
      <dgm:spPr/>
    </dgm:pt>
    <dgm:pt modelId="{7748C02E-9BA5-4054-9C03-2ECA51AD00AA}" type="sibTrans" cxnId="{73002703-24CB-4556-B28A-AA733BB92004}">
      <dgm:prSet/>
      <dgm:spPr/>
    </dgm:pt>
    <dgm:pt modelId="{675C5AB3-6724-4241-831A-CE5AE9EC85AE}">
      <dgm:prSet phldrT="[Text]"/>
      <dgm:spPr/>
      <dgm:t>
        <a:bodyPr/>
        <a:lstStyle/>
        <a:p>
          <a:r>
            <a:rPr lang="en-US" dirty="0" smtClean="0"/>
            <a:t>Have option to adjust targets with justification</a:t>
          </a:r>
          <a:endParaRPr lang="en-US" dirty="0"/>
        </a:p>
      </dgm:t>
    </dgm:pt>
    <dgm:pt modelId="{680502E7-F3DB-45FE-9A6F-F097F5B29618}" type="parTrans" cxnId="{4F3134DD-D0D7-466B-98A2-ED2FA135DE88}">
      <dgm:prSet/>
      <dgm:spPr/>
    </dgm:pt>
    <dgm:pt modelId="{111CF04E-F48A-4622-8770-F2D2C7613402}" type="sibTrans" cxnId="{4F3134DD-D0D7-466B-98A2-ED2FA135DE88}">
      <dgm:prSet/>
      <dgm:spPr/>
    </dgm:pt>
    <dgm:pt modelId="{349715F8-C6DB-44FE-9CA2-79A963C5C5FA}">
      <dgm:prSet phldrT="[Text]"/>
      <dgm:spPr/>
      <dgm:t>
        <a:bodyPr/>
        <a:lstStyle/>
        <a:p>
          <a:r>
            <a:rPr lang="en-US" dirty="0" smtClean="0"/>
            <a:t>DPI will publicly report LEA results on Special Education District Profile</a:t>
          </a:r>
          <a:endParaRPr lang="en-US" dirty="0"/>
        </a:p>
      </dgm:t>
    </dgm:pt>
    <dgm:pt modelId="{2460B6AE-1C4A-4F33-AA00-E5B99CE274EC}" type="parTrans" cxnId="{D2F31A18-2845-44FE-A758-8403EF22E7B7}">
      <dgm:prSet/>
      <dgm:spPr/>
    </dgm:pt>
    <dgm:pt modelId="{4EDDDEA4-1136-4759-9969-39B09436B75D}" type="sibTrans" cxnId="{D2F31A18-2845-44FE-A758-8403EF22E7B7}">
      <dgm:prSet/>
      <dgm:spPr/>
    </dgm:pt>
    <dgm:pt modelId="{8E05DE8A-F72B-4CAC-9B09-6025A61819D0}">
      <dgm:prSet phldrT="[Text]"/>
      <dgm:spPr/>
      <dgm:t>
        <a:bodyPr/>
        <a:lstStyle/>
        <a:p>
          <a:r>
            <a:rPr lang="en-US" dirty="0" smtClean="0"/>
            <a:t>DPI will publicly report LEA results on Special Education District Profile</a:t>
          </a:r>
          <a:endParaRPr lang="en-US" dirty="0"/>
        </a:p>
      </dgm:t>
    </dgm:pt>
    <dgm:pt modelId="{7C34EC6F-F206-42EE-BA62-6C6B7527CCF0}" type="parTrans" cxnId="{A6B29120-8039-48D4-B93D-0E2038D9AA24}">
      <dgm:prSet/>
      <dgm:spPr/>
    </dgm:pt>
    <dgm:pt modelId="{FFAB8075-AD9B-4C8A-8B29-923F8D00D39F}" type="sibTrans" cxnId="{A6B29120-8039-48D4-B93D-0E2038D9AA24}">
      <dgm:prSet/>
      <dgm:spPr/>
    </dgm:pt>
    <dgm:pt modelId="{DE519FB6-E233-44D4-8473-9B096072E681}" type="pres">
      <dgm:prSet presAssocID="{DCAEC0C3-510F-4C8B-A192-BF30FC5F7D49}" presName="linearFlow" presStyleCnt="0">
        <dgm:presLayoutVars>
          <dgm:dir/>
          <dgm:animLvl val="lvl"/>
          <dgm:resizeHandles val="exact"/>
        </dgm:presLayoutVars>
      </dgm:prSet>
      <dgm:spPr/>
      <dgm:t>
        <a:bodyPr/>
        <a:lstStyle/>
        <a:p>
          <a:endParaRPr lang="en-US"/>
        </a:p>
      </dgm:t>
    </dgm:pt>
    <dgm:pt modelId="{8630E91F-DCD3-4EDE-816D-61D29EA24B57}" type="pres">
      <dgm:prSet presAssocID="{7CE94ECA-33C1-4ED7-99F3-266DF4F8A81D}" presName="composite" presStyleCnt="0"/>
      <dgm:spPr/>
    </dgm:pt>
    <dgm:pt modelId="{68E406DC-8A6F-488F-B252-F946AF5F9CA6}" type="pres">
      <dgm:prSet presAssocID="{7CE94ECA-33C1-4ED7-99F3-266DF4F8A81D}" presName="parentText" presStyleLbl="alignNode1" presStyleIdx="0" presStyleCnt="3">
        <dgm:presLayoutVars>
          <dgm:chMax val="1"/>
          <dgm:bulletEnabled val="1"/>
        </dgm:presLayoutVars>
      </dgm:prSet>
      <dgm:spPr/>
      <dgm:t>
        <a:bodyPr/>
        <a:lstStyle/>
        <a:p>
          <a:endParaRPr lang="en-US"/>
        </a:p>
      </dgm:t>
    </dgm:pt>
    <dgm:pt modelId="{AF88D7A8-4D96-4FE1-8305-EC8888451497}" type="pres">
      <dgm:prSet presAssocID="{7CE94ECA-33C1-4ED7-99F3-266DF4F8A81D}" presName="descendantText" presStyleLbl="alignAcc1" presStyleIdx="0" presStyleCnt="3">
        <dgm:presLayoutVars>
          <dgm:bulletEnabled val="1"/>
        </dgm:presLayoutVars>
      </dgm:prSet>
      <dgm:spPr/>
      <dgm:t>
        <a:bodyPr/>
        <a:lstStyle/>
        <a:p>
          <a:endParaRPr lang="en-US"/>
        </a:p>
      </dgm:t>
    </dgm:pt>
    <dgm:pt modelId="{36F08466-3784-43FD-A9C8-BF92F0EA16A2}" type="pres">
      <dgm:prSet presAssocID="{15D220E1-7021-497C-B786-B404AEF587DF}" presName="sp" presStyleCnt="0"/>
      <dgm:spPr/>
    </dgm:pt>
    <dgm:pt modelId="{542AB353-AFD8-415F-98A4-137D8D5F9C88}" type="pres">
      <dgm:prSet presAssocID="{A89A8024-07E2-4F0D-B0E0-DDB1C0C3814A}" presName="composite" presStyleCnt="0"/>
      <dgm:spPr/>
    </dgm:pt>
    <dgm:pt modelId="{26FACEA7-9754-4F33-A94B-F1C20441D725}" type="pres">
      <dgm:prSet presAssocID="{A89A8024-07E2-4F0D-B0E0-DDB1C0C3814A}" presName="parentText" presStyleLbl="alignNode1" presStyleIdx="1" presStyleCnt="3">
        <dgm:presLayoutVars>
          <dgm:chMax val="1"/>
          <dgm:bulletEnabled val="1"/>
        </dgm:presLayoutVars>
      </dgm:prSet>
      <dgm:spPr/>
      <dgm:t>
        <a:bodyPr/>
        <a:lstStyle/>
        <a:p>
          <a:endParaRPr lang="en-US"/>
        </a:p>
      </dgm:t>
    </dgm:pt>
    <dgm:pt modelId="{4E5ED3E0-DA0F-4805-B103-D1D1351B86B3}" type="pres">
      <dgm:prSet presAssocID="{A89A8024-07E2-4F0D-B0E0-DDB1C0C3814A}" presName="descendantText" presStyleLbl="alignAcc1" presStyleIdx="1" presStyleCnt="3" custScaleY="128407">
        <dgm:presLayoutVars>
          <dgm:bulletEnabled val="1"/>
        </dgm:presLayoutVars>
      </dgm:prSet>
      <dgm:spPr/>
      <dgm:t>
        <a:bodyPr/>
        <a:lstStyle/>
        <a:p>
          <a:endParaRPr lang="en-US"/>
        </a:p>
      </dgm:t>
    </dgm:pt>
    <dgm:pt modelId="{67734C97-C1BA-4132-A5B4-D55A71BE84BC}" type="pres">
      <dgm:prSet presAssocID="{41CB57E5-F968-4BC5-8809-115849579EC8}" presName="sp" presStyleCnt="0"/>
      <dgm:spPr/>
    </dgm:pt>
    <dgm:pt modelId="{A184C86A-3435-482D-A774-0A1725A0EF21}" type="pres">
      <dgm:prSet presAssocID="{801BCAFF-3991-4E91-AE85-0FF3DBF1C93A}" presName="composite" presStyleCnt="0"/>
      <dgm:spPr/>
    </dgm:pt>
    <dgm:pt modelId="{5E7756D6-CA68-493A-8859-39140FACDB70}" type="pres">
      <dgm:prSet presAssocID="{801BCAFF-3991-4E91-AE85-0FF3DBF1C93A}" presName="parentText" presStyleLbl="alignNode1" presStyleIdx="2" presStyleCnt="3">
        <dgm:presLayoutVars>
          <dgm:chMax val="1"/>
          <dgm:bulletEnabled val="1"/>
        </dgm:presLayoutVars>
      </dgm:prSet>
      <dgm:spPr/>
      <dgm:t>
        <a:bodyPr/>
        <a:lstStyle/>
        <a:p>
          <a:endParaRPr lang="en-US"/>
        </a:p>
      </dgm:t>
    </dgm:pt>
    <dgm:pt modelId="{AE9847F9-EF3A-447F-A302-7933C067E5A3}" type="pres">
      <dgm:prSet presAssocID="{801BCAFF-3991-4E91-AE85-0FF3DBF1C93A}" presName="descendantText" presStyleLbl="alignAcc1" presStyleIdx="2" presStyleCnt="3">
        <dgm:presLayoutVars>
          <dgm:bulletEnabled val="1"/>
        </dgm:presLayoutVars>
      </dgm:prSet>
      <dgm:spPr/>
      <dgm:t>
        <a:bodyPr/>
        <a:lstStyle/>
        <a:p>
          <a:endParaRPr lang="en-US"/>
        </a:p>
      </dgm:t>
    </dgm:pt>
  </dgm:ptLst>
  <dgm:cxnLst>
    <dgm:cxn modelId="{4D78611C-BE0E-4565-99B0-57C443FE84B2}" srcId="{7CE94ECA-33C1-4ED7-99F3-266DF4F8A81D}" destId="{51803275-01BC-4E52-B4B4-CE2C08947EB9}" srcOrd="1" destOrd="0" parTransId="{798E7883-CC77-43EE-BEEA-21DE0AE10E25}" sibTransId="{FF0E1D11-A8C9-435E-BE3B-16AA4C764A91}"/>
    <dgm:cxn modelId="{A6B29120-8039-48D4-B93D-0E2038D9AA24}" srcId="{801BCAFF-3991-4E91-AE85-0FF3DBF1C93A}" destId="{8E05DE8A-F72B-4CAC-9B09-6025A61819D0}" srcOrd="1" destOrd="0" parTransId="{7C34EC6F-F206-42EE-BA62-6C6B7527CCF0}" sibTransId="{FFAB8075-AD9B-4C8A-8B29-923F8D00D39F}"/>
    <dgm:cxn modelId="{98885939-46CA-4BF6-A6BF-714707A595A0}" srcId="{A89A8024-07E2-4F0D-B0E0-DDB1C0C3814A}" destId="{1CD46F33-BD3A-4912-AD55-26A588952E15}" srcOrd="0" destOrd="0" parTransId="{61D5974E-F97C-4EAE-B372-926DE3541A1C}" sibTransId="{E00A0F2E-9047-4333-AEBD-B5BCC4F265BE}"/>
    <dgm:cxn modelId="{E86D7AF6-FEE6-4448-A53D-AF2AFECB095B}" srcId="{DCAEC0C3-510F-4C8B-A192-BF30FC5F7D49}" destId="{A89A8024-07E2-4F0D-B0E0-DDB1C0C3814A}" srcOrd="1" destOrd="0" parTransId="{EF5A047D-FDDD-4723-9728-53CA4F634260}" sibTransId="{41CB57E5-F968-4BC5-8809-115849579EC8}"/>
    <dgm:cxn modelId="{FFBF3F8D-4820-4126-945A-F5B2345583C5}" type="presOf" srcId="{A89A8024-07E2-4F0D-B0E0-DDB1C0C3814A}" destId="{26FACEA7-9754-4F33-A94B-F1C20441D725}" srcOrd="0" destOrd="0" presId="urn:microsoft.com/office/officeart/2005/8/layout/chevron2"/>
    <dgm:cxn modelId="{CB74D718-F178-410B-869A-8864AAC5659A}" type="presOf" srcId="{801BCAFF-3991-4E91-AE85-0FF3DBF1C93A}" destId="{5E7756D6-CA68-493A-8859-39140FACDB70}" srcOrd="0" destOrd="0" presId="urn:microsoft.com/office/officeart/2005/8/layout/chevron2"/>
    <dgm:cxn modelId="{045C0249-A521-40B7-95C5-5886C819623D}" type="presOf" srcId="{8E05DE8A-F72B-4CAC-9B09-6025A61819D0}" destId="{AE9847F9-EF3A-447F-A302-7933C067E5A3}" srcOrd="0" destOrd="1" presId="urn:microsoft.com/office/officeart/2005/8/layout/chevron2"/>
    <dgm:cxn modelId="{15EA9BE5-0023-4DFD-87C5-364F4EC6750C}" srcId="{801BCAFF-3991-4E91-AE85-0FF3DBF1C93A}" destId="{DF415DA7-61A2-405B-B89F-668A8740A620}" srcOrd="0" destOrd="0" parTransId="{B187A2D4-70FF-4B30-8FE9-EA54BB3C7C00}" sibTransId="{7F7BC177-E4D2-4270-BFD8-5425D1042C6D}"/>
    <dgm:cxn modelId="{AF48EF07-AE9F-44C5-B043-19572C2DE709}" srcId="{A89A8024-07E2-4F0D-B0E0-DDB1C0C3814A}" destId="{2BC00FD9-FB68-431A-93FF-0A59E9BE3222}" srcOrd="1" destOrd="0" parTransId="{6ED39587-54E4-4114-B44A-DF187580F232}" sibTransId="{3A7DCECC-0E62-47EC-8150-CA750993D596}"/>
    <dgm:cxn modelId="{DE9E3D3F-BDC4-4F5A-934D-9F505D788344}" type="presOf" srcId="{349715F8-C6DB-44FE-9CA2-79A963C5C5FA}" destId="{4E5ED3E0-DA0F-4805-B103-D1D1351B86B3}" srcOrd="0" destOrd="3" presId="urn:microsoft.com/office/officeart/2005/8/layout/chevron2"/>
    <dgm:cxn modelId="{4F3134DD-D0D7-466B-98A2-ED2FA135DE88}" srcId="{A89A8024-07E2-4F0D-B0E0-DDB1C0C3814A}" destId="{675C5AB3-6724-4241-831A-CE5AE9EC85AE}" srcOrd="2" destOrd="0" parTransId="{680502E7-F3DB-45FE-9A6F-F097F5B29618}" sibTransId="{111CF04E-F48A-4622-8770-F2D2C7613402}"/>
    <dgm:cxn modelId="{B781E5B9-0032-4A5E-85BB-2EA96243B590}" type="presOf" srcId="{675C5AB3-6724-4241-831A-CE5AE9EC85AE}" destId="{4E5ED3E0-DA0F-4805-B103-D1D1351B86B3}" srcOrd="0" destOrd="2" presId="urn:microsoft.com/office/officeart/2005/8/layout/chevron2"/>
    <dgm:cxn modelId="{2B3493A3-C4B0-4242-8671-E00CA029BF97}" type="presOf" srcId="{547B3620-740F-403E-8017-3FB813CEE6CA}" destId="{AF88D7A8-4D96-4FE1-8305-EC8888451497}" srcOrd="0" destOrd="0" presId="urn:microsoft.com/office/officeart/2005/8/layout/chevron2"/>
    <dgm:cxn modelId="{73002703-24CB-4556-B28A-AA733BB92004}" srcId="{7CE94ECA-33C1-4ED7-99F3-266DF4F8A81D}" destId="{7BC85D21-C3B0-430A-A485-C9200133BB6E}" srcOrd="2" destOrd="0" parTransId="{3A94A986-27D9-4494-B680-DA39795AAA62}" sibTransId="{7748C02E-9BA5-4054-9C03-2ECA51AD00AA}"/>
    <dgm:cxn modelId="{14A8543B-0DC0-4957-9269-5F74C0A81F78}" type="presOf" srcId="{51803275-01BC-4E52-B4B4-CE2C08947EB9}" destId="{AF88D7A8-4D96-4FE1-8305-EC8888451497}" srcOrd="0" destOrd="1" presId="urn:microsoft.com/office/officeart/2005/8/layout/chevron2"/>
    <dgm:cxn modelId="{CC67D147-218A-4631-839C-5D718B239FD7}" type="presOf" srcId="{2BC00FD9-FB68-431A-93FF-0A59E9BE3222}" destId="{4E5ED3E0-DA0F-4805-B103-D1D1351B86B3}" srcOrd="0" destOrd="1" presId="urn:microsoft.com/office/officeart/2005/8/layout/chevron2"/>
    <dgm:cxn modelId="{01A23460-AB1B-4A59-9648-44C7C854763F}" srcId="{DCAEC0C3-510F-4C8B-A192-BF30FC5F7D49}" destId="{7CE94ECA-33C1-4ED7-99F3-266DF4F8A81D}" srcOrd="0" destOrd="0" parTransId="{F2223BC9-1ECE-4B45-8FC1-88DE4509249A}" sibTransId="{15D220E1-7021-497C-B786-B404AEF587DF}"/>
    <dgm:cxn modelId="{D2F31A18-2845-44FE-A758-8403EF22E7B7}" srcId="{A89A8024-07E2-4F0D-B0E0-DDB1C0C3814A}" destId="{349715F8-C6DB-44FE-9CA2-79A963C5C5FA}" srcOrd="3" destOrd="0" parTransId="{2460B6AE-1C4A-4F33-AA00-E5B99CE274EC}" sibTransId="{4EDDDEA4-1136-4759-9969-39B09436B75D}"/>
    <dgm:cxn modelId="{E37F6CA0-708C-49CA-839E-3BC87DD70416}" srcId="{7CE94ECA-33C1-4ED7-99F3-266DF4F8A81D}" destId="{547B3620-740F-403E-8017-3FB813CEE6CA}" srcOrd="0" destOrd="0" parTransId="{98D04FD4-B4E8-4A38-BC87-71357BF8FFE7}" sibTransId="{1979F46A-9609-4829-98AB-1AF3D6404A14}"/>
    <dgm:cxn modelId="{EF01E15B-0E38-4A0A-B7CC-807F1C7C1802}" type="presOf" srcId="{DF415DA7-61A2-405B-B89F-668A8740A620}" destId="{AE9847F9-EF3A-447F-A302-7933C067E5A3}" srcOrd="0" destOrd="0" presId="urn:microsoft.com/office/officeart/2005/8/layout/chevron2"/>
    <dgm:cxn modelId="{34D4A5AD-3200-4DEA-AEF8-0F0A270A84F8}" type="presOf" srcId="{7BC85D21-C3B0-430A-A485-C9200133BB6E}" destId="{AF88D7A8-4D96-4FE1-8305-EC8888451497}" srcOrd="0" destOrd="2" presId="urn:microsoft.com/office/officeart/2005/8/layout/chevron2"/>
    <dgm:cxn modelId="{560BB10B-900C-4A0C-8413-C548D45F1C58}" type="presOf" srcId="{7CE94ECA-33C1-4ED7-99F3-266DF4F8A81D}" destId="{68E406DC-8A6F-488F-B252-F946AF5F9CA6}" srcOrd="0" destOrd="0" presId="urn:microsoft.com/office/officeart/2005/8/layout/chevron2"/>
    <dgm:cxn modelId="{AD5BEBFC-42E0-4D39-9FD6-174D2C0AAE49}" type="presOf" srcId="{DCAEC0C3-510F-4C8B-A192-BF30FC5F7D49}" destId="{DE519FB6-E233-44D4-8473-9B096072E681}" srcOrd="0" destOrd="0" presId="urn:microsoft.com/office/officeart/2005/8/layout/chevron2"/>
    <dgm:cxn modelId="{0FBEFC09-7DBE-4D09-941D-C446757BCF51}" srcId="{DCAEC0C3-510F-4C8B-A192-BF30FC5F7D49}" destId="{801BCAFF-3991-4E91-AE85-0FF3DBF1C93A}" srcOrd="2" destOrd="0" parTransId="{E9E93526-8C5E-4EF1-94D3-9B3318796638}" sibTransId="{E0782DAD-8254-4F62-BD05-B63571A31A7D}"/>
    <dgm:cxn modelId="{D5070ADB-8327-4DF8-AC3C-F8CDD8A5AA0C}" type="presOf" srcId="{1CD46F33-BD3A-4912-AD55-26A588952E15}" destId="{4E5ED3E0-DA0F-4805-B103-D1D1351B86B3}" srcOrd="0" destOrd="0" presId="urn:microsoft.com/office/officeart/2005/8/layout/chevron2"/>
    <dgm:cxn modelId="{D1392A70-5836-42BD-B7AE-BF74507F6A2B}" type="presParOf" srcId="{DE519FB6-E233-44D4-8473-9B096072E681}" destId="{8630E91F-DCD3-4EDE-816D-61D29EA24B57}" srcOrd="0" destOrd="0" presId="urn:microsoft.com/office/officeart/2005/8/layout/chevron2"/>
    <dgm:cxn modelId="{00907AFF-5180-421C-BAE5-8D4159E60DBD}" type="presParOf" srcId="{8630E91F-DCD3-4EDE-816D-61D29EA24B57}" destId="{68E406DC-8A6F-488F-B252-F946AF5F9CA6}" srcOrd="0" destOrd="0" presId="urn:microsoft.com/office/officeart/2005/8/layout/chevron2"/>
    <dgm:cxn modelId="{160A345A-D856-4490-9427-A4CA33B503CD}" type="presParOf" srcId="{8630E91F-DCD3-4EDE-816D-61D29EA24B57}" destId="{AF88D7A8-4D96-4FE1-8305-EC8888451497}" srcOrd="1" destOrd="0" presId="urn:microsoft.com/office/officeart/2005/8/layout/chevron2"/>
    <dgm:cxn modelId="{54DC2A74-3679-4A4F-B969-395451537A86}" type="presParOf" srcId="{DE519FB6-E233-44D4-8473-9B096072E681}" destId="{36F08466-3784-43FD-A9C8-BF92F0EA16A2}" srcOrd="1" destOrd="0" presId="urn:microsoft.com/office/officeart/2005/8/layout/chevron2"/>
    <dgm:cxn modelId="{6B890F8F-EBC8-47A8-BA15-CF8CA00F74AB}" type="presParOf" srcId="{DE519FB6-E233-44D4-8473-9B096072E681}" destId="{542AB353-AFD8-415F-98A4-137D8D5F9C88}" srcOrd="2" destOrd="0" presId="urn:microsoft.com/office/officeart/2005/8/layout/chevron2"/>
    <dgm:cxn modelId="{EA9FB902-CEBA-4676-AA3D-74B77F78A1C4}" type="presParOf" srcId="{542AB353-AFD8-415F-98A4-137D8D5F9C88}" destId="{26FACEA7-9754-4F33-A94B-F1C20441D725}" srcOrd="0" destOrd="0" presId="urn:microsoft.com/office/officeart/2005/8/layout/chevron2"/>
    <dgm:cxn modelId="{CA1C6D49-4F21-4993-99DD-52F582B9B966}" type="presParOf" srcId="{542AB353-AFD8-415F-98A4-137D8D5F9C88}" destId="{4E5ED3E0-DA0F-4805-B103-D1D1351B86B3}" srcOrd="1" destOrd="0" presId="urn:microsoft.com/office/officeart/2005/8/layout/chevron2"/>
    <dgm:cxn modelId="{B27C49D5-E69C-4146-9670-938444E81E1E}" type="presParOf" srcId="{DE519FB6-E233-44D4-8473-9B096072E681}" destId="{67734C97-C1BA-4132-A5B4-D55A71BE84BC}" srcOrd="3" destOrd="0" presId="urn:microsoft.com/office/officeart/2005/8/layout/chevron2"/>
    <dgm:cxn modelId="{9B649FF0-8559-4D15-8FE5-421B73ED1B33}" type="presParOf" srcId="{DE519FB6-E233-44D4-8473-9B096072E681}" destId="{A184C86A-3435-482D-A774-0A1725A0EF21}" srcOrd="4" destOrd="0" presId="urn:microsoft.com/office/officeart/2005/8/layout/chevron2"/>
    <dgm:cxn modelId="{34943CE7-4E19-4D45-A280-EACFF634CBE9}" type="presParOf" srcId="{A184C86A-3435-482D-A774-0A1725A0EF21}" destId="{5E7756D6-CA68-493A-8859-39140FACDB70}" srcOrd="0" destOrd="0" presId="urn:microsoft.com/office/officeart/2005/8/layout/chevron2"/>
    <dgm:cxn modelId="{A1572C92-6589-4DF8-B46E-376D0011AD3D}" type="presParOf" srcId="{A184C86A-3435-482D-A774-0A1725A0EF21}" destId="{AE9847F9-EF3A-447F-A302-7933C067E5A3}"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53432-B399-4D7E-AFBD-B9E40784B15E}" type="datetimeFigureOut">
              <a:rPr lang="en-US" smtClean="0"/>
              <a:pPr/>
              <a:t>3/5/2010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171B0-BB42-4AD7-BC90-7DCA057C415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AF699-E109-4974-BCB0-B0DA0B5F33DF}" type="slidenum">
              <a:rPr lang="en-US"/>
              <a:pPr/>
              <a:t>1</a:t>
            </a:fld>
            <a:endParaRPr lang="en-US"/>
          </a:p>
        </p:txBody>
      </p:sp>
      <p:sp>
        <p:nvSpPr>
          <p:cNvPr id="338946" name="Rectangle 1026"/>
          <p:cNvSpPr>
            <a:spLocks noGrp="1" noRot="1" noChangeAspect="1" noChangeArrowheads="1" noTextEdit="1"/>
          </p:cNvSpPr>
          <p:nvPr>
            <p:ph type="sldImg"/>
          </p:nvPr>
        </p:nvSpPr>
        <p:spPr>
          <a:xfrm>
            <a:off x="273050" y="368300"/>
            <a:ext cx="3343275" cy="2508250"/>
          </a:xfrm>
          <a:ln/>
        </p:spPr>
      </p:sp>
      <p:sp>
        <p:nvSpPr>
          <p:cNvPr id="338947" name="Rectangle 1027"/>
          <p:cNvSpPr>
            <a:spLocks noGrp="1" noChangeArrowheads="1"/>
          </p:cNvSpPr>
          <p:nvPr>
            <p:ph type="body" idx="1"/>
          </p:nvPr>
        </p:nvSpPr>
        <p:spPr>
          <a:xfrm>
            <a:off x="380826" y="2949169"/>
            <a:ext cx="5820960" cy="5825791"/>
          </a:xfrm>
        </p:spPr>
        <p:txBody>
          <a:bodyPr/>
          <a:lstStyle/>
          <a:p>
            <a:pPr marL="264700" indent="-264700">
              <a:lnSpc>
                <a:spcPct val="90000"/>
              </a:lnSpc>
            </a:pPr>
            <a:r>
              <a:rPr lang="en-US" dirty="0" smtClean="0"/>
              <a: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E7D92CD-4781-42C8-87EF-68CA7F48ADAF}" type="slidenum">
              <a:rPr lang="en-US" smtClean="0"/>
              <a:pPr/>
              <a:t>12</a:t>
            </a:fld>
            <a:endParaRPr lang="en-US" smtClean="0"/>
          </a:p>
        </p:txBody>
      </p:sp>
      <p:sp>
        <p:nvSpPr>
          <p:cNvPr id="100355" name="Rectangle 2"/>
          <p:cNvSpPr>
            <a:spLocks noGrp="1" noRot="1" noChangeAspect="1" noChangeArrowheads="1" noTextEdit="1"/>
          </p:cNvSpPr>
          <p:nvPr>
            <p:ph type="sldImg"/>
          </p:nvPr>
        </p:nvSpPr>
        <p:spPr>
          <a:xfrm>
            <a:off x="1143000" y="682625"/>
            <a:ext cx="4573588" cy="3429000"/>
          </a:xfrm>
          <a:ln/>
        </p:spPr>
      </p:sp>
      <p:sp>
        <p:nvSpPr>
          <p:cNvPr id="100356" name="Rectangle 3"/>
          <p:cNvSpPr>
            <a:spLocks noGrp="1" noChangeArrowheads="1"/>
          </p:cNvSpPr>
          <p:nvPr>
            <p:ph type="body" idx="1"/>
          </p:nvPr>
        </p:nvSpPr>
        <p:spPr>
          <a:xfrm>
            <a:off x="686591" y="4342464"/>
            <a:ext cx="5489564" cy="4119172"/>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610BB63-F933-40E5-BC37-E914F3C11FE3}" type="slidenum">
              <a:rPr lang="en-US" smtClean="0"/>
              <a:pPr/>
              <a:t>13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buFont typeface="Arial" pitchFamily="34" charset="0"/>
              <a:buChar cha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3000" y="684213"/>
            <a:ext cx="4573588" cy="3429000"/>
          </a:xfrm>
          <a:ln/>
        </p:spPr>
      </p:sp>
      <p:sp>
        <p:nvSpPr>
          <p:cNvPr id="111619" name="Rectangle 3"/>
          <p:cNvSpPr>
            <a:spLocks noGrp="1" noChangeArrowheads="1"/>
          </p:cNvSpPr>
          <p:nvPr>
            <p:ph type="body" idx="1"/>
          </p:nvPr>
        </p:nvSpPr>
        <p:spPr>
          <a:xfrm>
            <a:off x="686591" y="4342464"/>
            <a:ext cx="5489564" cy="4117610"/>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1F7093A-3C68-4859-97B0-841D995E01A9}" type="slidenum">
              <a:rPr lang="en-US" smtClean="0"/>
              <a:pPr/>
              <a:t>16</a:t>
            </a:fld>
            <a:endParaRPr lang="en-US" smtClean="0"/>
          </a:p>
        </p:txBody>
      </p:sp>
      <p:sp>
        <p:nvSpPr>
          <p:cNvPr id="114691" name="Rectangle 2"/>
          <p:cNvSpPr>
            <a:spLocks noGrp="1" noRot="1" noChangeAspect="1" noChangeArrowheads="1" noTextEdit="1"/>
          </p:cNvSpPr>
          <p:nvPr>
            <p:ph type="sldImg"/>
          </p:nvPr>
        </p:nvSpPr>
        <p:spPr>
          <a:xfrm>
            <a:off x="1143000" y="684213"/>
            <a:ext cx="4573588" cy="3429000"/>
          </a:xfrm>
          <a:ln/>
        </p:spPr>
      </p:sp>
      <p:sp>
        <p:nvSpPr>
          <p:cNvPr id="114692" name="Rectangle 3"/>
          <p:cNvSpPr>
            <a:spLocks noGrp="1" noChangeArrowheads="1"/>
          </p:cNvSpPr>
          <p:nvPr>
            <p:ph type="body" idx="1"/>
          </p:nvPr>
        </p:nvSpPr>
        <p:spPr>
          <a:xfrm>
            <a:off x="685010" y="4344025"/>
            <a:ext cx="5489564" cy="4116049"/>
          </a:xfrm>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4B20DC1-209D-4B65-B012-0BF189FD6815}" type="slidenum">
              <a:rPr lang="en-US" smtClean="0"/>
              <a:pPr/>
              <a:t>17</a:t>
            </a:fld>
            <a:endParaRPr lang="en-US" smtClean="0"/>
          </a:p>
        </p:txBody>
      </p:sp>
      <p:sp>
        <p:nvSpPr>
          <p:cNvPr id="116739" name="Rectangle 2"/>
          <p:cNvSpPr>
            <a:spLocks noGrp="1" noRot="1" noChangeAspect="1" noChangeArrowheads="1" noTextEdit="1"/>
          </p:cNvSpPr>
          <p:nvPr>
            <p:ph type="sldImg"/>
          </p:nvPr>
        </p:nvSpPr>
        <p:spPr>
          <a:xfrm>
            <a:off x="1143000" y="685800"/>
            <a:ext cx="4575175" cy="3430588"/>
          </a:xfrm>
          <a:ln/>
        </p:spPr>
      </p:sp>
      <p:sp>
        <p:nvSpPr>
          <p:cNvPr id="116740" name="Rectangle 3"/>
          <p:cNvSpPr>
            <a:spLocks noGrp="1" noChangeArrowheads="1"/>
          </p:cNvSpPr>
          <p:nvPr>
            <p:ph type="body" idx="1"/>
          </p:nvPr>
        </p:nvSpPr>
        <p:spPr>
          <a:xfrm>
            <a:off x="686591" y="4342464"/>
            <a:ext cx="5486400" cy="4116049"/>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BF32EB4-005B-417D-A6B5-6E5136ECE8CF}" type="slidenum">
              <a:rPr lang="en-US" smtClean="0"/>
              <a:pPr/>
              <a:t>18</a:t>
            </a:fld>
            <a:endParaRPr lang="en-US" smtClean="0"/>
          </a:p>
        </p:txBody>
      </p:sp>
      <p:sp>
        <p:nvSpPr>
          <p:cNvPr id="117763" name="Rectangle 2"/>
          <p:cNvSpPr>
            <a:spLocks noGrp="1" noRot="1" noChangeAspect="1" noChangeArrowheads="1" noTextEdit="1"/>
          </p:cNvSpPr>
          <p:nvPr>
            <p:ph type="sldImg"/>
          </p:nvPr>
        </p:nvSpPr>
        <p:spPr>
          <a:xfrm>
            <a:off x="1143000" y="685800"/>
            <a:ext cx="4575175" cy="3430588"/>
          </a:xfrm>
          <a:ln/>
        </p:spPr>
      </p:sp>
      <p:sp>
        <p:nvSpPr>
          <p:cNvPr id="117764" name="Rectangle 3"/>
          <p:cNvSpPr>
            <a:spLocks noGrp="1" noChangeArrowheads="1"/>
          </p:cNvSpPr>
          <p:nvPr>
            <p:ph type="body" idx="1"/>
          </p:nvPr>
        </p:nvSpPr>
        <p:spPr>
          <a:xfrm>
            <a:off x="686591" y="4342464"/>
            <a:ext cx="5486400" cy="4116049"/>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3CCF590-98E8-4931-998B-AA2EC7D56157}" type="slidenum">
              <a:rPr lang="en-US" smtClean="0"/>
              <a:pPr/>
              <a:t>19</a:t>
            </a:fld>
            <a:endParaRPr lang="en-US" smtClean="0"/>
          </a:p>
        </p:txBody>
      </p:sp>
      <p:sp>
        <p:nvSpPr>
          <p:cNvPr id="118787" name="Rectangle 2"/>
          <p:cNvSpPr>
            <a:spLocks noGrp="1" noRot="1" noChangeAspect="1" noChangeArrowheads="1" noTextEdit="1"/>
          </p:cNvSpPr>
          <p:nvPr>
            <p:ph type="sldImg"/>
          </p:nvPr>
        </p:nvSpPr>
        <p:spPr>
          <a:xfrm>
            <a:off x="1143000" y="684213"/>
            <a:ext cx="4573588" cy="3429000"/>
          </a:xfrm>
          <a:ln/>
        </p:spPr>
      </p:sp>
      <p:sp>
        <p:nvSpPr>
          <p:cNvPr id="118788" name="Rectangle 3"/>
          <p:cNvSpPr>
            <a:spLocks noGrp="1" noChangeArrowheads="1"/>
          </p:cNvSpPr>
          <p:nvPr>
            <p:ph type="body" idx="1"/>
          </p:nvPr>
        </p:nvSpPr>
        <p:spPr>
          <a:xfrm>
            <a:off x="685010" y="4344025"/>
            <a:ext cx="5489564" cy="4116049"/>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E4DBCA8-E02C-4394-A417-BD52C0E2C30C}" type="slidenum">
              <a:rPr lang="en-US" smtClean="0"/>
              <a:pPr/>
              <a:t>20</a:t>
            </a:fld>
            <a:endParaRPr lang="en-US" smtClean="0"/>
          </a:p>
        </p:txBody>
      </p:sp>
      <p:sp>
        <p:nvSpPr>
          <p:cNvPr id="120835" name="Rectangle 2"/>
          <p:cNvSpPr>
            <a:spLocks noGrp="1" noRot="1" noChangeAspect="1" noChangeArrowheads="1" noTextEdit="1"/>
          </p:cNvSpPr>
          <p:nvPr>
            <p:ph type="sldImg"/>
          </p:nvPr>
        </p:nvSpPr>
        <p:spPr>
          <a:xfrm>
            <a:off x="1143000" y="685800"/>
            <a:ext cx="4575175" cy="3430588"/>
          </a:xfrm>
          <a:ln/>
        </p:spPr>
      </p:sp>
      <p:sp>
        <p:nvSpPr>
          <p:cNvPr id="120836" name="Rectangle 3"/>
          <p:cNvSpPr>
            <a:spLocks noGrp="1" noChangeArrowheads="1"/>
          </p:cNvSpPr>
          <p:nvPr>
            <p:ph type="body" idx="1"/>
          </p:nvPr>
        </p:nvSpPr>
        <p:spPr>
          <a:xfrm>
            <a:off x="686591" y="4342464"/>
            <a:ext cx="5486400" cy="4116049"/>
          </a:xfrm>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D605D2D-0504-46C4-9882-5DF81E232322}" type="slidenum">
              <a:rPr lang="en-US" smtClean="0"/>
              <a:pPr/>
              <a:t>21</a:t>
            </a:fld>
            <a:endParaRPr lang="en-US" smtClean="0"/>
          </a:p>
        </p:txBody>
      </p:sp>
      <p:sp>
        <p:nvSpPr>
          <p:cNvPr id="121859" name="Rectangle 2"/>
          <p:cNvSpPr>
            <a:spLocks noGrp="1" noRot="1" noChangeAspect="1" noChangeArrowheads="1" noTextEdit="1"/>
          </p:cNvSpPr>
          <p:nvPr>
            <p:ph type="sldImg"/>
          </p:nvPr>
        </p:nvSpPr>
        <p:spPr>
          <a:xfrm>
            <a:off x="1143000" y="685800"/>
            <a:ext cx="4575175" cy="3430588"/>
          </a:xfrm>
          <a:ln/>
        </p:spPr>
      </p:sp>
      <p:sp>
        <p:nvSpPr>
          <p:cNvPr id="121860" name="Rectangle 3"/>
          <p:cNvSpPr>
            <a:spLocks noGrp="1" noChangeArrowheads="1"/>
          </p:cNvSpPr>
          <p:nvPr>
            <p:ph type="body" idx="1"/>
          </p:nvPr>
        </p:nvSpPr>
        <p:spPr>
          <a:xfrm>
            <a:off x="686591" y="4342464"/>
            <a:ext cx="5486400" cy="4116049"/>
          </a:xfrm>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9719768-B853-4407-9670-0B12BBB03F62}" type="slidenum">
              <a:rPr lang="en-US" smtClean="0"/>
              <a:pPr/>
              <a:t>22</a:t>
            </a:fld>
            <a:endParaRPr lang="en-US" smtClean="0"/>
          </a:p>
        </p:txBody>
      </p:sp>
      <p:sp>
        <p:nvSpPr>
          <p:cNvPr id="123907" name="Rectangle 2"/>
          <p:cNvSpPr>
            <a:spLocks noGrp="1" noRot="1" noChangeAspect="1" noChangeArrowheads="1" noTextEdit="1"/>
          </p:cNvSpPr>
          <p:nvPr>
            <p:ph type="sldImg"/>
          </p:nvPr>
        </p:nvSpPr>
        <p:spPr>
          <a:xfrm>
            <a:off x="1143000" y="684213"/>
            <a:ext cx="4573588" cy="3429000"/>
          </a:xfrm>
          <a:ln/>
        </p:spPr>
      </p:sp>
      <p:sp>
        <p:nvSpPr>
          <p:cNvPr id="123908" name="Rectangle 3"/>
          <p:cNvSpPr>
            <a:spLocks noGrp="1" noChangeArrowheads="1"/>
          </p:cNvSpPr>
          <p:nvPr>
            <p:ph type="body" idx="1"/>
          </p:nvPr>
        </p:nvSpPr>
        <p:spPr>
          <a:xfrm>
            <a:off x="685010" y="4344025"/>
            <a:ext cx="5489564" cy="4116049"/>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4213"/>
            <a:ext cx="4573588" cy="3429000"/>
          </a:xfrm>
          <a:ln/>
        </p:spPr>
      </p:sp>
      <p:sp>
        <p:nvSpPr>
          <p:cNvPr id="71683" name="Rectangle 3"/>
          <p:cNvSpPr>
            <a:spLocks noGrp="1" noChangeArrowheads="1"/>
          </p:cNvSpPr>
          <p:nvPr>
            <p:ph type="body" idx="1"/>
          </p:nvPr>
        </p:nvSpPr>
        <p:spPr>
          <a:xfrm>
            <a:off x="686591" y="4342464"/>
            <a:ext cx="5487982" cy="4117610"/>
          </a:xfrm>
          <a:noFill/>
          <a:ln/>
        </p:spPr>
        <p:txBody>
          <a:bodyPr/>
          <a:lstStyle/>
          <a:p>
            <a:pPr eaLnBrk="1" hangingPunct="1"/>
            <a:endParaRPr lang="en-US" i="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1BA3B88-29AD-4B94-A46C-B10E916D59D0}" type="slidenum">
              <a:rPr lang="en-US" smtClean="0"/>
              <a:pPr/>
              <a:t>23</a:t>
            </a:fld>
            <a:endParaRPr lang="en-US" smtClean="0"/>
          </a:p>
        </p:txBody>
      </p:sp>
      <p:sp>
        <p:nvSpPr>
          <p:cNvPr id="125955" name="Rectangle 2"/>
          <p:cNvSpPr>
            <a:spLocks noGrp="1" noRot="1" noChangeAspect="1" noChangeArrowheads="1" noTextEdit="1"/>
          </p:cNvSpPr>
          <p:nvPr>
            <p:ph type="sldImg"/>
          </p:nvPr>
        </p:nvSpPr>
        <p:spPr>
          <a:xfrm>
            <a:off x="1143000" y="685800"/>
            <a:ext cx="4575175" cy="3430588"/>
          </a:xfrm>
          <a:ln/>
        </p:spPr>
      </p:sp>
      <p:sp>
        <p:nvSpPr>
          <p:cNvPr id="125956" name="Rectangle 3"/>
          <p:cNvSpPr>
            <a:spLocks noGrp="1" noChangeArrowheads="1"/>
          </p:cNvSpPr>
          <p:nvPr>
            <p:ph type="body" idx="1"/>
          </p:nvPr>
        </p:nvSpPr>
        <p:spPr>
          <a:xfrm>
            <a:off x="686591" y="4342464"/>
            <a:ext cx="5486400" cy="4116049"/>
          </a:xfrm>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B6FA20C-186D-42E1-9FC2-BF597D92F81F}" type="slidenum">
              <a:rPr lang="en-US" smtClean="0"/>
              <a:pPr/>
              <a:t>24</a:t>
            </a:fld>
            <a:endParaRPr lang="en-US" smtClean="0"/>
          </a:p>
        </p:txBody>
      </p:sp>
      <p:sp>
        <p:nvSpPr>
          <p:cNvPr id="126979" name="Rectangle 2"/>
          <p:cNvSpPr>
            <a:spLocks noGrp="1" noRot="1" noChangeAspect="1" noChangeArrowheads="1" noTextEdit="1"/>
          </p:cNvSpPr>
          <p:nvPr>
            <p:ph type="sldImg"/>
          </p:nvPr>
        </p:nvSpPr>
        <p:spPr>
          <a:xfrm>
            <a:off x="1143000" y="684213"/>
            <a:ext cx="4573588" cy="3429000"/>
          </a:xfrm>
          <a:ln/>
        </p:spPr>
      </p:sp>
      <p:sp>
        <p:nvSpPr>
          <p:cNvPr id="126980" name="Rectangle 3"/>
          <p:cNvSpPr>
            <a:spLocks noGrp="1" noChangeArrowheads="1"/>
          </p:cNvSpPr>
          <p:nvPr>
            <p:ph type="body" idx="1"/>
          </p:nvPr>
        </p:nvSpPr>
        <p:spPr>
          <a:xfrm>
            <a:off x="685010" y="4344025"/>
            <a:ext cx="5489564" cy="4116049"/>
          </a:xfrm>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16B9F4C-5C48-46FA-9EA3-6354DD3FC6AC}" type="slidenum">
              <a:rPr lang="en-US" smtClean="0"/>
              <a:pPr/>
              <a:t>25</a:t>
            </a:fld>
            <a:endParaRPr lang="en-US" smtClean="0"/>
          </a:p>
        </p:txBody>
      </p:sp>
      <p:sp>
        <p:nvSpPr>
          <p:cNvPr id="129027" name="Rectangle 2"/>
          <p:cNvSpPr>
            <a:spLocks noGrp="1" noRot="1" noChangeAspect="1" noChangeArrowheads="1" noTextEdit="1"/>
          </p:cNvSpPr>
          <p:nvPr>
            <p:ph type="sldImg"/>
          </p:nvPr>
        </p:nvSpPr>
        <p:spPr>
          <a:xfrm>
            <a:off x="1143000" y="685800"/>
            <a:ext cx="4575175" cy="3430588"/>
          </a:xfrm>
          <a:ln/>
        </p:spPr>
      </p:sp>
      <p:sp>
        <p:nvSpPr>
          <p:cNvPr id="129028" name="Rectangle 3"/>
          <p:cNvSpPr>
            <a:spLocks noGrp="1" noChangeArrowheads="1"/>
          </p:cNvSpPr>
          <p:nvPr>
            <p:ph type="body" idx="1"/>
          </p:nvPr>
        </p:nvSpPr>
        <p:spPr>
          <a:xfrm>
            <a:off x="686591" y="4342464"/>
            <a:ext cx="5486400" cy="4116049"/>
          </a:xfrm>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10BFC30-0407-47B1-9B08-233C5CB32BF2}" type="slidenum">
              <a:rPr lang="en-US" smtClean="0"/>
              <a:pPr/>
              <a:t>26</a:t>
            </a:fld>
            <a:endParaRPr lang="en-US" smtClean="0"/>
          </a:p>
        </p:txBody>
      </p:sp>
      <p:sp>
        <p:nvSpPr>
          <p:cNvPr id="130051" name="Rectangle 2"/>
          <p:cNvSpPr>
            <a:spLocks noGrp="1" noRot="1" noChangeAspect="1" noChangeArrowheads="1" noTextEdit="1"/>
          </p:cNvSpPr>
          <p:nvPr>
            <p:ph type="sldImg"/>
          </p:nvPr>
        </p:nvSpPr>
        <p:spPr>
          <a:xfrm>
            <a:off x="1143000" y="684213"/>
            <a:ext cx="4573588" cy="3429000"/>
          </a:xfrm>
          <a:ln/>
        </p:spPr>
      </p:sp>
      <p:sp>
        <p:nvSpPr>
          <p:cNvPr id="130052" name="Rectangle 3"/>
          <p:cNvSpPr>
            <a:spLocks noGrp="1" noChangeArrowheads="1"/>
          </p:cNvSpPr>
          <p:nvPr>
            <p:ph type="body" idx="1"/>
          </p:nvPr>
        </p:nvSpPr>
        <p:spPr>
          <a:xfrm>
            <a:off x="685010" y="4344025"/>
            <a:ext cx="5489564" cy="4116049"/>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930E350-1F01-4214-BCB8-9F4F997D6CB6}" type="slidenum">
              <a:rPr lang="en-US" smtClean="0"/>
              <a:pPr/>
              <a:t>27</a:t>
            </a:fld>
            <a:endParaRPr lang="en-US" smtClean="0"/>
          </a:p>
        </p:txBody>
      </p:sp>
      <p:sp>
        <p:nvSpPr>
          <p:cNvPr id="132099" name="Rectangle 2"/>
          <p:cNvSpPr>
            <a:spLocks noGrp="1" noRot="1" noChangeAspect="1" noChangeArrowheads="1" noTextEdit="1"/>
          </p:cNvSpPr>
          <p:nvPr>
            <p:ph type="sldImg"/>
          </p:nvPr>
        </p:nvSpPr>
        <p:spPr>
          <a:xfrm>
            <a:off x="1143000" y="685800"/>
            <a:ext cx="4575175" cy="3430588"/>
          </a:xfrm>
          <a:ln/>
        </p:spPr>
      </p:sp>
      <p:sp>
        <p:nvSpPr>
          <p:cNvPr id="132100" name="Rectangle 3"/>
          <p:cNvSpPr>
            <a:spLocks noGrp="1" noChangeArrowheads="1"/>
          </p:cNvSpPr>
          <p:nvPr>
            <p:ph type="body" idx="1"/>
          </p:nvPr>
        </p:nvSpPr>
        <p:spPr>
          <a:xfrm>
            <a:off x="686591" y="4342464"/>
            <a:ext cx="5486400" cy="4116049"/>
          </a:xfrm>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7526E2C-BF7B-4627-A923-11DCC504E228}" type="slidenum">
              <a:rPr lang="en-US" smtClean="0"/>
              <a:pPr/>
              <a:t>28</a:t>
            </a:fld>
            <a:endParaRPr lang="en-US" smtClean="0"/>
          </a:p>
        </p:txBody>
      </p:sp>
      <p:sp>
        <p:nvSpPr>
          <p:cNvPr id="133123" name="Rectangle 2"/>
          <p:cNvSpPr>
            <a:spLocks noGrp="1" noRot="1" noChangeAspect="1" noChangeArrowheads="1" noTextEdit="1"/>
          </p:cNvSpPr>
          <p:nvPr>
            <p:ph type="sldImg"/>
          </p:nvPr>
        </p:nvSpPr>
        <p:spPr>
          <a:xfrm>
            <a:off x="1143000" y="685800"/>
            <a:ext cx="4575175" cy="3430588"/>
          </a:xfrm>
          <a:ln/>
        </p:spPr>
      </p:sp>
      <p:sp>
        <p:nvSpPr>
          <p:cNvPr id="133124" name="Rectangle 3"/>
          <p:cNvSpPr>
            <a:spLocks noGrp="1" noChangeArrowheads="1"/>
          </p:cNvSpPr>
          <p:nvPr>
            <p:ph type="body" idx="1"/>
          </p:nvPr>
        </p:nvSpPr>
        <p:spPr>
          <a:xfrm>
            <a:off x="686591" y="4342464"/>
            <a:ext cx="5486400" cy="4116049"/>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3588" cy="3429000"/>
          </a:xfrm>
          <a:ln/>
        </p:spPr>
      </p:sp>
      <p:sp>
        <p:nvSpPr>
          <p:cNvPr id="83971" name="Rectangle 3"/>
          <p:cNvSpPr>
            <a:spLocks noGrp="1" noChangeArrowheads="1"/>
          </p:cNvSpPr>
          <p:nvPr>
            <p:ph type="body" idx="1"/>
          </p:nvPr>
        </p:nvSpPr>
        <p:spPr>
          <a:xfrm>
            <a:off x="686591" y="4344025"/>
            <a:ext cx="5487982" cy="4114488"/>
          </a:xfrm>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70" baseline="0" dirty="0">
              <a:solidFill>
                <a:schemeClr val="accent3"/>
              </a:solidFill>
            </a:endParaRPr>
          </a:p>
        </p:txBody>
      </p:sp>
      <p:sp>
        <p:nvSpPr>
          <p:cNvPr id="4" name="Slide Number Placeholder 3"/>
          <p:cNvSpPr>
            <a:spLocks noGrp="1"/>
          </p:cNvSpPr>
          <p:nvPr>
            <p:ph type="sldNum" sz="quarter" idx="10"/>
          </p:nvPr>
        </p:nvSpPr>
        <p:spPr/>
        <p:txBody>
          <a:bodyPr/>
          <a:lstStyle/>
          <a:p>
            <a:fld id="{854171B0-BB42-4AD7-BC90-7DCA057C415F}" type="slidenum">
              <a:rPr lang="en-US" smtClean="0"/>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43</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45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54171B0-BB42-4AD7-BC90-7DCA057C415F}"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171B0-BB42-4AD7-BC90-7DCA057C415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D420BAB-E784-41EF-AE33-10F14BBF1294}" type="slidenum">
              <a:rPr lang="en-US"/>
              <a:pPr/>
              <a:t>7</a:t>
            </a:fld>
            <a:endParaRPr lang="en-US"/>
          </a:p>
        </p:txBody>
      </p:sp>
      <p:sp>
        <p:nvSpPr>
          <p:cNvPr id="134147" name="Rectangle 2"/>
          <p:cNvSpPr>
            <a:spLocks noGrp="1" noRot="1" noChangeAspect="1" noChangeArrowheads="1" noTextEdit="1"/>
          </p:cNvSpPr>
          <p:nvPr>
            <p:ph type="sldImg"/>
          </p:nvPr>
        </p:nvSpPr>
        <p:spPr>
          <a:xfrm>
            <a:off x="298450" y="515938"/>
            <a:ext cx="3636963" cy="2728912"/>
          </a:xfrm>
          <a:ln/>
        </p:spPr>
      </p:sp>
      <p:sp>
        <p:nvSpPr>
          <p:cNvPr id="134148" name="Rectangle 3"/>
          <p:cNvSpPr>
            <a:spLocks noGrp="1" noChangeArrowheads="1"/>
          </p:cNvSpPr>
          <p:nvPr>
            <p:ph type="body" idx="1"/>
          </p:nvPr>
        </p:nvSpPr>
        <p:spPr>
          <a:xfrm>
            <a:off x="380825" y="3352905"/>
            <a:ext cx="5965737" cy="5570301"/>
          </a:xfrm>
          <a:noFill/>
          <a:ln/>
        </p:spPr>
        <p:txBody>
          <a:bodyPr/>
          <a:lstStyle/>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u="sng"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CD68084-FEB9-4193-BDBE-A7170E9F4F9A}" type="slidenum">
              <a:rPr lang="en-US"/>
              <a:pPr/>
              <a:t>8</a:t>
            </a:fld>
            <a:endParaRPr lang="en-US"/>
          </a:p>
        </p:txBody>
      </p:sp>
      <p:sp>
        <p:nvSpPr>
          <p:cNvPr id="135171" name="Rectangle 2"/>
          <p:cNvSpPr>
            <a:spLocks noGrp="1" noRot="1" noChangeAspect="1" noChangeArrowheads="1" noTextEdit="1"/>
          </p:cNvSpPr>
          <p:nvPr>
            <p:ph type="sldImg"/>
          </p:nvPr>
        </p:nvSpPr>
        <p:spPr>
          <a:xfrm>
            <a:off x="296863" y="515938"/>
            <a:ext cx="3638550" cy="2728912"/>
          </a:xfrm>
          <a:ln/>
        </p:spPr>
      </p:sp>
      <p:sp>
        <p:nvSpPr>
          <p:cNvPr id="135172" name="Rectangle 3"/>
          <p:cNvSpPr>
            <a:spLocks noGrp="1" noChangeArrowheads="1"/>
          </p:cNvSpPr>
          <p:nvPr>
            <p:ph type="body" idx="1"/>
          </p:nvPr>
        </p:nvSpPr>
        <p:spPr>
          <a:xfrm>
            <a:off x="380825" y="3352905"/>
            <a:ext cx="5868170" cy="5105059"/>
          </a:xfrm>
          <a:noFill/>
          <a:ln/>
        </p:spPr>
        <p:txBody>
          <a:bodyPr/>
          <a:lstStyle/>
          <a:p>
            <a:pPr eaLnBrk="1" hangingPunct="1"/>
            <a:endParaRPr lang="en-US" b="1"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4213"/>
            <a:ext cx="4573588" cy="3429000"/>
          </a:xfrm>
          <a:ln/>
        </p:spPr>
      </p:sp>
      <p:sp>
        <p:nvSpPr>
          <p:cNvPr id="91139" name="Rectangle 3"/>
          <p:cNvSpPr>
            <a:spLocks noGrp="1" noChangeArrowheads="1"/>
          </p:cNvSpPr>
          <p:nvPr>
            <p:ph type="body" idx="1"/>
          </p:nvPr>
        </p:nvSpPr>
        <p:spPr>
          <a:xfrm>
            <a:off x="686591" y="4342464"/>
            <a:ext cx="5487982" cy="4117610"/>
          </a:xfrm>
          <a:noFill/>
          <a:ln/>
        </p:spPr>
        <p:txBody>
          <a:bodyPr/>
          <a:lstStyle/>
          <a:p>
            <a:pPr eaLnBrk="1" hangingPunct="1"/>
            <a:endParaRPr lang="en-US" i="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DF6E914-69F9-482B-854F-30944CCFC7C4}" type="slidenum">
              <a:rPr lang="en-US" smtClean="0"/>
              <a:pPr/>
              <a:t>10</a:t>
            </a:fld>
            <a:endParaRPr lang="en-US" smtClean="0"/>
          </a:p>
        </p:txBody>
      </p:sp>
      <p:sp>
        <p:nvSpPr>
          <p:cNvPr id="99331" name="Rectangle 2"/>
          <p:cNvSpPr>
            <a:spLocks noGrp="1" noRot="1" noChangeAspect="1" noChangeArrowheads="1" noTextEdit="1"/>
          </p:cNvSpPr>
          <p:nvPr>
            <p:ph type="sldImg"/>
          </p:nvPr>
        </p:nvSpPr>
        <p:spPr>
          <a:xfrm>
            <a:off x="1143000" y="682625"/>
            <a:ext cx="4573588" cy="3429000"/>
          </a:xfrm>
          <a:ln/>
        </p:spPr>
      </p:sp>
      <p:sp>
        <p:nvSpPr>
          <p:cNvPr id="99332" name="Rectangle 3"/>
          <p:cNvSpPr>
            <a:spLocks noGrp="1" noChangeArrowheads="1"/>
          </p:cNvSpPr>
          <p:nvPr>
            <p:ph type="body" idx="1"/>
          </p:nvPr>
        </p:nvSpPr>
        <p:spPr>
          <a:xfrm>
            <a:off x="686591" y="4342464"/>
            <a:ext cx="5489564" cy="4119172"/>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4213"/>
            <a:ext cx="4573588" cy="3429000"/>
          </a:xfrm>
          <a:ln/>
        </p:spPr>
      </p:sp>
      <p:sp>
        <p:nvSpPr>
          <p:cNvPr id="98307" name="Rectangle 3"/>
          <p:cNvSpPr>
            <a:spLocks noGrp="1" noChangeArrowheads="1"/>
          </p:cNvSpPr>
          <p:nvPr>
            <p:ph type="body" idx="1"/>
          </p:nvPr>
        </p:nvSpPr>
        <p:spPr>
          <a:xfrm>
            <a:off x="686591" y="4342464"/>
            <a:ext cx="5487982" cy="4117610"/>
          </a:xfrm>
          <a:noFill/>
          <a:ln/>
        </p:spPr>
        <p:txBody>
          <a:bodyPr/>
          <a:lstStyle/>
          <a:p>
            <a:pPr eaLnBrk="1" hangingPunct="1"/>
            <a:endParaRPr 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737CAD7-A97A-4D51-8FB8-822F3E4A1CC8}" type="datetime1">
              <a:rPr lang="en-US" smtClean="0"/>
              <a:pPr/>
              <a:t>3/5/2010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FB101ED-879C-4467-B70A-EE476C48044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71AB53-F4D9-4EA1-A76C-A3C4F403B5F1}" type="datetime1">
              <a:rPr lang="en-US" smtClean="0"/>
              <a:pPr/>
              <a:t>3/5/2010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B101ED-879C-4467-B70A-EE476C48044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EFB101ED-879C-4467-B70A-EE476C48044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D296D-B0EA-4D61-8828-332056F1539A}" type="datetime1">
              <a:rPr lang="en-US" smtClean="0"/>
              <a:pPr/>
              <a:t>3/5/2010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860B53D7-C2C7-40BD-8B32-46028DDED89A}"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3E904A-0320-4F6F-8247-DB4AAC43873D}" type="datetime1">
              <a:rPr lang="en-US" smtClean="0"/>
              <a:pPr/>
              <a:t>3/5/2010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EFB101ED-879C-4467-B70A-EE476C48044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70195F4B-3AB6-4F94-84E3-AA8D62ED4172}" type="datetime1">
              <a:rPr lang="en-US" smtClean="0"/>
              <a:pPr/>
              <a:t>3/5/2010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FB101ED-879C-4467-B70A-EE476C48044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E67DDC-B24A-44C9-9756-4FE6FA30BF1F}" type="datetime1">
              <a:rPr lang="en-US" smtClean="0"/>
              <a:pPr/>
              <a:t>3/5/2010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B101ED-879C-4467-B70A-EE476C48044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C547619-CFAA-42B0-8ADF-C00272200BF0}" type="datetime1">
              <a:rPr lang="en-US" smtClean="0"/>
              <a:pPr/>
              <a:t>3/5/2010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FB101ED-879C-4467-B70A-EE476C48044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58E68-D740-41FF-86CA-F5387B207163}" type="datetime1">
              <a:rPr lang="en-US" smtClean="0"/>
              <a:pPr/>
              <a:t>3/5/2010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FB101ED-879C-4467-B70A-EE476C4804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585F2D-9D26-416E-9ECE-007329B81A06}" type="datetime1">
              <a:rPr lang="en-US" smtClean="0"/>
              <a:pPr/>
              <a:t>3/5/2010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FB101ED-879C-4467-B70A-EE476C4804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FB101ED-879C-4467-B70A-EE476C48044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E6FC5328-CF6C-486F-A078-222924537999}" type="datetime1">
              <a:rPr lang="en-US" smtClean="0"/>
              <a:pPr/>
              <a:t>3/5/2010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EFB101ED-879C-4467-B70A-EE476C48044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AC9F311-301E-4465-A1C3-DD5B1DC005F5}" type="datetime1">
              <a:rPr lang="en-US" smtClean="0"/>
              <a:pPr/>
              <a:t>3/5/2010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6B3197A-0684-460C-BD1A-EA7C5100F890}" type="datetime1">
              <a:rPr lang="en-US" smtClean="0"/>
              <a:pPr/>
              <a:t>3/5/2010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FB101ED-879C-4467-B70A-EE476C48044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type="subTitle" idx="1"/>
          </p:nvPr>
        </p:nvSpPr>
        <p:spPr>
          <a:xfrm>
            <a:off x="228600" y="2743200"/>
            <a:ext cx="5791200" cy="2209800"/>
          </a:xfrm>
        </p:spPr>
        <p:txBody>
          <a:bodyPr anchor="ctr">
            <a:normAutofit/>
          </a:bodyPr>
          <a:lstStyle/>
          <a:p>
            <a:pPr>
              <a:lnSpc>
                <a:spcPct val="80000"/>
              </a:lnSpc>
            </a:pPr>
            <a:r>
              <a:rPr lang="en-US" sz="1800" cap="none" dirty="0" smtClean="0">
                <a:latin typeface="+mj-lt"/>
                <a:cs typeface="Arial" pitchFamily="34" charset="0"/>
              </a:rPr>
              <a:t>Target Setting For Indicator #7 Child Outcomes</a:t>
            </a:r>
          </a:p>
          <a:p>
            <a:pPr>
              <a:lnSpc>
                <a:spcPct val="80000"/>
              </a:lnSpc>
            </a:pPr>
            <a:r>
              <a:rPr lang="en-US" sz="1800" cap="none" dirty="0" smtClean="0">
                <a:latin typeface="+mj-lt"/>
                <a:cs typeface="Arial" pitchFamily="34" charset="0"/>
              </a:rPr>
              <a:t>WDPI Stakeholder Group</a:t>
            </a:r>
          </a:p>
          <a:p>
            <a:pPr>
              <a:lnSpc>
                <a:spcPct val="80000"/>
              </a:lnSpc>
            </a:pPr>
            <a:r>
              <a:rPr lang="en-US" sz="1800" cap="none" dirty="0" smtClean="0">
                <a:latin typeface="+mj-lt"/>
                <a:cs typeface="Arial" pitchFamily="34" charset="0"/>
              </a:rPr>
              <a:t>December 16, 2009</a:t>
            </a:r>
            <a:endParaRPr lang="en-US" sz="1800" dirty="0" smtClean="0">
              <a:latin typeface="+mj-lt"/>
              <a:cs typeface="Arial" pitchFamily="34" charset="0"/>
            </a:endParaRPr>
          </a:p>
          <a:p>
            <a:pPr>
              <a:lnSpc>
                <a:spcPct val="80000"/>
              </a:lnSpc>
            </a:pPr>
            <a:endParaRPr lang="en-US" sz="1400" dirty="0" smtClean="0">
              <a:cs typeface="Arial" pitchFamily="34" charset="0"/>
            </a:endParaRPr>
          </a:p>
          <a:p>
            <a:pPr>
              <a:lnSpc>
                <a:spcPct val="80000"/>
              </a:lnSpc>
            </a:pPr>
            <a:r>
              <a:rPr lang="en-US" sz="1400" cap="none" dirty="0" smtClean="0">
                <a:cs typeface="Arial" pitchFamily="34" charset="0"/>
              </a:rPr>
              <a:t>Ruth </a:t>
            </a:r>
            <a:r>
              <a:rPr lang="en-US" sz="1400" cap="none" dirty="0" err="1" smtClean="0">
                <a:cs typeface="Arial" pitchFamily="34" charset="0"/>
              </a:rPr>
              <a:t>Chvojicek</a:t>
            </a:r>
            <a:endParaRPr lang="en-US" sz="1400" cap="none" dirty="0" smtClean="0">
              <a:cs typeface="Arial" pitchFamily="34" charset="0"/>
            </a:endParaRPr>
          </a:p>
          <a:p>
            <a:pPr>
              <a:lnSpc>
                <a:spcPct val="80000"/>
              </a:lnSpc>
            </a:pPr>
            <a:r>
              <a:rPr lang="en-US" sz="1400" cap="none" dirty="0" smtClean="0">
                <a:cs typeface="Arial" pitchFamily="34" charset="0"/>
              </a:rPr>
              <a:t>Statewide Child Outcomes Coordinator</a:t>
            </a:r>
            <a:endParaRPr lang="en-US" sz="1400" cap="none" dirty="0">
              <a:cs typeface="Arial" pitchFamily="34" charset="0"/>
            </a:endParaRPr>
          </a:p>
        </p:txBody>
      </p:sp>
      <p:sp>
        <p:nvSpPr>
          <p:cNvPr id="8" name="Rectangle 5"/>
          <p:cNvSpPr>
            <a:spLocks noGrp="1" noChangeArrowheads="1"/>
          </p:cNvSpPr>
          <p:nvPr>
            <p:ph type="sldNum" sz="quarter" idx="12"/>
          </p:nvPr>
        </p:nvSpPr>
        <p:spPr>
          <a:xfrm>
            <a:off x="6553200" y="6245225"/>
            <a:ext cx="2133600" cy="476250"/>
          </a:xfrm>
          <a:prstGeom prst="rect">
            <a:avLst/>
          </a:prstGeom>
        </p:spPr>
        <p:txBody>
          <a:bodyPr/>
          <a:lstStyle/>
          <a:p>
            <a:fld id="{030FAB27-5262-4A62-892D-5144F47E55AD}" type="slidenum">
              <a:rPr lang="en-US"/>
              <a:pPr/>
              <a:t>1</a:t>
            </a:fld>
            <a:endParaRPr lang="en-US"/>
          </a:p>
        </p:txBody>
      </p:sp>
      <p:pic>
        <p:nvPicPr>
          <p:cNvPr id="336908" name="Picture 12" descr="MCMP00072_0000[1]"/>
          <p:cNvPicPr>
            <a:picLocks noChangeAspect="1" noChangeArrowheads="1"/>
          </p:cNvPicPr>
          <p:nvPr/>
        </p:nvPicPr>
        <p:blipFill>
          <a:blip r:embed="rId3" cstate="print"/>
          <a:srcRect/>
          <a:stretch>
            <a:fillRect/>
          </a:stretch>
        </p:blipFill>
        <p:spPr bwMode="auto">
          <a:xfrm>
            <a:off x="228600" y="609600"/>
            <a:ext cx="1393825" cy="1524000"/>
          </a:xfrm>
          <a:prstGeom prst="rect">
            <a:avLst/>
          </a:prstGeom>
          <a:noFill/>
        </p:spPr>
      </p:pic>
      <p:pic>
        <p:nvPicPr>
          <p:cNvPr id="336900" name="Picture 4" descr="dscf5775"/>
          <p:cNvPicPr>
            <a:picLocks noChangeAspect="1" noChangeArrowheads="1"/>
          </p:cNvPicPr>
          <p:nvPr/>
        </p:nvPicPr>
        <p:blipFill>
          <a:blip r:embed="rId4" cstate="print"/>
          <a:srcRect l="34721" t="-827" r="20641" b="41302"/>
          <a:stretch>
            <a:fillRect/>
          </a:stretch>
        </p:blipFill>
        <p:spPr bwMode="auto">
          <a:xfrm>
            <a:off x="6096000" y="533400"/>
            <a:ext cx="2743200" cy="5486400"/>
          </a:xfrm>
          <a:prstGeom prst="rect">
            <a:avLst/>
          </a:prstGeom>
          <a:noFill/>
        </p:spPr>
      </p:pic>
      <p:pic>
        <p:nvPicPr>
          <p:cNvPr id="336901" name="Picture 5" descr="MCDD01809_0000[1]"/>
          <p:cNvPicPr>
            <a:picLocks noChangeAspect="1" noChangeArrowheads="1"/>
          </p:cNvPicPr>
          <p:nvPr/>
        </p:nvPicPr>
        <p:blipFill>
          <a:blip r:embed="rId5" cstate="print">
            <a:grayscl/>
            <a:biLevel thresh="50000"/>
          </a:blip>
          <a:srcRect/>
          <a:stretch>
            <a:fillRect/>
          </a:stretch>
        </p:blipFill>
        <p:spPr bwMode="auto">
          <a:xfrm rot="8480911">
            <a:off x="521898" y="701614"/>
            <a:ext cx="892175" cy="1008063"/>
          </a:xfrm>
          <a:prstGeom prst="rect">
            <a:avLst/>
          </a:prstGeom>
          <a:noFill/>
        </p:spPr>
      </p:pic>
      <p:sp>
        <p:nvSpPr>
          <p:cNvPr id="336903" name="WordArt 7"/>
          <p:cNvSpPr>
            <a:spLocks noChangeArrowheads="1" noChangeShapeType="1" noTextEdit="1"/>
          </p:cNvSpPr>
          <p:nvPr/>
        </p:nvSpPr>
        <p:spPr bwMode="auto">
          <a:xfrm>
            <a:off x="1600200" y="609600"/>
            <a:ext cx="4419600" cy="1295400"/>
          </a:xfrm>
          <a:prstGeom prst="rect">
            <a:avLst/>
          </a:prstGeom>
        </p:spPr>
        <p:txBody>
          <a:bodyPr wrap="none" fromWordArt="1" anchor="ctr">
            <a:prstTxWarp prst="textSlantUp">
              <a:avLst>
                <a:gd name="adj" fmla="val 55556"/>
              </a:avLst>
            </a:prstTxWarp>
            <a:scene3d>
              <a:camera prst="orthographicFront"/>
              <a:lightRig rig="threePt" dir="t"/>
            </a:scene3d>
            <a:flatTx/>
          </a:bodyPr>
          <a:lstStyle/>
          <a:p>
            <a:pPr algn="ctr"/>
            <a:r>
              <a:rPr lang="en-US" sz="2000" b="1" i="1" kern="10" dirty="0">
                <a:ln w="9525">
                  <a:solidFill>
                    <a:srgbClr val="000000"/>
                  </a:solidFill>
                  <a:round/>
                  <a:headEnd/>
                  <a:tailEnd/>
                </a:ln>
                <a:solidFill>
                  <a:srgbClr val="000000">
                    <a:alpha val="53999"/>
                  </a:srgbClr>
                </a:solidFill>
                <a:latin typeface="Microsoft Sans Serif"/>
                <a:cs typeface="Microsoft Sans Serif"/>
              </a:rPr>
              <a:t>Wisconsin's Children Moving Forward</a:t>
            </a:r>
          </a:p>
        </p:txBody>
      </p:sp>
      <p:sp>
        <p:nvSpPr>
          <p:cNvPr id="336904" name="Text Box 8"/>
          <p:cNvSpPr txBox="1">
            <a:spLocks noChangeArrowheads="1"/>
          </p:cNvSpPr>
          <p:nvPr/>
        </p:nvSpPr>
        <p:spPr bwMode="auto">
          <a:xfrm>
            <a:off x="3048000" y="1600200"/>
            <a:ext cx="2743200" cy="304800"/>
          </a:xfrm>
          <a:prstGeom prst="rect">
            <a:avLst/>
          </a:prstGeom>
          <a:noFill/>
          <a:ln w="9525">
            <a:noFill/>
            <a:miter lim="800000"/>
            <a:headEnd/>
            <a:tailEnd/>
          </a:ln>
          <a:effectLst/>
        </p:spPr>
        <p:txBody>
          <a:bodyPr>
            <a:spAutoFit/>
          </a:bodyPr>
          <a:lstStyle/>
          <a:p>
            <a:pPr algn="ctr">
              <a:lnSpc>
                <a:spcPct val="100000"/>
              </a:lnSpc>
              <a:spcBef>
                <a:spcPct val="50000"/>
              </a:spcBef>
              <a:buFontTx/>
              <a:buNone/>
            </a:pPr>
            <a:r>
              <a:rPr lang="en-US" sz="1400" b="1" i="1" dirty="0"/>
              <a:t>OSEP Child Outcomes</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dirty="0" smtClean="0"/>
              <a:t>Child Outcomes Summary Form (COSF)</a:t>
            </a:r>
          </a:p>
        </p:txBody>
      </p:sp>
      <p:sp>
        <p:nvSpPr>
          <p:cNvPr id="44037" name="Rectangle 3"/>
          <p:cNvSpPr>
            <a:spLocks noGrp="1" noChangeArrowheads="1"/>
          </p:cNvSpPr>
          <p:nvPr>
            <p:ph sz="quarter" idx="1"/>
          </p:nvPr>
        </p:nvSpPr>
        <p:spPr>
          <a:xfrm>
            <a:off x="762000" y="1676400"/>
            <a:ext cx="7772400" cy="4267200"/>
          </a:xfrm>
        </p:spPr>
        <p:txBody>
          <a:bodyPr/>
          <a:lstStyle/>
          <a:p>
            <a:pPr marL="406400" indent="-406400" eaLnBrk="1" hangingPunct="1"/>
            <a:r>
              <a:rPr lang="en-US" sz="2800" dirty="0" smtClean="0"/>
              <a:t>7 point rating scale</a:t>
            </a:r>
          </a:p>
          <a:p>
            <a:pPr marL="406400" indent="-406400" eaLnBrk="1" hangingPunct="1"/>
            <a:r>
              <a:rPr lang="en-US" sz="2800" dirty="0" smtClean="0"/>
              <a:t>Team summarizes multiple data sources (NOT an assessment)</a:t>
            </a:r>
          </a:p>
          <a:p>
            <a:pPr marL="406400" indent="-406400" eaLnBrk="1" hangingPunct="1"/>
            <a:r>
              <a:rPr lang="en-US" sz="2800" dirty="0" smtClean="0"/>
              <a:t>Rating the status of child’s functioning at entry and again at exit</a:t>
            </a:r>
          </a:p>
          <a:p>
            <a:pPr marL="406400" indent="-406400" eaLnBrk="1" hangingPunct="1"/>
            <a:r>
              <a:rPr lang="en-US" sz="2800" dirty="0" smtClean="0"/>
              <a:t>Comparing child’s functioning to what is expected at his/her age</a:t>
            </a:r>
          </a:p>
          <a:p>
            <a:pPr marL="406400" indent="-406400" eaLnBrk="1" hangingPunct="1">
              <a:buNone/>
            </a:pPr>
            <a:endParaRPr lang="en-US" sz="2800" dirty="0" smtClean="0"/>
          </a:p>
          <a:p>
            <a:pPr marL="406400" indent="-406400" eaLnBrk="1" hangingPunct="1">
              <a:buFont typeface="Wingdings" pitchFamily="2" charset="2"/>
              <a:buNone/>
            </a:pPr>
            <a:endParaRPr lang="en-US" sz="2800" dirty="0" smtClean="0"/>
          </a:p>
        </p:txBody>
      </p:sp>
      <p:sp>
        <p:nvSpPr>
          <p:cNvPr id="4" name="Slide Number Placeholder 3"/>
          <p:cNvSpPr>
            <a:spLocks noGrp="1"/>
          </p:cNvSpPr>
          <p:nvPr>
            <p:ph type="sldNum" sz="quarter" idx="12"/>
          </p:nvPr>
        </p:nvSpPr>
        <p:spPr/>
        <p:txBody>
          <a:bodyPr/>
          <a:lstStyle/>
          <a:p>
            <a:fld id="{EFB101ED-879C-4467-B70A-EE476C480442}"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idx="4294967295"/>
          </p:nvPr>
        </p:nvSpPr>
        <p:spPr>
          <a:xfrm>
            <a:off x="0" y="228600"/>
            <a:ext cx="8534400" cy="758825"/>
          </a:xfrm>
        </p:spPr>
        <p:txBody>
          <a:bodyPr>
            <a:normAutofit/>
          </a:bodyPr>
          <a:lstStyle/>
          <a:p>
            <a:r>
              <a:rPr lang="en-US" dirty="0" smtClean="0"/>
              <a:t>Child Outcomes Summary Form (COSF)</a:t>
            </a:r>
          </a:p>
        </p:txBody>
      </p:sp>
      <p:graphicFrame>
        <p:nvGraphicFramePr>
          <p:cNvPr id="99341" name="Object 13"/>
          <p:cNvGraphicFramePr>
            <a:graphicFrameLocks noChangeAspect="1"/>
          </p:cNvGraphicFramePr>
          <p:nvPr/>
        </p:nvGraphicFramePr>
        <p:xfrm>
          <a:off x="1989138" y="1146175"/>
          <a:ext cx="4860925" cy="5022850"/>
        </p:xfrm>
        <a:graphic>
          <a:graphicData uri="http://schemas.openxmlformats.org/presentationml/2006/ole">
            <p:oleObj spid="_x0000_s99341" name="Document" r:id="rId4" imgW="7221373" imgH="8179259" progId="Word.Document.12">
              <p:embed/>
            </p:oleObj>
          </a:graphicData>
        </a:graphic>
      </p:graphicFrame>
      <p:sp>
        <p:nvSpPr>
          <p:cNvPr id="4" name="Slide Number Placeholder 3"/>
          <p:cNvSpPr>
            <a:spLocks noGrp="1"/>
          </p:cNvSpPr>
          <p:nvPr>
            <p:ph type="sldNum" sz="quarter" idx="12"/>
          </p:nvPr>
        </p:nvSpPr>
        <p:spPr/>
        <p:txBody>
          <a:bodyPr/>
          <a:lstStyle/>
          <a:p>
            <a:fld id="{EFB101ED-879C-4467-B70A-EE476C480442}" type="slidenum">
              <a:rPr lang="en-US" smtClean="0"/>
              <a:pPr/>
              <a:t>11</a:t>
            </a:fld>
            <a:endParaRPr lang="en-US"/>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mtClean="0"/>
              <a:t>The two COSF questions</a:t>
            </a:r>
          </a:p>
        </p:txBody>
      </p:sp>
      <p:sp>
        <p:nvSpPr>
          <p:cNvPr id="45061" name="Rectangle 3"/>
          <p:cNvSpPr>
            <a:spLocks noGrp="1" noChangeArrowheads="1"/>
          </p:cNvSpPr>
          <p:nvPr>
            <p:ph sz="quarter" idx="1"/>
          </p:nvPr>
        </p:nvSpPr>
        <p:spPr>
          <a:xfrm>
            <a:off x="609600" y="1752600"/>
            <a:ext cx="7772400" cy="3429000"/>
          </a:xfrm>
        </p:spPr>
        <p:txBody>
          <a:bodyPr/>
          <a:lstStyle/>
          <a:p>
            <a:pPr marL="406400" indent="-406400" eaLnBrk="1" hangingPunct="1">
              <a:buFont typeface="Wingdings" pitchFamily="2" charset="2"/>
              <a:buNone/>
            </a:pPr>
            <a:r>
              <a:rPr lang="en-US" sz="2800" dirty="0" smtClean="0"/>
              <a:t>a. </a:t>
            </a:r>
            <a:r>
              <a:rPr lang="en-US" sz="2400" dirty="0" smtClean="0"/>
              <a:t>To what extent does this child show age-appropriate functioning, across a variety of settings and situations, on this outcome? (Rating: 1-7)</a:t>
            </a:r>
          </a:p>
          <a:p>
            <a:pPr marL="406400" indent="-406400" eaLnBrk="1" hangingPunct="1"/>
            <a:endParaRPr lang="en-US" sz="2400" dirty="0" smtClean="0"/>
          </a:p>
          <a:p>
            <a:pPr marL="406400" indent="-406400" eaLnBrk="1" hangingPunct="1">
              <a:buFont typeface="Wingdings" pitchFamily="2" charset="2"/>
              <a:buNone/>
            </a:pPr>
            <a:r>
              <a:rPr lang="en-US" sz="2400" dirty="0" smtClean="0"/>
              <a:t>b. Has the child shown any new skills or behaviors related to [this outcome] since the last outcomes summary? (Yes-No)</a:t>
            </a:r>
          </a:p>
        </p:txBody>
      </p:sp>
      <p:sp>
        <p:nvSpPr>
          <p:cNvPr id="4" name="Slide Number Placeholder 3"/>
          <p:cNvSpPr>
            <a:spLocks noGrp="1"/>
          </p:cNvSpPr>
          <p:nvPr>
            <p:ph type="sldNum" sz="quarter" idx="12"/>
          </p:nvPr>
        </p:nvSpPr>
        <p:spPr/>
        <p:txBody>
          <a:bodyPr/>
          <a:lstStyle/>
          <a:p>
            <a:fld id="{EFB101ED-879C-4467-B70A-EE476C480442}"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6"/>
          <p:cNvSpPr>
            <a:spLocks noGrp="1"/>
          </p:cNvSpPr>
          <p:nvPr>
            <p:ph type="sldNum" sz="quarter" idx="12"/>
          </p:nvPr>
        </p:nvSpPr>
        <p:spPr>
          <a:noFill/>
        </p:spPr>
        <p:txBody>
          <a:bodyPr/>
          <a:lstStyle/>
          <a:p>
            <a:fld id="{A1A1AF23-F47E-4A75-A056-6801BA952F8C}" type="slidenum">
              <a:rPr lang="en-US" smtClean="0"/>
              <a:pPr/>
              <a:t>13</a:t>
            </a:fld>
            <a:endParaRPr lang="en-US" smtClean="0"/>
          </a:p>
        </p:txBody>
      </p:sp>
      <p:graphicFrame>
        <p:nvGraphicFramePr>
          <p:cNvPr id="1026" name="Rectangle 3"/>
          <p:cNvGraphicFramePr>
            <a:graphicFrameLocks/>
          </p:cNvGraphicFramePr>
          <p:nvPr>
            <p:ph sz="half" idx="4294967295"/>
          </p:nvPr>
        </p:nvGraphicFramePr>
        <p:xfrm>
          <a:off x="0" y="2882900"/>
          <a:ext cx="3695700" cy="2463800"/>
        </p:xfrm>
        <a:graphic>
          <a:graphicData uri="http://schemas.openxmlformats.org/presentationml/2006/ole">
            <p:oleObj spid="_x0000_s1026" name="Acrobat Document" r:id="rId4" imgW="0" imgH="0" progId="AcroExch.Document.7">
              <p:embed/>
            </p:oleObj>
          </a:graphicData>
        </a:graphic>
      </p:graphicFrame>
      <p:graphicFrame>
        <p:nvGraphicFramePr>
          <p:cNvPr id="1027" name="Object 4"/>
          <p:cNvGraphicFramePr>
            <a:graphicFrameLocks noChangeAspect="1"/>
          </p:cNvGraphicFramePr>
          <p:nvPr>
            <p:ph sz="half" idx="4294967295"/>
          </p:nvPr>
        </p:nvGraphicFramePr>
        <p:xfrm>
          <a:off x="609600" y="228600"/>
          <a:ext cx="7924800" cy="6122988"/>
        </p:xfrm>
        <a:graphic>
          <a:graphicData uri="http://schemas.openxmlformats.org/presentationml/2006/ole">
            <p:oleObj spid="_x0000_s1027" name="Acrobat Document" r:id="rId5" imgW="7128000" imgH="5508000" progId="AcroExch.Document.7">
              <p:embed/>
            </p:oleObj>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228600"/>
            <a:ext cx="7793037" cy="846138"/>
          </a:xfrm>
        </p:spPr>
        <p:txBody>
          <a:bodyPr anchor="ctr"/>
          <a:lstStyle/>
          <a:p>
            <a:r>
              <a:rPr lang="en-US" dirty="0" smtClean="0"/>
              <a:t>OSEP Reporting Categories</a:t>
            </a:r>
          </a:p>
        </p:txBody>
      </p:sp>
      <p:sp>
        <p:nvSpPr>
          <p:cNvPr id="55300" name="Rectangle 3"/>
          <p:cNvSpPr>
            <a:spLocks noGrp="1" noChangeArrowheads="1"/>
          </p:cNvSpPr>
          <p:nvPr>
            <p:ph sz="quarter" idx="1"/>
          </p:nvPr>
        </p:nvSpPr>
        <p:spPr>
          <a:xfrm>
            <a:off x="609600" y="1676400"/>
            <a:ext cx="8077200" cy="4191000"/>
          </a:xfrm>
        </p:spPr>
        <p:txBody>
          <a:bodyPr/>
          <a:lstStyle/>
          <a:p>
            <a:pPr marL="381000" indent="-381000">
              <a:lnSpc>
                <a:spcPct val="90000"/>
              </a:lnSpc>
              <a:buFontTx/>
              <a:buNone/>
            </a:pPr>
            <a:r>
              <a:rPr lang="en-US" sz="2400" dirty="0" smtClean="0"/>
              <a:t>Percentage of children who: </a:t>
            </a:r>
          </a:p>
          <a:p>
            <a:pPr marL="381000" indent="-381000">
              <a:lnSpc>
                <a:spcPct val="90000"/>
              </a:lnSpc>
              <a:buFontTx/>
              <a:buNone/>
            </a:pPr>
            <a:r>
              <a:rPr lang="en-US" sz="2400" dirty="0" smtClean="0"/>
              <a:t>a.	Did not improve functioning</a:t>
            </a:r>
          </a:p>
          <a:p>
            <a:pPr marL="381000" indent="-381000">
              <a:lnSpc>
                <a:spcPct val="90000"/>
              </a:lnSpc>
              <a:buFontTx/>
              <a:buNone/>
            </a:pPr>
            <a:r>
              <a:rPr lang="en-US" sz="2400" dirty="0" smtClean="0"/>
              <a:t>b.	Improved functioning, but not sufficient to move nearer to functioning comparable to same-aged peers </a:t>
            </a:r>
          </a:p>
          <a:p>
            <a:pPr marL="381000" indent="-381000">
              <a:lnSpc>
                <a:spcPct val="90000"/>
              </a:lnSpc>
              <a:buFontTx/>
              <a:buNone/>
            </a:pPr>
            <a:r>
              <a:rPr lang="en-US" sz="2400" dirty="0" smtClean="0"/>
              <a:t>c.	Improved functioning to a level nearer to same-aged peers but did not reach it</a:t>
            </a:r>
          </a:p>
          <a:p>
            <a:pPr marL="381000" indent="-381000">
              <a:lnSpc>
                <a:spcPct val="90000"/>
              </a:lnSpc>
              <a:buFontTx/>
              <a:buNone/>
            </a:pPr>
            <a:r>
              <a:rPr lang="en-US" sz="2400" dirty="0" smtClean="0"/>
              <a:t>d.	Improved functioning to reach a level comparable to same-aged peers</a:t>
            </a:r>
          </a:p>
          <a:p>
            <a:pPr marL="381000" indent="-381000">
              <a:lnSpc>
                <a:spcPct val="90000"/>
              </a:lnSpc>
              <a:buFontTx/>
              <a:buNone/>
            </a:pPr>
            <a:r>
              <a:rPr lang="en-US" sz="2400" dirty="0" smtClean="0"/>
              <a:t>e.	Maintained functioning at a level comparable to same-aged peers</a:t>
            </a:r>
          </a:p>
        </p:txBody>
      </p:sp>
      <p:sp>
        <p:nvSpPr>
          <p:cNvPr id="5" name="Slide Number Placeholder 4"/>
          <p:cNvSpPr>
            <a:spLocks noGrp="1"/>
          </p:cNvSpPr>
          <p:nvPr>
            <p:ph type="sldNum" sz="quarter" idx="12"/>
          </p:nvPr>
        </p:nvSpPr>
        <p:spPr/>
        <p:txBody>
          <a:bodyPr/>
          <a:lstStyle/>
          <a:p>
            <a:fld id="{EFB101ED-879C-4467-B70A-EE476C480442}"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a:bodyPr>
          <a:lstStyle/>
          <a:p>
            <a:r>
              <a:rPr lang="en-US" sz="2800" dirty="0" smtClean="0"/>
              <a:t>Must have 2 data points to calculate progress</a:t>
            </a:r>
          </a:p>
        </p:txBody>
      </p:sp>
      <p:sp>
        <p:nvSpPr>
          <p:cNvPr id="58373" name="Rectangle 3"/>
          <p:cNvSpPr>
            <a:spLocks noGrp="1" noChangeArrowheads="1"/>
          </p:cNvSpPr>
          <p:nvPr>
            <p:ph sz="quarter" idx="1"/>
          </p:nvPr>
        </p:nvSpPr>
        <p:spPr>
          <a:xfrm>
            <a:off x="685800" y="1574800"/>
            <a:ext cx="7391400" cy="787400"/>
          </a:xfrm>
        </p:spPr>
        <p:txBody>
          <a:bodyPr>
            <a:normAutofit/>
          </a:bodyPr>
          <a:lstStyle/>
          <a:p>
            <a:pPr>
              <a:buNone/>
            </a:pPr>
            <a:r>
              <a:rPr lang="en-US" sz="1800" dirty="0" smtClean="0"/>
              <a:t>Calculations are done at the state level using an analytic calculator developed by the Early Childhood Outcomes Center (ECO)</a:t>
            </a:r>
          </a:p>
        </p:txBody>
      </p:sp>
      <p:graphicFrame>
        <p:nvGraphicFramePr>
          <p:cNvPr id="6" name="Table 5"/>
          <p:cNvGraphicFramePr>
            <a:graphicFrameLocks noGrp="1"/>
          </p:cNvGraphicFramePr>
          <p:nvPr/>
        </p:nvGraphicFramePr>
        <p:xfrm>
          <a:off x="228601" y="2286001"/>
          <a:ext cx="8458196" cy="3733799"/>
        </p:xfrm>
        <a:graphic>
          <a:graphicData uri="http://schemas.openxmlformats.org/drawingml/2006/table">
            <a:tbl>
              <a:tblPr/>
              <a:tblGrid>
                <a:gridCol w="359604"/>
                <a:gridCol w="612596"/>
                <a:gridCol w="480627"/>
                <a:gridCol w="494456"/>
                <a:gridCol w="494456"/>
                <a:gridCol w="494456"/>
                <a:gridCol w="480627"/>
                <a:gridCol w="494456"/>
                <a:gridCol w="494456"/>
                <a:gridCol w="494456"/>
                <a:gridCol w="494456"/>
                <a:gridCol w="494456"/>
                <a:gridCol w="494456"/>
                <a:gridCol w="691546"/>
                <a:gridCol w="691546"/>
                <a:gridCol w="691546"/>
              </a:tblGrid>
              <a:tr h="195969">
                <a:tc>
                  <a:txBody>
                    <a:bodyPr/>
                    <a:lstStyle/>
                    <a:p>
                      <a:pPr marL="0" marR="0" algn="l">
                        <a:lnSpc>
                          <a:spcPct val="115000"/>
                        </a:lnSpc>
                        <a:spcBef>
                          <a:spcPts val="0"/>
                        </a:spcBef>
                        <a:spcAft>
                          <a:spcPts val="0"/>
                        </a:spcAft>
                      </a:pPr>
                      <a:r>
                        <a:rPr lang="en-US" sz="500" dirty="0">
                          <a:latin typeface="Arial"/>
                          <a:ea typeface="Times New Roman"/>
                          <a:cs typeface="Times New Roman"/>
                        </a:rPr>
                        <a:t> </a:t>
                      </a:r>
                      <a:endParaRPr lang="en-US" sz="700" dirty="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l">
                        <a:lnSpc>
                          <a:spcPct val="115000"/>
                        </a:lnSpc>
                        <a:spcBef>
                          <a:spcPts val="0"/>
                        </a:spcBef>
                        <a:spcAft>
                          <a:spcPts val="0"/>
                        </a:spcAft>
                      </a:pPr>
                      <a:r>
                        <a:rPr lang="en-US" sz="500">
                          <a:latin typeface="Arial Black"/>
                          <a:ea typeface="Times New Roman"/>
                          <a:cs typeface="Arial"/>
                        </a:rPr>
                        <a:t>Entry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a:latin typeface="Arial Black"/>
                          <a:ea typeface="Times New Roman"/>
                          <a:cs typeface="Arial"/>
                        </a:rPr>
                        <a:t>Exit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a:latin typeface="Arial"/>
                          <a:ea typeface="Times New Roman"/>
                          <a:cs typeface="Times New Roman"/>
                        </a:rPr>
                        <a:t> </a:t>
                      </a:r>
                      <a:endParaRPr lang="en-US" sz="700">
                        <a:latin typeface="Calibri"/>
                        <a:ea typeface="Calibri"/>
                        <a:cs typeface="Times New Roman"/>
                      </a:endParaRPr>
                    </a:p>
                  </a:txBody>
                  <a:tcPr marL="44857" marR="448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1</a:t>
                      </a:r>
                      <a:endParaRPr lang="en-US" sz="700">
                        <a:latin typeface="Calibri"/>
                        <a:ea typeface="Calibri"/>
                        <a:cs typeface="Times New Roman"/>
                      </a:endParaRPr>
                    </a:p>
                  </a:txBody>
                  <a:tcPr marL="44857" marR="4485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2</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91940">
                <a:tc>
                  <a:txBody>
                    <a:bodyPr/>
                    <a:lstStyle/>
                    <a:p>
                      <a:pPr marL="0" marR="0" algn="l">
                        <a:lnSpc>
                          <a:spcPct val="115000"/>
                        </a:lnSpc>
                        <a:spcBef>
                          <a:spcPts val="0"/>
                        </a:spcBef>
                        <a:spcAft>
                          <a:spcPts val="0"/>
                        </a:spcAft>
                      </a:pPr>
                      <a:r>
                        <a:rPr lang="en-US" sz="500" b="1">
                          <a:latin typeface="Arial"/>
                          <a:ea typeface="Times New Roman"/>
                          <a:cs typeface="Times New Roman"/>
                        </a:rPr>
                        <a:t>ID</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b="1">
                          <a:latin typeface="Arial"/>
                          <a:ea typeface="Times New Roman"/>
                          <a:cs typeface="Times New Roman"/>
                        </a:rPr>
                        <a:t>Program</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500" b="1">
                          <a:latin typeface="Arial"/>
                          <a:ea typeface="Times New Roman"/>
                          <a:cs typeface="Times New Roman"/>
                        </a:rPr>
                        <a:t>Date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1</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2</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l">
                        <a:lnSpc>
                          <a:spcPct val="115000"/>
                        </a:lnSpc>
                        <a:spcBef>
                          <a:spcPts val="0"/>
                        </a:spcBef>
                        <a:spcAft>
                          <a:spcPts val="0"/>
                        </a:spcAft>
                      </a:pPr>
                      <a:r>
                        <a:rPr lang="en-US" sz="500" b="1">
                          <a:latin typeface="Arial"/>
                          <a:ea typeface="Times New Roman"/>
                          <a:cs typeface="Times New Roman"/>
                        </a:rPr>
                        <a:t>Date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1</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Progress</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2</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Progress</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Outcome 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Progress</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OSEP Category</a:t>
                      </a:r>
                      <a:endParaRPr lang="en-US" sz="700">
                        <a:latin typeface="Calibri"/>
                        <a:ea typeface="Calibri"/>
                        <a:cs typeface="Times New Roman"/>
                      </a:endParaRPr>
                    </a:p>
                  </a:txBody>
                  <a:tcPr marL="44857" marR="4485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OSEP Category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latin typeface="Arial"/>
                          <a:ea typeface="Times New Roman"/>
                          <a:cs typeface="Times New Roman"/>
                        </a:rPr>
                        <a:t>OSEP Category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524315">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15">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2</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2</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4</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c</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b</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c</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15">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3</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4</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5</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5</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c</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c</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c</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15">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5</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4</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5</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d</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d</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d</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15">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6</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4</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d</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e</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15">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700">
                        <a:latin typeface="Calibri"/>
                        <a:ea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6</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5</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7</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latin typeface="Arial"/>
                          <a:ea typeface="Times New Roman"/>
                          <a:cs typeface="Times New Roman"/>
                        </a:rPr>
                        <a:t>######</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5</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dirty="0">
                          <a:latin typeface="Arial"/>
                          <a:ea typeface="Times New Roman"/>
                          <a:cs typeface="Times New Roman"/>
                        </a:rPr>
                        <a:t>4</a:t>
                      </a:r>
                      <a:endParaRPr lang="en-US" sz="700" dirty="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latin typeface="Arial"/>
                          <a:ea typeface="Times New Roman"/>
                          <a:cs typeface="Times New Roman"/>
                        </a:rPr>
                        <a:t>6</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Arial"/>
                          <a:ea typeface="Times New Roman"/>
                          <a:cs typeface="Times New Roman"/>
                        </a:rPr>
                        <a:t>y</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a:solidFill>
                            <a:srgbClr val="FF0000"/>
                          </a:solidFill>
                          <a:latin typeface="Arial"/>
                          <a:ea typeface="Times New Roman"/>
                          <a:cs typeface="Times New Roman"/>
                        </a:rPr>
                        <a:t>b</a:t>
                      </a:r>
                      <a:endParaRPr lang="en-US" sz="70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dirty="0">
                          <a:solidFill>
                            <a:srgbClr val="FF0000"/>
                          </a:solidFill>
                          <a:latin typeface="Arial"/>
                          <a:ea typeface="Times New Roman"/>
                          <a:cs typeface="Times New Roman"/>
                        </a:rPr>
                        <a:t>b</a:t>
                      </a:r>
                      <a:endParaRPr lang="en-US" sz="700" dirty="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b="1" dirty="0">
                          <a:solidFill>
                            <a:srgbClr val="FF0000"/>
                          </a:solidFill>
                          <a:latin typeface="Arial"/>
                          <a:ea typeface="Times New Roman"/>
                          <a:cs typeface="Times New Roman"/>
                        </a:rPr>
                        <a:t>e</a:t>
                      </a:r>
                      <a:endParaRPr lang="en-US" sz="700" dirty="0">
                        <a:latin typeface="Calibri"/>
                        <a:ea typeface="Calibri"/>
                        <a:cs typeface="Times New Roman"/>
                      </a:endParaRPr>
                    </a:p>
                  </a:txBody>
                  <a:tcPr marL="44857" marR="44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EFB101ED-879C-4467-B70A-EE476C480442}" type="slidenum">
              <a:rPr lang="en-US" smtClean="0"/>
              <a:pPr/>
              <a:t>15</a:t>
            </a:fld>
            <a:endParaRPr lang="en-US"/>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US" smtClean="0"/>
              <a:t>The “a” category </a:t>
            </a:r>
          </a:p>
        </p:txBody>
      </p:sp>
      <p:sp>
        <p:nvSpPr>
          <p:cNvPr id="59395" name="Slide Number Placeholder 5"/>
          <p:cNvSpPr>
            <a:spLocks noGrp="1"/>
          </p:cNvSpPr>
          <p:nvPr>
            <p:ph type="sldNum" sz="quarter" idx="12"/>
          </p:nvPr>
        </p:nvSpPr>
        <p:spPr>
          <a:xfrm>
            <a:off x="7543800" y="6324600"/>
            <a:ext cx="1371600" cy="457200"/>
          </a:xfrm>
          <a:noFill/>
        </p:spPr>
        <p:txBody>
          <a:bodyPr/>
          <a:lstStyle/>
          <a:p>
            <a:fld id="{489246CD-24A2-4696-A520-367ADFA01904}" type="slidenum">
              <a:rPr lang="en-US" smtClean="0"/>
              <a:pPr/>
              <a:t>16</a:t>
            </a:fld>
            <a:endParaRPr lang="en-US" smtClean="0"/>
          </a:p>
        </p:txBody>
      </p:sp>
      <p:sp>
        <p:nvSpPr>
          <p:cNvPr id="59397" name="Rectangle 3"/>
          <p:cNvSpPr>
            <a:spLocks noGrp="1" noChangeArrowheads="1"/>
          </p:cNvSpPr>
          <p:nvPr>
            <p:ph sz="quarter" idx="1"/>
          </p:nvPr>
        </p:nvSpPr>
        <p:spPr>
          <a:xfrm>
            <a:off x="609600" y="1828800"/>
            <a:ext cx="7848600" cy="3581400"/>
          </a:xfrm>
        </p:spPr>
        <p:txBody>
          <a:bodyPr/>
          <a:lstStyle/>
          <a:p>
            <a:pPr>
              <a:buFont typeface="Wingdings" pitchFamily="2" charset="2"/>
              <a:buNone/>
            </a:pPr>
            <a:r>
              <a:rPr lang="en-US" smtClean="0"/>
              <a:t>a.  Percent of preschool children who did not improve functioning </a:t>
            </a:r>
          </a:p>
          <a:p>
            <a:pPr>
              <a:buFont typeface="Wingdings" pitchFamily="2" charset="2"/>
              <a:buNone/>
            </a:pPr>
            <a:endParaRPr lang="en-US" sz="800" smtClean="0"/>
          </a:p>
          <a:p>
            <a:pPr lvl="1"/>
            <a:r>
              <a:rPr lang="en-US" smtClean="0"/>
              <a:t>Children who acquired no new skills or regressed during their time in the program</a:t>
            </a:r>
          </a:p>
          <a:p>
            <a:pPr lvl="1"/>
            <a:r>
              <a:rPr lang="en-US" smtClean="0"/>
              <a:t>Didn’t gain or use even one new skill</a:t>
            </a:r>
          </a:p>
          <a:p>
            <a:pPr lvl="1"/>
            <a:r>
              <a:rPr lang="en-US" smtClean="0"/>
              <a:t>Children with degenerative conditions/ significant disabilities</a:t>
            </a:r>
          </a:p>
          <a:p>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a:xfrm>
            <a:off x="7543800" y="6324600"/>
            <a:ext cx="1371600" cy="457200"/>
          </a:xfrm>
          <a:noFill/>
        </p:spPr>
        <p:txBody>
          <a:bodyPr/>
          <a:lstStyle/>
          <a:p>
            <a:fld id="{28A0621B-E834-417A-801D-253B039E47C2}" type="slidenum">
              <a:rPr lang="en-US" smtClean="0"/>
              <a:pPr/>
              <a:t>17</a:t>
            </a:fld>
            <a:endParaRPr lang="en-US" smtClean="0"/>
          </a:p>
        </p:txBody>
      </p:sp>
      <p:graphicFrame>
        <p:nvGraphicFramePr>
          <p:cNvPr id="2050" name="Object 2"/>
          <p:cNvGraphicFramePr>
            <a:graphicFrameLocks noChangeAspect="1"/>
          </p:cNvGraphicFramePr>
          <p:nvPr/>
        </p:nvGraphicFramePr>
        <p:xfrm>
          <a:off x="-304800" y="-304800"/>
          <a:ext cx="9448800" cy="7162800"/>
        </p:xfrm>
        <a:graphic>
          <a:graphicData uri="http://schemas.openxmlformats.org/presentationml/2006/ole">
            <p:oleObj spid="_x0000_s2050" name="Acrobat Document" r:id="rId4" imgW="7542857" imgH="5830114" progId="AcroExch.Document.7">
              <p:embed/>
            </p:oleObj>
          </a:graphicData>
        </a:graphic>
      </p:graphicFrame>
      <p:sp>
        <p:nvSpPr>
          <p:cNvPr id="1556483" name="AutoShape 3"/>
          <p:cNvSpPr>
            <a:spLocks noChangeArrowheads="1"/>
          </p:cNvSpPr>
          <p:nvPr/>
        </p:nvSpPr>
        <p:spPr bwMode="auto">
          <a:xfrm>
            <a:off x="6096000" y="45720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2054" name="Line 4"/>
          <p:cNvSpPr>
            <a:spLocks noChangeShapeType="1"/>
          </p:cNvSpPr>
          <p:nvPr/>
        </p:nvSpPr>
        <p:spPr bwMode="auto">
          <a:xfrm flipV="1">
            <a:off x="3810000" y="4724400"/>
            <a:ext cx="2362200" cy="0"/>
          </a:xfrm>
          <a:prstGeom prst="line">
            <a:avLst/>
          </a:prstGeom>
          <a:noFill/>
          <a:ln w="9525">
            <a:solidFill>
              <a:srgbClr val="CCECFF"/>
            </a:solidFill>
            <a:prstDash val="lgDashDot"/>
            <a:round/>
            <a:headEnd/>
            <a:tailEnd/>
          </a:ln>
        </p:spPr>
        <p:txBody>
          <a:bodyPr/>
          <a:lstStyle/>
          <a:p>
            <a:endParaRPr lang="en-US"/>
          </a:p>
        </p:txBody>
      </p:sp>
      <p:sp>
        <p:nvSpPr>
          <p:cNvPr id="2055" name="Text Box 5"/>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2056" name="Text Box 6"/>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2057" name="Line 7"/>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
        <p:nvSpPr>
          <p:cNvPr id="1556488" name="AutoShape 8"/>
          <p:cNvSpPr>
            <a:spLocks noChangeArrowheads="1"/>
          </p:cNvSpPr>
          <p:nvPr/>
        </p:nvSpPr>
        <p:spPr bwMode="auto">
          <a:xfrm>
            <a:off x="3733800" y="45720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xfrm>
            <a:off x="7543800" y="6324600"/>
            <a:ext cx="1371600" cy="457200"/>
          </a:xfrm>
          <a:noFill/>
        </p:spPr>
        <p:txBody>
          <a:bodyPr/>
          <a:lstStyle/>
          <a:p>
            <a:fld id="{2C34C9A9-EFB2-4B37-917C-351039750592}" type="slidenum">
              <a:rPr lang="en-US" smtClean="0"/>
              <a:pPr/>
              <a:t>18</a:t>
            </a:fld>
            <a:endParaRPr lang="en-US" smtClean="0"/>
          </a:p>
        </p:txBody>
      </p:sp>
      <p:graphicFrame>
        <p:nvGraphicFramePr>
          <p:cNvPr id="3074" name="Object 2"/>
          <p:cNvGraphicFramePr>
            <a:graphicFrameLocks noChangeAspect="1"/>
          </p:cNvGraphicFramePr>
          <p:nvPr/>
        </p:nvGraphicFramePr>
        <p:xfrm>
          <a:off x="-304800" y="-304800"/>
          <a:ext cx="9448800" cy="7162800"/>
        </p:xfrm>
        <a:graphic>
          <a:graphicData uri="http://schemas.openxmlformats.org/presentationml/2006/ole">
            <p:oleObj spid="_x0000_s3074" name="Acrobat Document" r:id="rId4" imgW="7542857" imgH="5830114" progId="AcroExch.Document.7">
              <p:embed/>
            </p:oleObj>
          </a:graphicData>
        </a:graphic>
      </p:graphicFrame>
      <p:sp>
        <p:nvSpPr>
          <p:cNvPr id="1558531" name="AutoShape 3"/>
          <p:cNvSpPr>
            <a:spLocks noChangeArrowheads="1"/>
          </p:cNvSpPr>
          <p:nvPr/>
        </p:nvSpPr>
        <p:spPr bwMode="auto">
          <a:xfrm>
            <a:off x="5943600" y="5029200"/>
            <a:ext cx="228600" cy="228600"/>
          </a:xfrm>
          <a:prstGeom prst="star5">
            <a:avLst/>
          </a:prstGeom>
          <a:solidFill>
            <a:srgbClr val="E1031D"/>
          </a:solidFill>
          <a:ln w="9525">
            <a:solidFill>
              <a:srgbClr val="E1031D"/>
            </a:solidFill>
            <a:miter lim="800000"/>
            <a:headEnd/>
            <a:tailEnd/>
          </a:ln>
          <a:effectLst/>
        </p:spPr>
        <p:txBody>
          <a:bodyPr wrap="none" anchor="ctr"/>
          <a:lstStyle/>
          <a:p>
            <a:pPr>
              <a:defRPr/>
            </a:pPr>
            <a:endParaRPr lang="en-US"/>
          </a:p>
        </p:txBody>
      </p:sp>
      <p:sp>
        <p:nvSpPr>
          <p:cNvPr id="3078" name="Line 4"/>
          <p:cNvSpPr>
            <a:spLocks noChangeShapeType="1"/>
          </p:cNvSpPr>
          <p:nvPr/>
        </p:nvSpPr>
        <p:spPr bwMode="auto">
          <a:xfrm flipV="1">
            <a:off x="3886200" y="5105400"/>
            <a:ext cx="2209800" cy="0"/>
          </a:xfrm>
          <a:prstGeom prst="line">
            <a:avLst/>
          </a:prstGeom>
          <a:noFill/>
          <a:ln w="9525">
            <a:solidFill>
              <a:srgbClr val="E1031D"/>
            </a:solidFill>
            <a:prstDash val="lgDashDot"/>
            <a:round/>
            <a:headEnd/>
            <a:tailEnd/>
          </a:ln>
        </p:spPr>
        <p:txBody>
          <a:bodyPr/>
          <a:lstStyle/>
          <a:p>
            <a:endParaRPr lang="en-US"/>
          </a:p>
        </p:txBody>
      </p:sp>
      <p:sp>
        <p:nvSpPr>
          <p:cNvPr id="3079" name="Text Box 5"/>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3080" name="Text Box 6"/>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3081" name="Line 7"/>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
        <p:nvSpPr>
          <p:cNvPr id="1558536" name="AutoShape 8"/>
          <p:cNvSpPr>
            <a:spLocks noChangeArrowheads="1"/>
          </p:cNvSpPr>
          <p:nvPr/>
        </p:nvSpPr>
        <p:spPr bwMode="auto">
          <a:xfrm>
            <a:off x="3733800" y="5029200"/>
            <a:ext cx="228600" cy="228600"/>
          </a:xfrm>
          <a:prstGeom prst="star5">
            <a:avLst/>
          </a:prstGeom>
          <a:solidFill>
            <a:srgbClr val="E1031D"/>
          </a:solidFill>
          <a:ln w="9525">
            <a:solidFill>
              <a:srgbClr val="E1031D"/>
            </a:solidFill>
            <a:miter lim="800000"/>
            <a:headEnd/>
            <a:tailEnd/>
          </a:ln>
          <a:effectLst/>
        </p:spPr>
        <p:txBody>
          <a:bodyPr wrap="none" anchor="ctr"/>
          <a:lstStyle/>
          <a:p>
            <a:pPr>
              <a:defRPr/>
            </a:pPr>
            <a:endParaRPr lang="en-US"/>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r>
              <a:rPr lang="en-US" smtClean="0"/>
              <a:t>The “b” category</a:t>
            </a:r>
          </a:p>
        </p:txBody>
      </p:sp>
      <p:sp>
        <p:nvSpPr>
          <p:cNvPr id="61443" name="Slide Number Placeholder 5"/>
          <p:cNvSpPr>
            <a:spLocks noGrp="1"/>
          </p:cNvSpPr>
          <p:nvPr>
            <p:ph type="sldNum" sz="quarter" idx="12"/>
          </p:nvPr>
        </p:nvSpPr>
        <p:spPr>
          <a:xfrm>
            <a:off x="7543800" y="6324600"/>
            <a:ext cx="1371600" cy="457200"/>
          </a:xfrm>
          <a:noFill/>
        </p:spPr>
        <p:txBody>
          <a:bodyPr/>
          <a:lstStyle/>
          <a:p>
            <a:fld id="{B2061EDC-4382-4DA1-80D5-832C19422727}" type="slidenum">
              <a:rPr lang="en-US" smtClean="0"/>
              <a:pPr/>
              <a:t>19</a:t>
            </a:fld>
            <a:endParaRPr lang="en-US" smtClean="0"/>
          </a:p>
        </p:txBody>
      </p:sp>
      <p:sp>
        <p:nvSpPr>
          <p:cNvPr id="61445" name="Rectangle 3"/>
          <p:cNvSpPr>
            <a:spLocks noGrp="1" noChangeArrowheads="1"/>
          </p:cNvSpPr>
          <p:nvPr>
            <p:ph sz="quarter" idx="1"/>
          </p:nvPr>
        </p:nvSpPr>
        <p:spPr>
          <a:xfrm>
            <a:off x="457200" y="2209800"/>
            <a:ext cx="8305800" cy="3505200"/>
          </a:xfrm>
        </p:spPr>
        <p:txBody>
          <a:bodyPr>
            <a:normAutofit/>
          </a:bodyPr>
          <a:lstStyle/>
          <a:p>
            <a:pPr>
              <a:buFont typeface="Wingdings" pitchFamily="2" charset="2"/>
              <a:buNone/>
            </a:pPr>
            <a:r>
              <a:rPr lang="en-US" sz="2800" dirty="0" smtClean="0"/>
              <a:t>b. Percent of preschool children who improved functioning but not sufficient to move nearer to functioning comparable to same-aged peers</a:t>
            </a:r>
            <a:r>
              <a:rPr lang="en-US" dirty="0" smtClean="0"/>
              <a:t> </a:t>
            </a:r>
            <a:endParaRPr lang="en-US" sz="3600" dirty="0" smtClean="0"/>
          </a:p>
          <a:p>
            <a:pPr lvl="1"/>
            <a:r>
              <a:rPr lang="en-US" sz="2400" dirty="0" smtClean="0"/>
              <a:t>Children who acquired new skills but continued to grow at the same rate throughout their time in the program </a:t>
            </a:r>
          </a:p>
          <a:p>
            <a:pPr lvl="1"/>
            <a:r>
              <a:rPr lang="en-US" sz="2400" dirty="0" smtClean="0"/>
              <a:t>Gained and used new skills but did not increase their rate of growth or change their growth trajectories while in services</a:t>
            </a:r>
          </a:p>
          <a:p>
            <a:endParaRPr lang="en-US" sz="24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z="4000" dirty="0" smtClean="0">
                <a:latin typeface="+mn-lt"/>
                <a:cs typeface="Arial" pitchFamily="34" charset="0"/>
              </a:rPr>
              <a:t>Goals for today</a:t>
            </a:r>
          </a:p>
        </p:txBody>
      </p:sp>
      <p:sp>
        <p:nvSpPr>
          <p:cNvPr id="16388" name="Rectangle 3"/>
          <p:cNvSpPr>
            <a:spLocks noGrp="1" noChangeArrowheads="1"/>
          </p:cNvSpPr>
          <p:nvPr>
            <p:ph sz="quarter" idx="1"/>
          </p:nvPr>
        </p:nvSpPr>
        <p:spPr>
          <a:xfrm>
            <a:off x="685800" y="2743200"/>
            <a:ext cx="7239000" cy="2514600"/>
          </a:xfrm>
        </p:spPr>
        <p:txBody>
          <a:bodyPr>
            <a:normAutofit/>
          </a:bodyPr>
          <a:lstStyle/>
          <a:p>
            <a:r>
              <a:rPr lang="en-US" dirty="0" smtClean="0">
                <a:cs typeface="Arial" pitchFamily="34" charset="0"/>
              </a:rPr>
              <a:t>Review Indicator 7 data</a:t>
            </a:r>
          </a:p>
          <a:p>
            <a:r>
              <a:rPr lang="en-US" dirty="0" smtClean="0">
                <a:cs typeface="Arial" pitchFamily="34" charset="0"/>
              </a:rPr>
              <a:t>Set targets for two summary statements for each of the three child outcomes</a:t>
            </a:r>
          </a:p>
          <a:p>
            <a:pPr>
              <a:buFont typeface="Wingdings" pitchFamily="2" charset="2"/>
              <a:buNone/>
            </a:pPr>
            <a:endParaRPr lang="en-US" dirty="0" smtClean="0">
              <a:latin typeface="Arial" pitchFamily="34" charset="0"/>
              <a:cs typeface="Arial" pitchFamily="34" charset="0"/>
            </a:endParaRPr>
          </a:p>
          <a:p>
            <a:endParaRPr lang="en-US" sz="4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FB101ED-879C-4467-B70A-EE476C480442}" type="slidenum">
              <a:rPr lang="en-US" smtClean="0"/>
              <a:pPr/>
              <a:t>2</a:t>
            </a:fld>
            <a:endParaRPr lang="en-US"/>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2"/>
          </p:nvPr>
        </p:nvSpPr>
        <p:spPr>
          <a:xfrm>
            <a:off x="7543800" y="6324600"/>
            <a:ext cx="1371600" cy="457200"/>
          </a:xfrm>
          <a:noFill/>
        </p:spPr>
        <p:txBody>
          <a:bodyPr/>
          <a:lstStyle/>
          <a:p>
            <a:fld id="{F6F83DA0-D6D1-4D2A-B7F2-4781BA2C0BC9}" type="slidenum">
              <a:rPr lang="en-US" smtClean="0"/>
              <a:pPr/>
              <a:t>20</a:t>
            </a:fld>
            <a:endParaRPr lang="en-US" smtClean="0"/>
          </a:p>
        </p:txBody>
      </p:sp>
      <p:graphicFrame>
        <p:nvGraphicFramePr>
          <p:cNvPr id="4098" name="Object 2"/>
          <p:cNvGraphicFramePr>
            <a:graphicFrameLocks noChangeAspect="1"/>
          </p:cNvGraphicFramePr>
          <p:nvPr/>
        </p:nvGraphicFramePr>
        <p:xfrm>
          <a:off x="-304800" y="-304800"/>
          <a:ext cx="9448800" cy="7162800"/>
        </p:xfrm>
        <a:graphic>
          <a:graphicData uri="http://schemas.openxmlformats.org/presentationml/2006/ole">
            <p:oleObj spid="_x0000_s4098" name="Acrobat Document" r:id="rId4" imgW="7542857" imgH="5830114" progId="AcroExch.Document.7">
              <p:embed/>
            </p:oleObj>
          </a:graphicData>
        </a:graphic>
      </p:graphicFrame>
      <p:sp>
        <p:nvSpPr>
          <p:cNvPr id="1564675" name="AutoShape 3"/>
          <p:cNvSpPr>
            <a:spLocks noChangeArrowheads="1"/>
          </p:cNvSpPr>
          <p:nvPr/>
        </p:nvSpPr>
        <p:spPr bwMode="auto">
          <a:xfrm>
            <a:off x="3657600" y="40386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1564676" name="AutoShape 4"/>
          <p:cNvSpPr>
            <a:spLocks noChangeArrowheads="1"/>
          </p:cNvSpPr>
          <p:nvPr/>
        </p:nvSpPr>
        <p:spPr bwMode="auto">
          <a:xfrm>
            <a:off x="6019800" y="3348038"/>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4103" name="Line 5"/>
          <p:cNvSpPr>
            <a:spLocks noChangeShapeType="1"/>
          </p:cNvSpPr>
          <p:nvPr/>
        </p:nvSpPr>
        <p:spPr bwMode="auto">
          <a:xfrm flipV="1">
            <a:off x="3733800" y="3505200"/>
            <a:ext cx="2286000" cy="685800"/>
          </a:xfrm>
          <a:prstGeom prst="line">
            <a:avLst/>
          </a:prstGeom>
          <a:noFill/>
          <a:ln w="9525">
            <a:solidFill>
              <a:srgbClr val="CCECFF"/>
            </a:solidFill>
            <a:prstDash val="lgDashDot"/>
            <a:round/>
            <a:headEnd/>
            <a:tailEnd/>
          </a:ln>
        </p:spPr>
        <p:txBody>
          <a:bodyPr/>
          <a:lstStyle/>
          <a:p>
            <a:endParaRPr lang="en-US"/>
          </a:p>
        </p:txBody>
      </p:sp>
      <p:sp>
        <p:nvSpPr>
          <p:cNvPr id="4104"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4105"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4106"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2"/>
          </p:nvPr>
        </p:nvSpPr>
        <p:spPr>
          <a:xfrm>
            <a:off x="7543800" y="6324600"/>
            <a:ext cx="1371600" cy="457200"/>
          </a:xfrm>
          <a:noFill/>
        </p:spPr>
        <p:txBody>
          <a:bodyPr/>
          <a:lstStyle/>
          <a:p>
            <a:fld id="{EC8F01E5-D290-4690-BEBB-2AB9724BE1B8}" type="slidenum">
              <a:rPr lang="en-US" smtClean="0"/>
              <a:pPr/>
              <a:t>21</a:t>
            </a:fld>
            <a:endParaRPr lang="en-US" smtClean="0"/>
          </a:p>
        </p:txBody>
      </p:sp>
      <p:graphicFrame>
        <p:nvGraphicFramePr>
          <p:cNvPr id="5122" name="Object 2"/>
          <p:cNvGraphicFramePr>
            <a:graphicFrameLocks noChangeAspect="1"/>
          </p:cNvGraphicFramePr>
          <p:nvPr/>
        </p:nvGraphicFramePr>
        <p:xfrm>
          <a:off x="-304800" y="-304800"/>
          <a:ext cx="9448800" cy="7162800"/>
        </p:xfrm>
        <a:graphic>
          <a:graphicData uri="http://schemas.openxmlformats.org/presentationml/2006/ole">
            <p:oleObj spid="_x0000_s5122" name="Acrobat Document" r:id="rId4" imgW="7542857" imgH="5830114" progId="AcroExch.Document.7">
              <p:embed/>
            </p:oleObj>
          </a:graphicData>
        </a:graphic>
      </p:graphicFrame>
      <p:sp>
        <p:nvSpPr>
          <p:cNvPr id="1566723" name="AutoShape 3"/>
          <p:cNvSpPr>
            <a:spLocks noChangeArrowheads="1"/>
          </p:cNvSpPr>
          <p:nvPr/>
        </p:nvSpPr>
        <p:spPr bwMode="auto">
          <a:xfrm>
            <a:off x="3200400" y="41910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1566724" name="AutoShape 4"/>
          <p:cNvSpPr>
            <a:spLocks noChangeArrowheads="1"/>
          </p:cNvSpPr>
          <p:nvPr/>
        </p:nvSpPr>
        <p:spPr bwMode="auto">
          <a:xfrm>
            <a:off x="7086600" y="35052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5127" name="Line 5"/>
          <p:cNvSpPr>
            <a:spLocks noChangeShapeType="1"/>
          </p:cNvSpPr>
          <p:nvPr/>
        </p:nvSpPr>
        <p:spPr bwMode="auto">
          <a:xfrm flipV="1">
            <a:off x="3276600" y="3657600"/>
            <a:ext cx="3886200" cy="685800"/>
          </a:xfrm>
          <a:prstGeom prst="line">
            <a:avLst/>
          </a:prstGeom>
          <a:noFill/>
          <a:ln w="9525">
            <a:solidFill>
              <a:srgbClr val="CCECFF"/>
            </a:solidFill>
            <a:prstDash val="lgDashDot"/>
            <a:round/>
            <a:headEnd/>
            <a:tailEnd/>
          </a:ln>
        </p:spPr>
        <p:txBody>
          <a:bodyPr/>
          <a:lstStyle/>
          <a:p>
            <a:endParaRPr lang="en-US"/>
          </a:p>
        </p:txBody>
      </p:sp>
      <p:sp>
        <p:nvSpPr>
          <p:cNvPr id="5128" name="Text Box 6"/>
          <p:cNvSpPr txBox="1">
            <a:spLocks noChangeArrowheads="1"/>
          </p:cNvSpPr>
          <p:nvPr/>
        </p:nvSpPr>
        <p:spPr bwMode="auto">
          <a:xfrm>
            <a:off x="28194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5129"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5130"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r>
              <a:rPr lang="en-US" smtClean="0"/>
              <a:t>The “c” category</a:t>
            </a:r>
          </a:p>
        </p:txBody>
      </p:sp>
      <p:sp>
        <p:nvSpPr>
          <p:cNvPr id="63491" name="Slide Number Placeholder 5"/>
          <p:cNvSpPr>
            <a:spLocks noGrp="1"/>
          </p:cNvSpPr>
          <p:nvPr>
            <p:ph type="sldNum" sz="quarter" idx="12"/>
          </p:nvPr>
        </p:nvSpPr>
        <p:spPr>
          <a:xfrm>
            <a:off x="7543800" y="6324600"/>
            <a:ext cx="1371600" cy="457200"/>
          </a:xfrm>
          <a:noFill/>
        </p:spPr>
        <p:txBody>
          <a:bodyPr/>
          <a:lstStyle/>
          <a:p>
            <a:fld id="{FB059B2A-CE09-4260-87F0-58F4497C86B7}" type="slidenum">
              <a:rPr lang="en-US" smtClean="0"/>
              <a:pPr/>
              <a:t>22</a:t>
            </a:fld>
            <a:endParaRPr lang="en-US" smtClean="0"/>
          </a:p>
        </p:txBody>
      </p:sp>
      <p:sp>
        <p:nvSpPr>
          <p:cNvPr id="63493" name="Rectangle 3"/>
          <p:cNvSpPr>
            <a:spLocks noGrp="1" noChangeArrowheads="1"/>
          </p:cNvSpPr>
          <p:nvPr>
            <p:ph sz="quarter" idx="1"/>
          </p:nvPr>
        </p:nvSpPr>
        <p:spPr>
          <a:xfrm>
            <a:off x="457200" y="2209800"/>
            <a:ext cx="8534400" cy="3733800"/>
          </a:xfrm>
        </p:spPr>
        <p:txBody>
          <a:bodyPr>
            <a:normAutofit lnSpcReduction="10000"/>
          </a:bodyPr>
          <a:lstStyle/>
          <a:p>
            <a:pPr>
              <a:buFont typeface="Wingdings" pitchFamily="2" charset="2"/>
              <a:buNone/>
            </a:pPr>
            <a:r>
              <a:rPr lang="en-US" dirty="0" smtClean="0"/>
              <a:t>c. </a:t>
            </a:r>
            <a:r>
              <a:rPr lang="en-US" sz="2800" dirty="0" smtClean="0"/>
              <a:t>Percent of preschool children who improved functioning to a level nearer to same-aged peers but did not reach it</a:t>
            </a:r>
            <a:r>
              <a:rPr lang="en-US" dirty="0" smtClean="0"/>
              <a:t> </a:t>
            </a:r>
          </a:p>
          <a:p>
            <a:pPr lvl="1"/>
            <a:r>
              <a:rPr lang="en-US" sz="2400" dirty="0" smtClean="0"/>
              <a:t>Children who acquired new skills but accelerated their rate of growth during their time in the program</a:t>
            </a:r>
          </a:p>
          <a:p>
            <a:pPr lvl="1"/>
            <a:r>
              <a:rPr lang="en-US" sz="2400" dirty="0" smtClean="0"/>
              <a:t>Made progress toward catching up with same aged peers but were still functioning below age expectations when they left the program</a:t>
            </a:r>
          </a:p>
          <a:p>
            <a:pPr lvl="1"/>
            <a:r>
              <a:rPr lang="en-US" sz="2400" dirty="0" smtClean="0"/>
              <a:t>Changed their growth trajectories --“narrowed the gap”</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xfrm>
            <a:off x="7543800" y="6324600"/>
            <a:ext cx="1371600" cy="457200"/>
          </a:xfrm>
          <a:noFill/>
        </p:spPr>
        <p:txBody>
          <a:bodyPr/>
          <a:lstStyle/>
          <a:p>
            <a:fld id="{693853E5-A7F6-41BC-ACAA-B1BBAEA5FC78}" type="slidenum">
              <a:rPr lang="en-US" smtClean="0"/>
              <a:pPr/>
              <a:t>23</a:t>
            </a:fld>
            <a:endParaRPr lang="en-US" smtClean="0"/>
          </a:p>
        </p:txBody>
      </p:sp>
      <p:graphicFrame>
        <p:nvGraphicFramePr>
          <p:cNvPr id="7170" name="Object 2"/>
          <p:cNvGraphicFramePr>
            <a:graphicFrameLocks noChangeAspect="1"/>
          </p:cNvGraphicFramePr>
          <p:nvPr/>
        </p:nvGraphicFramePr>
        <p:xfrm>
          <a:off x="-304800" y="-304800"/>
          <a:ext cx="9448800" cy="7162800"/>
        </p:xfrm>
        <a:graphic>
          <a:graphicData uri="http://schemas.openxmlformats.org/presentationml/2006/ole">
            <p:oleObj spid="_x0000_s7170" name="Acrobat Document" r:id="rId4" imgW="7542857" imgH="5830114" progId="AcroExch.Document.7">
              <p:embed/>
            </p:oleObj>
          </a:graphicData>
        </a:graphic>
      </p:graphicFrame>
      <p:sp>
        <p:nvSpPr>
          <p:cNvPr id="1572867" name="AutoShape 3"/>
          <p:cNvSpPr>
            <a:spLocks noChangeArrowheads="1"/>
          </p:cNvSpPr>
          <p:nvPr/>
        </p:nvSpPr>
        <p:spPr bwMode="auto">
          <a:xfrm>
            <a:off x="3733800" y="45720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1572868" name="AutoShape 4"/>
          <p:cNvSpPr>
            <a:spLocks noChangeArrowheads="1"/>
          </p:cNvSpPr>
          <p:nvPr/>
        </p:nvSpPr>
        <p:spPr bwMode="auto">
          <a:xfrm>
            <a:off x="6096000" y="3733800"/>
            <a:ext cx="228600" cy="228600"/>
          </a:xfrm>
          <a:prstGeom prst="star5">
            <a:avLst/>
          </a:prstGeom>
          <a:solidFill>
            <a:schemeClr val="accent1"/>
          </a:solidFill>
          <a:ln w="9525">
            <a:solidFill>
              <a:srgbClr val="66FF66"/>
            </a:solidFill>
            <a:miter lim="800000"/>
            <a:headEnd/>
            <a:tailEnd/>
          </a:ln>
          <a:effectLst/>
        </p:spPr>
        <p:txBody>
          <a:bodyPr wrap="none" anchor="ctr"/>
          <a:lstStyle/>
          <a:p>
            <a:pPr>
              <a:defRPr/>
            </a:pPr>
            <a:endParaRPr lang="en-US"/>
          </a:p>
        </p:txBody>
      </p:sp>
      <p:sp>
        <p:nvSpPr>
          <p:cNvPr id="7175" name="Line 5"/>
          <p:cNvSpPr>
            <a:spLocks noChangeShapeType="1"/>
          </p:cNvSpPr>
          <p:nvPr/>
        </p:nvSpPr>
        <p:spPr bwMode="auto">
          <a:xfrm flipV="1">
            <a:off x="3962400" y="3886200"/>
            <a:ext cx="2209800" cy="762000"/>
          </a:xfrm>
          <a:prstGeom prst="line">
            <a:avLst/>
          </a:prstGeom>
          <a:noFill/>
          <a:ln w="9525">
            <a:solidFill>
              <a:srgbClr val="CCECFF"/>
            </a:solidFill>
            <a:prstDash val="lgDashDot"/>
            <a:round/>
            <a:headEnd/>
            <a:tailEnd/>
          </a:ln>
        </p:spPr>
        <p:txBody>
          <a:bodyPr/>
          <a:lstStyle/>
          <a:p>
            <a:endParaRPr lang="en-US"/>
          </a:p>
        </p:txBody>
      </p:sp>
      <p:sp>
        <p:nvSpPr>
          <p:cNvPr id="7176"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7177"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7178"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r>
              <a:rPr lang="en-US" smtClean="0"/>
              <a:t>The “d” category</a:t>
            </a:r>
          </a:p>
        </p:txBody>
      </p:sp>
      <p:sp>
        <p:nvSpPr>
          <p:cNvPr id="65539" name="Slide Number Placeholder 5"/>
          <p:cNvSpPr>
            <a:spLocks noGrp="1"/>
          </p:cNvSpPr>
          <p:nvPr>
            <p:ph type="sldNum" sz="quarter" idx="12"/>
          </p:nvPr>
        </p:nvSpPr>
        <p:spPr>
          <a:xfrm>
            <a:off x="7543800" y="6324600"/>
            <a:ext cx="1371600" cy="457200"/>
          </a:xfrm>
          <a:noFill/>
        </p:spPr>
        <p:txBody>
          <a:bodyPr/>
          <a:lstStyle/>
          <a:p>
            <a:fld id="{466B0D54-C461-4FC4-98DA-2B392B738987}" type="slidenum">
              <a:rPr lang="en-US" smtClean="0"/>
              <a:pPr/>
              <a:t>24</a:t>
            </a:fld>
            <a:endParaRPr lang="en-US" smtClean="0"/>
          </a:p>
        </p:txBody>
      </p:sp>
      <p:sp>
        <p:nvSpPr>
          <p:cNvPr id="65541" name="Rectangle 3"/>
          <p:cNvSpPr>
            <a:spLocks noGrp="1" noChangeArrowheads="1"/>
          </p:cNvSpPr>
          <p:nvPr>
            <p:ph sz="quarter" idx="1"/>
          </p:nvPr>
        </p:nvSpPr>
        <p:spPr>
          <a:xfrm>
            <a:off x="457200" y="2057400"/>
            <a:ext cx="8305800" cy="3733800"/>
          </a:xfrm>
        </p:spPr>
        <p:txBody>
          <a:bodyPr/>
          <a:lstStyle/>
          <a:p>
            <a:pPr>
              <a:buFont typeface="Wingdings" pitchFamily="2" charset="2"/>
              <a:buNone/>
            </a:pPr>
            <a:r>
              <a:rPr lang="en-US" sz="2800" dirty="0" smtClean="0"/>
              <a:t>d. Percent of preschool children who improved functioning to reach a level comparable to same-aged peers</a:t>
            </a:r>
            <a:r>
              <a:rPr lang="en-US" dirty="0" smtClean="0"/>
              <a:t> </a:t>
            </a:r>
          </a:p>
          <a:p>
            <a:pPr>
              <a:buFont typeface="Wingdings" pitchFamily="2" charset="2"/>
              <a:buNone/>
            </a:pPr>
            <a:endParaRPr lang="en-US" sz="800" dirty="0" smtClean="0"/>
          </a:p>
          <a:p>
            <a:pPr lvl="1"/>
            <a:r>
              <a:rPr lang="en-US" sz="2400" dirty="0" smtClean="0"/>
              <a:t>Children who were functioning below age expectations when they entered the program but were functioning at age expectations when they left</a:t>
            </a:r>
          </a:p>
          <a:p>
            <a:pPr lvl="1"/>
            <a:r>
              <a:rPr lang="en-US" sz="2400" dirty="0" smtClean="0"/>
              <a:t>Started out below age expectations, but caught up while in services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xfrm>
            <a:off x="7543800" y="6324600"/>
            <a:ext cx="1371600" cy="457200"/>
          </a:xfrm>
          <a:noFill/>
        </p:spPr>
        <p:txBody>
          <a:bodyPr/>
          <a:lstStyle/>
          <a:p>
            <a:fld id="{3A5B15F1-671B-48FE-8C03-7F9FF1C10873}" type="slidenum">
              <a:rPr lang="en-US" smtClean="0"/>
              <a:pPr/>
              <a:t>25</a:t>
            </a:fld>
            <a:endParaRPr lang="en-US" smtClean="0"/>
          </a:p>
        </p:txBody>
      </p:sp>
      <p:graphicFrame>
        <p:nvGraphicFramePr>
          <p:cNvPr id="8194" name="Object 2"/>
          <p:cNvGraphicFramePr>
            <a:graphicFrameLocks noChangeAspect="1"/>
          </p:cNvGraphicFramePr>
          <p:nvPr/>
        </p:nvGraphicFramePr>
        <p:xfrm>
          <a:off x="-304800" y="-304800"/>
          <a:ext cx="9448800" cy="7162800"/>
        </p:xfrm>
        <a:graphic>
          <a:graphicData uri="http://schemas.openxmlformats.org/presentationml/2006/ole">
            <p:oleObj spid="_x0000_s8194" name="Acrobat Document" r:id="rId4" imgW="7542857" imgH="5830114" progId="AcroExch.Document.7">
              <p:embed/>
            </p:oleObj>
          </a:graphicData>
        </a:graphic>
      </p:graphicFrame>
      <p:sp>
        <p:nvSpPr>
          <p:cNvPr id="1576963" name="AutoShape 3"/>
          <p:cNvSpPr>
            <a:spLocks noChangeArrowheads="1"/>
          </p:cNvSpPr>
          <p:nvPr/>
        </p:nvSpPr>
        <p:spPr bwMode="auto">
          <a:xfrm>
            <a:off x="3810000" y="3962400"/>
            <a:ext cx="304800" cy="304800"/>
          </a:xfrm>
          <a:prstGeom prst="star5">
            <a:avLst/>
          </a:prstGeom>
          <a:solidFill>
            <a:srgbClr val="3333CC"/>
          </a:solidFill>
          <a:ln w="9525">
            <a:solidFill>
              <a:srgbClr val="D01465"/>
            </a:solidFill>
            <a:miter lim="800000"/>
            <a:headEnd/>
            <a:tailEnd/>
          </a:ln>
          <a:effectLst/>
        </p:spPr>
        <p:txBody>
          <a:bodyPr wrap="none" anchor="ctr"/>
          <a:lstStyle/>
          <a:p>
            <a:pPr>
              <a:defRPr/>
            </a:pPr>
            <a:endParaRPr lang="en-US"/>
          </a:p>
        </p:txBody>
      </p:sp>
      <p:sp>
        <p:nvSpPr>
          <p:cNvPr id="1576964" name="AutoShape 4"/>
          <p:cNvSpPr>
            <a:spLocks noChangeArrowheads="1"/>
          </p:cNvSpPr>
          <p:nvPr/>
        </p:nvSpPr>
        <p:spPr bwMode="auto">
          <a:xfrm>
            <a:off x="6172200" y="2209800"/>
            <a:ext cx="228600" cy="228600"/>
          </a:xfrm>
          <a:prstGeom prst="star5">
            <a:avLst/>
          </a:prstGeom>
          <a:solidFill>
            <a:srgbClr val="3333CC"/>
          </a:solidFill>
          <a:ln w="9525">
            <a:solidFill>
              <a:srgbClr val="3333CC"/>
            </a:solidFill>
            <a:miter lim="800000"/>
            <a:headEnd/>
            <a:tailEnd/>
          </a:ln>
          <a:effectLst/>
        </p:spPr>
        <p:txBody>
          <a:bodyPr wrap="none" anchor="ctr"/>
          <a:lstStyle/>
          <a:p>
            <a:pPr>
              <a:defRPr/>
            </a:pPr>
            <a:endParaRPr lang="en-US"/>
          </a:p>
        </p:txBody>
      </p:sp>
      <p:sp>
        <p:nvSpPr>
          <p:cNvPr id="8199" name="Line 5"/>
          <p:cNvSpPr>
            <a:spLocks noChangeShapeType="1"/>
          </p:cNvSpPr>
          <p:nvPr/>
        </p:nvSpPr>
        <p:spPr bwMode="auto">
          <a:xfrm flipV="1">
            <a:off x="4038600" y="2362200"/>
            <a:ext cx="2209800" cy="1676400"/>
          </a:xfrm>
          <a:prstGeom prst="line">
            <a:avLst/>
          </a:prstGeom>
          <a:noFill/>
          <a:ln w="9525">
            <a:solidFill>
              <a:srgbClr val="3333CC"/>
            </a:solidFill>
            <a:prstDash val="lgDashDot"/>
            <a:round/>
            <a:headEnd/>
            <a:tailEnd/>
          </a:ln>
        </p:spPr>
        <p:txBody>
          <a:bodyPr/>
          <a:lstStyle/>
          <a:p>
            <a:endParaRPr lang="en-US"/>
          </a:p>
        </p:txBody>
      </p:sp>
      <p:sp>
        <p:nvSpPr>
          <p:cNvPr id="8200"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8201"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8202"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r>
              <a:rPr lang="en-US" smtClean="0"/>
              <a:t>The “e” category</a:t>
            </a:r>
          </a:p>
        </p:txBody>
      </p:sp>
      <p:sp>
        <p:nvSpPr>
          <p:cNvPr id="67587" name="Slide Number Placeholder 5"/>
          <p:cNvSpPr>
            <a:spLocks noGrp="1"/>
          </p:cNvSpPr>
          <p:nvPr>
            <p:ph type="sldNum" sz="quarter" idx="12"/>
          </p:nvPr>
        </p:nvSpPr>
        <p:spPr>
          <a:xfrm>
            <a:off x="7543800" y="6324600"/>
            <a:ext cx="1371600" cy="457200"/>
          </a:xfrm>
          <a:noFill/>
        </p:spPr>
        <p:txBody>
          <a:bodyPr/>
          <a:lstStyle/>
          <a:p>
            <a:fld id="{CB2A20EC-46FF-42FF-BDDD-4778274D854B}" type="slidenum">
              <a:rPr lang="en-US" smtClean="0"/>
              <a:pPr/>
              <a:t>26</a:t>
            </a:fld>
            <a:endParaRPr lang="en-US" dirty="0" smtClean="0"/>
          </a:p>
        </p:txBody>
      </p:sp>
      <p:sp>
        <p:nvSpPr>
          <p:cNvPr id="67589" name="Rectangle 3"/>
          <p:cNvSpPr>
            <a:spLocks noGrp="1" noChangeArrowheads="1"/>
          </p:cNvSpPr>
          <p:nvPr>
            <p:ph sz="quarter" idx="1"/>
          </p:nvPr>
        </p:nvSpPr>
        <p:spPr>
          <a:xfrm>
            <a:off x="457200" y="2209800"/>
            <a:ext cx="8305800" cy="3657600"/>
          </a:xfrm>
        </p:spPr>
        <p:txBody>
          <a:bodyPr/>
          <a:lstStyle/>
          <a:p>
            <a:pPr>
              <a:buFont typeface="Wingdings" pitchFamily="2" charset="2"/>
              <a:buNone/>
            </a:pPr>
            <a:r>
              <a:rPr lang="en-US" sz="2800" dirty="0" smtClean="0"/>
              <a:t>e. Percent of preschool children who maintained functioning at a level comparable to same-aged peers </a:t>
            </a:r>
          </a:p>
          <a:p>
            <a:pPr lvl="1"/>
            <a:r>
              <a:rPr lang="en-US" dirty="0" smtClean="0"/>
              <a:t>Children who were functioning at age expectations when they entered the program and were functioning at age expectations when they left</a:t>
            </a:r>
          </a:p>
          <a:p>
            <a:pPr lvl="1"/>
            <a:r>
              <a:rPr lang="en-US" dirty="0" smtClean="0"/>
              <a:t>Entered the program at age expectations and were still up with age expectations at exit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xfrm>
            <a:off x="7543800" y="6324600"/>
            <a:ext cx="1371600" cy="457200"/>
          </a:xfrm>
          <a:noFill/>
        </p:spPr>
        <p:txBody>
          <a:bodyPr/>
          <a:lstStyle/>
          <a:p>
            <a:fld id="{8C4D6B71-A3A8-42EE-BD9C-C8598BAB695B}" type="slidenum">
              <a:rPr lang="en-US" smtClean="0"/>
              <a:pPr/>
              <a:t>27</a:t>
            </a:fld>
            <a:endParaRPr lang="en-US" smtClean="0"/>
          </a:p>
        </p:txBody>
      </p:sp>
      <p:graphicFrame>
        <p:nvGraphicFramePr>
          <p:cNvPr id="9218" name="Object 2"/>
          <p:cNvGraphicFramePr>
            <a:graphicFrameLocks noChangeAspect="1"/>
          </p:cNvGraphicFramePr>
          <p:nvPr/>
        </p:nvGraphicFramePr>
        <p:xfrm>
          <a:off x="-304800" y="-304800"/>
          <a:ext cx="9448800" cy="7162800"/>
        </p:xfrm>
        <a:graphic>
          <a:graphicData uri="http://schemas.openxmlformats.org/presentationml/2006/ole">
            <p:oleObj spid="_x0000_s9218" name="Acrobat Document" r:id="rId4" imgW="7542857" imgH="5830114" progId="AcroExch.Document.7">
              <p:embed/>
            </p:oleObj>
          </a:graphicData>
        </a:graphic>
      </p:graphicFrame>
      <p:sp>
        <p:nvSpPr>
          <p:cNvPr id="1581059" name="AutoShape 3"/>
          <p:cNvSpPr>
            <a:spLocks noChangeArrowheads="1"/>
          </p:cNvSpPr>
          <p:nvPr/>
        </p:nvSpPr>
        <p:spPr bwMode="auto">
          <a:xfrm>
            <a:off x="3657600" y="3429000"/>
            <a:ext cx="228600" cy="228600"/>
          </a:xfrm>
          <a:prstGeom prst="star5">
            <a:avLst/>
          </a:prstGeom>
          <a:solidFill>
            <a:srgbClr val="E1031D"/>
          </a:solidFill>
          <a:ln w="9525">
            <a:solidFill>
              <a:srgbClr val="E1031D"/>
            </a:solidFill>
            <a:miter lim="800000"/>
            <a:headEnd/>
            <a:tailEnd/>
          </a:ln>
          <a:effectLst/>
        </p:spPr>
        <p:txBody>
          <a:bodyPr wrap="none" anchor="ctr"/>
          <a:lstStyle/>
          <a:p>
            <a:pPr>
              <a:defRPr/>
            </a:pPr>
            <a:endParaRPr lang="en-US"/>
          </a:p>
        </p:txBody>
      </p:sp>
      <p:sp>
        <p:nvSpPr>
          <p:cNvPr id="1581060" name="AutoShape 4"/>
          <p:cNvSpPr>
            <a:spLocks noChangeArrowheads="1"/>
          </p:cNvSpPr>
          <p:nvPr/>
        </p:nvSpPr>
        <p:spPr bwMode="auto">
          <a:xfrm>
            <a:off x="6172200" y="2209800"/>
            <a:ext cx="228600" cy="228600"/>
          </a:xfrm>
          <a:prstGeom prst="star5">
            <a:avLst/>
          </a:prstGeom>
          <a:solidFill>
            <a:srgbClr val="E1031D"/>
          </a:solidFill>
          <a:ln w="9525">
            <a:solidFill>
              <a:srgbClr val="E1031D"/>
            </a:solidFill>
            <a:miter lim="800000"/>
            <a:headEnd/>
            <a:tailEnd/>
          </a:ln>
          <a:effectLst/>
        </p:spPr>
        <p:txBody>
          <a:bodyPr wrap="none" anchor="ctr"/>
          <a:lstStyle/>
          <a:p>
            <a:pPr>
              <a:defRPr/>
            </a:pPr>
            <a:endParaRPr lang="en-US"/>
          </a:p>
        </p:txBody>
      </p:sp>
      <p:sp>
        <p:nvSpPr>
          <p:cNvPr id="9223" name="Line 5"/>
          <p:cNvSpPr>
            <a:spLocks noChangeShapeType="1"/>
          </p:cNvSpPr>
          <p:nvPr/>
        </p:nvSpPr>
        <p:spPr bwMode="auto">
          <a:xfrm flipV="1">
            <a:off x="3810000" y="2362200"/>
            <a:ext cx="2514600" cy="1143000"/>
          </a:xfrm>
          <a:prstGeom prst="line">
            <a:avLst/>
          </a:prstGeom>
          <a:noFill/>
          <a:ln w="9525">
            <a:solidFill>
              <a:srgbClr val="E1031D"/>
            </a:solidFill>
            <a:prstDash val="lgDashDot"/>
            <a:round/>
            <a:headEnd/>
            <a:tailEnd/>
          </a:ln>
        </p:spPr>
        <p:txBody>
          <a:bodyPr/>
          <a:lstStyle/>
          <a:p>
            <a:endParaRPr lang="en-US"/>
          </a:p>
        </p:txBody>
      </p:sp>
      <p:sp>
        <p:nvSpPr>
          <p:cNvPr id="9224"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9225"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9226"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xfrm>
            <a:off x="7543800" y="6324600"/>
            <a:ext cx="1371600" cy="457200"/>
          </a:xfrm>
          <a:noFill/>
        </p:spPr>
        <p:txBody>
          <a:bodyPr/>
          <a:lstStyle/>
          <a:p>
            <a:fld id="{4A35F522-8F58-438D-A66B-3E39CCF48397}" type="slidenum">
              <a:rPr lang="en-US" smtClean="0"/>
              <a:pPr/>
              <a:t>28</a:t>
            </a:fld>
            <a:endParaRPr lang="en-US" smtClean="0"/>
          </a:p>
        </p:txBody>
      </p:sp>
      <p:graphicFrame>
        <p:nvGraphicFramePr>
          <p:cNvPr id="10242" name="Object 2"/>
          <p:cNvGraphicFramePr>
            <a:graphicFrameLocks noChangeAspect="1"/>
          </p:cNvGraphicFramePr>
          <p:nvPr/>
        </p:nvGraphicFramePr>
        <p:xfrm>
          <a:off x="-304800" y="-304800"/>
          <a:ext cx="9448800" cy="7162800"/>
        </p:xfrm>
        <a:graphic>
          <a:graphicData uri="http://schemas.openxmlformats.org/presentationml/2006/ole">
            <p:oleObj spid="_x0000_s10242" name="Acrobat Document" r:id="rId4" imgW="7542857" imgH="5830114" progId="AcroExch.Document.7">
              <p:embed/>
            </p:oleObj>
          </a:graphicData>
        </a:graphic>
      </p:graphicFrame>
      <p:sp>
        <p:nvSpPr>
          <p:cNvPr id="1583107" name="AutoShape 3"/>
          <p:cNvSpPr>
            <a:spLocks noChangeArrowheads="1"/>
          </p:cNvSpPr>
          <p:nvPr/>
        </p:nvSpPr>
        <p:spPr bwMode="auto">
          <a:xfrm>
            <a:off x="3733800" y="3657600"/>
            <a:ext cx="304800" cy="304800"/>
          </a:xfrm>
          <a:prstGeom prst="star5">
            <a:avLst/>
          </a:prstGeom>
          <a:solidFill>
            <a:srgbClr val="E1031D"/>
          </a:solidFill>
          <a:ln w="9525">
            <a:solidFill>
              <a:srgbClr val="D01465"/>
            </a:solidFill>
            <a:miter lim="800000"/>
            <a:headEnd/>
            <a:tailEnd/>
          </a:ln>
          <a:effectLst/>
        </p:spPr>
        <p:txBody>
          <a:bodyPr wrap="none" anchor="ctr"/>
          <a:lstStyle/>
          <a:p>
            <a:pPr>
              <a:defRPr/>
            </a:pPr>
            <a:endParaRPr lang="en-US"/>
          </a:p>
        </p:txBody>
      </p:sp>
      <p:sp>
        <p:nvSpPr>
          <p:cNvPr id="1583108" name="AutoShape 4"/>
          <p:cNvSpPr>
            <a:spLocks noChangeArrowheads="1"/>
          </p:cNvSpPr>
          <p:nvPr/>
        </p:nvSpPr>
        <p:spPr bwMode="auto">
          <a:xfrm>
            <a:off x="6172200" y="2209800"/>
            <a:ext cx="228600" cy="228600"/>
          </a:xfrm>
          <a:prstGeom prst="star5">
            <a:avLst/>
          </a:prstGeom>
          <a:solidFill>
            <a:srgbClr val="E1031D"/>
          </a:solidFill>
          <a:ln w="9525">
            <a:solidFill>
              <a:srgbClr val="D01465"/>
            </a:solidFill>
            <a:miter lim="800000"/>
            <a:headEnd/>
            <a:tailEnd/>
          </a:ln>
          <a:effectLst/>
        </p:spPr>
        <p:txBody>
          <a:bodyPr wrap="none" anchor="ctr"/>
          <a:lstStyle/>
          <a:p>
            <a:pPr>
              <a:defRPr/>
            </a:pPr>
            <a:endParaRPr lang="en-US"/>
          </a:p>
        </p:txBody>
      </p:sp>
      <p:sp>
        <p:nvSpPr>
          <p:cNvPr id="10247" name="Line 5"/>
          <p:cNvSpPr>
            <a:spLocks noChangeShapeType="1"/>
          </p:cNvSpPr>
          <p:nvPr/>
        </p:nvSpPr>
        <p:spPr bwMode="auto">
          <a:xfrm flipV="1">
            <a:off x="3886200" y="2362200"/>
            <a:ext cx="2438400" cy="1447800"/>
          </a:xfrm>
          <a:prstGeom prst="line">
            <a:avLst/>
          </a:prstGeom>
          <a:noFill/>
          <a:ln w="9525">
            <a:solidFill>
              <a:srgbClr val="D01465"/>
            </a:solidFill>
            <a:prstDash val="lgDashDot"/>
            <a:round/>
            <a:headEnd/>
            <a:tailEnd/>
          </a:ln>
        </p:spPr>
        <p:txBody>
          <a:bodyPr/>
          <a:lstStyle/>
          <a:p>
            <a:endParaRPr lang="en-US"/>
          </a:p>
        </p:txBody>
      </p:sp>
      <p:sp>
        <p:nvSpPr>
          <p:cNvPr id="10248"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Entry</a:t>
            </a:r>
          </a:p>
        </p:txBody>
      </p:sp>
      <p:sp>
        <p:nvSpPr>
          <p:cNvPr id="10249"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spcBef>
                <a:spcPct val="50000"/>
              </a:spcBef>
            </a:pPr>
            <a:r>
              <a:rPr lang="en-US" sz="2400">
                <a:solidFill>
                  <a:schemeClr val="tx1"/>
                </a:solidFill>
              </a:rPr>
              <a:t>Exit</a:t>
            </a:r>
          </a:p>
        </p:txBody>
      </p:sp>
      <p:sp>
        <p:nvSpPr>
          <p:cNvPr id="10250"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B101ED-879C-4467-B70A-EE476C480442}" type="slidenum">
              <a:rPr lang="en-US" smtClean="0"/>
              <a:pPr/>
              <a:t>29</a:t>
            </a:fld>
            <a:endParaRPr lang="en-US"/>
          </a:p>
        </p:txBody>
      </p:sp>
      <p:graphicFrame>
        <p:nvGraphicFramePr>
          <p:cNvPr id="7" name="Chart 6"/>
          <p:cNvGraphicFramePr/>
          <p:nvPr/>
        </p:nvGraphicFramePr>
        <p:xfrm>
          <a:off x="304800" y="381000"/>
          <a:ext cx="86106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1752" y="228600"/>
            <a:ext cx="8534400" cy="914400"/>
          </a:xfrm>
        </p:spPr>
        <p:txBody>
          <a:bodyPr anchor="ctr">
            <a:noAutofit/>
          </a:bodyPr>
          <a:lstStyle/>
          <a:p>
            <a:pPr>
              <a:lnSpc>
                <a:spcPct val="95000"/>
              </a:lnSpc>
            </a:pPr>
            <a:r>
              <a:rPr lang="en-US" sz="3200" dirty="0" smtClean="0"/>
              <a:t>Indicator #7 – Child Outcomes</a:t>
            </a:r>
          </a:p>
        </p:txBody>
      </p:sp>
      <p:sp>
        <p:nvSpPr>
          <p:cNvPr id="28676" name="Rectangle 3"/>
          <p:cNvSpPr>
            <a:spLocks noGrp="1" noChangeArrowheads="1"/>
          </p:cNvSpPr>
          <p:nvPr>
            <p:ph sz="quarter" idx="1"/>
          </p:nvPr>
        </p:nvSpPr>
        <p:spPr>
          <a:xfrm>
            <a:off x="990600" y="1676400"/>
            <a:ext cx="7315200" cy="4267200"/>
          </a:xfrm>
        </p:spPr>
        <p:txBody>
          <a:bodyPr>
            <a:noAutofit/>
          </a:bodyPr>
          <a:lstStyle/>
          <a:p>
            <a:pPr marL="548640" indent="-411480">
              <a:buClr>
                <a:schemeClr val="tx1">
                  <a:shade val="95000"/>
                </a:schemeClr>
              </a:buClr>
              <a:buNone/>
              <a:defRPr/>
            </a:pPr>
            <a:r>
              <a:rPr lang="en-US" sz="2800" dirty="0" smtClean="0">
                <a:solidFill>
                  <a:schemeClr val="tx2"/>
                </a:solidFill>
              </a:rPr>
              <a:t>Percent of preschool children aged 3 through 5 with IEPs who demonstrate improved:</a:t>
            </a:r>
          </a:p>
          <a:p>
            <a:pPr marL="731520" lvl="1" indent="-457200">
              <a:buFont typeface="+mj-lt"/>
              <a:buAutoNum type="arabicPeriod"/>
            </a:pPr>
            <a:r>
              <a:rPr lang="en-US" sz="2400" i="1" dirty="0" smtClean="0"/>
              <a:t>Positive </a:t>
            </a:r>
            <a:r>
              <a:rPr lang="en-US" sz="2400" i="1" dirty="0" smtClean="0">
                <a:cs typeface="Arial" pitchFamily="34" charset="0"/>
              </a:rPr>
              <a:t>social</a:t>
            </a:r>
            <a:r>
              <a:rPr lang="en-US" sz="2400" i="1" dirty="0" smtClean="0"/>
              <a:t>-emotional skills (including social relationships);</a:t>
            </a:r>
          </a:p>
          <a:p>
            <a:pPr marL="731520" lvl="1" indent="-457200">
              <a:buFont typeface="+mj-lt"/>
              <a:buAutoNum type="arabicPeriod"/>
            </a:pPr>
            <a:r>
              <a:rPr lang="en-US" sz="2400" i="1" dirty="0" smtClean="0"/>
              <a:t>Acquisition and use of knowledge and skills (including early language/communication and early literacy); and</a:t>
            </a:r>
          </a:p>
          <a:p>
            <a:pPr marL="731520" lvl="1" indent="-457200">
              <a:buFont typeface="+mj-lt"/>
              <a:buAutoNum type="arabicPeriod"/>
            </a:pPr>
            <a:r>
              <a:rPr lang="en-US" sz="2400" i="1" dirty="0" smtClean="0"/>
              <a:t>Use of appropriate behaviors to meet their needs.</a:t>
            </a:r>
          </a:p>
        </p:txBody>
      </p:sp>
      <p:sp>
        <p:nvSpPr>
          <p:cNvPr id="4" name="Slide Number Placeholder 3"/>
          <p:cNvSpPr>
            <a:spLocks noGrp="1"/>
          </p:cNvSpPr>
          <p:nvPr>
            <p:ph type="sldNum" sz="quarter" idx="12"/>
          </p:nvPr>
        </p:nvSpPr>
        <p:spPr/>
        <p:txBody>
          <a:bodyPr/>
          <a:lstStyle/>
          <a:p>
            <a:fld id="{EFB101ED-879C-4467-B70A-EE476C480442}"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B101ED-879C-4467-B70A-EE476C480442}" type="slidenum">
              <a:rPr lang="en-US" smtClean="0"/>
              <a:pPr/>
              <a:t>30</a:t>
            </a:fld>
            <a:endParaRPr lang="en-US"/>
          </a:p>
        </p:txBody>
      </p:sp>
      <p:graphicFrame>
        <p:nvGraphicFramePr>
          <p:cNvPr id="7" name="Chart 6"/>
          <p:cNvGraphicFramePr/>
          <p:nvPr/>
        </p:nvGraphicFramePr>
        <p:xfrm>
          <a:off x="304800" y="228600"/>
          <a:ext cx="8382000" cy="6019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B101ED-879C-4467-B70A-EE476C480442}" type="slidenum">
              <a:rPr lang="en-US" smtClean="0"/>
              <a:pPr/>
              <a:t>31</a:t>
            </a:fld>
            <a:endParaRPr lang="en-US"/>
          </a:p>
        </p:txBody>
      </p:sp>
      <p:graphicFrame>
        <p:nvGraphicFramePr>
          <p:cNvPr id="7" name="Chart 6"/>
          <p:cNvGraphicFramePr/>
          <p:nvPr/>
        </p:nvGraphicFramePr>
        <p:xfrm>
          <a:off x="381000" y="381000"/>
          <a:ext cx="8381999"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The Summary Statements</a:t>
            </a:r>
          </a:p>
        </p:txBody>
      </p:sp>
      <p:sp>
        <p:nvSpPr>
          <p:cNvPr id="12292" name="Slide Number Placeholder 3"/>
          <p:cNvSpPr>
            <a:spLocks noGrp="1"/>
          </p:cNvSpPr>
          <p:nvPr>
            <p:ph type="sldNum" sz="quarter" idx="12"/>
          </p:nvPr>
        </p:nvSpPr>
        <p:spPr>
          <a:noFill/>
        </p:spPr>
        <p:txBody>
          <a:bodyPr/>
          <a:lstStyle/>
          <a:p>
            <a:fld id="{96A8C323-7B1B-4878-8479-6A38B9A5138F}" type="slidenum">
              <a:rPr lang="en-US" smtClean="0"/>
              <a:pPr/>
              <a:t>32</a:t>
            </a:fld>
            <a:endParaRPr lang="en-US" smtClean="0"/>
          </a:p>
        </p:txBody>
      </p:sp>
      <p:sp>
        <p:nvSpPr>
          <p:cNvPr id="12291" name="Content Placeholder 5"/>
          <p:cNvSpPr>
            <a:spLocks noGrp="1"/>
          </p:cNvSpPr>
          <p:nvPr>
            <p:ph sz="quarter" idx="1"/>
          </p:nvPr>
        </p:nvSpPr>
        <p:spPr>
          <a:xfrm>
            <a:off x="457200" y="1981200"/>
            <a:ext cx="8229600" cy="4191000"/>
          </a:xfrm>
        </p:spPr>
        <p:txBody>
          <a:bodyPr>
            <a:normAutofit lnSpcReduction="10000"/>
          </a:bodyPr>
          <a:lstStyle/>
          <a:p>
            <a:r>
              <a:rPr lang="en-US" i="1" dirty="0" smtClean="0">
                <a:solidFill>
                  <a:srgbClr val="000000"/>
                </a:solidFill>
              </a:rPr>
              <a:t> </a:t>
            </a:r>
            <a:r>
              <a:rPr lang="en-US" sz="2800" i="1" dirty="0" smtClean="0">
                <a:solidFill>
                  <a:srgbClr val="000000"/>
                </a:solidFill>
              </a:rPr>
              <a:t>Of those preschool children who entered the preschool program below age expectations in each Outcome, the percent who substantially increased their rate of growth by the time they turned 6 years of age or exited the program.</a:t>
            </a:r>
          </a:p>
          <a:p>
            <a:pPr>
              <a:buFontTx/>
              <a:buNone/>
            </a:pPr>
            <a:endParaRPr lang="en-US" sz="1200" dirty="0" smtClean="0"/>
          </a:p>
          <a:p>
            <a:r>
              <a:rPr lang="en-US" sz="2800" i="1" dirty="0" smtClean="0">
                <a:solidFill>
                  <a:srgbClr val="000000"/>
                </a:solidFill>
              </a:rPr>
              <a:t>The percent of preschool children who were functioning within age expectations in each Outcome by the time they turned 6 years of age or exited the program</a:t>
            </a:r>
            <a:r>
              <a:rPr lang="en-US" i="1" dirty="0" smtClean="0">
                <a:solidFill>
                  <a:srgbClr val="000000"/>
                </a:solidFill>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Statement #1</a:t>
            </a:r>
            <a:endParaRPr lang="en-US" dirty="0"/>
          </a:p>
        </p:txBody>
      </p:sp>
      <p:graphicFrame>
        <p:nvGraphicFramePr>
          <p:cNvPr id="5" name="Content Placeholder 4"/>
          <p:cNvGraphicFramePr>
            <a:graphicFrameLocks noGrp="1"/>
          </p:cNvGraphicFramePr>
          <p:nvPr>
            <p:ph sz="quarter" idx="1"/>
          </p:nvPr>
        </p:nvGraphicFramePr>
        <p:xfrm>
          <a:off x="301625" y="1527174"/>
          <a:ext cx="8504238" cy="4699001"/>
        </p:xfrm>
        <a:graphic>
          <a:graphicData uri="http://schemas.openxmlformats.org/drawingml/2006/table">
            <a:tbl>
              <a:tblPr firstRow="1" bandRow="1">
                <a:tableStyleId>{5C22544A-7EE6-4342-B048-85BDC9FD1C3A}</a:tableStyleId>
              </a:tblPr>
              <a:tblGrid>
                <a:gridCol w="8504238"/>
              </a:tblGrid>
              <a:tr h="1520826">
                <a:tc>
                  <a:txBody>
                    <a:bodyPr/>
                    <a:lstStyle/>
                    <a:p>
                      <a:r>
                        <a:rPr lang="en-US" sz="1800" i="1" dirty="0" smtClean="0">
                          <a:solidFill>
                            <a:schemeClr val="bg1"/>
                          </a:solidFill>
                        </a:rPr>
                        <a:t>Of those preschool children who entered the preschool program below age expectations in each Outcome, the percent who substantially increased their rate of growth by the time they turned 6 years of age or exited the program.</a:t>
                      </a:r>
                      <a:endParaRPr lang="en-US" b="1" dirty="0">
                        <a:solidFill>
                          <a:schemeClr val="bg1"/>
                        </a:solidFill>
                      </a:endParaRPr>
                    </a:p>
                  </a:txBody>
                  <a:tcPr marL="94492" marR="94492" anchor="ctr"/>
                </a:tc>
              </a:tr>
              <a:tr h="1568450">
                <a:tc>
                  <a:txBody>
                    <a:bodyPr/>
                    <a:lstStyle/>
                    <a:p>
                      <a:r>
                        <a:rPr lang="en-US" sz="1600" b="1" dirty="0" smtClean="0"/>
                        <a:t>In other words…</a:t>
                      </a:r>
                      <a:r>
                        <a:rPr lang="en-US" sz="1600" dirty="0" smtClean="0"/>
                        <a:t> </a:t>
                      </a:r>
                    </a:p>
                    <a:p>
                      <a:r>
                        <a:rPr lang="en-US" sz="1600" i="1" dirty="0" smtClean="0"/>
                        <a:t>How</a:t>
                      </a:r>
                      <a:r>
                        <a:rPr lang="en-US" sz="1600" i="1" baseline="0" dirty="0" smtClean="0"/>
                        <a:t> many children changed growth trajectories during their time in the program?</a:t>
                      </a:r>
                    </a:p>
                    <a:p>
                      <a:endParaRPr lang="en-US" sz="1600" i="1" baseline="0" dirty="0" smtClean="0"/>
                    </a:p>
                    <a:p>
                      <a:r>
                        <a:rPr lang="en-US" sz="1600" i="1" baseline="0" dirty="0" smtClean="0"/>
                        <a:t>Percent of the children who made greater than expected gains, made substantial increases in their rates of growth, i.e. changed their growth trajectories.</a:t>
                      </a:r>
                      <a:endParaRPr lang="en-US" sz="1600" i="1" dirty="0"/>
                    </a:p>
                  </a:txBody>
                  <a:tcPr marL="94492" marR="94492"/>
                </a:tc>
              </a:tr>
              <a:tr h="1609725">
                <a:tc>
                  <a:txBody>
                    <a:bodyPr/>
                    <a:lstStyle/>
                    <a:p>
                      <a:r>
                        <a:rPr lang="en-US" b="1" dirty="0" smtClean="0"/>
                        <a:t>Formula</a:t>
                      </a:r>
                    </a:p>
                    <a:p>
                      <a:r>
                        <a:rPr lang="en-US" baseline="0" dirty="0" err="1" smtClean="0"/>
                        <a:t>c+d</a:t>
                      </a:r>
                      <a:endParaRPr lang="en-US" baseline="0" dirty="0" smtClean="0"/>
                    </a:p>
                    <a:p>
                      <a:r>
                        <a:rPr lang="en-US" baseline="0" dirty="0" err="1" smtClean="0"/>
                        <a:t>a+b+c+d</a:t>
                      </a:r>
                      <a:endParaRPr lang="en-US" dirty="0"/>
                    </a:p>
                  </a:txBody>
                  <a:tcPr marL="94492" marR="94492"/>
                </a:tc>
              </a:tr>
            </a:tbl>
          </a:graphicData>
        </a:graphic>
      </p:graphicFrame>
      <p:sp>
        <p:nvSpPr>
          <p:cNvPr id="4" name="Slide Number Placeholder 3"/>
          <p:cNvSpPr>
            <a:spLocks noGrp="1"/>
          </p:cNvSpPr>
          <p:nvPr>
            <p:ph type="sldNum" sz="quarter" idx="12"/>
          </p:nvPr>
        </p:nvSpPr>
        <p:spPr/>
        <p:txBody>
          <a:bodyPr/>
          <a:lstStyle/>
          <a:p>
            <a:fld id="{EFB101ED-879C-4467-B70A-EE476C48044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Statement #2</a:t>
            </a:r>
            <a:endParaRPr lang="en-US" dirty="0"/>
          </a:p>
        </p:txBody>
      </p:sp>
      <p:graphicFrame>
        <p:nvGraphicFramePr>
          <p:cNvPr id="4" name="Content Placeholder 3"/>
          <p:cNvGraphicFramePr>
            <a:graphicFrameLocks noGrp="1"/>
          </p:cNvGraphicFramePr>
          <p:nvPr>
            <p:ph sz="quarter" idx="1"/>
          </p:nvPr>
        </p:nvGraphicFramePr>
        <p:xfrm>
          <a:off x="301625" y="1527175"/>
          <a:ext cx="8504238" cy="4145280"/>
        </p:xfrm>
        <a:graphic>
          <a:graphicData uri="http://schemas.openxmlformats.org/drawingml/2006/table">
            <a:tbl>
              <a:tblPr firstRow="1" bandRow="1">
                <a:tableStyleId>{5C22544A-7EE6-4342-B048-85BDC9FD1C3A}</a:tableStyleId>
              </a:tblPr>
              <a:tblGrid>
                <a:gridCol w="850423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bg1"/>
                          </a:solidFill>
                        </a:rPr>
                        <a:t>The percent of preschool children who were functioning within age expectations in each Outcome by the time they turned 6 years of age or exited the program</a:t>
                      </a:r>
                      <a:r>
                        <a:rPr lang="en-US" i="1" dirty="0" smtClean="0">
                          <a:solidFill>
                            <a:schemeClr val="bg1"/>
                          </a:solidFill>
                        </a:rPr>
                        <a:t>.</a:t>
                      </a:r>
                    </a:p>
                    <a:p>
                      <a:endParaRPr lang="en-US" dirty="0"/>
                    </a:p>
                  </a:txBody>
                  <a:tcPr marL="94492" marR="94492" anchor="ctr"/>
                </a:tc>
              </a:tr>
              <a:tr h="370840">
                <a:tc>
                  <a:txBody>
                    <a:bodyPr/>
                    <a:lstStyle/>
                    <a:p>
                      <a:r>
                        <a:rPr lang="en-US" sz="1600" b="1" dirty="0" smtClean="0"/>
                        <a:t>In other words… </a:t>
                      </a:r>
                    </a:p>
                    <a:p>
                      <a:r>
                        <a:rPr lang="en-US" sz="1600" i="1" dirty="0" smtClean="0"/>
                        <a:t>How</a:t>
                      </a:r>
                      <a:r>
                        <a:rPr lang="en-US" sz="1600" i="1" baseline="0" dirty="0" smtClean="0"/>
                        <a:t> many children were functioning within the bounds of age expectations when they left the program?</a:t>
                      </a:r>
                    </a:p>
                    <a:p>
                      <a:endParaRPr lang="en-US" sz="1600" i="1" baseline="0" dirty="0" smtClean="0"/>
                    </a:p>
                    <a:p>
                      <a:r>
                        <a:rPr lang="en-US" sz="1600" i="1" baseline="0" dirty="0" smtClean="0"/>
                        <a:t>Percent of the children who were functioning at age expectations in this outcome area when they exited the program, including those who:</a:t>
                      </a:r>
                    </a:p>
                    <a:p>
                      <a:pPr>
                        <a:buFont typeface="Arial" pitchFamily="34" charset="0"/>
                        <a:buChar char="•"/>
                      </a:pPr>
                      <a:r>
                        <a:rPr lang="en-US" sz="1600" i="1" baseline="0" dirty="0" smtClean="0"/>
                        <a:t>started out behind and caught up 9”d”)</a:t>
                      </a:r>
                    </a:p>
                    <a:p>
                      <a:pPr>
                        <a:buFont typeface="Arial" pitchFamily="34" charset="0"/>
                        <a:buChar char="•"/>
                      </a:pPr>
                      <a:r>
                        <a:rPr lang="en-US" sz="1600" i="1" baseline="0" dirty="0" smtClean="0"/>
                        <a:t>Entered and exited at age level (“e”)</a:t>
                      </a:r>
                      <a:endParaRPr lang="en-US" sz="1600" i="1" dirty="0"/>
                    </a:p>
                  </a:txBody>
                  <a:tcPr marL="94492" marR="94492" anchor="ctr"/>
                </a:tc>
              </a:tr>
              <a:tr h="370840">
                <a:tc>
                  <a:txBody>
                    <a:bodyPr/>
                    <a:lstStyle/>
                    <a:p>
                      <a:r>
                        <a:rPr lang="en-US" b="1" dirty="0" smtClean="0"/>
                        <a:t>Formula</a:t>
                      </a:r>
                    </a:p>
                    <a:p>
                      <a:r>
                        <a:rPr lang="en-US" b="0" baseline="0" dirty="0" err="1" smtClean="0"/>
                        <a:t>d+e</a:t>
                      </a:r>
                      <a:endParaRPr lang="en-US" b="0" baseline="0" dirty="0" smtClean="0"/>
                    </a:p>
                    <a:p>
                      <a:r>
                        <a:rPr lang="en-US" b="0" baseline="0" dirty="0" err="1" smtClean="0"/>
                        <a:t>a+b+c+d+e</a:t>
                      </a:r>
                      <a:endParaRPr lang="en-US" b="0" dirty="0"/>
                    </a:p>
                  </a:txBody>
                  <a:tcPr marL="94492" marR="94492"/>
                </a:tc>
              </a:tr>
            </a:tbl>
          </a:graphicData>
        </a:graphic>
      </p:graphicFrame>
      <p:sp>
        <p:nvSpPr>
          <p:cNvPr id="5" name="Slide Number Placeholder 4"/>
          <p:cNvSpPr>
            <a:spLocks noGrp="1"/>
          </p:cNvSpPr>
          <p:nvPr>
            <p:ph type="sldNum" sz="quarter" idx="12"/>
          </p:nvPr>
        </p:nvSpPr>
        <p:spPr/>
        <p:txBody>
          <a:bodyPr/>
          <a:lstStyle/>
          <a:p>
            <a:fld id="{EFB101ED-879C-4467-B70A-EE476C48044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28600"/>
            <a:ext cx="8077200" cy="914400"/>
          </a:xfrm>
        </p:spPr>
        <p:txBody>
          <a:bodyPr anchor="ctr">
            <a:normAutofit fontScale="90000"/>
          </a:bodyPr>
          <a:lstStyle/>
          <a:p>
            <a:r>
              <a:rPr lang="en-US" sz="3200" dirty="0" smtClean="0"/>
              <a:t>Where do the #s come from? </a:t>
            </a:r>
            <a:br>
              <a:rPr lang="en-US" sz="3200" dirty="0" smtClean="0"/>
            </a:br>
            <a:r>
              <a:rPr lang="en-US" sz="3200" dirty="0" smtClean="0"/>
              <a:t>– Summary Statement Calculator</a:t>
            </a:r>
          </a:p>
        </p:txBody>
      </p:sp>
      <p:sp>
        <p:nvSpPr>
          <p:cNvPr id="18435" name="Slide Number Placeholder 3"/>
          <p:cNvSpPr>
            <a:spLocks noGrp="1"/>
          </p:cNvSpPr>
          <p:nvPr>
            <p:ph type="sldNum" sz="quarter" idx="12"/>
          </p:nvPr>
        </p:nvSpPr>
        <p:spPr>
          <a:noFill/>
        </p:spPr>
        <p:txBody>
          <a:bodyPr/>
          <a:lstStyle/>
          <a:p>
            <a:fld id="{C4F1938C-9B94-4C1F-809D-D2CE9B453F4F}" type="slidenum">
              <a:rPr lang="en-US" smtClean="0"/>
              <a:pPr/>
              <a:t>35</a:t>
            </a:fld>
            <a:endParaRPr lang="en-US" smtClean="0"/>
          </a:p>
        </p:txBody>
      </p:sp>
      <p:pic>
        <p:nvPicPr>
          <p:cNvPr id="18436" name="Picture 2"/>
          <p:cNvPicPr>
            <a:picLocks noChangeAspect="1" noChangeArrowheads="1"/>
          </p:cNvPicPr>
          <p:nvPr/>
        </p:nvPicPr>
        <p:blipFill>
          <a:blip r:embed="rId2" cstate="print"/>
          <a:srcRect/>
          <a:stretch>
            <a:fillRect/>
          </a:stretch>
        </p:blipFill>
        <p:spPr bwMode="auto">
          <a:xfrm>
            <a:off x="609600" y="1524000"/>
            <a:ext cx="8077200" cy="4647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Wisconsin’s Data</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EFB101ED-879C-4467-B70A-EE476C48044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Wisconsin’s Data</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EFB101ED-879C-4467-B70A-EE476C48044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smtClean="0"/>
              <a:t>What Does This Mean for Outcome #1 – </a:t>
            </a:r>
            <a:br>
              <a:rPr lang="en-US" sz="2800" dirty="0" smtClean="0"/>
            </a:br>
            <a:r>
              <a:rPr lang="en-US" sz="2800" dirty="0" smtClean="0"/>
              <a:t>Positive Social-Emotional Skills?</a:t>
            </a:r>
            <a:endParaRPr lang="en-US" sz="2800" dirty="0"/>
          </a:p>
        </p:txBody>
      </p:sp>
      <p:sp>
        <p:nvSpPr>
          <p:cNvPr id="6" name="Slide Number Placeholder 5"/>
          <p:cNvSpPr>
            <a:spLocks noGrp="1"/>
          </p:cNvSpPr>
          <p:nvPr>
            <p:ph type="sldNum" sz="quarter" idx="12"/>
          </p:nvPr>
        </p:nvSpPr>
        <p:spPr/>
        <p:txBody>
          <a:bodyPr/>
          <a:lstStyle/>
          <a:p>
            <a:fld id="{EFB101ED-879C-4467-B70A-EE476C480442}" type="slidenum">
              <a:rPr lang="en-US" smtClean="0"/>
              <a:pPr/>
              <a:t>38</a:t>
            </a:fld>
            <a:endParaRPr lang="en-US"/>
          </a:p>
        </p:txBody>
      </p:sp>
      <p:sp>
        <p:nvSpPr>
          <p:cNvPr id="9" name="Content Placeholder 8"/>
          <p:cNvSpPr>
            <a:spLocks noGrp="1"/>
          </p:cNvSpPr>
          <p:nvPr>
            <p:ph sz="quarter" idx="1"/>
          </p:nvPr>
        </p:nvSpPr>
        <p:spPr>
          <a:xfrm>
            <a:off x="304800" y="1752600"/>
            <a:ext cx="8503920" cy="4038600"/>
          </a:xfrm>
        </p:spPr>
        <p:txBody>
          <a:bodyPr>
            <a:normAutofit fontScale="92500"/>
          </a:bodyPr>
          <a:lstStyle/>
          <a:p>
            <a:pPr marL="514350" indent="-514350">
              <a:buFont typeface="+mj-lt"/>
              <a:buAutoNum type="arabicPeriod"/>
            </a:pPr>
            <a:r>
              <a:rPr lang="en-US" sz="2800" i="1" dirty="0" smtClean="0">
                <a:solidFill>
                  <a:srgbClr val="000000"/>
                </a:solidFill>
              </a:rPr>
              <a:t>Of those preschool children who entered the preschool program below age expectations in each Outcome, </a:t>
            </a:r>
            <a:r>
              <a:rPr lang="en-US" sz="2800" b="1" i="1" dirty="0" smtClean="0">
                <a:solidFill>
                  <a:srgbClr val="000000"/>
                </a:solidFill>
              </a:rPr>
              <a:t>79.6%</a:t>
            </a:r>
            <a:r>
              <a:rPr lang="en-US" sz="2800" i="1" dirty="0" smtClean="0">
                <a:solidFill>
                  <a:srgbClr val="000000"/>
                </a:solidFill>
              </a:rPr>
              <a:t> substantially increased their rate of growth by the time they turned 6 years of age or exited the program.</a:t>
            </a:r>
            <a:endParaRPr lang="en-US" sz="2800" dirty="0" smtClean="0"/>
          </a:p>
          <a:p>
            <a:pPr marL="514350" indent="-514350">
              <a:buFont typeface="+mj-lt"/>
              <a:buAutoNum type="arabicPeriod"/>
            </a:pPr>
            <a:endParaRPr lang="en-US" dirty="0" smtClean="0"/>
          </a:p>
          <a:p>
            <a:pPr marL="514350" indent="-514350">
              <a:buFont typeface="+mj-lt"/>
              <a:buAutoNum type="arabicPeriod" startAt="2"/>
            </a:pPr>
            <a:r>
              <a:rPr lang="en-US" sz="2800" b="1" i="1" dirty="0" smtClean="0">
                <a:solidFill>
                  <a:srgbClr val="000000"/>
                </a:solidFill>
              </a:rPr>
              <a:t>70.3%</a:t>
            </a:r>
            <a:r>
              <a:rPr lang="en-US" sz="2800" i="1" dirty="0" smtClean="0">
                <a:solidFill>
                  <a:srgbClr val="000000"/>
                </a:solidFill>
              </a:rPr>
              <a:t> of preschool children were functioning within age expectations in each Outcome by the time they turned 6 years of age or exited the program</a:t>
            </a:r>
            <a:r>
              <a:rPr lang="en-US" i="1" dirty="0" smtClean="0">
                <a:solidFill>
                  <a:srgbClr val="000000"/>
                </a:solidFill>
              </a:rPr>
              <a:t>.</a:t>
            </a:r>
          </a:p>
          <a:p>
            <a:pPr marL="514350" indent="-514350">
              <a:buFont typeface="+mj-lt"/>
              <a:buAutoNum type="arabicPeriod" startAt="2"/>
            </a:pPr>
            <a:endParaRPr lang="en-US" dirty="0" smtClean="0"/>
          </a:p>
          <a:p>
            <a:pPr marL="514350" indent="-514350">
              <a:buFont typeface="+mj-lt"/>
              <a:buAutoNum type="arabicPeriod" startAt="2"/>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smtClean="0"/>
              <a:t>What Does This Mean for Outcome #2 – </a:t>
            </a:r>
            <a:br>
              <a:rPr lang="en-US" sz="2800" dirty="0" smtClean="0"/>
            </a:br>
            <a:r>
              <a:rPr lang="en-US" sz="2800" dirty="0" smtClean="0"/>
              <a:t>Acquisition &amp; Use of Knowledge &amp; Skills?</a:t>
            </a:r>
            <a:endParaRPr lang="en-US" sz="2800" dirty="0"/>
          </a:p>
        </p:txBody>
      </p:sp>
      <p:sp>
        <p:nvSpPr>
          <p:cNvPr id="6" name="Slide Number Placeholder 5"/>
          <p:cNvSpPr>
            <a:spLocks noGrp="1"/>
          </p:cNvSpPr>
          <p:nvPr>
            <p:ph type="sldNum" sz="quarter" idx="12"/>
          </p:nvPr>
        </p:nvSpPr>
        <p:spPr/>
        <p:txBody>
          <a:bodyPr/>
          <a:lstStyle/>
          <a:p>
            <a:fld id="{EFB101ED-879C-4467-B70A-EE476C480442}" type="slidenum">
              <a:rPr lang="en-US" smtClean="0"/>
              <a:pPr/>
              <a:t>39</a:t>
            </a:fld>
            <a:endParaRPr lang="en-US"/>
          </a:p>
        </p:txBody>
      </p:sp>
      <p:sp>
        <p:nvSpPr>
          <p:cNvPr id="9" name="Content Placeholder 8"/>
          <p:cNvSpPr>
            <a:spLocks noGrp="1"/>
          </p:cNvSpPr>
          <p:nvPr>
            <p:ph sz="quarter" idx="1"/>
          </p:nvPr>
        </p:nvSpPr>
        <p:spPr>
          <a:xfrm>
            <a:off x="304800" y="1752600"/>
            <a:ext cx="8503920" cy="4038600"/>
          </a:xfrm>
        </p:spPr>
        <p:txBody>
          <a:bodyPr>
            <a:normAutofit fontScale="92500"/>
          </a:bodyPr>
          <a:lstStyle/>
          <a:p>
            <a:pPr marL="514350" indent="-514350">
              <a:buFont typeface="+mj-lt"/>
              <a:buAutoNum type="arabicPeriod"/>
            </a:pPr>
            <a:r>
              <a:rPr lang="en-US" sz="2800" i="1" dirty="0" smtClean="0">
                <a:solidFill>
                  <a:srgbClr val="000000"/>
                </a:solidFill>
              </a:rPr>
              <a:t>Of those preschool children who entered the preschool program below age expectations in each Outcome, </a:t>
            </a:r>
            <a:r>
              <a:rPr lang="en-US" sz="2800" b="1" i="1" dirty="0" smtClean="0">
                <a:solidFill>
                  <a:srgbClr val="000000"/>
                </a:solidFill>
              </a:rPr>
              <a:t>81.9%</a:t>
            </a:r>
            <a:r>
              <a:rPr lang="en-US" sz="2800" i="1" dirty="0" smtClean="0">
                <a:solidFill>
                  <a:srgbClr val="000000"/>
                </a:solidFill>
              </a:rPr>
              <a:t> substantially increased their rate of growth by the time they turned 6 years of age or exited the program.</a:t>
            </a:r>
            <a:endParaRPr lang="en-US" sz="2800" dirty="0" smtClean="0"/>
          </a:p>
          <a:p>
            <a:pPr marL="514350" indent="-514350">
              <a:buFont typeface="+mj-lt"/>
              <a:buAutoNum type="arabicPeriod"/>
            </a:pPr>
            <a:endParaRPr lang="en-US" dirty="0" smtClean="0"/>
          </a:p>
          <a:p>
            <a:pPr marL="514350" indent="-514350">
              <a:buFont typeface="+mj-lt"/>
              <a:buAutoNum type="arabicPeriod" startAt="2"/>
            </a:pPr>
            <a:r>
              <a:rPr lang="en-US" sz="2800" b="1" i="1" dirty="0" smtClean="0">
                <a:solidFill>
                  <a:srgbClr val="000000"/>
                </a:solidFill>
              </a:rPr>
              <a:t>62.5%</a:t>
            </a:r>
            <a:r>
              <a:rPr lang="en-US" sz="2800" i="1" dirty="0" smtClean="0">
                <a:solidFill>
                  <a:srgbClr val="000000"/>
                </a:solidFill>
              </a:rPr>
              <a:t> of preschool children were functioning within age expectations in each Outcome by the time they turned 6 years of age or exited the program</a:t>
            </a:r>
            <a:r>
              <a:rPr lang="en-US" i="1" dirty="0" smtClean="0">
                <a:solidFill>
                  <a:srgbClr val="000000"/>
                </a:solidFill>
              </a:rPr>
              <a:t>.</a:t>
            </a:r>
          </a:p>
          <a:p>
            <a:pPr marL="514350" indent="-514350">
              <a:buFont typeface="+mj-lt"/>
              <a:buAutoNum type="arabicPeriod" startAt="2"/>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Basic Reporting Requirements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FB101ED-879C-4467-B70A-EE476C480442}"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smtClean="0"/>
              <a:t>What Does This Mean for Outcome #3 – </a:t>
            </a:r>
            <a:br>
              <a:rPr lang="en-US" sz="2800" dirty="0" smtClean="0"/>
            </a:br>
            <a:r>
              <a:rPr lang="en-US" sz="2800" dirty="0" smtClean="0"/>
              <a:t>Use Appropriate Behaviors to Meet Needs?</a:t>
            </a:r>
            <a:endParaRPr lang="en-US" sz="2800" dirty="0"/>
          </a:p>
        </p:txBody>
      </p:sp>
      <p:sp>
        <p:nvSpPr>
          <p:cNvPr id="6" name="Slide Number Placeholder 5"/>
          <p:cNvSpPr>
            <a:spLocks noGrp="1"/>
          </p:cNvSpPr>
          <p:nvPr>
            <p:ph type="sldNum" sz="quarter" idx="12"/>
          </p:nvPr>
        </p:nvSpPr>
        <p:spPr/>
        <p:txBody>
          <a:bodyPr/>
          <a:lstStyle/>
          <a:p>
            <a:fld id="{EFB101ED-879C-4467-B70A-EE476C480442}" type="slidenum">
              <a:rPr lang="en-US" smtClean="0"/>
              <a:pPr/>
              <a:t>40</a:t>
            </a:fld>
            <a:endParaRPr lang="en-US"/>
          </a:p>
        </p:txBody>
      </p:sp>
      <p:sp>
        <p:nvSpPr>
          <p:cNvPr id="9" name="Content Placeholder 8"/>
          <p:cNvSpPr>
            <a:spLocks noGrp="1"/>
          </p:cNvSpPr>
          <p:nvPr>
            <p:ph sz="quarter" idx="1"/>
          </p:nvPr>
        </p:nvSpPr>
        <p:spPr>
          <a:xfrm>
            <a:off x="304800" y="1752600"/>
            <a:ext cx="8503920" cy="4038600"/>
          </a:xfrm>
        </p:spPr>
        <p:txBody>
          <a:bodyPr>
            <a:normAutofit fontScale="92500"/>
          </a:bodyPr>
          <a:lstStyle/>
          <a:p>
            <a:pPr marL="514350" indent="-514350">
              <a:buFont typeface="+mj-lt"/>
              <a:buAutoNum type="arabicPeriod"/>
            </a:pPr>
            <a:r>
              <a:rPr lang="en-US" sz="2800" i="1" dirty="0" smtClean="0">
                <a:solidFill>
                  <a:srgbClr val="000000"/>
                </a:solidFill>
              </a:rPr>
              <a:t>Of those preschool children who entered the preschool program below age expectations in each Outcome, </a:t>
            </a:r>
            <a:r>
              <a:rPr lang="en-US" sz="2800" b="1" i="1" dirty="0" smtClean="0">
                <a:solidFill>
                  <a:srgbClr val="000000"/>
                </a:solidFill>
              </a:rPr>
              <a:t>83.2%</a:t>
            </a:r>
            <a:r>
              <a:rPr lang="en-US" sz="2800" i="1" dirty="0" smtClean="0">
                <a:solidFill>
                  <a:srgbClr val="000000"/>
                </a:solidFill>
              </a:rPr>
              <a:t> substantially increased their rate of growth by the time they turned 6 years of age or exited the program.</a:t>
            </a:r>
            <a:endParaRPr lang="en-US" sz="2800" dirty="0" smtClean="0"/>
          </a:p>
          <a:p>
            <a:pPr marL="514350" indent="-514350">
              <a:buFont typeface="+mj-lt"/>
              <a:buAutoNum type="arabicPeriod"/>
            </a:pPr>
            <a:endParaRPr lang="en-US" dirty="0" smtClean="0"/>
          </a:p>
          <a:p>
            <a:pPr marL="514350" indent="-514350">
              <a:buFont typeface="+mj-lt"/>
              <a:buAutoNum type="arabicPeriod" startAt="2"/>
            </a:pPr>
            <a:r>
              <a:rPr lang="en-US" sz="2800" b="1" i="1" dirty="0" smtClean="0">
                <a:solidFill>
                  <a:srgbClr val="000000"/>
                </a:solidFill>
              </a:rPr>
              <a:t>81.4%</a:t>
            </a:r>
            <a:r>
              <a:rPr lang="en-US" sz="2800" i="1" dirty="0" smtClean="0">
                <a:solidFill>
                  <a:srgbClr val="000000"/>
                </a:solidFill>
              </a:rPr>
              <a:t> of preschool children were functioning within age expectations in each Outcome by the time they turned 6 years of age or exited the program</a:t>
            </a:r>
            <a:r>
              <a:rPr lang="en-US" i="1" dirty="0" smtClean="0">
                <a:solidFill>
                  <a:srgbClr val="000000"/>
                </a:solidFill>
              </a:rPr>
              <a:t>.</a:t>
            </a:r>
          </a:p>
          <a:p>
            <a:pPr marL="514350" indent="-514350">
              <a:buFont typeface="+mj-lt"/>
              <a:buAutoNum type="arabicPeriod" startAt="2"/>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B101ED-879C-4467-B70A-EE476C480442}" type="slidenum">
              <a:rPr lang="en-US" smtClean="0"/>
              <a:pPr/>
              <a:t>41</a:t>
            </a:fld>
            <a:endParaRPr lang="en-US" dirty="0"/>
          </a:p>
        </p:txBody>
      </p:sp>
      <p:graphicFrame>
        <p:nvGraphicFramePr>
          <p:cNvPr id="7" name="Content Placeholder 6"/>
          <p:cNvGraphicFramePr>
            <a:graphicFrameLocks noGrp="1"/>
          </p:cNvGraphicFramePr>
          <p:nvPr>
            <p:ph sz="quarter" idx="4294967295"/>
          </p:nvPr>
        </p:nvGraphicFramePr>
        <p:xfrm>
          <a:off x="304800" y="381000"/>
          <a:ext cx="8504238"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B101ED-879C-4467-B70A-EE476C480442}" type="slidenum">
              <a:rPr lang="en-US" smtClean="0"/>
              <a:pPr/>
              <a:t>42</a:t>
            </a:fld>
            <a:endParaRPr lang="en-US" dirty="0"/>
          </a:p>
        </p:txBody>
      </p:sp>
      <p:graphicFrame>
        <p:nvGraphicFramePr>
          <p:cNvPr id="7" name="Chart 6"/>
          <p:cNvGraphicFramePr/>
          <p:nvPr/>
        </p:nvGraphicFramePr>
        <p:xfrm>
          <a:off x="685800" y="533400"/>
          <a:ext cx="8077199"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Target Setting Considerations</a:t>
            </a:r>
            <a:endParaRPr lang="en-US" dirty="0"/>
          </a:p>
        </p:txBody>
      </p:sp>
      <p:sp>
        <p:nvSpPr>
          <p:cNvPr id="3" name="Content Placeholder 2"/>
          <p:cNvSpPr>
            <a:spLocks noGrp="1"/>
          </p:cNvSpPr>
          <p:nvPr>
            <p:ph sz="quarter" idx="1"/>
          </p:nvPr>
        </p:nvSpPr>
        <p:spPr>
          <a:xfrm>
            <a:off x="304800" y="1981200"/>
            <a:ext cx="8503920" cy="2286000"/>
          </a:xfrm>
        </p:spPr>
        <p:txBody>
          <a:bodyPr>
            <a:normAutofit fontScale="85000" lnSpcReduction="20000"/>
          </a:bodyPr>
          <a:lstStyle/>
          <a:p>
            <a:r>
              <a:rPr lang="en-US" sz="3800" dirty="0" smtClean="0"/>
              <a:t>Target for 2009-2010 may be lower than, equal to, or higher than the baseline</a:t>
            </a:r>
          </a:p>
          <a:p>
            <a:pPr>
              <a:buNone/>
            </a:pPr>
            <a:endParaRPr lang="en-US" sz="3800" dirty="0" smtClean="0"/>
          </a:p>
          <a:p>
            <a:r>
              <a:rPr lang="en-US" sz="3800" dirty="0" smtClean="0"/>
              <a:t>Target for 2010-2011 must be higher than the baseline</a:t>
            </a:r>
          </a:p>
          <a:p>
            <a:pPr>
              <a:buNone/>
            </a:pPr>
            <a:endParaRPr lang="en-US" dirty="0"/>
          </a:p>
        </p:txBody>
      </p:sp>
      <p:sp>
        <p:nvSpPr>
          <p:cNvPr id="4" name="Slide Number Placeholder 3"/>
          <p:cNvSpPr>
            <a:spLocks noGrp="1"/>
          </p:cNvSpPr>
          <p:nvPr>
            <p:ph type="sldNum" sz="quarter" idx="12"/>
          </p:nvPr>
        </p:nvSpPr>
        <p:spPr/>
        <p:txBody>
          <a:bodyPr/>
          <a:lstStyle/>
          <a:p>
            <a:fld id="{EFB101ED-879C-4467-B70A-EE476C480442}"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Lower Target First Year</a:t>
            </a:r>
            <a:endParaRPr lang="en-US" dirty="0"/>
          </a:p>
        </p:txBody>
      </p:sp>
      <p:sp>
        <p:nvSpPr>
          <p:cNvPr id="7" name="Text Placeholder 6"/>
          <p:cNvSpPr>
            <a:spLocks noGrp="1"/>
          </p:cNvSpPr>
          <p:nvPr>
            <p:ph type="body" sz="half" idx="3"/>
          </p:nvPr>
        </p:nvSpPr>
        <p:spPr/>
        <p:txBody>
          <a:bodyPr/>
          <a:lstStyle/>
          <a:p>
            <a:pPr algn="ctr"/>
            <a:r>
              <a:rPr lang="en-US" dirty="0" smtClean="0"/>
              <a:t>Stay the Same First Year</a:t>
            </a:r>
            <a:endParaRPr lang="en-US" dirty="0"/>
          </a:p>
        </p:txBody>
      </p:sp>
      <p:graphicFrame>
        <p:nvGraphicFramePr>
          <p:cNvPr id="9" name="Content Placeholder 8"/>
          <p:cNvGraphicFramePr>
            <a:graphicFrameLocks noGrp="1"/>
          </p:cNvGraphicFramePr>
          <p:nvPr>
            <p:ph sz="quarter" idx="2"/>
          </p:nvPr>
        </p:nvGraphicFramePr>
        <p:xfrm>
          <a:off x="304800" y="2209800"/>
          <a:ext cx="4041774" cy="1828800"/>
        </p:xfrm>
        <a:graphic>
          <a:graphicData uri="http://schemas.openxmlformats.org/drawingml/2006/table">
            <a:tbl>
              <a:tblPr firstRow="1" bandRow="1">
                <a:tableStyleId>{5C22544A-7EE6-4342-B048-85BDC9FD1C3A}</a:tableStyleId>
              </a:tblPr>
              <a:tblGrid>
                <a:gridCol w="1347258"/>
                <a:gridCol w="1347258"/>
                <a:gridCol w="1347258"/>
              </a:tblGrid>
              <a:tr h="716280">
                <a:tc>
                  <a:txBody>
                    <a:bodyPr/>
                    <a:lstStyle/>
                    <a:p>
                      <a:pPr algn="ctr"/>
                      <a:r>
                        <a:rPr lang="en-US" dirty="0" smtClean="0"/>
                        <a:t>2008-09</a:t>
                      </a:r>
                    </a:p>
                    <a:p>
                      <a:pPr algn="ctr"/>
                      <a:r>
                        <a:rPr lang="en-US" sz="1400" dirty="0" smtClean="0"/>
                        <a:t>(Baseline)</a:t>
                      </a:r>
                      <a:endParaRPr lang="en-US" sz="1400" dirty="0"/>
                    </a:p>
                  </a:txBody>
                  <a:tcPr/>
                </a:tc>
                <a:tc>
                  <a:txBody>
                    <a:bodyPr/>
                    <a:lstStyle/>
                    <a:p>
                      <a:pPr algn="ctr"/>
                      <a:r>
                        <a:rPr lang="en-US" dirty="0" smtClean="0"/>
                        <a:t>2009-10</a:t>
                      </a:r>
                    </a:p>
                    <a:p>
                      <a:pPr algn="ctr"/>
                      <a:r>
                        <a:rPr lang="en-US" dirty="0" smtClean="0"/>
                        <a:t>Target</a:t>
                      </a:r>
                      <a:endParaRPr lang="en-US" dirty="0"/>
                    </a:p>
                  </a:txBody>
                  <a:tcPr/>
                </a:tc>
                <a:tc>
                  <a:txBody>
                    <a:bodyPr/>
                    <a:lstStyle/>
                    <a:p>
                      <a:pPr algn="ctr"/>
                      <a:r>
                        <a:rPr lang="en-US" dirty="0" smtClean="0"/>
                        <a:t>2010-11</a:t>
                      </a:r>
                    </a:p>
                    <a:p>
                      <a:pPr algn="ctr"/>
                      <a:r>
                        <a:rPr lang="en-US" dirty="0" smtClean="0"/>
                        <a:t>Target</a:t>
                      </a:r>
                      <a:endParaRPr lang="en-US" dirty="0"/>
                    </a:p>
                  </a:txBody>
                  <a:tcPr/>
                </a:tc>
              </a:tr>
              <a:tr h="370840">
                <a:tc>
                  <a:txBody>
                    <a:bodyPr/>
                    <a:lstStyle/>
                    <a:p>
                      <a:pPr algn="ctr"/>
                      <a:r>
                        <a:rPr lang="en-US" dirty="0" smtClean="0">
                          <a:latin typeface="Arial" pitchFamily="34" charset="0"/>
                          <a:cs typeface="Arial" pitchFamily="34" charset="0"/>
                        </a:rPr>
                        <a:t>7.A. </a:t>
                      </a:r>
                      <a:r>
                        <a:rPr lang="en-US" baseline="0" dirty="0" smtClean="0">
                          <a:latin typeface="Arial" pitchFamily="34" charset="0"/>
                          <a:cs typeface="Arial" pitchFamily="34" charset="0"/>
                        </a:rPr>
                        <a:t>  </a:t>
                      </a:r>
                      <a:r>
                        <a:rPr lang="en-US" dirty="0" smtClean="0">
                          <a:latin typeface="Arial" pitchFamily="34" charset="0"/>
                          <a:cs typeface="Arial" pitchFamily="34" charset="0"/>
                        </a:rPr>
                        <a:t>79.6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80.6</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7.B.</a:t>
                      </a:r>
                      <a:r>
                        <a:rPr lang="en-US" baseline="0" dirty="0" smtClean="0">
                          <a:latin typeface="Arial" pitchFamily="34" charset="0"/>
                          <a:cs typeface="Arial" pitchFamily="34" charset="0"/>
                        </a:rPr>
                        <a:t>   </a:t>
                      </a:r>
                      <a:r>
                        <a:rPr lang="en-US" dirty="0" smtClean="0">
                          <a:latin typeface="Arial" pitchFamily="34" charset="0"/>
                          <a:cs typeface="Arial" pitchFamily="34" charset="0"/>
                        </a:rPr>
                        <a:t>81.9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82.9</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7.C.   83.2</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84.2</a:t>
                      </a:r>
                      <a:endParaRPr lang="en-US" dirty="0">
                        <a:latin typeface="Arial" pitchFamily="34" charset="0"/>
                        <a:cs typeface="Arial" pitchFamily="34" charset="0"/>
                      </a:endParaRPr>
                    </a:p>
                  </a:txBody>
                  <a:tcPr/>
                </a:tc>
              </a:tr>
            </a:tbl>
          </a:graphicData>
        </a:graphic>
      </p:graphicFrame>
      <p:graphicFrame>
        <p:nvGraphicFramePr>
          <p:cNvPr id="10" name="Content Placeholder 9"/>
          <p:cNvGraphicFramePr>
            <a:graphicFrameLocks noGrp="1"/>
          </p:cNvGraphicFramePr>
          <p:nvPr>
            <p:ph sz="quarter" idx="4"/>
          </p:nvPr>
        </p:nvGraphicFramePr>
        <p:xfrm>
          <a:off x="4800600" y="2209800"/>
          <a:ext cx="4038600" cy="1752600"/>
        </p:xfrm>
        <a:graphic>
          <a:graphicData uri="http://schemas.openxmlformats.org/drawingml/2006/table">
            <a:tbl>
              <a:tblPr firstRow="1" bandRow="1">
                <a:tableStyleId>{5C22544A-7EE6-4342-B048-85BDC9FD1C3A}</a:tableStyleId>
              </a:tblPr>
              <a:tblGrid>
                <a:gridCol w="1346200"/>
                <a:gridCol w="1346200"/>
                <a:gridCol w="1346200"/>
              </a:tblGrid>
              <a:tr h="304800">
                <a:tc>
                  <a:txBody>
                    <a:bodyPr/>
                    <a:lstStyle/>
                    <a:p>
                      <a:pPr algn="ctr"/>
                      <a:r>
                        <a:rPr lang="en-US" dirty="0" smtClean="0"/>
                        <a:t>2008-09</a:t>
                      </a:r>
                    </a:p>
                    <a:p>
                      <a:pPr algn="ctr"/>
                      <a:r>
                        <a:rPr lang="en-US" sz="1400" dirty="0" smtClean="0"/>
                        <a:t>(Baseline)</a:t>
                      </a:r>
                      <a:endParaRPr lang="en-US" sz="1400" dirty="0"/>
                    </a:p>
                  </a:txBody>
                  <a:tcPr/>
                </a:tc>
                <a:tc>
                  <a:txBody>
                    <a:bodyPr/>
                    <a:lstStyle/>
                    <a:p>
                      <a:pPr algn="ctr"/>
                      <a:r>
                        <a:rPr lang="en-US" dirty="0" smtClean="0"/>
                        <a:t>2009-10</a:t>
                      </a:r>
                    </a:p>
                    <a:p>
                      <a:pPr algn="ctr"/>
                      <a:r>
                        <a:rPr lang="en-US" dirty="0" smtClean="0"/>
                        <a:t>Target</a:t>
                      </a:r>
                      <a:endParaRPr lang="en-US" dirty="0"/>
                    </a:p>
                  </a:txBody>
                  <a:tcPr/>
                </a:tc>
                <a:tc>
                  <a:txBody>
                    <a:bodyPr/>
                    <a:lstStyle/>
                    <a:p>
                      <a:pPr algn="ctr"/>
                      <a:r>
                        <a:rPr lang="en-US" dirty="0" smtClean="0"/>
                        <a:t>2010-11</a:t>
                      </a:r>
                    </a:p>
                    <a:p>
                      <a:pPr algn="ctr"/>
                      <a:r>
                        <a:rPr lang="en-US" dirty="0" smtClean="0"/>
                        <a:t>Target</a:t>
                      </a:r>
                      <a:endParaRPr lang="en-US" dirty="0"/>
                    </a:p>
                  </a:txBody>
                  <a:tcPr/>
                </a:tc>
              </a:tr>
              <a:tr h="370840">
                <a:tc>
                  <a:txBody>
                    <a:bodyPr/>
                    <a:lstStyle/>
                    <a:p>
                      <a:pPr algn="ctr"/>
                      <a:r>
                        <a:rPr lang="en-US" dirty="0" smtClean="0">
                          <a:latin typeface="Arial" pitchFamily="34" charset="0"/>
                          <a:cs typeface="Arial" pitchFamily="34" charset="0"/>
                        </a:rPr>
                        <a:t>7.A.</a:t>
                      </a:r>
                      <a:r>
                        <a:rPr lang="en-US" baseline="0" dirty="0" smtClean="0">
                          <a:latin typeface="Arial" pitchFamily="34" charset="0"/>
                          <a:cs typeface="Arial" pitchFamily="34" charset="0"/>
                        </a:rPr>
                        <a:t>   </a:t>
                      </a:r>
                      <a:r>
                        <a:rPr lang="en-US" dirty="0" smtClean="0">
                          <a:latin typeface="Arial" pitchFamily="34" charset="0"/>
                          <a:cs typeface="Arial" pitchFamily="34" charset="0"/>
                        </a:rPr>
                        <a:t>79.6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79.6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80.6</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7.B.   81.9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81.9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82.9</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7.C.</a:t>
                      </a:r>
                      <a:r>
                        <a:rPr lang="en-US" baseline="0" dirty="0" smtClean="0">
                          <a:latin typeface="Arial" pitchFamily="34" charset="0"/>
                          <a:cs typeface="Arial" pitchFamily="34" charset="0"/>
                        </a:rPr>
                        <a:t>   </a:t>
                      </a:r>
                      <a:r>
                        <a:rPr lang="en-US" dirty="0" smtClean="0">
                          <a:latin typeface="Arial" pitchFamily="34" charset="0"/>
                          <a:cs typeface="Arial" pitchFamily="34" charset="0"/>
                        </a:rPr>
                        <a:t>83.2</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83.2</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84.2</a:t>
                      </a:r>
                      <a:endParaRPr lang="en-US" dirty="0">
                        <a:latin typeface="Arial" pitchFamily="34" charset="0"/>
                        <a:cs typeface="Arial"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EFB101ED-879C-4467-B70A-EE476C480442}" type="slidenum">
              <a:rPr lang="en-US" smtClean="0"/>
              <a:pPr/>
              <a:t>44</a:t>
            </a:fld>
            <a:endParaRPr lang="en-US" dirty="0"/>
          </a:p>
        </p:txBody>
      </p:sp>
      <p:sp>
        <p:nvSpPr>
          <p:cNvPr id="2" name="Title 1"/>
          <p:cNvSpPr>
            <a:spLocks noGrp="1"/>
          </p:cNvSpPr>
          <p:nvPr>
            <p:ph type="title"/>
          </p:nvPr>
        </p:nvSpPr>
        <p:spPr/>
        <p:txBody>
          <a:bodyPr anchor="ctr">
            <a:normAutofit/>
          </a:bodyPr>
          <a:lstStyle/>
          <a:p>
            <a:r>
              <a:rPr lang="en-US" sz="2800" dirty="0" smtClean="0"/>
              <a:t>Three Options to Consider – Summary Statement #1</a:t>
            </a:r>
            <a:endParaRPr lang="en-US" sz="2800" dirty="0"/>
          </a:p>
        </p:txBody>
      </p:sp>
      <p:sp>
        <p:nvSpPr>
          <p:cNvPr id="8" name="Text Placeholder 4"/>
          <p:cNvSpPr txBox="1">
            <a:spLocks/>
          </p:cNvSpPr>
          <p:nvPr/>
        </p:nvSpPr>
        <p:spPr>
          <a:xfrm>
            <a:off x="2743200" y="4191000"/>
            <a:ext cx="4040188" cy="732974"/>
          </a:xfrm>
          <a:prstGeom prst="rect">
            <a:avLst/>
          </a:prstGeom>
          <a:solidFill>
            <a:schemeClr val="accent1"/>
          </a:solidFill>
          <a:ln w="15875" cap="rnd" cmpd="sng" algn="ctr">
            <a:noFill/>
            <a:prstDash val="solid"/>
          </a:ln>
          <a:effectLst>
            <a:outerShdw blurRad="50800" dist="25400" dir="5400000" rotWithShape="0">
              <a:srgbClr val="000000">
                <a:alpha val="35000"/>
              </a:srgbClr>
            </a:outerShdw>
          </a:effectLst>
        </p:spPr>
        <p:txBody>
          <a:bodyPr vert="horz" anchor="ctr">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2200" b="1" dirty="0" smtClean="0">
                <a:solidFill>
                  <a:srgbClr val="FFFFFF"/>
                </a:solidFill>
              </a:rPr>
              <a:t>Higher</a:t>
            </a:r>
            <a:r>
              <a:rPr kumimoji="0" lang="en-US" sz="2200" b="1" i="0" u="none" strike="noStrike" kern="1200" cap="none" spc="0" normalizeH="0" baseline="0" noProof="0" dirty="0" smtClean="0">
                <a:ln>
                  <a:noFill/>
                </a:ln>
                <a:solidFill>
                  <a:srgbClr val="FFFFFF"/>
                </a:solidFill>
                <a:effectLst/>
                <a:uLnTx/>
                <a:uFillTx/>
                <a:latin typeface="+mn-lt"/>
                <a:ea typeface="+mn-ea"/>
                <a:cs typeface="+mn-cs"/>
              </a:rPr>
              <a:t> Target First Year</a:t>
            </a:r>
            <a:endParaRPr kumimoji="0" lang="en-US" sz="22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Content Placeholder 8"/>
          <p:cNvGraphicFramePr>
            <a:graphicFrameLocks/>
          </p:cNvGraphicFramePr>
          <p:nvPr/>
        </p:nvGraphicFramePr>
        <p:xfrm>
          <a:off x="2743200" y="4876800"/>
          <a:ext cx="4041774" cy="1752600"/>
        </p:xfrm>
        <a:graphic>
          <a:graphicData uri="http://schemas.openxmlformats.org/drawingml/2006/table">
            <a:tbl>
              <a:tblPr firstRow="1" bandRow="1">
                <a:tableStyleId>{5C22544A-7EE6-4342-B048-85BDC9FD1C3A}</a:tableStyleId>
              </a:tblPr>
              <a:tblGrid>
                <a:gridCol w="1347258"/>
                <a:gridCol w="1347258"/>
                <a:gridCol w="1347258"/>
              </a:tblGrid>
              <a:tr h="370840">
                <a:tc>
                  <a:txBody>
                    <a:bodyPr/>
                    <a:lstStyle/>
                    <a:p>
                      <a:pPr algn="ctr"/>
                      <a:r>
                        <a:rPr lang="en-US" dirty="0" smtClean="0"/>
                        <a:t>2008-09</a:t>
                      </a:r>
                    </a:p>
                    <a:p>
                      <a:pPr algn="ctr"/>
                      <a:r>
                        <a:rPr lang="en-US" sz="1400" dirty="0" smtClean="0"/>
                        <a:t>(Baseline)</a:t>
                      </a:r>
                      <a:endParaRPr lang="en-US" sz="1400" dirty="0"/>
                    </a:p>
                  </a:txBody>
                  <a:tcPr/>
                </a:tc>
                <a:tc>
                  <a:txBody>
                    <a:bodyPr/>
                    <a:lstStyle/>
                    <a:p>
                      <a:pPr algn="ctr"/>
                      <a:r>
                        <a:rPr lang="en-US" dirty="0" smtClean="0"/>
                        <a:t>2009-10</a:t>
                      </a:r>
                    </a:p>
                    <a:p>
                      <a:pPr algn="ctr"/>
                      <a:r>
                        <a:rPr lang="en-US" dirty="0" smtClean="0"/>
                        <a:t>Target</a:t>
                      </a:r>
                      <a:endParaRPr lang="en-US" dirty="0"/>
                    </a:p>
                  </a:txBody>
                  <a:tcPr/>
                </a:tc>
                <a:tc>
                  <a:txBody>
                    <a:bodyPr/>
                    <a:lstStyle/>
                    <a:p>
                      <a:pPr algn="ctr"/>
                      <a:r>
                        <a:rPr lang="en-US" dirty="0" smtClean="0"/>
                        <a:t>2010-11</a:t>
                      </a:r>
                    </a:p>
                    <a:p>
                      <a:pPr algn="ctr"/>
                      <a:r>
                        <a:rPr lang="en-US" dirty="0" smtClean="0"/>
                        <a:t>Target</a:t>
                      </a:r>
                      <a:endParaRPr lang="en-US" dirty="0"/>
                    </a:p>
                  </a:txBody>
                  <a:tcPr/>
                </a:tc>
              </a:tr>
              <a:tr h="370840">
                <a:tc>
                  <a:txBody>
                    <a:bodyPr/>
                    <a:lstStyle/>
                    <a:p>
                      <a:pPr algn="ctr"/>
                      <a:r>
                        <a:rPr lang="en-US" dirty="0" smtClean="0">
                          <a:latin typeface="Arial" pitchFamily="34" charset="0"/>
                          <a:cs typeface="Arial" pitchFamily="34" charset="0"/>
                        </a:rPr>
                        <a:t>7.A. </a:t>
                      </a:r>
                      <a:r>
                        <a:rPr lang="en-US" baseline="0" dirty="0" smtClean="0">
                          <a:latin typeface="Arial" pitchFamily="34" charset="0"/>
                          <a:cs typeface="Arial" pitchFamily="34" charset="0"/>
                        </a:rPr>
                        <a:t>  </a:t>
                      </a:r>
                      <a:r>
                        <a:rPr lang="en-US" dirty="0" smtClean="0">
                          <a:latin typeface="Arial" pitchFamily="34" charset="0"/>
                          <a:cs typeface="Arial" pitchFamily="34" charset="0"/>
                        </a:rPr>
                        <a:t>79.6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80.6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81.6</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7.B.</a:t>
                      </a:r>
                      <a:r>
                        <a:rPr lang="en-US" baseline="0" dirty="0" smtClean="0">
                          <a:latin typeface="Arial" pitchFamily="34" charset="0"/>
                          <a:cs typeface="Arial" pitchFamily="34" charset="0"/>
                        </a:rPr>
                        <a:t>   </a:t>
                      </a:r>
                      <a:r>
                        <a:rPr lang="en-US" dirty="0" smtClean="0">
                          <a:latin typeface="Arial" pitchFamily="34" charset="0"/>
                          <a:cs typeface="Arial" pitchFamily="34" charset="0"/>
                        </a:rPr>
                        <a:t>81.9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82.9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83.9</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7.C.   83.2</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84.2</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85.2</a:t>
                      </a:r>
                      <a:endParaRPr lang="en-US" dirty="0">
                        <a:latin typeface="Arial" pitchFamily="34" charset="0"/>
                        <a:cs typeface="Arial" pitchFamily="34" charset="0"/>
                      </a:endParaRPr>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Lower Target First Year</a:t>
            </a:r>
            <a:endParaRPr lang="en-US" dirty="0"/>
          </a:p>
        </p:txBody>
      </p:sp>
      <p:sp>
        <p:nvSpPr>
          <p:cNvPr id="7" name="Text Placeholder 6"/>
          <p:cNvSpPr>
            <a:spLocks noGrp="1"/>
          </p:cNvSpPr>
          <p:nvPr>
            <p:ph type="body" sz="half" idx="3"/>
          </p:nvPr>
        </p:nvSpPr>
        <p:spPr/>
        <p:txBody>
          <a:bodyPr/>
          <a:lstStyle/>
          <a:p>
            <a:pPr algn="ctr"/>
            <a:r>
              <a:rPr lang="en-US" dirty="0" smtClean="0"/>
              <a:t>Stay the Same First Year</a:t>
            </a:r>
            <a:endParaRPr lang="en-US" dirty="0"/>
          </a:p>
        </p:txBody>
      </p:sp>
      <p:graphicFrame>
        <p:nvGraphicFramePr>
          <p:cNvPr id="9" name="Content Placeholder 8"/>
          <p:cNvGraphicFramePr>
            <a:graphicFrameLocks noGrp="1"/>
          </p:cNvGraphicFramePr>
          <p:nvPr>
            <p:ph sz="quarter" idx="2"/>
          </p:nvPr>
        </p:nvGraphicFramePr>
        <p:xfrm>
          <a:off x="304800" y="2209800"/>
          <a:ext cx="4041774" cy="1752600"/>
        </p:xfrm>
        <a:graphic>
          <a:graphicData uri="http://schemas.openxmlformats.org/drawingml/2006/table">
            <a:tbl>
              <a:tblPr firstRow="1" bandRow="1">
                <a:tableStyleId>{5C22544A-7EE6-4342-B048-85BDC9FD1C3A}</a:tableStyleId>
              </a:tblPr>
              <a:tblGrid>
                <a:gridCol w="1347258"/>
                <a:gridCol w="1347258"/>
                <a:gridCol w="1347258"/>
              </a:tblGrid>
              <a:tr h="370840">
                <a:tc>
                  <a:txBody>
                    <a:bodyPr/>
                    <a:lstStyle/>
                    <a:p>
                      <a:pPr algn="ctr"/>
                      <a:r>
                        <a:rPr lang="en-US" dirty="0" smtClean="0"/>
                        <a:t>2008-09</a:t>
                      </a:r>
                    </a:p>
                    <a:p>
                      <a:pPr algn="ctr"/>
                      <a:r>
                        <a:rPr lang="en-US" sz="1400" dirty="0" smtClean="0"/>
                        <a:t>(Baseline)</a:t>
                      </a:r>
                      <a:endParaRPr lang="en-US" sz="1400" dirty="0"/>
                    </a:p>
                  </a:txBody>
                  <a:tcPr/>
                </a:tc>
                <a:tc>
                  <a:txBody>
                    <a:bodyPr/>
                    <a:lstStyle/>
                    <a:p>
                      <a:pPr algn="ctr"/>
                      <a:r>
                        <a:rPr lang="en-US" dirty="0" smtClean="0"/>
                        <a:t>2009-10</a:t>
                      </a:r>
                    </a:p>
                    <a:p>
                      <a:pPr algn="ctr"/>
                      <a:r>
                        <a:rPr lang="en-US" dirty="0" smtClean="0"/>
                        <a:t>Target</a:t>
                      </a:r>
                      <a:endParaRPr lang="en-US" dirty="0"/>
                    </a:p>
                  </a:txBody>
                  <a:tcPr/>
                </a:tc>
                <a:tc>
                  <a:txBody>
                    <a:bodyPr/>
                    <a:lstStyle/>
                    <a:p>
                      <a:pPr algn="ctr"/>
                      <a:r>
                        <a:rPr lang="en-US" dirty="0" smtClean="0"/>
                        <a:t>2010-11</a:t>
                      </a:r>
                    </a:p>
                    <a:p>
                      <a:pPr algn="ctr"/>
                      <a:r>
                        <a:rPr lang="en-US" dirty="0" smtClean="0"/>
                        <a:t>Target</a:t>
                      </a:r>
                      <a:endParaRPr lang="en-US" dirty="0"/>
                    </a:p>
                  </a:txBody>
                  <a:tcPr/>
                </a:tc>
              </a:tr>
              <a:tr h="370840">
                <a:tc>
                  <a:txBody>
                    <a:bodyPr/>
                    <a:lstStyle/>
                    <a:p>
                      <a:pPr algn="ctr"/>
                      <a:r>
                        <a:rPr lang="en-US" dirty="0" smtClean="0">
                          <a:latin typeface="Arial" pitchFamily="34" charset="0"/>
                          <a:cs typeface="Arial" pitchFamily="34" charset="0"/>
                        </a:rPr>
                        <a:t>7.A.</a:t>
                      </a:r>
                      <a:r>
                        <a:rPr lang="en-US" baseline="0" dirty="0" smtClean="0">
                          <a:latin typeface="Arial" pitchFamily="34" charset="0"/>
                          <a:cs typeface="Arial" pitchFamily="34" charset="0"/>
                        </a:rPr>
                        <a:t>   </a:t>
                      </a:r>
                      <a:r>
                        <a:rPr lang="en-US" dirty="0" smtClean="0">
                          <a:latin typeface="Arial" pitchFamily="34" charset="0"/>
                          <a:cs typeface="Arial" pitchFamily="34" charset="0"/>
                        </a:rPr>
                        <a:t>70.3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66.4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71.3</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7.B.   62.5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58.5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63.5</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7.C.   81.4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77.4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82.4</a:t>
                      </a:r>
                      <a:endParaRPr lang="en-US" dirty="0">
                        <a:latin typeface="Arial" pitchFamily="34" charset="0"/>
                        <a:cs typeface="Arial" pitchFamily="34" charset="0"/>
                      </a:endParaRPr>
                    </a:p>
                  </a:txBody>
                  <a:tcPr/>
                </a:tc>
              </a:tr>
            </a:tbl>
          </a:graphicData>
        </a:graphic>
      </p:graphicFrame>
      <p:graphicFrame>
        <p:nvGraphicFramePr>
          <p:cNvPr id="10" name="Content Placeholder 9"/>
          <p:cNvGraphicFramePr>
            <a:graphicFrameLocks noGrp="1"/>
          </p:cNvGraphicFramePr>
          <p:nvPr>
            <p:ph sz="quarter" idx="4"/>
          </p:nvPr>
        </p:nvGraphicFramePr>
        <p:xfrm>
          <a:off x="4800600" y="2209800"/>
          <a:ext cx="4038600" cy="1752600"/>
        </p:xfrm>
        <a:graphic>
          <a:graphicData uri="http://schemas.openxmlformats.org/drawingml/2006/table">
            <a:tbl>
              <a:tblPr firstRow="1" bandRow="1">
                <a:tableStyleId>{5C22544A-7EE6-4342-B048-85BDC9FD1C3A}</a:tableStyleId>
              </a:tblPr>
              <a:tblGrid>
                <a:gridCol w="1346200"/>
                <a:gridCol w="1346200"/>
                <a:gridCol w="1346200"/>
              </a:tblGrid>
              <a:tr h="370840">
                <a:tc>
                  <a:txBody>
                    <a:bodyPr/>
                    <a:lstStyle/>
                    <a:p>
                      <a:pPr algn="ctr"/>
                      <a:r>
                        <a:rPr lang="en-US" dirty="0" smtClean="0"/>
                        <a:t>2008-09</a:t>
                      </a:r>
                    </a:p>
                    <a:p>
                      <a:pPr algn="ctr"/>
                      <a:r>
                        <a:rPr lang="en-US" sz="1400" dirty="0" smtClean="0"/>
                        <a:t>(Baseline)</a:t>
                      </a:r>
                      <a:endParaRPr lang="en-US" sz="1400" dirty="0"/>
                    </a:p>
                  </a:txBody>
                  <a:tcPr/>
                </a:tc>
                <a:tc>
                  <a:txBody>
                    <a:bodyPr/>
                    <a:lstStyle/>
                    <a:p>
                      <a:pPr algn="ctr"/>
                      <a:r>
                        <a:rPr lang="en-US" dirty="0" smtClean="0"/>
                        <a:t>2009-10</a:t>
                      </a:r>
                    </a:p>
                    <a:p>
                      <a:pPr algn="ctr"/>
                      <a:r>
                        <a:rPr lang="en-US" dirty="0" smtClean="0"/>
                        <a:t>Target</a:t>
                      </a:r>
                      <a:endParaRPr lang="en-US" dirty="0"/>
                    </a:p>
                  </a:txBody>
                  <a:tcPr/>
                </a:tc>
                <a:tc>
                  <a:txBody>
                    <a:bodyPr/>
                    <a:lstStyle/>
                    <a:p>
                      <a:pPr algn="ctr"/>
                      <a:r>
                        <a:rPr lang="en-US" dirty="0" smtClean="0"/>
                        <a:t>2010-11</a:t>
                      </a:r>
                    </a:p>
                    <a:p>
                      <a:pPr algn="ctr"/>
                      <a:r>
                        <a:rPr lang="en-US" dirty="0" smtClean="0"/>
                        <a:t>Target</a:t>
                      </a:r>
                      <a:endParaRPr lang="en-US" dirty="0"/>
                    </a:p>
                  </a:txBody>
                  <a:tcPr/>
                </a:tc>
              </a:tr>
              <a:tr h="370840">
                <a:tc>
                  <a:txBody>
                    <a:bodyPr/>
                    <a:lstStyle/>
                    <a:p>
                      <a:pPr algn="ctr"/>
                      <a:r>
                        <a:rPr lang="en-US" dirty="0" smtClean="0">
                          <a:latin typeface="Arial" pitchFamily="34" charset="0"/>
                          <a:cs typeface="Arial" pitchFamily="34" charset="0"/>
                        </a:rPr>
                        <a:t>7.A.</a:t>
                      </a:r>
                      <a:r>
                        <a:rPr lang="en-US" baseline="0" dirty="0" smtClean="0">
                          <a:latin typeface="Arial" pitchFamily="34" charset="0"/>
                          <a:cs typeface="Arial" pitchFamily="34" charset="0"/>
                        </a:rPr>
                        <a:t>   </a:t>
                      </a:r>
                      <a:r>
                        <a:rPr lang="en-US" dirty="0" smtClean="0">
                          <a:latin typeface="Arial" pitchFamily="34" charset="0"/>
                          <a:cs typeface="Arial" pitchFamily="34" charset="0"/>
                        </a:rPr>
                        <a:t>70.3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70.3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71.3</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7.B.   62.5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62.5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63.5</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7.C.   81.4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81.4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82.4</a:t>
                      </a:r>
                      <a:endParaRPr lang="en-US" dirty="0">
                        <a:latin typeface="Arial" pitchFamily="34" charset="0"/>
                        <a:cs typeface="Arial"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EFB101ED-879C-4467-B70A-EE476C480442}" type="slidenum">
              <a:rPr lang="en-US" smtClean="0"/>
              <a:pPr/>
              <a:t>45</a:t>
            </a:fld>
            <a:endParaRPr lang="en-US" dirty="0"/>
          </a:p>
        </p:txBody>
      </p:sp>
      <p:sp>
        <p:nvSpPr>
          <p:cNvPr id="2" name="Title 1"/>
          <p:cNvSpPr>
            <a:spLocks noGrp="1"/>
          </p:cNvSpPr>
          <p:nvPr>
            <p:ph type="title"/>
          </p:nvPr>
        </p:nvSpPr>
        <p:spPr/>
        <p:txBody>
          <a:bodyPr anchor="ctr">
            <a:normAutofit/>
          </a:bodyPr>
          <a:lstStyle/>
          <a:p>
            <a:r>
              <a:rPr lang="en-US" sz="2800" dirty="0" smtClean="0"/>
              <a:t>Three Options to Consider – Summary Statement #2</a:t>
            </a:r>
            <a:endParaRPr lang="en-US" sz="2800" dirty="0"/>
          </a:p>
        </p:txBody>
      </p:sp>
      <p:sp>
        <p:nvSpPr>
          <p:cNvPr id="8" name="Text Placeholder 4"/>
          <p:cNvSpPr txBox="1">
            <a:spLocks/>
          </p:cNvSpPr>
          <p:nvPr/>
        </p:nvSpPr>
        <p:spPr>
          <a:xfrm>
            <a:off x="2743200" y="4038600"/>
            <a:ext cx="4040188" cy="732974"/>
          </a:xfrm>
          <a:prstGeom prst="rect">
            <a:avLst/>
          </a:prstGeom>
          <a:solidFill>
            <a:schemeClr val="accent1"/>
          </a:solidFill>
          <a:ln w="15875" cap="rnd" cmpd="sng" algn="ctr">
            <a:noFill/>
            <a:prstDash val="solid"/>
          </a:ln>
          <a:effectLst>
            <a:outerShdw blurRad="50800" dist="25400" dir="5400000" rotWithShape="0">
              <a:srgbClr val="000000">
                <a:alpha val="35000"/>
              </a:srgbClr>
            </a:outerShdw>
          </a:effectLst>
        </p:spPr>
        <p:txBody>
          <a:bodyPr vert="horz" anchor="ctr">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2200" b="1" dirty="0" smtClean="0">
                <a:solidFill>
                  <a:srgbClr val="FFFFFF"/>
                </a:solidFill>
              </a:rPr>
              <a:t>Higher</a:t>
            </a:r>
            <a:r>
              <a:rPr kumimoji="0" lang="en-US" sz="2200" b="1" i="0" u="none" strike="noStrike" kern="1200" cap="none" spc="0" normalizeH="0" baseline="0" noProof="0" dirty="0" smtClean="0">
                <a:ln>
                  <a:noFill/>
                </a:ln>
                <a:solidFill>
                  <a:srgbClr val="FFFFFF"/>
                </a:solidFill>
                <a:effectLst/>
                <a:uLnTx/>
                <a:uFillTx/>
                <a:latin typeface="+mn-lt"/>
                <a:ea typeface="+mn-ea"/>
                <a:cs typeface="+mn-cs"/>
              </a:rPr>
              <a:t> Target First Year</a:t>
            </a:r>
            <a:endParaRPr kumimoji="0" lang="en-US" sz="22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Content Placeholder 8"/>
          <p:cNvGraphicFramePr>
            <a:graphicFrameLocks/>
          </p:cNvGraphicFramePr>
          <p:nvPr/>
        </p:nvGraphicFramePr>
        <p:xfrm>
          <a:off x="2743200" y="4800600"/>
          <a:ext cx="4041774" cy="1752600"/>
        </p:xfrm>
        <a:graphic>
          <a:graphicData uri="http://schemas.openxmlformats.org/drawingml/2006/table">
            <a:tbl>
              <a:tblPr firstRow="1" bandRow="1">
                <a:tableStyleId>{5C22544A-7EE6-4342-B048-85BDC9FD1C3A}</a:tableStyleId>
              </a:tblPr>
              <a:tblGrid>
                <a:gridCol w="1347258"/>
                <a:gridCol w="1347258"/>
                <a:gridCol w="1347258"/>
              </a:tblGrid>
              <a:tr h="370840">
                <a:tc>
                  <a:txBody>
                    <a:bodyPr/>
                    <a:lstStyle/>
                    <a:p>
                      <a:pPr algn="ctr"/>
                      <a:r>
                        <a:rPr lang="en-US" dirty="0" smtClean="0"/>
                        <a:t>2008-09</a:t>
                      </a:r>
                    </a:p>
                    <a:p>
                      <a:pPr algn="ctr"/>
                      <a:r>
                        <a:rPr lang="en-US" sz="1400" dirty="0" smtClean="0"/>
                        <a:t>(Baseline)</a:t>
                      </a:r>
                      <a:endParaRPr lang="en-US" sz="1400" dirty="0"/>
                    </a:p>
                  </a:txBody>
                  <a:tcPr/>
                </a:tc>
                <a:tc>
                  <a:txBody>
                    <a:bodyPr/>
                    <a:lstStyle/>
                    <a:p>
                      <a:pPr algn="ctr"/>
                      <a:r>
                        <a:rPr lang="en-US" dirty="0" smtClean="0"/>
                        <a:t>2009-10</a:t>
                      </a:r>
                    </a:p>
                    <a:p>
                      <a:pPr algn="ctr"/>
                      <a:r>
                        <a:rPr lang="en-US" dirty="0" smtClean="0"/>
                        <a:t>Target</a:t>
                      </a:r>
                      <a:endParaRPr lang="en-US" dirty="0"/>
                    </a:p>
                  </a:txBody>
                  <a:tcPr/>
                </a:tc>
                <a:tc>
                  <a:txBody>
                    <a:bodyPr/>
                    <a:lstStyle/>
                    <a:p>
                      <a:pPr algn="ctr"/>
                      <a:r>
                        <a:rPr lang="en-US" dirty="0" smtClean="0"/>
                        <a:t>2010-11</a:t>
                      </a:r>
                    </a:p>
                    <a:p>
                      <a:pPr algn="ctr"/>
                      <a:r>
                        <a:rPr lang="en-US" dirty="0" smtClean="0"/>
                        <a:t>Target</a:t>
                      </a:r>
                      <a:endParaRPr lang="en-US" dirty="0"/>
                    </a:p>
                  </a:txBody>
                  <a:tcPr/>
                </a:tc>
              </a:tr>
              <a:tr h="370840">
                <a:tc>
                  <a:txBody>
                    <a:bodyPr/>
                    <a:lstStyle/>
                    <a:p>
                      <a:pPr algn="ctr"/>
                      <a:r>
                        <a:rPr lang="en-US" dirty="0" smtClean="0">
                          <a:latin typeface="Arial" pitchFamily="34" charset="0"/>
                          <a:cs typeface="Arial" pitchFamily="34" charset="0"/>
                        </a:rPr>
                        <a:t>7.A.</a:t>
                      </a:r>
                      <a:r>
                        <a:rPr lang="en-US" baseline="0" dirty="0" smtClean="0">
                          <a:latin typeface="Arial" pitchFamily="34" charset="0"/>
                          <a:cs typeface="Arial" pitchFamily="34" charset="0"/>
                        </a:rPr>
                        <a:t>   </a:t>
                      </a:r>
                      <a:r>
                        <a:rPr lang="en-US" dirty="0" smtClean="0">
                          <a:latin typeface="Arial" pitchFamily="34" charset="0"/>
                          <a:cs typeface="Arial" pitchFamily="34" charset="0"/>
                        </a:rPr>
                        <a:t>70.3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71.3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72.3</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7.B.   62.5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63.5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64.5</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7.C.   81.4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82.4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83.4</a:t>
                      </a:r>
                      <a:endParaRPr lang="en-US" dirty="0">
                        <a:latin typeface="Arial" pitchFamily="34" charset="0"/>
                        <a:cs typeface="Arial" pitchFamily="34" charset="0"/>
                      </a:endParaRPr>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Improvement Activities Impacting Outcomes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Immediate</a:t>
            </a:r>
          </a:p>
          <a:p>
            <a:r>
              <a:rPr lang="en-US" dirty="0" smtClean="0"/>
              <a:t>Data quality</a:t>
            </a:r>
          </a:p>
          <a:p>
            <a:pPr lvl="1"/>
            <a:r>
              <a:rPr lang="en-US" dirty="0" smtClean="0"/>
              <a:t>Enhanced use of Child Outcomes Fidelity Self Assessment</a:t>
            </a:r>
          </a:p>
          <a:p>
            <a:r>
              <a:rPr lang="en-US" dirty="0" smtClean="0"/>
              <a:t>Professional development</a:t>
            </a:r>
          </a:p>
          <a:p>
            <a:pPr lvl="1"/>
            <a:r>
              <a:rPr lang="en-US" dirty="0" smtClean="0"/>
              <a:t>Web-based training modules including video of team decision making process</a:t>
            </a:r>
          </a:p>
          <a:p>
            <a:r>
              <a:rPr lang="en-US" dirty="0" smtClean="0"/>
              <a:t>Focused data-driven technical assistance</a:t>
            </a:r>
          </a:p>
          <a:p>
            <a:pPr>
              <a:buNone/>
            </a:pPr>
            <a:r>
              <a:rPr lang="en-US" b="1" dirty="0" smtClean="0"/>
              <a:t>Very Near Future</a:t>
            </a:r>
          </a:p>
          <a:p>
            <a:r>
              <a:rPr lang="en-US" dirty="0" smtClean="0"/>
              <a:t>Increased data analysis</a:t>
            </a:r>
          </a:p>
          <a:p>
            <a:r>
              <a:rPr lang="en-US" dirty="0" smtClean="0"/>
              <a:t>Connecting the data to practices (FRII)</a:t>
            </a:r>
          </a:p>
          <a:p>
            <a:pPr>
              <a:buNone/>
            </a:pPr>
            <a:endParaRPr lang="en-US" dirty="0"/>
          </a:p>
        </p:txBody>
      </p:sp>
      <p:sp>
        <p:nvSpPr>
          <p:cNvPr id="4" name="Slide Number Placeholder 3"/>
          <p:cNvSpPr>
            <a:spLocks noGrp="1"/>
          </p:cNvSpPr>
          <p:nvPr>
            <p:ph type="sldNum" sz="quarter" idx="12"/>
          </p:nvPr>
        </p:nvSpPr>
        <p:spPr/>
        <p:txBody>
          <a:bodyPr/>
          <a:lstStyle/>
          <a:p>
            <a:fld id="{EFB101ED-879C-4467-B70A-EE476C480442}" type="slidenum">
              <a:rPr lang="en-US" smtClean="0"/>
              <a:pPr/>
              <a:t>46</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Data Timeline</a:t>
            </a:r>
            <a:endParaRPr lang="en-US" dirty="0"/>
          </a:p>
        </p:txBody>
      </p:sp>
      <p:sp>
        <p:nvSpPr>
          <p:cNvPr id="3" name="Slide Number Placeholder 2"/>
          <p:cNvSpPr>
            <a:spLocks noGrp="1"/>
          </p:cNvSpPr>
          <p:nvPr>
            <p:ph type="sldNum" sz="quarter" idx="12"/>
          </p:nvPr>
        </p:nvSpPr>
        <p:spPr/>
        <p:txBody>
          <a:bodyPr/>
          <a:lstStyle/>
          <a:p>
            <a:fld id="{EFB101ED-879C-4467-B70A-EE476C480442}" type="slidenum">
              <a:rPr lang="en-US" smtClean="0"/>
              <a:pPr/>
              <a:t>5</a:t>
            </a:fld>
            <a:endParaRPr lang="en-US"/>
          </a:p>
        </p:txBody>
      </p:sp>
      <p:graphicFrame>
        <p:nvGraphicFramePr>
          <p:cNvPr id="6" name="Content Placeholder 5"/>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Data Timeline</a:t>
            </a:r>
            <a:endParaRPr lang="en-US" dirty="0"/>
          </a:p>
        </p:txBody>
      </p:sp>
      <p:sp>
        <p:nvSpPr>
          <p:cNvPr id="3" name="Slide Number Placeholder 2"/>
          <p:cNvSpPr>
            <a:spLocks noGrp="1"/>
          </p:cNvSpPr>
          <p:nvPr>
            <p:ph type="sldNum" sz="quarter" idx="12"/>
          </p:nvPr>
        </p:nvSpPr>
        <p:spPr/>
        <p:txBody>
          <a:bodyPr/>
          <a:lstStyle/>
          <a:p>
            <a:fld id="{EFB101ED-879C-4467-B70A-EE476C480442}" type="slidenum">
              <a:rPr lang="en-US" smtClean="0"/>
              <a:pPr/>
              <a:t>6</a:t>
            </a:fld>
            <a:endParaRPr lang="en-US"/>
          </a:p>
        </p:txBody>
      </p:sp>
      <p:graphicFrame>
        <p:nvGraphicFramePr>
          <p:cNvPr id="5" name="Content Placeholder 4"/>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8DCD63D9-53AB-4829-BA2F-9E2860300A47}" type="slidenum">
              <a:rPr lang="en-US">
                <a:latin typeface="Arial" pitchFamily="34" charset="0"/>
              </a:rPr>
              <a:pPr/>
              <a:t>7</a:t>
            </a:fld>
            <a:endParaRPr lang="en-US">
              <a:latin typeface="Arial" pitchFamily="34" charset="0"/>
            </a:endParaRPr>
          </a:p>
        </p:txBody>
      </p:sp>
      <p:sp>
        <p:nvSpPr>
          <p:cNvPr id="12291" name="Rectangle 2"/>
          <p:cNvSpPr>
            <a:spLocks noGrp="1" noChangeArrowheads="1"/>
          </p:cNvSpPr>
          <p:nvPr>
            <p:ph type="title"/>
          </p:nvPr>
        </p:nvSpPr>
        <p:spPr/>
        <p:txBody>
          <a:bodyPr anchor="ctr">
            <a:noAutofit/>
          </a:bodyPr>
          <a:lstStyle/>
          <a:p>
            <a:pPr eaLnBrk="1" hangingPunct="1"/>
            <a:r>
              <a:rPr lang="en-US" sz="2800" dirty="0" smtClean="0"/>
              <a:t>Wisconsin’s “Birth to 6” Child Outcome System</a:t>
            </a:r>
          </a:p>
        </p:txBody>
      </p:sp>
      <p:sp>
        <p:nvSpPr>
          <p:cNvPr id="12292" name="Rectangle 3"/>
          <p:cNvSpPr>
            <a:spLocks noGrp="1" noChangeArrowheads="1"/>
          </p:cNvSpPr>
          <p:nvPr>
            <p:ph type="body" idx="1"/>
          </p:nvPr>
        </p:nvSpPr>
        <p:spPr>
          <a:xfrm>
            <a:off x="609600" y="1752600"/>
            <a:ext cx="8001000" cy="4343400"/>
          </a:xfrm>
        </p:spPr>
        <p:txBody>
          <a:bodyPr>
            <a:normAutofit/>
          </a:bodyPr>
          <a:lstStyle/>
          <a:p>
            <a:pPr lvl="1" eaLnBrk="1" hangingPunct="1">
              <a:buClr>
                <a:schemeClr val="tx1"/>
              </a:buClr>
              <a:buFontTx/>
              <a:buChar char="•"/>
            </a:pPr>
            <a:r>
              <a:rPr lang="en-US" sz="2400" dirty="0" smtClean="0"/>
              <a:t>Part B sampling strategy (Part C – Census)</a:t>
            </a:r>
          </a:p>
          <a:p>
            <a:pPr lvl="1">
              <a:buClr>
                <a:schemeClr val="tx1"/>
              </a:buClr>
              <a:buFontTx/>
              <a:buChar char="•"/>
            </a:pPr>
            <a:r>
              <a:rPr lang="en-US" sz="2400" dirty="0" smtClean="0"/>
              <a:t>Any child with an initial IEP and placement date that falls between July 1 and June 30 of the district’s self-assessment cycle year makes up a district’s sample cohort.</a:t>
            </a:r>
          </a:p>
          <a:p>
            <a:pPr lvl="2">
              <a:buClr>
                <a:schemeClr val="tx1"/>
              </a:buClr>
              <a:buFontTx/>
              <a:buChar char="•"/>
            </a:pPr>
            <a:r>
              <a:rPr lang="en-US" dirty="0" smtClean="0"/>
              <a:t>Report on all children in cohort until they turn 6 or exit the program</a:t>
            </a:r>
          </a:p>
          <a:p>
            <a:pPr lvl="1" eaLnBrk="1" hangingPunct="1">
              <a:buClr>
                <a:schemeClr val="tx1"/>
              </a:buClr>
              <a:buFontTx/>
              <a:buChar char="•"/>
            </a:pPr>
            <a:r>
              <a:rPr lang="en-US" sz="2400" dirty="0" smtClean="0"/>
              <a:t>Builds on existing practices</a:t>
            </a:r>
          </a:p>
          <a:p>
            <a:pPr lvl="1" eaLnBrk="1" hangingPunct="1">
              <a:buClr>
                <a:schemeClr val="tx1"/>
              </a:buClr>
              <a:buFontTx/>
              <a:buChar char="•"/>
            </a:pPr>
            <a:r>
              <a:rPr lang="en-US" sz="2400" dirty="0" smtClean="0"/>
              <a:t>Emphasizes on-going assessment</a:t>
            </a:r>
          </a:p>
          <a:p>
            <a:pPr lvl="1" eaLnBrk="1" hangingPunct="1">
              <a:buClr>
                <a:schemeClr val="tx1"/>
              </a:buClr>
              <a:buFontTx/>
              <a:buChar char="•"/>
            </a:pPr>
            <a:r>
              <a:rPr lang="en-US" sz="2400" dirty="0" smtClean="0"/>
              <a:t>Uses a team process to share information</a:t>
            </a:r>
          </a:p>
          <a:p>
            <a:pPr lvl="1">
              <a:buClr>
                <a:schemeClr val="tx1"/>
              </a:buClr>
              <a:buFontTx/>
              <a:buChar char="•"/>
            </a:pPr>
            <a:endParaRPr lang="en-US" sz="2400" dirty="0" smtClean="0"/>
          </a:p>
          <a:p>
            <a:pPr lvl="1" eaLnBrk="1" hangingPunct="1">
              <a:buClr>
                <a:schemeClr val="tx1"/>
              </a:buClr>
              <a:buFontTx/>
              <a:buChar char="•"/>
            </a:pPr>
            <a:endParaRPr lang="en-US" sz="2400" dirty="0" smtClean="0"/>
          </a:p>
          <a:p>
            <a:pPr lvl="1" eaLnBrk="1" hangingPunct="1">
              <a:buClr>
                <a:schemeClr val="tx1"/>
              </a:buClr>
              <a:buFontTx/>
              <a:buChar char="•"/>
            </a:pPr>
            <a:endParaRPr lang="en-US" sz="2400" dirty="0" smtClean="0"/>
          </a:p>
          <a:p>
            <a:pPr lvl="1" eaLnBrk="1" hangingPunct="1">
              <a:buClr>
                <a:schemeClr val="tx1"/>
              </a:buClr>
              <a:buFontTx/>
              <a:buChar char="•"/>
            </a:pPr>
            <a:endParaRPr lang="en-US" sz="2400" dirty="0" smtClean="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ctr">
            <a:normAutofit/>
          </a:bodyPr>
          <a:lstStyle/>
          <a:p>
            <a:r>
              <a:rPr lang="en-US" sz="2800" dirty="0" smtClean="0"/>
              <a:t>Wisconsin’s “Birth to 6” Child Outcome System</a:t>
            </a:r>
          </a:p>
        </p:txBody>
      </p:sp>
      <p:sp>
        <p:nvSpPr>
          <p:cNvPr id="13314" name="Slide Number Placeholder 4"/>
          <p:cNvSpPr>
            <a:spLocks noGrp="1"/>
          </p:cNvSpPr>
          <p:nvPr>
            <p:ph type="sldNum" sz="quarter" idx="12"/>
          </p:nvPr>
        </p:nvSpPr>
        <p:spPr>
          <a:noFill/>
        </p:spPr>
        <p:txBody>
          <a:bodyPr/>
          <a:lstStyle/>
          <a:p>
            <a:fld id="{960CE81E-6E31-426B-95A1-4002181DE8E1}" type="slidenum">
              <a:rPr lang="en-US">
                <a:latin typeface="Arial" pitchFamily="34" charset="0"/>
              </a:rPr>
              <a:pPr/>
              <a:t>8</a:t>
            </a:fld>
            <a:endParaRPr lang="en-US">
              <a:latin typeface="Arial" pitchFamily="34" charset="0"/>
            </a:endParaRPr>
          </a:p>
        </p:txBody>
      </p:sp>
      <p:sp>
        <p:nvSpPr>
          <p:cNvPr id="13316" name="Rectangle 3"/>
          <p:cNvSpPr>
            <a:spLocks noGrp="1" noChangeArrowheads="1"/>
          </p:cNvSpPr>
          <p:nvPr>
            <p:ph sz="quarter" idx="1"/>
          </p:nvPr>
        </p:nvSpPr>
        <p:spPr/>
        <p:txBody>
          <a:bodyPr>
            <a:normAutofit fontScale="40000" lnSpcReduction="20000"/>
          </a:bodyPr>
          <a:lstStyle/>
          <a:p>
            <a:pPr eaLnBrk="1" hangingPunct="1">
              <a:lnSpc>
                <a:spcPct val="90000"/>
              </a:lnSpc>
              <a:buNone/>
            </a:pPr>
            <a:endParaRPr lang="en-US" sz="4900" dirty="0" smtClean="0"/>
          </a:p>
          <a:p>
            <a:pPr eaLnBrk="1" hangingPunct="1">
              <a:lnSpc>
                <a:spcPct val="90000"/>
              </a:lnSpc>
            </a:pPr>
            <a:r>
              <a:rPr lang="en-US" sz="5100" dirty="0" smtClean="0">
                <a:solidFill>
                  <a:schemeClr val="tx2"/>
                </a:solidFill>
              </a:rPr>
              <a:t>Using the child outcome summary, team determines the entry rating within 60 days of entry into preschool program for each child who begins services between July 1st and June 30th of the cycle year.</a:t>
            </a:r>
          </a:p>
          <a:p>
            <a:pPr eaLnBrk="1" hangingPunct="1">
              <a:lnSpc>
                <a:spcPct val="90000"/>
              </a:lnSpc>
              <a:buNone/>
            </a:pPr>
            <a:endParaRPr lang="en-US" sz="5100" dirty="0" smtClean="0">
              <a:solidFill>
                <a:schemeClr val="tx2"/>
              </a:solidFill>
            </a:endParaRPr>
          </a:p>
          <a:p>
            <a:pPr eaLnBrk="1" hangingPunct="1">
              <a:lnSpc>
                <a:spcPct val="90000"/>
              </a:lnSpc>
            </a:pPr>
            <a:r>
              <a:rPr lang="en-US" sz="5100" dirty="0" smtClean="0">
                <a:solidFill>
                  <a:schemeClr val="tx2"/>
                </a:solidFill>
              </a:rPr>
              <a:t>Each child in the sample cohort is followed until they turn six, exit services, or moves out of a district.</a:t>
            </a:r>
          </a:p>
          <a:p>
            <a:pPr eaLnBrk="1" hangingPunct="1">
              <a:lnSpc>
                <a:spcPct val="90000"/>
              </a:lnSpc>
            </a:pPr>
            <a:endParaRPr lang="en-US" sz="5100" dirty="0" smtClean="0">
              <a:solidFill>
                <a:schemeClr val="tx2"/>
              </a:solidFill>
            </a:endParaRPr>
          </a:p>
          <a:p>
            <a:pPr>
              <a:lnSpc>
                <a:spcPct val="90000"/>
              </a:lnSpc>
            </a:pPr>
            <a:r>
              <a:rPr lang="en-US" sz="5100" dirty="0" smtClean="0">
                <a:solidFill>
                  <a:schemeClr val="tx2"/>
                </a:solidFill>
              </a:rPr>
              <a:t>It is recommended but not required that the Part C exit rating be used as the Part B entry rating.  This data is available on the Program Participation System (PPS).</a:t>
            </a:r>
          </a:p>
          <a:p>
            <a:pPr eaLnBrk="1" hangingPunct="1">
              <a:lnSpc>
                <a:spcPct val="90000"/>
              </a:lnSpc>
              <a:buNone/>
            </a:pPr>
            <a:endParaRPr lang="en-US" sz="5100" dirty="0" smtClean="0">
              <a:solidFill>
                <a:schemeClr val="tx2"/>
              </a:solidFill>
              <a:latin typeface="Georgia" pitchFamily="18" charset="0"/>
            </a:endParaRPr>
          </a:p>
          <a:p>
            <a:pPr eaLnBrk="1" hangingPunct="1">
              <a:lnSpc>
                <a:spcPct val="90000"/>
              </a:lnSpc>
            </a:pPr>
            <a:r>
              <a:rPr lang="en-US" sz="5100" dirty="0" smtClean="0">
                <a:solidFill>
                  <a:schemeClr val="tx2"/>
                </a:solidFill>
                <a:latin typeface="Georgia" pitchFamily="18" charset="0"/>
              </a:rPr>
              <a:t>Child outcome information is reported on the DPI Special Education Web Portal – Child Outcomes database by September 1</a:t>
            </a:r>
            <a:r>
              <a:rPr lang="en-US" sz="5100" baseline="30000" dirty="0" smtClean="0">
                <a:solidFill>
                  <a:schemeClr val="tx2"/>
                </a:solidFill>
                <a:latin typeface="Georgia" pitchFamily="18" charset="0"/>
              </a:rPr>
              <a:t>st</a:t>
            </a:r>
            <a:r>
              <a:rPr lang="en-US" sz="5100" dirty="0" smtClean="0">
                <a:solidFill>
                  <a:schemeClr val="tx2"/>
                </a:solidFill>
                <a:latin typeface="Georgia" pitchFamily="18" charset="0"/>
              </a:rPr>
              <a:t> following the June 30</a:t>
            </a:r>
            <a:r>
              <a:rPr lang="en-US" sz="5100" baseline="30000" dirty="0" smtClean="0">
                <a:solidFill>
                  <a:schemeClr val="tx2"/>
                </a:solidFill>
                <a:latin typeface="Georgia" pitchFamily="18" charset="0"/>
              </a:rPr>
              <a:t>th</a:t>
            </a:r>
            <a:r>
              <a:rPr lang="en-US" sz="5100" dirty="0" smtClean="0">
                <a:solidFill>
                  <a:schemeClr val="tx2"/>
                </a:solidFill>
                <a:latin typeface="Georgia" pitchFamily="18" charset="0"/>
              </a:rPr>
              <a:t> close of their entry year and each subsequent year until all of the students in the sample cohort have exited.</a:t>
            </a:r>
          </a:p>
          <a:p>
            <a:pPr eaLnBrk="1" hangingPunct="1">
              <a:lnSpc>
                <a:spcPct val="90000"/>
              </a:lnSpc>
            </a:pPr>
            <a:endParaRPr lang="en-US" sz="4900" dirty="0" smtClean="0"/>
          </a:p>
          <a:p>
            <a:pPr eaLnBrk="1" hangingPunct="1">
              <a:lnSpc>
                <a:spcPct val="90000"/>
              </a:lnSpc>
            </a:pPr>
            <a:endParaRPr lang="en-US" sz="4900" dirty="0" smtClean="0"/>
          </a:p>
          <a:p>
            <a:pPr eaLnBrk="1" hangingPunct="1">
              <a:lnSpc>
                <a:spcPct val="90000"/>
              </a:lnSpc>
            </a:pPr>
            <a:endParaRPr lang="en-US" sz="2000" b="1" dirty="0" smtClean="0"/>
          </a:p>
          <a:p>
            <a:pPr eaLnBrk="1" hangingPunct="1">
              <a:lnSpc>
                <a:spcPct val="90000"/>
              </a:lnSpc>
              <a:buFontTx/>
              <a:buNone/>
            </a:pPr>
            <a:endParaRPr lang="en-US" sz="1800" b="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mtClean="0"/>
              <a:t>Three Child Outcomes</a:t>
            </a:r>
          </a:p>
        </p:txBody>
      </p:sp>
      <p:sp>
        <p:nvSpPr>
          <p:cNvPr id="35844" name="Rectangle 3"/>
          <p:cNvSpPr>
            <a:spLocks noGrp="1" noChangeArrowheads="1"/>
          </p:cNvSpPr>
          <p:nvPr>
            <p:ph sz="quarter" idx="1"/>
          </p:nvPr>
        </p:nvSpPr>
        <p:spPr>
          <a:xfrm>
            <a:off x="304800" y="1905000"/>
            <a:ext cx="8503920" cy="2667000"/>
          </a:xfrm>
        </p:spPr>
        <p:txBody>
          <a:bodyPr/>
          <a:lstStyle/>
          <a:p>
            <a:r>
              <a:rPr lang="en-US" sz="2400" dirty="0" smtClean="0">
                <a:solidFill>
                  <a:schemeClr val="tx2"/>
                </a:solidFill>
              </a:rPr>
              <a:t>Children have positive social-emotional skills (including social relationships)</a:t>
            </a:r>
          </a:p>
          <a:p>
            <a:r>
              <a:rPr lang="en-US" sz="2400" dirty="0" smtClean="0">
                <a:solidFill>
                  <a:schemeClr val="tx2"/>
                </a:solidFill>
              </a:rPr>
              <a:t>Children acquire and use knowledge and skills (including early language/communication and early literacy)</a:t>
            </a:r>
          </a:p>
          <a:p>
            <a:r>
              <a:rPr lang="en-US" sz="2400" dirty="0" smtClean="0">
                <a:solidFill>
                  <a:schemeClr val="tx2"/>
                </a:solidFill>
              </a:rPr>
              <a:t>Children use appropriate behaviors to meet their needs</a:t>
            </a:r>
          </a:p>
          <a:p>
            <a:pPr>
              <a:buNone/>
            </a:pPr>
            <a:endParaRPr lang="en-US" sz="2800" dirty="0" smtClean="0"/>
          </a:p>
        </p:txBody>
      </p:sp>
      <p:sp>
        <p:nvSpPr>
          <p:cNvPr id="4" name="Slide Number Placeholder 3"/>
          <p:cNvSpPr>
            <a:spLocks noGrp="1"/>
          </p:cNvSpPr>
          <p:nvPr>
            <p:ph type="sldNum" sz="quarter" idx="12"/>
          </p:nvPr>
        </p:nvSpPr>
        <p:spPr/>
        <p:txBody>
          <a:bodyPr/>
          <a:lstStyle/>
          <a:p>
            <a:fld id="{EFB101ED-879C-4467-B70A-EE476C480442}" type="slidenum">
              <a:rPr lang="en-US" smtClean="0"/>
              <a:pPr/>
              <a:t>9</a:t>
            </a:fld>
            <a:endParaRPr lang="en-US"/>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1104</TotalTime>
  <Words>2064</Words>
  <Application>Microsoft Office PowerPoint</Application>
  <PresentationFormat>On-screen Show (4:3)</PresentationFormat>
  <Paragraphs>497</Paragraphs>
  <Slides>46</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Civic</vt:lpstr>
      <vt:lpstr>Document</vt:lpstr>
      <vt:lpstr>Acrobat Document</vt:lpstr>
      <vt:lpstr>Slide 1</vt:lpstr>
      <vt:lpstr>Goals for today</vt:lpstr>
      <vt:lpstr>Indicator #7 – Child Outcomes</vt:lpstr>
      <vt:lpstr>Basic Reporting Requirements</vt:lpstr>
      <vt:lpstr>Data Timeline</vt:lpstr>
      <vt:lpstr>Data Timeline</vt:lpstr>
      <vt:lpstr>Wisconsin’s “Birth to 6” Child Outcome System</vt:lpstr>
      <vt:lpstr>Wisconsin’s “Birth to 6” Child Outcome System</vt:lpstr>
      <vt:lpstr>Three Child Outcomes</vt:lpstr>
      <vt:lpstr>Child Outcomes Summary Form (COSF)</vt:lpstr>
      <vt:lpstr>Child Outcomes Summary Form (COSF)</vt:lpstr>
      <vt:lpstr>The two COSF questions</vt:lpstr>
      <vt:lpstr>Slide 13</vt:lpstr>
      <vt:lpstr>OSEP Reporting Categories</vt:lpstr>
      <vt:lpstr>Must have 2 data points to calculate progress</vt:lpstr>
      <vt:lpstr>The “a” category </vt:lpstr>
      <vt:lpstr>Slide 17</vt:lpstr>
      <vt:lpstr>Slide 18</vt:lpstr>
      <vt:lpstr>The “b” category</vt:lpstr>
      <vt:lpstr>Slide 20</vt:lpstr>
      <vt:lpstr>Slide 21</vt:lpstr>
      <vt:lpstr>The “c” category</vt:lpstr>
      <vt:lpstr>Slide 23</vt:lpstr>
      <vt:lpstr>The “d” category</vt:lpstr>
      <vt:lpstr>Slide 25</vt:lpstr>
      <vt:lpstr>The “e” category</vt:lpstr>
      <vt:lpstr>Slide 27</vt:lpstr>
      <vt:lpstr>Slide 28</vt:lpstr>
      <vt:lpstr>Slide 29</vt:lpstr>
      <vt:lpstr>Slide 30</vt:lpstr>
      <vt:lpstr>Slide 31</vt:lpstr>
      <vt:lpstr>The Summary Statements</vt:lpstr>
      <vt:lpstr>Summary Statement #1</vt:lpstr>
      <vt:lpstr>Summary Statement #2</vt:lpstr>
      <vt:lpstr>Where do the #s come from?  – Summary Statement Calculator</vt:lpstr>
      <vt:lpstr>Wisconsin’s Data</vt:lpstr>
      <vt:lpstr>Wisconsin’s Data</vt:lpstr>
      <vt:lpstr>What Does This Mean for Outcome #1 –  Positive Social-Emotional Skills?</vt:lpstr>
      <vt:lpstr>What Does This Mean for Outcome #2 –  Acquisition &amp; Use of Knowledge &amp; Skills?</vt:lpstr>
      <vt:lpstr>What Does This Mean for Outcome #3 –  Use Appropriate Behaviors to Meet Needs?</vt:lpstr>
      <vt:lpstr>Slide 41</vt:lpstr>
      <vt:lpstr>Slide 42</vt:lpstr>
      <vt:lpstr>Target Setting Considerations</vt:lpstr>
      <vt:lpstr>Three Options to Consider – Summary Statement #1</vt:lpstr>
      <vt:lpstr>Three Options to Consider – Summary Statement #2</vt:lpstr>
      <vt:lpstr>Improvement Activities Impacting Outcomes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Setting for Indicator 7</dc:title>
  <dc:subject>Discussion for Target Setting for Indicator 7</dc:subject>
  <dc:creator>Arango-Escalante, Erin</dc:creator>
  <cp:keywords>Indicator 7, targets, Child Outcomes</cp:keywords>
  <cp:lastModifiedBy>heisiar</cp:lastModifiedBy>
  <cp:revision>109</cp:revision>
  <dcterms:created xsi:type="dcterms:W3CDTF">2009-12-06T17:44:13Z</dcterms:created>
  <dcterms:modified xsi:type="dcterms:W3CDTF">2010-03-05T16:41:32Z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-468188264</vt:i4>
  </property>
  <property fmtid="{D5CDD505-2E9C-101B-9397-08002B2CF9AE}" pid="3" name="_NewReviewCycle">
    <vt:lpwstr/>
  </property>
  <property fmtid="{D5CDD505-2E9C-101B-9397-08002B2CF9AE}" pid="4" name="_EmailSubject">
    <vt:lpwstr>Materials for SPP Stakeholder Meeting</vt:lpwstr>
  </property>
  <property fmtid="{D5CDD505-2E9C-101B-9397-08002B2CF9AE}" pid="5" name="_AuthorEmail">
    <vt:lpwstr>Erin.Arango-Escalante@dpi.wi.gov</vt:lpwstr>
  </property>
  <property fmtid="{D5CDD505-2E9C-101B-9397-08002B2CF9AE}" pid="6" name="_AuthorEmailDisplayName">
    <vt:lpwstr>Arango-Escalante, Erin C.  DPI</vt:lpwstr>
  </property>
  <property fmtid="{D5CDD505-2E9C-101B-9397-08002B2CF9AE}" pid="7" name="_PreviousAdHocReviewCycleID">
    <vt:i4>-1595553410</vt:i4>
  </property>
</Properties>
</file>