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2" Type="http://schemas.openxmlformats.org/officeDocument/2006/relationships/custom-properties" Target="docProps/custom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y="5143500" cx="9144000"/>
  <p:notesSz cx="6858000" cy="9144000"/>
  <p:embeddedFontLst>
    <p:embeddedFont>
      <p:font typeface="Roboto"/>
      <p:regular r:id="rId31"/>
      <p:bold r:id="rId32"/>
      <p:italic r:id="rId33"/>
      <p:boldItalic r:id="rId34"/>
    </p:embeddedFont>
    <p:embeddedFont>
      <p:font typeface="Caveat"/>
      <p:regular r:id="rId35"/>
      <p:bold r:id="rId36"/>
    </p:embeddedFont>
    <p:embeddedFont>
      <p:font typeface="Roboto Medium"/>
      <p:regular r:id="rId37"/>
      <p:bold r:id="rId38"/>
      <p:italic r:id="rId39"/>
      <p:boldItalic r:id="rId40"/>
    </p:embeddedFont>
    <p:embeddedFont>
      <p:font typeface="Lexend"/>
      <p:regular r:id="rId41"/>
      <p:bold r:id="rId42"/>
    </p:embeddedFont>
    <p:embeddedFont>
      <p:font typeface="Oswald"/>
      <p:regular r:id="rId43"/>
      <p:bold r:id="rId4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13" Type="http://schemas.openxmlformats.org/officeDocument/2006/relationships/slide" Target="slides/slide8.xml"/><Relationship Id="rId39" Type="http://schemas.openxmlformats.org/officeDocument/2006/relationships/font" Target="fonts/RobotoMedium-italic.fntdata"/><Relationship Id="rId18" Type="http://schemas.openxmlformats.org/officeDocument/2006/relationships/slide" Target="slides/slide13.xml"/><Relationship Id="rId42" Type="http://schemas.openxmlformats.org/officeDocument/2006/relationships/font" Target="fonts/Lexend-bold.fntdata"/><Relationship Id="rId21" Type="http://schemas.openxmlformats.org/officeDocument/2006/relationships/slide" Target="slides/slide16.xml"/><Relationship Id="rId34" Type="http://schemas.openxmlformats.org/officeDocument/2006/relationships/font" Target="fonts/Roboto-boldItalic.fntdata"/><Relationship Id="rId47" Type="http://schemas.openxmlformats.org/officeDocument/2006/relationships/customXml" Target="../customXml/item3.xml"/><Relationship Id="rId7" Type="http://schemas.openxmlformats.org/officeDocument/2006/relationships/slide" Target="slides/slide2.xml"/><Relationship Id="rId2" Type="http://schemas.openxmlformats.org/officeDocument/2006/relationships/viewProps" Target="viewProps.xml"/><Relationship Id="rId29" Type="http://schemas.openxmlformats.org/officeDocument/2006/relationships/slide" Target="slides/slide24.xml"/><Relationship Id="rId16" Type="http://schemas.openxmlformats.org/officeDocument/2006/relationships/slide" Target="slides/slide11.xml"/><Relationship Id="rId40" Type="http://schemas.openxmlformats.org/officeDocument/2006/relationships/font" Target="fonts/RobotoMedium-boldItalic.fntdata"/><Relationship Id="rId24" Type="http://schemas.openxmlformats.org/officeDocument/2006/relationships/slide" Target="slides/slide19.xml"/><Relationship Id="rId1" Type="http://schemas.openxmlformats.org/officeDocument/2006/relationships/theme" Target="theme/theme2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32" Type="http://schemas.openxmlformats.org/officeDocument/2006/relationships/font" Target="fonts/Roboto-bold.fntdata"/><Relationship Id="rId37" Type="http://schemas.openxmlformats.org/officeDocument/2006/relationships/font" Target="fonts/RobotoMedium-regular.fntdata"/><Relationship Id="rId45" Type="http://schemas.openxmlformats.org/officeDocument/2006/relationships/customXml" Target="../customXml/item1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5" Type="http://schemas.openxmlformats.org/officeDocument/2006/relationships/notesMaster" Target="notesMasters/notesMaster1.xml"/><Relationship Id="rId15" Type="http://schemas.openxmlformats.org/officeDocument/2006/relationships/slide" Target="slides/slide10.xml"/><Relationship Id="rId36" Type="http://schemas.openxmlformats.org/officeDocument/2006/relationships/font" Target="fonts/Caveat-bold.fntdata"/><Relationship Id="rId44" Type="http://schemas.openxmlformats.org/officeDocument/2006/relationships/font" Target="fonts/Oswald-bold.fntdata"/><Relationship Id="rId31" Type="http://schemas.openxmlformats.org/officeDocument/2006/relationships/font" Target="fonts/Roboto-regular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22" Type="http://schemas.openxmlformats.org/officeDocument/2006/relationships/slide" Target="slides/slide17.xml"/><Relationship Id="rId43" Type="http://schemas.openxmlformats.org/officeDocument/2006/relationships/font" Target="fonts/Oswald-regular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Caveat-regular.fntdata"/><Relationship Id="rId14" Type="http://schemas.openxmlformats.org/officeDocument/2006/relationships/slide" Target="slides/slide9.xml"/><Relationship Id="rId8" Type="http://schemas.openxmlformats.org/officeDocument/2006/relationships/slide" Target="slides/slide3.xml"/><Relationship Id="rId3" Type="http://schemas.openxmlformats.org/officeDocument/2006/relationships/presProps" Target="presProps.xml"/><Relationship Id="rId25" Type="http://schemas.openxmlformats.org/officeDocument/2006/relationships/slide" Target="slides/slide20.xml"/><Relationship Id="rId33" Type="http://schemas.openxmlformats.org/officeDocument/2006/relationships/font" Target="fonts/Roboto-italic.fntdata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8" Type="http://schemas.openxmlformats.org/officeDocument/2006/relationships/font" Target="fonts/RobotoMedium-bold.fntdata"/><Relationship Id="rId46" Type="http://schemas.openxmlformats.org/officeDocument/2006/relationships/customXml" Target="../customXml/item2.xml"/><Relationship Id="rId20" Type="http://schemas.openxmlformats.org/officeDocument/2006/relationships/slide" Target="slides/slide15.xml"/><Relationship Id="rId41" Type="http://schemas.openxmlformats.org/officeDocument/2006/relationships/font" Target="fonts/Lexend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f449df802c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f449df802c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Shelby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1f449df802c_0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1f449df802c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50">
                <a:solidFill>
                  <a:srgbClr val="FF0000"/>
                </a:solidFill>
              </a:rPr>
              <a:t>4</a:t>
            </a:r>
            <a:r>
              <a:rPr b="1" lang="en" sz="1050">
                <a:solidFill>
                  <a:srgbClr val="FF0000"/>
                </a:solidFill>
              </a:rPr>
              <a:t> min</a:t>
            </a:r>
            <a:r>
              <a:rPr lang="en" sz="1050">
                <a:solidFill>
                  <a:srgbClr val="595959"/>
                </a:solidFill>
              </a:rPr>
              <a:t> Outline of the onboarding process</a:t>
            </a:r>
            <a:endParaRPr sz="1050">
              <a:solidFill>
                <a:srgbClr val="59595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50">
                <a:solidFill>
                  <a:srgbClr val="595959"/>
                </a:solidFill>
              </a:rPr>
              <a:t>Wyatt</a:t>
            </a:r>
            <a:endParaRPr sz="1050">
              <a:solidFill>
                <a:srgbClr val="595959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6a4ee0fb42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26a4ee0fb42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50">
                <a:solidFill>
                  <a:srgbClr val="FF0000"/>
                </a:solidFill>
              </a:rPr>
              <a:t>3 min</a:t>
            </a:r>
            <a:r>
              <a:rPr lang="en" sz="1050">
                <a:solidFill>
                  <a:srgbClr val="595959"/>
                </a:solidFill>
              </a:rPr>
              <a:t> My District overview Shelby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1f449df802c_0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1f449df802c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50">
                <a:solidFill>
                  <a:srgbClr val="FF0000"/>
                </a:solidFill>
              </a:rPr>
              <a:t>1 min</a:t>
            </a:r>
            <a:r>
              <a:rPr lang="en" sz="1050">
                <a:solidFill>
                  <a:srgbClr val="595959"/>
                </a:solidFill>
              </a:rPr>
              <a:t> EWIS overview Shelby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1f449df802c_0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1f449df802c_0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50">
                <a:solidFill>
                  <a:srgbClr val="FF0000"/>
                </a:solidFill>
              </a:rPr>
              <a:t>1 min</a:t>
            </a:r>
            <a:r>
              <a:rPr lang="en" sz="1050">
                <a:solidFill>
                  <a:srgbClr val="595959"/>
                </a:solidFill>
              </a:rPr>
              <a:t> Equity Overview Shelby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f449df802c_0_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1f449df802c_0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50">
                <a:solidFill>
                  <a:srgbClr val="FF0000"/>
                </a:solidFill>
              </a:rPr>
              <a:t>5 min</a:t>
            </a:r>
            <a:r>
              <a:rPr lang="en" sz="1050">
                <a:solidFill>
                  <a:srgbClr val="595959"/>
                </a:solidFill>
              </a:rPr>
              <a:t> College and Career Readiness overview Shelby/Zach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f449df802c_0_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1f449df802c_0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50">
                <a:solidFill>
                  <a:srgbClr val="FF0000"/>
                </a:solidFill>
              </a:rPr>
              <a:t>1 min </a:t>
            </a:r>
            <a:r>
              <a:rPr lang="en" sz="1050">
                <a:solidFill>
                  <a:srgbClr val="595959"/>
                </a:solidFill>
              </a:rPr>
              <a:t>My school - overview Shelby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f449df802c_0_1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1f449df802c_0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50">
                <a:solidFill>
                  <a:srgbClr val="FF0000"/>
                </a:solidFill>
              </a:rPr>
              <a:t>4</a:t>
            </a:r>
            <a:r>
              <a:rPr b="1" lang="en" sz="1050">
                <a:solidFill>
                  <a:srgbClr val="FF0000"/>
                </a:solidFill>
              </a:rPr>
              <a:t> min</a:t>
            </a:r>
            <a:r>
              <a:rPr lang="en" sz="1050">
                <a:solidFill>
                  <a:srgbClr val="595959"/>
                </a:solidFill>
              </a:rPr>
              <a:t> Assessments Wyatt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1f449df802c_0_1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1f449df802c_0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50">
                <a:solidFill>
                  <a:srgbClr val="FF0000"/>
                </a:solidFill>
              </a:rPr>
              <a:t>2</a:t>
            </a:r>
            <a:r>
              <a:rPr b="1" lang="en" sz="1050">
                <a:solidFill>
                  <a:srgbClr val="FF0000"/>
                </a:solidFill>
              </a:rPr>
              <a:t> min </a:t>
            </a:r>
            <a:r>
              <a:rPr lang="en" sz="1050">
                <a:solidFill>
                  <a:srgbClr val="595959"/>
                </a:solidFill>
              </a:rPr>
              <a:t>Data walls overview and examples Zach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1f449df802c_0_1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1f449df802c_0_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50">
                <a:solidFill>
                  <a:srgbClr val="FF0000"/>
                </a:solidFill>
              </a:rPr>
              <a:t>3 min</a:t>
            </a:r>
            <a:r>
              <a:rPr lang="en" sz="1050">
                <a:solidFill>
                  <a:srgbClr val="595959"/>
                </a:solidFill>
              </a:rPr>
              <a:t> My classroom- student roster, Student Search, My Goals Shelby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26a4ee0fb42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26a4ee0fb42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50">
                <a:solidFill>
                  <a:srgbClr val="FF0000"/>
                </a:solidFill>
              </a:rPr>
              <a:t>3 min</a:t>
            </a:r>
            <a:r>
              <a:rPr lang="en" sz="1050">
                <a:solidFill>
                  <a:srgbClr val="595959"/>
                </a:solidFill>
              </a:rPr>
              <a:t> District example, </a:t>
            </a:r>
            <a:r>
              <a:rPr lang="en" sz="1050">
                <a:solidFill>
                  <a:srgbClr val="595959"/>
                </a:solidFill>
              </a:rPr>
              <a:t>Shelby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f449df802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1f449df802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b="1" lang="en" sz="1050">
                <a:solidFill>
                  <a:srgbClr val="FF0000"/>
                </a:solidFill>
              </a:rPr>
              <a:t>4 min</a:t>
            </a:r>
            <a:r>
              <a:rPr lang="en" sz="1050">
                <a:solidFill>
                  <a:srgbClr val="595959"/>
                </a:solidFill>
              </a:rPr>
              <a:t> Introductions: Shelby, Zach, Wyatt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26a4ee0fb42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26a4ee0fb42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50">
                <a:solidFill>
                  <a:srgbClr val="FF0000"/>
                </a:solidFill>
              </a:rPr>
              <a:t>3 min</a:t>
            </a:r>
            <a:r>
              <a:rPr lang="en" sz="1050">
                <a:solidFill>
                  <a:srgbClr val="595959"/>
                </a:solidFill>
              </a:rPr>
              <a:t> District Example, Shelby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26a4ee0fb42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26a4ee0fb42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50">
                <a:solidFill>
                  <a:srgbClr val="FF0000"/>
                </a:solidFill>
              </a:rPr>
              <a:t>3 min</a:t>
            </a:r>
            <a:r>
              <a:rPr lang="en" sz="1050">
                <a:solidFill>
                  <a:srgbClr val="595959"/>
                </a:solidFill>
              </a:rPr>
              <a:t> Consortium Community Shelby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1f449df802c_0_2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1f449df802c_0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50">
                <a:solidFill>
                  <a:srgbClr val="FF0000"/>
                </a:solidFill>
              </a:rPr>
              <a:t>3 min</a:t>
            </a:r>
            <a:r>
              <a:rPr lang="en" sz="1050">
                <a:solidFill>
                  <a:srgbClr val="595959"/>
                </a:solidFill>
              </a:rPr>
              <a:t>The Future of WDL: new dashboards, new initiatives Shelby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1f449df802c_0_2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1f449df802c_0_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b="1" lang="en" sz="1050">
                <a:solidFill>
                  <a:srgbClr val="FF0000"/>
                </a:solidFill>
              </a:rPr>
              <a:t>1 min</a:t>
            </a:r>
            <a:r>
              <a:rPr lang="en" sz="1050">
                <a:solidFill>
                  <a:srgbClr val="595959"/>
                </a:solidFill>
              </a:rPr>
              <a:t> Contacts Shelby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1f449df802c_0_2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1f449df802c_0_2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b="1" lang="en" sz="1050">
                <a:solidFill>
                  <a:srgbClr val="FF0000"/>
                </a:solidFill>
              </a:rPr>
              <a:t>12 min </a:t>
            </a:r>
            <a:r>
              <a:rPr lang="en" sz="1050">
                <a:solidFill>
                  <a:schemeClr val="dk1"/>
                </a:solidFill>
              </a:rPr>
              <a:t>Preview next session Shelby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26a4ee0fb42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26a4ee0fb42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b="1" lang="en" sz="1050">
                <a:solidFill>
                  <a:srgbClr val="FF0000"/>
                </a:solidFill>
              </a:rPr>
              <a:t>12 min: </a:t>
            </a:r>
            <a:r>
              <a:rPr lang="en" sz="1050">
                <a:solidFill>
                  <a:srgbClr val="595959"/>
                </a:solidFill>
              </a:rPr>
              <a:t>Q&amp; A Shelby, Zach, Wyatt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1f449df802c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1f449df802c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b="1" lang="en" sz="1050">
                <a:solidFill>
                  <a:srgbClr val="FF0000"/>
                </a:solidFill>
              </a:rPr>
              <a:t>1 min</a:t>
            </a:r>
            <a:r>
              <a:rPr lang="en" sz="1050">
                <a:solidFill>
                  <a:srgbClr val="595959"/>
                </a:solidFill>
              </a:rPr>
              <a:t> Agenda Shelby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8583bfc2c247ac6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8583bfc2c247ac6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FF0000"/>
                </a:solidFill>
              </a:rPr>
              <a:t>1 min</a:t>
            </a:r>
            <a:r>
              <a:rPr lang="en">
                <a:solidFill>
                  <a:schemeClr val="dk1"/>
                </a:solidFill>
              </a:rPr>
              <a:t> Shelby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6a4ee0fb42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6a4ee0fb42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FF0000"/>
                </a:solidFill>
              </a:rPr>
              <a:t>1 min</a:t>
            </a:r>
            <a:r>
              <a:rPr lang="en">
                <a:solidFill>
                  <a:schemeClr val="dk1"/>
                </a:solidFill>
              </a:rPr>
              <a:t> Shelby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f449df802c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1f449df802c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50">
                <a:solidFill>
                  <a:srgbClr val="FF0000"/>
                </a:solidFill>
              </a:rPr>
              <a:t>3 min</a:t>
            </a:r>
            <a:r>
              <a:rPr lang="en" sz="1050">
                <a:solidFill>
                  <a:srgbClr val="595959"/>
                </a:solidFill>
              </a:rPr>
              <a:t> The consortium, governance structure Shelby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f449df802c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f449df802c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50">
                <a:solidFill>
                  <a:srgbClr val="FF0000"/>
                </a:solidFill>
              </a:rPr>
              <a:t>3 min </a:t>
            </a:r>
            <a:r>
              <a:rPr lang="en" sz="1050">
                <a:solidFill>
                  <a:srgbClr val="595959"/>
                </a:solidFill>
              </a:rPr>
              <a:t>Differences and Similarities with WISEdash portals</a:t>
            </a:r>
            <a:endParaRPr sz="1050">
              <a:solidFill>
                <a:srgbClr val="59595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50">
                <a:solidFill>
                  <a:srgbClr val="595959"/>
                </a:solidFill>
              </a:rPr>
              <a:t>Shelby</a:t>
            </a:r>
            <a:endParaRPr sz="1050">
              <a:solidFill>
                <a:srgbClr val="595959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f449df802c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1f449df802c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50">
                <a:solidFill>
                  <a:srgbClr val="FF0000"/>
                </a:solidFill>
              </a:rPr>
              <a:t>8 min</a:t>
            </a:r>
            <a:r>
              <a:rPr lang="en" sz="1050">
                <a:solidFill>
                  <a:srgbClr val="595959"/>
                </a:solidFill>
              </a:rPr>
              <a:t> Relationship with your SIS and the importance of clean data </a:t>
            </a:r>
            <a:endParaRPr sz="1050">
              <a:solidFill>
                <a:srgbClr val="59595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50">
                <a:solidFill>
                  <a:srgbClr val="595959"/>
                </a:solidFill>
              </a:rPr>
              <a:t>Zach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1f449df802c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1f449df802c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50">
                <a:solidFill>
                  <a:srgbClr val="FF0000"/>
                </a:solidFill>
              </a:rPr>
              <a:t>2 min </a:t>
            </a:r>
            <a:r>
              <a:rPr lang="en" sz="1050">
                <a:solidFill>
                  <a:srgbClr val="595959"/>
                </a:solidFill>
              </a:rPr>
              <a:t>Security and Roles: District Level, School Level, Teacher Level, Student Level, Board Members </a:t>
            </a:r>
            <a:endParaRPr sz="1050">
              <a:solidFill>
                <a:srgbClr val="59595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50">
                <a:solidFill>
                  <a:srgbClr val="595959"/>
                </a:solidFill>
              </a:rPr>
              <a:t>Shelby</a:t>
            </a:r>
            <a:endParaRPr sz="1050">
              <a:solidFill>
                <a:srgbClr val="595959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Relationship Id="rId4" Type="http://schemas.openxmlformats.org/officeDocument/2006/relationships/image" Target="../media/image13.png"/><Relationship Id="rId5" Type="http://schemas.openxmlformats.org/officeDocument/2006/relationships/image" Target="../media/image7.png"/><Relationship Id="rId6" Type="http://schemas.openxmlformats.org/officeDocument/2006/relationships/image" Target="../media/image9.png"/><Relationship Id="rId7" Type="http://schemas.openxmlformats.org/officeDocument/2006/relationships/image" Target="../media/image1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Relationship Id="rId4" Type="http://schemas.openxmlformats.org/officeDocument/2006/relationships/image" Target="../media/image3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png"/><Relationship Id="rId4" Type="http://schemas.openxmlformats.org/officeDocument/2006/relationships/image" Target="../media/image3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png"/><Relationship Id="rId4" Type="http://schemas.openxmlformats.org/officeDocument/2006/relationships/image" Target="../media/image3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png"/><Relationship Id="rId4" Type="http://schemas.openxmlformats.org/officeDocument/2006/relationships/image" Target="../media/image2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png"/><Relationship Id="rId4" Type="http://schemas.openxmlformats.org/officeDocument/2006/relationships/image" Target="../media/image2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.png"/><Relationship Id="rId4" Type="http://schemas.openxmlformats.org/officeDocument/2006/relationships/image" Target="../media/image33.png"/><Relationship Id="rId5" Type="http://schemas.openxmlformats.org/officeDocument/2006/relationships/image" Target="../media/image2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.png"/><Relationship Id="rId4" Type="http://schemas.openxmlformats.org/officeDocument/2006/relationships/image" Target="../media/image26.png"/><Relationship Id="rId5" Type="http://schemas.openxmlformats.org/officeDocument/2006/relationships/image" Target="../media/image21.png"/><Relationship Id="rId6" Type="http://schemas.openxmlformats.org/officeDocument/2006/relationships/image" Target="../media/image27.png"/><Relationship Id="rId7" Type="http://schemas.openxmlformats.org/officeDocument/2006/relationships/image" Target="../media/image1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25.png"/><Relationship Id="rId5" Type="http://schemas.openxmlformats.org/officeDocument/2006/relationships/image" Target="../media/image36.png"/><Relationship Id="rId6" Type="http://schemas.openxmlformats.org/officeDocument/2006/relationships/image" Target="../media/image1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.png"/><Relationship Id="rId4" Type="http://schemas.openxmlformats.org/officeDocument/2006/relationships/image" Target="../media/image29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2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.png"/><Relationship Id="rId4" Type="http://schemas.openxmlformats.org/officeDocument/2006/relationships/image" Target="../media/image30.png"/><Relationship Id="rId5" Type="http://schemas.openxmlformats.org/officeDocument/2006/relationships/image" Target="../media/image3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39.png"/><Relationship Id="rId5" Type="http://schemas.openxmlformats.org/officeDocument/2006/relationships/image" Target="../media/image5.png"/><Relationship Id="rId6" Type="http://schemas.openxmlformats.org/officeDocument/2006/relationships/image" Target="../media/image1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hyperlink" Target="https://www.polleverywhere.com/multiple_choice_polls/hXxpZW2pdRiyXBcDGxjpL?preview=true&amp;controls=none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11" Type="http://schemas.openxmlformats.org/officeDocument/2006/relationships/image" Target="../media/image19.png"/><Relationship Id="rId10" Type="http://schemas.openxmlformats.org/officeDocument/2006/relationships/image" Target="../media/image12.png"/><Relationship Id="rId9" Type="http://schemas.openxmlformats.org/officeDocument/2006/relationships/image" Target="../media/image14.png"/><Relationship Id="rId5" Type="http://schemas.openxmlformats.org/officeDocument/2006/relationships/image" Target="../media/image11.png"/><Relationship Id="rId6" Type="http://schemas.openxmlformats.org/officeDocument/2006/relationships/image" Target="../media/image6.png"/><Relationship Id="rId7" Type="http://schemas.openxmlformats.org/officeDocument/2006/relationships/image" Target="../media/image3.png"/><Relationship Id="rId8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100000">
              <a:srgbClr val="BEBEBE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-40825" y="3228575"/>
            <a:ext cx="9144000" cy="76375"/>
          </a:xfrm>
          <a:prstGeom prst="flowChartProcess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 txBox="1"/>
          <p:nvPr>
            <p:ph type="ctrTitle"/>
          </p:nvPr>
        </p:nvSpPr>
        <p:spPr>
          <a:xfrm>
            <a:off x="2112850" y="2930150"/>
            <a:ext cx="7031100" cy="1066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An Overview</a:t>
            </a:r>
            <a:endParaRPr b="1">
              <a:solidFill>
                <a:srgbClr val="0B539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6" name="Google Shape;56;p13"/>
          <p:cNvSpPr txBox="1"/>
          <p:nvPr>
            <p:ph idx="1" type="subTitle"/>
          </p:nvPr>
        </p:nvSpPr>
        <p:spPr>
          <a:xfrm>
            <a:off x="0" y="3882350"/>
            <a:ext cx="9144000" cy="71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accent1"/>
                </a:solidFill>
              </a:rPr>
              <a:t>WISEdata Conference ‣ Thursday March 7, 2024 1:00pm - 2:30pm</a:t>
            </a:r>
            <a:endParaRPr i="1">
              <a:solidFill>
                <a:schemeClr val="lt1"/>
              </a:solidFill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7600" y="205700"/>
            <a:ext cx="5468902" cy="3022876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1538475" y="4594850"/>
            <a:ext cx="561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Shelby Renoos, Zach Johnston, Wyatt Berglund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100000">
              <a:srgbClr val="BEBEBE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2"/>
          <p:cNvSpPr/>
          <p:nvPr/>
        </p:nvSpPr>
        <p:spPr>
          <a:xfrm>
            <a:off x="0" y="1152725"/>
            <a:ext cx="9144000" cy="76375"/>
          </a:xfrm>
          <a:prstGeom prst="flowChartProcess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22"/>
          <p:cNvSpPr txBox="1"/>
          <p:nvPr>
            <p:ph type="ctrTitle"/>
          </p:nvPr>
        </p:nvSpPr>
        <p:spPr>
          <a:xfrm>
            <a:off x="2069100" y="133225"/>
            <a:ext cx="6882300" cy="88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98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WISEdash Local:</a:t>
            </a:r>
            <a:endParaRPr b="1" sz="2980">
              <a:solidFill>
                <a:srgbClr val="0B5394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98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Onboarding</a:t>
            </a:r>
            <a:endParaRPr b="1" sz="2980">
              <a:solidFill>
                <a:srgbClr val="0B539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82" name="Google Shape;28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525" y="126850"/>
            <a:ext cx="1620398" cy="895650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22"/>
          <p:cNvSpPr/>
          <p:nvPr/>
        </p:nvSpPr>
        <p:spPr>
          <a:xfrm>
            <a:off x="4901567" y="2736575"/>
            <a:ext cx="3305700" cy="669000"/>
          </a:xfrm>
          <a:prstGeom prst="chevron">
            <a:avLst>
              <a:gd fmla="val 50000" name="adj"/>
            </a:avLst>
          </a:prstGeom>
          <a:solidFill>
            <a:srgbClr val="D8382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Lorem 3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4" name="Google Shape;284;p22"/>
          <p:cNvSpPr/>
          <p:nvPr/>
        </p:nvSpPr>
        <p:spPr>
          <a:xfrm>
            <a:off x="293600" y="2736800"/>
            <a:ext cx="2522400" cy="669000"/>
          </a:xfrm>
          <a:prstGeom prst="homePlate">
            <a:avLst>
              <a:gd fmla="val 50000" name="adj"/>
            </a:avLst>
          </a:prstGeom>
          <a:solidFill>
            <a:srgbClr val="80201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Lorem 1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5" name="Google Shape;285;p22"/>
          <p:cNvSpPr/>
          <p:nvPr/>
        </p:nvSpPr>
        <p:spPr>
          <a:xfrm>
            <a:off x="2213454" y="2736575"/>
            <a:ext cx="3305700" cy="669000"/>
          </a:xfrm>
          <a:prstGeom prst="chevron">
            <a:avLst>
              <a:gd fmla="val 50000" name="adj"/>
            </a:avLst>
          </a:prstGeom>
          <a:solidFill>
            <a:srgbClr val="B02C2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Lorem 2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6" name="Google Shape;286;p22"/>
          <p:cNvSpPr/>
          <p:nvPr/>
        </p:nvSpPr>
        <p:spPr>
          <a:xfrm>
            <a:off x="4901567" y="2736575"/>
            <a:ext cx="3305700" cy="669000"/>
          </a:xfrm>
          <a:prstGeom prst="chevron">
            <a:avLst>
              <a:gd fmla="val 50000" name="adj"/>
            </a:avLst>
          </a:prstGeom>
          <a:solidFill>
            <a:srgbClr val="E691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Data Mapping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7" name="Google Shape;287;p22"/>
          <p:cNvSpPr/>
          <p:nvPr/>
        </p:nvSpPr>
        <p:spPr>
          <a:xfrm>
            <a:off x="0" y="2736800"/>
            <a:ext cx="2816100" cy="669000"/>
          </a:xfrm>
          <a:prstGeom prst="homePlate">
            <a:avLst>
              <a:gd fmla="val 50000" name="adj"/>
            </a:avLst>
          </a:prstGeom>
          <a:solidFill>
            <a:srgbClr val="80201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Send Paperwork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8" name="Google Shape;288;p22"/>
          <p:cNvSpPr/>
          <p:nvPr/>
        </p:nvSpPr>
        <p:spPr>
          <a:xfrm>
            <a:off x="2213454" y="2736575"/>
            <a:ext cx="3305700" cy="669000"/>
          </a:xfrm>
          <a:prstGeom prst="chevron">
            <a:avLst>
              <a:gd fmla="val 50000" name="adj"/>
            </a:avLst>
          </a:prstGeom>
          <a:solidFill>
            <a:srgbClr val="E0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Form Connection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9" name="Google Shape;289;p22"/>
          <p:cNvSpPr/>
          <p:nvPr/>
        </p:nvSpPr>
        <p:spPr>
          <a:xfrm>
            <a:off x="5838292" y="3647350"/>
            <a:ext cx="3305700" cy="669000"/>
          </a:xfrm>
          <a:prstGeom prst="chevron">
            <a:avLst>
              <a:gd fmla="val 50000" name="adj"/>
            </a:avLst>
          </a:prstGeom>
          <a:solidFill>
            <a:srgbClr val="D8382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Lorem 3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0" name="Google Shape;290;p22"/>
          <p:cNvSpPr/>
          <p:nvPr/>
        </p:nvSpPr>
        <p:spPr>
          <a:xfrm>
            <a:off x="936775" y="3647575"/>
            <a:ext cx="2816100" cy="669000"/>
          </a:xfrm>
          <a:prstGeom prst="homePlate">
            <a:avLst>
              <a:gd fmla="val 50000" name="adj"/>
            </a:avLst>
          </a:prstGeom>
          <a:solidFill>
            <a:srgbClr val="80201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Lorem 1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1" name="Google Shape;291;p22"/>
          <p:cNvSpPr/>
          <p:nvPr/>
        </p:nvSpPr>
        <p:spPr>
          <a:xfrm>
            <a:off x="3150179" y="3647350"/>
            <a:ext cx="3305700" cy="669000"/>
          </a:xfrm>
          <a:prstGeom prst="chevron">
            <a:avLst>
              <a:gd fmla="val 50000" name="adj"/>
            </a:avLst>
          </a:prstGeom>
          <a:solidFill>
            <a:srgbClr val="B02C2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Lorem 2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2" name="Google Shape;292;p22"/>
          <p:cNvSpPr/>
          <p:nvPr/>
        </p:nvSpPr>
        <p:spPr>
          <a:xfrm>
            <a:off x="5838292" y="3647350"/>
            <a:ext cx="3305700" cy="669000"/>
          </a:xfrm>
          <a:prstGeom prst="chevron">
            <a:avLst>
              <a:gd fmla="val 50000" name="adj"/>
            </a:avLst>
          </a:prstGeom>
          <a:solidFill>
            <a:srgbClr val="FFFF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Move to Production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3" name="Google Shape;293;p22"/>
          <p:cNvSpPr/>
          <p:nvPr/>
        </p:nvSpPr>
        <p:spPr>
          <a:xfrm>
            <a:off x="936775" y="3647575"/>
            <a:ext cx="2816100" cy="669000"/>
          </a:xfrm>
          <a:prstGeom prst="homePlate">
            <a:avLst>
              <a:gd fmla="val 50000" name="adj"/>
            </a:avLst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Data Validation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4" name="Google Shape;294;p22"/>
          <p:cNvSpPr/>
          <p:nvPr/>
        </p:nvSpPr>
        <p:spPr>
          <a:xfrm>
            <a:off x="3150179" y="3647575"/>
            <a:ext cx="3305700" cy="669000"/>
          </a:xfrm>
          <a:prstGeom prst="chevron">
            <a:avLst>
              <a:gd fmla="val 50000" name="adj"/>
            </a:avLst>
          </a:prstGeom>
          <a:solidFill>
            <a:srgbClr val="FFD9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Assessment Loading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5" name="Google Shape;295;p22"/>
          <p:cNvSpPr txBox="1"/>
          <p:nvPr>
            <p:ph idx="1" type="subTitle"/>
          </p:nvPr>
        </p:nvSpPr>
        <p:spPr>
          <a:xfrm>
            <a:off x="839500" y="1451075"/>
            <a:ext cx="8061000" cy="112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000">
                <a:solidFill>
                  <a:schemeClr val="accent1"/>
                </a:solidFill>
              </a:rPr>
              <a:t>WISEdash Local Staff walk you through the onboarding with continuous support, weekly check-ins, problem solving, and </a:t>
            </a:r>
            <a:r>
              <a:rPr i="1" lang="en" sz="2000">
                <a:solidFill>
                  <a:schemeClr val="accent1"/>
                </a:solidFill>
              </a:rPr>
              <a:t>troubleshooting</a:t>
            </a:r>
            <a:endParaRPr i="1" sz="2000">
              <a:solidFill>
                <a:schemeClr val="accen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100000">
              <a:srgbClr val="BEBEBE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3"/>
          <p:cNvSpPr/>
          <p:nvPr/>
        </p:nvSpPr>
        <p:spPr>
          <a:xfrm>
            <a:off x="0" y="1152725"/>
            <a:ext cx="9144000" cy="76375"/>
          </a:xfrm>
          <a:prstGeom prst="flowChartProcess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23"/>
          <p:cNvSpPr txBox="1"/>
          <p:nvPr>
            <p:ph type="ctrTitle"/>
          </p:nvPr>
        </p:nvSpPr>
        <p:spPr>
          <a:xfrm>
            <a:off x="2069100" y="133225"/>
            <a:ext cx="6882300" cy="88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98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WDL Dashboards: </a:t>
            </a:r>
            <a:endParaRPr b="1" sz="2980">
              <a:solidFill>
                <a:srgbClr val="0B5394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38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My District</a:t>
            </a:r>
            <a:endParaRPr b="1" sz="2380">
              <a:solidFill>
                <a:srgbClr val="0B539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02" name="Google Shape;30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525" y="126850"/>
            <a:ext cx="1620398" cy="89565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23"/>
          <p:cNvSpPr txBox="1"/>
          <p:nvPr/>
        </p:nvSpPr>
        <p:spPr>
          <a:xfrm>
            <a:off x="93075" y="1295875"/>
            <a:ext cx="2195100" cy="400200"/>
          </a:xfrm>
          <a:prstGeom prst="rect">
            <a:avLst/>
          </a:prstGeom>
          <a:solidFill>
            <a:srgbClr val="D9EAD3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eorgia"/>
                <a:ea typeface="Georgia"/>
                <a:cs typeface="Georgia"/>
                <a:sym typeface="Georgia"/>
              </a:rPr>
              <a:t>Summary Page (Options)</a:t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04" name="Google Shape;304;p23"/>
          <p:cNvSpPr txBox="1"/>
          <p:nvPr>
            <p:ph idx="1" type="subTitle"/>
          </p:nvPr>
        </p:nvSpPr>
        <p:spPr>
          <a:xfrm>
            <a:off x="142800" y="3703525"/>
            <a:ext cx="3837300" cy="71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129" u="sng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Demonstration</a:t>
            </a:r>
            <a:r>
              <a:rPr b="1" i="1" lang="en" sz="3129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endParaRPr b="1" i="1" sz="3129">
              <a:solidFill>
                <a:srgbClr val="000000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solidFill>
                <a:schemeClr val="lt1"/>
              </a:solidFill>
            </a:endParaRPr>
          </a:p>
        </p:txBody>
      </p:sp>
      <p:pic>
        <p:nvPicPr>
          <p:cNvPr id="305" name="Google Shape;30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075" y="1762850"/>
            <a:ext cx="2592320" cy="1406924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06" name="Google Shape;306;p23"/>
          <p:cNvSpPr txBox="1"/>
          <p:nvPr/>
        </p:nvSpPr>
        <p:spPr>
          <a:xfrm>
            <a:off x="2332538" y="1541663"/>
            <a:ext cx="2195100" cy="400200"/>
          </a:xfrm>
          <a:prstGeom prst="rect">
            <a:avLst/>
          </a:prstGeom>
          <a:solidFill>
            <a:srgbClr val="D0E0E3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eorgia"/>
                <a:ea typeface="Georgia"/>
                <a:cs typeface="Georgia"/>
                <a:sym typeface="Georgia"/>
              </a:rPr>
              <a:t>Discipline</a:t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07" name="Google Shape;307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88175" y="2118323"/>
            <a:ext cx="2427991" cy="90685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08" name="Google Shape;308;p23"/>
          <p:cNvSpPr txBox="1"/>
          <p:nvPr/>
        </p:nvSpPr>
        <p:spPr>
          <a:xfrm>
            <a:off x="4572000" y="1762850"/>
            <a:ext cx="2195100" cy="400200"/>
          </a:xfrm>
          <a:prstGeom prst="rect">
            <a:avLst/>
          </a:prstGeom>
          <a:solidFill>
            <a:srgbClr val="C9DAF8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eorgia"/>
                <a:ea typeface="Georgia"/>
                <a:cs typeface="Georgia"/>
                <a:sym typeface="Georgia"/>
              </a:rPr>
              <a:t>Attendance</a:t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09" name="Google Shape;309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90325" y="2254437"/>
            <a:ext cx="2911551" cy="13577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10" name="Google Shape;310;p23"/>
          <p:cNvSpPr txBox="1"/>
          <p:nvPr/>
        </p:nvSpPr>
        <p:spPr>
          <a:xfrm>
            <a:off x="6852675" y="2028200"/>
            <a:ext cx="2195100" cy="400200"/>
          </a:xfrm>
          <a:prstGeom prst="rect">
            <a:avLst/>
          </a:prstGeom>
          <a:solidFill>
            <a:srgbClr val="D9D2E9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eorgia"/>
                <a:ea typeface="Georgia"/>
                <a:cs typeface="Georgia"/>
                <a:sym typeface="Georgia"/>
              </a:rPr>
              <a:t>Programs</a:t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11" name="Google Shape;311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52675" y="2636887"/>
            <a:ext cx="2195101" cy="1243014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100000">
              <a:srgbClr val="BEBEBE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4"/>
          <p:cNvSpPr/>
          <p:nvPr/>
        </p:nvSpPr>
        <p:spPr>
          <a:xfrm>
            <a:off x="0" y="1152725"/>
            <a:ext cx="9144000" cy="76375"/>
          </a:xfrm>
          <a:prstGeom prst="flowChartProcess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24"/>
          <p:cNvSpPr txBox="1"/>
          <p:nvPr>
            <p:ph type="ctrTitle"/>
          </p:nvPr>
        </p:nvSpPr>
        <p:spPr>
          <a:xfrm>
            <a:off x="2069100" y="133225"/>
            <a:ext cx="6882300" cy="88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98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WDL Dashboards: </a:t>
            </a:r>
            <a:endParaRPr b="1" sz="2980">
              <a:solidFill>
                <a:srgbClr val="0B5394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38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Early Warning Indicator System</a:t>
            </a:r>
            <a:endParaRPr b="1" sz="2380">
              <a:solidFill>
                <a:srgbClr val="0B539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18" name="Google Shape;31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525" y="126850"/>
            <a:ext cx="1620398" cy="895650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24"/>
          <p:cNvSpPr txBox="1"/>
          <p:nvPr>
            <p:ph idx="1" type="subTitle"/>
          </p:nvPr>
        </p:nvSpPr>
        <p:spPr>
          <a:xfrm>
            <a:off x="6247175" y="1451075"/>
            <a:ext cx="2653200" cy="71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000">
                <a:solidFill>
                  <a:schemeClr val="accent1"/>
                </a:solidFill>
              </a:rPr>
              <a:t>Set your own thresholds to monitor at-risk students</a:t>
            </a:r>
            <a:endParaRPr i="1" sz="2000">
              <a:solidFill>
                <a:schemeClr val="accen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solidFill>
                <a:schemeClr val="lt1"/>
              </a:solidFill>
            </a:endParaRPr>
          </a:p>
        </p:txBody>
      </p:sp>
      <p:sp>
        <p:nvSpPr>
          <p:cNvPr id="320" name="Google Shape;320;p24"/>
          <p:cNvSpPr txBox="1"/>
          <p:nvPr/>
        </p:nvSpPr>
        <p:spPr>
          <a:xfrm>
            <a:off x="6172200" y="2598525"/>
            <a:ext cx="2604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eorgia"/>
                <a:ea typeface="Georgia"/>
                <a:cs typeface="Georgia"/>
                <a:sym typeface="Georgia"/>
              </a:rPr>
              <a:t>Low, Medium, and High Risk indicators</a:t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21" name="Google Shape;32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4525" y="1451075"/>
            <a:ext cx="5886327" cy="3280025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24"/>
          <p:cNvSpPr txBox="1"/>
          <p:nvPr>
            <p:ph idx="1" type="subTitle"/>
          </p:nvPr>
        </p:nvSpPr>
        <p:spPr>
          <a:xfrm>
            <a:off x="5847150" y="3587850"/>
            <a:ext cx="3254400" cy="71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129" u="sng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Demonstration</a:t>
            </a:r>
            <a:r>
              <a:rPr b="1" i="1" lang="en" sz="3129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endParaRPr b="1" i="1" sz="3129">
              <a:solidFill>
                <a:srgbClr val="000000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100000">
              <a:srgbClr val="BEBEBE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5"/>
          <p:cNvSpPr/>
          <p:nvPr/>
        </p:nvSpPr>
        <p:spPr>
          <a:xfrm>
            <a:off x="0" y="1152725"/>
            <a:ext cx="9144000" cy="76375"/>
          </a:xfrm>
          <a:prstGeom prst="flowChartProcess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25"/>
          <p:cNvSpPr txBox="1"/>
          <p:nvPr>
            <p:ph type="ctrTitle"/>
          </p:nvPr>
        </p:nvSpPr>
        <p:spPr>
          <a:xfrm>
            <a:off x="2069100" y="133225"/>
            <a:ext cx="6882300" cy="88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98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WDL Dashboards: </a:t>
            </a:r>
            <a:endParaRPr b="1" sz="2980">
              <a:solidFill>
                <a:srgbClr val="0B5394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38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Equity</a:t>
            </a:r>
            <a:endParaRPr b="1" sz="2380">
              <a:solidFill>
                <a:srgbClr val="0B539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29" name="Google Shape;32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525" y="126850"/>
            <a:ext cx="1620398" cy="895650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25"/>
          <p:cNvSpPr txBox="1"/>
          <p:nvPr>
            <p:ph idx="1" type="subTitle"/>
          </p:nvPr>
        </p:nvSpPr>
        <p:spPr>
          <a:xfrm>
            <a:off x="184525" y="1271700"/>
            <a:ext cx="5889600" cy="71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i="1" lang="en">
                <a:solidFill>
                  <a:schemeClr val="accent1"/>
                </a:solidFill>
              </a:rPr>
              <a:t>Perform your own equity check based on a variety of factors</a:t>
            </a:r>
            <a:endParaRPr i="1">
              <a:solidFill>
                <a:schemeClr val="lt1"/>
              </a:solidFill>
            </a:endParaRPr>
          </a:p>
        </p:txBody>
      </p:sp>
      <p:pic>
        <p:nvPicPr>
          <p:cNvPr id="331" name="Google Shape;33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026775"/>
            <a:ext cx="6580727" cy="2964325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25"/>
          <p:cNvSpPr txBox="1"/>
          <p:nvPr>
            <p:ph idx="1" type="subTitle"/>
          </p:nvPr>
        </p:nvSpPr>
        <p:spPr>
          <a:xfrm>
            <a:off x="5889600" y="4278600"/>
            <a:ext cx="3254400" cy="71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129" u="sng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Demonstration</a:t>
            </a:r>
            <a:r>
              <a:rPr b="1" i="1" lang="en" sz="3129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endParaRPr b="1" i="1" sz="3129">
              <a:solidFill>
                <a:srgbClr val="000000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solidFill>
                <a:schemeClr val="lt1"/>
              </a:solidFill>
            </a:endParaRPr>
          </a:p>
        </p:txBody>
      </p:sp>
      <p:sp>
        <p:nvSpPr>
          <p:cNvPr id="333" name="Google Shape;333;p25"/>
          <p:cNvSpPr/>
          <p:nvPr/>
        </p:nvSpPr>
        <p:spPr>
          <a:xfrm flipH="1" rot="-5400000">
            <a:off x="4135200" y="1606225"/>
            <a:ext cx="959100" cy="1614600"/>
          </a:xfrm>
          <a:prstGeom prst="bentUpArrow">
            <a:avLst>
              <a:gd fmla="val 25000" name="adj1"/>
              <a:gd fmla="val 25000" name="adj2"/>
              <a:gd fmla="val 25000" name="adj3"/>
            </a:avLst>
          </a:prstGeom>
          <a:solidFill>
            <a:srgbClr val="980000"/>
          </a:solidFill>
          <a:ln cap="flat" cmpd="sng" w="952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25"/>
          <p:cNvSpPr/>
          <p:nvPr/>
        </p:nvSpPr>
        <p:spPr>
          <a:xfrm>
            <a:off x="3124875" y="2468700"/>
            <a:ext cx="632700" cy="357300"/>
          </a:xfrm>
          <a:prstGeom prst="ellipse">
            <a:avLst/>
          </a:prstGeom>
          <a:noFill/>
          <a:ln cap="flat" cmpd="sng" w="952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25"/>
          <p:cNvSpPr/>
          <p:nvPr/>
        </p:nvSpPr>
        <p:spPr>
          <a:xfrm>
            <a:off x="1436400" y="2468700"/>
            <a:ext cx="368400" cy="357300"/>
          </a:xfrm>
          <a:prstGeom prst="ellipse">
            <a:avLst/>
          </a:prstGeom>
          <a:noFill/>
          <a:ln cap="flat" cmpd="sng" w="952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25"/>
          <p:cNvSpPr/>
          <p:nvPr/>
        </p:nvSpPr>
        <p:spPr>
          <a:xfrm>
            <a:off x="1804800" y="2468700"/>
            <a:ext cx="368400" cy="357300"/>
          </a:xfrm>
          <a:prstGeom prst="ellipse">
            <a:avLst/>
          </a:prstGeom>
          <a:noFill/>
          <a:ln cap="flat" cmpd="sng" w="952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25"/>
          <p:cNvSpPr/>
          <p:nvPr/>
        </p:nvSpPr>
        <p:spPr>
          <a:xfrm>
            <a:off x="2173200" y="2468700"/>
            <a:ext cx="308700" cy="357300"/>
          </a:xfrm>
          <a:prstGeom prst="ellipse">
            <a:avLst/>
          </a:prstGeom>
          <a:noFill/>
          <a:ln cap="flat" cmpd="sng" w="952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25"/>
          <p:cNvSpPr/>
          <p:nvPr/>
        </p:nvSpPr>
        <p:spPr>
          <a:xfrm>
            <a:off x="2487043" y="2468700"/>
            <a:ext cx="308700" cy="357300"/>
          </a:xfrm>
          <a:prstGeom prst="ellipse">
            <a:avLst/>
          </a:prstGeom>
          <a:noFill/>
          <a:ln cap="flat" cmpd="sng" w="952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25"/>
          <p:cNvSpPr/>
          <p:nvPr/>
        </p:nvSpPr>
        <p:spPr>
          <a:xfrm>
            <a:off x="2812975" y="2468700"/>
            <a:ext cx="308700" cy="357300"/>
          </a:xfrm>
          <a:prstGeom prst="ellipse">
            <a:avLst/>
          </a:prstGeom>
          <a:noFill/>
          <a:ln cap="flat" cmpd="sng" w="952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100000">
              <a:srgbClr val="BEBEBE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6"/>
          <p:cNvSpPr/>
          <p:nvPr/>
        </p:nvSpPr>
        <p:spPr>
          <a:xfrm>
            <a:off x="0" y="1152725"/>
            <a:ext cx="9144000" cy="76375"/>
          </a:xfrm>
          <a:prstGeom prst="flowChartProcess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26"/>
          <p:cNvSpPr txBox="1"/>
          <p:nvPr>
            <p:ph type="ctrTitle"/>
          </p:nvPr>
        </p:nvSpPr>
        <p:spPr>
          <a:xfrm>
            <a:off x="2069100" y="133225"/>
            <a:ext cx="6882300" cy="88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98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WDL Dashboards: </a:t>
            </a:r>
            <a:endParaRPr b="1" sz="2980">
              <a:solidFill>
                <a:srgbClr val="0B5394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38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College and Career Readiness</a:t>
            </a:r>
            <a:endParaRPr b="1" sz="2380">
              <a:solidFill>
                <a:srgbClr val="0B539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46" name="Google Shape;34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525" y="126850"/>
            <a:ext cx="1620398" cy="89565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26"/>
          <p:cNvSpPr txBox="1"/>
          <p:nvPr>
            <p:ph idx="1" type="subTitle"/>
          </p:nvPr>
        </p:nvSpPr>
        <p:spPr>
          <a:xfrm>
            <a:off x="143700" y="1344076"/>
            <a:ext cx="7801500" cy="71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62500"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accent1"/>
                </a:solidFill>
              </a:rPr>
              <a:t>Examine College, Career, and Life Readiness Standards for student cohorts</a:t>
            </a:r>
            <a:endParaRPr i="1">
              <a:solidFill>
                <a:schemeClr val="accen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solidFill>
                <a:schemeClr val="lt1"/>
              </a:solidFill>
            </a:endParaRPr>
          </a:p>
        </p:txBody>
      </p:sp>
      <p:sp>
        <p:nvSpPr>
          <p:cNvPr id="348" name="Google Shape;348;p26"/>
          <p:cNvSpPr/>
          <p:nvPr/>
        </p:nvSpPr>
        <p:spPr>
          <a:xfrm>
            <a:off x="6298750" y="3537175"/>
            <a:ext cx="2724900" cy="956700"/>
          </a:xfrm>
          <a:prstGeom prst="parallelogram">
            <a:avLst>
              <a:gd fmla="val 25000" name="adj"/>
            </a:avLst>
          </a:prstGeom>
          <a:solidFill>
            <a:srgbClr val="FFD966"/>
          </a:solidFill>
          <a:ln cap="flat" cmpd="sng" w="9525">
            <a:solidFill>
              <a:srgbClr val="FFD9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26"/>
          <p:cNvSpPr txBox="1"/>
          <p:nvPr/>
        </p:nvSpPr>
        <p:spPr>
          <a:xfrm>
            <a:off x="6819575" y="3478000"/>
            <a:ext cx="20301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Georgia"/>
                <a:ea typeface="Georgia"/>
                <a:cs typeface="Georgia"/>
                <a:sym typeface="Georgia"/>
              </a:rPr>
              <a:t>Aligned to Redefining Ready standards</a:t>
            </a:r>
            <a:r>
              <a:rPr lang="en" sz="1800">
                <a:latin typeface="Georgia"/>
                <a:ea typeface="Georgia"/>
                <a:cs typeface="Georgia"/>
                <a:sym typeface="Georgia"/>
              </a:rPr>
              <a:t> </a:t>
            </a:r>
            <a:endParaRPr sz="180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50" name="Google Shape;350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812475"/>
            <a:ext cx="6574526" cy="3178625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26"/>
          <p:cNvSpPr txBox="1"/>
          <p:nvPr>
            <p:ph idx="1" type="subTitle"/>
          </p:nvPr>
        </p:nvSpPr>
        <p:spPr>
          <a:xfrm>
            <a:off x="4825738" y="2677313"/>
            <a:ext cx="3254400" cy="71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129" u="sng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Demonstration</a:t>
            </a:r>
            <a:r>
              <a:rPr b="1" i="1" lang="en" sz="3129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endParaRPr b="1" i="1" sz="3129">
              <a:solidFill>
                <a:srgbClr val="000000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100000">
              <a:srgbClr val="BEBEBE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7"/>
          <p:cNvSpPr/>
          <p:nvPr/>
        </p:nvSpPr>
        <p:spPr>
          <a:xfrm>
            <a:off x="0" y="1152725"/>
            <a:ext cx="9144000" cy="76375"/>
          </a:xfrm>
          <a:prstGeom prst="flowChartProcess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27"/>
          <p:cNvSpPr txBox="1"/>
          <p:nvPr>
            <p:ph type="ctrTitle"/>
          </p:nvPr>
        </p:nvSpPr>
        <p:spPr>
          <a:xfrm>
            <a:off x="2069100" y="133225"/>
            <a:ext cx="6882300" cy="88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98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WDL Dashboards: </a:t>
            </a:r>
            <a:endParaRPr b="1" sz="2980">
              <a:solidFill>
                <a:srgbClr val="0B5394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38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My School</a:t>
            </a:r>
            <a:endParaRPr b="1" sz="2380">
              <a:solidFill>
                <a:srgbClr val="0B539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58" name="Google Shape;35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525" y="126850"/>
            <a:ext cx="1620398" cy="895650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27"/>
          <p:cNvSpPr txBox="1"/>
          <p:nvPr>
            <p:ph idx="1" type="subTitle"/>
          </p:nvPr>
        </p:nvSpPr>
        <p:spPr>
          <a:xfrm>
            <a:off x="2553675" y="1406525"/>
            <a:ext cx="6347400" cy="71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accent1"/>
                </a:solidFill>
              </a:rPr>
              <a:t>Examine data with your school-wide team</a:t>
            </a:r>
            <a:endParaRPr i="1">
              <a:solidFill>
                <a:schemeClr val="accen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solidFill>
                <a:schemeClr val="lt1"/>
              </a:solidFill>
            </a:endParaRPr>
          </a:p>
        </p:txBody>
      </p:sp>
      <p:sp>
        <p:nvSpPr>
          <p:cNvPr id="360" name="Google Shape;360;p27"/>
          <p:cNvSpPr txBox="1"/>
          <p:nvPr/>
        </p:nvSpPr>
        <p:spPr>
          <a:xfrm>
            <a:off x="327400" y="1961275"/>
            <a:ext cx="20832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Georgia"/>
                <a:ea typeface="Georgia"/>
                <a:cs typeface="Georgia"/>
                <a:sym typeface="Georgia"/>
              </a:rPr>
              <a:t>School Profile</a:t>
            </a:r>
            <a:endParaRPr b="1"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Georgia"/>
                <a:ea typeface="Georgia"/>
                <a:cs typeface="Georgia"/>
                <a:sym typeface="Georgia"/>
              </a:rPr>
              <a:t>Attendance</a:t>
            </a:r>
            <a:endParaRPr b="1"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Georgia"/>
                <a:ea typeface="Georgia"/>
                <a:cs typeface="Georgia"/>
                <a:sym typeface="Georgia"/>
              </a:rPr>
              <a:t>Demographics</a:t>
            </a:r>
            <a:endParaRPr b="1"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Georgia"/>
                <a:ea typeface="Georgia"/>
                <a:cs typeface="Georgia"/>
                <a:sym typeface="Georgia"/>
              </a:rPr>
              <a:t>Cross Domain</a:t>
            </a:r>
            <a:endParaRPr b="1"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Georgia"/>
                <a:ea typeface="Georgia"/>
                <a:cs typeface="Georgia"/>
                <a:sym typeface="Georgia"/>
              </a:rPr>
              <a:t>Behavior</a:t>
            </a:r>
            <a:endParaRPr b="1"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Georgia"/>
                <a:ea typeface="Georgia"/>
                <a:cs typeface="Georgia"/>
                <a:sym typeface="Georgia"/>
              </a:rPr>
              <a:t>Programs</a:t>
            </a:r>
            <a:endParaRPr b="1"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Georgia"/>
                <a:ea typeface="Georgia"/>
                <a:cs typeface="Georgia"/>
                <a:sym typeface="Georgia"/>
              </a:rPr>
              <a:t>Student Learning</a:t>
            </a:r>
            <a:endParaRPr b="1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1" name="Google Shape;36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53675" y="1961267"/>
            <a:ext cx="6397726" cy="30770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100000">
              <a:srgbClr val="BEBEBE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8"/>
          <p:cNvSpPr/>
          <p:nvPr/>
        </p:nvSpPr>
        <p:spPr>
          <a:xfrm>
            <a:off x="0" y="1152725"/>
            <a:ext cx="9144000" cy="76375"/>
          </a:xfrm>
          <a:prstGeom prst="flowChartProcess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28"/>
          <p:cNvSpPr txBox="1"/>
          <p:nvPr>
            <p:ph type="ctrTitle"/>
          </p:nvPr>
        </p:nvSpPr>
        <p:spPr>
          <a:xfrm>
            <a:off x="2069100" y="133225"/>
            <a:ext cx="6882300" cy="88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98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WDL Dashboards: </a:t>
            </a:r>
            <a:endParaRPr b="1" sz="2980">
              <a:solidFill>
                <a:srgbClr val="0B5394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38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Assessments</a:t>
            </a:r>
            <a:endParaRPr b="1" sz="2380">
              <a:solidFill>
                <a:srgbClr val="0B539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8" name="Google Shape;36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525" y="126850"/>
            <a:ext cx="1620398" cy="895650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28"/>
          <p:cNvSpPr txBox="1"/>
          <p:nvPr>
            <p:ph idx="1" type="subTitle"/>
          </p:nvPr>
        </p:nvSpPr>
        <p:spPr>
          <a:xfrm>
            <a:off x="2358250" y="4528200"/>
            <a:ext cx="6532500" cy="46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625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accent1"/>
                </a:solidFill>
              </a:rPr>
              <a:t>WDL adds regularly to our list of available assessment metrics</a:t>
            </a:r>
            <a:endParaRPr i="1">
              <a:solidFill>
                <a:schemeClr val="lt1"/>
              </a:solidFill>
            </a:endParaRPr>
          </a:p>
        </p:txBody>
      </p:sp>
      <p:sp>
        <p:nvSpPr>
          <p:cNvPr id="370" name="Google Shape;370;p28"/>
          <p:cNvSpPr txBox="1"/>
          <p:nvPr>
            <p:ph idx="1" type="subTitle"/>
          </p:nvPr>
        </p:nvSpPr>
        <p:spPr>
          <a:xfrm>
            <a:off x="184525" y="1620375"/>
            <a:ext cx="3254400" cy="71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129" u="sng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Demonstration</a:t>
            </a:r>
            <a:r>
              <a:rPr b="1" i="1" lang="en" sz="3129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endParaRPr b="1" i="1" sz="3129">
              <a:solidFill>
                <a:srgbClr val="000000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solidFill>
                <a:schemeClr val="lt1"/>
              </a:solidFill>
            </a:endParaRPr>
          </a:p>
        </p:txBody>
      </p:sp>
      <p:pic>
        <p:nvPicPr>
          <p:cNvPr id="371" name="Google Shape;37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21827" y="1365712"/>
            <a:ext cx="4565099" cy="312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100000">
              <a:srgbClr val="BEBEBE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29"/>
          <p:cNvSpPr/>
          <p:nvPr/>
        </p:nvSpPr>
        <p:spPr>
          <a:xfrm>
            <a:off x="0" y="1152725"/>
            <a:ext cx="9144000" cy="76375"/>
          </a:xfrm>
          <a:prstGeom prst="flowChartProcess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29"/>
          <p:cNvSpPr txBox="1"/>
          <p:nvPr>
            <p:ph type="ctrTitle"/>
          </p:nvPr>
        </p:nvSpPr>
        <p:spPr>
          <a:xfrm>
            <a:off x="2069100" y="133225"/>
            <a:ext cx="6882300" cy="88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98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WDL Dashboards: </a:t>
            </a:r>
            <a:endParaRPr b="1" sz="2980">
              <a:solidFill>
                <a:srgbClr val="0B5394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38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Data Walls</a:t>
            </a:r>
            <a:endParaRPr b="1" sz="2380">
              <a:solidFill>
                <a:srgbClr val="0B539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78" name="Google Shape;37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525" y="126850"/>
            <a:ext cx="1620398" cy="895650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29"/>
          <p:cNvSpPr txBox="1"/>
          <p:nvPr>
            <p:ph idx="1" type="subTitle"/>
          </p:nvPr>
        </p:nvSpPr>
        <p:spPr>
          <a:xfrm>
            <a:off x="219450" y="1229100"/>
            <a:ext cx="8705100" cy="71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62500"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accent1"/>
                </a:solidFill>
              </a:rPr>
              <a:t>Customize your details to provide the data your team needs for daily decision making!</a:t>
            </a:r>
            <a:endParaRPr i="1">
              <a:solidFill>
                <a:schemeClr val="accen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solidFill>
                <a:schemeClr val="lt1"/>
              </a:solidFill>
            </a:endParaRPr>
          </a:p>
        </p:txBody>
      </p:sp>
      <p:pic>
        <p:nvPicPr>
          <p:cNvPr id="380" name="Google Shape;380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6350" y="1616225"/>
            <a:ext cx="6669875" cy="3329299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29"/>
          <p:cNvSpPr/>
          <p:nvPr/>
        </p:nvSpPr>
        <p:spPr>
          <a:xfrm rot="347216">
            <a:off x="2120969" y="2615161"/>
            <a:ext cx="7468353" cy="2905534"/>
          </a:xfrm>
          <a:prstGeom prst="irregularSeal2">
            <a:avLst/>
          </a:prstGeom>
          <a:solidFill>
            <a:srgbClr val="FFFF00"/>
          </a:solidFill>
          <a:ln cap="flat" cmpd="sng" w="9525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29"/>
          <p:cNvSpPr txBox="1"/>
          <p:nvPr/>
        </p:nvSpPr>
        <p:spPr>
          <a:xfrm>
            <a:off x="3884275" y="3484075"/>
            <a:ext cx="3534000" cy="129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Customize the </a:t>
            </a:r>
            <a:r>
              <a:rPr lang="en" sz="1800">
                <a:solidFill>
                  <a:schemeClr val="dk2"/>
                </a:solidFill>
              </a:rPr>
              <a:t>information</a:t>
            </a:r>
            <a:r>
              <a:rPr lang="en" sz="1800">
                <a:solidFill>
                  <a:schemeClr val="dk2"/>
                </a:solidFill>
              </a:rPr>
              <a:t> included in your data wall: demographic, assessments, outcomes, and more!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383" name="Google Shape;383;p29"/>
          <p:cNvSpPr/>
          <p:nvPr/>
        </p:nvSpPr>
        <p:spPr>
          <a:xfrm>
            <a:off x="1491950" y="2962125"/>
            <a:ext cx="312900" cy="130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100000">
              <a:srgbClr val="BEBEBE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30"/>
          <p:cNvSpPr/>
          <p:nvPr/>
        </p:nvSpPr>
        <p:spPr>
          <a:xfrm>
            <a:off x="0" y="1152725"/>
            <a:ext cx="9144000" cy="76375"/>
          </a:xfrm>
          <a:prstGeom prst="flowChartProcess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30"/>
          <p:cNvSpPr txBox="1"/>
          <p:nvPr>
            <p:ph type="ctrTitle"/>
          </p:nvPr>
        </p:nvSpPr>
        <p:spPr>
          <a:xfrm>
            <a:off x="2069100" y="133225"/>
            <a:ext cx="6882300" cy="88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98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WDL Dashboards: </a:t>
            </a:r>
            <a:endParaRPr b="1" sz="2980">
              <a:solidFill>
                <a:srgbClr val="0B5394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38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My Classroom</a:t>
            </a:r>
            <a:endParaRPr b="1" sz="2380">
              <a:solidFill>
                <a:srgbClr val="0B539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90" name="Google Shape;39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525" y="126850"/>
            <a:ext cx="1620398" cy="895650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30"/>
          <p:cNvSpPr txBox="1"/>
          <p:nvPr>
            <p:ph idx="1" type="subTitle"/>
          </p:nvPr>
        </p:nvSpPr>
        <p:spPr>
          <a:xfrm>
            <a:off x="315675" y="1474249"/>
            <a:ext cx="3452100" cy="135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accent1"/>
                </a:solidFill>
              </a:rPr>
              <a:t>Teachers view all data for their classroom roster</a:t>
            </a:r>
            <a:endParaRPr i="1">
              <a:solidFill>
                <a:schemeClr val="accen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solidFill>
                <a:schemeClr val="lt1"/>
              </a:solidFill>
            </a:endParaRPr>
          </a:p>
        </p:txBody>
      </p:sp>
      <p:pic>
        <p:nvPicPr>
          <p:cNvPr id="392" name="Google Shape;392;p30"/>
          <p:cNvPicPr preferRelativeResize="0"/>
          <p:nvPr/>
        </p:nvPicPr>
        <p:blipFill rotWithShape="1">
          <a:blip r:embed="rId4">
            <a:alphaModFix/>
          </a:blip>
          <a:srcRect b="20019" l="0" r="0" t="0"/>
          <a:stretch/>
        </p:blipFill>
        <p:spPr>
          <a:xfrm>
            <a:off x="2847900" y="2744550"/>
            <a:ext cx="3754325" cy="1813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36450" y="1657950"/>
            <a:ext cx="5314951" cy="2218275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30"/>
          <p:cNvSpPr txBox="1"/>
          <p:nvPr/>
        </p:nvSpPr>
        <p:spPr>
          <a:xfrm>
            <a:off x="943725" y="4518050"/>
            <a:ext cx="77736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Caveat"/>
                <a:ea typeface="Caveat"/>
                <a:cs typeface="Caveat"/>
                <a:sym typeface="Caveat"/>
              </a:rPr>
              <a:t>Data driven decision making supports student achievement!</a:t>
            </a:r>
            <a:endParaRPr sz="230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95" name="Google Shape;395;p30"/>
          <p:cNvSpPr/>
          <p:nvPr/>
        </p:nvSpPr>
        <p:spPr>
          <a:xfrm flipH="1" rot="10800000">
            <a:off x="1277700" y="2187950"/>
            <a:ext cx="1959300" cy="642900"/>
          </a:xfrm>
          <a:prstGeom prst="bentUpArrow">
            <a:avLst>
              <a:gd fmla="val 25000" name="adj1"/>
              <a:gd fmla="val 25000" name="adj2"/>
              <a:gd fmla="val 25000" name="adj3"/>
            </a:avLst>
          </a:prstGeom>
          <a:solidFill>
            <a:srgbClr val="980000"/>
          </a:solidFill>
          <a:ln cap="flat" cmpd="sng" w="952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30"/>
          <p:cNvSpPr txBox="1"/>
          <p:nvPr>
            <p:ph idx="1" type="subTitle"/>
          </p:nvPr>
        </p:nvSpPr>
        <p:spPr>
          <a:xfrm>
            <a:off x="184525" y="2669725"/>
            <a:ext cx="2573100" cy="196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350">
                <a:solidFill>
                  <a:schemeClr val="accent1"/>
                </a:solidFill>
              </a:rPr>
              <a:t>Student profile gives in depth options for supporting individual needs </a:t>
            </a:r>
            <a:endParaRPr i="1" sz="2350">
              <a:solidFill>
                <a:schemeClr val="accen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solidFill>
                <a:schemeClr val="lt1"/>
              </a:solidFill>
            </a:endParaRPr>
          </a:p>
        </p:txBody>
      </p:sp>
      <p:sp>
        <p:nvSpPr>
          <p:cNvPr id="397" name="Google Shape;397;p30"/>
          <p:cNvSpPr/>
          <p:nvPr/>
        </p:nvSpPr>
        <p:spPr>
          <a:xfrm>
            <a:off x="2206400" y="3363675"/>
            <a:ext cx="1908300" cy="296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80000"/>
          </a:solidFill>
          <a:ln cap="flat" cmpd="sng" w="952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100000">
              <a:srgbClr val="BEBEBE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31"/>
          <p:cNvSpPr/>
          <p:nvPr/>
        </p:nvSpPr>
        <p:spPr>
          <a:xfrm>
            <a:off x="0" y="1152725"/>
            <a:ext cx="9144000" cy="76375"/>
          </a:xfrm>
          <a:prstGeom prst="flowChartProcess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p31"/>
          <p:cNvSpPr txBox="1"/>
          <p:nvPr>
            <p:ph type="ctrTitle"/>
          </p:nvPr>
        </p:nvSpPr>
        <p:spPr>
          <a:xfrm>
            <a:off x="2069100" y="133225"/>
            <a:ext cx="6882300" cy="88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98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WDL: The power of Customizations</a:t>
            </a:r>
            <a:endParaRPr b="1" sz="2380">
              <a:solidFill>
                <a:srgbClr val="0B539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404" name="Google Shape;40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525" y="126850"/>
            <a:ext cx="1620398" cy="895650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31"/>
          <p:cNvSpPr txBox="1"/>
          <p:nvPr>
            <p:ph idx="1" type="subTitle"/>
          </p:nvPr>
        </p:nvSpPr>
        <p:spPr>
          <a:xfrm>
            <a:off x="184525" y="1359325"/>
            <a:ext cx="3420600" cy="107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3000" u="sng">
                <a:solidFill>
                  <a:schemeClr val="accent1"/>
                </a:solidFill>
              </a:rPr>
              <a:t>Member Spotlight:</a:t>
            </a:r>
            <a:endParaRPr i="1" sz="3000" u="sng">
              <a:solidFill>
                <a:schemeClr val="accen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3000">
                <a:solidFill>
                  <a:schemeClr val="accent1"/>
                </a:solidFill>
              </a:rPr>
              <a:t>Beloit Turner </a:t>
            </a:r>
            <a:endParaRPr i="1" sz="3000">
              <a:solidFill>
                <a:schemeClr val="lt1"/>
              </a:solidFill>
            </a:endParaRPr>
          </a:p>
        </p:txBody>
      </p:sp>
      <p:pic>
        <p:nvPicPr>
          <p:cNvPr id="406" name="Google Shape;406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82050" y="3103525"/>
            <a:ext cx="2201275" cy="1567641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07" name="Google Shape;407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42900" y="3103525"/>
            <a:ext cx="2201275" cy="15841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08" name="Google Shape;408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82050" y="1420874"/>
            <a:ext cx="2201275" cy="1570562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09" name="Google Shape;409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42893" y="1430925"/>
            <a:ext cx="2201274" cy="15740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10" name="Google Shape;410;p31"/>
          <p:cNvSpPr txBox="1"/>
          <p:nvPr/>
        </p:nvSpPr>
        <p:spPr>
          <a:xfrm>
            <a:off x="317525" y="2429425"/>
            <a:ext cx="3023100" cy="20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eorgia"/>
              <a:buChar char="-"/>
            </a:pPr>
            <a:r>
              <a:rPr b="1" lang="en">
                <a:latin typeface="Georgia"/>
                <a:ea typeface="Georgia"/>
                <a:cs typeface="Georgia"/>
                <a:sym typeface="Georgia"/>
              </a:rPr>
              <a:t>Development of Dual Dimension Dashboards</a:t>
            </a:r>
            <a:endParaRPr b="1">
              <a:latin typeface="Georgia"/>
              <a:ea typeface="Georgia"/>
              <a:cs typeface="Georgia"/>
              <a:sym typeface="Georgia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eorgia"/>
              <a:buChar char="-"/>
            </a:pPr>
            <a:r>
              <a:rPr b="1" lang="en">
                <a:latin typeface="Georgia"/>
                <a:ea typeface="Georgia"/>
                <a:cs typeface="Georgia"/>
                <a:sym typeface="Georgia"/>
              </a:rPr>
              <a:t>Attendance, GPA, Literacy</a:t>
            </a:r>
            <a:endParaRPr b="1">
              <a:latin typeface="Georgia"/>
              <a:ea typeface="Georgia"/>
              <a:cs typeface="Georgia"/>
              <a:sym typeface="Georgia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eorgia"/>
              <a:buChar char="-"/>
            </a:pPr>
            <a:r>
              <a:rPr b="1" lang="en">
                <a:latin typeface="Georgia"/>
                <a:ea typeface="Georgia"/>
                <a:cs typeface="Georgia"/>
                <a:sym typeface="Georgia"/>
              </a:rPr>
              <a:t>Leverage WDL data tool to guide daily work</a:t>
            </a:r>
            <a:endParaRPr b="1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100000">
              <a:srgbClr val="BEBEBE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/>
          <p:nvPr/>
        </p:nvSpPr>
        <p:spPr>
          <a:xfrm>
            <a:off x="0" y="1152725"/>
            <a:ext cx="9144000" cy="76375"/>
          </a:xfrm>
          <a:prstGeom prst="flowChartProcess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14"/>
          <p:cNvSpPr txBox="1"/>
          <p:nvPr>
            <p:ph type="ctrTitle"/>
          </p:nvPr>
        </p:nvSpPr>
        <p:spPr>
          <a:xfrm>
            <a:off x="2069100" y="133225"/>
            <a:ext cx="6144300" cy="88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Introductions</a:t>
            </a:r>
            <a:endParaRPr b="1">
              <a:solidFill>
                <a:srgbClr val="0B539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65" name="Google Shape;6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525" y="126850"/>
            <a:ext cx="1620398" cy="89565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/>
          <p:nvPr/>
        </p:nvSpPr>
        <p:spPr>
          <a:xfrm>
            <a:off x="3601950" y="3441950"/>
            <a:ext cx="1939800" cy="13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>
                <a:solidFill>
                  <a:schemeClr val="accent1"/>
                </a:solidFill>
              </a:rPr>
              <a:t>Zach Johnston</a:t>
            </a:r>
            <a:endParaRPr i="1" sz="2400">
              <a:solidFill>
                <a:schemeClr val="accen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accent1"/>
                </a:solidFill>
              </a:rPr>
              <a:t>Database Administrator</a:t>
            </a:r>
            <a:endParaRPr/>
          </a:p>
        </p:txBody>
      </p:sp>
      <p:sp>
        <p:nvSpPr>
          <p:cNvPr id="67" name="Google Shape;67;p14"/>
          <p:cNvSpPr txBox="1"/>
          <p:nvPr/>
        </p:nvSpPr>
        <p:spPr>
          <a:xfrm>
            <a:off x="6781000" y="3441950"/>
            <a:ext cx="1939800" cy="11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>
                <a:solidFill>
                  <a:schemeClr val="accent1"/>
                </a:solidFill>
              </a:rPr>
              <a:t>Wyatt Berglund</a:t>
            </a:r>
            <a:endParaRPr i="1" sz="2400">
              <a:solidFill>
                <a:schemeClr val="accen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accent1"/>
                </a:solidFill>
              </a:rPr>
              <a:t>Database Technician</a:t>
            </a:r>
            <a:endParaRPr sz="600"/>
          </a:p>
        </p:txBody>
      </p:sp>
      <p:pic>
        <p:nvPicPr>
          <p:cNvPr id="68" name="Google Shape;6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2975" y="1359325"/>
            <a:ext cx="1939651" cy="1939651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4"/>
          <p:cNvSpPr txBox="1"/>
          <p:nvPr>
            <p:ph idx="1" type="subTitle"/>
          </p:nvPr>
        </p:nvSpPr>
        <p:spPr>
          <a:xfrm>
            <a:off x="422900" y="3429200"/>
            <a:ext cx="1939800" cy="143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>
                <a:solidFill>
                  <a:schemeClr val="accent1"/>
                </a:solidFill>
              </a:rPr>
              <a:t>Shelby Renoos</a:t>
            </a:r>
            <a:endParaRPr i="1" sz="2400">
              <a:solidFill>
                <a:schemeClr val="accen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400">
                <a:solidFill>
                  <a:schemeClr val="accent1"/>
                </a:solidFill>
              </a:rPr>
              <a:t>Customer Success Coordinator</a:t>
            </a:r>
            <a:endParaRPr i="1" sz="1400">
              <a:solidFill>
                <a:schemeClr val="accen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solidFill>
                <a:schemeClr val="lt1"/>
              </a:solidFill>
            </a:endParaRPr>
          </a:p>
        </p:txBody>
      </p:sp>
      <p:pic>
        <p:nvPicPr>
          <p:cNvPr id="70" name="Google Shape;70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6781387" y="1365700"/>
            <a:ext cx="1939651" cy="193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02175" y="1365700"/>
            <a:ext cx="1939651" cy="1939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100000">
              <a:srgbClr val="BEBEBE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2"/>
          <p:cNvSpPr/>
          <p:nvPr/>
        </p:nvSpPr>
        <p:spPr>
          <a:xfrm>
            <a:off x="0" y="1152725"/>
            <a:ext cx="9144000" cy="76375"/>
          </a:xfrm>
          <a:prstGeom prst="flowChartProcess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p32"/>
          <p:cNvSpPr txBox="1"/>
          <p:nvPr>
            <p:ph type="ctrTitle"/>
          </p:nvPr>
        </p:nvSpPr>
        <p:spPr>
          <a:xfrm>
            <a:off x="2069100" y="133225"/>
            <a:ext cx="6882300" cy="88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98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WDL: The power of Customizations</a:t>
            </a:r>
            <a:endParaRPr b="1" sz="2380">
              <a:solidFill>
                <a:srgbClr val="0B539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417" name="Google Shape;41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525" y="126850"/>
            <a:ext cx="1620398" cy="895650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32"/>
          <p:cNvSpPr txBox="1"/>
          <p:nvPr>
            <p:ph idx="1" type="subTitle"/>
          </p:nvPr>
        </p:nvSpPr>
        <p:spPr>
          <a:xfrm>
            <a:off x="184525" y="2042050"/>
            <a:ext cx="3420600" cy="107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3000" u="sng">
                <a:solidFill>
                  <a:schemeClr val="accent1"/>
                </a:solidFill>
              </a:rPr>
              <a:t>Member Spotlight:</a:t>
            </a:r>
            <a:endParaRPr i="1" sz="3000" u="sng">
              <a:solidFill>
                <a:schemeClr val="accen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3000">
                <a:solidFill>
                  <a:schemeClr val="accent1"/>
                </a:solidFill>
              </a:rPr>
              <a:t>Waukesha</a:t>
            </a:r>
            <a:r>
              <a:rPr i="1" lang="en" sz="3000">
                <a:solidFill>
                  <a:schemeClr val="accent1"/>
                </a:solidFill>
              </a:rPr>
              <a:t> </a:t>
            </a:r>
            <a:endParaRPr i="1" sz="3000">
              <a:solidFill>
                <a:schemeClr val="lt1"/>
              </a:solidFill>
            </a:endParaRPr>
          </a:p>
        </p:txBody>
      </p:sp>
      <p:sp>
        <p:nvSpPr>
          <p:cNvPr id="419" name="Google Shape;419;p32"/>
          <p:cNvSpPr txBox="1"/>
          <p:nvPr/>
        </p:nvSpPr>
        <p:spPr>
          <a:xfrm>
            <a:off x="347975" y="3112150"/>
            <a:ext cx="30000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eorgia"/>
              <a:buChar char="-"/>
            </a:pPr>
            <a:r>
              <a:rPr b="1" lang="en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Key Performance Indicators</a:t>
            </a:r>
            <a:endParaRPr b="1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eorgia"/>
              <a:buChar char="-"/>
            </a:pPr>
            <a:r>
              <a:rPr b="1" lang="en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Frame common goals/language across district</a:t>
            </a:r>
            <a:endParaRPr b="1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420" name="Google Shape;420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263" y="1375777"/>
            <a:ext cx="8959475" cy="51959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21" name="Google Shape;421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18151" y="1724400"/>
            <a:ext cx="3617524" cy="219535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22" name="Google Shape;422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78704" y="2796600"/>
            <a:ext cx="3828697" cy="219535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23" name="Google Shape;423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06000" y="2042050"/>
            <a:ext cx="2391300" cy="14685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100000">
              <a:srgbClr val="BEBEBE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33"/>
          <p:cNvSpPr/>
          <p:nvPr/>
        </p:nvSpPr>
        <p:spPr>
          <a:xfrm>
            <a:off x="0" y="1152725"/>
            <a:ext cx="9144000" cy="76375"/>
          </a:xfrm>
          <a:prstGeom prst="flowChartProcess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33"/>
          <p:cNvSpPr txBox="1"/>
          <p:nvPr>
            <p:ph type="ctrTitle"/>
          </p:nvPr>
        </p:nvSpPr>
        <p:spPr>
          <a:xfrm>
            <a:off x="2069100" y="133225"/>
            <a:ext cx="6882300" cy="88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98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WISEdash Local Community</a:t>
            </a:r>
            <a:endParaRPr b="1" sz="2380">
              <a:solidFill>
                <a:srgbClr val="0B539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430" name="Google Shape;43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525" y="126850"/>
            <a:ext cx="1620398" cy="8956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1" name="Google Shape;431;p33"/>
          <p:cNvGrpSpPr/>
          <p:nvPr/>
        </p:nvGrpSpPr>
        <p:grpSpPr>
          <a:xfrm>
            <a:off x="752500" y="1823364"/>
            <a:ext cx="7628810" cy="731700"/>
            <a:chOff x="382775" y="1323164"/>
            <a:chExt cx="7628810" cy="731700"/>
          </a:xfrm>
        </p:grpSpPr>
        <p:sp>
          <p:nvSpPr>
            <p:cNvPr id="432" name="Google Shape;432;p33"/>
            <p:cNvSpPr txBox="1"/>
            <p:nvPr/>
          </p:nvSpPr>
          <p:spPr>
            <a:xfrm>
              <a:off x="382775" y="1373350"/>
              <a:ext cx="2332200" cy="62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800">
                  <a:solidFill>
                    <a:srgbClr val="085630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Continuous improvement</a:t>
              </a:r>
              <a:r>
                <a:rPr lang="en" sz="2800">
                  <a:solidFill>
                    <a:srgbClr val="085630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 </a:t>
              </a:r>
              <a:endParaRPr sz="2800">
                <a:solidFill>
                  <a:srgbClr val="085630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433" name="Google Shape;433;p33"/>
            <p:cNvSpPr/>
            <p:nvPr/>
          </p:nvSpPr>
          <p:spPr>
            <a:xfrm>
              <a:off x="2789785" y="1323164"/>
              <a:ext cx="5221800" cy="731700"/>
            </a:xfrm>
            <a:prstGeom prst="rect">
              <a:avLst/>
            </a:prstGeom>
            <a:solidFill>
              <a:srgbClr val="0856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" name="Google Shape;434;p33"/>
            <p:cNvSpPr txBox="1"/>
            <p:nvPr/>
          </p:nvSpPr>
          <p:spPr>
            <a:xfrm>
              <a:off x="2914389" y="1407440"/>
              <a:ext cx="4765800" cy="57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Onboarding Processes * Dashboard Audits *  New Assessments</a:t>
              </a:r>
              <a:endPara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35" name="Google Shape;435;p33"/>
          <p:cNvGrpSpPr/>
          <p:nvPr/>
        </p:nvGrpSpPr>
        <p:grpSpPr>
          <a:xfrm>
            <a:off x="369732" y="2707725"/>
            <a:ext cx="7650080" cy="731700"/>
            <a:chOff x="7" y="2207525"/>
            <a:chExt cx="7650080" cy="731700"/>
          </a:xfrm>
        </p:grpSpPr>
        <p:sp>
          <p:nvSpPr>
            <p:cNvPr id="436" name="Google Shape;436;p33"/>
            <p:cNvSpPr txBox="1"/>
            <p:nvPr/>
          </p:nvSpPr>
          <p:spPr>
            <a:xfrm>
              <a:off x="7" y="2257725"/>
              <a:ext cx="2715300" cy="62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800">
                  <a:solidFill>
                    <a:srgbClr val="0B713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Problem solving</a:t>
              </a:r>
              <a:endParaRPr sz="2800">
                <a:solidFill>
                  <a:srgbClr val="0B713F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437" name="Google Shape;437;p33"/>
            <p:cNvSpPr/>
            <p:nvPr/>
          </p:nvSpPr>
          <p:spPr>
            <a:xfrm>
              <a:off x="2789787" y="2207525"/>
              <a:ext cx="4860300" cy="731700"/>
            </a:xfrm>
            <a:prstGeom prst="rect">
              <a:avLst/>
            </a:prstGeom>
            <a:solidFill>
              <a:srgbClr val="0B713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" name="Google Shape;438;p33"/>
            <p:cNvSpPr txBox="1"/>
            <p:nvPr/>
          </p:nvSpPr>
          <p:spPr>
            <a:xfrm>
              <a:off x="2914387" y="2414096"/>
              <a:ext cx="4373100" cy="33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Metric Development * Validating New Data</a:t>
              </a:r>
              <a:endPara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39" name="Google Shape;439;p33"/>
          <p:cNvGrpSpPr/>
          <p:nvPr/>
        </p:nvGrpSpPr>
        <p:grpSpPr>
          <a:xfrm>
            <a:off x="698125" y="3588825"/>
            <a:ext cx="6958987" cy="731700"/>
            <a:chOff x="328400" y="3088625"/>
            <a:chExt cx="6958987" cy="731700"/>
          </a:xfrm>
        </p:grpSpPr>
        <p:sp>
          <p:nvSpPr>
            <p:cNvPr id="440" name="Google Shape;440;p33"/>
            <p:cNvSpPr txBox="1"/>
            <p:nvPr/>
          </p:nvSpPr>
          <p:spPr>
            <a:xfrm>
              <a:off x="328400" y="3138825"/>
              <a:ext cx="2386800" cy="62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800">
                  <a:solidFill>
                    <a:srgbClr val="0B7743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Collaborative learning </a:t>
              </a:r>
              <a:endParaRPr sz="2800">
                <a:solidFill>
                  <a:srgbClr val="0B7743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441" name="Google Shape;441;p33"/>
            <p:cNvSpPr/>
            <p:nvPr/>
          </p:nvSpPr>
          <p:spPr>
            <a:xfrm>
              <a:off x="2789787" y="3088625"/>
              <a:ext cx="4497600" cy="731700"/>
            </a:xfrm>
            <a:prstGeom prst="rect">
              <a:avLst/>
            </a:prstGeom>
            <a:solidFill>
              <a:srgbClr val="0B774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" name="Google Shape;442;p33"/>
            <p:cNvSpPr txBox="1"/>
            <p:nvPr/>
          </p:nvSpPr>
          <p:spPr>
            <a:xfrm>
              <a:off x="2914388" y="3295180"/>
              <a:ext cx="3849900" cy="33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Collaborative Learning Series * District Partnerships </a:t>
              </a:r>
              <a:endPara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100000">
              <a:srgbClr val="BEBEBE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34"/>
          <p:cNvSpPr/>
          <p:nvPr/>
        </p:nvSpPr>
        <p:spPr>
          <a:xfrm>
            <a:off x="0" y="1152725"/>
            <a:ext cx="9144000" cy="76375"/>
          </a:xfrm>
          <a:prstGeom prst="flowChartProcess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p34"/>
          <p:cNvSpPr txBox="1"/>
          <p:nvPr>
            <p:ph type="ctrTitle"/>
          </p:nvPr>
        </p:nvSpPr>
        <p:spPr>
          <a:xfrm>
            <a:off x="2069100" y="133225"/>
            <a:ext cx="6882300" cy="88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465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The Future of WDL</a:t>
            </a:r>
            <a:endParaRPr b="1" sz="4650">
              <a:solidFill>
                <a:srgbClr val="0B539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449" name="Google Shape;44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525" y="126850"/>
            <a:ext cx="1620398" cy="895650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34"/>
          <p:cNvSpPr txBox="1"/>
          <p:nvPr>
            <p:ph idx="1" type="subTitle"/>
          </p:nvPr>
        </p:nvSpPr>
        <p:spPr>
          <a:xfrm>
            <a:off x="2478450" y="1417775"/>
            <a:ext cx="6181200" cy="340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accent1"/>
                </a:solidFill>
              </a:rPr>
              <a:t>‣ Continued training to support member districts</a:t>
            </a:r>
            <a:endParaRPr i="1">
              <a:solidFill>
                <a:schemeClr val="accent1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>
                <a:solidFill>
                  <a:schemeClr val="accent1"/>
                </a:solidFill>
              </a:rPr>
              <a:t>‣ Opportunities for Collaboration</a:t>
            </a:r>
            <a:endParaRPr i="1">
              <a:solidFill>
                <a:schemeClr val="accent1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accent1"/>
                </a:solidFill>
              </a:rPr>
              <a:t>‣ New Metrics</a:t>
            </a:r>
            <a:endParaRPr i="1">
              <a:solidFill>
                <a:schemeClr val="accent1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>
                <a:solidFill>
                  <a:schemeClr val="accent1"/>
                </a:solidFill>
              </a:rPr>
              <a:t>‣ Innovative Dashboards</a:t>
            </a:r>
            <a:endParaRPr i="1">
              <a:solidFill>
                <a:schemeClr val="accen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solidFill>
                <a:schemeClr val="accen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100000">
              <a:srgbClr val="BEBEBE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5"/>
          <p:cNvSpPr/>
          <p:nvPr/>
        </p:nvSpPr>
        <p:spPr>
          <a:xfrm>
            <a:off x="0" y="1152725"/>
            <a:ext cx="9144000" cy="76375"/>
          </a:xfrm>
          <a:prstGeom prst="flowChartProcess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6" name="Google Shape;456;p35"/>
          <p:cNvSpPr txBox="1"/>
          <p:nvPr>
            <p:ph type="ctrTitle"/>
          </p:nvPr>
        </p:nvSpPr>
        <p:spPr>
          <a:xfrm>
            <a:off x="1509825" y="139600"/>
            <a:ext cx="5880900" cy="88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465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Contacts</a:t>
            </a:r>
            <a:endParaRPr b="1" sz="4650">
              <a:solidFill>
                <a:srgbClr val="0B539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457" name="Google Shape;45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525" y="126850"/>
            <a:ext cx="1620398" cy="895650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35"/>
          <p:cNvSpPr txBox="1"/>
          <p:nvPr>
            <p:ph idx="1" type="subTitle"/>
          </p:nvPr>
        </p:nvSpPr>
        <p:spPr>
          <a:xfrm>
            <a:off x="2260525" y="1529488"/>
            <a:ext cx="5880900" cy="118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4443">
                <a:solidFill>
                  <a:schemeClr val="accent5"/>
                </a:solidFill>
              </a:rPr>
              <a:t>Wisedashlocal.org</a:t>
            </a:r>
            <a:endParaRPr i="1">
              <a:solidFill>
                <a:schemeClr val="accent5"/>
              </a:solidFill>
            </a:endParaRPr>
          </a:p>
        </p:txBody>
      </p:sp>
      <p:pic>
        <p:nvPicPr>
          <p:cNvPr id="459" name="Google Shape;459;p35"/>
          <p:cNvPicPr preferRelativeResize="0"/>
          <p:nvPr/>
        </p:nvPicPr>
        <p:blipFill rotWithShape="1">
          <a:blip r:embed="rId4">
            <a:alphaModFix/>
          </a:blip>
          <a:srcRect b="21126" l="71941" r="8254" t="46168"/>
          <a:stretch/>
        </p:blipFill>
        <p:spPr>
          <a:xfrm>
            <a:off x="599050" y="1359325"/>
            <a:ext cx="1470050" cy="1499064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35"/>
          <p:cNvSpPr/>
          <p:nvPr/>
        </p:nvSpPr>
        <p:spPr>
          <a:xfrm>
            <a:off x="0" y="2934063"/>
            <a:ext cx="9144000" cy="76375"/>
          </a:xfrm>
          <a:prstGeom prst="flowChartProcess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p35"/>
          <p:cNvSpPr txBox="1"/>
          <p:nvPr/>
        </p:nvSpPr>
        <p:spPr>
          <a:xfrm>
            <a:off x="0" y="3523275"/>
            <a:ext cx="3000000" cy="10467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accent1"/>
                </a:solidFill>
              </a:rPr>
              <a:t>Shelby Renoos </a:t>
            </a:r>
            <a:endParaRPr i="1">
              <a:solidFill>
                <a:schemeClr val="accen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accent1"/>
                </a:solidFill>
              </a:rPr>
              <a:t>Customer Success Coordinator</a:t>
            </a:r>
            <a:endParaRPr i="1">
              <a:solidFill>
                <a:schemeClr val="accen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accent1"/>
                </a:solidFill>
              </a:rPr>
              <a:t>srenoos@wisedashlocal.org</a:t>
            </a:r>
            <a:endParaRPr i="1">
              <a:solidFill>
                <a:schemeClr val="accen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accent1"/>
                </a:solidFill>
              </a:rPr>
              <a:t>(715) 413-2456</a:t>
            </a:r>
            <a:endParaRPr/>
          </a:p>
        </p:txBody>
      </p:sp>
      <p:sp>
        <p:nvSpPr>
          <p:cNvPr id="462" name="Google Shape;462;p35"/>
          <p:cNvSpPr txBox="1"/>
          <p:nvPr/>
        </p:nvSpPr>
        <p:spPr>
          <a:xfrm>
            <a:off x="3072000" y="3523275"/>
            <a:ext cx="3000000" cy="10467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accent1"/>
                </a:solidFill>
              </a:rPr>
              <a:t>Zach Johnston</a:t>
            </a:r>
            <a:r>
              <a:rPr i="1" lang="en">
                <a:solidFill>
                  <a:schemeClr val="accent1"/>
                </a:solidFill>
              </a:rPr>
              <a:t> </a:t>
            </a:r>
            <a:endParaRPr i="1">
              <a:solidFill>
                <a:schemeClr val="accen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accent1"/>
                </a:solidFill>
              </a:rPr>
              <a:t>Database Administrator</a:t>
            </a:r>
            <a:endParaRPr i="1">
              <a:solidFill>
                <a:schemeClr val="accen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accent1"/>
                </a:solidFill>
              </a:rPr>
              <a:t>zjohnston@wisedashlocal.org</a:t>
            </a:r>
            <a:endParaRPr i="1">
              <a:solidFill>
                <a:schemeClr val="accen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accent1"/>
                </a:solidFill>
              </a:rPr>
              <a:t>(608) 572-6912</a:t>
            </a:r>
            <a:endParaRPr/>
          </a:p>
        </p:txBody>
      </p:sp>
      <p:sp>
        <p:nvSpPr>
          <p:cNvPr id="463" name="Google Shape;463;p35"/>
          <p:cNvSpPr txBox="1"/>
          <p:nvPr/>
        </p:nvSpPr>
        <p:spPr>
          <a:xfrm>
            <a:off x="6144000" y="3523275"/>
            <a:ext cx="3000000" cy="10467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accent1"/>
                </a:solidFill>
              </a:rPr>
              <a:t>Wyatt Berglund</a:t>
            </a:r>
            <a:r>
              <a:rPr i="1" lang="en">
                <a:solidFill>
                  <a:schemeClr val="accent1"/>
                </a:solidFill>
              </a:rPr>
              <a:t> </a:t>
            </a:r>
            <a:endParaRPr i="1">
              <a:solidFill>
                <a:schemeClr val="accen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accent1"/>
                </a:solidFill>
              </a:rPr>
              <a:t>Database Technician</a:t>
            </a:r>
            <a:endParaRPr i="1">
              <a:solidFill>
                <a:schemeClr val="accen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accent1"/>
                </a:solidFill>
              </a:rPr>
              <a:t>wberglund@wisedashlocal.org</a:t>
            </a:r>
            <a:endParaRPr i="1">
              <a:solidFill>
                <a:schemeClr val="accen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accent1"/>
                </a:solidFill>
              </a:rPr>
              <a:t>(715) 413-1614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100000">
              <a:srgbClr val="BEBEBE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36"/>
          <p:cNvSpPr/>
          <p:nvPr/>
        </p:nvSpPr>
        <p:spPr>
          <a:xfrm>
            <a:off x="0" y="1152725"/>
            <a:ext cx="9144000" cy="76375"/>
          </a:xfrm>
          <a:prstGeom prst="flowChartProcess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" name="Google Shape;469;p36"/>
          <p:cNvSpPr txBox="1"/>
          <p:nvPr>
            <p:ph type="ctrTitle"/>
          </p:nvPr>
        </p:nvSpPr>
        <p:spPr>
          <a:xfrm>
            <a:off x="2069100" y="133225"/>
            <a:ext cx="6882300" cy="88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465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Preview next session</a:t>
            </a:r>
            <a:endParaRPr b="1" sz="4650">
              <a:solidFill>
                <a:srgbClr val="0B539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470" name="Google Shape;47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525" y="126850"/>
            <a:ext cx="1620398" cy="895650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36"/>
          <p:cNvSpPr txBox="1"/>
          <p:nvPr/>
        </p:nvSpPr>
        <p:spPr>
          <a:xfrm>
            <a:off x="730750" y="1733350"/>
            <a:ext cx="7742400" cy="63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Interested in learning more? Stick around for our Open Demo Workshop: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472" name="Google Shape;472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225" y="3284475"/>
            <a:ext cx="6566599" cy="156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09225" y="2280022"/>
            <a:ext cx="6566600" cy="925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100000">
              <a:srgbClr val="BEBEBE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37"/>
          <p:cNvSpPr/>
          <p:nvPr/>
        </p:nvSpPr>
        <p:spPr>
          <a:xfrm>
            <a:off x="0" y="1152725"/>
            <a:ext cx="9144000" cy="76375"/>
          </a:xfrm>
          <a:prstGeom prst="flowChartProcess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9" name="Google Shape;479;p37"/>
          <p:cNvSpPr txBox="1"/>
          <p:nvPr>
            <p:ph type="ctrTitle"/>
          </p:nvPr>
        </p:nvSpPr>
        <p:spPr>
          <a:xfrm>
            <a:off x="2069100" y="133225"/>
            <a:ext cx="6882300" cy="88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465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Questions</a:t>
            </a:r>
            <a:endParaRPr b="1" sz="4650">
              <a:solidFill>
                <a:srgbClr val="0B539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480" name="Google Shape;48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525" y="126850"/>
            <a:ext cx="1620398" cy="895650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37"/>
          <p:cNvSpPr txBox="1"/>
          <p:nvPr/>
        </p:nvSpPr>
        <p:spPr>
          <a:xfrm>
            <a:off x="4572000" y="1586875"/>
            <a:ext cx="3148500" cy="32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0">
                <a:solidFill>
                  <a:schemeClr val="accent5"/>
                </a:solidFill>
                <a:latin typeface="Oswald"/>
                <a:ea typeface="Oswald"/>
                <a:cs typeface="Oswald"/>
                <a:sym typeface="Oswald"/>
              </a:rPr>
              <a:t>?</a:t>
            </a:r>
            <a:endParaRPr b="1" sz="20000">
              <a:solidFill>
                <a:schemeClr val="accent5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100000">
              <a:srgbClr val="BEBEBE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/>
          <p:nvPr/>
        </p:nvSpPr>
        <p:spPr>
          <a:xfrm>
            <a:off x="0" y="1152725"/>
            <a:ext cx="9144000" cy="76375"/>
          </a:xfrm>
          <a:prstGeom prst="flowChartProcess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15"/>
          <p:cNvSpPr txBox="1"/>
          <p:nvPr>
            <p:ph type="ctrTitle"/>
          </p:nvPr>
        </p:nvSpPr>
        <p:spPr>
          <a:xfrm>
            <a:off x="2069100" y="133225"/>
            <a:ext cx="6144300" cy="88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Agenda</a:t>
            </a:r>
            <a:endParaRPr b="1">
              <a:solidFill>
                <a:srgbClr val="0B539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78" name="Google Shape;7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525" y="126850"/>
            <a:ext cx="1620398" cy="89565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5"/>
          <p:cNvSpPr txBox="1"/>
          <p:nvPr>
            <p:ph idx="1" type="subTitle"/>
          </p:nvPr>
        </p:nvSpPr>
        <p:spPr>
          <a:xfrm>
            <a:off x="1481075" y="1365700"/>
            <a:ext cx="7551000" cy="377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200">
                <a:solidFill>
                  <a:schemeClr val="accent1"/>
                </a:solidFill>
              </a:rPr>
              <a:t>What is a data dashboard?</a:t>
            </a:r>
            <a:endParaRPr i="1" sz="2200">
              <a:solidFill>
                <a:schemeClr val="accent1"/>
              </a:solidFill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200">
                <a:solidFill>
                  <a:schemeClr val="accent1"/>
                </a:solidFill>
              </a:rPr>
              <a:t>What is WISEdash Local? </a:t>
            </a:r>
            <a:endParaRPr i="1" sz="2200">
              <a:solidFill>
                <a:schemeClr val="accent1"/>
              </a:solidFill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200">
                <a:solidFill>
                  <a:schemeClr val="accent1"/>
                </a:solidFill>
              </a:rPr>
              <a:t>WISEdash Local &amp; WISEdata</a:t>
            </a:r>
            <a:endParaRPr i="1" sz="2200">
              <a:solidFill>
                <a:schemeClr val="accent1"/>
              </a:solidFill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200">
                <a:solidFill>
                  <a:schemeClr val="accent1"/>
                </a:solidFill>
              </a:rPr>
              <a:t>WISEdash Local &amp; Your SIS</a:t>
            </a:r>
            <a:endParaRPr i="1" sz="2200">
              <a:solidFill>
                <a:schemeClr val="accent1"/>
              </a:solidFill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200">
                <a:solidFill>
                  <a:schemeClr val="accent1"/>
                </a:solidFill>
              </a:rPr>
              <a:t>Overview of Dashboards</a:t>
            </a:r>
            <a:endParaRPr i="1" sz="2200">
              <a:solidFill>
                <a:schemeClr val="accent1"/>
              </a:solidFill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200">
                <a:solidFill>
                  <a:schemeClr val="accent1"/>
                </a:solidFill>
              </a:rPr>
              <a:t>			</a:t>
            </a:r>
            <a:r>
              <a:rPr i="1" lang="en" sz="2200">
                <a:solidFill>
                  <a:schemeClr val="dk1"/>
                </a:solidFill>
              </a:rPr>
              <a:t>Demonstrations </a:t>
            </a:r>
            <a:endParaRPr i="1" sz="2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200">
                <a:solidFill>
                  <a:schemeClr val="accent1"/>
                </a:solidFill>
              </a:rPr>
              <a:t>Customizations: Member Examples</a:t>
            </a:r>
            <a:endParaRPr i="1" sz="2200">
              <a:solidFill>
                <a:schemeClr val="accent1"/>
              </a:solidFill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200">
                <a:solidFill>
                  <a:schemeClr val="accent1"/>
                </a:solidFill>
              </a:rPr>
              <a:t>The Future of WDL</a:t>
            </a:r>
            <a:endParaRPr i="1" sz="2200">
              <a:solidFill>
                <a:schemeClr val="accen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600">
              <a:solidFill>
                <a:schemeClr val="accen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600">
              <a:solidFill>
                <a:schemeClr val="accen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600">
              <a:solidFill>
                <a:schemeClr val="accen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600">
              <a:solidFill>
                <a:schemeClr val="accen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100000">
              <a:srgbClr val="BEBEBE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/>
          <p:nvPr/>
        </p:nvSpPr>
        <p:spPr>
          <a:xfrm>
            <a:off x="0" y="1152725"/>
            <a:ext cx="9144000" cy="76375"/>
          </a:xfrm>
          <a:prstGeom prst="flowChartProcess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16"/>
          <p:cNvSpPr txBox="1"/>
          <p:nvPr>
            <p:ph type="ctrTitle"/>
          </p:nvPr>
        </p:nvSpPr>
        <p:spPr>
          <a:xfrm>
            <a:off x="2069100" y="133225"/>
            <a:ext cx="6882300" cy="88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8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What is a data dashboard?</a:t>
            </a:r>
            <a:endParaRPr b="1" sz="3480">
              <a:solidFill>
                <a:srgbClr val="0B539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86" name="Google Shape;8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525" y="126850"/>
            <a:ext cx="1620398" cy="89565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6"/>
          <p:cNvSpPr txBox="1"/>
          <p:nvPr/>
        </p:nvSpPr>
        <p:spPr>
          <a:xfrm>
            <a:off x="1755600" y="2846600"/>
            <a:ext cx="5632800" cy="477000"/>
          </a:xfrm>
          <a:prstGeom prst="rect">
            <a:avLst/>
          </a:prstGeom>
          <a:solidFill>
            <a:schemeClr val="accent1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1"/>
                </a:solidFill>
              </a:rPr>
              <a:t>What does your school/district/PLC use today?</a:t>
            </a:r>
            <a:endParaRPr sz="1900">
              <a:solidFill>
                <a:schemeClr val="lt1"/>
              </a:solidFill>
            </a:endParaRPr>
          </a:p>
        </p:txBody>
      </p:sp>
      <p:pic>
        <p:nvPicPr>
          <p:cNvPr id="88" name="Google Shape;8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4525" y="3643400"/>
            <a:ext cx="2447200" cy="1240975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9" name="Google Shape;89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67225" y="3643400"/>
            <a:ext cx="2996357" cy="1240975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0" name="Google Shape;90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99075" y="3643400"/>
            <a:ext cx="2996350" cy="1240975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1" name="Google Shape;91;p16"/>
          <p:cNvSpPr txBox="1"/>
          <p:nvPr/>
        </p:nvSpPr>
        <p:spPr>
          <a:xfrm>
            <a:off x="852175" y="1536975"/>
            <a:ext cx="76695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900"/>
              <a:t>A tool used to visually track and create </a:t>
            </a:r>
            <a:r>
              <a:rPr i="1" lang="en" sz="1900"/>
              <a:t>collections of graphs and tables, show multi-year trends, to be analyzed by an organization. </a:t>
            </a:r>
            <a:endParaRPr i="1" sz="19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100000">
              <a:srgbClr val="BEBEBE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/>
          <p:nvPr/>
        </p:nvSpPr>
        <p:spPr>
          <a:xfrm>
            <a:off x="0" y="1152725"/>
            <a:ext cx="9144000" cy="76375"/>
          </a:xfrm>
          <a:prstGeom prst="flowChartProcess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7"/>
          <p:cNvSpPr txBox="1"/>
          <p:nvPr>
            <p:ph type="ctrTitle"/>
          </p:nvPr>
        </p:nvSpPr>
        <p:spPr>
          <a:xfrm>
            <a:off x="2069100" y="133225"/>
            <a:ext cx="6882300" cy="88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8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Discussion</a:t>
            </a:r>
            <a:endParaRPr b="1" sz="3480">
              <a:solidFill>
                <a:srgbClr val="0B539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8" name="Google Shape;9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525" y="126850"/>
            <a:ext cx="1620398" cy="89565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7"/>
          <p:cNvSpPr txBox="1"/>
          <p:nvPr/>
        </p:nvSpPr>
        <p:spPr>
          <a:xfrm>
            <a:off x="184525" y="1482600"/>
            <a:ext cx="4402200" cy="16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900"/>
              <a:t>Show of hands… What is your role?</a:t>
            </a:r>
            <a:endParaRPr i="1" sz="1900"/>
          </a:p>
          <a:p>
            <a:pPr indent="-349250" lvl="0" marL="457200" rtl="0" algn="ctr"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i="1" lang="en" sz="1900"/>
              <a:t>Administrator </a:t>
            </a:r>
            <a:endParaRPr i="1" sz="1900"/>
          </a:p>
          <a:p>
            <a:pPr indent="-349250" lvl="0" marL="457200" rtl="0" algn="ctr"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i="1" lang="en" sz="1900"/>
              <a:t>Administrative support</a:t>
            </a:r>
            <a:endParaRPr i="1" sz="1900"/>
          </a:p>
          <a:p>
            <a:pPr indent="-349250" lvl="0" marL="457200" rtl="0" algn="ctr"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i="1" lang="en" sz="1900"/>
              <a:t>Teacher or Student Support </a:t>
            </a:r>
            <a:endParaRPr i="1" sz="1900"/>
          </a:p>
          <a:p>
            <a:pPr indent="-349250" lvl="0" marL="457200" rtl="0" algn="ctr"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i="1" lang="en" sz="1900"/>
              <a:t>Tech Team</a:t>
            </a:r>
            <a:endParaRPr i="1" sz="1900"/>
          </a:p>
        </p:txBody>
      </p:sp>
      <p:sp>
        <p:nvSpPr>
          <p:cNvPr id="100" name="Google Shape;100;p17"/>
          <p:cNvSpPr txBox="1"/>
          <p:nvPr/>
        </p:nvSpPr>
        <p:spPr>
          <a:xfrm>
            <a:off x="4815075" y="1624600"/>
            <a:ext cx="3838500" cy="16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Snaps &amp; Claps: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chemeClr val="dk2"/>
                </a:solidFill>
              </a:rPr>
              <a:t>We currently use (or have used) a data warehouse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chemeClr val="dk2"/>
                </a:solidFill>
              </a:rPr>
              <a:t>We have not used a data warehouse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01" name="Google Shape;101;p17"/>
          <p:cNvSpPr/>
          <p:nvPr/>
        </p:nvSpPr>
        <p:spPr>
          <a:xfrm>
            <a:off x="219650" y="3571100"/>
            <a:ext cx="7601100" cy="895800"/>
          </a:xfrm>
          <a:prstGeom prst="roundRect">
            <a:avLst>
              <a:gd fmla="val 16667" name="adj"/>
            </a:avLst>
          </a:prstGeom>
          <a:solidFill>
            <a:srgbClr val="C9DAF8"/>
          </a:solidFill>
          <a:ln cap="flat" cmpd="sng" w="19050">
            <a:solidFill>
              <a:srgbClr val="08563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17"/>
          <p:cNvSpPr txBox="1"/>
          <p:nvPr/>
        </p:nvSpPr>
        <p:spPr>
          <a:xfrm>
            <a:off x="363600" y="3755950"/>
            <a:ext cx="8163900" cy="6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Live Poll! Let’s talk about data use: </a:t>
            </a:r>
            <a:r>
              <a:rPr lang="en" sz="1800" u="sng">
                <a:solidFill>
                  <a:schemeClr val="hlink"/>
                </a:solidFill>
                <a:hlinkClick r:id="rId4"/>
              </a:rPr>
              <a:t>Polleverywhere.com presentation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100000">
              <a:srgbClr val="BEBEBE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8"/>
          <p:cNvSpPr/>
          <p:nvPr/>
        </p:nvSpPr>
        <p:spPr>
          <a:xfrm>
            <a:off x="0" y="1152725"/>
            <a:ext cx="9144000" cy="76375"/>
          </a:xfrm>
          <a:prstGeom prst="flowChartProcess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18"/>
          <p:cNvSpPr txBox="1"/>
          <p:nvPr>
            <p:ph type="ctrTitle"/>
          </p:nvPr>
        </p:nvSpPr>
        <p:spPr>
          <a:xfrm>
            <a:off x="2069100" y="133225"/>
            <a:ext cx="6882300" cy="88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8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What is WISEdash Local?</a:t>
            </a:r>
            <a:endParaRPr b="1" sz="3480">
              <a:solidFill>
                <a:srgbClr val="0B539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9" name="Google Shape;10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525" y="126850"/>
            <a:ext cx="1620398" cy="89565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8"/>
          <p:cNvSpPr txBox="1"/>
          <p:nvPr>
            <p:ph idx="1" type="subTitle"/>
          </p:nvPr>
        </p:nvSpPr>
        <p:spPr>
          <a:xfrm>
            <a:off x="2344375" y="4350200"/>
            <a:ext cx="3163200" cy="71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>
                <a:solidFill>
                  <a:schemeClr val="accent1"/>
                </a:solidFill>
              </a:rPr>
              <a:t>Fiscal Agent:</a:t>
            </a:r>
            <a:endParaRPr i="1" sz="2400">
              <a:solidFill>
                <a:schemeClr val="lt1"/>
              </a:solidFill>
            </a:endParaRPr>
          </a:p>
        </p:txBody>
      </p:sp>
      <p:sp>
        <p:nvSpPr>
          <p:cNvPr id="111" name="Google Shape;111;p18"/>
          <p:cNvSpPr txBox="1"/>
          <p:nvPr/>
        </p:nvSpPr>
        <p:spPr>
          <a:xfrm>
            <a:off x="184525" y="1298550"/>
            <a:ext cx="8766900" cy="13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WISEdash Local (WDL) is a consortium of innovative WI school districts working together to create a single location data warehouse and dashboard reporting system for your school and student data. Data from your student information system and statewide/local assessments integrate onto WDL dashboards, giving teachers, principals, administrators and board members access to daily-updated comparisons, and helping you visualize your progress toward school-wide initiatives and district goals.</a:t>
            </a:r>
            <a:endParaRPr sz="170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12" name="Google Shape;112;p18"/>
          <p:cNvSpPr/>
          <p:nvPr/>
        </p:nvSpPr>
        <p:spPr>
          <a:xfrm>
            <a:off x="1308000" y="2966000"/>
            <a:ext cx="6186600" cy="1391400"/>
          </a:xfrm>
          <a:prstGeom prst="ellipse">
            <a:avLst/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3" name="Google Shape;11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95925" y="4246389"/>
            <a:ext cx="1536926" cy="712575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8"/>
          <p:cNvSpPr txBox="1"/>
          <p:nvPr>
            <p:ph type="ctrTitle"/>
          </p:nvPr>
        </p:nvSpPr>
        <p:spPr>
          <a:xfrm>
            <a:off x="184525" y="2759400"/>
            <a:ext cx="6470100" cy="55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58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WDL Consortium and Governance</a:t>
            </a:r>
            <a:endParaRPr b="1" sz="2580">
              <a:solidFill>
                <a:srgbClr val="0B539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15" name="Google Shape;115;p18"/>
          <p:cNvSpPr txBox="1"/>
          <p:nvPr>
            <p:ph idx="1" type="subTitle"/>
          </p:nvPr>
        </p:nvSpPr>
        <p:spPr>
          <a:xfrm>
            <a:off x="1616875" y="3246150"/>
            <a:ext cx="4618200" cy="71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>
                <a:solidFill>
                  <a:schemeClr val="accent1"/>
                </a:solidFill>
              </a:rPr>
              <a:t>Board of Operations: 9 seats filled by member district representatives</a:t>
            </a:r>
            <a:endParaRPr i="1" sz="2400">
              <a:solidFill>
                <a:schemeClr val="lt1"/>
              </a:solidFill>
            </a:endParaRPr>
          </a:p>
        </p:txBody>
      </p:sp>
      <p:sp>
        <p:nvSpPr>
          <p:cNvPr id="116" name="Google Shape;116;p18"/>
          <p:cNvSpPr/>
          <p:nvPr/>
        </p:nvSpPr>
        <p:spPr>
          <a:xfrm>
            <a:off x="267550" y="3858775"/>
            <a:ext cx="4728300" cy="1100100"/>
          </a:xfrm>
          <a:prstGeom prst="diagStripe">
            <a:avLst>
              <a:gd fmla="val 17821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18"/>
          <p:cNvSpPr txBox="1"/>
          <p:nvPr/>
        </p:nvSpPr>
        <p:spPr>
          <a:xfrm>
            <a:off x="0" y="4016275"/>
            <a:ext cx="13518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1C4587"/>
                </a:solidFill>
                <a:latin typeface="Impact"/>
                <a:ea typeface="Impact"/>
                <a:cs typeface="Impact"/>
                <a:sym typeface="Impact"/>
              </a:rPr>
              <a:t>2014: </a:t>
            </a:r>
            <a:endParaRPr sz="1300">
              <a:solidFill>
                <a:srgbClr val="1C4587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38761D"/>
                </a:solidFill>
                <a:latin typeface="Impact"/>
                <a:ea typeface="Impact"/>
                <a:cs typeface="Impact"/>
                <a:sym typeface="Impact"/>
              </a:rPr>
              <a:t>5 member districts</a:t>
            </a:r>
            <a:endParaRPr sz="1300">
              <a:solidFill>
                <a:srgbClr val="38761D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18" name="Google Shape;118;p18"/>
          <p:cNvSpPr txBox="1"/>
          <p:nvPr/>
        </p:nvSpPr>
        <p:spPr>
          <a:xfrm>
            <a:off x="1432525" y="3858775"/>
            <a:ext cx="20871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1C4587"/>
                </a:solidFill>
                <a:latin typeface="Impact"/>
                <a:ea typeface="Impact"/>
                <a:cs typeface="Impact"/>
                <a:sym typeface="Impact"/>
              </a:rPr>
              <a:t>2024:  </a:t>
            </a:r>
            <a:r>
              <a:rPr lang="en" sz="1300">
                <a:solidFill>
                  <a:srgbClr val="38761D"/>
                </a:solidFill>
                <a:latin typeface="Impact"/>
                <a:ea typeface="Impact"/>
                <a:cs typeface="Impact"/>
                <a:sym typeface="Impact"/>
              </a:rPr>
              <a:t>39 </a:t>
            </a:r>
            <a:r>
              <a:rPr lang="en" sz="1300">
                <a:solidFill>
                  <a:srgbClr val="38761D"/>
                </a:solidFill>
                <a:latin typeface="Impact"/>
                <a:ea typeface="Impact"/>
                <a:cs typeface="Impact"/>
                <a:sym typeface="Impact"/>
              </a:rPr>
              <a:t> member districts</a:t>
            </a:r>
            <a:endParaRPr sz="1300">
              <a:solidFill>
                <a:srgbClr val="38761D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19" name="Google Shape;119;p18"/>
          <p:cNvSpPr/>
          <p:nvPr/>
        </p:nvSpPr>
        <p:spPr>
          <a:xfrm>
            <a:off x="1077300" y="4165825"/>
            <a:ext cx="727500" cy="384900"/>
          </a:xfrm>
          <a:prstGeom prst="bentUpArrow">
            <a:avLst>
              <a:gd fmla="val 25000" name="adj1"/>
              <a:gd fmla="val 25000" name="adj2"/>
              <a:gd fmla="val 2500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0" name="Google Shape;120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60200" y="2679529"/>
            <a:ext cx="2163625" cy="23115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100000">
              <a:srgbClr val="BEBEBE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9"/>
          <p:cNvSpPr/>
          <p:nvPr/>
        </p:nvSpPr>
        <p:spPr>
          <a:xfrm>
            <a:off x="0" y="1152725"/>
            <a:ext cx="9144000" cy="76375"/>
          </a:xfrm>
          <a:prstGeom prst="flowChartProcess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19"/>
          <p:cNvSpPr txBox="1"/>
          <p:nvPr>
            <p:ph type="ctrTitle"/>
          </p:nvPr>
        </p:nvSpPr>
        <p:spPr>
          <a:xfrm>
            <a:off x="2069100" y="133225"/>
            <a:ext cx="6882300" cy="88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98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WISEdash Local &amp; WISE data</a:t>
            </a:r>
            <a:endParaRPr b="1" sz="2980">
              <a:solidFill>
                <a:srgbClr val="0B539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27" name="Google Shape;12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525" y="126850"/>
            <a:ext cx="1620398" cy="89565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9"/>
          <p:cNvSpPr txBox="1"/>
          <p:nvPr/>
        </p:nvSpPr>
        <p:spPr>
          <a:xfrm>
            <a:off x="3378438" y="2964513"/>
            <a:ext cx="2387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rgbClr val="351C75"/>
                </a:solidFill>
                <a:latin typeface="Georgia"/>
                <a:ea typeface="Georgia"/>
                <a:cs typeface="Georgia"/>
                <a:sym typeface="Georgia"/>
              </a:rPr>
              <a:t>Data from your SIS</a:t>
            </a:r>
            <a:endParaRPr b="1" i="1">
              <a:solidFill>
                <a:srgbClr val="351C75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29" name="Google Shape;129;p19"/>
          <p:cNvSpPr txBox="1"/>
          <p:nvPr/>
        </p:nvSpPr>
        <p:spPr>
          <a:xfrm>
            <a:off x="802500" y="1861725"/>
            <a:ext cx="22743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eorgia"/>
                <a:ea typeface="Georgia"/>
                <a:cs typeface="Georgia"/>
                <a:sym typeface="Georgia"/>
              </a:rPr>
              <a:t>Establish an automatic connection for nightly update</a:t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30" name="Google Shape;130;p19"/>
          <p:cNvSpPr txBox="1"/>
          <p:nvPr/>
        </p:nvSpPr>
        <p:spPr>
          <a:xfrm>
            <a:off x="3657313" y="3637750"/>
            <a:ext cx="1829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eorgia"/>
                <a:ea typeface="Georgia"/>
                <a:cs typeface="Georgia"/>
                <a:sym typeface="Georgia"/>
              </a:rPr>
              <a:t>Secure Storage</a:t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31" name="Google Shape;13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97946" y="3243753"/>
            <a:ext cx="2253453" cy="154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9"/>
          <p:cNvSpPr txBox="1"/>
          <p:nvPr>
            <p:ph idx="1" type="subTitle"/>
          </p:nvPr>
        </p:nvSpPr>
        <p:spPr>
          <a:xfrm>
            <a:off x="3287400" y="4608300"/>
            <a:ext cx="2569200" cy="58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200">
                <a:solidFill>
                  <a:srgbClr val="073763"/>
                </a:solidFill>
              </a:rPr>
              <a:t>Division of Enterprise Technology (DET)</a:t>
            </a:r>
            <a:endParaRPr b="1" i="1" sz="1200">
              <a:solidFill>
                <a:srgbClr val="073763"/>
              </a:solidFill>
            </a:endParaRPr>
          </a:p>
        </p:txBody>
      </p:sp>
      <p:pic>
        <p:nvPicPr>
          <p:cNvPr id="133" name="Google Shape;133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91910" y="3951975"/>
            <a:ext cx="760175" cy="76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52150" y="1016125"/>
            <a:ext cx="4090345" cy="167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2500" y="1016125"/>
            <a:ext cx="3669020" cy="1675376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9"/>
          <p:cNvSpPr/>
          <p:nvPr/>
        </p:nvSpPr>
        <p:spPr>
          <a:xfrm>
            <a:off x="1338013" y="2395750"/>
            <a:ext cx="2598000" cy="400200"/>
          </a:xfrm>
          <a:prstGeom prst="roundRect">
            <a:avLst>
              <a:gd fmla="val 16667" name="adj"/>
            </a:avLst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19"/>
          <p:cNvSpPr txBox="1"/>
          <p:nvPr>
            <p:ph idx="1" type="subTitle"/>
          </p:nvPr>
        </p:nvSpPr>
        <p:spPr>
          <a:xfrm>
            <a:off x="1269300" y="2341750"/>
            <a:ext cx="2735400" cy="50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400">
                <a:solidFill>
                  <a:schemeClr val="accent1"/>
                </a:solidFill>
              </a:rPr>
              <a:t>WISEdash Local</a:t>
            </a:r>
            <a:endParaRPr i="1">
              <a:solidFill>
                <a:schemeClr val="lt1"/>
              </a:solidFill>
            </a:endParaRPr>
          </a:p>
        </p:txBody>
      </p:sp>
      <p:sp>
        <p:nvSpPr>
          <p:cNvPr id="138" name="Google Shape;138;p19"/>
          <p:cNvSpPr/>
          <p:nvPr/>
        </p:nvSpPr>
        <p:spPr>
          <a:xfrm>
            <a:off x="4677981" y="2390425"/>
            <a:ext cx="3931800" cy="400200"/>
          </a:xfrm>
          <a:prstGeom prst="roundRect">
            <a:avLst>
              <a:gd fmla="val 16667" name="adj"/>
            </a:avLst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19"/>
          <p:cNvSpPr txBox="1"/>
          <p:nvPr>
            <p:ph idx="1" type="subTitle"/>
          </p:nvPr>
        </p:nvSpPr>
        <p:spPr>
          <a:xfrm>
            <a:off x="4565075" y="2353450"/>
            <a:ext cx="4024800" cy="58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400">
                <a:solidFill>
                  <a:schemeClr val="accent1"/>
                </a:solidFill>
              </a:rPr>
              <a:t>WISEdash Districts/Public</a:t>
            </a:r>
            <a:r>
              <a:rPr i="1" lang="en" sz="2400">
                <a:solidFill>
                  <a:schemeClr val="accent1"/>
                </a:solidFill>
              </a:rPr>
              <a:t> </a:t>
            </a:r>
            <a:endParaRPr i="1">
              <a:solidFill>
                <a:schemeClr val="lt1"/>
              </a:solidFill>
            </a:endParaRPr>
          </a:p>
        </p:txBody>
      </p:sp>
      <p:sp>
        <p:nvSpPr>
          <p:cNvPr id="140" name="Google Shape;140;p19"/>
          <p:cNvSpPr/>
          <p:nvPr/>
        </p:nvSpPr>
        <p:spPr>
          <a:xfrm rot="10800000">
            <a:off x="7090175" y="2849950"/>
            <a:ext cx="345900" cy="5082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980000"/>
          </a:solidFill>
          <a:ln cap="flat" cmpd="sng" w="952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19"/>
          <p:cNvSpPr/>
          <p:nvPr/>
        </p:nvSpPr>
        <p:spPr>
          <a:xfrm>
            <a:off x="8072925" y="2849950"/>
            <a:ext cx="345900" cy="5082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980000"/>
          </a:solidFill>
          <a:ln cap="flat" cmpd="sng" w="952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19"/>
          <p:cNvSpPr/>
          <p:nvPr/>
        </p:nvSpPr>
        <p:spPr>
          <a:xfrm rot="-1650534">
            <a:off x="5304549" y="4791832"/>
            <a:ext cx="1026226" cy="219118"/>
          </a:xfrm>
          <a:prstGeom prst="curvedUp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980000"/>
          </a:solidFill>
          <a:ln cap="flat" cmpd="sng" w="952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19"/>
          <p:cNvSpPr/>
          <p:nvPr/>
        </p:nvSpPr>
        <p:spPr>
          <a:xfrm flipH="1" rot="1650534">
            <a:off x="2813224" y="4750732"/>
            <a:ext cx="1026226" cy="219118"/>
          </a:xfrm>
          <a:prstGeom prst="curvedUp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980000"/>
          </a:solidFill>
          <a:ln cap="flat" cmpd="sng" w="952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19"/>
          <p:cNvSpPr/>
          <p:nvPr/>
        </p:nvSpPr>
        <p:spPr>
          <a:xfrm>
            <a:off x="1904100" y="3191725"/>
            <a:ext cx="4419300" cy="508200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rgbClr val="980000"/>
          </a:solidFill>
          <a:ln cap="flat" cmpd="sng" w="952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19"/>
          <p:cNvSpPr txBox="1"/>
          <p:nvPr/>
        </p:nvSpPr>
        <p:spPr>
          <a:xfrm>
            <a:off x="4471513" y="3245713"/>
            <a:ext cx="1829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sent/submitted</a:t>
            </a:r>
            <a:endParaRPr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46" name="Google Shape;146;p19"/>
          <p:cNvSpPr txBox="1"/>
          <p:nvPr/>
        </p:nvSpPr>
        <p:spPr>
          <a:xfrm>
            <a:off x="1904100" y="3245713"/>
            <a:ext cx="2667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Connected for nightly updates</a:t>
            </a:r>
            <a:endParaRPr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47" name="Google Shape;147;p19"/>
          <p:cNvSpPr/>
          <p:nvPr/>
        </p:nvSpPr>
        <p:spPr>
          <a:xfrm>
            <a:off x="4437447" y="3260573"/>
            <a:ext cx="273300" cy="370500"/>
          </a:xfrm>
          <a:prstGeom prst="star4">
            <a:avLst>
              <a:gd fmla="val 12500" name="adj"/>
            </a:avLst>
          </a:prstGeom>
          <a:solidFill>
            <a:schemeClr val="lt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8" name="Google Shape;148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35850" y="3775667"/>
            <a:ext cx="1050301" cy="48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618026" y="4262626"/>
            <a:ext cx="1237489" cy="76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9"/>
          <p:cNvPicPr preferRelativeResize="0"/>
          <p:nvPr/>
        </p:nvPicPr>
        <p:blipFill rotWithShape="1">
          <a:blip r:embed="rId10">
            <a:alphaModFix/>
          </a:blip>
          <a:srcRect b="16107" l="18248" r="18802" t="17799"/>
          <a:stretch/>
        </p:blipFill>
        <p:spPr>
          <a:xfrm>
            <a:off x="58737" y="2849951"/>
            <a:ext cx="839100" cy="881022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19"/>
          <p:cNvSpPr txBox="1"/>
          <p:nvPr/>
        </p:nvSpPr>
        <p:spPr>
          <a:xfrm>
            <a:off x="155350" y="3003500"/>
            <a:ext cx="1011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1C232"/>
                </a:solidFill>
              </a:rPr>
              <a:t>Member Districts</a:t>
            </a:r>
            <a:endParaRPr sz="900">
              <a:solidFill>
                <a:srgbClr val="F1C232"/>
              </a:solidFill>
            </a:endParaRPr>
          </a:p>
        </p:txBody>
      </p:sp>
      <p:grpSp>
        <p:nvGrpSpPr>
          <p:cNvPr id="152" name="Google Shape;152;p19"/>
          <p:cNvGrpSpPr/>
          <p:nvPr/>
        </p:nvGrpSpPr>
        <p:grpSpPr>
          <a:xfrm>
            <a:off x="698709" y="2571740"/>
            <a:ext cx="822517" cy="958961"/>
            <a:chOff x="1375634" y="3690890"/>
            <a:chExt cx="822517" cy="958961"/>
          </a:xfrm>
        </p:grpSpPr>
        <p:sp>
          <p:nvSpPr>
            <p:cNvPr id="153" name="Google Shape;153;p19"/>
            <p:cNvSpPr/>
            <p:nvPr/>
          </p:nvSpPr>
          <p:spPr>
            <a:xfrm rot="-8676056">
              <a:off x="1631124" y="3710336"/>
              <a:ext cx="345954" cy="873708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980000"/>
            </a:solidFill>
            <a:ln cap="flat" cmpd="sng" w="9525">
              <a:solidFill>
                <a:srgbClr val="98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19"/>
            <p:cNvSpPr txBox="1"/>
            <p:nvPr/>
          </p:nvSpPr>
          <p:spPr>
            <a:xfrm rot="-3319149">
              <a:off x="1376347" y="4023305"/>
              <a:ext cx="760275" cy="4001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lt1"/>
                  </a:solidFill>
                  <a:latin typeface="Georgia"/>
                  <a:ea typeface="Georgia"/>
                  <a:cs typeface="Georgia"/>
                  <a:sym typeface="Georgia"/>
                </a:rPr>
                <a:t>funds</a:t>
              </a:r>
              <a:endParaRPr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</p:grpSp>
      <p:sp>
        <p:nvSpPr>
          <p:cNvPr id="155" name="Google Shape;155;p19"/>
          <p:cNvSpPr/>
          <p:nvPr/>
        </p:nvSpPr>
        <p:spPr>
          <a:xfrm rot="-8676056">
            <a:off x="1380160" y="2800660"/>
            <a:ext cx="345954" cy="1234483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980000"/>
          </a:solidFill>
          <a:ln cap="flat" cmpd="sng" w="952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19"/>
          <p:cNvSpPr txBox="1"/>
          <p:nvPr/>
        </p:nvSpPr>
        <p:spPr>
          <a:xfrm rot="-3319011">
            <a:off x="899161" y="3245728"/>
            <a:ext cx="1267403" cy="40019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collaboration</a:t>
            </a:r>
            <a:endParaRPr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57" name="Google Shape;157;p1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38366" y="4198616"/>
            <a:ext cx="682869" cy="7601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8" name="Google Shape;158;p19"/>
          <p:cNvGrpSpPr/>
          <p:nvPr/>
        </p:nvGrpSpPr>
        <p:grpSpPr>
          <a:xfrm>
            <a:off x="1389112" y="3631074"/>
            <a:ext cx="839100" cy="964800"/>
            <a:chOff x="1389112" y="3631074"/>
            <a:chExt cx="839100" cy="964800"/>
          </a:xfrm>
        </p:grpSpPr>
        <p:sp>
          <p:nvSpPr>
            <p:cNvPr id="159" name="Google Shape;159;p19"/>
            <p:cNvSpPr/>
            <p:nvPr/>
          </p:nvSpPr>
          <p:spPr>
            <a:xfrm rot="-8676056">
              <a:off x="1644612" y="3656361"/>
              <a:ext cx="345954" cy="873708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980000"/>
            </a:solidFill>
            <a:ln cap="flat" cmpd="sng" w="9525">
              <a:solidFill>
                <a:srgbClr val="98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p19"/>
            <p:cNvSpPr txBox="1"/>
            <p:nvPr/>
          </p:nvSpPr>
          <p:spPr>
            <a:xfrm rot="-3319237">
              <a:off x="1360495" y="3913378"/>
              <a:ext cx="896335" cy="4001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lt1"/>
                  </a:solidFill>
                  <a:latin typeface="Georgia"/>
                  <a:ea typeface="Georgia"/>
                  <a:cs typeface="Georgia"/>
                  <a:sym typeface="Georgia"/>
                </a:rPr>
                <a:t>support</a:t>
              </a:r>
              <a:endParaRPr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100000">
              <a:srgbClr val="BEBEBE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0"/>
          <p:cNvSpPr/>
          <p:nvPr/>
        </p:nvSpPr>
        <p:spPr>
          <a:xfrm rot="10800000">
            <a:off x="0" y="1079488"/>
            <a:ext cx="9144000" cy="76375"/>
          </a:xfrm>
          <a:prstGeom prst="flowChartProcess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20"/>
          <p:cNvSpPr txBox="1"/>
          <p:nvPr>
            <p:ph type="ctrTitle"/>
          </p:nvPr>
        </p:nvSpPr>
        <p:spPr>
          <a:xfrm>
            <a:off x="2069100" y="133225"/>
            <a:ext cx="6882300" cy="88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98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Your SIS </a:t>
            </a:r>
            <a:endParaRPr b="1" sz="2980">
              <a:solidFill>
                <a:srgbClr val="0B5394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38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And the importance of clean data</a:t>
            </a:r>
            <a:endParaRPr b="1" sz="2380">
              <a:solidFill>
                <a:srgbClr val="0B539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67" name="Google Shape;16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525" y="126850"/>
            <a:ext cx="1620398" cy="895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8" name="Google Shape;168;p20"/>
          <p:cNvCxnSpPr>
            <a:stCxn id="169" idx="2"/>
            <a:endCxn id="170" idx="1"/>
          </p:cNvCxnSpPr>
          <p:nvPr/>
        </p:nvCxnSpPr>
        <p:spPr>
          <a:xfrm rot="10800000">
            <a:off x="5230750" y="2136513"/>
            <a:ext cx="609600" cy="9237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1" name="Google Shape;171;p20"/>
          <p:cNvCxnSpPr>
            <a:stCxn id="169" idx="2"/>
            <a:endCxn id="172" idx="1"/>
          </p:cNvCxnSpPr>
          <p:nvPr/>
        </p:nvCxnSpPr>
        <p:spPr>
          <a:xfrm flipH="1">
            <a:off x="5230750" y="3060213"/>
            <a:ext cx="609600" cy="8958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9" name="Google Shape;169;p20"/>
          <p:cNvSpPr/>
          <p:nvPr/>
        </p:nvSpPr>
        <p:spPr>
          <a:xfrm rot="5400000">
            <a:off x="4482400" y="2797563"/>
            <a:ext cx="3241200" cy="525300"/>
          </a:xfrm>
          <a:prstGeom prst="roundRect">
            <a:avLst>
              <a:gd fmla="val 16667" name="adj"/>
            </a:avLst>
          </a:prstGeom>
          <a:solidFill>
            <a:srgbClr val="840D35"/>
          </a:solidFill>
          <a:ln cap="flat" cmpd="sng" w="9525">
            <a:solidFill>
              <a:srgbClr val="840D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3" name="Google Shape;173;p20"/>
          <p:cNvSpPr txBox="1"/>
          <p:nvPr>
            <p:ph idx="1" type="subTitle"/>
          </p:nvPr>
        </p:nvSpPr>
        <p:spPr>
          <a:xfrm rot="5400000">
            <a:off x="4220175" y="2703975"/>
            <a:ext cx="3440100" cy="71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i="1" lang="en" sz="1970">
                <a:solidFill>
                  <a:schemeClr val="lt1"/>
                </a:solidFill>
              </a:rPr>
              <a:t>Data reflected in WISEdash</a:t>
            </a:r>
            <a:endParaRPr i="1" sz="197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t/>
            </a:r>
            <a:endParaRPr i="1" sz="1970">
              <a:solidFill>
                <a:schemeClr val="lt1"/>
              </a:solidFill>
            </a:endParaRPr>
          </a:p>
        </p:txBody>
      </p:sp>
      <p:sp>
        <p:nvSpPr>
          <p:cNvPr id="172" name="Google Shape;172;p20"/>
          <p:cNvSpPr/>
          <p:nvPr/>
        </p:nvSpPr>
        <p:spPr>
          <a:xfrm rot="10800000">
            <a:off x="3210250" y="3693489"/>
            <a:ext cx="2020500" cy="525300"/>
          </a:xfrm>
          <a:prstGeom prst="roundRect">
            <a:avLst>
              <a:gd fmla="val 16667" name="adj"/>
            </a:avLst>
          </a:prstGeom>
          <a:solidFill>
            <a:srgbClr val="B61249"/>
          </a:solidFill>
          <a:ln cap="flat" cmpd="sng" w="9525">
            <a:solidFill>
              <a:srgbClr val="B6124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0" name="Google Shape;170;p20"/>
          <p:cNvSpPr/>
          <p:nvPr/>
        </p:nvSpPr>
        <p:spPr>
          <a:xfrm rot="10800000">
            <a:off x="3210250" y="1873889"/>
            <a:ext cx="2020500" cy="525300"/>
          </a:xfrm>
          <a:prstGeom prst="roundRect">
            <a:avLst>
              <a:gd fmla="val 16667" name="adj"/>
            </a:avLst>
          </a:prstGeom>
          <a:solidFill>
            <a:srgbClr val="B61249"/>
          </a:solidFill>
          <a:ln cap="flat" cmpd="sng" w="9525">
            <a:solidFill>
              <a:srgbClr val="B6124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4" name="Google Shape;174;p20"/>
          <p:cNvSpPr/>
          <p:nvPr/>
        </p:nvSpPr>
        <p:spPr>
          <a:xfrm rot="10800000">
            <a:off x="656350" y="4156475"/>
            <a:ext cx="2020500" cy="525300"/>
          </a:xfrm>
          <a:prstGeom prst="roundRect">
            <a:avLst>
              <a:gd fmla="val 16667" name="adj"/>
            </a:avLst>
          </a:prstGeom>
          <a:solidFill>
            <a:srgbClr val="E1165A"/>
          </a:solidFill>
          <a:ln cap="flat" cmpd="sng" w="9525">
            <a:solidFill>
              <a:srgbClr val="E1165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5" name="Google Shape;175;p20"/>
          <p:cNvSpPr/>
          <p:nvPr/>
        </p:nvSpPr>
        <p:spPr>
          <a:xfrm rot="10800000">
            <a:off x="656350" y="3250175"/>
            <a:ext cx="2020500" cy="525300"/>
          </a:xfrm>
          <a:prstGeom prst="roundRect">
            <a:avLst>
              <a:gd fmla="val 16667" name="adj"/>
            </a:avLst>
          </a:prstGeom>
          <a:solidFill>
            <a:srgbClr val="E1165A"/>
          </a:solidFill>
          <a:ln cap="flat" cmpd="sng" w="9525">
            <a:solidFill>
              <a:srgbClr val="E1165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6" name="Google Shape;176;p20"/>
          <p:cNvSpPr/>
          <p:nvPr/>
        </p:nvSpPr>
        <p:spPr>
          <a:xfrm rot="10800000">
            <a:off x="656350" y="2344975"/>
            <a:ext cx="2020500" cy="525300"/>
          </a:xfrm>
          <a:prstGeom prst="roundRect">
            <a:avLst>
              <a:gd fmla="val 16667" name="adj"/>
            </a:avLst>
          </a:prstGeom>
          <a:solidFill>
            <a:srgbClr val="E1165A"/>
          </a:solidFill>
          <a:ln cap="flat" cmpd="sng" w="9525">
            <a:solidFill>
              <a:srgbClr val="E1165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7" name="Google Shape;177;p20"/>
          <p:cNvSpPr/>
          <p:nvPr/>
        </p:nvSpPr>
        <p:spPr>
          <a:xfrm rot="10800000">
            <a:off x="656350" y="1438675"/>
            <a:ext cx="2020500" cy="525300"/>
          </a:xfrm>
          <a:prstGeom prst="roundRect">
            <a:avLst>
              <a:gd fmla="val 16667" name="adj"/>
            </a:avLst>
          </a:prstGeom>
          <a:solidFill>
            <a:srgbClr val="E1165A"/>
          </a:solidFill>
          <a:ln cap="flat" cmpd="sng" w="9525">
            <a:solidFill>
              <a:srgbClr val="E1165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8" name="Google Shape;178;p20"/>
          <p:cNvSpPr txBox="1"/>
          <p:nvPr/>
        </p:nvSpPr>
        <p:spPr>
          <a:xfrm>
            <a:off x="801550" y="1485775"/>
            <a:ext cx="1730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Attendance</a:t>
            </a:r>
            <a:endParaRPr sz="16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179" name="Google Shape;179;p20"/>
          <p:cNvCxnSpPr>
            <a:stCxn id="172" idx="3"/>
            <a:endCxn id="174" idx="1"/>
          </p:cNvCxnSpPr>
          <p:nvPr/>
        </p:nvCxnSpPr>
        <p:spPr>
          <a:xfrm flipH="1">
            <a:off x="2676850" y="3956139"/>
            <a:ext cx="533400" cy="4629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80" name="Google Shape;180;p20"/>
          <p:cNvCxnSpPr>
            <a:stCxn id="172" idx="3"/>
            <a:endCxn id="175" idx="1"/>
          </p:cNvCxnSpPr>
          <p:nvPr/>
        </p:nvCxnSpPr>
        <p:spPr>
          <a:xfrm rot="10800000">
            <a:off x="2676850" y="3512739"/>
            <a:ext cx="533400" cy="4434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81" name="Google Shape;181;p20"/>
          <p:cNvCxnSpPr>
            <a:stCxn id="176" idx="1"/>
            <a:endCxn id="170" idx="3"/>
          </p:cNvCxnSpPr>
          <p:nvPr/>
        </p:nvCxnSpPr>
        <p:spPr>
          <a:xfrm flipH="1" rot="10800000">
            <a:off x="2676850" y="2136625"/>
            <a:ext cx="533400" cy="4710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82" name="Google Shape;182;p20"/>
          <p:cNvCxnSpPr>
            <a:stCxn id="177" idx="1"/>
            <a:endCxn id="170" idx="3"/>
          </p:cNvCxnSpPr>
          <p:nvPr/>
        </p:nvCxnSpPr>
        <p:spPr>
          <a:xfrm>
            <a:off x="2676850" y="1701325"/>
            <a:ext cx="533400" cy="4353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3" name="Google Shape;183;p20"/>
          <p:cNvSpPr txBox="1"/>
          <p:nvPr/>
        </p:nvSpPr>
        <p:spPr>
          <a:xfrm>
            <a:off x="801550" y="2391525"/>
            <a:ext cx="1730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Enrollment</a:t>
            </a:r>
            <a:endParaRPr sz="16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84" name="Google Shape;184;p20"/>
          <p:cNvSpPr txBox="1"/>
          <p:nvPr/>
        </p:nvSpPr>
        <p:spPr>
          <a:xfrm>
            <a:off x="870550" y="3297825"/>
            <a:ext cx="1730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Discipline</a:t>
            </a:r>
            <a:endParaRPr sz="16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85" name="Google Shape;185;p20"/>
          <p:cNvSpPr txBox="1"/>
          <p:nvPr/>
        </p:nvSpPr>
        <p:spPr>
          <a:xfrm>
            <a:off x="801550" y="4203025"/>
            <a:ext cx="1730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Grades</a:t>
            </a:r>
            <a:endParaRPr sz="16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86" name="Google Shape;186;p20"/>
          <p:cNvSpPr txBox="1"/>
          <p:nvPr/>
        </p:nvSpPr>
        <p:spPr>
          <a:xfrm>
            <a:off x="3355438" y="1951900"/>
            <a:ext cx="1730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Staff Responsibilities</a:t>
            </a:r>
            <a:endParaRPr sz="12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87" name="Google Shape;187;p20"/>
          <p:cNvSpPr txBox="1"/>
          <p:nvPr/>
        </p:nvSpPr>
        <p:spPr>
          <a:xfrm>
            <a:off x="3355438" y="3771500"/>
            <a:ext cx="1730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Calendars/Codes</a:t>
            </a:r>
            <a:endParaRPr sz="12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88" name="Google Shape;188;p20"/>
          <p:cNvSpPr/>
          <p:nvPr/>
        </p:nvSpPr>
        <p:spPr>
          <a:xfrm>
            <a:off x="3196800" y="2624800"/>
            <a:ext cx="2020500" cy="895800"/>
          </a:xfrm>
          <a:prstGeom prst="ellipse">
            <a:avLst/>
          </a:prstGeom>
          <a:solidFill>
            <a:srgbClr val="D9D2E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20"/>
          <p:cNvSpPr txBox="1"/>
          <p:nvPr/>
        </p:nvSpPr>
        <p:spPr>
          <a:xfrm>
            <a:off x="3355450" y="2630700"/>
            <a:ext cx="1730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Your organization’s data practices</a:t>
            </a:r>
            <a:endParaRPr b="1">
              <a:solidFill>
                <a:srgbClr val="0B539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0" name="Google Shape;190;p20"/>
          <p:cNvSpPr txBox="1"/>
          <p:nvPr/>
        </p:nvSpPr>
        <p:spPr>
          <a:xfrm>
            <a:off x="6539213" y="1502038"/>
            <a:ext cx="20205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Clean and accurate data reflected daily on your dashboards…</a:t>
            </a:r>
            <a:endParaRPr i="1"/>
          </a:p>
        </p:txBody>
      </p:sp>
      <p:sp>
        <p:nvSpPr>
          <p:cNvPr id="191" name="Google Shape;191;p20"/>
          <p:cNvSpPr/>
          <p:nvPr/>
        </p:nvSpPr>
        <p:spPr>
          <a:xfrm rot="5400000">
            <a:off x="6884575" y="3105750"/>
            <a:ext cx="1815300" cy="2168100"/>
          </a:xfrm>
          <a:prstGeom prst="triangle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20"/>
          <p:cNvSpPr txBox="1"/>
          <p:nvPr/>
        </p:nvSpPr>
        <p:spPr>
          <a:xfrm>
            <a:off x="6649700" y="3759355"/>
            <a:ext cx="20205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…Helps you reach </a:t>
            </a:r>
            <a:endParaRPr i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goals, meet student needs, and adjust practices</a:t>
            </a:r>
            <a:endParaRPr i="1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100000">
              <a:srgbClr val="BEBEBE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1"/>
          <p:cNvSpPr/>
          <p:nvPr/>
        </p:nvSpPr>
        <p:spPr>
          <a:xfrm>
            <a:off x="463" y="1001225"/>
            <a:ext cx="9144000" cy="76375"/>
          </a:xfrm>
          <a:prstGeom prst="flowChartProcess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21"/>
          <p:cNvSpPr txBox="1"/>
          <p:nvPr>
            <p:ph type="ctrTitle"/>
          </p:nvPr>
        </p:nvSpPr>
        <p:spPr>
          <a:xfrm>
            <a:off x="2073600" y="78125"/>
            <a:ext cx="6882300" cy="88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98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WDL Dashboards:</a:t>
            </a:r>
            <a:r>
              <a:rPr b="1" lang="en" sz="298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endParaRPr b="1" sz="2980">
              <a:solidFill>
                <a:srgbClr val="0B5394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380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Security and Roles</a:t>
            </a:r>
            <a:endParaRPr b="1" sz="2380">
              <a:solidFill>
                <a:srgbClr val="0B539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99" name="Google Shape;19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025" y="71750"/>
            <a:ext cx="1620398" cy="89565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1"/>
          <p:cNvSpPr txBox="1"/>
          <p:nvPr>
            <p:ph idx="1" type="subTitle"/>
          </p:nvPr>
        </p:nvSpPr>
        <p:spPr>
          <a:xfrm>
            <a:off x="5749800" y="1175675"/>
            <a:ext cx="3047700" cy="71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600">
                <a:solidFill>
                  <a:schemeClr val="accent1"/>
                </a:solidFill>
              </a:rPr>
              <a:t>Access levels are determined by your organization</a:t>
            </a:r>
            <a:r>
              <a:rPr i="1" lang="en">
                <a:solidFill>
                  <a:schemeClr val="accent1"/>
                </a:solidFill>
              </a:rPr>
              <a:t> </a:t>
            </a:r>
            <a:endParaRPr i="1">
              <a:solidFill>
                <a:schemeClr val="accen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solidFill>
                <a:schemeClr val="lt1"/>
              </a:solidFill>
            </a:endParaRPr>
          </a:p>
        </p:txBody>
      </p:sp>
      <p:sp>
        <p:nvSpPr>
          <p:cNvPr id="201" name="Google Shape;201;p21"/>
          <p:cNvSpPr/>
          <p:nvPr/>
        </p:nvSpPr>
        <p:spPr>
          <a:xfrm>
            <a:off x="2087005" y="1117803"/>
            <a:ext cx="799200" cy="223800"/>
          </a:xfrm>
          <a:prstGeom prst="rect">
            <a:avLst/>
          </a:prstGeom>
          <a:solidFill>
            <a:srgbClr val="1B786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Dashboards</a:t>
            </a:r>
            <a:endParaRPr sz="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2" name="Google Shape;202;p21"/>
          <p:cNvSpPr/>
          <p:nvPr/>
        </p:nvSpPr>
        <p:spPr>
          <a:xfrm>
            <a:off x="2895627" y="1117803"/>
            <a:ext cx="799200" cy="223800"/>
          </a:xfrm>
          <a:prstGeom prst="rect">
            <a:avLst/>
          </a:prstGeom>
          <a:solidFill>
            <a:srgbClr val="1B786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Drill Downs</a:t>
            </a:r>
            <a:endParaRPr sz="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3" name="Google Shape;203;p21"/>
          <p:cNvSpPr/>
          <p:nvPr/>
        </p:nvSpPr>
        <p:spPr>
          <a:xfrm>
            <a:off x="189025" y="1117800"/>
            <a:ext cx="1888800" cy="223800"/>
          </a:xfrm>
          <a:prstGeom prst="rect">
            <a:avLst/>
          </a:prstGeom>
          <a:solidFill>
            <a:srgbClr val="1B786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</a:rPr>
              <a:t>User </a:t>
            </a:r>
            <a:r>
              <a:rPr b="1" lang="en">
                <a:solidFill>
                  <a:schemeClr val="lt1"/>
                </a:solidFill>
              </a:rPr>
              <a:t>Role</a:t>
            </a:r>
            <a:endParaRPr b="1">
              <a:solidFill>
                <a:schemeClr val="lt1"/>
              </a:solidFill>
            </a:endParaRPr>
          </a:p>
        </p:txBody>
      </p:sp>
      <p:grpSp>
        <p:nvGrpSpPr>
          <p:cNvPr id="204" name="Google Shape;204;p21"/>
          <p:cNvGrpSpPr/>
          <p:nvPr/>
        </p:nvGrpSpPr>
        <p:grpSpPr>
          <a:xfrm>
            <a:off x="189018" y="1349793"/>
            <a:ext cx="3505970" cy="503018"/>
            <a:chOff x="943723" y="3098211"/>
            <a:chExt cx="4417805" cy="674739"/>
          </a:xfrm>
        </p:grpSpPr>
        <p:sp>
          <p:nvSpPr>
            <p:cNvPr id="205" name="Google Shape;205;p21"/>
            <p:cNvSpPr/>
            <p:nvPr/>
          </p:nvSpPr>
          <p:spPr>
            <a:xfrm>
              <a:off x="943723" y="3098500"/>
              <a:ext cx="2379900" cy="674400"/>
            </a:xfrm>
            <a:prstGeom prst="rect">
              <a:avLst/>
            </a:prstGeom>
            <a:solidFill>
              <a:srgbClr val="1B78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21"/>
            <p:cNvSpPr/>
            <p:nvPr/>
          </p:nvSpPr>
          <p:spPr>
            <a:xfrm>
              <a:off x="1632122" y="3098513"/>
              <a:ext cx="674400" cy="674400"/>
            </a:xfrm>
            <a:prstGeom prst="rtTriangle">
              <a:avLst/>
            </a:prstGeom>
            <a:solidFill>
              <a:srgbClr val="1F88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21"/>
            <p:cNvSpPr/>
            <p:nvPr/>
          </p:nvSpPr>
          <p:spPr>
            <a:xfrm>
              <a:off x="943723" y="3098513"/>
              <a:ext cx="687600" cy="674400"/>
            </a:xfrm>
            <a:prstGeom prst="rtTriangle">
              <a:avLst/>
            </a:prstGeom>
            <a:solidFill>
              <a:srgbClr val="249C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21"/>
            <p:cNvSpPr/>
            <p:nvPr/>
          </p:nvSpPr>
          <p:spPr>
            <a:xfrm>
              <a:off x="3335463" y="3098211"/>
              <a:ext cx="1007100" cy="674400"/>
            </a:xfrm>
            <a:prstGeom prst="rect">
              <a:avLst/>
            </a:prstGeom>
            <a:solidFill>
              <a:srgbClr val="1B78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p21"/>
            <p:cNvSpPr/>
            <p:nvPr/>
          </p:nvSpPr>
          <p:spPr>
            <a:xfrm>
              <a:off x="4354429" y="3098513"/>
              <a:ext cx="1007100" cy="674400"/>
            </a:xfrm>
            <a:prstGeom prst="rect">
              <a:avLst/>
            </a:prstGeom>
            <a:solidFill>
              <a:srgbClr val="1B78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" name="Google Shape;210;p21"/>
            <p:cNvSpPr/>
            <p:nvPr/>
          </p:nvSpPr>
          <p:spPr>
            <a:xfrm>
              <a:off x="1704725" y="3098550"/>
              <a:ext cx="1488600" cy="674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District</a:t>
              </a:r>
              <a:endParaRPr b="1"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11" name="Google Shape;211;p21"/>
          <p:cNvGrpSpPr/>
          <p:nvPr/>
        </p:nvGrpSpPr>
        <p:grpSpPr>
          <a:xfrm>
            <a:off x="189018" y="1860756"/>
            <a:ext cx="3505970" cy="502802"/>
            <a:chOff x="943723" y="3783775"/>
            <a:chExt cx="4417805" cy="674450"/>
          </a:xfrm>
        </p:grpSpPr>
        <p:sp>
          <p:nvSpPr>
            <p:cNvPr id="212" name="Google Shape;212;p21"/>
            <p:cNvSpPr/>
            <p:nvPr/>
          </p:nvSpPr>
          <p:spPr>
            <a:xfrm>
              <a:off x="943723" y="3783775"/>
              <a:ext cx="2379900" cy="674400"/>
            </a:xfrm>
            <a:prstGeom prst="rect">
              <a:avLst/>
            </a:prstGeom>
            <a:solidFill>
              <a:srgbClr val="1B78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" name="Google Shape;213;p21"/>
            <p:cNvSpPr/>
            <p:nvPr/>
          </p:nvSpPr>
          <p:spPr>
            <a:xfrm>
              <a:off x="1632122" y="3783788"/>
              <a:ext cx="674400" cy="674400"/>
            </a:xfrm>
            <a:prstGeom prst="rtTriangle">
              <a:avLst/>
            </a:prstGeom>
            <a:solidFill>
              <a:srgbClr val="1F88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" name="Google Shape;214;p21"/>
            <p:cNvSpPr/>
            <p:nvPr/>
          </p:nvSpPr>
          <p:spPr>
            <a:xfrm>
              <a:off x="943723" y="3783788"/>
              <a:ext cx="687600" cy="674400"/>
            </a:xfrm>
            <a:prstGeom prst="rtTriangle">
              <a:avLst/>
            </a:prstGeom>
            <a:solidFill>
              <a:srgbClr val="249C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" name="Google Shape;215;p21"/>
            <p:cNvSpPr/>
            <p:nvPr/>
          </p:nvSpPr>
          <p:spPr>
            <a:xfrm>
              <a:off x="3335463" y="3783788"/>
              <a:ext cx="1007100" cy="674400"/>
            </a:xfrm>
            <a:prstGeom prst="rect">
              <a:avLst/>
            </a:prstGeom>
            <a:solidFill>
              <a:srgbClr val="1B78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" name="Google Shape;216;p21"/>
            <p:cNvSpPr/>
            <p:nvPr/>
          </p:nvSpPr>
          <p:spPr>
            <a:xfrm>
              <a:off x="4354429" y="3783788"/>
              <a:ext cx="1007100" cy="674400"/>
            </a:xfrm>
            <a:prstGeom prst="rect">
              <a:avLst/>
            </a:prstGeom>
            <a:solidFill>
              <a:srgbClr val="1B78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" name="Google Shape;217;p21"/>
            <p:cNvSpPr/>
            <p:nvPr/>
          </p:nvSpPr>
          <p:spPr>
            <a:xfrm>
              <a:off x="1210848" y="3783832"/>
              <a:ext cx="425700" cy="40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18" name="Google Shape;218;p21"/>
            <p:cNvSpPr/>
            <p:nvPr/>
          </p:nvSpPr>
          <p:spPr>
            <a:xfrm>
              <a:off x="1704725" y="3783825"/>
              <a:ext cx="1488600" cy="674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School</a:t>
              </a:r>
              <a:endParaRPr b="1"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19" name="Google Shape;219;p21"/>
          <p:cNvGrpSpPr/>
          <p:nvPr/>
        </p:nvGrpSpPr>
        <p:grpSpPr>
          <a:xfrm>
            <a:off x="189018" y="2371629"/>
            <a:ext cx="3505970" cy="502802"/>
            <a:chOff x="943723" y="4469050"/>
            <a:chExt cx="4417805" cy="674450"/>
          </a:xfrm>
        </p:grpSpPr>
        <p:sp>
          <p:nvSpPr>
            <p:cNvPr id="220" name="Google Shape;220;p21"/>
            <p:cNvSpPr/>
            <p:nvPr/>
          </p:nvSpPr>
          <p:spPr>
            <a:xfrm>
              <a:off x="943723" y="4469050"/>
              <a:ext cx="2379900" cy="674400"/>
            </a:xfrm>
            <a:prstGeom prst="rect">
              <a:avLst/>
            </a:prstGeom>
            <a:solidFill>
              <a:srgbClr val="1B78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" name="Google Shape;221;p21"/>
            <p:cNvSpPr/>
            <p:nvPr/>
          </p:nvSpPr>
          <p:spPr>
            <a:xfrm>
              <a:off x="1632122" y="4469063"/>
              <a:ext cx="674400" cy="674400"/>
            </a:xfrm>
            <a:prstGeom prst="rtTriangle">
              <a:avLst/>
            </a:prstGeom>
            <a:solidFill>
              <a:srgbClr val="1F88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" name="Google Shape;222;p21"/>
            <p:cNvSpPr/>
            <p:nvPr/>
          </p:nvSpPr>
          <p:spPr>
            <a:xfrm>
              <a:off x="943723" y="4469063"/>
              <a:ext cx="687600" cy="674400"/>
            </a:xfrm>
            <a:prstGeom prst="rtTriangle">
              <a:avLst/>
            </a:prstGeom>
            <a:solidFill>
              <a:srgbClr val="249C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21"/>
            <p:cNvSpPr/>
            <p:nvPr/>
          </p:nvSpPr>
          <p:spPr>
            <a:xfrm>
              <a:off x="3335463" y="4469063"/>
              <a:ext cx="1007100" cy="674400"/>
            </a:xfrm>
            <a:prstGeom prst="rect">
              <a:avLst/>
            </a:prstGeom>
            <a:solidFill>
              <a:srgbClr val="1B78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21"/>
            <p:cNvSpPr/>
            <p:nvPr/>
          </p:nvSpPr>
          <p:spPr>
            <a:xfrm>
              <a:off x="4354429" y="4469063"/>
              <a:ext cx="1007100" cy="674400"/>
            </a:xfrm>
            <a:prstGeom prst="rect">
              <a:avLst/>
            </a:prstGeom>
            <a:solidFill>
              <a:srgbClr val="1B78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" name="Google Shape;225;p21"/>
            <p:cNvSpPr/>
            <p:nvPr/>
          </p:nvSpPr>
          <p:spPr>
            <a:xfrm>
              <a:off x="1210848" y="4469107"/>
              <a:ext cx="425700" cy="40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26" name="Google Shape;226;p21"/>
            <p:cNvSpPr/>
            <p:nvPr/>
          </p:nvSpPr>
          <p:spPr>
            <a:xfrm>
              <a:off x="1704725" y="4469100"/>
              <a:ext cx="1488600" cy="674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Classroom</a:t>
              </a:r>
              <a:endParaRPr b="1"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27" name="Google Shape;227;p21"/>
          <p:cNvGrpSpPr/>
          <p:nvPr/>
        </p:nvGrpSpPr>
        <p:grpSpPr>
          <a:xfrm>
            <a:off x="189018" y="2882470"/>
            <a:ext cx="3505970" cy="502802"/>
            <a:chOff x="943723" y="4469050"/>
            <a:chExt cx="4417805" cy="674450"/>
          </a:xfrm>
        </p:grpSpPr>
        <p:sp>
          <p:nvSpPr>
            <p:cNvPr id="228" name="Google Shape;228;p21"/>
            <p:cNvSpPr/>
            <p:nvPr/>
          </p:nvSpPr>
          <p:spPr>
            <a:xfrm>
              <a:off x="943723" y="4469050"/>
              <a:ext cx="2379900" cy="674400"/>
            </a:xfrm>
            <a:prstGeom prst="rect">
              <a:avLst/>
            </a:prstGeom>
            <a:solidFill>
              <a:srgbClr val="1B78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21"/>
            <p:cNvSpPr/>
            <p:nvPr/>
          </p:nvSpPr>
          <p:spPr>
            <a:xfrm>
              <a:off x="1632122" y="4469063"/>
              <a:ext cx="674400" cy="674400"/>
            </a:xfrm>
            <a:prstGeom prst="rtTriangle">
              <a:avLst/>
            </a:prstGeom>
            <a:solidFill>
              <a:srgbClr val="1F88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21"/>
            <p:cNvSpPr/>
            <p:nvPr/>
          </p:nvSpPr>
          <p:spPr>
            <a:xfrm>
              <a:off x="943723" y="4469063"/>
              <a:ext cx="687600" cy="674400"/>
            </a:xfrm>
            <a:prstGeom prst="rtTriangle">
              <a:avLst/>
            </a:prstGeom>
            <a:solidFill>
              <a:srgbClr val="249C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21"/>
            <p:cNvSpPr/>
            <p:nvPr/>
          </p:nvSpPr>
          <p:spPr>
            <a:xfrm>
              <a:off x="3335463" y="4469063"/>
              <a:ext cx="1007100" cy="674400"/>
            </a:xfrm>
            <a:prstGeom prst="rect">
              <a:avLst/>
            </a:prstGeom>
            <a:solidFill>
              <a:srgbClr val="1B78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p21"/>
            <p:cNvSpPr/>
            <p:nvPr/>
          </p:nvSpPr>
          <p:spPr>
            <a:xfrm>
              <a:off x="4354429" y="4469063"/>
              <a:ext cx="1007100" cy="674400"/>
            </a:xfrm>
            <a:prstGeom prst="rect">
              <a:avLst/>
            </a:prstGeom>
            <a:solidFill>
              <a:srgbClr val="1B78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21"/>
            <p:cNvSpPr/>
            <p:nvPr/>
          </p:nvSpPr>
          <p:spPr>
            <a:xfrm>
              <a:off x="1210848" y="4469107"/>
              <a:ext cx="425700" cy="40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34" name="Google Shape;234;p21"/>
            <p:cNvSpPr/>
            <p:nvPr/>
          </p:nvSpPr>
          <p:spPr>
            <a:xfrm>
              <a:off x="1704725" y="4469100"/>
              <a:ext cx="1488600" cy="674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Student </a:t>
              </a:r>
              <a:endParaRPr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35" name="Google Shape;235;p21"/>
          <p:cNvGrpSpPr/>
          <p:nvPr/>
        </p:nvGrpSpPr>
        <p:grpSpPr>
          <a:xfrm>
            <a:off x="189018" y="3393311"/>
            <a:ext cx="3505970" cy="502802"/>
            <a:chOff x="943723" y="4469050"/>
            <a:chExt cx="4417805" cy="674450"/>
          </a:xfrm>
        </p:grpSpPr>
        <p:sp>
          <p:nvSpPr>
            <p:cNvPr id="236" name="Google Shape;236;p21"/>
            <p:cNvSpPr/>
            <p:nvPr/>
          </p:nvSpPr>
          <p:spPr>
            <a:xfrm>
              <a:off x="943723" y="4469050"/>
              <a:ext cx="2379900" cy="674400"/>
            </a:xfrm>
            <a:prstGeom prst="rect">
              <a:avLst/>
            </a:prstGeom>
            <a:solidFill>
              <a:srgbClr val="1B78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" name="Google Shape;237;p21"/>
            <p:cNvSpPr/>
            <p:nvPr/>
          </p:nvSpPr>
          <p:spPr>
            <a:xfrm>
              <a:off x="1632122" y="4469063"/>
              <a:ext cx="674400" cy="674400"/>
            </a:xfrm>
            <a:prstGeom prst="rtTriangle">
              <a:avLst/>
            </a:prstGeom>
            <a:solidFill>
              <a:srgbClr val="1F88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21"/>
            <p:cNvSpPr/>
            <p:nvPr/>
          </p:nvSpPr>
          <p:spPr>
            <a:xfrm>
              <a:off x="943723" y="4469063"/>
              <a:ext cx="687600" cy="674400"/>
            </a:xfrm>
            <a:prstGeom prst="rtTriangle">
              <a:avLst/>
            </a:prstGeom>
            <a:solidFill>
              <a:srgbClr val="249C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21"/>
            <p:cNvSpPr/>
            <p:nvPr/>
          </p:nvSpPr>
          <p:spPr>
            <a:xfrm>
              <a:off x="3335463" y="4469063"/>
              <a:ext cx="1007100" cy="674400"/>
            </a:xfrm>
            <a:prstGeom prst="rect">
              <a:avLst/>
            </a:prstGeom>
            <a:solidFill>
              <a:srgbClr val="1B78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p21"/>
            <p:cNvSpPr/>
            <p:nvPr/>
          </p:nvSpPr>
          <p:spPr>
            <a:xfrm>
              <a:off x="4354429" y="4469063"/>
              <a:ext cx="1007100" cy="674400"/>
            </a:xfrm>
            <a:prstGeom prst="rect">
              <a:avLst/>
            </a:prstGeom>
            <a:solidFill>
              <a:srgbClr val="1B78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21"/>
            <p:cNvSpPr/>
            <p:nvPr/>
          </p:nvSpPr>
          <p:spPr>
            <a:xfrm>
              <a:off x="1704725" y="4469100"/>
              <a:ext cx="1488600" cy="674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Board of Ed </a:t>
              </a:r>
              <a:endParaRPr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42" name="Google Shape;242;p21"/>
          <p:cNvSpPr/>
          <p:nvPr/>
        </p:nvSpPr>
        <p:spPr>
          <a:xfrm>
            <a:off x="3726878" y="3393308"/>
            <a:ext cx="799200" cy="502800"/>
          </a:xfrm>
          <a:prstGeom prst="rect">
            <a:avLst/>
          </a:prstGeom>
          <a:solidFill>
            <a:srgbClr val="1B786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21"/>
          <p:cNvSpPr/>
          <p:nvPr/>
        </p:nvSpPr>
        <p:spPr>
          <a:xfrm>
            <a:off x="3726878" y="2882483"/>
            <a:ext cx="799200" cy="502800"/>
          </a:xfrm>
          <a:prstGeom prst="rect">
            <a:avLst/>
          </a:prstGeom>
          <a:solidFill>
            <a:srgbClr val="1B786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21"/>
          <p:cNvSpPr/>
          <p:nvPr/>
        </p:nvSpPr>
        <p:spPr>
          <a:xfrm>
            <a:off x="3726878" y="2371658"/>
            <a:ext cx="799200" cy="502800"/>
          </a:xfrm>
          <a:prstGeom prst="rect">
            <a:avLst/>
          </a:prstGeom>
          <a:solidFill>
            <a:srgbClr val="1B786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21"/>
          <p:cNvSpPr/>
          <p:nvPr/>
        </p:nvSpPr>
        <p:spPr>
          <a:xfrm>
            <a:off x="3726878" y="1860833"/>
            <a:ext cx="799200" cy="502800"/>
          </a:xfrm>
          <a:prstGeom prst="rect">
            <a:avLst/>
          </a:prstGeom>
          <a:solidFill>
            <a:srgbClr val="1B786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21"/>
          <p:cNvSpPr/>
          <p:nvPr/>
        </p:nvSpPr>
        <p:spPr>
          <a:xfrm>
            <a:off x="3726878" y="1350008"/>
            <a:ext cx="799200" cy="502800"/>
          </a:xfrm>
          <a:prstGeom prst="rect">
            <a:avLst/>
          </a:prstGeom>
          <a:solidFill>
            <a:srgbClr val="1B786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21"/>
          <p:cNvSpPr/>
          <p:nvPr/>
        </p:nvSpPr>
        <p:spPr>
          <a:xfrm>
            <a:off x="3726877" y="1117803"/>
            <a:ext cx="799200" cy="223800"/>
          </a:xfrm>
          <a:prstGeom prst="rect">
            <a:avLst/>
          </a:prstGeom>
          <a:solidFill>
            <a:srgbClr val="1B786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Tools</a:t>
            </a:r>
            <a:endParaRPr sz="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8" name="Google Shape;248;p21"/>
          <p:cNvSpPr/>
          <p:nvPr/>
        </p:nvSpPr>
        <p:spPr>
          <a:xfrm>
            <a:off x="3963573" y="3481324"/>
            <a:ext cx="325800" cy="306000"/>
          </a:xfrm>
          <a:prstGeom prst="mathMultiply">
            <a:avLst>
              <a:gd fmla="val 5080" name="adj1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21"/>
          <p:cNvSpPr/>
          <p:nvPr/>
        </p:nvSpPr>
        <p:spPr>
          <a:xfrm rot="-2594733">
            <a:off x="3177443" y="2012633"/>
            <a:ext cx="235577" cy="89774"/>
          </a:xfrm>
          <a:prstGeom prst="corner">
            <a:avLst>
              <a:gd fmla="val 18804" name="adj1"/>
              <a:gd fmla="val 18145" name="adj2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21"/>
          <p:cNvSpPr/>
          <p:nvPr/>
        </p:nvSpPr>
        <p:spPr>
          <a:xfrm>
            <a:off x="3103223" y="2980861"/>
            <a:ext cx="325800" cy="306000"/>
          </a:xfrm>
          <a:prstGeom prst="mathMultiply">
            <a:avLst>
              <a:gd fmla="val 5080" name="adj1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21"/>
          <p:cNvSpPr/>
          <p:nvPr/>
        </p:nvSpPr>
        <p:spPr>
          <a:xfrm rot="-2594733">
            <a:off x="3177443" y="2530021"/>
            <a:ext cx="235577" cy="89774"/>
          </a:xfrm>
          <a:prstGeom prst="corner">
            <a:avLst>
              <a:gd fmla="val 18804" name="adj1"/>
              <a:gd fmla="val 18145" name="adj2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21"/>
          <p:cNvSpPr/>
          <p:nvPr/>
        </p:nvSpPr>
        <p:spPr>
          <a:xfrm rot="-2594733">
            <a:off x="4008693" y="2530008"/>
            <a:ext cx="235577" cy="89774"/>
          </a:xfrm>
          <a:prstGeom prst="corner">
            <a:avLst>
              <a:gd fmla="val 18804" name="adj1"/>
              <a:gd fmla="val 18145" name="adj2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21"/>
          <p:cNvSpPr/>
          <p:nvPr/>
        </p:nvSpPr>
        <p:spPr>
          <a:xfrm rot="-2594733">
            <a:off x="2368818" y="3589433"/>
            <a:ext cx="235577" cy="89774"/>
          </a:xfrm>
          <a:prstGeom prst="corner">
            <a:avLst>
              <a:gd fmla="val 18804" name="adj1"/>
              <a:gd fmla="val 18145" name="adj2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21"/>
          <p:cNvSpPr/>
          <p:nvPr/>
        </p:nvSpPr>
        <p:spPr>
          <a:xfrm rot="-2594733">
            <a:off x="3148343" y="1487033"/>
            <a:ext cx="235577" cy="89774"/>
          </a:xfrm>
          <a:prstGeom prst="corner">
            <a:avLst>
              <a:gd fmla="val 18804" name="adj1"/>
              <a:gd fmla="val 18145" name="adj2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21"/>
          <p:cNvSpPr/>
          <p:nvPr/>
        </p:nvSpPr>
        <p:spPr>
          <a:xfrm>
            <a:off x="3103223" y="3481324"/>
            <a:ext cx="325800" cy="306000"/>
          </a:xfrm>
          <a:prstGeom prst="mathMultiply">
            <a:avLst>
              <a:gd fmla="val 5080" name="adj1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21"/>
          <p:cNvSpPr/>
          <p:nvPr/>
        </p:nvSpPr>
        <p:spPr>
          <a:xfrm>
            <a:off x="3927148" y="2955724"/>
            <a:ext cx="325800" cy="306000"/>
          </a:xfrm>
          <a:prstGeom prst="mathMultiply">
            <a:avLst>
              <a:gd fmla="val 5080" name="adj1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21"/>
          <p:cNvSpPr/>
          <p:nvPr/>
        </p:nvSpPr>
        <p:spPr>
          <a:xfrm rot="-2594733">
            <a:off x="4008693" y="2037733"/>
            <a:ext cx="235577" cy="89774"/>
          </a:xfrm>
          <a:prstGeom prst="corner">
            <a:avLst>
              <a:gd fmla="val 18804" name="adj1"/>
              <a:gd fmla="val 18145" name="adj2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21"/>
          <p:cNvSpPr/>
          <p:nvPr/>
        </p:nvSpPr>
        <p:spPr>
          <a:xfrm rot="-2594733">
            <a:off x="4008693" y="1512133"/>
            <a:ext cx="235577" cy="89774"/>
          </a:xfrm>
          <a:prstGeom prst="corner">
            <a:avLst>
              <a:gd fmla="val 18804" name="adj1"/>
              <a:gd fmla="val 18145" name="adj2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21"/>
          <p:cNvSpPr txBox="1"/>
          <p:nvPr/>
        </p:nvSpPr>
        <p:spPr>
          <a:xfrm>
            <a:off x="2087000" y="1447275"/>
            <a:ext cx="799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Full Access</a:t>
            </a:r>
            <a:endParaRPr/>
          </a:p>
        </p:txBody>
      </p:sp>
      <p:sp>
        <p:nvSpPr>
          <p:cNvPr id="260" name="Google Shape;260;p21"/>
          <p:cNvSpPr txBox="1"/>
          <p:nvPr/>
        </p:nvSpPr>
        <p:spPr>
          <a:xfrm>
            <a:off x="2064375" y="1887500"/>
            <a:ext cx="799200" cy="4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Building</a:t>
            </a:r>
            <a:r>
              <a:rPr lang="en" sz="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Access</a:t>
            </a:r>
            <a:endParaRPr/>
          </a:p>
        </p:txBody>
      </p:sp>
      <p:sp>
        <p:nvSpPr>
          <p:cNvPr id="261" name="Google Shape;261;p21"/>
          <p:cNvSpPr txBox="1"/>
          <p:nvPr/>
        </p:nvSpPr>
        <p:spPr>
          <a:xfrm>
            <a:off x="2087000" y="2398313"/>
            <a:ext cx="799200" cy="4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Student Roster</a:t>
            </a:r>
            <a:endParaRPr/>
          </a:p>
        </p:txBody>
      </p:sp>
      <p:sp>
        <p:nvSpPr>
          <p:cNvPr id="262" name="Google Shape;262;p21"/>
          <p:cNvSpPr txBox="1"/>
          <p:nvPr/>
        </p:nvSpPr>
        <p:spPr>
          <a:xfrm>
            <a:off x="2087000" y="2909150"/>
            <a:ext cx="799200" cy="4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Personal Data</a:t>
            </a:r>
            <a:endParaRPr/>
          </a:p>
        </p:txBody>
      </p:sp>
      <p:sp>
        <p:nvSpPr>
          <p:cNvPr id="263" name="Google Shape;263;p21"/>
          <p:cNvSpPr/>
          <p:nvPr/>
        </p:nvSpPr>
        <p:spPr>
          <a:xfrm>
            <a:off x="4557953" y="3393308"/>
            <a:ext cx="799200" cy="502800"/>
          </a:xfrm>
          <a:prstGeom prst="rect">
            <a:avLst/>
          </a:prstGeom>
          <a:solidFill>
            <a:srgbClr val="1B786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21"/>
          <p:cNvSpPr/>
          <p:nvPr/>
        </p:nvSpPr>
        <p:spPr>
          <a:xfrm>
            <a:off x="4557953" y="2882483"/>
            <a:ext cx="799200" cy="502800"/>
          </a:xfrm>
          <a:prstGeom prst="rect">
            <a:avLst/>
          </a:prstGeom>
          <a:solidFill>
            <a:srgbClr val="1B786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21"/>
          <p:cNvSpPr/>
          <p:nvPr/>
        </p:nvSpPr>
        <p:spPr>
          <a:xfrm>
            <a:off x="4557953" y="2371658"/>
            <a:ext cx="799200" cy="502800"/>
          </a:xfrm>
          <a:prstGeom prst="rect">
            <a:avLst/>
          </a:prstGeom>
          <a:solidFill>
            <a:srgbClr val="1B786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21"/>
          <p:cNvSpPr/>
          <p:nvPr/>
        </p:nvSpPr>
        <p:spPr>
          <a:xfrm>
            <a:off x="4557953" y="1860833"/>
            <a:ext cx="799200" cy="502800"/>
          </a:xfrm>
          <a:prstGeom prst="rect">
            <a:avLst/>
          </a:prstGeom>
          <a:solidFill>
            <a:srgbClr val="1B786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21"/>
          <p:cNvSpPr/>
          <p:nvPr/>
        </p:nvSpPr>
        <p:spPr>
          <a:xfrm>
            <a:off x="4557953" y="1350008"/>
            <a:ext cx="799200" cy="502800"/>
          </a:xfrm>
          <a:prstGeom prst="rect">
            <a:avLst/>
          </a:prstGeom>
          <a:solidFill>
            <a:srgbClr val="1B786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21"/>
          <p:cNvSpPr/>
          <p:nvPr/>
        </p:nvSpPr>
        <p:spPr>
          <a:xfrm>
            <a:off x="4557952" y="1117803"/>
            <a:ext cx="799200" cy="223800"/>
          </a:xfrm>
          <a:prstGeom prst="rect">
            <a:avLst/>
          </a:prstGeom>
          <a:solidFill>
            <a:srgbClr val="1B786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Customized</a:t>
            </a:r>
            <a:endParaRPr sz="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9" name="Google Shape;269;p21"/>
          <p:cNvSpPr/>
          <p:nvPr/>
        </p:nvSpPr>
        <p:spPr>
          <a:xfrm rot="-2594733">
            <a:off x="4839768" y="2530008"/>
            <a:ext cx="235577" cy="89774"/>
          </a:xfrm>
          <a:prstGeom prst="corner">
            <a:avLst>
              <a:gd fmla="val 18804" name="adj1"/>
              <a:gd fmla="val 18145" name="adj2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21"/>
          <p:cNvSpPr/>
          <p:nvPr/>
        </p:nvSpPr>
        <p:spPr>
          <a:xfrm rot="-2594733">
            <a:off x="4839768" y="2037733"/>
            <a:ext cx="235577" cy="89774"/>
          </a:xfrm>
          <a:prstGeom prst="corner">
            <a:avLst>
              <a:gd fmla="val 18804" name="adj1"/>
              <a:gd fmla="val 18145" name="adj2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21"/>
          <p:cNvSpPr/>
          <p:nvPr/>
        </p:nvSpPr>
        <p:spPr>
          <a:xfrm rot="-2594733">
            <a:off x="4839768" y="1512133"/>
            <a:ext cx="235577" cy="89774"/>
          </a:xfrm>
          <a:prstGeom prst="corner">
            <a:avLst>
              <a:gd fmla="val 18804" name="adj1"/>
              <a:gd fmla="val 18145" name="adj2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21"/>
          <p:cNvSpPr/>
          <p:nvPr/>
        </p:nvSpPr>
        <p:spPr>
          <a:xfrm rot="-2594733">
            <a:off x="4824643" y="3547883"/>
            <a:ext cx="235577" cy="89774"/>
          </a:xfrm>
          <a:prstGeom prst="corner">
            <a:avLst>
              <a:gd fmla="val 18804" name="adj1"/>
              <a:gd fmla="val 18145" name="adj2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21"/>
          <p:cNvSpPr/>
          <p:nvPr/>
        </p:nvSpPr>
        <p:spPr>
          <a:xfrm rot="-2594733">
            <a:off x="4824643" y="3088983"/>
            <a:ext cx="235577" cy="89774"/>
          </a:xfrm>
          <a:prstGeom prst="corner">
            <a:avLst>
              <a:gd fmla="val 18804" name="adj1"/>
              <a:gd fmla="val 18145" name="adj2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21"/>
          <p:cNvSpPr txBox="1"/>
          <p:nvPr/>
        </p:nvSpPr>
        <p:spPr>
          <a:xfrm>
            <a:off x="446975" y="4441700"/>
            <a:ext cx="4719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eorgia"/>
                <a:ea typeface="Georgia"/>
                <a:cs typeface="Georgia"/>
                <a:sym typeface="Georgia"/>
              </a:rPr>
              <a:t>Tools include: data filters, creation of groups and cohorts </a:t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75" name="Google Shape;275;p21"/>
          <p:cNvSpPr txBox="1"/>
          <p:nvPr/>
        </p:nvSpPr>
        <p:spPr>
          <a:xfrm>
            <a:off x="446975" y="4098775"/>
            <a:ext cx="4719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eorgia"/>
                <a:ea typeface="Georgia"/>
                <a:cs typeface="Georgia"/>
                <a:sym typeface="Georgia"/>
              </a:rPr>
              <a:t>Drill down capabilities: three clicks to student-level data</a:t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9472B2CDC8FC14BBFE76AB93B45B770" ma:contentTypeVersion="12" ma:contentTypeDescription="Create a new document." ma:contentTypeScope="" ma:versionID="69da9da826b7c74472cdc9b6aa1b657a">
  <xsd:schema xmlns:xsd="http://www.w3.org/2001/XMLSchema" xmlns:xs="http://www.w3.org/2001/XMLSchema" xmlns:p="http://schemas.microsoft.com/office/2006/metadata/properties" xmlns:ns2="803f8043-e0fd-46e6-b51e-28e5cf4381cd" xmlns:ns3="ce29253c-7ca7-4828-a21c-8b156dc5eeb0" targetNamespace="http://schemas.microsoft.com/office/2006/metadata/properties" ma:root="true" ma:fieldsID="92054e0a38ec00719a7c69ff213ff2ce" ns2:_="" ns3:_="">
    <xsd:import namespace="803f8043-e0fd-46e6-b51e-28e5cf4381cd"/>
    <xsd:import namespace="ce29253c-7ca7-4828-a21c-8b156dc5eeb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lcf76f155ced4ddcb4097134ff3c332f" minOccurs="0"/>
                <xsd:element ref="ns2:TaxCatchAll" minOccurs="0"/>
                <xsd:element ref="ns3:MediaServiceGenerationTime" minOccurs="0"/>
                <xsd:element ref="ns3:MediaServiceEventHashCode" minOccurs="0"/>
                <xsd:element ref="ns3:MediaServiceSearchProperties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3f8043-e0fd-46e6-b51e-28e5cf4381c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7b347f5c-391c-48c9-830b-ecdcf1f77c80}" ma:internalName="TaxCatchAll" ma:showField="CatchAllData" ma:web="803f8043-e0fd-46e6-b51e-28e5cf4381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29253c-7ca7-4828-a21c-8b156dc5ee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15f17300-1e6c-40ba-91a1-269fcda3900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e29253c-7ca7-4828-a21c-8b156dc5eeb0">
      <Terms xmlns="http://schemas.microsoft.com/office/infopath/2007/PartnerControls"/>
    </lcf76f155ced4ddcb4097134ff3c332f>
    <TaxCatchAll xmlns="803f8043-e0fd-46e6-b51e-28e5cf4381cd" xsi:nil="true"/>
    <SharedWithUsers xmlns="803f8043-e0fd-46e6-b51e-28e5cf4381cd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579B989D-87BD-4832-AD51-A5259BA36588}"/>
</file>

<file path=customXml/itemProps2.xml><?xml version="1.0" encoding="utf-8"?>
<ds:datastoreItem xmlns:ds="http://schemas.openxmlformats.org/officeDocument/2006/customXml" ds:itemID="{136A0B24-45AF-4325-AB52-B9DDF5538FB1}"/>
</file>

<file path=customXml/itemProps3.xml><?xml version="1.0" encoding="utf-8"?>
<ds:datastoreItem xmlns:ds="http://schemas.openxmlformats.org/officeDocument/2006/customXml" ds:itemID="{A42B2A5F-9C07-4199-9F9D-BA81AF93B8CD}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0x010100D9472B2CDC8FC14BBFE76AB93B45B770</vt:lpwstr>
  </property>
  <property fmtid="{D5CDD505-2E9C-101B-9397-08002B2CF9AE}" pid="3" name="Order">
    <vt:lpwstr>55600.0000000000</vt:lpwstr>
  </property>
  <property fmtid="{D5CDD505-2E9C-101B-9397-08002B2CF9AE}" pid="4" name="xd_ProgID">
    <vt:lpwstr/>
  </property>
  <property fmtid="{D5CDD505-2E9C-101B-9397-08002B2CF9AE}" pid="5" name="MediaServiceImageTags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xd_Signature">
    <vt:lpwstr/>
  </property>
</Properties>
</file>