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32.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 id="2147483653" r:id="rId2"/>
    <p:sldMasterId id="2147483659" r:id="rId3"/>
    <p:sldMasterId id="2147483663" r:id="rId4"/>
    <p:sldMasterId id="2147483669" r:id="rId5"/>
    <p:sldMasterId id="2147483681" r:id="rId6"/>
    <p:sldMasterId id="2147483690" r:id="rId7"/>
    <p:sldMasterId id="2147483696" r:id="rId8"/>
    <p:sldMasterId id="2147483701" r:id="rId9"/>
    <p:sldMasterId id="2147483705" r:id="rId10"/>
  </p:sldMasterIdLst>
  <p:notesMasterIdLst>
    <p:notesMasterId r:id="rId138"/>
  </p:notesMasterIdLst>
  <p:sldIdLst>
    <p:sldId id="256" r:id="rId11"/>
    <p:sldId id="264" r:id="rId12"/>
    <p:sldId id="257" r:id="rId13"/>
    <p:sldId id="263" r:id="rId14"/>
    <p:sldId id="265" r:id="rId15"/>
    <p:sldId id="566" r:id="rId16"/>
    <p:sldId id="567" r:id="rId17"/>
    <p:sldId id="258" r:id="rId18"/>
    <p:sldId id="259" r:id="rId19"/>
    <p:sldId id="260" r:id="rId20"/>
    <p:sldId id="261" r:id="rId21"/>
    <p:sldId id="262" r:id="rId22"/>
    <p:sldId id="568" r:id="rId23"/>
    <p:sldId id="569" r:id="rId24"/>
    <p:sldId id="570" r:id="rId25"/>
    <p:sldId id="571" r:id="rId26"/>
    <p:sldId id="572" r:id="rId27"/>
    <p:sldId id="573" r:id="rId28"/>
    <p:sldId id="574" r:id="rId29"/>
    <p:sldId id="575" r:id="rId30"/>
    <p:sldId id="576" r:id="rId31"/>
    <p:sldId id="577" r:id="rId32"/>
    <p:sldId id="578" r:id="rId33"/>
    <p:sldId id="274" r:id="rId34"/>
    <p:sldId id="275" r:id="rId35"/>
    <p:sldId id="276" r:id="rId36"/>
    <p:sldId id="353" r:id="rId37"/>
    <p:sldId id="270" r:id="rId38"/>
    <p:sldId id="354" r:id="rId39"/>
    <p:sldId id="355" r:id="rId40"/>
    <p:sldId id="357" r:id="rId41"/>
    <p:sldId id="358" r:id="rId42"/>
    <p:sldId id="359" r:id="rId43"/>
    <p:sldId id="360" r:id="rId44"/>
    <p:sldId id="361" r:id="rId45"/>
    <p:sldId id="362" r:id="rId46"/>
    <p:sldId id="363" r:id="rId47"/>
    <p:sldId id="364" r:id="rId48"/>
    <p:sldId id="366" r:id="rId49"/>
    <p:sldId id="365" r:id="rId50"/>
    <p:sldId id="322" r:id="rId51"/>
    <p:sldId id="266" r:id="rId52"/>
    <p:sldId id="516" r:id="rId53"/>
    <p:sldId id="501" r:id="rId54"/>
    <p:sldId id="416" r:id="rId55"/>
    <p:sldId id="529" r:id="rId56"/>
    <p:sldId id="530" r:id="rId57"/>
    <p:sldId id="420" r:id="rId58"/>
    <p:sldId id="531" r:id="rId59"/>
    <p:sldId id="421" r:id="rId60"/>
    <p:sldId id="423" r:id="rId61"/>
    <p:sldId id="425" r:id="rId62"/>
    <p:sldId id="503" r:id="rId63"/>
    <p:sldId id="426" r:id="rId64"/>
    <p:sldId id="532" r:id="rId65"/>
    <p:sldId id="427" r:id="rId66"/>
    <p:sldId id="533" r:id="rId67"/>
    <p:sldId id="534" r:id="rId68"/>
    <p:sldId id="535" r:id="rId69"/>
    <p:sldId id="430" r:id="rId70"/>
    <p:sldId id="431" r:id="rId71"/>
    <p:sldId id="433" r:id="rId72"/>
    <p:sldId id="447" r:id="rId73"/>
    <p:sldId id="448" r:id="rId74"/>
    <p:sldId id="508" r:id="rId75"/>
    <p:sldId id="510" r:id="rId76"/>
    <p:sldId id="511" r:id="rId77"/>
    <p:sldId id="512" r:id="rId78"/>
    <p:sldId id="525" r:id="rId79"/>
    <p:sldId id="526" r:id="rId80"/>
    <p:sldId id="515" r:id="rId81"/>
    <p:sldId id="283" r:id="rId82"/>
    <p:sldId id="286" r:id="rId83"/>
    <p:sldId id="292" r:id="rId84"/>
    <p:sldId id="536" r:id="rId85"/>
    <p:sldId id="367" r:id="rId86"/>
    <p:sldId id="370" r:id="rId87"/>
    <p:sldId id="371" r:id="rId88"/>
    <p:sldId id="372" r:id="rId89"/>
    <p:sldId id="300" r:id="rId90"/>
    <p:sldId id="537" r:id="rId91"/>
    <p:sldId id="538" r:id="rId92"/>
    <p:sldId id="539" r:id="rId93"/>
    <p:sldId id="342" r:id="rId94"/>
    <p:sldId id="319" r:id="rId95"/>
    <p:sldId id="321" r:id="rId96"/>
    <p:sldId id="541" r:id="rId97"/>
    <p:sldId id="542" r:id="rId98"/>
    <p:sldId id="543" r:id="rId99"/>
    <p:sldId id="544" r:id="rId100"/>
    <p:sldId id="545" r:id="rId101"/>
    <p:sldId id="546" r:id="rId102"/>
    <p:sldId id="547" r:id="rId103"/>
    <p:sldId id="548" r:id="rId104"/>
    <p:sldId id="549" r:id="rId105"/>
    <p:sldId id="550" r:id="rId106"/>
    <p:sldId id="551" r:id="rId107"/>
    <p:sldId id="267" r:id="rId108"/>
    <p:sldId id="268" r:id="rId109"/>
    <p:sldId id="269" r:id="rId110"/>
    <p:sldId id="552" r:id="rId111"/>
    <p:sldId id="271" r:id="rId112"/>
    <p:sldId id="272" r:id="rId113"/>
    <p:sldId id="273" r:id="rId114"/>
    <p:sldId id="553" r:id="rId115"/>
    <p:sldId id="554" r:id="rId116"/>
    <p:sldId id="555" r:id="rId117"/>
    <p:sldId id="556" r:id="rId118"/>
    <p:sldId id="557" r:id="rId119"/>
    <p:sldId id="558" r:id="rId120"/>
    <p:sldId id="559" r:id="rId121"/>
    <p:sldId id="579" r:id="rId122"/>
    <p:sldId id="580" r:id="rId123"/>
    <p:sldId id="581" r:id="rId124"/>
    <p:sldId id="582" r:id="rId125"/>
    <p:sldId id="583" r:id="rId126"/>
    <p:sldId id="584" r:id="rId127"/>
    <p:sldId id="585" r:id="rId128"/>
    <p:sldId id="586" r:id="rId129"/>
    <p:sldId id="587" r:id="rId130"/>
    <p:sldId id="588" r:id="rId131"/>
    <p:sldId id="563" r:id="rId132"/>
    <p:sldId id="562" r:id="rId133"/>
    <p:sldId id="561" r:id="rId134"/>
    <p:sldId id="564" r:id="rId135"/>
    <p:sldId id="560" r:id="rId136"/>
    <p:sldId id="565" r:id="rId137"/>
  </p:sldIdLst>
  <p:sldSz cx="9144000" cy="5143500" type="screen16x9"/>
  <p:notesSz cx="6858000" cy="9144000"/>
  <p:embeddedFontLst>
    <p:embeddedFont>
      <p:font typeface="Calibri" panose="020F0502020204030204" pitchFamily="34" charset="0"/>
      <p:regular r:id="rId139"/>
      <p:bold r:id="rId140"/>
      <p:italic r:id="rId141"/>
      <p:boldItalic r:id="rId142"/>
    </p:embeddedFont>
    <p:embeddedFont>
      <p:font typeface="Georgia" panose="02040502050405020303" pitchFamily="18" charset="0"/>
      <p:regular r:id="rId143"/>
      <p:bold r:id="rId144"/>
      <p:italic r:id="rId145"/>
      <p:boldItalic r:id="rId146"/>
    </p:embeddedFont>
    <p:embeddedFont>
      <p:font typeface="Lato" panose="020F0502020204030203" pitchFamily="34" charset="0"/>
      <p:regular r:id="rId147"/>
      <p:bold r:id="rId148"/>
      <p:italic r:id="rId149"/>
      <p:boldItalic r:id="rId150"/>
    </p:embeddedFont>
    <p:embeddedFont>
      <p:font typeface="Lato Black" panose="020F0A02020204030203" pitchFamily="34" charset="0"/>
      <p:bold r:id="rId151"/>
      <p:boldItalic r:id="rId152"/>
    </p:embeddedFont>
    <p:embeddedFont>
      <p:font typeface="Source Sans Pro" panose="020B0503030403020204" pitchFamily="34" charset="0"/>
      <p:regular r:id="rId153"/>
      <p:bold r:id="rId154"/>
      <p:italic r:id="rId155"/>
      <p:boldItalic r:id="rId156"/>
    </p:embeddedFont>
    <p:embeddedFont>
      <p:font typeface="Tahoma" panose="020B0604030504040204" pitchFamily="34" charset="0"/>
      <p:regular r:id="rId157"/>
      <p:bold r:id="rId158"/>
    </p:embeddedFont>
    <p:embeddedFont>
      <p:font typeface="Wingdings 2" panose="05020102010507070707" pitchFamily="18" charset="2"/>
      <p:regular r:id="rId1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2358">
          <p15:clr>
            <a:srgbClr val="A4A3A4"/>
          </p15:clr>
        </p15:guide>
        <p15:guide id="3" orient="horz" pos="2868">
          <p15:clr>
            <a:srgbClr val="A4A3A4"/>
          </p15:clr>
        </p15:guide>
        <p15:guide id="4" pos="2863">
          <p15:clr>
            <a:srgbClr val="A4A3A4"/>
          </p15:clr>
        </p15:guide>
        <p15:guide id="5" orient="horz" pos="3239">
          <p15:clr>
            <a:srgbClr val="A4A3A4"/>
          </p15:clr>
        </p15:guide>
        <p15:guide id="6" pos="288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7C755B-B16E-4936-BE78-4ECA5D90624D}">
  <a:tblStyle styleId="{DB7C755B-B16E-4936-BE78-4ECA5D90624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40"/>
      </p:cViewPr>
      <p:guideLst>
        <p:guide pos="2880"/>
        <p:guide orient="horz" pos="2358"/>
        <p:guide orient="horz" pos="2868"/>
        <p:guide pos="2863"/>
        <p:guide orient="horz" pos="3239"/>
        <p:guide pos="28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notesMaster" Target="notesMasters/notesMaster1.xml"/><Relationship Id="rId154" Type="http://schemas.openxmlformats.org/officeDocument/2006/relationships/font" Target="fonts/font16.fntdata"/><Relationship Id="rId159" Type="http://schemas.openxmlformats.org/officeDocument/2006/relationships/font" Target="fonts/font21.fntdata"/><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font" Target="fonts/font6.fntdata"/><Relationship Id="rId149"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font" Target="fonts/font1.fntdata"/><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font" Target="fonts/font12.fntdata"/><Relationship Id="rId155" Type="http://schemas.openxmlformats.org/officeDocument/2006/relationships/font" Target="fonts/font17.fntdata"/><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font" Target="fonts/font2.fntdata"/><Relationship Id="rId145" Type="http://schemas.openxmlformats.org/officeDocument/2006/relationships/font" Target="fonts/font7.fntdata"/><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font" Target="fonts/font5.fntdata"/><Relationship Id="rId148" Type="http://schemas.openxmlformats.org/officeDocument/2006/relationships/font" Target="fonts/font10.fntdata"/><Relationship Id="rId151" Type="http://schemas.openxmlformats.org/officeDocument/2006/relationships/font" Target="fonts/font13.fntdata"/><Relationship Id="rId156"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font" Target="fonts/font3.fntdata"/><Relationship Id="rId146" Type="http://schemas.openxmlformats.org/officeDocument/2006/relationships/font" Target="fonts/font8.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font" Target="fonts/font19.fntdata"/><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font" Target="fonts/font14.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font" Target="fonts/font9.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font" Target="fonts/font4.fntdata"/><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font" Target="fonts/font20.fntdata"/><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6456A-BCF9-4141-955E-5C75674C9C54}" type="doc">
      <dgm:prSet loTypeId="urn:microsoft.com/office/officeart/2005/8/layout/hierarchy1" loCatId="hierarchy" qsTypeId="urn:microsoft.com/office/officeart/2005/8/quickstyle/simple1" qsCatId="simple" csTypeId="urn:microsoft.com/office/officeart/2005/8/colors/colorful1#1" csCatId="colorful" phldr="1"/>
      <dgm:spPr/>
      <dgm:t>
        <a:bodyPr/>
        <a:lstStyle/>
        <a:p>
          <a:endParaRPr lang="en-US"/>
        </a:p>
      </dgm:t>
    </dgm:pt>
    <dgm:pt modelId="{FFE5651C-78EC-4A3B-AA37-4EB545ED20D0}">
      <dgm:prSet phldrT="[Text]" custT="1"/>
      <dgm:spPr>
        <a:ln>
          <a:solidFill>
            <a:srgbClr val="002060"/>
          </a:solidFill>
        </a:ln>
      </dgm:spPr>
      <dgm:t>
        <a:bodyPr/>
        <a:lstStyle/>
        <a:p>
          <a:r>
            <a:rPr lang="en-US" sz="1600" b="1" dirty="0">
              <a:latin typeface="Lato" panose="020F0502020204030203" pitchFamily="34" charset="0"/>
            </a:rPr>
            <a:t>LEA Formula Funds</a:t>
          </a:r>
        </a:p>
      </dgm:t>
    </dgm:pt>
    <dgm:pt modelId="{28319AAB-1F72-41AB-BAB7-4A0B7A943FAF}" type="parTrans" cxnId="{D69BF51C-F608-419E-A619-00101CD7A302}">
      <dgm:prSet/>
      <dgm:spPr/>
      <dgm:t>
        <a:bodyPr/>
        <a:lstStyle/>
        <a:p>
          <a:endParaRPr lang="en-US"/>
        </a:p>
      </dgm:t>
    </dgm:pt>
    <dgm:pt modelId="{0DDD3B18-A592-4AA2-B49C-64CDD7A5E1B0}" type="sibTrans" cxnId="{D69BF51C-F608-419E-A619-00101CD7A302}">
      <dgm:prSet/>
      <dgm:spPr/>
      <dgm:t>
        <a:bodyPr/>
        <a:lstStyle/>
        <a:p>
          <a:endParaRPr lang="en-US"/>
        </a:p>
      </dgm:t>
    </dgm:pt>
    <dgm:pt modelId="{8F31C3D4-C480-4EE4-8C51-EDAD68A8F1EA}">
      <dgm:prSet phldrT="[Text]" custT="1"/>
      <dgm:spPr>
        <a:ln>
          <a:solidFill>
            <a:srgbClr val="00B0F0"/>
          </a:solidFill>
        </a:ln>
      </dgm:spPr>
      <dgm:t>
        <a:bodyPr/>
        <a:lstStyle/>
        <a:p>
          <a:r>
            <a:rPr lang="en-US" sz="1600" b="1" dirty="0">
              <a:latin typeface="Lato" panose="020F0502020204030203" pitchFamily="34" charset="0"/>
            </a:rPr>
            <a:t>Base </a:t>
          </a:r>
          <a:br>
            <a:rPr lang="en-US" sz="1600" b="1" dirty="0">
              <a:latin typeface="Lato" panose="020F0502020204030203" pitchFamily="34" charset="0"/>
            </a:rPr>
          </a:br>
          <a:r>
            <a:rPr lang="en-US" sz="1600" b="1" dirty="0">
              <a:latin typeface="Lato" panose="020F0502020204030203" pitchFamily="34" charset="0"/>
            </a:rPr>
            <a:t>Payments</a:t>
          </a:r>
        </a:p>
      </dgm:t>
    </dgm:pt>
    <dgm:pt modelId="{0FD43226-F518-4485-9FC6-EBA8A037E240}" type="parTrans" cxnId="{CEDC8818-0F84-4227-A8FB-91CC764D2278}">
      <dgm:prSet/>
      <dgm:spPr>
        <a:solidFill>
          <a:srgbClr val="0070C0"/>
        </a:solidFill>
        <a:ln>
          <a:solidFill>
            <a:srgbClr val="00B0F0"/>
          </a:solidFill>
        </a:ln>
      </dgm:spPr>
      <dgm:t>
        <a:bodyPr/>
        <a:lstStyle/>
        <a:p>
          <a:endParaRPr lang="en-US" dirty="0"/>
        </a:p>
      </dgm:t>
    </dgm:pt>
    <dgm:pt modelId="{7180ED53-2649-41B0-8168-F2DED416D38D}" type="sibTrans" cxnId="{CEDC8818-0F84-4227-A8FB-91CC764D2278}">
      <dgm:prSet/>
      <dgm:spPr/>
      <dgm:t>
        <a:bodyPr/>
        <a:lstStyle/>
        <a:p>
          <a:endParaRPr lang="en-US"/>
        </a:p>
      </dgm:t>
    </dgm:pt>
    <dgm:pt modelId="{BCF6357E-737A-4461-AE24-1AF92F09981B}">
      <dgm:prSet phldrT="[Text]" custT="1"/>
      <dgm:spPr>
        <a:ln>
          <a:solidFill>
            <a:srgbClr val="00B0F0"/>
          </a:solidFill>
        </a:ln>
      </dgm:spPr>
      <dgm:t>
        <a:bodyPr/>
        <a:lstStyle/>
        <a:p>
          <a:r>
            <a:rPr lang="en-US" sz="1600" b="1" dirty="0">
              <a:latin typeface="Lato" panose="020F0502020204030203" pitchFamily="34" charset="0"/>
            </a:rPr>
            <a:t>IDEA Fund Increases</a:t>
          </a:r>
        </a:p>
      </dgm:t>
    </dgm:pt>
    <dgm:pt modelId="{B10E5D7B-3803-4787-BA4B-08BA823479E3}" type="parTrans" cxnId="{2D2042B8-66A3-4E74-944A-00BE0886A276}">
      <dgm:prSet/>
      <dgm:spPr>
        <a:solidFill>
          <a:srgbClr val="0070C0"/>
        </a:solidFill>
        <a:ln>
          <a:solidFill>
            <a:srgbClr val="00B0F0"/>
          </a:solidFill>
        </a:ln>
      </dgm:spPr>
      <dgm:t>
        <a:bodyPr/>
        <a:lstStyle/>
        <a:p>
          <a:endParaRPr lang="en-US" dirty="0"/>
        </a:p>
      </dgm:t>
    </dgm:pt>
    <dgm:pt modelId="{752AA58B-EED1-4E91-9AB8-A8FBA7270C4F}" type="sibTrans" cxnId="{2D2042B8-66A3-4E74-944A-00BE0886A276}">
      <dgm:prSet/>
      <dgm:spPr/>
      <dgm:t>
        <a:bodyPr/>
        <a:lstStyle/>
        <a:p>
          <a:endParaRPr lang="en-US"/>
        </a:p>
      </dgm:t>
    </dgm:pt>
    <dgm:pt modelId="{741CCCD1-4B83-4C11-8566-09BA36FFCE8A}">
      <dgm:prSet phldrT="[Text]" custT="1"/>
      <dgm:spPr/>
      <dgm:t>
        <a:bodyPr/>
        <a:lstStyle/>
        <a:p>
          <a:r>
            <a:rPr lang="en-US" sz="1600" b="1" dirty="0">
              <a:latin typeface="Lato" panose="020F0502020204030203" pitchFamily="34" charset="0"/>
            </a:rPr>
            <a:t>15% Poverty Based</a:t>
          </a:r>
        </a:p>
      </dgm:t>
    </dgm:pt>
    <dgm:pt modelId="{1CAD731D-BAF7-44FB-8A9F-B8A7D1E78F22}" type="parTrans" cxnId="{5BCC89EF-26CE-4611-A7CB-EB746893E244}">
      <dgm:prSet/>
      <dgm:spPr/>
      <dgm:t>
        <a:bodyPr/>
        <a:lstStyle/>
        <a:p>
          <a:endParaRPr lang="en-US" dirty="0"/>
        </a:p>
      </dgm:t>
    </dgm:pt>
    <dgm:pt modelId="{99332E12-C9DE-4F16-B2E6-5073FAB5EA3C}" type="sibTrans" cxnId="{5BCC89EF-26CE-4611-A7CB-EB746893E244}">
      <dgm:prSet/>
      <dgm:spPr/>
      <dgm:t>
        <a:bodyPr/>
        <a:lstStyle/>
        <a:p>
          <a:endParaRPr lang="en-US"/>
        </a:p>
      </dgm:t>
    </dgm:pt>
    <dgm:pt modelId="{43AA5A9A-2C8D-4A5E-B939-43CC8B44A20F}">
      <dgm:prSet custT="1"/>
      <dgm:spPr/>
      <dgm:t>
        <a:bodyPr/>
        <a:lstStyle/>
        <a:p>
          <a:r>
            <a:rPr lang="en-US" sz="1600" b="1" dirty="0">
              <a:latin typeface="Lato" panose="020F0502020204030203" pitchFamily="34" charset="0"/>
            </a:rPr>
            <a:t>85% Enrollment Based</a:t>
          </a:r>
        </a:p>
      </dgm:t>
    </dgm:pt>
    <dgm:pt modelId="{14A3745D-A0F8-4177-9F0E-75745BDD9D05}" type="parTrans" cxnId="{A333438D-D96F-4223-B9C3-2F6FB1977E14}">
      <dgm:prSet/>
      <dgm:spPr/>
      <dgm:t>
        <a:bodyPr/>
        <a:lstStyle/>
        <a:p>
          <a:endParaRPr lang="en-US" dirty="0"/>
        </a:p>
      </dgm:t>
    </dgm:pt>
    <dgm:pt modelId="{105CB72F-7034-4B39-95E1-675434C7171D}" type="sibTrans" cxnId="{A333438D-D96F-4223-B9C3-2F6FB1977E14}">
      <dgm:prSet/>
      <dgm:spPr/>
      <dgm:t>
        <a:bodyPr/>
        <a:lstStyle/>
        <a:p>
          <a:endParaRPr lang="en-US"/>
        </a:p>
      </dgm:t>
    </dgm:pt>
    <dgm:pt modelId="{4C04C670-1B22-4E5A-9381-8385FF18724A}" type="pres">
      <dgm:prSet presAssocID="{FDD6456A-BCF9-4141-955E-5C75674C9C54}" presName="hierChild1" presStyleCnt="0">
        <dgm:presLayoutVars>
          <dgm:chPref val="1"/>
          <dgm:dir val="rev"/>
          <dgm:animOne val="branch"/>
          <dgm:animLvl val="lvl"/>
          <dgm:resizeHandles/>
        </dgm:presLayoutVars>
      </dgm:prSet>
      <dgm:spPr/>
    </dgm:pt>
    <dgm:pt modelId="{B556A316-E99A-4487-8609-766D85BE07BC}" type="pres">
      <dgm:prSet presAssocID="{FFE5651C-78EC-4A3B-AA37-4EB545ED20D0}" presName="hierRoot1" presStyleCnt="0"/>
      <dgm:spPr/>
    </dgm:pt>
    <dgm:pt modelId="{56ACD95A-03E8-415E-8FBE-0CA28B35CB7D}" type="pres">
      <dgm:prSet presAssocID="{FFE5651C-78EC-4A3B-AA37-4EB545ED20D0}" presName="composite" presStyleCnt="0"/>
      <dgm:spPr/>
    </dgm:pt>
    <dgm:pt modelId="{1A6979BB-18A6-4DBC-97A7-432D4A920256}" type="pres">
      <dgm:prSet presAssocID="{FFE5651C-78EC-4A3B-AA37-4EB545ED20D0}" presName="background" presStyleLbl="node0" presStyleIdx="0" presStyleCnt="1"/>
      <dgm:spPr>
        <a:solidFill>
          <a:srgbClr val="002060"/>
        </a:solidFill>
      </dgm:spPr>
    </dgm:pt>
    <dgm:pt modelId="{F52A5775-090F-43F1-872B-8498F6F5841D}" type="pres">
      <dgm:prSet presAssocID="{FFE5651C-78EC-4A3B-AA37-4EB545ED20D0}" presName="text" presStyleLbl="fgAcc0" presStyleIdx="0" presStyleCnt="1" custLinFactNeighborX="342">
        <dgm:presLayoutVars>
          <dgm:chPref val="3"/>
        </dgm:presLayoutVars>
      </dgm:prSet>
      <dgm:spPr/>
    </dgm:pt>
    <dgm:pt modelId="{F848826D-30A8-416C-9B3D-0A1421395DFD}" type="pres">
      <dgm:prSet presAssocID="{FFE5651C-78EC-4A3B-AA37-4EB545ED20D0}" presName="hierChild2" presStyleCnt="0"/>
      <dgm:spPr/>
    </dgm:pt>
    <dgm:pt modelId="{5BA5EB1D-AF36-414D-AC4F-1054AE255781}" type="pres">
      <dgm:prSet presAssocID="{0FD43226-F518-4485-9FC6-EBA8A037E240}" presName="Name10" presStyleLbl="parChTrans1D2" presStyleIdx="0" presStyleCnt="2"/>
      <dgm:spPr/>
    </dgm:pt>
    <dgm:pt modelId="{D4F7BD3C-9084-4498-8BB0-4A36FF9BE726}" type="pres">
      <dgm:prSet presAssocID="{8F31C3D4-C480-4EE4-8C51-EDAD68A8F1EA}" presName="hierRoot2" presStyleCnt="0"/>
      <dgm:spPr/>
    </dgm:pt>
    <dgm:pt modelId="{7B02BA06-D0CE-4D6A-B942-4691B3D214BC}" type="pres">
      <dgm:prSet presAssocID="{8F31C3D4-C480-4EE4-8C51-EDAD68A8F1EA}" presName="composite2" presStyleCnt="0"/>
      <dgm:spPr/>
    </dgm:pt>
    <dgm:pt modelId="{8734AC3E-D60C-4DB2-A273-63663BA594C3}" type="pres">
      <dgm:prSet presAssocID="{8F31C3D4-C480-4EE4-8C51-EDAD68A8F1EA}" presName="background2" presStyleLbl="node2" presStyleIdx="0" presStyleCnt="2"/>
      <dgm:spPr>
        <a:solidFill>
          <a:srgbClr val="0070C0"/>
        </a:solidFill>
      </dgm:spPr>
    </dgm:pt>
    <dgm:pt modelId="{5AD83638-9D8A-4CEE-854D-7F16D5652C4B}" type="pres">
      <dgm:prSet presAssocID="{8F31C3D4-C480-4EE4-8C51-EDAD68A8F1EA}" presName="text2" presStyleLbl="fgAcc2" presStyleIdx="0" presStyleCnt="2">
        <dgm:presLayoutVars>
          <dgm:chPref val="3"/>
        </dgm:presLayoutVars>
      </dgm:prSet>
      <dgm:spPr/>
    </dgm:pt>
    <dgm:pt modelId="{686C09B1-2F90-4D5B-A51D-371A616ACE84}" type="pres">
      <dgm:prSet presAssocID="{8F31C3D4-C480-4EE4-8C51-EDAD68A8F1EA}" presName="hierChild3" presStyleCnt="0"/>
      <dgm:spPr/>
    </dgm:pt>
    <dgm:pt modelId="{99E7487B-2AA1-4CE3-B264-2B08197A48F8}" type="pres">
      <dgm:prSet presAssocID="{B10E5D7B-3803-4787-BA4B-08BA823479E3}" presName="Name10" presStyleLbl="parChTrans1D2" presStyleIdx="1" presStyleCnt="2"/>
      <dgm:spPr/>
    </dgm:pt>
    <dgm:pt modelId="{362764A8-BA07-4AFB-866C-7D80AF4C1B9B}" type="pres">
      <dgm:prSet presAssocID="{BCF6357E-737A-4461-AE24-1AF92F09981B}" presName="hierRoot2" presStyleCnt="0"/>
      <dgm:spPr/>
    </dgm:pt>
    <dgm:pt modelId="{C3929A8C-F02F-474B-9F69-75D4CB75C15D}" type="pres">
      <dgm:prSet presAssocID="{BCF6357E-737A-4461-AE24-1AF92F09981B}" presName="composite2" presStyleCnt="0"/>
      <dgm:spPr/>
    </dgm:pt>
    <dgm:pt modelId="{AD257540-DBDB-416A-A3AE-F24E966D2D8E}" type="pres">
      <dgm:prSet presAssocID="{BCF6357E-737A-4461-AE24-1AF92F09981B}" presName="background2" presStyleLbl="node2" presStyleIdx="1" presStyleCnt="2"/>
      <dgm:spPr>
        <a:solidFill>
          <a:srgbClr val="0070C0"/>
        </a:solidFill>
      </dgm:spPr>
    </dgm:pt>
    <dgm:pt modelId="{A2C8A3F1-774A-4D18-90E7-A6E29A08D6D3}" type="pres">
      <dgm:prSet presAssocID="{BCF6357E-737A-4461-AE24-1AF92F09981B}" presName="text2" presStyleLbl="fgAcc2" presStyleIdx="1" presStyleCnt="2">
        <dgm:presLayoutVars>
          <dgm:chPref val="3"/>
        </dgm:presLayoutVars>
      </dgm:prSet>
      <dgm:spPr/>
    </dgm:pt>
    <dgm:pt modelId="{2F56C561-7280-4B45-AE1F-EF0E20F96288}" type="pres">
      <dgm:prSet presAssocID="{BCF6357E-737A-4461-AE24-1AF92F09981B}" presName="hierChild3" presStyleCnt="0"/>
      <dgm:spPr/>
    </dgm:pt>
    <dgm:pt modelId="{A9D50A23-AE0E-44EE-A41C-6BA514A51002}" type="pres">
      <dgm:prSet presAssocID="{1CAD731D-BAF7-44FB-8A9F-B8A7D1E78F22}" presName="Name17" presStyleLbl="parChTrans1D3" presStyleIdx="0" presStyleCnt="2"/>
      <dgm:spPr/>
    </dgm:pt>
    <dgm:pt modelId="{B7C12F4B-A66E-4B90-B531-590DE6461760}" type="pres">
      <dgm:prSet presAssocID="{741CCCD1-4B83-4C11-8566-09BA36FFCE8A}" presName="hierRoot3" presStyleCnt="0"/>
      <dgm:spPr/>
    </dgm:pt>
    <dgm:pt modelId="{24DCA9DA-9684-49FC-A9C1-F33CF222CDCA}" type="pres">
      <dgm:prSet presAssocID="{741CCCD1-4B83-4C11-8566-09BA36FFCE8A}" presName="composite3" presStyleCnt="0"/>
      <dgm:spPr/>
    </dgm:pt>
    <dgm:pt modelId="{1389E944-B29D-483A-B084-4EF098B48FCA}" type="pres">
      <dgm:prSet presAssocID="{741CCCD1-4B83-4C11-8566-09BA36FFCE8A}" presName="background3" presStyleLbl="node3" presStyleIdx="0" presStyleCnt="2"/>
      <dgm:spPr/>
    </dgm:pt>
    <dgm:pt modelId="{CEFD7EE7-644C-4C4C-A9DD-CA02B280B35B}" type="pres">
      <dgm:prSet presAssocID="{741CCCD1-4B83-4C11-8566-09BA36FFCE8A}" presName="text3" presStyleLbl="fgAcc3" presStyleIdx="0" presStyleCnt="2">
        <dgm:presLayoutVars>
          <dgm:chPref val="3"/>
        </dgm:presLayoutVars>
      </dgm:prSet>
      <dgm:spPr/>
    </dgm:pt>
    <dgm:pt modelId="{462A91E3-1D4E-401D-B7F6-A6826AAFD5E6}" type="pres">
      <dgm:prSet presAssocID="{741CCCD1-4B83-4C11-8566-09BA36FFCE8A}" presName="hierChild4" presStyleCnt="0"/>
      <dgm:spPr/>
    </dgm:pt>
    <dgm:pt modelId="{A0331176-1EB6-4DE2-85BF-D6D4CC5E3553}" type="pres">
      <dgm:prSet presAssocID="{14A3745D-A0F8-4177-9F0E-75745BDD9D05}" presName="Name17" presStyleLbl="parChTrans1D3" presStyleIdx="1" presStyleCnt="2"/>
      <dgm:spPr/>
    </dgm:pt>
    <dgm:pt modelId="{407B8DA4-0BBC-4D77-8EB7-4F1E51BC06F8}" type="pres">
      <dgm:prSet presAssocID="{43AA5A9A-2C8D-4A5E-B939-43CC8B44A20F}" presName="hierRoot3" presStyleCnt="0"/>
      <dgm:spPr/>
    </dgm:pt>
    <dgm:pt modelId="{F6F3F682-AE79-4986-95DE-B04FD0B81C4D}" type="pres">
      <dgm:prSet presAssocID="{43AA5A9A-2C8D-4A5E-B939-43CC8B44A20F}" presName="composite3" presStyleCnt="0"/>
      <dgm:spPr/>
    </dgm:pt>
    <dgm:pt modelId="{EDEAFE07-C536-4ED3-863C-0EDFBA16F406}" type="pres">
      <dgm:prSet presAssocID="{43AA5A9A-2C8D-4A5E-B939-43CC8B44A20F}" presName="background3" presStyleLbl="node3" presStyleIdx="1" presStyleCnt="2"/>
      <dgm:spPr/>
    </dgm:pt>
    <dgm:pt modelId="{01A3B131-73FB-41D3-94D3-B5DF2C7BBBC1}" type="pres">
      <dgm:prSet presAssocID="{43AA5A9A-2C8D-4A5E-B939-43CC8B44A20F}" presName="text3" presStyleLbl="fgAcc3" presStyleIdx="1" presStyleCnt="2">
        <dgm:presLayoutVars>
          <dgm:chPref val="3"/>
        </dgm:presLayoutVars>
      </dgm:prSet>
      <dgm:spPr/>
    </dgm:pt>
    <dgm:pt modelId="{E224250C-D58E-4411-8ECF-B253D025982C}" type="pres">
      <dgm:prSet presAssocID="{43AA5A9A-2C8D-4A5E-B939-43CC8B44A20F}" presName="hierChild4" presStyleCnt="0"/>
      <dgm:spPr/>
    </dgm:pt>
  </dgm:ptLst>
  <dgm:cxnLst>
    <dgm:cxn modelId="{3EBDCE11-CED3-4307-AEE3-C50469E7E711}" type="presOf" srcId="{FDD6456A-BCF9-4141-955E-5C75674C9C54}" destId="{4C04C670-1B22-4E5A-9381-8385FF18724A}" srcOrd="0" destOrd="0" presId="urn:microsoft.com/office/officeart/2005/8/layout/hierarchy1"/>
    <dgm:cxn modelId="{CEDC8818-0F84-4227-A8FB-91CC764D2278}" srcId="{FFE5651C-78EC-4A3B-AA37-4EB545ED20D0}" destId="{8F31C3D4-C480-4EE4-8C51-EDAD68A8F1EA}" srcOrd="0" destOrd="0" parTransId="{0FD43226-F518-4485-9FC6-EBA8A037E240}" sibTransId="{7180ED53-2649-41B0-8168-F2DED416D38D}"/>
    <dgm:cxn modelId="{D69BF51C-F608-419E-A619-00101CD7A302}" srcId="{FDD6456A-BCF9-4141-955E-5C75674C9C54}" destId="{FFE5651C-78EC-4A3B-AA37-4EB545ED20D0}" srcOrd="0" destOrd="0" parTransId="{28319AAB-1F72-41AB-BAB7-4A0B7A943FAF}" sibTransId="{0DDD3B18-A592-4AA2-B49C-64CDD7A5E1B0}"/>
    <dgm:cxn modelId="{B8EFAF1F-418A-4D7C-8813-E7AD913D2358}" type="presOf" srcId="{FFE5651C-78EC-4A3B-AA37-4EB545ED20D0}" destId="{F52A5775-090F-43F1-872B-8498F6F5841D}" srcOrd="0" destOrd="0" presId="urn:microsoft.com/office/officeart/2005/8/layout/hierarchy1"/>
    <dgm:cxn modelId="{7F79A63E-8B0C-40EB-88D6-15843980A209}" type="presOf" srcId="{43AA5A9A-2C8D-4A5E-B939-43CC8B44A20F}" destId="{01A3B131-73FB-41D3-94D3-B5DF2C7BBBC1}" srcOrd="0" destOrd="0" presId="urn:microsoft.com/office/officeart/2005/8/layout/hierarchy1"/>
    <dgm:cxn modelId="{7D1C6D6B-03FA-4C3A-A88D-318543BB8836}" type="presOf" srcId="{14A3745D-A0F8-4177-9F0E-75745BDD9D05}" destId="{A0331176-1EB6-4DE2-85BF-D6D4CC5E3553}" srcOrd="0" destOrd="0" presId="urn:microsoft.com/office/officeart/2005/8/layout/hierarchy1"/>
    <dgm:cxn modelId="{DE8CEA52-7A9C-46F8-BC4F-1E71D746F6F4}" type="presOf" srcId="{BCF6357E-737A-4461-AE24-1AF92F09981B}" destId="{A2C8A3F1-774A-4D18-90E7-A6E29A08D6D3}" srcOrd="0" destOrd="0" presId="urn:microsoft.com/office/officeart/2005/8/layout/hierarchy1"/>
    <dgm:cxn modelId="{8ACEB77C-1D1F-4B1A-A114-B32AE7C896E9}" type="presOf" srcId="{8F31C3D4-C480-4EE4-8C51-EDAD68A8F1EA}" destId="{5AD83638-9D8A-4CEE-854D-7F16D5652C4B}" srcOrd="0" destOrd="0" presId="urn:microsoft.com/office/officeart/2005/8/layout/hierarchy1"/>
    <dgm:cxn modelId="{43B6AF7F-DD4B-43BC-9FCE-5FAD794879F5}" type="presOf" srcId="{B10E5D7B-3803-4787-BA4B-08BA823479E3}" destId="{99E7487B-2AA1-4CE3-B264-2B08197A48F8}" srcOrd="0" destOrd="0" presId="urn:microsoft.com/office/officeart/2005/8/layout/hierarchy1"/>
    <dgm:cxn modelId="{A333438D-D96F-4223-B9C3-2F6FB1977E14}" srcId="{BCF6357E-737A-4461-AE24-1AF92F09981B}" destId="{43AA5A9A-2C8D-4A5E-B939-43CC8B44A20F}" srcOrd="1" destOrd="0" parTransId="{14A3745D-A0F8-4177-9F0E-75745BDD9D05}" sibTransId="{105CB72F-7034-4B39-95E1-675434C7171D}"/>
    <dgm:cxn modelId="{1D77DE8D-8212-4975-B1CD-69BC10737B4F}" type="presOf" srcId="{741CCCD1-4B83-4C11-8566-09BA36FFCE8A}" destId="{CEFD7EE7-644C-4C4C-A9DD-CA02B280B35B}" srcOrd="0" destOrd="0" presId="urn:microsoft.com/office/officeart/2005/8/layout/hierarchy1"/>
    <dgm:cxn modelId="{DF8CF495-C01F-4EC9-ABCA-20684DC405BA}" type="presOf" srcId="{1CAD731D-BAF7-44FB-8A9F-B8A7D1E78F22}" destId="{A9D50A23-AE0E-44EE-A41C-6BA514A51002}" srcOrd="0" destOrd="0" presId="urn:microsoft.com/office/officeart/2005/8/layout/hierarchy1"/>
    <dgm:cxn modelId="{2D2042B8-66A3-4E74-944A-00BE0886A276}" srcId="{FFE5651C-78EC-4A3B-AA37-4EB545ED20D0}" destId="{BCF6357E-737A-4461-AE24-1AF92F09981B}" srcOrd="1" destOrd="0" parTransId="{B10E5D7B-3803-4787-BA4B-08BA823479E3}" sibTransId="{752AA58B-EED1-4E91-9AB8-A8FBA7270C4F}"/>
    <dgm:cxn modelId="{777AF3D8-3F74-4891-B011-B3F6D22B5F4E}" type="presOf" srcId="{0FD43226-F518-4485-9FC6-EBA8A037E240}" destId="{5BA5EB1D-AF36-414D-AC4F-1054AE255781}" srcOrd="0" destOrd="0" presId="urn:microsoft.com/office/officeart/2005/8/layout/hierarchy1"/>
    <dgm:cxn modelId="{5BCC89EF-26CE-4611-A7CB-EB746893E244}" srcId="{BCF6357E-737A-4461-AE24-1AF92F09981B}" destId="{741CCCD1-4B83-4C11-8566-09BA36FFCE8A}" srcOrd="0" destOrd="0" parTransId="{1CAD731D-BAF7-44FB-8A9F-B8A7D1E78F22}" sibTransId="{99332E12-C9DE-4F16-B2E6-5073FAB5EA3C}"/>
    <dgm:cxn modelId="{6B4DB91A-172F-4213-A391-97A17645446F}" type="presParOf" srcId="{4C04C670-1B22-4E5A-9381-8385FF18724A}" destId="{B556A316-E99A-4487-8609-766D85BE07BC}" srcOrd="0" destOrd="0" presId="urn:microsoft.com/office/officeart/2005/8/layout/hierarchy1"/>
    <dgm:cxn modelId="{E0D0D323-93E1-4697-8C96-8EAE596589A9}" type="presParOf" srcId="{B556A316-E99A-4487-8609-766D85BE07BC}" destId="{56ACD95A-03E8-415E-8FBE-0CA28B35CB7D}" srcOrd="0" destOrd="0" presId="urn:microsoft.com/office/officeart/2005/8/layout/hierarchy1"/>
    <dgm:cxn modelId="{7181E5D3-CC7A-444C-B24B-F2EEF57423D4}" type="presParOf" srcId="{56ACD95A-03E8-415E-8FBE-0CA28B35CB7D}" destId="{1A6979BB-18A6-4DBC-97A7-432D4A920256}" srcOrd="0" destOrd="0" presId="urn:microsoft.com/office/officeart/2005/8/layout/hierarchy1"/>
    <dgm:cxn modelId="{687194AA-3D90-47CA-9AE9-C05128F95F56}" type="presParOf" srcId="{56ACD95A-03E8-415E-8FBE-0CA28B35CB7D}" destId="{F52A5775-090F-43F1-872B-8498F6F5841D}" srcOrd="1" destOrd="0" presId="urn:microsoft.com/office/officeart/2005/8/layout/hierarchy1"/>
    <dgm:cxn modelId="{AD10C008-C613-4C1C-A506-B681EAA772E7}" type="presParOf" srcId="{B556A316-E99A-4487-8609-766D85BE07BC}" destId="{F848826D-30A8-416C-9B3D-0A1421395DFD}" srcOrd="1" destOrd="0" presId="urn:microsoft.com/office/officeart/2005/8/layout/hierarchy1"/>
    <dgm:cxn modelId="{76E33D68-B68B-4C73-8FE4-A4A84F1B4563}" type="presParOf" srcId="{F848826D-30A8-416C-9B3D-0A1421395DFD}" destId="{5BA5EB1D-AF36-414D-AC4F-1054AE255781}" srcOrd="0" destOrd="0" presId="urn:microsoft.com/office/officeart/2005/8/layout/hierarchy1"/>
    <dgm:cxn modelId="{4C5E9E16-676D-4D5A-A712-FF3B5ADAD256}" type="presParOf" srcId="{F848826D-30A8-416C-9B3D-0A1421395DFD}" destId="{D4F7BD3C-9084-4498-8BB0-4A36FF9BE726}" srcOrd="1" destOrd="0" presId="urn:microsoft.com/office/officeart/2005/8/layout/hierarchy1"/>
    <dgm:cxn modelId="{D98EEDF2-9618-4424-88AE-11B03B05CB47}" type="presParOf" srcId="{D4F7BD3C-9084-4498-8BB0-4A36FF9BE726}" destId="{7B02BA06-D0CE-4D6A-B942-4691B3D214BC}" srcOrd="0" destOrd="0" presId="urn:microsoft.com/office/officeart/2005/8/layout/hierarchy1"/>
    <dgm:cxn modelId="{87AB8DEF-76BB-4169-B959-53E8AE9D9DDC}" type="presParOf" srcId="{7B02BA06-D0CE-4D6A-B942-4691B3D214BC}" destId="{8734AC3E-D60C-4DB2-A273-63663BA594C3}" srcOrd="0" destOrd="0" presId="urn:microsoft.com/office/officeart/2005/8/layout/hierarchy1"/>
    <dgm:cxn modelId="{F15A6B70-933E-40AA-A0EB-0CEEECCD6EEB}" type="presParOf" srcId="{7B02BA06-D0CE-4D6A-B942-4691B3D214BC}" destId="{5AD83638-9D8A-4CEE-854D-7F16D5652C4B}" srcOrd="1" destOrd="0" presId="urn:microsoft.com/office/officeart/2005/8/layout/hierarchy1"/>
    <dgm:cxn modelId="{9F9FF620-D379-4082-A0D2-899AAA853BDB}" type="presParOf" srcId="{D4F7BD3C-9084-4498-8BB0-4A36FF9BE726}" destId="{686C09B1-2F90-4D5B-A51D-371A616ACE84}" srcOrd="1" destOrd="0" presId="urn:microsoft.com/office/officeart/2005/8/layout/hierarchy1"/>
    <dgm:cxn modelId="{60C5878B-097E-42C5-AFF6-B3FB7617FADE}" type="presParOf" srcId="{F848826D-30A8-416C-9B3D-0A1421395DFD}" destId="{99E7487B-2AA1-4CE3-B264-2B08197A48F8}" srcOrd="2" destOrd="0" presId="urn:microsoft.com/office/officeart/2005/8/layout/hierarchy1"/>
    <dgm:cxn modelId="{7B9C286D-3DE2-4C9D-A3C2-3FA6D98C430D}" type="presParOf" srcId="{F848826D-30A8-416C-9B3D-0A1421395DFD}" destId="{362764A8-BA07-4AFB-866C-7D80AF4C1B9B}" srcOrd="3" destOrd="0" presId="urn:microsoft.com/office/officeart/2005/8/layout/hierarchy1"/>
    <dgm:cxn modelId="{B8064F8E-7C4D-4425-AD7B-1FD43C377FC2}" type="presParOf" srcId="{362764A8-BA07-4AFB-866C-7D80AF4C1B9B}" destId="{C3929A8C-F02F-474B-9F69-75D4CB75C15D}" srcOrd="0" destOrd="0" presId="urn:microsoft.com/office/officeart/2005/8/layout/hierarchy1"/>
    <dgm:cxn modelId="{486D4941-6B73-49AF-BB8C-255D239B8317}" type="presParOf" srcId="{C3929A8C-F02F-474B-9F69-75D4CB75C15D}" destId="{AD257540-DBDB-416A-A3AE-F24E966D2D8E}" srcOrd="0" destOrd="0" presId="urn:microsoft.com/office/officeart/2005/8/layout/hierarchy1"/>
    <dgm:cxn modelId="{9DFEE50D-1B37-49C3-B767-044727E55666}" type="presParOf" srcId="{C3929A8C-F02F-474B-9F69-75D4CB75C15D}" destId="{A2C8A3F1-774A-4D18-90E7-A6E29A08D6D3}" srcOrd="1" destOrd="0" presId="urn:microsoft.com/office/officeart/2005/8/layout/hierarchy1"/>
    <dgm:cxn modelId="{4A419112-4C73-49EA-977D-9DFB71052CE0}" type="presParOf" srcId="{362764A8-BA07-4AFB-866C-7D80AF4C1B9B}" destId="{2F56C561-7280-4B45-AE1F-EF0E20F96288}" srcOrd="1" destOrd="0" presId="urn:microsoft.com/office/officeart/2005/8/layout/hierarchy1"/>
    <dgm:cxn modelId="{E2BB9831-81DD-4478-8A5F-28C83C68C505}" type="presParOf" srcId="{2F56C561-7280-4B45-AE1F-EF0E20F96288}" destId="{A9D50A23-AE0E-44EE-A41C-6BA514A51002}" srcOrd="0" destOrd="0" presId="urn:microsoft.com/office/officeart/2005/8/layout/hierarchy1"/>
    <dgm:cxn modelId="{8C1102F4-7BE7-4E04-B7C9-A7ED21A6330D}" type="presParOf" srcId="{2F56C561-7280-4B45-AE1F-EF0E20F96288}" destId="{B7C12F4B-A66E-4B90-B531-590DE6461760}" srcOrd="1" destOrd="0" presId="urn:microsoft.com/office/officeart/2005/8/layout/hierarchy1"/>
    <dgm:cxn modelId="{A496ABC2-EF21-41F8-85C2-F718C75D7454}" type="presParOf" srcId="{B7C12F4B-A66E-4B90-B531-590DE6461760}" destId="{24DCA9DA-9684-49FC-A9C1-F33CF222CDCA}" srcOrd="0" destOrd="0" presId="urn:microsoft.com/office/officeart/2005/8/layout/hierarchy1"/>
    <dgm:cxn modelId="{DD406660-C205-4B25-A6AE-3B6FD7E89D1A}" type="presParOf" srcId="{24DCA9DA-9684-49FC-A9C1-F33CF222CDCA}" destId="{1389E944-B29D-483A-B084-4EF098B48FCA}" srcOrd="0" destOrd="0" presId="urn:microsoft.com/office/officeart/2005/8/layout/hierarchy1"/>
    <dgm:cxn modelId="{B88A5213-B057-460F-B284-4785FA75680F}" type="presParOf" srcId="{24DCA9DA-9684-49FC-A9C1-F33CF222CDCA}" destId="{CEFD7EE7-644C-4C4C-A9DD-CA02B280B35B}" srcOrd="1" destOrd="0" presId="urn:microsoft.com/office/officeart/2005/8/layout/hierarchy1"/>
    <dgm:cxn modelId="{9D60172A-6E75-4D57-AFB9-57ED517FA13C}" type="presParOf" srcId="{B7C12F4B-A66E-4B90-B531-590DE6461760}" destId="{462A91E3-1D4E-401D-B7F6-A6826AAFD5E6}" srcOrd="1" destOrd="0" presId="urn:microsoft.com/office/officeart/2005/8/layout/hierarchy1"/>
    <dgm:cxn modelId="{2850BD68-855A-4B5E-A991-73BC8B6A2895}" type="presParOf" srcId="{2F56C561-7280-4B45-AE1F-EF0E20F96288}" destId="{A0331176-1EB6-4DE2-85BF-D6D4CC5E3553}" srcOrd="2" destOrd="0" presId="urn:microsoft.com/office/officeart/2005/8/layout/hierarchy1"/>
    <dgm:cxn modelId="{FCCC8210-3222-4C42-A551-B85B5D0B8FBB}" type="presParOf" srcId="{2F56C561-7280-4B45-AE1F-EF0E20F96288}" destId="{407B8DA4-0BBC-4D77-8EB7-4F1E51BC06F8}" srcOrd="3" destOrd="0" presId="urn:microsoft.com/office/officeart/2005/8/layout/hierarchy1"/>
    <dgm:cxn modelId="{4DE48F35-0350-4881-BEA3-C20085B1EF92}" type="presParOf" srcId="{407B8DA4-0BBC-4D77-8EB7-4F1E51BC06F8}" destId="{F6F3F682-AE79-4986-95DE-B04FD0B81C4D}" srcOrd="0" destOrd="0" presId="urn:microsoft.com/office/officeart/2005/8/layout/hierarchy1"/>
    <dgm:cxn modelId="{A393D959-7E39-48B0-853B-E44B54BB41C4}" type="presParOf" srcId="{F6F3F682-AE79-4986-95DE-B04FD0B81C4D}" destId="{EDEAFE07-C536-4ED3-863C-0EDFBA16F406}" srcOrd="0" destOrd="0" presId="urn:microsoft.com/office/officeart/2005/8/layout/hierarchy1"/>
    <dgm:cxn modelId="{0EC8DCF5-C17F-427A-A759-6AF50C4A84A4}" type="presParOf" srcId="{F6F3F682-AE79-4986-95DE-B04FD0B81C4D}" destId="{01A3B131-73FB-41D3-94D3-B5DF2C7BBBC1}" srcOrd="1" destOrd="0" presId="urn:microsoft.com/office/officeart/2005/8/layout/hierarchy1"/>
    <dgm:cxn modelId="{943BDF80-335D-44B8-8C3B-CC86C039B937}" type="presParOf" srcId="{407B8DA4-0BBC-4D77-8EB7-4F1E51BC06F8}" destId="{E224250C-D58E-4411-8ECF-B253D025982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31176-1EB6-4DE2-85BF-D6D4CC5E3553}">
      <dsp:nvSpPr>
        <dsp:cNvPr id="0" name=""/>
        <dsp:cNvSpPr/>
      </dsp:nvSpPr>
      <dsp:spPr>
        <a:xfrm>
          <a:off x="1410081" y="2508033"/>
          <a:ext cx="981651" cy="467176"/>
        </a:xfrm>
        <a:custGeom>
          <a:avLst/>
          <a:gdLst/>
          <a:ahLst/>
          <a:cxnLst/>
          <a:rect l="0" t="0" r="0" b="0"/>
          <a:pathLst>
            <a:path>
              <a:moveTo>
                <a:pt x="981651" y="0"/>
              </a:moveTo>
              <a:lnTo>
                <a:pt x="981651" y="318367"/>
              </a:lnTo>
              <a:lnTo>
                <a:pt x="0" y="318367"/>
              </a:lnTo>
              <a:lnTo>
                <a:pt x="0" y="467176"/>
              </a:lnTo>
            </a:path>
          </a:pathLst>
        </a:custGeom>
        <a:noFill/>
        <a:ln w="11429" cap="flat" cmpd="sng" algn="ctr">
          <a:solidFill>
            <a:schemeClr val="accent3">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A9D50A23-AE0E-44EE-A41C-6BA514A51002}">
      <dsp:nvSpPr>
        <dsp:cNvPr id="0" name=""/>
        <dsp:cNvSpPr/>
      </dsp:nvSpPr>
      <dsp:spPr>
        <a:xfrm>
          <a:off x="2391733" y="2508033"/>
          <a:ext cx="981651" cy="467176"/>
        </a:xfrm>
        <a:custGeom>
          <a:avLst/>
          <a:gdLst/>
          <a:ahLst/>
          <a:cxnLst/>
          <a:rect l="0" t="0" r="0" b="0"/>
          <a:pathLst>
            <a:path>
              <a:moveTo>
                <a:pt x="0" y="0"/>
              </a:moveTo>
              <a:lnTo>
                <a:pt x="0" y="318367"/>
              </a:lnTo>
              <a:lnTo>
                <a:pt x="981651" y="318367"/>
              </a:lnTo>
              <a:lnTo>
                <a:pt x="981651" y="467176"/>
              </a:lnTo>
            </a:path>
          </a:pathLst>
        </a:custGeom>
        <a:noFill/>
        <a:ln w="11429" cap="flat" cmpd="sng" algn="ctr">
          <a:solidFill>
            <a:schemeClr val="accent3">
              <a:hueOff val="0"/>
              <a:satOff val="0"/>
              <a:lumOff val="0"/>
              <a:alphaOff val="0"/>
            </a:schemeClr>
          </a:solidFill>
          <a:prstDash val="sysDash"/>
        </a:ln>
        <a:effectLst/>
      </dsp:spPr>
      <dsp:style>
        <a:lnRef idx="2">
          <a:scrgbClr r="0" g="0" b="0"/>
        </a:lnRef>
        <a:fillRef idx="0">
          <a:scrgbClr r="0" g="0" b="0"/>
        </a:fillRef>
        <a:effectRef idx="0">
          <a:scrgbClr r="0" g="0" b="0"/>
        </a:effectRef>
        <a:fontRef idx="minor"/>
      </dsp:style>
    </dsp:sp>
    <dsp:sp modelId="{99E7487B-2AA1-4CE3-B264-2B08197A48F8}">
      <dsp:nvSpPr>
        <dsp:cNvPr id="0" name=""/>
        <dsp:cNvSpPr/>
      </dsp:nvSpPr>
      <dsp:spPr>
        <a:xfrm>
          <a:off x="2391733" y="1020831"/>
          <a:ext cx="987145" cy="467176"/>
        </a:xfrm>
        <a:custGeom>
          <a:avLst/>
          <a:gdLst/>
          <a:ahLst/>
          <a:cxnLst/>
          <a:rect l="0" t="0" r="0" b="0"/>
          <a:pathLst>
            <a:path>
              <a:moveTo>
                <a:pt x="987145" y="0"/>
              </a:moveTo>
              <a:lnTo>
                <a:pt x="987145" y="318367"/>
              </a:lnTo>
              <a:lnTo>
                <a:pt x="0" y="318367"/>
              </a:lnTo>
              <a:lnTo>
                <a:pt x="0" y="467176"/>
              </a:lnTo>
            </a:path>
          </a:pathLst>
        </a:custGeom>
        <a:noFill/>
        <a:ln w="11429" cap="flat" cmpd="sng" algn="ctr">
          <a:solidFill>
            <a:srgbClr val="00B0F0"/>
          </a:solidFill>
          <a:prstDash val="sysDash"/>
        </a:ln>
        <a:effectLst/>
      </dsp:spPr>
      <dsp:style>
        <a:lnRef idx="2">
          <a:scrgbClr r="0" g="0" b="0"/>
        </a:lnRef>
        <a:fillRef idx="0">
          <a:scrgbClr r="0" g="0" b="0"/>
        </a:fillRef>
        <a:effectRef idx="0">
          <a:scrgbClr r="0" g="0" b="0"/>
        </a:effectRef>
        <a:fontRef idx="minor"/>
      </dsp:style>
    </dsp:sp>
    <dsp:sp modelId="{5BA5EB1D-AF36-414D-AC4F-1054AE255781}">
      <dsp:nvSpPr>
        <dsp:cNvPr id="0" name=""/>
        <dsp:cNvSpPr/>
      </dsp:nvSpPr>
      <dsp:spPr>
        <a:xfrm>
          <a:off x="3378878" y="1020831"/>
          <a:ext cx="976158" cy="467176"/>
        </a:xfrm>
        <a:custGeom>
          <a:avLst/>
          <a:gdLst/>
          <a:ahLst/>
          <a:cxnLst/>
          <a:rect l="0" t="0" r="0" b="0"/>
          <a:pathLst>
            <a:path>
              <a:moveTo>
                <a:pt x="0" y="0"/>
              </a:moveTo>
              <a:lnTo>
                <a:pt x="0" y="318367"/>
              </a:lnTo>
              <a:lnTo>
                <a:pt x="976158" y="318367"/>
              </a:lnTo>
              <a:lnTo>
                <a:pt x="976158" y="467176"/>
              </a:lnTo>
            </a:path>
          </a:pathLst>
        </a:custGeom>
        <a:noFill/>
        <a:ln w="11429" cap="flat" cmpd="sng" algn="ctr">
          <a:solidFill>
            <a:srgbClr val="00B0F0"/>
          </a:solidFill>
          <a:prstDash val="sysDash"/>
        </a:ln>
        <a:effectLst/>
      </dsp:spPr>
      <dsp:style>
        <a:lnRef idx="2">
          <a:scrgbClr r="0" g="0" b="0"/>
        </a:lnRef>
        <a:fillRef idx="0">
          <a:scrgbClr r="0" g="0" b="0"/>
        </a:fillRef>
        <a:effectRef idx="0">
          <a:scrgbClr r="0" g="0" b="0"/>
        </a:effectRef>
        <a:fontRef idx="minor"/>
      </dsp:style>
    </dsp:sp>
    <dsp:sp modelId="{1A6979BB-18A6-4DBC-97A7-432D4A920256}">
      <dsp:nvSpPr>
        <dsp:cNvPr id="0" name=""/>
        <dsp:cNvSpPr/>
      </dsp:nvSpPr>
      <dsp:spPr>
        <a:xfrm>
          <a:off x="2575708" y="805"/>
          <a:ext cx="1606339" cy="1020025"/>
        </a:xfrm>
        <a:prstGeom prst="roundRect">
          <a:avLst>
            <a:gd name="adj" fmla="val 10000"/>
          </a:avLst>
        </a:prstGeom>
        <a:solidFill>
          <a:srgbClr val="00206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F52A5775-090F-43F1-872B-8498F6F5841D}">
      <dsp:nvSpPr>
        <dsp:cNvPr id="0" name=""/>
        <dsp:cNvSpPr/>
      </dsp:nvSpPr>
      <dsp:spPr>
        <a:xfrm>
          <a:off x="2754191" y="170363"/>
          <a:ext cx="1606339" cy="1020025"/>
        </a:xfrm>
        <a:prstGeom prst="roundRect">
          <a:avLst>
            <a:gd name="adj" fmla="val 10000"/>
          </a:avLst>
        </a:prstGeom>
        <a:solidFill>
          <a:schemeClr val="lt1">
            <a:alpha val="90000"/>
            <a:hueOff val="0"/>
            <a:satOff val="0"/>
            <a:lumOff val="0"/>
            <a:alphaOff val="0"/>
          </a:schemeClr>
        </a:solidFill>
        <a:ln w="11429" cap="flat" cmpd="sng" algn="ctr">
          <a:solidFill>
            <a:srgbClr val="002060"/>
          </a:solidFill>
          <a:prstDash val="sysDash"/>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Lato" panose="020F0502020204030203" pitchFamily="34" charset="0"/>
            </a:rPr>
            <a:t>LEA Formula Funds</a:t>
          </a:r>
        </a:p>
      </dsp:txBody>
      <dsp:txXfrm>
        <a:off x="2784067" y="200239"/>
        <a:ext cx="1546587" cy="960273"/>
      </dsp:txXfrm>
    </dsp:sp>
    <dsp:sp modelId="{8734AC3E-D60C-4DB2-A273-63663BA594C3}">
      <dsp:nvSpPr>
        <dsp:cNvPr id="0" name=""/>
        <dsp:cNvSpPr/>
      </dsp:nvSpPr>
      <dsp:spPr>
        <a:xfrm>
          <a:off x="3551866" y="1488008"/>
          <a:ext cx="1606339" cy="1020025"/>
        </a:xfrm>
        <a:prstGeom prst="roundRect">
          <a:avLst>
            <a:gd name="adj" fmla="val 10000"/>
          </a:avLst>
        </a:prstGeom>
        <a:solidFill>
          <a:srgbClr val="0070C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5AD83638-9D8A-4CEE-854D-7F16D5652C4B}">
      <dsp:nvSpPr>
        <dsp:cNvPr id="0" name=""/>
        <dsp:cNvSpPr/>
      </dsp:nvSpPr>
      <dsp:spPr>
        <a:xfrm>
          <a:off x="3730349" y="1657566"/>
          <a:ext cx="1606339" cy="1020025"/>
        </a:xfrm>
        <a:prstGeom prst="roundRect">
          <a:avLst>
            <a:gd name="adj" fmla="val 10000"/>
          </a:avLst>
        </a:prstGeom>
        <a:solidFill>
          <a:schemeClr val="lt1">
            <a:alpha val="90000"/>
            <a:hueOff val="0"/>
            <a:satOff val="0"/>
            <a:lumOff val="0"/>
            <a:alphaOff val="0"/>
          </a:schemeClr>
        </a:solidFill>
        <a:ln w="11429" cap="flat" cmpd="sng" algn="ctr">
          <a:solidFill>
            <a:srgbClr val="00B0F0"/>
          </a:solidFill>
          <a:prstDash val="sysDash"/>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Lato" panose="020F0502020204030203" pitchFamily="34" charset="0"/>
            </a:rPr>
            <a:t>Base </a:t>
          </a:r>
          <a:br>
            <a:rPr lang="en-US" sz="1600" b="1" kern="1200" dirty="0">
              <a:latin typeface="Lato" panose="020F0502020204030203" pitchFamily="34" charset="0"/>
            </a:rPr>
          </a:br>
          <a:r>
            <a:rPr lang="en-US" sz="1600" b="1" kern="1200" dirty="0">
              <a:latin typeface="Lato" panose="020F0502020204030203" pitchFamily="34" charset="0"/>
            </a:rPr>
            <a:t>Payments</a:t>
          </a:r>
        </a:p>
      </dsp:txBody>
      <dsp:txXfrm>
        <a:off x="3760225" y="1687442"/>
        <a:ext cx="1546587" cy="960273"/>
      </dsp:txXfrm>
    </dsp:sp>
    <dsp:sp modelId="{AD257540-DBDB-416A-A3AE-F24E966D2D8E}">
      <dsp:nvSpPr>
        <dsp:cNvPr id="0" name=""/>
        <dsp:cNvSpPr/>
      </dsp:nvSpPr>
      <dsp:spPr>
        <a:xfrm>
          <a:off x="1588563" y="1488008"/>
          <a:ext cx="1606339" cy="1020025"/>
        </a:xfrm>
        <a:prstGeom prst="roundRect">
          <a:avLst>
            <a:gd name="adj" fmla="val 10000"/>
          </a:avLst>
        </a:prstGeom>
        <a:solidFill>
          <a:srgbClr val="0070C0"/>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A2C8A3F1-774A-4D18-90E7-A6E29A08D6D3}">
      <dsp:nvSpPr>
        <dsp:cNvPr id="0" name=""/>
        <dsp:cNvSpPr/>
      </dsp:nvSpPr>
      <dsp:spPr>
        <a:xfrm>
          <a:off x="1767045" y="1657566"/>
          <a:ext cx="1606339" cy="1020025"/>
        </a:xfrm>
        <a:prstGeom prst="roundRect">
          <a:avLst>
            <a:gd name="adj" fmla="val 10000"/>
          </a:avLst>
        </a:prstGeom>
        <a:solidFill>
          <a:schemeClr val="lt1">
            <a:alpha val="90000"/>
            <a:hueOff val="0"/>
            <a:satOff val="0"/>
            <a:lumOff val="0"/>
            <a:alphaOff val="0"/>
          </a:schemeClr>
        </a:solidFill>
        <a:ln w="11429" cap="flat" cmpd="sng" algn="ctr">
          <a:solidFill>
            <a:srgbClr val="00B0F0"/>
          </a:solidFill>
          <a:prstDash val="sysDash"/>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Lato" panose="020F0502020204030203" pitchFamily="34" charset="0"/>
            </a:rPr>
            <a:t>IDEA Fund Increases</a:t>
          </a:r>
        </a:p>
      </dsp:txBody>
      <dsp:txXfrm>
        <a:off x="1796921" y="1687442"/>
        <a:ext cx="1546587" cy="960273"/>
      </dsp:txXfrm>
    </dsp:sp>
    <dsp:sp modelId="{1389E944-B29D-483A-B084-4EF098B48FCA}">
      <dsp:nvSpPr>
        <dsp:cNvPr id="0" name=""/>
        <dsp:cNvSpPr/>
      </dsp:nvSpPr>
      <dsp:spPr>
        <a:xfrm>
          <a:off x="2570215" y="2975210"/>
          <a:ext cx="1606339" cy="1020025"/>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CEFD7EE7-644C-4C4C-A9DD-CA02B280B35B}">
      <dsp:nvSpPr>
        <dsp:cNvPr id="0" name=""/>
        <dsp:cNvSpPr/>
      </dsp:nvSpPr>
      <dsp:spPr>
        <a:xfrm>
          <a:off x="2748697" y="3144768"/>
          <a:ext cx="1606339" cy="1020025"/>
        </a:xfrm>
        <a:prstGeom prst="roundRect">
          <a:avLst>
            <a:gd name="adj" fmla="val 10000"/>
          </a:avLst>
        </a:prstGeom>
        <a:solidFill>
          <a:schemeClr val="lt1">
            <a:alpha val="90000"/>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Lato" panose="020F0502020204030203" pitchFamily="34" charset="0"/>
            </a:rPr>
            <a:t>15% Poverty Based</a:t>
          </a:r>
        </a:p>
      </dsp:txBody>
      <dsp:txXfrm>
        <a:off x="2778573" y="3174644"/>
        <a:ext cx="1546587" cy="960273"/>
      </dsp:txXfrm>
    </dsp:sp>
    <dsp:sp modelId="{EDEAFE07-C536-4ED3-863C-0EDFBA16F406}">
      <dsp:nvSpPr>
        <dsp:cNvPr id="0" name=""/>
        <dsp:cNvSpPr/>
      </dsp:nvSpPr>
      <dsp:spPr>
        <a:xfrm>
          <a:off x="606911" y="2975210"/>
          <a:ext cx="1606339" cy="1020025"/>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01A3B131-73FB-41D3-94D3-B5DF2C7BBBC1}">
      <dsp:nvSpPr>
        <dsp:cNvPr id="0" name=""/>
        <dsp:cNvSpPr/>
      </dsp:nvSpPr>
      <dsp:spPr>
        <a:xfrm>
          <a:off x="785393" y="3144768"/>
          <a:ext cx="1606339" cy="1020025"/>
        </a:xfrm>
        <a:prstGeom prst="roundRect">
          <a:avLst>
            <a:gd name="adj" fmla="val 10000"/>
          </a:avLst>
        </a:prstGeom>
        <a:solidFill>
          <a:schemeClr val="lt1">
            <a:alpha val="90000"/>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Lato" panose="020F0502020204030203" pitchFamily="34" charset="0"/>
            </a:rPr>
            <a:t>85% Enrollment Based</a:t>
          </a:r>
        </a:p>
      </dsp:txBody>
      <dsp:txXfrm>
        <a:off x="815269" y="3174644"/>
        <a:ext cx="1546587" cy="9602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dpi.wi.gov/sped/about/state-performance-pla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part%20of%20DPI's%20monitoring%20activities%20under%20state%20and%20federal%20special%20education%20laws.%20The%20goals%20of%20the%20self-assessment%20are%20to%20ensure%20compliance%20with%20selected%20legal%20requirements%20and%20to%20improve%20outcomes%20for%20students%20with%20disabilities,%20specifically%20in%20read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evsped.dpi.wi.us/spedporta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ped.dpi.wi.gov/spedprofil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3d70f3aee_0_3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e3d70f3aee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Often there is tension between special education regulations and the principle of autonomy that is central to the charter school concept. Charter schools vary considerably in the degree of freedom they are provided by law and policy but as part of the public education system, they are not free from regulations and oversight in the area of special education.</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154f50b30_0_1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8154f50b3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42dc878b5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e42dc878b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 name="Google Shape;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898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9514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 name="Google Shape;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7696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52247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5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3d70f3aee_0_4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3d70f3aee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Charter schools are often approved for a set period of time, usually three to five years.</a:t>
            </a:r>
            <a:endParaRPr/>
          </a:p>
          <a:p>
            <a:pPr marL="0" lvl="0" indent="0" algn="l" rtl="0">
              <a:spcBef>
                <a:spcPts val="0"/>
              </a:spcBef>
              <a:spcAft>
                <a:spcPts val="0"/>
              </a:spcAft>
              <a:buNone/>
            </a:pPr>
            <a:r>
              <a:rPr lang="en-US"/>
              <a:t>They are accountable for performance goals defined in their charter. If they fail to meet those goals and do not operate in compliance with relevant laws and regulations, they may be closed.</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7883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3706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2090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0256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7027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4000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7291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721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1136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e42dc878b5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ge42dc878b5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ge42dc878b5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373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3d70f3aee_0_4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e3d70f3aee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Charter schools need to follow federal regulations regarding special education but are exempt from some state regulations because state regulations may go beyond what the federal regulation requires.</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78591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23641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6331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0522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509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3d70f3aee_0_5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3d70f3aee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Counseling out</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e3d70f3aee_0_6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e3d70f3aee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3d70f3aee_0_7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e3d70f3aee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Charter schools often do not have a continuum of placement options. They may have one self-contained classroom or all special education students are included in general education. Many do not have resources for alternative placements. However, charter schools must ensure that appropriate instructional options are available for students whose needs can not be met in an inclusive setting. How can CESA’s representatives in charter schools help them develop these options? Regardless of the mix of approaches, charter schools are required to respond to student needs and not for students to fit into what the school can provide.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3d70f3aee_0_9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e3d70f3aee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 members of IEP teams in charter schools keep in mind these procedures. Be especially cautious with transfer students. Sometimes if there is a service on the student’s IEP that is not provided in the charter school, it disappears. Be proactive and suggest best practices.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e3d70f3aee_0_8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e3d70f3aee_0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One environment is not necessarily better than another. Educational environment needs to be determined on an individual basis by the IEP team.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3d70f3aee_0_9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3d70f3aee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3d70f3aee_0_10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e3d70f3aee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is part of the checklist we use with new charter schools.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e3d70f3aee_0_109: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e3d70f3aee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 a new charter school you need to be aware of these 3 reports that are sent in December. In your first year you will not receive this report. However there are things you need to be aware of during this first year and make sure you are in compliance. The previous slide showed some of the indicators schools are responsible for with compliance. Keep in mind whatever you do this year will be in your report next year if the school does not meet requirements of IDEA Part B. The following slides will explain each report.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e3d70f3aee_0_114: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e3d70f3aee_0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ESSA requires SEAs to report on the performance of all students and specific groups of students. They need to notify schools if they qualify for comprehensive, targeted or additional targeted support.</a:t>
            </a:r>
            <a:endParaRPr/>
          </a:p>
          <a:p>
            <a:pPr marL="0" lvl="0" indent="0" algn="l" rtl="0">
              <a:spcBef>
                <a:spcPts val="0"/>
              </a:spcBef>
              <a:spcAft>
                <a:spcPts val="0"/>
              </a:spcAft>
              <a:buNone/>
            </a:pPr>
            <a:r>
              <a:rPr lang="en-US"/>
              <a:t>LEAs with a Federal identification can schedule a meeting with DPI staff to review reports and  plans. CESAs are also available to assist.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3d70f3aee_0_119: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3d70f3aee_0_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purpose of this determination is to inform LEAs of their IDEA compliance based on the data submitted to DPI. Information and resources are provided to help in their improvement planning.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e3d70f3aee_0_12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e3d70f3aee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Data is examined with respect to the identification of children with disabilities, the placement in particular educational settings and the incidence, duration, and type of disciplinary action.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e3d70f3aee_0_13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e3d70f3aee_0_1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dirty="0">
                <a:effectLst/>
                <a:latin typeface="Lato" panose="020F0502020204030203" pitchFamily="34" charset="0"/>
              </a:rPr>
              <a:t>Each state is required to develop a State Performance</a:t>
            </a:r>
            <a:r>
              <a:rPr lang="en-US" baseline="0" dirty="0">
                <a:effectLst/>
                <a:latin typeface="Lato" panose="020F0502020204030203" pitchFamily="34" charset="0"/>
              </a:rPr>
              <a:t> Plan (SPP) based on the 17 indicators listed. </a:t>
            </a:r>
          </a:p>
          <a:p>
            <a:endParaRPr lang="en-US" baseline="0" dirty="0">
              <a:effectLst/>
              <a:latin typeface="Lato" panose="020F0502020204030203" pitchFamily="34" charset="0"/>
            </a:endParaRPr>
          </a:p>
          <a:p>
            <a:r>
              <a:rPr lang="en-US" baseline="0" dirty="0">
                <a:effectLst/>
                <a:latin typeface="Lato" panose="020F0502020204030203" pitchFamily="34" charset="0"/>
              </a:rPr>
              <a:t>The purpose of the SPP is to improve educational results and functional outcomes of students with disabilities while ensuring the requirements of the Individuals with Disabilities Education Act (IDEA) are met.  Some of the indicators are compliance indicators meaning the target has been set at 100% or, for those focusing on disproportionate representation, 0%.  Other indicators are results or improvement indicators for which annual targets have been set through a stakeholder process.  </a:t>
            </a:r>
          </a:p>
          <a:p>
            <a:endParaRPr lang="en-US" baseline="0" dirty="0">
              <a:effectLst/>
              <a:latin typeface="Lato" panose="020F0502020204030203" pitchFamily="34" charset="0"/>
            </a:endParaRPr>
          </a:p>
          <a:p>
            <a:r>
              <a:rPr lang="en-US" baseline="0" dirty="0">
                <a:effectLst/>
                <a:latin typeface="Lato" panose="020F0502020204030203" pitchFamily="34" charset="0"/>
              </a:rPr>
              <a:t>Each year the state must submit an Annual Performance Report (APR) that documents the state’s progress in relation to the targets for each indicator.  </a:t>
            </a:r>
          </a:p>
          <a:p>
            <a:endParaRPr lang="en-US" b="0" baseline="0" dirty="0">
              <a:effectLst/>
              <a:latin typeface="Lato" panose="020F0502020204030203" pitchFamily="34" charset="0"/>
            </a:endParaRPr>
          </a:p>
          <a:p>
            <a:r>
              <a:rPr lang="en-US" b="0" baseline="0" dirty="0">
                <a:effectLst/>
                <a:latin typeface="Lato" panose="020F0502020204030203" pitchFamily="34" charset="0"/>
              </a:rPr>
              <a:t>For federal fiscal year (FFY) 2020, the state begins a new six-year SPP/APR cycle.  With this new reporting cycle, the state will be setting new annual targets for the indicators focusing on results.</a:t>
            </a:r>
          </a:p>
          <a:p>
            <a:endParaRPr lang="en-US" b="0" baseline="0" dirty="0">
              <a:effectLst/>
              <a:latin typeface="Lato" panose="020F0502020204030203" pitchFamily="34" charset="0"/>
            </a:endParaRPr>
          </a:p>
          <a:p>
            <a:r>
              <a:rPr lang="en-US" b="0" baseline="0" dirty="0">
                <a:effectLst/>
                <a:latin typeface="Lato" panose="020F0502020204030203" pitchFamily="34" charset="0"/>
              </a:rPr>
              <a:t>WISEdata is the data source for many of the indicators.  For other indicators, the data source is a stand-alone application for which special education staff in your agency will use to report the data. In the upcoming slides, we will identify the data source for each indicator.</a:t>
            </a:r>
          </a:p>
          <a:p>
            <a:endParaRPr lang="en-US" b="0" baseline="0" dirty="0">
              <a:effectLst/>
              <a:latin typeface="Lato" panose="020F0502020204030203" pitchFamily="34" charset="0"/>
            </a:endParaRPr>
          </a:p>
          <a:p>
            <a:r>
              <a:rPr lang="en-US" b="0" baseline="0" dirty="0">
                <a:effectLst/>
                <a:latin typeface="Lato" panose="020F0502020204030203" pitchFamily="34" charset="0"/>
              </a:rPr>
              <a:t>For more information related to the indicators, go to </a:t>
            </a:r>
            <a:r>
              <a:rPr lang="en-US" u="sng" dirty="0">
                <a:latin typeface="Lato" panose="020F0502020204030203" pitchFamily="34" charset="0"/>
                <a:hlinkClick r:id="rId3"/>
              </a:rPr>
              <a:t>http://dpi.wi.gov/sped/about/state-performance-plan</a:t>
            </a:r>
            <a:r>
              <a:rPr lang="en-US" u="sng" dirty="0">
                <a:latin typeface="Lato" panose="020F0502020204030203" pitchFamily="34" charset="0"/>
              </a:rPr>
              <a:t> </a:t>
            </a:r>
            <a:r>
              <a:rPr lang="en-US" b="0" dirty="0">
                <a:latin typeface="Lato" panose="020F0502020204030203" pitchFamily="34" charset="0"/>
              </a:rPr>
              <a:t>and</a:t>
            </a:r>
            <a:r>
              <a:rPr lang="en-US" b="0" baseline="0" dirty="0">
                <a:latin typeface="Lato" panose="020F0502020204030203" pitchFamily="34" charset="0"/>
              </a:rPr>
              <a:t> click on the specific indicator.</a:t>
            </a:r>
            <a:endParaRPr lang="en-US" b="1"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30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b="0" dirty="0">
                <a:latin typeface="Lato" panose="020F0502020204030203" pitchFamily="34" charset="0"/>
              </a:rPr>
              <a:t>There are six compliance indicators as identified in the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4B - Discipline Significant Discrepancy – Suspension/Expulsion &gt; 10 Days by Race/Ethnicity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9 - </a:t>
            </a:r>
            <a:r>
              <a:rPr lang="en-US" sz="1200" b="0" i="0" u="none" strike="noStrike" dirty="0">
                <a:solidFill>
                  <a:schemeClr val="tx1"/>
                </a:solidFill>
                <a:latin typeface="Lato" panose="020F0502020204030203" pitchFamily="34" charset="0"/>
              </a:rPr>
              <a:t>Disproportionate Representation by Race/Ethnicity – Identification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latin typeface="Lato" panose="020F0502020204030203" pitchFamily="34" charset="0"/>
              </a:rPr>
              <a:t>Indicator 10 - Disproportionate Representation by Race Ethnicity-Disability Categories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latin typeface="Lato" panose="020F0502020204030203" pitchFamily="34" charset="0"/>
              </a:rPr>
              <a:t>Indicator 11 – Timely Initial Evaluations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latin typeface="Lato" panose="020F0502020204030203" pitchFamily="34" charset="0"/>
              </a:rPr>
              <a:t>Indicator 12 – Preschool Transition Part C to Part 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latin typeface="Lato" panose="020F0502020204030203" pitchFamily="34" charset="0"/>
              </a:rPr>
              <a:t>Indicator 13 – Postsecondary Transition Goals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latin typeface="Lato" panose="020F0502020204030203" pitchFamily="34" charset="0"/>
                <a:ea typeface="+mn-ea"/>
                <a:cs typeface="+mn-cs"/>
              </a:rPr>
              <a:t>Indicator 4B </a:t>
            </a:r>
            <a:r>
              <a:rPr lang="en-US" b="0" dirty="0">
                <a:latin typeface="Lato" panose="020F0502020204030203" pitchFamily="34" charset="0"/>
              </a:rPr>
              <a:t>(Discipline Significant Discrepancy) and Indicators 9 and 10 (Disproportionate Representation) focus on racial equity.  The data source for all three indicators is WISEdata.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latin typeface="Lato" panose="020F0502020204030203" pitchFamily="34" charset="0"/>
            </a:endParaRPr>
          </a:p>
          <a:p>
            <a:r>
              <a:rPr lang="en-US" b="0" dirty="0">
                <a:latin typeface="Lato" panose="020F0502020204030203" pitchFamily="34" charset="0"/>
              </a:rPr>
              <a:t>LEA identification for Indicator 4B (Discipline Significant Discrepancy) will require the LEA to conduct a review of its policies, procedures, and practices to determine if they contribute to the significant discrepancy for students by race/ethnicity.  Likewise, LEA identification for Indicators 9 and 10 (Disproportionate Representation) will require the LEA to conduct a review of its policies, procedures, and practices to determine if they contribute to the inappropriate identification of students by race/ethnicity.</a:t>
            </a:r>
          </a:p>
          <a:p>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latin typeface="Lato" panose="020F0502020204030203" pitchFamily="34" charset="0"/>
                <a:ea typeface="+mn-ea"/>
                <a:cs typeface="+mn-cs"/>
              </a:rPr>
              <a:t>For Indicator 11 (Timely Initial Evaluations), Indicator 12 (Preschool Transition), and Indicator 13 (Postsecondary Transition Goals), the data source is a stand-alone special education application. Indicator 12 (Preschool Transition) does not apply for independent charter schools as the Birth to 3 Program will not be making referrals to the charter school.  Indicator 13 (Postsecondary Transition Goals) is specific to students ages 14 and older.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latin typeface="Lato" panose="020F0502020204030203" pitchFamily="34" charset="0"/>
                <a:ea typeface="+mn-ea"/>
                <a:cs typeface="+mn-cs"/>
              </a:rPr>
              <a:t>For Indicator 11 (Timely Initial Evaluations) and Indicator 13 (Postsecondary Transition Goals), the LEA will need to ensure that staff responsible for these indicators have access to the applications.</a:t>
            </a:r>
            <a:endParaRPr lang="en-US" b="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878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There are nine results indicators as identified on this slide and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Lato" panose="020F050202020403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1 - Graduation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2 - Dropout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3 - Assessment – Participation and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4A – Discipline Significant Discrepancy – Suspension/Expulsion &gt; 10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5 – Educational Environment – School 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6 – Educational Environment – Preschool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7 – Child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8 – Parent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14 – Post High School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latin typeface="Lato" panose="020F0502020204030203" pitchFamily="34" charset="0"/>
                <a:ea typeface="+mn-ea"/>
                <a:cs typeface="+mn-cs"/>
              </a:rPr>
              <a:t>Indicator 17 – State System Improvement Plan (SSIP)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For the indicators identified on this slide, the data source is either WISEdata or the Wisconsin Student Assessment System (WSAS).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As mentioned previously, there is a new State Performance Plan (SPP)/Annual Performance Plan (APR) cycle beginning with the federal fiscal year (FFY) 2020 and as such, the state is currently in the process of setting annual targets for each of these indicators.</a:t>
            </a:r>
          </a:p>
          <a:p>
            <a:endParaRPr lang="en-US" b="1"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123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The indicators on this slide all make use of a special education application to gather the needed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Indicator 7 (Child Outcomes) is an early childhood indicator specific to children in grades PK or 4K.  Children’s functioning as compared to what is age-expected is rated using a 7-point scale in each of three outcome areas when they begin to receive special education services and then again at year end prior to kindergarten entry.  The three outcome areas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Lato" panose="020F0502020204030203" pitchFamily="34" charset="0"/>
              </a:rPr>
              <a:t>Positive Social-Emotional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Lato" panose="020F0502020204030203" pitchFamily="34" charset="0"/>
              </a:rPr>
              <a:t>Acquisition and use of knowledge and skills (including early language/communication and early literacy)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Lato" panose="020F0502020204030203" pitchFamily="34" charset="0"/>
              </a:rPr>
              <a:t>Use of appropriate behaviors to meet their needs</a:t>
            </a:r>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Both Indicators 8 (Parent Engagement) and 14 (Post High School Outcomes) use a survey to gather the needed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For Indicator 8 (Parent Engagement), using WISEdata, DPI will identify the students whose families should be contacted to complete the survey.  The independent charter school will need to reach out to the families requesting they complete the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For Indicator 14 (Post High School Outcomes), using WISEdata, DPI will identify the students who exited high school the prior year because of receiving a high school diploma, receiving a certificate, reaching maximum age for special education services, or dropping out.  The independent charter school will need to provide contact information for the students.  </a:t>
            </a:r>
            <a:endParaRPr lang="en-US" b="1"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9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68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latin typeface="Lato" panose="020F0502020204030203" pitchFamily="34" charset="0"/>
              </a:rPr>
              <a:t>Indicator 15 (Resolution Sessions) and Indicator 16 (Mediation Agreements) are specific to dispute resolution for which an annual target has been set.  Data for these two indicators is gathered by DPI; there is no data submission required by the independent charter school.</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761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latin typeface="Lato" panose="020F0502020204030203" pitchFamily="34" charset="0"/>
              </a:rPr>
              <a:t>The final indicator is Indicator 17 (Statewide System Improvement Plan or SSIP).  For Indicator 17, states selected the focus area.  Wisconsin chose as its focus area literacy assessment for grades 3-8.  </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319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0" dirty="0">
                <a:latin typeface="Lato" panose="020F0502020204030203" pitchFamily="34" charset="0"/>
              </a:rPr>
              <a:t>LEAs are not required to submit data for all indicators every year unless the LEA has an average daily attendance of 50,000 students or more.  </a:t>
            </a:r>
          </a:p>
          <a:p>
            <a:endParaRPr lang="en-US" b="0" dirty="0">
              <a:latin typeface="Lato" panose="020F0502020204030203" pitchFamily="34" charset="0"/>
            </a:endParaRPr>
          </a:p>
          <a:p>
            <a:r>
              <a:rPr lang="en-US" b="0" dirty="0">
                <a:latin typeface="Lato" panose="020F0502020204030203" pitchFamily="34" charset="0"/>
              </a:rPr>
              <a:t>Indicator 8 (Parent Engagement), Indicator 11 (Timely Initial Evaluations), and Indicator 14 (Post High School Outcomes) are referred to as cyclical indicators meaning the LEA only needs to submit data once every five years.</a:t>
            </a:r>
          </a:p>
          <a:p>
            <a:endParaRPr lang="en-US" b="0" dirty="0">
              <a:latin typeface="Lato" panose="020F0502020204030203" pitchFamily="34" charset="0"/>
            </a:endParaRPr>
          </a:p>
          <a:p>
            <a:r>
              <a:rPr lang="en-US" b="0" dirty="0">
                <a:latin typeface="Lato" panose="020F0502020204030203" pitchFamily="34" charset="0"/>
              </a:rPr>
              <a:t>For Indicator 8 (Parent Engagement), the survey window opens in January of the reporting year and closes in June.  There is a required parent response rate.  If the LEA does not meet the required response rate, the LEA will need to participate in Indicator 8 again the following reporting year.</a:t>
            </a:r>
          </a:p>
          <a:p>
            <a:endParaRPr lang="en-US" b="0" dirty="0">
              <a:latin typeface="Lato" panose="020F0502020204030203" pitchFamily="34" charset="0"/>
            </a:endParaRPr>
          </a:p>
          <a:p>
            <a:r>
              <a:rPr lang="en-US" b="0" dirty="0">
                <a:latin typeface="Lato" panose="020F0502020204030203" pitchFamily="34" charset="0"/>
              </a:rPr>
              <a:t>For Indicator 11 (Timely Initial Evaluations), the application opens in August of the reporting year and closes in November of the reporting year.  The data submitted is for initial evaluations completed the prior school year.</a:t>
            </a:r>
          </a:p>
          <a:p>
            <a:endParaRPr lang="en-US" b="0" dirty="0">
              <a:latin typeface="Lato" panose="020F0502020204030203" pitchFamily="34" charset="0"/>
            </a:endParaRPr>
          </a:p>
          <a:p>
            <a:r>
              <a:rPr lang="en-US" b="0" dirty="0">
                <a:latin typeface="Lato" panose="020F0502020204030203" pitchFamily="34" charset="0"/>
              </a:rPr>
              <a:t>For Indicator 14 (Post High School Outcomes), the survey window opens in June and closes in September.  Students surveyed will be those who exited high school the previous school year.</a:t>
            </a:r>
          </a:p>
          <a:p>
            <a:endParaRPr lang="en-US" b="0" dirty="0">
              <a:latin typeface="Lato" panose="020F0502020204030203" pitchFamily="34" charset="0"/>
            </a:endParaRPr>
          </a:p>
          <a:p>
            <a:r>
              <a:rPr lang="en-US" b="0" dirty="0">
                <a:latin typeface="Lato" panose="020F0502020204030203" pitchFamily="34" charset="0"/>
              </a:rPr>
              <a:t>The link on the slide can be used to access the cyclical reporting year for the LEA.</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836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latin typeface="Lato" panose="020F0502020204030203" pitchFamily="34" charset="0"/>
              </a:rPr>
              <a:t>While the Reading Drives Achievement: Procedural Compliance Self-Assessment (RDA:PCSA) is not specific to an indicator of the State Performance Plan (SPP)/Annual Performance Report (APR), it is included as it is a requirement that the LEA is expected to complete once every 5 years.</a:t>
            </a:r>
          </a:p>
          <a:p>
            <a:endParaRPr lang="en-US" b="0" dirty="0">
              <a:latin typeface="Lato" panose="020F0502020204030203" pitchFamily="34" charset="0"/>
            </a:endParaRPr>
          </a:p>
          <a:p>
            <a:r>
              <a:rPr lang="en-US" b="0" dirty="0">
                <a:latin typeface="Lato" panose="020F0502020204030203" pitchFamily="34" charset="0"/>
              </a:rPr>
              <a:t>The RDA: PCSA requires the LEA to review student records specific to selected legal requirements for a sample of students.  If the LEA identifies noncompliance related to a self-assessment item, the LEA will need to correct the noncompliance for the specific students impacted and then will also need to demonstrate current compliance by providing DPI with student records to review. Each LEA has an assigned consultant on the Special Education Team that would work with the LEA to complete the procedural compliance self-assessment requirements.</a:t>
            </a:r>
          </a:p>
          <a:p>
            <a:endParaRPr lang="en-US" b="0" dirty="0">
              <a:latin typeface="Lato" panose="020F0502020204030203" pitchFamily="34" charset="0"/>
            </a:endParaRPr>
          </a:p>
          <a:p>
            <a:r>
              <a:rPr lang="en-US" b="0" dirty="0">
                <a:latin typeface="Lato" panose="020F0502020204030203" pitchFamily="34" charset="0"/>
              </a:rPr>
              <a:t>For more information and the reporting cycle, go to </a:t>
            </a:r>
            <a:r>
              <a:rPr lang="en-US" sz="1200" dirty="0">
                <a:latin typeface="Lato" panose="020F0502020204030203" pitchFamily="34" charset="0"/>
                <a:hlinkClick r:id="rId3" action="ppaction://hlinkfile"/>
              </a:rPr>
              <a:t>https://dpi.wi.gov/sped/educators/rdapcsa/cycle</a:t>
            </a:r>
            <a:r>
              <a:rPr lang="en-US" sz="1200" dirty="0">
                <a:latin typeface="Lato" panose="020F0502020204030203" pitchFamily="34" charset="0"/>
              </a:rPr>
              <a:t>.</a:t>
            </a:r>
            <a:endParaRPr lang="en-US" b="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794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latin typeface="Lato" panose="020F0502020204030203" pitchFamily="34" charset="0"/>
              </a:rPr>
              <a:t>Most of the stand-alone special education applications used to support the indicators are accessed through the Special Education Portal.  The exception would be Indicator 14 (Post High School Outcomes) which currently has its own portal and is managed through a discretionary grant awarded by DPI.</a:t>
            </a:r>
          </a:p>
          <a:p>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This slide shows the Main Menu of the Special Education Portal.  The link to access the Special Education Portal is </a:t>
            </a:r>
            <a:r>
              <a:rPr lang="en-US" sz="1200" b="0" i="0" u="sng" strike="noStrike" dirty="0">
                <a:solidFill>
                  <a:srgbClr val="1155CC"/>
                </a:solidFill>
                <a:effectLst/>
                <a:latin typeface="Arial" panose="020B0604020202020204" pitchFamily="34" charset="0"/>
                <a:hlinkClick r:id="rId3"/>
              </a:rPr>
              <a:t>https://devsped.dpi.wi.us/spedportal</a:t>
            </a:r>
            <a:r>
              <a:rPr lang="en-US" sz="1200" b="0" i="0" u="none" strike="noStrike" dirty="0">
                <a:solidFill>
                  <a:srgbClr val="1155CC"/>
                </a:solidFill>
                <a:effectLst/>
                <a:latin typeface="Arial" panose="020B0604020202020204" pitchFamily="34" charset="0"/>
              </a:rPr>
              <a:t>.  There are also blue Special Education Portal buttons available on the webpages for the individual indicators.</a:t>
            </a:r>
            <a:endParaRPr lang="en-US" u="none" dirty="0"/>
          </a:p>
          <a:p>
            <a:endParaRPr lang="en-US" b="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68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latin typeface="Lato" panose="020F0502020204030203" pitchFamily="34" charset="0"/>
              </a:rPr>
              <a:t>The applications within the Special Education Portal are grouped by heading.</a:t>
            </a:r>
          </a:p>
          <a:p>
            <a:pPr marL="171450" indent="-171450">
              <a:buFont typeface="Arial" panose="020B0604020202020204" pitchFamily="34" charset="0"/>
              <a:buChar char="•"/>
            </a:pPr>
            <a:r>
              <a:rPr lang="en-US" b="0" dirty="0">
                <a:latin typeface="Lato" panose="020F0502020204030203" pitchFamily="34" charset="0"/>
              </a:rPr>
              <a:t>Early Childhood</a:t>
            </a:r>
          </a:p>
          <a:p>
            <a:pPr marL="171450" indent="-171450">
              <a:buFont typeface="Arial" panose="020B0604020202020204" pitchFamily="34" charset="0"/>
              <a:buChar char="•"/>
            </a:pPr>
            <a:r>
              <a:rPr lang="en-US" b="0" dirty="0">
                <a:latin typeface="Lato" panose="020F0502020204030203" pitchFamily="34" charset="0"/>
              </a:rPr>
              <a:t>Cyclical/As Required</a:t>
            </a:r>
          </a:p>
          <a:p>
            <a:pPr marL="171450" indent="-171450">
              <a:buFont typeface="Arial" panose="020B0604020202020204" pitchFamily="34" charset="0"/>
              <a:buChar char="•"/>
            </a:pPr>
            <a:r>
              <a:rPr lang="en-US" b="0" dirty="0">
                <a:latin typeface="Lato" panose="020F0502020204030203" pitchFamily="34" charset="0"/>
              </a:rPr>
              <a:t>Postsecondary Transition Plan</a:t>
            </a:r>
          </a:p>
          <a:p>
            <a:pPr marL="171450" indent="-171450">
              <a:buFont typeface="Arial" panose="020B0604020202020204" pitchFamily="34" charset="0"/>
              <a:buChar char="•"/>
            </a:pPr>
            <a:endParaRPr lang="en-US" b="0" dirty="0">
              <a:latin typeface="Lato" panose="020F0502020204030203" pitchFamily="34" charset="0"/>
            </a:endParaRPr>
          </a:p>
          <a:p>
            <a:pPr marL="0" indent="0">
              <a:buFont typeface="Arial" panose="020B0604020202020204" pitchFamily="34" charset="0"/>
              <a:buNone/>
            </a:pPr>
            <a:r>
              <a:rPr lang="en-US" b="0" dirty="0">
                <a:latin typeface="Lato" panose="020F0502020204030203" pitchFamily="34" charset="0"/>
              </a:rPr>
              <a:t>For each grouping, the LEA needs to have one or more individuals assigned as the Application Administrator.  The Application Administrator for a grouping is then responsible for granting and removing users with access to the applications within the grouping.</a:t>
            </a:r>
          </a:p>
          <a:p>
            <a:pPr marL="0" indent="0">
              <a:buFont typeface="Arial" panose="020B0604020202020204" pitchFamily="34" charset="0"/>
              <a:buNone/>
            </a:pPr>
            <a:endParaRPr lang="en-US" b="0" dirty="0">
              <a:latin typeface="Lato" panose="020F0502020204030203" pitchFamily="34" charset="0"/>
            </a:endParaRPr>
          </a:p>
          <a:p>
            <a:pPr marL="0" indent="0">
              <a:buFont typeface="Arial" panose="020B0604020202020204" pitchFamily="34" charset="0"/>
              <a:buNone/>
            </a:pPr>
            <a:r>
              <a:rPr lang="en-US" b="0" dirty="0">
                <a:latin typeface="Lato" panose="020F0502020204030203" pitchFamily="34" charset="0"/>
              </a:rPr>
              <a:t>It is the District Security Administrator within the LEA who will designate an Application Administrator for a grouping.</a:t>
            </a:r>
          </a:p>
          <a:p>
            <a:pPr marL="0" indent="0">
              <a:buFont typeface="Arial" panose="020B0604020202020204" pitchFamily="34" charset="0"/>
              <a:buNone/>
            </a:pPr>
            <a:endParaRPr lang="en-US" b="0" dirty="0">
              <a:latin typeface="Lato" panose="020F0502020204030203" pitchFamily="34" charset="0"/>
            </a:endParaRPr>
          </a:p>
          <a:p>
            <a:pPr marL="0" indent="0">
              <a:buFont typeface="Arial" panose="020B0604020202020204" pitchFamily="34" charset="0"/>
              <a:buNone/>
            </a:pPr>
            <a:r>
              <a:rPr lang="en-US" b="0" dirty="0" err="1">
                <a:latin typeface="Lato" panose="020F0502020204030203" pitchFamily="34" charset="0"/>
              </a:rPr>
              <a:t>WISESecure</a:t>
            </a:r>
            <a:r>
              <a:rPr lang="en-US" b="0" dirty="0">
                <a:latin typeface="Lato" panose="020F0502020204030203" pitchFamily="34" charset="0"/>
              </a:rPr>
              <a:t> is the application used by both District Security Administrators to designate Application Administrators as well as by Application Administrators to grant users access to the individual applications.</a:t>
            </a:r>
          </a:p>
          <a:p>
            <a:pPr marL="171450" indent="-171450">
              <a:buFont typeface="Arial" panose="020B0604020202020204" pitchFamily="34" charset="0"/>
              <a:buChar char="•"/>
            </a:pPr>
            <a:endParaRPr lang="en-US" b="0" dirty="0">
              <a:latin typeface="Lato" panose="020F0502020204030203" pitchFamily="34" charset="0"/>
            </a:endParaRPr>
          </a:p>
          <a:p>
            <a:pPr marL="0" indent="0">
              <a:buFont typeface="Arial" panose="020B0604020202020204" pitchFamily="34" charset="0"/>
              <a:buNone/>
            </a:pPr>
            <a:endParaRPr lang="en-US" b="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315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0" dirty="0">
                <a:latin typeface="Lato" panose="020F0502020204030203" pitchFamily="34" charset="0"/>
              </a:rPr>
              <a:t>The Department of Public Instruction receives each year from the Office of Special Education Programs (OSEP) a state determination based on a combination of compliance and results indicators as part of </a:t>
            </a:r>
            <a:r>
              <a:rPr lang="en-US" b="0" i="0" dirty="0">
                <a:solidFill>
                  <a:srgbClr val="292F33"/>
                </a:solidFill>
                <a:effectLst/>
                <a:latin typeface="Source Sans Pro" panose="020B0503030403020204" pitchFamily="34" charset="0"/>
              </a:rPr>
              <a:t>OSEP’s accountability framework, called Results Driven Accountability (RDA).  RDA brings into focus the educational results and functional outcomes for children with disabilities while balancing those results with the compliance requirements of IDEA.</a:t>
            </a:r>
            <a:endParaRPr lang="en-US" b="0" dirty="0">
              <a:latin typeface="Lato" panose="020F0502020204030203" pitchFamily="34" charset="0"/>
            </a:endParaRPr>
          </a:p>
          <a:p>
            <a:endParaRPr lang="en-US" b="0" dirty="0">
              <a:latin typeface="Lato" panose="020F0502020204030203" pitchFamily="34" charset="0"/>
            </a:endParaRPr>
          </a:p>
          <a:p>
            <a:r>
              <a:rPr lang="en-US" b="0" dirty="0">
                <a:latin typeface="Lato" panose="020F0502020204030203" pitchFamily="34" charset="0"/>
              </a:rPr>
              <a:t>Based on this review by the OSEP, the state receives one of four possible determinations.</a:t>
            </a:r>
          </a:p>
          <a:p>
            <a:pPr marL="285750" indent="-285750" algn="l">
              <a:spcAft>
                <a:spcPts val="1200"/>
              </a:spcAft>
              <a:buFont typeface="Arial" panose="020B0604020202020204" pitchFamily="34" charset="0"/>
              <a:buChar char="•"/>
            </a:pPr>
            <a:r>
              <a:rPr lang="en-US" sz="1200" b="0" i="0" kern="1200" dirty="0">
                <a:solidFill>
                  <a:schemeClr val="dk1"/>
                </a:solidFill>
                <a:effectLst/>
                <a:latin typeface="Lato" panose="020F0502020204030203" pitchFamily="34" charset="0"/>
                <a:ea typeface="+mn-ea"/>
                <a:cs typeface="+mn-cs"/>
              </a:rPr>
              <a:t>Meets the requirements and purposes of the IDEA</a:t>
            </a:r>
          </a:p>
          <a:p>
            <a:pPr marL="285750" indent="-285750" algn="l">
              <a:spcAft>
                <a:spcPts val="1200"/>
              </a:spcAft>
              <a:buFont typeface="Arial" panose="020B0604020202020204" pitchFamily="34" charset="0"/>
              <a:buChar char="•"/>
            </a:pPr>
            <a:r>
              <a:rPr lang="en-US" sz="1200" b="0" i="0" kern="1200" dirty="0">
                <a:solidFill>
                  <a:schemeClr val="dk1"/>
                </a:solidFill>
                <a:effectLst/>
                <a:latin typeface="Lato" panose="020F0502020204030203" pitchFamily="34" charset="0"/>
                <a:ea typeface="+mn-ea"/>
                <a:cs typeface="+mn-cs"/>
              </a:rPr>
              <a:t>Needs assistance in implementing the requirements of the IDEA</a:t>
            </a:r>
          </a:p>
          <a:p>
            <a:pPr marL="285750" indent="-285750" algn="l">
              <a:spcAft>
                <a:spcPts val="1200"/>
              </a:spcAft>
              <a:buFont typeface="Arial" panose="020B0604020202020204" pitchFamily="34" charset="0"/>
              <a:buChar char="•"/>
            </a:pPr>
            <a:r>
              <a:rPr lang="en-US" sz="1200" b="0" i="0" kern="1200" dirty="0">
                <a:solidFill>
                  <a:schemeClr val="dk1"/>
                </a:solidFill>
                <a:effectLst/>
                <a:latin typeface="Lato" panose="020F0502020204030203" pitchFamily="34" charset="0"/>
                <a:ea typeface="+mn-ea"/>
                <a:cs typeface="+mn-cs"/>
              </a:rPr>
              <a:t>Needs intervention in implementing the requirements of the IDEA</a:t>
            </a:r>
          </a:p>
          <a:p>
            <a:pPr marL="285750" indent="-285750" algn="l">
              <a:spcAft>
                <a:spcPts val="1200"/>
              </a:spcAft>
              <a:buFont typeface="Arial" panose="020B0604020202020204" pitchFamily="34" charset="0"/>
              <a:buChar char="•"/>
            </a:pPr>
            <a:r>
              <a:rPr lang="en-US" sz="1200" b="0" i="0" kern="1200" dirty="0">
                <a:solidFill>
                  <a:schemeClr val="dk1"/>
                </a:solidFill>
                <a:effectLst/>
                <a:latin typeface="Lato" panose="020F0502020204030203" pitchFamily="34" charset="0"/>
                <a:ea typeface="+mn-ea"/>
                <a:cs typeface="+mn-cs"/>
              </a:rPr>
              <a:t>Needs substantial intervention in implementing the requirements of the IDEA</a:t>
            </a:r>
          </a:p>
          <a:p>
            <a:endParaRPr lang="en-US" b="0" dirty="0">
              <a:latin typeface="Lato" panose="020F0502020204030203" pitchFamily="34" charset="0"/>
            </a:endParaRPr>
          </a:p>
          <a:p>
            <a:r>
              <a:rPr lang="en-US" b="0" dirty="0">
                <a:latin typeface="Lato" panose="020F0502020204030203" pitchFamily="34" charset="0"/>
              </a:rPr>
              <a:t>RDA also requires DPI to make annual LEA Determinations using the same four possible levels of determination.  The slide shows both the compliance and results indicators currently being used when making the LEA Determinations. Based on the LEA Determination received, there may be additional requirements placed on the LEA.</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260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latin typeface="Lato" panose="020F0502020204030203" pitchFamily="34" charset="0"/>
              </a:rPr>
              <a:t>A requirement of the State Performance Plan (SPP)/Annual Performance Report (APR) is that DPI must annually publicly report the results by LEA for Indicators 1-14.  In Wisconsin, this public reporting currently is being done through the District Profile; however, work is being done to include the data in WISEdash Public.</a:t>
            </a:r>
          </a:p>
          <a:p>
            <a:endParaRPr lang="en-US" b="0" dirty="0">
              <a:latin typeface="Lato" panose="020F0502020204030203" pitchFamily="34" charset="0"/>
            </a:endParaRPr>
          </a:p>
          <a:p>
            <a:r>
              <a:rPr lang="en-US" b="0" dirty="0">
                <a:latin typeface="Lato" panose="020F0502020204030203" pitchFamily="34" charset="0"/>
              </a:rPr>
              <a:t>The District Profile shows for each LEA for the reporting year, local indicator data, state indicator data, and the indicator target.</a:t>
            </a:r>
          </a:p>
          <a:p>
            <a:endParaRPr lang="en-US" b="0" dirty="0">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Lato" panose="020F0502020204030203" pitchFamily="34" charset="0"/>
              </a:rPr>
              <a:t>The District Profile can be accessed at </a:t>
            </a:r>
            <a:r>
              <a:rPr lang="en-US" sz="1200" dirty="0">
                <a:latin typeface="Lato" panose="020F0502020204030203" pitchFamily="34" charset="0"/>
                <a:hlinkClick r:id="rId3"/>
              </a:rPr>
              <a:t>https://sped.dpi.wi.gov/spedprofile</a:t>
            </a:r>
            <a:r>
              <a:rPr lang="en-US" sz="1200" dirty="0">
                <a:latin typeface="Lato" panose="020F0502020204030203" pitchFamily="34" charset="0"/>
              </a:rPr>
              <a:t>.</a:t>
            </a:r>
          </a:p>
          <a:p>
            <a:endParaRPr lang="en-US" b="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295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latin typeface="Lato" panose="020F0502020204030203" pitchFamily="34" charset="0"/>
              </a:rPr>
              <a:t>DPI is seeking stakeholder input related to setting the targets for the results indicators for the upcoming Annual Performance Report (APR) cycle.  Targets are being set for federal fiscal years 2020-21 through 2025-26.  LEAs are encouraged to provide input.</a:t>
            </a:r>
          </a:p>
          <a:p>
            <a:endParaRPr lang="en-US" b="0" dirty="0">
              <a:latin typeface="Lato" panose="020F0502020204030203" pitchFamily="34" charset="0"/>
            </a:endParaRPr>
          </a:p>
          <a:p>
            <a:r>
              <a:rPr lang="en-US" b="0" dirty="0">
                <a:latin typeface="Lato" panose="020F0502020204030203" pitchFamily="34" charset="0"/>
              </a:rPr>
              <a:t>Stakeholder input is being gathered through surveys.  DPI is holding live input sessions via Zoom specific to the results indicators.  The first live session was on June 25 specific to Indicators 1 (Graduation), 2 (Dropout), and 14 (Post High School Outcomes).  The live session was recorded and will be posted soon for review.  The next live session will be on September 24 specific to Indicators 4A (Discipline), 5 (Educational Environment School Age), 6 (Educational Environment Preschool), and 8.  Similar to the first session, this live session will be recorded and posted for review for those unable to attend the live session. The final live session will be December 3 specific to Indicators 3 (Assessment), 7 (Child Outcomes), and 17 (State Systemic Improvement Plan).</a:t>
            </a:r>
          </a:p>
          <a:p>
            <a:endParaRPr lang="en-US" b="0" dirty="0">
              <a:latin typeface="Lato" panose="020F0502020204030203" pitchFamily="34" charset="0"/>
            </a:endParaRP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070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8DB3C69-16F6-466A-B3B3-DB0E2089E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542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an “An Independent Charter School Introduction</a:t>
            </a:r>
            <a:r>
              <a:rPr lang="en-US" baseline="0" dirty="0"/>
              <a:t> to Special Education Funding in Wisconsin.” My name is Rachel Zellmer, my pronouns are she/hers, and I am a Federal Fiscal Monitoring Consultant on the Special Education Team at the Wisconsin Department of Public Instruction. In this introductory session, I will provide an overview of the main sources of funding available to public schools in Wisconsin for the costs of special education instruction and related services. </a:t>
            </a:r>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88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a:t>
            </a:r>
            <a:r>
              <a:rPr lang="en-US" baseline="0" dirty="0"/>
              <a:t>I would like to provide definitions for acronyms that we frequently use when discussing special education funding. The purpose of special education funding is to offset the costs incurred when ensuring that a student with a disability receives a free appropriate public education – or FAPE. This happens through the IEP process, where an Individualized Education Program is created and outlines the services and supports that are necessary to meet the unique needs of a student with a disability. The services and supports are above and beyond what is provided through the core curriculum, and must be provided at no cost to the student’s family. </a:t>
            </a:r>
          </a:p>
          <a:p>
            <a:endParaRPr lang="en-US" baseline="0" dirty="0"/>
          </a:p>
          <a:p>
            <a:r>
              <a:rPr lang="en-US" baseline="0" dirty="0"/>
              <a:t>Under Federal Education regulations, the Wisconsin Department of Public Instruction is an “SEA,” which is federal lingo for the State Education Agency. Each state has its own SEA. </a:t>
            </a:r>
          </a:p>
          <a:p>
            <a:endParaRPr lang="en-US" baseline="0" dirty="0"/>
          </a:p>
          <a:p>
            <a:r>
              <a:rPr lang="en-US" baseline="0" dirty="0"/>
              <a:t>In turn, public schools and independent charter schools are referred to as “LEAs,” or Local Education Agencies. Being labeled as an “LEA” is an important term, because it identifies an education agency as being responsible for different parts of Federal and State education law.  Wisconsin state statute defines LEAs as the FAPE agency, or the agency that is responsible for providing a free appropriate public education to students who have been identified as students with disabilities who require special education services. Our state statute further specifies which education agencies are LEAs and they are Public School Districts, Independent Charter Schools, the Department of Corrections and the Department of Health Services. Only these agencies are held accountable for ensuring FAPE is provided to students. </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February 2018</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72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Prior</a:t>
            </a:r>
            <a:r>
              <a:rPr lang="en-US" baseline="0" dirty="0"/>
              <a:t> to understanding special education funding, it is important to understand the concept of “Excess Cost” related to FAPE. When we speak of the excess cost of providing special education and related services, we’re describing the costs incurred when providing services to students with IEPs that are above and beyond the instruction and services provided to all kids through general education.  Excess costs are tracked separately, and this helps LEAs understand what costs are eligible for IDEA and state special education categorical aid funding. </a:t>
            </a:r>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307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 </a:t>
            </a:r>
            <a:endParaRPr lang="en-US" dirty="0">
              <a:ea typeface="Times New Roman"/>
              <a:cs typeface="Times New Roman"/>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1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 </a:t>
            </a:r>
            <a:endParaRPr lang="en-US" dirty="0">
              <a:ea typeface="Times New Roman"/>
              <a:cs typeface="Times New Roman"/>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014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LEAs, including independent charter schools, are required to track excess cost expenditures separately from all other costs. These accounts are also reported to DPI on an annual basis. </a:t>
            </a:r>
            <a:r>
              <a:rPr lang="en-US" dirty="0"/>
              <a:t>LEAs are required to follow the Wisconsin Uniform Financial Accounting Requirements (WUFAR) when submitting financial reports to DPI. Under this system, public school districts and many independent charter schools account for all special education “excess costs” in “Fund 27.” </a:t>
            </a:r>
          </a:p>
          <a:p>
            <a:endParaRPr lang="en-US" dirty="0"/>
          </a:p>
          <a:p>
            <a:r>
              <a:rPr lang="en-US" dirty="0"/>
              <a:t>Costs are further identified by type of cost, department or program, and project codes. Project codes identify the funding source.  Every expenditure </a:t>
            </a:r>
            <a:r>
              <a:rPr lang="en-US" baseline="0" dirty="0"/>
              <a:t>recorded in Fund 27 must have a project code.</a:t>
            </a:r>
          </a:p>
          <a:p>
            <a:endParaRPr lang="en-US" baseline="0" dirty="0"/>
          </a:p>
          <a:p>
            <a:r>
              <a:rPr lang="en-US" baseline="0" dirty="0"/>
              <a:t>^Expenditures tagged with a project code of 019 are costs that will be paid for using only local funds.</a:t>
            </a:r>
          </a:p>
          <a:p>
            <a:r>
              <a:rPr lang="en-US" baseline="0" dirty="0"/>
              <a:t>^Expenditures tagged with a project code of 011 are costs that are initially covered using local funds, but will later be partially reimbursed with state funds or Medicaid.</a:t>
            </a:r>
          </a:p>
          <a:p>
            <a:r>
              <a:rPr lang="en-US" baseline="0" dirty="0"/>
              <a:t>^Expenditures tagged with a project code of 340 are costs that are reimbursed with IDEA grant funds. </a:t>
            </a:r>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710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US" dirty="0">
              <a:ea typeface="Times New Roman"/>
              <a:cs typeface="Times New Roman"/>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64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a:t>
            </a:r>
            <a:r>
              <a:rPr lang="en-US" baseline="0" dirty="0"/>
              <a:t> revenue sources that pay for the cost of special education and related services – Local, State and Federal.  </a:t>
            </a:r>
          </a:p>
          <a:p>
            <a:endParaRPr lang="en-US" baseline="0" dirty="0"/>
          </a:p>
          <a:p>
            <a:r>
              <a:rPr lang="en-US" baseline="0" dirty="0"/>
              <a:t>“Local” funds will cover the majority of special education costs.</a:t>
            </a:r>
          </a:p>
          <a:p>
            <a:endParaRPr lang="en-US" baseline="0" dirty="0"/>
          </a:p>
          <a:p>
            <a:r>
              <a:rPr lang="en-US" baseline="0" dirty="0"/>
              <a:t>“State” funds are provided through appropriations made in Wisconsin’s biennial state budget. These payments to LEAs are referred to as “Special Education Categorical Aids.” The High Cost program is a fund that helps defray the costs of students whose individual needs end up generating expenditures in excess of $30,000. </a:t>
            </a:r>
          </a:p>
          <a:p>
            <a:endParaRPr lang="en-US" baseline="0" dirty="0"/>
          </a:p>
          <a:p>
            <a:r>
              <a:rPr lang="en-US" baseline="0" dirty="0"/>
              <a:t>“Federal” special education funds are provided through two main streams – those awarded under the Individuals with Disabilities Education Act and Medicaid reimbursements. </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327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special</a:t>
            </a:r>
            <a:r>
              <a:rPr lang="en-US" baseline="0" dirty="0"/>
              <a:t> education law exists under the Individuals with Disabilities Education Act, which we often shorten to “IDEA.” In addition to providing the regulations around FAPE, IEPs, Due Process, LEA Program Determinations, etc., it provides an annual funding amount to each state to support special education and related services at the state and local level. With those federally awarded funds, DPI </a:t>
            </a:r>
            <a:r>
              <a:rPr lang="en-US" baseline="0" dirty="0" err="1"/>
              <a:t>subgrants</a:t>
            </a:r>
            <a:r>
              <a:rPr lang="en-US" baseline="0" dirty="0"/>
              <a:t> to approximately 440 agencies through formula funding and discretionary grants and contracts. </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276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The Individuals with Disabilities Education Act</a:t>
            </a:r>
            <a:r>
              <a:rPr lang="en-US" baseline="0" dirty="0">
                <a:solidFill>
                  <a:srgbClr val="000000"/>
                </a:solidFill>
                <a:ea typeface="Times New Roman"/>
                <a:cs typeface="Calibri"/>
              </a:rPr>
              <a:t> </a:t>
            </a:r>
            <a:r>
              <a:rPr lang="en-US" dirty="0">
                <a:solidFill>
                  <a:srgbClr val="000000"/>
                </a:solidFill>
                <a:ea typeface="Times New Roman"/>
                <a:cs typeface="Calibri"/>
              </a:rPr>
              <a:t>provides formula funding to LEAs to help defray the costs of providing special education instruction</a:t>
            </a:r>
            <a:r>
              <a:rPr lang="en-US" baseline="0" dirty="0">
                <a:solidFill>
                  <a:srgbClr val="000000"/>
                </a:solidFill>
                <a:ea typeface="Times New Roman"/>
                <a:cs typeface="Calibri"/>
              </a:rPr>
              <a:t> and related services</a:t>
            </a:r>
            <a:r>
              <a:rPr lang="en-US" dirty="0">
                <a:solidFill>
                  <a:srgbClr val="000000"/>
                </a:solidFill>
                <a:ea typeface="Times New Roman"/>
                <a:cs typeface="Calibri"/>
              </a:rPr>
              <a:t>. There are two separate sources of formula funding under IDEA and are often</a:t>
            </a:r>
            <a:r>
              <a:rPr lang="en-US" baseline="0" dirty="0">
                <a:solidFill>
                  <a:srgbClr val="000000"/>
                </a:solidFill>
                <a:ea typeface="Times New Roman"/>
                <a:cs typeface="Calibri"/>
              </a:rPr>
              <a:t> referred to as “Part B” funding</a:t>
            </a: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first is called “preschool” and is intended to fund special education instruction and related services for students with IEPs, ages 3 to 5.  The other, much larger source of funding, is called “flow-through” and is intended to fund special education instruction and related services for students with IEPs ages 3 to 21.  </a:t>
            </a:r>
          </a:p>
          <a:p>
            <a:pPr>
              <a:lnSpc>
                <a:spcPct val="115000"/>
              </a:lnSpc>
            </a:pPr>
            <a:endParaRPr lang="en-US" dirty="0">
              <a:solidFill>
                <a:srgbClr val="000000"/>
              </a:solidFill>
              <a:ea typeface="Times New Roman"/>
              <a:cs typeface="Calibri"/>
            </a:endParaRPr>
          </a:p>
          <a:p>
            <a:pPr>
              <a:lnSpc>
                <a:spcPct val="115000"/>
              </a:lnSpc>
            </a:pPr>
            <a:r>
              <a:rPr lang="en-US" dirty="0">
                <a:solidFill>
                  <a:srgbClr val="000000"/>
                </a:solidFill>
                <a:ea typeface="Times New Roman"/>
                <a:cs typeface="Calibri"/>
              </a:rPr>
              <a:t>The term</a:t>
            </a:r>
            <a:r>
              <a:rPr lang="en-US" baseline="0" dirty="0">
                <a:solidFill>
                  <a:srgbClr val="000000"/>
                </a:solidFill>
                <a:ea typeface="Times New Roman"/>
                <a:cs typeface="Calibri"/>
              </a:rPr>
              <a:t> </a:t>
            </a:r>
            <a:r>
              <a:rPr lang="en-US" dirty="0">
                <a:solidFill>
                  <a:srgbClr val="000000"/>
                </a:solidFill>
                <a:ea typeface="Times New Roman"/>
                <a:cs typeface="Calibri"/>
              </a:rPr>
              <a:t>“flow-through” is used because the funding is awarded to the Wisconsin Department of Public Instruction,</a:t>
            </a:r>
            <a:r>
              <a:rPr lang="en-US" baseline="0" dirty="0">
                <a:solidFill>
                  <a:srgbClr val="000000"/>
                </a:solidFill>
                <a:ea typeface="Times New Roman"/>
                <a:cs typeface="Calibri"/>
              </a:rPr>
              <a:t> and we “</a:t>
            </a:r>
            <a:r>
              <a:rPr lang="en-US" dirty="0">
                <a:solidFill>
                  <a:srgbClr val="000000"/>
                </a:solidFill>
                <a:ea typeface="Times New Roman"/>
                <a:cs typeface="Calibri"/>
              </a:rPr>
              <a:t>flow” the funding to the LEAs on a non-competitive basis. The amount of funding each LEA receives annually is based on a calculation that is set in federal regulations. </a:t>
            </a:r>
          </a:p>
          <a:p>
            <a:pPr>
              <a:lnSpc>
                <a:spcPct val="115000"/>
              </a:lnSpc>
            </a:pPr>
            <a:endParaRPr lang="en-US" dirty="0">
              <a:solidFill>
                <a:srgbClr val="000000"/>
              </a:solidFill>
              <a:ea typeface="Times New Roman"/>
              <a:cs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dirty="0">
                <a:solidFill>
                  <a:srgbClr val="000000"/>
                </a:solidFill>
                <a:ea typeface="Times New Roman"/>
                <a:cs typeface="Calibri"/>
              </a:rPr>
              <a:t>As you can see, the funding actually covers the age group 3 to 5 twice. The amount available through the preschool grant is very small and meant for some of the unique needs of this age group – such as providing services to a 3-year-old who is not yet in school.  </a:t>
            </a:r>
            <a:endParaRPr lang="en-US" dirty="0">
              <a:ea typeface="Times New Roman"/>
              <a:cs typeface="Times New Roman"/>
            </a:endParaRPr>
          </a:p>
          <a:p>
            <a:pPr>
              <a:lnSpc>
                <a:spcPct val="115000"/>
              </a:lnSpc>
            </a:pPr>
            <a:endParaRPr lang="en-US" dirty="0">
              <a:solidFill>
                <a:srgbClr val="000000"/>
              </a:solidFill>
              <a:ea typeface="Times New Roman"/>
              <a:cs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dirty="0">
                <a:solidFill>
                  <a:srgbClr val="000000"/>
                </a:solidFill>
                <a:ea typeface="Times New Roman"/>
                <a:cs typeface="Calibri"/>
              </a:rPr>
              <a:t>If an independent charter school only includes middle or high school grades, there is no preschool grant awarded. </a:t>
            </a:r>
            <a:endParaRPr lang="en-US" dirty="0">
              <a:ea typeface="Times New Roman"/>
              <a:cs typeface="Times New Roman"/>
            </a:endParaRPr>
          </a:p>
          <a:p>
            <a:pPr>
              <a:lnSpc>
                <a:spcPct val="115000"/>
              </a:lnSpc>
            </a:pPr>
            <a:endParaRPr lang="en-US" dirty="0">
              <a:solidFill>
                <a:srgbClr val="000000"/>
              </a:solidFill>
              <a:ea typeface="Times New Roman"/>
              <a:cs typeface="Calibri"/>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403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3d70f3aee_0_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e3d70f3aee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Charter schools have greater autonomy and flexibility than traditional public schools because they are governed by a nonprofit board of directors and not a local school board. They have flexibility from certain state and local regulations in exchange for a higher level of accountability.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Under IDEA, a </a:t>
            </a:r>
            <a:r>
              <a:rPr lang="en-US" dirty="0" err="1">
                <a:solidFill>
                  <a:srgbClr val="000000"/>
                </a:solidFill>
                <a:ea typeface="Times New Roman"/>
                <a:cs typeface="Calibri"/>
              </a:rPr>
              <a:t>subgrantee</a:t>
            </a:r>
            <a:r>
              <a:rPr lang="en-US" dirty="0">
                <a:solidFill>
                  <a:srgbClr val="000000"/>
                </a:solidFill>
                <a:ea typeface="Times New Roman"/>
                <a:cs typeface="Calibri"/>
              </a:rPr>
              <a:t> of IDEA formula</a:t>
            </a:r>
            <a:r>
              <a:rPr lang="en-US" baseline="0" dirty="0">
                <a:solidFill>
                  <a:srgbClr val="000000"/>
                </a:solidFill>
                <a:ea typeface="Times New Roman"/>
                <a:cs typeface="Calibri"/>
              </a:rPr>
              <a:t> funds </a:t>
            </a:r>
            <a:r>
              <a:rPr lang="en-US" dirty="0">
                <a:solidFill>
                  <a:srgbClr val="000000"/>
                </a:solidFill>
                <a:ea typeface="Times New Roman"/>
                <a:cs typeface="Calibri"/>
              </a:rPr>
              <a:t>is responsible for providing FAPE to students with disabilities within its jurisdiction and ensuring funds are expended in accordance with the applicable provisions of the law.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In Wisconsin, only public school districts, public independent charter schools, the Wisconsin Department of Corrections, and the Wisconsin Department of Health Services are required to provide FAPE to students with disabilities and to meet the requirements of IDEA. Therefore, in Wisconsin, DPI </a:t>
            </a:r>
            <a:r>
              <a:rPr lang="en-US" dirty="0" err="1">
                <a:solidFill>
                  <a:srgbClr val="000000"/>
                </a:solidFill>
                <a:ea typeface="Times New Roman"/>
                <a:cs typeface="Calibri"/>
              </a:rPr>
              <a:t>subgrants</a:t>
            </a:r>
            <a:r>
              <a:rPr lang="en-US" dirty="0">
                <a:solidFill>
                  <a:srgbClr val="000000"/>
                </a:solidFill>
                <a:ea typeface="Times New Roman"/>
                <a:cs typeface="Calibri"/>
              </a:rPr>
              <a:t> IDEA formula funds only to these agencies.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Neither IDEA nor the U.S.</a:t>
            </a:r>
            <a:r>
              <a:rPr lang="en-US" baseline="0" dirty="0">
                <a:solidFill>
                  <a:srgbClr val="000000"/>
                </a:solidFill>
                <a:ea typeface="Times New Roman"/>
                <a:cs typeface="Calibri"/>
              </a:rPr>
              <a:t> Education Department’s General Administrative Regulations </a:t>
            </a:r>
            <a:r>
              <a:rPr lang="en-US" dirty="0">
                <a:solidFill>
                  <a:srgbClr val="000000"/>
                </a:solidFill>
                <a:ea typeface="Times New Roman"/>
                <a:cs typeface="Calibri"/>
              </a:rPr>
              <a:t>authorize a </a:t>
            </a:r>
            <a:r>
              <a:rPr lang="en-US" dirty="0" err="1">
                <a:solidFill>
                  <a:srgbClr val="000000"/>
                </a:solidFill>
                <a:ea typeface="Times New Roman"/>
                <a:cs typeface="Calibri"/>
              </a:rPr>
              <a:t>subgrantee</a:t>
            </a:r>
            <a:r>
              <a:rPr lang="en-US" dirty="0">
                <a:solidFill>
                  <a:srgbClr val="000000"/>
                </a:solidFill>
                <a:ea typeface="Times New Roman"/>
                <a:cs typeface="Calibri"/>
              </a:rPr>
              <a:t> to further </a:t>
            </a:r>
            <a:r>
              <a:rPr lang="en-US" dirty="0" err="1">
                <a:solidFill>
                  <a:srgbClr val="000000"/>
                </a:solidFill>
                <a:ea typeface="Times New Roman"/>
                <a:cs typeface="Calibri"/>
              </a:rPr>
              <a:t>subgrant</a:t>
            </a:r>
            <a:r>
              <a:rPr lang="en-US" dirty="0">
                <a:solidFill>
                  <a:srgbClr val="000000"/>
                </a:solidFill>
                <a:ea typeface="Times New Roman"/>
                <a:cs typeface="Calibri"/>
              </a:rPr>
              <a:t> funds to other entities. Therefore, LEAs</a:t>
            </a:r>
            <a:r>
              <a:rPr lang="en-US" baseline="0" dirty="0">
                <a:solidFill>
                  <a:srgbClr val="000000"/>
                </a:solidFill>
                <a:ea typeface="Times New Roman"/>
                <a:cs typeface="Calibri"/>
              </a:rPr>
              <a:t> </a:t>
            </a:r>
            <a:r>
              <a:rPr lang="en-US" dirty="0">
                <a:solidFill>
                  <a:srgbClr val="000000"/>
                </a:solidFill>
                <a:ea typeface="Times New Roman"/>
                <a:cs typeface="Calibri"/>
              </a:rPr>
              <a:t>may not further subgrant IDEA funds to CESAs or other agencies; however, subrecipients may use their federal formula funds to contract with outside agencies to provide special education instruction or related services to their students with IEPs. </a:t>
            </a:r>
            <a:endParaRPr lang="en-US" dirty="0">
              <a:ea typeface="Times New Roman"/>
              <a:cs typeface="Times New Roman"/>
            </a:endParaRPr>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188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a typeface="Times New Roman"/>
                <a:cs typeface="Calibri"/>
              </a:rPr>
              <a:t>IDEA Part B formula funds are calculated according to a formula established with the IDEA Amendments of 1997.  </a:t>
            </a:r>
            <a:endParaRPr lang="en-US" sz="1200" dirty="0">
              <a:ea typeface="Times New Roman"/>
              <a:cs typeface="Times New Roman"/>
            </a:endParaRPr>
          </a:p>
          <a:p>
            <a:endParaRPr lang="en-US" dirty="0"/>
          </a:p>
          <a:p>
            <a:pPr>
              <a:lnSpc>
                <a:spcPct val="115000"/>
              </a:lnSpc>
            </a:pPr>
            <a:r>
              <a:rPr lang="en-US" sz="1200" dirty="0">
                <a:solidFill>
                  <a:srgbClr val="000000"/>
                </a:solidFill>
                <a:ea typeface="Times New Roman"/>
                <a:cs typeface="Calibri"/>
              </a:rPr>
              <a:t>Prior to the 1997 amendments to IDEA, federal funds were distributed on the basis of  “child count,” the number of students with disabilities receiving services in an LEA. This type of funding formula made it difficult for LEAs to rely on a stable funding source and was frequently criticized as an incentive for over-identifying students for special education services. </a:t>
            </a:r>
            <a:endParaRPr lang="en-US" sz="1200" dirty="0">
              <a:ea typeface="Times New Roman"/>
              <a:cs typeface="Times New Roman"/>
            </a:endParaRPr>
          </a:p>
          <a:p>
            <a:pPr>
              <a:lnSpc>
                <a:spcPct val="115000"/>
              </a:lnSpc>
            </a:pPr>
            <a:r>
              <a:rPr lang="en-US" sz="1200" dirty="0">
                <a:solidFill>
                  <a:srgbClr val="000000"/>
                </a:solidFill>
                <a:ea typeface="Times New Roman"/>
                <a:cs typeface="Calibri"/>
              </a:rPr>
              <a:t> </a:t>
            </a:r>
            <a:endParaRPr lang="en-US" sz="1200" dirty="0">
              <a:ea typeface="Times New Roman"/>
              <a:cs typeface="Times New Roman"/>
            </a:endParaRPr>
          </a:p>
          <a:p>
            <a:pPr>
              <a:lnSpc>
                <a:spcPct val="115000"/>
              </a:lnSpc>
            </a:pPr>
            <a:r>
              <a:rPr lang="en-US" sz="1200" dirty="0">
                <a:solidFill>
                  <a:srgbClr val="000000"/>
                </a:solidFill>
                <a:ea typeface="Times New Roman"/>
                <a:cs typeface="Calibri"/>
              </a:rPr>
              <a:t>The formula revisions in the 1997 amendments ended the reliance on child count data and substituted a population factor, plus a poverty factor. </a:t>
            </a:r>
            <a:endParaRPr lang="en-US" sz="1200" dirty="0">
              <a:ea typeface="Times New Roman"/>
              <a:cs typeface="Times New Roman"/>
            </a:endParaRPr>
          </a:p>
          <a:p>
            <a:pPr>
              <a:lnSpc>
                <a:spcPct val="115000"/>
              </a:lnSpc>
            </a:pPr>
            <a:r>
              <a:rPr lang="en-US" sz="1200" dirty="0">
                <a:solidFill>
                  <a:srgbClr val="000000"/>
                </a:solidFill>
                <a:ea typeface="Times New Roman"/>
                <a:cs typeface="Calibri"/>
              </a:rPr>
              <a:t> </a:t>
            </a:r>
            <a:endParaRPr lang="en-US" sz="1200" dirty="0">
              <a:ea typeface="Times New Roman"/>
              <a:cs typeface="Times New Roman"/>
            </a:endParaRPr>
          </a:p>
          <a:p>
            <a:pPr>
              <a:lnSpc>
                <a:spcPct val="115000"/>
              </a:lnSpc>
            </a:pPr>
            <a:r>
              <a:rPr lang="en-US" sz="1200" dirty="0">
                <a:solidFill>
                  <a:srgbClr val="000000"/>
                </a:solidFill>
                <a:ea typeface="Times New Roman"/>
                <a:cs typeface="Calibri"/>
              </a:rPr>
              <a:t>The formula kept a portion of the old calculation method by determining a base payment, which is the amount that the LEA received in IDEA funds the final year child count was used to determine the allocation. This is the amount that the LEA can rely on every year, no matter the LEA’s student population. </a:t>
            </a:r>
            <a:endParaRPr lang="en-US" sz="1200" dirty="0">
              <a:ea typeface="Times New Roman"/>
              <a:cs typeface="Times New Roman"/>
            </a:endParaRPr>
          </a:p>
          <a:p>
            <a:pPr>
              <a:lnSpc>
                <a:spcPct val="115000"/>
              </a:lnSpc>
            </a:pPr>
            <a:r>
              <a:rPr lang="en-US" sz="1200" dirty="0">
                <a:solidFill>
                  <a:srgbClr val="000000"/>
                </a:solidFill>
                <a:ea typeface="Times New Roman"/>
                <a:cs typeface="Calibri"/>
              </a:rPr>
              <a:t> </a:t>
            </a:r>
            <a:endParaRPr lang="en-US" sz="1200" dirty="0">
              <a:ea typeface="Times New Roman"/>
              <a:cs typeface="Times New Roman"/>
            </a:endParaRPr>
          </a:p>
          <a:p>
            <a:pPr>
              <a:lnSpc>
                <a:spcPct val="115000"/>
              </a:lnSpc>
            </a:pPr>
            <a:r>
              <a:rPr lang="en-US" sz="1200" dirty="0">
                <a:solidFill>
                  <a:srgbClr val="000000"/>
                </a:solidFill>
                <a:ea typeface="Times New Roman"/>
                <a:cs typeface="Calibri"/>
              </a:rPr>
              <a:t>Since the late 1990s, the IDEA grant to Wisconsin has increased leaving a balance after the base payments are reserved. </a:t>
            </a:r>
            <a:endParaRPr lang="en-US" sz="1200" dirty="0">
              <a:ea typeface="Times New Roman"/>
              <a:cs typeface="Times New Roman"/>
            </a:endParaRPr>
          </a:p>
          <a:p>
            <a:pPr>
              <a:lnSpc>
                <a:spcPct val="115000"/>
              </a:lnSpc>
            </a:pPr>
            <a:r>
              <a:rPr lang="en-US" sz="1200" dirty="0">
                <a:solidFill>
                  <a:srgbClr val="000000"/>
                </a:solidFill>
                <a:ea typeface="Times New Roman"/>
                <a:cs typeface="Calibri"/>
              </a:rPr>
              <a:t> </a:t>
            </a:r>
            <a:endParaRPr lang="en-US" sz="1200" dirty="0">
              <a:ea typeface="Times New Roman"/>
              <a:cs typeface="Times New Roman"/>
            </a:endParaRPr>
          </a:p>
          <a:p>
            <a:pPr>
              <a:lnSpc>
                <a:spcPct val="115000"/>
              </a:lnSpc>
            </a:pPr>
            <a:r>
              <a:rPr lang="en-US" sz="1200" dirty="0">
                <a:solidFill>
                  <a:srgbClr val="000000"/>
                </a:solidFill>
                <a:ea typeface="Times New Roman"/>
                <a:cs typeface="Calibri"/>
              </a:rPr>
              <a:t>These “new funds” are then distributed to LEAs based on total student enrollment and the percentage of those students living</a:t>
            </a:r>
            <a:r>
              <a:rPr lang="en-US" sz="1200" baseline="0" dirty="0">
                <a:solidFill>
                  <a:srgbClr val="000000"/>
                </a:solidFill>
                <a:ea typeface="Times New Roman"/>
                <a:cs typeface="Calibri"/>
              </a:rPr>
              <a:t> in </a:t>
            </a:r>
            <a:r>
              <a:rPr lang="en-US" sz="1200" dirty="0">
                <a:solidFill>
                  <a:srgbClr val="000000"/>
                </a:solidFill>
                <a:ea typeface="Times New Roman"/>
                <a:cs typeface="Calibri"/>
              </a:rPr>
              <a:t>poverty. Of the new funds, 85% is provided based on the number of all students enrolled in the LEA, both public and private</a:t>
            </a:r>
            <a:r>
              <a:rPr lang="en-US" sz="1200" baseline="0" dirty="0">
                <a:solidFill>
                  <a:srgbClr val="000000"/>
                </a:solidFill>
                <a:ea typeface="Times New Roman"/>
                <a:cs typeface="Calibri"/>
              </a:rPr>
              <a:t> schools</a:t>
            </a:r>
            <a:r>
              <a:rPr lang="en-US" sz="1200" dirty="0">
                <a:solidFill>
                  <a:srgbClr val="000000"/>
                </a:solidFill>
                <a:ea typeface="Times New Roman"/>
                <a:cs typeface="Calibri"/>
              </a:rPr>
              <a:t>, and not just students with disabilities. The remaining 15% of new funds is distributed based on the LEA’s poverty count. In Wisconsin, we use the poverty based calculation used by the Title I program. </a:t>
            </a:r>
            <a:endParaRPr lang="en-US" sz="1200" dirty="0">
              <a:ea typeface="Times New Roman"/>
              <a:cs typeface="Times New Roman"/>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445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US" dirty="0">
              <a:ea typeface="Times New Roman"/>
              <a:cs typeface="Times New Roman"/>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74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This is a preliminary flow-through calculation example for an independent charter school with amounts.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^Because the new independent charter school did not exist in 1999 when the original base amounts were established, the independent charter school creates a base in their first year of existence. The amount is based on the October 1 Child Count, so we need to estimate the amount because the date won’t happen for three months after the fiscal year starts. We do this by determining that 10% of the total students enrolled will be students with IEPs. We use this percent because it matches the states prevalence rate for students with IEPs.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When IDEA was amended in 2004, it meant that any increase in funds awarded to Wisconsin would be allocated based on an LEA's total student enrollment and poverty count. ^When allocating the increase in funds, 85% would be based on an LEA's </a:t>
            </a:r>
            <a:r>
              <a:rPr lang="en-US" u="sng" dirty="0">
                <a:solidFill>
                  <a:srgbClr val="000000"/>
                </a:solidFill>
                <a:ea typeface="Times New Roman"/>
                <a:cs typeface="Calibri"/>
              </a:rPr>
              <a:t>total</a:t>
            </a:r>
            <a:r>
              <a:rPr lang="en-US" dirty="0">
                <a:solidFill>
                  <a:srgbClr val="000000"/>
                </a:solidFill>
                <a:ea typeface="Times New Roman"/>
                <a:cs typeface="Calibri"/>
              </a:rPr>
              <a:t> student enrollment collected on the Third Friday of September of the </a:t>
            </a:r>
            <a:r>
              <a:rPr lang="en-US" i="1" dirty="0">
                <a:solidFill>
                  <a:srgbClr val="000000"/>
                </a:solidFill>
                <a:ea typeface="Times New Roman"/>
                <a:cs typeface="Calibri"/>
              </a:rPr>
              <a:t>prior </a:t>
            </a:r>
            <a:r>
              <a:rPr lang="en-US" i="0" dirty="0">
                <a:solidFill>
                  <a:srgbClr val="000000"/>
                </a:solidFill>
                <a:ea typeface="Times New Roman"/>
                <a:cs typeface="Calibri"/>
              </a:rPr>
              <a:t>fiscal year. Because the </a:t>
            </a:r>
            <a:r>
              <a:rPr lang="en-US" dirty="0">
                <a:solidFill>
                  <a:srgbClr val="000000"/>
                </a:solidFill>
                <a:ea typeface="Times New Roman"/>
                <a:cs typeface="Calibri"/>
              </a:rPr>
              <a:t>independent charter school </a:t>
            </a:r>
            <a:r>
              <a:rPr lang="en-US" i="0" dirty="0">
                <a:solidFill>
                  <a:srgbClr val="000000"/>
                </a:solidFill>
                <a:ea typeface="Times New Roman"/>
                <a:cs typeface="Calibri"/>
              </a:rPr>
              <a:t>does not have a Third Friday in September Count from the prior year, we use the total enrollment estimate that is provided by the </a:t>
            </a:r>
            <a:r>
              <a:rPr lang="en-US" dirty="0">
                <a:solidFill>
                  <a:srgbClr val="000000"/>
                </a:solidFill>
                <a:ea typeface="Times New Roman"/>
                <a:cs typeface="Calibri"/>
              </a:rPr>
              <a:t>independent charter school. In this example, we used the count of 400 students – which includes students with and without IEPs. The amount that is generated from this number is actually based on the percentage of this LEA's total student enrollment compared to the state's total student enrollment. For this independent charter school, the estimated count generated an amount of $50,841.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other distribution for the increase in funds is determined by the Census poverty count numbers (which is the same count used to generate Title I allocations). Again, this is supposed to be from the prior fiscal year, so we use the independent charter school’s estimated poverty rate. This independent charter school felt that 75% of their total student enrollment would be students considered at or below the poverty level. In this example, there were 300 students,</a:t>
            </a:r>
            <a:r>
              <a:rPr lang="en-US" baseline="0" dirty="0">
                <a:solidFill>
                  <a:srgbClr val="000000"/>
                </a:solidFill>
                <a:ea typeface="Times New Roman"/>
                <a:cs typeface="Calibri"/>
              </a:rPr>
              <a:t> of the 400 total students, living in poverty </a:t>
            </a:r>
            <a:r>
              <a:rPr lang="en-US" dirty="0">
                <a:solidFill>
                  <a:srgbClr val="000000"/>
                </a:solidFill>
                <a:ea typeface="Times New Roman"/>
                <a:cs typeface="Calibri"/>
              </a:rPr>
              <a:t>which</a:t>
            </a:r>
            <a:r>
              <a:rPr lang="en-US" baseline="0" dirty="0">
                <a:solidFill>
                  <a:srgbClr val="000000"/>
                </a:solidFill>
                <a:ea typeface="Times New Roman"/>
                <a:cs typeface="Calibri"/>
              </a:rPr>
              <a:t> established </a:t>
            </a:r>
            <a:r>
              <a:rPr lang="en-US" dirty="0">
                <a:solidFill>
                  <a:srgbClr val="000000"/>
                </a:solidFill>
                <a:ea typeface="Times New Roman"/>
                <a:cs typeface="Calibri"/>
              </a:rPr>
              <a:t>an amount of $54,945.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Including the base payment and the amounts determined by total student enrollment and students living in poverty, the independent charter school would generate an initial estimated flow-through formula allocation of $130,346. </a:t>
            </a:r>
            <a:endParaRPr lang="en-US" dirty="0">
              <a:ea typeface="Times New Roman"/>
              <a:cs typeface="Times New Roman"/>
            </a:endParaRPr>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905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The original estimated IDEA flow-through allocation was based on numbers provided by the independent charter school.  Once the independent charter school is up and running, student information is submitted through your student information system to WISEdata. WISEdata collects the “Third Friday in September” count, which is your total student enrollment, as well as the “October 1 Child Count,” – the number of students with active IEPs on October 1. We use the official “snapshot,” which happens in late November / early December of each year. The data collected through this snapshot is used to adjust an independent charter school’s preliminary allocation so it is based on actual numbers.</a:t>
            </a:r>
          </a:p>
          <a:p>
            <a:pPr>
              <a:lnSpc>
                <a:spcPct val="115000"/>
              </a:lnSpc>
            </a:pPr>
            <a:endParaRPr lang="en-US" dirty="0">
              <a:solidFill>
                <a:srgbClr val="000000"/>
              </a:solidFill>
              <a:ea typeface="Times New Roman"/>
              <a:cs typeface="Calibri"/>
            </a:endParaRPr>
          </a:p>
          <a:p>
            <a:pPr>
              <a:lnSpc>
                <a:spcPct val="115000"/>
              </a:lnSpc>
            </a:pPr>
            <a:r>
              <a:rPr lang="en-US" dirty="0">
                <a:solidFill>
                  <a:srgbClr val="000000"/>
                </a:solidFill>
                <a:ea typeface="Times New Roman"/>
                <a:cs typeface="Calibri"/>
              </a:rPr>
              <a:t>In this example, the Third Friday in September count ended up being 300 students instead of 400, but the poverty rate stayed on as 75%. However, the number of students with an active IEP on October 1 was not 10% of the student population, but only 3%. The actual counts were lower than the estimates, so the preliminary allocation is adjusted in January. </a:t>
            </a:r>
            <a:endParaRPr lang="en-US" dirty="0">
              <a:ea typeface="Times New Roman"/>
              <a:cs typeface="Times New Roman"/>
            </a:endParaRPr>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4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US" dirty="0">
              <a:ea typeface="Times New Roman"/>
              <a:cs typeface="Times New Roman"/>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9467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US" dirty="0">
              <a:ea typeface="Times New Roman"/>
              <a:cs typeface="Times New Roman"/>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855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new IDEA grant award is allocated to LEAs each year.  Each “annual” award is for a 12-month period; however, regulations exist to extend the amount of time that is available for an LEA to obligate the single year’s IDEA award. </a:t>
            </a:r>
          </a:p>
          <a:p>
            <a:endParaRPr lang="en-US" baseline="0" dirty="0"/>
          </a:p>
          <a:p>
            <a:r>
              <a:rPr lang="en-US" baseline="0" dirty="0"/>
              <a:t>^The first extension actually happens before the award even begins. This is called forward funding. The federal award start date for a grant does not actually take place until the federal fiscal year begins on October 1. But, states are allowed to award the funds to LEAs beginning on our fiscal year start date, which is July 1. So the first three months of the IDEA grant’s availability, July 1 to October 1, are actually before the award year even begins.</a:t>
            </a:r>
          </a:p>
          <a:p>
            <a:endParaRPr lang="en-US" baseline="0" dirty="0"/>
          </a:p>
          <a:p>
            <a:r>
              <a:rPr lang="en-US" baseline="0" dirty="0"/>
              <a:t>^Next is the actual ‘official’ 12 months of the grant availability. The 12 months occur from the federal fiscal year start date, October 1, through the end of the federal fiscal year, September 30. </a:t>
            </a:r>
          </a:p>
          <a:p>
            <a:endParaRPr lang="en-US" baseline="0" dirty="0"/>
          </a:p>
          <a:p>
            <a:pPr defTabSz="966442">
              <a:defRPr/>
            </a:pPr>
            <a:r>
              <a:rPr lang="en-US" dirty="0"/>
              <a:t>^Congress adopted the Tydings Amendment as incorporated in the General Education Provisions Act.  The amendment provided LEAs additional time to spend the Federal funds they receive.  Based on the Tydings Amendment, the Education Department General Administrative Regulations (EDGAR) allows grantees to carryover for one additional year any Federal education funds that were not obligated in the period for which they were awarded.  </a:t>
            </a:r>
          </a:p>
          <a:p>
            <a:pPr defTabSz="966442">
              <a:defRPr/>
            </a:pPr>
            <a:endParaRPr lang="en-US" dirty="0"/>
          </a:p>
          <a:p>
            <a:pPr defTabSz="966442">
              <a:defRPr/>
            </a:pPr>
            <a:r>
              <a:rPr lang="en-US" dirty="0"/>
              <a:t>So, including the forward-funded time period and the Tydings period, LEAs can have up to 27 months to obligate a single year’s grant award funds. </a:t>
            </a:r>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0104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LEA’s IDEA formula allocation can be used for most costs incurred by providing special education as long as it is allowed under IDEA and the Federal Uniform Grant Guidance. For it to be allowed under IDEA, it must be an excess cost of providing special education. There are also additional guiding pieces, such as the staff providing special education instruction and related services must be appropriately licensed per the SEA. </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654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help LEAs determine what costs are eligible for IDEA funding, an expansive technical assistance document has been created to help quickly identify costs that are allowed, not allowed, or are allowed but certain circumstances must be met. This document also helps LEAs in account for these costs correctly, because appropriate coding feeds into meeting fiscal monitoring requirements under IDEA and the Uniform Grant Guidance. </a:t>
            </a:r>
          </a:p>
          <a:p>
            <a:endParaRPr lang="en-US" baseline="0" dirty="0"/>
          </a:p>
          <a:p>
            <a:r>
              <a:rPr lang="en-US" baseline="0" dirty="0"/>
              <a:t>The list is expansive – but not all inclusive. Whether or not a cost is listed in this document, if the LEA is unsure of whether or not a cost is eligible for IDEA reimbursement, those guiding costs around determining excess cost should be utilized. </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32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3d70f3aee_0_1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e3d70f3aee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Some charter schools are college oriented, some project based, etc.</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298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IDEA</a:t>
            </a:r>
            <a:r>
              <a:rPr lang="en-US" baseline="0" dirty="0"/>
              <a:t> formula funds are granted to LEAs on a non-competitive basis, there is still an application process. Through DPI’s WISEgrants web portal, LEAs sign and submit IDEA grant assurances that cover both programmatic and fiscal requirements that they will adhere to federal and state special education law. </a:t>
            </a:r>
          </a:p>
          <a:p>
            <a:endParaRPr lang="en-US" baseline="0" dirty="0"/>
          </a:p>
          <a:p>
            <a:r>
              <a:rPr lang="en-US" baseline="0" dirty="0"/>
              <a:t>LEAs then create budgets for their flow-through and preschool formula funds and submit to DPI for review. Members of DPI’s Special Education Team approve the budgets. LEAs cannot submit claims for funding until a budget has been approved, and the claim itself represents the approved budget items. </a:t>
            </a:r>
          </a:p>
          <a:p>
            <a:endParaRPr lang="en-US" baseline="0" dirty="0"/>
          </a:p>
          <a:p>
            <a:r>
              <a:rPr lang="en-US" baseline="0" dirty="0"/>
              <a:t>When an LEA does submit a claim, a payment is made by DPI within a short period of time. On the LEA’s ledger, the expenditure is created and the IDEA formula funds received offset the expense. All expenditures and revenue received are tied to a specific fiscal year, which in Wisconsin begins on July 1 and ends on June 30.  </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6760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In Wisconsin, state appropriations</a:t>
            </a:r>
            <a:r>
              <a:rPr lang="en-US" baseline="0" dirty="0">
                <a:solidFill>
                  <a:srgbClr val="000000"/>
                </a:solidFill>
                <a:ea typeface="Times New Roman"/>
                <a:cs typeface="Calibri"/>
              </a:rPr>
              <a:t> are made to help offset the excess cost of special education and related services provided to students with IEPs.  The largest appropriation is called “Special Education Categorical Aid” and is a much larger amount than what is made available under the federal IDEA program. </a:t>
            </a:r>
          </a:p>
          <a:p>
            <a:pPr>
              <a:lnSpc>
                <a:spcPct val="115000"/>
              </a:lnSpc>
            </a:pPr>
            <a:endParaRPr lang="en-US" baseline="0" dirty="0">
              <a:solidFill>
                <a:srgbClr val="000000"/>
              </a:solidFill>
              <a:ea typeface="Times New Roman"/>
              <a:cs typeface="Calibri"/>
            </a:endParaRPr>
          </a:p>
          <a:p>
            <a:pPr>
              <a:lnSpc>
                <a:spcPct val="115000"/>
              </a:lnSpc>
            </a:pPr>
            <a:r>
              <a:rPr lang="en-US" baseline="0" dirty="0">
                <a:solidFill>
                  <a:srgbClr val="000000"/>
                </a:solidFill>
                <a:ea typeface="Times New Roman"/>
                <a:cs typeface="Calibri"/>
              </a:rPr>
              <a:t>A second state-funded special education appropriation is called “High Cost” and is meant to provide funding for costs incurred by individual students with especially costly expenses. In fact, the student must generate $30,000 worth of special education expenditures first before eligibility for the aid begins.  At that point, amounts over $30,000 generate reimbursement – as an example, a student who has services with an annual cost of $70,000 is eligible as a high cost student, but only $40,000 would be used to determine the funding amount. </a:t>
            </a:r>
          </a:p>
          <a:p>
            <a:pPr>
              <a:lnSpc>
                <a:spcPct val="115000"/>
              </a:lnSpc>
            </a:pPr>
            <a:endParaRPr lang="en-US" baseline="0" dirty="0">
              <a:solidFill>
                <a:srgbClr val="000000"/>
              </a:solidFill>
              <a:ea typeface="Times New Roman"/>
              <a:cs typeface="Calibri"/>
            </a:endParaRPr>
          </a:p>
          <a:p>
            <a:pPr>
              <a:lnSpc>
                <a:spcPct val="115000"/>
              </a:lnSpc>
            </a:pPr>
            <a:r>
              <a:rPr lang="en-US" baseline="0" dirty="0">
                <a:solidFill>
                  <a:srgbClr val="000000"/>
                </a:solidFill>
                <a:ea typeface="Times New Roman"/>
                <a:cs typeface="Calibri"/>
              </a:rPr>
              <a:t>Both of these program are managed by DPI’s School Financial Services team. </a:t>
            </a:r>
            <a:endParaRPr lang="en-US" dirty="0">
              <a:solidFill>
                <a:srgbClr val="000000"/>
              </a:solidFill>
              <a:ea typeface="Times New Roman"/>
              <a:cs typeface="Calibri"/>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307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Like</a:t>
            </a:r>
            <a:r>
              <a:rPr lang="en-US" baseline="0" dirty="0">
                <a:solidFill>
                  <a:srgbClr val="000000"/>
                </a:solidFill>
                <a:ea typeface="Times New Roman"/>
                <a:cs typeface="Calibri"/>
              </a:rPr>
              <a:t> IDEA formula funding, state special education categorical aid is only paid on expenditures that are a result of the excess cost of providing special education and related to services to students with IEPs. </a:t>
            </a:r>
          </a:p>
          <a:p>
            <a:pPr>
              <a:lnSpc>
                <a:spcPct val="115000"/>
              </a:lnSpc>
            </a:pPr>
            <a:endParaRPr lang="en-US" baseline="0" dirty="0">
              <a:solidFill>
                <a:srgbClr val="000000"/>
              </a:solidFill>
              <a:ea typeface="Times New Roman"/>
              <a:cs typeface="Calibri"/>
            </a:endParaRPr>
          </a:p>
          <a:p>
            <a:pPr>
              <a:lnSpc>
                <a:spcPct val="115000"/>
              </a:lnSpc>
            </a:pPr>
            <a:r>
              <a:rPr lang="en-US" baseline="0" dirty="0">
                <a:solidFill>
                  <a:srgbClr val="000000"/>
                </a:solidFill>
                <a:ea typeface="Times New Roman"/>
                <a:cs typeface="Calibri"/>
              </a:rPr>
              <a:t>Unlike IDEA formula funding, state special education categorical aid is limited on what expenditures are eligible for reimbursement. For the most part, the costs of licensed special education staff - which include teachers, therapists and paraprofessionals - as well as some portion of pupil services staff, such as school psychologists and school social workers, are eligible for aid. Costs generated from providing specialized transportation are also eligible for state categorical aid – but like IDEA, it is only considered “specialized” if the transportation is required in the student’s IEP.  </a:t>
            </a:r>
          </a:p>
          <a:p>
            <a:pPr>
              <a:lnSpc>
                <a:spcPct val="115000"/>
              </a:lnSpc>
            </a:pPr>
            <a:endParaRPr lang="en-US" baseline="0" dirty="0">
              <a:solidFill>
                <a:srgbClr val="000000"/>
              </a:solidFill>
              <a:ea typeface="Times New Roman"/>
              <a:cs typeface="Calibri"/>
            </a:endParaRPr>
          </a:p>
          <a:p>
            <a:pPr>
              <a:lnSpc>
                <a:spcPct val="115000"/>
              </a:lnSpc>
            </a:pPr>
            <a:r>
              <a:rPr lang="en-US" baseline="0" dirty="0">
                <a:solidFill>
                  <a:srgbClr val="000000"/>
                </a:solidFill>
                <a:ea typeface="Times New Roman"/>
                <a:cs typeface="Calibri"/>
              </a:rPr>
              <a:t>Other items, such as special education supplies, curriculum, equipment and training are not eligible for state special education categorical aid. </a:t>
            </a:r>
            <a:endParaRPr lang="en-US" dirty="0">
              <a:solidFill>
                <a:srgbClr val="000000"/>
              </a:solidFill>
              <a:ea typeface="Times New Roman"/>
              <a:cs typeface="Calibri"/>
            </a:endParaRP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843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At the closing of each fiscal year, eligible agencies submit annual financial statements to DPI identifying the special education expenditures that were not reimbursed with IDEA formula funds.</a:t>
            </a:r>
          </a:p>
          <a:p>
            <a:endParaRPr lang="en-US" sz="1000" dirty="0"/>
          </a:p>
          <a:p>
            <a:r>
              <a:rPr lang="en-US" sz="1000" dirty="0"/>
              <a:t>Of those non-grant funded expenditures, the costs eligible for state special education categorical aid reimbursement (per state statute) generate a reimbursement amount that is paid out in six payments the following year. </a:t>
            </a:r>
          </a:p>
          <a:p>
            <a:endParaRPr lang="en-US" sz="1000" dirty="0"/>
          </a:p>
          <a:p>
            <a:r>
              <a:rPr lang="en-US" sz="1000" dirty="0"/>
              <a:t>Under</a:t>
            </a:r>
            <a:r>
              <a:rPr lang="en-US" sz="1000" baseline="0" dirty="0"/>
              <a:t> IDEA funding, the LEA incurs the cost and submits for reimbursement right away. Under state aid, the LEA incurs the cost in one fiscal year and receives funding generated by that cost in the following fiscal year – there is no direct expenditure / off-setting revenue relationship. </a:t>
            </a:r>
            <a:endParaRPr lang="en-US" sz="1000" dirty="0"/>
          </a:p>
          <a:p>
            <a:endParaRPr lang="en-US" sz="1000"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726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000" dirty="0">
                <a:latin typeface="Lato "/>
              </a:rPr>
              <a:t>Special education categorical aid is a sum-certain appropriation in the biennial budget and costs eligible for reimbursement far exceed the amount of the appropriation available.</a:t>
            </a:r>
          </a:p>
          <a:p>
            <a:pPr>
              <a:spcAft>
                <a:spcPts val="800"/>
              </a:spcAft>
            </a:pPr>
            <a:endParaRPr lang="en-US" sz="1000" dirty="0">
              <a:latin typeface="Lato "/>
            </a:endParaRPr>
          </a:p>
          <a:p>
            <a:pPr>
              <a:spcAft>
                <a:spcPts val="800"/>
              </a:spcAft>
            </a:pPr>
            <a:r>
              <a:rPr lang="en-US" sz="1000" dirty="0">
                <a:latin typeface="Lato "/>
              </a:rPr>
              <a:t>Because of this, aid payments must be prorated - in recent years the proration rate has been between 25 to 30% on the dollar. </a:t>
            </a:r>
          </a:p>
          <a:p>
            <a:pPr>
              <a:spcAft>
                <a:spcPts val="800"/>
              </a:spcAft>
            </a:pPr>
            <a:endParaRPr lang="en-US" sz="1000" dirty="0">
              <a:latin typeface="Lato "/>
            </a:endParaRPr>
          </a:p>
          <a:p>
            <a:pPr rtl="0"/>
            <a:r>
              <a:rPr lang="en-US" sz="1200" b="0" i="0" u="none" strike="noStrike" kern="1200" dirty="0">
                <a:solidFill>
                  <a:schemeClr val="tx1"/>
                </a:solidFill>
                <a:effectLst/>
                <a:latin typeface="+mn-lt"/>
                <a:ea typeface="+mn-ea"/>
                <a:cs typeface="+mn-cs"/>
              </a:rPr>
              <a:t>As an example,</a:t>
            </a:r>
            <a:r>
              <a:rPr lang="en-US" sz="1200" b="0" i="0" u="none" strike="noStrike" kern="1200" baseline="0" dirty="0">
                <a:solidFill>
                  <a:schemeClr val="tx1"/>
                </a:solidFill>
                <a:effectLst/>
                <a:latin typeface="+mn-lt"/>
                <a:ea typeface="+mn-ea"/>
                <a:cs typeface="+mn-cs"/>
              </a:rPr>
              <a:t> if an LEA codes </a:t>
            </a:r>
            <a:r>
              <a:rPr lang="en-US" sz="1200" b="0" i="0" u="none" strike="noStrike" kern="1200" dirty="0">
                <a:solidFill>
                  <a:schemeClr val="tx1"/>
                </a:solidFill>
                <a:effectLst/>
                <a:latin typeface="+mn-lt"/>
                <a:ea typeface="+mn-ea"/>
                <a:cs typeface="+mn-cs"/>
              </a:rPr>
              <a:t>$100,000 in eligible expenditures to project 011 (categorical</a:t>
            </a:r>
            <a:r>
              <a:rPr lang="en-US" sz="1200" b="0" i="0" u="none" strike="noStrike" kern="1200" baseline="0" dirty="0">
                <a:solidFill>
                  <a:schemeClr val="tx1"/>
                </a:solidFill>
                <a:effectLst/>
                <a:latin typeface="+mn-lt"/>
                <a:ea typeface="+mn-ea"/>
                <a:cs typeface="+mn-cs"/>
              </a:rPr>
              <a:t> aidable project cost) it will </a:t>
            </a:r>
            <a:r>
              <a:rPr lang="en-US" sz="1200" b="0" i="0" u="none" strike="noStrike" kern="1200" dirty="0">
                <a:solidFill>
                  <a:schemeClr val="tx1"/>
                </a:solidFill>
                <a:effectLst/>
                <a:latin typeface="+mn-lt"/>
                <a:ea typeface="+mn-ea"/>
                <a:cs typeface="+mn-cs"/>
              </a:rPr>
              <a:t>generate a state reimbursement amount of $25,000.</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Because state aid is paid out on the “whole local dollar,” none of this cost was reimbursed</a:t>
            </a:r>
            <a:r>
              <a:rPr lang="en-US" sz="1200" b="0" i="0" u="none" strike="noStrike" kern="1200" baseline="0" dirty="0">
                <a:solidFill>
                  <a:schemeClr val="tx1"/>
                </a:solidFill>
                <a:effectLst/>
                <a:latin typeface="+mn-lt"/>
                <a:ea typeface="+mn-ea"/>
                <a:cs typeface="+mn-cs"/>
              </a:rPr>
              <a:t> with federal IDEA funds. </a:t>
            </a:r>
            <a:r>
              <a:rPr lang="en-US" sz="1000" b="0" i="0" u="none" strike="noStrike" kern="1200" baseline="0" dirty="0">
                <a:solidFill>
                  <a:schemeClr val="tx1"/>
                </a:solidFill>
                <a:effectLst/>
                <a:latin typeface="+mn-lt"/>
                <a:ea typeface="+mn-ea"/>
                <a:cs typeface="+mn-cs"/>
              </a:rPr>
              <a:t>The remaining </a:t>
            </a:r>
            <a:r>
              <a:rPr lang="en-US" sz="1000" b="0" i="0" u="none" strike="noStrike" kern="1200" dirty="0">
                <a:solidFill>
                  <a:schemeClr val="tx1"/>
                </a:solidFill>
                <a:effectLst/>
                <a:latin typeface="+mn-lt"/>
                <a:ea typeface="+mn-ea"/>
                <a:cs typeface="+mn-cs"/>
              </a:rPr>
              <a:t>$75,000 would be paid for by the LEA with their own local funds. </a:t>
            </a:r>
            <a:endParaRPr lang="en-US" sz="1000" b="0" dirty="0">
              <a:effectLst/>
            </a:endParaRPr>
          </a:p>
          <a:p>
            <a:br>
              <a:rPr lang="en-US" sz="1000" dirty="0"/>
            </a:br>
            <a:endParaRPr lang="en-US" sz="1000" dirty="0">
              <a:latin typeface="Lato "/>
            </a:endParaRPr>
          </a:p>
          <a:p>
            <a:endParaRPr lang="en-US" sz="1000"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 Federal Funding Conference February 2018</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0133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salary and benefits of special education teachers and related services staff may be funded through IDEA, state special education categorical aid, or a combination of both aid programs. IDEA funds reimburse claimed expenses at 100%.  State special education categorical aid reimburses claimed expenses at approximately 25 to 30%.</a:t>
            </a:r>
          </a:p>
          <a:p>
            <a:endParaRPr lang="en-US" dirty="0"/>
          </a:p>
          <a:p>
            <a:r>
              <a:rPr lang="en-US" dirty="0"/>
              <a:t>However, the same expense may not be claimed for both federal IDEA and state special education categorical aid funding.</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February 2018</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21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dirty="0">
                <a:latin typeface="Lato" panose="020F0502020204030203" pitchFamily="34" charset="0"/>
              </a:rPr>
              <a:t>^In the Federal IDEA Funds panel, the $100,000 compensation is budgeted and claimed for under</a:t>
            </a:r>
            <a:r>
              <a:rPr lang="en-US" sz="1200" baseline="0" dirty="0">
                <a:latin typeface="Lato" panose="020F0502020204030203" pitchFamily="34" charset="0"/>
              </a:rPr>
              <a:t> IDEA. No state categorical aid funds may be claimed for this individual, and no local funds need to be used because the cost was 100% covered. </a:t>
            </a:r>
          </a:p>
          <a:p>
            <a:pPr>
              <a:lnSpc>
                <a:spcPct val="110000"/>
              </a:lnSpc>
            </a:pPr>
            <a:endParaRPr lang="en-US" sz="1200" baseline="0" dirty="0">
              <a:latin typeface="Lato" panose="020F0502020204030203" pitchFamily="34" charset="0"/>
            </a:endParaRPr>
          </a:p>
          <a:p>
            <a:pPr>
              <a:lnSpc>
                <a:spcPct val="110000"/>
              </a:lnSpc>
            </a:pPr>
            <a:r>
              <a:rPr lang="en-US" sz="1200" dirty="0">
                <a:latin typeface="Lato" panose="020F0502020204030203" pitchFamily="34" charset="0"/>
              </a:rPr>
              <a:t>^In</a:t>
            </a:r>
            <a:r>
              <a:rPr lang="en-US" sz="1200" baseline="0" dirty="0">
                <a:latin typeface="Lato" panose="020F0502020204030203" pitchFamily="34" charset="0"/>
              </a:rPr>
              <a:t> the State Aid panel, as was explained on the previous slide, t</a:t>
            </a:r>
            <a:r>
              <a:rPr lang="en-US" sz="1200" dirty="0">
                <a:latin typeface="Lato" panose="020F0502020204030203" pitchFamily="34" charset="0"/>
              </a:rPr>
              <a:t>he LEA will still have to cover a portion of a state aidable cost with local funds. The non-reimbursed amount of $74,000</a:t>
            </a:r>
            <a:r>
              <a:rPr lang="en-US" sz="1200" baseline="0" dirty="0">
                <a:latin typeface="Lato" panose="020F0502020204030203" pitchFamily="34" charset="0"/>
              </a:rPr>
              <a:t> </a:t>
            </a:r>
            <a:r>
              <a:rPr lang="en-US" sz="1200" dirty="0">
                <a:latin typeface="Lato" panose="020F0502020204030203" pitchFamily="34" charset="0"/>
              </a:rPr>
              <a:t>cannot be submitted for IDEA funds because the state aid percentage is based on the full $100,000 being 100% locally funded to start. </a:t>
            </a:r>
          </a:p>
          <a:p>
            <a:pPr>
              <a:lnSpc>
                <a:spcPct val="110000"/>
              </a:lnSpc>
            </a:pPr>
            <a:endParaRPr lang="en-US" sz="1000" dirty="0">
              <a:latin typeface="Lato" panose="020F0502020204030203" pitchFamily="34" charset="0"/>
            </a:endParaRPr>
          </a:p>
          <a:p>
            <a:pPr>
              <a:lnSpc>
                <a:spcPct val="110000"/>
              </a:lnSpc>
            </a:pPr>
            <a:r>
              <a:rPr lang="en-US" sz="1200" dirty="0">
                <a:latin typeface="Lato" panose="020F0502020204030203" pitchFamily="34" charset="0"/>
              </a:rPr>
              <a:t>However, and this</a:t>
            </a:r>
            <a:r>
              <a:rPr lang="en-US" sz="1200" baseline="0" dirty="0">
                <a:latin typeface="Lato" panose="020F0502020204030203" pitchFamily="34" charset="0"/>
              </a:rPr>
              <a:t> is just an FYI, </a:t>
            </a:r>
            <a:r>
              <a:rPr lang="en-US" sz="1200" dirty="0">
                <a:latin typeface="Lato" panose="020F0502020204030203" pitchFamily="34" charset="0"/>
              </a:rPr>
              <a:t>costs that are submitted for state aid can also be submitted for Medicaid SBS reimbursement but not</a:t>
            </a:r>
            <a:r>
              <a:rPr lang="en-US" sz="1200" baseline="0" dirty="0">
                <a:latin typeface="Lato" panose="020F0502020204030203" pitchFamily="34" charset="0"/>
              </a:rPr>
              <a:t> costs that are charged to IDEA formula funds</a:t>
            </a:r>
            <a:r>
              <a:rPr lang="en-US" sz="1200" dirty="0">
                <a:latin typeface="Lato" panose="020F0502020204030203" pitchFamily="34" charset="0"/>
              </a:rPr>
              <a:t>. </a:t>
            </a:r>
          </a:p>
          <a:p>
            <a:endParaRPr lang="en-US" dirty="0"/>
          </a:p>
          <a:p>
            <a:r>
              <a:rPr lang="en-US" dirty="0"/>
              <a:t>^The</a:t>
            </a:r>
            <a:r>
              <a:rPr lang="en-US" baseline="0" dirty="0"/>
              <a:t> final panel displays that the compensation could be covered by IDEA formula funds and submitted for state categorical aid, as long as the “same dollar” is not submitted for reimbursement. If, of the $100,000 compensation, $60,000 is budgeted and claimed on the IDEA flow-through formula grant, then that would leave $40,000 eligible for state categorical aid. ^At a 26% reimbursement rate, the LEA would receive $10,400 in state categorical aid and would use local funds for the remaining $29,600. </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7693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WI Federal Funding Conference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February 2019</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F1D9BB-FEFB-4788-82B9-4EB2A8BD8F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8656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Stacy</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82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3d70f3aee_0_1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e3d70f3aee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2r part of the state statute</a:t>
            </a:r>
            <a:endParaRPr/>
          </a:p>
          <a:p>
            <a:pPr marL="0" lvl="0" indent="0" algn="l" rtl="0">
              <a:spcBef>
                <a:spcPts val="0"/>
              </a:spcBef>
              <a:spcAft>
                <a:spcPts val="0"/>
              </a:spcAft>
              <a:buNone/>
            </a:pPr>
            <a:r>
              <a:rPr lang="en-US"/>
              <a:t>MATC has not authorized any schools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Calibri" panose="020F0502020204030204" pitchFamily="34" charset="0"/>
              </a:rPr>
              <a:t>We will begin with discussing the Elementary and Secondary Education Act or ESEA. ESEA was first enacted in 1965. ESEA encompasses numerous programs across ten titles. Title I began with the passage of ESEA. Title I contains many components. Today's presentation will focus exclusively on Title I, Part A.   </a:t>
            </a:r>
            <a:endParaRPr lang="en-US" b="0" dirty="0">
              <a:effectLst/>
            </a:endParaRPr>
          </a:p>
          <a:p>
            <a:pPr rtl="0">
              <a:spcBef>
                <a:spcPts val="0"/>
              </a:spcBef>
              <a:spcAft>
                <a:spcPts val="0"/>
              </a:spcAft>
            </a:pPr>
            <a:r>
              <a:rPr lang="en-US" sz="1200" b="0" i="0" u="none" strike="noStrike" dirty="0">
                <a:solidFill>
                  <a:srgbClr val="000000"/>
                </a:solidFill>
                <a:effectLst/>
                <a:latin typeface="Calibri" panose="020F0502020204030204" pitchFamily="34" charset="0"/>
              </a:rPr>
              <a:t>Title I funds are targeted to high-poverty school districts and are used to provide supplementary education to students who are educationally disadvantaged or at risk of failing to meet the state standards. </a:t>
            </a:r>
            <a:endParaRPr lang="en-US" b="0" dirty="0">
              <a:effectLst/>
            </a:endParaRPr>
          </a:p>
          <a:p>
            <a:br>
              <a:rPr lang="en-US" dirty="0"/>
            </a:b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9324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 formula to allocate funds to LEAs relies on two primary elements: the state's average per pupil expenditure and the LEA's count of children from low-income families. </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For Independent Charter Schools, the allocation is calculated off of poverty counts of students by district, using the resident district’s poverty %. </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9638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An LEA's Title I allocation is based on the LEA's US Census Bureau's poverty percentage and consists of as many as four separate funding streams: basic, targeted, financial incentive and concentration grants. (CLICK)</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If a LEA has at least 10 children in poverty and a population of those children that exceeds 2% of the LEA's total student population, the LEA is eligible for a basic grant. (CLICK)</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Targeted and Financial Incentive Grants are distributed to LEAs with at least 10 children in poverty and the number of children in poverty is at least 5% of the LEA's school aged population.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If an LEA is at 4.99% poverty one year and then their poverty rate increases to over 5% in the next year, the funding allocation will jump because the LEA will then receive their allocation from the three funding streams. Consequently, if an LEA is at 5% poverty one year and 4.99% poverty the next year, an LEAs allocation will be less because it will only receive their allocation from the basic funding stream. (CLICK)</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Finally, an LEA with a poverty rate of 15% or more, will receive the first three grants plus a concentration grant.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An LEA's allocation could change dramatically from year to year, if they teeter between 14.99% and 15% poverty because they would go between three funding streams and four.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It is important to keep in mind that an LEA receives one total allocation for all the funding streams applicable to their LEA.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731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793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9381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3478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6298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dirty="0">
                <a:effectLst/>
              </a:rPr>
            </a:br>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C845159C-6017-4457-A37B-0A2E0D4437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146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There are two kinds of Title I-A programs. Schools may elect to operate as a targeted assistance program or a schoolwide program. This is just a brief overview of the two programs.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FF"/>
                </a:solidFill>
                <a:effectLst/>
                <a:latin typeface="Calibri" panose="020F0502020204030204" pitchFamily="34" charset="0"/>
              </a:rPr>
              <a:t>Title I Targeted Assistance programs provide services to a select group of children identified as those with the greatest academic need. The purpose of the targeted assistance program is to use Title I funds to improve the academic achievement of those identified Title I students. The goal of the Targeted Assistance program is to improve teaching and learning, to enable those identified students to meet the challenging state performance standards. </a:t>
            </a:r>
            <a:r>
              <a:rPr lang="en-US" sz="1800" b="0" i="0" u="none" strike="noStrike" dirty="0">
                <a:solidFill>
                  <a:srgbClr val="000000"/>
                </a:solidFill>
                <a:effectLst/>
                <a:latin typeface="Calibri" panose="020F0502020204030204" pitchFamily="34" charset="0"/>
              </a:rPr>
              <a:t>A Targeted Assistance Program must include effective methods and strategies that rely on scientifically based research; instruction from highly qualified teachers; and parental involvement activities. </a:t>
            </a:r>
            <a:r>
              <a:rPr lang="en-US" sz="1800" b="0" i="0" u="none" strike="noStrike" dirty="0">
                <a:solidFill>
                  <a:srgbClr val="0000FF"/>
                </a:solidFill>
                <a:effectLst/>
                <a:latin typeface="Calibri" panose="020F0502020204030204" pitchFamily="34" charset="0"/>
              </a:rPr>
              <a:t>Targeted Assistance programs may also include resources necessary to provide a well-rounded education. </a:t>
            </a: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Private Schools are served as targeted assistance programs.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A schoolwide program uses Title I funds to implement comprehensive strategies to upgrade the educational program in the </a:t>
            </a:r>
            <a:r>
              <a:rPr lang="en-US" sz="1800" b="1" i="0" u="none" strike="noStrike" dirty="0">
                <a:solidFill>
                  <a:srgbClr val="000000"/>
                </a:solidFill>
                <a:effectLst/>
                <a:latin typeface="Calibri" panose="020F0502020204030204" pitchFamily="34" charset="0"/>
              </a:rPr>
              <a:t>whole school</a:t>
            </a:r>
            <a:r>
              <a:rPr lang="en-US" sz="1800" b="0" i="0" u="none" strike="noStrike" dirty="0">
                <a:solidFill>
                  <a:srgbClr val="000000"/>
                </a:solidFill>
                <a:effectLst/>
                <a:latin typeface="Calibri" panose="020F0502020204030204" pitchFamily="34" charset="0"/>
              </a:rPr>
              <a:t> in schools</a:t>
            </a:r>
            <a:r>
              <a:rPr lang="en-US" sz="1800" b="0" i="1"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to increase the academic proficiency all students. Title I schools start as Targeted Assistance programs and must apply to operate their school as a schoolwide program. Once a school is an approved schoolwide program it remains as a schoolwide program.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The emphasis of a Schoolwide Program is to serve all students by improving structures that support student learning and combining resources to achieve a common goal. Schoolwide programs allow for staff and stakeholders in schools the ability to redesign their programs to meet the needs of all children, so that every student is able to succeed.</a:t>
            </a:r>
            <a:endParaRPr lang="en-US" b="0" dirty="0">
              <a:effectLst/>
            </a:endParaRPr>
          </a:p>
          <a:p>
            <a:br>
              <a:rPr lang="en-US" b="0" dirty="0">
                <a:effectLst/>
              </a:rPr>
            </a:br>
            <a:br>
              <a:rPr lang="en-US" b="0" dirty="0">
                <a:effectLst/>
              </a:rPr>
            </a:br>
            <a:br>
              <a:rPr lang="en-US" b="0" dirty="0">
                <a:effectLst/>
              </a:rPr>
            </a:br>
            <a:endParaRPr lang="en-US" i="1"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391105E4-9E70-4B8C-B294-1B0219D99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0853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Title I students are identified through a multi-step process. Schools must first use multiple academic measures to identify eligible students, then rank and serve students according to academic need.</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Students do not have to be from low-income families to receive services. Low-income poverty data is used to determine a Title I School’s eligibility for funding. Poverty data is not used to determine which students to serve. </a:t>
            </a:r>
            <a:r>
              <a:rPr lang="en-US" sz="1800" b="1" i="0" u="none" strike="noStrike" dirty="0">
                <a:solidFill>
                  <a:srgbClr val="000000"/>
                </a:solidFill>
                <a:effectLst/>
                <a:latin typeface="Calibri" panose="020F0502020204030204" pitchFamily="34" charset="0"/>
              </a:rPr>
              <a:t>Once the funding reaches the school, children are selected for services solely on the basis of academic need.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In a Schoolwide Program all students are Title I students and are a part of the Title I program.</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All staff at the school are also Title I staff. Finally as you might have guessed it, all families are Title I families.</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In other words, that comprehensive program should aim to meet the needs of all students, staff, and families!</a:t>
            </a:r>
            <a:endParaRPr lang="en-US" b="0" dirty="0">
              <a:effectLst/>
            </a:endParaRPr>
          </a:p>
          <a:p>
            <a:br>
              <a:rPr lang="en-US" b="0" dirty="0">
                <a:effectLst/>
              </a:rPr>
            </a:br>
            <a:r>
              <a:rPr lang="en-US" dirty="0"/>
              <a:t>. </a:t>
            </a:r>
            <a:endParaRPr lang="en-US" baseline="0"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391105E4-9E70-4B8C-B294-1B0219D99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94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3d70f3aee_0_2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e3d70f3aee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 connected to MPS although MPS has its own charter schools.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For Title I schools implementing a Title I Targeted Assistance program, the budget item should address the needs of the eligible Title I students, their parents, and their educators.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And, for Title I schools implementing a schoolwide program, the budget item should support the comprehensive improvement efforts identified in the schoolwide plan, because all students in a schoolwide program are eligible to receive services.  </a:t>
            </a:r>
            <a:endParaRPr lang="en-US" b="0" dirty="0">
              <a:effectLst/>
            </a:endParaRPr>
          </a:p>
          <a:p>
            <a:br>
              <a:rPr lang="en-US" dirty="0"/>
            </a:br>
            <a:endParaRPr lang="en-US" baseline="0"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391105E4-9E70-4B8C-B294-1B0219D99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5813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So how should an LEA determine if a cost is allowable under Title I?</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Each LEA is required to have written procedures to determine allowability of costs and those procedures should include a step for the LEA to ensure that the school received its full share of state and local funds. When that is confirmed, the LEA needs to make sure the proposed budget item is addressing the needs of Title I students.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Additionally, like all budget items charged to any federal grant, the costs must be reasonable and necessary to meet the purpose of Title I.</a:t>
            </a:r>
            <a:endParaRPr lang="en-US" b="0" dirty="0">
              <a:effectLst/>
            </a:endParaRPr>
          </a:p>
          <a:p>
            <a:br>
              <a:rPr lang="en-US" b="0" dirty="0">
                <a:effectLst/>
              </a:rPr>
            </a:br>
            <a:br>
              <a:rPr lang="en-US" b="0" dirty="0">
                <a:effectLst/>
              </a:rPr>
            </a:br>
            <a:br>
              <a:rPr lang="en-US" b="0" dirty="0">
                <a:effectLst/>
              </a:rPr>
            </a:br>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5CEBFF9A-DB7B-44B5-B10F-804BFE6778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3799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Title I allocations are aligned to our state's fiscal year. This means that a grant's obligation period begins on July 1 and ends on June 30. </a:t>
            </a:r>
            <a:endParaRPr lang="en-US" sz="16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16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Grant funds not spent within the fiscal year the funds are awarded may be carried over into the next fiscal year.  The amount that can be carried over depends on the size of the LEA's allocation. </a:t>
            </a:r>
            <a:endParaRPr lang="en-US" sz="16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16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Districts receiving a Title I allocation that is less than $50,000 per year may carryover unobligated funds without limitation. </a:t>
            </a:r>
            <a:endParaRPr lang="en-US" sz="16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16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A district with an allocation greater than $50,000 that obligates at least 85 percent of its Title I funds for a given fiscal year may carryover the unobligated funds and obligate them during the succeeding fiscal year. </a:t>
            </a:r>
            <a:endParaRPr lang="en-US" sz="16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16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It is important to note that carryover is based off the LEA’s Title I-A allocation amount plus an funds transferred from Title II-A. </a:t>
            </a:r>
            <a:endParaRPr lang="en-US" sz="1600" b="0" dirty="0">
              <a:effectLst/>
            </a:endParaRPr>
          </a:p>
          <a:p>
            <a:br>
              <a:rPr lang="en-US" sz="1600" dirty="0"/>
            </a:br>
            <a:endParaRPr lang="en-US" sz="1100" dirty="0">
              <a:solidFill>
                <a:srgbClr val="000000"/>
              </a:solidFill>
              <a:ea typeface="Times New Roman"/>
              <a:cs typeface="Calibri"/>
            </a:endParaRP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E89C83DC-0E64-4705-9381-989F9663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0522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For technical assistance on various topics covered in this presentation, please visit the DPI Title I website. There are Title I Shorts which are short videos, under 5 minutes, explaining different Title I topics.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E89C83DC-0E64-4705-9381-989F9663C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5994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e42dc878b5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ge42dc878b5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ge42dc878b5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8154f50b30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8154f50b3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e31b4c01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100">
                <a:solidFill>
                  <a:schemeClr val="dk1"/>
                </a:solidFill>
              </a:rPr>
              <a:t>John</a:t>
            </a: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Let us review the Wisconsin Ed-Fi implementation:</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US" sz="1100">
                <a:solidFill>
                  <a:schemeClr val="dk1"/>
                </a:solidFill>
              </a:rPr>
              <a:t>As you can see, there are several core components of the WISE suite. Let’s take a more detailed look at a flow chart to observe those WISE components and how they all work together. </a:t>
            </a:r>
            <a:endParaRPr sz="1100">
              <a:solidFill>
                <a:schemeClr val="dk1"/>
              </a:solidFill>
            </a:endParaRPr>
          </a:p>
          <a:p>
            <a:pPr marL="469900" lvl="0" indent="-311150" algn="l" rtl="0">
              <a:spcBef>
                <a:spcPts val="0"/>
              </a:spcBef>
              <a:spcAft>
                <a:spcPts val="0"/>
              </a:spcAft>
              <a:buClr>
                <a:schemeClr val="dk1"/>
              </a:buClr>
              <a:buSzPts val="1100"/>
              <a:buChar char="●"/>
            </a:pPr>
            <a:r>
              <a:rPr lang="en-US" sz="1100">
                <a:solidFill>
                  <a:schemeClr val="dk1"/>
                </a:solidFill>
              </a:rPr>
              <a:t>LEA user enters info to WISEid (weekly) and into local SIS </a:t>
            </a:r>
            <a:endParaRPr sz="1100">
              <a:solidFill>
                <a:schemeClr val="dk1"/>
              </a:solidFill>
            </a:endParaRPr>
          </a:p>
          <a:p>
            <a:pPr marL="469900" lvl="0" indent="-311150" algn="l" rtl="0">
              <a:spcBef>
                <a:spcPts val="0"/>
              </a:spcBef>
              <a:spcAft>
                <a:spcPts val="0"/>
              </a:spcAft>
              <a:buClr>
                <a:schemeClr val="dk1"/>
              </a:buClr>
              <a:buSzPts val="1100"/>
              <a:buChar char="●"/>
            </a:pPr>
            <a:r>
              <a:rPr lang="en-US" sz="1100">
                <a:solidFill>
                  <a:schemeClr val="dk1"/>
                </a:solidFill>
              </a:rPr>
              <a:t>That data from the SIS and from WISEid flow into WISEdata via the Ed-Fi API integration. </a:t>
            </a:r>
            <a:endParaRPr sz="1100">
              <a:solidFill>
                <a:schemeClr val="dk1"/>
              </a:solidFill>
            </a:endParaRPr>
          </a:p>
          <a:p>
            <a:pPr marL="469900" lvl="0" indent="-311150" algn="l" rtl="0">
              <a:spcBef>
                <a:spcPts val="0"/>
              </a:spcBef>
              <a:spcAft>
                <a:spcPts val="0"/>
              </a:spcAft>
              <a:buClr>
                <a:schemeClr val="dk1"/>
              </a:buClr>
              <a:buSzPts val="1100"/>
              <a:buChar char="●"/>
            </a:pPr>
            <a:r>
              <a:rPr lang="en-US" sz="1100">
                <a:solidFill>
                  <a:schemeClr val="dk1"/>
                </a:solidFill>
              </a:rPr>
              <a:t>WISEdata runs a validation to check for sound and accurate data, rejects or reports errors and warnings accordingly back to LEA user.</a:t>
            </a:r>
            <a:endParaRPr sz="1100">
              <a:solidFill>
                <a:schemeClr val="dk1"/>
              </a:solidFill>
            </a:endParaRPr>
          </a:p>
          <a:p>
            <a:pPr marL="469900" lvl="0" indent="-311150" algn="l" rtl="0">
              <a:spcBef>
                <a:spcPts val="0"/>
              </a:spcBef>
              <a:spcAft>
                <a:spcPts val="0"/>
              </a:spcAft>
              <a:buClr>
                <a:schemeClr val="dk1"/>
              </a:buClr>
              <a:buSzPts val="1100"/>
              <a:buChar char="●"/>
            </a:pPr>
            <a:r>
              <a:rPr lang="en-US" sz="1100">
                <a:solidFill>
                  <a:schemeClr val="dk1"/>
                </a:solidFill>
              </a:rPr>
              <a:t>LEA corrects and modifies data in SIS and WISEid until accurate and current. </a:t>
            </a:r>
            <a:endParaRPr sz="1100">
              <a:solidFill>
                <a:schemeClr val="dk1"/>
              </a:solidFill>
            </a:endParaRPr>
          </a:p>
          <a:p>
            <a:pPr marL="469900" lvl="0" indent="-311150" algn="l" rtl="0">
              <a:spcBef>
                <a:spcPts val="0"/>
              </a:spcBef>
              <a:spcAft>
                <a:spcPts val="0"/>
              </a:spcAft>
              <a:buClr>
                <a:schemeClr val="dk1"/>
              </a:buClr>
              <a:buSzPts val="1100"/>
              <a:buChar char="●"/>
            </a:pPr>
            <a:r>
              <a:rPr lang="en-US" sz="1100">
                <a:solidFill>
                  <a:schemeClr val="dk1"/>
                </a:solidFill>
              </a:rPr>
              <a:t>Info in WISEdata collected (via snapshots and otherwise) into data warehouse and into WISEdash</a:t>
            </a:r>
            <a:endParaRPr sz="1100">
              <a:solidFill>
                <a:schemeClr val="dk1"/>
              </a:solidFill>
            </a:endParaRPr>
          </a:p>
          <a:p>
            <a:pPr marL="469900" lvl="0" indent="-311150" algn="l" rtl="0">
              <a:spcBef>
                <a:spcPts val="0"/>
              </a:spcBef>
              <a:spcAft>
                <a:spcPts val="0"/>
              </a:spcAft>
              <a:buClr>
                <a:schemeClr val="dk1"/>
              </a:buClr>
              <a:buSzPts val="1100"/>
              <a:buChar char="●"/>
            </a:pPr>
            <a:r>
              <a:rPr lang="en-US" sz="1100">
                <a:solidFill>
                  <a:schemeClr val="dk1"/>
                </a:solidFill>
              </a:rPr>
              <a:t>WISEdash for Districts is a secure way for authorized LEA users to review submitted data in a timely and organized way.</a:t>
            </a:r>
            <a:endParaRPr sz="1100">
              <a:solidFill>
                <a:schemeClr val="dk1"/>
              </a:solidFill>
            </a:endParaRPr>
          </a:p>
          <a:p>
            <a:pPr marL="469900" lvl="0" indent="-311150" algn="l" rtl="0">
              <a:spcBef>
                <a:spcPts val="0"/>
              </a:spcBef>
              <a:spcAft>
                <a:spcPts val="0"/>
              </a:spcAft>
              <a:buClr>
                <a:schemeClr val="dk1"/>
              </a:buClr>
              <a:buSzPts val="1100"/>
              <a:buChar char="●"/>
            </a:pPr>
            <a:r>
              <a:rPr lang="en-US" sz="1100">
                <a:solidFill>
                  <a:schemeClr val="dk1"/>
                </a:solidFill>
              </a:rPr>
              <a:t>WISEdash Public Portal is available to the public, such as for parents to view student data for their children’s schools.</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a:p>
        </p:txBody>
      </p:sp>
      <p:sp>
        <p:nvSpPr>
          <p:cNvPr id="63" name="Google Shape;63;gbe31b4c01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154f50b30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154f50b3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154f50b30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154f50b3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df793dd9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df793dd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3d70f3aee_0_25: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3d70f3aee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154f50b30_0_1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154f50b30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a:t>
            </a:r>
            <a:r>
              <a:rPr lang="en-US">
                <a:solidFill>
                  <a:schemeClr val="dk1"/>
                </a:solidFill>
              </a:rPr>
              <a:t>We have many resources on our data privacy page available to you to use and reference in your districts and schools.  </a:t>
            </a:r>
            <a:r>
              <a:rPr lang="en-US" i="1">
                <a:solidFill>
                  <a:schemeClr val="dk1"/>
                </a:solidFill>
              </a:rPr>
              <a:t>Please use these resources in your districts!</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a:t>
            </a:r>
            <a:r>
              <a:rPr lang="en-US">
                <a:solidFill>
                  <a:schemeClr val="dk1"/>
                </a:solidFill>
              </a:rPr>
              <a:t>In addition, we are using the WETL-the Wisconsin Educational Technology Leaders google community as a way to connect around data privacy statewide.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a:t>
            </a:r>
            <a:r>
              <a:rPr lang="en-US">
                <a:solidFill>
                  <a:schemeClr val="dk1"/>
                </a:solidFill>
              </a:rPr>
              <a:t>We encourage you to attend one of the PTAC sessions at the conference this year to learn more about specific topics around data privacy.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154f50b30_0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154f50b3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154f50b3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g8154f50b3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154f50b30_0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154f50b3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154f50b30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154f50b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8154f50b30_0_1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8154f50b3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154f50b30_0_1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154f50b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300">
                <a:solidFill>
                  <a:srgbClr val="292F33"/>
                </a:solidFill>
                <a:highlight>
                  <a:srgbClr val="FFFFFF"/>
                </a:highlight>
              </a:rPr>
              <a:t>Have a question, comment, and/or suggestion?  Submit a help ticket and someone will respond to your question.</a:t>
            </a:r>
            <a:endParaRPr sz="1300">
              <a:solidFill>
                <a:srgbClr val="292F33"/>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300">
                <a:solidFill>
                  <a:srgbClr val="292F33"/>
                </a:solidFill>
                <a:highlight>
                  <a:srgbClr val="FFFFFF"/>
                </a:highlight>
              </a:rPr>
              <a:t>Two separate help tickets: one specifically around security and access and one for WISE questions</a:t>
            </a:r>
            <a:endParaRPr sz="1300">
              <a:solidFill>
                <a:srgbClr val="292F33"/>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154f50b30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g8154f50b30_0_1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154f50b30_0_1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154f50b3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154f50b30_0_1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154f50b30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0" y="1293834"/>
            <a:ext cx="9144000" cy="1262666"/>
          </a:xfrm>
          <a:prstGeom prst="rect">
            <a:avLst/>
          </a:prstGeom>
          <a:noFill/>
          <a:ln>
            <a:noFill/>
          </a:ln>
        </p:spPr>
        <p:txBody>
          <a:bodyPr spcFirstLastPara="1" wrap="square" lIns="91425" tIns="45700" rIns="91425" bIns="45700" anchor="t" anchorCtr="0">
            <a:noAutofit/>
          </a:bodyPr>
          <a:lstStyle>
            <a:lvl1pPr marL="457200" lvl="0" indent="-22860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 name="Google Shape;11;p2"/>
          <p:cNvSpPr txBox="1">
            <a:spLocks noGrp="1"/>
          </p:cNvSpPr>
          <p:nvPr>
            <p:ph type="body" idx="2"/>
          </p:nvPr>
        </p:nvSpPr>
        <p:spPr>
          <a:xfrm>
            <a:off x="5458013" y="3035370"/>
            <a:ext cx="2228771" cy="112387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228600" algn="l">
              <a:lnSpc>
                <a:spcPct val="100000"/>
              </a:lnSpc>
              <a:spcBef>
                <a:spcPts val="3000"/>
              </a:spcBef>
              <a:spcAft>
                <a:spcPts val="0"/>
              </a:spcAft>
              <a:buClr>
                <a:schemeClr val="dk1"/>
              </a:buClr>
              <a:buSzPts val="1465"/>
              <a:buNone/>
              <a:defRPr sz="1465"/>
            </a:lvl2pPr>
            <a:lvl3pPr marL="1371600" lvl="2" indent="-228600" algn="l">
              <a:lnSpc>
                <a:spcPct val="100000"/>
              </a:lnSpc>
              <a:spcBef>
                <a:spcPts val="375"/>
              </a:spcBef>
              <a:spcAft>
                <a:spcPts val="0"/>
              </a:spcAft>
              <a:buClr>
                <a:schemeClr val="dk1"/>
              </a:buClr>
              <a:buSzPts val="1465"/>
              <a:buNone/>
              <a:defRPr sz="1465"/>
            </a:lvl3pPr>
            <a:lvl4pPr marL="1828800" lvl="3" indent="-228600" algn="l">
              <a:lnSpc>
                <a:spcPct val="100000"/>
              </a:lnSpc>
              <a:spcBef>
                <a:spcPts val="375"/>
              </a:spcBef>
              <a:spcAft>
                <a:spcPts val="0"/>
              </a:spcAft>
              <a:buClr>
                <a:schemeClr val="dk1"/>
              </a:buClr>
              <a:buSzPts val="1465"/>
              <a:buNone/>
              <a:defRPr sz="1465"/>
            </a:lvl4pPr>
            <a:lvl5pPr marL="2286000" lvl="4" indent="-228600" algn="l">
              <a:lnSpc>
                <a:spcPct val="100000"/>
              </a:lnSpc>
              <a:spcBef>
                <a:spcPts val="375"/>
              </a:spcBef>
              <a:spcAft>
                <a:spcPts val="0"/>
              </a:spcAft>
              <a:buClr>
                <a:schemeClr val="dk1"/>
              </a:buClr>
              <a:buSzPts val="1465"/>
              <a:buNone/>
              <a:defRPr sz="1465"/>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 name="Google Shape;12;p2"/>
          <p:cNvPicPr preferRelativeResize="0"/>
          <p:nvPr/>
        </p:nvPicPr>
        <p:blipFill rotWithShape="1">
          <a:blip r:embed="rId2">
            <a:alphaModFix/>
          </a:blip>
          <a:srcRect l="206" t="7102" r="1" b="14555"/>
          <a:stretch/>
        </p:blipFill>
        <p:spPr>
          <a:xfrm>
            <a:off x="-1" y="3248879"/>
            <a:ext cx="9144058" cy="1896438"/>
          </a:xfrm>
          <a:prstGeom prst="rect">
            <a:avLst/>
          </a:prstGeom>
          <a:noFill/>
          <a:ln>
            <a:noFill/>
          </a:ln>
        </p:spPr>
      </p:pic>
      <p:pic>
        <p:nvPicPr>
          <p:cNvPr id="13" name="Google Shape;13;p2"/>
          <p:cNvPicPr preferRelativeResize="0"/>
          <p:nvPr/>
        </p:nvPicPr>
        <p:blipFill rotWithShape="1">
          <a:blip r:embed="rId3">
            <a:alphaModFix/>
          </a:blip>
          <a:srcRect/>
          <a:stretch/>
        </p:blipFill>
        <p:spPr>
          <a:xfrm>
            <a:off x="3262141" y="4465217"/>
            <a:ext cx="2624950" cy="5799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75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75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75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75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75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75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75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750"/>
                                        <p:tgtEl>
                                          <p:spTgt spid="10">
                                            <p:txEl>
                                              <p:pRg st="8" end="8"/>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750"/>
                                        <p:tgtEl>
                                          <p:spTgt spid="11">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1">
                                            <p:txEl>
                                              <p:pRg st="1" end="1"/>
                                            </p:txEl>
                                          </p:spTgt>
                                        </p:tgtEl>
                                        <p:attrNameLst>
                                          <p:attrName>style.visibility</p:attrName>
                                        </p:attrNameLst>
                                      </p:cBhvr>
                                      <p:to>
                                        <p:strVal val="visible"/>
                                      </p:to>
                                    </p:set>
                                    <p:animEffect transition="in" filter="fade">
                                      <p:cBhvr>
                                        <p:cTn id="55" dur="750"/>
                                        <p:tgtEl>
                                          <p:spTgt spid="11">
                                            <p:txEl>
                                              <p:p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1">
                                            <p:txEl>
                                              <p:pRg st="2" end="2"/>
                                            </p:txEl>
                                          </p:spTgt>
                                        </p:tgtEl>
                                        <p:attrNameLst>
                                          <p:attrName>style.visibility</p:attrName>
                                        </p:attrNameLst>
                                      </p:cBhvr>
                                      <p:to>
                                        <p:strVal val="visible"/>
                                      </p:to>
                                    </p:set>
                                    <p:animEffect transition="in" filter="fade">
                                      <p:cBhvr>
                                        <p:cTn id="59" dur="750"/>
                                        <p:tgtEl>
                                          <p:spTgt spid="11">
                                            <p:txEl>
                                              <p:pRg st="2" end="2"/>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Effect transition="in" filter="fade">
                                      <p:cBhvr>
                                        <p:cTn id="63" dur="750"/>
                                        <p:tgtEl>
                                          <p:spTgt spid="11">
                                            <p:txEl>
                                              <p:pRg st="3" end="3"/>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1">
                                            <p:txEl>
                                              <p:pRg st="4" end="4"/>
                                            </p:txEl>
                                          </p:spTgt>
                                        </p:tgtEl>
                                        <p:attrNameLst>
                                          <p:attrName>style.visibility</p:attrName>
                                        </p:attrNameLst>
                                      </p:cBhvr>
                                      <p:to>
                                        <p:strVal val="visible"/>
                                      </p:to>
                                    </p:set>
                                    <p:animEffect transition="in" filter="fade">
                                      <p:cBhvr>
                                        <p:cTn id="67" dur="750"/>
                                        <p:tgtEl>
                                          <p:spTgt spid="11">
                                            <p:txEl>
                                              <p:pRg st="4" end="4"/>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1">
                                            <p:txEl>
                                              <p:pRg st="5" end="5"/>
                                            </p:txEl>
                                          </p:spTgt>
                                        </p:tgtEl>
                                        <p:attrNameLst>
                                          <p:attrName>style.visibility</p:attrName>
                                        </p:attrNameLst>
                                      </p:cBhvr>
                                      <p:to>
                                        <p:strVal val="visible"/>
                                      </p:to>
                                    </p:set>
                                    <p:animEffect transition="in" filter="fade">
                                      <p:cBhvr>
                                        <p:cTn id="71" dur="750"/>
                                        <p:tgtEl>
                                          <p:spTgt spid="11">
                                            <p:txEl>
                                              <p:pRg st="5" end="5"/>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1">
                                            <p:txEl>
                                              <p:pRg st="6" end="6"/>
                                            </p:txEl>
                                          </p:spTgt>
                                        </p:tgtEl>
                                        <p:attrNameLst>
                                          <p:attrName>style.visibility</p:attrName>
                                        </p:attrNameLst>
                                      </p:cBhvr>
                                      <p:to>
                                        <p:strVal val="visible"/>
                                      </p:to>
                                    </p:set>
                                    <p:animEffect transition="in" filter="fade">
                                      <p:cBhvr>
                                        <p:cTn id="75" dur="750"/>
                                        <p:tgtEl>
                                          <p:spTgt spid="11">
                                            <p:txEl>
                                              <p:pRg st="6" end="6"/>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1">
                                            <p:txEl>
                                              <p:pRg st="7" end="7"/>
                                            </p:txEl>
                                          </p:spTgt>
                                        </p:tgtEl>
                                        <p:attrNameLst>
                                          <p:attrName>style.visibility</p:attrName>
                                        </p:attrNameLst>
                                      </p:cBhvr>
                                      <p:to>
                                        <p:strVal val="visible"/>
                                      </p:to>
                                    </p:set>
                                    <p:animEffect transition="in" filter="fade">
                                      <p:cBhvr>
                                        <p:cTn id="79" dur="750"/>
                                        <p:tgtEl>
                                          <p:spTgt spid="11">
                                            <p:txEl>
                                              <p:pRg st="7" end="7"/>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1">
                                            <p:txEl>
                                              <p:pRg st="8" end="8"/>
                                            </p:txEl>
                                          </p:spTgt>
                                        </p:tgtEl>
                                        <p:attrNameLst>
                                          <p:attrName>style.visibility</p:attrName>
                                        </p:attrNameLst>
                                      </p:cBhvr>
                                      <p:to>
                                        <p:strVal val="visible"/>
                                      </p:to>
                                    </p:set>
                                    <p:animEffect transition="in" filter="fade">
                                      <p:cBhvr>
                                        <p:cTn id="83" dur="75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2669A7B3-B36C-45AF-A0D5-195A2ED8EEF1}" type="datetimeFigureOut">
              <a:rPr lang="en-US"/>
              <a:pPr>
                <a:defRPr/>
              </a:pPr>
              <a:t>7/20/2021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5647F450-B010-44F3-A87C-A52A6F362B1F}" type="slidenum">
              <a:rPr lang="en-US"/>
              <a:pPr>
                <a:defRPr/>
              </a:pPr>
              <a:t>‹#›</a:t>
            </a:fld>
            <a:endParaRPr lang="en-US" dirty="0"/>
          </a:p>
        </p:txBody>
      </p:sp>
    </p:spTree>
    <p:extLst>
      <p:ext uri="{BB962C8B-B14F-4D97-AF65-F5344CB8AC3E}">
        <p14:creationId xmlns:p14="http://schemas.microsoft.com/office/powerpoint/2010/main" val="3936275557"/>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999858"/>
            <a:ext cx="6858000" cy="1290782"/>
          </a:xfrm>
          <a:prstGeom prst="rect">
            <a:avLst/>
          </a:prstGeom>
        </p:spPr>
        <p:txBody>
          <a:bodyPr anchor="b">
            <a:normAutofit/>
          </a:bodyPr>
          <a:lstStyle>
            <a:lvl1pPr algn="ctr">
              <a:defRPr sz="4000" baseline="0">
                <a:solidFill>
                  <a:srgbClr val="262087"/>
                </a:solidFill>
                <a:latin typeface="Lato Black" panose="020F0A02020204030203" pitchFamily="34" charset="0"/>
              </a:defRPr>
            </a:lvl1pPr>
          </a:lstStyle>
          <a:p>
            <a:r>
              <a:rPr lang="en-US" dirty="0"/>
              <a:t>Presentation Title</a:t>
            </a:r>
            <a:br>
              <a:rPr lang="en-US" dirty="0"/>
            </a:br>
            <a:r>
              <a:rPr lang="en-US" dirty="0"/>
              <a:t>Georgia Size 40</a:t>
            </a:r>
          </a:p>
        </p:txBody>
      </p:sp>
      <p:sp>
        <p:nvSpPr>
          <p:cNvPr id="3" name="Subtitle 2"/>
          <p:cNvSpPr>
            <a:spLocks noGrp="1"/>
          </p:cNvSpPr>
          <p:nvPr>
            <p:ph type="subTitle" idx="1" hasCustomPrompt="1"/>
          </p:nvPr>
        </p:nvSpPr>
        <p:spPr>
          <a:xfrm>
            <a:off x="5486401" y="3654909"/>
            <a:ext cx="3572143" cy="694471"/>
          </a:xfrm>
        </p:spPr>
        <p:txBody>
          <a:bodyPr/>
          <a:lstStyle>
            <a:lvl1pPr marL="0" indent="0" algn="l">
              <a:buNone/>
              <a:defRPr sz="1800" b="1"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Federal Funding Conference</a:t>
            </a:r>
            <a:br>
              <a:rPr lang="en-US" dirty="0"/>
            </a:br>
            <a:r>
              <a:rPr lang="en-US" dirty="0"/>
              <a:t>February 2018</a:t>
            </a:r>
          </a:p>
        </p:txBody>
      </p:sp>
      <p:sp>
        <p:nvSpPr>
          <p:cNvPr id="10"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pic>
        <p:nvPicPr>
          <p:cNvPr id="7" name="Picture 6">
            <a:extLst>
              <a:ext uri="{FF2B5EF4-FFF2-40B4-BE49-F238E27FC236}">
                <a16:creationId xmlns:a16="http://schemas.microsoft.com/office/drawing/2014/main" id="{C82F8B80-6BCA-4A4F-81C2-99CED074D31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725" b="9440"/>
          <a:stretch/>
        </p:blipFill>
        <p:spPr>
          <a:xfrm>
            <a:off x="2176" y="3392385"/>
            <a:ext cx="9141824" cy="1751115"/>
          </a:xfrm>
          <a:prstGeom prst="rect">
            <a:avLst/>
          </a:prstGeom>
        </p:spPr>
      </p:pic>
    </p:spTree>
    <p:extLst>
      <p:ext uri="{BB962C8B-B14F-4D97-AF65-F5344CB8AC3E}">
        <p14:creationId xmlns:p14="http://schemas.microsoft.com/office/powerpoint/2010/main" val="2228327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11"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1"/>
          <p:cNvSpPr>
            <a:spLocks noGrp="1"/>
          </p:cNvSpPr>
          <p:nvPr>
            <p:ph type="title"/>
          </p:nvPr>
        </p:nvSpPr>
        <p:spPr>
          <a:xfrm>
            <a:off x="196553" y="128187"/>
            <a:ext cx="8776531" cy="700755"/>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41468" y="1244740"/>
            <a:ext cx="7886700" cy="24422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pic>
        <p:nvPicPr>
          <p:cNvPr id="9" name="Picture 8" descr="circle-logo-word-cover-colo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Tree>
    <p:extLst>
      <p:ext uri="{BB962C8B-B14F-4D97-AF65-F5344CB8AC3E}">
        <p14:creationId xmlns:p14="http://schemas.microsoft.com/office/powerpoint/2010/main" val="95568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lide with more text space">
    <p:spTree>
      <p:nvGrpSpPr>
        <p:cNvPr id="1" name=""/>
        <p:cNvGrpSpPr/>
        <p:nvPr/>
      </p:nvGrpSpPr>
      <p:grpSpPr>
        <a:xfrm>
          <a:off x="0" y="0"/>
          <a:ext cx="0" cy="0"/>
          <a:chOff x="0" y="0"/>
          <a:chExt cx="0" cy="0"/>
        </a:xfrm>
      </p:grpSpPr>
      <p:sp>
        <p:nvSpPr>
          <p:cNvPr id="11"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1"/>
          <p:cNvSpPr>
            <a:spLocks noGrp="1"/>
          </p:cNvSpPr>
          <p:nvPr>
            <p:ph type="title"/>
          </p:nvPr>
        </p:nvSpPr>
        <p:spPr>
          <a:xfrm>
            <a:off x="196553" y="128187"/>
            <a:ext cx="8776531" cy="700755"/>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41468" y="1244740"/>
            <a:ext cx="7886700" cy="353841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4875871"/>
            <a:ext cx="9144000" cy="267629"/>
          </a:xfrm>
          <a:prstGeom prst="rect">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401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Panel with Text">
    <p:spTree>
      <p:nvGrpSpPr>
        <p:cNvPr id="1" name=""/>
        <p:cNvGrpSpPr/>
        <p:nvPr/>
      </p:nvGrpSpPr>
      <p:grpSpPr>
        <a:xfrm>
          <a:off x="0" y="0"/>
          <a:ext cx="0" cy="0"/>
          <a:chOff x="0" y="0"/>
          <a:chExt cx="0" cy="0"/>
        </a:xfrm>
      </p:grpSpPr>
      <p:sp>
        <p:nvSpPr>
          <p:cNvPr id="7" name="Rectangle 6"/>
          <p:cNvSpPr/>
          <p:nvPr userDrawn="1"/>
        </p:nvSpPr>
        <p:spPr>
          <a:xfrm>
            <a:off x="0" y="267629"/>
            <a:ext cx="2386361" cy="4608242"/>
          </a:xfrm>
          <a:prstGeom prst="rect">
            <a:avLst/>
          </a:prstGeom>
          <a:solidFill>
            <a:srgbClr val="8DC6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267629"/>
          </a:xfrm>
          <a:prstGeom prst="rect">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4875871"/>
            <a:ext cx="9144000" cy="267629"/>
          </a:xfrm>
          <a:prstGeom prst="rect">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0"/>
          </p:nvPr>
        </p:nvSpPr>
        <p:spPr>
          <a:xfrm>
            <a:off x="94004" y="415798"/>
            <a:ext cx="2221906" cy="437839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1"/>
          </p:nvPr>
        </p:nvSpPr>
        <p:spPr>
          <a:xfrm>
            <a:off x="2480364" y="415799"/>
            <a:ext cx="6509811" cy="404598"/>
          </a:xfrm>
        </p:spPr>
        <p:txBody>
          <a:bodyPr/>
          <a:lstStyle>
            <a:lvl1pPr>
              <a:defRPr>
                <a:solidFill>
                  <a:srgbClr val="333399"/>
                </a:solidFill>
              </a:defRPr>
            </a:lvl1pPr>
          </a:lstStyle>
          <a:p>
            <a:pPr lvl="0"/>
            <a:r>
              <a:rPr lang="en-US" dirty="0"/>
              <a:t>Edit Master text styles</a:t>
            </a:r>
          </a:p>
        </p:txBody>
      </p:sp>
      <p:sp>
        <p:nvSpPr>
          <p:cNvPr id="12" name="Content Placeholder 2"/>
          <p:cNvSpPr>
            <a:spLocks noGrp="1"/>
          </p:cNvSpPr>
          <p:nvPr>
            <p:ph idx="12"/>
          </p:nvPr>
        </p:nvSpPr>
        <p:spPr>
          <a:xfrm>
            <a:off x="2480363" y="820398"/>
            <a:ext cx="6509811" cy="39737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1399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Additional TA Slide">
    <p:spTree>
      <p:nvGrpSpPr>
        <p:cNvPr id="1" name=""/>
        <p:cNvGrpSpPr/>
        <p:nvPr/>
      </p:nvGrpSpPr>
      <p:grpSpPr>
        <a:xfrm>
          <a:off x="0" y="0"/>
          <a:ext cx="0" cy="0"/>
          <a:chOff x="0" y="0"/>
          <a:chExt cx="0" cy="0"/>
        </a:xfrm>
      </p:grpSpPr>
      <p:sp>
        <p:nvSpPr>
          <p:cNvPr id="11"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1"/>
          <p:cNvSpPr>
            <a:spLocks noGrp="1"/>
          </p:cNvSpPr>
          <p:nvPr>
            <p:ph type="title" hasCustomPrompt="1"/>
          </p:nvPr>
        </p:nvSpPr>
        <p:spPr>
          <a:xfrm>
            <a:off x="196553" y="128187"/>
            <a:ext cx="8776531" cy="700755"/>
          </a:xfrm>
          <a:prstGeom prst="rect">
            <a:avLst/>
          </a:prstGeom>
        </p:spPr>
        <p:txBody>
          <a:bodyPr/>
          <a:lstStyle>
            <a:lvl1pPr>
              <a:defRPr baseline="0"/>
            </a:lvl1pPr>
          </a:lstStyle>
          <a:p>
            <a:r>
              <a:rPr lang="en-US" dirty="0"/>
              <a:t>Additional Technical Assistance</a:t>
            </a:r>
          </a:p>
        </p:txBody>
      </p:sp>
      <p:sp>
        <p:nvSpPr>
          <p:cNvPr id="3" name="Content Placeholder 2"/>
          <p:cNvSpPr>
            <a:spLocks noGrp="1"/>
          </p:cNvSpPr>
          <p:nvPr>
            <p:ph idx="1" hasCustomPrompt="1"/>
          </p:nvPr>
        </p:nvSpPr>
        <p:spPr>
          <a:xfrm>
            <a:off x="196553" y="1244740"/>
            <a:ext cx="8776531" cy="2442205"/>
          </a:xfrm>
        </p:spPr>
        <p:txBody>
          <a:bodyPr>
            <a:normAutofit/>
          </a:bodyPr>
          <a:lstStyle>
            <a:lvl1pPr>
              <a:lnSpc>
                <a:spcPct val="100000"/>
              </a:lnSpc>
              <a:spcBef>
                <a:spcPts val="200"/>
              </a:spcBef>
              <a:spcAft>
                <a:spcPts val="200"/>
              </a:spcAft>
              <a:defRPr sz="1890" b="1" baseline="0"/>
            </a:lvl1pPr>
          </a:lstStyle>
          <a:p>
            <a:pPr lvl="0"/>
            <a:r>
              <a:rPr lang="en-US" dirty="0"/>
              <a:t>Text</a:t>
            </a:r>
          </a:p>
          <a:p>
            <a:pPr lvl="0"/>
            <a:r>
              <a:rPr lang="en-US" dirty="0"/>
              <a:t>URL</a:t>
            </a:r>
          </a:p>
          <a:p>
            <a:pPr lvl="0"/>
            <a:r>
              <a:rPr lang="en-US" dirty="0"/>
              <a:t>Text</a:t>
            </a:r>
          </a:p>
          <a:p>
            <a:pPr lvl="0"/>
            <a:r>
              <a:rPr lang="en-US" dirty="0"/>
              <a:t>URL</a:t>
            </a:r>
          </a:p>
          <a:p>
            <a:pPr lvl="0"/>
            <a:r>
              <a:rPr lang="en-US" dirty="0"/>
              <a:t>Text</a:t>
            </a:r>
          </a:p>
          <a:p>
            <a:pPr lvl="0"/>
            <a:r>
              <a:rPr lang="en-US" dirty="0"/>
              <a:t>URL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pic>
        <p:nvPicPr>
          <p:cNvPr id="9" name="Picture 8" descr="circle-logo-word-cover-colo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Tree>
    <p:extLst>
      <p:ext uri="{BB962C8B-B14F-4D97-AF65-F5344CB8AC3E}">
        <p14:creationId xmlns:p14="http://schemas.microsoft.com/office/powerpoint/2010/main" val="229586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24" name="Rectangle 23"/>
          <p:cNvSpPr/>
          <p:nvPr userDrawn="1"/>
        </p:nvSpPr>
        <p:spPr>
          <a:xfrm>
            <a:off x="1066800" y="2114550"/>
            <a:ext cx="32004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8991600" y="2286"/>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0" y="0"/>
            <a:ext cx="9144000" cy="18859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Rectangle 11"/>
          <p:cNvSpPr>
            <a:spLocks noChangeArrowheads="1"/>
          </p:cNvSpPr>
          <p:nvPr userDrawn="1"/>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Subtitle 8"/>
          <p:cNvSpPr>
            <a:spLocks noGrp="1"/>
          </p:cNvSpPr>
          <p:nvPr>
            <p:ph type="subTitle" idx="1"/>
          </p:nvPr>
        </p:nvSpPr>
        <p:spPr>
          <a:xfrm>
            <a:off x="4953000" y="2114550"/>
            <a:ext cx="3200400" cy="22860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endParaRPr kumimoji="0" lang="en-US" dirty="0"/>
          </a:p>
        </p:txBody>
      </p:sp>
      <p:sp>
        <p:nvSpPr>
          <p:cNvPr id="28" name="Date Placeholder 27"/>
          <p:cNvSpPr>
            <a:spLocks noGrp="1"/>
          </p:cNvSpPr>
          <p:nvPr>
            <p:ph type="dt" sz="half" idx="10"/>
          </p:nvPr>
        </p:nvSpPr>
        <p:spPr>
          <a:xfrm>
            <a:off x="5486400" y="4803738"/>
            <a:ext cx="3429000" cy="274320"/>
          </a:xfrm>
        </p:spPr>
        <p:txBody>
          <a:bodyPr/>
          <a:lstStyle>
            <a:lvl1pPr>
              <a:defRPr/>
            </a:lvl1pPr>
          </a:lstStyle>
          <a:p>
            <a:r>
              <a:rPr lang="en-US" dirty="0"/>
              <a:t>Version 1.0</a:t>
            </a:r>
          </a:p>
        </p:txBody>
      </p:sp>
      <p:sp>
        <p:nvSpPr>
          <p:cNvPr id="7" name="Straight Connector 6"/>
          <p:cNvSpPr>
            <a:spLocks noChangeShapeType="1"/>
          </p:cNvSpPr>
          <p:nvPr/>
        </p:nvSpPr>
        <p:spPr bwMode="auto">
          <a:xfrm>
            <a:off x="155448" y="1815084"/>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Rectangle 9"/>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Oval 12"/>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4" name="Oval 13"/>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9" name="Slide Number Placeholder 28"/>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fld id="{C3CB0B32-A403-4877-9364-A02221D54EB0}" type="slidenum">
              <a:rPr lang="en-US" smtClean="0"/>
              <a:pPr/>
              <a:t>‹#›</a:t>
            </a:fld>
            <a:endParaRPr lang="en-US" dirty="0"/>
          </a:p>
        </p:txBody>
      </p:sp>
      <p:sp>
        <p:nvSpPr>
          <p:cNvPr id="22" name="Media Placeholder 21"/>
          <p:cNvSpPr>
            <a:spLocks noGrp="1"/>
          </p:cNvSpPr>
          <p:nvPr>
            <p:ph type="media" sz="quarter" idx="13"/>
          </p:nvPr>
        </p:nvSpPr>
        <p:spPr>
          <a:xfrm>
            <a:off x="1066800" y="2114550"/>
            <a:ext cx="3200400" cy="2286000"/>
          </a:xfrm>
        </p:spPr>
        <p:txBody>
          <a:bodyPr/>
          <a:lstStyle/>
          <a:p>
            <a:endParaRPr lang="en-US" dirty="0"/>
          </a:p>
        </p:txBody>
      </p:sp>
      <p:sp>
        <p:nvSpPr>
          <p:cNvPr id="23" name="Title 2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371974"/>
      </p:ext>
    </p:extLst>
  </p:cSld>
  <p:clrMapOvr>
    <a:overrideClrMapping bg1="lt1" tx1="dk1" bg2="lt2" tx2="dk2" accent1="accent1" accent2="accent2" accent3="accent3" accent4="accent4" accent5="accent5" accent6="accent6" hlink="hlink" folHlink="folHlink"/>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r>
              <a:rPr lang="en-US" dirty="0"/>
              <a:t>Version 1.0</a:t>
            </a:r>
          </a:p>
        </p:txBody>
      </p:sp>
      <p:sp>
        <p:nvSpPr>
          <p:cNvPr id="6" name="Slide Number Placeholder 5"/>
          <p:cNvSpPr>
            <a:spLocks noGrp="1"/>
          </p:cNvSpPr>
          <p:nvPr>
            <p:ph type="sldNum" sz="quarter" idx="12"/>
          </p:nvPr>
        </p:nvSpPr>
        <p:spPr>
          <a:xfrm>
            <a:off x="4361688" y="769779"/>
            <a:ext cx="457200" cy="330994"/>
          </a:xfrm>
        </p:spPr>
        <p:txBody>
          <a:bodyPr/>
          <a:lstStyle/>
          <a:p>
            <a:fld id="{C3CB0B32-A403-4877-9364-A02221D54EB0}" type="slidenum">
              <a:rPr lang="en-US" smtClean="0"/>
              <a:pPr/>
              <a:t>‹#›</a:t>
            </a:fld>
            <a:endParaRPr lang="en-US" dirty="0"/>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48902235"/>
      </p:ext>
    </p:extLst>
  </p:cSld>
  <p:clrMapOvr>
    <a:overrideClrMapping bg1="lt1" tx1="dk1" bg2="lt2" tx2="dk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8991600" y="14288"/>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152400" y="1714500"/>
            <a:ext cx="8833104"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Rectangle 11"/>
          <p:cNvSpPr>
            <a:spLocks noChangeArrowheads="1"/>
          </p:cNvSpPr>
          <p:nvPr/>
        </p:nvSpPr>
        <p:spPr bwMode="auto">
          <a:xfrm>
            <a:off x="155448" y="106764"/>
            <a:ext cx="8833104" cy="1604772"/>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3" name="Text Placeholder 2"/>
          <p:cNvSpPr>
            <a:spLocks noGrp="1"/>
          </p:cNvSpPr>
          <p:nvPr>
            <p:ph type="body" idx="1"/>
          </p:nvPr>
        </p:nvSpPr>
        <p:spPr>
          <a:xfrm>
            <a:off x="1368426" y="2057400"/>
            <a:ext cx="6480174" cy="1254919"/>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4" name="Rectangle 13"/>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4" name="Date Placeholder 3"/>
          <p:cNvSpPr>
            <a:spLocks noGrp="1"/>
          </p:cNvSpPr>
          <p:nvPr>
            <p:ph type="dt" sz="half" idx="10"/>
          </p:nvPr>
        </p:nvSpPr>
        <p:spPr>
          <a:xfrm>
            <a:off x="5410200" y="4800600"/>
            <a:ext cx="3505200" cy="274320"/>
          </a:xfrm>
        </p:spPr>
        <p:txBody>
          <a:bodyPr/>
          <a:lstStyle/>
          <a:p>
            <a:r>
              <a:rPr lang="en-US" dirty="0"/>
              <a:t>Version 1.0</a:t>
            </a:r>
          </a:p>
        </p:txBody>
      </p:sp>
      <p:sp>
        <p:nvSpPr>
          <p:cNvPr id="8" name="Straight Connector 7"/>
          <p:cNvSpPr>
            <a:spLocks noChangeShapeType="1"/>
          </p:cNvSpPr>
          <p:nvPr/>
        </p:nvSpPr>
        <p:spPr bwMode="auto">
          <a:xfrm>
            <a:off x="152400" y="1828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Oval 9"/>
          <p:cNvSpPr/>
          <p:nvPr/>
        </p:nvSpPr>
        <p:spPr>
          <a:xfrm>
            <a:off x="4267200" y="1586484"/>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1" name="Oval 10"/>
          <p:cNvSpPr/>
          <p:nvPr/>
        </p:nvSpPr>
        <p:spPr>
          <a:xfrm>
            <a:off x="4361688" y="1657350"/>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6" name="Slide Number Placeholder 5"/>
          <p:cNvSpPr>
            <a:spLocks noGrp="1"/>
          </p:cNvSpPr>
          <p:nvPr>
            <p:ph type="sldNum" sz="quarter" idx="12"/>
          </p:nvPr>
        </p:nvSpPr>
        <p:spPr>
          <a:xfrm>
            <a:off x="4343400" y="1649588"/>
            <a:ext cx="457200" cy="330994"/>
          </a:xfrm>
        </p:spPr>
        <p:txBody>
          <a:bodyPr/>
          <a:lstStyle>
            <a:lvl1pPr>
              <a:defRPr>
                <a:solidFill>
                  <a:schemeClr val="accent3">
                    <a:shade val="75000"/>
                  </a:schemeClr>
                </a:solidFill>
              </a:defRPr>
            </a:lvl1pPr>
          </a:lstStyle>
          <a:p>
            <a:fld id="{C3CB0B32-A403-4877-9364-A02221D54EB0}" type="slidenum">
              <a:rPr lang="en-US" smtClean="0"/>
              <a:pPr/>
              <a:t>‹#›</a:t>
            </a:fld>
            <a:endParaRPr lang="en-US" dirty="0"/>
          </a:p>
        </p:txBody>
      </p:sp>
      <p:sp>
        <p:nvSpPr>
          <p:cNvPr id="2" name="Title 1"/>
          <p:cNvSpPr>
            <a:spLocks noGrp="1"/>
          </p:cNvSpPr>
          <p:nvPr>
            <p:ph type="title"/>
          </p:nvPr>
        </p:nvSpPr>
        <p:spPr>
          <a:xfrm>
            <a:off x="722313" y="400050"/>
            <a:ext cx="7772400" cy="1143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854367032"/>
      </p:ext>
    </p:extLst>
  </p:cSld>
  <p:clrMapOvr>
    <a:overrideClrMapping bg1="lt1" tx1="dk1" bg2="lt2" tx2="dk2" accent1="accent1" accent2="accent2" accent3="accent3" accent4="accent4" accent5="accent5" accent6="accent6" hlink="hlink" folHlink="folHlink"/>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171450"/>
            <a:ext cx="8534400" cy="569214"/>
          </a:xfrm>
        </p:spPr>
        <p:txBody>
          <a:bodyPr/>
          <a:lstStyle/>
          <a:p>
            <a:r>
              <a:rPr kumimoji="0" lang="en-US"/>
              <a:t>Click to edit Master title style</a:t>
            </a:r>
          </a:p>
        </p:txBody>
      </p:sp>
      <p:sp>
        <p:nvSpPr>
          <p:cNvPr id="5" name="Date Placeholder 4"/>
          <p:cNvSpPr>
            <a:spLocks noGrp="1"/>
          </p:cNvSpPr>
          <p:nvPr>
            <p:ph type="dt" sz="half" idx="10"/>
          </p:nvPr>
        </p:nvSpPr>
        <p:spPr>
          <a:xfrm>
            <a:off x="5791200" y="4807458"/>
            <a:ext cx="3044952" cy="274320"/>
          </a:xfrm>
        </p:spPr>
        <p:txBody>
          <a:bodyPr/>
          <a:lstStyle/>
          <a:p>
            <a:r>
              <a:rPr lang="en-US" dirty="0"/>
              <a:t>Version 1.0</a:t>
            </a:r>
          </a:p>
        </p:txBody>
      </p:sp>
      <p:sp>
        <p:nvSpPr>
          <p:cNvPr id="7" name="Slide Number Placeholder 6"/>
          <p:cNvSpPr>
            <a:spLocks noGrp="1"/>
          </p:cNvSpPr>
          <p:nvPr>
            <p:ph type="sldNum" sz="quarter" idx="12"/>
          </p:nvPr>
        </p:nvSpPr>
        <p:spPr/>
        <p:txBody>
          <a:bodyPr/>
          <a:lstStyle/>
          <a:p>
            <a:fld id="{C3CB0B32-A403-4877-9364-A02221D54EB0}" type="slidenum">
              <a:rPr lang="en-US" smtClean="0"/>
              <a:pPr/>
              <a:t>‹#›</a:t>
            </a:fld>
            <a:endParaRPr lang="en-US" dirty="0"/>
          </a:p>
        </p:txBody>
      </p:sp>
      <p:sp>
        <p:nvSpPr>
          <p:cNvPr id="8" name="Straight Connector 7"/>
          <p:cNvSpPr>
            <a:spLocks noChangeShapeType="1"/>
          </p:cNvSpPr>
          <p:nvPr/>
        </p:nvSpPr>
        <p:spPr bwMode="auto">
          <a:xfrm flipV="1">
            <a:off x="4563081" y="1181739"/>
            <a:ext cx="8921" cy="3614668"/>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Content Placeholder 9"/>
          <p:cNvSpPr>
            <a:spLocks noGrp="1"/>
          </p:cNvSpPr>
          <p:nvPr>
            <p:ph sz="half" idx="1"/>
          </p:nvPr>
        </p:nvSpPr>
        <p:spPr>
          <a:xfrm>
            <a:off x="301752" y="1028700"/>
            <a:ext cx="4038600" cy="3511296"/>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028700"/>
            <a:ext cx="4038600" cy="3511296"/>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82785478"/>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4"/>
        <p:cNvGrpSpPr/>
        <p:nvPr/>
      </p:nvGrpSpPr>
      <p:grpSpPr>
        <a:xfrm>
          <a:off x="0" y="0"/>
          <a:ext cx="0" cy="0"/>
          <a:chOff x="0" y="0"/>
          <a:chExt cx="0" cy="0"/>
        </a:xfrm>
      </p:grpSpPr>
      <p:sp>
        <p:nvSpPr>
          <p:cNvPr id="15" name="Google Shape;15;p3"/>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6" name="Google Shape;16;p3"/>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 name="Google Shape;17;p3"/>
          <p:cNvSpPr txBox="1">
            <a:spLocks noGrp="1"/>
          </p:cNvSpPr>
          <p:nvPr>
            <p:ph type="body" idx="2"/>
          </p:nvPr>
        </p:nvSpPr>
        <p:spPr>
          <a:xfrm>
            <a:off x="2052028" y="1197429"/>
            <a:ext cx="5046877" cy="2512779"/>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650206"/>
            <a:ext cx="0" cy="3140964"/>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20" name="Rectangle 19"/>
          <p:cNvSpPr>
            <a:spLocks noChangeArrowheads="1"/>
          </p:cNvSpPr>
          <p:nvPr/>
        </p:nvSpPr>
        <p:spPr bwMode="white">
          <a:xfrm>
            <a:off x="0" y="0"/>
            <a:ext cx="9144000" cy="108585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1" name="Rectangle 20"/>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2" name="Rectangle 21"/>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1" name="Rectangle 10"/>
          <p:cNvSpPr/>
          <p:nvPr/>
        </p:nvSpPr>
        <p:spPr>
          <a:xfrm>
            <a:off x="152400" y="1028700"/>
            <a:ext cx="8833104"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3" name="Rectangle 12"/>
          <p:cNvSpPr>
            <a:spLocks noChangeArrowheads="1"/>
          </p:cNvSpPr>
          <p:nvPr/>
        </p:nvSpPr>
        <p:spPr bwMode="auto">
          <a:xfrm>
            <a:off x="145923" y="4793742"/>
            <a:ext cx="8833104" cy="233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3" name="Text Placehold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r>
              <a:rPr lang="en-US" dirty="0"/>
              <a:t>Version 1.0</a:t>
            </a:r>
          </a:p>
        </p:txBody>
      </p:sp>
      <p:sp>
        <p:nvSpPr>
          <p:cNvPr id="15" name="Straight Connector 14"/>
          <p:cNvSpPr>
            <a:spLocks noChangeShapeType="1"/>
          </p:cNvSpPr>
          <p:nvPr/>
        </p:nvSpPr>
        <p:spPr bwMode="auto">
          <a:xfrm>
            <a:off x="152400" y="96012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4" name="Content Placeholder 23"/>
          <p:cNvSpPr>
            <a:spLocks noGrp="1"/>
          </p:cNvSpPr>
          <p:nvPr>
            <p:ph sz="quarter" idx="2"/>
          </p:nvPr>
        </p:nvSpPr>
        <p:spPr>
          <a:xfrm>
            <a:off x="301752" y="1853537"/>
            <a:ext cx="4041648" cy="2863803"/>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1853537"/>
            <a:ext cx="4038600" cy="286664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7" name="Oval 26"/>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9" name="Slide Number Placeholder 8"/>
          <p:cNvSpPr>
            <a:spLocks noGrp="1"/>
          </p:cNvSpPr>
          <p:nvPr>
            <p:ph type="sldNum" sz="quarter" idx="12"/>
          </p:nvPr>
        </p:nvSpPr>
        <p:spPr>
          <a:xfrm>
            <a:off x="4343400" y="781812"/>
            <a:ext cx="457200" cy="330994"/>
          </a:xfrm>
        </p:spPr>
        <p:txBody>
          <a:bodyPr/>
          <a:lstStyle>
            <a:lvl1pPr algn="ctr">
              <a:defRPr/>
            </a:lvl1pPr>
          </a:lstStyle>
          <a:p>
            <a:fld id="{C3CB0B32-A403-4877-9364-A02221D54EB0}"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4247441593"/>
      </p:ext>
    </p:extLst>
  </p:cSld>
  <p:clrMapOvr>
    <a:overrideClrMapping bg1="lt1" tx1="dk1" bg2="lt2" tx2="dk2" accent1="accent1" accent2="accent2" accent3="accent3" accent4="accent4" accent5="accent5" accent6="accent6" hlink="hlink" folHlink="folHlink"/>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r>
              <a:rPr lang="en-US" dirty="0"/>
              <a:t>Version 1.0</a:t>
            </a:r>
          </a:p>
        </p:txBody>
      </p:sp>
      <p:sp>
        <p:nvSpPr>
          <p:cNvPr id="5" name="Slide Number Placeholder 4"/>
          <p:cNvSpPr>
            <a:spLocks noGrp="1"/>
          </p:cNvSpPr>
          <p:nvPr>
            <p:ph type="sldNum" sz="quarter" idx="12"/>
          </p:nvPr>
        </p:nvSpPr>
        <p:spPr>
          <a:xfrm>
            <a:off x="4343400" y="777015"/>
            <a:ext cx="457200" cy="330994"/>
          </a:xfrm>
        </p:spPr>
        <p:txBody>
          <a:bodyPr/>
          <a:lstStyle/>
          <a:p>
            <a:fld id="{C3CB0B32-A403-4877-9364-A02221D54EB0}" type="slidenum">
              <a:rPr lang="en-US" smtClean="0"/>
              <a:pPr/>
              <a:t>‹#›</a:t>
            </a:fld>
            <a:endParaRPr lang="en-US" dirty="0"/>
          </a:p>
        </p:txBody>
      </p:sp>
    </p:spTree>
    <p:extLst>
      <p:ext uri="{BB962C8B-B14F-4D97-AF65-F5344CB8AC3E}">
        <p14:creationId xmlns:p14="http://schemas.microsoft.com/office/powerpoint/2010/main" val="136620572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8" name="Rectangle 7"/>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Rectangle 9"/>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Rectangle 8"/>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5" name="Rectangle 4"/>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6" name="Rectangle 5"/>
          <p:cNvSpPr>
            <a:spLocks noChangeArrowheads="1"/>
          </p:cNvSpPr>
          <p:nvPr/>
        </p:nvSpPr>
        <p:spPr bwMode="auto">
          <a:xfrm>
            <a:off x="152400" y="118872"/>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 name="Date Placeholder 1"/>
          <p:cNvSpPr>
            <a:spLocks noGrp="1"/>
          </p:cNvSpPr>
          <p:nvPr>
            <p:ph type="dt" sz="half" idx="10"/>
          </p:nvPr>
        </p:nvSpPr>
        <p:spPr/>
        <p:txBody>
          <a:bodyPr/>
          <a:lstStyle/>
          <a:p>
            <a:r>
              <a:rPr lang="en-US" dirty="0"/>
              <a:t>Version 1.0</a:t>
            </a:r>
          </a:p>
        </p:txBody>
      </p:sp>
      <p:sp>
        <p:nvSpPr>
          <p:cNvPr id="4" name="Slide Number Placeholder 3"/>
          <p:cNvSpPr>
            <a:spLocks noGrp="1"/>
          </p:cNvSpPr>
          <p:nvPr>
            <p:ph type="sldNum" sz="quarter" idx="12"/>
          </p:nvPr>
        </p:nvSpPr>
        <p:spPr>
          <a:xfrm>
            <a:off x="4267200" y="4743450"/>
            <a:ext cx="609600" cy="330993"/>
          </a:xfrm>
        </p:spPr>
        <p:txBody>
          <a:bodyPr/>
          <a:lstStyle>
            <a:lvl1pPr>
              <a:defRPr>
                <a:solidFill>
                  <a:srgbClr val="FFFFFF"/>
                </a:solidFill>
              </a:defRPr>
            </a:lvl1pPr>
          </a:lstStyle>
          <a:p>
            <a:fld id="{C3CB0B32-A403-4877-9364-A02221D54EB0}" type="slidenum">
              <a:rPr lang="en-US" smtClean="0"/>
              <a:pPr/>
              <a:t>‹#›</a:t>
            </a:fld>
            <a:endParaRPr lang="en-US" dirty="0"/>
          </a:p>
        </p:txBody>
      </p:sp>
    </p:spTree>
    <p:extLst>
      <p:ext uri="{BB962C8B-B14F-4D97-AF65-F5344CB8AC3E}">
        <p14:creationId xmlns:p14="http://schemas.microsoft.com/office/powerpoint/2010/main" val="6750674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14300"/>
            <a:ext cx="8833104" cy="2286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5" name="Rectangle 14"/>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0" y="0"/>
            <a:ext cx="9144000" cy="89154"/>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7" name="Rectangle 16"/>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Rectangle 12"/>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 name="Title 1"/>
          <p:cNvSpPr>
            <a:spLocks noGrp="1"/>
          </p:cNvSpPr>
          <p:nvPr>
            <p:ph type="title"/>
          </p:nvPr>
        </p:nvSpPr>
        <p:spPr>
          <a:xfrm>
            <a:off x="381000" y="685800"/>
            <a:ext cx="2362200" cy="74295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14300"/>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Straight Connector 8"/>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20" name="Content Placeholder 19"/>
          <p:cNvSpPr>
            <a:spLocks noGrp="1"/>
          </p:cNvSpPr>
          <p:nvPr>
            <p:ph sz="quarter" idx="1"/>
          </p:nvPr>
        </p:nvSpPr>
        <p:spPr>
          <a:xfrm>
            <a:off x="3124200" y="514350"/>
            <a:ext cx="5638800" cy="40576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1" name="Oval 10"/>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7" name="Slide Number Placeholder 6"/>
          <p:cNvSpPr>
            <a:spLocks noGrp="1"/>
          </p:cNvSpPr>
          <p:nvPr>
            <p:ph type="sldNum" sz="quarter" idx="12"/>
          </p:nvPr>
        </p:nvSpPr>
        <p:spPr>
          <a:xfrm>
            <a:off x="1371600" y="234554"/>
            <a:ext cx="457200" cy="330994"/>
          </a:xfrm>
        </p:spPr>
        <p:txBody>
          <a:bodyPr/>
          <a:lstStyle>
            <a:lvl1pPr>
              <a:defRPr>
                <a:solidFill>
                  <a:schemeClr val="accent3">
                    <a:shade val="75000"/>
                  </a:schemeClr>
                </a:solidFill>
              </a:defRPr>
            </a:lvl1pPr>
          </a:lstStyle>
          <a:p>
            <a:fld id="{C3CB0B32-A403-4877-9364-A02221D54EB0}" type="slidenum">
              <a:rPr lang="en-US" smtClean="0"/>
              <a:pPr/>
              <a:t>‹#›</a:t>
            </a:fld>
            <a:endParaRPr lang="en-US" dirty="0"/>
          </a:p>
        </p:txBody>
      </p:sp>
      <p:sp>
        <p:nvSpPr>
          <p:cNvPr id="21" name="Rectangle 20"/>
          <p:cNvSpPr>
            <a:spLocks noChangeArrowheads="1"/>
          </p:cNvSpPr>
          <p:nvPr userDrawn="1"/>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5" name="Date Placeholder 4"/>
          <p:cNvSpPr>
            <a:spLocks noGrp="1"/>
          </p:cNvSpPr>
          <p:nvPr>
            <p:ph type="dt" sz="half" idx="10"/>
          </p:nvPr>
        </p:nvSpPr>
        <p:spPr/>
        <p:txBody>
          <a:bodyPr/>
          <a:lstStyle/>
          <a:p>
            <a:r>
              <a:rPr lang="en-US" dirty="0"/>
              <a:t>Version 1.0</a:t>
            </a:r>
          </a:p>
        </p:txBody>
      </p:sp>
    </p:spTree>
    <p:extLst>
      <p:ext uri="{BB962C8B-B14F-4D97-AF65-F5344CB8AC3E}">
        <p14:creationId xmlns:p14="http://schemas.microsoft.com/office/powerpoint/2010/main" val="1010777142"/>
      </p:ext>
    </p:extLst>
  </p:cSld>
  <p:clrMapOvr>
    <a:overrideClrMapping bg1="lt1" tx1="dk1" bg2="lt2" tx2="dk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0005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7" name="Rectangle 16"/>
          <p:cNvSpPr>
            <a:spLocks noChangeArrowheads="1"/>
          </p:cNvSpPr>
          <p:nvPr/>
        </p:nvSpPr>
        <p:spPr bwMode="white">
          <a:xfrm>
            <a:off x="0" y="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20" name="Rectangle 19"/>
          <p:cNvSpPr>
            <a:spLocks noChangeArrowheads="1"/>
          </p:cNvSpPr>
          <p:nvPr/>
        </p:nvSpPr>
        <p:spPr bwMode="auto">
          <a:xfrm>
            <a:off x="152400" y="114300"/>
            <a:ext cx="8833104" cy="22631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8" name="Rectangle 7"/>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5" name="Rectangle 14"/>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Oval 11"/>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3" name="Oval 12"/>
          <p:cNvSpPr/>
          <p:nvPr/>
        </p:nvSpPr>
        <p:spPr>
          <a:xfrm>
            <a:off x="1389888" y="242316"/>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7" name="Slide Number Placeholder 6"/>
          <p:cNvSpPr>
            <a:spLocks noGrp="1"/>
          </p:cNvSpPr>
          <p:nvPr>
            <p:ph type="sldNum" sz="quarter" idx="12"/>
          </p:nvPr>
        </p:nvSpPr>
        <p:spPr>
          <a:xfrm>
            <a:off x="1371600" y="234554"/>
            <a:ext cx="457200" cy="330994"/>
          </a:xfrm>
        </p:spPr>
        <p:txBody>
          <a:bodyPr/>
          <a:lstStyle/>
          <a:p>
            <a:fld id="{C3CB0B32-A403-4877-9364-A02221D54EB0}" type="slidenum">
              <a:rPr lang="en-US" smtClean="0"/>
              <a:pPr/>
              <a:t>‹#›</a:t>
            </a:fld>
            <a:endParaRPr lang="en-US" dirty="0"/>
          </a:p>
        </p:txBody>
      </p:sp>
      <p:sp>
        <p:nvSpPr>
          <p:cNvPr id="2" name="Title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457200"/>
            <a:ext cx="5867400" cy="3200400"/>
          </a:xfrm>
        </p:spPr>
        <p:txBody>
          <a:bodyPr/>
          <a:lstStyle>
            <a:lvl1pPr marL="0" indent="0">
              <a:buNone/>
              <a:defRPr sz="2400"/>
            </a:lvl1pPr>
          </a:lstStyle>
          <a:p>
            <a:r>
              <a:rPr kumimoji="0" lang="en-US" dirty="0"/>
              <a:t>Click icon to add picture</a:t>
            </a:r>
          </a:p>
        </p:txBody>
      </p:sp>
      <p:sp>
        <p:nvSpPr>
          <p:cNvPr id="4" name="Text Placeholder 3"/>
          <p:cNvSpPr>
            <a:spLocks noGrp="1"/>
          </p:cNvSpPr>
          <p:nvPr>
            <p:ph type="body" sz="half" idx="2"/>
          </p:nvPr>
        </p:nvSpPr>
        <p:spPr>
          <a:xfrm>
            <a:off x="381000" y="742950"/>
            <a:ext cx="2438400" cy="394335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5" name="Date Placeholder 4"/>
          <p:cNvSpPr>
            <a:spLocks noGrp="1"/>
          </p:cNvSpPr>
          <p:nvPr>
            <p:ph type="dt" sz="half" idx="10"/>
          </p:nvPr>
        </p:nvSpPr>
        <p:spPr>
          <a:xfrm>
            <a:off x="5788152" y="4803738"/>
            <a:ext cx="3044952" cy="274320"/>
          </a:xfrm>
        </p:spPr>
        <p:txBody>
          <a:bodyPr/>
          <a:lstStyle/>
          <a:p>
            <a:r>
              <a:rPr lang="en-US" dirty="0"/>
              <a:t>Version 1.0</a:t>
            </a:r>
          </a:p>
        </p:txBody>
      </p:sp>
    </p:spTree>
    <p:extLst>
      <p:ext uri="{BB962C8B-B14F-4D97-AF65-F5344CB8AC3E}">
        <p14:creationId xmlns:p14="http://schemas.microsoft.com/office/powerpoint/2010/main" val="5564807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dirty="0"/>
              <a:t>Version 1.0</a:t>
            </a:r>
          </a:p>
        </p:txBody>
      </p:sp>
      <p:sp>
        <p:nvSpPr>
          <p:cNvPr id="6" name="Slide Number Placeholder 5"/>
          <p:cNvSpPr>
            <a:spLocks noGrp="1"/>
          </p:cNvSpPr>
          <p:nvPr>
            <p:ph type="sldNum" sz="quarter" idx="12"/>
          </p:nvPr>
        </p:nvSpPr>
        <p:spPr/>
        <p:txBody>
          <a:bodyPr/>
          <a:lstStyle/>
          <a:p>
            <a:fld id="{C3CB0B32-A403-4877-9364-A02221D54EB0}" type="slidenum">
              <a:rPr lang="en-US" smtClean="0"/>
              <a:pPr/>
              <a:t>‹#›</a:t>
            </a:fld>
            <a:endParaRPr lang="en-US" dirty="0"/>
          </a:p>
        </p:txBody>
      </p:sp>
    </p:spTree>
    <p:extLst>
      <p:ext uri="{BB962C8B-B14F-4D97-AF65-F5344CB8AC3E}">
        <p14:creationId xmlns:p14="http://schemas.microsoft.com/office/powerpoint/2010/main" val="709308067"/>
      </p:ext>
    </p:extLst>
  </p:cSld>
  <p:clrMapOvr>
    <a:overrideClrMapping bg1="lt1" tx1="dk1" bg2="lt2" tx2="dk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8" name="Rectangle 7"/>
          <p:cNvSpPr>
            <a:spLocks noChangeArrowheads="1"/>
          </p:cNvSpPr>
          <p:nvPr/>
        </p:nvSpPr>
        <p:spPr bwMode="white">
          <a:xfrm>
            <a:off x="7010400" y="0"/>
            <a:ext cx="21336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Rectangle 8"/>
          <p:cNvSpPr>
            <a:spLocks noChangeArrowheads="1"/>
          </p:cNvSpPr>
          <p:nvPr/>
        </p:nvSpPr>
        <p:spPr bwMode="white">
          <a:xfrm>
            <a:off x="0" y="0"/>
            <a:ext cx="9144000" cy="11658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Rectangle 9"/>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1" name="Rectangle 10"/>
          <p:cNvSpPr>
            <a:spLocks noChangeArrowheads="1"/>
          </p:cNvSpPr>
          <p:nvPr/>
        </p:nvSpPr>
        <p:spPr bwMode="auto">
          <a:xfrm>
            <a:off x="146304" y="4793743"/>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Rectangle 11"/>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3" name="Straight Connector 12"/>
          <p:cNvSpPr>
            <a:spLocks noChangeShapeType="1"/>
          </p:cNvSpPr>
          <p:nvPr/>
        </p:nvSpPr>
        <p:spPr bwMode="auto">
          <a:xfrm rot="5400000">
            <a:off x="4802505" y="2458593"/>
            <a:ext cx="468401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4" name="Oval 13"/>
          <p:cNvSpPr/>
          <p:nvPr/>
        </p:nvSpPr>
        <p:spPr>
          <a:xfrm>
            <a:off x="6839712"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5" name="Oval 14"/>
          <p:cNvSpPr/>
          <p:nvPr/>
        </p:nvSpPr>
        <p:spPr>
          <a:xfrm>
            <a:off x="6934200" y="2265188"/>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6" name="Slide Number Placeholder 5"/>
          <p:cNvSpPr>
            <a:spLocks noGrp="1"/>
          </p:cNvSpPr>
          <p:nvPr>
            <p:ph type="sldNum" sz="quarter" idx="12"/>
          </p:nvPr>
        </p:nvSpPr>
        <p:spPr>
          <a:xfrm>
            <a:off x="6915912" y="2257426"/>
            <a:ext cx="457200" cy="330994"/>
          </a:xfrm>
        </p:spPr>
        <p:txBody>
          <a:bodyPr/>
          <a:lstStyle/>
          <a:p>
            <a:fld id="{C3CB0B32-A403-4877-9364-A02221D54EB0}" type="slidenum">
              <a:rPr lang="en-US" smtClean="0"/>
              <a:pPr/>
              <a:t>‹#›</a:t>
            </a:fld>
            <a:endParaRPr lang="en-US" dirty="0"/>
          </a:p>
        </p:txBody>
      </p:sp>
      <p:sp>
        <p:nvSpPr>
          <p:cNvPr id="3" name="Vertical Text Placeholder 2"/>
          <p:cNvSpPr>
            <a:spLocks noGrp="1"/>
          </p:cNvSpPr>
          <p:nvPr>
            <p:ph type="body" orient="vert" idx="1"/>
          </p:nvPr>
        </p:nvSpPr>
        <p:spPr>
          <a:xfrm>
            <a:off x="304800" y="228600"/>
            <a:ext cx="6553200" cy="43660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dirty="0"/>
              <a:t>Version 1.0</a:t>
            </a:r>
          </a:p>
        </p:txBody>
      </p:sp>
      <p:sp>
        <p:nvSpPr>
          <p:cNvPr id="2" name="Vertical Title 1"/>
          <p:cNvSpPr>
            <a:spLocks noGrp="1"/>
          </p:cNvSpPr>
          <p:nvPr>
            <p:ph type="title" orient="vert"/>
          </p:nvPr>
        </p:nvSpPr>
        <p:spPr>
          <a:xfrm>
            <a:off x="7391400" y="228601"/>
            <a:ext cx="1447800" cy="4388644"/>
          </a:xfrm>
        </p:spPr>
        <p:txBody>
          <a:bodyPr vert="eaVert"/>
          <a:lstStyle/>
          <a:p>
            <a:r>
              <a:rPr kumimoji="0" lang="en-US"/>
              <a:t>Click to edit Master title style</a:t>
            </a:r>
          </a:p>
        </p:txBody>
      </p:sp>
    </p:spTree>
    <p:extLst>
      <p:ext uri="{BB962C8B-B14F-4D97-AF65-F5344CB8AC3E}">
        <p14:creationId xmlns:p14="http://schemas.microsoft.com/office/powerpoint/2010/main" val="1435350720"/>
      </p:ext>
    </p:extLst>
  </p:cSld>
  <p:clrMapOvr>
    <a:overrideClrMapping bg1="lt1" tx1="dk1" bg2="lt2" tx2="dk2" accent1="accent1" accent2="accent2" accent3="accent3" accent4="accent4" accent5="accent5" accent6="accent6" hlink="hlink" folHlink="folHlink"/>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14"/>
          <p:cNvSpPr>
            <a:spLocks noGrp="1"/>
          </p:cNvSpPr>
          <p:nvPr>
            <p:ph type="body" sz="quarter" idx="10" hasCustomPrompt="1"/>
          </p:nvPr>
        </p:nvSpPr>
        <p:spPr>
          <a:xfrm>
            <a:off x="1364321" y="1293834"/>
            <a:ext cx="6311370" cy="1262666"/>
          </a:xfrm>
          <a:prstGeom prst="rect">
            <a:avLst/>
          </a:prstGeom>
        </p:spPr>
        <p:txBody>
          <a:bodyPr>
            <a:noAutofit/>
          </a:bodyPr>
          <a:lstStyle>
            <a:lvl1pPr marL="0" indent="0" algn="ctr">
              <a:lnSpc>
                <a:spcPts val="3820"/>
              </a:lnSpc>
              <a:buNone/>
              <a:defRPr sz="3600" baseline="0">
                <a:solidFill>
                  <a:srgbClr val="333399"/>
                </a:solidFill>
                <a:latin typeface="Lato Black" panose="020F0A02020204030203" pitchFamily="34" charset="0"/>
              </a:defRPr>
            </a:lvl1pPr>
            <a:lvl2pPr>
              <a:defRPr sz="2637">
                <a:solidFill>
                  <a:srgbClr val="333399"/>
                </a:solidFill>
                <a:latin typeface="+mj-lt"/>
              </a:defRPr>
            </a:lvl2pPr>
            <a:lvl3pPr>
              <a:defRPr sz="2637">
                <a:solidFill>
                  <a:srgbClr val="333399"/>
                </a:solidFill>
                <a:latin typeface="+mj-lt"/>
              </a:defRPr>
            </a:lvl3pPr>
            <a:lvl4pPr>
              <a:defRPr sz="2637">
                <a:solidFill>
                  <a:srgbClr val="333399"/>
                </a:solidFill>
                <a:latin typeface="+mj-lt"/>
              </a:defRPr>
            </a:lvl4pPr>
            <a:lvl5pPr>
              <a:defRPr sz="2637">
                <a:solidFill>
                  <a:srgbClr val="333399"/>
                </a:solidFill>
                <a:latin typeface="+mj-lt"/>
              </a:defRPr>
            </a:lvl5pPr>
          </a:lstStyle>
          <a:p>
            <a:pPr lvl="0"/>
            <a:r>
              <a:rPr lang="en-US" dirty="0"/>
              <a:t>Presentation Title</a:t>
            </a:r>
            <a:br>
              <a:rPr lang="en-US" dirty="0"/>
            </a:br>
            <a:r>
              <a:rPr lang="en-US" dirty="0"/>
              <a:t>Slide Master</a:t>
            </a:r>
          </a:p>
        </p:txBody>
      </p:sp>
      <p:sp>
        <p:nvSpPr>
          <p:cNvPr id="12" name="Text Placeholder 16"/>
          <p:cNvSpPr>
            <a:spLocks noGrp="1"/>
          </p:cNvSpPr>
          <p:nvPr>
            <p:ph type="body" sz="quarter" idx="11" hasCustomPrompt="1"/>
          </p:nvPr>
        </p:nvSpPr>
        <p:spPr>
          <a:xfrm>
            <a:off x="5458013" y="3035370"/>
            <a:ext cx="2228771" cy="1123872"/>
          </a:xfrm>
          <a:prstGeom prst="rect">
            <a:avLst/>
          </a:prstGeom>
        </p:spPr>
        <p:txBody>
          <a:bodyPr>
            <a:normAutofit/>
          </a:bodyPr>
          <a:lstStyle>
            <a:lvl1pPr marL="0" indent="0" algn="l">
              <a:lnSpc>
                <a:spcPct val="100000"/>
              </a:lnSpc>
              <a:buNone/>
              <a:defRPr sz="1800"/>
            </a:lvl1pPr>
            <a:lvl2pPr marL="342789" indent="0">
              <a:lnSpc>
                <a:spcPct val="100000"/>
              </a:lnSpc>
              <a:buNone/>
              <a:defRPr sz="1465"/>
            </a:lvl2pPr>
            <a:lvl3pPr marL="685578" indent="0">
              <a:lnSpc>
                <a:spcPct val="100000"/>
              </a:lnSpc>
              <a:buNone/>
              <a:defRPr sz="1465"/>
            </a:lvl3pPr>
            <a:lvl4pPr marL="1028367" indent="0">
              <a:lnSpc>
                <a:spcPct val="100000"/>
              </a:lnSpc>
              <a:buNone/>
              <a:defRPr sz="1465"/>
            </a:lvl4pPr>
            <a:lvl5pPr marL="1371156" indent="0">
              <a:lnSpc>
                <a:spcPct val="100000"/>
              </a:lnSpc>
              <a:buNone/>
              <a:defRPr sz="1465"/>
            </a:lvl5pPr>
          </a:lstStyle>
          <a:p>
            <a:pPr lvl="0"/>
            <a:r>
              <a:rPr lang="en-US" dirty="0"/>
              <a:t>Name of Presenter</a:t>
            </a:r>
            <a:br>
              <a:rPr lang="en-US" dirty="0"/>
            </a:br>
            <a:r>
              <a:rPr lang="en-US" dirty="0"/>
              <a:t>Title</a:t>
            </a:r>
            <a:br>
              <a:rPr lang="en-US" dirty="0"/>
            </a:br>
            <a:r>
              <a:rPr lang="en-US" dirty="0"/>
              <a:t>Date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06" t="7103" r="1" b="14555"/>
          <a:stretch/>
        </p:blipFill>
        <p:spPr>
          <a:xfrm>
            <a:off x="-1" y="3248879"/>
            <a:ext cx="9144058" cy="1896438"/>
          </a:xfrm>
          <a:prstGeom prst="rect">
            <a:avLst/>
          </a:prstGeom>
        </p:spPr>
      </p:pic>
      <p:pic>
        <p:nvPicPr>
          <p:cNvPr id="7" name="Picture 6">
            <a:extLst>
              <a:ext uri="{FF2B5EF4-FFF2-40B4-BE49-F238E27FC236}">
                <a16:creationId xmlns:a16="http://schemas.microsoft.com/office/drawing/2014/main" id="{ED34A693-CBAE-354E-A037-32CD52C27D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2141" y="4465217"/>
            <a:ext cx="2624950" cy="579981"/>
          </a:xfrm>
          <a:prstGeom prst="rect">
            <a:avLst/>
          </a:prstGeom>
        </p:spPr>
      </p:pic>
    </p:spTree>
    <p:extLst>
      <p:ext uri="{BB962C8B-B14F-4D97-AF65-F5344CB8AC3E}">
        <p14:creationId xmlns:p14="http://schemas.microsoft.com/office/powerpoint/2010/main" val="19099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childTnLst>
                </p:cTn>
              </p:par>
            </p:tnLst>
          </p:tmpl>
        </p:tmplLst>
      </p:bldP>
    </p:bldLst>
  </p:timing>
  <p:extLst>
    <p:ext uri="{DCECCB84-F9BA-43D5-87BE-67443E8EF086}">
      <p15:sldGuideLst xmlns:p15="http://schemas.microsoft.com/office/powerpoint/2012/main">
        <p15:guide id="1" orient="horz" pos="1620">
          <p15:clr>
            <a:srgbClr val="FBAE40"/>
          </p15:clr>
        </p15:guide>
        <p15:guide id="2" pos="300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0" y="3710208"/>
            <a:ext cx="9152873" cy="1436291"/>
          </a:xfrm>
          <a:prstGeom prst="rect">
            <a:avLst/>
          </a:prstGeom>
        </p:spPr>
      </p:pic>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lvl1pPr>
            <a:lvl2pPr marL="342789" indent="0">
              <a:buNone/>
              <a:defRPr sz="1758"/>
            </a:lvl2pPr>
            <a:lvl3pPr marL="685578" indent="0">
              <a:buNone/>
              <a:defRPr sz="1758"/>
            </a:lvl3pPr>
            <a:lvl4pPr marL="1028368" indent="0">
              <a:buNone/>
              <a:defRPr sz="1758"/>
            </a:lvl4pPr>
            <a:lvl5pPr marL="1371157" indent="0">
              <a:buNone/>
              <a:defRPr sz="1758"/>
            </a:lvl5pPr>
          </a:lstStyle>
          <a:p>
            <a:pPr lvl="0"/>
            <a:endParaRPr lang="en-US" dirty="0"/>
          </a:p>
        </p:txBody>
      </p:sp>
      <p:pic>
        <p:nvPicPr>
          <p:cNvPr id="7" name="Picture 6" descr="circle-logo-word-cover-colo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Tree>
    <p:extLst>
      <p:ext uri="{BB962C8B-B14F-4D97-AF65-F5344CB8AC3E}">
        <p14:creationId xmlns:p14="http://schemas.microsoft.com/office/powerpoint/2010/main" val="2475371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pic>
        <p:nvPicPr>
          <p:cNvPr id="7" name="Picture 6" descr="circle-logo-word-cover-colo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
        <p:nvSpPr>
          <p:cNvPr id="3" name="Media Placeholder 2"/>
          <p:cNvSpPr>
            <a:spLocks noGrp="1"/>
          </p:cNvSpPr>
          <p:nvPr>
            <p:ph type="media" sz="quarter" idx="15"/>
          </p:nvPr>
        </p:nvSpPr>
        <p:spPr>
          <a:xfrm>
            <a:off x="2042012" y="1304873"/>
            <a:ext cx="5045075" cy="2530475"/>
          </a:xfrm>
        </p:spPr>
        <p:txBody>
          <a:bodyPr/>
          <a:lstStyle/>
          <a:p>
            <a:endParaRPr lang="en-US"/>
          </a:p>
        </p:txBody>
      </p:sp>
    </p:spTree>
    <p:extLst>
      <p:ext uri="{BB962C8B-B14F-4D97-AF65-F5344CB8AC3E}">
        <p14:creationId xmlns:p14="http://schemas.microsoft.com/office/powerpoint/2010/main" val="2650681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14"/>
          <p:cNvSpPr>
            <a:spLocks noGrp="1"/>
          </p:cNvSpPr>
          <p:nvPr>
            <p:ph type="body" sz="quarter" idx="10" hasCustomPrompt="1"/>
          </p:nvPr>
        </p:nvSpPr>
        <p:spPr>
          <a:xfrm>
            <a:off x="1416575" y="1293834"/>
            <a:ext cx="6311370" cy="1262666"/>
          </a:xfrm>
          <a:prstGeom prst="rect">
            <a:avLst/>
          </a:prstGeom>
        </p:spPr>
        <p:txBody>
          <a:bodyPr>
            <a:noAutofit/>
          </a:bodyPr>
          <a:lstStyle>
            <a:lvl1pPr marL="0" indent="0" algn="ctr">
              <a:lnSpc>
                <a:spcPts val="3820"/>
              </a:lnSpc>
              <a:buNone/>
              <a:defRPr sz="3600" baseline="0">
                <a:solidFill>
                  <a:srgbClr val="333399"/>
                </a:solidFill>
                <a:latin typeface="Lato Black" panose="020F0A02020204030203" pitchFamily="34" charset="0"/>
              </a:defRPr>
            </a:lvl1pPr>
            <a:lvl2pPr>
              <a:defRPr sz="2637">
                <a:solidFill>
                  <a:srgbClr val="333399"/>
                </a:solidFill>
                <a:latin typeface="+mj-lt"/>
              </a:defRPr>
            </a:lvl2pPr>
            <a:lvl3pPr>
              <a:defRPr sz="2637">
                <a:solidFill>
                  <a:srgbClr val="333399"/>
                </a:solidFill>
                <a:latin typeface="+mj-lt"/>
              </a:defRPr>
            </a:lvl3pPr>
            <a:lvl4pPr>
              <a:defRPr sz="2637">
                <a:solidFill>
                  <a:srgbClr val="333399"/>
                </a:solidFill>
                <a:latin typeface="+mj-lt"/>
              </a:defRPr>
            </a:lvl4pPr>
            <a:lvl5pPr>
              <a:defRPr sz="2637">
                <a:solidFill>
                  <a:srgbClr val="333399"/>
                </a:solidFill>
                <a:latin typeface="+mj-lt"/>
              </a:defRPr>
            </a:lvl5pPr>
          </a:lstStyle>
          <a:p>
            <a:pPr lvl="0"/>
            <a:r>
              <a:rPr lang="en-US" dirty="0"/>
              <a:t>Presentation Title</a:t>
            </a:r>
            <a:br>
              <a:rPr lang="en-US" dirty="0"/>
            </a:br>
            <a:r>
              <a:rPr lang="en-US" dirty="0"/>
              <a:t>Slide Master</a:t>
            </a:r>
          </a:p>
        </p:txBody>
      </p:sp>
      <p:sp>
        <p:nvSpPr>
          <p:cNvPr id="12" name="Text Placeholder 16"/>
          <p:cNvSpPr>
            <a:spLocks noGrp="1"/>
          </p:cNvSpPr>
          <p:nvPr>
            <p:ph type="body" sz="quarter" idx="11" hasCustomPrompt="1"/>
          </p:nvPr>
        </p:nvSpPr>
        <p:spPr>
          <a:xfrm>
            <a:off x="5458013" y="3035370"/>
            <a:ext cx="2228771" cy="1123872"/>
          </a:xfrm>
          <a:prstGeom prst="rect">
            <a:avLst/>
          </a:prstGeom>
        </p:spPr>
        <p:txBody>
          <a:bodyPr>
            <a:normAutofit/>
          </a:bodyPr>
          <a:lstStyle>
            <a:lvl1pPr marL="0" indent="0" algn="l">
              <a:lnSpc>
                <a:spcPct val="100000"/>
              </a:lnSpc>
              <a:buNone/>
              <a:defRPr sz="1800"/>
            </a:lvl1pPr>
            <a:lvl2pPr marL="342789" indent="0">
              <a:lnSpc>
                <a:spcPct val="100000"/>
              </a:lnSpc>
              <a:buNone/>
              <a:defRPr sz="1465"/>
            </a:lvl2pPr>
            <a:lvl3pPr marL="685578" indent="0">
              <a:lnSpc>
                <a:spcPct val="100000"/>
              </a:lnSpc>
              <a:buNone/>
              <a:defRPr sz="1465"/>
            </a:lvl3pPr>
            <a:lvl4pPr marL="1028367" indent="0">
              <a:lnSpc>
                <a:spcPct val="100000"/>
              </a:lnSpc>
              <a:buNone/>
              <a:defRPr sz="1465"/>
            </a:lvl4pPr>
            <a:lvl5pPr marL="1371156" indent="0">
              <a:lnSpc>
                <a:spcPct val="100000"/>
              </a:lnSpc>
              <a:buNone/>
              <a:defRPr sz="1465"/>
            </a:lvl5pPr>
          </a:lstStyle>
          <a:p>
            <a:pPr lvl="0"/>
            <a:r>
              <a:rPr lang="en-US" dirty="0"/>
              <a:t>Name of Presenter</a:t>
            </a:r>
            <a:br>
              <a:rPr lang="en-US" dirty="0"/>
            </a:br>
            <a:r>
              <a:rPr lang="en-US" dirty="0"/>
              <a:t>Title</a:t>
            </a:r>
            <a:br>
              <a:rPr lang="en-US" dirty="0"/>
            </a:br>
            <a:r>
              <a:rPr lang="en-US" dirty="0"/>
              <a:t>Date</a:t>
            </a:r>
          </a:p>
        </p:txBody>
      </p:sp>
      <p:pic>
        <p:nvPicPr>
          <p:cNvPr id="3" name="Picture 2">
            <a:extLst>
              <a:ext uri="{FF2B5EF4-FFF2-40B4-BE49-F238E27FC236}">
                <a16:creationId xmlns:a16="http://schemas.microsoft.com/office/drawing/2014/main" id="{BD6019A1-1E44-B943-8EFE-C3056F529F64}"/>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725" b="9440"/>
          <a:stretch/>
        </p:blipFill>
        <p:spPr>
          <a:xfrm>
            <a:off x="0" y="3392384"/>
            <a:ext cx="9141824" cy="1751115"/>
          </a:xfrm>
          <a:prstGeom prst="rect">
            <a:avLst/>
          </a:prstGeom>
        </p:spPr>
      </p:pic>
    </p:spTree>
    <p:extLst>
      <p:ext uri="{BB962C8B-B14F-4D97-AF65-F5344CB8AC3E}">
        <p14:creationId xmlns:p14="http://schemas.microsoft.com/office/powerpoint/2010/main" val="173897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childTnLst>
                </p:cTn>
              </p:par>
            </p:tnLst>
          </p:tmpl>
        </p:tmplLst>
      </p:bldP>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3D5317AE-6866-4130-8610-254DA0A9F1B2}" type="datetime1">
              <a:rPr lang="en-US"/>
              <a:pPr>
                <a:defRPr/>
              </a:pPr>
              <a:t>7/20/2021</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r>
              <a:rPr lang="en-US"/>
              <a:t>DRAFT: Do not distribute</a:t>
            </a: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C7AA5D98-567C-499A-9DDD-ACDF144AF200}" type="slidenum">
              <a:rPr lang="en-US"/>
              <a:pPr>
                <a:defRPr/>
              </a:pPr>
              <a:t>‹#›</a:t>
            </a:fld>
            <a:endParaRPr lang="en-US"/>
          </a:p>
        </p:txBody>
      </p:sp>
    </p:spTree>
    <p:extLst>
      <p:ext uri="{BB962C8B-B14F-4D97-AF65-F5344CB8AC3E}">
        <p14:creationId xmlns:p14="http://schemas.microsoft.com/office/powerpoint/2010/main" val="2944709714"/>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ext with image">
    <p:spTree>
      <p:nvGrpSpPr>
        <p:cNvPr id="1" name=""/>
        <p:cNvGrpSpPr/>
        <p:nvPr/>
      </p:nvGrpSpPr>
      <p:grpSpPr>
        <a:xfrm>
          <a:off x="0" y="0"/>
          <a:ext cx="0" cy="0"/>
          <a:chOff x="0" y="0"/>
          <a:chExt cx="0" cy="0"/>
        </a:xfrm>
      </p:grpSpPr>
      <p:sp>
        <p:nvSpPr>
          <p:cNvPr id="10" name="Text Placeholder 4"/>
          <p:cNvSpPr>
            <a:spLocks noGrp="1"/>
          </p:cNvSpPr>
          <p:nvPr>
            <p:ph type="body" sz="quarter" idx="13" hasCustomPrompt="1"/>
          </p:nvPr>
        </p:nvSpPr>
        <p:spPr>
          <a:xfrm>
            <a:off x="0" y="1"/>
            <a:ext cx="9144000" cy="921657"/>
          </a:xfrm>
        </p:spPr>
        <p:txBody>
          <a:bodyPr anchor="ctr">
            <a:normAutofit/>
          </a:bodyPr>
          <a:lstStyle>
            <a:lvl1pPr marL="0" indent="0" algn="ctr">
              <a:buNone/>
              <a:defRPr sz="2700">
                <a:solidFill>
                  <a:schemeClr val="bg1"/>
                </a:solidFill>
                <a:latin typeface="Lato Black" panose="020F0A02020204030203" pitchFamily="34" charset="0"/>
              </a:defRPr>
            </a:lvl1pPr>
          </a:lstStyle>
          <a:p>
            <a:pPr lvl="0"/>
            <a:r>
              <a:rPr lang="en-US" dirty="0"/>
              <a:t>Sample Slide with Image</a:t>
            </a:r>
          </a:p>
        </p:txBody>
      </p:sp>
      <p:sp>
        <p:nvSpPr>
          <p:cNvPr id="6" name="Text Placeholder 5"/>
          <p:cNvSpPr>
            <a:spLocks noGrp="1"/>
          </p:cNvSpPr>
          <p:nvPr>
            <p:ph type="body" sz="quarter" idx="14"/>
          </p:nvPr>
        </p:nvSpPr>
        <p:spPr>
          <a:xfrm>
            <a:off x="942824" y="1277258"/>
            <a:ext cx="3993459" cy="2329521"/>
          </a:xfrm>
        </p:spPr>
        <p:txBody>
          <a:bodyPr>
            <a:normAutofit/>
          </a:bodyPr>
          <a:lstStyle>
            <a:lvl1pPr marL="257175" indent="-257175">
              <a:lnSpc>
                <a:spcPct val="150000"/>
              </a:lnSpc>
              <a:spcAft>
                <a:spcPts val="329"/>
              </a:spcAft>
              <a:buFont typeface="Arial"/>
              <a:buChar char="•"/>
              <a:defRPr sz="1800" b="1"/>
            </a:lvl1pPr>
            <a:lvl2pPr marL="257092" indent="0">
              <a:lnSpc>
                <a:spcPct val="150000"/>
              </a:lnSpc>
              <a:buNone/>
              <a:defRPr/>
            </a:lvl2pPr>
            <a:lvl3pPr marL="514184" indent="0">
              <a:lnSpc>
                <a:spcPct val="150000"/>
              </a:lnSpc>
              <a:buNone/>
              <a:defRPr/>
            </a:lvl3pPr>
            <a:lvl4pPr marL="771276" indent="0">
              <a:lnSpc>
                <a:spcPct val="150000"/>
              </a:lnSpc>
              <a:buNone/>
              <a:defRPr/>
            </a:lvl4pPr>
            <a:lvl5pPr marL="1028368" indent="0">
              <a:lnSpc>
                <a:spcPct val="150000"/>
              </a:lnSpc>
              <a:buNone/>
              <a:defRPr/>
            </a:lvl5pPr>
          </a:lstStyle>
          <a:p>
            <a:pPr lvl="0"/>
            <a:r>
              <a:rPr lang="en-US"/>
              <a:t>Click to edit Master text styles</a:t>
            </a:r>
          </a:p>
        </p:txBody>
      </p:sp>
      <p:sp>
        <p:nvSpPr>
          <p:cNvPr id="13" name="Picture Placeholder 12"/>
          <p:cNvSpPr>
            <a:spLocks noGrp="1"/>
          </p:cNvSpPr>
          <p:nvPr>
            <p:ph type="pic" sz="quarter" idx="15" hasCustomPrompt="1"/>
          </p:nvPr>
        </p:nvSpPr>
        <p:spPr>
          <a:xfrm>
            <a:off x="5262429" y="1291773"/>
            <a:ext cx="3420446" cy="3090606"/>
          </a:xfrm>
        </p:spPr>
        <p:txBody>
          <a:bodyPr/>
          <a:lstStyle>
            <a:lvl1pPr marL="0" indent="0">
              <a:buNone/>
              <a:defRPr baseline="0">
                <a:solidFill>
                  <a:schemeClr val="bg2"/>
                </a:solidFill>
              </a:defRPr>
            </a:lvl1pPr>
          </a:lstStyle>
          <a:p>
            <a:r>
              <a:rPr lang="en-US" dirty="0"/>
              <a:t>Insert picture here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 t="7103" b="33200"/>
          <a:stretch/>
        </p:blipFill>
        <p:spPr>
          <a:xfrm>
            <a:off x="-10372" y="4057650"/>
            <a:ext cx="9161687" cy="1083827"/>
          </a:xfrm>
          <a:prstGeom prst="rect">
            <a:avLst/>
          </a:prstGeom>
        </p:spPr>
      </p:pic>
      <p:pic>
        <p:nvPicPr>
          <p:cNvPr id="9" name="Picture 8" descr="circle-logo-word-cover-colo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123" y="4625983"/>
            <a:ext cx="594043" cy="451181"/>
          </a:xfrm>
          <a:prstGeom prst="rect">
            <a:avLst/>
          </a:prstGeom>
        </p:spPr>
      </p:pic>
    </p:spTree>
    <p:extLst>
      <p:ext uri="{BB962C8B-B14F-4D97-AF65-F5344CB8AC3E}">
        <p14:creationId xmlns:p14="http://schemas.microsoft.com/office/powerpoint/2010/main" val="3111903164"/>
      </p:ext>
    </p:extLst>
  </p:cSld>
  <p:clrMapOvr>
    <a:masterClrMapping/>
  </p:clrMapOvr>
  <p:hf hdr="0" dt="0"/>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Text with image">
    <p:spTree>
      <p:nvGrpSpPr>
        <p:cNvPr id="1" name=""/>
        <p:cNvGrpSpPr/>
        <p:nvPr/>
      </p:nvGrpSpPr>
      <p:grpSpPr>
        <a:xfrm>
          <a:off x="0" y="0"/>
          <a:ext cx="0" cy="0"/>
          <a:chOff x="0" y="0"/>
          <a:chExt cx="0" cy="0"/>
        </a:xfrm>
      </p:grpSpPr>
      <p:sp>
        <p:nvSpPr>
          <p:cNvPr id="10" name="Text Placeholder 4"/>
          <p:cNvSpPr>
            <a:spLocks noGrp="1"/>
          </p:cNvSpPr>
          <p:nvPr>
            <p:ph type="body" sz="quarter" idx="13" hasCustomPrompt="1"/>
          </p:nvPr>
        </p:nvSpPr>
        <p:spPr>
          <a:xfrm>
            <a:off x="0" y="1"/>
            <a:ext cx="9144000" cy="921657"/>
          </a:xfrm>
        </p:spPr>
        <p:txBody>
          <a:bodyPr anchor="ctr">
            <a:normAutofit/>
          </a:bodyPr>
          <a:lstStyle>
            <a:lvl1pPr marL="0" indent="0" algn="ctr">
              <a:buNone/>
              <a:defRPr sz="2700">
                <a:solidFill>
                  <a:schemeClr val="bg1"/>
                </a:solidFill>
                <a:latin typeface="Lato Black" panose="020F0A02020204030203" pitchFamily="34" charset="0"/>
              </a:defRPr>
            </a:lvl1pPr>
          </a:lstStyle>
          <a:p>
            <a:pPr lvl="0"/>
            <a:r>
              <a:rPr lang="en-US" dirty="0"/>
              <a:t>Sample Slide with Image</a:t>
            </a:r>
          </a:p>
        </p:txBody>
      </p:sp>
      <p:sp>
        <p:nvSpPr>
          <p:cNvPr id="6" name="Text Placeholder 5"/>
          <p:cNvSpPr>
            <a:spLocks noGrp="1"/>
          </p:cNvSpPr>
          <p:nvPr>
            <p:ph type="body" sz="quarter" idx="14"/>
          </p:nvPr>
        </p:nvSpPr>
        <p:spPr>
          <a:xfrm>
            <a:off x="942824" y="1277258"/>
            <a:ext cx="3993459" cy="2329521"/>
          </a:xfrm>
        </p:spPr>
        <p:txBody>
          <a:bodyPr>
            <a:normAutofit/>
          </a:bodyPr>
          <a:lstStyle>
            <a:lvl1pPr marL="257175" indent="-257175">
              <a:lnSpc>
                <a:spcPct val="150000"/>
              </a:lnSpc>
              <a:spcAft>
                <a:spcPts val="329"/>
              </a:spcAft>
              <a:buFont typeface="Arial"/>
              <a:buChar char="•"/>
              <a:defRPr sz="1800" b="1"/>
            </a:lvl1pPr>
            <a:lvl2pPr marL="257092" indent="0">
              <a:lnSpc>
                <a:spcPct val="150000"/>
              </a:lnSpc>
              <a:buNone/>
              <a:defRPr/>
            </a:lvl2pPr>
            <a:lvl3pPr marL="514184" indent="0">
              <a:lnSpc>
                <a:spcPct val="150000"/>
              </a:lnSpc>
              <a:buNone/>
              <a:defRPr/>
            </a:lvl3pPr>
            <a:lvl4pPr marL="771276" indent="0">
              <a:lnSpc>
                <a:spcPct val="150000"/>
              </a:lnSpc>
              <a:buNone/>
              <a:defRPr/>
            </a:lvl4pPr>
            <a:lvl5pPr marL="1028368" indent="0">
              <a:lnSpc>
                <a:spcPct val="150000"/>
              </a:lnSpc>
              <a:buNone/>
              <a:defRPr/>
            </a:lvl5pPr>
          </a:lstStyle>
          <a:p>
            <a:pPr lvl="0"/>
            <a:r>
              <a:rPr lang="en-US"/>
              <a:t>Click to edit Master text styles</a:t>
            </a:r>
          </a:p>
        </p:txBody>
      </p:sp>
      <p:sp>
        <p:nvSpPr>
          <p:cNvPr id="13" name="Picture Placeholder 12"/>
          <p:cNvSpPr>
            <a:spLocks noGrp="1"/>
          </p:cNvSpPr>
          <p:nvPr>
            <p:ph type="pic" sz="quarter" idx="15" hasCustomPrompt="1"/>
          </p:nvPr>
        </p:nvSpPr>
        <p:spPr>
          <a:xfrm>
            <a:off x="5262429" y="1291773"/>
            <a:ext cx="3420446" cy="3090606"/>
          </a:xfrm>
        </p:spPr>
        <p:txBody>
          <a:bodyPr/>
          <a:lstStyle>
            <a:lvl1pPr marL="0" indent="0">
              <a:buNone/>
              <a:defRPr baseline="0">
                <a:solidFill>
                  <a:schemeClr val="bg2"/>
                </a:solidFill>
              </a:defRPr>
            </a:lvl1pPr>
          </a:lstStyle>
          <a:p>
            <a:r>
              <a:rPr lang="en-US" dirty="0"/>
              <a:t>Insert picture here</a:t>
            </a:r>
          </a:p>
        </p:txBody>
      </p:sp>
      <p:pic>
        <p:nvPicPr>
          <p:cNvPr id="8" name="Picture 7" descr="circle-logo-word-cover-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Tree>
    <p:extLst>
      <p:ext uri="{BB962C8B-B14F-4D97-AF65-F5344CB8AC3E}">
        <p14:creationId xmlns:p14="http://schemas.microsoft.com/office/powerpoint/2010/main" val="3176282291"/>
      </p:ext>
    </p:extLst>
  </p:cSld>
  <p:clrMapOvr>
    <a:masterClrMapping/>
  </p:clrMapOvr>
  <p:hf hdr="0" dt="0"/>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nimate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4600" y="1085850"/>
            <a:ext cx="3048000" cy="28575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br>
              <a:rPr lang="en-US" dirty="0"/>
            </a:br>
            <a:endParaRPr lang="en-US" dirty="0"/>
          </a:p>
        </p:txBody>
      </p:sp>
      <p:sp>
        <p:nvSpPr>
          <p:cNvPr id="4" name="Content Placeholder 3"/>
          <p:cNvSpPr>
            <a:spLocks noGrp="1"/>
          </p:cNvSpPr>
          <p:nvPr>
            <p:ph sz="half" idx="2"/>
          </p:nvPr>
        </p:nvSpPr>
        <p:spPr>
          <a:xfrm>
            <a:off x="5657850" y="1085850"/>
            <a:ext cx="3048000" cy="28575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1"/>
          <p:cNvSpPr>
            <a:spLocks noGrp="1"/>
          </p:cNvSpPr>
          <p:nvPr>
            <p:ph type="title"/>
          </p:nvPr>
        </p:nvSpPr>
        <p:spPr>
          <a:xfrm>
            <a:off x="2438400" y="285751"/>
            <a:ext cx="6400800" cy="479822"/>
          </a:xfrm>
        </p:spPr>
        <p:txBody>
          <a:bodyPr/>
          <a:lstStyle>
            <a:lvl1pPr algn="ctr">
              <a:defRPr sz="2800">
                <a:solidFill>
                  <a:schemeClr val="bg2"/>
                </a:solidFill>
              </a:defRPr>
            </a:lvl1pPr>
          </a:lstStyle>
          <a:p>
            <a:r>
              <a:rPr lang="en-US" dirty="0"/>
              <a:t>Click to edit Master title style</a:t>
            </a:r>
          </a:p>
        </p:txBody>
      </p:sp>
      <p:sp>
        <p:nvSpPr>
          <p:cNvPr id="13" name="Text Placeholder 10"/>
          <p:cNvSpPr>
            <a:spLocks noGrp="1"/>
          </p:cNvSpPr>
          <p:nvPr>
            <p:ph type="body" sz="quarter" idx="13"/>
          </p:nvPr>
        </p:nvSpPr>
        <p:spPr>
          <a:xfrm>
            <a:off x="2438400" y="685800"/>
            <a:ext cx="6400800" cy="342900"/>
          </a:xfrm>
        </p:spPr>
        <p:txBody>
          <a:bodyPr>
            <a:normAutofit/>
          </a:bodyPr>
          <a:lstStyle>
            <a:lvl1pPr algn="ctr">
              <a:buFontTx/>
              <a:buNone/>
              <a:defRPr sz="2000"/>
            </a:lvl1pPr>
          </a:lstStyle>
          <a:p>
            <a:pPr lvl="0"/>
            <a:r>
              <a:rPr lang="en-US" dirty="0"/>
              <a:t>Click to edit Master text styles</a:t>
            </a:r>
          </a:p>
        </p:txBody>
      </p:sp>
    </p:spTree>
    <p:extLst>
      <p:ext uri="{BB962C8B-B14F-4D97-AF65-F5344CB8AC3E}">
        <p14:creationId xmlns:p14="http://schemas.microsoft.com/office/powerpoint/2010/main" val="874480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ext with image">
  <p:cSld name="3_Text with image">
    <p:spTree>
      <p:nvGrpSpPr>
        <p:cNvPr id="1" name="Shape 86"/>
        <p:cNvGrpSpPr/>
        <p:nvPr/>
      </p:nvGrpSpPr>
      <p:grpSpPr>
        <a:xfrm>
          <a:off x="0" y="0"/>
          <a:ext cx="0" cy="0"/>
          <a:chOff x="0" y="0"/>
          <a:chExt cx="0" cy="0"/>
        </a:xfrm>
      </p:grpSpPr>
      <p:sp>
        <p:nvSpPr>
          <p:cNvPr id="87" name="Google Shape;87;p20"/>
          <p:cNvSpPr txBox="1">
            <a:spLocks noGrp="1"/>
          </p:cNvSpPr>
          <p:nvPr>
            <p:ph type="body" idx="1"/>
          </p:nvPr>
        </p:nvSpPr>
        <p:spPr>
          <a:xfrm>
            <a:off x="0" y="1"/>
            <a:ext cx="9144000" cy="921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Lato Black"/>
                <a:ea typeface="Lato Black"/>
                <a:cs typeface="Lato Black"/>
                <a:sym typeface="Lato Black"/>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
        <p:nvSpPr>
          <p:cNvPr id="88" name="Google Shape;88;p20"/>
          <p:cNvSpPr txBox="1">
            <a:spLocks noGrp="1"/>
          </p:cNvSpPr>
          <p:nvPr>
            <p:ph type="body" idx="2"/>
          </p:nvPr>
        </p:nvSpPr>
        <p:spPr>
          <a:xfrm>
            <a:off x="942823" y="1277258"/>
            <a:ext cx="3993600" cy="2329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5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439"/>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228600" algn="l" rtl="0">
              <a:lnSpc>
                <a:spcPct val="150000"/>
              </a:lnSpc>
              <a:spcBef>
                <a:spcPts val="375"/>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3pPr>
            <a:lvl4pPr marL="1828800" marR="0" lvl="3" indent="-228600" algn="l" rtl="0">
              <a:lnSpc>
                <a:spcPct val="150000"/>
              </a:lnSpc>
              <a:spcBef>
                <a:spcPts val="375"/>
              </a:spcBef>
              <a:spcAft>
                <a:spcPts val="0"/>
              </a:spcAft>
              <a:buClr>
                <a:schemeClr val="dk1"/>
              </a:buClr>
              <a:buSzPts val="1350"/>
              <a:buFont typeface="Arial"/>
              <a:buNone/>
              <a:defRPr sz="1350" b="0" i="0" u="none" strike="noStrike" cap="none">
                <a:solidFill>
                  <a:schemeClr val="dk1"/>
                </a:solidFill>
                <a:latin typeface="Lato"/>
                <a:ea typeface="Lato"/>
                <a:cs typeface="Lato"/>
                <a:sym typeface="Lato"/>
              </a:defRPr>
            </a:lvl4pPr>
            <a:lvl5pPr marL="2286000" marR="0" lvl="4" indent="-228600" algn="l" rtl="0">
              <a:lnSpc>
                <a:spcPct val="150000"/>
              </a:lnSpc>
              <a:spcBef>
                <a:spcPts val="375"/>
              </a:spcBef>
              <a:spcAft>
                <a:spcPts val="0"/>
              </a:spcAft>
              <a:buClr>
                <a:schemeClr val="dk1"/>
              </a:buClr>
              <a:buSzPts val="1350"/>
              <a:buFont typeface="Arial"/>
              <a:buNone/>
              <a:defRPr sz="135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
        <p:nvSpPr>
          <p:cNvPr id="89" name="Google Shape;89;p20"/>
          <p:cNvSpPr>
            <a:spLocks noGrp="1"/>
          </p:cNvSpPr>
          <p:nvPr>
            <p:ph type="pic" idx="3"/>
          </p:nvPr>
        </p:nvSpPr>
        <p:spPr>
          <a:xfrm>
            <a:off x="5262429" y="1291773"/>
            <a:ext cx="3420300" cy="3090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2400"/>
              <a:buFont typeface="Arial"/>
              <a:buNone/>
              <a:defRPr sz="2400" b="1" i="0" u="none" strike="noStrike" cap="none">
                <a:solidFill>
                  <a:schemeClr val="lt2"/>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pic>
        <p:nvPicPr>
          <p:cNvPr id="90" name="Google Shape;90;p20"/>
          <p:cNvPicPr preferRelativeResize="0"/>
          <p:nvPr/>
        </p:nvPicPr>
        <p:blipFill rotWithShape="1">
          <a:blip r:embed="rId2">
            <a:alphaModFix/>
          </a:blip>
          <a:srcRect l="9" t="7104" b="33198"/>
          <a:stretch/>
        </p:blipFill>
        <p:spPr>
          <a:xfrm>
            <a:off x="-10372" y="4057650"/>
            <a:ext cx="9161688" cy="1083826"/>
          </a:xfrm>
          <a:prstGeom prst="rect">
            <a:avLst/>
          </a:prstGeom>
          <a:noFill/>
          <a:ln>
            <a:noFill/>
          </a:ln>
        </p:spPr>
      </p:pic>
      <p:pic>
        <p:nvPicPr>
          <p:cNvPr id="91" name="Google Shape;91;p20" descr="circle-logo-word-cover-color.png"/>
          <p:cNvPicPr preferRelativeResize="0"/>
          <p:nvPr/>
        </p:nvPicPr>
        <p:blipFill rotWithShape="1">
          <a:blip r:embed="rId3">
            <a:alphaModFix/>
          </a:blip>
          <a:srcRect/>
          <a:stretch/>
        </p:blipFill>
        <p:spPr>
          <a:xfrm>
            <a:off x="8389122" y="4625984"/>
            <a:ext cx="445532" cy="451180"/>
          </a:xfrm>
          <a:prstGeom prst="rect">
            <a:avLst/>
          </a:prstGeom>
          <a:noFill/>
          <a:ln>
            <a:noFill/>
          </a:ln>
        </p:spPr>
      </p:pic>
    </p:spTree>
    <p:extLst>
      <p:ext uri="{BB962C8B-B14F-4D97-AF65-F5344CB8AC3E}">
        <p14:creationId xmlns:p14="http://schemas.microsoft.com/office/powerpoint/2010/main" val="745727987"/>
      </p:ext>
    </p:extLst>
  </p:cSld>
  <p:clrMapOvr>
    <a:masterClrMapping/>
  </p:clrMapOvr>
  <p:extLst>
    <p:ext uri="{DCECCB84-F9BA-43D5-87BE-67443E8EF086}">
      <p15:sldGuideLst xmlns:p15="http://schemas.microsoft.com/office/powerpoint/2012/main">
        <p15:guide id="1" orient="horz" pos="1229">
          <p15:clr>
            <a:srgbClr val="FBAE40"/>
          </p15:clr>
        </p15:guide>
        <p15:guide id="2" pos="57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
        <p:cNvGrpSpPr/>
        <p:nvPr/>
      </p:nvGrpSpPr>
      <p:grpSpPr>
        <a:xfrm>
          <a:off x="0" y="0"/>
          <a:ext cx="0" cy="0"/>
          <a:chOff x="0" y="0"/>
          <a:chExt cx="0" cy="0"/>
        </a:xfrm>
      </p:grpSpPr>
      <p:sp>
        <p:nvSpPr>
          <p:cNvPr id="31" name="Google Shape;31;p7"/>
          <p:cNvSpPr txBox="1">
            <a:spLocks noGrp="1"/>
          </p:cNvSpPr>
          <p:nvPr>
            <p:ph type="body" idx="1"/>
          </p:nvPr>
        </p:nvSpPr>
        <p:spPr>
          <a:xfrm>
            <a:off x="1416575" y="1293834"/>
            <a:ext cx="6311400" cy="1262700"/>
          </a:xfrm>
          <a:prstGeom prst="rect">
            <a:avLst/>
          </a:prstGeom>
          <a:noFill/>
          <a:ln>
            <a:noFill/>
          </a:ln>
        </p:spPr>
        <p:txBody>
          <a:bodyPr spcFirstLastPara="1" wrap="square" lIns="91425" tIns="45700" rIns="91425" bIns="45700" anchor="t" anchorCtr="0">
            <a:noAutofit/>
          </a:bodyPr>
          <a:lstStyle>
            <a:lvl1pPr marL="457200" lvl="0" indent="-228600" algn="ctr" rtl="0">
              <a:lnSpc>
                <a:spcPct val="106111"/>
              </a:lnSpc>
              <a:spcBef>
                <a:spcPts val="0"/>
              </a:spcBef>
              <a:spcAft>
                <a:spcPts val="0"/>
              </a:spcAft>
              <a:buClr>
                <a:srgbClr val="333399"/>
              </a:buClr>
              <a:buSzPts val="3600"/>
              <a:buNone/>
              <a:defRPr sz="3600">
                <a:solidFill>
                  <a:srgbClr val="333399"/>
                </a:solidFill>
                <a:latin typeface="Lato"/>
                <a:ea typeface="Lato"/>
                <a:cs typeface="Lato"/>
                <a:sym typeface="Lato"/>
              </a:defRPr>
            </a:lvl1pPr>
            <a:lvl2pPr marL="914400" lvl="1" indent="-228600" algn="l" rtl="0">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5458013" y="3035370"/>
            <a:ext cx="2228700" cy="11238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chemeClr val="dk1"/>
              </a:buClr>
              <a:buSzPts val="1800"/>
              <a:buNone/>
              <a:defRPr sz="1800"/>
            </a:lvl1pPr>
            <a:lvl2pPr marL="914400" lvl="1" indent="-228600" algn="l" rtl="0">
              <a:lnSpc>
                <a:spcPct val="100000"/>
              </a:lnSpc>
              <a:spcBef>
                <a:spcPts val="3000"/>
              </a:spcBef>
              <a:spcAft>
                <a:spcPts val="0"/>
              </a:spcAft>
              <a:buClr>
                <a:schemeClr val="dk1"/>
              </a:buClr>
              <a:buSzPts val="1465"/>
              <a:buNone/>
              <a:defRPr sz="1465"/>
            </a:lvl2pPr>
            <a:lvl3pPr marL="1371600" lvl="2" indent="-228600" algn="l" rtl="0">
              <a:lnSpc>
                <a:spcPct val="100000"/>
              </a:lnSpc>
              <a:spcBef>
                <a:spcPts val="375"/>
              </a:spcBef>
              <a:spcAft>
                <a:spcPts val="0"/>
              </a:spcAft>
              <a:buClr>
                <a:schemeClr val="dk1"/>
              </a:buClr>
              <a:buSzPts val="1465"/>
              <a:buNone/>
              <a:defRPr sz="1465"/>
            </a:lvl3pPr>
            <a:lvl4pPr marL="1828800" lvl="3" indent="-228600" algn="l" rtl="0">
              <a:lnSpc>
                <a:spcPct val="100000"/>
              </a:lnSpc>
              <a:spcBef>
                <a:spcPts val="375"/>
              </a:spcBef>
              <a:spcAft>
                <a:spcPts val="0"/>
              </a:spcAft>
              <a:buClr>
                <a:schemeClr val="dk1"/>
              </a:buClr>
              <a:buSzPts val="1465"/>
              <a:buNone/>
              <a:defRPr sz="1465"/>
            </a:lvl4pPr>
            <a:lvl5pPr marL="2286000" lvl="4" indent="-228600" algn="l" rtl="0">
              <a:lnSpc>
                <a:spcPct val="100000"/>
              </a:lnSpc>
              <a:spcBef>
                <a:spcPts val="375"/>
              </a:spcBef>
              <a:spcAft>
                <a:spcPts val="0"/>
              </a:spcAft>
              <a:buClr>
                <a:schemeClr val="dk1"/>
              </a:buClr>
              <a:buSzPts val="1465"/>
              <a:buNone/>
              <a:defRPr sz="1465"/>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33" name="Google Shape;33;p7"/>
          <p:cNvPicPr preferRelativeResize="0"/>
          <p:nvPr/>
        </p:nvPicPr>
        <p:blipFill rotWithShape="1">
          <a:blip r:embed="rId2">
            <a:alphaModFix/>
          </a:blip>
          <a:srcRect t="3720" b="3729"/>
          <a:stretch/>
        </p:blipFill>
        <p:spPr>
          <a:xfrm>
            <a:off x="0" y="3277144"/>
            <a:ext cx="9141827" cy="1866356"/>
          </a:xfrm>
          <a:prstGeom prst="rect">
            <a:avLst/>
          </a:prstGeom>
          <a:noFill/>
          <a:ln>
            <a:noFill/>
          </a:ln>
        </p:spPr>
      </p:pic>
    </p:spTree>
    <p:extLst>
      <p:ext uri="{BB962C8B-B14F-4D97-AF65-F5344CB8AC3E}">
        <p14:creationId xmlns:p14="http://schemas.microsoft.com/office/powerpoint/2010/main" val="305948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75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charRg st="1" end="1"/>
                                            </p:txEl>
                                          </p:spTgt>
                                        </p:tgtEl>
                                        <p:attrNameLst>
                                          <p:attrName>style.visibility</p:attrName>
                                        </p:attrNameLst>
                                      </p:cBhvr>
                                      <p:to>
                                        <p:strVal val="visible"/>
                                      </p:to>
                                    </p:set>
                                    <p:animEffect transition="in" filter="fade">
                                      <p:cBhvr>
                                        <p:cTn id="12" dur="750"/>
                                        <p:tgtEl>
                                          <p:spTgt spid="31">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xEl>
                                              <p:charRg st="1" end="1"/>
                                            </p:txEl>
                                          </p:spTgt>
                                        </p:tgtEl>
                                        <p:attrNameLst>
                                          <p:attrName>style.visibility</p:attrName>
                                        </p:attrNameLst>
                                      </p:cBhvr>
                                      <p:to>
                                        <p:strVal val="visible"/>
                                      </p:to>
                                    </p:set>
                                    <p:animEffect transition="in" filter="fade">
                                      <p:cBhvr>
                                        <p:cTn id="17" dur="750"/>
                                        <p:tgtEl>
                                          <p:spTgt spid="31">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xEl>
                                              <p:charRg st="1" end="1"/>
                                            </p:txEl>
                                          </p:spTgt>
                                        </p:tgtEl>
                                        <p:attrNameLst>
                                          <p:attrName>style.visibility</p:attrName>
                                        </p:attrNameLst>
                                      </p:cBhvr>
                                      <p:to>
                                        <p:strVal val="visible"/>
                                      </p:to>
                                    </p:set>
                                    <p:animEffect transition="in" filter="fade">
                                      <p:cBhvr>
                                        <p:cTn id="22" dur="750"/>
                                        <p:tgtEl>
                                          <p:spTgt spid="31">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xEl>
                                              <p:charRg st="1" end="1"/>
                                            </p:txEl>
                                          </p:spTgt>
                                        </p:tgtEl>
                                        <p:attrNameLst>
                                          <p:attrName>style.visibility</p:attrName>
                                        </p:attrNameLst>
                                      </p:cBhvr>
                                      <p:to>
                                        <p:strVal val="visible"/>
                                      </p:to>
                                    </p:set>
                                    <p:animEffect transition="in" filter="fade">
                                      <p:cBhvr>
                                        <p:cTn id="27" dur="750"/>
                                        <p:tgtEl>
                                          <p:spTgt spid="31">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xEl>
                                              <p:charRg st="1" end="1"/>
                                            </p:txEl>
                                          </p:spTgt>
                                        </p:tgtEl>
                                        <p:attrNameLst>
                                          <p:attrName>style.visibility</p:attrName>
                                        </p:attrNameLst>
                                      </p:cBhvr>
                                      <p:to>
                                        <p:strVal val="visible"/>
                                      </p:to>
                                    </p:set>
                                    <p:animEffect transition="in" filter="fade">
                                      <p:cBhvr>
                                        <p:cTn id="32" dur="750"/>
                                        <p:tgtEl>
                                          <p:spTgt spid="31">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xEl>
                                              <p:charRg st="1" end="1"/>
                                            </p:txEl>
                                          </p:spTgt>
                                        </p:tgtEl>
                                        <p:attrNameLst>
                                          <p:attrName>style.visibility</p:attrName>
                                        </p:attrNameLst>
                                      </p:cBhvr>
                                      <p:to>
                                        <p:strVal val="visible"/>
                                      </p:to>
                                    </p:set>
                                    <p:animEffect transition="in" filter="fade">
                                      <p:cBhvr>
                                        <p:cTn id="37" dur="750"/>
                                        <p:tgtEl>
                                          <p:spTgt spid="31">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xEl>
                                              <p:charRg st="1" end="1"/>
                                            </p:txEl>
                                          </p:spTgt>
                                        </p:tgtEl>
                                        <p:attrNameLst>
                                          <p:attrName>style.visibility</p:attrName>
                                        </p:attrNameLst>
                                      </p:cBhvr>
                                      <p:to>
                                        <p:strVal val="visible"/>
                                      </p:to>
                                    </p:set>
                                    <p:animEffect transition="in" filter="fade">
                                      <p:cBhvr>
                                        <p:cTn id="42" dur="750"/>
                                        <p:tgtEl>
                                          <p:spTgt spid="31">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xEl>
                                              <p:charRg st="1" end="1"/>
                                            </p:txEl>
                                          </p:spTgt>
                                        </p:tgtEl>
                                        <p:attrNameLst>
                                          <p:attrName>style.visibility</p:attrName>
                                        </p:attrNameLst>
                                      </p:cBhvr>
                                      <p:to>
                                        <p:strVal val="visible"/>
                                      </p:to>
                                    </p:set>
                                    <p:animEffect transition="in" filter="fade">
                                      <p:cBhvr>
                                        <p:cTn id="47" dur="750"/>
                                        <p:tgtEl>
                                          <p:spTgt spid="31">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32">
                                            <p:txEl>
                                              <p:pRg st="0" end="0"/>
                                            </p:txEl>
                                          </p:spTgt>
                                        </p:tgtEl>
                                        <p:attrNameLst>
                                          <p:attrName>style.visibility</p:attrName>
                                        </p:attrNameLst>
                                      </p:cBhvr>
                                      <p:to>
                                        <p:strVal val="visible"/>
                                      </p:to>
                                    </p:set>
                                    <p:animEffect transition="in" filter="fade">
                                      <p:cBhvr>
                                        <p:cTn id="51" dur="750"/>
                                        <p:tgtEl>
                                          <p:spTgt spid="32">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32">
                                            <p:txEl>
                                              <p:charRg st="1" end="1"/>
                                            </p:txEl>
                                          </p:spTgt>
                                        </p:tgtEl>
                                        <p:attrNameLst>
                                          <p:attrName>style.visibility</p:attrName>
                                        </p:attrNameLst>
                                      </p:cBhvr>
                                      <p:to>
                                        <p:strVal val="visible"/>
                                      </p:to>
                                    </p:set>
                                    <p:animEffect transition="in" filter="fade">
                                      <p:cBhvr>
                                        <p:cTn id="55" dur="750"/>
                                        <p:tgtEl>
                                          <p:spTgt spid="32">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32">
                                            <p:txEl>
                                              <p:charRg st="1" end="1"/>
                                            </p:txEl>
                                          </p:spTgt>
                                        </p:tgtEl>
                                        <p:attrNameLst>
                                          <p:attrName>style.visibility</p:attrName>
                                        </p:attrNameLst>
                                      </p:cBhvr>
                                      <p:to>
                                        <p:strVal val="visible"/>
                                      </p:to>
                                    </p:set>
                                    <p:animEffect transition="in" filter="fade">
                                      <p:cBhvr>
                                        <p:cTn id="59" dur="750"/>
                                        <p:tgtEl>
                                          <p:spTgt spid="32">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32">
                                            <p:txEl>
                                              <p:charRg st="1" end="1"/>
                                            </p:txEl>
                                          </p:spTgt>
                                        </p:tgtEl>
                                        <p:attrNameLst>
                                          <p:attrName>style.visibility</p:attrName>
                                        </p:attrNameLst>
                                      </p:cBhvr>
                                      <p:to>
                                        <p:strVal val="visible"/>
                                      </p:to>
                                    </p:set>
                                    <p:animEffect transition="in" filter="fade">
                                      <p:cBhvr>
                                        <p:cTn id="63" dur="750"/>
                                        <p:tgtEl>
                                          <p:spTgt spid="32">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32">
                                            <p:txEl>
                                              <p:charRg st="1" end="1"/>
                                            </p:txEl>
                                          </p:spTgt>
                                        </p:tgtEl>
                                        <p:attrNameLst>
                                          <p:attrName>style.visibility</p:attrName>
                                        </p:attrNameLst>
                                      </p:cBhvr>
                                      <p:to>
                                        <p:strVal val="visible"/>
                                      </p:to>
                                    </p:set>
                                    <p:animEffect transition="in" filter="fade">
                                      <p:cBhvr>
                                        <p:cTn id="67" dur="750"/>
                                        <p:tgtEl>
                                          <p:spTgt spid="32">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32">
                                            <p:txEl>
                                              <p:charRg st="1" end="1"/>
                                            </p:txEl>
                                          </p:spTgt>
                                        </p:tgtEl>
                                        <p:attrNameLst>
                                          <p:attrName>style.visibility</p:attrName>
                                        </p:attrNameLst>
                                      </p:cBhvr>
                                      <p:to>
                                        <p:strVal val="visible"/>
                                      </p:to>
                                    </p:set>
                                    <p:animEffect transition="in" filter="fade">
                                      <p:cBhvr>
                                        <p:cTn id="71" dur="750"/>
                                        <p:tgtEl>
                                          <p:spTgt spid="32">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32">
                                            <p:txEl>
                                              <p:charRg st="1" end="1"/>
                                            </p:txEl>
                                          </p:spTgt>
                                        </p:tgtEl>
                                        <p:attrNameLst>
                                          <p:attrName>style.visibility</p:attrName>
                                        </p:attrNameLst>
                                      </p:cBhvr>
                                      <p:to>
                                        <p:strVal val="visible"/>
                                      </p:to>
                                    </p:set>
                                    <p:animEffect transition="in" filter="fade">
                                      <p:cBhvr>
                                        <p:cTn id="75" dur="750"/>
                                        <p:tgtEl>
                                          <p:spTgt spid="32">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32">
                                            <p:txEl>
                                              <p:charRg st="1" end="1"/>
                                            </p:txEl>
                                          </p:spTgt>
                                        </p:tgtEl>
                                        <p:attrNameLst>
                                          <p:attrName>style.visibility</p:attrName>
                                        </p:attrNameLst>
                                      </p:cBhvr>
                                      <p:to>
                                        <p:strVal val="visible"/>
                                      </p:to>
                                    </p:set>
                                    <p:animEffect transition="in" filter="fade">
                                      <p:cBhvr>
                                        <p:cTn id="79" dur="750"/>
                                        <p:tgtEl>
                                          <p:spTgt spid="32">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32">
                                            <p:txEl>
                                              <p:charRg st="1" end="1"/>
                                            </p:txEl>
                                          </p:spTgt>
                                        </p:tgtEl>
                                        <p:attrNameLst>
                                          <p:attrName>style.visibility</p:attrName>
                                        </p:attrNameLst>
                                      </p:cBhvr>
                                      <p:to>
                                        <p:strVal val="visible"/>
                                      </p:to>
                                    </p:set>
                                    <p:animEffect transition="in" filter="fade">
                                      <p:cBhvr>
                                        <p:cTn id="83" dur="750"/>
                                        <p:tgtEl>
                                          <p:spTgt spid="32">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34"/>
        <p:cNvGrpSpPr/>
        <p:nvPr/>
      </p:nvGrpSpPr>
      <p:grpSpPr>
        <a:xfrm>
          <a:off x="0" y="0"/>
          <a:ext cx="0" cy="0"/>
          <a:chOff x="0" y="0"/>
          <a:chExt cx="0" cy="0"/>
        </a:xfrm>
      </p:grpSpPr>
      <p:sp>
        <p:nvSpPr>
          <p:cNvPr id="35" name="Google Shape;35;p8"/>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a:ea typeface="Lato"/>
              <a:cs typeface="Lato"/>
              <a:sym typeface="Lato"/>
            </a:endParaRPr>
          </a:p>
        </p:txBody>
      </p:sp>
      <p:sp>
        <p:nvSpPr>
          <p:cNvPr id="36" name="Google Shape;36;p8"/>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a:ea typeface="Lato"/>
                <a:cs typeface="Lato"/>
                <a:sym typeface="Lato"/>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1758"/>
              <a:buNone/>
              <a:defRPr sz="1758"/>
            </a:lvl2pPr>
            <a:lvl3pPr marL="1371600" lvl="2" indent="-228600" algn="l" rtl="0">
              <a:lnSpc>
                <a:spcPct val="90000"/>
              </a:lnSpc>
              <a:spcBef>
                <a:spcPts val="375"/>
              </a:spcBef>
              <a:spcAft>
                <a:spcPts val="0"/>
              </a:spcAft>
              <a:buClr>
                <a:schemeClr val="dk1"/>
              </a:buClr>
              <a:buSzPts val="1758"/>
              <a:buNone/>
              <a:defRPr sz="1758"/>
            </a:lvl3pPr>
            <a:lvl4pPr marL="1828800" lvl="3" indent="-228600" algn="l" rtl="0">
              <a:lnSpc>
                <a:spcPct val="90000"/>
              </a:lnSpc>
              <a:spcBef>
                <a:spcPts val="375"/>
              </a:spcBef>
              <a:spcAft>
                <a:spcPts val="0"/>
              </a:spcAft>
              <a:buClr>
                <a:schemeClr val="dk1"/>
              </a:buClr>
              <a:buSzPts val="1758"/>
              <a:buNone/>
              <a:defRPr sz="1758"/>
            </a:lvl4pPr>
            <a:lvl5pPr marL="2286000" lvl="4" indent="-228600" algn="l" rtl="0">
              <a:lnSpc>
                <a:spcPct val="90000"/>
              </a:lnSpc>
              <a:spcBef>
                <a:spcPts val="375"/>
              </a:spcBef>
              <a:spcAft>
                <a:spcPts val="0"/>
              </a:spcAft>
              <a:buClr>
                <a:schemeClr val="dk1"/>
              </a:buClr>
              <a:buSzPts val="1758"/>
              <a:buNone/>
              <a:defRPr sz="1758"/>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93744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a:ea typeface="Lato"/>
                <a:cs typeface="Lato"/>
                <a:sym typeface="Lato"/>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0" name="Google Shape;40;p9"/>
          <p:cNvSpPr txBox="1">
            <a:spLocks noGrp="1"/>
          </p:cNvSpPr>
          <p:nvPr>
            <p:ph type="body" idx="2"/>
          </p:nvPr>
        </p:nvSpPr>
        <p:spPr>
          <a:xfrm>
            <a:off x="942822" y="1277258"/>
            <a:ext cx="3993600" cy="23295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2400"/>
              <a:buNone/>
              <a:defRPr/>
            </a:lvl2pPr>
            <a:lvl3pPr marL="1371600" lvl="2" indent="-228600" algn="l" rtl="0">
              <a:lnSpc>
                <a:spcPct val="150000"/>
              </a:lnSpc>
              <a:spcBef>
                <a:spcPts val="375"/>
              </a:spcBef>
              <a:spcAft>
                <a:spcPts val="0"/>
              </a:spcAft>
              <a:buClr>
                <a:schemeClr val="dk1"/>
              </a:buClr>
              <a:buSzPts val="1500"/>
              <a:buNone/>
              <a:defRPr/>
            </a:lvl3pPr>
            <a:lvl4pPr marL="1828800" lvl="3" indent="-228600" algn="l" rtl="0">
              <a:lnSpc>
                <a:spcPct val="150000"/>
              </a:lnSpc>
              <a:spcBef>
                <a:spcPts val="375"/>
              </a:spcBef>
              <a:spcAft>
                <a:spcPts val="0"/>
              </a:spcAft>
              <a:buClr>
                <a:schemeClr val="dk1"/>
              </a:buClr>
              <a:buSzPts val="1350"/>
              <a:buNone/>
              <a:defRPr/>
            </a:lvl4pPr>
            <a:lvl5pPr marL="2286000" lvl="4" indent="-228600" algn="l" rtl="0">
              <a:lnSpc>
                <a:spcPct val="150000"/>
              </a:lnSpc>
              <a:spcBef>
                <a:spcPts val="375"/>
              </a:spcBef>
              <a:spcAft>
                <a:spcPts val="0"/>
              </a:spcAft>
              <a:buClr>
                <a:schemeClr val="dk1"/>
              </a:buClr>
              <a:buSzPts val="1350"/>
              <a:buNone/>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1" name="Google Shape;41;p9"/>
          <p:cNvSpPr>
            <a:spLocks noGrp="1"/>
          </p:cNvSpPr>
          <p:nvPr>
            <p:ph type="pic" idx="3"/>
          </p:nvPr>
        </p:nvSpPr>
        <p:spPr>
          <a:xfrm rot="375550">
            <a:off x="5217769" y="1447810"/>
            <a:ext cx="3420289" cy="309074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2400"/>
              <a:buFont typeface="Arial"/>
              <a:buNone/>
              <a:defRPr sz="2400" b="1" i="0" u="none" strike="noStrike" cap="none">
                <a:solidFill>
                  <a:schemeClr val="lt2"/>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3658463"/>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42"/>
        <p:cNvGrpSpPr/>
        <p:nvPr/>
      </p:nvGrpSpPr>
      <p:grpSpPr>
        <a:xfrm>
          <a:off x="0" y="0"/>
          <a:ext cx="0" cy="0"/>
          <a:chOff x="0" y="0"/>
          <a:chExt cx="0" cy="0"/>
        </a:xfrm>
      </p:grpSpPr>
      <p:sp>
        <p:nvSpPr>
          <p:cNvPr id="43" name="Google Shape;43;p10"/>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a:ea typeface="Lato"/>
              <a:cs typeface="Lato"/>
              <a:sym typeface="Lato"/>
            </a:endParaRPr>
          </a:p>
        </p:txBody>
      </p:sp>
      <p:sp>
        <p:nvSpPr>
          <p:cNvPr id="44" name="Google Shape;44;p10"/>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a:ea typeface="Lato"/>
                <a:cs typeface="Lato"/>
                <a:sym typeface="Lato"/>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45" name="Google Shape;45;p10"/>
          <p:cNvSpPr>
            <a:spLocks noGrp="1"/>
          </p:cNvSpPr>
          <p:nvPr>
            <p:ph type="media" idx="2"/>
          </p:nvPr>
        </p:nvSpPr>
        <p:spPr>
          <a:xfrm>
            <a:off x="2042012" y="1304873"/>
            <a:ext cx="5045100" cy="2530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1988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only no text">
  <p:cSld name="image only no text">
    <p:spTree>
      <p:nvGrpSpPr>
        <p:cNvPr id="1" name="Shape 46"/>
        <p:cNvGrpSpPr/>
        <p:nvPr/>
      </p:nvGrpSpPr>
      <p:grpSpPr>
        <a:xfrm>
          <a:off x="0" y="0"/>
          <a:ext cx="0" cy="0"/>
          <a:chOff x="0" y="0"/>
          <a:chExt cx="0" cy="0"/>
        </a:xfrm>
      </p:grpSpPr>
      <p:sp>
        <p:nvSpPr>
          <p:cNvPr id="47" name="Google Shape;47;p11"/>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a:ea typeface="Lato"/>
                <a:cs typeface="Lato"/>
                <a:sym typeface="Lato"/>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22312456"/>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lvl1pPr>
            <a:lvl2pPr marL="342789" indent="0">
              <a:buNone/>
              <a:defRPr sz="1758"/>
            </a:lvl2pPr>
            <a:lvl3pPr marL="685578" indent="0">
              <a:buNone/>
              <a:defRPr sz="1758"/>
            </a:lvl3pPr>
            <a:lvl4pPr marL="1028368" indent="0">
              <a:buNone/>
              <a:defRPr sz="1758"/>
            </a:lvl4pPr>
            <a:lvl5pPr marL="1371157" indent="0">
              <a:buNone/>
              <a:defRPr sz="1758"/>
            </a:lvl5pPr>
          </a:lstStyle>
          <a:p>
            <a:pPr lvl="0"/>
            <a:endParaRPr lang="en-US" dirty="0"/>
          </a:p>
        </p:txBody>
      </p:sp>
      <p:pic>
        <p:nvPicPr>
          <p:cNvPr id="7" name="Picture 6">
            <a:extLst>
              <a:ext uri="{FF2B5EF4-FFF2-40B4-BE49-F238E27FC236}">
                <a16:creationId xmlns:a16="http://schemas.microsoft.com/office/drawing/2014/main" id="{5B453D93-4F80-B84A-8B5D-CAB306469B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spTree>
    <p:extLst>
      <p:ext uri="{BB962C8B-B14F-4D97-AF65-F5344CB8AC3E}">
        <p14:creationId xmlns:p14="http://schemas.microsoft.com/office/powerpoint/2010/main" val="1565225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0" y="1293834"/>
            <a:ext cx="9144000" cy="1262666"/>
          </a:xfrm>
          <a:prstGeom prst="rect">
            <a:avLst/>
          </a:prstGeom>
          <a:noFill/>
          <a:ln>
            <a:noFill/>
          </a:ln>
        </p:spPr>
        <p:txBody>
          <a:bodyPr spcFirstLastPara="1" wrap="square" lIns="91425" tIns="45700" rIns="91425" bIns="45700" anchor="t" anchorCtr="0">
            <a:noAutofit/>
          </a:bodyPr>
          <a:lstStyle>
            <a:lvl1pPr marL="457200" lvl="0" indent="-228600" algn="ctr">
              <a:lnSpc>
                <a:spcPct val="106111"/>
              </a:lnSpc>
              <a:spcBef>
                <a:spcPts val="0"/>
              </a:spcBef>
              <a:spcAft>
                <a:spcPts val="0"/>
              </a:spcAft>
              <a:buClr>
                <a:srgbClr val="333399"/>
              </a:buClr>
              <a:buSzPts val="3600"/>
              <a:buNone/>
              <a:defRPr sz="3600">
                <a:solidFill>
                  <a:srgbClr val="333399"/>
                </a:solidFill>
                <a:latin typeface="Lato"/>
                <a:ea typeface="Lato"/>
                <a:cs typeface="Lato"/>
                <a:sym typeface="Lato"/>
              </a:defRPr>
            </a:lvl1pPr>
            <a:lvl2pPr marL="914400" lvl="1" indent="-22860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 name="Google Shape;11;p2"/>
          <p:cNvSpPr txBox="1">
            <a:spLocks noGrp="1"/>
          </p:cNvSpPr>
          <p:nvPr>
            <p:ph type="body" idx="2"/>
          </p:nvPr>
        </p:nvSpPr>
        <p:spPr>
          <a:xfrm>
            <a:off x="5458013" y="3035370"/>
            <a:ext cx="2228771" cy="112387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228600" algn="l">
              <a:lnSpc>
                <a:spcPct val="100000"/>
              </a:lnSpc>
              <a:spcBef>
                <a:spcPts val="3000"/>
              </a:spcBef>
              <a:spcAft>
                <a:spcPts val="0"/>
              </a:spcAft>
              <a:buClr>
                <a:schemeClr val="dk1"/>
              </a:buClr>
              <a:buSzPts val="1465"/>
              <a:buNone/>
              <a:defRPr sz="1465"/>
            </a:lvl2pPr>
            <a:lvl3pPr marL="1371600" lvl="2" indent="-228600" algn="l">
              <a:lnSpc>
                <a:spcPct val="100000"/>
              </a:lnSpc>
              <a:spcBef>
                <a:spcPts val="375"/>
              </a:spcBef>
              <a:spcAft>
                <a:spcPts val="0"/>
              </a:spcAft>
              <a:buClr>
                <a:schemeClr val="dk1"/>
              </a:buClr>
              <a:buSzPts val="1465"/>
              <a:buNone/>
              <a:defRPr sz="1465"/>
            </a:lvl3pPr>
            <a:lvl4pPr marL="1828800" lvl="3" indent="-228600" algn="l">
              <a:lnSpc>
                <a:spcPct val="100000"/>
              </a:lnSpc>
              <a:spcBef>
                <a:spcPts val="375"/>
              </a:spcBef>
              <a:spcAft>
                <a:spcPts val="0"/>
              </a:spcAft>
              <a:buClr>
                <a:schemeClr val="dk1"/>
              </a:buClr>
              <a:buSzPts val="1465"/>
              <a:buNone/>
              <a:defRPr sz="1465"/>
            </a:lvl4pPr>
            <a:lvl5pPr marL="2286000" lvl="4" indent="-228600" algn="l">
              <a:lnSpc>
                <a:spcPct val="100000"/>
              </a:lnSpc>
              <a:spcBef>
                <a:spcPts val="375"/>
              </a:spcBef>
              <a:spcAft>
                <a:spcPts val="0"/>
              </a:spcAft>
              <a:buClr>
                <a:schemeClr val="dk1"/>
              </a:buClr>
              <a:buSzPts val="1465"/>
              <a:buNone/>
              <a:defRPr sz="1465"/>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 name="Google Shape;12;p2"/>
          <p:cNvPicPr preferRelativeResize="0"/>
          <p:nvPr/>
        </p:nvPicPr>
        <p:blipFill rotWithShape="1">
          <a:blip r:embed="rId2">
            <a:alphaModFix/>
          </a:blip>
          <a:srcRect l="206" t="7102" r="1" b="14555"/>
          <a:stretch/>
        </p:blipFill>
        <p:spPr>
          <a:xfrm>
            <a:off x="-1" y="3248879"/>
            <a:ext cx="9144058" cy="1896438"/>
          </a:xfrm>
          <a:prstGeom prst="rect">
            <a:avLst/>
          </a:prstGeom>
          <a:noFill/>
          <a:ln>
            <a:noFill/>
          </a:ln>
        </p:spPr>
      </p:pic>
      <p:pic>
        <p:nvPicPr>
          <p:cNvPr id="13" name="Google Shape;13;p2"/>
          <p:cNvPicPr preferRelativeResize="0"/>
          <p:nvPr/>
        </p:nvPicPr>
        <p:blipFill rotWithShape="1">
          <a:blip r:embed="rId3">
            <a:alphaModFix/>
          </a:blip>
          <a:srcRect/>
          <a:stretch/>
        </p:blipFill>
        <p:spPr>
          <a:xfrm>
            <a:off x="3262141" y="4465217"/>
            <a:ext cx="2624950" cy="579981"/>
          </a:xfrm>
          <a:prstGeom prst="rect">
            <a:avLst/>
          </a:prstGeom>
          <a:noFill/>
          <a:ln>
            <a:noFill/>
          </a:ln>
        </p:spPr>
      </p:pic>
    </p:spTree>
    <p:extLst>
      <p:ext uri="{BB962C8B-B14F-4D97-AF65-F5344CB8AC3E}">
        <p14:creationId xmlns:p14="http://schemas.microsoft.com/office/powerpoint/2010/main" val="35273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charRg st="1" end="1"/>
                                            </p:txEl>
                                          </p:spTgt>
                                        </p:tgtEl>
                                        <p:attrNameLst>
                                          <p:attrName>style.visibility</p:attrName>
                                        </p:attrNameLst>
                                      </p:cBhvr>
                                      <p:to>
                                        <p:strVal val="visible"/>
                                      </p:to>
                                    </p:set>
                                    <p:animEffect transition="in" filter="fade">
                                      <p:cBhvr>
                                        <p:cTn id="12" dur="750"/>
                                        <p:tgtEl>
                                          <p:spTgt spid="10">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charRg st="1" end="1"/>
                                            </p:txEl>
                                          </p:spTgt>
                                        </p:tgtEl>
                                        <p:attrNameLst>
                                          <p:attrName>style.visibility</p:attrName>
                                        </p:attrNameLst>
                                      </p:cBhvr>
                                      <p:to>
                                        <p:strVal val="visible"/>
                                      </p:to>
                                    </p:set>
                                    <p:animEffect transition="in" filter="fade">
                                      <p:cBhvr>
                                        <p:cTn id="17" dur="750"/>
                                        <p:tgtEl>
                                          <p:spTgt spid="10">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charRg st="1" end="1"/>
                                            </p:txEl>
                                          </p:spTgt>
                                        </p:tgtEl>
                                        <p:attrNameLst>
                                          <p:attrName>style.visibility</p:attrName>
                                        </p:attrNameLst>
                                      </p:cBhvr>
                                      <p:to>
                                        <p:strVal val="visible"/>
                                      </p:to>
                                    </p:set>
                                    <p:animEffect transition="in" filter="fade">
                                      <p:cBhvr>
                                        <p:cTn id="22" dur="750"/>
                                        <p:tgtEl>
                                          <p:spTgt spid="10">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charRg st="1" end="1"/>
                                            </p:txEl>
                                          </p:spTgt>
                                        </p:tgtEl>
                                        <p:attrNameLst>
                                          <p:attrName>style.visibility</p:attrName>
                                        </p:attrNameLst>
                                      </p:cBhvr>
                                      <p:to>
                                        <p:strVal val="visible"/>
                                      </p:to>
                                    </p:set>
                                    <p:animEffect transition="in" filter="fade">
                                      <p:cBhvr>
                                        <p:cTn id="27" dur="750"/>
                                        <p:tgtEl>
                                          <p:spTgt spid="10">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charRg st="1" end="1"/>
                                            </p:txEl>
                                          </p:spTgt>
                                        </p:tgtEl>
                                        <p:attrNameLst>
                                          <p:attrName>style.visibility</p:attrName>
                                        </p:attrNameLst>
                                      </p:cBhvr>
                                      <p:to>
                                        <p:strVal val="visible"/>
                                      </p:to>
                                    </p:set>
                                    <p:animEffect transition="in" filter="fade">
                                      <p:cBhvr>
                                        <p:cTn id="32" dur="750"/>
                                        <p:tgtEl>
                                          <p:spTgt spid="10">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charRg st="1" end="1"/>
                                            </p:txEl>
                                          </p:spTgt>
                                        </p:tgtEl>
                                        <p:attrNameLst>
                                          <p:attrName>style.visibility</p:attrName>
                                        </p:attrNameLst>
                                      </p:cBhvr>
                                      <p:to>
                                        <p:strVal val="visible"/>
                                      </p:to>
                                    </p:set>
                                    <p:animEffect transition="in" filter="fade">
                                      <p:cBhvr>
                                        <p:cTn id="37" dur="750"/>
                                        <p:tgtEl>
                                          <p:spTgt spid="10">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charRg st="1" end="1"/>
                                            </p:txEl>
                                          </p:spTgt>
                                        </p:tgtEl>
                                        <p:attrNameLst>
                                          <p:attrName>style.visibility</p:attrName>
                                        </p:attrNameLst>
                                      </p:cBhvr>
                                      <p:to>
                                        <p:strVal val="visible"/>
                                      </p:to>
                                    </p:set>
                                    <p:animEffect transition="in" filter="fade">
                                      <p:cBhvr>
                                        <p:cTn id="42" dur="750"/>
                                        <p:tgtEl>
                                          <p:spTgt spid="10">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charRg st="1" end="1"/>
                                            </p:txEl>
                                          </p:spTgt>
                                        </p:tgtEl>
                                        <p:attrNameLst>
                                          <p:attrName>style.visibility</p:attrName>
                                        </p:attrNameLst>
                                      </p:cBhvr>
                                      <p:to>
                                        <p:strVal val="visible"/>
                                      </p:to>
                                    </p:set>
                                    <p:animEffect transition="in" filter="fade">
                                      <p:cBhvr>
                                        <p:cTn id="47" dur="750"/>
                                        <p:tgtEl>
                                          <p:spTgt spid="10">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750"/>
                                        <p:tgtEl>
                                          <p:spTgt spid="11">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1">
                                            <p:txEl>
                                              <p:charRg st="1" end="1"/>
                                            </p:txEl>
                                          </p:spTgt>
                                        </p:tgtEl>
                                        <p:attrNameLst>
                                          <p:attrName>style.visibility</p:attrName>
                                        </p:attrNameLst>
                                      </p:cBhvr>
                                      <p:to>
                                        <p:strVal val="visible"/>
                                      </p:to>
                                    </p:set>
                                    <p:animEffect transition="in" filter="fade">
                                      <p:cBhvr>
                                        <p:cTn id="55" dur="750"/>
                                        <p:tgtEl>
                                          <p:spTgt spid="11">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1">
                                            <p:txEl>
                                              <p:charRg st="1" end="1"/>
                                            </p:txEl>
                                          </p:spTgt>
                                        </p:tgtEl>
                                        <p:attrNameLst>
                                          <p:attrName>style.visibility</p:attrName>
                                        </p:attrNameLst>
                                      </p:cBhvr>
                                      <p:to>
                                        <p:strVal val="visible"/>
                                      </p:to>
                                    </p:set>
                                    <p:animEffect transition="in" filter="fade">
                                      <p:cBhvr>
                                        <p:cTn id="59" dur="750"/>
                                        <p:tgtEl>
                                          <p:spTgt spid="11">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1">
                                            <p:txEl>
                                              <p:charRg st="1" end="1"/>
                                            </p:txEl>
                                          </p:spTgt>
                                        </p:tgtEl>
                                        <p:attrNameLst>
                                          <p:attrName>style.visibility</p:attrName>
                                        </p:attrNameLst>
                                      </p:cBhvr>
                                      <p:to>
                                        <p:strVal val="visible"/>
                                      </p:to>
                                    </p:set>
                                    <p:animEffect transition="in" filter="fade">
                                      <p:cBhvr>
                                        <p:cTn id="63" dur="750"/>
                                        <p:tgtEl>
                                          <p:spTgt spid="11">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1">
                                            <p:txEl>
                                              <p:charRg st="1" end="1"/>
                                            </p:txEl>
                                          </p:spTgt>
                                        </p:tgtEl>
                                        <p:attrNameLst>
                                          <p:attrName>style.visibility</p:attrName>
                                        </p:attrNameLst>
                                      </p:cBhvr>
                                      <p:to>
                                        <p:strVal val="visible"/>
                                      </p:to>
                                    </p:set>
                                    <p:animEffect transition="in" filter="fade">
                                      <p:cBhvr>
                                        <p:cTn id="67" dur="750"/>
                                        <p:tgtEl>
                                          <p:spTgt spid="11">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1">
                                            <p:txEl>
                                              <p:charRg st="1" end="1"/>
                                            </p:txEl>
                                          </p:spTgt>
                                        </p:tgtEl>
                                        <p:attrNameLst>
                                          <p:attrName>style.visibility</p:attrName>
                                        </p:attrNameLst>
                                      </p:cBhvr>
                                      <p:to>
                                        <p:strVal val="visible"/>
                                      </p:to>
                                    </p:set>
                                    <p:animEffect transition="in" filter="fade">
                                      <p:cBhvr>
                                        <p:cTn id="71" dur="750"/>
                                        <p:tgtEl>
                                          <p:spTgt spid="11">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1">
                                            <p:txEl>
                                              <p:charRg st="1" end="1"/>
                                            </p:txEl>
                                          </p:spTgt>
                                        </p:tgtEl>
                                        <p:attrNameLst>
                                          <p:attrName>style.visibility</p:attrName>
                                        </p:attrNameLst>
                                      </p:cBhvr>
                                      <p:to>
                                        <p:strVal val="visible"/>
                                      </p:to>
                                    </p:set>
                                    <p:animEffect transition="in" filter="fade">
                                      <p:cBhvr>
                                        <p:cTn id="75" dur="750"/>
                                        <p:tgtEl>
                                          <p:spTgt spid="11">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1">
                                            <p:txEl>
                                              <p:charRg st="1" end="1"/>
                                            </p:txEl>
                                          </p:spTgt>
                                        </p:tgtEl>
                                        <p:attrNameLst>
                                          <p:attrName>style.visibility</p:attrName>
                                        </p:attrNameLst>
                                      </p:cBhvr>
                                      <p:to>
                                        <p:strVal val="visible"/>
                                      </p:to>
                                    </p:set>
                                    <p:animEffect transition="in" filter="fade">
                                      <p:cBhvr>
                                        <p:cTn id="79" dur="750"/>
                                        <p:tgtEl>
                                          <p:spTgt spid="11">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1">
                                            <p:txEl>
                                              <p:charRg st="1" end="1"/>
                                            </p:txEl>
                                          </p:spTgt>
                                        </p:tgtEl>
                                        <p:attrNameLst>
                                          <p:attrName>style.visibility</p:attrName>
                                        </p:attrNameLst>
                                      </p:cBhvr>
                                      <p:to>
                                        <p:strVal val="visible"/>
                                      </p:to>
                                    </p:set>
                                    <p:animEffect transition="in" filter="fade">
                                      <p:cBhvr>
                                        <p:cTn id="83" dur="750"/>
                                        <p:tgtEl>
                                          <p:spTgt spid="11">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4"/>
        <p:cNvGrpSpPr/>
        <p:nvPr/>
      </p:nvGrpSpPr>
      <p:grpSpPr>
        <a:xfrm>
          <a:off x="0" y="0"/>
          <a:ext cx="0" cy="0"/>
          <a:chOff x="0" y="0"/>
          <a:chExt cx="0" cy="0"/>
        </a:xfrm>
      </p:grpSpPr>
      <p:sp>
        <p:nvSpPr>
          <p:cNvPr id="15" name="Google Shape;15;p3"/>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a:ea typeface="Lato"/>
              <a:cs typeface="Lato"/>
              <a:sym typeface="Lato"/>
            </a:endParaRPr>
          </a:p>
        </p:txBody>
      </p:sp>
      <p:sp>
        <p:nvSpPr>
          <p:cNvPr id="16" name="Google Shape;16;p3"/>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a:ea typeface="Lato"/>
                <a:cs typeface="Lato"/>
                <a:sym typeface="Lato"/>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 name="Google Shape;17;p3"/>
          <p:cNvSpPr txBox="1">
            <a:spLocks noGrp="1"/>
          </p:cNvSpPr>
          <p:nvPr>
            <p:ph type="body" idx="2"/>
          </p:nvPr>
        </p:nvSpPr>
        <p:spPr>
          <a:xfrm>
            <a:off x="2052028" y="1197429"/>
            <a:ext cx="5046877" cy="2512779"/>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02785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a:ea typeface="Lato"/>
                <a:cs typeface="Lato"/>
                <a:sym typeface="Lato"/>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4"/>
          <p:cNvSpPr txBox="1">
            <a:spLocks noGrp="1"/>
          </p:cNvSpPr>
          <p:nvPr>
            <p:ph type="body" idx="2"/>
          </p:nvPr>
        </p:nvSpPr>
        <p:spPr>
          <a:xfrm>
            <a:off x="942822" y="1277258"/>
            <a:ext cx="3993459" cy="2329521"/>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2400"/>
              <a:buNone/>
              <a:defRPr/>
            </a:lvl2pPr>
            <a:lvl3pPr marL="1371600" lvl="2" indent="-228600" algn="l">
              <a:lnSpc>
                <a:spcPct val="150000"/>
              </a:lnSpc>
              <a:spcBef>
                <a:spcPts val="375"/>
              </a:spcBef>
              <a:spcAft>
                <a:spcPts val="0"/>
              </a:spcAft>
              <a:buClr>
                <a:schemeClr val="dk1"/>
              </a:buClr>
              <a:buSzPts val="1500"/>
              <a:buNone/>
              <a:defRPr/>
            </a:lvl3pPr>
            <a:lvl4pPr marL="1828800" lvl="3" indent="-228600" algn="l">
              <a:lnSpc>
                <a:spcPct val="150000"/>
              </a:lnSpc>
              <a:spcBef>
                <a:spcPts val="375"/>
              </a:spcBef>
              <a:spcAft>
                <a:spcPts val="0"/>
              </a:spcAft>
              <a:buClr>
                <a:schemeClr val="dk1"/>
              </a:buClr>
              <a:buSzPts val="1350"/>
              <a:buNone/>
              <a:defRPr/>
            </a:lvl4pPr>
            <a:lvl5pPr marL="2286000" lvl="4" indent="-228600" algn="l">
              <a:lnSpc>
                <a:spcPct val="150000"/>
              </a:lnSpc>
              <a:spcBef>
                <a:spcPts val="375"/>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4"/>
          <p:cNvSpPr>
            <a:spLocks noGrp="1"/>
          </p:cNvSpPr>
          <p:nvPr>
            <p:ph type="pic" idx="3"/>
          </p:nvPr>
        </p:nvSpPr>
        <p:spPr>
          <a:xfrm>
            <a:off x="5262429" y="1291773"/>
            <a:ext cx="3420446" cy="30906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2400"/>
              <a:buFont typeface="Arial"/>
              <a:buNone/>
              <a:defRPr sz="2400" b="1" i="0" u="none" strike="noStrike" cap="none">
                <a:solidFill>
                  <a:schemeClr val="lt2"/>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43979513"/>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ideo only">
  <p:cSld name="Video only">
    <p:spTree>
      <p:nvGrpSpPr>
        <p:cNvPr id="1" name="Shape 22"/>
        <p:cNvGrpSpPr/>
        <p:nvPr/>
      </p:nvGrpSpPr>
      <p:grpSpPr>
        <a:xfrm>
          <a:off x="0" y="0"/>
          <a:ext cx="0" cy="0"/>
          <a:chOff x="0" y="0"/>
          <a:chExt cx="0" cy="0"/>
        </a:xfrm>
      </p:grpSpPr>
      <p:sp>
        <p:nvSpPr>
          <p:cNvPr id="23" name="Google Shape;23;p5"/>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a:ea typeface="Lato"/>
              <a:cs typeface="Lato"/>
              <a:sym typeface="Lato"/>
            </a:endParaRPr>
          </a:p>
        </p:txBody>
      </p:sp>
      <p:sp>
        <p:nvSpPr>
          <p:cNvPr id="24" name="Google Shape;24;p5"/>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a:ea typeface="Lato"/>
                <a:cs typeface="Lato"/>
                <a:sym typeface="Lato"/>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5"/>
          <p:cNvSpPr>
            <a:spLocks noGrp="1"/>
          </p:cNvSpPr>
          <p:nvPr>
            <p:ph type="media" idx="2"/>
          </p:nvPr>
        </p:nvSpPr>
        <p:spPr>
          <a:xfrm>
            <a:off x="2042012" y="1304873"/>
            <a:ext cx="5045075" cy="25304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02258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0" y="1293834"/>
            <a:ext cx="9144000" cy="1262666"/>
          </a:xfrm>
          <a:prstGeom prst="rect">
            <a:avLst/>
          </a:prstGeom>
          <a:noFill/>
          <a:ln>
            <a:noFill/>
          </a:ln>
        </p:spPr>
        <p:txBody>
          <a:bodyPr spcFirstLastPara="1" wrap="square" lIns="91425" tIns="45700" rIns="91425" bIns="45700" anchor="t" anchorCtr="0">
            <a:noAutofit/>
          </a:bodyPr>
          <a:lstStyle>
            <a:lvl1pPr marL="457200" lvl="0" indent="-22860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 name="Google Shape;11;p2"/>
          <p:cNvSpPr txBox="1">
            <a:spLocks noGrp="1"/>
          </p:cNvSpPr>
          <p:nvPr>
            <p:ph type="body" idx="2"/>
          </p:nvPr>
        </p:nvSpPr>
        <p:spPr>
          <a:xfrm>
            <a:off x="5458013" y="3035370"/>
            <a:ext cx="2228771" cy="112387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228600" algn="l">
              <a:lnSpc>
                <a:spcPct val="100000"/>
              </a:lnSpc>
              <a:spcBef>
                <a:spcPts val="3000"/>
              </a:spcBef>
              <a:spcAft>
                <a:spcPts val="0"/>
              </a:spcAft>
              <a:buClr>
                <a:schemeClr val="dk1"/>
              </a:buClr>
              <a:buSzPts val="1465"/>
              <a:buNone/>
              <a:defRPr sz="1465"/>
            </a:lvl2pPr>
            <a:lvl3pPr marL="1371600" lvl="2" indent="-228600" algn="l">
              <a:lnSpc>
                <a:spcPct val="100000"/>
              </a:lnSpc>
              <a:spcBef>
                <a:spcPts val="375"/>
              </a:spcBef>
              <a:spcAft>
                <a:spcPts val="0"/>
              </a:spcAft>
              <a:buClr>
                <a:schemeClr val="dk1"/>
              </a:buClr>
              <a:buSzPts val="1465"/>
              <a:buNone/>
              <a:defRPr sz="1465"/>
            </a:lvl3pPr>
            <a:lvl4pPr marL="1828800" lvl="3" indent="-228600" algn="l">
              <a:lnSpc>
                <a:spcPct val="100000"/>
              </a:lnSpc>
              <a:spcBef>
                <a:spcPts val="375"/>
              </a:spcBef>
              <a:spcAft>
                <a:spcPts val="0"/>
              </a:spcAft>
              <a:buClr>
                <a:schemeClr val="dk1"/>
              </a:buClr>
              <a:buSzPts val="1465"/>
              <a:buNone/>
              <a:defRPr sz="1465"/>
            </a:lvl4pPr>
            <a:lvl5pPr marL="2286000" lvl="4" indent="-228600" algn="l">
              <a:lnSpc>
                <a:spcPct val="100000"/>
              </a:lnSpc>
              <a:spcBef>
                <a:spcPts val="375"/>
              </a:spcBef>
              <a:spcAft>
                <a:spcPts val="0"/>
              </a:spcAft>
              <a:buClr>
                <a:schemeClr val="dk1"/>
              </a:buClr>
              <a:buSzPts val="1465"/>
              <a:buNone/>
              <a:defRPr sz="1465"/>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 name="Google Shape;12;p2"/>
          <p:cNvPicPr preferRelativeResize="0"/>
          <p:nvPr/>
        </p:nvPicPr>
        <p:blipFill rotWithShape="1">
          <a:blip r:embed="rId2">
            <a:alphaModFix/>
          </a:blip>
          <a:srcRect l="206" t="7102" r="1" b="14555"/>
          <a:stretch/>
        </p:blipFill>
        <p:spPr>
          <a:xfrm>
            <a:off x="-1" y="3248879"/>
            <a:ext cx="9144058" cy="1896438"/>
          </a:xfrm>
          <a:prstGeom prst="rect">
            <a:avLst/>
          </a:prstGeom>
          <a:noFill/>
          <a:ln>
            <a:noFill/>
          </a:ln>
        </p:spPr>
      </p:pic>
      <p:pic>
        <p:nvPicPr>
          <p:cNvPr id="13" name="Google Shape;13;p2"/>
          <p:cNvPicPr preferRelativeResize="0"/>
          <p:nvPr/>
        </p:nvPicPr>
        <p:blipFill rotWithShape="1">
          <a:blip r:embed="rId3">
            <a:alphaModFix/>
          </a:blip>
          <a:srcRect/>
          <a:stretch/>
        </p:blipFill>
        <p:spPr>
          <a:xfrm>
            <a:off x="3262141" y="4465217"/>
            <a:ext cx="2624950" cy="579981"/>
          </a:xfrm>
          <a:prstGeom prst="rect">
            <a:avLst/>
          </a:prstGeom>
          <a:noFill/>
          <a:ln>
            <a:noFill/>
          </a:ln>
        </p:spPr>
      </p:pic>
    </p:spTree>
    <p:extLst>
      <p:ext uri="{BB962C8B-B14F-4D97-AF65-F5344CB8AC3E}">
        <p14:creationId xmlns:p14="http://schemas.microsoft.com/office/powerpoint/2010/main" val="22602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charRg st="1" end="1"/>
                                            </p:txEl>
                                          </p:spTgt>
                                        </p:tgtEl>
                                        <p:attrNameLst>
                                          <p:attrName>style.visibility</p:attrName>
                                        </p:attrNameLst>
                                      </p:cBhvr>
                                      <p:to>
                                        <p:strVal val="visible"/>
                                      </p:to>
                                    </p:set>
                                    <p:animEffect transition="in" filter="fade">
                                      <p:cBhvr>
                                        <p:cTn id="12" dur="750"/>
                                        <p:tgtEl>
                                          <p:spTgt spid="10">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charRg st="1" end="1"/>
                                            </p:txEl>
                                          </p:spTgt>
                                        </p:tgtEl>
                                        <p:attrNameLst>
                                          <p:attrName>style.visibility</p:attrName>
                                        </p:attrNameLst>
                                      </p:cBhvr>
                                      <p:to>
                                        <p:strVal val="visible"/>
                                      </p:to>
                                    </p:set>
                                    <p:animEffect transition="in" filter="fade">
                                      <p:cBhvr>
                                        <p:cTn id="17" dur="750"/>
                                        <p:tgtEl>
                                          <p:spTgt spid="10">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charRg st="1" end="1"/>
                                            </p:txEl>
                                          </p:spTgt>
                                        </p:tgtEl>
                                        <p:attrNameLst>
                                          <p:attrName>style.visibility</p:attrName>
                                        </p:attrNameLst>
                                      </p:cBhvr>
                                      <p:to>
                                        <p:strVal val="visible"/>
                                      </p:to>
                                    </p:set>
                                    <p:animEffect transition="in" filter="fade">
                                      <p:cBhvr>
                                        <p:cTn id="22" dur="750"/>
                                        <p:tgtEl>
                                          <p:spTgt spid="10">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charRg st="1" end="1"/>
                                            </p:txEl>
                                          </p:spTgt>
                                        </p:tgtEl>
                                        <p:attrNameLst>
                                          <p:attrName>style.visibility</p:attrName>
                                        </p:attrNameLst>
                                      </p:cBhvr>
                                      <p:to>
                                        <p:strVal val="visible"/>
                                      </p:to>
                                    </p:set>
                                    <p:animEffect transition="in" filter="fade">
                                      <p:cBhvr>
                                        <p:cTn id="27" dur="750"/>
                                        <p:tgtEl>
                                          <p:spTgt spid="10">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charRg st="1" end="1"/>
                                            </p:txEl>
                                          </p:spTgt>
                                        </p:tgtEl>
                                        <p:attrNameLst>
                                          <p:attrName>style.visibility</p:attrName>
                                        </p:attrNameLst>
                                      </p:cBhvr>
                                      <p:to>
                                        <p:strVal val="visible"/>
                                      </p:to>
                                    </p:set>
                                    <p:animEffect transition="in" filter="fade">
                                      <p:cBhvr>
                                        <p:cTn id="32" dur="750"/>
                                        <p:tgtEl>
                                          <p:spTgt spid="10">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charRg st="1" end="1"/>
                                            </p:txEl>
                                          </p:spTgt>
                                        </p:tgtEl>
                                        <p:attrNameLst>
                                          <p:attrName>style.visibility</p:attrName>
                                        </p:attrNameLst>
                                      </p:cBhvr>
                                      <p:to>
                                        <p:strVal val="visible"/>
                                      </p:to>
                                    </p:set>
                                    <p:animEffect transition="in" filter="fade">
                                      <p:cBhvr>
                                        <p:cTn id="37" dur="750"/>
                                        <p:tgtEl>
                                          <p:spTgt spid="10">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charRg st="1" end="1"/>
                                            </p:txEl>
                                          </p:spTgt>
                                        </p:tgtEl>
                                        <p:attrNameLst>
                                          <p:attrName>style.visibility</p:attrName>
                                        </p:attrNameLst>
                                      </p:cBhvr>
                                      <p:to>
                                        <p:strVal val="visible"/>
                                      </p:to>
                                    </p:set>
                                    <p:animEffect transition="in" filter="fade">
                                      <p:cBhvr>
                                        <p:cTn id="42" dur="750"/>
                                        <p:tgtEl>
                                          <p:spTgt spid="10">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charRg st="1" end="1"/>
                                            </p:txEl>
                                          </p:spTgt>
                                        </p:tgtEl>
                                        <p:attrNameLst>
                                          <p:attrName>style.visibility</p:attrName>
                                        </p:attrNameLst>
                                      </p:cBhvr>
                                      <p:to>
                                        <p:strVal val="visible"/>
                                      </p:to>
                                    </p:set>
                                    <p:animEffect transition="in" filter="fade">
                                      <p:cBhvr>
                                        <p:cTn id="47" dur="750"/>
                                        <p:tgtEl>
                                          <p:spTgt spid="10">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750"/>
                                        <p:tgtEl>
                                          <p:spTgt spid="11">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1">
                                            <p:txEl>
                                              <p:charRg st="1" end="1"/>
                                            </p:txEl>
                                          </p:spTgt>
                                        </p:tgtEl>
                                        <p:attrNameLst>
                                          <p:attrName>style.visibility</p:attrName>
                                        </p:attrNameLst>
                                      </p:cBhvr>
                                      <p:to>
                                        <p:strVal val="visible"/>
                                      </p:to>
                                    </p:set>
                                    <p:animEffect transition="in" filter="fade">
                                      <p:cBhvr>
                                        <p:cTn id="55" dur="750"/>
                                        <p:tgtEl>
                                          <p:spTgt spid="11">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1">
                                            <p:txEl>
                                              <p:charRg st="1" end="1"/>
                                            </p:txEl>
                                          </p:spTgt>
                                        </p:tgtEl>
                                        <p:attrNameLst>
                                          <p:attrName>style.visibility</p:attrName>
                                        </p:attrNameLst>
                                      </p:cBhvr>
                                      <p:to>
                                        <p:strVal val="visible"/>
                                      </p:to>
                                    </p:set>
                                    <p:animEffect transition="in" filter="fade">
                                      <p:cBhvr>
                                        <p:cTn id="59" dur="750"/>
                                        <p:tgtEl>
                                          <p:spTgt spid="11">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1">
                                            <p:txEl>
                                              <p:charRg st="1" end="1"/>
                                            </p:txEl>
                                          </p:spTgt>
                                        </p:tgtEl>
                                        <p:attrNameLst>
                                          <p:attrName>style.visibility</p:attrName>
                                        </p:attrNameLst>
                                      </p:cBhvr>
                                      <p:to>
                                        <p:strVal val="visible"/>
                                      </p:to>
                                    </p:set>
                                    <p:animEffect transition="in" filter="fade">
                                      <p:cBhvr>
                                        <p:cTn id="63" dur="750"/>
                                        <p:tgtEl>
                                          <p:spTgt spid="11">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1">
                                            <p:txEl>
                                              <p:charRg st="1" end="1"/>
                                            </p:txEl>
                                          </p:spTgt>
                                        </p:tgtEl>
                                        <p:attrNameLst>
                                          <p:attrName>style.visibility</p:attrName>
                                        </p:attrNameLst>
                                      </p:cBhvr>
                                      <p:to>
                                        <p:strVal val="visible"/>
                                      </p:to>
                                    </p:set>
                                    <p:animEffect transition="in" filter="fade">
                                      <p:cBhvr>
                                        <p:cTn id="67" dur="750"/>
                                        <p:tgtEl>
                                          <p:spTgt spid="11">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1">
                                            <p:txEl>
                                              <p:charRg st="1" end="1"/>
                                            </p:txEl>
                                          </p:spTgt>
                                        </p:tgtEl>
                                        <p:attrNameLst>
                                          <p:attrName>style.visibility</p:attrName>
                                        </p:attrNameLst>
                                      </p:cBhvr>
                                      <p:to>
                                        <p:strVal val="visible"/>
                                      </p:to>
                                    </p:set>
                                    <p:animEffect transition="in" filter="fade">
                                      <p:cBhvr>
                                        <p:cTn id="71" dur="750"/>
                                        <p:tgtEl>
                                          <p:spTgt spid="11">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1">
                                            <p:txEl>
                                              <p:charRg st="1" end="1"/>
                                            </p:txEl>
                                          </p:spTgt>
                                        </p:tgtEl>
                                        <p:attrNameLst>
                                          <p:attrName>style.visibility</p:attrName>
                                        </p:attrNameLst>
                                      </p:cBhvr>
                                      <p:to>
                                        <p:strVal val="visible"/>
                                      </p:to>
                                    </p:set>
                                    <p:animEffect transition="in" filter="fade">
                                      <p:cBhvr>
                                        <p:cTn id="75" dur="750"/>
                                        <p:tgtEl>
                                          <p:spTgt spid="11">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1">
                                            <p:txEl>
                                              <p:charRg st="1" end="1"/>
                                            </p:txEl>
                                          </p:spTgt>
                                        </p:tgtEl>
                                        <p:attrNameLst>
                                          <p:attrName>style.visibility</p:attrName>
                                        </p:attrNameLst>
                                      </p:cBhvr>
                                      <p:to>
                                        <p:strVal val="visible"/>
                                      </p:to>
                                    </p:set>
                                    <p:animEffect transition="in" filter="fade">
                                      <p:cBhvr>
                                        <p:cTn id="79" dur="750"/>
                                        <p:tgtEl>
                                          <p:spTgt spid="11">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1">
                                            <p:txEl>
                                              <p:charRg st="1" end="1"/>
                                            </p:txEl>
                                          </p:spTgt>
                                        </p:tgtEl>
                                        <p:attrNameLst>
                                          <p:attrName>style.visibility</p:attrName>
                                        </p:attrNameLst>
                                      </p:cBhvr>
                                      <p:to>
                                        <p:strVal val="visible"/>
                                      </p:to>
                                    </p:set>
                                    <p:animEffect transition="in" filter="fade">
                                      <p:cBhvr>
                                        <p:cTn id="83" dur="750"/>
                                        <p:tgtEl>
                                          <p:spTgt spid="11">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4"/>
        <p:cNvGrpSpPr/>
        <p:nvPr/>
      </p:nvGrpSpPr>
      <p:grpSpPr>
        <a:xfrm>
          <a:off x="0" y="0"/>
          <a:ext cx="0" cy="0"/>
          <a:chOff x="0" y="0"/>
          <a:chExt cx="0" cy="0"/>
        </a:xfrm>
      </p:grpSpPr>
      <p:sp>
        <p:nvSpPr>
          <p:cNvPr id="15" name="Google Shape;15;p3"/>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6" name="Google Shape;16;p3"/>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 name="Google Shape;17;p3"/>
          <p:cNvSpPr txBox="1">
            <a:spLocks noGrp="1"/>
          </p:cNvSpPr>
          <p:nvPr>
            <p:ph type="body" idx="2"/>
          </p:nvPr>
        </p:nvSpPr>
        <p:spPr>
          <a:xfrm>
            <a:off x="2052028" y="1197429"/>
            <a:ext cx="5046877" cy="2512779"/>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42897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4"/>
          <p:cNvSpPr txBox="1">
            <a:spLocks noGrp="1"/>
          </p:cNvSpPr>
          <p:nvPr>
            <p:ph type="body" idx="2"/>
          </p:nvPr>
        </p:nvSpPr>
        <p:spPr>
          <a:xfrm>
            <a:off x="942822" y="1277258"/>
            <a:ext cx="3993459" cy="2329521"/>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2400"/>
              <a:buNone/>
              <a:defRPr/>
            </a:lvl2pPr>
            <a:lvl3pPr marL="1371600" lvl="2" indent="-228600" algn="l">
              <a:lnSpc>
                <a:spcPct val="150000"/>
              </a:lnSpc>
              <a:spcBef>
                <a:spcPts val="375"/>
              </a:spcBef>
              <a:spcAft>
                <a:spcPts val="0"/>
              </a:spcAft>
              <a:buClr>
                <a:schemeClr val="dk1"/>
              </a:buClr>
              <a:buSzPts val="1500"/>
              <a:buNone/>
              <a:defRPr/>
            </a:lvl3pPr>
            <a:lvl4pPr marL="1828800" lvl="3" indent="-228600" algn="l">
              <a:lnSpc>
                <a:spcPct val="150000"/>
              </a:lnSpc>
              <a:spcBef>
                <a:spcPts val="375"/>
              </a:spcBef>
              <a:spcAft>
                <a:spcPts val="0"/>
              </a:spcAft>
              <a:buClr>
                <a:schemeClr val="dk1"/>
              </a:buClr>
              <a:buSzPts val="1350"/>
              <a:buNone/>
              <a:defRPr/>
            </a:lvl4pPr>
            <a:lvl5pPr marL="2286000" lvl="4" indent="-228600" algn="l">
              <a:lnSpc>
                <a:spcPct val="150000"/>
              </a:lnSpc>
              <a:spcBef>
                <a:spcPts val="375"/>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4"/>
          <p:cNvSpPr>
            <a:spLocks noGrp="1"/>
          </p:cNvSpPr>
          <p:nvPr>
            <p:ph type="pic" idx="3"/>
          </p:nvPr>
        </p:nvSpPr>
        <p:spPr>
          <a:xfrm>
            <a:off x="5262429" y="1291773"/>
            <a:ext cx="3420446" cy="30906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2400"/>
              <a:buFont typeface="Arial"/>
              <a:buNone/>
              <a:defRPr sz="2400" b="1" i="0" u="none" strike="noStrike" cap="none">
                <a:solidFill>
                  <a:schemeClr val="lt2"/>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47556814"/>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24"/>
        <p:cNvGrpSpPr/>
        <p:nvPr/>
      </p:nvGrpSpPr>
      <p:grpSpPr>
        <a:xfrm>
          <a:off x="0" y="0"/>
          <a:ext cx="0" cy="0"/>
          <a:chOff x="0" y="0"/>
          <a:chExt cx="0" cy="0"/>
        </a:xfrm>
      </p:grpSpPr>
      <p:sp>
        <p:nvSpPr>
          <p:cNvPr id="25" name="Google Shape;25;p2"/>
          <p:cNvSpPr/>
          <p:nvPr/>
        </p:nvSpPr>
        <p:spPr>
          <a:xfrm>
            <a:off x="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26" name="Google Shape;26;p2"/>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27" name="Google Shape;27;p2"/>
          <p:cNvSpPr/>
          <p:nvPr/>
        </p:nvSpPr>
        <p:spPr>
          <a:xfrm>
            <a:off x="0" y="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28" name="Google Shape;28;p2"/>
          <p:cNvSpPr/>
          <p:nvPr/>
        </p:nvSpPr>
        <p:spPr>
          <a:xfrm>
            <a:off x="8991600" y="14288"/>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29" name="Google Shape;29;p2"/>
          <p:cNvSpPr/>
          <p:nvPr/>
        </p:nvSpPr>
        <p:spPr>
          <a:xfrm>
            <a:off x="152400" y="1714500"/>
            <a:ext cx="8833104" cy="2286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30" name="Google Shape;30;p2"/>
          <p:cNvSpPr/>
          <p:nvPr/>
        </p:nvSpPr>
        <p:spPr>
          <a:xfrm>
            <a:off x="155448" y="106764"/>
            <a:ext cx="8833104" cy="1604772"/>
          </a:xfrm>
          <a:prstGeom prst="rect">
            <a:avLst/>
          </a:prstGeom>
          <a:solidFill>
            <a:schemeClr val="accent1"/>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31" name="Google Shape;31;p2"/>
          <p:cNvSpPr txBox="1">
            <a:spLocks noGrp="1"/>
          </p:cNvSpPr>
          <p:nvPr>
            <p:ph type="body" idx="1"/>
          </p:nvPr>
        </p:nvSpPr>
        <p:spPr>
          <a:xfrm>
            <a:off x="1368426" y="2057400"/>
            <a:ext cx="6480174" cy="1254919"/>
          </a:xfrm>
          <a:prstGeom prst="rect">
            <a:avLst/>
          </a:prstGeom>
          <a:noFill/>
          <a:ln>
            <a:noFill/>
          </a:ln>
        </p:spPr>
        <p:txBody>
          <a:bodyPr spcFirstLastPara="1" wrap="square" lIns="91425" tIns="45700" rIns="91425" bIns="45700" anchor="t" anchorCtr="0">
            <a:noAutofit/>
          </a:bodyPr>
          <a:lstStyle>
            <a:lvl1pPr marL="411480" lvl="0" indent="-205740" algn="ctr">
              <a:spcBef>
                <a:spcPts val="288"/>
              </a:spcBef>
              <a:spcAft>
                <a:spcPts val="0"/>
              </a:spcAft>
              <a:buSzPts val="1360"/>
              <a:buNone/>
              <a:defRPr sz="1440" b="1" cap="none">
                <a:solidFill>
                  <a:schemeClr val="dk2"/>
                </a:solidFill>
              </a:defRPr>
            </a:lvl1pPr>
            <a:lvl2pPr marL="822960" lvl="1" indent="-205740" algn="l">
              <a:spcBef>
                <a:spcPts val="324"/>
              </a:spcBef>
              <a:spcAft>
                <a:spcPts val="0"/>
              </a:spcAft>
              <a:buSzPts val="1260"/>
              <a:buNone/>
              <a:defRPr sz="1620">
                <a:solidFill>
                  <a:srgbClr val="888888"/>
                </a:solidFill>
              </a:defRPr>
            </a:lvl2pPr>
            <a:lvl3pPr marL="1234440" lvl="2" indent="-205740" algn="l">
              <a:spcBef>
                <a:spcPts val="288"/>
              </a:spcBef>
              <a:spcAft>
                <a:spcPts val="0"/>
              </a:spcAft>
              <a:buSzPts val="1200"/>
              <a:buNone/>
              <a:defRPr sz="1440">
                <a:solidFill>
                  <a:srgbClr val="888888"/>
                </a:solidFill>
              </a:defRPr>
            </a:lvl3pPr>
            <a:lvl4pPr marL="1645920" lvl="3" indent="-205740" algn="l">
              <a:spcBef>
                <a:spcPts val="252"/>
              </a:spcBef>
              <a:spcAft>
                <a:spcPts val="0"/>
              </a:spcAft>
              <a:buSzPts val="980"/>
              <a:buNone/>
              <a:defRPr sz="1260">
                <a:solidFill>
                  <a:srgbClr val="888888"/>
                </a:solidFill>
              </a:defRPr>
            </a:lvl4pPr>
            <a:lvl5pPr marL="2057400" lvl="4" indent="-205740" algn="l">
              <a:spcBef>
                <a:spcPts val="252"/>
              </a:spcBef>
              <a:spcAft>
                <a:spcPts val="0"/>
              </a:spcAft>
              <a:buSzPts val="1400"/>
              <a:buFont typeface="Georgia"/>
              <a:buNone/>
              <a:defRPr sz="1260">
                <a:solidFill>
                  <a:srgbClr val="888888"/>
                </a:solidFill>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32" name="Google Shape;32;p2"/>
          <p:cNvSpPr/>
          <p:nvPr/>
        </p:nvSpPr>
        <p:spPr>
          <a:xfrm>
            <a:off x="146304" y="4793743"/>
            <a:ext cx="8833104" cy="232172"/>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33" name="Google Shape;33;p2"/>
          <p:cNvSpPr/>
          <p:nvPr/>
        </p:nvSpPr>
        <p:spPr>
          <a:xfrm>
            <a:off x="152400" y="114300"/>
            <a:ext cx="8833104" cy="4910328"/>
          </a:xfrm>
          <a:prstGeom prst="rect">
            <a:avLst/>
          </a:prstGeom>
          <a:noFill/>
          <a:ln w="9525" cap="flat" cmpd="sng">
            <a:solidFill>
              <a:srgbClr val="7C776C"/>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34" name="Google Shape;34;p2"/>
          <p:cNvSpPr txBox="1">
            <a:spLocks noGrp="1"/>
          </p:cNvSpPr>
          <p:nvPr>
            <p:ph type="ftr" idx="11"/>
          </p:nvPr>
        </p:nvSpPr>
        <p:spPr>
          <a:xfrm>
            <a:off x="304800" y="4808136"/>
            <a:ext cx="358140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6" name="Google Shape;36;p2"/>
          <p:cNvCxnSpPr/>
          <p:nvPr/>
        </p:nvCxnSpPr>
        <p:spPr>
          <a:xfrm>
            <a:off x="152400" y="1828800"/>
            <a:ext cx="8833104" cy="0"/>
          </a:xfrm>
          <a:prstGeom prst="straightConnector1">
            <a:avLst/>
          </a:prstGeom>
          <a:noFill/>
          <a:ln w="11425" cap="flat" cmpd="sng">
            <a:solidFill>
              <a:srgbClr val="7C776C"/>
            </a:solidFill>
            <a:prstDash val="dash"/>
            <a:round/>
            <a:headEnd type="none" w="sm" len="sm"/>
            <a:tailEnd type="none" w="sm" len="sm"/>
          </a:ln>
        </p:spPr>
      </p:cxnSp>
      <p:sp>
        <p:nvSpPr>
          <p:cNvPr id="37" name="Google Shape;37;p2"/>
          <p:cNvSpPr/>
          <p:nvPr/>
        </p:nvSpPr>
        <p:spPr>
          <a:xfrm>
            <a:off x="4267200" y="1586484"/>
            <a:ext cx="609600" cy="457200"/>
          </a:xfrm>
          <a:prstGeom prst="ellipse">
            <a:avLst/>
          </a:prstGeom>
          <a:solidFill>
            <a:srgbClr val="FFFFFF"/>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38" name="Google Shape;38;p2"/>
          <p:cNvSpPr/>
          <p:nvPr/>
        </p:nvSpPr>
        <p:spPr>
          <a:xfrm>
            <a:off x="4361688" y="1657350"/>
            <a:ext cx="420624" cy="315468"/>
          </a:xfrm>
          <a:prstGeom prst="ellipse">
            <a:avLst/>
          </a:prstGeom>
          <a:solidFill>
            <a:srgbClr val="FFFFFF"/>
          </a:solidFill>
          <a:ln w="50800" cap="rnd" cmpd="dbl">
            <a:solidFill>
              <a:srgbClr val="7C776C"/>
            </a:solidFill>
            <a:prstDash val="solid"/>
            <a:round/>
            <a:headEnd type="none" w="sm" len="sm"/>
            <a:tailEnd type="none" w="sm" len="sm"/>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39" name="Google Shape;39;p2"/>
          <p:cNvSpPr txBox="1">
            <a:spLocks noGrp="1"/>
          </p:cNvSpPr>
          <p:nvPr>
            <p:ph type="sldNum" idx="12"/>
          </p:nvPr>
        </p:nvSpPr>
        <p:spPr>
          <a:xfrm>
            <a:off x="4343400" y="1649588"/>
            <a:ext cx="457200" cy="330994"/>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sz="1440">
                <a:solidFill>
                  <a:srgbClr val="7C776C"/>
                </a:solidFill>
                <a:latin typeface="Georgia"/>
                <a:ea typeface="Georgia"/>
                <a:cs typeface="Georgia"/>
                <a:sym typeface="Georgia"/>
              </a:defRPr>
            </a:lvl1pPr>
            <a:lvl2pPr marL="0" lvl="1" indent="0" algn="ctr">
              <a:spcBef>
                <a:spcPts val="0"/>
              </a:spcBef>
              <a:buNone/>
              <a:defRPr sz="1440">
                <a:solidFill>
                  <a:srgbClr val="7C776C"/>
                </a:solidFill>
                <a:latin typeface="Georgia"/>
                <a:ea typeface="Georgia"/>
                <a:cs typeface="Georgia"/>
                <a:sym typeface="Georgia"/>
              </a:defRPr>
            </a:lvl2pPr>
            <a:lvl3pPr marL="0" lvl="2" indent="0" algn="ctr">
              <a:spcBef>
                <a:spcPts val="0"/>
              </a:spcBef>
              <a:buNone/>
              <a:defRPr sz="1440">
                <a:solidFill>
                  <a:srgbClr val="7C776C"/>
                </a:solidFill>
                <a:latin typeface="Georgia"/>
                <a:ea typeface="Georgia"/>
                <a:cs typeface="Georgia"/>
                <a:sym typeface="Georgia"/>
              </a:defRPr>
            </a:lvl3pPr>
            <a:lvl4pPr marL="0" lvl="3" indent="0" algn="ctr">
              <a:spcBef>
                <a:spcPts val="0"/>
              </a:spcBef>
              <a:buNone/>
              <a:defRPr sz="1440">
                <a:solidFill>
                  <a:srgbClr val="7C776C"/>
                </a:solidFill>
                <a:latin typeface="Georgia"/>
                <a:ea typeface="Georgia"/>
                <a:cs typeface="Georgia"/>
                <a:sym typeface="Georgia"/>
              </a:defRPr>
            </a:lvl4pPr>
            <a:lvl5pPr marL="0" lvl="4" indent="0" algn="ctr">
              <a:spcBef>
                <a:spcPts val="0"/>
              </a:spcBef>
              <a:buNone/>
              <a:defRPr sz="1440">
                <a:solidFill>
                  <a:srgbClr val="7C776C"/>
                </a:solidFill>
                <a:latin typeface="Georgia"/>
                <a:ea typeface="Georgia"/>
                <a:cs typeface="Georgia"/>
                <a:sym typeface="Georgia"/>
              </a:defRPr>
            </a:lvl5pPr>
            <a:lvl6pPr marL="0" lvl="5" indent="0" algn="ctr">
              <a:spcBef>
                <a:spcPts val="0"/>
              </a:spcBef>
              <a:buNone/>
              <a:defRPr sz="1440">
                <a:solidFill>
                  <a:srgbClr val="7C776C"/>
                </a:solidFill>
                <a:latin typeface="Georgia"/>
                <a:ea typeface="Georgia"/>
                <a:cs typeface="Georgia"/>
                <a:sym typeface="Georgia"/>
              </a:defRPr>
            </a:lvl6pPr>
            <a:lvl7pPr marL="0" lvl="6" indent="0" algn="ctr">
              <a:spcBef>
                <a:spcPts val="0"/>
              </a:spcBef>
              <a:buNone/>
              <a:defRPr sz="1440">
                <a:solidFill>
                  <a:srgbClr val="7C776C"/>
                </a:solidFill>
                <a:latin typeface="Georgia"/>
                <a:ea typeface="Georgia"/>
                <a:cs typeface="Georgia"/>
                <a:sym typeface="Georgia"/>
              </a:defRPr>
            </a:lvl7pPr>
            <a:lvl8pPr marL="0" lvl="7" indent="0" algn="ctr">
              <a:spcBef>
                <a:spcPts val="0"/>
              </a:spcBef>
              <a:buNone/>
              <a:defRPr sz="1440">
                <a:solidFill>
                  <a:srgbClr val="7C776C"/>
                </a:solidFill>
                <a:latin typeface="Georgia"/>
                <a:ea typeface="Georgia"/>
                <a:cs typeface="Georgia"/>
                <a:sym typeface="Georgia"/>
              </a:defRPr>
            </a:lvl8pPr>
            <a:lvl9pPr marL="0" lvl="8" indent="0" algn="ctr">
              <a:spcBef>
                <a:spcPts val="0"/>
              </a:spcBef>
              <a:buNone/>
              <a:defRPr sz="1440">
                <a:solidFill>
                  <a:srgbClr val="7C776C"/>
                </a:solidFill>
                <a:latin typeface="Georgia"/>
                <a:ea typeface="Georgia"/>
                <a:cs typeface="Georgia"/>
                <a:sym typeface="Georgia"/>
              </a:defRPr>
            </a:lvl9pPr>
          </a:lstStyle>
          <a:p>
            <a:fld id="{00000000-1234-1234-1234-123412341234}" type="slidenum">
              <a:rPr lang="en-US" smtClean="0"/>
              <a:pPr/>
              <a:t>‹#›</a:t>
            </a:fld>
            <a:endParaRPr lang="en-US"/>
          </a:p>
        </p:txBody>
      </p:sp>
      <p:sp>
        <p:nvSpPr>
          <p:cNvPr id="40" name="Google Shape;40;p2"/>
          <p:cNvSpPr txBox="1">
            <a:spLocks noGrp="1"/>
          </p:cNvSpPr>
          <p:nvPr>
            <p:ph type="title"/>
          </p:nvPr>
        </p:nvSpPr>
        <p:spPr>
          <a:xfrm>
            <a:off x="722313" y="400050"/>
            <a:ext cx="7772400" cy="1143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FFFFFF"/>
              </a:buClr>
              <a:buSzPts val="4200"/>
              <a:buFont typeface="Georgia"/>
              <a:buNone/>
              <a:defRPr sz="3780" b="0"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1" name="Google Shape;41;p2" descr="CESA_Logo_tagline_rt_rev.jpg"/>
          <p:cNvPicPr preferRelativeResize="0"/>
          <p:nvPr/>
        </p:nvPicPr>
        <p:blipFill rotWithShape="1">
          <a:blip r:embed="rId2">
            <a:alphaModFix/>
          </a:blip>
          <a:srcRect/>
          <a:stretch/>
        </p:blipFill>
        <p:spPr>
          <a:xfrm>
            <a:off x="3377511" y="2791108"/>
            <a:ext cx="2462007" cy="1712214"/>
          </a:xfrm>
          <a:prstGeom prst="rect">
            <a:avLst/>
          </a:prstGeom>
          <a:noFill/>
          <a:ln>
            <a:noFill/>
          </a:ln>
        </p:spPr>
      </p:pic>
      <p:sp>
        <p:nvSpPr>
          <p:cNvPr id="42" name="Google Shape;42;p2"/>
          <p:cNvSpPr txBox="1"/>
          <p:nvPr/>
        </p:nvSpPr>
        <p:spPr>
          <a:xfrm>
            <a:off x="1368426" y="4503322"/>
            <a:ext cx="6480174" cy="272786"/>
          </a:xfrm>
          <a:prstGeom prst="rect">
            <a:avLst/>
          </a:prstGeom>
          <a:noFill/>
          <a:ln>
            <a:noFill/>
          </a:ln>
        </p:spPr>
        <p:txBody>
          <a:bodyPr spcFirstLastPara="1" wrap="square" lIns="82283" tIns="41130" rIns="82283" bIns="41130" anchor="t" anchorCtr="0">
            <a:noAutofit/>
          </a:bodyPr>
          <a:lstStyle/>
          <a:p>
            <a:pPr marL="0" marR="0" lvl="0" indent="0" algn="ctr" rtl="0">
              <a:lnSpc>
                <a:spcPct val="90000"/>
              </a:lnSpc>
              <a:spcBef>
                <a:spcPts val="0"/>
              </a:spcBef>
              <a:spcAft>
                <a:spcPts val="0"/>
              </a:spcAft>
              <a:buClr>
                <a:schemeClr val="accent1"/>
              </a:buClr>
              <a:buSzPts val="1258"/>
              <a:buFont typeface="Noto Sans Symbols"/>
              <a:buNone/>
            </a:pPr>
            <a:r>
              <a:rPr lang="en-US" sz="1332" b="1" i="1" u="none" strike="noStrike" cap="none">
                <a:solidFill>
                  <a:schemeClr val="dk2"/>
                </a:solidFill>
                <a:latin typeface="Georgia"/>
                <a:ea typeface="Georgia"/>
                <a:cs typeface="Georgia"/>
                <a:sym typeface="Georgia"/>
              </a:rPr>
              <a:t>Engaging Students, Creating Learners</a:t>
            </a:r>
            <a:endParaRPr sz="1332" b="1" i="1" u="none" strike="noStrike" cap="none">
              <a:solidFill>
                <a:schemeClr val="dk2"/>
              </a:solidFill>
              <a:latin typeface="Georgia"/>
              <a:ea typeface="Georgia"/>
              <a:cs typeface="Georgia"/>
              <a:sym typeface="Georgia"/>
            </a:endParaRPr>
          </a:p>
        </p:txBody>
      </p:sp>
    </p:spTree>
    <p:extLst>
      <p:ext uri="{BB962C8B-B14F-4D97-AF65-F5344CB8AC3E}">
        <p14:creationId xmlns:p14="http://schemas.microsoft.com/office/powerpoint/2010/main" val="2498795700"/>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chemeClr val="lt2"/>
        </a:solidFill>
        <a:effectLst/>
      </p:bgPr>
    </p:bg>
    <p:spTree>
      <p:nvGrpSpPr>
        <p:cNvPr id="1" name="Shape 43"/>
        <p:cNvGrpSpPr/>
        <p:nvPr/>
      </p:nvGrpSpPr>
      <p:grpSpPr>
        <a:xfrm>
          <a:off x="0" y="0"/>
          <a:ext cx="0" cy="0"/>
          <a:chOff x="0" y="0"/>
          <a:chExt cx="0" cy="0"/>
        </a:xfrm>
      </p:grpSpPr>
      <p:sp>
        <p:nvSpPr>
          <p:cNvPr id="44" name="Google Shape;44;p3"/>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45" name="Google Shape;45;p3"/>
          <p:cNvSpPr/>
          <p:nvPr/>
        </p:nvSpPr>
        <p:spPr>
          <a:xfrm>
            <a:off x="8991600" y="2286"/>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46" name="Google Shape;46;p3"/>
          <p:cNvSpPr/>
          <p:nvPr/>
        </p:nvSpPr>
        <p:spPr>
          <a:xfrm>
            <a:off x="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47" name="Google Shape;47;p3"/>
          <p:cNvSpPr/>
          <p:nvPr/>
        </p:nvSpPr>
        <p:spPr>
          <a:xfrm>
            <a:off x="0" y="0"/>
            <a:ext cx="9144000" cy="188595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48" name="Google Shape;48;p3"/>
          <p:cNvSpPr/>
          <p:nvPr/>
        </p:nvSpPr>
        <p:spPr>
          <a:xfrm>
            <a:off x="146304" y="4793743"/>
            <a:ext cx="8833104" cy="232172"/>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49" name="Google Shape;49;p3"/>
          <p:cNvSpPr txBox="1">
            <a:spLocks noGrp="1"/>
          </p:cNvSpPr>
          <p:nvPr>
            <p:ph type="subTitle" idx="1"/>
          </p:nvPr>
        </p:nvSpPr>
        <p:spPr>
          <a:xfrm>
            <a:off x="1371600" y="2114550"/>
            <a:ext cx="6400800" cy="1314450"/>
          </a:xfrm>
          <a:prstGeom prst="rect">
            <a:avLst/>
          </a:prstGeom>
          <a:noFill/>
          <a:ln>
            <a:noFill/>
          </a:ln>
        </p:spPr>
        <p:txBody>
          <a:bodyPr spcFirstLastPara="1" wrap="square" lIns="91425" tIns="45700" rIns="91425" bIns="45700" anchor="t" anchorCtr="0">
            <a:noAutofit/>
          </a:bodyPr>
          <a:lstStyle>
            <a:lvl1pPr lvl="0" algn="ctr">
              <a:spcBef>
                <a:spcPts val="288"/>
              </a:spcBef>
              <a:spcAft>
                <a:spcPts val="0"/>
              </a:spcAft>
              <a:buSzPts val="1360"/>
              <a:buNone/>
              <a:defRPr sz="1440" b="1" cap="none">
                <a:solidFill>
                  <a:schemeClr val="dk2"/>
                </a:solidFill>
              </a:defRPr>
            </a:lvl1pPr>
            <a:lvl2pPr lvl="1" algn="ctr">
              <a:spcBef>
                <a:spcPts val="324"/>
              </a:spcBef>
              <a:spcAft>
                <a:spcPts val="0"/>
              </a:spcAft>
              <a:buSzPts val="1260"/>
              <a:buNone/>
              <a:defRPr/>
            </a:lvl2pPr>
            <a:lvl3pPr lvl="2" algn="ctr">
              <a:spcBef>
                <a:spcPts val="324"/>
              </a:spcBef>
              <a:spcAft>
                <a:spcPts val="0"/>
              </a:spcAft>
              <a:buSzPts val="1350"/>
              <a:buNone/>
              <a:defRPr/>
            </a:lvl3pPr>
            <a:lvl4pPr lvl="3" algn="ctr">
              <a:spcBef>
                <a:spcPts val="324"/>
              </a:spcBef>
              <a:spcAft>
                <a:spcPts val="0"/>
              </a:spcAft>
              <a:buSzPts val="1260"/>
              <a:buNone/>
              <a:defRPr/>
            </a:lvl4pPr>
            <a:lvl5pPr lvl="4" algn="ctr">
              <a:spcBef>
                <a:spcPts val="324"/>
              </a:spcBef>
              <a:spcAft>
                <a:spcPts val="0"/>
              </a:spcAft>
              <a:buSzPts val="1800"/>
              <a:buNone/>
              <a:defRPr/>
            </a:lvl5pPr>
            <a:lvl6pPr lvl="5" algn="ctr">
              <a:spcBef>
                <a:spcPts val="324"/>
              </a:spcBef>
              <a:spcAft>
                <a:spcPts val="0"/>
              </a:spcAft>
              <a:buSzPts val="1440"/>
              <a:buNone/>
              <a:defRPr/>
            </a:lvl6pPr>
            <a:lvl7pPr lvl="6" algn="ctr">
              <a:spcBef>
                <a:spcPts val="324"/>
              </a:spcBef>
              <a:spcAft>
                <a:spcPts val="0"/>
              </a:spcAft>
              <a:buSzPts val="1620"/>
              <a:buNone/>
              <a:defRPr/>
            </a:lvl7pPr>
            <a:lvl8pPr lvl="7" algn="ctr">
              <a:spcBef>
                <a:spcPts val="324"/>
              </a:spcBef>
              <a:spcAft>
                <a:spcPts val="0"/>
              </a:spcAft>
              <a:buSzPts val="1800"/>
              <a:buNone/>
              <a:defRPr/>
            </a:lvl8pPr>
            <a:lvl9pPr lvl="8" algn="ctr">
              <a:spcBef>
                <a:spcPts val="324"/>
              </a:spcBef>
              <a:spcAft>
                <a:spcPts val="0"/>
              </a:spcAft>
              <a:buSzPts val="1620"/>
              <a:buNone/>
              <a:defRPr/>
            </a:lvl9pPr>
          </a:lstStyle>
          <a:p>
            <a:endParaRPr/>
          </a:p>
        </p:txBody>
      </p:sp>
      <p:sp>
        <p:nvSpPr>
          <p:cNvPr id="50" name="Google Shape;50;p3"/>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
          <p:cNvSpPr txBox="1">
            <a:spLocks noGrp="1"/>
          </p:cNvSpPr>
          <p:nvPr>
            <p:ph type="ftr" idx="11"/>
          </p:nvPr>
        </p:nvSpPr>
        <p:spPr>
          <a:xfrm>
            <a:off x="304800" y="4808136"/>
            <a:ext cx="358140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52" name="Google Shape;52;p3"/>
          <p:cNvCxnSpPr/>
          <p:nvPr/>
        </p:nvCxnSpPr>
        <p:spPr>
          <a:xfrm>
            <a:off x="155448" y="1815084"/>
            <a:ext cx="8833104" cy="0"/>
          </a:xfrm>
          <a:prstGeom prst="straightConnector1">
            <a:avLst/>
          </a:prstGeom>
          <a:noFill/>
          <a:ln w="11425" cap="flat" cmpd="sng">
            <a:solidFill>
              <a:srgbClr val="7C776C"/>
            </a:solidFill>
            <a:prstDash val="dash"/>
            <a:round/>
            <a:headEnd type="none" w="sm" len="sm"/>
            <a:tailEnd type="none" w="sm" len="sm"/>
          </a:ln>
        </p:spPr>
      </p:cxnSp>
      <p:sp>
        <p:nvSpPr>
          <p:cNvPr id="53" name="Google Shape;53;p3"/>
          <p:cNvSpPr/>
          <p:nvPr/>
        </p:nvSpPr>
        <p:spPr>
          <a:xfrm>
            <a:off x="152400" y="114300"/>
            <a:ext cx="8833104" cy="4910328"/>
          </a:xfrm>
          <a:prstGeom prst="rect">
            <a:avLst/>
          </a:prstGeom>
          <a:noFill/>
          <a:ln w="9525" cap="flat" cmpd="sng">
            <a:solidFill>
              <a:srgbClr val="7C776C"/>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54" name="Google Shape;54;p3"/>
          <p:cNvSpPr/>
          <p:nvPr/>
        </p:nvSpPr>
        <p:spPr>
          <a:xfrm>
            <a:off x="4267200" y="1586484"/>
            <a:ext cx="609600" cy="457200"/>
          </a:xfrm>
          <a:prstGeom prst="ellipse">
            <a:avLst/>
          </a:prstGeom>
          <a:solidFill>
            <a:srgbClr val="FFFFFF"/>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55" name="Google Shape;55;p3"/>
          <p:cNvSpPr/>
          <p:nvPr/>
        </p:nvSpPr>
        <p:spPr>
          <a:xfrm>
            <a:off x="4361688" y="1657350"/>
            <a:ext cx="420624" cy="315468"/>
          </a:xfrm>
          <a:prstGeom prst="ellipse">
            <a:avLst/>
          </a:prstGeom>
          <a:solidFill>
            <a:srgbClr val="FFFFFF"/>
          </a:solidFill>
          <a:ln w="50800" cap="rnd" cmpd="dbl">
            <a:solidFill>
              <a:srgbClr val="7C776C"/>
            </a:solidFill>
            <a:prstDash val="solid"/>
            <a:round/>
            <a:headEnd type="none" w="sm" len="sm"/>
            <a:tailEnd type="none" w="sm" len="sm"/>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56" name="Google Shape;56;p3"/>
          <p:cNvSpPr txBox="1">
            <a:spLocks noGrp="1"/>
          </p:cNvSpPr>
          <p:nvPr>
            <p:ph type="sldNum" idx="12"/>
          </p:nvPr>
        </p:nvSpPr>
        <p:spPr>
          <a:xfrm>
            <a:off x="4343400" y="1649588"/>
            <a:ext cx="457200" cy="330994"/>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sz="1440">
                <a:solidFill>
                  <a:srgbClr val="7C776C"/>
                </a:solidFill>
                <a:latin typeface="Georgia"/>
                <a:ea typeface="Georgia"/>
                <a:cs typeface="Georgia"/>
                <a:sym typeface="Georgia"/>
              </a:defRPr>
            </a:lvl1pPr>
            <a:lvl2pPr marL="0" lvl="1" indent="0" algn="ctr">
              <a:spcBef>
                <a:spcPts val="0"/>
              </a:spcBef>
              <a:buNone/>
              <a:defRPr sz="1440">
                <a:solidFill>
                  <a:srgbClr val="7C776C"/>
                </a:solidFill>
                <a:latin typeface="Georgia"/>
                <a:ea typeface="Georgia"/>
                <a:cs typeface="Georgia"/>
                <a:sym typeface="Georgia"/>
              </a:defRPr>
            </a:lvl2pPr>
            <a:lvl3pPr marL="0" lvl="2" indent="0" algn="ctr">
              <a:spcBef>
                <a:spcPts val="0"/>
              </a:spcBef>
              <a:buNone/>
              <a:defRPr sz="1440">
                <a:solidFill>
                  <a:srgbClr val="7C776C"/>
                </a:solidFill>
                <a:latin typeface="Georgia"/>
                <a:ea typeface="Georgia"/>
                <a:cs typeface="Georgia"/>
                <a:sym typeface="Georgia"/>
              </a:defRPr>
            </a:lvl3pPr>
            <a:lvl4pPr marL="0" lvl="3" indent="0" algn="ctr">
              <a:spcBef>
                <a:spcPts val="0"/>
              </a:spcBef>
              <a:buNone/>
              <a:defRPr sz="1440">
                <a:solidFill>
                  <a:srgbClr val="7C776C"/>
                </a:solidFill>
                <a:latin typeface="Georgia"/>
                <a:ea typeface="Georgia"/>
                <a:cs typeface="Georgia"/>
                <a:sym typeface="Georgia"/>
              </a:defRPr>
            </a:lvl4pPr>
            <a:lvl5pPr marL="0" lvl="4" indent="0" algn="ctr">
              <a:spcBef>
                <a:spcPts val="0"/>
              </a:spcBef>
              <a:buNone/>
              <a:defRPr sz="1440">
                <a:solidFill>
                  <a:srgbClr val="7C776C"/>
                </a:solidFill>
                <a:latin typeface="Georgia"/>
                <a:ea typeface="Georgia"/>
                <a:cs typeface="Georgia"/>
                <a:sym typeface="Georgia"/>
              </a:defRPr>
            </a:lvl5pPr>
            <a:lvl6pPr marL="0" lvl="5" indent="0" algn="ctr">
              <a:spcBef>
                <a:spcPts val="0"/>
              </a:spcBef>
              <a:buNone/>
              <a:defRPr sz="1440">
                <a:solidFill>
                  <a:srgbClr val="7C776C"/>
                </a:solidFill>
                <a:latin typeface="Georgia"/>
                <a:ea typeface="Georgia"/>
                <a:cs typeface="Georgia"/>
                <a:sym typeface="Georgia"/>
              </a:defRPr>
            </a:lvl6pPr>
            <a:lvl7pPr marL="0" lvl="6" indent="0" algn="ctr">
              <a:spcBef>
                <a:spcPts val="0"/>
              </a:spcBef>
              <a:buNone/>
              <a:defRPr sz="1440">
                <a:solidFill>
                  <a:srgbClr val="7C776C"/>
                </a:solidFill>
                <a:latin typeface="Georgia"/>
                <a:ea typeface="Georgia"/>
                <a:cs typeface="Georgia"/>
                <a:sym typeface="Georgia"/>
              </a:defRPr>
            </a:lvl7pPr>
            <a:lvl8pPr marL="0" lvl="7" indent="0" algn="ctr">
              <a:spcBef>
                <a:spcPts val="0"/>
              </a:spcBef>
              <a:buNone/>
              <a:defRPr sz="1440">
                <a:solidFill>
                  <a:srgbClr val="7C776C"/>
                </a:solidFill>
                <a:latin typeface="Georgia"/>
                <a:ea typeface="Georgia"/>
                <a:cs typeface="Georgia"/>
                <a:sym typeface="Georgia"/>
              </a:defRPr>
            </a:lvl8pPr>
            <a:lvl9pPr marL="0" lvl="8" indent="0" algn="ctr">
              <a:spcBef>
                <a:spcPts val="0"/>
              </a:spcBef>
              <a:buNone/>
              <a:defRPr sz="1440">
                <a:solidFill>
                  <a:srgbClr val="7C776C"/>
                </a:solidFill>
                <a:latin typeface="Georgia"/>
                <a:ea typeface="Georgia"/>
                <a:cs typeface="Georgia"/>
                <a:sym typeface="Georgia"/>
              </a:defRPr>
            </a:lvl9pPr>
          </a:lstStyle>
          <a:p>
            <a:fld id="{00000000-1234-1234-1234-123412341234}" type="slidenum">
              <a:rPr lang="en-US" smtClean="0"/>
              <a:pPr/>
              <a:t>‹#›</a:t>
            </a:fld>
            <a:endParaRPr lang="en-US"/>
          </a:p>
        </p:txBody>
      </p:sp>
      <p:sp>
        <p:nvSpPr>
          <p:cNvPr id="57" name="Google Shape;57;p3"/>
          <p:cNvSpPr txBox="1">
            <a:spLocks noGrp="1"/>
          </p:cNvSpPr>
          <p:nvPr>
            <p:ph type="ctrTitle"/>
          </p:nvPr>
        </p:nvSpPr>
        <p:spPr>
          <a:xfrm>
            <a:off x="685800" y="285750"/>
            <a:ext cx="7772400" cy="13144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4200"/>
              <a:buFont typeface="Georgia"/>
              <a:buNone/>
              <a:defRPr sz="378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8" name="Google Shape;58;p3" descr="CESA-logo-rev.png"/>
          <p:cNvPicPr preferRelativeResize="0"/>
          <p:nvPr/>
        </p:nvPicPr>
        <p:blipFill rotWithShape="1">
          <a:blip r:embed="rId2">
            <a:alphaModFix/>
          </a:blip>
          <a:srcRect/>
          <a:stretch/>
        </p:blipFill>
        <p:spPr>
          <a:xfrm>
            <a:off x="3382418" y="3100386"/>
            <a:ext cx="1958540" cy="1362075"/>
          </a:xfrm>
          <a:prstGeom prst="rect">
            <a:avLst/>
          </a:prstGeom>
          <a:noFill/>
          <a:ln>
            <a:noFill/>
          </a:ln>
        </p:spPr>
      </p:pic>
      <p:sp>
        <p:nvSpPr>
          <p:cNvPr id="59" name="Google Shape;59;p3"/>
          <p:cNvSpPr txBox="1"/>
          <p:nvPr/>
        </p:nvSpPr>
        <p:spPr>
          <a:xfrm>
            <a:off x="1368426" y="4503322"/>
            <a:ext cx="6480174" cy="272786"/>
          </a:xfrm>
          <a:prstGeom prst="rect">
            <a:avLst/>
          </a:prstGeom>
          <a:noFill/>
          <a:ln>
            <a:noFill/>
          </a:ln>
        </p:spPr>
        <p:txBody>
          <a:bodyPr spcFirstLastPara="1" wrap="square" lIns="82283" tIns="41130" rIns="82283" bIns="41130" anchor="t" anchorCtr="0">
            <a:noAutofit/>
          </a:bodyPr>
          <a:lstStyle/>
          <a:p>
            <a:pPr marL="0" marR="0" lvl="0" indent="0" algn="ctr" rtl="0">
              <a:lnSpc>
                <a:spcPct val="90000"/>
              </a:lnSpc>
              <a:spcBef>
                <a:spcPts val="0"/>
              </a:spcBef>
              <a:spcAft>
                <a:spcPts val="0"/>
              </a:spcAft>
              <a:buClr>
                <a:schemeClr val="accent1"/>
              </a:buClr>
              <a:buSzPts val="1258"/>
              <a:buFont typeface="Noto Sans Symbols"/>
              <a:buNone/>
            </a:pPr>
            <a:r>
              <a:rPr lang="en-US" sz="1332" b="1" i="1" u="none" strike="noStrike" cap="none">
                <a:solidFill>
                  <a:schemeClr val="dk2"/>
                </a:solidFill>
                <a:latin typeface="Georgia"/>
                <a:ea typeface="Georgia"/>
                <a:cs typeface="Georgia"/>
                <a:sym typeface="Georgia"/>
              </a:rPr>
              <a:t>Engaging Students, Creating Learners</a:t>
            </a:r>
            <a:endParaRPr sz="1332" b="1" i="1" u="none" strike="noStrike" cap="none">
              <a:solidFill>
                <a:schemeClr val="dk2"/>
              </a:solidFill>
              <a:latin typeface="Georgia"/>
              <a:ea typeface="Georgia"/>
              <a:cs typeface="Georgia"/>
              <a:sym typeface="Georgia"/>
            </a:endParaRPr>
          </a:p>
        </p:txBody>
      </p:sp>
    </p:spTree>
    <p:extLst>
      <p:ext uri="{BB962C8B-B14F-4D97-AF65-F5344CB8AC3E}">
        <p14:creationId xmlns:p14="http://schemas.microsoft.com/office/powerpoint/2010/main" val="2765667004"/>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solidFill>
          <a:schemeClr val="lt2"/>
        </a:solidFill>
        <a:effectLst/>
      </p:bgPr>
    </p:bg>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301752" y="171450"/>
            <a:ext cx="8534400" cy="569214"/>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7C776C"/>
              </a:buClr>
              <a:buSzPts val="3300"/>
              <a:buFont typeface="Georgia"/>
              <a:buNone/>
              <a:defRPr>
                <a:solidFill>
                  <a:srgbClr val="7C776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
          <p:cNvSpPr txBox="1">
            <a:spLocks noGrp="1"/>
          </p:cNvSpPr>
          <p:nvPr>
            <p:ph type="ftr" idx="11"/>
          </p:nvPr>
        </p:nvSpPr>
        <p:spPr>
          <a:xfrm>
            <a:off x="304800" y="4808136"/>
            <a:ext cx="358140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
          <p:cNvSpPr txBox="1">
            <a:spLocks noGrp="1"/>
          </p:cNvSpPr>
          <p:nvPr>
            <p:ph type="sldNum" idx="12"/>
          </p:nvPr>
        </p:nvSpPr>
        <p:spPr>
          <a:xfrm>
            <a:off x="4361688" y="769779"/>
            <a:ext cx="457200" cy="330994"/>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65" name="Google Shape;65;p4"/>
          <p:cNvSpPr txBox="1">
            <a:spLocks noGrp="1"/>
          </p:cNvSpPr>
          <p:nvPr>
            <p:ph type="body" idx="1"/>
          </p:nvPr>
        </p:nvSpPr>
        <p:spPr>
          <a:xfrm>
            <a:off x="301752" y="1145286"/>
            <a:ext cx="8503920" cy="3429000"/>
          </a:xfrm>
          <a:prstGeom prst="rect">
            <a:avLst/>
          </a:prstGeom>
          <a:noFill/>
          <a:ln>
            <a:noFill/>
          </a:ln>
        </p:spPr>
        <p:txBody>
          <a:bodyPr spcFirstLastPara="1" wrap="square" lIns="91425" tIns="45700" rIns="91425" bIns="45700" anchor="t" anchorCtr="0">
            <a:noAutofit/>
          </a:bodyPr>
          <a:lstStyle>
            <a:lvl1pPr marL="411480" lvl="0" indent="-293180" algn="l">
              <a:spcBef>
                <a:spcPts val="324"/>
              </a:spcBef>
              <a:spcAft>
                <a:spcPts val="0"/>
              </a:spcAft>
              <a:buSzPts val="1530"/>
              <a:buChar char="⚫"/>
              <a:defRPr/>
            </a:lvl1pPr>
            <a:lvl2pPr marL="822960" lvl="1" indent="-277749" algn="l">
              <a:spcBef>
                <a:spcPts val="324"/>
              </a:spcBef>
              <a:spcAft>
                <a:spcPts val="0"/>
              </a:spcAft>
              <a:buSzPts val="1260"/>
              <a:buChar char="⚪"/>
              <a:defRPr/>
            </a:lvl2pPr>
            <a:lvl3pPr marL="1234440" lvl="2" indent="-282893" algn="l">
              <a:spcBef>
                <a:spcPts val="324"/>
              </a:spcBef>
              <a:spcAft>
                <a:spcPts val="0"/>
              </a:spcAft>
              <a:buSzPts val="1350"/>
              <a:buChar char="⯍"/>
              <a:defRPr/>
            </a:lvl3pPr>
            <a:lvl4pPr marL="1645920" lvl="3" indent="-277749" algn="l">
              <a:spcBef>
                <a:spcPts val="324"/>
              </a:spcBef>
              <a:spcAft>
                <a:spcPts val="0"/>
              </a:spcAft>
              <a:buSzPts val="1260"/>
              <a:buChar char="🞆"/>
              <a:defRPr/>
            </a:lvl4pPr>
            <a:lvl5pPr marL="2057400" lvl="4" indent="-308610" algn="l">
              <a:spcBef>
                <a:spcPts val="324"/>
              </a:spcBef>
              <a:spcAft>
                <a:spcPts val="0"/>
              </a:spcAft>
              <a:buSzPts val="1800"/>
              <a:buChar char="•"/>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pic>
        <p:nvPicPr>
          <p:cNvPr id="66" name="Google Shape;66;p4" descr="CESA-logo-rev.png"/>
          <p:cNvPicPr preferRelativeResize="0"/>
          <p:nvPr/>
        </p:nvPicPr>
        <p:blipFill rotWithShape="1">
          <a:blip r:embed="rId2">
            <a:alphaModFix/>
          </a:blip>
          <a:srcRect/>
          <a:stretch/>
        </p:blipFill>
        <p:spPr>
          <a:xfrm>
            <a:off x="8070112" y="4134943"/>
            <a:ext cx="854456" cy="594235"/>
          </a:xfrm>
          <a:prstGeom prst="rect">
            <a:avLst/>
          </a:prstGeom>
          <a:noFill/>
          <a:ln>
            <a:noFill/>
          </a:ln>
        </p:spPr>
      </p:pic>
    </p:spTree>
    <p:extLst>
      <p:ext uri="{BB962C8B-B14F-4D97-AF65-F5344CB8AC3E}">
        <p14:creationId xmlns:p14="http://schemas.microsoft.com/office/powerpoint/2010/main" val="375982221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sp>
        <p:nvSpPr>
          <p:cNvPr id="3" name="Media Placeholder 2"/>
          <p:cNvSpPr>
            <a:spLocks noGrp="1"/>
          </p:cNvSpPr>
          <p:nvPr>
            <p:ph type="media" sz="quarter" idx="15"/>
          </p:nvPr>
        </p:nvSpPr>
        <p:spPr>
          <a:xfrm>
            <a:off x="2042012" y="1304873"/>
            <a:ext cx="5045075" cy="2530475"/>
          </a:xfrm>
        </p:spPr>
        <p:txBody>
          <a:bodyPr/>
          <a:lstStyle/>
          <a:p>
            <a:endParaRPr lang="en-US"/>
          </a:p>
        </p:txBody>
      </p:sp>
      <p:pic>
        <p:nvPicPr>
          <p:cNvPr id="7" name="Picture 6">
            <a:extLst>
              <a:ext uri="{FF2B5EF4-FFF2-40B4-BE49-F238E27FC236}">
                <a16:creationId xmlns:a16="http://schemas.microsoft.com/office/drawing/2014/main" id="{0A9B8848-485C-D94B-BC69-3D0064ECCC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spTree>
    <p:extLst>
      <p:ext uri="{BB962C8B-B14F-4D97-AF65-F5344CB8AC3E}">
        <p14:creationId xmlns:p14="http://schemas.microsoft.com/office/powerpoint/2010/main" val="377071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bg>
      <p:bgPr>
        <a:solidFill>
          <a:schemeClr val="lt1"/>
        </a:solidFill>
        <a:effectLst/>
      </p:bgPr>
    </p:bg>
    <p:spTree>
      <p:nvGrpSpPr>
        <p:cNvPr id="1" name="Shape 67"/>
        <p:cNvGrpSpPr/>
        <p:nvPr/>
      </p:nvGrpSpPr>
      <p:grpSpPr>
        <a:xfrm>
          <a:off x="0" y="0"/>
          <a:ext cx="0" cy="0"/>
          <a:chOff x="0" y="0"/>
          <a:chExt cx="0" cy="0"/>
        </a:xfrm>
      </p:grpSpPr>
      <p:sp>
        <p:nvSpPr>
          <p:cNvPr id="68" name="Google Shape;68;p5"/>
          <p:cNvSpPr/>
          <p:nvPr/>
        </p:nvSpPr>
        <p:spPr>
          <a:xfrm>
            <a:off x="152400" y="114300"/>
            <a:ext cx="8833104" cy="228600"/>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69" name="Google Shape;69;p5"/>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70" name="Google Shape;70;p5"/>
          <p:cNvSpPr/>
          <p:nvPr/>
        </p:nvSpPr>
        <p:spPr>
          <a:xfrm>
            <a:off x="899160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71" name="Google Shape;71;p5"/>
          <p:cNvSpPr/>
          <p:nvPr/>
        </p:nvSpPr>
        <p:spPr>
          <a:xfrm>
            <a:off x="0" y="0"/>
            <a:ext cx="9144000" cy="89154"/>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72" name="Google Shape;72;p5"/>
          <p:cNvSpPr/>
          <p:nvPr/>
        </p:nvSpPr>
        <p:spPr>
          <a:xfrm>
            <a:off x="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73" name="Google Shape;73;p5"/>
          <p:cNvSpPr/>
          <p:nvPr/>
        </p:nvSpPr>
        <p:spPr>
          <a:xfrm>
            <a:off x="152400" y="457200"/>
            <a:ext cx="2743200" cy="4400550"/>
          </a:xfrm>
          <a:prstGeom prst="rect">
            <a:avLst/>
          </a:prstGeom>
          <a:solidFill>
            <a:schemeClr val="accent1"/>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74" name="Google Shape;74;p5"/>
          <p:cNvSpPr txBox="1">
            <a:spLocks noGrp="1"/>
          </p:cNvSpPr>
          <p:nvPr>
            <p:ph type="title"/>
          </p:nvPr>
        </p:nvSpPr>
        <p:spPr>
          <a:xfrm>
            <a:off x="381000" y="685800"/>
            <a:ext cx="2362200" cy="7429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FFFFFF"/>
              </a:buClr>
              <a:buSzPts val="2200"/>
              <a:buFont typeface="Georgia"/>
              <a:buNone/>
              <a:defRPr sz="198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
          <p:cNvSpPr txBox="1">
            <a:spLocks noGrp="1"/>
          </p:cNvSpPr>
          <p:nvPr>
            <p:ph type="body" idx="1"/>
          </p:nvPr>
        </p:nvSpPr>
        <p:spPr>
          <a:xfrm>
            <a:off x="381000" y="1485900"/>
            <a:ext cx="2362200" cy="3108722"/>
          </a:xfrm>
          <a:prstGeom prst="rect">
            <a:avLst/>
          </a:prstGeom>
          <a:noFill/>
          <a:ln>
            <a:noFill/>
          </a:ln>
        </p:spPr>
        <p:txBody>
          <a:bodyPr spcFirstLastPara="1" wrap="square" lIns="91425" tIns="45700" rIns="91425" bIns="45700" anchor="t" anchorCtr="0">
            <a:noAutofit/>
          </a:bodyPr>
          <a:lstStyle>
            <a:lvl1pPr marL="411480" lvl="0" indent="-205740" algn="l">
              <a:spcBef>
                <a:spcPts val="288"/>
              </a:spcBef>
              <a:spcAft>
                <a:spcPts val="0"/>
              </a:spcAft>
              <a:buSzPts val="1360"/>
              <a:buNone/>
              <a:defRPr sz="1440">
                <a:solidFill>
                  <a:srgbClr val="FFFFFF"/>
                </a:solidFill>
              </a:defRPr>
            </a:lvl1pPr>
            <a:lvl2pPr marL="822960" lvl="1" indent="-205740" algn="l">
              <a:spcBef>
                <a:spcPts val="900"/>
              </a:spcBef>
              <a:spcAft>
                <a:spcPts val="0"/>
              </a:spcAft>
              <a:buSzPts val="840"/>
              <a:buNone/>
              <a:defRPr sz="1080"/>
            </a:lvl2pPr>
            <a:lvl3pPr marL="1234440" lvl="2" indent="-205740" algn="l">
              <a:spcBef>
                <a:spcPts val="180"/>
              </a:spcBef>
              <a:spcAft>
                <a:spcPts val="0"/>
              </a:spcAft>
              <a:buSzPts val="750"/>
              <a:buNone/>
              <a:defRPr sz="900"/>
            </a:lvl3pPr>
            <a:lvl4pPr marL="1645920" lvl="3" indent="-205740" algn="l">
              <a:spcBef>
                <a:spcPts val="162"/>
              </a:spcBef>
              <a:spcAft>
                <a:spcPts val="0"/>
              </a:spcAft>
              <a:buSzPts val="630"/>
              <a:buNone/>
              <a:defRPr sz="810"/>
            </a:lvl4pPr>
            <a:lvl5pPr marL="2057400" lvl="4" indent="-205740" algn="l">
              <a:spcBef>
                <a:spcPts val="162"/>
              </a:spcBef>
              <a:spcAft>
                <a:spcPts val="0"/>
              </a:spcAft>
              <a:buSzPts val="900"/>
              <a:buFont typeface="Georgia"/>
              <a:buNone/>
              <a:defRPr sz="810"/>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76" name="Google Shape;76;p5"/>
          <p:cNvSpPr/>
          <p:nvPr/>
        </p:nvSpPr>
        <p:spPr>
          <a:xfrm>
            <a:off x="152400" y="114300"/>
            <a:ext cx="8833104" cy="4910328"/>
          </a:xfrm>
          <a:prstGeom prst="rect">
            <a:avLst/>
          </a:prstGeom>
          <a:noFill/>
          <a:ln w="9525" cap="flat" cmpd="sng">
            <a:solidFill>
              <a:srgbClr val="7C776C"/>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cxnSp>
        <p:nvCxnSpPr>
          <p:cNvPr id="77" name="Google Shape;77;p5"/>
          <p:cNvCxnSpPr/>
          <p:nvPr/>
        </p:nvCxnSpPr>
        <p:spPr>
          <a:xfrm>
            <a:off x="152400" y="400050"/>
            <a:ext cx="8833104" cy="0"/>
          </a:xfrm>
          <a:prstGeom prst="straightConnector1">
            <a:avLst/>
          </a:prstGeom>
          <a:noFill/>
          <a:ln w="11425" cap="flat" cmpd="sng">
            <a:solidFill>
              <a:srgbClr val="7C776C"/>
            </a:solidFill>
            <a:prstDash val="dash"/>
            <a:round/>
            <a:headEnd type="none" w="sm" len="sm"/>
            <a:tailEnd type="none" w="sm" len="sm"/>
          </a:ln>
        </p:spPr>
      </p:cxnSp>
      <p:sp>
        <p:nvSpPr>
          <p:cNvPr id="78" name="Google Shape;78;p5"/>
          <p:cNvSpPr txBox="1">
            <a:spLocks noGrp="1"/>
          </p:cNvSpPr>
          <p:nvPr>
            <p:ph type="body" idx="2"/>
          </p:nvPr>
        </p:nvSpPr>
        <p:spPr>
          <a:xfrm>
            <a:off x="3124200" y="514350"/>
            <a:ext cx="5638800" cy="4057650"/>
          </a:xfrm>
          <a:prstGeom prst="rect">
            <a:avLst/>
          </a:prstGeom>
          <a:noFill/>
          <a:ln>
            <a:noFill/>
          </a:ln>
        </p:spPr>
        <p:txBody>
          <a:bodyPr spcFirstLastPara="1" wrap="square" lIns="91425" tIns="45700" rIns="91425" bIns="45700" anchor="t" anchorCtr="0">
            <a:noAutofit/>
          </a:bodyPr>
          <a:lstStyle>
            <a:lvl1pPr marL="411480" lvl="0" indent="-293180" algn="l">
              <a:spcBef>
                <a:spcPts val="324"/>
              </a:spcBef>
              <a:spcAft>
                <a:spcPts val="0"/>
              </a:spcAft>
              <a:buSzPts val="1530"/>
              <a:buChar char="⚫"/>
              <a:defRPr/>
            </a:lvl1pPr>
            <a:lvl2pPr marL="822960" lvl="1" indent="-277749" algn="l">
              <a:spcBef>
                <a:spcPts val="324"/>
              </a:spcBef>
              <a:spcAft>
                <a:spcPts val="0"/>
              </a:spcAft>
              <a:buSzPts val="1260"/>
              <a:buChar char="⚪"/>
              <a:defRPr/>
            </a:lvl2pPr>
            <a:lvl3pPr marL="1234440" lvl="2" indent="-282893" algn="l">
              <a:spcBef>
                <a:spcPts val="324"/>
              </a:spcBef>
              <a:spcAft>
                <a:spcPts val="0"/>
              </a:spcAft>
              <a:buSzPts val="1350"/>
              <a:buChar char="⯍"/>
              <a:defRPr/>
            </a:lvl3pPr>
            <a:lvl4pPr marL="1645920" lvl="3" indent="-277749" algn="l">
              <a:spcBef>
                <a:spcPts val="324"/>
              </a:spcBef>
              <a:spcAft>
                <a:spcPts val="0"/>
              </a:spcAft>
              <a:buSzPts val="1260"/>
              <a:buChar char="🞆"/>
              <a:defRPr/>
            </a:lvl4pPr>
            <a:lvl5pPr marL="2057400" lvl="4" indent="-308610" algn="l">
              <a:spcBef>
                <a:spcPts val="324"/>
              </a:spcBef>
              <a:spcAft>
                <a:spcPts val="0"/>
              </a:spcAft>
              <a:buSzPts val="1800"/>
              <a:buChar char="•"/>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79" name="Google Shape;79;p5"/>
          <p:cNvSpPr/>
          <p:nvPr/>
        </p:nvSpPr>
        <p:spPr>
          <a:xfrm>
            <a:off x="1295400" y="171450"/>
            <a:ext cx="609600" cy="457200"/>
          </a:xfrm>
          <a:prstGeom prst="ellipse">
            <a:avLst/>
          </a:prstGeom>
          <a:solidFill>
            <a:srgbClr val="FFFFFF"/>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80" name="Google Shape;80;p5"/>
          <p:cNvSpPr/>
          <p:nvPr/>
        </p:nvSpPr>
        <p:spPr>
          <a:xfrm>
            <a:off x="1389888" y="242316"/>
            <a:ext cx="420624" cy="315468"/>
          </a:xfrm>
          <a:prstGeom prst="ellipse">
            <a:avLst/>
          </a:prstGeom>
          <a:solidFill>
            <a:srgbClr val="FFFFFF"/>
          </a:solidFill>
          <a:ln w="50800" cap="rnd" cmpd="dbl">
            <a:solidFill>
              <a:srgbClr val="7C776C"/>
            </a:solidFill>
            <a:prstDash val="solid"/>
            <a:round/>
            <a:headEnd type="none" w="sm" len="sm"/>
            <a:tailEnd type="none" w="sm" len="sm"/>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81" name="Google Shape;81;p5"/>
          <p:cNvSpPr txBox="1">
            <a:spLocks noGrp="1"/>
          </p:cNvSpPr>
          <p:nvPr>
            <p:ph type="sldNum" idx="12"/>
          </p:nvPr>
        </p:nvSpPr>
        <p:spPr>
          <a:xfrm>
            <a:off x="1371600" y="234554"/>
            <a:ext cx="457200" cy="330994"/>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sz="1440">
                <a:solidFill>
                  <a:srgbClr val="7C776C"/>
                </a:solidFill>
                <a:latin typeface="Georgia"/>
                <a:ea typeface="Georgia"/>
                <a:cs typeface="Georgia"/>
                <a:sym typeface="Georgia"/>
              </a:defRPr>
            </a:lvl1pPr>
            <a:lvl2pPr marL="0" lvl="1" indent="0" algn="ctr">
              <a:spcBef>
                <a:spcPts val="0"/>
              </a:spcBef>
              <a:buNone/>
              <a:defRPr sz="1440">
                <a:solidFill>
                  <a:srgbClr val="7C776C"/>
                </a:solidFill>
                <a:latin typeface="Georgia"/>
                <a:ea typeface="Georgia"/>
                <a:cs typeface="Georgia"/>
                <a:sym typeface="Georgia"/>
              </a:defRPr>
            </a:lvl2pPr>
            <a:lvl3pPr marL="0" lvl="2" indent="0" algn="ctr">
              <a:spcBef>
                <a:spcPts val="0"/>
              </a:spcBef>
              <a:buNone/>
              <a:defRPr sz="1440">
                <a:solidFill>
                  <a:srgbClr val="7C776C"/>
                </a:solidFill>
                <a:latin typeface="Georgia"/>
                <a:ea typeface="Georgia"/>
                <a:cs typeface="Georgia"/>
                <a:sym typeface="Georgia"/>
              </a:defRPr>
            </a:lvl3pPr>
            <a:lvl4pPr marL="0" lvl="3" indent="0" algn="ctr">
              <a:spcBef>
                <a:spcPts val="0"/>
              </a:spcBef>
              <a:buNone/>
              <a:defRPr sz="1440">
                <a:solidFill>
                  <a:srgbClr val="7C776C"/>
                </a:solidFill>
                <a:latin typeface="Georgia"/>
                <a:ea typeface="Georgia"/>
                <a:cs typeface="Georgia"/>
                <a:sym typeface="Georgia"/>
              </a:defRPr>
            </a:lvl4pPr>
            <a:lvl5pPr marL="0" lvl="4" indent="0" algn="ctr">
              <a:spcBef>
                <a:spcPts val="0"/>
              </a:spcBef>
              <a:buNone/>
              <a:defRPr sz="1440">
                <a:solidFill>
                  <a:srgbClr val="7C776C"/>
                </a:solidFill>
                <a:latin typeface="Georgia"/>
                <a:ea typeface="Georgia"/>
                <a:cs typeface="Georgia"/>
                <a:sym typeface="Georgia"/>
              </a:defRPr>
            </a:lvl5pPr>
            <a:lvl6pPr marL="0" lvl="5" indent="0" algn="ctr">
              <a:spcBef>
                <a:spcPts val="0"/>
              </a:spcBef>
              <a:buNone/>
              <a:defRPr sz="1440">
                <a:solidFill>
                  <a:srgbClr val="7C776C"/>
                </a:solidFill>
                <a:latin typeface="Georgia"/>
                <a:ea typeface="Georgia"/>
                <a:cs typeface="Georgia"/>
                <a:sym typeface="Georgia"/>
              </a:defRPr>
            </a:lvl6pPr>
            <a:lvl7pPr marL="0" lvl="6" indent="0" algn="ctr">
              <a:spcBef>
                <a:spcPts val="0"/>
              </a:spcBef>
              <a:buNone/>
              <a:defRPr sz="1440">
                <a:solidFill>
                  <a:srgbClr val="7C776C"/>
                </a:solidFill>
                <a:latin typeface="Georgia"/>
                <a:ea typeface="Georgia"/>
                <a:cs typeface="Georgia"/>
                <a:sym typeface="Georgia"/>
              </a:defRPr>
            </a:lvl7pPr>
            <a:lvl8pPr marL="0" lvl="7" indent="0" algn="ctr">
              <a:spcBef>
                <a:spcPts val="0"/>
              </a:spcBef>
              <a:buNone/>
              <a:defRPr sz="1440">
                <a:solidFill>
                  <a:srgbClr val="7C776C"/>
                </a:solidFill>
                <a:latin typeface="Georgia"/>
                <a:ea typeface="Georgia"/>
                <a:cs typeface="Georgia"/>
                <a:sym typeface="Georgia"/>
              </a:defRPr>
            </a:lvl8pPr>
            <a:lvl9pPr marL="0" lvl="8" indent="0" algn="ctr">
              <a:spcBef>
                <a:spcPts val="0"/>
              </a:spcBef>
              <a:buNone/>
              <a:defRPr sz="1440">
                <a:solidFill>
                  <a:srgbClr val="7C776C"/>
                </a:solidFill>
                <a:latin typeface="Georgia"/>
                <a:ea typeface="Georgia"/>
                <a:cs typeface="Georgia"/>
                <a:sym typeface="Georgia"/>
              </a:defRPr>
            </a:lvl9pPr>
          </a:lstStyle>
          <a:p>
            <a:fld id="{00000000-1234-1234-1234-123412341234}" type="slidenum">
              <a:rPr lang="en-US" smtClean="0"/>
              <a:pPr/>
              <a:t>‹#›</a:t>
            </a:fld>
            <a:endParaRPr lang="en-US"/>
          </a:p>
        </p:txBody>
      </p:sp>
      <p:sp>
        <p:nvSpPr>
          <p:cNvPr id="82" name="Google Shape;82;p5"/>
          <p:cNvSpPr/>
          <p:nvPr/>
        </p:nvSpPr>
        <p:spPr>
          <a:xfrm>
            <a:off x="149352" y="4791290"/>
            <a:ext cx="8833104" cy="232172"/>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83" name="Google Shape;83;p5"/>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
          <p:cNvSpPr txBox="1">
            <a:spLocks noGrp="1"/>
          </p:cNvSpPr>
          <p:nvPr>
            <p:ph type="ftr" idx="11"/>
          </p:nvPr>
        </p:nvSpPr>
        <p:spPr>
          <a:xfrm>
            <a:off x="301752" y="4808136"/>
            <a:ext cx="3383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53962628"/>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solidFill>
          <a:schemeClr val="lt2"/>
        </a:solidFill>
        <a:effectLst/>
      </p:bgPr>
    </p:bg>
    <p:spTree>
      <p:nvGrpSpPr>
        <p:cNvPr id="1" name="Shape 85"/>
        <p:cNvGrpSpPr/>
        <p:nvPr/>
      </p:nvGrpSpPr>
      <p:grpSpPr>
        <a:xfrm>
          <a:off x="0" y="0"/>
          <a:ext cx="0" cy="0"/>
          <a:chOff x="0" y="0"/>
          <a:chExt cx="0" cy="0"/>
        </a:xfrm>
      </p:grpSpPr>
      <p:sp>
        <p:nvSpPr>
          <p:cNvPr id="86" name="Google Shape;86;p6"/>
          <p:cNvSpPr txBox="1">
            <a:spLocks noGrp="1"/>
          </p:cNvSpPr>
          <p:nvPr>
            <p:ph type="title"/>
          </p:nvPr>
        </p:nvSpPr>
        <p:spPr>
          <a:xfrm>
            <a:off x="301752" y="171450"/>
            <a:ext cx="8534400" cy="569214"/>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7C77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6"/>
          <p:cNvSpPr txBox="1">
            <a:spLocks noGrp="1"/>
          </p:cNvSpPr>
          <p:nvPr>
            <p:ph type="dt" idx="10"/>
          </p:nvPr>
        </p:nvSpPr>
        <p:spPr>
          <a:xfrm>
            <a:off x="5791200" y="480745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6"/>
          <p:cNvSpPr txBox="1">
            <a:spLocks noGrp="1"/>
          </p:cNvSpPr>
          <p:nvPr>
            <p:ph type="ftr" idx="11"/>
          </p:nvPr>
        </p:nvSpPr>
        <p:spPr>
          <a:xfrm>
            <a:off x="304800" y="4808136"/>
            <a:ext cx="358140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
          <p:cNvSpPr txBox="1">
            <a:spLocks noGrp="1"/>
          </p:cNvSpPr>
          <p:nvPr>
            <p:ph type="sldNum" idx="12"/>
          </p:nvPr>
        </p:nvSpPr>
        <p:spPr>
          <a:xfrm>
            <a:off x="4343400" y="780131"/>
            <a:ext cx="457200" cy="330994"/>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cxnSp>
        <p:nvCxnSpPr>
          <p:cNvPr id="90" name="Google Shape;90;p6"/>
          <p:cNvCxnSpPr/>
          <p:nvPr/>
        </p:nvCxnSpPr>
        <p:spPr>
          <a:xfrm rot="10800000" flipH="1">
            <a:off x="4563082" y="1181740"/>
            <a:ext cx="8921" cy="3614668"/>
          </a:xfrm>
          <a:prstGeom prst="straightConnector1">
            <a:avLst/>
          </a:prstGeom>
          <a:noFill/>
          <a:ln w="9525" cap="flat" cmpd="sng">
            <a:solidFill>
              <a:schemeClr val="dk2"/>
            </a:solidFill>
            <a:prstDash val="dash"/>
            <a:round/>
            <a:headEnd type="none" w="sm" len="sm"/>
            <a:tailEnd type="none" w="sm" len="sm"/>
          </a:ln>
        </p:spPr>
      </p:cxnSp>
      <p:sp>
        <p:nvSpPr>
          <p:cNvPr id="91" name="Google Shape;91;p6"/>
          <p:cNvSpPr txBox="1">
            <a:spLocks noGrp="1"/>
          </p:cNvSpPr>
          <p:nvPr>
            <p:ph type="body" idx="1"/>
          </p:nvPr>
        </p:nvSpPr>
        <p:spPr>
          <a:xfrm>
            <a:off x="301752" y="1028700"/>
            <a:ext cx="4038600" cy="3511296"/>
          </a:xfrm>
          <a:prstGeom prst="rect">
            <a:avLst/>
          </a:prstGeom>
          <a:noFill/>
          <a:ln>
            <a:noFill/>
          </a:ln>
        </p:spPr>
        <p:txBody>
          <a:bodyPr spcFirstLastPara="1" wrap="square" lIns="91425" tIns="45700" rIns="91425" bIns="45700" anchor="t" anchorCtr="0">
            <a:noAutofit/>
          </a:bodyPr>
          <a:lstStyle>
            <a:lvl1pPr marL="411480" lvl="0" indent="-327183" algn="l">
              <a:spcBef>
                <a:spcPts val="450"/>
              </a:spcBef>
              <a:spcAft>
                <a:spcPts val="0"/>
              </a:spcAft>
              <a:buSzPts val="2125"/>
              <a:buChar char="⚫"/>
              <a:defRPr sz="2250"/>
            </a:lvl1pPr>
            <a:lvl2pPr marL="822960" lvl="1" indent="-277749" algn="l">
              <a:spcBef>
                <a:spcPts val="324"/>
              </a:spcBef>
              <a:spcAft>
                <a:spcPts val="0"/>
              </a:spcAft>
              <a:buSzPts val="1260"/>
              <a:buChar char="⚪"/>
              <a:defRPr/>
            </a:lvl2pPr>
            <a:lvl3pPr marL="1234440" lvl="2" indent="-282893" algn="l">
              <a:spcBef>
                <a:spcPts val="324"/>
              </a:spcBef>
              <a:spcAft>
                <a:spcPts val="0"/>
              </a:spcAft>
              <a:buSzPts val="1350"/>
              <a:buChar char="⯍"/>
              <a:defRPr/>
            </a:lvl3pPr>
            <a:lvl4pPr marL="1645920" lvl="3" indent="-277749" algn="l">
              <a:spcBef>
                <a:spcPts val="324"/>
              </a:spcBef>
              <a:spcAft>
                <a:spcPts val="0"/>
              </a:spcAft>
              <a:buSzPts val="1260"/>
              <a:buChar char="🞆"/>
              <a:defRPr/>
            </a:lvl4pPr>
            <a:lvl5pPr marL="2057400" lvl="4" indent="-308610" algn="l">
              <a:spcBef>
                <a:spcPts val="324"/>
              </a:spcBef>
              <a:spcAft>
                <a:spcPts val="0"/>
              </a:spcAft>
              <a:buSzPts val="1800"/>
              <a:buChar char="•"/>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92" name="Google Shape;92;p6"/>
          <p:cNvSpPr txBox="1">
            <a:spLocks noGrp="1"/>
          </p:cNvSpPr>
          <p:nvPr>
            <p:ph type="body" idx="2"/>
          </p:nvPr>
        </p:nvSpPr>
        <p:spPr>
          <a:xfrm>
            <a:off x="4800600" y="1028700"/>
            <a:ext cx="4038600" cy="3511296"/>
          </a:xfrm>
          <a:prstGeom prst="rect">
            <a:avLst/>
          </a:prstGeom>
          <a:noFill/>
          <a:ln>
            <a:noFill/>
          </a:ln>
        </p:spPr>
        <p:txBody>
          <a:bodyPr spcFirstLastPara="1" wrap="square" lIns="91425" tIns="45700" rIns="91425" bIns="45700" anchor="t" anchorCtr="0">
            <a:noAutofit/>
          </a:bodyPr>
          <a:lstStyle>
            <a:lvl1pPr marL="411480" lvl="0" indent="-327183" algn="l">
              <a:spcBef>
                <a:spcPts val="450"/>
              </a:spcBef>
              <a:spcAft>
                <a:spcPts val="0"/>
              </a:spcAft>
              <a:buSzPts val="2125"/>
              <a:buChar char="⚫"/>
              <a:defRPr sz="2250"/>
            </a:lvl1pPr>
            <a:lvl2pPr marL="822960" lvl="1" indent="-277749" algn="l">
              <a:spcBef>
                <a:spcPts val="324"/>
              </a:spcBef>
              <a:spcAft>
                <a:spcPts val="0"/>
              </a:spcAft>
              <a:buSzPts val="1260"/>
              <a:buChar char="⚪"/>
              <a:defRPr/>
            </a:lvl2pPr>
            <a:lvl3pPr marL="1234440" lvl="2" indent="-282893" algn="l">
              <a:spcBef>
                <a:spcPts val="324"/>
              </a:spcBef>
              <a:spcAft>
                <a:spcPts val="0"/>
              </a:spcAft>
              <a:buSzPts val="1350"/>
              <a:buChar char="⯍"/>
              <a:defRPr/>
            </a:lvl3pPr>
            <a:lvl4pPr marL="1645920" lvl="3" indent="-277749" algn="l">
              <a:spcBef>
                <a:spcPts val="324"/>
              </a:spcBef>
              <a:spcAft>
                <a:spcPts val="0"/>
              </a:spcAft>
              <a:buSzPts val="1260"/>
              <a:buChar char="🞆"/>
              <a:defRPr/>
            </a:lvl4pPr>
            <a:lvl5pPr marL="2057400" lvl="4" indent="-308610" algn="l">
              <a:spcBef>
                <a:spcPts val="324"/>
              </a:spcBef>
              <a:spcAft>
                <a:spcPts val="0"/>
              </a:spcAft>
              <a:buSzPts val="1800"/>
              <a:buChar char="•"/>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Tree>
    <p:extLst>
      <p:ext uri="{BB962C8B-B14F-4D97-AF65-F5344CB8AC3E}">
        <p14:creationId xmlns:p14="http://schemas.microsoft.com/office/powerpoint/2010/main" val="315858967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bg>
      <p:bgPr>
        <a:solidFill>
          <a:schemeClr val="lt2"/>
        </a:solidFill>
        <a:effectLst/>
      </p:bgPr>
    </p:bg>
    <p:spTree>
      <p:nvGrpSpPr>
        <p:cNvPr id="1" name="Shape 93"/>
        <p:cNvGrpSpPr/>
        <p:nvPr/>
      </p:nvGrpSpPr>
      <p:grpSpPr>
        <a:xfrm>
          <a:off x="0" y="0"/>
          <a:ext cx="0" cy="0"/>
          <a:chOff x="0" y="0"/>
          <a:chExt cx="0" cy="0"/>
        </a:xfrm>
      </p:grpSpPr>
      <p:cxnSp>
        <p:nvCxnSpPr>
          <p:cNvPr id="94" name="Google Shape;94;p7"/>
          <p:cNvCxnSpPr/>
          <p:nvPr/>
        </p:nvCxnSpPr>
        <p:spPr>
          <a:xfrm rot="10800000">
            <a:off x="4572000" y="1650207"/>
            <a:ext cx="0" cy="3140964"/>
          </a:xfrm>
          <a:prstGeom prst="straightConnector1">
            <a:avLst/>
          </a:prstGeom>
          <a:noFill/>
          <a:ln w="9525" cap="flat" cmpd="sng">
            <a:solidFill>
              <a:schemeClr val="dk2"/>
            </a:solidFill>
            <a:prstDash val="dash"/>
            <a:round/>
            <a:headEnd type="none" w="sm" len="sm"/>
            <a:tailEnd type="none" w="sm" len="sm"/>
          </a:ln>
        </p:spPr>
      </p:cxnSp>
      <p:sp>
        <p:nvSpPr>
          <p:cNvPr id="95" name="Google Shape;95;p7"/>
          <p:cNvSpPr/>
          <p:nvPr/>
        </p:nvSpPr>
        <p:spPr>
          <a:xfrm>
            <a:off x="0" y="0"/>
            <a:ext cx="9144000" cy="108585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96" name="Google Shape;96;p7"/>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97" name="Google Shape;97;p7"/>
          <p:cNvSpPr/>
          <p:nvPr/>
        </p:nvSpPr>
        <p:spPr>
          <a:xfrm>
            <a:off x="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98" name="Google Shape;98;p7"/>
          <p:cNvSpPr/>
          <p:nvPr/>
        </p:nvSpPr>
        <p:spPr>
          <a:xfrm>
            <a:off x="899160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99" name="Google Shape;99;p7"/>
          <p:cNvSpPr/>
          <p:nvPr/>
        </p:nvSpPr>
        <p:spPr>
          <a:xfrm>
            <a:off x="152400" y="1028700"/>
            <a:ext cx="8833104" cy="685800"/>
          </a:xfrm>
          <a:prstGeom prst="rect">
            <a:avLst/>
          </a:prstGeom>
          <a:solidFill>
            <a:schemeClr val="accent1"/>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100" name="Google Shape;100;p7"/>
          <p:cNvSpPr/>
          <p:nvPr/>
        </p:nvSpPr>
        <p:spPr>
          <a:xfrm>
            <a:off x="145923" y="4793742"/>
            <a:ext cx="8833104" cy="233172"/>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01" name="Google Shape;101;p7"/>
          <p:cNvSpPr txBox="1">
            <a:spLocks noGrp="1"/>
          </p:cNvSpPr>
          <p:nvPr>
            <p:ph type="body" idx="1"/>
          </p:nvPr>
        </p:nvSpPr>
        <p:spPr>
          <a:xfrm>
            <a:off x="301752" y="1143000"/>
            <a:ext cx="4040188" cy="549731"/>
          </a:xfrm>
          <a:prstGeom prst="rect">
            <a:avLst/>
          </a:prstGeom>
          <a:noFill/>
          <a:ln>
            <a:noFill/>
          </a:ln>
          <a:effectLst>
            <a:outerShdw blurRad="50800" dist="25400" dir="5400000" rotWithShape="0">
              <a:srgbClr val="000000">
                <a:alpha val="34901"/>
              </a:srgbClr>
            </a:outerShdw>
          </a:effectLst>
        </p:spPr>
        <p:txBody>
          <a:bodyPr spcFirstLastPara="1" wrap="square" lIns="91425" tIns="45700" rIns="91425" bIns="45700" anchor="ctr" anchorCtr="0">
            <a:noAutofit/>
          </a:bodyPr>
          <a:lstStyle>
            <a:lvl1pPr marL="411480" lvl="0" indent="-205740" algn="l">
              <a:spcBef>
                <a:spcPts val="396"/>
              </a:spcBef>
              <a:spcAft>
                <a:spcPts val="0"/>
              </a:spcAft>
              <a:buSzPts val="1870"/>
              <a:buNone/>
              <a:defRPr sz="1980" b="1">
                <a:solidFill>
                  <a:srgbClr val="FFFFFF"/>
                </a:solidFill>
                <a:latin typeface="Georgia"/>
                <a:ea typeface="Georgia"/>
                <a:cs typeface="Georgia"/>
                <a:sym typeface="Georgia"/>
              </a:defRPr>
            </a:lvl1pPr>
            <a:lvl2pPr marL="822960" lvl="1" indent="-205740" algn="l">
              <a:spcBef>
                <a:spcPts val="360"/>
              </a:spcBef>
              <a:spcAft>
                <a:spcPts val="0"/>
              </a:spcAft>
              <a:buSzPts val="1400"/>
              <a:buNone/>
              <a:defRPr sz="1800" b="1">
                <a:solidFill>
                  <a:schemeClr val="lt1"/>
                </a:solidFill>
                <a:latin typeface="Georgia"/>
                <a:ea typeface="Georgia"/>
                <a:cs typeface="Georgia"/>
                <a:sym typeface="Georgia"/>
              </a:defRPr>
            </a:lvl2pPr>
            <a:lvl3pPr marL="1234440" lvl="2" indent="-205740" algn="l">
              <a:spcBef>
                <a:spcPts val="324"/>
              </a:spcBef>
              <a:spcAft>
                <a:spcPts val="0"/>
              </a:spcAft>
              <a:buSzPts val="1350"/>
              <a:buNone/>
              <a:defRPr sz="1620" b="1">
                <a:solidFill>
                  <a:schemeClr val="lt1"/>
                </a:solidFill>
                <a:latin typeface="Georgia"/>
                <a:ea typeface="Georgia"/>
                <a:cs typeface="Georgia"/>
                <a:sym typeface="Georgia"/>
              </a:defRPr>
            </a:lvl3pPr>
            <a:lvl4pPr marL="1645920" lvl="3" indent="-205740" algn="l">
              <a:spcBef>
                <a:spcPts val="288"/>
              </a:spcBef>
              <a:spcAft>
                <a:spcPts val="0"/>
              </a:spcAft>
              <a:buSzPts val="1120"/>
              <a:buNone/>
              <a:defRPr sz="1440" b="1">
                <a:solidFill>
                  <a:schemeClr val="lt1"/>
                </a:solidFill>
                <a:latin typeface="Georgia"/>
                <a:ea typeface="Georgia"/>
                <a:cs typeface="Georgia"/>
                <a:sym typeface="Georgia"/>
              </a:defRPr>
            </a:lvl4pPr>
            <a:lvl5pPr marL="2057400" lvl="4" indent="-205740" algn="l">
              <a:spcBef>
                <a:spcPts val="288"/>
              </a:spcBef>
              <a:spcAft>
                <a:spcPts val="0"/>
              </a:spcAft>
              <a:buSzPts val="1600"/>
              <a:buFont typeface="Georgia"/>
              <a:buNone/>
              <a:defRPr sz="1440" b="1">
                <a:solidFill>
                  <a:schemeClr val="lt1"/>
                </a:solidFill>
                <a:latin typeface="Georgia"/>
                <a:ea typeface="Georgia"/>
                <a:cs typeface="Georgia"/>
                <a:sym typeface="Georgia"/>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102" name="Google Shape;102;p7"/>
          <p:cNvSpPr txBox="1">
            <a:spLocks noGrp="1"/>
          </p:cNvSpPr>
          <p:nvPr>
            <p:ph type="body" idx="2"/>
          </p:nvPr>
        </p:nvSpPr>
        <p:spPr>
          <a:xfrm>
            <a:off x="4791332" y="1143000"/>
            <a:ext cx="4041775" cy="548640"/>
          </a:xfrm>
          <a:prstGeom prst="rect">
            <a:avLst/>
          </a:prstGeom>
          <a:noFill/>
          <a:ln>
            <a:noFill/>
          </a:ln>
          <a:effectLst>
            <a:outerShdw blurRad="50800" dist="25400" dir="5400000" rotWithShape="0">
              <a:srgbClr val="000000">
                <a:alpha val="34901"/>
              </a:srgbClr>
            </a:outerShdw>
          </a:effectLst>
        </p:spPr>
        <p:txBody>
          <a:bodyPr spcFirstLastPara="1" wrap="square" lIns="91425" tIns="45700" rIns="91425" bIns="45700" anchor="ctr" anchorCtr="0">
            <a:noAutofit/>
          </a:bodyPr>
          <a:lstStyle>
            <a:lvl1pPr marL="411480" lvl="0" indent="-205740" algn="l">
              <a:spcBef>
                <a:spcPts val="396"/>
              </a:spcBef>
              <a:spcAft>
                <a:spcPts val="0"/>
              </a:spcAft>
              <a:buSzPts val="1870"/>
              <a:buNone/>
              <a:defRPr sz="1980" b="1">
                <a:solidFill>
                  <a:schemeClr val="lt1"/>
                </a:solidFill>
                <a:latin typeface="Georgia"/>
                <a:ea typeface="Georgia"/>
                <a:cs typeface="Georgia"/>
                <a:sym typeface="Georgia"/>
              </a:defRPr>
            </a:lvl1pPr>
            <a:lvl2pPr marL="822960" lvl="1" indent="-205740" algn="l">
              <a:spcBef>
                <a:spcPts val="360"/>
              </a:spcBef>
              <a:spcAft>
                <a:spcPts val="0"/>
              </a:spcAft>
              <a:buSzPts val="1400"/>
              <a:buNone/>
              <a:defRPr sz="1800" b="1">
                <a:solidFill>
                  <a:schemeClr val="lt1"/>
                </a:solidFill>
                <a:latin typeface="Georgia"/>
                <a:ea typeface="Georgia"/>
                <a:cs typeface="Georgia"/>
                <a:sym typeface="Georgia"/>
              </a:defRPr>
            </a:lvl2pPr>
            <a:lvl3pPr marL="1234440" lvl="2" indent="-205740" algn="l">
              <a:spcBef>
                <a:spcPts val="324"/>
              </a:spcBef>
              <a:spcAft>
                <a:spcPts val="0"/>
              </a:spcAft>
              <a:buSzPts val="1350"/>
              <a:buNone/>
              <a:defRPr sz="1620" b="1">
                <a:solidFill>
                  <a:schemeClr val="lt1"/>
                </a:solidFill>
                <a:latin typeface="Georgia"/>
                <a:ea typeface="Georgia"/>
                <a:cs typeface="Georgia"/>
                <a:sym typeface="Georgia"/>
              </a:defRPr>
            </a:lvl3pPr>
            <a:lvl4pPr marL="1645920" lvl="3" indent="-205740" algn="l">
              <a:spcBef>
                <a:spcPts val="288"/>
              </a:spcBef>
              <a:spcAft>
                <a:spcPts val="0"/>
              </a:spcAft>
              <a:buSzPts val="1120"/>
              <a:buNone/>
              <a:defRPr sz="1440" b="1">
                <a:solidFill>
                  <a:schemeClr val="lt1"/>
                </a:solidFill>
                <a:latin typeface="Georgia"/>
                <a:ea typeface="Georgia"/>
                <a:cs typeface="Georgia"/>
                <a:sym typeface="Georgia"/>
              </a:defRPr>
            </a:lvl4pPr>
            <a:lvl5pPr marL="2057400" lvl="4" indent="-205740" algn="l">
              <a:spcBef>
                <a:spcPts val="288"/>
              </a:spcBef>
              <a:spcAft>
                <a:spcPts val="0"/>
              </a:spcAft>
              <a:buSzPts val="1600"/>
              <a:buFont typeface="Georgia"/>
              <a:buNone/>
              <a:defRPr sz="1440" b="1">
                <a:solidFill>
                  <a:schemeClr val="lt1"/>
                </a:solidFill>
                <a:latin typeface="Georgia"/>
                <a:ea typeface="Georgia"/>
                <a:cs typeface="Georgia"/>
                <a:sym typeface="Georgia"/>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103" name="Google Shape;103;p7"/>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7"/>
          <p:cNvSpPr txBox="1">
            <a:spLocks noGrp="1"/>
          </p:cNvSpPr>
          <p:nvPr>
            <p:ph type="ftr" idx="11"/>
          </p:nvPr>
        </p:nvSpPr>
        <p:spPr>
          <a:xfrm>
            <a:off x="304800" y="4807458"/>
            <a:ext cx="358140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05" name="Google Shape;105;p7"/>
          <p:cNvCxnSpPr/>
          <p:nvPr/>
        </p:nvCxnSpPr>
        <p:spPr>
          <a:xfrm>
            <a:off x="152400" y="960120"/>
            <a:ext cx="8833104" cy="0"/>
          </a:xfrm>
          <a:prstGeom prst="straightConnector1">
            <a:avLst/>
          </a:prstGeom>
          <a:noFill/>
          <a:ln w="11425" cap="flat" cmpd="sng">
            <a:solidFill>
              <a:srgbClr val="7C776C"/>
            </a:solidFill>
            <a:prstDash val="dash"/>
            <a:round/>
            <a:headEnd type="none" w="sm" len="sm"/>
            <a:tailEnd type="none" w="sm" len="sm"/>
          </a:ln>
        </p:spPr>
      </p:cxnSp>
      <p:sp>
        <p:nvSpPr>
          <p:cNvPr id="106" name="Google Shape;106;p7"/>
          <p:cNvSpPr/>
          <p:nvPr/>
        </p:nvSpPr>
        <p:spPr>
          <a:xfrm>
            <a:off x="152400" y="116586"/>
            <a:ext cx="8833104" cy="4910328"/>
          </a:xfrm>
          <a:prstGeom prst="rect">
            <a:avLst/>
          </a:prstGeom>
          <a:noFill/>
          <a:ln w="9525" cap="flat" cmpd="sng">
            <a:solidFill>
              <a:srgbClr val="7C776C"/>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07" name="Google Shape;107;p7"/>
          <p:cNvSpPr txBox="1">
            <a:spLocks noGrp="1"/>
          </p:cNvSpPr>
          <p:nvPr>
            <p:ph type="body" idx="3"/>
          </p:nvPr>
        </p:nvSpPr>
        <p:spPr>
          <a:xfrm>
            <a:off x="301752" y="1853538"/>
            <a:ext cx="4041648" cy="2863803"/>
          </a:xfrm>
          <a:prstGeom prst="rect">
            <a:avLst/>
          </a:prstGeom>
          <a:noFill/>
          <a:ln>
            <a:noFill/>
          </a:ln>
        </p:spPr>
        <p:txBody>
          <a:bodyPr spcFirstLastPara="1" wrap="square" lIns="91425" tIns="45700" rIns="91425" bIns="45700" anchor="t" anchorCtr="0">
            <a:noAutofit/>
          </a:bodyPr>
          <a:lstStyle>
            <a:lvl1pPr marL="411480" lvl="0" indent="-293180" algn="l">
              <a:spcBef>
                <a:spcPts val="324"/>
              </a:spcBef>
              <a:spcAft>
                <a:spcPts val="0"/>
              </a:spcAft>
              <a:buSzPts val="1530"/>
              <a:buChar char="⚫"/>
              <a:defRPr/>
            </a:lvl1pPr>
            <a:lvl2pPr marL="822960" lvl="1" indent="-277749" algn="l">
              <a:spcBef>
                <a:spcPts val="324"/>
              </a:spcBef>
              <a:spcAft>
                <a:spcPts val="0"/>
              </a:spcAft>
              <a:buSzPts val="1260"/>
              <a:buChar char="⚪"/>
              <a:defRPr/>
            </a:lvl2pPr>
            <a:lvl3pPr marL="1234440" lvl="2" indent="-282893" algn="l">
              <a:spcBef>
                <a:spcPts val="324"/>
              </a:spcBef>
              <a:spcAft>
                <a:spcPts val="0"/>
              </a:spcAft>
              <a:buSzPts val="1350"/>
              <a:buChar char="⯍"/>
              <a:defRPr/>
            </a:lvl3pPr>
            <a:lvl4pPr marL="1645920" lvl="3" indent="-277749" algn="l">
              <a:spcBef>
                <a:spcPts val="324"/>
              </a:spcBef>
              <a:spcAft>
                <a:spcPts val="0"/>
              </a:spcAft>
              <a:buSzPts val="1260"/>
              <a:buChar char="🞆"/>
              <a:defRPr/>
            </a:lvl4pPr>
            <a:lvl5pPr marL="2057400" lvl="4" indent="-308610" algn="l">
              <a:spcBef>
                <a:spcPts val="324"/>
              </a:spcBef>
              <a:spcAft>
                <a:spcPts val="0"/>
              </a:spcAft>
              <a:buSzPts val="1800"/>
              <a:buChar char="•"/>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108" name="Google Shape;108;p7"/>
          <p:cNvSpPr txBox="1">
            <a:spLocks noGrp="1"/>
          </p:cNvSpPr>
          <p:nvPr>
            <p:ph type="body" idx="4"/>
          </p:nvPr>
        </p:nvSpPr>
        <p:spPr>
          <a:xfrm>
            <a:off x="4800600" y="1853537"/>
            <a:ext cx="4038600" cy="2866644"/>
          </a:xfrm>
          <a:prstGeom prst="rect">
            <a:avLst/>
          </a:prstGeom>
          <a:noFill/>
          <a:ln>
            <a:noFill/>
          </a:ln>
        </p:spPr>
        <p:txBody>
          <a:bodyPr spcFirstLastPara="1" wrap="square" lIns="91425" tIns="45700" rIns="91425" bIns="45700" anchor="t" anchorCtr="0">
            <a:noAutofit/>
          </a:bodyPr>
          <a:lstStyle>
            <a:lvl1pPr marL="411480" lvl="0" indent="-293180" algn="l">
              <a:spcBef>
                <a:spcPts val="324"/>
              </a:spcBef>
              <a:spcAft>
                <a:spcPts val="0"/>
              </a:spcAft>
              <a:buSzPts val="1530"/>
              <a:buChar char="⚫"/>
              <a:defRPr/>
            </a:lvl1pPr>
            <a:lvl2pPr marL="822960" lvl="1" indent="-277749" algn="l">
              <a:spcBef>
                <a:spcPts val="324"/>
              </a:spcBef>
              <a:spcAft>
                <a:spcPts val="0"/>
              </a:spcAft>
              <a:buSzPts val="1260"/>
              <a:buChar char="⚪"/>
              <a:defRPr/>
            </a:lvl2pPr>
            <a:lvl3pPr marL="1234440" lvl="2" indent="-282893" algn="l">
              <a:spcBef>
                <a:spcPts val="324"/>
              </a:spcBef>
              <a:spcAft>
                <a:spcPts val="0"/>
              </a:spcAft>
              <a:buSzPts val="1350"/>
              <a:buChar char="⯍"/>
              <a:defRPr/>
            </a:lvl3pPr>
            <a:lvl4pPr marL="1645920" lvl="3" indent="-277749" algn="l">
              <a:spcBef>
                <a:spcPts val="324"/>
              </a:spcBef>
              <a:spcAft>
                <a:spcPts val="0"/>
              </a:spcAft>
              <a:buSzPts val="1260"/>
              <a:buChar char="🞆"/>
              <a:defRPr/>
            </a:lvl4pPr>
            <a:lvl5pPr marL="2057400" lvl="4" indent="-308610" algn="l">
              <a:spcBef>
                <a:spcPts val="324"/>
              </a:spcBef>
              <a:spcAft>
                <a:spcPts val="0"/>
              </a:spcAft>
              <a:buSzPts val="1800"/>
              <a:buChar char="•"/>
              <a:defRPr/>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109" name="Google Shape;109;p7"/>
          <p:cNvSpPr/>
          <p:nvPr/>
        </p:nvSpPr>
        <p:spPr>
          <a:xfrm>
            <a:off x="4267200" y="717027"/>
            <a:ext cx="609600" cy="457200"/>
          </a:xfrm>
          <a:prstGeom prst="ellipse">
            <a:avLst/>
          </a:prstGeom>
          <a:solidFill>
            <a:srgbClr val="FFFFFF"/>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110" name="Google Shape;110;p7"/>
          <p:cNvSpPr/>
          <p:nvPr/>
        </p:nvSpPr>
        <p:spPr>
          <a:xfrm>
            <a:off x="4361688" y="787893"/>
            <a:ext cx="420624" cy="315468"/>
          </a:xfrm>
          <a:prstGeom prst="ellipse">
            <a:avLst/>
          </a:prstGeom>
          <a:solidFill>
            <a:srgbClr val="FFFFFF"/>
          </a:solidFill>
          <a:ln w="50800" cap="rnd" cmpd="dbl">
            <a:solidFill>
              <a:srgbClr val="7C776C"/>
            </a:solidFill>
            <a:prstDash val="solid"/>
            <a:round/>
            <a:headEnd type="none" w="sm" len="sm"/>
            <a:tailEnd type="none" w="sm" len="sm"/>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111" name="Google Shape;111;p7"/>
          <p:cNvSpPr txBox="1">
            <a:spLocks noGrp="1"/>
          </p:cNvSpPr>
          <p:nvPr>
            <p:ph type="sldNum" idx="12"/>
          </p:nvPr>
        </p:nvSpPr>
        <p:spPr>
          <a:xfrm>
            <a:off x="4343400" y="781812"/>
            <a:ext cx="457200" cy="330994"/>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sz="1440">
                <a:solidFill>
                  <a:srgbClr val="7C776C"/>
                </a:solidFill>
                <a:latin typeface="Georgia"/>
                <a:ea typeface="Georgia"/>
                <a:cs typeface="Georgia"/>
                <a:sym typeface="Georgia"/>
              </a:defRPr>
            </a:lvl1pPr>
            <a:lvl2pPr marL="0" lvl="1" indent="0" algn="ctr">
              <a:spcBef>
                <a:spcPts val="0"/>
              </a:spcBef>
              <a:buNone/>
              <a:defRPr sz="1440">
                <a:solidFill>
                  <a:srgbClr val="7C776C"/>
                </a:solidFill>
                <a:latin typeface="Georgia"/>
                <a:ea typeface="Georgia"/>
                <a:cs typeface="Georgia"/>
                <a:sym typeface="Georgia"/>
              </a:defRPr>
            </a:lvl2pPr>
            <a:lvl3pPr marL="0" lvl="2" indent="0" algn="ctr">
              <a:spcBef>
                <a:spcPts val="0"/>
              </a:spcBef>
              <a:buNone/>
              <a:defRPr sz="1440">
                <a:solidFill>
                  <a:srgbClr val="7C776C"/>
                </a:solidFill>
                <a:latin typeface="Georgia"/>
                <a:ea typeface="Georgia"/>
                <a:cs typeface="Georgia"/>
                <a:sym typeface="Georgia"/>
              </a:defRPr>
            </a:lvl3pPr>
            <a:lvl4pPr marL="0" lvl="3" indent="0" algn="ctr">
              <a:spcBef>
                <a:spcPts val="0"/>
              </a:spcBef>
              <a:buNone/>
              <a:defRPr sz="1440">
                <a:solidFill>
                  <a:srgbClr val="7C776C"/>
                </a:solidFill>
                <a:latin typeface="Georgia"/>
                <a:ea typeface="Georgia"/>
                <a:cs typeface="Georgia"/>
                <a:sym typeface="Georgia"/>
              </a:defRPr>
            </a:lvl4pPr>
            <a:lvl5pPr marL="0" lvl="4" indent="0" algn="ctr">
              <a:spcBef>
                <a:spcPts val="0"/>
              </a:spcBef>
              <a:buNone/>
              <a:defRPr sz="1440">
                <a:solidFill>
                  <a:srgbClr val="7C776C"/>
                </a:solidFill>
                <a:latin typeface="Georgia"/>
                <a:ea typeface="Georgia"/>
                <a:cs typeface="Georgia"/>
                <a:sym typeface="Georgia"/>
              </a:defRPr>
            </a:lvl5pPr>
            <a:lvl6pPr marL="0" lvl="5" indent="0" algn="ctr">
              <a:spcBef>
                <a:spcPts val="0"/>
              </a:spcBef>
              <a:buNone/>
              <a:defRPr sz="1440">
                <a:solidFill>
                  <a:srgbClr val="7C776C"/>
                </a:solidFill>
                <a:latin typeface="Georgia"/>
                <a:ea typeface="Georgia"/>
                <a:cs typeface="Georgia"/>
                <a:sym typeface="Georgia"/>
              </a:defRPr>
            </a:lvl6pPr>
            <a:lvl7pPr marL="0" lvl="6" indent="0" algn="ctr">
              <a:spcBef>
                <a:spcPts val="0"/>
              </a:spcBef>
              <a:buNone/>
              <a:defRPr sz="1440">
                <a:solidFill>
                  <a:srgbClr val="7C776C"/>
                </a:solidFill>
                <a:latin typeface="Georgia"/>
                <a:ea typeface="Georgia"/>
                <a:cs typeface="Georgia"/>
                <a:sym typeface="Georgia"/>
              </a:defRPr>
            </a:lvl7pPr>
            <a:lvl8pPr marL="0" lvl="7" indent="0" algn="ctr">
              <a:spcBef>
                <a:spcPts val="0"/>
              </a:spcBef>
              <a:buNone/>
              <a:defRPr sz="1440">
                <a:solidFill>
                  <a:srgbClr val="7C776C"/>
                </a:solidFill>
                <a:latin typeface="Georgia"/>
                <a:ea typeface="Georgia"/>
                <a:cs typeface="Georgia"/>
                <a:sym typeface="Georgia"/>
              </a:defRPr>
            </a:lvl8pPr>
            <a:lvl9pPr marL="0" lvl="8" indent="0" algn="ctr">
              <a:spcBef>
                <a:spcPts val="0"/>
              </a:spcBef>
              <a:buNone/>
              <a:defRPr sz="1440">
                <a:solidFill>
                  <a:srgbClr val="7C776C"/>
                </a:solidFill>
                <a:latin typeface="Georgia"/>
                <a:ea typeface="Georgia"/>
                <a:cs typeface="Georgia"/>
                <a:sym typeface="Georgia"/>
              </a:defRPr>
            </a:lvl9pPr>
          </a:lstStyle>
          <a:p>
            <a:fld id="{00000000-1234-1234-1234-123412341234}" type="slidenum">
              <a:rPr lang="en-US" smtClean="0"/>
              <a:pPr/>
              <a:t>‹#›</a:t>
            </a:fld>
            <a:endParaRPr lang="en-US"/>
          </a:p>
        </p:txBody>
      </p:sp>
      <p:sp>
        <p:nvSpPr>
          <p:cNvPr id="112" name="Google Shape;112;p7"/>
          <p:cNvSpPr txBox="1">
            <a:spLocks noGrp="1"/>
          </p:cNvSpPr>
          <p:nvPr>
            <p:ph type="title"/>
          </p:nvPr>
        </p:nvSpPr>
        <p:spPr>
          <a:xfrm>
            <a:off x="301752" y="171450"/>
            <a:ext cx="8534400" cy="569214"/>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7C77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9052471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13"/>
        <p:cNvGrpSpPr/>
        <p:nvPr/>
      </p:nvGrpSpPr>
      <p:grpSpPr>
        <a:xfrm>
          <a:off x="0" y="0"/>
          <a:ext cx="0" cy="0"/>
          <a:chOff x="0" y="0"/>
          <a:chExt cx="0" cy="0"/>
        </a:xfrm>
      </p:grpSpPr>
      <p:cxnSp>
        <p:nvCxnSpPr>
          <p:cNvPr id="114" name="Google Shape;114;p8"/>
          <p:cNvCxnSpPr/>
          <p:nvPr/>
        </p:nvCxnSpPr>
        <p:spPr>
          <a:xfrm>
            <a:off x="152400" y="400050"/>
            <a:ext cx="8833104" cy="0"/>
          </a:xfrm>
          <a:prstGeom prst="straightConnector1">
            <a:avLst/>
          </a:prstGeom>
          <a:noFill/>
          <a:ln w="11425" cap="flat" cmpd="sng">
            <a:solidFill>
              <a:srgbClr val="7C776C"/>
            </a:solidFill>
            <a:prstDash val="dash"/>
            <a:round/>
            <a:headEnd type="none" w="sm" len="sm"/>
            <a:tailEnd type="none" w="sm" len="sm"/>
          </a:ln>
        </p:spPr>
      </p:cxnSp>
      <p:sp>
        <p:nvSpPr>
          <p:cNvPr id="115" name="Google Shape;115;p8"/>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16" name="Google Shape;116;p8"/>
          <p:cNvSpPr/>
          <p:nvPr/>
        </p:nvSpPr>
        <p:spPr>
          <a:xfrm>
            <a:off x="899160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17" name="Google Shape;117;p8"/>
          <p:cNvSpPr/>
          <p:nvPr/>
        </p:nvSpPr>
        <p:spPr>
          <a:xfrm>
            <a:off x="0" y="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18" name="Google Shape;118;p8"/>
          <p:cNvSpPr/>
          <p:nvPr/>
        </p:nvSpPr>
        <p:spPr>
          <a:xfrm>
            <a:off x="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19" name="Google Shape;119;p8"/>
          <p:cNvSpPr/>
          <p:nvPr/>
        </p:nvSpPr>
        <p:spPr>
          <a:xfrm>
            <a:off x="152400" y="114300"/>
            <a:ext cx="8833104" cy="226314"/>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20" name="Google Shape;120;p8"/>
          <p:cNvSpPr/>
          <p:nvPr/>
        </p:nvSpPr>
        <p:spPr>
          <a:xfrm>
            <a:off x="152400" y="457200"/>
            <a:ext cx="2743200" cy="4400550"/>
          </a:xfrm>
          <a:prstGeom prst="rect">
            <a:avLst/>
          </a:prstGeom>
          <a:solidFill>
            <a:schemeClr val="accent1"/>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121" name="Google Shape;121;p8"/>
          <p:cNvSpPr/>
          <p:nvPr/>
        </p:nvSpPr>
        <p:spPr>
          <a:xfrm>
            <a:off x="152400" y="116586"/>
            <a:ext cx="8833104" cy="4910328"/>
          </a:xfrm>
          <a:prstGeom prst="rect">
            <a:avLst/>
          </a:prstGeom>
          <a:noFill/>
          <a:ln w="9525" cap="flat" cmpd="sng">
            <a:solidFill>
              <a:srgbClr val="7C776C"/>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22" name="Google Shape;122;p8"/>
          <p:cNvSpPr/>
          <p:nvPr/>
        </p:nvSpPr>
        <p:spPr>
          <a:xfrm>
            <a:off x="1295400" y="171450"/>
            <a:ext cx="609600" cy="457200"/>
          </a:xfrm>
          <a:prstGeom prst="ellipse">
            <a:avLst/>
          </a:prstGeom>
          <a:solidFill>
            <a:srgbClr val="FFFFFF"/>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123" name="Google Shape;123;p8"/>
          <p:cNvSpPr/>
          <p:nvPr/>
        </p:nvSpPr>
        <p:spPr>
          <a:xfrm>
            <a:off x="1389888" y="242316"/>
            <a:ext cx="420624" cy="315468"/>
          </a:xfrm>
          <a:prstGeom prst="ellipse">
            <a:avLst/>
          </a:prstGeom>
          <a:solidFill>
            <a:srgbClr val="FFFFFF"/>
          </a:solidFill>
          <a:ln w="50800" cap="rnd" cmpd="dbl">
            <a:solidFill>
              <a:srgbClr val="7C776C"/>
            </a:solidFill>
            <a:prstDash val="solid"/>
            <a:round/>
            <a:headEnd type="none" w="sm" len="sm"/>
            <a:tailEnd type="none" w="sm" len="sm"/>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124" name="Google Shape;124;p8"/>
          <p:cNvSpPr txBox="1">
            <a:spLocks noGrp="1"/>
          </p:cNvSpPr>
          <p:nvPr>
            <p:ph type="sldNum" idx="12"/>
          </p:nvPr>
        </p:nvSpPr>
        <p:spPr>
          <a:xfrm>
            <a:off x="1371600" y="234554"/>
            <a:ext cx="457200" cy="330994"/>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125" name="Google Shape;125;p8"/>
          <p:cNvSpPr txBox="1">
            <a:spLocks noGrp="1"/>
          </p:cNvSpPr>
          <p:nvPr>
            <p:ph type="title"/>
          </p:nvPr>
        </p:nvSpPr>
        <p:spPr>
          <a:xfrm>
            <a:off x="3000375" y="3771900"/>
            <a:ext cx="5867400" cy="914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2400"/>
              <a:buFont typeface="Georgia"/>
              <a:buNone/>
              <a:defRPr sz="216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8"/>
          <p:cNvSpPr>
            <a:spLocks noGrp="1"/>
          </p:cNvSpPr>
          <p:nvPr>
            <p:ph type="pic" idx="2"/>
          </p:nvPr>
        </p:nvSpPr>
        <p:spPr>
          <a:xfrm>
            <a:off x="3000375" y="457200"/>
            <a:ext cx="5867400" cy="3200400"/>
          </a:xfrm>
          <a:prstGeom prst="rect">
            <a:avLst/>
          </a:prstGeom>
          <a:noFill/>
          <a:ln>
            <a:noFill/>
          </a:ln>
        </p:spPr>
        <p:txBody>
          <a:bodyPr spcFirstLastPara="1" wrap="square" lIns="91425" tIns="45700" rIns="91425" bIns="45700" anchor="t" anchorCtr="0">
            <a:noAutofit/>
          </a:bodyPr>
          <a:lstStyle>
            <a:lvl1pPr marR="0" lvl="0" algn="l" rtl="0">
              <a:spcBef>
                <a:spcPts val="576"/>
              </a:spcBef>
              <a:spcAft>
                <a:spcPts val="0"/>
              </a:spcAft>
              <a:buClr>
                <a:schemeClr val="accent1"/>
              </a:buClr>
              <a:buSzPts val="2720"/>
              <a:buFont typeface="Noto Sans Symbols"/>
              <a:buNone/>
              <a:defRPr sz="2880" b="0" i="0" u="none" strike="noStrike" cap="none">
                <a:solidFill>
                  <a:schemeClr val="dk1"/>
                </a:solidFill>
                <a:latin typeface="Georgia"/>
                <a:ea typeface="Georgia"/>
                <a:cs typeface="Georgia"/>
                <a:sym typeface="Georgia"/>
              </a:defRPr>
            </a:lvl1pPr>
            <a:lvl2pPr marR="0" lvl="1" algn="l" rtl="0">
              <a:spcBef>
                <a:spcPts val="396"/>
              </a:spcBef>
              <a:spcAft>
                <a:spcPts val="0"/>
              </a:spcAft>
              <a:buClr>
                <a:schemeClr val="accent2"/>
              </a:buClr>
              <a:buSzPts val="1540"/>
              <a:buFont typeface="Noto Sans Symbols"/>
              <a:buChar char="⚪"/>
              <a:defRPr sz="1980" b="0" i="0" u="none" strike="noStrike" cap="none">
                <a:solidFill>
                  <a:schemeClr val="dk2"/>
                </a:solidFill>
                <a:latin typeface="Georgia"/>
                <a:ea typeface="Georgia"/>
                <a:cs typeface="Georgia"/>
                <a:sym typeface="Georgia"/>
              </a:defRPr>
            </a:lvl2pPr>
            <a:lvl3pPr marR="0" lvl="2" algn="l" rtl="0">
              <a:spcBef>
                <a:spcPts val="360"/>
              </a:spcBef>
              <a:spcAft>
                <a:spcPts val="0"/>
              </a:spcAft>
              <a:buClr>
                <a:schemeClr val="accent3"/>
              </a:buClr>
              <a:buSzPts val="1500"/>
              <a:buFont typeface="Noto Sans Symbols"/>
              <a:buChar char="⯍"/>
              <a:defRPr sz="1800" b="0" i="0" u="none" strike="noStrike" cap="none">
                <a:solidFill>
                  <a:schemeClr val="dk1"/>
                </a:solidFill>
                <a:latin typeface="Georgia"/>
                <a:ea typeface="Georgia"/>
                <a:cs typeface="Georgia"/>
                <a:sym typeface="Georgia"/>
              </a:defRPr>
            </a:lvl3pPr>
            <a:lvl4pPr marR="0" lvl="3" algn="l" rtl="0">
              <a:spcBef>
                <a:spcPts val="360"/>
              </a:spcBef>
              <a:spcAft>
                <a:spcPts val="0"/>
              </a:spcAft>
              <a:buClr>
                <a:schemeClr val="accent4"/>
              </a:buClr>
              <a:buSzPts val="1400"/>
              <a:buFont typeface="Noto Sans Symbols"/>
              <a:buChar char="🞆"/>
              <a:defRPr sz="1800" b="0" i="0" u="none" strike="noStrike" cap="none">
                <a:solidFill>
                  <a:schemeClr val="dk2"/>
                </a:solidFill>
                <a:latin typeface="Georgia"/>
                <a:ea typeface="Georgia"/>
                <a:cs typeface="Georgia"/>
                <a:sym typeface="Georgia"/>
              </a:defRPr>
            </a:lvl4pPr>
            <a:lvl5pPr marR="0" lvl="4" algn="l" rtl="0">
              <a:spcBef>
                <a:spcPts val="324"/>
              </a:spcBef>
              <a:spcAft>
                <a:spcPts val="0"/>
              </a:spcAft>
              <a:buClr>
                <a:schemeClr val="accent5"/>
              </a:buClr>
              <a:buSzPts val="1800"/>
              <a:buFont typeface="Georgia"/>
              <a:buChar char="•"/>
              <a:defRPr sz="1620" b="0" i="0" u="none" strike="noStrike" cap="none">
                <a:solidFill>
                  <a:schemeClr val="dk1"/>
                </a:solidFill>
                <a:latin typeface="Georgia"/>
                <a:ea typeface="Georgia"/>
                <a:cs typeface="Georgia"/>
                <a:sym typeface="Georgia"/>
              </a:defRPr>
            </a:lvl5pPr>
            <a:lvl6pPr marR="0" lvl="5" algn="l" rtl="0">
              <a:spcBef>
                <a:spcPts val="324"/>
              </a:spcBef>
              <a:spcAft>
                <a:spcPts val="0"/>
              </a:spcAft>
              <a:buClr>
                <a:schemeClr val="accent6"/>
              </a:buClr>
              <a:buSzPts val="1440"/>
              <a:buFont typeface="Noto Sans Symbols"/>
              <a:buChar char="⚫"/>
              <a:defRPr sz="1620" b="0" i="0" u="none" strike="noStrike" cap="none">
                <a:solidFill>
                  <a:schemeClr val="dk1"/>
                </a:solidFill>
                <a:latin typeface="Georgia"/>
                <a:ea typeface="Georgia"/>
                <a:cs typeface="Georgia"/>
                <a:sym typeface="Georgia"/>
              </a:defRPr>
            </a:lvl6pPr>
            <a:lvl7pPr marR="0" lvl="6" algn="l" rtl="0">
              <a:spcBef>
                <a:spcPts val="288"/>
              </a:spcBef>
              <a:spcAft>
                <a:spcPts val="0"/>
              </a:spcAft>
              <a:buClr>
                <a:srgbClr val="233963"/>
              </a:buClr>
              <a:buSzPts val="1440"/>
              <a:buFont typeface="Georgia"/>
              <a:buChar char="•"/>
              <a:defRPr sz="1440" b="0" i="0" u="none" strike="noStrike" cap="none">
                <a:solidFill>
                  <a:schemeClr val="dk1"/>
                </a:solidFill>
                <a:latin typeface="Georgia"/>
                <a:ea typeface="Georgia"/>
                <a:cs typeface="Georgia"/>
                <a:sym typeface="Georgia"/>
              </a:defRPr>
            </a:lvl7pPr>
            <a:lvl8pPr marR="0" lvl="7" algn="l" rtl="0">
              <a:spcBef>
                <a:spcPts val="288"/>
              </a:spcBef>
              <a:spcAft>
                <a:spcPts val="0"/>
              </a:spcAft>
              <a:buClr>
                <a:srgbClr val="723E2F"/>
              </a:buClr>
              <a:buSzPts val="1600"/>
              <a:buFont typeface="Georgia"/>
              <a:buChar char="•"/>
              <a:defRPr sz="1440" b="0" i="0" u="none" strike="noStrike" cap="none">
                <a:solidFill>
                  <a:schemeClr val="dk1"/>
                </a:solidFill>
                <a:latin typeface="Georgia"/>
                <a:ea typeface="Georgia"/>
                <a:cs typeface="Georgia"/>
                <a:sym typeface="Georgia"/>
              </a:defRPr>
            </a:lvl8pPr>
            <a:lvl9pPr marR="0" lvl="8" algn="l" rtl="0">
              <a:spcBef>
                <a:spcPts val="252"/>
              </a:spcBef>
              <a:spcAft>
                <a:spcPts val="0"/>
              </a:spcAft>
              <a:buClr>
                <a:srgbClr val="657AA4"/>
              </a:buClr>
              <a:buSzPts val="1260"/>
              <a:buFont typeface="Georgia"/>
              <a:buChar char="•"/>
              <a:defRPr sz="1260" b="0" i="0" u="none" strike="noStrike" cap="none">
                <a:solidFill>
                  <a:schemeClr val="dk1"/>
                </a:solidFill>
                <a:latin typeface="Georgia"/>
                <a:ea typeface="Georgia"/>
                <a:cs typeface="Georgia"/>
                <a:sym typeface="Georgia"/>
              </a:defRPr>
            </a:lvl9pPr>
          </a:lstStyle>
          <a:p>
            <a:endParaRPr/>
          </a:p>
        </p:txBody>
      </p:sp>
      <p:sp>
        <p:nvSpPr>
          <p:cNvPr id="127" name="Google Shape;127;p8"/>
          <p:cNvSpPr txBox="1">
            <a:spLocks noGrp="1"/>
          </p:cNvSpPr>
          <p:nvPr>
            <p:ph type="body" idx="1"/>
          </p:nvPr>
        </p:nvSpPr>
        <p:spPr>
          <a:xfrm>
            <a:off x="381000" y="742950"/>
            <a:ext cx="2438400" cy="3943350"/>
          </a:xfrm>
          <a:prstGeom prst="rect">
            <a:avLst/>
          </a:prstGeom>
          <a:noFill/>
          <a:ln>
            <a:noFill/>
          </a:ln>
        </p:spPr>
        <p:txBody>
          <a:bodyPr spcFirstLastPara="1" wrap="square" lIns="91425" tIns="45700" rIns="91425" bIns="45700" anchor="t" anchorCtr="0">
            <a:noAutofit/>
          </a:bodyPr>
          <a:lstStyle>
            <a:lvl1pPr marL="411480" lvl="0" indent="-205740" algn="l">
              <a:spcBef>
                <a:spcPts val="288"/>
              </a:spcBef>
              <a:spcAft>
                <a:spcPts val="0"/>
              </a:spcAft>
              <a:buSzPts val="1360"/>
              <a:buFont typeface="Georgia"/>
              <a:buNone/>
              <a:defRPr sz="1440">
                <a:solidFill>
                  <a:srgbClr val="FFFFFF"/>
                </a:solidFill>
              </a:defRPr>
            </a:lvl1pPr>
            <a:lvl2pPr marL="822960" lvl="1" indent="-253746" algn="l">
              <a:spcBef>
                <a:spcPts val="900"/>
              </a:spcBef>
              <a:spcAft>
                <a:spcPts val="0"/>
              </a:spcAft>
              <a:buSzPts val="840"/>
              <a:buChar char="⚪"/>
              <a:defRPr sz="1080"/>
            </a:lvl2pPr>
            <a:lvl3pPr marL="1234440" lvl="2" indent="-248603" algn="l">
              <a:spcBef>
                <a:spcPts val="180"/>
              </a:spcBef>
              <a:spcAft>
                <a:spcPts val="0"/>
              </a:spcAft>
              <a:buSzPts val="750"/>
              <a:buChar char="⯍"/>
              <a:defRPr sz="900"/>
            </a:lvl3pPr>
            <a:lvl4pPr marL="1645920" lvl="3" indent="-241745" algn="l">
              <a:spcBef>
                <a:spcPts val="162"/>
              </a:spcBef>
              <a:spcAft>
                <a:spcPts val="0"/>
              </a:spcAft>
              <a:buSzPts val="630"/>
              <a:buChar char="🞆"/>
              <a:defRPr sz="810"/>
            </a:lvl4pPr>
            <a:lvl5pPr marL="2057400" lvl="4" indent="-257175" algn="l">
              <a:spcBef>
                <a:spcPts val="162"/>
              </a:spcBef>
              <a:spcAft>
                <a:spcPts val="0"/>
              </a:spcAft>
              <a:buSzPts val="900"/>
              <a:buFont typeface="Georgia"/>
              <a:buChar char="•"/>
              <a:defRPr sz="810"/>
            </a:lvl5pPr>
            <a:lvl6pPr marL="2468880" lvl="5" indent="-288035" algn="l">
              <a:spcBef>
                <a:spcPts val="324"/>
              </a:spcBef>
              <a:spcAft>
                <a:spcPts val="0"/>
              </a:spcAft>
              <a:buSzPts val="1440"/>
              <a:buChar char="⚫"/>
              <a:defRPr/>
            </a:lvl6pPr>
            <a:lvl7pPr marL="2880360" lvl="6" indent="-298323" algn="l">
              <a:spcBef>
                <a:spcPts val="324"/>
              </a:spcBef>
              <a:spcAft>
                <a:spcPts val="0"/>
              </a:spcAft>
              <a:buSzPts val="1620"/>
              <a:buChar char="•"/>
              <a:defRPr/>
            </a:lvl7pPr>
            <a:lvl8pPr marL="3291840" lvl="7" indent="-308610" algn="l">
              <a:spcBef>
                <a:spcPts val="324"/>
              </a:spcBef>
              <a:spcAft>
                <a:spcPts val="0"/>
              </a:spcAft>
              <a:buSzPts val="1800"/>
              <a:buChar char="•"/>
              <a:defRPr/>
            </a:lvl8pPr>
            <a:lvl9pPr marL="3703320" lvl="8" indent="-298323" algn="l">
              <a:spcBef>
                <a:spcPts val="324"/>
              </a:spcBef>
              <a:spcAft>
                <a:spcPts val="0"/>
              </a:spcAft>
              <a:buSzPts val="1620"/>
              <a:buChar char="•"/>
              <a:defRPr/>
            </a:lvl9pPr>
          </a:lstStyle>
          <a:p>
            <a:endParaRPr/>
          </a:p>
        </p:txBody>
      </p:sp>
      <p:sp>
        <p:nvSpPr>
          <p:cNvPr id="128" name="Google Shape;128;p8"/>
          <p:cNvSpPr/>
          <p:nvPr/>
        </p:nvSpPr>
        <p:spPr>
          <a:xfrm>
            <a:off x="149352" y="4791290"/>
            <a:ext cx="8833104" cy="232172"/>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29" name="Google Shape;129;p8"/>
          <p:cNvSpPr txBox="1">
            <a:spLocks noGrp="1"/>
          </p:cNvSpPr>
          <p:nvPr>
            <p:ph type="dt" idx="10"/>
          </p:nvPr>
        </p:nvSpPr>
        <p:spPr>
          <a:xfrm>
            <a:off x="5788152" y="480373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8"/>
          <p:cNvSpPr txBox="1">
            <a:spLocks noGrp="1"/>
          </p:cNvSpPr>
          <p:nvPr>
            <p:ph type="ftr" idx="11"/>
          </p:nvPr>
        </p:nvSpPr>
        <p:spPr>
          <a:xfrm>
            <a:off x="301752" y="4808136"/>
            <a:ext cx="3584448"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7630776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131"/>
        <p:cNvGrpSpPr/>
        <p:nvPr/>
      </p:nvGrpSpPr>
      <p:grpSpPr>
        <a:xfrm>
          <a:off x="0" y="0"/>
          <a:ext cx="0" cy="0"/>
          <a:chOff x="0" y="0"/>
          <a:chExt cx="0" cy="0"/>
        </a:xfrm>
      </p:grpSpPr>
      <p:sp>
        <p:nvSpPr>
          <p:cNvPr id="132" name="Google Shape;132;p9"/>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33" name="Google Shape;133;p9"/>
          <p:cNvSpPr/>
          <p:nvPr/>
        </p:nvSpPr>
        <p:spPr>
          <a:xfrm>
            <a:off x="0" y="0"/>
            <a:ext cx="9144000" cy="116586"/>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34" name="Google Shape;134;p9"/>
          <p:cNvSpPr/>
          <p:nvPr/>
        </p:nvSpPr>
        <p:spPr>
          <a:xfrm>
            <a:off x="899160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35" name="Google Shape;135;p9"/>
          <p:cNvSpPr txBox="1">
            <a:spLocks noGrp="1"/>
          </p:cNvSpPr>
          <p:nvPr>
            <p:ph type="title"/>
          </p:nvPr>
        </p:nvSpPr>
        <p:spPr>
          <a:xfrm>
            <a:off x="301752" y="171450"/>
            <a:ext cx="8534400" cy="569214"/>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7C77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1363575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6"/>
        <p:cNvGrpSpPr/>
        <p:nvPr/>
      </p:nvGrpSpPr>
      <p:grpSpPr>
        <a:xfrm>
          <a:off x="0" y="0"/>
          <a:ext cx="0" cy="0"/>
          <a:chOff x="0" y="0"/>
          <a:chExt cx="0" cy="0"/>
        </a:xfrm>
      </p:grpSpPr>
      <p:sp>
        <p:nvSpPr>
          <p:cNvPr id="137" name="Google Shape;137;p10"/>
          <p:cNvSpPr txBox="1">
            <a:spLocks noGrp="1"/>
          </p:cNvSpPr>
          <p:nvPr>
            <p:ph type="title"/>
          </p:nvPr>
        </p:nvSpPr>
        <p:spPr>
          <a:xfrm>
            <a:off x="301752" y="171450"/>
            <a:ext cx="8534400" cy="569214"/>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7C776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0"/>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0"/>
          <p:cNvSpPr txBox="1">
            <a:spLocks noGrp="1"/>
          </p:cNvSpPr>
          <p:nvPr>
            <p:ph type="ftr" idx="11"/>
          </p:nvPr>
        </p:nvSpPr>
        <p:spPr>
          <a:xfrm>
            <a:off x="304800" y="4808136"/>
            <a:ext cx="358140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0"/>
          <p:cNvSpPr txBox="1">
            <a:spLocks noGrp="1"/>
          </p:cNvSpPr>
          <p:nvPr>
            <p:ph type="sldNum" idx="12"/>
          </p:nvPr>
        </p:nvSpPr>
        <p:spPr>
          <a:xfrm>
            <a:off x="4343400" y="777015"/>
            <a:ext cx="457200" cy="330994"/>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pic>
        <p:nvPicPr>
          <p:cNvPr id="141" name="Google Shape;141;p10" descr="CESA-logo-rev.png"/>
          <p:cNvPicPr preferRelativeResize="0"/>
          <p:nvPr/>
        </p:nvPicPr>
        <p:blipFill rotWithShape="1">
          <a:blip r:embed="rId2">
            <a:alphaModFix/>
          </a:blip>
          <a:srcRect/>
          <a:stretch/>
        </p:blipFill>
        <p:spPr>
          <a:xfrm>
            <a:off x="8078150" y="4142178"/>
            <a:ext cx="854456" cy="594235"/>
          </a:xfrm>
          <a:prstGeom prst="rect">
            <a:avLst/>
          </a:prstGeom>
          <a:noFill/>
          <a:ln>
            <a:noFill/>
          </a:ln>
        </p:spPr>
      </p:pic>
    </p:spTree>
    <p:extLst>
      <p:ext uri="{BB962C8B-B14F-4D97-AF65-F5344CB8AC3E}">
        <p14:creationId xmlns:p14="http://schemas.microsoft.com/office/powerpoint/2010/main" val="58473766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2"/>
        <p:cNvGrpSpPr/>
        <p:nvPr/>
      </p:nvGrpSpPr>
      <p:grpSpPr>
        <a:xfrm>
          <a:off x="0" y="0"/>
          <a:ext cx="0" cy="0"/>
          <a:chOff x="0" y="0"/>
          <a:chExt cx="0" cy="0"/>
        </a:xfrm>
      </p:grpSpPr>
      <p:sp>
        <p:nvSpPr>
          <p:cNvPr id="143" name="Google Shape;143;p11"/>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44" name="Google Shape;144;p11"/>
          <p:cNvSpPr/>
          <p:nvPr/>
        </p:nvSpPr>
        <p:spPr>
          <a:xfrm>
            <a:off x="0" y="0"/>
            <a:ext cx="9144000" cy="116586"/>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45" name="Google Shape;145;p11"/>
          <p:cNvSpPr/>
          <p:nvPr/>
        </p:nvSpPr>
        <p:spPr>
          <a:xfrm>
            <a:off x="899160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46" name="Google Shape;146;p11"/>
          <p:cNvSpPr/>
          <p:nvPr/>
        </p:nvSpPr>
        <p:spPr>
          <a:xfrm>
            <a:off x="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47" name="Google Shape;147;p11"/>
          <p:cNvSpPr/>
          <p:nvPr/>
        </p:nvSpPr>
        <p:spPr>
          <a:xfrm>
            <a:off x="146304" y="4793743"/>
            <a:ext cx="8833104" cy="232172"/>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48" name="Google Shape;148;p11"/>
          <p:cNvSpPr/>
          <p:nvPr/>
        </p:nvSpPr>
        <p:spPr>
          <a:xfrm>
            <a:off x="152400" y="118872"/>
            <a:ext cx="8833104" cy="4910328"/>
          </a:xfrm>
          <a:prstGeom prst="rect">
            <a:avLst/>
          </a:prstGeom>
          <a:noFill/>
          <a:ln w="9525" cap="flat" cmpd="sng">
            <a:solidFill>
              <a:srgbClr val="7C776C"/>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49" name="Google Shape;149;p11"/>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1"/>
          <p:cNvSpPr txBox="1">
            <a:spLocks noGrp="1"/>
          </p:cNvSpPr>
          <p:nvPr>
            <p:ph type="ftr" idx="11"/>
          </p:nvPr>
        </p:nvSpPr>
        <p:spPr>
          <a:xfrm>
            <a:off x="304800" y="4808136"/>
            <a:ext cx="358140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1"/>
          <p:cNvSpPr txBox="1">
            <a:spLocks noGrp="1"/>
          </p:cNvSpPr>
          <p:nvPr>
            <p:ph type="sldNum" idx="12"/>
          </p:nvPr>
        </p:nvSpPr>
        <p:spPr>
          <a:xfrm>
            <a:off x="4267200" y="4743450"/>
            <a:ext cx="609600" cy="330993"/>
          </a:xfrm>
          <a:prstGeom prst="rect">
            <a:avLst/>
          </a:prstGeom>
          <a:noFill/>
          <a:ln>
            <a:noFill/>
          </a:ln>
        </p:spPr>
        <p:txBody>
          <a:bodyPr spcFirstLastPara="1" wrap="square" lIns="45700" tIns="45700" rIns="45700" bIns="45700" anchor="ctr" anchorCtr="0">
            <a:noAutofit/>
          </a:bodyPr>
          <a:lstStyle>
            <a:lvl1pPr marL="0" lvl="0" indent="0" algn="ctr">
              <a:spcBef>
                <a:spcPts val="0"/>
              </a:spcBef>
              <a:buNone/>
              <a:defRPr sz="1440">
                <a:solidFill>
                  <a:srgbClr val="FFFFFF"/>
                </a:solidFill>
                <a:latin typeface="Georgia"/>
                <a:ea typeface="Georgia"/>
                <a:cs typeface="Georgia"/>
                <a:sym typeface="Georgia"/>
              </a:defRPr>
            </a:lvl1pPr>
            <a:lvl2pPr marL="0" lvl="1" indent="0" algn="ctr">
              <a:spcBef>
                <a:spcPts val="0"/>
              </a:spcBef>
              <a:buNone/>
              <a:defRPr sz="1440">
                <a:solidFill>
                  <a:srgbClr val="FFFFFF"/>
                </a:solidFill>
                <a:latin typeface="Georgia"/>
                <a:ea typeface="Georgia"/>
                <a:cs typeface="Georgia"/>
                <a:sym typeface="Georgia"/>
              </a:defRPr>
            </a:lvl2pPr>
            <a:lvl3pPr marL="0" lvl="2" indent="0" algn="ctr">
              <a:spcBef>
                <a:spcPts val="0"/>
              </a:spcBef>
              <a:buNone/>
              <a:defRPr sz="1440">
                <a:solidFill>
                  <a:srgbClr val="FFFFFF"/>
                </a:solidFill>
                <a:latin typeface="Georgia"/>
                <a:ea typeface="Georgia"/>
                <a:cs typeface="Georgia"/>
                <a:sym typeface="Georgia"/>
              </a:defRPr>
            </a:lvl3pPr>
            <a:lvl4pPr marL="0" lvl="3" indent="0" algn="ctr">
              <a:spcBef>
                <a:spcPts val="0"/>
              </a:spcBef>
              <a:buNone/>
              <a:defRPr sz="1440">
                <a:solidFill>
                  <a:srgbClr val="FFFFFF"/>
                </a:solidFill>
                <a:latin typeface="Georgia"/>
                <a:ea typeface="Georgia"/>
                <a:cs typeface="Georgia"/>
                <a:sym typeface="Georgia"/>
              </a:defRPr>
            </a:lvl4pPr>
            <a:lvl5pPr marL="0" lvl="4" indent="0" algn="ctr">
              <a:spcBef>
                <a:spcPts val="0"/>
              </a:spcBef>
              <a:buNone/>
              <a:defRPr sz="1440">
                <a:solidFill>
                  <a:srgbClr val="FFFFFF"/>
                </a:solidFill>
                <a:latin typeface="Georgia"/>
                <a:ea typeface="Georgia"/>
                <a:cs typeface="Georgia"/>
                <a:sym typeface="Georgia"/>
              </a:defRPr>
            </a:lvl5pPr>
            <a:lvl6pPr marL="0" lvl="5" indent="0" algn="ctr">
              <a:spcBef>
                <a:spcPts val="0"/>
              </a:spcBef>
              <a:buNone/>
              <a:defRPr sz="1440">
                <a:solidFill>
                  <a:srgbClr val="FFFFFF"/>
                </a:solidFill>
                <a:latin typeface="Georgia"/>
                <a:ea typeface="Georgia"/>
                <a:cs typeface="Georgia"/>
                <a:sym typeface="Georgia"/>
              </a:defRPr>
            </a:lvl6pPr>
            <a:lvl7pPr marL="0" lvl="6" indent="0" algn="ctr">
              <a:spcBef>
                <a:spcPts val="0"/>
              </a:spcBef>
              <a:buNone/>
              <a:defRPr sz="1440">
                <a:solidFill>
                  <a:srgbClr val="FFFFFF"/>
                </a:solidFill>
                <a:latin typeface="Georgia"/>
                <a:ea typeface="Georgia"/>
                <a:cs typeface="Georgia"/>
                <a:sym typeface="Georgia"/>
              </a:defRPr>
            </a:lvl7pPr>
            <a:lvl8pPr marL="0" lvl="7" indent="0" algn="ctr">
              <a:spcBef>
                <a:spcPts val="0"/>
              </a:spcBef>
              <a:buNone/>
              <a:defRPr sz="1440">
                <a:solidFill>
                  <a:srgbClr val="FFFFFF"/>
                </a:solidFill>
                <a:latin typeface="Georgia"/>
                <a:ea typeface="Georgia"/>
                <a:cs typeface="Georgia"/>
                <a:sym typeface="Georgia"/>
              </a:defRPr>
            </a:lvl8pPr>
            <a:lvl9pPr marL="0" lvl="8" indent="0" algn="ctr">
              <a:spcBef>
                <a:spcPts val="0"/>
              </a:spcBef>
              <a:buNone/>
              <a:defRPr sz="1440">
                <a:solidFill>
                  <a:srgbClr val="FFFFFF"/>
                </a:solidFill>
                <a:latin typeface="Georgia"/>
                <a:ea typeface="Georgia"/>
                <a:cs typeface="Georgia"/>
                <a:sym typeface="Georgi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01558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152"/>
        <p:cNvGrpSpPr/>
        <p:nvPr/>
      </p:nvGrpSpPr>
      <p:grpSpPr>
        <a:xfrm>
          <a:off x="0" y="0"/>
          <a:ext cx="0" cy="0"/>
          <a:chOff x="0" y="0"/>
          <a:chExt cx="0" cy="0"/>
        </a:xfrm>
      </p:grpSpPr>
      <p:sp>
        <p:nvSpPr>
          <p:cNvPr id="153" name="Google Shape;153;p12"/>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54" name="Google Shape;154;p12"/>
          <p:cNvSpPr/>
          <p:nvPr/>
        </p:nvSpPr>
        <p:spPr>
          <a:xfrm>
            <a:off x="0" y="0"/>
            <a:ext cx="9144000" cy="116586"/>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55" name="Google Shape;155;p12"/>
          <p:cNvSpPr/>
          <p:nvPr/>
        </p:nvSpPr>
        <p:spPr>
          <a:xfrm>
            <a:off x="899160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110035698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6"/>
        <p:cNvGrpSpPr/>
        <p:nvPr/>
      </p:nvGrpSpPr>
      <p:grpSpPr>
        <a:xfrm>
          <a:off x="0" y="0"/>
          <a:ext cx="0" cy="0"/>
          <a:chOff x="0" y="0"/>
          <a:chExt cx="0" cy="0"/>
        </a:xfrm>
      </p:grpSpPr>
      <p:sp>
        <p:nvSpPr>
          <p:cNvPr id="157" name="Google Shape;157;p13"/>
          <p:cNvSpPr txBox="1">
            <a:spLocks noGrp="1"/>
          </p:cNvSpPr>
          <p:nvPr>
            <p:ph type="title"/>
          </p:nvPr>
        </p:nvSpPr>
        <p:spPr>
          <a:xfrm>
            <a:off x="311700" y="445025"/>
            <a:ext cx="8520600" cy="572670"/>
          </a:xfrm>
          <a:prstGeom prst="rect">
            <a:avLst/>
          </a:prstGeom>
        </p:spPr>
        <p:txBody>
          <a:bodyPr spcFirstLastPara="1" wrap="square" lIns="91425" tIns="45700" rIns="91425" bIns="45700" anchor="b" anchorCtr="0">
            <a:no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13"/>
          <p:cNvSpPr txBox="1">
            <a:spLocks noGrp="1"/>
          </p:cNvSpPr>
          <p:nvPr>
            <p:ph type="body" idx="1"/>
          </p:nvPr>
        </p:nvSpPr>
        <p:spPr>
          <a:xfrm>
            <a:off x="311700" y="1152475"/>
            <a:ext cx="8520600" cy="3416310"/>
          </a:xfrm>
          <a:prstGeom prst="rect">
            <a:avLst/>
          </a:prstGeom>
        </p:spPr>
        <p:txBody>
          <a:bodyPr spcFirstLastPara="1" wrap="square" lIns="91425" tIns="45700" rIns="91425" bIns="45700" anchor="t" anchorCtr="0">
            <a:noAutofit/>
          </a:bodyPr>
          <a:lstStyle>
            <a:lvl1pPr marL="411480" lvl="0" indent="-336899" rtl="0">
              <a:spcBef>
                <a:spcPts val="486"/>
              </a:spcBef>
              <a:spcAft>
                <a:spcPts val="0"/>
              </a:spcAft>
              <a:buSzPts val="2295"/>
              <a:buChar char="⚫"/>
              <a:defRPr/>
            </a:lvl1pPr>
            <a:lvl2pPr marL="822960" lvl="1" indent="-293751" rtl="0">
              <a:spcBef>
                <a:spcPts val="396"/>
              </a:spcBef>
              <a:spcAft>
                <a:spcPts val="0"/>
              </a:spcAft>
              <a:buSzPts val="1540"/>
              <a:buChar char="⚪"/>
              <a:defRPr/>
            </a:lvl2pPr>
            <a:lvl3pPr marL="1234440" lvl="2" indent="-291465" rtl="0">
              <a:spcBef>
                <a:spcPts val="360"/>
              </a:spcBef>
              <a:spcAft>
                <a:spcPts val="0"/>
              </a:spcAft>
              <a:buSzPts val="1500"/>
              <a:buChar char="⯍"/>
              <a:defRPr/>
            </a:lvl3pPr>
            <a:lvl4pPr marL="1645920" lvl="3" indent="-285750" rtl="0">
              <a:spcBef>
                <a:spcPts val="360"/>
              </a:spcBef>
              <a:spcAft>
                <a:spcPts val="0"/>
              </a:spcAft>
              <a:buSzPts val="1400"/>
              <a:buChar char="🞆"/>
              <a:defRPr/>
            </a:lvl4pPr>
            <a:lvl5pPr marL="2057400" lvl="4" indent="-308610" rtl="0">
              <a:spcBef>
                <a:spcPts val="324"/>
              </a:spcBef>
              <a:spcAft>
                <a:spcPts val="0"/>
              </a:spcAft>
              <a:buSzPts val="1800"/>
              <a:buChar char="•"/>
              <a:defRPr/>
            </a:lvl5pPr>
            <a:lvl6pPr marL="2468880" lvl="5" indent="-288035" rtl="0">
              <a:spcBef>
                <a:spcPts val="324"/>
              </a:spcBef>
              <a:spcAft>
                <a:spcPts val="0"/>
              </a:spcAft>
              <a:buSzPts val="1440"/>
              <a:buChar char="⚫"/>
              <a:defRPr/>
            </a:lvl6pPr>
            <a:lvl7pPr marL="2880360" lvl="6" indent="-288035" rtl="0">
              <a:spcBef>
                <a:spcPts val="288"/>
              </a:spcBef>
              <a:spcAft>
                <a:spcPts val="0"/>
              </a:spcAft>
              <a:buSzPts val="1440"/>
              <a:buChar char="•"/>
              <a:defRPr/>
            </a:lvl7pPr>
            <a:lvl8pPr marL="3291840" lvl="7" indent="-297180" rtl="0">
              <a:spcBef>
                <a:spcPts val="288"/>
              </a:spcBef>
              <a:spcAft>
                <a:spcPts val="0"/>
              </a:spcAft>
              <a:buSzPts val="1600"/>
              <a:buChar char="•"/>
              <a:defRPr/>
            </a:lvl8pPr>
            <a:lvl9pPr marL="3703320" lvl="8" indent="-277748" rtl="0">
              <a:spcBef>
                <a:spcPts val="252"/>
              </a:spcBef>
              <a:spcAft>
                <a:spcPts val="0"/>
              </a:spcAft>
              <a:buSzPts val="1260"/>
              <a:buChar char="•"/>
              <a:defRPr/>
            </a:lvl9pPr>
          </a:lstStyle>
          <a:p>
            <a:endParaRPr/>
          </a:p>
        </p:txBody>
      </p:sp>
      <p:sp>
        <p:nvSpPr>
          <p:cNvPr id="159" name="Google Shape;159;p13"/>
          <p:cNvSpPr txBox="1">
            <a:spLocks noGrp="1"/>
          </p:cNvSpPr>
          <p:nvPr>
            <p:ph type="sldNum" idx="12"/>
          </p:nvPr>
        </p:nvSpPr>
        <p:spPr>
          <a:xfrm>
            <a:off x="8472458" y="4663217"/>
            <a:ext cx="548700" cy="393660"/>
          </a:xfrm>
          <a:prstGeom prst="rect">
            <a:avLst/>
          </a:prstGeom>
        </p:spPr>
        <p:txBody>
          <a:bodyPr spcFirstLastPara="1" wrap="square" lIns="45700" tIns="45700" rIns="45700"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2523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0"/>
        <p:cNvGrpSpPr/>
        <p:nvPr/>
      </p:nvGrpSpPr>
      <p:grpSpPr>
        <a:xfrm>
          <a:off x="0" y="0"/>
          <a:ext cx="0" cy="0"/>
          <a:chOff x="0" y="0"/>
          <a:chExt cx="0" cy="0"/>
        </a:xfrm>
      </p:grpSpPr>
      <p:sp>
        <p:nvSpPr>
          <p:cNvPr id="161" name="Google Shape;161;p14"/>
          <p:cNvSpPr txBox="1">
            <a:spLocks noGrp="1"/>
          </p:cNvSpPr>
          <p:nvPr>
            <p:ph type="title"/>
          </p:nvPr>
        </p:nvSpPr>
        <p:spPr>
          <a:xfrm>
            <a:off x="311700" y="445025"/>
            <a:ext cx="8520600" cy="572670"/>
          </a:xfrm>
          <a:prstGeom prst="rect">
            <a:avLst/>
          </a:prstGeom>
        </p:spPr>
        <p:txBody>
          <a:bodyPr spcFirstLastPara="1" wrap="square" lIns="91425" tIns="45700" rIns="91425" bIns="45700" anchor="b" anchorCtr="0">
            <a:no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2" name="Google Shape;162;p14"/>
          <p:cNvSpPr txBox="1">
            <a:spLocks noGrp="1"/>
          </p:cNvSpPr>
          <p:nvPr>
            <p:ph type="body" idx="1"/>
          </p:nvPr>
        </p:nvSpPr>
        <p:spPr>
          <a:xfrm>
            <a:off x="311700" y="1152475"/>
            <a:ext cx="3999900" cy="3416310"/>
          </a:xfrm>
          <a:prstGeom prst="rect">
            <a:avLst/>
          </a:prstGeom>
        </p:spPr>
        <p:txBody>
          <a:bodyPr spcFirstLastPara="1" wrap="square" lIns="91425" tIns="45700" rIns="91425" bIns="45700" anchor="t" anchorCtr="0">
            <a:noAutofit/>
          </a:bodyPr>
          <a:lstStyle>
            <a:lvl1pPr marL="411480" lvl="0" indent="-285750" rtl="0">
              <a:spcBef>
                <a:spcPts val="486"/>
              </a:spcBef>
              <a:spcAft>
                <a:spcPts val="0"/>
              </a:spcAft>
              <a:buSzPts val="1400"/>
              <a:buChar char="⚫"/>
              <a:defRPr sz="1260"/>
            </a:lvl1pPr>
            <a:lvl2pPr marL="822960" lvl="1" indent="-274320" rtl="0">
              <a:spcBef>
                <a:spcPts val="396"/>
              </a:spcBef>
              <a:spcAft>
                <a:spcPts val="0"/>
              </a:spcAft>
              <a:buSzPts val="1200"/>
              <a:buChar char="⚪"/>
              <a:defRPr sz="1080"/>
            </a:lvl2pPr>
            <a:lvl3pPr marL="1234440" lvl="2" indent="-274320" rtl="0">
              <a:spcBef>
                <a:spcPts val="360"/>
              </a:spcBef>
              <a:spcAft>
                <a:spcPts val="0"/>
              </a:spcAft>
              <a:buSzPts val="1200"/>
              <a:buChar char="⯍"/>
              <a:defRPr sz="1080"/>
            </a:lvl3pPr>
            <a:lvl4pPr marL="1645920" lvl="3" indent="-274320" rtl="0">
              <a:spcBef>
                <a:spcPts val="360"/>
              </a:spcBef>
              <a:spcAft>
                <a:spcPts val="0"/>
              </a:spcAft>
              <a:buSzPts val="1200"/>
              <a:buChar char="🞆"/>
              <a:defRPr sz="1080"/>
            </a:lvl4pPr>
            <a:lvl5pPr marL="2057400" lvl="4" indent="-274320" rtl="0">
              <a:spcBef>
                <a:spcPts val="324"/>
              </a:spcBef>
              <a:spcAft>
                <a:spcPts val="0"/>
              </a:spcAft>
              <a:buSzPts val="1200"/>
              <a:buChar char="•"/>
              <a:defRPr sz="1080"/>
            </a:lvl5pPr>
            <a:lvl6pPr marL="2468880" lvl="5" indent="-274320" rtl="0">
              <a:spcBef>
                <a:spcPts val="324"/>
              </a:spcBef>
              <a:spcAft>
                <a:spcPts val="0"/>
              </a:spcAft>
              <a:buSzPts val="1200"/>
              <a:buChar char="⚫"/>
              <a:defRPr sz="1080"/>
            </a:lvl6pPr>
            <a:lvl7pPr marL="2880360" lvl="6" indent="-274320" rtl="0">
              <a:spcBef>
                <a:spcPts val="288"/>
              </a:spcBef>
              <a:spcAft>
                <a:spcPts val="0"/>
              </a:spcAft>
              <a:buSzPts val="1200"/>
              <a:buChar char="•"/>
              <a:defRPr sz="1080"/>
            </a:lvl7pPr>
            <a:lvl8pPr marL="3291840" lvl="7" indent="-274320" rtl="0">
              <a:spcBef>
                <a:spcPts val="288"/>
              </a:spcBef>
              <a:spcAft>
                <a:spcPts val="0"/>
              </a:spcAft>
              <a:buSzPts val="1200"/>
              <a:buChar char="•"/>
              <a:defRPr sz="1080"/>
            </a:lvl8pPr>
            <a:lvl9pPr marL="3703320" lvl="8" indent="-274320" rtl="0">
              <a:spcBef>
                <a:spcPts val="252"/>
              </a:spcBef>
              <a:spcAft>
                <a:spcPts val="0"/>
              </a:spcAft>
              <a:buSzPts val="1200"/>
              <a:buChar char="•"/>
              <a:defRPr sz="1080"/>
            </a:lvl9pPr>
          </a:lstStyle>
          <a:p>
            <a:endParaRPr/>
          </a:p>
        </p:txBody>
      </p:sp>
      <p:sp>
        <p:nvSpPr>
          <p:cNvPr id="163" name="Google Shape;163;p14"/>
          <p:cNvSpPr txBox="1">
            <a:spLocks noGrp="1"/>
          </p:cNvSpPr>
          <p:nvPr>
            <p:ph type="body" idx="2"/>
          </p:nvPr>
        </p:nvSpPr>
        <p:spPr>
          <a:xfrm>
            <a:off x="4832400" y="1152475"/>
            <a:ext cx="3999900" cy="3416310"/>
          </a:xfrm>
          <a:prstGeom prst="rect">
            <a:avLst/>
          </a:prstGeom>
        </p:spPr>
        <p:txBody>
          <a:bodyPr spcFirstLastPara="1" wrap="square" lIns="91425" tIns="45700" rIns="91425" bIns="45700" anchor="t" anchorCtr="0">
            <a:noAutofit/>
          </a:bodyPr>
          <a:lstStyle>
            <a:lvl1pPr marL="411480" lvl="0" indent="-285750" rtl="0">
              <a:spcBef>
                <a:spcPts val="486"/>
              </a:spcBef>
              <a:spcAft>
                <a:spcPts val="0"/>
              </a:spcAft>
              <a:buSzPts val="1400"/>
              <a:buChar char="⚫"/>
              <a:defRPr sz="1260"/>
            </a:lvl1pPr>
            <a:lvl2pPr marL="822960" lvl="1" indent="-274320" rtl="0">
              <a:spcBef>
                <a:spcPts val="396"/>
              </a:spcBef>
              <a:spcAft>
                <a:spcPts val="0"/>
              </a:spcAft>
              <a:buSzPts val="1200"/>
              <a:buChar char="⚪"/>
              <a:defRPr sz="1080"/>
            </a:lvl2pPr>
            <a:lvl3pPr marL="1234440" lvl="2" indent="-274320" rtl="0">
              <a:spcBef>
                <a:spcPts val="360"/>
              </a:spcBef>
              <a:spcAft>
                <a:spcPts val="0"/>
              </a:spcAft>
              <a:buSzPts val="1200"/>
              <a:buChar char="⯍"/>
              <a:defRPr sz="1080"/>
            </a:lvl3pPr>
            <a:lvl4pPr marL="1645920" lvl="3" indent="-274320" rtl="0">
              <a:spcBef>
                <a:spcPts val="360"/>
              </a:spcBef>
              <a:spcAft>
                <a:spcPts val="0"/>
              </a:spcAft>
              <a:buSzPts val="1200"/>
              <a:buChar char="🞆"/>
              <a:defRPr sz="1080"/>
            </a:lvl4pPr>
            <a:lvl5pPr marL="2057400" lvl="4" indent="-274320" rtl="0">
              <a:spcBef>
                <a:spcPts val="324"/>
              </a:spcBef>
              <a:spcAft>
                <a:spcPts val="0"/>
              </a:spcAft>
              <a:buSzPts val="1200"/>
              <a:buChar char="•"/>
              <a:defRPr sz="1080"/>
            </a:lvl5pPr>
            <a:lvl6pPr marL="2468880" lvl="5" indent="-274320" rtl="0">
              <a:spcBef>
                <a:spcPts val="324"/>
              </a:spcBef>
              <a:spcAft>
                <a:spcPts val="0"/>
              </a:spcAft>
              <a:buSzPts val="1200"/>
              <a:buChar char="⚫"/>
              <a:defRPr sz="1080"/>
            </a:lvl6pPr>
            <a:lvl7pPr marL="2880360" lvl="6" indent="-274320" rtl="0">
              <a:spcBef>
                <a:spcPts val="288"/>
              </a:spcBef>
              <a:spcAft>
                <a:spcPts val="0"/>
              </a:spcAft>
              <a:buSzPts val="1200"/>
              <a:buChar char="•"/>
              <a:defRPr sz="1080"/>
            </a:lvl7pPr>
            <a:lvl8pPr marL="3291840" lvl="7" indent="-274320" rtl="0">
              <a:spcBef>
                <a:spcPts val="288"/>
              </a:spcBef>
              <a:spcAft>
                <a:spcPts val="0"/>
              </a:spcAft>
              <a:buSzPts val="1200"/>
              <a:buChar char="•"/>
              <a:defRPr sz="1080"/>
            </a:lvl8pPr>
            <a:lvl9pPr marL="3703320" lvl="8" indent="-274320" rtl="0">
              <a:spcBef>
                <a:spcPts val="252"/>
              </a:spcBef>
              <a:spcAft>
                <a:spcPts val="0"/>
              </a:spcAft>
              <a:buSzPts val="1200"/>
              <a:buChar char="•"/>
              <a:defRPr sz="1080"/>
            </a:lvl9pPr>
          </a:lstStyle>
          <a:p>
            <a:endParaRPr/>
          </a:p>
        </p:txBody>
      </p:sp>
      <p:sp>
        <p:nvSpPr>
          <p:cNvPr id="164" name="Google Shape;164;p14"/>
          <p:cNvSpPr txBox="1">
            <a:spLocks noGrp="1"/>
          </p:cNvSpPr>
          <p:nvPr>
            <p:ph type="sldNum" idx="12"/>
          </p:nvPr>
        </p:nvSpPr>
        <p:spPr>
          <a:xfrm>
            <a:off x="8472458" y="4663217"/>
            <a:ext cx="548700" cy="393660"/>
          </a:xfrm>
          <a:prstGeom prst="rect">
            <a:avLst/>
          </a:prstGeom>
        </p:spPr>
        <p:txBody>
          <a:bodyPr spcFirstLastPara="1" wrap="square" lIns="45700" tIns="45700" rIns="45700"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7618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with image">
    <p:spTree>
      <p:nvGrpSpPr>
        <p:cNvPr id="1" name=""/>
        <p:cNvGrpSpPr/>
        <p:nvPr/>
      </p:nvGrpSpPr>
      <p:grpSpPr>
        <a:xfrm>
          <a:off x="0" y="0"/>
          <a:ext cx="0" cy="0"/>
          <a:chOff x="0" y="0"/>
          <a:chExt cx="0" cy="0"/>
        </a:xfrm>
      </p:grpSpPr>
      <p:sp>
        <p:nvSpPr>
          <p:cNvPr id="10"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Slide with Image</a:t>
            </a:r>
          </a:p>
        </p:txBody>
      </p:sp>
      <p:sp>
        <p:nvSpPr>
          <p:cNvPr id="6" name="Text Placeholder 5"/>
          <p:cNvSpPr>
            <a:spLocks noGrp="1"/>
          </p:cNvSpPr>
          <p:nvPr>
            <p:ph type="body" sz="quarter" idx="14"/>
          </p:nvPr>
        </p:nvSpPr>
        <p:spPr>
          <a:xfrm>
            <a:off x="942822" y="1277258"/>
            <a:ext cx="3993459" cy="2329521"/>
          </a:xfrm>
        </p:spPr>
        <p:txBody>
          <a:bodyPr>
            <a:normAutofit/>
          </a:bodyPr>
          <a:lstStyle>
            <a:lvl1pPr marL="342900" indent="-342900">
              <a:lnSpc>
                <a:spcPct val="150000"/>
              </a:lnSpc>
              <a:spcAft>
                <a:spcPts val="439"/>
              </a:spcAft>
              <a:buFont typeface="Arial"/>
              <a:buChar char="•"/>
              <a:defRPr sz="2400" b="1"/>
            </a:lvl1pPr>
            <a:lvl2pPr marL="342789" indent="0">
              <a:lnSpc>
                <a:spcPct val="150000"/>
              </a:lnSpc>
              <a:buNone/>
              <a:defRPr/>
            </a:lvl2pPr>
            <a:lvl3pPr marL="685578" indent="0">
              <a:lnSpc>
                <a:spcPct val="150000"/>
              </a:lnSpc>
              <a:buNone/>
              <a:defRPr/>
            </a:lvl3pPr>
            <a:lvl4pPr marL="1028368" indent="0">
              <a:lnSpc>
                <a:spcPct val="150000"/>
              </a:lnSpc>
              <a:buNone/>
              <a:defRPr/>
            </a:lvl4pPr>
            <a:lvl5pPr marL="1371157" indent="0">
              <a:lnSpc>
                <a:spcPct val="150000"/>
              </a:lnSpc>
              <a:buNone/>
              <a:defRPr/>
            </a:lvl5pPr>
          </a:lstStyle>
          <a:p>
            <a:pPr lvl="0"/>
            <a:endParaRPr lang="en-US" dirty="0"/>
          </a:p>
        </p:txBody>
      </p:sp>
      <p:sp>
        <p:nvSpPr>
          <p:cNvPr id="13" name="Picture Placeholder 12"/>
          <p:cNvSpPr>
            <a:spLocks noGrp="1"/>
          </p:cNvSpPr>
          <p:nvPr>
            <p:ph type="pic" sz="quarter" idx="15" hasCustomPrompt="1"/>
          </p:nvPr>
        </p:nvSpPr>
        <p:spPr>
          <a:xfrm>
            <a:off x="5262429" y="1291773"/>
            <a:ext cx="3420446" cy="3090606"/>
          </a:xfrm>
        </p:spPr>
        <p:txBody>
          <a:bodyPr/>
          <a:lstStyle>
            <a:lvl1pPr marL="0" indent="0">
              <a:buNone/>
              <a:defRPr baseline="0">
                <a:solidFill>
                  <a:schemeClr val="bg2"/>
                </a:solidFill>
              </a:defRPr>
            </a:lvl1pPr>
          </a:lstStyle>
          <a:p>
            <a:r>
              <a:rPr lang="en-US" dirty="0"/>
              <a:t>Insert picture here</a:t>
            </a:r>
          </a:p>
        </p:txBody>
      </p:sp>
      <p:pic>
        <p:nvPicPr>
          <p:cNvPr id="7" name="Picture 6">
            <a:extLst>
              <a:ext uri="{FF2B5EF4-FFF2-40B4-BE49-F238E27FC236}">
                <a16:creationId xmlns:a16="http://schemas.microsoft.com/office/drawing/2014/main" id="{705C06BE-4E8C-9841-A2B3-08C56E497E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spTree>
    <p:extLst>
      <p:ext uri="{BB962C8B-B14F-4D97-AF65-F5344CB8AC3E}">
        <p14:creationId xmlns:p14="http://schemas.microsoft.com/office/powerpoint/2010/main" val="46134617"/>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XL image">
    <p:spTree>
      <p:nvGrpSpPr>
        <p:cNvPr id="1" name=""/>
        <p:cNvGrpSpPr/>
        <p:nvPr/>
      </p:nvGrpSpPr>
      <p:grpSpPr>
        <a:xfrm>
          <a:off x="0" y="0"/>
          <a:ext cx="0" cy="0"/>
          <a:chOff x="0" y="0"/>
          <a:chExt cx="0" cy="0"/>
        </a:xfrm>
      </p:grpSpPr>
      <p:sp>
        <p:nvSpPr>
          <p:cNvPr id="10"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with XL chart or image </a:t>
            </a:r>
          </a:p>
        </p:txBody>
      </p:sp>
      <p:pic>
        <p:nvPicPr>
          <p:cNvPr id="8" name="Picture 7">
            <a:extLst>
              <a:ext uri="{FF2B5EF4-FFF2-40B4-BE49-F238E27FC236}">
                <a16:creationId xmlns:a16="http://schemas.microsoft.com/office/drawing/2014/main" id="{F23BCA43-DB9D-EE41-AC02-21BBE9FFA5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73" y="4598378"/>
            <a:ext cx="9152873" cy="571500"/>
          </a:xfrm>
          <a:prstGeom prst="rect">
            <a:avLst/>
          </a:prstGeom>
        </p:spPr>
      </p:pic>
    </p:spTree>
    <p:extLst>
      <p:ext uri="{BB962C8B-B14F-4D97-AF65-F5344CB8AC3E}">
        <p14:creationId xmlns:p14="http://schemas.microsoft.com/office/powerpoint/2010/main" val="1599553145"/>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lvl1pPr>
            <a:lvl2pPr marL="342789" indent="0">
              <a:buNone/>
              <a:defRPr sz="1758"/>
            </a:lvl2pPr>
            <a:lvl3pPr marL="685578" indent="0">
              <a:buNone/>
              <a:defRPr sz="1758"/>
            </a:lvl3pPr>
            <a:lvl4pPr marL="1028368" indent="0">
              <a:buNone/>
              <a:defRPr sz="1758"/>
            </a:lvl4pPr>
            <a:lvl5pPr marL="1371157" indent="0">
              <a:buNone/>
              <a:defRPr sz="1758"/>
            </a:lvl5pPr>
          </a:lstStyle>
          <a:p>
            <a:pPr lvl="0"/>
            <a:endParaRPr lang="en-US" dirty="0"/>
          </a:p>
        </p:txBody>
      </p:sp>
      <p:pic>
        <p:nvPicPr>
          <p:cNvPr id="7" name="Picture 6" descr="circle-logo-word-cover-colo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Tree>
    <p:extLst>
      <p:ext uri="{BB962C8B-B14F-4D97-AF65-F5344CB8AC3E}">
        <p14:creationId xmlns:p14="http://schemas.microsoft.com/office/powerpoint/2010/main" val="153272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pic>
        <p:nvPicPr>
          <p:cNvPr id="7" name="Picture 6" descr="circle-logo-word-cover-colo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
        <p:nvSpPr>
          <p:cNvPr id="3" name="Media Placeholder 2"/>
          <p:cNvSpPr>
            <a:spLocks noGrp="1"/>
          </p:cNvSpPr>
          <p:nvPr>
            <p:ph type="media" sz="quarter" idx="15"/>
          </p:nvPr>
        </p:nvSpPr>
        <p:spPr>
          <a:xfrm>
            <a:off x="2042012" y="1304873"/>
            <a:ext cx="5045075" cy="2530475"/>
          </a:xfrm>
        </p:spPr>
        <p:txBody>
          <a:bodyPr/>
          <a:lstStyle/>
          <a:p>
            <a:endParaRPr lang="en-US"/>
          </a:p>
        </p:txBody>
      </p:sp>
    </p:spTree>
    <p:extLst>
      <p:ext uri="{BB962C8B-B14F-4D97-AF65-F5344CB8AC3E}">
        <p14:creationId xmlns:p14="http://schemas.microsoft.com/office/powerpoint/2010/main" val="1949288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7.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jpg"/><Relationship Id="rId5" Type="http://schemas.openxmlformats.org/officeDocument/2006/relationships/theme" Target="../theme/theme8.xml"/><Relationship Id="rId4"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mt="73000"/>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184116" y="1364104"/>
            <a:ext cx="4762552" cy="2478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 name="Google Shape;7;p1"/>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8" name="Google Shape;8;p1"/>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600"/>
              <a:buFont typeface="Lato Black"/>
              <a:buNone/>
              <a:defRPr sz="3600" b="0" i="0" u="none" strike="noStrike" cap="none">
                <a:solidFill>
                  <a:schemeClr val="lt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5029200"/>
            <a:ext cx="9144000" cy="1143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1" name="Google Shape;11;p1"/>
          <p:cNvSpPr/>
          <p:nvPr/>
        </p:nvSpPr>
        <p:spPr>
          <a:xfrm>
            <a:off x="0" y="0"/>
            <a:ext cx="9144000" cy="1045029"/>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2" name="Google Shape;12;p1"/>
          <p:cNvSpPr/>
          <p:nvPr/>
        </p:nvSpPr>
        <p:spPr>
          <a:xfrm>
            <a:off x="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3" name="Google Shape;13;p1"/>
          <p:cNvSpPr/>
          <p:nvPr/>
        </p:nvSpPr>
        <p:spPr>
          <a:xfrm>
            <a:off x="8991600" y="0"/>
            <a:ext cx="152400" cy="5143500"/>
          </a:xfrm>
          <a:prstGeom prst="rect">
            <a:avLst/>
          </a:prstGeom>
          <a:solidFill>
            <a:srgbClr val="FFFFFF"/>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4" name="Google Shape;14;p1"/>
          <p:cNvSpPr/>
          <p:nvPr/>
        </p:nvSpPr>
        <p:spPr>
          <a:xfrm>
            <a:off x="149352" y="4791290"/>
            <a:ext cx="8833104" cy="232172"/>
          </a:xfrm>
          <a:prstGeom prst="rect">
            <a:avLst/>
          </a:prstGeom>
          <a:solidFill>
            <a:schemeClr val="accent3"/>
          </a:solidFill>
          <a:ln>
            <a:noFill/>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sp>
        <p:nvSpPr>
          <p:cNvPr id="15" name="Google Shape;15;p1"/>
          <p:cNvSpPr txBox="1">
            <a:spLocks noGrp="1"/>
          </p:cNvSpPr>
          <p:nvPr>
            <p:ph type="dt" idx="10"/>
          </p:nvPr>
        </p:nvSpPr>
        <p:spPr>
          <a:xfrm>
            <a:off x="5791200" y="4803738"/>
            <a:ext cx="3044952" cy="27432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60">
                <a:solidFill>
                  <a:srgbClr val="FFFFFF"/>
                </a:solidFill>
                <a:latin typeface="Georgia"/>
                <a:ea typeface="Georgia"/>
                <a:cs typeface="Georgia"/>
                <a:sym typeface="Georgia"/>
              </a:defRPr>
            </a:lvl1pPr>
            <a:lvl2pPr marR="0" lvl="1"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9pPr>
          </a:lstStyle>
          <a:p>
            <a:endParaRPr/>
          </a:p>
        </p:txBody>
      </p:sp>
      <p:sp>
        <p:nvSpPr>
          <p:cNvPr id="16" name="Google Shape;16;p1"/>
          <p:cNvSpPr txBox="1">
            <a:spLocks noGrp="1"/>
          </p:cNvSpPr>
          <p:nvPr>
            <p:ph type="ftr" idx="11"/>
          </p:nvPr>
        </p:nvSpPr>
        <p:spPr>
          <a:xfrm>
            <a:off x="304800" y="4808136"/>
            <a:ext cx="3581400"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80">
                <a:solidFill>
                  <a:srgbClr val="FFFFFF"/>
                </a:solidFill>
                <a:latin typeface="Georgia"/>
                <a:ea typeface="Georgia"/>
                <a:cs typeface="Georgia"/>
                <a:sym typeface="Georgia"/>
              </a:defRPr>
            </a:lvl1pPr>
            <a:lvl2pPr marR="0" lvl="1"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620" b="0" i="0" u="none" strike="noStrike" cap="none">
                <a:solidFill>
                  <a:schemeClr val="dk1"/>
                </a:solidFill>
                <a:latin typeface="Georgia"/>
                <a:ea typeface="Georgia"/>
                <a:cs typeface="Georgia"/>
                <a:sym typeface="Georgia"/>
              </a:defRPr>
            </a:lvl9pPr>
          </a:lstStyle>
          <a:p>
            <a:endParaRPr/>
          </a:p>
        </p:txBody>
      </p:sp>
      <p:sp>
        <p:nvSpPr>
          <p:cNvPr id="17" name="Google Shape;17;p1"/>
          <p:cNvSpPr/>
          <p:nvPr/>
        </p:nvSpPr>
        <p:spPr>
          <a:xfrm>
            <a:off x="152400" y="116586"/>
            <a:ext cx="8833104" cy="4910328"/>
          </a:xfrm>
          <a:prstGeom prst="rect">
            <a:avLst/>
          </a:prstGeom>
          <a:noFill/>
          <a:ln w="9525" cap="flat" cmpd="sng">
            <a:solidFill>
              <a:srgbClr val="7C776C"/>
            </a:solidFill>
            <a:prstDash val="solid"/>
            <a:miter lim="800000"/>
            <a:headEnd type="none" w="sm" len="sm"/>
            <a:tailEnd type="none" w="sm" len="sm"/>
          </a:ln>
        </p:spPr>
        <p:txBody>
          <a:bodyPr spcFirstLastPara="1" wrap="square" lIns="82283" tIns="41130" rIns="82283" bIns="41130" anchor="ctr" anchorCtr="0">
            <a:noAutofit/>
          </a:bodyPr>
          <a:lstStyle/>
          <a:p>
            <a:pPr marL="0" marR="0" lvl="0" indent="0" algn="l" rtl="0">
              <a:spcBef>
                <a:spcPts val="0"/>
              </a:spcBef>
              <a:spcAft>
                <a:spcPts val="0"/>
              </a:spcAft>
              <a:buNone/>
            </a:pPr>
            <a:endParaRPr sz="1620">
              <a:solidFill>
                <a:schemeClr val="dk1"/>
              </a:solidFill>
              <a:latin typeface="Georgia"/>
              <a:ea typeface="Georgia"/>
              <a:cs typeface="Georgia"/>
              <a:sym typeface="Georgia"/>
            </a:endParaRPr>
          </a:p>
        </p:txBody>
      </p:sp>
      <p:cxnSp>
        <p:nvCxnSpPr>
          <p:cNvPr id="18" name="Google Shape;18;p1"/>
          <p:cNvCxnSpPr/>
          <p:nvPr/>
        </p:nvCxnSpPr>
        <p:spPr>
          <a:xfrm>
            <a:off x="152400" y="957558"/>
            <a:ext cx="8833104" cy="0"/>
          </a:xfrm>
          <a:prstGeom prst="straightConnector1">
            <a:avLst/>
          </a:prstGeom>
          <a:noFill/>
          <a:ln w="9525" cap="flat" cmpd="sng">
            <a:solidFill>
              <a:srgbClr val="7C776C"/>
            </a:solidFill>
            <a:prstDash val="dash"/>
            <a:round/>
            <a:headEnd type="none" w="sm" len="sm"/>
            <a:tailEnd type="none" w="sm" len="sm"/>
          </a:ln>
        </p:spPr>
      </p:cxnSp>
      <p:sp>
        <p:nvSpPr>
          <p:cNvPr id="19" name="Google Shape;19;p1"/>
          <p:cNvSpPr/>
          <p:nvPr/>
        </p:nvSpPr>
        <p:spPr>
          <a:xfrm>
            <a:off x="4267200" y="717027"/>
            <a:ext cx="609600" cy="457200"/>
          </a:xfrm>
          <a:prstGeom prst="ellipse">
            <a:avLst/>
          </a:prstGeom>
          <a:solidFill>
            <a:srgbClr val="FFFFFF"/>
          </a:solidFill>
          <a:ln>
            <a:noFill/>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20" name="Google Shape;20;p1"/>
          <p:cNvSpPr/>
          <p:nvPr/>
        </p:nvSpPr>
        <p:spPr>
          <a:xfrm>
            <a:off x="4361688" y="787893"/>
            <a:ext cx="420624" cy="315468"/>
          </a:xfrm>
          <a:prstGeom prst="ellipse">
            <a:avLst/>
          </a:prstGeom>
          <a:solidFill>
            <a:srgbClr val="FFFFFF"/>
          </a:solidFill>
          <a:ln w="50800" cap="rnd" cmpd="dbl">
            <a:solidFill>
              <a:srgbClr val="7C776C"/>
            </a:solidFill>
            <a:prstDash val="solid"/>
            <a:round/>
            <a:headEnd type="none" w="sm" len="sm"/>
            <a:tailEnd type="none" w="sm" len="sm"/>
          </a:ln>
        </p:spPr>
        <p:txBody>
          <a:bodyPr spcFirstLastPara="1" wrap="square" lIns="82283" tIns="41130" rIns="82283" bIns="41130" anchor="ctr" anchorCtr="0">
            <a:noAutofit/>
          </a:bodyPr>
          <a:lstStyle/>
          <a:p>
            <a:pPr marL="0" marR="0" lvl="0" indent="0" algn="ctr" rtl="0">
              <a:spcBef>
                <a:spcPts val="0"/>
              </a:spcBef>
              <a:spcAft>
                <a:spcPts val="0"/>
              </a:spcAft>
              <a:buNone/>
            </a:pPr>
            <a:endParaRPr sz="1620">
              <a:solidFill>
                <a:schemeClr val="lt1"/>
              </a:solidFill>
              <a:latin typeface="Georgia"/>
              <a:ea typeface="Georgia"/>
              <a:cs typeface="Georgia"/>
              <a:sym typeface="Georgia"/>
            </a:endParaRPr>
          </a:p>
        </p:txBody>
      </p:sp>
      <p:sp>
        <p:nvSpPr>
          <p:cNvPr id="21" name="Google Shape;21;p1"/>
          <p:cNvSpPr txBox="1">
            <a:spLocks noGrp="1"/>
          </p:cNvSpPr>
          <p:nvPr>
            <p:ph type="sldNum" idx="12"/>
          </p:nvPr>
        </p:nvSpPr>
        <p:spPr>
          <a:xfrm>
            <a:off x="4343400" y="780131"/>
            <a:ext cx="457200" cy="330994"/>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440" b="0" u="none">
                <a:solidFill>
                  <a:srgbClr val="7C776C"/>
                </a:solidFill>
                <a:latin typeface="Georgia"/>
                <a:ea typeface="Georgia"/>
                <a:cs typeface="Georgia"/>
                <a:sym typeface="Georgia"/>
              </a:defRPr>
            </a:lvl1pPr>
            <a:lvl2pPr marL="0" marR="0" lvl="1" indent="0" algn="ctr" rtl="0">
              <a:spcBef>
                <a:spcPts val="0"/>
              </a:spcBef>
              <a:buNone/>
              <a:defRPr sz="1440" b="0" u="none">
                <a:solidFill>
                  <a:srgbClr val="7C776C"/>
                </a:solidFill>
                <a:latin typeface="Georgia"/>
                <a:ea typeface="Georgia"/>
                <a:cs typeface="Georgia"/>
                <a:sym typeface="Georgia"/>
              </a:defRPr>
            </a:lvl2pPr>
            <a:lvl3pPr marL="0" marR="0" lvl="2" indent="0" algn="ctr" rtl="0">
              <a:spcBef>
                <a:spcPts val="0"/>
              </a:spcBef>
              <a:buNone/>
              <a:defRPr sz="1440" b="0" u="none">
                <a:solidFill>
                  <a:srgbClr val="7C776C"/>
                </a:solidFill>
                <a:latin typeface="Georgia"/>
                <a:ea typeface="Georgia"/>
                <a:cs typeface="Georgia"/>
                <a:sym typeface="Georgia"/>
              </a:defRPr>
            </a:lvl3pPr>
            <a:lvl4pPr marL="0" marR="0" lvl="3" indent="0" algn="ctr" rtl="0">
              <a:spcBef>
                <a:spcPts val="0"/>
              </a:spcBef>
              <a:buNone/>
              <a:defRPr sz="1440" b="0" u="none">
                <a:solidFill>
                  <a:srgbClr val="7C776C"/>
                </a:solidFill>
                <a:latin typeface="Georgia"/>
                <a:ea typeface="Georgia"/>
                <a:cs typeface="Georgia"/>
                <a:sym typeface="Georgia"/>
              </a:defRPr>
            </a:lvl4pPr>
            <a:lvl5pPr marL="0" marR="0" lvl="4" indent="0" algn="ctr" rtl="0">
              <a:spcBef>
                <a:spcPts val="0"/>
              </a:spcBef>
              <a:buNone/>
              <a:defRPr sz="1440" b="0" u="none">
                <a:solidFill>
                  <a:srgbClr val="7C776C"/>
                </a:solidFill>
                <a:latin typeface="Georgia"/>
                <a:ea typeface="Georgia"/>
                <a:cs typeface="Georgia"/>
                <a:sym typeface="Georgia"/>
              </a:defRPr>
            </a:lvl5pPr>
            <a:lvl6pPr marL="0" marR="0" lvl="5" indent="0" algn="ctr" rtl="0">
              <a:spcBef>
                <a:spcPts val="0"/>
              </a:spcBef>
              <a:buNone/>
              <a:defRPr sz="1440" b="0" u="none">
                <a:solidFill>
                  <a:srgbClr val="7C776C"/>
                </a:solidFill>
                <a:latin typeface="Georgia"/>
                <a:ea typeface="Georgia"/>
                <a:cs typeface="Georgia"/>
                <a:sym typeface="Georgia"/>
              </a:defRPr>
            </a:lvl6pPr>
            <a:lvl7pPr marL="0" marR="0" lvl="6" indent="0" algn="ctr" rtl="0">
              <a:spcBef>
                <a:spcPts val="0"/>
              </a:spcBef>
              <a:buNone/>
              <a:defRPr sz="1440" b="0" u="none">
                <a:solidFill>
                  <a:srgbClr val="7C776C"/>
                </a:solidFill>
                <a:latin typeface="Georgia"/>
                <a:ea typeface="Georgia"/>
                <a:cs typeface="Georgia"/>
                <a:sym typeface="Georgia"/>
              </a:defRPr>
            </a:lvl7pPr>
            <a:lvl8pPr marL="0" marR="0" lvl="7" indent="0" algn="ctr" rtl="0">
              <a:spcBef>
                <a:spcPts val="0"/>
              </a:spcBef>
              <a:buNone/>
              <a:defRPr sz="1440" b="0" u="none">
                <a:solidFill>
                  <a:srgbClr val="7C776C"/>
                </a:solidFill>
                <a:latin typeface="Georgia"/>
                <a:ea typeface="Georgia"/>
                <a:cs typeface="Georgia"/>
                <a:sym typeface="Georgia"/>
              </a:defRPr>
            </a:lvl8pPr>
            <a:lvl9pPr marL="0" marR="0" lvl="8" indent="0" algn="ctr" rtl="0">
              <a:spcBef>
                <a:spcPts val="0"/>
              </a:spcBef>
              <a:buNone/>
              <a:defRPr sz="1440" b="0" u="none">
                <a:solidFill>
                  <a:srgbClr val="7C776C"/>
                </a:solidFill>
                <a:latin typeface="Georgia"/>
                <a:ea typeface="Georgia"/>
                <a:cs typeface="Georgia"/>
                <a:sym typeface="Georgia"/>
              </a:defRPr>
            </a:lvl9pPr>
          </a:lstStyle>
          <a:p>
            <a:fld id="{00000000-1234-1234-1234-123412341234}" type="slidenum">
              <a:rPr lang="en-US" smtClean="0"/>
              <a:pPr/>
              <a:t>‹#›</a:t>
            </a:fld>
            <a:endParaRPr lang="en-US"/>
          </a:p>
        </p:txBody>
      </p:sp>
      <p:sp>
        <p:nvSpPr>
          <p:cNvPr id="22" name="Google Shape;22;p1"/>
          <p:cNvSpPr txBox="1">
            <a:spLocks noGrp="1"/>
          </p:cNvSpPr>
          <p:nvPr>
            <p:ph type="title"/>
          </p:nvPr>
        </p:nvSpPr>
        <p:spPr>
          <a:xfrm>
            <a:off x="301752" y="171450"/>
            <a:ext cx="8534400" cy="569214"/>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rgbClr val="7C776C"/>
              </a:buClr>
              <a:buSzPts val="3300"/>
              <a:buFont typeface="Georgia"/>
              <a:buNone/>
              <a:defRPr sz="3300" b="0" i="0" u="none" strike="noStrike" cap="none">
                <a:solidFill>
                  <a:srgbClr val="7C776C"/>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1"/>
          <p:cNvSpPr txBox="1">
            <a:spLocks noGrp="1"/>
          </p:cNvSpPr>
          <p:nvPr>
            <p:ph type="body" idx="1"/>
          </p:nvPr>
        </p:nvSpPr>
        <p:spPr>
          <a:xfrm>
            <a:off x="301752" y="1143000"/>
            <a:ext cx="8534400" cy="3449574"/>
          </a:xfrm>
          <a:prstGeom prst="rect">
            <a:avLst/>
          </a:prstGeom>
          <a:noFill/>
          <a:ln>
            <a:noFill/>
          </a:ln>
        </p:spPr>
        <p:txBody>
          <a:bodyPr spcFirstLastPara="1" wrap="square" lIns="91425" tIns="45700" rIns="91425" bIns="45700" anchor="t" anchorCtr="0">
            <a:noAutofit/>
          </a:bodyPr>
          <a:lstStyle>
            <a:lvl1pPr marL="457200" marR="0" lvl="0" indent="-374332" algn="l" rtl="0">
              <a:spcBef>
                <a:spcPts val="540"/>
              </a:spcBef>
              <a:spcAft>
                <a:spcPts val="0"/>
              </a:spcAft>
              <a:buClr>
                <a:schemeClr val="accent1"/>
              </a:buClr>
              <a:buSzPts val="2295"/>
              <a:buFont typeface="Noto Sans Symbols"/>
              <a:buChar char="⚫"/>
              <a:defRPr sz="27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233963"/>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23E2F"/>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657AA4"/>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49686493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userDrawn="1"/>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Tree>
    <p:extLst>
      <p:ext uri="{BB962C8B-B14F-4D97-AF65-F5344CB8AC3E}">
        <p14:creationId xmlns:p14="http://schemas.microsoft.com/office/powerpoint/2010/main" val="129888680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Tree>
    <p:extLst>
      <p:ext uri="{BB962C8B-B14F-4D97-AF65-F5344CB8AC3E}">
        <p14:creationId xmlns:p14="http://schemas.microsoft.com/office/powerpoint/2010/main" val="270849867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3107" y="1077373"/>
            <a:ext cx="8417607" cy="29220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07022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ctr" defTabSz="685800" rtl="0" eaLnBrk="1" latinLnBrk="0" hangingPunct="1">
        <a:lnSpc>
          <a:spcPct val="90000"/>
        </a:lnSpc>
        <a:spcBef>
          <a:spcPct val="0"/>
        </a:spcBef>
        <a:buNone/>
        <a:defRPr sz="3600" b="1" kern="1200" baseline="0">
          <a:solidFill>
            <a:schemeClr val="bg1"/>
          </a:solidFill>
          <a:latin typeface="Georgia" panose="02040502050405020303" pitchFamily="18"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200" kern="1200" baseline="0">
          <a:solidFill>
            <a:schemeClr val="tx1"/>
          </a:solidFill>
          <a:latin typeface="Georgia" panose="02040502050405020303" pitchFamily="18" charset="0"/>
          <a:ea typeface="+mn-ea"/>
          <a:cs typeface="+mn-cs"/>
        </a:defRPr>
      </a:lvl1pPr>
      <a:lvl2pPr marL="514350" indent="-284163" algn="l" defTabSz="685800" rtl="0" eaLnBrk="1" latinLnBrk="0" hangingPunct="1">
        <a:lnSpc>
          <a:spcPct val="90000"/>
        </a:lnSpc>
        <a:spcBef>
          <a:spcPts val="500"/>
        </a:spcBef>
        <a:spcAft>
          <a:spcPts val="500"/>
        </a:spcAft>
        <a:buClr>
          <a:srgbClr val="0066CC"/>
        </a:buClr>
        <a:buSzPct val="87000"/>
        <a:buFont typeface="Wingdings" panose="05000000000000000000" pitchFamily="2" charset="2"/>
        <a:buChar char="v"/>
        <a:defRPr sz="1800" kern="1200" baseline="0">
          <a:solidFill>
            <a:schemeClr val="tx1"/>
          </a:solidFill>
          <a:latin typeface="Georgia" panose="02040502050405020303" pitchFamily="18" charset="0"/>
          <a:ea typeface="+mn-ea"/>
          <a:cs typeface="+mn-cs"/>
        </a:defRPr>
      </a:lvl2pPr>
      <a:lvl3pPr marL="684213" indent="-171450" algn="l" defTabSz="685800" rtl="0" eaLnBrk="1" latinLnBrk="0" hangingPunct="1">
        <a:lnSpc>
          <a:spcPct val="90000"/>
        </a:lnSpc>
        <a:spcBef>
          <a:spcPts val="500"/>
        </a:spcBef>
        <a:spcAft>
          <a:spcPts val="500"/>
        </a:spcAft>
        <a:buFont typeface="Arial" panose="020B0604020202020204" pitchFamily="34" charset="0"/>
        <a:buChar char="•"/>
        <a:defRPr sz="1500" kern="1200">
          <a:solidFill>
            <a:schemeClr val="tx1"/>
          </a:solidFill>
          <a:latin typeface="Georgia" panose="02040502050405020303" pitchFamily="18" charset="0"/>
          <a:ea typeface="+mn-ea"/>
          <a:cs typeface="+mn-cs"/>
        </a:defRPr>
      </a:lvl3pPr>
      <a:lvl4pPr marL="854075" indent="-169863" algn="l" defTabSz="685800" rtl="0" eaLnBrk="1" latinLnBrk="0" hangingPunct="1">
        <a:lnSpc>
          <a:spcPct val="90000"/>
        </a:lnSpc>
        <a:spcBef>
          <a:spcPts val="500"/>
        </a:spcBef>
        <a:spcAft>
          <a:spcPts val="500"/>
        </a:spcAft>
        <a:buFont typeface="Arial" panose="020B0604020202020204" pitchFamily="34" charset="0"/>
        <a:buChar char="•"/>
        <a:defRPr sz="1350" kern="1200" baseline="0">
          <a:solidFill>
            <a:schemeClr val="tx1"/>
          </a:solidFill>
          <a:latin typeface="Georgia" panose="02040502050405020303" pitchFamily="18" charset="0"/>
          <a:ea typeface="+mn-ea"/>
          <a:cs typeface="+mn-cs"/>
        </a:defRPr>
      </a:lvl4pPr>
      <a:lvl5pPr marL="1025525" indent="-171450" algn="l" defTabSz="685800" rtl="0" eaLnBrk="1" latinLnBrk="0" hangingPunct="1">
        <a:lnSpc>
          <a:spcPct val="90000"/>
        </a:lnSpc>
        <a:spcBef>
          <a:spcPts val="500"/>
        </a:spcBef>
        <a:spcAft>
          <a:spcPts val="500"/>
        </a:spcAft>
        <a:buFont typeface="Arial" panose="020B0604020202020204" pitchFamily="34" charset="0"/>
        <a:buChar char="•"/>
        <a:defRPr sz="135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029200"/>
            <a:ext cx="9144000" cy="1143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6" name="Rectangle 15"/>
          <p:cNvSpPr>
            <a:spLocks noChangeArrowheads="1"/>
          </p:cNvSpPr>
          <p:nvPr/>
        </p:nvSpPr>
        <p:spPr bwMode="white">
          <a:xfrm>
            <a:off x="0" y="1"/>
            <a:ext cx="9144000" cy="104502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8" name="Rectangle 17"/>
          <p:cNvSpPr>
            <a:spLocks noChangeArrowheads="1"/>
          </p:cNvSpPr>
          <p:nvPr/>
        </p:nvSpPr>
        <p:spPr bwMode="white">
          <a:xfrm>
            <a:off x="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9" name="Rectangle 18"/>
          <p:cNvSpPr>
            <a:spLocks noChangeArrowheads="1"/>
          </p:cNvSpPr>
          <p:nvPr/>
        </p:nvSpPr>
        <p:spPr bwMode="white">
          <a:xfrm>
            <a:off x="8991600" y="0"/>
            <a:ext cx="152400" cy="5143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9" name="Rectangle 8"/>
          <p:cNvSpPr>
            <a:spLocks noChangeArrowheads="1"/>
          </p:cNvSpPr>
          <p:nvPr/>
        </p:nvSpPr>
        <p:spPr bwMode="auto">
          <a:xfrm>
            <a:off x="149352" y="4791289"/>
            <a:ext cx="8833104" cy="23217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4" name="Date Placeholder 13"/>
          <p:cNvSpPr>
            <a:spLocks noGrp="1"/>
          </p:cNvSpPr>
          <p:nvPr>
            <p:ph type="dt" sz="half" idx="2"/>
          </p:nvPr>
        </p:nvSpPr>
        <p:spPr>
          <a:xfrm>
            <a:off x="5410200" y="4812030"/>
            <a:ext cx="3505200" cy="274320"/>
          </a:xfrm>
          <a:prstGeom prst="rect">
            <a:avLst/>
          </a:prstGeom>
        </p:spPr>
        <p:txBody>
          <a:bodyPr vert="horz"/>
          <a:lstStyle>
            <a:lvl1pPr algn="r" eaLnBrk="1" latinLnBrk="0" hangingPunct="1">
              <a:defRPr kumimoji="0" sz="1050">
                <a:solidFill>
                  <a:srgbClr val="FFFFFF"/>
                </a:solidFill>
              </a:defRPr>
            </a:lvl1pPr>
          </a:lstStyle>
          <a:p>
            <a:r>
              <a:rPr lang="en-US" dirty="0"/>
              <a:t>Version 1.0</a:t>
            </a:r>
          </a:p>
        </p:txBody>
      </p:sp>
      <p:sp>
        <p:nvSpPr>
          <p:cNvPr id="8" name="Rectangle 7"/>
          <p:cNvSpPr>
            <a:spLocks noChangeArrowheads="1"/>
          </p:cNvSpPr>
          <p:nvPr/>
        </p:nvSpPr>
        <p:spPr bwMode="auto">
          <a:xfrm>
            <a:off x="152400" y="116586"/>
            <a:ext cx="8833104" cy="491032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kumimoji="0" lang="en-US" sz="1350" dirty="0"/>
          </a:p>
        </p:txBody>
      </p:sp>
      <p:sp>
        <p:nvSpPr>
          <p:cNvPr id="10" name="Straight Connector 9"/>
          <p:cNvSpPr>
            <a:spLocks noChangeShapeType="1"/>
          </p:cNvSpPr>
          <p:nvPr/>
        </p:nvSpPr>
        <p:spPr bwMode="auto">
          <a:xfrm>
            <a:off x="152400" y="957557"/>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kumimoji="0" lang="en-US" sz="1350" dirty="0"/>
          </a:p>
        </p:txBody>
      </p:sp>
      <p:sp>
        <p:nvSpPr>
          <p:cNvPr id="12" name="Oval 11"/>
          <p:cNvSpPr/>
          <p:nvPr/>
        </p:nvSpPr>
        <p:spPr>
          <a:xfrm>
            <a:off x="4267200" y="717027"/>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15" name="Oval 14"/>
          <p:cNvSpPr/>
          <p:nvPr/>
        </p:nvSpPr>
        <p:spPr>
          <a:xfrm>
            <a:off x="4361688" y="787893"/>
            <a:ext cx="420624" cy="31546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3" name="Slide Number Placeholder 22"/>
          <p:cNvSpPr>
            <a:spLocks noGrp="1"/>
          </p:cNvSpPr>
          <p:nvPr>
            <p:ph type="sldNum" sz="quarter" idx="4"/>
          </p:nvPr>
        </p:nvSpPr>
        <p:spPr>
          <a:xfrm>
            <a:off x="4343400" y="780131"/>
            <a:ext cx="457200" cy="330994"/>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fld id="{C3CB0B32-A403-4877-9364-A02221D54EB0}" type="slidenum">
              <a:rPr lang="en-US" smtClean="0"/>
              <a:pPr/>
              <a:t>‹#›</a:t>
            </a:fld>
            <a:endParaRPr lang="en-US" dirty="0"/>
          </a:p>
        </p:txBody>
      </p:sp>
      <p:sp>
        <p:nvSpPr>
          <p:cNvPr id="22" name="Title Placeholder 21"/>
          <p:cNvSpPr>
            <a:spLocks noGrp="1"/>
          </p:cNvSpPr>
          <p:nvPr>
            <p:ph type="title"/>
          </p:nvPr>
        </p:nvSpPr>
        <p:spPr>
          <a:xfrm>
            <a:off x="301752" y="171450"/>
            <a:ext cx="8534400" cy="569214"/>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143000"/>
            <a:ext cx="8534400" cy="344957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35881966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hf hdr="0" ftr="0"/>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Tree>
    <p:extLst>
      <p:ext uri="{BB962C8B-B14F-4D97-AF65-F5344CB8AC3E}">
        <p14:creationId xmlns:p14="http://schemas.microsoft.com/office/powerpoint/2010/main" val="380457884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7">
            <a:alphaModFix amt="50870"/>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body" idx="1"/>
          </p:nvPr>
        </p:nvSpPr>
        <p:spPr>
          <a:xfrm>
            <a:off x="2184116" y="1364104"/>
            <a:ext cx="4762500" cy="24789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 name="Google Shape;28;p6"/>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a:ea typeface="Lato"/>
              <a:cs typeface="Lato"/>
              <a:sym typeface="Lato"/>
            </a:endParaRPr>
          </a:p>
        </p:txBody>
      </p:sp>
      <p:sp>
        <p:nvSpPr>
          <p:cNvPr id="29" name="Google Shape;29;p6"/>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600"/>
              <a:buFont typeface="Lato"/>
              <a:buNone/>
              <a:defRPr sz="3600" b="0" i="0" u="none" strike="noStrike" cap="none">
                <a:solidFill>
                  <a:schemeClr val="lt1"/>
                </a:solidFill>
                <a:latin typeface="Lato"/>
                <a:ea typeface="Lato"/>
                <a:cs typeface="Lato"/>
                <a:sym typeface="La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2437929575"/>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6">
            <a:alphaModFix amt="73000"/>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184116" y="1364104"/>
            <a:ext cx="4762552" cy="2478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 name="Google Shape;7;p1"/>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a:ea typeface="Lato"/>
              <a:cs typeface="Lato"/>
              <a:sym typeface="Lato"/>
            </a:endParaRPr>
          </a:p>
        </p:txBody>
      </p:sp>
      <p:sp>
        <p:nvSpPr>
          <p:cNvPr id="8" name="Google Shape;8;p1"/>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600"/>
              <a:buFont typeface="Lato"/>
              <a:buNone/>
              <a:defRPr sz="3600" b="0" i="0" u="none" strike="noStrike" cap="non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455316366"/>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5">
            <a:alphaModFix amt="73000"/>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184116" y="1364104"/>
            <a:ext cx="4762552" cy="2478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 name="Google Shape;7;p1"/>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8" name="Google Shape;8;p1"/>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600"/>
              <a:buFont typeface="Lato Black"/>
              <a:buNone/>
              <a:defRPr sz="3600" b="0" i="0" u="none" strike="noStrike" cap="none">
                <a:solidFill>
                  <a:schemeClr val="lt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77075740"/>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00.xml.rels><?xml version="1.0" encoding="UTF-8" standalone="yes"?>
<Relationships xmlns="http://schemas.openxmlformats.org/package/2006/relationships"><Relationship Id="rId3" Type="http://schemas.openxmlformats.org/officeDocument/2006/relationships/hyperlink" Target="https://dpi.wi.gov/wisedata/help/request" TargetMode="External"/><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hyperlink" Target="https://dpi.wi.gov/wisedata/wise-classroom" TargetMode="External"/><Relationship Id="rId2" Type="http://schemas.openxmlformats.org/officeDocument/2006/relationships/notesSlide" Target="../notesSlides/notesSlide98.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8" Type="http://schemas.openxmlformats.org/officeDocument/2006/relationships/hyperlink" Target="https://dpi.wi.gov/wisedata/events/month" TargetMode="External"/><Relationship Id="rId3" Type="http://schemas.openxmlformats.org/officeDocument/2006/relationships/hyperlink" Target="https://dpi.wi.gov/wisedata/help" TargetMode="External"/><Relationship Id="rId7" Type="http://schemas.openxmlformats.org/officeDocument/2006/relationships/hyperlink" Target="https://plus.google.com/communities/105431195558511570315/stream/b30ce39a-541b-4d07-b504-78bc6aad767c" TargetMode="External"/><Relationship Id="rId2" Type="http://schemas.openxmlformats.org/officeDocument/2006/relationships/notesSlide" Target="../notesSlides/notesSlide99.xml"/><Relationship Id="rId1" Type="http://schemas.openxmlformats.org/officeDocument/2006/relationships/slideLayout" Target="../slideLayouts/slideLayout42.xml"/><Relationship Id="rId6" Type="http://schemas.openxmlformats.org/officeDocument/2006/relationships/hyperlink" Target="https://dpi.wi.gov/wisedata/schools" TargetMode="External"/><Relationship Id="rId5" Type="http://schemas.openxmlformats.org/officeDocument/2006/relationships/hyperlink" Target="https://crmportal.dpi.wi.gov/articles" TargetMode="External"/><Relationship Id="rId4" Type="http://schemas.openxmlformats.org/officeDocument/2006/relationships/hyperlink" Target="https://dpi.wi.gov/wise/data-elements"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0.xml"/><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1.xml"/><Relationship Id="rId1" Type="http://schemas.openxmlformats.org/officeDocument/2006/relationships/slideLayout" Target="../slideLayouts/slideLayout42.xml"/><Relationship Id="rId4" Type="http://schemas.openxmlformats.org/officeDocument/2006/relationships/image" Target="../media/image23.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4.xml"/></Relationships>
</file>

<file path=ppt/slides/_rels/slide10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3.xml"/><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4.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6.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5.xml"/></Relationships>
</file>

<file path=ppt/slides/_rels/slide111.xml.rels><?xml version="1.0" encoding="UTF-8" standalone="yes"?>
<Relationships xmlns="http://schemas.openxmlformats.org/package/2006/relationships"><Relationship Id="rId3" Type="http://schemas.openxmlformats.org/officeDocument/2006/relationships/hyperlink" Target="https://dpi.wi.gov/support/contact-us" TargetMode="External"/><Relationship Id="rId2" Type="http://schemas.openxmlformats.org/officeDocument/2006/relationships/notesSlide" Target="../notesSlides/notesSlide108.xml"/><Relationship Id="rId1" Type="http://schemas.openxmlformats.org/officeDocument/2006/relationships/slideLayout" Target="../slideLayouts/slideLayout4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hyperlink" Target="https://dpi.wi.gov/continuous-improvement/resources-supports/preliminary-federal-identifications"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hyperlink" Target="mailto:oeamail@dpi.wi.gov"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dpi.wi.gov/accountability/alternate-accountability" TargetMode="External"/><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hyperlink" Target="https://dpi.wi.gov/accountability" TargetMode="External"/><Relationship Id="rId2" Type="http://schemas.openxmlformats.org/officeDocument/2006/relationships/notesSlide" Target="../notesSlides/notesSlide118.xml"/><Relationship Id="rId1" Type="http://schemas.openxmlformats.org/officeDocument/2006/relationships/slideLayout" Target="../slideLayouts/slideLayout4.xml"/><Relationship Id="rId6" Type="http://schemas.openxmlformats.org/officeDocument/2006/relationships/hyperlink" Target="mailto:patrick.chambers@dpi.wi.gov" TargetMode="External"/><Relationship Id="rId5" Type="http://schemas.openxmlformats.org/officeDocument/2006/relationships/hyperlink" Target="mailto:Samuel.Bohrod@dpi.wi.gov" TargetMode="External"/><Relationship Id="rId4" Type="http://schemas.openxmlformats.org/officeDocument/2006/relationships/hyperlink" Target="mailto:Visalakshi.Somasundaram@dpi.wi.gov"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mailto:Alexander.Roberson@dpi.wi.gov"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hyperlink" Target="https://dpi.wi.gov/sites/default/files/imce/sped/pdf/f3201-assurances.pdf" TargetMode="External"/><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dpi.wi.gov/sped/about/state-performance-plan/cycle-actions"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part%20of%20DPI's%20monitoring%20activities%20under%20state%20and%20federal%20special%20education%20laws.%20The%20goals%20of%20the%20self-assessment%20are%20to%20ensure%20compliance%20with%20selected%20legal%20requirements%20and%20to%20improve%20outcomes%20for%20students%20with%20disabilities,%20specifically%20in%20reading."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hyperlink" Target="https://devsped.dpi.wi.us/spedporta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pi.wi.gov/wise/wisehome-info"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dpi.wi.gov/sped/about/state-performance-plan/determinations"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sped.dpi.wi.gov/spedprofile"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hyperlink" Target="https://dpi.wi.gov/sped/spp-target-setting"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1.xml"/><Relationship Id="rId7" Type="http://schemas.openxmlformats.org/officeDocument/2006/relationships/diagramColors" Target="../diagrams/colors1.xml"/><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notesSlide" Target="../notesSlides/notesSlide53.xml"/><Relationship Id="rId2" Type="http://schemas.openxmlformats.org/officeDocument/2006/relationships/tags" Target="../tags/tag3.xml"/><Relationship Id="rId16"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57.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notesSlide" Target="../notesSlides/notesSlide54.xml"/><Relationship Id="rId2" Type="http://schemas.openxmlformats.org/officeDocument/2006/relationships/tags" Target="../tags/tag18.xml"/><Relationship Id="rId16"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hyperlink" Target="http://bit.ly/idea-allowable"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pi.wi.gov/sped/educators/fiscal/idea-wisegrants" TargetMode="External"/><Relationship Id="rId2" Type="http://schemas.openxmlformats.org/officeDocument/2006/relationships/notesSlide" Target="../notesSlides/notesSlide60.xml"/><Relationship Id="rId1" Type="http://schemas.openxmlformats.org/officeDocument/2006/relationships/slideLayout" Target="../slideLayouts/slideLayout15.xml"/><Relationship Id="rId5" Type="http://schemas.openxmlformats.org/officeDocument/2006/relationships/hyperlink" Target="https://dpi.wi.gov/sped/educators/fiscal/claims" TargetMode="External"/><Relationship Id="rId4" Type="http://schemas.openxmlformats.org/officeDocument/2006/relationships/hyperlink" Target="https://dpi.wi.gov/sped/educators/fiscal/allowable"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dpi.wi.gov/sped/educators/fiscal" TargetMode="External"/><Relationship Id="rId2" Type="http://schemas.openxmlformats.org/officeDocument/2006/relationships/notesSlide" Target="../notesSlides/notesSlide68.xml"/><Relationship Id="rId1" Type="http://schemas.openxmlformats.org/officeDocument/2006/relationships/slideLayout" Target="../slideLayouts/slideLayout15.xml"/><Relationship Id="rId4" Type="http://schemas.openxmlformats.org/officeDocument/2006/relationships/hyperlink" Target="https://dpi.wi.gov/sfs/aid/special-ed/overview"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1.xml"/><Relationship Id="rId1" Type="http://schemas.openxmlformats.org/officeDocument/2006/relationships/tags" Target="../tags/tag32.xml"/><Relationship Id="rId4" Type="http://schemas.openxmlformats.org/officeDocument/2006/relationships/hyperlink" Target="https://dpi.wi.gov/sites/default/files/imce/wisegrants/pdf/Allowable%20costs%20checklist_Final.pdf"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hyperlink" Target="http://dpi.wi.gov/title-i/title-i-shorts" TargetMode="External"/><Relationship Id="rId2" Type="http://schemas.openxmlformats.org/officeDocument/2006/relationships/notesSlide" Target="../notesSlides/notesSlide83.xml"/><Relationship Id="rId1" Type="http://schemas.openxmlformats.org/officeDocument/2006/relationships/slideLayout" Target="../slideLayouts/slideLayout28.xml"/><Relationship Id="rId4" Type="http://schemas.openxmlformats.org/officeDocument/2006/relationships/hyperlink" Target="https://dpi.wi.gov/title-i"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hyperlink" Target="http://docs.legis.wisconsin.gov/statutes/statutes/118/40" TargetMode="External"/><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hyperlink" Target="http://docs.legis.wisconsin.gov/statutes/statutes/118/40/2x" TargetMode="External"/><Relationship Id="rId4" Type="http://schemas.openxmlformats.org/officeDocument/2006/relationships/hyperlink" Target="http://docs.legis.wisconsin.gov/statutes/statutes/118/40/2r"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hyperlink" Target="http://dpi.wi.gov/wise" TargetMode="External"/><Relationship Id="rId2" Type="http://schemas.openxmlformats.org/officeDocument/2006/relationships/notesSlide" Target="../notesSlides/notesSlide90.xml"/><Relationship Id="rId1" Type="http://schemas.openxmlformats.org/officeDocument/2006/relationships/slideLayout" Target="../slideLayouts/slideLayout42.xml"/><Relationship Id="rId4" Type="http://schemas.openxmlformats.org/officeDocument/2006/relationships/hyperlink" Target="https://plus.google.com/u/0/communities/116791071495953991220"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dpi.wi.gov/wise/data-elements" TargetMode="External"/><Relationship Id="rId2" Type="http://schemas.openxmlformats.org/officeDocument/2006/relationships/notesSlide" Target="../notesSlides/notesSlide91.xml"/><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3" Type="http://schemas.openxmlformats.org/officeDocument/2006/relationships/hyperlink" Target="https://dpi.wi.gov/wisedata/events/upcoming" TargetMode="External"/><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hyperlink" Target="https://dpi.wi.gov/wisedata/events/month" TargetMode="External"/><Relationship Id="rId2" Type="http://schemas.openxmlformats.org/officeDocument/2006/relationships/notesSlide" Target="../notesSlides/notesSlide93.xml"/><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hyperlink" Target="https://plus.google.com/communities/105431195558511570315/stream/b30ce39a-541b-4d07-b504-78bc6aad767c" TargetMode="External"/><Relationship Id="rId2" Type="http://schemas.openxmlformats.org/officeDocument/2006/relationships/notesSlide" Target="../notesSlides/notesSlide95.xml"/><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hyperlink" Target="https://dpi.wi.gov/wisedata/help/request" TargetMode="External"/><Relationship Id="rId2" Type="http://schemas.openxmlformats.org/officeDocument/2006/relationships/notesSlide" Target="../notesSlides/notesSlide96.xml"/><Relationship Id="rId1" Type="http://schemas.openxmlformats.org/officeDocument/2006/relationships/slideLayout" Target="../slideLayouts/slideLayout42.xml"/><Relationship Id="rId4" Type="http://schemas.openxmlformats.org/officeDocument/2006/relationships/hyperlink" Target="http://dpi.wi.gov/wisedash/help/tick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4" name="Picture 3">
            <a:extLst>
              <a:ext uri="{FF2B5EF4-FFF2-40B4-BE49-F238E27FC236}">
                <a16:creationId xmlns:a16="http://schemas.microsoft.com/office/drawing/2014/main" id="{536BC31D-C6DB-4C28-B0D8-FBDC397A6882}"/>
              </a:ext>
            </a:extLst>
          </p:cNvPr>
          <p:cNvPicPr>
            <a:picLocks noChangeAspect="1"/>
          </p:cNvPicPr>
          <p:nvPr/>
        </p:nvPicPr>
        <p:blipFill>
          <a:blip r:embed="rId3" cstate="print">
            <a:extLst>
              <a:ext uri="{28A0092B-C50C-407E-A947-70E740481C1C}">
                <a14:useLocalDpi xmlns:a14="http://schemas.microsoft.com/office/drawing/2010/main" val="0"/>
              </a:ext>
            </a:extLst>
          </a:blip>
          <a:srcRect t="3725" b="3725"/>
          <a:stretch/>
        </p:blipFill>
        <p:spPr>
          <a:xfrm>
            <a:off x="0" y="3276700"/>
            <a:ext cx="9144000" cy="1866800"/>
          </a:xfrm>
          <a:prstGeom prst="rect">
            <a:avLst/>
          </a:prstGeom>
        </p:spPr>
      </p:pic>
      <p:sp>
        <p:nvSpPr>
          <p:cNvPr id="5" name="TextBox 4">
            <a:extLst>
              <a:ext uri="{FF2B5EF4-FFF2-40B4-BE49-F238E27FC236}">
                <a16:creationId xmlns:a16="http://schemas.microsoft.com/office/drawing/2014/main" id="{F488C450-57DD-42C6-AFB6-01561B629CF4}"/>
              </a:ext>
            </a:extLst>
          </p:cNvPr>
          <p:cNvSpPr txBox="1"/>
          <p:nvPr/>
        </p:nvSpPr>
        <p:spPr>
          <a:xfrm>
            <a:off x="745351" y="1060491"/>
            <a:ext cx="76532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333399"/>
              </a:buClr>
              <a:buSzPts val="4000"/>
              <a:buFont typeface="Arial"/>
              <a:buNone/>
              <a:tabLst/>
              <a:defRPr/>
            </a:pPr>
            <a:r>
              <a:rPr kumimoji="0" lang="en-US" sz="4800" b="1" i="0" u="none" strike="noStrike" kern="0" cap="none" spc="0" normalizeH="0" baseline="0" noProof="0">
                <a:ln>
                  <a:noFill/>
                </a:ln>
                <a:solidFill>
                  <a:srgbClr val="333399"/>
                </a:solidFill>
                <a:effectLst/>
                <a:uLnTx/>
                <a:uFillTx/>
                <a:latin typeface="Lato Black"/>
                <a:sym typeface="Lato Black"/>
              </a:rPr>
              <a:t>LEA 101</a:t>
            </a:r>
          </a:p>
          <a:p>
            <a:pPr marL="0" marR="0" lvl="0" indent="0" algn="ctr" defTabSz="914400" rtl="0" eaLnBrk="1" fontAlgn="auto" latinLnBrk="0" hangingPunct="1">
              <a:lnSpc>
                <a:spcPct val="100000"/>
              </a:lnSpc>
              <a:spcBef>
                <a:spcPts val="0"/>
              </a:spcBef>
              <a:spcAft>
                <a:spcPts val="0"/>
              </a:spcAft>
              <a:buClr>
                <a:srgbClr val="333399"/>
              </a:buClr>
              <a:buSzPts val="4000"/>
              <a:buFont typeface="Arial"/>
              <a:buNone/>
              <a:tabLst/>
              <a:defRPr/>
            </a:pPr>
            <a:r>
              <a:rPr kumimoji="0" lang="en-US" sz="3200" b="1" i="1" u="none" strike="noStrike" kern="0" cap="none" spc="0" normalizeH="0" baseline="0" noProof="0">
                <a:ln>
                  <a:noFill/>
                </a:ln>
                <a:solidFill>
                  <a:srgbClr val="333399"/>
                </a:solidFill>
                <a:effectLst/>
                <a:uLnTx/>
                <a:uFillTx/>
                <a:latin typeface="Lato Black"/>
                <a:sym typeface="Lato Black"/>
              </a:rPr>
              <a:t>Establishing an Independent Charter School as Local Education Agency in Wisconsin</a:t>
            </a:r>
            <a:endParaRPr kumimoji="0" lang="en-US" sz="2800" b="1" i="1" u="none" strike="noStrike" kern="0" cap="none" spc="0" normalizeH="0" baseline="0" noProof="0" dirty="0">
              <a:ln>
                <a:noFill/>
              </a:ln>
              <a:solidFill>
                <a:srgbClr val="333399"/>
              </a:solidFill>
              <a:effectLst/>
              <a:uLnTx/>
              <a:uFillTx/>
              <a:latin typeface="Lato Black"/>
              <a:sym typeface="Lato Black"/>
            </a:endParaRPr>
          </a:p>
        </p:txBody>
      </p:sp>
      <p:sp>
        <p:nvSpPr>
          <p:cNvPr id="6" name="TextBox 5">
            <a:extLst>
              <a:ext uri="{FF2B5EF4-FFF2-40B4-BE49-F238E27FC236}">
                <a16:creationId xmlns:a16="http://schemas.microsoft.com/office/drawing/2014/main" id="{F0F50F59-AE0C-49DB-BA7F-F205FD4D08D8}"/>
              </a:ext>
            </a:extLst>
          </p:cNvPr>
          <p:cNvSpPr txBox="1"/>
          <p:nvPr/>
        </p:nvSpPr>
        <p:spPr>
          <a:xfrm>
            <a:off x="4910097" y="3135086"/>
            <a:ext cx="4018749" cy="1092607"/>
          </a:xfrm>
          <a:prstGeom prst="rect">
            <a:avLst/>
          </a:prstGeom>
          <a:noFill/>
        </p:spPr>
        <p:txBody>
          <a:bodyPr wrap="square" rtlCol="0">
            <a:spAutoFit/>
          </a:bodyPr>
          <a:lstStyle/>
          <a:p>
            <a:pPr algn="r"/>
            <a:r>
              <a:rPr lang="en-US" sz="1300" i="1" dirty="0">
                <a:solidFill>
                  <a:schemeClr val="accent5">
                    <a:lumMod val="50000"/>
                  </a:schemeClr>
                </a:solidFill>
                <a:latin typeface="Lato" panose="020F0502020204030203" pitchFamily="34" charset="0"/>
              </a:rPr>
              <a:t>Facilitated by</a:t>
            </a:r>
          </a:p>
          <a:p>
            <a:pPr algn="r"/>
            <a:r>
              <a:rPr lang="en-US" sz="1300" dirty="0">
                <a:solidFill>
                  <a:srgbClr val="002060"/>
                </a:solidFill>
                <a:latin typeface="Lato" panose="020F0502020204030203" pitchFamily="34" charset="0"/>
              </a:rPr>
              <a:t>The PEO Charter Schools Team</a:t>
            </a:r>
          </a:p>
          <a:p>
            <a:pPr algn="r"/>
            <a:r>
              <a:rPr lang="en-US" sz="1300" dirty="0">
                <a:solidFill>
                  <a:srgbClr val="002060"/>
                </a:solidFill>
                <a:latin typeface="Lato" panose="020F0502020204030203" pitchFamily="34" charset="0"/>
              </a:rPr>
              <a:t>with Department-wide support</a:t>
            </a:r>
          </a:p>
          <a:p>
            <a:pPr algn="r"/>
            <a:r>
              <a:rPr lang="en-US" sz="1300">
                <a:solidFill>
                  <a:srgbClr val="002060"/>
                </a:solidFill>
                <a:latin typeface="Lato" panose="020F0502020204030203" pitchFamily="34" charset="0"/>
              </a:rPr>
              <a:t>and hosted by WRCCS</a:t>
            </a:r>
            <a:br>
              <a:rPr lang="en-US" sz="1300" dirty="0">
                <a:solidFill>
                  <a:srgbClr val="002060"/>
                </a:solidFill>
                <a:latin typeface="Lato" panose="020F0502020204030203" pitchFamily="34" charset="0"/>
              </a:rPr>
            </a:br>
            <a:r>
              <a:rPr lang="en-US" sz="1300" dirty="0">
                <a:solidFill>
                  <a:srgbClr val="002060"/>
                </a:solidFill>
                <a:latin typeface="Lato" panose="020F0502020204030203" pitchFamily="34" charset="0"/>
              </a:rPr>
              <a:t>July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9"/>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INDEPENDENT PUBLIC CHARTERS</a:t>
            </a:r>
            <a:endParaRPr/>
          </a:p>
        </p:txBody>
      </p:sp>
      <p:sp>
        <p:nvSpPr>
          <p:cNvPr id="194" name="Google Shape;194;p19"/>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411480" indent="-336899">
              <a:spcBef>
                <a:spcPts val="486"/>
              </a:spcBef>
            </a:pPr>
            <a:r>
              <a:rPr lang="en-US"/>
              <a:t>Staffed by non-union teachers that are not employees of the school district</a:t>
            </a:r>
            <a:endParaRPr/>
          </a:p>
          <a:p>
            <a:pPr marL="411480" indent="-336899">
              <a:spcBef>
                <a:spcPts val="486"/>
              </a:spcBef>
            </a:pPr>
            <a:r>
              <a:rPr lang="en-US"/>
              <a:t>Enroll pupils that are not counted by school districts for state aid purposes</a:t>
            </a:r>
            <a:endParaRPr/>
          </a:p>
          <a:p>
            <a:pPr marL="411480" indent="-336899">
              <a:spcBef>
                <a:spcPts val="486"/>
              </a:spcBef>
            </a:pPr>
            <a:r>
              <a:rPr lang="en-US"/>
              <a:t>Receive funding from the state through an equal percentage school aid reduction in all Wisconsin districts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r>
              <a:rPr lang="en-US"/>
              <a:t>WISEsupport</a:t>
            </a:r>
            <a:endParaRPr sz="3600" b="1" i="0" u="none" strike="noStrike" cap="none">
              <a:solidFill>
                <a:schemeClr val="lt1"/>
              </a:solidFill>
              <a:latin typeface="Lato"/>
              <a:ea typeface="Lato"/>
              <a:cs typeface="Lato"/>
              <a:sym typeface="Lato"/>
            </a:endParaRPr>
          </a:p>
        </p:txBody>
      </p:sp>
      <p:grpSp>
        <p:nvGrpSpPr>
          <p:cNvPr id="132" name="Google Shape;132;p25"/>
          <p:cNvGrpSpPr/>
          <p:nvPr/>
        </p:nvGrpSpPr>
        <p:grpSpPr>
          <a:xfrm>
            <a:off x="2161284" y="2856037"/>
            <a:ext cx="4750102" cy="758392"/>
            <a:chOff x="4182" y="236579"/>
            <a:chExt cx="4750102" cy="758392"/>
          </a:xfrm>
        </p:grpSpPr>
        <p:sp>
          <p:nvSpPr>
            <p:cNvPr id="133" name="Google Shape;133;p25"/>
            <p:cNvSpPr/>
            <p:nvPr/>
          </p:nvSpPr>
          <p:spPr>
            <a:xfrm>
              <a:off x="3504184" y="244971"/>
              <a:ext cx="1250100" cy="750000"/>
            </a:xfrm>
            <a:prstGeom prst="roundRect">
              <a:avLst>
                <a:gd name="adj" fmla="val 10000"/>
              </a:avLst>
            </a:prstGeom>
            <a:solidFill>
              <a:srgbClr val="009999"/>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5"/>
            <p:cNvSpPr txBox="1"/>
            <p:nvPr/>
          </p:nvSpPr>
          <p:spPr>
            <a:xfrm>
              <a:off x="3526151" y="266938"/>
              <a:ext cx="1206000" cy="706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Calibri"/>
                  <a:ea typeface="Calibri"/>
                  <a:cs typeface="Calibri"/>
                  <a:sym typeface="Calibri"/>
                </a:rPr>
                <a:t>DPI Helpdesk</a:t>
              </a: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25"/>
            <p:cNvSpPr/>
            <p:nvPr/>
          </p:nvSpPr>
          <p:spPr>
            <a:xfrm>
              <a:off x="1754183" y="236579"/>
              <a:ext cx="1250100" cy="750000"/>
            </a:xfrm>
            <a:prstGeom prst="roundRect">
              <a:avLst>
                <a:gd name="adj" fmla="val 10000"/>
              </a:avLst>
            </a:prstGeom>
            <a:solidFill>
              <a:srgbClr val="0099CC"/>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a:ln>
                    <a:noFill/>
                  </a:ln>
                  <a:solidFill>
                    <a:srgbClr val="FFFFFF"/>
                  </a:solidFill>
                  <a:effectLst/>
                  <a:uLnTx/>
                  <a:uFillTx/>
                  <a:latin typeface="Calibri"/>
                  <a:ea typeface="Calibri"/>
                  <a:cs typeface="Calibri"/>
                  <a:sym typeface="Calibri"/>
                </a:rPr>
                <a:t>CESA WISEsupport Team</a:t>
              </a:r>
              <a:endParaRPr kumimoji="0" sz="13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25"/>
            <p:cNvSpPr/>
            <p:nvPr/>
          </p:nvSpPr>
          <p:spPr>
            <a:xfrm>
              <a:off x="4182" y="244971"/>
              <a:ext cx="1250100" cy="750000"/>
            </a:xfrm>
            <a:prstGeom prst="roundRect">
              <a:avLst>
                <a:gd name="adj" fmla="val 10000"/>
              </a:avLst>
            </a:prstGeom>
            <a:solidFill>
              <a:srgbClr val="0066CC"/>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5"/>
            <p:cNvSpPr txBox="1"/>
            <p:nvPr/>
          </p:nvSpPr>
          <p:spPr>
            <a:xfrm>
              <a:off x="26149" y="266938"/>
              <a:ext cx="1206000" cy="706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alibri"/>
                  <a:ea typeface="Calibri"/>
                  <a:cs typeface="Calibri"/>
                  <a:sym typeface="Calibri"/>
                </a:rPr>
                <a:t>School</a:t>
              </a: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38" name="Google Shape;138;p25"/>
          <p:cNvSpPr txBox="1">
            <a:spLocks noGrp="1"/>
          </p:cNvSpPr>
          <p:nvPr>
            <p:ph type="body" idx="2"/>
          </p:nvPr>
        </p:nvSpPr>
        <p:spPr>
          <a:xfrm>
            <a:off x="189250" y="1429650"/>
            <a:ext cx="9107100" cy="1203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600" b="0"/>
              <a:t>Anyone can submit a WISEsupport Ticket.</a:t>
            </a:r>
            <a:endParaRPr sz="2600" b="0"/>
          </a:p>
          <a:p>
            <a:pPr marL="0" lvl="0" indent="0" algn="ctr" rtl="0">
              <a:spcBef>
                <a:spcPts val="439"/>
              </a:spcBef>
              <a:spcAft>
                <a:spcPts val="439"/>
              </a:spcAft>
              <a:buNone/>
            </a:pPr>
            <a:r>
              <a:rPr lang="en-US" sz="2600" b="0"/>
              <a:t>WISEDATA/HELP / </a:t>
            </a:r>
            <a:r>
              <a:rPr lang="en-US" sz="2600" b="0" u="sng">
                <a:solidFill>
                  <a:schemeClr val="hlink"/>
                </a:solidFill>
                <a:hlinkClick r:id="rId3"/>
              </a:rPr>
              <a:t>Start a WISEsupport Ticket</a:t>
            </a:r>
            <a:endParaRPr sz="2600" b="0"/>
          </a:p>
        </p:txBody>
      </p:sp>
      <p:sp>
        <p:nvSpPr>
          <p:cNvPr id="139" name="Google Shape;139;p25"/>
          <p:cNvSpPr txBox="1"/>
          <p:nvPr/>
        </p:nvSpPr>
        <p:spPr>
          <a:xfrm rot="-16688">
            <a:off x="5298713" y="3195548"/>
            <a:ext cx="185402" cy="18600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25"/>
          <p:cNvSpPr txBox="1"/>
          <p:nvPr/>
        </p:nvSpPr>
        <p:spPr>
          <a:xfrm rot="-16688">
            <a:off x="1596086" y="675015"/>
            <a:ext cx="185402" cy="18600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13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41" name="Google Shape;141;p25"/>
          <p:cNvCxnSpPr>
            <a:stCxn id="137" idx="3"/>
            <a:endCxn id="135" idx="1"/>
          </p:cNvCxnSpPr>
          <p:nvPr/>
        </p:nvCxnSpPr>
        <p:spPr>
          <a:xfrm rot="10800000" flipH="1">
            <a:off x="3389251" y="3231096"/>
            <a:ext cx="522000" cy="8400"/>
          </a:xfrm>
          <a:prstGeom prst="straightConnector1">
            <a:avLst/>
          </a:prstGeom>
          <a:noFill/>
          <a:ln w="9525" cap="flat" cmpd="sng">
            <a:solidFill>
              <a:schemeClr val="dk2"/>
            </a:solidFill>
            <a:prstDash val="solid"/>
            <a:round/>
            <a:headEnd type="none" w="med" len="med"/>
            <a:tailEnd type="triangle" w="med" len="med"/>
          </a:ln>
        </p:spPr>
      </p:cxnSp>
      <p:cxnSp>
        <p:nvCxnSpPr>
          <p:cNvPr id="142" name="Google Shape;142;p25"/>
          <p:cNvCxnSpPr/>
          <p:nvPr/>
        </p:nvCxnSpPr>
        <p:spPr>
          <a:xfrm rot="10800000" flipH="1">
            <a:off x="5130426" y="3231096"/>
            <a:ext cx="522000" cy="8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E-Learning &amp; Certification</a:t>
            </a:r>
            <a:endParaRPr/>
          </a:p>
        </p:txBody>
      </p:sp>
      <p:sp>
        <p:nvSpPr>
          <p:cNvPr id="148" name="Google Shape;148;p26"/>
          <p:cNvSpPr txBox="1">
            <a:spLocks noGrp="1"/>
          </p:cNvSpPr>
          <p:nvPr>
            <p:ph type="body" idx="2"/>
          </p:nvPr>
        </p:nvSpPr>
        <p:spPr>
          <a:xfrm>
            <a:off x="18450" y="803675"/>
            <a:ext cx="9107100" cy="4221900"/>
          </a:xfrm>
          <a:prstGeom prst="rect">
            <a:avLst/>
          </a:prstGeom>
        </p:spPr>
        <p:txBody>
          <a:bodyPr spcFirstLastPara="1" wrap="square" lIns="91425" tIns="45700" rIns="91425" bIns="45700" anchor="t" anchorCtr="0">
            <a:noAutofit/>
          </a:bodyPr>
          <a:lstStyle/>
          <a:p>
            <a:pPr marL="0" lvl="0" indent="0" algn="ctr" rtl="0">
              <a:lnSpc>
                <a:spcPct val="100000"/>
              </a:lnSpc>
              <a:spcBef>
                <a:spcPts val="1500"/>
              </a:spcBef>
              <a:spcAft>
                <a:spcPts val="0"/>
              </a:spcAft>
              <a:buClr>
                <a:schemeClr val="dk1"/>
              </a:buClr>
              <a:buSzPts val="1100"/>
              <a:buFont typeface="Arial"/>
              <a:buNone/>
            </a:pPr>
            <a:r>
              <a:rPr lang="en-US" sz="1800" b="0" u="sng">
                <a:solidFill>
                  <a:schemeClr val="hlink"/>
                </a:solidFill>
                <a:hlinkClick r:id="rId3"/>
              </a:rPr>
              <a:t>WISE Classroom E-Learnings</a:t>
            </a:r>
            <a:endParaRPr sz="1800">
              <a:solidFill>
                <a:srgbClr val="292F33"/>
              </a:solidFill>
            </a:endParaRPr>
          </a:p>
          <a:p>
            <a:pPr marL="0" lvl="0" indent="0" algn="l" rtl="0">
              <a:lnSpc>
                <a:spcPct val="115000"/>
              </a:lnSpc>
              <a:spcBef>
                <a:spcPts val="2300"/>
              </a:spcBef>
              <a:spcAft>
                <a:spcPts val="0"/>
              </a:spcAft>
              <a:buClr>
                <a:schemeClr val="dk1"/>
              </a:buClr>
              <a:buSzPts val="1100"/>
              <a:buFont typeface="Arial"/>
              <a:buNone/>
            </a:pPr>
            <a:r>
              <a:rPr lang="en-US" sz="1500"/>
              <a:t>WISE User Basics</a:t>
            </a:r>
            <a:endParaRPr sz="1500"/>
          </a:p>
          <a:p>
            <a:pPr marL="0" lvl="0" indent="0" algn="l" rtl="0">
              <a:lnSpc>
                <a:spcPct val="115000"/>
              </a:lnSpc>
              <a:spcBef>
                <a:spcPts val="0"/>
              </a:spcBef>
              <a:spcAft>
                <a:spcPts val="0"/>
              </a:spcAft>
              <a:buClr>
                <a:schemeClr val="dk1"/>
              </a:buClr>
              <a:buSzPts val="1100"/>
              <a:buFont typeface="Arial"/>
              <a:buNone/>
            </a:pPr>
            <a:r>
              <a:rPr lang="en-US" sz="1500" b="0"/>
              <a:t>WISE Overview, WISE Security, Data Submission Process, Data Flow, Resources, *Certification Quiz</a:t>
            </a:r>
            <a:endParaRPr sz="1500" b="0"/>
          </a:p>
          <a:p>
            <a:pPr marL="0" lvl="0" indent="0" algn="l" rtl="0">
              <a:lnSpc>
                <a:spcPct val="115000"/>
              </a:lnSpc>
              <a:spcBef>
                <a:spcPts val="0"/>
              </a:spcBef>
              <a:spcAft>
                <a:spcPts val="0"/>
              </a:spcAft>
              <a:buClr>
                <a:schemeClr val="dk1"/>
              </a:buClr>
              <a:buSzPts val="1100"/>
              <a:buFont typeface="Arial"/>
              <a:buNone/>
            </a:pPr>
            <a:endParaRPr sz="800" b="0"/>
          </a:p>
          <a:p>
            <a:pPr marL="0" lvl="0" indent="0" algn="l" rtl="0">
              <a:lnSpc>
                <a:spcPct val="115000"/>
              </a:lnSpc>
              <a:spcBef>
                <a:spcPts val="0"/>
              </a:spcBef>
              <a:spcAft>
                <a:spcPts val="0"/>
              </a:spcAft>
              <a:buClr>
                <a:schemeClr val="dk1"/>
              </a:buClr>
              <a:buSzPts val="1100"/>
              <a:buFont typeface="Arial"/>
              <a:buNone/>
            </a:pPr>
            <a:r>
              <a:rPr lang="en-US" sz="1500"/>
              <a:t>WISEid </a:t>
            </a:r>
            <a:r>
              <a:rPr lang="en-US" sz="1500" b="0"/>
              <a:t>                                                                                                          </a:t>
            </a:r>
            <a:endParaRPr sz="1500" b="0"/>
          </a:p>
          <a:p>
            <a:pPr marL="0" lvl="0" indent="0" algn="l" rtl="0">
              <a:lnSpc>
                <a:spcPct val="115000"/>
              </a:lnSpc>
              <a:spcBef>
                <a:spcPts val="0"/>
              </a:spcBef>
              <a:spcAft>
                <a:spcPts val="0"/>
              </a:spcAft>
              <a:buClr>
                <a:schemeClr val="dk1"/>
              </a:buClr>
              <a:buSzPts val="1100"/>
              <a:buFont typeface="Arial"/>
              <a:buNone/>
            </a:pPr>
            <a:r>
              <a:rPr lang="en-US" sz="1500" b="0"/>
              <a:t>WISEid Overview &amp; Person Menu, WISEid File Tasks Menu, WISEid Reports *Certification Quiz</a:t>
            </a:r>
            <a:endParaRPr sz="1500" b="0"/>
          </a:p>
          <a:p>
            <a:pPr marL="0" lvl="0" indent="0" algn="l" rtl="0">
              <a:lnSpc>
                <a:spcPct val="115000"/>
              </a:lnSpc>
              <a:spcBef>
                <a:spcPts val="0"/>
              </a:spcBef>
              <a:spcAft>
                <a:spcPts val="0"/>
              </a:spcAft>
              <a:buClr>
                <a:schemeClr val="dk1"/>
              </a:buClr>
              <a:buSzPts val="1100"/>
              <a:buFont typeface="Arial"/>
              <a:buNone/>
            </a:pPr>
            <a:endParaRPr sz="800" b="0"/>
          </a:p>
          <a:p>
            <a:pPr marL="0" lvl="0" indent="0" algn="l" rtl="0">
              <a:lnSpc>
                <a:spcPct val="115000"/>
              </a:lnSpc>
              <a:spcBef>
                <a:spcPts val="0"/>
              </a:spcBef>
              <a:spcAft>
                <a:spcPts val="0"/>
              </a:spcAft>
              <a:buClr>
                <a:schemeClr val="dk1"/>
              </a:buClr>
              <a:buSzPts val="1100"/>
              <a:buFont typeface="Arial"/>
              <a:buNone/>
            </a:pPr>
            <a:r>
              <a:rPr lang="en-US" sz="1500"/>
              <a:t>WISEdata</a:t>
            </a:r>
            <a:endParaRPr sz="1500"/>
          </a:p>
          <a:p>
            <a:pPr marL="0" lvl="0" indent="0" algn="l" rtl="0">
              <a:lnSpc>
                <a:spcPct val="115000"/>
              </a:lnSpc>
              <a:spcBef>
                <a:spcPts val="0"/>
              </a:spcBef>
              <a:spcAft>
                <a:spcPts val="0"/>
              </a:spcAft>
              <a:buClr>
                <a:schemeClr val="dk1"/>
              </a:buClr>
              <a:buSzPts val="1100"/>
              <a:buFont typeface="Arial"/>
              <a:buNone/>
            </a:pPr>
            <a:r>
              <a:rPr lang="en-US" sz="1500" b="0"/>
              <a:t>WISEdata Overview, WISEdata Exports, Validations, Roster, Career Education, Discipline, *Certification Quiz</a:t>
            </a:r>
            <a:endParaRPr sz="1500" b="0"/>
          </a:p>
          <a:p>
            <a:pPr marL="0" lvl="0" indent="0" algn="l" rtl="0">
              <a:lnSpc>
                <a:spcPct val="115000"/>
              </a:lnSpc>
              <a:spcBef>
                <a:spcPts val="0"/>
              </a:spcBef>
              <a:spcAft>
                <a:spcPts val="0"/>
              </a:spcAft>
              <a:buClr>
                <a:schemeClr val="dk1"/>
              </a:buClr>
              <a:buSzPts val="1100"/>
              <a:buFont typeface="Arial"/>
              <a:buNone/>
            </a:pPr>
            <a:endParaRPr sz="800" b="0"/>
          </a:p>
          <a:p>
            <a:pPr marL="0" lvl="0" indent="0" algn="l" rtl="0">
              <a:lnSpc>
                <a:spcPct val="115000"/>
              </a:lnSpc>
              <a:spcBef>
                <a:spcPts val="0"/>
              </a:spcBef>
              <a:spcAft>
                <a:spcPts val="0"/>
              </a:spcAft>
              <a:buClr>
                <a:schemeClr val="dk1"/>
              </a:buClr>
              <a:buSzPts val="1100"/>
              <a:buFont typeface="Arial"/>
              <a:buNone/>
            </a:pPr>
            <a:r>
              <a:rPr lang="en-US" sz="1500"/>
              <a:t>WISEdata: Understanding Economically Disadvantaged Status Data Reporting</a:t>
            </a:r>
            <a:endParaRPr sz="1500"/>
          </a:p>
          <a:p>
            <a:pPr marL="0" lvl="0" indent="0" algn="l" rtl="0">
              <a:lnSpc>
                <a:spcPct val="115000"/>
              </a:lnSpc>
              <a:spcBef>
                <a:spcPts val="0"/>
              </a:spcBef>
              <a:spcAft>
                <a:spcPts val="0"/>
              </a:spcAft>
              <a:buClr>
                <a:schemeClr val="dk1"/>
              </a:buClr>
              <a:buSzPts val="1100"/>
              <a:buFont typeface="Arial"/>
              <a:buNone/>
            </a:pPr>
            <a:r>
              <a:rPr lang="en-US" sz="1500" b="0"/>
              <a:t>Economically Disadvantaged Status Data, Obtaining Economically Disadvantaged Status Data, Review in WISEdata Portal, Review in WISEdash for Districts, *Certification Quiz</a:t>
            </a:r>
            <a:endParaRPr sz="1500">
              <a:solidFill>
                <a:srgbClr val="292F33"/>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Helpful Resources</a:t>
            </a:r>
            <a:endParaRPr/>
          </a:p>
        </p:txBody>
      </p:sp>
      <p:sp>
        <p:nvSpPr>
          <p:cNvPr id="154" name="Google Shape;154;p27"/>
          <p:cNvSpPr txBox="1">
            <a:spLocks noGrp="1"/>
          </p:cNvSpPr>
          <p:nvPr>
            <p:ph type="body" idx="2"/>
          </p:nvPr>
        </p:nvSpPr>
        <p:spPr>
          <a:xfrm>
            <a:off x="213825" y="1533775"/>
            <a:ext cx="8865000" cy="1648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b="0" u="sng">
                <a:solidFill>
                  <a:srgbClr val="4FC3F7"/>
                </a:solidFill>
                <a:hlinkClick r:id="rId3">
                  <a:extLst>
                    <a:ext uri="{A12FA001-AC4F-418D-AE19-62706E023703}">
                      <ahyp:hlinkClr xmlns:ahyp="http://schemas.microsoft.com/office/drawing/2018/hyperlinkcolor" val="tx"/>
                    </a:ext>
                  </a:extLst>
                </a:hlinkClick>
              </a:rPr>
              <a:t>WISEdata Help</a:t>
            </a:r>
            <a:r>
              <a:rPr lang="en-US" sz="1800" b="0"/>
              <a:t>: links to WISE help pages and useful resources</a:t>
            </a:r>
            <a:endParaRPr sz="1800" b="0"/>
          </a:p>
          <a:p>
            <a:pPr marL="0" lvl="0" indent="0" algn="l" rtl="0">
              <a:lnSpc>
                <a:spcPct val="115000"/>
              </a:lnSpc>
              <a:spcBef>
                <a:spcPts val="0"/>
              </a:spcBef>
              <a:spcAft>
                <a:spcPts val="0"/>
              </a:spcAft>
              <a:buNone/>
            </a:pPr>
            <a:r>
              <a:rPr lang="en-US" sz="1800" b="0" u="sng">
                <a:solidFill>
                  <a:srgbClr val="4FC3F7"/>
                </a:solidFill>
                <a:hlinkClick r:id="rId4">
                  <a:extLst>
                    <a:ext uri="{A12FA001-AC4F-418D-AE19-62706E023703}">
                      <ahyp:hlinkClr xmlns:ahyp="http://schemas.microsoft.com/office/drawing/2018/hyperlinkcolor" val="tx"/>
                    </a:ext>
                  </a:extLst>
                </a:hlinkClick>
              </a:rPr>
              <a:t>Data Elements</a:t>
            </a:r>
            <a:r>
              <a:rPr lang="en-US" sz="1800" b="0"/>
              <a:t>: list of links to all WISEdata data elements and their descriptions, uses, and codes</a:t>
            </a:r>
            <a:endParaRPr sz="1800" b="0"/>
          </a:p>
          <a:p>
            <a:pPr marL="0" lvl="0" indent="0" algn="l" rtl="0">
              <a:lnSpc>
                <a:spcPct val="115000"/>
              </a:lnSpc>
              <a:spcBef>
                <a:spcPts val="0"/>
              </a:spcBef>
              <a:spcAft>
                <a:spcPts val="0"/>
              </a:spcAft>
              <a:buNone/>
            </a:pPr>
            <a:r>
              <a:rPr lang="en-US" sz="1800" b="0" u="sng">
                <a:solidFill>
                  <a:srgbClr val="4FC3F7"/>
                </a:solidFill>
                <a:hlinkClick r:id="rId5">
                  <a:extLst>
                    <a:ext uri="{A12FA001-AC4F-418D-AE19-62706E023703}">
                      <ahyp:hlinkClr xmlns:ahyp="http://schemas.microsoft.com/office/drawing/2018/hyperlinkcolor" val="tx"/>
                    </a:ext>
                  </a:extLst>
                </a:hlinkClick>
              </a:rPr>
              <a:t>Knowledge Base articles</a:t>
            </a:r>
            <a:r>
              <a:rPr lang="en-US" sz="1800" b="0"/>
              <a:t>: useful articles on validations and other related topics</a:t>
            </a:r>
            <a:endParaRPr sz="1800" b="0"/>
          </a:p>
          <a:p>
            <a:pPr marL="0" lvl="0" indent="0" algn="l" rtl="0">
              <a:lnSpc>
                <a:spcPct val="115000"/>
              </a:lnSpc>
              <a:spcBef>
                <a:spcPts val="0"/>
              </a:spcBef>
              <a:spcAft>
                <a:spcPts val="0"/>
              </a:spcAft>
              <a:buNone/>
            </a:pPr>
            <a:r>
              <a:rPr lang="en-US" sz="1800" b="0" u="sng">
                <a:solidFill>
                  <a:srgbClr val="4FC3F7"/>
                </a:solidFill>
                <a:hlinkClick r:id="rId6">
                  <a:extLst>
                    <a:ext uri="{A12FA001-AC4F-418D-AE19-62706E023703}">
                      <ahyp:hlinkClr xmlns:ahyp="http://schemas.microsoft.com/office/drawing/2018/hyperlinkcolor" val="tx"/>
                    </a:ext>
                  </a:extLst>
                </a:hlinkClick>
              </a:rPr>
              <a:t>Info for Schools</a:t>
            </a:r>
            <a:r>
              <a:rPr lang="en-US" sz="1800" b="0"/>
              <a:t>: basics of getting started with WISEid</a:t>
            </a:r>
            <a:endParaRPr sz="1800" b="0"/>
          </a:p>
          <a:p>
            <a:pPr marL="0" lvl="0" indent="0" algn="l" rtl="0">
              <a:lnSpc>
                <a:spcPct val="115000"/>
              </a:lnSpc>
              <a:spcBef>
                <a:spcPts val="0"/>
              </a:spcBef>
              <a:spcAft>
                <a:spcPts val="0"/>
              </a:spcAft>
              <a:buNone/>
            </a:pPr>
            <a:r>
              <a:rPr lang="en-US" sz="1800" b="0" u="sng">
                <a:solidFill>
                  <a:srgbClr val="4FC3F7"/>
                </a:solidFill>
                <a:hlinkClick r:id="rId7">
                  <a:extLst>
                    <a:ext uri="{A12FA001-AC4F-418D-AE19-62706E023703}">
                      <ahyp:hlinkClr xmlns:ahyp="http://schemas.microsoft.com/office/drawing/2018/hyperlinkcolor" val="tx"/>
                    </a:ext>
                  </a:extLst>
                </a:hlinkClick>
              </a:rPr>
              <a:t>Google+ Community</a:t>
            </a:r>
            <a:r>
              <a:rPr lang="en-US" sz="1800" b="0"/>
              <a:t>: WISEdata community to view and post questions and comments to fellow users</a:t>
            </a:r>
            <a:endParaRPr sz="1800" b="0"/>
          </a:p>
          <a:p>
            <a:pPr marL="0" lvl="0" indent="0" algn="l" rtl="0">
              <a:lnSpc>
                <a:spcPct val="115000"/>
              </a:lnSpc>
              <a:spcBef>
                <a:spcPts val="0"/>
              </a:spcBef>
              <a:spcAft>
                <a:spcPts val="0"/>
              </a:spcAft>
              <a:buNone/>
            </a:pPr>
            <a:r>
              <a:rPr lang="en-US" sz="1800" b="0" u="sng">
                <a:solidFill>
                  <a:srgbClr val="4FC3F7"/>
                </a:solidFill>
                <a:hlinkClick r:id="rId8">
                  <a:extLst>
                    <a:ext uri="{A12FA001-AC4F-418D-AE19-62706E023703}">
                      <ahyp:hlinkClr xmlns:ahyp="http://schemas.microsoft.com/office/drawing/2018/hyperlinkcolor" val="tx"/>
                    </a:ext>
                  </a:extLst>
                </a:hlinkClick>
              </a:rPr>
              <a:t>WISEdata Events Calendar</a:t>
            </a:r>
            <a:r>
              <a:rPr lang="en-US" sz="1800" b="0"/>
              <a:t>: View deadlines, trainings, webinars, etc.</a:t>
            </a:r>
            <a:endParaRPr sz="1800" b="0"/>
          </a:p>
          <a:p>
            <a:pPr marL="0" lvl="0" indent="0" algn="ctr" rtl="0">
              <a:lnSpc>
                <a:spcPct val="115000"/>
              </a:lnSpc>
              <a:spcBef>
                <a:spcPts val="0"/>
              </a:spcBef>
              <a:spcAft>
                <a:spcPts val="0"/>
              </a:spcAft>
              <a:buNone/>
            </a:pPr>
            <a:endParaRPr sz="2200" b="0"/>
          </a:p>
          <a:p>
            <a:pPr marL="0" lvl="0" indent="0" algn="l" rtl="0">
              <a:spcBef>
                <a:spcPts val="0"/>
              </a:spcBef>
              <a:spcAft>
                <a:spcPts val="439"/>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Giving Feedback</a:t>
            </a:r>
            <a:endParaRPr/>
          </a:p>
        </p:txBody>
      </p:sp>
      <p:sp>
        <p:nvSpPr>
          <p:cNvPr id="160" name="Google Shape;160;p28"/>
          <p:cNvSpPr txBox="1"/>
          <p:nvPr/>
        </p:nvSpPr>
        <p:spPr>
          <a:xfrm>
            <a:off x="493700" y="966663"/>
            <a:ext cx="8069100" cy="220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1" i="0" u="none" strike="noStrike" kern="0" cap="none" spc="0" normalizeH="0" baseline="0" noProof="0">
                <a:ln>
                  <a:noFill/>
                </a:ln>
                <a:solidFill>
                  <a:srgbClr val="000000"/>
                </a:solidFill>
                <a:effectLst/>
                <a:uLnTx/>
                <a:uFillTx/>
                <a:latin typeface="Lato"/>
                <a:ea typeface="Lato"/>
                <a:cs typeface="Lato"/>
                <a:sym typeface="Lato"/>
              </a:rPr>
              <a:t>Within most DPI applications you can</a:t>
            </a:r>
            <a:endParaRPr kumimoji="0" sz="22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Lato"/>
                <a:ea typeface="Lato"/>
                <a:cs typeface="Lato"/>
                <a:sym typeface="Lato"/>
              </a:rPr>
              <a:t>provide feedback directly,</a:t>
            </a: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Lato"/>
                <a:ea typeface="Lato"/>
                <a:cs typeface="Lato"/>
                <a:sym typeface="Lato"/>
              </a:rPr>
              <a:t>enter a new suggestion, and</a:t>
            </a: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Lato"/>
                <a:ea typeface="Lato"/>
                <a:cs typeface="Lato"/>
                <a:sym typeface="Lato"/>
              </a:rPr>
              <a:t>vote on suggestions made by other people.</a:t>
            </a: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1" name="Google Shape;161;p28"/>
          <p:cNvPicPr preferRelativeResize="0"/>
          <p:nvPr/>
        </p:nvPicPr>
        <p:blipFill>
          <a:blip r:embed="rId3">
            <a:alphaModFix/>
          </a:blip>
          <a:stretch>
            <a:fillRect/>
          </a:stretch>
        </p:blipFill>
        <p:spPr>
          <a:xfrm>
            <a:off x="764025" y="3286650"/>
            <a:ext cx="3905250" cy="504825"/>
          </a:xfrm>
          <a:prstGeom prst="rect">
            <a:avLst/>
          </a:prstGeom>
          <a:noFill/>
          <a:ln>
            <a:noFill/>
          </a:ln>
        </p:spPr>
      </p:pic>
      <p:pic>
        <p:nvPicPr>
          <p:cNvPr id="162" name="Google Shape;162;p28"/>
          <p:cNvPicPr preferRelativeResize="0"/>
          <p:nvPr/>
        </p:nvPicPr>
        <p:blipFill>
          <a:blip r:embed="rId4">
            <a:alphaModFix/>
          </a:blip>
          <a:stretch>
            <a:fillRect/>
          </a:stretch>
        </p:blipFill>
        <p:spPr>
          <a:xfrm>
            <a:off x="5494875" y="3215213"/>
            <a:ext cx="3381375" cy="6477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Thank you!</a:t>
            </a:r>
            <a:endParaRPr/>
          </a:p>
        </p:txBody>
      </p:sp>
      <p:pic>
        <p:nvPicPr>
          <p:cNvPr id="168" name="Google Shape;168;p29"/>
          <p:cNvPicPr preferRelativeResize="0"/>
          <p:nvPr/>
        </p:nvPicPr>
        <p:blipFill>
          <a:blip r:embed="rId3">
            <a:alphaModFix/>
          </a:blip>
          <a:stretch>
            <a:fillRect/>
          </a:stretch>
        </p:blipFill>
        <p:spPr>
          <a:xfrm>
            <a:off x="3116275" y="1208913"/>
            <a:ext cx="2857500" cy="695325"/>
          </a:xfrm>
          <a:prstGeom prst="rect">
            <a:avLst/>
          </a:prstGeom>
          <a:noFill/>
          <a:ln>
            <a:noFill/>
          </a:ln>
        </p:spPr>
      </p:pic>
      <p:pic>
        <p:nvPicPr>
          <p:cNvPr id="169" name="Google Shape;169;p29"/>
          <p:cNvPicPr preferRelativeResize="0"/>
          <p:nvPr/>
        </p:nvPicPr>
        <p:blipFill>
          <a:blip r:embed="rId4">
            <a:alphaModFix/>
          </a:blip>
          <a:stretch>
            <a:fillRect/>
          </a:stretch>
        </p:blipFill>
        <p:spPr>
          <a:xfrm>
            <a:off x="2878150" y="2005000"/>
            <a:ext cx="3333750" cy="11906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779929" y="1160196"/>
            <a:ext cx="7584141" cy="227328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33399"/>
              </a:buClr>
              <a:buSzPts val="4000"/>
              <a:buNone/>
            </a:pPr>
            <a:r>
              <a:rPr lang="en-US" sz="4800" dirty="0"/>
              <a:t>Licensing in Charter Schools</a:t>
            </a:r>
          </a:p>
        </p:txBody>
      </p:sp>
      <p:sp>
        <p:nvSpPr>
          <p:cNvPr id="31" name="Google Shape;31;p6"/>
          <p:cNvSpPr txBox="1">
            <a:spLocks noGrp="1"/>
          </p:cNvSpPr>
          <p:nvPr>
            <p:ph type="body" idx="2"/>
          </p:nvPr>
        </p:nvSpPr>
        <p:spPr>
          <a:xfrm>
            <a:off x="6195462" y="3295933"/>
            <a:ext cx="1984917" cy="1068417"/>
          </a:xfrm>
          <a:prstGeom prst="rect">
            <a:avLst/>
          </a:prstGeom>
          <a:noFill/>
          <a:ln>
            <a:noFill/>
          </a:ln>
        </p:spPr>
        <p:txBody>
          <a:bodyPr spcFirstLastPara="1" wrap="square" lIns="91425" tIns="45700" rIns="91425" bIns="45700" anchor="t" anchorCtr="0">
            <a:noAutofit/>
          </a:bodyPr>
          <a:lstStyle/>
          <a:p>
            <a:pPr marL="0" lvl="0" indent="0" algn="l" rtl="0">
              <a:lnSpc>
                <a:spcPct val="89681"/>
              </a:lnSpc>
              <a:spcBef>
                <a:spcPts val="1200"/>
              </a:spcBef>
              <a:spcAft>
                <a:spcPts val="0"/>
              </a:spcAft>
              <a:buClr>
                <a:schemeClr val="dk1"/>
              </a:buClr>
              <a:buSzPts val="1318"/>
              <a:buNone/>
            </a:pPr>
            <a:r>
              <a:rPr lang="en-US" sz="1318" dirty="0"/>
              <a:t>Julie Hagen </a:t>
            </a:r>
          </a:p>
          <a:p>
            <a:pPr marL="0" lvl="0" indent="0" algn="l" rtl="0">
              <a:lnSpc>
                <a:spcPct val="89681"/>
              </a:lnSpc>
              <a:spcBef>
                <a:spcPts val="1200"/>
              </a:spcBef>
              <a:spcAft>
                <a:spcPts val="0"/>
              </a:spcAft>
              <a:buClr>
                <a:schemeClr val="dk1"/>
              </a:buClr>
              <a:buSzPts val="1318"/>
              <a:buNone/>
            </a:pPr>
            <a:r>
              <a:rPr lang="en-US" sz="1318" dirty="0"/>
              <a:t>Education Consultant</a:t>
            </a:r>
          </a:p>
          <a:p>
            <a:pPr marL="0" lvl="0" indent="0" algn="l" rtl="0">
              <a:lnSpc>
                <a:spcPct val="89681"/>
              </a:lnSpc>
              <a:spcBef>
                <a:spcPts val="1200"/>
              </a:spcBef>
              <a:spcAft>
                <a:spcPts val="0"/>
              </a:spcAft>
              <a:buClr>
                <a:schemeClr val="dk1"/>
              </a:buClr>
              <a:buSzPts val="1318"/>
              <a:buNone/>
            </a:pPr>
            <a:r>
              <a:rPr lang="en-US" sz="1318" dirty="0"/>
              <a:t>July 2021</a:t>
            </a:r>
            <a:endParaRP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8"/>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Licensing for Teachers</a:t>
            </a:r>
            <a:endParaRPr dirty="0"/>
          </a:p>
        </p:txBody>
      </p:sp>
      <p:sp>
        <p:nvSpPr>
          <p:cNvPr id="43" name="Google Shape;43;p8"/>
          <p:cNvSpPr txBox="1">
            <a:spLocks noGrp="1"/>
          </p:cNvSpPr>
          <p:nvPr>
            <p:ph type="body" idx="2"/>
          </p:nvPr>
        </p:nvSpPr>
        <p:spPr>
          <a:xfrm>
            <a:off x="854128" y="1349840"/>
            <a:ext cx="3588275" cy="3374560"/>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1800"/>
              <a:buChar char="•"/>
            </a:pPr>
            <a:r>
              <a:rPr lang="en-US" sz="1400" b="1" dirty="0"/>
              <a:t>Teachers must hold a license that covers the grades and subjects they are teaching at the Tier I, Tier II (provisional), Tier III (lifetime) or Tier IV (master educator) level.</a:t>
            </a:r>
            <a:endParaRPr sz="1400" dirty="0"/>
          </a:p>
          <a:p>
            <a:pPr marL="164592" lvl="0" indent="-164592" algn="l" rtl="0">
              <a:lnSpc>
                <a:spcPct val="100000"/>
              </a:lnSpc>
              <a:spcBef>
                <a:spcPts val="2839"/>
              </a:spcBef>
              <a:spcAft>
                <a:spcPts val="0"/>
              </a:spcAft>
              <a:buClr>
                <a:schemeClr val="dk1"/>
              </a:buClr>
              <a:buSzPts val="1800"/>
              <a:buChar char="•"/>
            </a:pPr>
            <a:r>
              <a:rPr lang="en-US" sz="1400" b="1" dirty="0"/>
              <a:t>The tiered licensing system allows teachers to be hired </a:t>
            </a:r>
            <a:r>
              <a:rPr lang="en-US" sz="1400" dirty="0"/>
              <a:t>without  completing an approved program, but the tier of license will drive eligibility for other licenses.</a:t>
            </a:r>
          </a:p>
          <a:p>
            <a:pPr marL="164592" lvl="0" indent="-164592" algn="l" rtl="0">
              <a:lnSpc>
                <a:spcPct val="100000"/>
              </a:lnSpc>
              <a:spcBef>
                <a:spcPts val="2839"/>
              </a:spcBef>
              <a:spcAft>
                <a:spcPts val="0"/>
              </a:spcAft>
              <a:buClr>
                <a:schemeClr val="dk1"/>
              </a:buClr>
              <a:buSzPts val="1800"/>
              <a:buChar char="•"/>
            </a:pPr>
            <a:r>
              <a:rPr lang="en-US" sz="1400" dirty="0"/>
              <a:t>Charter license requires demonstration of content knowledge.</a:t>
            </a:r>
          </a:p>
          <a:p>
            <a:pPr marL="164592" lvl="0" indent="-164592" algn="l" rtl="0">
              <a:lnSpc>
                <a:spcPct val="100000"/>
              </a:lnSpc>
              <a:spcBef>
                <a:spcPts val="2839"/>
              </a:spcBef>
              <a:spcAft>
                <a:spcPts val="0"/>
              </a:spcAft>
              <a:buClr>
                <a:schemeClr val="dk1"/>
              </a:buClr>
              <a:buSzPts val="1800"/>
              <a:buChar char="•"/>
            </a:pPr>
            <a:endParaRPr lang="en-US" sz="1600" dirty="0"/>
          </a:p>
          <a:p>
            <a:pPr marL="342900" lvl="0" indent="-304800" algn="l" rtl="0">
              <a:lnSpc>
                <a:spcPct val="130000"/>
              </a:lnSpc>
              <a:spcBef>
                <a:spcPts val="2839"/>
              </a:spcBef>
              <a:spcAft>
                <a:spcPts val="0"/>
              </a:spcAft>
              <a:buClr>
                <a:schemeClr val="dk1"/>
              </a:buClr>
              <a:buSzPts val="600"/>
              <a:buFont typeface="Arial"/>
              <a:buNone/>
            </a:pPr>
            <a:endParaRPr sz="600" dirty="0"/>
          </a:p>
          <a:p>
            <a:pPr marL="342900" lvl="0" indent="-304800" algn="l" rtl="0">
              <a:lnSpc>
                <a:spcPct val="130000"/>
              </a:lnSpc>
              <a:spcBef>
                <a:spcPts val="439"/>
              </a:spcBef>
              <a:spcAft>
                <a:spcPts val="0"/>
              </a:spcAft>
              <a:buClr>
                <a:schemeClr val="dk1"/>
              </a:buClr>
              <a:buSzPts val="600"/>
              <a:buFont typeface="Arial"/>
              <a:buNone/>
            </a:pPr>
            <a:endParaRPr sz="600" dirty="0"/>
          </a:p>
        </p:txBody>
      </p:sp>
      <p:pic>
        <p:nvPicPr>
          <p:cNvPr id="44" name="Google Shape;44;p8" descr="Teacher and students in laboratory"/>
          <p:cNvPicPr preferRelativeResize="0">
            <a:picLocks noGrp="1"/>
          </p:cNvPicPr>
          <p:nvPr>
            <p:ph type="pic" idx="3"/>
          </p:nvPr>
        </p:nvPicPr>
        <p:blipFill>
          <a:blip r:embed="rId3"/>
          <a:srcRect l="13172" r="13172"/>
          <a:stretch/>
        </p:blipFill>
        <p:spPr>
          <a:xfrm>
            <a:off x="4886799" y="1389050"/>
            <a:ext cx="3495633" cy="31639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Tiered licensing</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27"/>
              <a:buNone/>
            </a:pPr>
            <a:endParaRPr sz="2960" b="0" dirty="0">
              <a:solidFill>
                <a:schemeClr val="tx1"/>
              </a:solidFill>
            </a:endParaRPr>
          </a:p>
        </p:txBody>
      </p:sp>
      <p:pic>
        <p:nvPicPr>
          <p:cNvPr id="3" name="Picture 2">
            <a:extLst>
              <a:ext uri="{FF2B5EF4-FFF2-40B4-BE49-F238E27FC236}">
                <a16:creationId xmlns:a16="http://schemas.microsoft.com/office/drawing/2014/main" id="{A7776D13-617B-47F9-AB3B-0ADF34D10154}"/>
              </a:ext>
            </a:extLst>
          </p:cNvPr>
          <p:cNvPicPr>
            <a:picLocks noChangeAspect="1"/>
          </p:cNvPicPr>
          <p:nvPr/>
        </p:nvPicPr>
        <p:blipFill>
          <a:blip r:embed="rId3"/>
          <a:stretch>
            <a:fillRect/>
          </a:stretch>
        </p:blipFill>
        <p:spPr>
          <a:xfrm>
            <a:off x="583987" y="921656"/>
            <a:ext cx="7727577" cy="4221843"/>
          </a:xfrm>
          <a:prstGeom prst="rect">
            <a:avLst/>
          </a:prstGeom>
        </p:spPr>
      </p:pic>
    </p:spTree>
    <p:extLst>
      <p:ext uri="{BB962C8B-B14F-4D97-AF65-F5344CB8AC3E}">
        <p14:creationId xmlns:p14="http://schemas.microsoft.com/office/powerpoint/2010/main" val="4599879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Typical Scenarios for teachers</a:t>
            </a:r>
            <a:endParaRPr dirty="0"/>
          </a:p>
        </p:txBody>
      </p:sp>
      <p:sp>
        <p:nvSpPr>
          <p:cNvPr id="37" name="Google Shape;37;p7"/>
          <p:cNvSpPr txBox="1">
            <a:spLocks noGrp="1"/>
          </p:cNvSpPr>
          <p:nvPr>
            <p:ph type="body" idx="2"/>
          </p:nvPr>
        </p:nvSpPr>
        <p:spPr>
          <a:xfrm>
            <a:off x="690281" y="1048871"/>
            <a:ext cx="7727577" cy="3704557"/>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rPr>
              <a:t>Person with a bachelor’s degree is hired with no license</a:t>
            </a:r>
          </a:p>
          <a:p>
            <a:pPr marL="0" indent="0">
              <a:lnSpc>
                <a:spcPct val="100000"/>
              </a:lnSpc>
              <a:buSzPts val="2127"/>
              <a:buNone/>
            </a:pPr>
            <a:r>
              <a:rPr lang="en-US" sz="2960" b="0" dirty="0">
                <a:solidFill>
                  <a:schemeClr val="tx1"/>
                </a:solidFill>
              </a:rPr>
              <a:t>	</a:t>
            </a:r>
            <a:r>
              <a:rPr lang="en-US" sz="1600" b="0" dirty="0">
                <a:solidFill>
                  <a:schemeClr val="tx1"/>
                </a:solidFill>
                <a:latin typeface="Calibri" panose="020F0502020204030204" pitchFamily="34" charset="0"/>
                <a:cs typeface="Calibri" panose="020F0502020204030204" pitchFamily="34" charset="0"/>
              </a:rPr>
              <a:t>Licensing solution: Often times teachers are hired under the 1-year license with stipulations for the first year. By the end of the first year, the educator should either complete requirements for the charter school license or have made progress in an approved educator preparation program. </a:t>
            </a:r>
          </a:p>
          <a:p>
            <a:pPr marL="0" indent="0">
              <a:lnSpc>
                <a:spcPct val="100000"/>
              </a:lnSpc>
              <a:buSzPts val="2127"/>
              <a:buNone/>
            </a:pPr>
            <a:endParaRPr lang="en-US" sz="1600" b="0" dirty="0">
              <a:solidFill>
                <a:schemeClr val="tx1"/>
              </a:solidFill>
              <a:latin typeface="Calibri" panose="020F0502020204030204" pitchFamily="34" charset="0"/>
              <a:cs typeface="Calibri" panose="020F0502020204030204" pitchFamily="34" charset="0"/>
            </a:endParaRPr>
          </a:p>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rPr>
              <a:t>Person with a provisional license in math is hired to teach math and English</a:t>
            </a:r>
          </a:p>
          <a:p>
            <a:pPr marL="0" indent="0">
              <a:lnSpc>
                <a:spcPct val="100000"/>
              </a:lnSpc>
              <a:buSzPts val="2127"/>
              <a:buNone/>
            </a:pPr>
            <a:r>
              <a:rPr lang="en-US" sz="2400" b="0" dirty="0">
                <a:solidFill>
                  <a:schemeClr val="tx1"/>
                </a:solidFill>
                <a:latin typeface="Calibri" panose="020F0502020204030204" pitchFamily="34" charset="0"/>
                <a:cs typeface="Calibri" panose="020F0502020204030204" pitchFamily="34" charset="0"/>
              </a:rPr>
              <a:t>	</a:t>
            </a:r>
            <a:r>
              <a:rPr lang="en-US" sz="1600" b="0" dirty="0">
                <a:solidFill>
                  <a:schemeClr val="tx1"/>
                </a:solidFill>
                <a:latin typeface="Calibri" panose="020F0502020204030204" pitchFamily="34" charset="0"/>
                <a:cs typeface="Calibri" panose="020F0502020204030204" pitchFamily="34" charset="0"/>
              </a:rPr>
              <a:t>Licensing solution: A teacher can work under the 1-year license with stipulations for the first year. By the end of the first year, if this educator can pass a content test, can add another provisional license in English via content test or continue to renew the 1-year license with stipulations by making progress in an approved educator preparation program. </a:t>
            </a:r>
          </a:p>
        </p:txBody>
      </p:sp>
    </p:spTree>
    <p:extLst>
      <p:ext uri="{BB962C8B-B14F-4D97-AF65-F5344CB8AC3E}">
        <p14:creationId xmlns:p14="http://schemas.microsoft.com/office/powerpoint/2010/main" val="18272500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8"/>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Licensing for Administrators</a:t>
            </a:r>
            <a:endParaRPr dirty="0"/>
          </a:p>
        </p:txBody>
      </p:sp>
      <p:sp>
        <p:nvSpPr>
          <p:cNvPr id="43" name="Google Shape;43;p8"/>
          <p:cNvSpPr txBox="1">
            <a:spLocks noGrp="1"/>
          </p:cNvSpPr>
          <p:nvPr>
            <p:ph type="body" idx="2"/>
          </p:nvPr>
        </p:nvSpPr>
        <p:spPr>
          <a:xfrm>
            <a:off x="854128" y="1349839"/>
            <a:ext cx="3588275" cy="3497932"/>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2839"/>
              </a:spcBef>
              <a:spcAft>
                <a:spcPts val="0"/>
              </a:spcAft>
              <a:buClr>
                <a:schemeClr val="dk1"/>
              </a:buClr>
              <a:buSzPts val="1800"/>
              <a:buChar char="•"/>
            </a:pPr>
            <a:r>
              <a:rPr lang="en-US" sz="1600" dirty="0"/>
              <a:t>Charter School </a:t>
            </a:r>
            <a:r>
              <a:rPr lang="en-US" sz="1600" b="1" dirty="0"/>
              <a:t>Principal license is the only Tier I level license. </a:t>
            </a:r>
          </a:p>
          <a:p>
            <a:pPr marL="164592" lvl="0" indent="-164592" algn="l" rtl="0">
              <a:lnSpc>
                <a:spcPct val="100000"/>
              </a:lnSpc>
              <a:spcBef>
                <a:spcPts val="2839"/>
              </a:spcBef>
              <a:spcAft>
                <a:spcPts val="0"/>
              </a:spcAft>
              <a:buClr>
                <a:schemeClr val="dk1"/>
              </a:buClr>
              <a:buSzPts val="1800"/>
              <a:buChar char="•"/>
            </a:pPr>
            <a:r>
              <a:rPr lang="en-US" sz="1600" dirty="0"/>
              <a:t>Most principals or other school administrators will need to become eligible for a Tier II-Provisional license by completing a WI approved program or license by reciprocity or the out of state pathway. </a:t>
            </a:r>
          </a:p>
          <a:p>
            <a:pPr marL="0" lvl="0" indent="0" algn="l" rtl="0">
              <a:lnSpc>
                <a:spcPct val="100000"/>
              </a:lnSpc>
              <a:spcBef>
                <a:spcPts val="2839"/>
              </a:spcBef>
              <a:spcAft>
                <a:spcPts val="0"/>
              </a:spcAft>
              <a:buClr>
                <a:schemeClr val="dk1"/>
              </a:buClr>
              <a:buSzPts val="1800"/>
              <a:buNone/>
            </a:pPr>
            <a:endParaRPr sz="1600" b="1" dirty="0"/>
          </a:p>
          <a:p>
            <a:pPr marL="342900" lvl="0" indent="-304800" algn="l" rtl="0">
              <a:lnSpc>
                <a:spcPct val="130000"/>
              </a:lnSpc>
              <a:spcBef>
                <a:spcPts val="2839"/>
              </a:spcBef>
              <a:spcAft>
                <a:spcPts val="0"/>
              </a:spcAft>
              <a:buClr>
                <a:schemeClr val="dk1"/>
              </a:buClr>
              <a:buSzPts val="600"/>
              <a:buFont typeface="Arial"/>
              <a:buNone/>
            </a:pPr>
            <a:endParaRPr sz="600" dirty="0"/>
          </a:p>
          <a:p>
            <a:pPr marL="342900" lvl="0" indent="-304800" algn="l" rtl="0">
              <a:lnSpc>
                <a:spcPct val="130000"/>
              </a:lnSpc>
              <a:spcBef>
                <a:spcPts val="439"/>
              </a:spcBef>
              <a:spcAft>
                <a:spcPts val="0"/>
              </a:spcAft>
              <a:buClr>
                <a:schemeClr val="dk1"/>
              </a:buClr>
              <a:buSzPts val="600"/>
              <a:buFont typeface="Arial"/>
              <a:buNone/>
            </a:pPr>
            <a:endParaRPr sz="600" dirty="0"/>
          </a:p>
        </p:txBody>
      </p:sp>
      <p:pic>
        <p:nvPicPr>
          <p:cNvPr id="44" name="Google Shape;44;p8" descr="People in a meeting"/>
          <p:cNvPicPr preferRelativeResize="0">
            <a:picLocks noGrp="1"/>
          </p:cNvPicPr>
          <p:nvPr>
            <p:ph type="pic" idx="3"/>
          </p:nvPr>
        </p:nvPicPr>
        <p:blipFill>
          <a:blip r:embed="rId3"/>
          <a:srcRect l="13172" r="13172"/>
          <a:stretch/>
        </p:blipFill>
        <p:spPr>
          <a:xfrm>
            <a:off x="4886799" y="1389050"/>
            <a:ext cx="3495633" cy="316390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24423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0"/>
          <p:cNvSpPr txBox="1">
            <a:spLocks noGrp="1"/>
          </p:cNvSpPr>
          <p:nvPr>
            <p:ph type="title"/>
          </p:nvPr>
        </p:nvSpPr>
        <p:spPr>
          <a:xfrm>
            <a:off x="737730" y="146742"/>
            <a:ext cx="7668540" cy="572670"/>
          </a:xfrm>
          <a:prstGeom prst="rect">
            <a:avLst/>
          </a:prstGeom>
        </p:spPr>
        <p:txBody>
          <a:bodyPr spcFirstLastPara="1" wrap="square" lIns="82283" tIns="41130" rIns="82283" bIns="41130" anchor="b" anchorCtr="0">
            <a:noAutofit/>
          </a:bodyPr>
          <a:lstStyle/>
          <a:p>
            <a:r>
              <a:rPr lang="en-US"/>
              <a:t>EXEMPTIONS AND REQUIREMENTS</a:t>
            </a:r>
            <a:endParaRPr/>
          </a:p>
        </p:txBody>
      </p:sp>
      <p:sp>
        <p:nvSpPr>
          <p:cNvPr id="200" name="Google Shape;200;p20"/>
          <p:cNvSpPr txBox="1">
            <a:spLocks noGrp="1"/>
          </p:cNvSpPr>
          <p:nvPr>
            <p:ph type="body" idx="1"/>
          </p:nvPr>
        </p:nvSpPr>
        <p:spPr>
          <a:xfrm>
            <a:off x="737730" y="1152473"/>
            <a:ext cx="7668540" cy="3620160"/>
          </a:xfrm>
          <a:prstGeom prst="rect">
            <a:avLst/>
          </a:prstGeom>
        </p:spPr>
        <p:txBody>
          <a:bodyPr spcFirstLastPara="1" wrap="square" lIns="82283" tIns="41130" rIns="82283" bIns="41130" anchor="t" anchorCtr="0">
            <a:noAutofit/>
          </a:bodyPr>
          <a:lstStyle/>
          <a:p>
            <a:pPr indent="-337185">
              <a:buSzPts val="2300"/>
            </a:pPr>
            <a:r>
              <a:rPr lang="en-US" sz="2070"/>
              <a:t>Charter schools are exempt from most state education laws but must:</a:t>
            </a:r>
            <a:endParaRPr sz="2070"/>
          </a:p>
          <a:p>
            <a:pPr lvl="1" indent="-308610">
              <a:spcBef>
                <a:spcPts val="0"/>
              </a:spcBef>
              <a:buSzPts val="1800"/>
            </a:pPr>
            <a:r>
              <a:rPr lang="en-US" sz="1620"/>
              <a:t>Participate in the FORWARD and other state exams</a:t>
            </a:r>
            <a:endParaRPr sz="1620"/>
          </a:p>
          <a:p>
            <a:pPr lvl="1" indent="-308610">
              <a:spcBef>
                <a:spcPts val="0"/>
              </a:spcBef>
              <a:buSzPts val="1800"/>
            </a:pPr>
            <a:r>
              <a:rPr lang="en-US" sz="1620"/>
              <a:t>Complete the annual School Performance Report</a:t>
            </a:r>
            <a:endParaRPr sz="1620"/>
          </a:p>
          <a:p>
            <a:pPr lvl="1" indent="-308610">
              <a:spcBef>
                <a:spcPts val="0"/>
              </a:spcBef>
              <a:buSzPts val="1800"/>
            </a:pPr>
            <a:r>
              <a:rPr lang="en-US" sz="1620"/>
              <a:t>Count their students for membership</a:t>
            </a:r>
            <a:endParaRPr sz="1620"/>
          </a:p>
          <a:p>
            <a:pPr lvl="1" indent="-308610">
              <a:spcBef>
                <a:spcPts val="0"/>
              </a:spcBef>
              <a:buSzPts val="1800"/>
            </a:pPr>
            <a:r>
              <a:rPr lang="en-US" sz="1620"/>
              <a:t>Employ DPI-licensed teachers</a:t>
            </a:r>
            <a:endParaRPr sz="1620"/>
          </a:p>
          <a:p>
            <a:pPr lvl="1" indent="-308610">
              <a:spcBef>
                <a:spcPts val="0"/>
              </a:spcBef>
              <a:buSzPts val="1800"/>
            </a:pPr>
            <a:r>
              <a:rPr lang="en-US" sz="1620"/>
              <a:t>Have policies and procedures (ie Child Find)</a:t>
            </a:r>
            <a:endParaRPr sz="1620"/>
          </a:p>
          <a:p>
            <a:pPr lvl="1" indent="-308610">
              <a:spcBef>
                <a:spcPts val="0"/>
              </a:spcBef>
              <a:buSzPts val="1800"/>
            </a:pPr>
            <a:r>
              <a:rPr lang="en-US" sz="1620"/>
              <a:t>Participate in the self-assessment (PCSA) </a:t>
            </a:r>
            <a:endParaRPr sz="1620"/>
          </a:p>
          <a:p>
            <a:pPr lvl="1" indent="-308610">
              <a:spcBef>
                <a:spcPts val="0"/>
              </a:spcBef>
              <a:buClr>
                <a:schemeClr val="dk1"/>
              </a:buClr>
              <a:buSzPts val="1800"/>
            </a:pPr>
            <a:r>
              <a:rPr lang="en-US" sz="1620">
                <a:solidFill>
                  <a:schemeClr val="dk1"/>
                </a:solidFill>
              </a:rPr>
              <a:t>Must be open to all students in the district - cannot discriminate</a:t>
            </a:r>
            <a:endParaRPr sz="1620">
              <a:solidFill>
                <a:schemeClr val="dk1"/>
              </a:solidFill>
            </a:endParaRPr>
          </a:p>
          <a:p>
            <a:pPr lvl="1" indent="-308610">
              <a:spcBef>
                <a:spcPts val="0"/>
              </a:spcBef>
              <a:buClr>
                <a:schemeClr val="dk1"/>
              </a:buClr>
              <a:buSzPts val="1800"/>
            </a:pPr>
            <a:r>
              <a:rPr lang="en-US" sz="1620">
                <a:solidFill>
                  <a:schemeClr val="dk1"/>
                </a:solidFill>
              </a:rPr>
              <a:t>May not require any student to enroll</a:t>
            </a:r>
            <a:endParaRPr sz="1620">
              <a:solidFill>
                <a:schemeClr val="dk1"/>
              </a:solidFill>
            </a:endParaRPr>
          </a:p>
          <a:p>
            <a:pPr lvl="1" indent="-308610">
              <a:spcBef>
                <a:spcPts val="0"/>
              </a:spcBef>
              <a:buClr>
                <a:schemeClr val="dk1"/>
              </a:buClr>
              <a:buSzPts val="1800"/>
            </a:pPr>
            <a:r>
              <a:rPr lang="en-US" sz="1620">
                <a:solidFill>
                  <a:schemeClr val="dk1"/>
                </a:solidFill>
              </a:rPr>
              <a:t>May not charge tuition</a:t>
            </a:r>
            <a:endParaRPr sz="1620">
              <a:solidFill>
                <a:schemeClr val="dk1"/>
              </a:solidFill>
            </a:endParaRPr>
          </a:p>
          <a:p>
            <a:pPr lvl="1" indent="-308610">
              <a:spcBef>
                <a:spcPts val="0"/>
              </a:spcBef>
              <a:buClr>
                <a:schemeClr val="dk1"/>
              </a:buClr>
              <a:buSzPts val="1800"/>
            </a:pPr>
            <a:r>
              <a:rPr lang="en-US" sz="1620">
                <a:solidFill>
                  <a:schemeClr val="dk1"/>
                </a:solidFill>
              </a:rPr>
              <a:t>Must follow all health and safety requirements of public schools</a:t>
            </a:r>
            <a:endParaRPr sz="1620">
              <a:solidFill>
                <a:schemeClr val="dk1"/>
              </a:solidFill>
            </a:endParaRPr>
          </a:p>
          <a:p>
            <a:pPr lvl="1" indent="-308610">
              <a:spcBef>
                <a:spcPts val="0"/>
              </a:spcBef>
              <a:buClr>
                <a:schemeClr val="dk1"/>
              </a:buClr>
              <a:buSzPts val="1800"/>
            </a:pPr>
            <a:r>
              <a:rPr lang="en-US" sz="1620">
                <a:solidFill>
                  <a:schemeClr val="dk1"/>
                </a:solidFill>
              </a:rPr>
              <a:t>Conduct a lottery if more students apply than the contract allows</a:t>
            </a:r>
            <a:endParaRPr sz="162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Applicable law</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2127"/>
              <a:buFont typeface="Arial"/>
              <a:buChar char="•"/>
            </a:pPr>
            <a:r>
              <a:rPr lang="en-US" sz="2960" b="0" dirty="0">
                <a:solidFill>
                  <a:schemeClr val="tx1"/>
                </a:solidFill>
              </a:rPr>
              <a:t>Requirements for licensure: s.121.02/s.118.40(2r)</a:t>
            </a:r>
          </a:p>
          <a:p>
            <a:pPr marL="164592" lvl="0" indent="-164592" algn="l" rtl="0">
              <a:lnSpc>
                <a:spcPct val="100000"/>
              </a:lnSpc>
              <a:spcBef>
                <a:spcPts val="0"/>
              </a:spcBef>
              <a:spcAft>
                <a:spcPts val="0"/>
              </a:spcAft>
              <a:buClr>
                <a:schemeClr val="dk1"/>
              </a:buClr>
              <a:buSzPts val="2127"/>
              <a:buFont typeface="Arial"/>
              <a:buChar char="•"/>
            </a:pPr>
            <a:r>
              <a:rPr lang="en-US" sz="2960" b="0" dirty="0">
                <a:solidFill>
                  <a:schemeClr val="tx1"/>
                </a:solidFill>
              </a:rPr>
              <a:t>Charter school teacher license: s.115.28(7)(g)/s.118.40(2r)(d)1. </a:t>
            </a:r>
          </a:p>
          <a:p>
            <a:pPr marL="164592" lvl="0" indent="-164592" algn="l" rtl="0">
              <a:lnSpc>
                <a:spcPct val="100000"/>
              </a:lnSpc>
              <a:spcBef>
                <a:spcPts val="0"/>
              </a:spcBef>
              <a:spcAft>
                <a:spcPts val="0"/>
              </a:spcAft>
              <a:buClr>
                <a:schemeClr val="dk1"/>
              </a:buClr>
              <a:buSzPts val="2127"/>
              <a:buFont typeface="Arial"/>
              <a:buChar char="•"/>
            </a:pPr>
            <a:r>
              <a:rPr lang="en-US" sz="2960" b="0" dirty="0">
                <a:solidFill>
                  <a:schemeClr val="tx1"/>
                </a:solidFill>
              </a:rPr>
              <a:t>Charter school principal: s.115.28(7)(gm)</a:t>
            </a:r>
          </a:p>
          <a:p>
            <a:pPr marL="164592" lvl="0" indent="-164592" algn="l" rtl="0">
              <a:lnSpc>
                <a:spcPct val="100000"/>
              </a:lnSpc>
              <a:spcBef>
                <a:spcPts val="0"/>
              </a:spcBef>
              <a:spcAft>
                <a:spcPts val="0"/>
              </a:spcAft>
              <a:buClr>
                <a:schemeClr val="dk1"/>
              </a:buClr>
              <a:buSzPts val="2127"/>
              <a:buFont typeface="Arial"/>
              <a:buChar char="•"/>
            </a:pPr>
            <a:r>
              <a:rPr lang="en-US" sz="2960" b="0" dirty="0">
                <a:solidFill>
                  <a:schemeClr val="tx1"/>
                </a:solidFill>
              </a:rPr>
              <a:t>Virtual charter school requirements: s.118.40 (8)(b)</a:t>
            </a:r>
            <a:endParaRPr sz="2960" b="0" dirty="0">
              <a:solidFill>
                <a:schemeClr val="tx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Got Questions?</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27"/>
              <a:buNone/>
            </a:pPr>
            <a:r>
              <a:rPr lang="en-US" sz="2960" b="0" dirty="0">
                <a:solidFill>
                  <a:schemeClr val="tx1"/>
                </a:solidFill>
              </a:rPr>
              <a:t>If you have questions about licensing in general or for a specific person, submit your questions to: </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hlinkClick r:id="rId3"/>
              </a:rPr>
              <a:t>https://dpi.wi.gov/support/contact-us</a:t>
            </a: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p:txBody>
      </p:sp>
    </p:spTree>
    <p:extLst>
      <p:ext uri="{BB962C8B-B14F-4D97-AF65-F5344CB8AC3E}">
        <p14:creationId xmlns:p14="http://schemas.microsoft.com/office/powerpoint/2010/main" val="4065816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Slide" hidden="1">
            <a:extLst>
              <a:ext uri="{FF2B5EF4-FFF2-40B4-BE49-F238E27FC236}">
                <a16:creationId xmlns:a16="http://schemas.microsoft.com/office/drawing/2014/main" id="{010889CA-F73F-C640-BD77-F1E5519C243F}"/>
              </a:ext>
            </a:extLst>
          </p:cNvPr>
          <p:cNvSpPr>
            <a:spLocks noGrp="1"/>
          </p:cNvSpPr>
          <p:nvPr>
            <p:ph type="title" idx="4294967295"/>
          </p:nvPr>
        </p:nvSpPr>
        <p:spPr/>
        <p:txBody>
          <a:bodyPr/>
          <a:lstStyle/>
          <a:p>
            <a:r>
              <a:rPr lang="en-US" dirty="0"/>
              <a:t>Title Slide</a:t>
            </a:r>
          </a:p>
        </p:txBody>
      </p:sp>
      <p:sp>
        <p:nvSpPr>
          <p:cNvPr id="2" name="Text Placeholder 1"/>
          <p:cNvSpPr>
            <a:spLocks noGrp="1"/>
          </p:cNvSpPr>
          <p:nvPr>
            <p:ph type="body" sz="quarter" idx="10"/>
          </p:nvPr>
        </p:nvSpPr>
        <p:spPr>
          <a:xfrm>
            <a:off x="1751482" y="1321562"/>
            <a:ext cx="5591447" cy="2436706"/>
          </a:xfrm>
        </p:spPr>
        <p:txBody>
          <a:bodyPr>
            <a:normAutofit/>
          </a:bodyPr>
          <a:lstStyle/>
          <a:p>
            <a:pPr algn="ctr">
              <a:lnSpc>
                <a:spcPct val="100000"/>
              </a:lnSpc>
            </a:pPr>
            <a:r>
              <a:rPr lang="en-US" sz="4000" dirty="0"/>
              <a:t>Accountability for Schools and Districts</a:t>
            </a:r>
          </a:p>
          <a:p>
            <a:pPr algn="ctr">
              <a:lnSpc>
                <a:spcPct val="100000"/>
              </a:lnSpc>
            </a:pPr>
            <a:r>
              <a:rPr lang="en-US" sz="2400" dirty="0"/>
              <a:t>2020-21 School Year</a:t>
            </a:r>
          </a:p>
        </p:txBody>
      </p:sp>
      <p:sp>
        <p:nvSpPr>
          <p:cNvPr id="3" name="Text Placeholder 2"/>
          <p:cNvSpPr>
            <a:spLocks noGrp="1"/>
          </p:cNvSpPr>
          <p:nvPr>
            <p:ph type="body" sz="quarter" idx="11"/>
          </p:nvPr>
        </p:nvSpPr>
        <p:spPr>
          <a:xfrm>
            <a:off x="5918249" y="3758268"/>
            <a:ext cx="2948538" cy="545284"/>
          </a:xfrm>
        </p:spPr>
        <p:txBody>
          <a:bodyPr>
            <a:noAutofit/>
          </a:bodyPr>
          <a:lstStyle/>
          <a:p>
            <a:pPr>
              <a:lnSpc>
                <a:spcPts val="1182"/>
              </a:lnSpc>
              <a:spcAft>
                <a:spcPts val="1200"/>
              </a:spcAft>
            </a:pPr>
            <a:r>
              <a:rPr lang="en-US" sz="1318" dirty="0"/>
              <a:t>Office of Educational Accountability</a:t>
            </a:r>
          </a:p>
          <a:p>
            <a:pPr>
              <a:lnSpc>
                <a:spcPts val="1182"/>
              </a:lnSpc>
              <a:spcAft>
                <a:spcPts val="1200"/>
              </a:spcAft>
            </a:pPr>
            <a:r>
              <a:rPr lang="en-US" sz="1318" dirty="0"/>
              <a:t>July 2021</a:t>
            </a:r>
          </a:p>
        </p:txBody>
      </p:sp>
    </p:spTree>
    <p:extLst>
      <p:ext uri="{BB962C8B-B14F-4D97-AF65-F5344CB8AC3E}">
        <p14:creationId xmlns:p14="http://schemas.microsoft.com/office/powerpoint/2010/main" val="41853220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Wisconsin Accountability</a:t>
            </a:r>
          </a:p>
        </p:txBody>
      </p:sp>
      <p:sp>
        <p:nvSpPr>
          <p:cNvPr id="8" name="Google Shape;205;p30">
            <a:extLst>
              <a:ext uri="{FF2B5EF4-FFF2-40B4-BE49-F238E27FC236}">
                <a16:creationId xmlns:a16="http://schemas.microsoft.com/office/drawing/2014/main" id="{82005C45-6BAA-422A-B86A-10B685BC74A4}"/>
              </a:ext>
            </a:extLst>
          </p:cNvPr>
          <p:cNvSpPr txBox="1">
            <a:spLocks/>
          </p:cNvSpPr>
          <p:nvPr/>
        </p:nvSpPr>
        <p:spPr>
          <a:xfrm>
            <a:off x="239775" y="1014450"/>
            <a:ext cx="8275500" cy="3720300"/>
          </a:xfrm>
          <a:prstGeom prst="rect">
            <a:avLst/>
          </a:prstGeom>
          <a:noFill/>
          <a:ln>
            <a:noFill/>
          </a:ln>
        </p:spPr>
        <p:txBody>
          <a:bodyPr spcFirstLastPara="1" wrap="square" lIns="68575" tIns="34275" rIns="68575" bIns="34275" anchor="t" anchorCtr="0">
            <a:noAutofit/>
          </a:bodyPr>
          <a:lst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marR="0" lvl="0" indent="0" algn="l" defTabSz="685800" rtl="0" eaLnBrk="1" fontAlgn="auto" latinLnBrk="0" hangingPunct="1">
              <a:lnSpc>
                <a:spcPct val="150000"/>
              </a:lnSpc>
              <a:spcBef>
                <a:spcPts val="0"/>
              </a:spcBef>
              <a:spcAft>
                <a:spcPts val="0"/>
              </a:spcAft>
              <a:buClrTx/>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The Office of Educational Accountability implements several of Wisconsin's state and federal accountability systems.</a:t>
            </a:r>
          </a:p>
          <a:p>
            <a:pPr marL="114300" marR="0" lvl="0" indent="0" algn="l" defTabSz="685800" rtl="0" eaLnBrk="1" fontAlgn="auto" latinLnBrk="0" hangingPunct="1">
              <a:lnSpc>
                <a:spcPct val="150000"/>
              </a:lnSpc>
              <a:spcBef>
                <a:spcPts val="0"/>
              </a:spcBef>
              <a:spcAft>
                <a:spcPts val="0"/>
              </a:spcAft>
              <a:buClrTx/>
              <a:buSzPts val="1800"/>
              <a:buFont typeface="Arial"/>
              <a:buNone/>
              <a:tabLst/>
              <a:defRPr/>
            </a:pPr>
            <a:endParaRPr kumimoji="0" lang="en-US" sz="7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0" marR="0" lvl="1" indent="0" algn="l" defTabSz="685800" rtl="0" eaLnBrk="1" fontAlgn="auto" latinLnBrk="0" hangingPunct="1">
              <a:lnSpc>
                <a:spcPct val="150000"/>
              </a:lnSpc>
              <a:spcBef>
                <a:spcPts val="0"/>
              </a:spcBef>
              <a:spcAft>
                <a:spcPts val="0"/>
              </a:spcAft>
              <a:buClrTx/>
              <a:buSzPts val="1800"/>
              <a:buFont typeface="Lato" panose="020F0502020204030203" pitchFamily="34" charset="0"/>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State Accountability (report cards)</a:t>
            </a:r>
          </a:p>
          <a:p>
            <a:pPr marL="0" marR="0" lvl="1" indent="0" algn="l" defTabSz="685800" rtl="0" eaLnBrk="1" fontAlgn="auto" latinLnBrk="0" hangingPunct="1">
              <a:lnSpc>
                <a:spcPct val="150000"/>
              </a:lnSpc>
              <a:spcBef>
                <a:spcPts val="0"/>
              </a:spcBef>
              <a:spcAft>
                <a:spcPts val="0"/>
              </a:spcAft>
              <a:buClrTx/>
              <a:buSzPts val="1800"/>
              <a:buFont typeface="Lato" panose="020F0502020204030203" pitchFamily="34" charset="0"/>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Federal ESSA Accountability (identifications)</a:t>
            </a:r>
          </a:p>
          <a:p>
            <a:pPr marL="0" marR="0" lvl="1" indent="0" algn="l" defTabSz="685800" rtl="0" eaLnBrk="1" fontAlgn="auto" latinLnBrk="0" hangingPunct="1">
              <a:lnSpc>
                <a:spcPct val="150000"/>
              </a:lnSpc>
              <a:spcBef>
                <a:spcPts val="0"/>
              </a:spcBef>
              <a:spcAft>
                <a:spcPts val="0"/>
              </a:spcAft>
              <a:buClrTx/>
              <a:buSzPts val="1800"/>
              <a:buFont typeface="Lato" panose="020F0502020204030203" pitchFamily="34" charset="0"/>
              <a:buNone/>
              <a:tabLst/>
              <a:defRPr/>
            </a:pPr>
            <a:endParaRPr kumimoji="0" lang="en-US" sz="7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114300" marR="0" lvl="0" indent="0" algn="l" defTabSz="685800" rtl="0" eaLnBrk="1" fontAlgn="auto" latinLnBrk="0" hangingPunct="1">
              <a:lnSpc>
                <a:spcPct val="150000"/>
              </a:lnSpc>
              <a:spcBef>
                <a:spcPts val="0"/>
              </a:spcBef>
              <a:spcAft>
                <a:spcPts val="0"/>
              </a:spcAft>
              <a:buClrTx/>
              <a:buSzPts val="1800"/>
              <a:buFont typeface="Arial"/>
              <a:buNone/>
              <a:tabLst/>
              <a:defRPr/>
            </a:pPr>
            <a:r>
              <a:rPr kumimoji="0" lang="en-US" sz="1800" b="0" i="1" u="none" strike="noStrike" kern="1200" cap="none" spc="0" normalizeH="0" baseline="0" noProof="0" dirty="0">
                <a:ln>
                  <a:noFill/>
                </a:ln>
                <a:solidFill>
                  <a:prstClr val="black"/>
                </a:solidFill>
                <a:effectLst/>
                <a:uLnTx/>
                <a:uFillTx/>
                <a:latin typeface="Lato" panose="020F0502020204030203" pitchFamily="34" charset="0"/>
                <a:ea typeface="+mn-ea"/>
                <a:cs typeface="+mn-cs"/>
              </a:rPr>
              <a:t>Note</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there is also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3"/>
              </a:rPr>
              <a:t>IDEA accountability</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which is implemented by the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4"/>
              </a:rPr>
              <a:t>DPI special education team</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t>
            </a:r>
          </a:p>
        </p:txBody>
      </p:sp>
    </p:spTree>
    <p:extLst>
      <p:ext uri="{BB962C8B-B14F-4D97-AF65-F5344CB8AC3E}">
        <p14:creationId xmlns:p14="http://schemas.microsoft.com/office/powerpoint/2010/main" val="8358938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State Accountability Report Cards</a:t>
            </a:r>
          </a:p>
        </p:txBody>
      </p:sp>
      <p:sp>
        <p:nvSpPr>
          <p:cNvPr id="7" name="Google Shape;205;p30">
            <a:extLst>
              <a:ext uri="{FF2B5EF4-FFF2-40B4-BE49-F238E27FC236}">
                <a16:creationId xmlns:a16="http://schemas.microsoft.com/office/drawing/2014/main" id="{FF3DE634-6397-46B2-A89D-A2C13D3A4881}"/>
              </a:ext>
            </a:extLst>
          </p:cNvPr>
          <p:cNvSpPr txBox="1">
            <a:spLocks/>
          </p:cNvSpPr>
          <p:nvPr/>
        </p:nvSpPr>
        <p:spPr>
          <a:xfrm>
            <a:off x="985706" y="1090784"/>
            <a:ext cx="7172587" cy="2659928"/>
          </a:xfrm>
          <a:prstGeom prst="rect">
            <a:avLst/>
          </a:prstGeom>
          <a:noFill/>
          <a:ln>
            <a:noFill/>
          </a:ln>
        </p:spPr>
        <p:txBody>
          <a:bodyPr spcFirstLastPara="1" wrap="square" lIns="68575" tIns="34275" rIns="68575" bIns="34275" anchor="t" anchorCtr="0">
            <a:noAutofit/>
          </a:bodyPr>
          <a:lst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0" indent="-342900" algn="l" defTabSz="685800" rtl="0" eaLnBrk="1" fontAlgn="auto" latinLnBrk="0" hangingPunct="1">
              <a:lnSpc>
                <a:spcPct val="100000"/>
              </a:lnSpc>
              <a:spcBef>
                <a:spcPts val="0"/>
              </a:spcBef>
              <a:spcAft>
                <a:spcPts val="0"/>
              </a:spcAft>
              <a:buClrTx/>
              <a:buSzPts val="1800"/>
              <a:buFont typeface="Arial"/>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All public schools and districts receive accountability report cards. Choice schools also receive report cards for choice students.</a:t>
            </a:r>
          </a:p>
          <a:p>
            <a:pPr marL="114300" marR="0" lvl="0" indent="0" algn="l" defTabSz="685800" rtl="0" eaLnBrk="1" fontAlgn="auto" latinLnBrk="0" hangingPunct="1">
              <a:lnSpc>
                <a:spcPct val="100000"/>
              </a:lnSpc>
              <a:spcBef>
                <a:spcPts val="0"/>
              </a:spcBef>
              <a:spcAft>
                <a:spcPts val="0"/>
              </a:spcAft>
              <a:buClrTx/>
              <a:buSzPts val="1800"/>
              <a:buFont typeface="Arial"/>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457200" marR="0" lvl="0" indent="-342900" algn="l" defTabSz="685800" rtl="0" eaLnBrk="1" fontAlgn="auto" latinLnBrk="0" hangingPunct="1">
              <a:lnSpc>
                <a:spcPct val="100000"/>
              </a:lnSpc>
              <a:spcBef>
                <a:spcPts val="0"/>
              </a:spcBef>
              <a:spcAft>
                <a:spcPts val="0"/>
              </a:spcAft>
              <a:buClrTx/>
              <a:buSzPts val="1800"/>
              <a:buFont typeface="Arial"/>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At least two years of 20 tested students, who were enrolled for the full academic year, are required to produce an overall score and rating. If a school/district does not meet this,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3"/>
              </a:rPr>
              <a:t>alternate accountability</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is used.</a:t>
            </a:r>
          </a:p>
          <a:p>
            <a:pPr marL="114300" marR="0" lvl="0" indent="0" algn="l" defTabSz="685800" rtl="0" eaLnBrk="1" fontAlgn="auto" latinLnBrk="0" hangingPunct="1">
              <a:lnSpc>
                <a:spcPct val="100000"/>
              </a:lnSpc>
              <a:spcBef>
                <a:spcPts val="0"/>
              </a:spcBef>
              <a:spcAft>
                <a:spcPts val="0"/>
              </a:spcAft>
              <a:buClrTx/>
              <a:buSzPts val="1800"/>
              <a:buFont typeface="Arial"/>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457200" marR="0" lvl="0" indent="-342900" algn="l" defTabSz="685800" rtl="0" eaLnBrk="1" fontAlgn="auto" latinLnBrk="0" hangingPunct="1">
              <a:lnSpc>
                <a:spcPct val="100000"/>
              </a:lnSpc>
              <a:spcBef>
                <a:spcPts val="0"/>
              </a:spcBef>
              <a:spcAft>
                <a:spcPts val="0"/>
              </a:spcAft>
              <a:buClrTx/>
              <a:buSzPts val="1800"/>
              <a:buFont typeface="Arial"/>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Report cards are required by state statute and are released in the fall of the following school year.</a:t>
            </a:r>
          </a:p>
        </p:txBody>
      </p:sp>
    </p:spTree>
    <p:extLst>
      <p:ext uri="{BB962C8B-B14F-4D97-AF65-F5344CB8AC3E}">
        <p14:creationId xmlns:p14="http://schemas.microsoft.com/office/powerpoint/2010/main" val="9591756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Report Card Overview</a:t>
            </a:r>
          </a:p>
        </p:txBody>
      </p:sp>
      <p:sp>
        <p:nvSpPr>
          <p:cNvPr id="7" name="Google Shape;219;p32">
            <a:extLst>
              <a:ext uri="{FF2B5EF4-FFF2-40B4-BE49-F238E27FC236}">
                <a16:creationId xmlns:a16="http://schemas.microsoft.com/office/drawing/2014/main" id="{4C9CF36F-CD9A-4F62-ABE5-3A0DBD07CA4D}"/>
              </a:ext>
            </a:extLst>
          </p:cNvPr>
          <p:cNvSpPr txBox="1">
            <a:spLocks/>
          </p:cNvSpPr>
          <p:nvPr/>
        </p:nvSpPr>
        <p:spPr>
          <a:xfrm>
            <a:off x="4197023" y="1160957"/>
            <a:ext cx="4158411" cy="3280200"/>
          </a:xfrm>
          <a:prstGeom prst="rect">
            <a:avLst/>
          </a:prstGeom>
        </p:spPr>
        <p:txBody>
          <a:bodyPr spcFirstLastPara="1" wrap="square" lIns="91425" tIns="45700" rIns="91425" bIns="45700" anchor="t" anchorCtr="0">
            <a:noAutofit/>
          </a:bodyPr>
          <a:lst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5000"/>
              </a:lnSpc>
              <a:spcBef>
                <a:spcPts val="600"/>
              </a:spcBef>
              <a:spcAft>
                <a:spcPts val="0"/>
              </a:spcAft>
              <a:buClr>
                <a:prstClr val="black"/>
              </a:buClr>
              <a:buSzPts val="1100"/>
              <a:buFont typeface="Arial"/>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1" i="0" u="none" strike="noStrike" kern="1200" cap="none" spc="0" normalizeH="0" baseline="0" noProof="0" dirty="0">
                <a:ln>
                  <a:noFill/>
                </a:ln>
                <a:solidFill>
                  <a:srgbClr val="002060"/>
                </a:solidFill>
                <a:effectLst/>
                <a:uLnTx/>
                <a:uFillTx/>
                <a:latin typeface="Lato" panose="020F0502020204030203" pitchFamily="34" charset="0"/>
                <a:ea typeface="+mn-ea"/>
                <a:cs typeface="+mn-cs"/>
              </a:rPr>
              <a:t>Overall score and rating</a:t>
            </a:r>
          </a:p>
          <a:p>
            <a:pPr marL="0" marR="0" lvl="0" indent="0" algn="l" defTabSz="685800" rtl="0" eaLnBrk="1" fontAlgn="auto" latinLnBrk="0" hangingPunct="1">
              <a:lnSpc>
                <a:spcPct val="115000"/>
              </a:lnSpc>
              <a:spcBef>
                <a:spcPts val="600"/>
              </a:spcBef>
              <a:spcAft>
                <a:spcPts val="0"/>
              </a:spcAft>
              <a:buClr>
                <a:prstClr val="black"/>
              </a:buClr>
              <a:buSzPts val="1100"/>
              <a:buFont typeface="Arial"/>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1" i="0" u="none" strike="noStrike" kern="1200" cap="none" spc="0" normalizeH="0" baseline="0" noProof="0" dirty="0">
                <a:ln>
                  <a:noFill/>
                </a:ln>
                <a:solidFill>
                  <a:srgbClr val="002060"/>
                </a:solidFill>
                <a:effectLst/>
                <a:uLnTx/>
                <a:uFillTx/>
                <a:latin typeface="Lato" panose="020F0502020204030203" pitchFamily="34" charset="0"/>
                <a:ea typeface="+mn-ea"/>
                <a:cs typeface="+mn-cs"/>
              </a:rPr>
              <a:t>School information</a:t>
            </a:r>
          </a:p>
          <a:p>
            <a:pPr marL="0" marR="0" lvl="0" indent="0" algn="l" defTabSz="685800" rtl="0" eaLnBrk="1" fontAlgn="auto" latinLnBrk="0" hangingPunct="1">
              <a:lnSpc>
                <a:spcPct val="115000"/>
              </a:lnSpc>
              <a:spcBef>
                <a:spcPts val="600"/>
              </a:spcBef>
              <a:spcAft>
                <a:spcPts val="0"/>
              </a:spcAft>
              <a:buClr>
                <a:prstClr val="black"/>
              </a:buClr>
              <a:buSzPts val="1100"/>
              <a:buFont typeface="Arial"/>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1" i="0" u="none" strike="noStrike" kern="1200" cap="none" spc="0" normalizeH="0" baseline="0" noProof="0" dirty="0">
                <a:ln>
                  <a:noFill/>
                </a:ln>
                <a:solidFill>
                  <a:srgbClr val="002060"/>
                </a:solidFill>
                <a:effectLst/>
                <a:uLnTx/>
                <a:uFillTx/>
                <a:latin typeface="Lato" panose="020F0502020204030203" pitchFamily="34" charset="0"/>
                <a:ea typeface="+mn-ea"/>
                <a:cs typeface="+mn-cs"/>
              </a:rPr>
              <a:t>Statement from School (optional)</a:t>
            </a:r>
          </a:p>
          <a:p>
            <a:pPr marL="0" marR="0" lvl="0" indent="0" algn="l" defTabSz="685800" rtl="0" eaLnBrk="1" fontAlgn="auto" latinLnBrk="0" hangingPunct="1">
              <a:lnSpc>
                <a:spcPct val="115000"/>
              </a:lnSpc>
              <a:spcBef>
                <a:spcPts val="600"/>
              </a:spcBef>
              <a:spcAft>
                <a:spcPts val="0"/>
              </a:spcAft>
              <a:buClr>
                <a:prstClr val="black"/>
              </a:buClr>
              <a:buSzPts val="1100"/>
              <a:buFont typeface="Arial"/>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1" i="0" u="none" strike="noStrike" kern="1200" cap="none" spc="0" normalizeH="0" baseline="0" noProof="0" dirty="0">
                <a:ln>
                  <a:noFill/>
                </a:ln>
                <a:solidFill>
                  <a:srgbClr val="002060"/>
                </a:solidFill>
                <a:effectLst/>
                <a:uLnTx/>
                <a:uFillTx/>
                <a:latin typeface="Lato" panose="020F0502020204030203" pitchFamily="34" charset="0"/>
                <a:ea typeface="+mn-ea"/>
                <a:cs typeface="+mn-cs"/>
              </a:rPr>
              <a:t>Four priority areas:</a:t>
            </a:r>
          </a:p>
          <a:p>
            <a:pPr marL="342900" marR="0" lvl="1" indent="0" algn="l" defTabSz="685800" rtl="0" eaLnBrk="1" fontAlgn="auto" latinLnBrk="0" hangingPunct="1">
              <a:lnSpc>
                <a:spcPct val="115000"/>
              </a:lnSpc>
              <a:spcBef>
                <a:spcPts val="600"/>
              </a:spcBef>
              <a:spcAft>
                <a:spcPts val="0"/>
              </a:spcAft>
              <a:buClr>
                <a:prstClr val="black"/>
              </a:buClr>
              <a:buSzPts val="1100"/>
              <a:buFont typeface="Lato" panose="020F0502020204030203" pitchFamily="34" charset="0"/>
              <a:buNone/>
              <a:tabLst/>
              <a:defRPr/>
            </a:pPr>
            <a:r>
              <a:rPr kumimoji="0" lang="en-US" sz="1600" b="0" i="0" u="none" strike="noStrike" kern="1200" cap="none" spc="0" normalizeH="0" baseline="0" noProof="0" dirty="0">
                <a:ln>
                  <a:noFill/>
                </a:ln>
                <a:solidFill>
                  <a:srgbClr val="33A056"/>
                </a:solidFill>
                <a:effectLst/>
                <a:uLnTx/>
                <a:uFillTx/>
                <a:latin typeface="Lato" panose="020F0502020204030203" pitchFamily="34" charset="0"/>
                <a:ea typeface="+mn-ea"/>
                <a:cs typeface="+mn-cs"/>
              </a:rPr>
              <a:t>Achievement</a:t>
            </a:r>
          </a:p>
          <a:p>
            <a:pPr marL="342900" marR="0" lvl="1" indent="0" algn="l" defTabSz="685800" rtl="0" eaLnBrk="1" fontAlgn="auto" latinLnBrk="0" hangingPunct="1">
              <a:lnSpc>
                <a:spcPct val="115000"/>
              </a:lnSpc>
              <a:spcBef>
                <a:spcPts val="600"/>
              </a:spcBef>
              <a:spcAft>
                <a:spcPts val="0"/>
              </a:spcAft>
              <a:buClr>
                <a:prstClr val="black"/>
              </a:buClr>
              <a:buSzPts val="1100"/>
              <a:buFont typeface="Lato" panose="020F0502020204030203" pitchFamily="34" charset="0"/>
              <a:buNone/>
              <a:tabLst/>
              <a:defRPr/>
            </a:pPr>
            <a:r>
              <a:rPr kumimoji="0" lang="en-US" sz="1600" b="0" i="0" u="none" strike="noStrike" kern="1200" cap="none" spc="0" normalizeH="0" baseline="0" noProof="0" dirty="0">
                <a:ln>
                  <a:noFill/>
                </a:ln>
                <a:solidFill>
                  <a:srgbClr val="33A056"/>
                </a:solidFill>
                <a:effectLst/>
                <a:uLnTx/>
                <a:uFillTx/>
                <a:latin typeface="Lato" panose="020F0502020204030203" pitchFamily="34" charset="0"/>
                <a:ea typeface="+mn-ea"/>
                <a:cs typeface="+mn-cs"/>
              </a:rPr>
              <a:t>Growth</a:t>
            </a:r>
          </a:p>
          <a:p>
            <a:pPr marL="342900" marR="0" lvl="1" indent="0" algn="l" defTabSz="685800" rtl="0" eaLnBrk="1" fontAlgn="auto" latinLnBrk="0" hangingPunct="1">
              <a:lnSpc>
                <a:spcPct val="115000"/>
              </a:lnSpc>
              <a:spcBef>
                <a:spcPts val="600"/>
              </a:spcBef>
              <a:spcAft>
                <a:spcPts val="0"/>
              </a:spcAft>
              <a:buClr>
                <a:prstClr val="black"/>
              </a:buClr>
              <a:buSzPts val="1100"/>
              <a:buFont typeface="Lato" panose="020F0502020204030203" pitchFamily="34" charset="0"/>
              <a:buNone/>
              <a:tabLst/>
              <a:defRPr/>
            </a:pPr>
            <a:r>
              <a:rPr kumimoji="0" lang="en-US" sz="1600" b="0" i="0" u="none" strike="noStrike" kern="1200" cap="none" spc="0" normalizeH="0" baseline="0" noProof="0" dirty="0">
                <a:ln>
                  <a:noFill/>
                </a:ln>
                <a:solidFill>
                  <a:srgbClr val="33A056"/>
                </a:solidFill>
                <a:effectLst/>
                <a:uLnTx/>
                <a:uFillTx/>
                <a:latin typeface="Lato" panose="020F0502020204030203" pitchFamily="34" charset="0"/>
                <a:ea typeface="+mn-ea"/>
                <a:cs typeface="+mn-cs"/>
              </a:rPr>
              <a:t>Target Group Outcomes</a:t>
            </a:r>
          </a:p>
          <a:p>
            <a:pPr marL="342900" marR="0" lvl="1" indent="0" algn="l" defTabSz="685800" rtl="0" eaLnBrk="1" fontAlgn="auto" latinLnBrk="0" hangingPunct="1">
              <a:lnSpc>
                <a:spcPct val="115000"/>
              </a:lnSpc>
              <a:spcBef>
                <a:spcPts val="600"/>
              </a:spcBef>
              <a:spcAft>
                <a:spcPts val="0"/>
              </a:spcAft>
              <a:buClr>
                <a:prstClr val="black"/>
              </a:buClr>
              <a:buSzPts val="1100"/>
              <a:buFont typeface="Lato" panose="020F0502020204030203" pitchFamily="34" charset="0"/>
              <a:buNone/>
              <a:tabLst/>
              <a:defRPr/>
            </a:pPr>
            <a:r>
              <a:rPr kumimoji="0" lang="en-US" sz="1600" b="0" i="0" u="none" strike="noStrike" kern="1200" cap="none" spc="0" normalizeH="0" baseline="0" noProof="0" dirty="0">
                <a:ln>
                  <a:noFill/>
                </a:ln>
                <a:solidFill>
                  <a:srgbClr val="33A056"/>
                </a:solidFill>
                <a:effectLst/>
                <a:uLnTx/>
                <a:uFillTx/>
                <a:latin typeface="Lato" panose="020F0502020204030203" pitchFamily="34" charset="0"/>
                <a:ea typeface="+mn-ea"/>
                <a:cs typeface="+mn-cs"/>
              </a:rPr>
              <a:t>On-Track</a:t>
            </a:r>
            <a:endParaRPr kumimoji="0" lang="en-US" sz="1800" b="0" i="0" u="sng" strike="noStrike" kern="1200" cap="none" spc="0" normalizeH="0" baseline="0" noProof="0" dirty="0">
              <a:ln>
                <a:noFill/>
              </a:ln>
              <a:solidFill>
                <a:srgbClr val="33A056"/>
              </a:solidFill>
              <a:effectLst/>
              <a:uLnTx/>
              <a:uFillTx/>
              <a:latin typeface="Lato" panose="020F0502020204030203" pitchFamily="34" charset="0"/>
              <a:ea typeface="+mn-ea"/>
              <a:cs typeface="+mn-cs"/>
            </a:endParaRPr>
          </a:p>
          <a:p>
            <a:pPr marL="0" marR="0" lvl="0" indent="0" algn="l" defTabSz="685800" rtl="0" eaLnBrk="1" fontAlgn="auto" latinLnBrk="0" hangingPunct="1">
              <a:lnSpc>
                <a:spcPct val="115000"/>
              </a:lnSpc>
              <a:spcBef>
                <a:spcPts val="0"/>
              </a:spcBef>
              <a:spcAft>
                <a:spcPts val="0"/>
              </a:spcAft>
              <a:buClr>
                <a:prstClr val="black"/>
              </a:buClr>
              <a:buSzPts val="1100"/>
              <a:buFont typeface="Arial"/>
              <a:buNone/>
              <a:tabLst/>
              <a:defRPr/>
            </a:pPr>
            <a:endParaRPr kumimoji="0" lang="en-US" sz="1800" b="0" i="1" u="none" strike="noStrike" kern="1200" cap="none" spc="0" normalizeH="0" baseline="0" noProof="0" dirty="0">
              <a:ln>
                <a:noFill/>
              </a:ln>
              <a:solidFill>
                <a:srgbClr val="70AD47"/>
              </a:solidFill>
              <a:effectLst/>
              <a:uLnTx/>
              <a:uFillTx/>
              <a:latin typeface="Lato" panose="020F0502020204030203" pitchFamily="34" charset="0"/>
              <a:ea typeface="+mn-ea"/>
              <a:cs typeface="+mn-cs"/>
            </a:endParaRPr>
          </a:p>
        </p:txBody>
      </p:sp>
      <p:pic>
        <p:nvPicPr>
          <p:cNvPr id="8" name="Google Shape;220;p32">
            <a:extLst>
              <a:ext uri="{FF2B5EF4-FFF2-40B4-BE49-F238E27FC236}">
                <a16:creationId xmlns:a16="http://schemas.microsoft.com/office/drawing/2014/main" id="{8A484BDE-EF55-4AEF-B724-D129A7086951}"/>
              </a:ext>
            </a:extLst>
          </p:cNvPr>
          <p:cNvPicPr preferRelativeResize="0"/>
          <p:nvPr/>
        </p:nvPicPr>
        <p:blipFill rotWithShape="1">
          <a:blip r:embed="rId3">
            <a:alphaModFix/>
          </a:blip>
          <a:srcRect r="2546"/>
          <a:stretch/>
        </p:blipFill>
        <p:spPr>
          <a:xfrm>
            <a:off x="276838" y="1051900"/>
            <a:ext cx="3003258" cy="3978664"/>
          </a:xfrm>
          <a:prstGeom prst="rect">
            <a:avLst/>
          </a:prstGeom>
          <a:noFill/>
          <a:ln w="19050">
            <a:solidFill>
              <a:schemeClr val="bg2">
                <a:lumMod val="10000"/>
              </a:schemeClr>
            </a:solidFill>
          </a:ln>
        </p:spPr>
      </p:pic>
    </p:spTree>
    <p:extLst>
      <p:ext uri="{BB962C8B-B14F-4D97-AF65-F5344CB8AC3E}">
        <p14:creationId xmlns:p14="http://schemas.microsoft.com/office/powerpoint/2010/main" val="6803155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Report Card Timelines</a:t>
            </a:r>
          </a:p>
        </p:txBody>
      </p:sp>
      <p:sp>
        <p:nvSpPr>
          <p:cNvPr id="7" name="Google Shape;231;p34">
            <a:extLst>
              <a:ext uri="{FF2B5EF4-FFF2-40B4-BE49-F238E27FC236}">
                <a16:creationId xmlns:a16="http://schemas.microsoft.com/office/drawing/2014/main" id="{9F1D1BB2-0E69-4E36-95B5-C1EC55FFD317}"/>
              </a:ext>
            </a:extLst>
          </p:cNvPr>
          <p:cNvSpPr txBox="1">
            <a:spLocks/>
          </p:cNvSpPr>
          <p:nvPr/>
        </p:nvSpPr>
        <p:spPr>
          <a:xfrm>
            <a:off x="463763" y="976838"/>
            <a:ext cx="4108237" cy="2575800"/>
          </a:xfrm>
          <a:prstGeom prst="rect">
            <a:avLst/>
          </a:prstGeom>
          <a:noFill/>
          <a:ln>
            <a:noFill/>
          </a:ln>
        </p:spPr>
        <p:txBody>
          <a:bodyPr spcFirstLastPara="1" wrap="square" lIns="68575" tIns="34275" rIns="68575" bIns="34275" anchor="t" anchorCtr="0">
            <a:noAutofit/>
          </a:bodyPr>
          <a:lst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 marR="0" lvl="0" indent="0" algn="l" defTabSz="685800" rtl="0" eaLnBrk="1" fontAlgn="auto" latinLnBrk="0" hangingPunct="1">
              <a:lnSpc>
                <a:spcPct val="140000"/>
              </a:lnSpc>
              <a:spcBef>
                <a:spcPts val="0"/>
              </a:spcBef>
              <a:spcAft>
                <a:spcPts val="0"/>
              </a:spcAft>
              <a:buClr>
                <a:srgbClr val="00B0F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Two releases: </a:t>
            </a:r>
            <a:r>
              <a:rPr kumimoji="0" lang="en-US" sz="1800" b="1" i="0" u="none" strike="noStrike" kern="1200" cap="none" spc="0" normalizeH="0" baseline="0" noProof="0" dirty="0">
                <a:ln>
                  <a:noFill/>
                </a:ln>
                <a:solidFill>
                  <a:srgbClr val="262087"/>
                </a:solidFill>
                <a:effectLst/>
                <a:uLnTx/>
                <a:uFillTx/>
                <a:latin typeface="Lato" panose="020F0502020204030203" pitchFamily="34" charset="0"/>
                <a:ea typeface="+mn-ea"/>
                <a:cs typeface="+mn-cs"/>
              </a:rPr>
              <a:t>Secure</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and </a:t>
            </a:r>
            <a:r>
              <a:rPr kumimoji="0" lang="en-US" sz="1800" b="1" i="0" u="none" strike="noStrike" kern="1200" cap="none" spc="0" normalizeH="0" baseline="0" noProof="0" dirty="0">
                <a:ln>
                  <a:noFill/>
                </a:ln>
                <a:solidFill>
                  <a:srgbClr val="262087"/>
                </a:solidFill>
                <a:effectLst/>
                <a:uLnTx/>
                <a:uFillTx/>
                <a:latin typeface="Lato" panose="020F0502020204030203" pitchFamily="34" charset="0"/>
                <a:ea typeface="+mn-ea"/>
                <a:cs typeface="+mn-cs"/>
              </a:rPr>
              <a:t>Public</a:t>
            </a:r>
          </a:p>
          <a:p>
            <a:pPr marL="12700" marR="0" lvl="0" indent="0" algn="l" defTabSz="685800" rtl="0" eaLnBrk="1" fontAlgn="auto" latinLnBrk="0" hangingPunct="1">
              <a:lnSpc>
                <a:spcPct val="140000"/>
              </a:lnSpc>
              <a:spcBef>
                <a:spcPts val="600"/>
              </a:spcBef>
              <a:spcAft>
                <a:spcPts val="0"/>
              </a:spcAft>
              <a:buClr>
                <a:srgbClr val="00B0F0"/>
              </a:buClr>
              <a:buSzPts val="1800"/>
              <a:buFont typeface="Arial"/>
              <a:buNone/>
              <a:tabLst/>
              <a:defRPr/>
            </a:pPr>
            <a:r>
              <a:rPr kumimoji="0" lang="en-US" sz="1800" b="1" i="0" u="none" strike="noStrike" kern="1200" cap="none" spc="0" normalizeH="0" baseline="0" noProof="0" dirty="0">
                <a:ln>
                  <a:noFill/>
                </a:ln>
                <a:solidFill>
                  <a:srgbClr val="262087"/>
                </a:solidFill>
                <a:effectLst/>
                <a:uLnTx/>
                <a:uFillTx/>
                <a:latin typeface="Lato" panose="020F0502020204030203" pitchFamily="34" charset="0"/>
                <a:ea typeface="+mn-ea"/>
                <a:cs typeface="+mn-cs"/>
              </a:rPr>
              <a:t>Secure</a:t>
            </a: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release in October</a:t>
            </a:r>
          </a:p>
          <a:p>
            <a:pPr marL="381000" marR="0" lvl="1" indent="0" algn="l" defTabSz="685800" rtl="0" eaLnBrk="1" fontAlgn="auto" latinLnBrk="0" hangingPunct="1">
              <a:lnSpc>
                <a:spcPct val="140000"/>
              </a:lnSpc>
              <a:spcBef>
                <a:spcPts val="300"/>
              </a:spcBef>
              <a:spcAft>
                <a:spcPts val="0"/>
              </a:spcAft>
              <a:buClr>
                <a:prstClr val="black"/>
              </a:buClr>
              <a:buSzPts val="1800"/>
              <a:buFont typeface="Lato" panose="020F0502020204030203" pitchFamily="34" charset="0"/>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Via a secure login site (SAFE)</a:t>
            </a:r>
          </a:p>
          <a:p>
            <a:pPr marL="381000" marR="0" lvl="1" indent="0" algn="l" defTabSz="685800" rtl="0" eaLnBrk="1" fontAlgn="auto" latinLnBrk="0" hangingPunct="1">
              <a:lnSpc>
                <a:spcPct val="140000"/>
              </a:lnSpc>
              <a:spcBef>
                <a:spcPts val="300"/>
              </a:spcBef>
              <a:spcAft>
                <a:spcPts val="0"/>
              </a:spcAft>
              <a:buClr>
                <a:prstClr val="black"/>
              </a:buClr>
              <a:buSzPts val="1800"/>
              <a:buFont typeface="Lato" panose="020F0502020204030203" pitchFamily="34" charset="0"/>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Non-redacted data--should never be shared.</a:t>
            </a:r>
          </a:p>
          <a:p>
            <a:pPr marL="381000" marR="0" lvl="1" indent="0" algn="l" defTabSz="685800" rtl="0" eaLnBrk="1" fontAlgn="auto" latinLnBrk="0" hangingPunct="1">
              <a:lnSpc>
                <a:spcPct val="140000"/>
              </a:lnSpc>
              <a:spcBef>
                <a:spcPts val="300"/>
              </a:spcBef>
              <a:spcAft>
                <a:spcPts val="0"/>
              </a:spcAft>
              <a:buClr>
                <a:prstClr val="black"/>
              </a:buClr>
              <a:buSzPts val="1800"/>
              <a:buFont typeface="Lato" panose="020F0502020204030203" pitchFamily="34" charset="0"/>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Internal review, opportunity to open an inquiry for data corrections</a:t>
            </a:r>
          </a:p>
        </p:txBody>
      </p:sp>
      <p:sp>
        <p:nvSpPr>
          <p:cNvPr id="8" name="Google Shape;231;p34">
            <a:extLst>
              <a:ext uri="{FF2B5EF4-FFF2-40B4-BE49-F238E27FC236}">
                <a16:creationId xmlns:a16="http://schemas.microsoft.com/office/drawing/2014/main" id="{FD7079DA-040B-405B-A083-C0708B494806}"/>
              </a:ext>
            </a:extLst>
          </p:cNvPr>
          <p:cNvSpPr txBox="1">
            <a:spLocks/>
          </p:cNvSpPr>
          <p:nvPr/>
        </p:nvSpPr>
        <p:spPr>
          <a:xfrm>
            <a:off x="4827436" y="976838"/>
            <a:ext cx="4108237" cy="2575800"/>
          </a:xfrm>
          <a:prstGeom prst="rect">
            <a:avLst/>
          </a:prstGeom>
          <a:noFill/>
          <a:ln>
            <a:noFill/>
          </a:ln>
        </p:spPr>
        <p:txBody>
          <a:bodyPr spcFirstLastPara="1" wrap="square" lIns="68575" tIns="34275" rIns="68575" bIns="34275" anchor="t" anchorCtr="0">
            <a:noAutofit/>
          </a:bodyPr>
          <a:lst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 marR="0" lvl="0" indent="0" algn="l" defTabSz="685800" rtl="0" eaLnBrk="1" fontAlgn="auto" latinLnBrk="0" hangingPunct="1">
              <a:lnSpc>
                <a:spcPct val="140000"/>
              </a:lnSpc>
              <a:spcBef>
                <a:spcPts val="0"/>
              </a:spcBef>
              <a:spcAft>
                <a:spcPts val="0"/>
              </a:spcAft>
              <a:buClr>
                <a:srgbClr val="00B0F0"/>
              </a:buClr>
              <a:buSzPts val="1800"/>
              <a:buFont typeface="Arial"/>
              <a:buNone/>
              <a:tabLst/>
              <a:defRPr/>
            </a:pPr>
            <a:r>
              <a:rPr kumimoji="0" lang="en-US" sz="18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wo releases: </a:t>
            </a:r>
            <a:r>
              <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Secure and Public</a:t>
            </a:r>
          </a:p>
          <a:p>
            <a:pPr marL="12700" marR="0" lvl="0" indent="0" algn="l" defTabSz="685800" rtl="0" eaLnBrk="1" fontAlgn="auto" latinLnBrk="0" hangingPunct="1">
              <a:lnSpc>
                <a:spcPct val="140000"/>
              </a:lnSpc>
              <a:spcBef>
                <a:spcPts val="600"/>
              </a:spcBef>
              <a:spcAft>
                <a:spcPts val="0"/>
              </a:spcAft>
              <a:buClr>
                <a:srgbClr val="00B0F0"/>
              </a:buClr>
              <a:buSzPts val="1800"/>
              <a:buFont typeface="Arial"/>
              <a:buNone/>
              <a:tabLst/>
              <a:defRPr/>
            </a:pPr>
            <a:r>
              <a:rPr kumimoji="0" lang="en-US" sz="1800" b="1" i="0" u="none" strike="noStrike" kern="1200" cap="none" spc="0" normalizeH="0" baseline="0" noProof="0" dirty="0">
                <a:ln>
                  <a:noFill/>
                </a:ln>
                <a:solidFill>
                  <a:srgbClr val="262087"/>
                </a:solidFill>
                <a:effectLst/>
                <a:uLnTx/>
                <a:uFillTx/>
                <a:latin typeface="Lato" panose="020F0502020204030203" pitchFamily="34" charset="0"/>
                <a:ea typeface="+mn-ea"/>
                <a:cs typeface="+mn-cs"/>
              </a:rPr>
              <a:t>Public</a:t>
            </a: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release in November</a:t>
            </a:r>
          </a:p>
          <a:p>
            <a:pPr marL="381000" marR="0" lvl="1" indent="0" algn="l" defTabSz="685800" rtl="0" eaLnBrk="1" fontAlgn="auto" latinLnBrk="0" hangingPunct="1">
              <a:lnSpc>
                <a:spcPct val="140000"/>
              </a:lnSpc>
              <a:spcBef>
                <a:spcPts val="300"/>
              </a:spcBef>
              <a:spcAft>
                <a:spcPts val="0"/>
              </a:spcAft>
              <a:buClr>
                <a:prstClr val="black"/>
              </a:buClr>
              <a:buSzPts val="1800"/>
              <a:buFont typeface="Lato" panose="020F0502020204030203" pitchFamily="34" charset="0"/>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Final release – no more data inquiries</a:t>
            </a:r>
          </a:p>
          <a:p>
            <a:pPr marL="381000" marR="0" lvl="1" indent="0" algn="l" defTabSz="685800" rtl="0" eaLnBrk="1" fontAlgn="auto" latinLnBrk="0" hangingPunct="1">
              <a:lnSpc>
                <a:spcPct val="140000"/>
              </a:lnSpc>
              <a:spcBef>
                <a:spcPts val="300"/>
              </a:spcBef>
              <a:spcAft>
                <a:spcPts val="0"/>
              </a:spcAft>
              <a:buClr>
                <a:prstClr val="black"/>
              </a:buClr>
              <a:buSzPts val="2000"/>
              <a:buFont typeface="Lato" panose="020F0502020204030203" pitchFamily="34" charset="0"/>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5628820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ESSA Accountability is part of JFNP</a:t>
            </a:r>
          </a:p>
        </p:txBody>
      </p:sp>
      <p:sp>
        <p:nvSpPr>
          <p:cNvPr id="12" name="Rectangle: Rounded Corners 11">
            <a:extLst>
              <a:ext uri="{FF2B5EF4-FFF2-40B4-BE49-F238E27FC236}">
                <a16:creationId xmlns:a16="http://schemas.microsoft.com/office/drawing/2014/main" id="{CE77834C-810B-45CF-81BB-A259ED42553D}"/>
              </a:ext>
            </a:extLst>
          </p:cNvPr>
          <p:cNvSpPr/>
          <p:nvPr/>
        </p:nvSpPr>
        <p:spPr>
          <a:xfrm>
            <a:off x="371590" y="2479416"/>
            <a:ext cx="1921083" cy="1272771"/>
          </a:xfrm>
          <a:prstGeom prst="roundRect">
            <a:avLst/>
          </a:prstGeom>
          <a:solidFill>
            <a:srgbClr val="26208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Every Student Succeeds Act (</a:t>
            </a:r>
            <a:r>
              <a:rPr kumimoji="0" lang="en-US" sz="18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ESSA</a:t>
            </a:r>
            <a:r>
              <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a:t>
            </a:r>
          </a:p>
        </p:txBody>
      </p:sp>
      <p:sp>
        <p:nvSpPr>
          <p:cNvPr id="13" name="Rectangle: Rounded Corners 12">
            <a:extLst>
              <a:ext uri="{FF2B5EF4-FFF2-40B4-BE49-F238E27FC236}">
                <a16:creationId xmlns:a16="http://schemas.microsoft.com/office/drawing/2014/main" id="{96F85683-1E96-4CAB-BCB7-314CDB5C9A55}"/>
              </a:ext>
            </a:extLst>
          </p:cNvPr>
          <p:cNvSpPr/>
          <p:nvPr/>
        </p:nvSpPr>
        <p:spPr>
          <a:xfrm>
            <a:off x="2464648" y="2479416"/>
            <a:ext cx="1921083" cy="1272771"/>
          </a:xfrm>
          <a:prstGeom prst="roundRect">
            <a:avLst/>
          </a:prstGeom>
          <a:solidFill>
            <a:srgbClr val="00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Individuals with Disabilities Education Act (</a:t>
            </a:r>
            <a:r>
              <a:rPr kumimoji="0" lang="en-US" sz="18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IDEA</a:t>
            </a:r>
            <a:r>
              <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a:t>
            </a:r>
          </a:p>
        </p:txBody>
      </p:sp>
      <p:pic>
        <p:nvPicPr>
          <p:cNvPr id="15" name="Picture 14">
            <a:extLst>
              <a:ext uri="{FF2B5EF4-FFF2-40B4-BE49-F238E27FC236}">
                <a16:creationId xmlns:a16="http://schemas.microsoft.com/office/drawing/2014/main" id="{B05A0BF0-A8EC-4AB3-BF30-8D255093EDAA}"/>
              </a:ext>
            </a:extLst>
          </p:cNvPr>
          <p:cNvPicPr>
            <a:picLocks noChangeAspect="1"/>
          </p:cNvPicPr>
          <p:nvPr/>
        </p:nvPicPr>
        <p:blipFill rotWithShape="1">
          <a:blip r:embed="rId3"/>
          <a:srcRect l="8866" t="4189" r="9072" b="5150"/>
          <a:stretch/>
        </p:blipFill>
        <p:spPr>
          <a:xfrm>
            <a:off x="5580560" y="1845953"/>
            <a:ext cx="3045387" cy="2877049"/>
          </a:xfrm>
          <a:prstGeom prst="rect">
            <a:avLst/>
          </a:prstGeom>
        </p:spPr>
      </p:pic>
      <p:sp>
        <p:nvSpPr>
          <p:cNvPr id="16" name="TextBox 15">
            <a:extLst>
              <a:ext uri="{FF2B5EF4-FFF2-40B4-BE49-F238E27FC236}">
                <a16:creationId xmlns:a16="http://schemas.microsoft.com/office/drawing/2014/main" id="{C8880E1F-8475-488E-A8C8-9B670A3A68AE}"/>
              </a:ext>
            </a:extLst>
          </p:cNvPr>
          <p:cNvSpPr txBox="1"/>
          <p:nvPr/>
        </p:nvSpPr>
        <p:spPr>
          <a:xfrm>
            <a:off x="371590" y="1100372"/>
            <a:ext cx="4200410" cy="120032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ESSA Accountability is part of the Joint Federal Notifications Packet (JFNP) – a release system for two major pieces of federal legislation:</a:t>
            </a:r>
          </a:p>
        </p:txBody>
      </p:sp>
      <p:sp>
        <p:nvSpPr>
          <p:cNvPr id="17" name="TextBox 16">
            <a:extLst>
              <a:ext uri="{FF2B5EF4-FFF2-40B4-BE49-F238E27FC236}">
                <a16:creationId xmlns:a16="http://schemas.microsoft.com/office/drawing/2014/main" id="{CF28C53C-914A-4E0D-9219-FB3C52461DA0}"/>
              </a:ext>
            </a:extLst>
          </p:cNvPr>
          <p:cNvSpPr txBox="1"/>
          <p:nvPr/>
        </p:nvSpPr>
        <p:spPr>
          <a:xfrm>
            <a:off x="5201176" y="1054205"/>
            <a:ext cx="3804154" cy="646331"/>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Three teams at Wisconsin DPI are part of the JFNP:</a:t>
            </a:r>
          </a:p>
        </p:txBody>
      </p:sp>
    </p:spTree>
    <p:extLst>
      <p:ext uri="{BB962C8B-B14F-4D97-AF65-F5344CB8AC3E}">
        <p14:creationId xmlns:p14="http://schemas.microsoft.com/office/powerpoint/2010/main" val="36238152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ESSA requires an </a:t>
            </a:r>
            <a:r>
              <a:rPr lang="en-US" i="1" dirty="0"/>
              <a:t>identification</a:t>
            </a:r>
            <a:r>
              <a:rPr lang="en-US" dirty="0"/>
              <a:t> system</a:t>
            </a:r>
          </a:p>
        </p:txBody>
      </p:sp>
      <p:sp>
        <p:nvSpPr>
          <p:cNvPr id="7" name="Google Shape;199;p35">
            <a:extLst>
              <a:ext uri="{FF2B5EF4-FFF2-40B4-BE49-F238E27FC236}">
                <a16:creationId xmlns:a16="http://schemas.microsoft.com/office/drawing/2014/main" id="{2B04F216-0F8E-4348-AE0E-05DB670071E3}"/>
              </a:ext>
            </a:extLst>
          </p:cNvPr>
          <p:cNvSpPr txBox="1">
            <a:spLocks/>
          </p:cNvSpPr>
          <p:nvPr/>
        </p:nvSpPr>
        <p:spPr>
          <a:xfrm>
            <a:off x="576304" y="1197431"/>
            <a:ext cx="7806916" cy="2512800"/>
          </a:xfrm>
          <a:prstGeom prst="rect">
            <a:avLst/>
          </a:prstGeom>
        </p:spPr>
        <p:txBody>
          <a:bodyPr spcFirstLastPara="1" wrap="square" lIns="68569" tIns="68569" rIns="68569" bIns="68569" anchor="t" anchorCtr="0">
            <a:noAutofit/>
          </a:bodyPr>
          <a:lst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300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Federal ESSA accountability requires an identification system:</a:t>
            </a:r>
            <a:endParaRPr kumimoji="0" lang="en-US" sz="1800" b="1" i="1"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457200" marR="0" lvl="1" indent="0" algn="l" defTabSz="685800" rtl="0" eaLnBrk="1" fontAlgn="auto" latinLnBrk="0" hangingPunct="1">
              <a:lnSpc>
                <a:spcPct val="150000"/>
              </a:lnSpc>
              <a:spcBef>
                <a:spcPts val="375"/>
              </a:spcBef>
              <a:spcAft>
                <a:spcPts val="0"/>
              </a:spcAft>
              <a:buClrTx/>
              <a:buSzTx/>
              <a:buFont typeface="Lato" panose="020F0502020204030203" pitchFamily="34" charset="0"/>
              <a:buNone/>
              <a:tabLst/>
              <a:defRPr/>
            </a:pPr>
            <a:r>
              <a:rPr kumimoji="0" lang="en-US" sz="1800" b="1" i="0" u="none" strike="noStrike" kern="1200" cap="none" spc="0" normalizeH="0" baseline="0" noProof="0" dirty="0">
                <a:ln>
                  <a:noFill/>
                </a:ln>
                <a:solidFill>
                  <a:srgbClr val="70AD47"/>
                </a:solidFill>
                <a:effectLst/>
                <a:uLnTx/>
                <a:uFillTx/>
                <a:latin typeface="Lato" panose="020F0502020204030203" pitchFamily="34" charset="0"/>
                <a:ea typeface="+mn-ea"/>
                <a:cs typeface="+mn-cs"/>
              </a:rPr>
              <a:t>CSI</a:t>
            </a: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Comprehensive Support and Improvement</a:t>
            </a:r>
          </a:p>
          <a:p>
            <a:pPr marL="457200" marR="0" lvl="1" indent="0" algn="l" defTabSz="685800" rtl="0" eaLnBrk="1" fontAlgn="auto" latinLnBrk="0" hangingPunct="1">
              <a:lnSpc>
                <a:spcPct val="150000"/>
              </a:lnSpc>
              <a:spcBef>
                <a:spcPts val="375"/>
              </a:spcBef>
              <a:spcAft>
                <a:spcPts val="0"/>
              </a:spcAft>
              <a:buClrTx/>
              <a:buSzTx/>
              <a:buFont typeface="Lato" panose="020F0502020204030203" pitchFamily="34" charset="0"/>
              <a:buNone/>
              <a:tabLst/>
              <a:defRPr/>
            </a:pPr>
            <a:r>
              <a:rPr kumimoji="0" lang="en-US" sz="1800" b="1" i="0" u="none" strike="noStrike" kern="1200" cap="none" spc="0" normalizeH="0" baseline="0" noProof="0" dirty="0">
                <a:ln>
                  <a:noFill/>
                </a:ln>
                <a:solidFill>
                  <a:srgbClr val="70AD47"/>
                </a:solidFill>
                <a:effectLst/>
                <a:uLnTx/>
                <a:uFillTx/>
                <a:latin typeface="Lato" panose="020F0502020204030203" pitchFamily="34" charset="0"/>
                <a:ea typeface="+mn-ea"/>
                <a:cs typeface="+mn-cs"/>
              </a:rPr>
              <a:t>TSI</a:t>
            </a: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Targeted Support and Improvement</a:t>
            </a:r>
          </a:p>
          <a:p>
            <a:pPr marL="457200" marR="0" lvl="1" indent="0" algn="l" defTabSz="685800" rtl="0" eaLnBrk="1" fontAlgn="auto" latinLnBrk="0" hangingPunct="1">
              <a:lnSpc>
                <a:spcPct val="150000"/>
              </a:lnSpc>
              <a:spcBef>
                <a:spcPts val="375"/>
              </a:spcBef>
              <a:spcAft>
                <a:spcPts val="0"/>
              </a:spcAft>
              <a:buClrTx/>
              <a:buSzTx/>
              <a:buFont typeface="Lato" panose="020F0502020204030203" pitchFamily="34" charset="0"/>
              <a:buNone/>
              <a:tabLst/>
              <a:defRPr/>
            </a:pPr>
            <a:r>
              <a:rPr kumimoji="0" lang="en-US" sz="1800" b="1" i="0" u="none" strike="noStrike" kern="1200" cap="none" spc="0" normalizeH="0" baseline="0" noProof="0" dirty="0">
                <a:ln>
                  <a:noFill/>
                </a:ln>
                <a:solidFill>
                  <a:srgbClr val="70AD47"/>
                </a:solidFill>
                <a:effectLst/>
                <a:uLnTx/>
                <a:uFillTx/>
                <a:latin typeface="Lato" panose="020F0502020204030203" pitchFamily="34" charset="0"/>
                <a:ea typeface="+mn-ea"/>
                <a:cs typeface="+mn-cs"/>
              </a:rPr>
              <a:t>ATSI</a:t>
            </a: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Additional Targeted Support and Improvement</a:t>
            </a:r>
          </a:p>
          <a:p>
            <a:pPr marL="457200" marR="0" lvl="1" indent="0" algn="l" defTabSz="685800" rtl="0" eaLnBrk="1" fontAlgn="auto" latinLnBrk="0" hangingPunct="1">
              <a:lnSpc>
                <a:spcPct val="150000"/>
              </a:lnSpc>
              <a:spcBef>
                <a:spcPts val="375"/>
              </a:spcBef>
              <a:spcAft>
                <a:spcPts val="0"/>
              </a:spcAft>
              <a:buClrTx/>
              <a:buSzTx/>
              <a:buFont typeface="Lato" panose="020F0502020204030203" pitchFamily="34" charset="0"/>
              <a:buNone/>
              <a:tabLst/>
              <a:defRPr/>
            </a:pPr>
            <a:endParaRPr kumimoji="0" lang="en-US" sz="2000" b="0" i="1" u="none" strike="noStrike" kern="1200" cap="none" spc="0" normalizeH="0" baseline="0" noProof="0" dirty="0">
              <a:ln>
                <a:noFill/>
              </a:ln>
              <a:solidFill>
                <a:srgbClr val="FF0000"/>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7314432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ESSA Indicators</a:t>
            </a:r>
          </a:p>
        </p:txBody>
      </p:sp>
      <p:sp>
        <p:nvSpPr>
          <p:cNvPr id="8" name="Rectangle: Rounded Corners 7">
            <a:extLst>
              <a:ext uri="{FF2B5EF4-FFF2-40B4-BE49-F238E27FC236}">
                <a16:creationId xmlns:a16="http://schemas.microsoft.com/office/drawing/2014/main" id="{62CEED51-88DF-467D-A0C1-80BF3A9C045E}"/>
              </a:ext>
            </a:extLst>
          </p:cNvPr>
          <p:cNvSpPr/>
          <p:nvPr/>
        </p:nvSpPr>
        <p:spPr>
          <a:xfrm>
            <a:off x="499606" y="1343307"/>
            <a:ext cx="2252738" cy="1082139"/>
          </a:xfrm>
          <a:prstGeom prst="roundRect">
            <a:avLst/>
          </a:prstGeom>
          <a:solidFill>
            <a:srgbClr val="00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Absenteeism</a:t>
            </a:r>
          </a:p>
        </p:txBody>
      </p:sp>
      <p:sp>
        <p:nvSpPr>
          <p:cNvPr id="9" name="Rectangle: Rounded Corners 8">
            <a:extLst>
              <a:ext uri="{FF2B5EF4-FFF2-40B4-BE49-F238E27FC236}">
                <a16:creationId xmlns:a16="http://schemas.microsoft.com/office/drawing/2014/main" id="{40E2DAD0-2432-4AB5-A6E8-D006AE4687CD}"/>
              </a:ext>
            </a:extLst>
          </p:cNvPr>
          <p:cNvSpPr/>
          <p:nvPr/>
        </p:nvSpPr>
        <p:spPr>
          <a:xfrm>
            <a:off x="1991734" y="2718054"/>
            <a:ext cx="2252738" cy="1082139"/>
          </a:xfrm>
          <a:prstGeom prst="roundRect">
            <a:avLst/>
          </a:prstGeom>
          <a:solidFill>
            <a:srgbClr val="33A0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Achievement</a:t>
            </a:r>
          </a:p>
        </p:txBody>
      </p:sp>
      <p:sp>
        <p:nvSpPr>
          <p:cNvPr id="10" name="Rectangle: Rounded Corners 9">
            <a:extLst>
              <a:ext uri="{FF2B5EF4-FFF2-40B4-BE49-F238E27FC236}">
                <a16:creationId xmlns:a16="http://schemas.microsoft.com/office/drawing/2014/main" id="{A04BEAE3-159C-4BF3-A9D8-421113E405A3}"/>
              </a:ext>
            </a:extLst>
          </p:cNvPr>
          <p:cNvSpPr/>
          <p:nvPr/>
        </p:nvSpPr>
        <p:spPr>
          <a:xfrm>
            <a:off x="3445631" y="1343307"/>
            <a:ext cx="2252738" cy="1082139"/>
          </a:xfrm>
          <a:prstGeom prst="roundRect">
            <a:avLst/>
          </a:prstGeom>
          <a:solidFill>
            <a:srgbClr val="0066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ELP Progress</a:t>
            </a:r>
          </a:p>
        </p:txBody>
      </p:sp>
      <p:sp>
        <p:nvSpPr>
          <p:cNvPr id="11" name="Rectangle: Rounded Corners 10">
            <a:extLst>
              <a:ext uri="{FF2B5EF4-FFF2-40B4-BE49-F238E27FC236}">
                <a16:creationId xmlns:a16="http://schemas.microsoft.com/office/drawing/2014/main" id="{4A172E25-E160-4248-AC70-5B0DEE461EAD}"/>
              </a:ext>
            </a:extLst>
          </p:cNvPr>
          <p:cNvSpPr/>
          <p:nvPr/>
        </p:nvSpPr>
        <p:spPr>
          <a:xfrm>
            <a:off x="4899529" y="2718055"/>
            <a:ext cx="2252738" cy="1082139"/>
          </a:xfrm>
          <a:prstGeom prst="roundRect">
            <a:avLst/>
          </a:prstGeom>
          <a:solidFill>
            <a:srgbClr val="33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Graduation</a:t>
            </a:r>
          </a:p>
        </p:txBody>
      </p:sp>
      <p:sp>
        <p:nvSpPr>
          <p:cNvPr id="12" name="Rectangle: Rounded Corners 11">
            <a:extLst>
              <a:ext uri="{FF2B5EF4-FFF2-40B4-BE49-F238E27FC236}">
                <a16:creationId xmlns:a16="http://schemas.microsoft.com/office/drawing/2014/main" id="{ABA2F129-5AF5-46C8-85D9-2C66A4A99757}"/>
              </a:ext>
            </a:extLst>
          </p:cNvPr>
          <p:cNvSpPr/>
          <p:nvPr/>
        </p:nvSpPr>
        <p:spPr>
          <a:xfrm>
            <a:off x="6391658" y="1343306"/>
            <a:ext cx="2252738" cy="1082139"/>
          </a:xfrm>
          <a:prstGeom prst="roundRect">
            <a:avLst/>
          </a:prstGeom>
          <a:solidFill>
            <a:srgbClr val="0099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Growth</a:t>
            </a:r>
          </a:p>
        </p:txBody>
      </p:sp>
    </p:spTree>
    <p:extLst>
      <p:ext uri="{BB962C8B-B14F-4D97-AF65-F5344CB8AC3E}">
        <p14:creationId xmlns:p14="http://schemas.microsoft.com/office/powerpoint/2010/main" val="2605679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AUTONOMY AND ACCOUNTABILITY</a:t>
            </a:r>
            <a:endParaRPr/>
          </a:p>
        </p:txBody>
      </p:sp>
      <p:sp>
        <p:nvSpPr>
          <p:cNvPr id="206" name="Google Shape;206;p21"/>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411480" indent="-336899">
              <a:spcBef>
                <a:spcPts val="486"/>
              </a:spcBef>
            </a:pPr>
            <a:r>
              <a:rPr lang="en-US"/>
              <a:t>Charter schools have increased autonomy and flexibility under the law in return for accountability</a:t>
            </a:r>
            <a:endParaRPr/>
          </a:p>
          <a:p>
            <a:pPr marL="411480" indent="-336899">
              <a:spcBef>
                <a:spcPts val="486"/>
              </a:spcBef>
            </a:pPr>
            <a:r>
              <a:rPr lang="en-US"/>
              <a:t>Charter schools are accountable to their authorizer to meet the goals in their charters and to produce positive student achievement results</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97EA9A-9131-4BCD-97F1-75AD4C27BF05}"/>
              </a:ext>
            </a:extLst>
          </p:cNvPr>
          <p:cNvSpPr/>
          <p:nvPr/>
        </p:nvSpPr>
        <p:spPr>
          <a:xfrm>
            <a:off x="0" y="3625702"/>
            <a:ext cx="9144000" cy="151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1D4483E5-5DA8-4703-8E5E-4CA05D016271}"/>
              </a:ext>
            </a:extLst>
          </p:cNvPr>
          <p:cNvPicPr>
            <a:picLocks noChangeAspect="1"/>
          </p:cNvPicPr>
          <p:nvPr/>
        </p:nvPicPr>
        <p:blipFill rotWithShape="1">
          <a:blip r:embed="rId3"/>
          <a:srcRect l="1182" t="2292" r="1739" b="4202"/>
          <a:stretch/>
        </p:blipFill>
        <p:spPr>
          <a:xfrm>
            <a:off x="419377" y="1342239"/>
            <a:ext cx="8305246" cy="3284022"/>
          </a:xfrm>
          <a:prstGeom prst="rect">
            <a:avLst/>
          </a:prstGeom>
        </p:spPr>
      </p:pic>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Accountability Report Timeline</a:t>
            </a:r>
          </a:p>
        </p:txBody>
      </p:sp>
    </p:spTree>
    <p:extLst>
      <p:ext uri="{BB962C8B-B14F-4D97-AF65-F5344CB8AC3E}">
        <p14:creationId xmlns:p14="http://schemas.microsoft.com/office/powerpoint/2010/main" val="39610791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 Slide" hidden="1">
            <a:extLst>
              <a:ext uri="{FF2B5EF4-FFF2-40B4-BE49-F238E27FC236}">
                <a16:creationId xmlns:a16="http://schemas.microsoft.com/office/drawing/2014/main" id="{E57A723E-00FA-6547-AD66-56F96CF7BE11}"/>
              </a:ext>
            </a:extLst>
          </p:cNvPr>
          <p:cNvSpPr>
            <a:spLocks noGrp="1"/>
          </p:cNvSpPr>
          <p:nvPr>
            <p:ph type="title" idx="4294967295"/>
          </p:nvPr>
        </p:nvSpPr>
        <p:spPr/>
        <p:txBody>
          <a:bodyPr/>
          <a:lstStyle/>
          <a:p>
            <a:r>
              <a:rPr lang="en-US" dirty="0"/>
              <a:t>Sample Text Slide</a:t>
            </a:r>
          </a:p>
        </p:txBody>
      </p:sp>
      <p:sp>
        <p:nvSpPr>
          <p:cNvPr id="2" name="Text Placeholder 1"/>
          <p:cNvSpPr>
            <a:spLocks noGrp="1"/>
          </p:cNvSpPr>
          <p:nvPr>
            <p:ph type="body" sz="quarter" idx="13"/>
          </p:nvPr>
        </p:nvSpPr>
        <p:spPr/>
        <p:txBody>
          <a:bodyPr/>
          <a:lstStyle/>
          <a:p>
            <a:r>
              <a:rPr lang="en-US" dirty="0"/>
              <a:t>Questions</a:t>
            </a:r>
          </a:p>
        </p:txBody>
      </p:sp>
      <p:sp>
        <p:nvSpPr>
          <p:cNvPr id="7" name="Google Shape;239;p35">
            <a:extLst>
              <a:ext uri="{FF2B5EF4-FFF2-40B4-BE49-F238E27FC236}">
                <a16:creationId xmlns:a16="http://schemas.microsoft.com/office/drawing/2014/main" id="{C13FA816-05A3-4F9D-95A2-BEB512EE52CF}"/>
              </a:ext>
            </a:extLst>
          </p:cNvPr>
          <p:cNvSpPr txBox="1">
            <a:spLocks/>
          </p:cNvSpPr>
          <p:nvPr/>
        </p:nvSpPr>
        <p:spPr>
          <a:xfrm>
            <a:off x="611059" y="1029267"/>
            <a:ext cx="7883700" cy="3271800"/>
          </a:xfrm>
          <a:prstGeom prst="rect">
            <a:avLst/>
          </a:prstGeom>
          <a:noFill/>
          <a:ln>
            <a:noFill/>
          </a:ln>
        </p:spPr>
        <p:txBody>
          <a:bodyPr spcFirstLastPara="1" wrap="square" lIns="68575" tIns="34275" rIns="68575" bIns="34275" anchor="t" anchorCtr="0">
            <a:noAutofit/>
          </a:bodyPr>
          <a:lst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prstClr val="black"/>
              </a:buClr>
              <a:buSzPts val="1300"/>
              <a:buFont typeface="Arial"/>
              <a:buNone/>
              <a:tabLst/>
              <a:defRPr/>
            </a:pPr>
            <a:r>
              <a:rPr kumimoji="0" lang="en-US" sz="13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Accountability Website: </a:t>
            </a:r>
          </a:p>
          <a:p>
            <a:pPr marL="0" marR="0" lvl="0" indent="0" algn="l" defTabSz="685800" rtl="0" eaLnBrk="1" fontAlgn="auto" latinLnBrk="0" hangingPunct="1">
              <a:lnSpc>
                <a:spcPct val="100000"/>
              </a:lnSpc>
              <a:spcBef>
                <a:spcPts val="600"/>
              </a:spcBef>
              <a:spcAft>
                <a:spcPts val="0"/>
              </a:spcAft>
              <a:buClr>
                <a:prstClr val="black"/>
              </a:buClr>
              <a:buSzPts val="1200"/>
              <a:buFont typeface="Arial"/>
              <a:buNone/>
              <a:tabLst/>
              <a:defRPr/>
            </a:pPr>
            <a:r>
              <a:rPr kumimoji="0" lang="en-US" sz="1200" b="1" i="0" u="sng" strike="noStrike" kern="1200" cap="none" spc="0" normalizeH="0" baseline="0" noProof="0" dirty="0">
                <a:ln>
                  <a:noFill/>
                </a:ln>
                <a:solidFill>
                  <a:srgbClr val="0563C1"/>
                </a:solidFill>
                <a:effectLst/>
                <a:uLnTx/>
                <a:uFillTx/>
                <a:latin typeface="Lato" panose="020F0502020204030203" pitchFamily="34" charset="0"/>
                <a:ea typeface="+mn-ea"/>
                <a:cs typeface="+mn-cs"/>
                <a:hlinkClick r:id="rId3"/>
              </a:rPr>
              <a:t>https://dpi.wi.gov/accountability</a:t>
            </a:r>
            <a:endParaRPr kumimoji="0" lang="en-US" sz="1200" b="1" i="0" u="sng" strike="noStrike" kern="1200" cap="none" spc="0" normalizeH="0" baseline="0" noProof="0" dirty="0">
              <a:ln>
                <a:noFill/>
              </a:ln>
              <a:solidFill>
                <a:srgbClr val="0563C1"/>
              </a:solidFill>
              <a:effectLst/>
              <a:uLnTx/>
              <a:uFillTx/>
              <a:latin typeface="Lato" panose="020F0502020204030203" pitchFamily="34" charset="0"/>
              <a:ea typeface="+mn-ea"/>
              <a:cs typeface="+mn-cs"/>
            </a:endParaRPr>
          </a:p>
          <a:p>
            <a:pPr marL="0" marR="0" lvl="0" indent="0" algn="l" defTabSz="685800" rtl="0" eaLnBrk="1" fontAlgn="auto" latinLnBrk="0" hangingPunct="1">
              <a:lnSpc>
                <a:spcPct val="100000"/>
              </a:lnSpc>
              <a:spcBef>
                <a:spcPts val="600"/>
              </a:spcBef>
              <a:spcAft>
                <a:spcPts val="0"/>
              </a:spcAft>
              <a:buClr>
                <a:prstClr val="black"/>
              </a:buClr>
              <a:buSzPts val="1200"/>
              <a:buFont typeface="Arial"/>
              <a:buNone/>
              <a:tabLst/>
              <a:defRPr/>
            </a:pPr>
            <a:endParaRPr kumimoji="0" lang="en-US" sz="24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9525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00" b="1" i="0" u="sng" strike="noStrike" kern="1200" cap="none" spc="0" normalizeH="0" baseline="0" noProof="0" dirty="0">
                <a:ln>
                  <a:noFill/>
                </a:ln>
                <a:solidFill>
                  <a:srgbClr val="0000FF"/>
                </a:solidFill>
                <a:effectLst/>
                <a:uLnTx/>
                <a:uFillTx/>
                <a:latin typeface="Lato" panose="020F0502020204030203" pitchFamily="34" charset="0"/>
                <a:ea typeface="+mn-ea"/>
                <a:cs typeface="+mn-cs"/>
                <a:hlinkClick r:id="rId4"/>
              </a:rPr>
              <a:t>Viji Somasundaram </a:t>
            </a:r>
            <a:endParaRPr kumimoji="0" lang="en-US" sz="13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9525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00" b="0" i="0" u="none" strike="noStrike" kern="1200" cap="none" spc="0" normalizeH="0" baseline="0" noProof="0" dirty="0">
                <a:ln>
                  <a:noFill/>
                </a:ln>
                <a:solidFill>
                  <a:srgbClr val="292F33"/>
                </a:solidFill>
                <a:effectLst/>
                <a:uLnTx/>
                <a:uFillTx/>
                <a:latin typeface="Lato" panose="020F0502020204030203" pitchFamily="34" charset="0"/>
                <a:ea typeface="+mn-ea"/>
                <a:cs typeface="+mn-cs"/>
              </a:rPr>
              <a:t>Director of Accountability</a:t>
            </a:r>
            <a:endParaRPr kumimoji="0" lang="en-US" sz="13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95250" marR="0" lvl="0" indent="0" algn="l" defTabSz="685800" rtl="0" eaLnBrk="1" fontAlgn="auto" latinLnBrk="0" hangingPunct="1">
              <a:lnSpc>
                <a:spcPct val="100000"/>
              </a:lnSpc>
              <a:spcBef>
                <a:spcPts val="0"/>
              </a:spcBef>
              <a:spcAft>
                <a:spcPts val="0"/>
              </a:spcAft>
              <a:buClrTx/>
              <a:buSzTx/>
              <a:buFont typeface="Arial"/>
              <a:buNone/>
              <a:tabLst/>
              <a:defRPr/>
            </a:pPr>
            <a:br>
              <a:rPr kumimoji="0" lang="en-US" sz="13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300" b="1" i="0" u="sng" strike="noStrike" kern="1200" cap="none" spc="0" normalizeH="0" baseline="0" noProof="0" dirty="0">
                <a:ln>
                  <a:noFill/>
                </a:ln>
                <a:solidFill>
                  <a:srgbClr val="0000FF"/>
                </a:solidFill>
                <a:effectLst/>
                <a:uLnTx/>
                <a:uFillTx/>
                <a:latin typeface="Lato" panose="020F0502020204030203" pitchFamily="34" charset="0"/>
                <a:ea typeface="+mn-ea"/>
                <a:cs typeface="+mn-cs"/>
                <a:hlinkClick r:id="rId5"/>
              </a:rPr>
              <a:t>Sam Bohrod</a:t>
            </a:r>
            <a:endParaRPr kumimoji="0" lang="en-US" sz="13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9525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00" b="0" i="0" u="none" strike="noStrike" kern="1200" cap="none" spc="0" normalizeH="0" baseline="0" noProof="0" dirty="0">
                <a:ln>
                  <a:noFill/>
                </a:ln>
                <a:solidFill>
                  <a:srgbClr val="292F33"/>
                </a:solidFill>
                <a:effectLst/>
                <a:uLnTx/>
                <a:uFillTx/>
                <a:latin typeface="Lato" panose="020F0502020204030203" pitchFamily="34" charset="0"/>
                <a:ea typeface="+mn-ea"/>
                <a:cs typeface="+mn-cs"/>
              </a:rPr>
              <a:t>Assistant Director of Accountability</a:t>
            </a:r>
            <a:endParaRPr kumimoji="0" lang="en-US" sz="13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95250" marR="0" lvl="0" indent="0" algn="l" defTabSz="685800" rtl="0" eaLnBrk="1" fontAlgn="auto" latinLnBrk="0" hangingPunct="1">
              <a:lnSpc>
                <a:spcPct val="100000"/>
              </a:lnSpc>
              <a:spcBef>
                <a:spcPts val="0"/>
              </a:spcBef>
              <a:spcAft>
                <a:spcPts val="0"/>
              </a:spcAft>
              <a:buClrTx/>
              <a:buSzTx/>
              <a:buFont typeface="Arial"/>
              <a:buNone/>
              <a:tabLst/>
              <a:defRPr/>
            </a:pPr>
            <a:br>
              <a:rPr kumimoji="0" lang="en-US" sz="13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300" b="1" i="0" u="sng" strike="noStrike" kern="1200" cap="none" spc="0" normalizeH="0" baseline="0" noProof="0" dirty="0">
                <a:ln>
                  <a:noFill/>
                </a:ln>
                <a:solidFill>
                  <a:srgbClr val="0000FF"/>
                </a:solidFill>
                <a:effectLst/>
                <a:uLnTx/>
                <a:uFillTx/>
                <a:latin typeface="Lato" panose="020F0502020204030203" pitchFamily="34" charset="0"/>
                <a:ea typeface="+mn-ea"/>
                <a:cs typeface="+mn-cs"/>
                <a:hlinkClick r:id="rId6"/>
              </a:rPr>
              <a:t>Patrick Chambers</a:t>
            </a:r>
            <a:endParaRPr kumimoji="0" lang="en-US" sz="13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9525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00" b="0" i="0" u="none" strike="noStrike" kern="1200" cap="none" spc="0" normalizeH="0" baseline="0" noProof="0" dirty="0">
                <a:ln>
                  <a:noFill/>
                </a:ln>
                <a:solidFill>
                  <a:srgbClr val="292F33"/>
                </a:solidFill>
                <a:effectLst/>
                <a:uLnTx/>
                <a:uFillTx/>
                <a:latin typeface="Lato" panose="020F0502020204030203" pitchFamily="34" charset="0"/>
                <a:ea typeface="+mn-ea"/>
                <a:cs typeface="+mn-cs"/>
              </a:rPr>
              <a:t>OEA ​Education Consultant</a:t>
            </a:r>
            <a:endParaRPr kumimoji="0" lang="en-US" sz="13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9525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00" b="0" i="0" u="none" strike="noStrike" kern="1200" cap="none" spc="0" normalizeH="0" baseline="0" noProof="0" dirty="0">
                <a:ln>
                  <a:noFill/>
                </a:ln>
                <a:solidFill>
                  <a:srgbClr val="292F33"/>
                </a:solidFill>
                <a:effectLst/>
                <a:uLnTx/>
                <a:uFillTx/>
                <a:latin typeface="Lato" panose="020F0502020204030203" pitchFamily="34" charset="0"/>
                <a:ea typeface="+mn-ea"/>
                <a:cs typeface="+mn-cs"/>
              </a:rPr>
              <a:t>Data and Policy Communications</a:t>
            </a:r>
            <a:br>
              <a:rPr kumimoji="0" lang="en-US" sz="10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br>
              <a:rPr kumimoji="0" lang="en-US" sz="11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endParaRPr kumimoji="0" lang="en-US" sz="1300" b="1"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
        <p:nvSpPr>
          <p:cNvPr id="8" name="Google Shape;241;p35">
            <a:extLst>
              <a:ext uri="{FF2B5EF4-FFF2-40B4-BE49-F238E27FC236}">
                <a16:creationId xmlns:a16="http://schemas.microsoft.com/office/drawing/2014/main" id="{32D24230-4E67-400D-BFEE-C48A57A7E658}"/>
              </a:ext>
            </a:extLst>
          </p:cNvPr>
          <p:cNvSpPr txBox="1"/>
          <p:nvPr/>
        </p:nvSpPr>
        <p:spPr>
          <a:xfrm>
            <a:off x="5982764" y="1029267"/>
            <a:ext cx="1827900" cy="3449100"/>
          </a:xfrm>
          <a:prstGeom prst="rect">
            <a:avLst/>
          </a:prstGeom>
          <a:noFill/>
          <a:ln>
            <a:noFill/>
          </a:ln>
        </p:spPr>
        <p:txBody>
          <a:bodyPr spcFirstLastPara="1" wrap="square" lIns="68575" tIns="34275" rIns="68575" bIns="34275" anchor="t" anchorCtr="0">
            <a:no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a:ln>
                  <a:noFill/>
                </a:ln>
                <a:solidFill>
                  <a:srgbClr val="70AD47"/>
                </a:solidFill>
                <a:effectLst/>
                <a:uLnTx/>
                <a:uFillTx/>
                <a:latin typeface="Tahoma"/>
                <a:ea typeface="Tahoma"/>
                <a:cs typeface="Tahoma"/>
                <a:sym typeface="Tahoma"/>
              </a:rPr>
              <a:t>?</a:t>
            </a:r>
            <a:endParaRPr kumimoji="0"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51884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2"/>
          <p:cNvSpPr txBox="1">
            <a:spLocks noGrp="1"/>
          </p:cNvSpPr>
          <p:nvPr>
            <p:ph type="body" idx="1"/>
          </p:nvPr>
        </p:nvSpPr>
        <p:spPr>
          <a:xfrm>
            <a:off x="1751482" y="1321562"/>
            <a:ext cx="5591400" cy="1351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333399"/>
              </a:buClr>
              <a:buSzPts val="4000"/>
              <a:buNone/>
            </a:pPr>
            <a:r>
              <a:rPr lang="en-US" sz="4000" dirty="0"/>
              <a:t>ICS Basics</a:t>
            </a:r>
          </a:p>
        </p:txBody>
      </p:sp>
      <p:sp>
        <p:nvSpPr>
          <p:cNvPr id="54" name="Google Shape;54;p12"/>
          <p:cNvSpPr txBox="1">
            <a:spLocks noGrp="1"/>
          </p:cNvSpPr>
          <p:nvPr>
            <p:ph type="body" idx="2"/>
          </p:nvPr>
        </p:nvSpPr>
        <p:spPr>
          <a:xfrm>
            <a:off x="5947442" y="3135175"/>
            <a:ext cx="3043708" cy="1068300"/>
          </a:xfrm>
          <a:prstGeom prst="rect">
            <a:avLst/>
          </a:prstGeom>
          <a:noFill/>
          <a:ln>
            <a:noFill/>
          </a:ln>
        </p:spPr>
        <p:txBody>
          <a:bodyPr spcFirstLastPara="1" wrap="square" lIns="91425" tIns="45700" rIns="91425" bIns="45700" anchor="t" anchorCtr="0">
            <a:noAutofit/>
          </a:bodyPr>
          <a:lstStyle/>
          <a:p>
            <a:pPr marL="0" lvl="0" indent="0" algn="r" rtl="0">
              <a:lnSpc>
                <a:spcPct val="89681"/>
              </a:lnSpc>
              <a:spcBef>
                <a:spcPts val="0"/>
              </a:spcBef>
              <a:spcAft>
                <a:spcPts val="0"/>
              </a:spcAft>
              <a:buClr>
                <a:schemeClr val="dk1"/>
              </a:buClr>
              <a:buSzPts val="1318"/>
              <a:buNone/>
            </a:pPr>
            <a:r>
              <a:rPr lang="en-US" sz="1400" dirty="0"/>
              <a:t>Alexander B. Roberson</a:t>
            </a:r>
            <a:br>
              <a:rPr lang="en-US" sz="1400" dirty="0"/>
            </a:br>
            <a:r>
              <a:rPr lang="en-US" sz="1400" dirty="0"/>
              <a:t>Parental Education Options</a:t>
            </a:r>
          </a:p>
          <a:p>
            <a:pPr marL="0" lvl="0" indent="0" algn="r" rtl="0">
              <a:lnSpc>
                <a:spcPct val="89681"/>
              </a:lnSpc>
              <a:spcBef>
                <a:spcPts val="0"/>
              </a:spcBef>
              <a:spcAft>
                <a:spcPts val="0"/>
              </a:spcAft>
              <a:buClr>
                <a:schemeClr val="dk1"/>
              </a:buClr>
              <a:buSzPts val="1318"/>
              <a:buNone/>
            </a:pPr>
            <a:r>
              <a:rPr lang="en-US" sz="1400" dirty="0"/>
              <a:t>School Administration Consultant</a:t>
            </a:r>
          </a:p>
          <a:p>
            <a:pPr marL="0" lvl="0" indent="0" algn="r" rtl="0">
              <a:lnSpc>
                <a:spcPct val="89681"/>
              </a:lnSpc>
              <a:spcBef>
                <a:spcPts val="0"/>
              </a:spcBef>
              <a:spcAft>
                <a:spcPts val="0"/>
              </a:spcAft>
              <a:buClr>
                <a:schemeClr val="dk1"/>
              </a:buClr>
              <a:buSzPts val="1318"/>
              <a:buNone/>
            </a:pPr>
            <a:endParaRPr lang="en-US" sz="1400" dirty="0"/>
          </a:p>
          <a:p>
            <a:pPr marL="0" lvl="0" indent="0" algn="r" rtl="0">
              <a:lnSpc>
                <a:spcPct val="89681"/>
              </a:lnSpc>
              <a:spcBef>
                <a:spcPts val="0"/>
              </a:spcBef>
              <a:spcAft>
                <a:spcPts val="0"/>
              </a:spcAft>
              <a:buClr>
                <a:schemeClr val="dk1"/>
              </a:buClr>
              <a:buSzPts val="1318"/>
              <a:buNone/>
            </a:pPr>
            <a:r>
              <a:rPr lang="en-US" sz="1400" dirty="0"/>
              <a:t>July 2021</a:t>
            </a:r>
          </a:p>
        </p:txBody>
      </p:sp>
    </p:spTree>
    <p:extLst>
      <p:ext uri="{BB962C8B-B14F-4D97-AF65-F5344CB8AC3E}">
        <p14:creationId xmlns:p14="http://schemas.microsoft.com/office/powerpoint/2010/main" val="12609284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What does it mean to be an ICS?</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27"/>
              <a:buNone/>
            </a:pPr>
            <a:r>
              <a:rPr lang="en-US" sz="2960" b="0" dirty="0">
                <a:solidFill>
                  <a:schemeClr val="tx1"/>
                </a:solidFill>
              </a:rPr>
              <a:t>Independent Charter Schools are not authorized by a district</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rPr>
              <a:t>For the most part, statewide enrollment</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rPr>
              <a:t>No “open-enrollment”</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rPr>
              <a:t>Cannot be virtual</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p:txBody>
      </p:sp>
    </p:spTree>
    <p:extLst>
      <p:ext uri="{BB962C8B-B14F-4D97-AF65-F5344CB8AC3E}">
        <p14:creationId xmlns:p14="http://schemas.microsoft.com/office/powerpoint/2010/main" val="5267284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How do we get paid?</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27"/>
              <a:buNone/>
            </a:pPr>
            <a:r>
              <a:rPr lang="en-US" sz="2800" b="0" dirty="0">
                <a:solidFill>
                  <a:schemeClr val="tx1"/>
                </a:solidFill>
              </a:rPr>
              <a:t>Schools submit a preliminary membership count report; a Third Friday in September count report; a Second Friday in January count report; and a membership audit</a:t>
            </a:r>
          </a:p>
          <a:p>
            <a:pPr marL="0" lvl="0" indent="0" algn="l" rtl="0">
              <a:lnSpc>
                <a:spcPct val="100000"/>
              </a:lnSpc>
              <a:spcBef>
                <a:spcPts val="0"/>
              </a:spcBef>
              <a:spcAft>
                <a:spcPts val="0"/>
              </a:spcAft>
              <a:buClr>
                <a:schemeClr val="dk1"/>
              </a:buClr>
              <a:buSzPts val="2127"/>
              <a:buNone/>
            </a:pPr>
            <a:endParaRPr lang="en-US" sz="2800" b="0" dirty="0">
              <a:solidFill>
                <a:schemeClr val="tx1"/>
              </a:solidFill>
            </a:endParaRPr>
          </a:p>
          <a:p>
            <a:pPr marL="0" lvl="0" indent="0" algn="l" rtl="0">
              <a:lnSpc>
                <a:spcPct val="100000"/>
              </a:lnSpc>
              <a:spcBef>
                <a:spcPts val="0"/>
              </a:spcBef>
              <a:spcAft>
                <a:spcPts val="0"/>
              </a:spcAft>
              <a:buClr>
                <a:schemeClr val="dk1"/>
              </a:buClr>
              <a:buSzPts val="2127"/>
              <a:buNone/>
            </a:pPr>
            <a:r>
              <a:rPr lang="en-US" sz="2800" b="0" dirty="0">
                <a:solidFill>
                  <a:schemeClr val="tx1"/>
                </a:solidFill>
              </a:rPr>
              <a:t>Payments in September, December, February, and June</a:t>
            </a:r>
          </a:p>
          <a:p>
            <a:pPr marL="0" lvl="0" indent="0" algn="l" rtl="0">
              <a:lnSpc>
                <a:spcPct val="100000"/>
              </a:lnSpc>
              <a:spcBef>
                <a:spcPts val="0"/>
              </a:spcBef>
              <a:spcAft>
                <a:spcPts val="0"/>
              </a:spcAft>
              <a:buClr>
                <a:schemeClr val="dk1"/>
              </a:buClr>
              <a:buSzPts val="2127"/>
              <a:buNone/>
            </a:pPr>
            <a:endParaRPr lang="en-US" sz="2800" b="0" dirty="0">
              <a:solidFill>
                <a:schemeClr val="tx1"/>
              </a:solidFill>
            </a:endParaRPr>
          </a:p>
          <a:p>
            <a:pPr marL="0" lvl="0" indent="0" algn="l" rtl="0">
              <a:lnSpc>
                <a:spcPct val="100000"/>
              </a:lnSpc>
              <a:spcBef>
                <a:spcPts val="0"/>
              </a:spcBef>
              <a:spcAft>
                <a:spcPts val="0"/>
              </a:spcAft>
              <a:buClr>
                <a:schemeClr val="dk1"/>
              </a:buClr>
              <a:buSzPts val="2127"/>
              <a:buNone/>
            </a:pPr>
            <a:r>
              <a:rPr lang="en-US" sz="2800" b="0" dirty="0">
                <a:solidFill>
                  <a:schemeClr val="tx1"/>
                </a:solidFill>
              </a:rPr>
              <a:t>See Program Calendar for specific dates</a:t>
            </a:r>
          </a:p>
        </p:txBody>
      </p:sp>
    </p:spTree>
    <p:extLst>
      <p:ext uri="{BB962C8B-B14F-4D97-AF65-F5344CB8AC3E}">
        <p14:creationId xmlns:p14="http://schemas.microsoft.com/office/powerpoint/2010/main" val="31424759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How do we get paid?</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27"/>
              <a:buNone/>
            </a:pPr>
            <a:r>
              <a:rPr lang="en-US" sz="2960" b="0" dirty="0">
                <a:solidFill>
                  <a:schemeClr val="tx1"/>
                </a:solidFill>
              </a:rPr>
              <a:t>Submit the Pupil Count Report</a:t>
            </a:r>
          </a:p>
          <a:p>
            <a:pPr marL="0" lvl="0" indent="0" algn="l" rtl="0">
              <a:lnSpc>
                <a:spcPct val="100000"/>
              </a:lnSpc>
              <a:spcBef>
                <a:spcPts val="0"/>
              </a:spcBef>
              <a:spcAft>
                <a:spcPts val="0"/>
              </a:spcAft>
              <a:buClr>
                <a:schemeClr val="dk1"/>
              </a:buClr>
              <a:buSzPts val="2127"/>
              <a:buNone/>
            </a:pPr>
            <a:r>
              <a:rPr lang="en-US" sz="2960" b="0" dirty="0">
                <a:solidFill>
                  <a:schemeClr val="tx1"/>
                </a:solidFill>
              </a:rPr>
              <a:t>	Located on the ICS webpage</a:t>
            </a:r>
          </a:p>
          <a:p>
            <a:pPr marL="0" lvl="0" indent="0" algn="l" rtl="0">
              <a:lnSpc>
                <a:spcPct val="100000"/>
              </a:lnSpc>
              <a:spcBef>
                <a:spcPts val="0"/>
              </a:spcBef>
              <a:spcAft>
                <a:spcPts val="0"/>
              </a:spcAft>
              <a:buClr>
                <a:schemeClr val="dk1"/>
              </a:buClr>
              <a:buSzPts val="2127"/>
              <a:buNone/>
            </a:pPr>
            <a:r>
              <a:rPr lang="en-US" sz="2960" b="0" dirty="0">
                <a:solidFill>
                  <a:schemeClr val="tx1"/>
                </a:solidFill>
              </a:rPr>
              <a:t>	Instructions on the ICS webpage as well</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rPr>
              <a:t>Be sure to identify the correct resident district</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rPr>
              <a:t>Submit via Kiteworks on time</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p:txBody>
      </p:sp>
    </p:spTree>
    <p:extLst>
      <p:ext uri="{BB962C8B-B14F-4D97-AF65-F5344CB8AC3E}">
        <p14:creationId xmlns:p14="http://schemas.microsoft.com/office/powerpoint/2010/main" val="32175292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Who are our points of contact?</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342900" indent="-342900">
              <a:lnSpc>
                <a:spcPct val="100000"/>
              </a:lnSpc>
              <a:buSzPts val="2127"/>
            </a:pPr>
            <a:r>
              <a:rPr lang="en-US" sz="2000" b="0" dirty="0">
                <a:solidFill>
                  <a:schemeClr val="tx1"/>
                </a:solidFill>
              </a:rPr>
              <a:t>Everyone at DPI is student-driven and committed to helping you navigate and meet bureaucratic burdens so you can educate kids;</a:t>
            </a:r>
          </a:p>
          <a:p>
            <a:pPr marL="342900" indent="-342900">
              <a:lnSpc>
                <a:spcPct val="100000"/>
              </a:lnSpc>
              <a:buSzPts val="2127"/>
            </a:pPr>
            <a:endParaRPr lang="en-US" sz="2000" b="0" dirty="0">
              <a:solidFill>
                <a:schemeClr val="tx1"/>
              </a:solidFill>
            </a:endParaRPr>
          </a:p>
          <a:p>
            <a:pPr marL="342900" indent="-342900">
              <a:lnSpc>
                <a:spcPct val="100000"/>
              </a:lnSpc>
              <a:buSzPts val="2127"/>
            </a:pPr>
            <a:r>
              <a:rPr lang="en-US" sz="2000" b="0" dirty="0">
                <a:solidFill>
                  <a:schemeClr val="tx1"/>
                </a:solidFill>
              </a:rPr>
              <a:t>Unless you have a designated point of contact on another team (e.g., Program Calendar) contact Alexander B. Roberson first.</a:t>
            </a:r>
          </a:p>
          <a:p>
            <a:pPr marL="342900" indent="-342900">
              <a:lnSpc>
                <a:spcPct val="100000"/>
              </a:lnSpc>
              <a:buSzPts val="2127"/>
            </a:pPr>
            <a:endParaRPr lang="en-US" sz="2000" b="0" dirty="0">
              <a:solidFill>
                <a:schemeClr val="tx1"/>
              </a:solidFill>
            </a:endParaRPr>
          </a:p>
          <a:p>
            <a:pPr marL="342900" indent="-342900">
              <a:lnSpc>
                <a:spcPct val="100000"/>
              </a:lnSpc>
              <a:buSzPts val="2127"/>
            </a:pPr>
            <a:r>
              <a:rPr lang="en-US" sz="2000" b="0" dirty="0">
                <a:solidFill>
                  <a:schemeClr val="tx1"/>
                </a:solidFill>
              </a:rPr>
              <a:t>You should contact your board attorney, too.</a:t>
            </a:r>
            <a:endParaRPr lang="en-US" sz="716" b="0" dirty="0">
              <a:solidFill>
                <a:schemeClr val="tx1"/>
              </a:solidFill>
            </a:endParaRPr>
          </a:p>
          <a:p>
            <a:pPr marL="342900" indent="-342900">
              <a:lnSpc>
                <a:spcPct val="100000"/>
              </a:lnSpc>
              <a:buSzPts val="2127"/>
            </a:pPr>
            <a:endParaRPr lang="en-US" sz="2000" b="0" dirty="0">
              <a:solidFill>
                <a:schemeClr val="tx1"/>
              </a:solidFill>
            </a:endParaRPr>
          </a:p>
          <a:p>
            <a:pPr marL="342900" indent="-342900">
              <a:lnSpc>
                <a:spcPct val="100000"/>
              </a:lnSpc>
              <a:buSzPts val="2127"/>
            </a:pPr>
            <a:r>
              <a:rPr lang="en-US" sz="2000" b="0" dirty="0">
                <a:solidFill>
                  <a:schemeClr val="tx1"/>
                </a:solidFill>
              </a:rPr>
              <a:t>You have friends at WRCCS.</a:t>
            </a:r>
          </a:p>
          <a:p>
            <a:pPr marL="342900" indent="-342900">
              <a:lnSpc>
                <a:spcPct val="100000"/>
              </a:lnSpc>
              <a:buSzPts val="2127"/>
            </a:pPr>
            <a:endParaRPr lang="en-US" sz="2000" b="0" dirty="0">
              <a:solidFill>
                <a:schemeClr val="tx1"/>
              </a:solidFill>
            </a:endParaRPr>
          </a:p>
          <a:p>
            <a:pPr marL="342900" indent="-342900">
              <a:lnSpc>
                <a:spcPct val="100000"/>
              </a:lnSpc>
              <a:buSzPts val="2127"/>
            </a:pPr>
            <a:r>
              <a:rPr lang="en-US" sz="2000" b="0" dirty="0">
                <a:solidFill>
                  <a:schemeClr val="tx1"/>
                </a:solidFill>
              </a:rPr>
              <a:t>You should always keep your authorizer informed.</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p:txBody>
      </p:sp>
    </p:spTree>
    <p:extLst>
      <p:ext uri="{BB962C8B-B14F-4D97-AF65-F5344CB8AC3E}">
        <p14:creationId xmlns:p14="http://schemas.microsoft.com/office/powerpoint/2010/main" val="22369218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Final Questions</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27"/>
              <a:buNone/>
            </a:pPr>
            <a:r>
              <a:rPr lang="en-US" sz="2960" b="0" dirty="0">
                <a:solidFill>
                  <a:schemeClr val="tx1"/>
                </a:solidFill>
              </a:rPr>
              <a:t>Contact:</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rPr>
              <a:t>Alexander B. Roberson</a:t>
            </a:r>
          </a:p>
          <a:p>
            <a:pPr marL="0" lvl="0" indent="0" algn="l" rtl="0">
              <a:lnSpc>
                <a:spcPct val="100000"/>
              </a:lnSpc>
              <a:spcBef>
                <a:spcPts val="0"/>
              </a:spcBef>
              <a:spcAft>
                <a:spcPts val="0"/>
              </a:spcAft>
              <a:buClr>
                <a:schemeClr val="dk1"/>
              </a:buClr>
              <a:buSzPts val="2127"/>
              <a:buNone/>
            </a:pPr>
            <a:r>
              <a:rPr lang="en-US" sz="2960" b="0" dirty="0">
                <a:solidFill>
                  <a:schemeClr val="tx1"/>
                </a:solidFill>
              </a:rPr>
              <a:t>School Administration Consultant</a:t>
            </a:r>
          </a:p>
          <a:p>
            <a:pPr marL="0" lvl="0" indent="0" algn="l" rtl="0">
              <a:lnSpc>
                <a:spcPct val="100000"/>
              </a:lnSpc>
              <a:spcBef>
                <a:spcPts val="0"/>
              </a:spcBef>
              <a:spcAft>
                <a:spcPts val="0"/>
              </a:spcAft>
              <a:buClr>
                <a:schemeClr val="dk1"/>
              </a:buClr>
              <a:buSzPts val="2127"/>
              <a:buNone/>
            </a:pPr>
            <a:r>
              <a:rPr lang="en-US" sz="2960" b="0" dirty="0">
                <a:solidFill>
                  <a:schemeClr val="tx1"/>
                </a:solidFill>
                <a:hlinkClick r:id="rId3"/>
              </a:rPr>
              <a:t>Alexander.Roberson@dpi.wi.gov</a:t>
            </a: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rPr>
              <a:t>608.266.0452</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p:txBody>
      </p:sp>
    </p:spTree>
    <p:extLst>
      <p:ext uri="{BB962C8B-B14F-4D97-AF65-F5344CB8AC3E}">
        <p14:creationId xmlns:p14="http://schemas.microsoft.com/office/powerpoint/2010/main" val="405424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2"/>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5 - YEAR CHARTER LIMIT</a:t>
            </a:r>
            <a:endParaRPr/>
          </a:p>
        </p:txBody>
      </p:sp>
      <p:sp>
        <p:nvSpPr>
          <p:cNvPr id="212" name="Google Shape;212;p22"/>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411480" indent="-336899">
              <a:spcBef>
                <a:spcPts val="486"/>
              </a:spcBef>
            </a:pPr>
            <a:r>
              <a:rPr lang="en-US"/>
              <a:t>Under Wisconsin law, contracts/charters may be for any term not exceeding 5 school years</a:t>
            </a:r>
            <a:endParaRPr/>
          </a:p>
          <a:p>
            <a:pPr marL="411480" indent="-336899">
              <a:spcBef>
                <a:spcPts val="486"/>
              </a:spcBef>
            </a:pPr>
            <a:r>
              <a:rPr lang="en-US"/>
              <a:t>At the end of the term, the authorizer may renew the charter school with the governance board if goals are met or close the school if goals are not met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3"/>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sz="2430"/>
              <a:t>INDEPENDENT CHARTER &amp; SPECIAL EDUCATION</a:t>
            </a:r>
            <a:endParaRPr sz="2430"/>
          </a:p>
        </p:txBody>
      </p:sp>
      <p:sp>
        <p:nvSpPr>
          <p:cNvPr id="218" name="Google Shape;218;p23"/>
          <p:cNvSpPr txBox="1">
            <a:spLocks noGrp="1"/>
          </p:cNvSpPr>
          <p:nvPr>
            <p:ph type="body" idx="1"/>
          </p:nvPr>
        </p:nvSpPr>
        <p:spPr>
          <a:xfrm>
            <a:off x="728777" y="1145286"/>
            <a:ext cx="7653420" cy="3429000"/>
          </a:xfrm>
          <a:prstGeom prst="rect">
            <a:avLst/>
          </a:prstGeom>
        </p:spPr>
        <p:txBody>
          <a:bodyPr spcFirstLastPara="1" wrap="square" lIns="82283" tIns="41130" rIns="82283" bIns="41130" anchor="t" anchorCtr="0">
            <a:noAutofit/>
          </a:bodyPr>
          <a:lstStyle/>
          <a:p>
            <a:r>
              <a:rPr lang="en-US"/>
              <a:t>Charter schools must juggle autonomy and compliance with IDEA</a:t>
            </a:r>
            <a:endParaRPr/>
          </a:p>
          <a:p>
            <a:r>
              <a:rPr lang="en-US"/>
              <a:t>Charter schools are public schools therefore they bear the same responsibility for FAPE</a:t>
            </a:r>
            <a:endParaRPr/>
          </a:p>
          <a:p>
            <a:pPr marL="493776" lvl="1" indent="-246888"/>
            <a:r>
              <a:rPr lang="en-US"/>
              <a:t>Independent Charter Schools must follow Federal Laws to ensure FAPE (ie. Transition at age 16)</a:t>
            </a:r>
            <a:endParaRPr/>
          </a:p>
          <a:p>
            <a:pPr marL="246888" indent="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4"/>
          <p:cNvSpPr txBox="1">
            <a:spLocks noGrp="1"/>
          </p:cNvSpPr>
          <p:nvPr>
            <p:ph type="title"/>
          </p:nvPr>
        </p:nvSpPr>
        <p:spPr>
          <a:xfrm>
            <a:off x="737730" y="130610"/>
            <a:ext cx="7668540" cy="572670"/>
          </a:xfrm>
          <a:prstGeom prst="rect">
            <a:avLst/>
          </a:prstGeom>
        </p:spPr>
        <p:txBody>
          <a:bodyPr spcFirstLastPara="1" wrap="square" lIns="82283" tIns="41130" rIns="82283" bIns="41130" anchor="b" anchorCtr="0">
            <a:noAutofit/>
          </a:bodyPr>
          <a:lstStyle/>
          <a:p>
            <a:r>
              <a:rPr lang="en-US"/>
              <a:t>Special Education Enrollment</a:t>
            </a:r>
            <a:endParaRPr/>
          </a:p>
        </p:txBody>
      </p:sp>
      <p:sp>
        <p:nvSpPr>
          <p:cNvPr id="224" name="Google Shape;224;p24"/>
          <p:cNvSpPr txBox="1">
            <a:spLocks noGrp="1"/>
          </p:cNvSpPr>
          <p:nvPr>
            <p:ph type="body" idx="1"/>
          </p:nvPr>
        </p:nvSpPr>
        <p:spPr>
          <a:xfrm>
            <a:off x="737730" y="1152475"/>
            <a:ext cx="7668540" cy="3416310"/>
          </a:xfrm>
          <a:prstGeom prst="rect">
            <a:avLst/>
          </a:prstGeom>
        </p:spPr>
        <p:txBody>
          <a:bodyPr spcFirstLastPara="1" wrap="square" lIns="82283" tIns="41130" rIns="82283" bIns="41130" anchor="t" anchorCtr="0">
            <a:noAutofit/>
          </a:bodyPr>
          <a:lstStyle/>
          <a:p>
            <a:pPr indent="-302609">
              <a:buSzPts val="1695"/>
            </a:pPr>
            <a:r>
              <a:rPr lang="en-US" sz="1890"/>
              <a:t>May not categorically deny admission to students based on disability</a:t>
            </a:r>
            <a:endParaRPr sz="1890"/>
          </a:p>
          <a:p>
            <a:pPr marL="493776" lvl="1" indent="-212598">
              <a:buSzPts val="940"/>
            </a:pPr>
            <a:r>
              <a:rPr lang="en-US" sz="1890">
                <a:solidFill>
                  <a:schemeClr val="dk1"/>
                </a:solidFill>
              </a:rPr>
              <a:t>Charter schools should not enroll students with disabilities at significantly lower rates than local public schools</a:t>
            </a:r>
            <a:endParaRPr sz="1890">
              <a:solidFill>
                <a:schemeClr val="dk1"/>
              </a:solidFill>
            </a:endParaRPr>
          </a:p>
          <a:p>
            <a:pPr marL="493776" lvl="1" indent="-212598">
              <a:buSzPts val="940"/>
            </a:pPr>
            <a:r>
              <a:rPr lang="en-US" sz="1890">
                <a:solidFill>
                  <a:schemeClr val="dk1"/>
                </a:solidFill>
              </a:rPr>
              <a:t>Students are underrepresented because they require more intense resources (ie. ID, EBD, Autism)</a:t>
            </a:r>
            <a:endParaRPr sz="1890">
              <a:solidFill>
                <a:schemeClr val="dk1"/>
              </a:solidFill>
            </a:endParaRPr>
          </a:p>
          <a:p>
            <a:pPr indent="-302609">
              <a:buSzPts val="1695"/>
            </a:pPr>
            <a:r>
              <a:rPr lang="en-US" sz="1890"/>
              <a:t>May not deny admission to a student with a disability solely because of a need for special education or related services</a:t>
            </a:r>
            <a:endParaRPr sz="1890"/>
          </a:p>
          <a:p>
            <a:pPr marL="493776" lvl="1" indent="-212598">
              <a:spcBef>
                <a:spcPts val="486"/>
              </a:spcBef>
              <a:buSzPts val="940"/>
            </a:pPr>
            <a:r>
              <a:rPr lang="en-US" sz="1890">
                <a:solidFill>
                  <a:schemeClr val="dk1"/>
                </a:solidFill>
              </a:rPr>
              <a:t>Staff cannot discourage parents from enrolling students with disabilities and suggest a traditional public school can better meet their needs</a:t>
            </a:r>
            <a:endParaRPr sz="1890"/>
          </a:p>
          <a:p>
            <a:pPr marL="246888" indent="0">
              <a:buNone/>
            </a:pPr>
            <a:endParaRPr sz="189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5"/>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pPr>
              <a:buClr>
                <a:schemeClr val="dk1"/>
              </a:buClr>
              <a:buSzPts val="1100"/>
            </a:pPr>
            <a:r>
              <a:rPr lang="en-US"/>
              <a:t>Special Education Enrollment</a:t>
            </a:r>
            <a:endParaRPr/>
          </a:p>
        </p:txBody>
      </p:sp>
      <p:sp>
        <p:nvSpPr>
          <p:cNvPr id="230" name="Google Shape;230;p25"/>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246888" indent="-235743">
              <a:spcBef>
                <a:spcPts val="486"/>
              </a:spcBef>
              <a:buSzPts val="2100"/>
            </a:pPr>
            <a:r>
              <a:rPr lang="en-US" sz="1890"/>
              <a:t>Must provide students with disabilities the opportunity to meet any appropriate minimum eligibility criteria for admission</a:t>
            </a:r>
            <a:endParaRPr sz="1890"/>
          </a:p>
          <a:p>
            <a:pPr marL="493776" lvl="1" indent="-212598">
              <a:spcBef>
                <a:spcPts val="486"/>
              </a:spcBef>
              <a:buSzPts val="940"/>
            </a:pPr>
            <a:r>
              <a:rPr lang="en-US" sz="1890"/>
              <a:t>Schools cannot require admissions tests and interviews that result in students with certain disabilities being excluded</a:t>
            </a:r>
            <a:endParaRPr sz="1890"/>
          </a:p>
          <a:p>
            <a:pPr marL="493776" lvl="1" indent="-212598">
              <a:spcBef>
                <a:spcPts val="486"/>
              </a:spcBef>
              <a:buSzPts val="940"/>
            </a:pPr>
            <a:r>
              <a:rPr lang="en-US" sz="1890"/>
              <a:t>Open enrollment “lottery” system includes students with disabilities</a:t>
            </a:r>
            <a:endParaRPr sz="1890"/>
          </a:p>
          <a:p>
            <a:pPr marL="246888" indent="0">
              <a:spcBef>
                <a:spcPts val="486"/>
              </a:spcBef>
              <a:buNone/>
            </a:pPr>
            <a:endParaRPr sz="1890"/>
          </a:p>
          <a:p>
            <a:pPr marL="246888" indent="0">
              <a:spcBef>
                <a:spcPts val="486"/>
              </a:spcBef>
              <a:buNone/>
            </a:pPr>
            <a:endParaRPr sz="189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6"/>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CONTINUUM OF PLACEMENTS</a:t>
            </a:r>
            <a:endParaRPr/>
          </a:p>
        </p:txBody>
      </p:sp>
      <p:sp>
        <p:nvSpPr>
          <p:cNvPr id="236" name="Google Shape;236;p26"/>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411480" indent="-336899">
              <a:spcBef>
                <a:spcPts val="486"/>
              </a:spcBef>
            </a:pPr>
            <a:r>
              <a:rPr lang="en-US"/>
              <a:t>Instruction in regular classroom</a:t>
            </a:r>
            <a:endParaRPr/>
          </a:p>
          <a:p>
            <a:pPr marL="411480" indent="-336899">
              <a:spcBef>
                <a:spcPts val="486"/>
              </a:spcBef>
            </a:pPr>
            <a:r>
              <a:rPr lang="en-US"/>
              <a:t>Instruction in special education classroom</a:t>
            </a:r>
            <a:endParaRPr/>
          </a:p>
          <a:p>
            <a:pPr marL="411480" indent="-336899">
              <a:spcBef>
                <a:spcPts val="486"/>
              </a:spcBef>
            </a:pPr>
            <a:r>
              <a:rPr lang="en-US"/>
              <a:t>Homebound instruction</a:t>
            </a:r>
            <a:endParaRPr/>
          </a:p>
          <a:p>
            <a:pPr marL="411480" indent="-336899">
              <a:spcBef>
                <a:spcPts val="486"/>
              </a:spcBef>
            </a:pPr>
            <a:r>
              <a:rPr lang="en-US"/>
              <a:t>Instruction in alternative settings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FOLLOW PROCEDURES</a:t>
            </a:r>
            <a:endParaRPr/>
          </a:p>
        </p:txBody>
      </p:sp>
      <p:sp>
        <p:nvSpPr>
          <p:cNvPr id="242" name="Google Shape;242;p27"/>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411480" indent="-336899">
              <a:spcBef>
                <a:spcPts val="486"/>
              </a:spcBef>
            </a:pPr>
            <a:r>
              <a:rPr lang="en-US"/>
              <a:t>Develop the IEP, determine the placement, and decide how the IEP will be implemented</a:t>
            </a:r>
            <a:endParaRPr/>
          </a:p>
          <a:p>
            <a:pPr marL="411480" indent="-336899">
              <a:spcBef>
                <a:spcPts val="486"/>
              </a:spcBef>
            </a:pPr>
            <a:r>
              <a:rPr lang="en-US"/>
              <a:t>Ensure the IEP team makes placement decisions</a:t>
            </a:r>
            <a:endParaRPr/>
          </a:p>
          <a:p>
            <a:pPr marL="411480" indent="-336899">
              <a:spcBef>
                <a:spcPts val="486"/>
              </a:spcBef>
            </a:pPr>
            <a:r>
              <a:rPr lang="en-US"/>
              <a:t>With all transfer students, convene a meeting to adopt and review/revise the IEP</a:t>
            </a:r>
            <a:endParaRPr/>
          </a:p>
          <a:p>
            <a:pPr marL="740664" lvl="2" indent="-205740">
              <a:spcBef>
                <a:spcPts val="360"/>
              </a:spcBef>
            </a:pPr>
            <a:r>
              <a:rPr lang="en-US"/>
              <a:t>Services just can’t disappear from an IEP; when a service is not something that you have provided, determine what will you offer to meet the student’s disability related need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8"/>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EDUCATIONAL ENVIRONMENT</a:t>
            </a:r>
            <a:endParaRPr/>
          </a:p>
        </p:txBody>
      </p:sp>
      <p:sp>
        <p:nvSpPr>
          <p:cNvPr id="248" name="Google Shape;248;p28"/>
          <p:cNvSpPr txBox="1">
            <a:spLocks noGrp="1"/>
          </p:cNvSpPr>
          <p:nvPr>
            <p:ph type="body" idx="1"/>
          </p:nvPr>
        </p:nvSpPr>
        <p:spPr>
          <a:xfrm>
            <a:off x="728775" y="1007730"/>
            <a:ext cx="3636090" cy="684990"/>
          </a:xfrm>
          <a:prstGeom prst="rect">
            <a:avLst/>
          </a:prstGeom>
        </p:spPr>
        <p:txBody>
          <a:bodyPr spcFirstLastPara="1" wrap="square" lIns="82283" tIns="41130" rIns="82283" bIns="41130" anchor="ctr" anchorCtr="0">
            <a:noAutofit/>
          </a:bodyPr>
          <a:lstStyle/>
          <a:p>
            <a:pPr marL="246888" indent="-115728"/>
            <a:endParaRPr/>
          </a:p>
          <a:p>
            <a:pPr marL="246888" indent="-115728">
              <a:spcBef>
                <a:spcPts val="0"/>
              </a:spcBef>
            </a:pPr>
            <a:r>
              <a:rPr lang="en-US"/>
              <a:t>Educational environment is...</a:t>
            </a:r>
            <a:endParaRPr/>
          </a:p>
          <a:p>
            <a:pPr marL="493776" lvl="1" indent="-158877">
              <a:spcBef>
                <a:spcPts val="0"/>
              </a:spcBef>
            </a:pPr>
            <a:endParaRPr/>
          </a:p>
        </p:txBody>
      </p:sp>
      <p:sp>
        <p:nvSpPr>
          <p:cNvPr id="249" name="Google Shape;249;p28"/>
          <p:cNvSpPr txBox="1">
            <a:spLocks noGrp="1"/>
          </p:cNvSpPr>
          <p:nvPr>
            <p:ph type="body" idx="2"/>
          </p:nvPr>
        </p:nvSpPr>
        <p:spPr>
          <a:xfrm>
            <a:off x="4769393" y="1046880"/>
            <a:ext cx="3637710" cy="644760"/>
          </a:xfrm>
          <a:prstGeom prst="rect">
            <a:avLst/>
          </a:prstGeom>
        </p:spPr>
        <p:txBody>
          <a:bodyPr spcFirstLastPara="1" wrap="square" lIns="82283" tIns="41130" rIns="82283" bIns="41130" anchor="ctr" anchorCtr="0">
            <a:noAutofit/>
          </a:bodyPr>
          <a:lstStyle/>
          <a:p>
            <a:pPr marL="246888" indent="-115728"/>
            <a:endParaRPr/>
          </a:p>
          <a:p>
            <a:pPr marL="246888" indent="-115728">
              <a:spcBef>
                <a:spcPts val="0"/>
              </a:spcBef>
            </a:pPr>
            <a:r>
              <a:rPr lang="en-US"/>
              <a:t>Educational environment is not...</a:t>
            </a:r>
            <a:endParaRPr/>
          </a:p>
          <a:p>
            <a:pPr marL="0" indent="0"/>
            <a:endParaRPr/>
          </a:p>
        </p:txBody>
      </p:sp>
      <p:sp>
        <p:nvSpPr>
          <p:cNvPr id="250" name="Google Shape;250;p28"/>
          <p:cNvSpPr txBox="1">
            <a:spLocks noGrp="1"/>
          </p:cNvSpPr>
          <p:nvPr>
            <p:ph type="body" idx="3"/>
          </p:nvPr>
        </p:nvSpPr>
        <p:spPr>
          <a:xfrm>
            <a:off x="728775" y="1850756"/>
            <a:ext cx="3637440" cy="2866590"/>
          </a:xfrm>
          <a:prstGeom prst="rect">
            <a:avLst/>
          </a:prstGeom>
        </p:spPr>
        <p:txBody>
          <a:bodyPr spcFirstLastPara="1" wrap="square" lIns="82283" tIns="41130" rIns="82283" bIns="41130" anchor="t" anchorCtr="0">
            <a:noAutofit/>
          </a:bodyPr>
          <a:lstStyle/>
          <a:p>
            <a:pPr indent="-320040">
              <a:spcBef>
                <a:spcPts val="486"/>
              </a:spcBef>
              <a:buSzPts val="2000"/>
            </a:pPr>
            <a:r>
              <a:rPr lang="en-US" sz="1800" b="1">
                <a:solidFill>
                  <a:schemeClr val="accent1"/>
                </a:solidFill>
              </a:rPr>
              <a:t>Reflection of participation with nondisabled peers</a:t>
            </a:r>
            <a:endParaRPr sz="1800" b="1">
              <a:solidFill>
                <a:schemeClr val="accent1"/>
              </a:solidFill>
            </a:endParaRPr>
          </a:p>
          <a:p>
            <a:pPr indent="-320040">
              <a:spcBef>
                <a:spcPts val="0"/>
              </a:spcBef>
              <a:buSzPts val="2000"/>
            </a:pPr>
            <a:r>
              <a:rPr lang="en-US" sz="1800" b="1">
                <a:solidFill>
                  <a:schemeClr val="accent1"/>
                </a:solidFill>
              </a:rPr>
              <a:t>IEP team decision based on student’s disability related needs</a:t>
            </a:r>
            <a:endParaRPr sz="1800" b="1">
              <a:solidFill>
                <a:schemeClr val="accent1"/>
              </a:solidFill>
            </a:endParaRPr>
          </a:p>
          <a:p>
            <a:pPr indent="-320040">
              <a:spcBef>
                <a:spcPts val="0"/>
              </a:spcBef>
              <a:buSzPts val="2000"/>
            </a:pPr>
            <a:r>
              <a:rPr lang="en-US" sz="1800" b="1">
                <a:solidFill>
                  <a:schemeClr val="accent1"/>
                </a:solidFill>
              </a:rPr>
              <a:t>Continuum of placements</a:t>
            </a:r>
            <a:endParaRPr sz="1800" b="1">
              <a:solidFill>
                <a:schemeClr val="accent1"/>
              </a:solidFill>
            </a:endParaRPr>
          </a:p>
          <a:p>
            <a:pPr marL="822960" indent="0">
              <a:spcBef>
                <a:spcPts val="360"/>
              </a:spcBef>
              <a:buNone/>
            </a:pPr>
            <a:endParaRPr sz="1800" b="1">
              <a:solidFill>
                <a:schemeClr val="accent1"/>
              </a:solidFill>
            </a:endParaRPr>
          </a:p>
        </p:txBody>
      </p:sp>
      <p:sp>
        <p:nvSpPr>
          <p:cNvPr id="251" name="Google Shape;251;p28"/>
          <p:cNvSpPr txBox="1">
            <a:spLocks noGrp="1"/>
          </p:cNvSpPr>
          <p:nvPr>
            <p:ph type="body" idx="4"/>
          </p:nvPr>
        </p:nvSpPr>
        <p:spPr>
          <a:xfrm>
            <a:off x="4777740" y="1853537"/>
            <a:ext cx="3634740" cy="2866590"/>
          </a:xfrm>
          <a:prstGeom prst="rect">
            <a:avLst/>
          </a:prstGeom>
        </p:spPr>
        <p:txBody>
          <a:bodyPr spcFirstLastPara="1" wrap="square" lIns="82283" tIns="41130" rIns="82283" bIns="41130" anchor="t" anchorCtr="0">
            <a:noAutofit/>
          </a:bodyPr>
          <a:lstStyle/>
          <a:p>
            <a:pPr indent="-320040">
              <a:spcBef>
                <a:spcPts val="360"/>
              </a:spcBef>
              <a:buSzPts val="2000"/>
            </a:pPr>
            <a:r>
              <a:rPr lang="en-US" sz="1800" b="1">
                <a:solidFill>
                  <a:schemeClr val="accent1"/>
                </a:solidFill>
              </a:rPr>
              <a:t>Reflection of the amount of special education services</a:t>
            </a:r>
            <a:endParaRPr sz="1800" b="1">
              <a:solidFill>
                <a:schemeClr val="accent1"/>
              </a:solidFill>
            </a:endParaRPr>
          </a:p>
          <a:p>
            <a:pPr indent="-320040">
              <a:spcBef>
                <a:spcPts val="0"/>
              </a:spcBef>
              <a:buSzPts val="2000"/>
            </a:pPr>
            <a:r>
              <a:rPr lang="en-US" sz="1800" b="1">
                <a:solidFill>
                  <a:schemeClr val="accent1"/>
                </a:solidFill>
              </a:rPr>
              <a:t>“One-size-fits-all” approach</a:t>
            </a:r>
            <a:endParaRPr sz="1800" b="1">
              <a:solidFill>
                <a:schemeClr val="accent1"/>
              </a:solidFill>
            </a:endParaRPr>
          </a:p>
          <a:p>
            <a:pPr indent="-320040">
              <a:spcBef>
                <a:spcPts val="0"/>
              </a:spcBef>
              <a:buSzPts val="2000"/>
            </a:pPr>
            <a:r>
              <a:rPr lang="en-US" sz="1800" b="1">
                <a:solidFill>
                  <a:schemeClr val="accent1"/>
                </a:solidFill>
              </a:rPr>
              <a:t>One educational environment code preferred over another</a:t>
            </a:r>
            <a:endParaRPr sz="1800">
              <a:solidFill>
                <a:schemeClr val="accent1"/>
              </a:solidFill>
            </a:endParaRPr>
          </a:p>
          <a:p>
            <a:pPr indent="0">
              <a:buNone/>
            </a:pPr>
            <a:endParaRPr sz="180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8A64EA-E237-440E-8D77-6797C9BE440B}"/>
              </a:ext>
            </a:extLst>
          </p:cNvPr>
          <p:cNvSpPr>
            <a:spLocks noGrp="1"/>
          </p:cNvSpPr>
          <p:nvPr>
            <p:ph type="body" idx="1"/>
          </p:nvPr>
        </p:nvSpPr>
        <p:spPr/>
        <p:txBody>
          <a:bodyPr/>
          <a:lstStyle/>
          <a:p>
            <a:r>
              <a:rPr lang="en-US" dirty="0"/>
              <a:t>Agenda</a:t>
            </a:r>
          </a:p>
        </p:txBody>
      </p:sp>
      <p:sp>
        <p:nvSpPr>
          <p:cNvPr id="3" name="Text Placeholder 2">
            <a:extLst>
              <a:ext uri="{FF2B5EF4-FFF2-40B4-BE49-F238E27FC236}">
                <a16:creationId xmlns:a16="http://schemas.microsoft.com/office/drawing/2014/main" id="{E194B660-48AC-4305-927C-FA895BA5429E}"/>
              </a:ext>
            </a:extLst>
          </p:cNvPr>
          <p:cNvSpPr>
            <a:spLocks noGrp="1"/>
          </p:cNvSpPr>
          <p:nvPr>
            <p:ph type="body" idx="2"/>
          </p:nvPr>
        </p:nvSpPr>
        <p:spPr>
          <a:xfrm>
            <a:off x="299678" y="991240"/>
            <a:ext cx="8398648" cy="3957277"/>
          </a:xfrm>
        </p:spPr>
        <p:txBody>
          <a:bodyPr/>
          <a:lstStyle/>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1:00-1:10: Opening and introduction - </a:t>
            </a:r>
            <a:r>
              <a:rPr lang="en-US" sz="1600" i="1" dirty="0">
                <a:solidFill>
                  <a:schemeClr val="tx1"/>
                </a:solidFill>
                <a:effectLst/>
                <a:latin typeface="Lato" panose="020F0502020204030203" pitchFamily="34" charset="0"/>
                <a:ea typeface="Calibri" panose="020F0502020204030204" pitchFamily="34" charset="0"/>
              </a:rPr>
              <a:t>Alex Roberson</a:t>
            </a:r>
            <a:endParaRPr lang="en-US" sz="1600"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1:10-1:30: Special education legal requirements </a:t>
            </a:r>
            <a:r>
              <a:rPr lang="en-US" sz="1600" i="1" dirty="0">
                <a:solidFill>
                  <a:schemeClr val="tx1"/>
                </a:solidFill>
                <a:effectLst/>
                <a:latin typeface="Lato" panose="020F0502020204030203" pitchFamily="34" charset="0"/>
                <a:ea typeface="Calibri" panose="020F0502020204030204" pitchFamily="34" charset="0"/>
              </a:rPr>
              <a:t>- Sarah Okonkwor, Margaret McMurray</a:t>
            </a:r>
            <a:r>
              <a:rPr lang="en-US" sz="1600" dirty="0">
                <a:solidFill>
                  <a:schemeClr val="tx1"/>
                </a:solidFill>
                <a:effectLst/>
                <a:latin typeface="Lato" panose="020F0502020204030203" pitchFamily="34" charset="0"/>
                <a:ea typeface="Calibri" panose="020F0502020204030204" pitchFamily="34" charset="0"/>
              </a:rPr>
              <a:t> </a:t>
            </a:r>
            <a:endParaRPr lang="en-US" sz="1600"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1:30-1:50: </a:t>
            </a:r>
            <a:r>
              <a:rPr lang="en-US" sz="1600" dirty="0">
                <a:solidFill>
                  <a:schemeClr val="tx1"/>
                </a:solidFill>
                <a:effectLst/>
                <a:latin typeface="Lato" panose="020F0502020204030203" pitchFamily="34" charset="0"/>
                <a:ea typeface="Calibri" panose="020F0502020204030204" pitchFamily="34" charset="0"/>
              </a:rPr>
              <a:t>State Performance Plan, APR, LEA Determinations – </a:t>
            </a:r>
            <a:r>
              <a:rPr lang="en-US" sz="1600" i="1" dirty="0">
                <a:solidFill>
                  <a:schemeClr val="tx1"/>
                </a:solidFill>
                <a:effectLst/>
                <a:latin typeface="Lato" panose="020F0502020204030203" pitchFamily="34" charset="0"/>
                <a:ea typeface="Calibri" panose="020F0502020204030204" pitchFamily="34" charset="0"/>
              </a:rPr>
              <a:t>Nancy Fuhrman </a:t>
            </a:r>
            <a:endParaRPr lang="en-US" sz="1600"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1:50-2:00: Break</a:t>
            </a:r>
            <a:endParaRPr lang="en-US" sz="1600"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2:00-2:20: Special Education funding </a:t>
            </a:r>
            <a:r>
              <a:rPr lang="en-US" sz="1600" i="1" dirty="0">
                <a:solidFill>
                  <a:schemeClr val="tx1"/>
                </a:solidFill>
                <a:effectLst/>
                <a:latin typeface="Lato" panose="020F0502020204030203" pitchFamily="34" charset="0"/>
                <a:ea typeface="Calibri" panose="020F0502020204030204" pitchFamily="34" charset="0"/>
              </a:rPr>
              <a:t>– Rachel Zellmer</a:t>
            </a:r>
            <a:endParaRPr lang="en-US" sz="1600"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2:20-2:40: Title funding </a:t>
            </a:r>
            <a:r>
              <a:rPr lang="en-US" sz="1600" i="1" dirty="0">
                <a:solidFill>
                  <a:schemeClr val="tx1"/>
                </a:solidFill>
                <a:effectLst/>
                <a:latin typeface="Lato" panose="020F0502020204030203" pitchFamily="34" charset="0"/>
                <a:ea typeface="Calibri" panose="020F0502020204030204" pitchFamily="34" charset="0"/>
              </a:rPr>
              <a:t>– Matt Baier</a:t>
            </a:r>
            <a:endParaRPr lang="en-US" sz="1600"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2:40-3:00: </a:t>
            </a:r>
            <a:r>
              <a:rPr lang="en-US" sz="1600" b="1" dirty="0" err="1">
                <a:solidFill>
                  <a:schemeClr val="tx1"/>
                </a:solidFill>
                <a:effectLst/>
                <a:latin typeface="Lato" panose="020F0502020204030203" pitchFamily="34" charset="0"/>
                <a:ea typeface="Calibri" panose="020F0502020204030204" pitchFamily="34" charset="0"/>
              </a:rPr>
              <a:t>WISEdata</a:t>
            </a:r>
            <a:r>
              <a:rPr lang="en-US" sz="1600" b="1" dirty="0">
                <a:solidFill>
                  <a:schemeClr val="tx1"/>
                </a:solidFill>
                <a:effectLst/>
                <a:latin typeface="Lato" panose="020F0502020204030203" pitchFamily="34" charset="0"/>
                <a:ea typeface="Calibri" panose="020F0502020204030204" pitchFamily="34" charset="0"/>
              </a:rPr>
              <a:t>, expectations and milestones</a:t>
            </a:r>
            <a:r>
              <a:rPr lang="en-US" sz="1600" dirty="0">
                <a:solidFill>
                  <a:schemeClr val="tx1"/>
                </a:solidFill>
                <a:effectLst/>
                <a:latin typeface="Lato" panose="020F0502020204030203" pitchFamily="34" charset="0"/>
                <a:ea typeface="Calibri" panose="020F0502020204030204" pitchFamily="34" charset="0"/>
              </a:rPr>
              <a:t>  - </a:t>
            </a:r>
            <a:r>
              <a:rPr lang="en-US" sz="1600" i="1" dirty="0">
                <a:solidFill>
                  <a:schemeClr val="tx1"/>
                </a:solidFill>
                <a:effectLst/>
                <a:latin typeface="Lato" panose="020F0502020204030203" pitchFamily="34" charset="0"/>
                <a:ea typeface="Calibri" panose="020F0502020204030204" pitchFamily="34" charset="0"/>
              </a:rPr>
              <a:t>Jeff Perry (prerecorded)</a:t>
            </a: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3:00-3:20: Licensing – </a:t>
            </a:r>
            <a:r>
              <a:rPr lang="en-US" sz="1600" b="1" i="1" dirty="0">
                <a:solidFill>
                  <a:schemeClr val="tx1"/>
                </a:solidFill>
                <a:effectLst/>
                <a:latin typeface="Lato" panose="020F0502020204030203" pitchFamily="34" charset="0"/>
                <a:ea typeface="Calibri" panose="020F0502020204030204" pitchFamily="34" charset="0"/>
              </a:rPr>
              <a:t>Julie Hagan</a:t>
            </a:r>
            <a:endParaRPr lang="en-US" sz="1600" i="1"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3:20-3:30: Accountability for School Districts – </a:t>
            </a:r>
            <a:r>
              <a:rPr lang="en-US" sz="1600" b="1" i="1" dirty="0">
                <a:solidFill>
                  <a:schemeClr val="tx1"/>
                </a:solidFill>
                <a:effectLst/>
                <a:latin typeface="Lato" panose="020F0502020204030203" pitchFamily="34" charset="0"/>
                <a:ea typeface="Calibri" panose="020F0502020204030204" pitchFamily="34" charset="0"/>
              </a:rPr>
              <a:t>Jon Wong</a:t>
            </a:r>
            <a:endParaRPr lang="en-US" sz="1600" i="1"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600" b="1" dirty="0">
                <a:solidFill>
                  <a:schemeClr val="tx1"/>
                </a:solidFill>
                <a:effectLst/>
                <a:latin typeface="Lato" panose="020F0502020204030203" pitchFamily="34" charset="0"/>
                <a:ea typeface="Calibri" panose="020F0502020204030204" pitchFamily="34" charset="0"/>
              </a:rPr>
              <a:t>3:30-4:00: ICS basics and per pupil funding; final questions</a:t>
            </a:r>
            <a:r>
              <a:rPr lang="en-US" sz="1600" i="1" dirty="0">
                <a:solidFill>
                  <a:schemeClr val="tx1"/>
                </a:solidFill>
                <a:effectLst/>
                <a:latin typeface="Lato" panose="020F0502020204030203" pitchFamily="34" charset="0"/>
                <a:ea typeface="Calibri" panose="020F0502020204030204" pitchFamily="34" charset="0"/>
              </a:rPr>
              <a:t>– Alex Roberson</a:t>
            </a:r>
          </a:p>
          <a:p>
            <a:pPr marL="0" marR="0">
              <a:spcBef>
                <a:spcPts val="0"/>
              </a:spcBef>
              <a:spcAft>
                <a:spcPts val="0"/>
              </a:spcAft>
            </a:pPr>
            <a:r>
              <a:rPr lang="en-US" sz="1600" dirty="0">
                <a:solidFill>
                  <a:schemeClr val="tx1"/>
                </a:solidFill>
                <a:effectLst/>
                <a:latin typeface="Lato" panose="020F0502020204030203" pitchFamily="34" charset="0"/>
                <a:ea typeface="Calibri" panose="020F0502020204030204" pitchFamily="34" charset="0"/>
              </a:rPr>
              <a:t>8:00</a:t>
            </a:r>
            <a:r>
              <a:rPr lang="en-US" sz="1600" dirty="0">
                <a:solidFill>
                  <a:schemeClr val="tx1"/>
                </a:solidFill>
                <a:latin typeface="Lato" panose="020F0502020204030203" pitchFamily="34" charset="0"/>
                <a:ea typeface="Calibri" panose="020F0502020204030204" pitchFamily="34" charset="0"/>
              </a:rPr>
              <a:t>pm: Root for the Bucks</a:t>
            </a:r>
            <a:endParaRPr lang="en-US" sz="1600" dirty="0">
              <a:solidFill>
                <a:schemeClr val="tx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14825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9"/>
          <p:cNvSpPr txBox="1">
            <a:spLocks noGrp="1"/>
          </p:cNvSpPr>
          <p:nvPr>
            <p:ph type="title"/>
          </p:nvPr>
        </p:nvSpPr>
        <p:spPr>
          <a:xfrm>
            <a:off x="737730" y="445025"/>
            <a:ext cx="7668540" cy="572670"/>
          </a:xfrm>
          <a:prstGeom prst="rect">
            <a:avLst/>
          </a:prstGeom>
        </p:spPr>
        <p:txBody>
          <a:bodyPr spcFirstLastPara="1" wrap="square" lIns="82283" tIns="41130" rIns="82283" bIns="41130" anchor="b" anchorCtr="0">
            <a:noAutofit/>
          </a:bodyPr>
          <a:lstStyle/>
          <a:p>
            <a:r>
              <a:rPr lang="en-US"/>
              <a:t>DECISIONS BASED ON AVAILABLE RESOURCES</a:t>
            </a:r>
            <a:endParaRPr/>
          </a:p>
        </p:txBody>
      </p:sp>
      <p:sp>
        <p:nvSpPr>
          <p:cNvPr id="257" name="Google Shape;257;p29"/>
          <p:cNvSpPr txBox="1">
            <a:spLocks noGrp="1"/>
          </p:cNvSpPr>
          <p:nvPr>
            <p:ph type="body" idx="1"/>
          </p:nvPr>
        </p:nvSpPr>
        <p:spPr>
          <a:xfrm>
            <a:off x="737730" y="1152475"/>
            <a:ext cx="7668540" cy="3416310"/>
          </a:xfrm>
          <a:prstGeom prst="rect">
            <a:avLst/>
          </a:prstGeom>
        </p:spPr>
        <p:txBody>
          <a:bodyPr spcFirstLastPara="1" wrap="square" lIns="82283" tIns="41130" rIns="82283" bIns="41130" anchor="t" anchorCtr="0">
            <a:noAutofit/>
          </a:bodyPr>
          <a:lstStyle/>
          <a:p>
            <a:r>
              <a:rPr lang="en-US"/>
              <a:t>When charter schools are focused on available resources, they may be tempted to work backward to develop a plan based on those resources.</a:t>
            </a:r>
            <a:endParaRPr/>
          </a:p>
          <a:p>
            <a:r>
              <a:rPr lang="en-US"/>
              <a:t>Amending an IEP to match the services a charter school provides is illegal</a:t>
            </a:r>
            <a:endParaRPr/>
          </a:p>
          <a:p>
            <a:r>
              <a:rPr lang="en-US"/>
              <a:t>Charter schools may have more flexibility under state law but they must abide by Federal laws concerning students with disabilities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aphicFrame>
        <p:nvGraphicFramePr>
          <p:cNvPr id="262" name="Google Shape;262;p30"/>
          <p:cNvGraphicFramePr/>
          <p:nvPr/>
        </p:nvGraphicFramePr>
        <p:xfrm>
          <a:off x="-3869798" y="5477205"/>
          <a:ext cx="7920990" cy="5504625"/>
        </p:xfrm>
        <a:graphic>
          <a:graphicData uri="http://schemas.openxmlformats.org/drawingml/2006/table">
            <a:tbl>
              <a:tblPr>
                <a:noFill/>
              </a:tblPr>
              <a:tblGrid>
                <a:gridCol w="7920990">
                  <a:extLst>
                    <a:ext uri="{9D8B030D-6E8A-4147-A177-3AD203B41FA5}">
                      <a16:colId xmlns:a16="http://schemas.microsoft.com/office/drawing/2014/main" val="20000"/>
                    </a:ext>
                  </a:extLst>
                </a:gridCol>
              </a:tblGrid>
              <a:tr h="366975">
                <a:tc>
                  <a:txBody>
                    <a:bodyPr/>
                    <a:lstStyle/>
                    <a:p>
                      <a:pPr marL="0" lvl="0" indent="0" algn="l" rtl="0">
                        <a:lnSpc>
                          <a:spcPct val="115000"/>
                        </a:lnSpc>
                        <a:spcBef>
                          <a:spcPts val="1300"/>
                        </a:spcBef>
                        <a:spcAft>
                          <a:spcPts val="0"/>
                        </a:spcAft>
                        <a:buNone/>
                      </a:pPr>
                      <a:r>
                        <a:rPr lang="en-US" sz="1000" b="1"/>
                        <a:t>Compliance (SPP):</a:t>
                      </a:r>
                      <a:endParaRPr sz="1000" b="1"/>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6975">
                <a:tc>
                  <a:txBody>
                    <a:bodyPr/>
                    <a:lstStyle/>
                    <a:p>
                      <a:pPr marL="0" lvl="0" indent="0" algn="l" rtl="0">
                        <a:lnSpc>
                          <a:spcPct val="115000"/>
                        </a:lnSpc>
                        <a:spcBef>
                          <a:spcPts val="1300"/>
                        </a:spcBef>
                        <a:spcAft>
                          <a:spcPts val="0"/>
                        </a:spcAft>
                        <a:buNone/>
                      </a:pPr>
                      <a:r>
                        <a:rPr lang="en-US" sz="1000"/>
                        <a:t>Indicator 1 (Graduation Rates)</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66975">
                <a:tc>
                  <a:txBody>
                    <a:bodyPr/>
                    <a:lstStyle/>
                    <a:p>
                      <a:pPr marL="0" lvl="0" indent="0" algn="l" rtl="0">
                        <a:lnSpc>
                          <a:spcPct val="115000"/>
                        </a:lnSpc>
                        <a:spcBef>
                          <a:spcPts val="1300"/>
                        </a:spcBef>
                        <a:spcAft>
                          <a:spcPts val="0"/>
                        </a:spcAft>
                        <a:buNone/>
                      </a:pPr>
                      <a:r>
                        <a:rPr lang="en-US" sz="1000"/>
                        <a:t>Indicator 2 (Drop-Out Rates)</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6975">
                <a:tc>
                  <a:txBody>
                    <a:bodyPr/>
                    <a:lstStyle/>
                    <a:p>
                      <a:pPr marL="0" lvl="0" indent="0" algn="l" rtl="0">
                        <a:lnSpc>
                          <a:spcPct val="115000"/>
                        </a:lnSpc>
                        <a:spcBef>
                          <a:spcPts val="1300"/>
                        </a:spcBef>
                        <a:spcAft>
                          <a:spcPts val="0"/>
                        </a:spcAft>
                        <a:buNone/>
                      </a:pPr>
                      <a:r>
                        <a:rPr lang="en-US" sz="1000"/>
                        <a:t>Indicator 3 (Assessments)</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66975">
                <a:tc>
                  <a:txBody>
                    <a:bodyPr/>
                    <a:lstStyle/>
                    <a:p>
                      <a:pPr marL="0" lvl="0" indent="0" algn="l" rtl="0">
                        <a:lnSpc>
                          <a:spcPct val="115000"/>
                        </a:lnSpc>
                        <a:spcBef>
                          <a:spcPts val="1300"/>
                        </a:spcBef>
                        <a:spcAft>
                          <a:spcPts val="0"/>
                        </a:spcAft>
                        <a:buNone/>
                      </a:pPr>
                      <a:r>
                        <a:rPr lang="en-US" sz="1000"/>
                        <a:t>Indicator 4 (Suspension/Expulsion)</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66975">
                <a:tc>
                  <a:txBody>
                    <a:bodyPr/>
                    <a:lstStyle/>
                    <a:p>
                      <a:pPr marL="0" lvl="0" indent="0" algn="l" rtl="0">
                        <a:lnSpc>
                          <a:spcPct val="115000"/>
                        </a:lnSpc>
                        <a:spcBef>
                          <a:spcPts val="1300"/>
                        </a:spcBef>
                        <a:spcAft>
                          <a:spcPts val="0"/>
                        </a:spcAft>
                        <a:buNone/>
                      </a:pPr>
                      <a:r>
                        <a:rPr lang="en-US" sz="1000"/>
                        <a:t>Indicator 5 (Educational Placements Age 6-21)</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66975">
                <a:tc>
                  <a:txBody>
                    <a:bodyPr/>
                    <a:lstStyle/>
                    <a:p>
                      <a:pPr marL="0" lvl="0" indent="0" algn="l" rtl="0">
                        <a:lnSpc>
                          <a:spcPct val="115000"/>
                        </a:lnSpc>
                        <a:spcBef>
                          <a:spcPts val="1300"/>
                        </a:spcBef>
                        <a:spcAft>
                          <a:spcPts val="0"/>
                        </a:spcAft>
                        <a:buNone/>
                      </a:pPr>
                      <a:r>
                        <a:rPr lang="en-US" sz="1000"/>
                        <a:t>Indicator 6 (Educational Placements Age 3-5)</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66975">
                <a:tc>
                  <a:txBody>
                    <a:bodyPr/>
                    <a:lstStyle/>
                    <a:p>
                      <a:pPr marL="0" lvl="0" indent="0" algn="l" rtl="0">
                        <a:lnSpc>
                          <a:spcPct val="115000"/>
                        </a:lnSpc>
                        <a:spcBef>
                          <a:spcPts val="1300"/>
                        </a:spcBef>
                        <a:spcAft>
                          <a:spcPts val="0"/>
                        </a:spcAft>
                        <a:buNone/>
                      </a:pPr>
                      <a:r>
                        <a:rPr lang="en-US" sz="1000"/>
                        <a:t>Indicator 7 (Preschool Outcomes)</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66975">
                <a:tc>
                  <a:txBody>
                    <a:bodyPr/>
                    <a:lstStyle/>
                    <a:p>
                      <a:pPr marL="0" lvl="0" indent="0" algn="l" rtl="0">
                        <a:lnSpc>
                          <a:spcPct val="115000"/>
                        </a:lnSpc>
                        <a:spcBef>
                          <a:spcPts val="1300"/>
                        </a:spcBef>
                        <a:spcAft>
                          <a:spcPts val="0"/>
                        </a:spcAft>
                        <a:buNone/>
                      </a:pPr>
                      <a:r>
                        <a:rPr lang="en-US" sz="1000"/>
                        <a:t>Indicator 8 (Parent Involvement)</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66975">
                <a:tc>
                  <a:txBody>
                    <a:bodyPr/>
                    <a:lstStyle/>
                    <a:p>
                      <a:pPr marL="0" lvl="0" indent="0" algn="l" rtl="0">
                        <a:lnSpc>
                          <a:spcPct val="115000"/>
                        </a:lnSpc>
                        <a:spcBef>
                          <a:spcPts val="1300"/>
                        </a:spcBef>
                        <a:spcAft>
                          <a:spcPts val="0"/>
                        </a:spcAft>
                        <a:buNone/>
                      </a:pPr>
                      <a:r>
                        <a:rPr lang="en-US" sz="1000"/>
                        <a:t>Indicator 9 (Inappropriate Sped Identification)</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66975">
                <a:tc>
                  <a:txBody>
                    <a:bodyPr/>
                    <a:lstStyle/>
                    <a:p>
                      <a:pPr marL="0" lvl="0" indent="0" algn="l" rtl="0">
                        <a:lnSpc>
                          <a:spcPct val="115000"/>
                        </a:lnSpc>
                        <a:spcBef>
                          <a:spcPts val="1300"/>
                        </a:spcBef>
                        <a:spcAft>
                          <a:spcPts val="0"/>
                        </a:spcAft>
                        <a:buNone/>
                      </a:pPr>
                      <a:r>
                        <a:rPr lang="en-US" sz="1000"/>
                        <a:t>Indicator 10 (Inappropriate Identification Specific Disability Categories)</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66975">
                <a:tc>
                  <a:txBody>
                    <a:bodyPr/>
                    <a:lstStyle/>
                    <a:p>
                      <a:pPr marL="0" lvl="0" indent="0" algn="l" rtl="0">
                        <a:lnSpc>
                          <a:spcPct val="115000"/>
                        </a:lnSpc>
                        <a:spcBef>
                          <a:spcPts val="1300"/>
                        </a:spcBef>
                        <a:spcAft>
                          <a:spcPts val="0"/>
                        </a:spcAft>
                        <a:buNone/>
                      </a:pPr>
                      <a:r>
                        <a:rPr lang="en-US" sz="1000"/>
                        <a:t>Indicator 11 (Timely Evaluation)</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366975">
                <a:tc>
                  <a:txBody>
                    <a:bodyPr/>
                    <a:lstStyle/>
                    <a:p>
                      <a:pPr marL="0" lvl="0" indent="0" algn="l" rtl="0">
                        <a:lnSpc>
                          <a:spcPct val="115000"/>
                        </a:lnSpc>
                        <a:spcBef>
                          <a:spcPts val="1300"/>
                        </a:spcBef>
                        <a:spcAft>
                          <a:spcPts val="0"/>
                        </a:spcAft>
                        <a:buNone/>
                      </a:pPr>
                      <a:r>
                        <a:rPr lang="en-US" sz="1000"/>
                        <a:t>Indicator 12 (Preschool Transition Part C to Part B)</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366975">
                <a:tc>
                  <a:txBody>
                    <a:bodyPr/>
                    <a:lstStyle/>
                    <a:p>
                      <a:pPr marL="0" lvl="0" indent="0" algn="l" rtl="0">
                        <a:lnSpc>
                          <a:spcPct val="115000"/>
                        </a:lnSpc>
                        <a:spcBef>
                          <a:spcPts val="1300"/>
                        </a:spcBef>
                        <a:spcAft>
                          <a:spcPts val="0"/>
                        </a:spcAft>
                        <a:buNone/>
                      </a:pPr>
                      <a:r>
                        <a:rPr lang="en-US" sz="1000"/>
                        <a:t>Indicator 13 (Transition Goals Age 16+)</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366975">
                <a:tc>
                  <a:txBody>
                    <a:bodyPr/>
                    <a:lstStyle/>
                    <a:p>
                      <a:pPr marL="0" lvl="0" indent="0" algn="l" rtl="0">
                        <a:lnSpc>
                          <a:spcPct val="115000"/>
                        </a:lnSpc>
                        <a:spcBef>
                          <a:spcPts val="1300"/>
                        </a:spcBef>
                        <a:spcAft>
                          <a:spcPts val="0"/>
                        </a:spcAft>
                        <a:buNone/>
                      </a:pPr>
                      <a:r>
                        <a:rPr lang="en-US" sz="1000"/>
                        <a:t>Indicator 14 (Post High School Outcomes)</a:t>
                      </a:r>
                      <a:endParaRPr sz="1000"/>
                    </a:p>
                  </a:txBody>
                  <a:tcPr marL="61718" marR="61718" marT="91418" marB="91418">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sp>
        <p:nvSpPr>
          <p:cNvPr id="263" name="Google Shape;263;p30"/>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Special Education Indicators</a:t>
            </a:r>
            <a:endParaRPr/>
          </a:p>
        </p:txBody>
      </p:sp>
      <p:sp>
        <p:nvSpPr>
          <p:cNvPr id="264" name="Google Shape;264;p30"/>
          <p:cNvSpPr txBox="1">
            <a:spLocks noGrp="1"/>
          </p:cNvSpPr>
          <p:nvPr>
            <p:ph type="body" idx="1"/>
          </p:nvPr>
        </p:nvSpPr>
        <p:spPr>
          <a:xfrm>
            <a:off x="728777" y="1028700"/>
            <a:ext cx="3634740" cy="3511350"/>
          </a:xfrm>
          <a:prstGeom prst="rect">
            <a:avLst/>
          </a:prstGeom>
        </p:spPr>
        <p:txBody>
          <a:bodyPr spcFirstLastPara="1" wrap="square" lIns="82283" tIns="41130" rIns="82283" bIns="41130" anchor="t" anchorCtr="0">
            <a:noAutofit/>
          </a:bodyPr>
          <a:lstStyle/>
          <a:p>
            <a:pPr marL="0" indent="0">
              <a:lnSpc>
                <a:spcPct val="115000"/>
              </a:lnSpc>
              <a:spcBef>
                <a:spcPts val="1170"/>
              </a:spcBef>
              <a:buNone/>
            </a:pPr>
            <a:r>
              <a:rPr lang="en-US" sz="1260">
                <a:solidFill>
                  <a:srgbClr val="000000"/>
                </a:solidFill>
                <a:latin typeface="Arial"/>
                <a:ea typeface="Arial"/>
                <a:cs typeface="Arial"/>
                <a:sym typeface="Arial"/>
              </a:rPr>
              <a:t>Indicator 1 (Graduation Rates)</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2 (Drop-Out Rates)</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3 (Assessments)</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4 (Suspension/Expulsion)</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5 (Educational Placements Age 6-21)</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6 (Educational Placements Age 3-5)</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7 (Preschool Outcomes)</a:t>
            </a:r>
            <a:endParaRPr sz="1260">
              <a:solidFill>
                <a:srgbClr val="000000"/>
              </a:solidFill>
              <a:latin typeface="Arial"/>
              <a:ea typeface="Arial"/>
              <a:cs typeface="Arial"/>
              <a:sym typeface="Arial"/>
            </a:endParaRPr>
          </a:p>
          <a:p>
            <a:pPr marL="0" indent="0">
              <a:lnSpc>
                <a:spcPct val="115000"/>
              </a:lnSpc>
              <a:spcBef>
                <a:spcPts val="1170"/>
              </a:spcBef>
              <a:buNone/>
            </a:pPr>
            <a:endParaRPr sz="990">
              <a:solidFill>
                <a:srgbClr val="000000"/>
              </a:solidFill>
              <a:latin typeface="Arial"/>
              <a:ea typeface="Arial"/>
              <a:cs typeface="Arial"/>
              <a:sym typeface="Arial"/>
            </a:endParaRPr>
          </a:p>
          <a:p>
            <a:pPr marL="0" indent="0">
              <a:buNone/>
            </a:pPr>
            <a:endParaRPr/>
          </a:p>
        </p:txBody>
      </p:sp>
      <p:sp>
        <p:nvSpPr>
          <p:cNvPr id="265" name="Google Shape;265;p30"/>
          <p:cNvSpPr txBox="1">
            <a:spLocks noGrp="1"/>
          </p:cNvSpPr>
          <p:nvPr>
            <p:ph type="body" idx="2"/>
          </p:nvPr>
        </p:nvSpPr>
        <p:spPr>
          <a:xfrm>
            <a:off x="4777740" y="1028700"/>
            <a:ext cx="3634740" cy="3511350"/>
          </a:xfrm>
          <a:prstGeom prst="rect">
            <a:avLst/>
          </a:prstGeom>
        </p:spPr>
        <p:txBody>
          <a:bodyPr spcFirstLastPara="1" wrap="square" lIns="82283" tIns="41130" rIns="82283" bIns="41130" anchor="t" anchorCtr="0">
            <a:noAutofit/>
          </a:bodyPr>
          <a:lstStyle/>
          <a:p>
            <a:pPr marL="0" indent="0">
              <a:lnSpc>
                <a:spcPct val="115000"/>
              </a:lnSpc>
              <a:spcBef>
                <a:spcPts val="1170"/>
              </a:spcBef>
              <a:buNone/>
            </a:pPr>
            <a:r>
              <a:rPr lang="en-US" sz="1260">
                <a:solidFill>
                  <a:srgbClr val="000000"/>
                </a:solidFill>
                <a:latin typeface="Arial"/>
                <a:ea typeface="Arial"/>
                <a:cs typeface="Arial"/>
                <a:sym typeface="Arial"/>
              </a:rPr>
              <a:t>Indicator 8 (Parent Involvement)</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9 (Inappropriate Sped Identification)</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10 (Inappropriate Identification Specific Disability Categories)</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11 (Timely Evaluation)</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12 (Preschool Transition </a:t>
            </a:r>
            <a:r>
              <a:rPr lang="en-US" sz="1080">
                <a:solidFill>
                  <a:srgbClr val="000000"/>
                </a:solidFill>
                <a:latin typeface="Arial"/>
                <a:ea typeface="Arial"/>
                <a:cs typeface="Arial"/>
                <a:sym typeface="Arial"/>
              </a:rPr>
              <a:t>Part C to Part B</a:t>
            </a:r>
            <a:r>
              <a:rPr lang="en-US" sz="1260">
                <a:solidFill>
                  <a:srgbClr val="000000"/>
                </a:solidFill>
                <a:latin typeface="Arial"/>
                <a:ea typeface="Arial"/>
                <a:cs typeface="Arial"/>
                <a:sym typeface="Arial"/>
              </a:rPr>
              <a:t>)</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13 (Transition Goals Age 16+)</a:t>
            </a:r>
            <a:endParaRPr sz="1260">
              <a:solidFill>
                <a:srgbClr val="000000"/>
              </a:solidFill>
              <a:latin typeface="Arial"/>
              <a:ea typeface="Arial"/>
              <a:cs typeface="Arial"/>
              <a:sym typeface="Arial"/>
            </a:endParaRPr>
          </a:p>
          <a:p>
            <a:pPr marL="0" indent="0">
              <a:lnSpc>
                <a:spcPct val="115000"/>
              </a:lnSpc>
              <a:spcBef>
                <a:spcPts val="1170"/>
              </a:spcBef>
              <a:buNone/>
            </a:pPr>
            <a:r>
              <a:rPr lang="en-US" sz="1260">
                <a:solidFill>
                  <a:srgbClr val="000000"/>
                </a:solidFill>
                <a:latin typeface="Arial"/>
                <a:ea typeface="Arial"/>
                <a:cs typeface="Arial"/>
                <a:sym typeface="Arial"/>
              </a:rPr>
              <a:t>Indicator 14 (Post High School Outcomes)</a:t>
            </a:r>
            <a:endParaRPr sz="1260">
              <a:solidFill>
                <a:srgbClr val="000000"/>
              </a:solidFill>
              <a:latin typeface="Arial"/>
              <a:ea typeface="Arial"/>
              <a:cs typeface="Arial"/>
              <a:sym typeface="Arial"/>
            </a:endParaRPr>
          </a:p>
          <a:p>
            <a:pPr marL="0" indent="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ESSA/IDEA Determinations (JFN)</a:t>
            </a:r>
            <a:endParaRPr/>
          </a:p>
        </p:txBody>
      </p:sp>
      <p:sp>
        <p:nvSpPr>
          <p:cNvPr id="271" name="Google Shape;271;p31"/>
          <p:cNvSpPr txBox="1">
            <a:spLocks noGrp="1"/>
          </p:cNvSpPr>
          <p:nvPr>
            <p:ph type="body" idx="4294967295"/>
          </p:nvPr>
        </p:nvSpPr>
        <p:spPr>
          <a:xfrm>
            <a:off x="737730" y="1213875"/>
            <a:ext cx="7668540" cy="3416310"/>
          </a:xfrm>
          <a:prstGeom prst="rect">
            <a:avLst/>
          </a:prstGeom>
        </p:spPr>
        <p:txBody>
          <a:bodyPr spcFirstLastPara="1" wrap="square" lIns="82283" tIns="41130" rIns="82283" bIns="41130" anchor="t" anchorCtr="0">
            <a:noAutofit/>
          </a:bodyPr>
          <a:lstStyle/>
          <a:p>
            <a:pPr marL="411480" indent="-336899">
              <a:spcBef>
                <a:spcPts val="486"/>
              </a:spcBef>
            </a:pPr>
            <a:r>
              <a:rPr lang="en-US"/>
              <a:t>Joint Federal Notifications (JFN) include:</a:t>
            </a:r>
            <a:endParaRPr/>
          </a:p>
          <a:p>
            <a:pPr marL="493776" lvl="1" indent="-246888">
              <a:spcBef>
                <a:spcPts val="396"/>
              </a:spcBef>
            </a:pPr>
            <a:r>
              <a:rPr lang="en-US"/>
              <a:t>ESSA report</a:t>
            </a:r>
            <a:endParaRPr/>
          </a:p>
          <a:p>
            <a:pPr marL="493776" lvl="1" indent="-246888">
              <a:spcBef>
                <a:spcPts val="396"/>
              </a:spcBef>
            </a:pPr>
            <a:r>
              <a:rPr lang="en-US"/>
              <a:t>IDEA report</a:t>
            </a:r>
            <a:endParaRPr/>
          </a:p>
          <a:p>
            <a:pPr marL="493776" lvl="1" indent="-246888">
              <a:spcBef>
                <a:spcPts val="396"/>
              </a:spcBef>
            </a:pPr>
            <a:r>
              <a:rPr lang="en-US"/>
              <a:t>Disproportionality report</a:t>
            </a:r>
            <a:endParaRPr/>
          </a:p>
          <a:p>
            <a:pPr marL="246888" indent="-246888">
              <a:spcBef>
                <a:spcPts val="486"/>
              </a:spcBef>
            </a:pPr>
            <a:r>
              <a:rPr lang="en-US"/>
              <a:t>Reports are found in the SAFE portal</a:t>
            </a:r>
            <a:endParaRPr/>
          </a:p>
          <a:p>
            <a:pPr marL="493776" lvl="1" indent="-246888">
              <a:spcBef>
                <a:spcPts val="396"/>
              </a:spcBef>
            </a:pPr>
            <a:r>
              <a:rPr lang="en-US"/>
              <a:t>Released each March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2"/>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ESSA REPORT</a:t>
            </a:r>
            <a:endParaRPr/>
          </a:p>
        </p:txBody>
      </p:sp>
      <p:sp>
        <p:nvSpPr>
          <p:cNvPr id="277" name="Google Shape;277;p32"/>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411480" indent="-308324">
              <a:spcBef>
                <a:spcPts val="486"/>
              </a:spcBef>
              <a:buSzPts val="1795"/>
            </a:pPr>
            <a:r>
              <a:rPr lang="en-US" sz="1980"/>
              <a:t>Requires SEAs to report on the performance of all students and specific student groups</a:t>
            </a:r>
            <a:endParaRPr sz="1980"/>
          </a:p>
          <a:p>
            <a:pPr marL="411480" indent="-308324">
              <a:spcBef>
                <a:spcPts val="486"/>
              </a:spcBef>
              <a:buSzPts val="1795"/>
            </a:pPr>
            <a:r>
              <a:rPr lang="en-US" sz="1980"/>
              <a:t>Notify schools that qualify for Comprehensive, Targeted or Additional Targeted support</a:t>
            </a:r>
            <a:endParaRPr sz="1980"/>
          </a:p>
          <a:p>
            <a:pPr marL="411480" indent="-308324">
              <a:spcBef>
                <a:spcPts val="486"/>
              </a:spcBef>
              <a:buSzPts val="1795"/>
            </a:pPr>
            <a:r>
              <a:rPr lang="en-US" sz="1980"/>
              <a:t>Contains 5 areas:</a:t>
            </a:r>
            <a:endParaRPr sz="1980"/>
          </a:p>
          <a:p>
            <a:pPr marL="493776" lvl="1" indent="-261461">
              <a:spcBef>
                <a:spcPts val="396"/>
              </a:spcBef>
              <a:buSzPts val="1795"/>
            </a:pPr>
            <a:r>
              <a:rPr lang="en-US" sz="1980"/>
              <a:t>Academic achievement</a:t>
            </a:r>
            <a:endParaRPr/>
          </a:p>
          <a:p>
            <a:pPr marL="493776" lvl="1" indent="-261461">
              <a:spcBef>
                <a:spcPts val="396"/>
              </a:spcBef>
              <a:buSzPts val="1795"/>
            </a:pPr>
            <a:r>
              <a:rPr lang="en-US" sz="1980"/>
              <a:t>Student growth</a:t>
            </a:r>
            <a:endParaRPr/>
          </a:p>
          <a:p>
            <a:pPr marL="493776" lvl="1" indent="-261461">
              <a:spcBef>
                <a:spcPts val="396"/>
              </a:spcBef>
              <a:buSzPts val="1795"/>
            </a:pPr>
            <a:r>
              <a:rPr lang="en-US" sz="1980"/>
              <a:t>Graduation rate</a:t>
            </a:r>
            <a:endParaRPr/>
          </a:p>
          <a:p>
            <a:pPr marL="493776" lvl="1" indent="-261461">
              <a:spcBef>
                <a:spcPts val="396"/>
              </a:spcBef>
              <a:buSzPts val="1795"/>
            </a:pPr>
            <a:r>
              <a:rPr lang="en-US" sz="1980"/>
              <a:t>ELP progress</a:t>
            </a:r>
            <a:endParaRPr/>
          </a:p>
          <a:p>
            <a:pPr marL="493776" lvl="1" indent="-261461">
              <a:spcBef>
                <a:spcPts val="396"/>
              </a:spcBef>
              <a:buSzPts val="1795"/>
            </a:pPr>
            <a:r>
              <a:rPr lang="en-US" sz="1980"/>
              <a:t>Absenteeism</a:t>
            </a:r>
            <a:endParaRPr sz="198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3"/>
          <p:cNvSpPr txBox="1">
            <a:spLocks noGrp="1"/>
          </p:cNvSpPr>
          <p:nvPr>
            <p:ph type="title"/>
          </p:nvPr>
        </p:nvSpPr>
        <p:spPr>
          <a:xfrm>
            <a:off x="786105" y="195095"/>
            <a:ext cx="7668540" cy="572670"/>
          </a:xfrm>
          <a:prstGeom prst="rect">
            <a:avLst/>
          </a:prstGeom>
        </p:spPr>
        <p:txBody>
          <a:bodyPr spcFirstLastPara="1" wrap="square" lIns="82283" tIns="41130" rIns="82283" bIns="41130" anchor="b" anchorCtr="0">
            <a:noAutofit/>
          </a:bodyPr>
          <a:lstStyle/>
          <a:p>
            <a:r>
              <a:rPr lang="en-US"/>
              <a:t>IDEA DETERMINATIONS REPORT</a:t>
            </a:r>
            <a:endParaRPr/>
          </a:p>
        </p:txBody>
      </p:sp>
      <p:sp>
        <p:nvSpPr>
          <p:cNvPr id="283" name="Google Shape;283;p33"/>
          <p:cNvSpPr txBox="1">
            <a:spLocks noGrp="1"/>
          </p:cNvSpPr>
          <p:nvPr>
            <p:ph type="body" idx="1"/>
          </p:nvPr>
        </p:nvSpPr>
        <p:spPr>
          <a:xfrm>
            <a:off x="834480" y="1152475"/>
            <a:ext cx="3599910" cy="3416310"/>
          </a:xfrm>
          <a:prstGeom prst="rect">
            <a:avLst/>
          </a:prstGeom>
        </p:spPr>
        <p:txBody>
          <a:bodyPr spcFirstLastPara="1" wrap="square" lIns="82283" tIns="41130" rIns="82283" bIns="41130" anchor="t" anchorCtr="0">
            <a:noAutofit/>
          </a:bodyPr>
          <a:lstStyle/>
          <a:p>
            <a:r>
              <a:rPr lang="en-US"/>
              <a:t>Graduation</a:t>
            </a:r>
            <a:endParaRPr/>
          </a:p>
          <a:p>
            <a:r>
              <a:rPr lang="en-US"/>
              <a:t>Dropouts  (grades 7-12)</a:t>
            </a:r>
            <a:endParaRPr/>
          </a:p>
          <a:p>
            <a:r>
              <a:rPr lang="en-US"/>
              <a:t>Math Assessment Participation</a:t>
            </a:r>
            <a:endParaRPr/>
          </a:p>
          <a:p>
            <a:r>
              <a:rPr lang="en-US"/>
              <a:t>ELA Assessment Participation</a:t>
            </a:r>
            <a:endParaRPr/>
          </a:p>
          <a:p>
            <a:r>
              <a:rPr lang="en-US"/>
              <a:t>Math Proficiency</a:t>
            </a:r>
            <a:endParaRPr/>
          </a:p>
          <a:p>
            <a:r>
              <a:rPr lang="en-US"/>
              <a:t>ELA Proficiency</a:t>
            </a:r>
            <a:endParaRPr/>
          </a:p>
          <a:p>
            <a:r>
              <a:rPr lang="en-US"/>
              <a:t>Disproportionate Discipline</a:t>
            </a:r>
            <a:endParaRPr/>
          </a:p>
          <a:p>
            <a:r>
              <a:rPr lang="en-US"/>
              <a:t>Education Environment  (6-21)</a:t>
            </a:r>
            <a:endParaRPr/>
          </a:p>
          <a:p>
            <a:r>
              <a:rPr lang="en-US"/>
              <a:t>Education Environment  (3-5)</a:t>
            </a:r>
            <a:endParaRPr/>
          </a:p>
          <a:p>
            <a:pPr indent="0">
              <a:buNone/>
            </a:pPr>
            <a:endParaRPr/>
          </a:p>
        </p:txBody>
      </p:sp>
      <p:sp>
        <p:nvSpPr>
          <p:cNvPr id="284" name="Google Shape;284;p33"/>
          <p:cNvSpPr txBox="1">
            <a:spLocks noGrp="1"/>
          </p:cNvSpPr>
          <p:nvPr>
            <p:ph type="body" idx="2"/>
          </p:nvPr>
        </p:nvSpPr>
        <p:spPr>
          <a:xfrm>
            <a:off x="4101188" y="1152473"/>
            <a:ext cx="3507030" cy="3416310"/>
          </a:xfrm>
          <a:prstGeom prst="rect">
            <a:avLst/>
          </a:prstGeom>
        </p:spPr>
        <p:txBody>
          <a:bodyPr spcFirstLastPara="1" wrap="square" lIns="82283" tIns="41130" rIns="82283" bIns="41130" anchor="t" anchorCtr="0">
            <a:noAutofit/>
          </a:bodyPr>
          <a:lstStyle/>
          <a:p>
            <a:pPr marL="658368" indent="-195738"/>
            <a:r>
              <a:rPr lang="en-US"/>
              <a:t>Disproportionate Special Education</a:t>
            </a:r>
            <a:endParaRPr/>
          </a:p>
          <a:p>
            <a:pPr marL="658368" indent="-195738"/>
            <a:r>
              <a:rPr lang="en-US"/>
              <a:t>Disproportionate Specific Categories</a:t>
            </a:r>
            <a:endParaRPr/>
          </a:p>
          <a:p>
            <a:pPr marL="658368" indent="-195738"/>
            <a:r>
              <a:rPr lang="en-US"/>
              <a:t>Timely Initial Evaluations</a:t>
            </a:r>
            <a:endParaRPr/>
          </a:p>
          <a:p>
            <a:pPr marL="658368" indent="-195738"/>
            <a:r>
              <a:rPr lang="en-US"/>
              <a:t>Preschool Transition  (Doesn’t apply to charter schools)</a:t>
            </a:r>
            <a:endParaRPr/>
          </a:p>
          <a:p>
            <a:pPr marL="658368" indent="-195738"/>
            <a:r>
              <a:rPr lang="en-US"/>
              <a:t>Post-secondary Transition Plan (Required age 16+)</a:t>
            </a:r>
            <a:endParaRPr/>
          </a:p>
          <a:p>
            <a:pPr marL="658368" indent="-195738"/>
            <a:r>
              <a:rPr lang="en-US"/>
              <a:t>Timely and Accurate Reporting</a:t>
            </a:r>
            <a:endParaRPr/>
          </a:p>
          <a:p>
            <a:pPr marL="0" indent="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4"/>
          <p:cNvSpPr txBox="1">
            <a:spLocks noGrp="1"/>
          </p:cNvSpPr>
          <p:nvPr>
            <p:ph type="title"/>
          </p:nvPr>
        </p:nvSpPr>
        <p:spPr>
          <a:xfrm>
            <a:off x="737730" y="211227"/>
            <a:ext cx="7668540" cy="572670"/>
          </a:xfrm>
          <a:prstGeom prst="rect">
            <a:avLst/>
          </a:prstGeom>
        </p:spPr>
        <p:txBody>
          <a:bodyPr spcFirstLastPara="1" wrap="square" lIns="82283" tIns="41130" rIns="82283" bIns="41130" anchor="b" anchorCtr="0">
            <a:noAutofit/>
          </a:bodyPr>
          <a:lstStyle/>
          <a:p>
            <a:r>
              <a:rPr lang="en-US"/>
              <a:t>DISPROPORTIONALITY REPORT</a:t>
            </a:r>
            <a:endParaRPr/>
          </a:p>
        </p:txBody>
      </p:sp>
      <p:sp>
        <p:nvSpPr>
          <p:cNvPr id="290" name="Google Shape;290;p34"/>
          <p:cNvSpPr txBox="1">
            <a:spLocks noGrp="1"/>
          </p:cNvSpPr>
          <p:nvPr>
            <p:ph type="body" idx="1"/>
          </p:nvPr>
        </p:nvSpPr>
        <p:spPr>
          <a:xfrm>
            <a:off x="737730" y="1152475"/>
            <a:ext cx="7668540" cy="3416310"/>
          </a:xfrm>
          <a:prstGeom prst="rect">
            <a:avLst/>
          </a:prstGeom>
        </p:spPr>
        <p:txBody>
          <a:bodyPr spcFirstLastPara="1" wrap="square" lIns="82283" tIns="41130" rIns="82283" bIns="41130" anchor="t" anchorCtr="0">
            <a:noAutofit/>
          </a:bodyPr>
          <a:lstStyle/>
          <a:p>
            <a:r>
              <a:rPr lang="en-US"/>
              <a:t>Data is collected to determine if significant disproportionality based on race and ethnicity is occuring in local educational agencies</a:t>
            </a:r>
            <a:endParaRPr/>
          </a:p>
          <a:p>
            <a:r>
              <a:rPr lang="en-US"/>
              <a:t>Review and revision of policies, practices, and procedures</a:t>
            </a:r>
            <a:endParaRPr/>
          </a:p>
          <a:p>
            <a:r>
              <a:rPr lang="en-US"/>
              <a:t>May need to participate in disproportionality procedural compliance self-assessment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5"/>
          <p:cNvSpPr txBox="1">
            <a:spLocks noGrp="1"/>
          </p:cNvSpPr>
          <p:nvPr>
            <p:ph type="title"/>
          </p:nvPr>
        </p:nvSpPr>
        <p:spPr>
          <a:xfrm>
            <a:off x="778050" y="146720"/>
            <a:ext cx="7668540" cy="572670"/>
          </a:xfrm>
          <a:prstGeom prst="rect">
            <a:avLst/>
          </a:prstGeom>
        </p:spPr>
        <p:txBody>
          <a:bodyPr spcFirstLastPara="1" wrap="square" lIns="82283" tIns="41130" rIns="82283" bIns="41130" anchor="b" anchorCtr="0">
            <a:noAutofit/>
          </a:bodyPr>
          <a:lstStyle/>
          <a:p>
            <a:r>
              <a:rPr lang="en-US"/>
              <a:t>Assurances and Budget</a:t>
            </a:r>
            <a:endParaRPr/>
          </a:p>
        </p:txBody>
      </p:sp>
      <p:sp>
        <p:nvSpPr>
          <p:cNvPr id="296" name="Google Shape;296;p35"/>
          <p:cNvSpPr txBox="1">
            <a:spLocks noGrp="1"/>
          </p:cNvSpPr>
          <p:nvPr>
            <p:ph type="body" idx="1"/>
          </p:nvPr>
        </p:nvSpPr>
        <p:spPr>
          <a:xfrm>
            <a:off x="737730" y="1152475"/>
            <a:ext cx="7668540" cy="3416310"/>
          </a:xfrm>
          <a:prstGeom prst="rect">
            <a:avLst/>
          </a:prstGeom>
        </p:spPr>
        <p:txBody>
          <a:bodyPr spcFirstLastPara="1" wrap="square" lIns="82283" tIns="41130" rIns="82283" bIns="41130" anchor="t" anchorCtr="0">
            <a:noAutofit/>
          </a:bodyPr>
          <a:lstStyle/>
          <a:p>
            <a:pPr indent="-308324">
              <a:buSzPts val="1795"/>
            </a:pPr>
            <a:r>
              <a:rPr lang="en-US" sz="1980"/>
              <a:t>WISEGrants portal</a:t>
            </a:r>
            <a:endParaRPr sz="1980"/>
          </a:p>
          <a:p>
            <a:pPr indent="-308324">
              <a:buSzPts val="1795"/>
            </a:pPr>
            <a:r>
              <a:rPr lang="en-US" sz="1980"/>
              <a:t>Assurances need to be signed by July 1</a:t>
            </a:r>
            <a:endParaRPr sz="1980"/>
          </a:p>
          <a:p>
            <a:pPr indent="-308324">
              <a:buSzPts val="1795"/>
            </a:pPr>
            <a:r>
              <a:rPr lang="en-US" sz="1980"/>
              <a:t>Budget needs to be created</a:t>
            </a:r>
            <a:endParaRPr sz="1980"/>
          </a:p>
          <a:p>
            <a:pPr indent="-308324">
              <a:buSzPts val="1795"/>
            </a:pPr>
            <a:r>
              <a:rPr lang="en-US" sz="1980"/>
              <a:t>Assurances include:</a:t>
            </a:r>
            <a:endParaRPr sz="1980"/>
          </a:p>
          <a:p>
            <a:pPr lvl="1" indent="-265176">
              <a:buSzPts val="1040"/>
            </a:pPr>
            <a:r>
              <a:rPr lang="en-US" sz="1530"/>
              <a:t>Allowable costs</a:t>
            </a:r>
            <a:endParaRPr sz="1530"/>
          </a:p>
          <a:p>
            <a:pPr lvl="1" indent="-265176">
              <a:buSzPts val="1040"/>
            </a:pPr>
            <a:r>
              <a:rPr lang="en-US" sz="1530"/>
              <a:t>Budget modifications </a:t>
            </a:r>
            <a:endParaRPr sz="1530"/>
          </a:p>
          <a:p>
            <a:pPr lvl="1" indent="-265176">
              <a:buSzPts val="1040"/>
            </a:pPr>
            <a:r>
              <a:rPr lang="en-US" sz="1530"/>
              <a:t>Charter schools and their students</a:t>
            </a:r>
            <a:endParaRPr sz="1530"/>
          </a:p>
          <a:p>
            <a:pPr lvl="1" indent="-265176">
              <a:buSzPts val="1040"/>
            </a:pPr>
            <a:r>
              <a:rPr lang="en-US" sz="1530"/>
              <a:t>MOE</a:t>
            </a:r>
            <a:endParaRPr sz="1530"/>
          </a:p>
          <a:p>
            <a:pPr lvl="1" indent="-265176">
              <a:buSzPts val="1040"/>
            </a:pPr>
            <a:r>
              <a:rPr lang="en-US" sz="1530"/>
              <a:t>CEIS, CCEIS and more</a:t>
            </a:r>
            <a:endParaRPr sz="1530"/>
          </a:p>
          <a:p>
            <a:pPr lvl="1" indent="-265176">
              <a:buSzPts val="1040"/>
            </a:pPr>
            <a:r>
              <a:rPr lang="en-US" sz="1530"/>
              <a:t>See this website to review assurances:</a:t>
            </a:r>
            <a:endParaRPr sz="1530"/>
          </a:p>
          <a:p>
            <a:pPr indent="0">
              <a:buNone/>
            </a:pPr>
            <a:r>
              <a:rPr lang="en-US" sz="1620" u="sng">
                <a:solidFill>
                  <a:schemeClr val="hlink"/>
                </a:solidFill>
                <a:hlinkClick r:id="rId3"/>
              </a:rPr>
              <a:t>https://dpi.wi.gov/sites/default/files/imce/sped/pdf/f3201-assurances.pdf</a:t>
            </a:r>
            <a:endParaRPr sz="1620"/>
          </a:p>
          <a:p>
            <a:pPr indent="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Slide" hidden="1">
            <a:extLst>
              <a:ext uri="{FF2B5EF4-FFF2-40B4-BE49-F238E27FC236}">
                <a16:creationId xmlns:a16="http://schemas.microsoft.com/office/drawing/2014/main" id="{010889CA-F73F-C640-BD77-F1E5519C243F}"/>
              </a:ext>
            </a:extLst>
          </p:cNvPr>
          <p:cNvSpPr>
            <a:spLocks noGrp="1"/>
          </p:cNvSpPr>
          <p:nvPr>
            <p:ph type="title" idx="4294967295"/>
          </p:nvPr>
        </p:nvSpPr>
        <p:spPr/>
        <p:txBody>
          <a:bodyPr/>
          <a:lstStyle/>
          <a:p>
            <a:r>
              <a:rPr lang="en-US" dirty="0"/>
              <a:t>Title Slide</a:t>
            </a:r>
          </a:p>
        </p:txBody>
      </p:sp>
      <p:sp>
        <p:nvSpPr>
          <p:cNvPr id="2" name="Text Placeholder 1"/>
          <p:cNvSpPr>
            <a:spLocks noGrp="1"/>
          </p:cNvSpPr>
          <p:nvPr>
            <p:ph type="body" sz="quarter" idx="10"/>
          </p:nvPr>
        </p:nvSpPr>
        <p:spPr>
          <a:xfrm>
            <a:off x="758036" y="950087"/>
            <a:ext cx="7627928" cy="2136013"/>
          </a:xfrm>
        </p:spPr>
        <p:txBody>
          <a:bodyPr>
            <a:noAutofit/>
          </a:bodyPr>
          <a:lstStyle/>
          <a:p>
            <a:pPr algn="ctr">
              <a:lnSpc>
                <a:spcPct val="100000"/>
              </a:lnSpc>
              <a:spcAft>
                <a:spcPts val="600"/>
              </a:spcAft>
            </a:pPr>
            <a:r>
              <a:rPr lang="en-US" sz="4000" dirty="0"/>
              <a:t>State Performance Plan</a:t>
            </a:r>
          </a:p>
          <a:p>
            <a:pPr algn="ctr">
              <a:lnSpc>
                <a:spcPct val="100000"/>
              </a:lnSpc>
              <a:spcAft>
                <a:spcPts val="600"/>
              </a:spcAft>
            </a:pPr>
            <a:r>
              <a:rPr lang="en-US" sz="4000" dirty="0"/>
              <a:t>Annual Performance Report</a:t>
            </a:r>
          </a:p>
          <a:p>
            <a:pPr algn="ctr">
              <a:lnSpc>
                <a:spcPct val="100000"/>
              </a:lnSpc>
              <a:spcAft>
                <a:spcPts val="600"/>
              </a:spcAft>
            </a:pPr>
            <a:r>
              <a:rPr lang="en-US" sz="4000" dirty="0"/>
              <a:t>LEA Determinations</a:t>
            </a:r>
          </a:p>
        </p:txBody>
      </p:sp>
      <p:sp>
        <p:nvSpPr>
          <p:cNvPr id="3" name="Text Placeholder 2"/>
          <p:cNvSpPr>
            <a:spLocks noGrp="1"/>
          </p:cNvSpPr>
          <p:nvPr>
            <p:ph type="body" sz="quarter" idx="11"/>
          </p:nvPr>
        </p:nvSpPr>
        <p:spPr>
          <a:xfrm>
            <a:off x="5238750" y="3295933"/>
            <a:ext cx="3856029" cy="1068417"/>
          </a:xfrm>
        </p:spPr>
        <p:txBody>
          <a:bodyPr>
            <a:noAutofit/>
          </a:bodyPr>
          <a:lstStyle/>
          <a:p>
            <a:pPr>
              <a:lnSpc>
                <a:spcPts val="1182"/>
              </a:lnSpc>
              <a:spcAft>
                <a:spcPts val="1200"/>
              </a:spcAft>
            </a:pPr>
            <a:r>
              <a:rPr lang="en-US" sz="1318" dirty="0"/>
              <a:t>Nancy Fuhrman</a:t>
            </a:r>
          </a:p>
          <a:p>
            <a:pPr>
              <a:lnSpc>
                <a:spcPts val="1182"/>
              </a:lnSpc>
              <a:spcAft>
                <a:spcPts val="1200"/>
              </a:spcAft>
            </a:pPr>
            <a:r>
              <a:rPr lang="en-US" sz="1318" dirty="0"/>
              <a:t>ECSE Indicator Consultant/Part  B Data Manager</a:t>
            </a:r>
          </a:p>
          <a:p>
            <a:pPr>
              <a:lnSpc>
                <a:spcPts val="1182"/>
              </a:lnSpc>
              <a:spcAft>
                <a:spcPts val="1200"/>
              </a:spcAft>
            </a:pPr>
            <a:r>
              <a:rPr lang="en-US" sz="1318" dirty="0"/>
              <a:t>July 20, 2021</a:t>
            </a:r>
          </a:p>
        </p:txBody>
      </p:sp>
    </p:spTree>
    <p:extLst>
      <p:ext uri="{BB962C8B-B14F-4D97-AF65-F5344CB8AC3E}">
        <p14:creationId xmlns:p14="http://schemas.microsoft.com/office/powerpoint/2010/main" val="410518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17 Indicators</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graphicFrame>
        <p:nvGraphicFramePr>
          <p:cNvPr id="6" name="Table 5"/>
          <p:cNvGraphicFramePr>
            <a:graphicFrameLocks noGrp="1"/>
          </p:cNvGraphicFramePr>
          <p:nvPr/>
        </p:nvGraphicFramePr>
        <p:xfrm>
          <a:off x="820271" y="1087764"/>
          <a:ext cx="7503459" cy="3810813"/>
        </p:xfrm>
        <a:graphic>
          <a:graphicData uri="http://schemas.openxmlformats.org/drawingml/2006/table">
            <a:tbl>
              <a:tblPr/>
              <a:tblGrid>
                <a:gridCol w="430306">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30306">
                  <a:extLst>
                    <a:ext uri="{9D8B030D-6E8A-4147-A177-3AD203B41FA5}">
                      <a16:colId xmlns:a16="http://schemas.microsoft.com/office/drawing/2014/main" val="982850613"/>
                    </a:ext>
                  </a:extLst>
                </a:gridCol>
                <a:gridCol w="430306">
                  <a:extLst>
                    <a:ext uri="{9D8B030D-6E8A-4147-A177-3AD203B41FA5}">
                      <a16:colId xmlns:a16="http://schemas.microsoft.com/office/drawing/2014/main" val="1341915437"/>
                    </a:ext>
                  </a:extLst>
                </a:gridCol>
                <a:gridCol w="3012141">
                  <a:extLst>
                    <a:ext uri="{9D8B030D-6E8A-4147-A177-3AD203B41FA5}">
                      <a16:colId xmlns:a16="http://schemas.microsoft.com/office/drawing/2014/main" val="820781469"/>
                    </a:ext>
                  </a:extLst>
                </a:gridCol>
              </a:tblGrid>
              <a:tr h="334861">
                <a:tc gridSpan="5">
                  <a:txBody>
                    <a:bodyPr/>
                    <a:lstStyle/>
                    <a:p>
                      <a:pPr algn="ctr" fontAlgn="ctr"/>
                      <a:r>
                        <a:rPr lang="en-US" sz="1400" b="1" i="0" u="none" strike="noStrike" dirty="0">
                          <a:solidFill>
                            <a:schemeClr val="tx1"/>
                          </a:solidFill>
                          <a:latin typeface="Lato" panose="020F0502020204030203" pitchFamily="34" charset="0"/>
                        </a:rPr>
                        <a:t>Indicators</a:t>
                      </a:r>
                    </a:p>
                  </a:txBody>
                  <a:tcPr marL="5696" marR="5696" marT="569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endParaRPr lang="en-US"/>
                    </a:p>
                  </a:txBody>
                  <a:tcPr/>
                </a:tc>
                <a:tc hMerge="1">
                  <a:txBody>
                    <a:bodyPr/>
                    <a:lstStyle/>
                    <a:p>
                      <a:endParaRPr lang="en-US"/>
                    </a:p>
                  </a:txBody>
                  <a:tcPr/>
                </a:tc>
                <a:tc hMerge="1">
                  <a:txBody>
                    <a:bodyPr/>
                    <a:lstStyle/>
                    <a:p>
                      <a:pPr algn="ctr" fontAlgn="ctr"/>
                      <a:endParaRPr lang="en-US" sz="1200" b="1"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pPr algn="ctr" fontAlgn="ctr"/>
                      <a:endParaRPr lang="en-US" sz="1200" b="1"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extLst>
                  <a:ext uri="{0D108BD9-81ED-4DB2-BD59-A6C34878D82A}">
                    <a16:rowId xmlns:a16="http://schemas.microsoft.com/office/drawing/2014/main" val="10000"/>
                  </a:ext>
                </a:extLst>
              </a:tr>
              <a:tr h="365760">
                <a:tc>
                  <a:txBody>
                    <a:bodyPr/>
                    <a:lstStyle/>
                    <a:p>
                      <a:pPr marL="0" algn="ctr" defTabSz="685800" rtl="0" eaLnBrk="1" fontAlgn="ctr" latinLnBrk="0" hangingPunct="1"/>
                      <a:r>
                        <a:rPr lang="en-US" sz="1200" b="0" i="0" u="none" strike="noStrike" kern="1200" dirty="0">
                          <a:solidFill>
                            <a:schemeClr val="tx1"/>
                          </a:solidFill>
                          <a:latin typeface="Lato" panose="020F0502020204030203" pitchFamily="34" charset="0"/>
                          <a:ea typeface="+mn-ea"/>
                          <a:cs typeface="+mn-cs"/>
                        </a:rPr>
                        <a:t>1</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spcBef>
                          <a:spcPts val="200"/>
                        </a:spcBef>
                        <a:spcAft>
                          <a:spcPts val="200"/>
                        </a:spcAft>
                      </a:pPr>
                      <a:r>
                        <a:rPr lang="en-US" sz="1400" b="0" i="0" u="none" strike="noStrike" kern="1200" dirty="0">
                          <a:solidFill>
                            <a:schemeClr val="tx1"/>
                          </a:solidFill>
                          <a:latin typeface="Lato" panose="020F0502020204030203" pitchFamily="34" charset="0"/>
                          <a:ea typeface="+mn-ea"/>
                          <a:cs typeface="+mn-cs"/>
                        </a:rPr>
                        <a:t>Graduation</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9</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Disproportionate Representation</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1"/>
                  </a:ext>
                </a:extLst>
              </a:tr>
              <a:tr h="365760">
                <a:tc>
                  <a:txBody>
                    <a:bodyPr/>
                    <a:lstStyle/>
                    <a:p>
                      <a:pPr marL="0" algn="ctr" defTabSz="685800" rtl="0" eaLnBrk="1" fontAlgn="ctr" latinLnBrk="0" hangingPunct="1"/>
                      <a:r>
                        <a:rPr lang="en-US" sz="1200" b="0" i="0" u="none" strike="noStrike" kern="1200" dirty="0">
                          <a:solidFill>
                            <a:schemeClr val="tx1"/>
                          </a:solidFill>
                          <a:latin typeface="Lato" panose="020F0502020204030203" pitchFamily="34" charset="0"/>
                          <a:ea typeface="+mn-ea"/>
                          <a:cs typeface="+mn-cs"/>
                        </a:rPr>
                        <a:t>2</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algn="ctr" defTabSz="685800" rtl="0" eaLnBrk="1" fontAlgn="ctr" latinLnBrk="0" hangingPunct="1">
                        <a:spcBef>
                          <a:spcPts val="200"/>
                        </a:spcBef>
                        <a:spcAft>
                          <a:spcPts val="200"/>
                        </a:spcAft>
                      </a:pPr>
                      <a:r>
                        <a:rPr lang="en-US" sz="1400" b="0" i="0" u="none" strike="noStrike" kern="1200" dirty="0">
                          <a:solidFill>
                            <a:schemeClr val="tx1"/>
                          </a:solidFill>
                          <a:latin typeface="Lato" panose="020F0502020204030203" pitchFamily="34" charset="0"/>
                          <a:ea typeface="+mn-ea"/>
                          <a:cs typeface="+mn-cs"/>
                        </a:rPr>
                        <a:t>Dropout</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10</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Disproportionate Representation -</a:t>
                      </a:r>
                    </a:p>
                    <a:p>
                      <a:pPr algn="ctr" fontAlgn="ctr">
                        <a:spcBef>
                          <a:spcPts val="200"/>
                        </a:spcBef>
                        <a:spcAft>
                          <a:spcPts val="200"/>
                        </a:spcAft>
                      </a:pPr>
                      <a:r>
                        <a:rPr lang="en-US" sz="1400" b="0" i="0" u="none" strike="noStrike" dirty="0">
                          <a:solidFill>
                            <a:schemeClr val="tx1"/>
                          </a:solidFill>
                          <a:latin typeface="Lato" panose="020F0502020204030203" pitchFamily="34" charset="0"/>
                        </a:rPr>
                        <a:t>Disability Categories</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2"/>
                  </a:ext>
                </a:extLst>
              </a:tr>
              <a:tr h="365760">
                <a:tc>
                  <a:txBody>
                    <a:bodyPr/>
                    <a:lstStyle/>
                    <a:p>
                      <a:pPr algn="ctr" fontAlgn="ctr"/>
                      <a:r>
                        <a:rPr lang="en-US" sz="1200" b="0" i="0" u="none" strike="noStrike" dirty="0">
                          <a:solidFill>
                            <a:schemeClr val="tx1"/>
                          </a:solidFill>
                          <a:latin typeface="Lato" panose="020F0502020204030203" pitchFamily="34" charset="0"/>
                        </a:rPr>
                        <a:t>3</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Assessment -</a:t>
                      </a:r>
                      <a:r>
                        <a:rPr lang="en-US" sz="1400" b="0" i="0" u="none" strike="noStrike" baseline="0" dirty="0">
                          <a:solidFill>
                            <a:schemeClr val="tx1"/>
                          </a:solidFill>
                          <a:latin typeface="Lato" panose="020F0502020204030203" pitchFamily="34" charset="0"/>
                        </a:rPr>
                        <a:t> </a:t>
                      </a:r>
                      <a:r>
                        <a:rPr lang="en-US" sz="1400" b="0" i="0" u="none" strike="noStrike" dirty="0">
                          <a:solidFill>
                            <a:schemeClr val="tx1"/>
                          </a:solidFill>
                          <a:latin typeface="Lato" panose="020F0502020204030203" pitchFamily="34" charset="0"/>
                        </a:rPr>
                        <a:t>Participation</a:t>
                      </a:r>
                      <a:r>
                        <a:rPr lang="en-US" sz="1400" b="0" i="0" u="none" strike="noStrike" baseline="0" dirty="0">
                          <a:solidFill>
                            <a:schemeClr val="tx1"/>
                          </a:solidFill>
                          <a:latin typeface="Lato" panose="020F0502020204030203" pitchFamily="34" charset="0"/>
                        </a:rPr>
                        <a:t> and Performance</a:t>
                      </a:r>
                      <a:endParaRPr lang="en-US" sz="1400" b="0" i="0" u="none" strike="noStrike" dirty="0">
                        <a:solidFill>
                          <a:schemeClr val="tx1"/>
                        </a:solidFill>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11</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Timely Initial Evaluations</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3"/>
                  </a:ext>
                </a:extLst>
              </a:tr>
              <a:tr h="365760">
                <a:tc>
                  <a:txBody>
                    <a:bodyPr/>
                    <a:lstStyle/>
                    <a:p>
                      <a:pPr algn="ctr" fontAlgn="ctr"/>
                      <a:r>
                        <a:rPr lang="en-US" sz="1200" b="0" i="0" u="none" strike="noStrike" dirty="0">
                          <a:solidFill>
                            <a:schemeClr val="tx1"/>
                          </a:solidFill>
                          <a:latin typeface="Lato" panose="020F0502020204030203" pitchFamily="34" charset="0"/>
                        </a:rPr>
                        <a:t>4</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Discipline</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12</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Preschool Transition Part C to Part B</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4"/>
                  </a:ext>
                </a:extLst>
              </a:tr>
              <a:tr h="365760">
                <a:tc>
                  <a:txBody>
                    <a:bodyPr/>
                    <a:lstStyle/>
                    <a:p>
                      <a:pPr algn="ctr" fontAlgn="ctr"/>
                      <a:r>
                        <a:rPr lang="en-US" sz="1200" b="0" i="0" u="none" strike="noStrike" dirty="0">
                          <a:solidFill>
                            <a:schemeClr val="tx1"/>
                          </a:solidFill>
                          <a:latin typeface="Lato" panose="020F0502020204030203" pitchFamily="34" charset="0"/>
                        </a:rPr>
                        <a:t>5</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Educational Environment -  School</a:t>
                      </a:r>
                      <a:r>
                        <a:rPr lang="en-US" sz="1400" b="0" i="0" u="none" strike="noStrike" baseline="0" dirty="0">
                          <a:solidFill>
                            <a:schemeClr val="tx1"/>
                          </a:solidFill>
                          <a:latin typeface="Lato" panose="020F0502020204030203" pitchFamily="34" charset="0"/>
                        </a:rPr>
                        <a:t> Age</a:t>
                      </a:r>
                      <a:endParaRPr lang="en-US" sz="1400" b="0" i="0" u="none" strike="noStrike" dirty="0">
                        <a:solidFill>
                          <a:schemeClr val="tx1"/>
                        </a:solidFill>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13</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Postsecondary Transition Goals</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5"/>
                  </a:ext>
                </a:extLst>
              </a:tr>
              <a:tr h="365760">
                <a:tc>
                  <a:txBody>
                    <a:bodyPr/>
                    <a:lstStyle/>
                    <a:p>
                      <a:pPr algn="ctr" fontAlgn="ctr"/>
                      <a:r>
                        <a:rPr lang="en-US" sz="1200" b="0" i="0" u="none" strike="noStrike" dirty="0">
                          <a:solidFill>
                            <a:schemeClr val="tx1"/>
                          </a:solidFill>
                          <a:latin typeface="Lato" panose="020F0502020204030203" pitchFamily="34" charset="0"/>
                        </a:rPr>
                        <a:t>6</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Educational Environment</a:t>
                      </a:r>
                      <a:r>
                        <a:rPr lang="en-US" sz="1400" b="0" i="0" u="none" strike="noStrike" baseline="0" dirty="0">
                          <a:solidFill>
                            <a:schemeClr val="tx1"/>
                          </a:solidFill>
                          <a:latin typeface="Lato" panose="020F0502020204030203" pitchFamily="34" charset="0"/>
                        </a:rPr>
                        <a:t> </a:t>
                      </a:r>
                      <a:r>
                        <a:rPr lang="en-US" sz="1400" b="0" i="0" u="none" strike="noStrike" dirty="0">
                          <a:solidFill>
                            <a:schemeClr val="tx1"/>
                          </a:solidFill>
                          <a:latin typeface="Lato" panose="020F0502020204030203" pitchFamily="34" charset="0"/>
                        </a:rPr>
                        <a:t>- Preschool</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14</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Post High School Outcomes</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6"/>
                  </a:ext>
                </a:extLst>
              </a:tr>
              <a:tr h="365760">
                <a:tc>
                  <a:txBody>
                    <a:bodyPr/>
                    <a:lstStyle/>
                    <a:p>
                      <a:pPr algn="ctr" fontAlgn="ctr"/>
                      <a:r>
                        <a:rPr lang="en-US" sz="1200" b="0" i="0" u="none" strike="noStrike" dirty="0">
                          <a:solidFill>
                            <a:schemeClr val="tx1"/>
                          </a:solidFill>
                          <a:latin typeface="Lato" panose="020F0502020204030203" pitchFamily="34" charset="0"/>
                        </a:rPr>
                        <a:t>7</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Child</a:t>
                      </a:r>
                      <a:r>
                        <a:rPr lang="en-US" sz="1400" b="0" i="0" u="none" strike="noStrike" baseline="0" dirty="0">
                          <a:solidFill>
                            <a:schemeClr val="tx1"/>
                          </a:solidFill>
                          <a:latin typeface="Lato" panose="020F0502020204030203" pitchFamily="34" charset="0"/>
                        </a:rPr>
                        <a:t> </a:t>
                      </a:r>
                      <a:r>
                        <a:rPr lang="en-US" sz="1400" b="0" i="0" u="none" strike="noStrike" dirty="0">
                          <a:solidFill>
                            <a:schemeClr val="tx1"/>
                          </a:solidFill>
                          <a:latin typeface="Lato" panose="020F0502020204030203" pitchFamily="34" charset="0"/>
                        </a:rPr>
                        <a:t>Outcomes</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15</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ctr" latinLnBrk="0" hangingPunct="1">
                        <a:lnSpc>
                          <a:spcPct val="100000"/>
                        </a:lnSpc>
                        <a:spcBef>
                          <a:spcPts val="200"/>
                        </a:spcBef>
                        <a:spcAft>
                          <a:spcPts val="200"/>
                        </a:spcAft>
                        <a:buClrTx/>
                        <a:buSzTx/>
                        <a:buFontTx/>
                        <a:buNone/>
                        <a:tabLst/>
                        <a:defRPr/>
                      </a:pPr>
                      <a:r>
                        <a:rPr lang="en-US" sz="1400" b="0" i="0" u="none" strike="noStrike" dirty="0">
                          <a:solidFill>
                            <a:schemeClr val="tx1"/>
                          </a:solidFill>
                          <a:latin typeface="Lato" panose="020F0502020204030203" pitchFamily="34" charset="0"/>
                        </a:rPr>
                        <a:t>Resolution Sessions</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7"/>
                  </a:ext>
                </a:extLst>
              </a:tr>
              <a:tr h="365760">
                <a:tc>
                  <a:txBody>
                    <a:bodyPr/>
                    <a:lstStyle/>
                    <a:p>
                      <a:pPr algn="ctr" fontAlgn="ctr"/>
                      <a:r>
                        <a:rPr lang="en-US" sz="1200" b="0" i="0" u="none" strike="noStrike" dirty="0">
                          <a:solidFill>
                            <a:schemeClr val="tx1"/>
                          </a:solidFill>
                          <a:latin typeface="Lato" panose="020F0502020204030203" pitchFamily="34" charset="0"/>
                        </a:rPr>
                        <a:t>8</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ctr" latinLnBrk="0" hangingPunct="1">
                        <a:lnSpc>
                          <a:spcPct val="100000"/>
                        </a:lnSpc>
                        <a:spcBef>
                          <a:spcPts val="200"/>
                        </a:spcBef>
                        <a:spcAft>
                          <a:spcPts val="200"/>
                        </a:spcAft>
                        <a:buClrTx/>
                        <a:buSzTx/>
                        <a:buFontTx/>
                        <a:buNone/>
                        <a:tabLst/>
                        <a:defRPr/>
                      </a:pPr>
                      <a:r>
                        <a:rPr lang="en-US" sz="1400" b="0" i="0" u="none" strike="noStrike" dirty="0">
                          <a:solidFill>
                            <a:schemeClr val="tx1"/>
                          </a:solidFill>
                          <a:latin typeface="Lato" panose="020F0502020204030203" pitchFamily="34" charset="0"/>
                        </a:rPr>
                        <a:t>Parent Engagement</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16</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Mediation Agreements</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8"/>
                  </a:ext>
                </a:extLst>
              </a:tr>
              <a:tr h="365760">
                <a:tc>
                  <a:txBody>
                    <a:bodyPr/>
                    <a:lstStyle/>
                    <a:p>
                      <a:endParaRPr lang="en-US" dirty="0"/>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spcBef>
                          <a:spcPts val="200"/>
                        </a:spcBef>
                        <a:spcAft>
                          <a:spcPts val="200"/>
                        </a:spcAft>
                      </a:pPr>
                      <a:endParaRPr lang="en-US" sz="1400" dirty="0">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endParaRPr lang="en-US" sz="1400" b="0" i="0" u="none" strike="noStrike" dirty="0">
                        <a:solidFill>
                          <a:schemeClr val="tx1"/>
                        </a:solidFill>
                        <a:highlight>
                          <a:srgbClr val="8DC63F"/>
                        </a:highlight>
                        <a:latin typeface="Lato" panose="020F0502020204030203" pitchFamily="34" charset="0"/>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62087"/>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17</a:t>
                      </a: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200"/>
                        </a:spcAft>
                      </a:pPr>
                      <a:r>
                        <a:rPr lang="en-US" sz="1400" b="0" i="0" u="none" strike="noStrike" dirty="0">
                          <a:solidFill>
                            <a:schemeClr val="tx1"/>
                          </a:solidFill>
                          <a:latin typeface="Lato" panose="020F0502020204030203" pitchFamily="34" charset="0"/>
                        </a:rPr>
                        <a:t>State Systemic Improvement Plan</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310597099"/>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Compliance Indicators</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graphicFrame>
        <p:nvGraphicFramePr>
          <p:cNvPr id="6" name="Table 5"/>
          <p:cNvGraphicFramePr>
            <a:graphicFrameLocks noGrp="1"/>
          </p:cNvGraphicFramePr>
          <p:nvPr/>
        </p:nvGraphicFramePr>
        <p:xfrm>
          <a:off x="182880" y="959064"/>
          <a:ext cx="8778241" cy="4114799"/>
        </p:xfrm>
        <a:graphic>
          <a:graphicData uri="http://schemas.openxmlformats.org/drawingml/2006/table">
            <a:tbl>
              <a:tblPr/>
              <a:tblGrid>
                <a:gridCol w="480667">
                  <a:extLst>
                    <a:ext uri="{9D8B030D-6E8A-4147-A177-3AD203B41FA5}">
                      <a16:colId xmlns:a16="http://schemas.microsoft.com/office/drawing/2014/main" val="20000"/>
                    </a:ext>
                  </a:extLst>
                </a:gridCol>
                <a:gridCol w="3002145">
                  <a:extLst>
                    <a:ext uri="{9D8B030D-6E8A-4147-A177-3AD203B41FA5}">
                      <a16:colId xmlns:a16="http://schemas.microsoft.com/office/drawing/2014/main" val="20001"/>
                    </a:ext>
                  </a:extLst>
                </a:gridCol>
                <a:gridCol w="566443">
                  <a:extLst>
                    <a:ext uri="{9D8B030D-6E8A-4147-A177-3AD203B41FA5}">
                      <a16:colId xmlns:a16="http://schemas.microsoft.com/office/drawing/2014/main" val="1341915437"/>
                    </a:ext>
                  </a:extLst>
                </a:gridCol>
                <a:gridCol w="2885619">
                  <a:extLst>
                    <a:ext uri="{9D8B030D-6E8A-4147-A177-3AD203B41FA5}">
                      <a16:colId xmlns:a16="http://schemas.microsoft.com/office/drawing/2014/main" val="1471780793"/>
                    </a:ext>
                  </a:extLst>
                </a:gridCol>
                <a:gridCol w="1843367">
                  <a:extLst>
                    <a:ext uri="{9D8B030D-6E8A-4147-A177-3AD203B41FA5}">
                      <a16:colId xmlns:a16="http://schemas.microsoft.com/office/drawing/2014/main" val="1116802575"/>
                    </a:ext>
                  </a:extLst>
                </a:gridCol>
              </a:tblGrid>
              <a:tr h="530280">
                <a:tc gridSpan="2">
                  <a:txBody>
                    <a:bodyPr/>
                    <a:lstStyle/>
                    <a:p>
                      <a:pPr marL="0" algn="ctr" defTabSz="685800" rtl="0" eaLnBrk="1" fontAlgn="ctr" latinLnBrk="0" hangingPunct="1"/>
                      <a:r>
                        <a:rPr lang="en-US" sz="1400" b="1" i="0" u="none" strike="noStrike" kern="1200" dirty="0">
                          <a:solidFill>
                            <a:schemeClr val="tx1"/>
                          </a:solidFill>
                          <a:latin typeface="Lato" panose="020F0502020204030203" pitchFamily="34" charset="0"/>
                          <a:ea typeface="+mn-ea"/>
                          <a:cs typeface="+mn-cs"/>
                        </a:rPr>
                        <a:t>Indicator</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pPr marL="0" algn="ctr" defTabSz="685800" rtl="0" eaLnBrk="1" fontAlgn="ctr" latinLnBrk="0" hangingPunct="1">
                        <a:spcBef>
                          <a:spcPts val="200"/>
                        </a:spcBef>
                        <a:spcAft>
                          <a:spcPts val="200"/>
                        </a:spcAft>
                      </a:pPr>
                      <a:endParaRPr lang="en-US" sz="1400" b="0" i="0" u="none" strike="noStrike" kern="1200" dirty="0">
                        <a:solidFill>
                          <a:schemeClr val="tx1"/>
                        </a:solidFill>
                        <a:latin typeface="Lato" panose="020F0502020204030203" pitchFamily="34" charset="0"/>
                        <a:ea typeface="+mn-ea"/>
                        <a:cs typeface="+mn-cs"/>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Target</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Data Source</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Reporting Responsibility</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extLst>
                  <a:ext uri="{0D108BD9-81ED-4DB2-BD59-A6C34878D82A}">
                    <a16:rowId xmlns:a16="http://schemas.microsoft.com/office/drawing/2014/main" val="4238988196"/>
                  </a:ext>
                </a:extLst>
              </a:tr>
              <a:tr h="791930">
                <a:tc>
                  <a:txBody>
                    <a:bodyPr/>
                    <a:lstStyle/>
                    <a:p>
                      <a:pPr marL="0" algn="ctr" defTabSz="685800" rtl="0" eaLnBrk="1" fontAlgn="ctr" latinLnBrk="0" hangingPunct="1">
                        <a:spcBef>
                          <a:spcPts val="0"/>
                        </a:spcBef>
                        <a:spcAft>
                          <a:spcPts val="1800"/>
                        </a:spcAft>
                      </a:pPr>
                      <a:r>
                        <a:rPr lang="en-US" sz="1200" b="0" i="0" u="none" strike="noStrike" kern="1200" dirty="0">
                          <a:solidFill>
                            <a:schemeClr val="tx1"/>
                          </a:solidFill>
                          <a:latin typeface="Lato" panose="020F0502020204030203" pitchFamily="34" charset="0"/>
                          <a:ea typeface="+mn-ea"/>
                          <a:cs typeface="+mn-cs"/>
                        </a:rPr>
                        <a:t>4B</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spcBef>
                          <a:spcPts val="0"/>
                        </a:spcBef>
                        <a:spcAft>
                          <a:spcPts val="1800"/>
                        </a:spcAft>
                      </a:pPr>
                      <a:r>
                        <a:rPr lang="en-US" sz="1400" b="0" i="0" u="none" strike="noStrike" kern="1200" dirty="0">
                          <a:solidFill>
                            <a:schemeClr val="tx1"/>
                          </a:solidFill>
                          <a:latin typeface="Lato" panose="020F0502020204030203" pitchFamily="34" charset="0"/>
                          <a:ea typeface="+mn-ea"/>
                          <a:cs typeface="+mn-cs"/>
                        </a:rPr>
                        <a:t>Discipline Significant Discrepancy – Suspension/Expulsion</a:t>
                      </a:r>
                      <a:br>
                        <a:rPr lang="en-US" sz="1400" b="0" i="0" u="none" strike="noStrike" kern="1200" dirty="0">
                          <a:solidFill>
                            <a:schemeClr val="tx1"/>
                          </a:solidFill>
                          <a:latin typeface="Lato" panose="020F0502020204030203" pitchFamily="34" charset="0"/>
                          <a:ea typeface="+mn-ea"/>
                          <a:cs typeface="+mn-cs"/>
                        </a:rPr>
                      </a:br>
                      <a:r>
                        <a:rPr lang="en-US" sz="1400" b="0" i="0" u="none" strike="noStrike" kern="1200" dirty="0">
                          <a:solidFill>
                            <a:schemeClr val="tx1"/>
                          </a:solidFill>
                          <a:latin typeface="Lato" panose="020F0502020204030203" pitchFamily="34" charset="0"/>
                          <a:ea typeface="+mn-ea"/>
                          <a:cs typeface="+mn-cs"/>
                        </a:rPr>
                        <a:t>&gt; 10 Days by Race/Ethnicity</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0%</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WISEdata</a:t>
                      </a: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Lato" panose="020F0502020204030203" pitchFamily="34" charset="0"/>
                        </a:rPr>
                        <a:t>Year End</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District</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1"/>
                  </a:ext>
                </a:extLst>
              </a:tr>
              <a:tr h="530280">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9</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Disproportionate Representation</a:t>
                      </a: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Lato" panose="020F0502020204030203" pitchFamily="34" charset="0"/>
                        </a:rPr>
                        <a:t>by Race/Ethnicity - Identification</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0%</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WISEdata</a:t>
                      </a: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Lato" panose="020F0502020204030203" pitchFamily="34" charset="0"/>
                        </a:rPr>
                        <a:t>October 1 Child Count</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District</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2"/>
                  </a:ext>
                </a:extLst>
              </a:tr>
              <a:tr h="530280">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10</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Disproportionate Representation by Race Ethnicity - Disability Categories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0%</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WISEdata</a:t>
                      </a: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Lato" panose="020F0502020204030203" pitchFamily="34" charset="0"/>
                        </a:rPr>
                        <a:t>October 1 Child Count</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District</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3"/>
                  </a:ext>
                </a:extLst>
              </a:tr>
              <a:tr h="530280">
                <a:tc>
                  <a:txBody>
                    <a:bodyPr/>
                    <a:lstStyle/>
                    <a:p>
                      <a:pPr algn="ctr" fontAlgn="ctr">
                        <a:spcBef>
                          <a:spcPts val="0"/>
                        </a:spcBef>
                        <a:spcAft>
                          <a:spcPts val="1800"/>
                        </a:spcAft>
                      </a:pPr>
                      <a:r>
                        <a:rPr lang="en-US" sz="1400" b="1" i="0" u="none" strike="noStrike" dirty="0">
                          <a:solidFill>
                            <a:schemeClr val="tx1"/>
                          </a:solidFill>
                          <a:latin typeface="Lato" panose="020F0502020204030203" pitchFamily="34" charset="0"/>
                        </a:rPr>
                        <a:t>11</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1" i="0" u="none" strike="noStrike" dirty="0">
                          <a:solidFill>
                            <a:schemeClr val="tx1"/>
                          </a:solidFill>
                          <a:latin typeface="Lato" panose="020F0502020204030203" pitchFamily="34" charset="0"/>
                        </a:rPr>
                        <a:t>Timely Initial Evaluations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a:spcBef>
                          <a:spcPts val="0"/>
                        </a:spcBef>
                        <a:spcAft>
                          <a:spcPts val="1800"/>
                        </a:spcAft>
                      </a:pPr>
                      <a:r>
                        <a:rPr lang="en-US" b="1" dirty="0"/>
                        <a:t>100%</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a:spcBef>
                          <a:spcPts val="0"/>
                        </a:spcBef>
                        <a:spcAft>
                          <a:spcPts val="1800"/>
                        </a:spcAft>
                      </a:pPr>
                      <a:r>
                        <a:rPr lang="en-US" sz="1400" b="1" dirty="0">
                          <a:latin typeface="Lato" panose="020F0502020204030203" pitchFamily="34" charset="0"/>
                        </a:rPr>
                        <a:t>Timely Initial</a:t>
                      </a:r>
                      <a:br>
                        <a:rPr lang="en-US" sz="1400" b="1" dirty="0">
                          <a:latin typeface="Lato" panose="020F0502020204030203" pitchFamily="34" charset="0"/>
                        </a:rPr>
                      </a:br>
                      <a:r>
                        <a:rPr lang="en-US" sz="1400" b="1" dirty="0">
                          <a:latin typeface="Lato" panose="020F0502020204030203" pitchFamily="34" charset="0"/>
                        </a:rPr>
                        <a:t>Evaluations Application</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a:spcBef>
                          <a:spcPts val="0"/>
                        </a:spcBef>
                        <a:spcAft>
                          <a:spcPts val="1800"/>
                        </a:spcAft>
                      </a:pPr>
                      <a:r>
                        <a:rPr lang="en-US" sz="1400" b="1" dirty="0">
                          <a:latin typeface="Lato" panose="020F0502020204030203" pitchFamily="34" charset="0"/>
                        </a:rPr>
                        <a:t>Special Education</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4"/>
                  </a:ext>
                </a:extLst>
              </a:tr>
              <a:tr h="671469">
                <a:tc>
                  <a:txBody>
                    <a:bodyPr/>
                    <a:lstStyle/>
                    <a:p>
                      <a:pPr algn="ctr" fontAlgn="ctr">
                        <a:spcBef>
                          <a:spcPts val="0"/>
                        </a:spcBef>
                        <a:spcAft>
                          <a:spcPts val="1800"/>
                        </a:spcAft>
                      </a:pPr>
                      <a:r>
                        <a:rPr lang="en-US" sz="1400" b="1" i="0" u="none" strike="noStrike" dirty="0">
                          <a:solidFill>
                            <a:schemeClr val="tx1"/>
                          </a:solidFill>
                          <a:latin typeface="Lato" panose="020F0502020204030203" pitchFamily="34" charset="0"/>
                        </a:rPr>
                        <a:t>12</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1800"/>
                        </a:spcAft>
                      </a:pPr>
                      <a:r>
                        <a:rPr lang="en-US" sz="1400" b="1" i="0" u="none" strike="noStrike" dirty="0">
                          <a:solidFill>
                            <a:schemeClr val="tx1"/>
                          </a:solidFill>
                          <a:latin typeface="Lato" panose="020F0502020204030203" pitchFamily="34" charset="0"/>
                        </a:rPr>
                        <a:t>Preschool Transition Part C to Part B</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0"/>
                        </a:spcBef>
                        <a:spcAft>
                          <a:spcPts val="180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100%</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Preschool Transition Application</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Special Education</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5"/>
                  </a:ext>
                </a:extLst>
              </a:tr>
              <a:tr h="530280">
                <a:tc>
                  <a:txBody>
                    <a:bodyPr/>
                    <a:lstStyle/>
                    <a:p>
                      <a:pPr algn="ctr" fontAlgn="ctr">
                        <a:spcBef>
                          <a:spcPts val="0"/>
                        </a:spcBef>
                        <a:spcAft>
                          <a:spcPts val="1800"/>
                        </a:spcAft>
                      </a:pPr>
                      <a:r>
                        <a:rPr lang="en-US" sz="1400" b="1" i="0" u="none" strike="noStrike" dirty="0">
                          <a:solidFill>
                            <a:schemeClr val="tx1"/>
                          </a:solidFill>
                          <a:latin typeface="Lato" panose="020F0502020204030203" pitchFamily="34" charset="0"/>
                        </a:rPr>
                        <a:t>13</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1" i="0" u="none" strike="noStrike" dirty="0">
                          <a:solidFill>
                            <a:schemeClr val="tx1"/>
                          </a:solidFill>
                          <a:latin typeface="Lato" panose="020F0502020204030203" pitchFamily="34" charset="0"/>
                        </a:rPr>
                        <a:t>Postsecondary Transition Goals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auto" latinLnBrk="0" hangingPunct="1">
                        <a:lnSpc>
                          <a:spcPct val="100000"/>
                        </a:lnSpc>
                        <a:spcBef>
                          <a:spcPts val="0"/>
                        </a:spcBef>
                        <a:spcAft>
                          <a:spcPts val="180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100%</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auto" latinLnBrk="0" hangingPunct="1">
                        <a:lnSpc>
                          <a:spcPct val="100000"/>
                        </a:lnSpc>
                        <a:spcBef>
                          <a:spcPts val="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Postsecondary Transition</a:t>
                      </a:r>
                      <a:b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Plan (PTP Application</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auto" latinLnBrk="0" hangingPunct="1">
                        <a:lnSpc>
                          <a:spcPct val="100000"/>
                        </a:lnSpc>
                        <a:spcBef>
                          <a:spcPts val="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Special Education</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40835440"/>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Life as an LEA</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rPr>
              <a:t>An Independent Charter School (ICS) becomes its own LEA (</a:t>
            </a:r>
            <a:r>
              <a:rPr lang="en-US" b="0" i="1" dirty="0">
                <a:solidFill>
                  <a:schemeClr val="tx1"/>
                </a:solidFill>
                <a:effectLst/>
                <a:latin typeface="Lato" panose="020F0502020204030203" pitchFamily="34" charset="0"/>
                <a:ea typeface="Calibri" panose="020F0502020204030204" pitchFamily="34" charset="0"/>
                <a:cs typeface="Calibri" panose="020F0502020204030204" pitchFamily="34" charset="0"/>
              </a:rPr>
              <a:t>Wis. Stat. 115.775</a:t>
            </a:r>
            <a:r>
              <a:rPr lang="en-US" b="0" dirty="0">
                <a:solidFill>
                  <a:schemeClr val="tx1"/>
                </a:solidFill>
                <a:effectLst/>
                <a:latin typeface="Lato" panose="020F0502020204030203" pitchFamily="34" charset="0"/>
                <a:ea typeface="Calibri" panose="020F0502020204030204" pitchFamily="34" charset="0"/>
                <a:cs typeface="Calibri" panose="020F0502020204030204" pitchFamily="34" charset="0"/>
              </a:rPr>
              <a:t>)</a:t>
            </a:r>
            <a:endParaRPr b="0" dirty="0">
              <a:solidFill>
                <a:schemeClr val="tx1"/>
              </a:solidFill>
            </a:endParaRPr>
          </a:p>
          <a:p>
            <a:pPr marL="164592" lvl="0" indent="-164592" algn="l" rtl="0">
              <a:lnSpc>
                <a:spcPct val="100000"/>
              </a:lnSpc>
              <a:spcBef>
                <a:spcPts val="1800"/>
              </a:spcBef>
              <a:spcAft>
                <a:spcPts val="0"/>
              </a:spcAft>
              <a:buClr>
                <a:schemeClr val="dk1"/>
              </a:buClr>
              <a:buSzPts val="2127"/>
              <a:buFont typeface="Arial"/>
              <a:buChar char="•"/>
            </a:pPr>
            <a:r>
              <a:rPr lang="en-US" b="0" dirty="0">
                <a:solidFill>
                  <a:schemeClr val="tx1"/>
                </a:solidFill>
              </a:rPr>
              <a:t>All state and federal requirements and obligations of a school district belong to the governing board of the ICS charter school</a:t>
            </a:r>
          </a:p>
          <a:p>
            <a:pPr marL="621792" lvl="1" indent="-164592">
              <a:lnSpc>
                <a:spcPct val="100000"/>
              </a:lnSpc>
              <a:spcBef>
                <a:spcPts val="1800"/>
              </a:spcBef>
              <a:buSzPts val="2127"/>
              <a:buFont typeface="Arial"/>
              <a:buChar char="•"/>
            </a:pPr>
            <a:r>
              <a:rPr lang="en-US" sz="2400" dirty="0">
                <a:solidFill>
                  <a:schemeClr val="tx1"/>
                </a:solidFill>
              </a:rPr>
              <a:t>e.g., </a:t>
            </a:r>
            <a:r>
              <a:rPr lang="en-US" sz="2400" b="0" dirty="0">
                <a:solidFill>
                  <a:schemeClr val="tx1"/>
                </a:solidFill>
              </a:rPr>
              <a:t>Civil Rights; ADA; IDEA; </a:t>
            </a:r>
            <a:r>
              <a:rPr lang="en-US" sz="2400" dirty="0">
                <a:solidFill>
                  <a:schemeClr val="tx1"/>
                </a:solidFill>
              </a:rPr>
              <a:t>§ 504; ESEA; FERPA; McKinney-Vento </a:t>
            </a:r>
            <a:endParaRPr sz="2400" b="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Results Indicators</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graphicFrame>
        <p:nvGraphicFramePr>
          <p:cNvPr id="6" name="Table 5"/>
          <p:cNvGraphicFramePr>
            <a:graphicFrameLocks noGrp="1"/>
          </p:cNvGraphicFramePr>
          <p:nvPr/>
        </p:nvGraphicFramePr>
        <p:xfrm>
          <a:off x="182880" y="967338"/>
          <a:ext cx="8778241" cy="4114802"/>
        </p:xfrm>
        <a:graphic>
          <a:graphicData uri="http://schemas.openxmlformats.org/drawingml/2006/table">
            <a:tbl>
              <a:tblPr/>
              <a:tblGrid>
                <a:gridCol w="518937">
                  <a:extLst>
                    <a:ext uri="{9D8B030D-6E8A-4147-A177-3AD203B41FA5}">
                      <a16:colId xmlns:a16="http://schemas.microsoft.com/office/drawing/2014/main" val="20000"/>
                    </a:ext>
                  </a:extLst>
                </a:gridCol>
                <a:gridCol w="3153806">
                  <a:extLst>
                    <a:ext uri="{9D8B030D-6E8A-4147-A177-3AD203B41FA5}">
                      <a16:colId xmlns:a16="http://schemas.microsoft.com/office/drawing/2014/main" val="20001"/>
                    </a:ext>
                  </a:extLst>
                </a:gridCol>
                <a:gridCol w="2954481">
                  <a:extLst>
                    <a:ext uri="{9D8B030D-6E8A-4147-A177-3AD203B41FA5}">
                      <a16:colId xmlns:a16="http://schemas.microsoft.com/office/drawing/2014/main" val="1471780793"/>
                    </a:ext>
                  </a:extLst>
                </a:gridCol>
                <a:gridCol w="2151017">
                  <a:extLst>
                    <a:ext uri="{9D8B030D-6E8A-4147-A177-3AD203B41FA5}">
                      <a16:colId xmlns:a16="http://schemas.microsoft.com/office/drawing/2014/main" val="1116802575"/>
                    </a:ext>
                  </a:extLst>
                </a:gridCol>
              </a:tblGrid>
              <a:tr h="545966">
                <a:tc gridSpan="2">
                  <a:txBody>
                    <a:bodyPr/>
                    <a:lstStyle/>
                    <a:p>
                      <a:pPr marL="0" algn="ctr" defTabSz="685800" rtl="0" eaLnBrk="1" fontAlgn="ctr" latinLnBrk="0" hangingPunct="1"/>
                      <a:r>
                        <a:rPr lang="en-US" sz="1400" b="1" i="0" u="none" strike="noStrike" kern="1200" dirty="0">
                          <a:solidFill>
                            <a:schemeClr val="tx1"/>
                          </a:solidFill>
                          <a:latin typeface="Lato" panose="020F0502020204030203" pitchFamily="34" charset="0"/>
                          <a:ea typeface="+mn-ea"/>
                          <a:cs typeface="+mn-cs"/>
                        </a:rPr>
                        <a:t>Indicator</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pPr marL="0" algn="ctr" defTabSz="685800" rtl="0" eaLnBrk="1" fontAlgn="ctr" latinLnBrk="0" hangingPunct="1">
                        <a:spcBef>
                          <a:spcPts val="200"/>
                        </a:spcBef>
                        <a:spcAft>
                          <a:spcPts val="200"/>
                        </a:spcAft>
                      </a:pPr>
                      <a:endParaRPr lang="en-US" sz="1400" b="0" i="0" u="none" strike="noStrike" kern="1200" dirty="0">
                        <a:solidFill>
                          <a:schemeClr val="tx1"/>
                        </a:solidFill>
                        <a:latin typeface="Lato" panose="020F0502020204030203" pitchFamily="34" charset="0"/>
                        <a:ea typeface="+mn-ea"/>
                        <a:cs typeface="+mn-cs"/>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Data Source</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Reporting Responsibility</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extLst>
                  <a:ext uri="{0D108BD9-81ED-4DB2-BD59-A6C34878D82A}">
                    <a16:rowId xmlns:a16="http://schemas.microsoft.com/office/drawing/2014/main" val="4238988196"/>
                  </a:ext>
                </a:extLst>
              </a:tr>
              <a:tr h="594806">
                <a:tc>
                  <a:txBody>
                    <a:bodyPr/>
                    <a:lstStyle/>
                    <a:p>
                      <a:pPr marL="0" algn="ctr" defTabSz="685800" rtl="0" eaLnBrk="1" fontAlgn="ctr" latinLnBrk="0" hangingPunct="1">
                        <a:spcBef>
                          <a:spcPts val="0"/>
                        </a:spcBef>
                        <a:spcAft>
                          <a:spcPts val="1800"/>
                        </a:spcAft>
                      </a:pPr>
                      <a:r>
                        <a:rPr lang="en-US" sz="1200" b="0" i="0" u="none" strike="noStrike" kern="1200" dirty="0">
                          <a:solidFill>
                            <a:schemeClr val="tx1"/>
                          </a:solidFill>
                          <a:latin typeface="Lato" panose="020F0502020204030203" pitchFamily="34" charset="0"/>
                          <a:ea typeface="+mn-ea"/>
                          <a:cs typeface="+mn-cs"/>
                        </a:rPr>
                        <a:t>1</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spcBef>
                          <a:spcPts val="200"/>
                        </a:spcBef>
                        <a:spcAft>
                          <a:spcPts val="600"/>
                        </a:spcAft>
                      </a:pPr>
                      <a:r>
                        <a:rPr lang="en-US" sz="1400" b="0" i="0" u="none" strike="noStrike" kern="1200" dirty="0">
                          <a:solidFill>
                            <a:schemeClr val="tx1"/>
                          </a:solidFill>
                          <a:latin typeface="Lato" panose="020F0502020204030203" pitchFamily="34" charset="0"/>
                          <a:ea typeface="+mn-ea"/>
                          <a:cs typeface="+mn-cs"/>
                        </a:rPr>
                        <a:t>Graduation</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600"/>
                        </a:spcAft>
                      </a:pPr>
                      <a:r>
                        <a:rPr lang="en-US" sz="1400" b="0" i="0" u="none" strike="noStrike" dirty="0">
                          <a:solidFill>
                            <a:schemeClr val="tx1"/>
                          </a:solidFill>
                          <a:latin typeface="Lato" panose="020F0502020204030203" pitchFamily="34" charset="0"/>
                        </a:rPr>
                        <a:t>WISEdata</a:t>
                      </a: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Lato" panose="020F0502020204030203" pitchFamily="34" charset="0"/>
                        </a:rPr>
                        <a:t>Year End</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600"/>
                        </a:spcAft>
                      </a:pPr>
                      <a:r>
                        <a:rPr lang="en-US" sz="1400" b="0" i="0" u="none" strike="noStrike" dirty="0">
                          <a:solidFill>
                            <a:schemeClr val="tx1"/>
                          </a:solidFill>
                          <a:latin typeface="Lato" panose="020F0502020204030203" pitchFamily="34" charset="0"/>
                        </a:rPr>
                        <a:t>District</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1"/>
                  </a:ext>
                </a:extLst>
              </a:tr>
              <a:tr h="594806">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2</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algn="ctr" defTabSz="685800" rtl="0" eaLnBrk="1" fontAlgn="ctr" latinLnBrk="0" hangingPunct="1">
                        <a:spcBef>
                          <a:spcPts val="200"/>
                        </a:spcBef>
                        <a:spcAft>
                          <a:spcPts val="600"/>
                        </a:spcAft>
                      </a:pPr>
                      <a:r>
                        <a:rPr lang="en-US" sz="1400" b="0" i="0" u="none" strike="noStrike" kern="1200" dirty="0">
                          <a:solidFill>
                            <a:schemeClr val="tx1"/>
                          </a:solidFill>
                          <a:latin typeface="Lato" panose="020F0502020204030203" pitchFamily="34" charset="0"/>
                          <a:ea typeface="+mn-ea"/>
                          <a:cs typeface="+mn-cs"/>
                        </a:rPr>
                        <a:t>Dropout</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600"/>
                        </a:spcAft>
                      </a:pPr>
                      <a:r>
                        <a:rPr lang="en-US" sz="1400" b="0" i="0" u="none" strike="noStrike" dirty="0">
                          <a:solidFill>
                            <a:schemeClr val="tx1"/>
                          </a:solidFill>
                          <a:latin typeface="Lato" panose="020F0502020204030203" pitchFamily="34" charset="0"/>
                        </a:rPr>
                        <a:t>WISEdata</a:t>
                      </a: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Lato" panose="020F0502020204030203" pitchFamily="34" charset="0"/>
                        </a:rPr>
                        <a:t>Year End</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600"/>
                        </a:spcAft>
                      </a:pPr>
                      <a:r>
                        <a:rPr lang="en-US" sz="1400" b="0" i="0" u="none" strike="noStrike" dirty="0">
                          <a:solidFill>
                            <a:schemeClr val="tx1"/>
                          </a:solidFill>
                          <a:latin typeface="Lato" panose="020F0502020204030203" pitchFamily="34" charset="0"/>
                        </a:rPr>
                        <a:t>District</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2"/>
                  </a:ext>
                </a:extLst>
              </a:tr>
              <a:tr h="594806">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3</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600"/>
                        </a:spcAft>
                      </a:pPr>
                      <a:r>
                        <a:rPr lang="en-US" sz="1400" b="0" i="0" u="none" strike="noStrike" dirty="0">
                          <a:solidFill>
                            <a:schemeClr val="tx1"/>
                          </a:solidFill>
                          <a:latin typeface="Lato" panose="020F0502020204030203" pitchFamily="34" charset="0"/>
                        </a:rPr>
                        <a:t>Assessment –</a:t>
                      </a: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Lato" panose="020F0502020204030203" pitchFamily="34" charset="0"/>
                        </a:rPr>
                        <a:t>Participation</a:t>
                      </a:r>
                      <a:r>
                        <a:rPr lang="en-US" sz="1400" b="0" i="0" u="none" strike="noStrike" baseline="0" dirty="0">
                          <a:solidFill>
                            <a:schemeClr val="tx1"/>
                          </a:solidFill>
                          <a:latin typeface="Lato" panose="020F0502020204030203" pitchFamily="34" charset="0"/>
                        </a:rPr>
                        <a:t> and Performance</a:t>
                      </a:r>
                      <a:endParaRPr lang="en-US" sz="1400" b="0"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600"/>
                        </a:spcAft>
                      </a:pPr>
                      <a:r>
                        <a:rPr lang="en-US" sz="1400" b="0" i="0" u="none" strike="noStrike" dirty="0">
                          <a:solidFill>
                            <a:schemeClr val="tx1"/>
                          </a:solidFill>
                          <a:latin typeface="Lato" panose="020F0502020204030203" pitchFamily="34" charset="0"/>
                        </a:rPr>
                        <a:t>Wisconsin Student Assessment System (WSAS)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0"/>
                        </a:spcBef>
                        <a:spcAft>
                          <a:spcPts val="600"/>
                        </a:spcAft>
                      </a:pPr>
                      <a:r>
                        <a:rPr lang="en-US" sz="1400" b="0" i="0" u="none" strike="noStrike" dirty="0">
                          <a:solidFill>
                            <a:schemeClr val="tx1"/>
                          </a:solidFill>
                          <a:latin typeface="Lato" panose="020F0502020204030203" pitchFamily="34" charset="0"/>
                        </a:rPr>
                        <a:t>N/A</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3"/>
                  </a:ext>
                </a:extLst>
              </a:tr>
              <a:tr h="594806">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4A</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ctr" latinLnBrk="0" hangingPunct="1">
                        <a:lnSpc>
                          <a:spcPct val="100000"/>
                        </a:lnSpc>
                        <a:spcBef>
                          <a:spcPts val="0"/>
                        </a:spcBef>
                        <a:spcAft>
                          <a:spcPts val="600"/>
                        </a:spcAft>
                        <a:buClrTx/>
                        <a:buSzTx/>
                        <a:buFontTx/>
                        <a:buNone/>
                        <a:tabLst/>
                        <a:defRPr/>
                      </a:pPr>
                      <a:r>
                        <a:rPr lang="en-US" sz="1400" b="0" i="0" u="none" strike="noStrike" kern="1200" dirty="0">
                          <a:solidFill>
                            <a:schemeClr val="tx1"/>
                          </a:solidFill>
                          <a:latin typeface="Lato" panose="020F0502020204030203" pitchFamily="34" charset="0"/>
                          <a:ea typeface="+mn-ea"/>
                          <a:cs typeface="+mn-cs"/>
                        </a:rPr>
                        <a:t>Discipline Significant Discrepancy – Suspension/Expulsion &gt; 10 Days</a:t>
                      </a:r>
                      <a:endParaRPr lang="en-US" sz="1400" b="0"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lang="en-US" sz="1400" b="0" i="0" u="none" strike="noStrike" dirty="0">
                          <a:solidFill>
                            <a:schemeClr val="tx1"/>
                          </a:solidFill>
                          <a:latin typeface="Lato" panose="020F0502020204030203" pitchFamily="34" charset="0"/>
                        </a:rPr>
                        <a:t>WISEdata</a:t>
                      </a: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Lato" panose="020F0502020204030203" pitchFamily="34" charset="0"/>
                        </a:rPr>
                        <a:t>Year End</a:t>
                      </a:r>
                      <a:endParaRPr lang="en-US" sz="1400" dirty="0">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a:spcBef>
                          <a:spcPts val="0"/>
                        </a:spcBef>
                        <a:spcAft>
                          <a:spcPts val="600"/>
                        </a:spcAft>
                      </a:pPr>
                      <a:r>
                        <a:rPr lang="en-US" sz="1400" dirty="0">
                          <a:latin typeface="Lato" panose="020F0502020204030203" pitchFamily="34" charset="0"/>
                        </a:rPr>
                        <a:t>District</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3112781695"/>
                  </a:ext>
                </a:extLst>
              </a:tr>
              <a:tr h="594806">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5</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200"/>
                        </a:spcBef>
                        <a:spcAft>
                          <a:spcPts val="600"/>
                        </a:spcAft>
                      </a:pPr>
                      <a:r>
                        <a:rPr lang="en-US" sz="1400" b="0" i="0" u="none" strike="noStrike" dirty="0">
                          <a:solidFill>
                            <a:schemeClr val="tx1"/>
                          </a:solidFill>
                          <a:latin typeface="Lato" panose="020F0502020204030203" pitchFamily="34" charset="0"/>
                        </a:rPr>
                        <a:t>Educational Environment -  School</a:t>
                      </a:r>
                      <a:r>
                        <a:rPr lang="en-US" sz="1400" b="0" i="0" u="none" strike="noStrike" baseline="0" dirty="0">
                          <a:solidFill>
                            <a:schemeClr val="tx1"/>
                          </a:solidFill>
                          <a:latin typeface="Lato" panose="020F0502020204030203" pitchFamily="34" charset="0"/>
                        </a:rPr>
                        <a:t> Age</a:t>
                      </a:r>
                      <a:endParaRPr lang="en-US" sz="1400" b="0"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ctr"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WISEdata</a:t>
                      </a:r>
                      <a:b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October 1 Child Count</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a:spcBef>
                          <a:spcPts val="0"/>
                        </a:spcBef>
                        <a:spcAft>
                          <a:spcPts val="600"/>
                        </a:spcAft>
                      </a:pPr>
                      <a:r>
                        <a:rPr lang="en-US" sz="1400" dirty="0">
                          <a:latin typeface="Lato" panose="020F0502020204030203" pitchFamily="34" charset="0"/>
                        </a:rPr>
                        <a:t>District</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4"/>
                  </a:ext>
                </a:extLst>
              </a:tr>
              <a:tr h="594806">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6</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200"/>
                        </a:spcBef>
                        <a:spcAft>
                          <a:spcPts val="600"/>
                        </a:spcAft>
                      </a:pPr>
                      <a:r>
                        <a:rPr lang="en-US" sz="1400" b="0" i="0" u="none" strike="noStrike" dirty="0">
                          <a:solidFill>
                            <a:schemeClr val="tx1"/>
                          </a:solidFill>
                          <a:latin typeface="Lato" panose="020F0502020204030203" pitchFamily="34" charset="0"/>
                        </a:rPr>
                        <a:t>Educational Environment</a:t>
                      </a:r>
                      <a:r>
                        <a:rPr lang="en-US" sz="1400" b="0" i="0" u="none" strike="noStrike" baseline="0" dirty="0">
                          <a:solidFill>
                            <a:schemeClr val="tx1"/>
                          </a:solidFill>
                          <a:latin typeface="Lato" panose="020F0502020204030203" pitchFamily="34" charset="0"/>
                        </a:rPr>
                        <a:t> </a:t>
                      </a:r>
                      <a:r>
                        <a:rPr lang="en-US" sz="1400" b="0" i="0" u="none" strike="noStrike" dirty="0">
                          <a:solidFill>
                            <a:schemeClr val="tx1"/>
                          </a:solidFill>
                          <a:latin typeface="Lato" panose="020F0502020204030203" pitchFamily="34" charset="0"/>
                        </a:rPr>
                        <a:t>- Preschool</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ctr"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WISEdata</a:t>
                      </a:r>
                      <a:b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October 1 Child Count</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a:spcBef>
                          <a:spcPts val="0"/>
                        </a:spcBef>
                        <a:spcAft>
                          <a:spcPts val="600"/>
                        </a:spcAft>
                      </a:pPr>
                      <a:r>
                        <a:rPr lang="en-US" sz="1400" dirty="0">
                          <a:latin typeface="Lato" panose="020F0502020204030203" pitchFamily="34" charset="0"/>
                        </a:rPr>
                        <a:t>District</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2666574642"/>
                  </a:ext>
                </a:extLst>
              </a:tr>
            </a:tbl>
          </a:graphicData>
        </a:graphic>
      </p:graphicFrame>
    </p:spTree>
    <p:extLst>
      <p:ext uri="{BB962C8B-B14F-4D97-AF65-F5344CB8AC3E}">
        <p14:creationId xmlns:p14="http://schemas.microsoft.com/office/powerpoint/2010/main" val="3233871468"/>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Results Indicators Continued</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graphicFrame>
        <p:nvGraphicFramePr>
          <p:cNvPr id="6" name="Table 5"/>
          <p:cNvGraphicFramePr>
            <a:graphicFrameLocks noGrp="1"/>
          </p:cNvGraphicFramePr>
          <p:nvPr/>
        </p:nvGraphicFramePr>
        <p:xfrm>
          <a:off x="182880" y="1406558"/>
          <a:ext cx="8778241" cy="2330384"/>
        </p:xfrm>
        <a:graphic>
          <a:graphicData uri="http://schemas.openxmlformats.org/drawingml/2006/table">
            <a:tbl>
              <a:tblPr/>
              <a:tblGrid>
                <a:gridCol w="518937">
                  <a:extLst>
                    <a:ext uri="{9D8B030D-6E8A-4147-A177-3AD203B41FA5}">
                      <a16:colId xmlns:a16="http://schemas.microsoft.com/office/drawing/2014/main" val="20000"/>
                    </a:ext>
                  </a:extLst>
                </a:gridCol>
                <a:gridCol w="3153806">
                  <a:extLst>
                    <a:ext uri="{9D8B030D-6E8A-4147-A177-3AD203B41FA5}">
                      <a16:colId xmlns:a16="http://schemas.microsoft.com/office/drawing/2014/main" val="20001"/>
                    </a:ext>
                  </a:extLst>
                </a:gridCol>
                <a:gridCol w="2954481">
                  <a:extLst>
                    <a:ext uri="{9D8B030D-6E8A-4147-A177-3AD203B41FA5}">
                      <a16:colId xmlns:a16="http://schemas.microsoft.com/office/drawing/2014/main" val="1471780793"/>
                    </a:ext>
                  </a:extLst>
                </a:gridCol>
                <a:gridCol w="2151017">
                  <a:extLst>
                    <a:ext uri="{9D8B030D-6E8A-4147-A177-3AD203B41FA5}">
                      <a16:colId xmlns:a16="http://schemas.microsoft.com/office/drawing/2014/main" val="1116802575"/>
                    </a:ext>
                  </a:extLst>
                </a:gridCol>
              </a:tblGrid>
              <a:tr h="545966">
                <a:tc gridSpan="2">
                  <a:txBody>
                    <a:bodyPr/>
                    <a:lstStyle/>
                    <a:p>
                      <a:pPr marL="0" algn="ctr" defTabSz="685800" rtl="0" eaLnBrk="1" fontAlgn="ctr" latinLnBrk="0" hangingPunct="1"/>
                      <a:r>
                        <a:rPr lang="en-US" sz="1400" b="1" i="0" u="none" strike="noStrike" kern="1200" dirty="0">
                          <a:solidFill>
                            <a:schemeClr val="tx1"/>
                          </a:solidFill>
                          <a:latin typeface="Lato" panose="020F0502020204030203" pitchFamily="34" charset="0"/>
                          <a:ea typeface="+mn-ea"/>
                          <a:cs typeface="+mn-cs"/>
                        </a:rPr>
                        <a:t>Indicator</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pPr marL="0" algn="ctr" defTabSz="685800" rtl="0" eaLnBrk="1" fontAlgn="ctr" latinLnBrk="0" hangingPunct="1">
                        <a:spcBef>
                          <a:spcPts val="200"/>
                        </a:spcBef>
                        <a:spcAft>
                          <a:spcPts val="200"/>
                        </a:spcAft>
                      </a:pPr>
                      <a:endParaRPr lang="en-US" sz="1400" b="0" i="0" u="none" strike="noStrike" kern="1200" dirty="0">
                        <a:solidFill>
                          <a:schemeClr val="tx1"/>
                        </a:solidFill>
                        <a:latin typeface="Lato" panose="020F0502020204030203" pitchFamily="34" charset="0"/>
                        <a:ea typeface="+mn-ea"/>
                        <a:cs typeface="+mn-cs"/>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Data Source</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Reporting Responsibility</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extLst>
                  <a:ext uri="{0D108BD9-81ED-4DB2-BD59-A6C34878D82A}">
                    <a16:rowId xmlns:a16="http://schemas.microsoft.com/office/drawing/2014/main" val="4238988196"/>
                  </a:ext>
                </a:extLst>
              </a:tr>
              <a:tr h="594806">
                <a:tc>
                  <a:txBody>
                    <a:bodyPr/>
                    <a:lstStyle/>
                    <a:p>
                      <a:pPr algn="ctr" fontAlgn="ctr">
                        <a:spcBef>
                          <a:spcPts val="600"/>
                        </a:spcBef>
                        <a:spcAft>
                          <a:spcPts val="1800"/>
                        </a:spcAft>
                      </a:pPr>
                      <a:r>
                        <a:rPr lang="en-US" sz="1400" b="1" i="0" u="none" strike="noStrike" dirty="0">
                          <a:solidFill>
                            <a:schemeClr val="tx1"/>
                          </a:solidFill>
                          <a:latin typeface="Lato" panose="020F0502020204030203" pitchFamily="34" charset="0"/>
                        </a:rPr>
                        <a:t>7</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600"/>
                        </a:spcBef>
                        <a:spcAft>
                          <a:spcPts val="1800"/>
                        </a:spcAft>
                      </a:pPr>
                      <a:r>
                        <a:rPr lang="en-US" sz="1400" b="1" i="0" u="none" strike="noStrike" dirty="0">
                          <a:solidFill>
                            <a:schemeClr val="tx1"/>
                          </a:solidFill>
                          <a:latin typeface="Lato" panose="020F0502020204030203" pitchFamily="34" charset="0"/>
                        </a:rPr>
                        <a:t>Child</a:t>
                      </a:r>
                      <a:r>
                        <a:rPr lang="en-US" sz="1400" b="1" i="0" u="none" strike="noStrike" baseline="0" dirty="0">
                          <a:solidFill>
                            <a:schemeClr val="tx1"/>
                          </a:solidFill>
                          <a:latin typeface="Lato" panose="020F0502020204030203" pitchFamily="34" charset="0"/>
                        </a:rPr>
                        <a:t> </a:t>
                      </a:r>
                      <a:r>
                        <a:rPr lang="en-US" sz="1400" b="1" i="0" u="none" strike="noStrike" dirty="0">
                          <a:solidFill>
                            <a:schemeClr val="tx1"/>
                          </a:solidFill>
                          <a:latin typeface="Lato" panose="020F0502020204030203" pitchFamily="34" charset="0"/>
                        </a:rPr>
                        <a:t>Outcomes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Child Outcomes Application</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Special Education</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1"/>
                  </a:ext>
                </a:extLst>
              </a:tr>
              <a:tr h="594806">
                <a:tc>
                  <a:txBody>
                    <a:bodyPr/>
                    <a:lstStyle/>
                    <a:p>
                      <a:pPr algn="ctr" fontAlgn="ctr">
                        <a:spcBef>
                          <a:spcPts val="600"/>
                        </a:spcBef>
                        <a:spcAft>
                          <a:spcPts val="1800"/>
                        </a:spcAft>
                      </a:pPr>
                      <a:r>
                        <a:rPr lang="en-US" sz="1400" b="1" i="0" u="none" strike="noStrike" dirty="0">
                          <a:solidFill>
                            <a:schemeClr val="tx1"/>
                          </a:solidFill>
                          <a:latin typeface="Lato" panose="020F0502020204030203" pitchFamily="34" charset="0"/>
                        </a:rPr>
                        <a:t>8</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600"/>
                        </a:spcBef>
                        <a:spcAft>
                          <a:spcPts val="1800"/>
                        </a:spcAft>
                      </a:pPr>
                      <a:r>
                        <a:rPr lang="en-US" sz="1400" b="1" i="0" u="none" strike="noStrike" dirty="0">
                          <a:solidFill>
                            <a:schemeClr val="tx1"/>
                          </a:solidFill>
                          <a:latin typeface="Lato" panose="020F0502020204030203" pitchFamily="34" charset="0"/>
                        </a:rPr>
                        <a:t>Parent Engagement</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WISEdata</a:t>
                      </a:r>
                      <a:b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Family Engagement Survey</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District</a:t>
                      </a:r>
                      <a:b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Special Education</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2"/>
                  </a:ext>
                </a:extLst>
              </a:tr>
              <a:tr h="594806">
                <a:tc>
                  <a:txBody>
                    <a:bodyPr/>
                    <a:lstStyle/>
                    <a:p>
                      <a:pPr algn="ctr" fontAlgn="ctr">
                        <a:spcBef>
                          <a:spcPts val="600"/>
                        </a:spcBef>
                        <a:spcAft>
                          <a:spcPts val="1800"/>
                        </a:spcAft>
                      </a:pPr>
                      <a:r>
                        <a:rPr lang="en-US" sz="1400" b="1" i="0" u="none" strike="noStrike" dirty="0">
                          <a:solidFill>
                            <a:schemeClr val="tx1"/>
                          </a:solidFill>
                          <a:latin typeface="Lato" panose="020F0502020204030203" pitchFamily="34" charset="0"/>
                        </a:rPr>
                        <a:t>14</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ctr" latinLnBrk="0" hangingPunct="1">
                        <a:lnSpc>
                          <a:spcPct val="100000"/>
                        </a:lnSpc>
                        <a:spcBef>
                          <a:spcPts val="600"/>
                        </a:spcBef>
                        <a:spcAft>
                          <a:spcPts val="1800"/>
                        </a:spcAft>
                        <a:buClrTx/>
                        <a:buSzTx/>
                        <a:buFontTx/>
                        <a:buNone/>
                        <a:tabLst/>
                        <a:defRPr/>
                      </a:pPr>
                      <a:r>
                        <a:rPr lang="en-US" sz="1400" b="1" i="0" u="none" strike="noStrike" dirty="0">
                          <a:solidFill>
                            <a:schemeClr val="tx1"/>
                          </a:solidFill>
                          <a:latin typeface="Lato" panose="020F0502020204030203" pitchFamily="34" charset="0"/>
                        </a:rPr>
                        <a:t>Post High School Outcomes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WISEdata – Year End</a:t>
                      </a:r>
                      <a:b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Post School Outcomes Survey</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District</a:t>
                      </a:r>
                      <a:b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Special Education</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57493167"/>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Results Indicators – Dispute Resolution</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graphicFrame>
        <p:nvGraphicFramePr>
          <p:cNvPr id="6" name="Table 5"/>
          <p:cNvGraphicFramePr>
            <a:graphicFrameLocks noGrp="1"/>
          </p:cNvGraphicFramePr>
          <p:nvPr/>
        </p:nvGraphicFramePr>
        <p:xfrm>
          <a:off x="182880" y="1406558"/>
          <a:ext cx="8778241" cy="1735578"/>
        </p:xfrm>
        <a:graphic>
          <a:graphicData uri="http://schemas.openxmlformats.org/drawingml/2006/table">
            <a:tbl>
              <a:tblPr/>
              <a:tblGrid>
                <a:gridCol w="518937">
                  <a:extLst>
                    <a:ext uri="{9D8B030D-6E8A-4147-A177-3AD203B41FA5}">
                      <a16:colId xmlns:a16="http://schemas.microsoft.com/office/drawing/2014/main" val="20000"/>
                    </a:ext>
                  </a:extLst>
                </a:gridCol>
                <a:gridCol w="3153806">
                  <a:extLst>
                    <a:ext uri="{9D8B030D-6E8A-4147-A177-3AD203B41FA5}">
                      <a16:colId xmlns:a16="http://schemas.microsoft.com/office/drawing/2014/main" val="20001"/>
                    </a:ext>
                  </a:extLst>
                </a:gridCol>
                <a:gridCol w="2954481">
                  <a:extLst>
                    <a:ext uri="{9D8B030D-6E8A-4147-A177-3AD203B41FA5}">
                      <a16:colId xmlns:a16="http://schemas.microsoft.com/office/drawing/2014/main" val="1471780793"/>
                    </a:ext>
                  </a:extLst>
                </a:gridCol>
                <a:gridCol w="2151017">
                  <a:extLst>
                    <a:ext uri="{9D8B030D-6E8A-4147-A177-3AD203B41FA5}">
                      <a16:colId xmlns:a16="http://schemas.microsoft.com/office/drawing/2014/main" val="1116802575"/>
                    </a:ext>
                  </a:extLst>
                </a:gridCol>
              </a:tblGrid>
              <a:tr h="545966">
                <a:tc gridSpan="2">
                  <a:txBody>
                    <a:bodyPr/>
                    <a:lstStyle/>
                    <a:p>
                      <a:pPr marL="0" algn="ctr" defTabSz="685800" rtl="0" eaLnBrk="1" fontAlgn="ctr" latinLnBrk="0" hangingPunct="1"/>
                      <a:r>
                        <a:rPr lang="en-US" sz="1400" b="1" i="0" u="none" strike="noStrike" kern="1200" dirty="0">
                          <a:solidFill>
                            <a:schemeClr val="tx1"/>
                          </a:solidFill>
                          <a:latin typeface="Lato" panose="020F0502020204030203" pitchFamily="34" charset="0"/>
                          <a:ea typeface="+mn-ea"/>
                          <a:cs typeface="+mn-cs"/>
                        </a:rPr>
                        <a:t>Indicator</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pPr marL="0" algn="ctr" defTabSz="685800" rtl="0" eaLnBrk="1" fontAlgn="ctr" latinLnBrk="0" hangingPunct="1">
                        <a:spcBef>
                          <a:spcPts val="200"/>
                        </a:spcBef>
                        <a:spcAft>
                          <a:spcPts val="200"/>
                        </a:spcAft>
                      </a:pPr>
                      <a:endParaRPr lang="en-US" sz="1400" b="0" i="0" u="none" strike="noStrike" kern="1200" dirty="0">
                        <a:solidFill>
                          <a:schemeClr val="tx1"/>
                        </a:solidFill>
                        <a:latin typeface="Lato" panose="020F0502020204030203" pitchFamily="34" charset="0"/>
                        <a:ea typeface="+mn-ea"/>
                        <a:cs typeface="+mn-cs"/>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Data Source</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Reporting Responsibility</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extLst>
                  <a:ext uri="{0D108BD9-81ED-4DB2-BD59-A6C34878D82A}">
                    <a16:rowId xmlns:a16="http://schemas.microsoft.com/office/drawing/2014/main" val="4238988196"/>
                  </a:ext>
                </a:extLst>
              </a:tr>
              <a:tr h="594806">
                <a:tc>
                  <a:txBody>
                    <a:bodyPr/>
                    <a:lstStyle/>
                    <a:p>
                      <a:pPr algn="ctr" fontAlgn="ctr">
                        <a:spcBef>
                          <a:spcPts val="600"/>
                        </a:spcBef>
                        <a:spcAft>
                          <a:spcPts val="1800"/>
                        </a:spcAft>
                      </a:pPr>
                      <a:r>
                        <a:rPr lang="en-US" sz="1400" b="0" i="0" u="none" strike="noStrike" dirty="0">
                          <a:solidFill>
                            <a:schemeClr val="tx1"/>
                          </a:solidFill>
                          <a:latin typeface="Lato" panose="020F0502020204030203" pitchFamily="34" charset="0"/>
                        </a:rPr>
                        <a:t>15</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600"/>
                        </a:spcBef>
                        <a:spcAft>
                          <a:spcPts val="1800"/>
                        </a:spcAft>
                      </a:pPr>
                      <a:r>
                        <a:rPr lang="en-US" sz="1400" b="0" i="0" u="none" strike="noStrike" dirty="0">
                          <a:solidFill>
                            <a:schemeClr val="tx1"/>
                          </a:solidFill>
                          <a:latin typeface="Lato" panose="020F0502020204030203" pitchFamily="34" charset="0"/>
                        </a:rPr>
                        <a:t>Resolution Sessions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Dispute Resolution Log</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DPI</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1"/>
                  </a:ext>
                </a:extLst>
              </a:tr>
              <a:tr h="594806">
                <a:tc>
                  <a:txBody>
                    <a:bodyPr/>
                    <a:lstStyle/>
                    <a:p>
                      <a:pPr algn="ctr" fontAlgn="ctr">
                        <a:spcBef>
                          <a:spcPts val="600"/>
                        </a:spcBef>
                        <a:spcAft>
                          <a:spcPts val="1800"/>
                        </a:spcAft>
                      </a:pPr>
                      <a:r>
                        <a:rPr lang="en-US" sz="1400" b="0" i="0" u="none" strike="noStrike" dirty="0">
                          <a:solidFill>
                            <a:schemeClr val="tx1"/>
                          </a:solidFill>
                          <a:latin typeface="Lato" panose="020F0502020204030203" pitchFamily="34" charset="0"/>
                        </a:rPr>
                        <a:t>16</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600"/>
                        </a:spcBef>
                        <a:spcAft>
                          <a:spcPts val="1800"/>
                        </a:spcAft>
                      </a:pPr>
                      <a:r>
                        <a:rPr lang="en-US" sz="1400" b="0" i="0" u="none" strike="noStrike" dirty="0">
                          <a:solidFill>
                            <a:schemeClr val="tx1"/>
                          </a:solidFill>
                          <a:latin typeface="Lato" panose="020F0502020204030203" pitchFamily="34" charset="0"/>
                        </a:rPr>
                        <a:t>Mediation Agreements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Dispute Resolution Log</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DPI</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59986602"/>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Results Indicators – Statewide System Improvement Plan (SSIP)</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graphicFrame>
        <p:nvGraphicFramePr>
          <p:cNvPr id="6" name="Table 5"/>
          <p:cNvGraphicFramePr>
            <a:graphicFrameLocks noGrp="1"/>
          </p:cNvGraphicFramePr>
          <p:nvPr/>
        </p:nvGraphicFramePr>
        <p:xfrm>
          <a:off x="182880" y="1406558"/>
          <a:ext cx="8778241" cy="1828800"/>
        </p:xfrm>
        <a:graphic>
          <a:graphicData uri="http://schemas.openxmlformats.org/drawingml/2006/table">
            <a:tbl>
              <a:tblPr/>
              <a:tblGrid>
                <a:gridCol w="518937">
                  <a:extLst>
                    <a:ext uri="{9D8B030D-6E8A-4147-A177-3AD203B41FA5}">
                      <a16:colId xmlns:a16="http://schemas.microsoft.com/office/drawing/2014/main" val="20000"/>
                    </a:ext>
                  </a:extLst>
                </a:gridCol>
                <a:gridCol w="3153806">
                  <a:extLst>
                    <a:ext uri="{9D8B030D-6E8A-4147-A177-3AD203B41FA5}">
                      <a16:colId xmlns:a16="http://schemas.microsoft.com/office/drawing/2014/main" val="20001"/>
                    </a:ext>
                  </a:extLst>
                </a:gridCol>
                <a:gridCol w="2954481">
                  <a:extLst>
                    <a:ext uri="{9D8B030D-6E8A-4147-A177-3AD203B41FA5}">
                      <a16:colId xmlns:a16="http://schemas.microsoft.com/office/drawing/2014/main" val="1471780793"/>
                    </a:ext>
                  </a:extLst>
                </a:gridCol>
                <a:gridCol w="2151017">
                  <a:extLst>
                    <a:ext uri="{9D8B030D-6E8A-4147-A177-3AD203B41FA5}">
                      <a16:colId xmlns:a16="http://schemas.microsoft.com/office/drawing/2014/main" val="1116802575"/>
                    </a:ext>
                  </a:extLst>
                </a:gridCol>
              </a:tblGrid>
              <a:tr h="710598">
                <a:tc gridSpan="2">
                  <a:txBody>
                    <a:bodyPr/>
                    <a:lstStyle/>
                    <a:p>
                      <a:pPr marL="0" algn="ctr" defTabSz="685800" rtl="0" eaLnBrk="1" fontAlgn="ctr" latinLnBrk="0" hangingPunct="1"/>
                      <a:r>
                        <a:rPr lang="en-US" sz="1400" b="1" i="0" u="none" strike="noStrike" kern="1200" dirty="0">
                          <a:solidFill>
                            <a:schemeClr val="tx1"/>
                          </a:solidFill>
                          <a:latin typeface="Lato" panose="020F0502020204030203" pitchFamily="34" charset="0"/>
                          <a:ea typeface="+mn-ea"/>
                          <a:cs typeface="+mn-cs"/>
                        </a:rPr>
                        <a:t>Indicator</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pPr marL="0" algn="ctr" defTabSz="685800" rtl="0" eaLnBrk="1" fontAlgn="ctr" latinLnBrk="0" hangingPunct="1">
                        <a:spcBef>
                          <a:spcPts val="200"/>
                        </a:spcBef>
                        <a:spcAft>
                          <a:spcPts val="200"/>
                        </a:spcAft>
                      </a:pPr>
                      <a:endParaRPr lang="en-US" sz="1400" b="0" i="0" u="none" strike="noStrike" kern="1200" dirty="0">
                        <a:solidFill>
                          <a:schemeClr val="tx1"/>
                        </a:solidFill>
                        <a:latin typeface="Lato" panose="020F0502020204030203" pitchFamily="34" charset="0"/>
                        <a:ea typeface="+mn-ea"/>
                        <a:cs typeface="+mn-cs"/>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Data Source</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marL="0" algn="ctr" defTabSz="685800" rtl="0" eaLnBrk="1" fontAlgn="ctr" latinLnBrk="0" hangingPunct="1">
                        <a:spcBef>
                          <a:spcPts val="200"/>
                        </a:spcBef>
                        <a:spcAft>
                          <a:spcPts val="200"/>
                        </a:spcAft>
                      </a:pPr>
                      <a:r>
                        <a:rPr lang="en-US" sz="1400" b="1" i="0" u="none" strike="noStrike" kern="1200" dirty="0">
                          <a:solidFill>
                            <a:schemeClr val="tx1"/>
                          </a:solidFill>
                          <a:latin typeface="Lato" panose="020F0502020204030203" pitchFamily="34" charset="0"/>
                          <a:ea typeface="+mn-ea"/>
                          <a:cs typeface="+mn-cs"/>
                        </a:rPr>
                        <a:t>Reporting Responsibility</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extLst>
                  <a:ext uri="{0D108BD9-81ED-4DB2-BD59-A6C34878D82A}">
                    <a16:rowId xmlns:a16="http://schemas.microsoft.com/office/drawing/2014/main" val="4238988196"/>
                  </a:ext>
                </a:extLst>
              </a:tr>
              <a:tr h="1118202">
                <a:tc>
                  <a:txBody>
                    <a:bodyPr/>
                    <a:lstStyle/>
                    <a:p>
                      <a:pPr algn="ctr" fontAlgn="ctr">
                        <a:spcBef>
                          <a:spcPts val="600"/>
                        </a:spcBef>
                        <a:spcAft>
                          <a:spcPts val="1800"/>
                        </a:spcAft>
                      </a:pPr>
                      <a:r>
                        <a:rPr lang="en-US" sz="1400" b="0" i="0" u="none" strike="noStrike" dirty="0">
                          <a:solidFill>
                            <a:schemeClr val="tx1"/>
                          </a:solidFill>
                          <a:latin typeface="Lato" panose="020F0502020204030203" pitchFamily="34" charset="0"/>
                        </a:rPr>
                        <a:t>17</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ctr" latinLnBrk="0" hangingPunct="1">
                        <a:lnSpc>
                          <a:spcPct val="100000"/>
                        </a:lnSpc>
                        <a:spcBef>
                          <a:spcPts val="600"/>
                        </a:spcBef>
                        <a:spcAft>
                          <a:spcPts val="600"/>
                        </a:spcAft>
                        <a:buClrTx/>
                        <a:buSzTx/>
                        <a:buFontTx/>
                        <a:buNone/>
                        <a:tabLst/>
                        <a:defRPr/>
                      </a:pPr>
                      <a:r>
                        <a:rPr lang="en-US" sz="1400" b="0" i="0" u="none" strike="noStrike" dirty="0">
                          <a:solidFill>
                            <a:schemeClr val="tx1"/>
                          </a:solidFill>
                          <a:latin typeface="Lato" panose="020F0502020204030203" pitchFamily="34" charset="0"/>
                        </a:rPr>
                        <a:t>Statewide Improvement Plan (SSIP)</a:t>
                      </a:r>
                      <a:br>
                        <a:rPr lang="en-US" sz="1400" b="0" i="0" u="none" strike="noStrike" dirty="0">
                          <a:solidFill>
                            <a:schemeClr val="tx1"/>
                          </a:solidFill>
                          <a:latin typeface="Lato" panose="020F0502020204030203" pitchFamily="34" charset="0"/>
                        </a:rPr>
                      </a:br>
                      <a:br>
                        <a:rPr lang="en-US" sz="1400" b="0" i="0" u="none" strike="noStrike" dirty="0">
                          <a:solidFill>
                            <a:schemeClr val="tx1"/>
                          </a:solidFill>
                          <a:latin typeface="Lato" panose="020F0502020204030203" pitchFamily="34" charset="0"/>
                        </a:rPr>
                      </a:br>
                      <a:r>
                        <a:rPr lang="en-US" sz="1400" b="0" i="0" u="none" strike="noStrike" dirty="0">
                          <a:solidFill>
                            <a:schemeClr val="tx1"/>
                          </a:solidFill>
                          <a:latin typeface="Arial"/>
                        </a:rPr>
                        <a:t>Statewide Literacy Assessment:</a:t>
                      </a:r>
                      <a:br>
                        <a:rPr lang="en-US" sz="1400" b="0" i="0" u="none" strike="noStrike" dirty="0">
                          <a:solidFill>
                            <a:schemeClr val="tx1"/>
                          </a:solidFill>
                          <a:latin typeface="Arial"/>
                        </a:rPr>
                      </a:br>
                      <a:r>
                        <a:rPr lang="en-US" sz="1400" b="0" i="0" u="none" strike="noStrike" dirty="0">
                          <a:solidFill>
                            <a:schemeClr val="tx1"/>
                          </a:solidFill>
                          <a:latin typeface="Arial"/>
                        </a:rPr>
                        <a:t>Grades 3-8</a:t>
                      </a:r>
                      <a:endParaRPr lang="en-US" sz="1400" b="0"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Wisconsin Student Assessment System (WSAS)</a:t>
                      </a:r>
                      <a:b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&amp;</a:t>
                      </a:r>
                      <a:b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Other Data</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auto" latinLnBrk="0" hangingPunct="1">
                        <a:lnSpc>
                          <a:spcPct val="100000"/>
                        </a:lnSpc>
                        <a:spcBef>
                          <a:spcPts val="600"/>
                        </a:spcBef>
                        <a:spcAft>
                          <a:spcPts val="1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DPI</a:t>
                      </a: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18187256"/>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Cyclical Indicators</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graphicFrame>
        <p:nvGraphicFramePr>
          <p:cNvPr id="6" name="Table 5"/>
          <p:cNvGraphicFramePr>
            <a:graphicFrameLocks noGrp="1"/>
          </p:cNvGraphicFramePr>
          <p:nvPr/>
        </p:nvGraphicFramePr>
        <p:xfrm>
          <a:off x="914400" y="981233"/>
          <a:ext cx="7315200" cy="3001578"/>
        </p:xfrm>
        <a:graphic>
          <a:graphicData uri="http://schemas.openxmlformats.org/drawingml/2006/table">
            <a:tbl>
              <a:tblPr/>
              <a:tblGrid>
                <a:gridCol w="380378">
                  <a:extLst>
                    <a:ext uri="{9D8B030D-6E8A-4147-A177-3AD203B41FA5}">
                      <a16:colId xmlns:a16="http://schemas.microsoft.com/office/drawing/2014/main" val="20000"/>
                    </a:ext>
                  </a:extLst>
                </a:gridCol>
                <a:gridCol w="2311607">
                  <a:extLst>
                    <a:ext uri="{9D8B030D-6E8A-4147-A177-3AD203B41FA5}">
                      <a16:colId xmlns:a16="http://schemas.microsoft.com/office/drawing/2014/main" val="20001"/>
                    </a:ext>
                  </a:extLst>
                </a:gridCol>
                <a:gridCol w="2311608">
                  <a:extLst>
                    <a:ext uri="{9D8B030D-6E8A-4147-A177-3AD203B41FA5}">
                      <a16:colId xmlns:a16="http://schemas.microsoft.com/office/drawing/2014/main" val="3466188206"/>
                    </a:ext>
                  </a:extLst>
                </a:gridCol>
                <a:gridCol w="2311607">
                  <a:extLst>
                    <a:ext uri="{9D8B030D-6E8A-4147-A177-3AD203B41FA5}">
                      <a16:colId xmlns:a16="http://schemas.microsoft.com/office/drawing/2014/main" val="2200530864"/>
                    </a:ext>
                  </a:extLst>
                </a:gridCol>
              </a:tblGrid>
              <a:tr h="637530">
                <a:tc gridSpan="2">
                  <a:txBody>
                    <a:bodyPr/>
                    <a:lstStyle/>
                    <a:p>
                      <a:pPr marL="0" algn="ctr" defTabSz="685800" rtl="0" eaLnBrk="1" fontAlgn="ctr" latinLnBrk="0" hangingPunct="1"/>
                      <a:r>
                        <a:rPr lang="en-US" sz="1400" b="1" i="0" u="none" strike="noStrike" kern="1200" dirty="0">
                          <a:solidFill>
                            <a:schemeClr val="tx1"/>
                          </a:solidFill>
                          <a:latin typeface="Lato" panose="020F0502020204030203" pitchFamily="34" charset="0"/>
                          <a:ea typeface="+mn-ea"/>
                          <a:cs typeface="+mn-cs"/>
                        </a:rPr>
                        <a:t>Indicator</a:t>
                      </a:r>
                    </a:p>
                  </a:txBody>
                  <a:tcPr marL="5696" marR="5696" marT="5696"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hMerge="1">
                  <a:txBody>
                    <a:bodyPr/>
                    <a:lstStyle/>
                    <a:p>
                      <a:pPr marL="0" algn="ctr" defTabSz="685800" rtl="0" eaLnBrk="1" fontAlgn="ctr" latinLnBrk="0" hangingPunct="1">
                        <a:spcBef>
                          <a:spcPts val="200"/>
                        </a:spcBef>
                        <a:spcAft>
                          <a:spcPts val="200"/>
                        </a:spcAft>
                      </a:pPr>
                      <a:endParaRPr lang="en-US" sz="1400" b="0" i="0" u="none" strike="noStrike" kern="1200" dirty="0">
                        <a:solidFill>
                          <a:schemeClr val="tx1"/>
                        </a:solidFill>
                        <a:latin typeface="Lato" panose="020F0502020204030203" pitchFamily="34" charset="0"/>
                        <a:ea typeface="+mn-ea"/>
                        <a:cs typeface="+mn-cs"/>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algn="ctr" defTabSz="685800" rtl="0" eaLnBrk="1" fontAlgn="ctr" latinLnBrk="0" hangingPunct="1"/>
                      <a:r>
                        <a:rPr lang="en-US" sz="1400" b="1" i="0" kern="1200" dirty="0">
                          <a:solidFill>
                            <a:schemeClr val="tx1"/>
                          </a:solidFill>
                          <a:effectLst/>
                          <a:latin typeface="Lato" panose="020F0502020204030203" pitchFamily="34" charset="0"/>
                          <a:ea typeface="+mn-ea"/>
                          <a:cs typeface="+mn-cs"/>
                        </a:rPr>
                        <a:t>Collection Timeline</a:t>
                      </a:r>
                      <a:endParaRPr lang="en-US" sz="1400" b="1" i="0" u="none" strike="noStrike" kern="1200" dirty="0">
                        <a:solidFill>
                          <a:schemeClr val="tx1"/>
                        </a:solidFill>
                        <a:latin typeface="Lato" panose="020F0502020204030203" pitchFamily="34" charset="0"/>
                        <a:ea typeface="+mn-ea"/>
                        <a:cs typeface="+mn-cs"/>
                      </a:endParaRPr>
                    </a:p>
                  </a:txBody>
                  <a:tcPr marL="5696" marR="5696" marT="569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marL="0" algn="ctr" defTabSz="685800" rtl="0" eaLnBrk="1" fontAlgn="ctr" latinLnBrk="0" hangingPunct="1"/>
                      <a:r>
                        <a:rPr lang="en-US" sz="1400" b="1" i="0" u="none" strike="noStrike" kern="1200" dirty="0">
                          <a:solidFill>
                            <a:schemeClr val="tx1"/>
                          </a:solidFill>
                          <a:latin typeface="Lato" panose="020F0502020204030203" pitchFamily="34" charset="0"/>
                          <a:ea typeface="+mn-ea"/>
                          <a:cs typeface="+mn-cs"/>
                        </a:rPr>
                        <a:t>Data Year</a:t>
                      </a:r>
                    </a:p>
                  </a:txBody>
                  <a:tcPr marL="5696" marR="5696" marT="5696"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DC63F"/>
                    </a:solidFill>
                  </a:tcPr>
                </a:tc>
                <a:extLst>
                  <a:ext uri="{0D108BD9-81ED-4DB2-BD59-A6C34878D82A}">
                    <a16:rowId xmlns:a16="http://schemas.microsoft.com/office/drawing/2014/main" val="4238988196"/>
                  </a:ext>
                </a:extLst>
              </a:tr>
              <a:tr h="594806">
                <a:tc>
                  <a:txBody>
                    <a:bodyPr/>
                    <a:lstStyle/>
                    <a:p>
                      <a:pPr algn="ctr" fontAlgn="ctr">
                        <a:spcBef>
                          <a:spcPts val="600"/>
                        </a:spcBef>
                        <a:spcAft>
                          <a:spcPts val="1800"/>
                        </a:spcAft>
                      </a:pPr>
                      <a:r>
                        <a:rPr lang="en-US" sz="1400" b="0" i="0" u="none" strike="noStrike" dirty="0">
                          <a:solidFill>
                            <a:schemeClr val="tx1"/>
                          </a:solidFill>
                          <a:latin typeface="Lato" panose="020F0502020204030203" pitchFamily="34" charset="0"/>
                        </a:rPr>
                        <a:t>8</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600"/>
                        </a:spcBef>
                        <a:spcAft>
                          <a:spcPts val="1800"/>
                        </a:spcAft>
                      </a:pPr>
                      <a:r>
                        <a:rPr lang="en-US" sz="1400" b="0" i="0" u="none" strike="noStrike" dirty="0">
                          <a:solidFill>
                            <a:schemeClr val="tx1"/>
                          </a:solidFill>
                          <a:latin typeface="Lato" panose="020F0502020204030203" pitchFamily="34" charset="0"/>
                        </a:rPr>
                        <a:t>Parent Engagement</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600"/>
                        </a:spcBef>
                        <a:spcAft>
                          <a:spcPts val="1800"/>
                        </a:spcAft>
                      </a:pPr>
                      <a:r>
                        <a:rPr lang="en-US" sz="1400" b="0" i="0" kern="1200" dirty="0">
                          <a:solidFill>
                            <a:schemeClr val="tx1"/>
                          </a:solidFill>
                          <a:effectLst/>
                          <a:latin typeface="Lato" panose="020F0502020204030203" pitchFamily="34" charset="0"/>
                          <a:ea typeface="+mn-ea"/>
                          <a:cs typeface="+mn-cs"/>
                        </a:rPr>
                        <a:t>August – November 15</a:t>
                      </a:r>
                      <a:endParaRPr lang="en-US" sz="1400" b="0"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algn="ctr" fontAlgn="ctr">
                        <a:spcBef>
                          <a:spcPts val="600"/>
                        </a:spcBef>
                        <a:spcAft>
                          <a:spcPts val="1800"/>
                        </a:spcAft>
                      </a:pPr>
                      <a:r>
                        <a:rPr lang="en-US" sz="1400" b="0" i="0" kern="1200" dirty="0">
                          <a:solidFill>
                            <a:schemeClr val="tx1"/>
                          </a:solidFill>
                          <a:effectLst/>
                          <a:latin typeface="Lato" panose="020F0502020204030203" pitchFamily="34" charset="0"/>
                          <a:ea typeface="+mn-ea"/>
                          <a:cs typeface="+mn-cs"/>
                        </a:rPr>
                        <a:t>Report on initial evaluations where parent consent was received in the prior school year.</a:t>
                      </a:r>
                      <a:endParaRPr lang="en-US" sz="1400" b="0"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10001"/>
                  </a:ext>
                </a:extLst>
              </a:tr>
              <a:tr h="594806">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11</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0" i="0" u="none" strike="noStrike" dirty="0">
                          <a:solidFill>
                            <a:schemeClr val="tx1"/>
                          </a:solidFill>
                          <a:latin typeface="Lato" panose="020F0502020204030203" pitchFamily="34" charset="0"/>
                        </a:rPr>
                        <a:t>Timely Initial Evaluations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0" i="0" kern="1200" dirty="0">
                          <a:solidFill>
                            <a:schemeClr val="tx1"/>
                          </a:solidFill>
                          <a:effectLst/>
                          <a:latin typeface="Lato" panose="020F0502020204030203" pitchFamily="34" charset="0"/>
                          <a:ea typeface="+mn-ea"/>
                          <a:cs typeface="+mn-cs"/>
                        </a:rPr>
                        <a:t>January – June 30</a:t>
                      </a:r>
                      <a:endParaRPr lang="en-US" sz="1400" b="0"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tc>
                  <a:txBody>
                    <a:bodyPr/>
                    <a:lstStyle/>
                    <a:p>
                      <a:pPr algn="ctr" fontAlgn="ctr">
                        <a:spcBef>
                          <a:spcPts val="0"/>
                        </a:spcBef>
                        <a:spcAft>
                          <a:spcPts val="1800"/>
                        </a:spcAft>
                      </a:pPr>
                      <a:r>
                        <a:rPr lang="en-US" sz="1400" b="0" i="0" kern="1200" dirty="0">
                          <a:solidFill>
                            <a:schemeClr val="tx1"/>
                          </a:solidFill>
                          <a:effectLst/>
                          <a:latin typeface="Lato" panose="020F0502020204030203" pitchFamily="34" charset="0"/>
                          <a:ea typeface="+mn-ea"/>
                          <a:cs typeface="+mn-cs"/>
                        </a:rPr>
                        <a:t>Surveys are given to parents of students with IEPs, ages 3-17 (excluding parentally placed private students).</a:t>
                      </a:r>
                      <a:endParaRPr lang="en-US" sz="1400" b="0" i="0" u="none" strike="noStrike" dirty="0">
                        <a:solidFill>
                          <a:schemeClr val="tx1"/>
                        </a:solidFill>
                        <a:latin typeface="Lato" panose="020F0502020204030203" pitchFamily="34" charset="0"/>
                      </a:endParaRP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8EC"/>
                    </a:solidFill>
                  </a:tcPr>
                </a:tc>
                <a:extLst>
                  <a:ext uri="{0D108BD9-81ED-4DB2-BD59-A6C34878D82A}">
                    <a16:rowId xmlns:a16="http://schemas.microsoft.com/office/drawing/2014/main" val="10002"/>
                  </a:ext>
                </a:extLst>
              </a:tr>
              <a:tr h="594806">
                <a:tc>
                  <a:txBody>
                    <a:bodyPr/>
                    <a:lstStyle/>
                    <a:p>
                      <a:pPr marL="0" algn="ctr" defTabSz="685800" rtl="0" eaLnBrk="1" fontAlgn="ctr" latinLnBrk="0" hangingPunct="1">
                        <a:spcBef>
                          <a:spcPts val="600"/>
                        </a:spcBef>
                        <a:spcAft>
                          <a:spcPts val="1800"/>
                        </a:spcAft>
                      </a:pPr>
                      <a:r>
                        <a:rPr lang="en-US" sz="1400" b="0" i="0" u="none" strike="noStrike" kern="1200" dirty="0">
                          <a:solidFill>
                            <a:schemeClr val="tx1"/>
                          </a:solidFill>
                          <a:latin typeface="Lato" panose="020F0502020204030203" pitchFamily="34" charset="0"/>
                          <a:ea typeface="+mn-ea"/>
                          <a:cs typeface="+mn-cs"/>
                        </a:rPr>
                        <a:t>14</a:t>
                      </a:r>
                    </a:p>
                  </a:txBody>
                  <a:tcPr marL="5696" marR="5696" marT="569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ctr" latinLnBrk="0" hangingPunct="1">
                        <a:lnSpc>
                          <a:spcPct val="100000"/>
                        </a:lnSpc>
                        <a:spcBef>
                          <a:spcPts val="600"/>
                        </a:spcBef>
                        <a:spcAft>
                          <a:spcPts val="1800"/>
                        </a:spcAft>
                        <a:buClrTx/>
                        <a:buSzTx/>
                        <a:buFontTx/>
                        <a:buNone/>
                        <a:tabLst/>
                        <a:defRPr/>
                      </a:pPr>
                      <a:r>
                        <a:rPr lang="en-US" sz="1400" b="0" i="0" u="none" strike="noStrike" kern="1200" dirty="0">
                          <a:solidFill>
                            <a:schemeClr val="tx1"/>
                          </a:solidFill>
                          <a:latin typeface="Lato" panose="020F0502020204030203" pitchFamily="34" charset="0"/>
                          <a:ea typeface="+mn-ea"/>
                          <a:cs typeface="+mn-cs"/>
                        </a:rPr>
                        <a:t>Post High School Outcomes</a:t>
                      </a: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ctr" latinLnBrk="0" hangingPunct="1">
                        <a:lnSpc>
                          <a:spcPct val="100000"/>
                        </a:lnSpc>
                        <a:spcBef>
                          <a:spcPts val="600"/>
                        </a:spcBef>
                        <a:spcAft>
                          <a:spcPts val="1800"/>
                        </a:spcAft>
                        <a:buClrTx/>
                        <a:buSzTx/>
                        <a:buFontTx/>
                        <a:buNone/>
                        <a:tabLst/>
                        <a:defRPr/>
                      </a:pPr>
                      <a:r>
                        <a:rPr lang="en-US" sz="1400" b="0" i="0" kern="1200" dirty="0">
                          <a:solidFill>
                            <a:schemeClr val="tx1"/>
                          </a:solidFill>
                          <a:effectLst/>
                          <a:latin typeface="Lato" panose="020F0502020204030203" pitchFamily="34" charset="0"/>
                          <a:ea typeface="+mn-ea"/>
                          <a:cs typeface="+mn-cs"/>
                        </a:rPr>
                        <a:t>June 1 – September 1</a:t>
                      </a:r>
                      <a:endParaRPr lang="en-US" sz="1400" b="0" i="0" u="none" strike="noStrike" kern="1200" dirty="0">
                        <a:solidFill>
                          <a:schemeClr val="tx1"/>
                        </a:solidFill>
                        <a:latin typeface="Lato" panose="020F0502020204030203" pitchFamily="34" charset="0"/>
                        <a:ea typeface="+mn-ea"/>
                        <a:cs typeface="+mn-cs"/>
                      </a:endParaRPr>
                    </a:p>
                  </a:txBody>
                  <a:tcPr marL="5696" marR="5696" marT="569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tc>
                  <a:txBody>
                    <a:bodyPr/>
                    <a:lstStyle/>
                    <a:p>
                      <a:pPr marL="0" marR="0" lvl="0" indent="0" algn="ctr" defTabSz="685800" rtl="0" eaLnBrk="1" fontAlgn="ctr" latinLnBrk="0" hangingPunct="1">
                        <a:lnSpc>
                          <a:spcPct val="100000"/>
                        </a:lnSpc>
                        <a:spcBef>
                          <a:spcPts val="600"/>
                        </a:spcBef>
                        <a:spcAft>
                          <a:spcPts val="1800"/>
                        </a:spcAft>
                        <a:buClrTx/>
                        <a:buSzTx/>
                        <a:buFontTx/>
                        <a:buNone/>
                        <a:tabLst/>
                        <a:defRPr/>
                      </a:pPr>
                      <a:r>
                        <a:rPr lang="en-US" sz="1400" b="0" i="0" kern="1200" dirty="0">
                          <a:solidFill>
                            <a:schemeClr val="tx1"/>
                          </a:solidFill>
                          <a:effectLst/>
                          <a:latin typeface="Lato" panose="020F0502020204030203" pitchFamily="34" charset="0"/>
                          <a:ea typeface="+mn-ea"/>
                          <a:cs typeface="+mn-cs"/>
                        </a:rPr>
                        <a:t>Surveys are given to </a:t>
                      </a:r>
                      <a:r>
                        <a:rPr lang="en-US" sz="1400" b="0" i="0" kern="1200" dirty="0" err="1">
                          <a:solidFill>
                            <a:schemeClr val="tx1"/>
                          </a:solidFill>
                          <a:effectLst/>
                          <a:latin typeface="Lato" panose="020F0502020204030203" pitchFamily="34" charset="0"/>
                          <a:ea typeface="+mn-ea"/>
                          <a:cs typeface="+mn-cs"/>
                        </a:rPr>
                        <a:t>exiters</a:t>
                      </a:r>
                      <a:r>
                        <a:rPr lang="en-US" sz="1400" b="0" i="0" kern="1200" dirty="0">
                          <a:solidFill>
                            <a:schemeClr val="tx1"/>
                          </a:solidFill>
                          <a:effectLst/>
                          <a:latin typeface="Lato" panose="020F0502020204030203" pitchFamily="34" charset="0"/>
                          <a:ea typeface="+mn-ea"/>
                          <a:cs typeface="+mn-cs"/>
                        </a:rPr>
                        <a:t> with IEPs who exited at least one year ago.</a:t>
                      </a:r>
                      <a:endParaRPr lang="en-US" sz="1400" b="0" i="0" u="none" strike="noStrike" kern="1200" dirty="0">
                        <a:solidFill>
                          <a:schemeClr val="tx1"/>
                        </a:solidFill>
                        <a:latin typeface="Lato" panose="020F0502020204030203" pitchFamily="34" charset="0"/>
                        <a:ea typeface="+mn-ea"/>
                        <a:cs typeface="+mn-cs"/>
                      </a:endParaRPr>
                    </a:p>
                  </a:txBody>
                  <a:tcPr marL="5696" marR="5696" marT="569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ECCC"/>
                    </a:solidFill>
                  </a:tcPr>
                </a:tc>
                <a:extLst>
                  <a:ext uri="{0D108BD9-81ED-4DB2-BD59-A6C34878D82A}">
                    <a16:rowId xmlns:a16="http://schemas.microsoft.com/office/drawing/2014/main" val="3185512257"/>
                  </a:ext>
                </a:extLst>
              </a:tr>
            </a:tbl>
          </a:graphicData>
        </a:graphic>
      </p:graphicFrame>
      <p:sp>
        <p:nvSpPr>
          <p:cNvPr id="4" name="TextBox 3">
            <a:extLst>
              <a:ext uri="{FF2B5EF4-FFF2-40B4-BE49-F238E27FC236}">
                <a16:creationId xmlns:a16="http://schemas.microsoft.com/office/drawing/2014/main" id="{7C3D836D-6DF6-42A1-93B0-E32586EC9F04}"/>
              </a:ext>
            </a:extLst>
          </p:cNvPr>
          <p:cNvSpPr txBox="1"/>
          <p:nvPr/>
        </p:nvSpPr>
        <p:spPr>
          <a:xfrm>
            <a:off x="914400" y="4115768"/>
            <a:ext cx="7315200" cy="914400"/>
          </a:xfrm>
          <a:prstGeom prst="rect">
            <a:avLst/>
          </a:prstGeom>
          <a:noFill/>
          <a:ln w="38100">
            <a:solidFill>
              <a:schemeClr val="tx1"/>
            </a:solidFill>
          </a:ln>
        </p:spPr>
        <p:txBody>
          <a:bodyPr wrap="square" rtlCol="0">
            <a:spAutoFit/>
          </a:bodyPr>
          <a:lstStyle/>
          <a:p>
            <a:pPr marL="0" marR="0" lvl="0" indent="0" algn="ctr" defTabSz="816350" rtl="0" eaLnBrk="1" fontAlgn="auto" latinLnBrk="0" hangingPunct="1">
              <a:lnSpc>
                <a:spcPct val="100000"/>
              </a:lnSpc>
              <a:spcBef>
                <a:spcPts val="300"/>
              </a:spcBef>
              <a:spcAft>
                <a:spcPts val="30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Lato" panose="020F0502020204030203" pitchFamily="34" charset="0"/>
                <a:ea typeface="+mn-ea"/>
                <a:cs typeface="+mn-cs"/>
              </a:rPr>
              <a:t>LEA completes once every 5 years</a:t>
            </a:r>
          </a:p>
          <a:p>
            <a:pPr marL="0" marR="0" lvl="0" indent="0" algn="ctr" defTabSz="816350" rtl="0" eaLnBrk="1" fontAlgn="auto"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3"/>
              </a:rPr>
              <a:t>https://dpi.wi.gov/sped/about/state-performance-plan/cycle-actions</a:t>
            </a: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285750" marR="0" lvl="0" indent="-285750" algn="ctr" defTabSz="81635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25955339"/>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047" y="0"/>
            <a:ext cx="8145907" cy="914400"/>
          </a:xfrm>
        </p:spPr>
        <p:txBody>
          <a:bodyPr>
            <a:normAutofit fontScale="90000"/>
          </a:bodyPr>
          <a:lstStyle/>
          <a:p>
            <a:r>
              <a:rPr lang="en-US" dirty="0"/>
              <a:t>Reading Drives Achievement: Procedural Compliance Self-Assessment (RDA:PCSA)</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sp>
        <p:nvSpPr>
          <p:cNvPr id="4" name="TextBox 3">
            <a:extLst>
              <a:ext uri="{FF2B5EF4-FFF2-40B4-BE49-F238E27FC236}">
                <a16:creationId xmlns:a16="http://schemas.microsoft.com/office/drawing/2014/main" id="{7C3D836D-6DF6-42A1-93B0-E32586EC9F04}"/>
              </a:ext>
            </a:extLst>
          </p:cNvPr>
          <p:cNvSpPr txBox="1"/>
          <p:nvPr/>
        </p:nvSpPr>
        <p:spPr>
          <a:xfrm>
            <a:off x="104503" y="1323142"/>
            <a:ext cx="8934994" cy="3323987"/>
          </a:xfrm>
          <a:prstGeom prst="rect">
            <a:avLst/>
          </a:prstGeom>
          <a:noFill/>
          <a:ln w="38100">
            <a:solidFill>
              <a:schemeClr val="tx1"/>
            </a:solidFill>
          </a:ln>
        </p:spPr>
        <p:txBody>
          <a:bodyPr wrap="square" rtlCol="0">
            <a:spAutoFit/>
          </a:bodyPr>
          <a:lstStyle/>
          <a:p>
            <a:pPr marL="285750" marR="0" lvl="0" indent="-285750" algn="l" defTabSz="8163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92F33"/>
                </a:solidFill>
                <a:effectLst/>
                <a:uLnTx/>
                <a:uFillTx/>
                <a:latin typeface="Lato" panose="020F0502020204030203" pitchFamily="34" charset="0"/>
                <a:ea typeface="+mn-ea"/>
                <a:cs typeface="+mn-cs"/>
              </a:rPr>
              <a:t>Goal of the self-assessment is to ensure compliance with selected legal requirements</a:t>
            </a: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285750" marR="0" lvl="0" indent="-285750" algn="l" defTabSz="8163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LEA completes once every 5 years</a:t>
            </a:r>
          </a:p>
          <a:p>
            <a:pPr marL="693925" marR="0" lvl="1" indent="-285750" algn="l" defTabSz="8163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Application opens August 15 of reporting year</a:t>
            </a:r>
          </a:p>
          <a:p>
            <a:pPr marL="693925" marR="0" lvl="1" indent="-285750" algn="l" defTabSz="8163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Data due November 15 of reporting year</a:t>
            </a:r>
          </a:p>
          <a:p>
            <a:pPr marL="285750" marR="0" lvl="0" indent="-285750" algn="l" defTabSz="8163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Correction of Noncompliance completed within 1 year of LEA being notified</a:t>
            </a:r>
          </a:p>
          <a:p>
            <a:pPr marL="285750" marR="0" lvl="0" indent="-285750" algn="l" defTabSz="8163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More information and reporting cycle - </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3" action="ppaction://hlinkfile"/>
              </a:rPr>
              <a:t>https://dpi.wi.gov/sped/educators/rdapcsa/cycle</a:t>
            </a:r>
            <a:endPar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810885015"/>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047" y="0"/>
            <a:ext cx="8145907" cy="914400"/>
          </a:xfrm>
        </p:spPr>
        <p:txBody>
          <a:bodyPr>
            <a:normAutofit/>
          </a:bodyPr>
          <a:lstStyle/>
          <a:p>
            <a:r>
              <a:rPr lang="en-US" dirty="0"/>
              <a:t>Special Education Portal</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pic>
        <p:nvPicPr>
          <p:cNvPr id="5" name="Picture 4">
            <a:extLst>
              <a:ext uri="{FF2B5EF4-FFF2-40B4-BE49-F238E27FC236}">
                <a16:creationId xmlns:a16="http://schemas.microsoft.com/office/drawing/2014/main" id="{E1227A70-AC2F-4E59-90C3-19A2D935A7A1}"/>
              </a:ext>
            </a:extLst>
          </p:cNvPr>
          <p:cNvPicPr>
            <a:picLocks noChangeAspect="1"/>
          </p:cNvPicPr>
          <p:nvPr/>
        </p:nvPicPr>
        <p:blipFill>
          <a:blip r:embed="rId3"/>
          <a:stretch>
            <a:fillRect/>
          </a:stretch>
        </p:blipFill>
        <p:spPr>
          <a:xfrm>
            <a:off x="361733" y="1027341"/>
            <a:ext cx="8420533" cy="3454578"/>
          </a:xfrm>
          <a:prstGeom prst="rect">
            <a:avLst/>
          </a:prstGeom>
          <a:ln w="38100">
            <a:solidFill>
              <a:schemeClr val="tx1"/>
            </a:solidFill>
          </a:ln>
        </p:spPr>
      </p:pic>
      <p:sp>
        <p:nvSpPr>
          <p:cNvPr id="6" name="TextBox 5">
            <a:extLst>
              <a:ext uri="{FF2B5EF4-FFF2-40B4-BE49-F238E27FC236}">
                <a16:creationId xmlns:a16="http://schemas.microsoft.com/office/drawing/2014/main" id="{34C7EB6D-F08B-4886-9DD0-C34CF2C28FCF}"/>
              </a:ext>
            </a:extLst>
          </p:cNvPr>
          <p:cNvSpPr txBox="1"/>
          <p:nvPr/>
        </p:nvSpPr>
        <p:spPr>
          <a:xfrm>
            <a:off x="2577738" y="4695788"/>
            <a:ext cx="3988525" cy="369332"/>
          </a:xfrm>
          <a:prstGeom prst="rect">
            <a:avLst/>
          </a:prstGeom>
          <a:noFill/>
          <a:ln w="38100">
            <a:solidFill>
              <a:schemeClr val="tx1"/>
            </a:solidFill>
          </a:ln>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155CC"/>
                </a:solidFill>
                <a:effectLst/>
                <a:uLnTx/>
                <a:uFillTx/>
                <a:latin typeface="Arial" panose="020B0604020202020204" pitchFamily="34" charset="0"/>
                <a:ea typeface="+mn-ea"/>
                <a:cs typeface="+mn-cs"/>
                <a:hlinkClick r:id="rId4"/>
              </a:rPr>
              <a:t>https://devsped.dpi.wi.us/spedportal</a:t>
            </a:r>
            <a:endParaRPr kumimoji="0" lang="en-US" sz="160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8969988"/>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047" y="0"/>
            <a:ext cx="8145907" cy="914400"/>
          </a:xfrm>
        </p:spPr>
        <p:txBody>
          <a:bodyPr>
            <a:normAutofit/>
          </a:bodyPr>
          <a:lstStyle/>
          <a:p>
            <a:r>
              <a:rPr lang="en-US" dirty="0"/>
              <a:t>Special Education Portal Access</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sp>
        <p:nvSpPr>
          <p:cNvPr id="6" name="TextBox 5">
            <a:extLst>
              <a:ext uri="{FF2B5EF4-FFF2-40B4-BE49-F238E27FC236}">
                <a16:creationId xmlns:a16="http://schemas.microsoft.com/office/drawing/2014/main" id="{34C7EB6D-F08B-4886-9DD0-C34CF2C28FCF}"/>
              </a:ext>
            </a:extLst>
          </p:cNvPr>
          <p:cNvSpPr txBox="1"/>
          <p:nvPr/>
        </p:nvSpPr>
        <p:spPr>
          <a:xfrm>
            <a:off x="1184366" y="4664318"/>
            <a:ext cx="6514011" cy="339645"/>
          </a:xfrm>
          <a:prstGeom prst="rect">
            <a:avLst/>
          </a:prstGeom>
          <a:noFill/>
          <a:ln w="38100">
            <a:solidFill>
              <a:schemeClr val="tx1"/>
            </a:solidFill>
          </a:ln>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Lato" panose="020F0502020204030203" pitchFamily="34" charset="0"/>
                <a:ea typeface="+mn-ea"/>
                <a:cs typeface="+mn-cs"/>
              </a:rPr>
              <a:t>WISESecure</a:t>
            </a: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 </a:t>
            </a: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3"/>
              </a:rPr>
              <a:t>https://dpi.wi.gov/wise/wisehome-info</a:t>
            </a:r>
            <a:endPar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graphicFrame>
        <p:nvGraphicFramePr>
          <p:cNvPr id="2" name="Table 3">
            <a:extLst>
              <a:ext uri="{FF2B5EF4-FFF2-40B4-BE49-F238E27FC236}">
                <a16:creationId xmlns:a16="http://schemas.microsoft.com/office/drawing/2014/main" id="{EB0A4A6A-712A-4D8E-833A-B5D5A6124E50}"/>
              </a:ext>
            </a:extLst>
          </p:cNvPr>
          <p:cNvGraphicFramePr>
            <a:graphicFrameLocks noGrp="1"/>
          </p:cNvGraphicFramePr>
          <p:nvPr/>
        </p:nvGraphicFramePr>
        <p:xfrm>
          <a:off x="391885" y="1634322"/>
          <a:ext cx="8360230" cy="2844800"/>
        </p:xfrm>
        <a:graphic>
          <a:graphicData uri="http://schemas.openxmlformats.org/drawingml/2006/table">
            <a:tbl>
              <a:tblPr firstRow="1" bandRow="1">
                <a:tableStyleId>{5C22544A-7EE6-4342-B048-85BDC9FD1C3A}</a:tableStyleId>
              </a:tblPr>
              <a:tblGrid>
                <a:gridCol w="3997235">
                  <a:extLst>
                    <a:ext uri="{9D8B030D-6E8A-4147-A177-3AD203B41FA5}">
                      <a16:colId xmlns:a16="http://schemas.microsoft.com/office/drawing/2014/main" val="2523101320"/>
                    </a:ext>
                  </a:extLst>
                </a:gridCol>
                <a:gridCol w="4362995">
                  <a:extLst>
                    <a:ext uri="{9D8B030D-6E8A-4147-A177-3AD203B41FA5}">
                      <a16:colId xmlns:a16="http://schemas.microsoft.com/office/drawing/2014/main" val="128686980"/>
                    </a:ext>
                  </a:extLst>
                </a:gridCol>
              </a:tblGrid>
              <a:tr h="370840">
                <a:tc gridSpan="2">
                  <a:txBody>
                    <a:bodyPr/>
                    <a:lstStyle/>
                    <a:p>
                      <a:pPr algn="ctr"/>
                      <a:r>
                        <a:rPr lang="en-US" sz="1600" dirty="0">
                          <a:solidFill>
                            <a:schemeClr val="tx1"/>
                          </a:solidFill>
                          <a:latin typeface="Lato" panose="020F0502020204030203" pitchFamily="34" charset="0"/>
                        </a:rPr>
                        <a:t>Early Childhood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hMerge="1">
                  <a:txBody>
                    <a:bodyPr/>
                    <a:lstStyle/>
                    <a:p>
                      <a:endParaRPr lang="en-US"/>
                    </a:p>
                  </a:txBody>
                  <a:tcPr/>
                </a:tc>
                <a:extLst>
                  <a:ext uri="{0D108BD9-81ED-4DB2-BD59-A6C34878D82A}">
                    <a16:rowId xmlns:a16="http://schemas.microsoft.com/office/drawing/2014/main" val="57419052"/>
                  </a:ext>
                </a:extLst>
              </a:tr>
              <a:tr h="370840">
                <a:tc>
                  <a:txBody>
                    <a:bodyPr/>
                    <a:lstStyle/>
                    <a:p>
                      <a:r>
                        <a:rPr lang="en-US" sz="1400" dirty="0">
                          <a:latin typeface="Lato" panose="020F0502020204030203" pitchFamily="34" charset="0"/>
                        </a:rPr>
                        <a:t>Indicator 7 Child Outcomes</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CCC"/>
                    </a:solidFill>
                  </a:tcPr>
                </a:tc>
                <a:tc>
                  <a:txBody>
                    <a:bodyPr/>
                    <a:lstStyle/>
                    <a:p>
                      <a:r>
                        <a:rPr lang="en-US" sz="1400" dirty="0">
                          <a:latin typeface="Lato" panose="020F0502020204030203" pitchFamily="34" charset="0"/>
                        </a:rPr>
                        <a:t>Special Education Portal – Early Childhood  Application Administrator</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CCC"/>
                    </a:solidFill>
                  </a:tcPr>
                </a:tc>
                <a:extLst>
                  <a:ext uri="{0D108BD9-81ED-4DB2-BD59-A6C34878D82A}">
                    <a16:rowId xmlns:a16="http://schemas.microsoft.com/office/drawing/2014/main" val="4127121070"/>
                  </a:ext>
                </a:extLst>
              </a:tr>
              <a:tr h="370840">
                <a:tc gridSpan="2">
                  <a:txBody>
                    <a:bodyPr/>
                    <a:lstStyle/>
                    <a:p>
                      <a:pPr marL="0" algn="ctr" defTabSz="685800" rtl="0" eaLnBrk="1" latinLnBrk="0" hangingPunct="1"/>
                      <a:r>
                        <a:rPr lang="en-US" sz="1600" b="1" kern="1200" dirty="0">
                          <a:solidFill>
                            <a:schemeClr val="tx1"/>
                          </a:solidFill>
                          <a:latin typeface="Lato" panose="020F0502020204030203" pitchFamily="34" charset="0"/>
                          <a:ea typeface="+mn-ea"/>
                          <a:cs typeface="+mn-cs"/>
                        </a:rPr>
                        <a:t>Cyclical/As Required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hMerge="1">
                  <a:txBody>
                    <a:bodyPr/>
                    <a:lstStyle/>
                    <a:p>
                      <a:endParaRPr lang="en-US"/>
                    </a:p>
                  </a:txBody>
                  <a:tcPr/>
                </a:tc>
                <a:extLst>
                  <a:ext uri="{0D108BD9-81ED-4DB2-BD59-A6C34878D82A}">
                    <a16:rowId xmlns:a16="http://schemas.microsoft.com/office/drawing/2014/main" val="593015620"/>
                  </a:ext>
                </a:extLst>
              </a:tr>
              <a:tr h="228597">
                <a:tc>
                  <a:txBody>
                    <a:bodyPr/>
                    <a:lstStyle/>
                    <a:p>
                      <a:r>
                        <a:rPr lang="en-US" sz="1400" dirty="0">
                          <a:latin typeface="Lato" panose="020F0502020204030203" pitchFamily="34" charset="0"/>
                        </a:rPr>
                        <a:t>Indicator 8 Parent Survey Manager</a:t>
                      </a:r>
                    </a:p>
                    <a:p>
                      <a:r>
                        <a:rPr lang="en-US" sz="1400" dirty="0">
                          <a:latin typeface="Lato" panose="020F0502020204030203" pitchFamily="34" charset="0"/>
                        </a:rPr>
                        <a:t>Indicator 11 Timely Initial Evaluations</a:t>
                      </a:r>
                    </a:p>
                    <a:p>
                      <a:r>
                        <a:rPr lang="en-US" sz="1400" dirty="0">
                          <a:latin typeface="Lato" panose="020F0502020204030203" pitchFamily="34" charset="0"/>
                        </a:rPr>
                        <a:t>RDA: Procedural Compliance Self-Assessment</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CCC"/>
                    </a:solidFill>
                  </a:tcPr>
                </a:tc>
                <a:tc>
                  <a:txBody>
                    <a:bodyPr/>
                    <a:lstStyle/>
                    <a:p>
                      <a:r>
                        <a:rPr lang="en-US" sz="1400" dirty="0">
                          <a:latin typeface="Lato" panose="020F0502020204030203" pitchFamily="34" charset="0"/>
                        </a:rPr>
                        <a:t>Special Education Portal – Cyclical Application Administrator</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CCC"/>
                    </a:solidFill>
                  </a:tcPr>
                </a:tc>
                <a:extLst>
                  <a:ext uri="{0D108BD9-81ED-4DB2-BD59-A6C34878D82A}">
                    <a16:rowId xmlns:a16="http://schemas.microsoft.com/office/drawing/2014/main" val="3882846718"/>
                  </a:ext>
                </a:extLst>
              </a:tr>
              <a:tr h="228597">
                <a:tc gridSpan="2">
                  <a:txBody>
                    <a:bodyPr/>
                    <a:lstStyle/>
                    <a:p>
                      <a:pPr marL="0" algn="ctr" defTabSz="685800" rtl="0" eaLnBrk="1" latinLnBrk="0" hangingPunct="1"/>
                      <a:r>
                        <a:rPr lang="en-US" sz="1600" b="1" kern="1200" dirty="0">
                          <a:solidFill>
                            <a:schemeClr val="tx1"/>
                          </a:solidFill>
                          <a:latin typeface="Lato" panose="020F0502020204030203" pitchFamily="34" charset="0"/>
                          <a:ea typeface="+mn-ea"/>
                          <a:cs typeface="+mn-cs"/>
                        </a:rPr>
                        <a:t>Postsecondary Transition Plan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hMerge="1">
                  <a:txBody>
                    <a:bodyPr/>
                    <a:lstStyle/>
                    <a:p>
                      <a:endParaRPr lang="en-US"/>
                    </a:p>
                  </a:txBody>
                  <a:tcPr/>
                </a:tc>
                <a:extLst>
                  <a:ext uri="{0D108BD9-81ED-4DB2-BD59-A6C34878D82A}">
                    <a16:rowId xmlns:a16="http://schemas.microsoft.com/office/drawing/2014/main" val="49651885"/>
                  </a:ext>
                </a:extLst>
              </a:tr>
              <a:tr h="228597">
                <a:tc>
                  <a:txBody>
                    <a:bodyPr/>
                    <a:lstStyle/>
                    <a:p>
                      <a:r>
                        <a:rPr lang="en-US" sz="1400" dirty="0">
                          <a:latin typeface="Lato" panose="020F0502020204030203" pitchFamily="34" charset="0"/>
                        </a:rPr>
                        <a:t>Indicator 13 Postsecondary Transition Plan (PTP)</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BECCC"/>
                    </a:solidFill>
                  </a:tcPr>
                </a:tc>
                <a:tc>
                  <a:txBody>
                    <a:bodyPr/>
                    <a:lstStyle/>
                    <a:p>
                      <a:r>
                        <a:rPr lang="en-US" sz="1400" dirty="0">
                          <a:latin typeface="Lato" panose="020F0502020204030203" pitchFamily="34" charset="0"/>
                        </a:rPr>
                        <a:t>IEP: Postsecondary Transition Plan (PTP) Application Administrator</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BECCC"/>
                    </a:solidFill>
                  </a:tcPr>
                </a:tc>
                <a:extLst>
                  <a:ext uri="{0D108BD9-81ED-4DB2-BD59-A6C34878D82A}">
                    <a16:rowId xmlns:a16="http://schemas.microsoft.com/office/drawing/2014/main" val="3773112540"/>
                  </a:ext>
                </a:extLst>
              </a:tr>
            </a:tbl>
          </a:graphicData>
        </a:graphic>
      </p:graphicFrame>
      <p:sp>
        <p:nvSpPr>
          <p:cNvPr id="4" name="TextBox 3">
            <a:extLst>
              <a:ext uri="{FF2B5EF4-FFF2-40B4-BE49-F238E27FC236}">
                <a16:creationId xmlns:a16="http://schemas.microsoft.com/office/drawing/2014/main" id="{3B7AEAF3-2654-4777-96F8-72EA1CADF641}"/>
              </a:ext>
            </a:extLst>
          </p:cNvPr>
          <p:cNvSpPr txBox="1"/>
          <p:nvPr/>
        </p:nvSpPr>
        <p:spPr>
          <a:xfrm>
            <a:off x="818961" y="995447"/>
            <a:ext cx="7506079" cy="523220"/>
          </a:xfrm>
          <a:prstGeom prst="rect">
            <a:avLst/>
          </a:prstGeom>
          <a:noFill/>
          <a:ln w="38100">
            <a:solidFill>
              <a:schemeClr val="tx1"/>
            </a:solidFill>
          </a:ln>
        </p:spPr>
        <p:txBody>
          <a:bodyPr wrap="square" rtlCol="0">
            <a:spAutoFit/>
          </a:bodyPr>
          <a:lstStyle/>
          <a:p>
            <a:pPr marL="285750" marR="0" lvl="0" indent="-285750" algn="l" defTabSz="816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Application Access Granted by Application Administrator</a:t>
            </a:r>
          </a:p>
          <a:p>
            <a:pPr marL="285750" marR="0" lvl="0" indent="-285750" algn="l" defTabSz="816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Application Administrator Designated by District Security Administrator</a:t>
            </a:r>
          </a:p>
        </p:txBody>
      </p:sp>
    </p:spTree>
    <p:extLst>
      <p:ext uri="{BB962C8B-B14F-4D97-AF65-F5344CB8AC3E}">
        <p14:creationId xmlns:p14="http://schemas.microsoft.com/office/powerpoint/2010/main" val="2176694284"/>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047" y="0"/>
            <a:ext cx="8145907" cy="914400"/>
          </a:xfrm>
        </p:spPr>
        <p:txBody>
          <a:bodyPr>
            <a:normAutofit/>
          </a:bodyPr>
          <a:lstStyle/>
          <a:p>
            <a:r>
              <a:rPr lang="en-US" dirty="0"/>
              <a:t>LEA Determinations</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sp>
        <p:nvSpPr>
          <p:cNvPr id="6" name="TextBox 5">
            <a:extLst>
              <a:ext uri="{FF2B5EF4-FFF2-40B4-BE49-F238E27FC236}">
                <a16:creationId xmlns:a16="http://schemas.microsoft.com/office/drawing/2014/main" id="{34C7EB6D-F08B-4886-9DD0-C34CF2C28FCF}"/>
              </a:ext>
            </a:extLst>
          </p:cNvPr>
          <p:cNvSpPr txBox="1"/>
          <p:nvPr/>
        </p:nvSpPr>
        <p:spPr>
          <a:xfrm>
            <a:off x="1314995" y="4768823"/>
            <a:ext cx="6514011" cy="307777"/>
          </a:xfrm>
          <a:prstGeom prst="rect">
            <a:avLst/>
          </a:prstGeom>
          <a:noFill/>
          <a:ln w="38100">
            <a:solidFill>
              <a:schemeClr val="tx1"/>
            </a:solidFill>
          </a:ln>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3"/>
              </a:rPr>
              <a:t>https://dpi.wi.gov/sped/about/state-performance-plan/determinations</a:t>
            </a:r>
            <a:endPar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graphicFrame>
        <p:nvGraphicFramePr>
          <p:cNvPr id="2" name="Table 3">
            <a:extLst>
              <a:ext uri="{FF2B5EF4-FFF2-40B4-BE49-F238E27FC236}">
                <a16:creationId xmlns:a16="http://schemas.microsoft.com/office/drawing/2014/main" id="{EB0A4A6A-712A-4D8E-833A-B5D5A6124E50}"/>
              </a:ext>
            </a:extLst>
          </p:cNvPr>
          <p:cNvGraphicFramePr>
            <a:graphicFrameLocks noGrp="1"/>
          </p:cNvGraphicFramePr>
          <p:nvPr/>
        </p:nvGraphicFramePr>
        <p:xfrm>
          <a:off x="391885" y="989895"/>
          <a:ext cx="8360230" cy="3698240"/>
        </p:xfrm>
        <a:graphic>
          <a:graphicData uri="http://schemas.openxmlformats.org/drawingml/2006/table">
            <a:tbl>
              <a:tblPr firstRow="1" bandRow="1">
                <a:tableStyleId>{5C22544A-7EE6-4342-B048-85BDC9FD1C3A}</a:tableStyleId>
              </a:tblPr>
              <a:tblGrid>
                <a:gridCol w="3997235">
                  <a:extLst>
                    <a:ext uri="{9D8B030D-6E8A-4147-A177-3AD203B41FA5}">
                      <a16:colId xmlns:a16="http://schemas.microsoft.com/office/drawing/2014/main" val="2523101320"/>
                    </a:ext>
                  </a:extLst>
                </a:gridCol>
                <a:gridCol w="4362995">
                  <a:extLst>
                    <a:ext uri="{9D8B030D-6E8A-4147-A177-3AD203B41FA5}">
                      <a16:colId xmlns:a16="http://schemas.microsoft.com/office/drawing/2014/main" val="128686980"/>
                    </a:ext>
                  </a:extLst>
                </a:gridCol>
              </a:tblGrid>
              <a:tr h="370840">
                <a:tc>
                  <a:txBody>
                    <a:bodyPr/>
                    <a:lstStyle/>
                    <a:p>
                      <a:pPr algn="ctr"/>
                      <a:r>
                        <a:rPr lang="en-US" sz="1600" dirty="0">
                          <a:solidFill>
                            <a:schemeClr val="tx1"/>
                          </a:solidFill>
                          <a:latin typeface="Lato" panose="020F0502020204030203" pitchFamily="34" charset="0"/>
                        </a:rPr>
                        <a:t>50% Compliance Indicators</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a:txBody>
                    <a:bodyPr/>
                    <a:lstStyle/>
                    <a:p>
                      <a:pPr marL="0" algn="ctr" defTabSz="685800" rtl="0" eaLnBrk="1" latinLnBrk="0" hangingPunct="1"/>
                      <a:r>
                        <a:rPr lang="en-US" sz="1600" b="1" kern="1200" dirty="0">
                          <a:solidFill>
                            <a:schemeClr val="tx1"/>
                          </a:solidFill>
                          <a:latin typeface="Lato" panose="020F0502020204030203" pitchFamily="34" charset="0"/>
                          <a:ea typeface="+mn-ea"/>
                          <a:cs typeface="+mn-cs"/>
                        </a:rPr>
                        <a:t>LEA Determination</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extLst>
                  <a:ext uri="{0D108BD9-81ED-4DB2-BD59-A6C34878D82A}">
                    <a16:rowId xmlns:a16="http://schemas.microsoft.com/office/drawing/2014/main" val="57419052"/>
                  </a:ext>
                </a:extLst>
              </a:tr>
              <a:tr h="370840">
                <a:tc>
                  <a:txBody>
                    <a:bodyPr/>
                    <a:lstStyle/>
                    <a:p>
                      <a:pPr marL="285750" indent="-285750">
                        <a:buFont typeface="Arial" panose="020B0604020202020204" pitchFamily="34" charset="0"/>
                        <a:buChar char="•"/>
                      </a:pPr>
                      <a:r>
                        <a:rPr lang="en-US" sz="1400" dirty="0">
                          <a:latin typeface="Lato" panose="020F0502020204030203" pitchFamily="34" charset="0"/>
                        </a:rPr>
                        <a:t>Indicator 4B</a:t>
                      </a:r>
                    </a:p>
                    <a:p>
                      <a:pPr marL="285750" indent="-285750">
                        <a:buFont typeface="Arial" panose="020B0604020202020204" pitchFamily="34" charset="0"/>
                        <a:buChar char="•"/>
                      </a:pPr>
                      <a:r>
                        <a:rPr lang="en-US" sz="1400" dirty="0">
                          <a:latin typeface="Lato" panose="020F0502020204030203" pitchFamily="34" charset="0"/>
                        </a:rPr>
                        <a:t>Indicator 9</a:t>
                      </a:r>
                    </a:p>
                    <a:p>
                      <a:pPr marL="285750" indent="-285750">
                        <a:buFont typeface="Arial" panose="020B0604020202020204" pitchFamily="34" charset="0"/>
                        <a:buChar char="•"/>
                      </a:pPr>
                      <a:r>
                        <a:rPr lang="en-US" sz="1400" dirty="0">
                          <a:latin typeface="Lato" panose="020F0502020204030203" pitchFamily="34" charset="0"/>
                        </a:rPr>
                        <a:t>Indicator 10</a:t>
                      </a:r>
                    </a:p>
                    <a:p>
                      <a:pPr marL="285750" indent="-285750">
                        <a:buFont typeface="Arial" panose="020B0604020202020204" pitchFamily="34" charset="0"/>
                        <a:buChar char="•"/>
                      </a:pPr>
                      <a:r>
                        <a:rPr lang="en-US" sz="1400" dirty="0">
                          <a:latin typeface="Lato" panose="020F0502020204030203" pitchFamily="34" charset="0"/>
                        </a:rPr>
                        <a:t>Indicator 11</a:t>
                      </a:r>
                    </a:p>
                    <a:p>
                      <a:pPr marL="285750" indent="-285750">
                        <a:buFont typeface="Arial" panose="020B0604020202020204" pitchFamily="34" charset="0"/>
                        <a:buChar char="•"/>
                      </a:pPr>
                      <a:r>
                        <a:rPr lang="en-US" sz="1400" dirty="0">
                          <a:latin typeface="Lato" panose="020F0502020204030203" pitchFamily="34" charset="0"/>
                        </a:rPr>
                        <a:t>Indicator 12</a:t>
                      </a:r>
                    </a:p>
                    <a:p>
                      <a:pPr marL="285750" indent="-285750">
                        <a:buFont typeface="Arial" panose="020B0604020202020204" pitchFamily="34" charset="0"/>
                        <a:buChar char="•"/>
                      </a:pPr>
                      <a:r>
                        <a:rPr lang="en-US" sz="1400" dirty="0">
                          <a:latin typeface="Lato" panose="020F0502020204030203" pitchFamily="34" charset="0"/>
                        </a:rPr>
                        <a:t>Indicator 13</a:t>
                      </a:r>
                    </a:p>
                    <a:p>
                      <a:pPr marL="285750" indent="-285750">
                        <a:buFont typeface="Arial" panose="020B0604020202020204" pitchFamily="34" charset="0"/>
                        <a:buChar char="•"/>
                      </a:pPr>
                      <a:r>
                        <a:rPr lang="en-US" sz="1400" dirty="0">
                          <a:latin typeface="Lato" panose="020F0502020204030203" pitchFamily="34" charset="0"/>
                        </a:rPr>
                        <a:t>Correction of Noncompliance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Lato" panose="020F0502020204030203" pitchFamily="34" charset="0"/>
                        </a:rPr>
                        <a:t>Timely and Accurate Reporting</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CCC"/>
                    </a:solidFill>
                  </a:tcPr>
                </a:tc>
                <a:tc rowSpan="3">
                  <a:txBody>
                    <a:bodyPr/>
                    <a:lstStyle/>
                    <a:p>
                      <a:pPr marL="285750" indent="-285750" algn="l">
                        <a:spcAft>
                          <a:spcPts val="1200"/>
                        </a:spcAft>
                        <a:buFont typeface="Arial" panose="020B0604020202020204" pitchFamily="34" charset="0"/>
                        <a:buChar char="•"/>
                      </a:pPr>
                      <a:r>
                        <a:rPr lang="en-US" sz="1400" b="0" i="0" kern="1200" dirty="0">
                          <a:solidFill>
                            <a:schemeClr val="dk1"/>
                          </a:solidFill>
                          <a:effectLst/>
                          <a:latin typeface="Lato" panose="020F0502020204030203" pitchFamily="34" charset="0"/>
                          <a:ea typeface="+mn-ea"/>
                          <a:cs typeface="+mn-cs"/>
                        </a:rPr>
                        <a:t>Meets the requirements and purposes of the IDEA</a:t>
                      </a:r>
                    </a:p>
                    <a:p>
                      <a:pPr marL="285750" indent="-285750" algn="l">
                        <a:spcAft>
                          <a:spcPts val="1200"/>
                        </a:spcAft>
                        <a:buFont typeface="Arial" panose="020B0604020202020204" pitchFamily="34" charset="0"/>
                        <a:buChar char="•"/>
                      </a:pPr>
                      <a:r>
                        <a:rPr lang="en-US" sz="1400" b="0" i="0" kern="1200" dirty="0">
                          <a:solidFill>
                            <a:schemeClr val="dk1"/>
                          </a:solidFill>
                          <a:effectLst/>
                          <a:latin typeface="Lato" panose="020F0502020204030203" pitchFamily="34" charset="0"/>
                          <a:ea typeface="+mn-ea"/>
                          <a:cs typeface="+mn-cs"/>
                        </a:rPr>
                        <a:t>Needs assistance in implementing the requirements of the IDEA</a:t>
                      </a:r>
                    </a:p>
                    <a:p>
                      <a:pPr marL="285750" indent="-285750" algn="l">
                        <a:spcAft>
                          <a:spcPts val="1200"/>
                        </a:spcAft>
                        <a:buFont typeface="Arial" panose="020B0604020202020204" pitchFamily="34" charset="0"/>
                        <a:buChar char="•"/>
                      </a:pPr>
                      <a:r>
                        <a:rPr lang="en-US" sz="1400" b="0" i="0" kern="1200" dirty="0">
                          <a:solidFill>
                            <a:schemeClr val="dk1"/>
                          </a:solidFill>
                          <a:effectLst/>
                          <a:latin typeface="Lato" panose="020F0502020204030203" pitchFamily="34" charset="0"/>
                          <a:ea typeface="+mn-ea"/>
                          <a:cs typeface="+mn-cs"/>
                        </a:rPr>
                        <a:t>Needs intervention in implementing the requirements of the IDEA</a:t>
                      </a:r>
                    </a:p>
                    <a:p>
                      <a:pPr marL="285750" indent="-285750" algn="l">
                        <a:spcAft>
                          <a:spcPts val="1200"/>
                        </a:spcAft>
                        <a:buFont typeface="Arial" panose="020B0604020202020204" pitchFamily="34" charset="0"/>
                        <a:buChar char="•"/>
                      </a:pPr>
                      <a:r>
                        <a:rPr lang="en-US" sz="1400" b="0" i="0" kern="1200" dirty="0">
                          <a:solidFill>
                            <a:schemeClr val="dk1"/>
                          </a:solidFill>
                          <a:effectLst/>
                          <a:latin typeface="Lato" panose="020F0502020204030203" pitchFamily="34" charset="0"/>
                          <a:ea typeface="+mn-ea"/>
                          <a:cs typeface="+mn-cs"/>
                        </a:rPr>
                        <a:t>Needs substantial intervention in implementing the requirements of the IDEA</a:t>
                      </a:r>
                    </a:p>
                    <a:p>
                      <a:pPr algn="l"/>
                      <a:endParaRPr lang="en-US" sz="1400" dirty="0">
                        <a:latin typeface="Lato" panose="020F0502020204030203" pitchFamily="34" charset="0"/>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BECCC"/>
                    </a:solidFill>
                  </a:tcPr>
                </a:tc>
                <a:extLst>
                  <a:ext uri="{0D108BD9-81ED-4DB2-BD59-A6C34878D82A}">
                    <a16:rowId xmlns:a16="http://schemas.microsoft.com/office/drawing/2014/main" val="4127121070"/>
                  </a:ext>
                </a:extLst>
              </a:tr>
              <a:tr h="370840">
                <a:tc>
                  <a:txBody>
                    <a:bodyPr/>
                    <a:lstStyle/>
                    <a:p>
                      <a:pPr marL="0" algn="ctr" defTabSz="685800" rtl="0" eaLnBrk="1" latinLnBrk="0" hangingPunct="1"/>
                      <a:r>
                        <a:rPr lang="en-US" sz="1600" b="1" kern="1200" dirty="0">
                          <a:solidFill>
                            <a:schemeClr val="tx1"/>
                          </a:solidFill>
                          <a:latin typeface="Lato" panose="020F0502020204030203" pitchFamily="34" charset="0"/>
                          <a:ea typeface="+mn-ea"/>
                          <a:cs typeface="+mn-cs"/>
                        </a:rPr>
                        <a:t>50% Results indicators</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tc vMerge="1">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63F"/>
                    </a:solidFill>
                  </a:tcPr>
                </a:tc>
                <a:extLst>
                  <a:ext uri="{0D108BD9-81ED-4DB2-BD59-A6C34878D82A}">
                    <a16:rowId xmlns:a16="http://schemas.microsoft.com/office/drawing/2014/main" val="593015620"/>
                  </a:ext>
                </a:extLst>
              </a:tr>
              <a:tr h="228597">
                <a:tc>
                  <a:txBody>
                    <a:bodyPr/>
                    <a:lstStyle/>
                    <a:p>
                      <a:pPr marL="285750" indent="-285750">
                        <a:buFont typeface="Arial" panose="020B0604020202020204" pitchFamily="34" charset="0"/>
                        <a:buChar char="•"/>
                      </a:pPr>
                      <a:r>
                        <a:rPr lang="en-US" sz="1400" dirty="0">
                          <a:latin typeface="Lato" panose="020F0502020204030203" pitchFamily="34" charset="0"/>
                        </a:rPr>
                        <a:t>Indicator 1</a:t>
                      </a:r>
                    </a:p>
                    <a:p>
                      <a:pPr marL="285750" indent="-285750">
                        <a:buFont typeface="Arial" panose="020B0604020202020204" pitchFamily="34" charset="0"/>
                        <a:buChar char="•"/>
                      </a:pPr>
                      <a:r>
                        <a:rPr lang="en-US" sz="1400" dirty="0">
                          <a:latin typeface="Lato" panose="020F0502020204030203" pitchFamily="34" charset="0"/>
                        </a:rPr>
                        <a:t>Indicator 2</a:t>
                      </a:r>
                    </a:p>
                    <a:p>
                      <a:pPr marL="285750" indent="-285750">
                        <a:buFont typeface="Arial" panose="020B0604020202020204" pitchFamily="34" charset="0"/>
                        <a:buChar char="•"/>
                      </a:pPr>
                      <a:r>
                        <a:rPr lang="en-US" sz="1400" dirty="0">
                          <a:latin typeface="Lato" panose="020F0502020204030203" pitchFamily="34" charset="0"/>
                        </a:rPr>
                        <a:t>Indicator 3</a:t>
                      </a:r>
                    </a:p>
                    <a:p>
                      <a:pPr marL="285750" indent="-285750">
                        <a:buFont typeface="Arial" panose="020B0604020202020204" pitchFamily="34" charset="0"/>
                        <a:buChar char="•"/>
                      </a:pPr>
                      <a:r>
                        <a:rPr lang="en-US" sz="1400" dirty="0">
                          <a:latin typeface="Lato" panose="020F0502020204030203" pitchFamily="34" charset="0"/>
                        </a:rPr>
                        <a:t>Indicator 5</a:t>
                      </a:r>
                    </a:p>
                    <a:p>
                      <a:pPr marL="285750" indent="-285750">
                        <a:buFont typeface="Arial" panose="020B0604020202020204" pitchFamily="34" charset="0"/>
                        <a:buChar char="•"/>
                      </a:pPr>
                      <a:r>
                        <a:rPr lang="en-US" sz="1400" dirty="0">
                          <a:latin typeface="Lato" panose="020F0502020204030203" pitchFamily="34" charset="0"/>
                        </a:rPr>
                        <a:t>Indicator 6</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BECCC"/>
                    </a:solidFill>
                  </a:tcPr>
                </a:tc>
                <a:tc vMerge="1">
                  <a:txBody>
                    <a:bodyPr/>
                    <a:lstStyle/>
                    <a:p>
                      <a:r>
                        <a:rPr lang="en-US" sz="1400" dirty="0">
                          <a:latin typeface="Lato" panose="020F0502020204030203" pitchFamily="34" charset="0"/>
                        </a:rPr>
                        <a:t>Special Education Portal – Cyclical Application Administrator</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CCC"/>
                    </a:solidFill>
                  </a:tcPr>
                </a:tc>
                <a:extLst>
                  <a:ext uri="{0D108BD9-81ED-4DB2-BD59-A6C34878D82A}">
                    <a16:rowId xmlns:a16="http://schemas.microsoft.com/office/drawing/2014/main" val="3882846718"/>
                  </a:ext>
                </a:extLst>
              </a:tr>
            </a:tbl>
          </a:graphicData>
        </a:graphic>
      </p:graphicFrame>
    </p:spTree>
    <p:extLst>
      <p:ext uri="{BB962C8B-B14F-4D97-AF65-F5344CB8AC3E}">
        <p14:creationId xmlns:p14="http://schemas.microsoft.com/office/powerpoint/2010/main" val="1445219122"/>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047" y="0"/>
            <a:ext cx="8145907" cy="914400"/>
          </a:xfrm>
        </p:spPr>
        <p:txBody>
          <a:bodyPr>
            <a:normAutofit/>
          </a:bodyPr>
          <a:lstStyle/>
          <a:p>
            <a:r>
              <a:rPr lang="en-US" dirty="0"/>
              <a:t>District Profile</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sp>
        <p:nvSpPr>
          <p:cNvPr id="6" name="TextBox 5">
            <a:extLst>
              <a:ext uri="{FF2B5EF4-FFF2-40B4-BE49-F238E27FC236}">
                <a16:creationId xmlns:a16="http://schemas.microsoft.com/office/drawing/2014/main" id="{34C7EB6D-F08B-4886-9DD0-C34CF2C28FCF}"/>
              </a:ext>
            </a:extLst>
          </p:cNvPr>
          <p:cNvSpPr txBox="1"/>
          <p:nvPr/>
        </p:nvSpPr>
        <p:spPr>
          <a:xfrm>
            <a:off x="2577738" y="4541550"/>
            <a:ext cx="3988525" cy="369332"/>
          </a:xfrm>
          <a:prstGeom prst="rect">
            <a:avLst/>
          </a:prstGeom>
          <a:noFill/>
          <a:ln w="38100">
            <a:solidFill>
              <a:schemeClr val="tx1"/>
            </a:solidFill>
          </a:ln>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3"/>
              </a:rPr>
              <a:t>https://sped.dpi.wi.gov/spedprofile</a:t>
            </a: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pic>
        <p:nvPicPr>
          <p:cNvPr id="4" name="Picture 3">
            <a:extLst>
              <a:ext uri="{FF2B5EF4-FFF2-40B4-BE49-F238E27FC236}">
                <a16:creationId xmlns:a16="http://schemas.microsoft.com/office/drawing/2014/main" id="{37227810-4E93-44AE-A8DC-20A68049F773}"/>
              </a:ext>
            </a:extLst>
          </p:cNvPr>
          <p:cNvPicPr>
            <a:picLocks noChangeAspect="1"/>
          </p:cNvPicPr>
          <p:nvPr/>
        </p:nvPicPr>
        <p:blipFill>
          <a:blip r:embed="rId4"/>
          <a:stretch>
            <a:fillRect/>
          </a:stretch>
        </p:blipFill>
        <p:spPr>
          <a:xfrm>
            <a:off x="132202" y="1068635"/>
            <a:ext cx="8899889" cy="3091009"/>
          </a:xfrm>
          <a:prstGeom prst="rect">
            <a:avLst/>
          </a:prstGeom>
          <a:ln w="38100">
            <a:solidFill>
              <a:schemeClr val="tx1"/>
            </a:solidFill>
          </a:ln>
        </p:spPr>
      </p:pic>
    </p:spTree>
    <p:extLst>
      <p:ext uri="{BB962C8B-B14F-4D97-AF65-F5344CB8AC3E}">
        <p14:creationId xmlns:p14="http://schemas.microsoft.com/office/powerpoint/2010/main" val="404439131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409E3-129F-4A21-B61E-F68C3F0973DB}"/>
              </a:ext>
            </a:extLst>
          </p:cNvPr>
          <p:cNvSpPr>
            <a:spLocks noGrp="1"/>
          </p:cNvSpPr>
          <p:nvPr>
            <p:ph type="body" idx="1"/>
          </p:nvPr>
        </p:nvSpPr>
        <p:spPr/>
        <p:txBody>
          <a:bodyPr/>
          <a:lstStyle/>
          <a:p>
            <a:r>
              <a:rPr lang="en-US" dirty="0"/>
              <a:t>Accountability</a:t>
            </a:r>
          </a:p>
        </p:txBody>
      </p:sp>
      <p:sp>
        <p:nvSpPr>
          <p:cNvPr id="3" name="Text Placeholder 2">
            <a:extLst>
              <a:ext uri="{FF2B5EF4-FFF2-40B4-BE49-F238E27FC236}">
                <a16:creationId xmlns:a16="http://schemas.microsoft.com/office/drawing/2014/main" id="{952B4193-52C8-4D3F-B401-B3502C95496B}"/>
              </a:ext>
            </a:extLst>
          </p:cNvPr>
          <p:cNvSpPr>
            <a:spLocks noGrp="1"/>
          </p:cNvSpPr>
          <p:nvPr>
            <p:ph type="body" idx="2"/>
          </p:nvPr>
        </p:nvSpPr>
        <p:spPr>
          <a:xfrm>
            <a:off x="98612" y="1036064"/>
            <a:ext cx="8668870" cy="3553865"/>
          </a:xfrm>
        </p:spPr>
        <p:txBody>
          <a:bodyPr/>
          <a:lstStyle/>
          <a:p>
            <a:r>
              <a:rPr lang="en-US" sz="2000" b="0" dirty="0">
                <a:solidFill>
                  <a:schemeClr val="tx1"/>
                </a:solidFill>
              </a:rPr>
              <a:t>a charter school </a:t>
            </a:r>
            <a:r>
              <a:rPr lang="en-US" sz="2000" dirty="0">
                <a:solidFill>
                  <a:schemeClr val="tx1"/>
                </a:solidFill>
              </a:rPr>
              <a:t>LEADER/OPERATOR</a:t>
            </a:r>
            <a:r>
              <a:rPr lang="en-US" sz="2000" b="0" dirty="0">
                <a:solidFill>
                  <a:schemeClr val="tx1"/>
                </a:solidFill>
              </a:rPr>
              <a:t> is accountable to their </a:t>
            </a:r>
            <a:r>
              <a:rPr lang="en-US" sz="2000" dirty="0">
                <a:solidFill>
                  <a:schemeClr val="tx1"/>
                </a:solidFill>
              </a:rPr>
              <a:t>GOVERNING BOARD</a:t>
            </a:r>
          </a:p>
          <a:p>
            <a:r>
              <a:rPr lang="en-US" sz="2000" b="0" dirty="0">
                <a:solidFill>
                  <a:schemeClr val="tx1"/>
                </a:solidFill>
              </a:rPr>
              <a:t>the </a:t>
            </a:r>
            <a:r>
              <a:rPr lang="en-US" sz="2000" dirty="0">
                <a:solidFill>
                  <a:schemeClr val="tx1"/>
                </a:solidFill>
              </a:rPr>
              <a:t>GOVERNING BOARD </a:t>
            </a:r>
            <a:r>
              <a:rPr lang="en-US" sz="2000" b="0" dirty="0">
                <a:solidFill>
                  <a:schemeClr val="tx1"/>
                </a:solidFill>
              </a:rPr>
              <a:t>is held accountable by the </a:t>
            </a:r>
            <a:r>
              <a:rPr lang="en-US" sz="2000" dirty="0">
                <a:solidFill>
                  <a:schemeClr val="tx1"/>
                </a:solidFill>
              </a:rPr>
              <a:t>AUTHORIZER </a:t>
            </a:r>
            <a:r>
              <a:rPr lang="en-US" sz="2000" b="0" dirty="0">
                <a:solidFill>
                  <a:schemeClr val="tx1"/>
                </a:solidFill>
              </a:rPr>
              <a:t>through non-renewal and revocation or required corrective action plans</a:t>
            </a:r>
          </a:p>
          <a:p>
            <a:r>
              <a:rPr lang="en-US" sz="2000" b="0" dirty="0">
                <a:solidFill>
                  <a:schemeClr val="tx1"/>
                </a:solidFill>
              </a:rPr>
              <a:t>There may be state and federal consequences for malfeasance, misfeasance, or nonfeasance (</a:t>
            </a:r>
            <a:r>
              <a:rPr lang="en-US" sz="2000" b="0" i="1" dirty="0">
                <a:solidFill>
                  <a:schemeClr val="tx1"/>
                </a:solidFill>
              </a:rPr>
              <a:t>e.g., failure to provide a Free and Appropriate Public Education</a:t>
            </a:r>
            <a:r>
              <a:rPr lang="en-US" sz="2000" b="0" dirty="0">
                <a:solidFill>
                  <a:schemeClr val="tx1"/>
                </a:solidFill>
              </a:rPr>
              <a:t>)</a:t>
            </a:r>
          </a:p>
          <a:p>
            <a:r>
              <a:rPr lang="en-US" sz="2000" b="0" dirty="0">
                <a:solidFill>
                  <a:schemeClr val="tx1"/>
                </a:solidFill>
              </a:rPr>
              <a:t>There are private rights of actions (</a:t>
            </a:r>
            <a:r>
              <a:rPr lang="en-US" sz="2000" b="0" i="1" dirty="0">
                <a:solidFill>
                  <a:schemeClr val="tx1"/>
                </a:solidFill>
              </a:rPr>
              <a:t>e.g., ADA</a:t>
            </a:r>
            <a:r>
              <a:rPr lang="en-US" sz="2000" b="0" dirty="0">
                <a:solidFill>
                  <a:schemeClr val="tx1"/>
                </a:solidFill>
              </a:rPr>
              <a:t>) that permit you to be sued</a:t>
            </a:r>
          </a:p>
        </p:txBody>
      </p:sp>
    </p:spTree>
    <p:extLst>
      <p:ext uri="{BB962C8B-B14F-4D97-AF65-F5344CB8AC3E}">
        <p14:creationId xmlns:p14="http://schemas.microsoft.com/office/powerpoint/2010/main" val="4164301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047" y="0"/>
            <a:ext cx="8145907" cy="914400"/>
          </a:xfrm>
        </p:spPr>
        <p:txBody>
          <a:bodyPr>
            <a:normAutofit/>
          </a:bodyPr>
          <a:lstStyle/>
          <a:p>
            <a:r>
              <a:rPr lang="en-US" dirty="0"/>
              <a:t>FFY2020-25 APR Target Setting</a:t>
            </a:r>
          </a:p>
        </p:txBody>
      </p:sp>
      <p:sp>
        <p:nvSpPr>
          <p:cNvPr id="12" name="Content Placeholder 2"/>
          <p:cNvSpPr>
            <a:spLocks noGrp="1"/>
          </p:cNvSpPr>
          <p:nvPr>
            <p:ph idx="1"/>
          </p:nvPr>
        </p:nvSpPr>
        <p:spPr/>
        <p:txBody>
          <a:bodyPr/>
          <a:lstStyle/>
          <a:p>
            <a:pPr algn="ctr">
              <a:buNone/>
            </a:pPr>
            <a:r>
              <a:rPr lang="en-US" sz="1500" dirty="0">
                <a:solidFill>
                  <a:schemeClr val="bg1">
                    <a:lumMod val="75000"/>
                    <a:lumOff val="25000"/>
                  </a:schemeClr>
                </a:solidFill>
              </a:rPr>
              <a:t>Indicator Data Sources and Reporting Responsibility</a:t>
            </a:r>
          </a:p>
        </p:txBody>
      </p:sp>
      <p:pic>
        <p:nvPicPr>
          <p:cNvPr id="4" name="Picture 3">
            <a:extLst>
              <a:ext uri="{FF2B5EF4-FFF2-40B4-BE49-F238E27FC236}">
                <a16:creationId xmlns:a16="http://schemas.microsoft.com/office/drawing/2014/main" id="{1D4113A5-3551-4987-A09A-AE6EF8BDAC62}"/>
              </a:ext>
            </a:extLst>
          </p:cNvPr>
          <p:cNvPicPr>
            <a:picLocks noChangeAspect="1"/>
          </p:cNvPicPr>
          <p:nvPr/>
        </p:nvPicPr>
        <p:blipFill rotWithShape="1">
          <a:blip r:embed="rId3"/>
          <a:srcRect l="2022" r="1741"/>
          <a:stretch/>
        </p:blipFill>
        <p:spPr>
          <a:xfrm>
            <a:off x="346509" y="970660"/>
            <a:ext cx="3676851" cy="4065199"/>
          </a:xfrm>
          <a:prstGeom prst="rect">
            <a:avLst/>
          </a:prstGeom>
          <a:ln w="38100">
            <a:solidFill>
              <a:schemeClr val="tx1"/>
            </a:solidFill>
          </a:ln>
        </p:spPr>
      </p:pic>
      <p:sp>
        <p:nvSpPr>
          <p:cNvPr id="6" name="TextBox 5">
            <a:extLst>
              <a:ext uri="{FF2B5EF4-FFF2-40B4-BE49-F238E27FC236}">
                <a16:creationId xmlns:a16="http://schemas.microsoft.com/office/drawing/2014/main" id="{B0158F63-423E-4D87-8418-F46F87756B2C}"/>
              </a:ext>
            </a:extLst>
          </p:cNvPr>
          <p:cNvSpPr txBox="1"/>
          <p:nvPr/>
        </p:nvSpPr>
        <p:spPr>
          <a:xfrm>
            <a:off x="4389120" y="1029899"/>
            <a:ext cx="4494998" cy="4001095"/>
          </a:xfrm>
          <a:prstGeom prst="rect">
            <a:avLst/>
          </a:prstGeom>
          <a:noFill/>
          <a:ln w="38100">
            <a:solidFill>
              <a:schemeClr val="tx1"/>
            </a:solidFill>
          </a:ln>
        </p:spPr>
        <p:txBody>
          <a:bodyPr wrap="square" rtlCol="0">
            <a:spAutoFit/>
          </a:bodyPr>
          <a:lstStyle/>
          <a:p>
            <a:pPr marL="285750" marR="0" lvl="0"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Indicators 1, 2, 14</a:t>
            </a:r>
          </a:p>
          <a:p>
            <a:pPr marL="693925" marR="0" lvl="1"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Live input session June 25, 2021</a:t>
            </a:r>
          </a:p>
          <a:p>
            <a:pPr marL="693925" marR="0" lvl="1"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Recorded webinar coming soon</a:t>
            </a:r>
          </a:p>
          <a:p>
            <a:pPr marL="693925" marR="0" lvl="1"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Survey available to provide input</a:t>
            </a:r>
          </a:p>
          <a:p>
            <a:pPr marL="285750" marR="0" lvl="0"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Indicator 4A, 5, 6, 8</a:t>
            </a:r>
          </a:p>
          <a:p>
            <a:pPr marL="693925" marR="0" lvl="1"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Live input session September 24, 2021</a:t>
            </a:r>
          </a:p>
          <a:p>
            <a:pPr marL="693925" marR="0" lvl="1"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Recorded webinar coming soon</a:t>
            </a:r>
          </a:p>
          <a:p>
            <a:pPr marL="693925" marR="0" lvl="1"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Survey available following live input session</a:t>
            </a:r>
          </a:p>
          <a:p>
            <a:pPr marL="285750" marR="0" lvl="0"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Indicators 3, 7, 17</a:t>
            </a:r>
          </a:p>
          <a:p>
            <a:pPr marL="693925" marR="0" lvl="1"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Live input session December 3, 2021</a:t>
            </a:r>
          </a:p>
          <a:p>
            <a:pPr marL="693925" marR="0" lvl="1" indent="-285750" algn="l" defTabSz="81635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Recorded webinar coming soon</a:t>
            </a:r>
          </a:p>
          <a:p>
            <a:pPr marL="693925" marR="0" lvl="1" indent="-285750" algn="l" defTabSz="81635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Survey available following live input session</a:t>
            </a:r>
          </a:p>
          <a:p>
            <a:pPr marL="408175" marR="0" lvl="1" indent="0" algn="l" defTabSz="816350" rtl="0" eaLnBrk="1" fontAlgn="auto" latinLnBrk="0" hangingPunct="1">
              <a:lnSpc>
                <a:spcPct val="100000"/>
              </a:lnSpc>
              <a:spcBef>
                <a:spcPts val="600"/>
              </a:spcBef>
              <a:spcAft>
                <a:spcPts val="14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mn-cs"/>
                <a:hlinkClick r:id="rId4"/>
              </a:rPr>
              <a:t>https://dpi.wi.gov/sped/spp-target-setting</a:t>
            </a:r>
            <a:endParaRPr kumimoji="0" lang="en-US" sz="14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739172929"/>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Contact Information</a:t>
            </a:r>
          </a:p>
        </p:txBody>
      </p:sp>
      <p:sp>
        <p:nvSpPr>
          <p:cNvPr id="12" name="Content Placeholder 2"/>
          <p:cNvSpPr>
            <a:spLocks noGrp="1"/>
          </p:cNvSpPr>
          <p:nvPr>
            <p:ph idx="1"/>
          </p:nvPr>
        </p:nvSpPr>
        <p:spPr>
          <a:xfrm>
            <a:off x="731520" y="1364104"/>
            <a:ext cx="7680960" cy="2478963"/>
          </a:xfrm>
        </p:spPr>
        <p:txBody>
          <a:bodyPr>
            <a:normAutofit/>
          </a:bodyPr>
          <a:lstStyle/>
          <a:p>
            <a:pPr algn="ctr">
              <a:spcAft>
                <a:spcPts val="600"/>
              </a:spcAft>
              <a:buNone/>
            </a:pPr>
            <a:r>
              <a:rPr lang="en-US" sz="2000" b="0" dirty="0"/>
              <a:t>Nancy Fuhrman</a:t>
            </a:r>
          </a:p>
          <a:p>
            <a:pPr algn="ctr">
              <a:spcAft>
                <a:spcPts val="600"/>
              </a:spcAft>
              <a:buNone/>
            </a:pPr>
            <a:r>
              <a:rPr lang="en-US" sz="2000" b="0" dirty="0"/>
              <a:t>Early Childhood Indicator Consultant/</a:t>
            </a:r>
          </a:p>
          <a:p>
            <a:pPr algn="ctr">
              <a:spcAft>
                <a:spcPts val="600"/>
              </a:spcAft>
              <a:buNone/>
            </a:pPr>
            <a:r>
              <a:rPr lang="en-US" sz="2000" b="0" dirty="0"/>
              <a:t>Part B Data Manager</a:t>
            </a:r>
          </a:p>
          <a:p>
            <a:pPr algn="ctr">
              <a:spcAft>
                <a:spcPts val="600"/>
              </a:spcAft>
              <a:buNone/>
            </a:pPr>
            <a:endParaRPr lang="en-US" sz="2000" b="0" dirty="0"/>
          </a:p>
          <a:p>
            <a:pPr algn="ctr">
              <a:spcAft>
                <a:spcPts val="600"/>
              </a:spcAft>
              <a:buNone/>
            </a:pPr>
            <a:r>
              <a:rPr lang="en-US" sz="2000" b="0" dirty="0"/>
              <a:t>608-266-6438</a:t>
            </a:r>
          </a:p>
          <a:p>
            <a:pPr algn="ctr">
              <a:spcAft>
                <a:spcPts val="600"/>
              </a:spcAft>
              <a:buNone/>
            </a:pPr>
            <a:r>
              <a:rPr lang="en-US" sz="2000" b="0" dirty="0"/>
              <a:t>nancy.fuhrman@dpi.wi.gov</a:t>
            </a:r>
          </a:p>
          <a:p>
            <a:pPr algn="ctr">
              <a:buNone/>
            </a:pPr>
            <a:endParaRPr lang="en-US" sz="1600" dirty="0"/>
          </a:p>
        </p:txBody>
      </p:sp>
    </p:spTree>
    <p:extLst>
      <p:ext uri="{BB962C8B-B14F-4D97-AF65-F5344CB8AC3E}">
        <p14:creationId xmlns:p14="http://schemas.microsoft.com/office/powerpoint/2010/main" val="1772687197"/>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D195CA-AE1D-4937-9AC9-8C7A08F46A4C}"/>
              </a:ext>
            </a:extLst>
          </p:cNvPr>
          <p:cNvSpPr>
            <a:spLocks noGrp="1"/>
          </p:cNvSpPr>
          <p:nvPr>
            <p:ph type="body" idx="1"/>
          </p:nvPr>
        </p:nvSpPr>
        <p:spPr/>
        <p:txBody>
          <a:bodyPr/>
          <a:lstStyle/>
          <a:p>
            <a:r>
              <a:rPr lang="en-US" dirty="0"/>
              <a:t>Break</a:t>
            </a:r>
          </a:p>
        </p:txBody>
      </p:sp>
      <p:sp>
        <p:nvSpPr>
          <p:cNvPr id="3" name="Text Placeholder 2">
            <a:extLst>
              <a:ext uri="{FF2B5EF4-FFF2-40B4-BE49-F238E27FC236}">
                <a16:creationId xmlns:a16="http://schemas.microsoft.com/office/drawing/2014/main" id="{BE9126C7-F29C-4B37-BBE2-D9A6792EA787}"/>
              </a:ext>
            </a:extLst>
          </p:cNvPr>
          <p:cNvSpPr>
            <a:spLocks noGrp="1"/>
          </p:cNvSpPr>
          <p:nvPr>
            <p:ph type="body" idx="2"/>
          </p:nvPr>
        </p:nvSpPr>
        <p:spPr>
          <a:xfrm>
            <a:off x="699248" y="1197429"/>
            <a:ext cx="7476564" cy="2512779"/>
          </a:xfrm>
        </p:spPr>
        <p:txBody>
          <a:bodyPr/>
          <a:lstStyle/>
          <a:p>
            <a:pPr marL="76200" indent="0" algn="ctr">
              <a:buNone/>
            </a:pPr>
            <a:r>
              <a:rPr lang="en-US" dirty="0"/>
              <a:t>Break from 1:50 to 2:00</a:t>
            </a:r>
          </a:p>
          <a:p>
            <a:pPr marL="76200" indent="0" algn="ctr">
              <a:buNone/>
            </a:pPr>
            <a:endParaRPr lang="en-US" dirty="0"/>
          </a:p>
          <a:p>
            <a:pPr marL="76200" indent="0" algn="ctr">
              <a:buNone/>
            </a:pPr>
            <a:r>
              <a:rPr lang="en-US" dirty="0"/>
              <a:t>How many independent charter schools serving students in Wisconsin during the 2021-2022 academic year?</a:t>
            </a:r>
          </a:p>
        </p:txBody>
      </p:sp>
    </p:spTree>
    <p:extLst>
      <p:ext uri="{BB962C8B-B14F-4D97-AF65-F5344CB8AC3E}">
        <p14:creationId xmlns:p14="http://schemas.microsoft.com/office/powerpoint/2010/main" val="1966684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403" y="999858"/>
            <a:ext cx="8349175" cy="2210270"/>
          </a:xfrm>
        </p:spPr>
        <p:txBody>
          <a:bodyPr>
            <a:normAutofit fontScale="90000"/>
          </a:bodyPr>
          <a:lstStyle/>
          <a:p>
            <a:r>
              <a:rPr lang="en-US" sz="4600" dirty="0">
                <a:latin typeface="Lato" panose="020F0502020204030203" pitchFamily="34" charset="0"/>
              </a:rPr>
              <a:t>An Independent Charter School Introduction to IDEA Funding</a:t>
            </a:r>
            <a:br>
              <a:rPr lang="en-US" sz="4600" dirty="0">
                <a:latin typeface="Lato" panose="020F0502020204030203" pitchFamily="34" charset="0"/>
              </a:rPr>
            </a:br>
            <a:r>
              <a:rPr lang="en-US" sz="4600" dirty="0">
                <a:latin typeface="Lato" panose="020F0502020204030203" pitchFamily="34" charset="0"/>
              </a:rPr>
              <a:t>in Wisconsin</a:t>
            </a:r>
            <a:endParaRPr lang="en-US" sz="4600" i="1" dirty="0">
              <a:solidFill>
                <a:srgbClr val="0066CC"/>
              </a:solidFill>
              <a:latin typeface="Lato" panose="020F0502020204030203" pitchFamily="34" charset="0"/>
            </a:endParaRPr>
          </a:p>
        </p:txBody>
      </p:sp>
      <p:sp>
        <p:nvSpPr>
          <p:cNvPr id="3" name="Rectangle 2"/>
          <p:cNvSpPr/>
          <p:nvPr/>
        </p:nvSpPr>
        <p:spPr>
          <a:xfrm>
            <a:off x="6593839" y="4038512"/>
            <a:ext cx="125409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Lato" panose="020F0502020204030203" pitchFamily="34" charset="0"/>
                <a:ea typeface="+mn-ea"/>
                <a:cs typeface="+mn-cs"/>
              </a:rPr>
              <a:t>July 2021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891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Acronyms</a:t>
            </a:r>
          </a:p>
        </p:txBody>
      </p:sp>
      <p:sp>
        <p:nvSpPr>
          <p:cNvPr id="3" name="Content Placeholder 2"/>
          <p:cNvSpPr>
            <a:spLocks noGrp="1"/>
          </p:cNvSpPr>
          <p:nvPr>
            <p:ph idx="1"/>
          </p:nvPr>
        </p:nvSpPr>
        <p:spPr>
          <a:xfrm>
            <a:off x="196553" y="1118587"/>
            <a:ext cx="8699417" cy="3832523"/>
          </a:xfrm>
        </p:spPr>
        <p:txBody>
          <a:bodyPr>
            <a:normAutofit fontScale="92500"/>
          </a:bodyPr>
          <a:lstStyle/>
          <a:p>
            <a:pPr>
              <a:spcAft>
                <a:spcPts val="700"/>
              </a:spcAft>
            </a:pPr>
            <a:r>
              <a:rPr lang="en-US" sz="2500" b="1" dirty="0">
                <a:latin typeface="Lato "/>
              </a:rPr>
              <a:t>FAPE</a:t>
            </a:r>
            <a:r>
              <a:rPr lang="en-US" sz="2500" dirty="0">
                <a:latin typeface="Lato "/>
              </a:rPr>
              <a:t> - Free Appropriate Public Education</a:t>
            </a:r>
          </a:p>
          <a:p>
            <a:pPr>
              <a:spcAft>
                <a:spcPts val="700"/>
              </a:spcAft>
            </a:pPr>
            <a:r>
              <a:rPr lang="en-US" sz="2500" b="1" dirty="0">
                <a:latin typeface="Lato "/>
              </a:rPr>
              <a:t>IEP     </a:t>
            </a:r>
            <a:r>
              <a:rPr lang="en-US" sz="2500" dirty="0">
                <a:latin typeface="Lato "/>
              </a:rPr>
              <a:t>- Individualized Education Program </a:t>
            </a:r>
          </a:p>
          <a:p>
            <a:r>
              <a:rPr lang="en-US" sz="2500" b="1" dirty="0">
                <a:latin typeface="Lato "/>
              </a:rPr>
              <a:t>SEA   </a:t>
            </a:r>
            <a:r>
              <a:rPr lang="en-US" sz="2500" dirty="0">
                <a:latin typeface="Lato "/>
              </a:rPr>
              <a:t>- State Education Agency</a:t>
            </a:r>
            <a:r>
              <a:rPr lang="en-US" sz="2400" dirty="0">
                <a:latin typeface="Lato "/>
              </a:rPr>
              <a:t> </a:t>
            </a:r>
            <a:endParaRPr lang="en-US" dirty="0">
              <a:latin typeface="Lato "/>
            </a:endParaRPr>
          </a:p>
          <a:p>
            <a:pPr marL="1428750" lvl="1" indent="-346075" fontAlgn="base"/>
            <a:r>
              <a:rPr lang="en-US" sz="2200" dirty="0">
                <a:latin typeface="Lato "/>
              </a:rPr>
              <a:t>Wisconsin Department of Public Instruction</a:t>
            </a:r>
          </a:p>
          <a:p>
            <a:r>
              <a:rPr lang="en-US" sz="2500" b="1" dirty="0">
                <a:latin typeface="Lato "/>
              </a:rPr>
              <a:t>LEA   </a:t>
            </a:r>
            <a:r>
              <a:rPr lang="en-US" sz="2500" dirty="0">
                <a:latin typeface="Lato "/>
              </a:rPr>
              <a:t>- Local Education Agency</a:t>
            </a:r>
          </a:p>
          <a:p>
            <a:pPr marL="1428750" lvl="1" indent="-398463" fontAlgn="base"/>
            <a:r>
              <a:rPr lang="en-US" sz="2200" dirty="0">
                <a:latin typeface="Lato "/>
              </a:rPr>
              <a:t>Defined by state statute as the agency responsible for FAPE</a:t>
            </a:r>
          </a:p>
          <a:p>
            <a:pPr marL="1660525" lvl="2" indent="-231775" fontAlgn="base">
              <a:tabLst>
                <a:tab pos="1660525" algn="l"/>
              </a:tabLst>
            </a:pPr>
            <a:r>
              <a:rPr lang="en-US" sz="2200" dirty="0">
                <a:latin typeface="Lato "/>
              </a:rPr>
              <a:t>Wisconsin Public School Districts</a:t>
            </a:r>
          </a:p>
          <a:p>
            <a:pPr marL="1660525" lvl="2" indent="-231775" fontAlgn="base">
              <a:tabLst>
                <a:tab pos="1660525" algn="l"/>
              </a:tabLst>
            </a:pPr>
            <a:r>
              <a:rPr lang="en-US" sz="2200" dirty="0">
                <a:latin typeface="Lato "/>
              </a:rPr>
              <a:t>Wisconsin Independent Charter Schools</a:t>
            </a:r>
          </a:p>
          <a:p>
            <a:pPr marL="1660525" lvl="2" indent="-231775" fontAlgn="base">
              <a:tabLst>
                <a:tab pos="1660525" algn="l"/>
              </a:tabLst>
            </a:pPr>
            <a:r>
              <a:rPr lang="en-US" sz="2200" dirty="0">
                <a:latin typeface="Lato "/>
              </a:rPr>
              <a:t>Wisconsin </a:t>
            </a:r>
            <a:r>
              <a:rPr lang="en-US" sz="2200" dirty="0" err="1">
                <a:latin typeface="Lato "/>
              </a:rPr>
              <a:t>Dept</a:t>
            </a:r>
            <a:r>
              <a:rPr lang="en-US" sz="2200" dirty="0">
                <a:latin typeface="Lato "/>
              </a:rPr>
              <a:t> of Corrections, </a:t>
            </a:r>
            <a:r>
              <a:rPr lang="en-US" sz="2200" dirty="0" err="1">
                <a:latin typeface="Lato "/>
              </a:rPr>
              <a:t>Dept</a:t>
            </a:r>
            <a:r>
              <a:rPr lang="en-US" sz="2200" dirty="0">
                <a:latin typeface="Lato "/>
              </a:rPr>
              <a:t> of Health Services</a:t>
            </a:r>
          </a:p>
        </p:txBody>
      </p:sp>
    </p:spTree>
    <p:extLst>
      <p:ext uri="{BB962C8B-B14F-4D97-AF65-F5344CB8AC3E}">
        <p14:creationId xmlns:p14="http://schemas.microsoft.com/office/powerpoint/2010/main" val="1943813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bwMode="black"/>
        <p:txBody>
          <a:bodyPr/>
          <a:lstStyle/>
          <a:p>
            <a:r>
              <a:rPr lang="en-US" sz="4000" dirty="0">
                <a:latin typeface="Lato Black" panose="020F0A02020204030203" pitchFamily="34" charset="0"/>
              </a:rPr>
              <a:t>Excess Cost of Special Education</a:t>
            </a:r>
          </a:p>
        </p:txBody>
      </p:sp>
      <p:sp>
        <p:nvSpPr>
          <p:cNvPr id="5" name="Content Placeholder 4"/>
          <p:cNvSpPr>
            <a:spLocks noGrp="1"/>
          </p:cNvSpPr>
          <p:nvPr>
            <p:ph idx="1"/>
          </p:nvPr>
        </p:nvSpPr>
        <p:spPr>
          <a:xfrm>
            <a:off x="872203" y="1202011"/>
            <a:ext cx="7998331" cy="2820823"/>
          </a:xfrm>
        </p:spPr>
        <p:txBody>
          <a:bodyPr>
            <a:normAutofit fontScale="70000" lnSpcReduction="20000"/>
          </a:bodyPr>
          <a:lstStyle/>
          <a:p>
            <a:pPr marL="274320" lvl="0" indent="-274320" defTabSz="914400">
              <a:lnSpc>
                <a:spcPct val="100000"/>
              </a:lnSpc>
              <a:spcBef>
                <a:spcPct val="20000"/>
              </a:spcBef>
              <a:buClr>
                <a:srgbClr val="362D18"/>
              </a:buClr>
              <a:buSzPct val="85000"/>
              <a:buFont typeface="Wingdings 2"/>
              <a:buChar char=""/>
            </a:pPr>
            <a:r>
              <a:rPr lang="en-US" sz="3500" dirty="0">
                <a:solidFill>
                  <a:prstClr val="black"/>
                </a:solidFill>
                <a:latin typeface="Lato" panose="020F0502020204030203" pitchFamily="34" charset="0"/>
              </a:rPr>
              <a:t>Direct costs that are incurred when providing </a:t>
            </a:r>
            <a:br>
              <a:rPr lang="en-US" sz="3500" dirty="0">
                <a:solidFill>
                  <a:prstClr val="black"/>
                </a:solidFill>
                <a:latin typeface="Lato" panose="020F0502020204030203" pitchFamily="34" charset="0"/>
              </a:rPr>
            </a:br>
            <a:r>
              <a:rPr lang="en-US" sz="3500" dirty="0">
                <a:solidFill>
                  <a:prstClr val="black"/>
                </a:solidFill>
                <a:latin typeface="Lato" panose="020F0502020204030203" pitchFamily="34" charset="0"/>
              </a:rPr>
              <a:t>special education instruction and related services. </a:t>
            </a:r>
          </a:p>
          <a:p>
            <a:pPr marL="274320" lvl="0" indent="-274320" defTabSz="914400">
              <a:lnSpc>
                <a:spcPct val="100000"/>
              </a:lnSpc>
              <a:spcBef>
                <a:spcPct val="20000"/>
              </a:spcBef>
              <a:buClr>
                <a:srgbClr val="362D18"/>
              </a:buClr>
              <a:buSzPct val="85000"/>
            </a:pPr>
            <a:endParaRPr lang="en-US" sz="2700" dirty="0">
              <a:solidFill>
                <a:prstClr val="black"/>
              </a:solidFill>
              <a:latin typeface="Lato" panose="020F0502020204030203" pitchFamily="34" charset="0"/>
            </a:endParaRPr>
          </a:p>
          <a:p>
            <a:pPr marL="274320" lvl="0" indent="-274320" defTabSz="914400">
              <a:lnSpc>
                <a:spcPct val="100000"/>
              </a:lnSpc>
              <a:spcBef>
                <a:spcPct val="20000"/>
              </a:spcBef>
              <a:buClr>
                <a:srgbClr val="362D18"/>
              </a:buClr>
              <a:buSzPct val="85000"/>
              <a:buFont typeface="Wingdings 2"/>
              <a:buChar char=""/>
            </a:pPr>
            <a:r>
              <a:rPr lang="en-US" sz="3600" dirty="0">
                <a:solidFill>
                  <a:prstClr val="black"/>
                </a:solidFill>
                <a:latin typeface="Lato" panose="020F0502020204030203" pitchFamily="34" charset="0"/>
              </a:rPr>
              <a:t>Costs are generated by the unique needs of the </a:t>
            </a:r>
            <a:br>
              <a:rPr lang="en-US" sz="3600" dirty="0">
                <a:solidFill>
                  <a:prstClr val="black"/>
                </a:solidFill>
                <a:latin typeface="Lato" panose="020F0502020204030203" pitchFamily="34" charset="0"/>
              </a:rPr>
            </a:br>
            <a:r>
              <a:rPr lang="en-US" sz="3600" dirty="0">
                <a:solidFill>
                  <a:prstClr val="black"/>
                </a:solidFill>
                <a:latin typeface="Lato" panose="020F0502020204030203" pitchFamily="34" charset="0"/>
              </a:rPr>
              <a:t>students with IEPs. </a:t>
            </a:r>
          </a:p>
          <a:p>
            <a:pPr marL="274320" lvl="0" indent="-274320" defTabSz="914400">
              <a:lnSpc>
                <a:spcPct val="100000"/>
              </a:lnSpc>
              <a:spcBef>
                <a:spcPct val="20000"/>
              </a:spcBef>
              <a:buClr>
                <a:srgbClr val="362D18"/>
              </a:buClr>
              <a:buSzPct val="85000"/>
            </a:pPr>
            <a:endParaRPr lang="en-US" sz="2700" dirty="0">
              <a:solidFill>
                <a:prstClr val="black"/>
              </a:solidFill>
              <a:latin typeface="Lato" panose="020F0502020204030203" pitchFamily="34" charset="0"/>
            </a:endParaRPr>
          </a:p>
          <a:p>
            <a:pPr marL="274320" lvl="0" indent="-274320" defTabSz="914400">
              <a:lnSpc>
                <a:spcPct val="100000"/>
              </a:lnSpc>
              <a:spcBef>
                <a:spcPct val="20000"/>
              </a:spcBef>
              <a:buClr>
                <a:srgbClr val="362D18"/>
              </a:buClr>
              <a:buSzPct val="85000"/>
              <a:buFont typeface="Wingdings 2"/>
              <a:buChar char=""/>
            </a:pPr>
            <a:r>
              <a:rPr lang="en-US" sz="3600" dirty="0">
                <a:solidFill>
                  <a:prstClr val="black"/>
                </a:solidFill>
                <a:latin typeface="Lato" panose="020F0502020204030203" pitchFamily="34" charset="0"/>
              </a:rPr>
              <a:t>If the school or district had no students with disabilities enrolled, the cost would not exist.</a:t>
            </a:r>
          </a:p>
        </p:txBody>
      </p:sp>
    </p:spTree>
    <p:extLst>
      <p:ext uri="{BB962C8B-B14F-4D97-AF65-F5344CB8AC3E}">
        <p14:creationId xmlns:p14="http://schemas.microsoft.com/office/powerpoint/2010/main" val="3662380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What does that mean to an ICS?</a:t>
            </a:r>
          </a:p>
        </p:txBody>
      </p:sp>
      <p:sp>
        <p:nvSpPr>
          <p:cNvPr id="3" name="Content Placeholder 2"/>
          <p:cNvSpPr>
            <a:spLocks noGrp="1"/>
          </p:cNvSpPr>
          <p:nvPr>
            <p:ph idx="1"/>
          </p:nvPr>
        </p:nvSpPr>
        <p:spPr>
          <a:xfrm>
            <a:off x="299103" y="1047998"/>
            <a:ext cx="8844897" cy="3932942"/>
          </a:xfrm>
        </p:spPr>
        <p:txBody>
          <a:bodyPr>
            <a:normAutofit/>
          </a:bodyPr>
          <a:lstStyle/>
          <a:p>
            <a:r>
              <a:rPr lang="en-US" sz="2500" i="1" dirty="0">
                <a:latin typeface="Lato" panose="020F0502020204030203" pitchFamily="34" charset="0"/>
              </a:rPr>
              <a:t>Understand what is a general education cost versus a cost </a:t>
            </a:r>
            <a:br>
              <a:rPr lang="en-US" sz="2500" i="1" dirty="0">
                <a:latin typeface="Lato" panose="020F0502020204030203" pitchFamily="34" charset="0"/>
              </a:rPr>
            </a:br>
            <a:r>
              <a:rPr lang="en-US" sz="2500" i="1" dirty="0">
                <a:latin typeface="Lato" panose="020F0502020204030203" pitchFamily="34" charset="0"/>
              </a:rPr>
              <a:t>that is driven by the requirements in an IEP. </a:t>
            </a:r>
          </a:p>
          <a:p>
            <a:endParaRPr lang="en-US" sz="2000" dirty="0">
              <a:latin typeface="Lato" panose="020F0502020204030203" pitchFamily="34" charset="0"/>
            </a:endParaRPr>
          </a:p>
          <a:p>
            <a:r>
              <a:rPr lang="en-US" sz="2500" dirty="0">
                <a:latin typeface="Lato" panose="020F0502020204030203" pitchFamily="34" charset="0"/>
              </a:rPr>
              <a:t>A third grade teacher has a class of 25 students, of which five students have IEPs.  Is any part of this teacher’s salary an excess cost of providing special education?</a:t>
            </a:r>
          </a:p>
          <a:p>
            <a:endParaRPr lang="en-US" sz="2000" dirty="0">
              <a:latin typeface="Lato" panose="020F0502020204030203" pitchFamily="34" charset="0"/>
            </a:endParaRPr>
          </a:p>
          <a:p>
            <a:r>
              <a:rPr lang="en-US" sz="2500" dirty="0">
                <a:latin typeface="Lato" panose="020F0502020204030203" pitchFamily="34" charset="0"/>
              </a:rPr>
              <a:t>A speech and language teacher provides speech services to</a:t>
            </a:r>
            <a:br>
              <a:rPr lang="en-US" sz="2500" dirty="0">
                <a:latin typeface="Lato" panose="020F0502020204030203" pitchFamily="34" charset="0"/>
              </a:rPr>
            </a:br>
            <a:r>
              <a:rPr lang="en-US" sz="2500" dirty="0">
                <a:latin typeface="Lato" panose="020F0502020204030203" pitchFamily="34" charset="0"/>
              </a:rPr>
              <a:t>the five students with IEPs. Is any part of this teacher’s salary an excess cost of providing special education? </a:t>
            </a:r>
            <a:endParaRPr lang="en-US" dirty="0">
              <a:latin typeface="Lato" panose="020F0502020204030203" pitchFamily="34" charset="0"/>
            </a:endParaRPr>
          </a:p>
          <a:p>
            <a:endParaRPr lang="en-US" sz="1500" dirty="0">
              <a:latin typeface="Lato" panose="020F0502020204030203" pitchFamily="34" charset="0"/>
            </a:endParaRPr>
          </a:p>
        </p:txBody>
      </p:sp>
    </p:spTree>
    <p:extLst>
      <p:ext uri="{BB962C8B-B14F-4D97-AF65-F5344CB8AC3E}">
        <p14:creationId xmlns:p14="http://schemas.microsoft.com/office/powerpoint/2010/main" val="4222379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What does that mean to an ICS?</a:t>
            </a:r>
          </a:p>
        </p:txBody>
      </p:sp>
      <p:sp>
        <p:nvSpPr>
          <p:cNvPr id="3" name="Content Placeholder 2"/>
          <p:cNvSpPr>
            <a:spLocks noGrp="1"/>
          </p:cNvSpPr>
          <p:nvPr>
            <p:ph idx="1"/>
          </p:nvPr>
        </p:nvSpPr>
        <p:spPr>
          <a:xfrm>
            <a:off x="299103" y="1047998"/>
            <a:ext cx="8844897" cy="3932942"/>
          </a:xfrm>
        </p:spPr>
        <p:txBody>
          <a:bodyPr>
            <a:normAutofit/>
          </a:bodyPr>
          <a:lstStyle/>
          <a:p>
            <a:r>
              <a:rPr lang="en-US" sz="2500" i="1" dirty="0">
                <a:latin typeface="Lato" panose="020F0502020204030203" pitchFamily="34" charset="0"/>
              </a:rPr>
              <a:t>Understand what is a general education cost versus a cost </a:t>
            </a:r>
            <a:br>
              <a:rPr lang="en-US" sz="2500" i="1" dirty="0">
                <a:latin typeface="Lato" panose="020F0502020204030203" pitchFamily="34" charset="0"/>
              </a:rPr>
            </a:br>
            <a:r>
              <a:rPr lang="en-US" sz="2500" i="1" dirty="0">
                <a:latin typeface="Lato" panose="020F0502020204030203" pitchFamily="34" charset="0"/>
              </a:rPr>
              <a:t>that is driven by the requirements in an IEP. </a:t>
            </a:r>
          </a:p>
          <a:p>
            <a:endParaRPr lang="en-US" sz="2000" dirty="0">
              <a:latin typeface="Lato" panose="020F0502020204030203" pitchFamily="34" charset="0"/>
            </a:endParaRPr>
          </a:p>
          <a:p>
            <a:r>
              <a:rPr lang="en-US" sz="2500" dirty="0">
                <a:latin typeface="Lato" panose="020F0502020204030203" pitchFamily="34" charset="0"/>
              </a:rPr>
              <a:t>Each of the 25 students in the third grade class receive a </a:t>
            </a:r>
            <a:r>
              <a:rPr lang="en-US" sz="2500" dirty="0" err="1">
                <a:latin typeface="Lato" panose="020F0502020204030203" pitchFamily="34" charset="0"/>
              </a:rPr>
              <a:t>chromebook</a:t>
            </a:r>
            <a:r>
              <a:rPr lang="en-US" sz="2500" dirty="0">
                <a:latin typeface="Lato" panose="020F0502020204030203" pitchFamily="34" charset="0"/>
              </a:rPr>
              <a:t>; 5 of the students have an IEP. Are any of the </a:t>
            </a:r>
            <a:r>
              <a:rPr lang="en-US" sz="2500" dirty="0" err="1">
                <a:latin typeface="Lato" panose="020F0502020204030203" pitchFamily="34" charset="0"/>
              </a:rPr>
              <a:t>chromebooks</a:t>
            </a:r>
            <a:r>
              <a:rPr lang="en-US" sz="2500" dirty="0">
                <a:latin typeface="Lato" panose="020F0502020204030203" pitchFamily="34" charset="0"/>
              </a:rPr>
              <a:t> an excess cost of providing special education? </a:t>
            </a:r>
          </a:p>
          <a:p>
            <a:endParaRPr lang="en-US" sz="2000" dirty="0">
              <a:latin typeface="Lato" panose="020F0502020204030203" pitchFamily="34" charset="0"/>
            </a:endParaRPr>
          </a:p>
          <a:p>
            <a:r>
              <a:rPr lang="en-US" sz="2500" dirty="0">
                <a:latin typeface="Lato" panose="020F0502020204030203" pitchFamily="34" charset="0"/>
              </a:rPr>
              <a:t>Only the 5 students with IEPs receive their own </a:t>
            </a:r>
            <a:r>
              <a:rPr lang="en-US" sz="2500" dirty="0" err="1">
                <a:latin typeface="Lato" panose="020F0502020204030203" pitchFamily="34" charset="0"/>
              </a:rPr>
              <a:t>chromebook</a:t>
            </a:r>
            <a:r>
              <a:rPr lang="en-US" sz="2500" dirty="0">
                <a:latin typeface="Lato" panose="020F0502020204030203" pitchFamily="34" charset="0"/>
              </a:rPr>
              <a:t> to ensure they can access the general ed curriculum. Are these 5 </a:t>
            </a:r>
            <a:r>
              <a:rPr lang="en-US" sz="2500" dirty="0" err="1">
                <a:latin typeface="Lato" panose="020F0502020204030203" pitchFamily="34" charset="0"/>
              </a:rPr>
              <a:t>chromebooks</a:t>
            </a:r>
            <a:r>
              <a:rPr lang="en-US" sz="2500" dirty="0">
                <a:latin typeface="Lato" panose="020F0502020204030203" pitchFamily="34" charset="0"/>
              </a:rPr>
              <a:t> an excess cost of providing special education? </a:t>
            </a:r>
            <a:endParaRPr lang="en-US" dirty="0">
              <a:latin typeface="Lato" panose="020F0502020204030203" pitchFamily="34" charset="0"/>
            </a:endParaRPr>
          </a:p>
          <a:p>
            <a:endParaRPr lang="en-US" sz="1500" dirty="0">
              <a:latin typeface="Lato" panose="020F0502020204030203" pitchFamily="34" charset="0"/>
            </a:endParaRPr>
          </a:p>
        </p:txBody>
      </p:sp>
    </p:spTree>
    <p:extLst>
      <p:ext uri="{BB962C8B-B14F-4D97-AF65-F5344CB8AC3E}">
        <p14:creationId xmlns:p14="http://schemas.microsoft.com/office/powerpoint/2010/main" val="2374578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WI Accounting for Excess Cost</a:t>
            </a:r>
          </a:p>
        </p:txBody>
      </p:sp>
      <p:sp>
        <p:nvSpPr>
          <p:cNvPr id="3" name="Content Placeholder 2"/>
          <p:cNvSpPr>
            <a:spLocks noGrp="1"/>
          </p:cNvSpPr>
          <p:nvPr>
            <p:ph idx="1"/>
          </p:nvPr>
        </p:nvSpPr>
        <p:spPr>
          <a:xfrm>
            <a:off x="308221" y="1182257"/>
            <a:ext cx="8596628" cy="1772268"/>
          </a:xfrm>
        </p:spPr>
        <p:txBody>
          <a:bodyPr>
            <a:normAutofit fontScale="92500"/>
          </a:bodyPr>
          <a:lstStyle/>
          <a:p>
            <a:pPr lvl="0"/>
            <a:r>
              <a:rPr lang="en-US" sz="2500" dirty="0">
                <a:latin typeface="Lato" panose="020F0502020204030203" pitchFamily="34" charset="0"/>
              </a:rPr>
              <a:t>Fund 27 – A segregated area used to hold all costs and revenue </a:t>
            </a:r>
            <a:br>
              <a:rPr lang="en-US" sz="2500" dirty="0">
                <a:latin typeface="Lato" panose="020F0502020204030203" pitchFamily="34" charset="0"/>
              </a:rPr>
            </a:br>
            <a:r>
              <a:rPr lang="en-US" sz="2500" dirty="0">
                <a:latin typeface="Lato" panose="020F0502020204030203" pitchFamily="34" charset="0"/>
              </a:rPr>
              <a:t>                       generated only by special education.</a:t>
            </a:r>
          </a:p>
          <a:p>
            <a:pPr lvl="0"/>
            <a:endParaRPr lang="en-US" sz="800" dirty="0">
              <a:latin typeface="Lato" panose="020F0502020204030203" pitchFamily="34" charset="0"/>
            </a:endParaRPr>
          </a:p>
          <a:p>
            <a:r>
              <a:rPr lang="en-US" sz="2500" dirty="0">
                <a:latin typeface="Lato" panose="020F0502020204030203" pitchFamily="34" charset="0"/>
              </a:rPr>
              <a:t>Project Codes – Tags given to </a:t>
            </a:r>
            <a:r>
              <a:rPr lang="en-US" sz="2500" i="1" dirty="0">
                <a:latin typeface="Lato" panose="020F0502020204030203" pitchFamily="34" charset="0"/>
              </a:rPr>
              <a:t>each</a:t>
            </a:r>
            <a:r>
              <a:rPr lang="en-US" sz="2500" dirty="0">
                <a:latin typeface="Lato" panose="020F0502020204030203" pitchFamily="34" charset="0"/>
              </a:rPr>
              <a:t> expenditure in Fund 27 to </a:t>
            </a:r>
            <a:br>
              <a:rPr lang="en-US" sz="2500" dirty="0">
                <a:latin typeface="Lato" panose="020F0502020204030203" pitchFamily="34" charset="0"/>
              </a:rPr>
            </a:br>
            <a:r>
              <a:rPr lang="en-US" sz="2500" dirty="0">
                <a:latin typeface="Lato" panose="020F0502020204030203" pitchFamily="34" charset="0"/>
              </a:rPr>
              <a:t>                                     identify how it will be funded.</a:t>
            </a:r>
          </a:p>
          <a:p>
            <a:pPr marL="685800" lvl="2" indent="0">
              <a:buNone/>
            </a:pPr>
            <a:endParaRPr lang="en-US" sz="2200" dirty="0">
              <a:solidFill>
                <a:schemeClr val="tx2"/>
              </a:solidFill>
            </a:endParaRPr>
          </a:p>
        </p:txBody>
      </p:sp>
      <p:grpSp>
        <p:nvGrpSpPr>
          <p:cNvPr id="5" name="Group 4"/>
          <p:cNvGrpSpPr/>
          <p:nvPr/>
        </p:nvGrpSpPr>
        <p:grpSpPr>
          <a:xfrm>
            <a:off x="6076950" y="3011366"/>
            <a:ext cx="2756920" cy="1654152"/>
            <a:chOff x="3504184" y="244971"/>
            <a:chExt cx="1250000" cy="750000"/>
          </a:xfrm>
          <a:solidFill>
            <a:srgbClr val="00B050"/>
          </a:solidFill>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p:grpSpPr>
        <p:sp>
          <p:nvSpPr>
            <p:cNvPr id="12" name="Rounded Rectangle 11"/>
            <p:cNvSpPr/>
            <p:nvPr/>
          </p:nvSpPr>
          <p:spPr>
            <a:xfrm>
              <a:off x="3504184" y="244971"/>
              <a:ext cx="1250000" cy="750000"/>
            </a:xfrm>
            <a:prstGeom prst="roundRect">
              <a:avLst>
                <a:gd name="adj" fmla="val 10000"/>
              </a:avLst>
            </a:prstGeom>
            <a:grpFill/>
            <a:ln>
              <a:noFill/>
            </a:ln>
            <a:effectLst>
              <a:outerShdw blurRad="149987" dist="250190" dir="8460000" algn="ctr">
                <a:srgbClr val="000000">
                  <a:alpha val="28000"/>
                </a:srgbClr>
              </a:outerShdw>
            </a:effectLst>
            <a:sp3d prstMaterial="metal">
              <a:bevelT w="88900" h="88900"/>
            </a:sp3d>
          </p:spPr>
          <p:style>
            <a:lnRef idx="0">
              <a:schemeClr val="lt1">
                <a:hueOff val="0"/>
                <a:satOff val="0"/>
                <a:lumOff val="0"/>
                <a:alphaOff val="0"/>
              </a:schemeClr>
            </a:lnRef>
            <a:fillRef idx="3">
              <a:scrgbClr r="0" g="0" b="0"/>
            </a:fillRef>
            <a:effectRef idx="3">
              <a:schemeClr val="accent5">
                <a:hueOff val="0"/>
                <a:satOff val="0"/>
                <a:lumOff val="0"/>
                <a:alphaOff val="0"/>
              </a:schemeClr>
            </a:effectRef>
            <a:fontRef idx="minor">
              <a:schemeClr val="lt1"/>
            </a:fontRef>
          </p:style>
        </p:sp>
        <p:sp>
          <p:nvSpPr>
            <p:cNvPr id="13" name="Rounded Rectangle 4"/>
            <p:cNvSpPr txBox="1"/>
            <p:nvPr/>
          </p:nvSpPr>
          <p:spPr>
            <a:xfrm>
              <a:off x="3526151" y="266938"/>
              <a:ext cx="1206066" cy="706066"/>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Arial" panose="020B0604020202020204" pitchFamily="34" charset="0"/>
                </a:rPr>
                <a:t>Project 340</a:t>
              </a:r>
              <a:endParaRPr kumimoji="0" lang="en-US" sz="20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endParaRPr>
            </a:p>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17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Costs that will be paid for by the IDEA grants</a:t>
              </a:r>
              <a:br>
                <a:rPr kumimoji="0" lang="en-US" sz="17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br>
              <a:endParaRPr kumimoji="0" lang="en-US" sz="17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endParaRPr>
            </a:p>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grpSp>
      <p:grpSp>
        <p:nvGrpSpPr>
          <p:cNvPr id="6" name="Group 5"/>
          <p:cNvGrpSpPr/>
          <p:nvPr/>
        </p:nvGrpSpPr>
        <p:grpSpPr>
          <a:xfrm>
            <a:off x="3173555" y="3002974"/>
            <a:ext cx="2756920" cy="1654152"/>
            <a:chOff x="1754183" y="236579"/>
            <a:chExt cx="1250000" cy="750000"/>
          </a:xfrm>
          <a:solidFill>
            <a:srgbClr val="009999"/>
          </a:solidFill>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p:grpSpPr>
        <p:sp>
          <p:nvSpPr>
            <p:cNvPr id="10" name="Rounded Rectangle 9"/>
            <p:cNvSpPr/>
            <p:nvPr/>
          </p:nvSpPr>
          <p:spPr>
            <a:xfrm>
              <a:off x="1754183" y="236579"/>
              <a:ext cx="1250000" cy="750000"/>
            </a:xfrm>
            <a:prstGeom prst="roundRect">
              <a:avLst>
                <a:gd name="adj" fmla="val 10000"/>
              </a:avLst>
            </a:prstGeom>
            <a:grpFill/>
            <a:ln>
              <a:noFill/>
            </a:ln>
            <a:effectLst>
              <a:outerShdw blurRad="149987" dist="250190" dir="8460000" algn="ctr">
                <a:srgbClr val="000000">
                  <a:alpha val="28000"/>
                </a:srgbClr>
              </a:outerShdw>
            </a:effectLst>
            <a:sp3d prstMaterial="metal">
              <a:bevelT w="88900" h="88900"/>
            </a:sp3d>
          </p:spPr>
          <p:style>
            <a:lnRef idx="0">
              <a:schemeClr val="lt1">
                <a:hueOff val="0"/>
                <a:satOff val="0"/>
                <a:lumOff val="0"/>
                <a:alphaOff val="0"/>
              </a:schemeClr>
            </a:lnRef>
            <a:fillRef idx="3">
              <a:scrgbClr r="0" g="0" b="0"/>
            </a:fillRef>
            <a:effectRef idx="3">
              <a:schemeClr val="accent5">
                <a:hueOff val="-3676672"/>
                <a:satOff val="-5114"/>
                <a:lumOff val="-1961"/>
                <a:alphaOff val="0"/>
              </a:schemeClr>
            </a:effectRef>
            <a:fontRef idx="minor">
              <a:schemeClr val="lt1"/>
            </a:fontRef>
          </p:style>
        </p:sp>
        <p:sp>
          <p:nvSpPr>
            <p:cNvPr id="11" name="Rounded Rectangle 6"/>
            <p:cNvSpPr txBox="1"/>
            <p:nvPr/>
          </p:nvSpPr>
          <p:spPr>
            <a:xfrm>
              <a:off x="1776150" y="258546"/>
              <a:ext cx="1206066" cy="706066"/>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Arial" panose="020B0604020202020204" pitchFamily="34" charset="0"/>
                </a:rPr>
                <a:t>Project 011</a:t>
              </a:r>
              <a:endParaRPr kumimoji="0" lang="en-US" sz="20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endParaRPr>
            </a:p>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17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Costs initially paid using local funds, but will then be partially reimbursed with state aid or Medicaid</a:t>
              </a:r>
            </a:p>
          </p:txBody>
        </p:sp>
      </p:grpSp>
      <p:grpSp>
        <p:nvGrpSpPr>
          <p:cNvPr id="7" name="Group 6"/>
          <p:cNvGrpSpPr/>
          <p:nvPr/>
        </p:nvGrpSpPr>
        <p:grpSpPr>
          <a:xfrm>
            <a:off x="259771" y="3011366"/>
            <a:ext cx="2756920" cy="1654152"/>
            <a:chOff x="4182" y="244971"/>
            <a:chExt cx="1250000" cy="750000"/>
          </a:xfrm>
          <a:solidFill>
            <a:srgbClr val="0000FB"/>
          </a:solidFill>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p:grpSpPr>
        <p:sp>
          <p:nvSpPr>
            <p:cNvPr id="8" name="Rounded Rectangle 7"/>
            <p:cNvSpPr/>
            <p:nvPr/>
          </p:nvSpPr>
          <p:spPr>
            <a:xfrm>
              <a:off x="4182" y="244971"/>
              <a:ext cx="1250000" cy="750000"/>
            </a:xfrm>
            <a:prstGeom prst="roundRect">
              <a:avLst>
                <a:gd name="adj" fmla="val 10000"/>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3">
              <a:scrgbClr r="0" g="0" b="0"/>
            </a:fillRef>
            <a:effectRef idx="3">
              <a:schemeClr val="accent5">
                <a:hueOff val="-7353344"/>
                <a:satOff val="-10228"/>
                <a:lumOff val="-3922"/>
                <a:alphaOff val="0"/>
              </a:schemeClr>
            </a:effectRef>
            <a:fontRef idx="minor">
              <a:schemeClr val="lt1"/>
            </a:fontRef>
          </p:style>
        </p:sp>
        <p:sp>
          <p:nvSpPr>
            <p:cNvPr id="9" name="Rounded Rectangle 8"/>
            <p:cNvSpPr txBox="1"/>
            <p:nvPr/>
          </p:nvSpPr>
          <p:spPr>
            <a:xfrm>
              <a:off x="26149" y="274688"/>
              <a:ext cx="1206066" cy="706066"/>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marR="0" lvl="0" indent="0" algn="ctr" defTabSz="1511300" rtl="0" eaLnBrk="1" fontAlgn="auto" latinLnBrk="0" hangingPunct="1">
                <a:lnSpc>
                  <a:spcPct val="90000"/>
                </a:lnSpc>
                <a:spcBef>
                  <a:spcPts val="30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Arial" panose="020B0604020202020204" pitchFamily="34" charset="0"/>
                </a:rPr>
                <a:t>Project 019</a:t>
              </a:r>
            </a:p>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17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Costs that will be paid for using </a:t>
              </a:r>
              <a:br>
                <a:rPr kumimoji="0" lang="en-US" sz="17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br>
              <a:r>
                <a:rPr kumimoji="0" lang="en-US" sz="17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local funds only</a:t>
              </a:r>
            </a:p>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3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grpSp>
    </p:spTree>
    <p:extLst>
      <p:ext uri="{BB962C8B-B14F-4D97-AF65-F5344CB8AC3E}">
        <p14:creationId xmlns:p14="http://schemas.microsoft.com/office/powerpoint/2010/main" val="3686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What does that mean to an ICS?</a:t>
            </a:r>
          </a:p>
        </p:txBody>
      </p:sp>
      <p:sp>
        <p:nvSpPr>
          <p:cNvPr id="3" name="Content Placeholder 2"/>
          <p:cNvSpPr>
            <a:spLocks noGrp="1"/>
          </p:cNvSpPr>
          <p:nvPr>
            <p:ph idx="1"/>
          </p:nvPr>
        </p:nvSpPr>
        <p:spPr>
          <a:xfrm>
            <a:off x="299103" y="1047998"/>
            <a:ext cx="8844897" cy="3932942"/>
          </a:xfrm>
        </p:spPr>
        <p:txBody>
          <a:bodyPr>
            <a:normAutofit/>
          </a:bodyPr>
          <a:lstStyle/>
          <a:p>
            <a:r>
              <a:rPr lang="en-US" sz="2500" dirty="0">
                <a:latin typeface="Lato" panose="020F0502020204030203" pitchFamily="34" charset="0"/>
              </a:rPr>
              <a:t>In the accounting records, identify and separate out costs </a:t>
            </a:r>
            <a:br>
              <a:rPr lang="en-US" sz="2500" dirty="0">
                <a:latin typeface="Lato" panose="020F0502020204030203" pitchFamily="34" charset="0"/>
              </a:rPr>
            </a:br>
            <a:r>
              <a:rPr lang="en-US" sz="2500" dirty="0">
                <a:latin typeface="Lato" panose="020F0502020204030203" pitchFamily="34" charset="0"/>
              </a:rPr>
              <a:t>that are considered an excess cost of special education. </a:t>
            </a:r>
          </a:p>
          <a:p>
            <a:endParaRPr lang="en-US" sz="2500" dirty="0">
              <a:latin typeface="Lato" panose="020F0502020204030203" pitchFamily="34" charset="0"/>
            </a:endParaRPr>
          </a:p>
          <a:p>
            <a:r>
              <a:rPr lang="en-US" sz="2500" dirty="0">
                <a:latin typeface="Lato" panose="020F0502020204030203" pitchFamily="34" charset="0"/>
              </a:rPr>
              <a:t>Easily be able to pull a report of only special education expenditures. </a:t>
            </a:r>
          </a:p>
          <a:p>
            <a:endParaRPr lang="en-US" sz="2500" dirty="0">
              <a:latin typeface="Lato" panose="020F0502020204030203" pitchFamily="34" charset="0"/>
            </a:endParaRPr>
          </a:p>
          <a:p>
            <a:r>
              <a:rPr lang="en-US" sz="2500" dirty="0">
                <a:latin typeface="Lato" panose="020F0502020204030203" pitchFamily="34" charset="0"/>
              </a:rPr>
              <a:t>Identify (through tagging) which of those expenditures </a:t>
            </a:r>
            <a:br>
              <a:rPr lang="en-US" sz="2500" dirty="0">
                <a:latin typeface="Lato" panose="020F0502020204030203" pitchFamily="34" charset="0"/>
              </a:rPr>
            </a:br>
            <a:r>
              <a:rPr lang="en-US" sz="2500" dirty="0">
                <a:latin typeface="Lato" panose="020F0502020204030203" pitchFamily="34" charset="0"/>
              </a:rPr>
              <a:t>(or portion of those expenditures) are going to paid for </a:t>
            </a:r>
            <a:br>
              <a:rPr lang="en-US" sz="2500" dirty="0">
                <a:latin typeface="Lato" panose="020F0502020204030203" pitchFamily="34" charset="0"/>
              </a:rPr>
            </a:br>
            <a:r>
              <a:rPr lang="en-US" sz="2500" dirty="0">
                <a:latin typeface="Lato" panose="020F0502020204030203" pitchFamily="34" charset="0"/>
              </a:rPr>
              <a:t>using IDEA federal formula funds. </a:t>
            </a:r>
            <a:endParaRPr lang="en-US" dirty="0">
              <a:latin typeface="Lato" panose="020F0502020204030203" pitchFamily="34" charset="0"/>
            </a:endParaRPr>
          </a:p>
          <a:p>
            <a:endParaRPr lang="en-US" sz="1500" dirty="0">
              <a:latin typeface="Lato" panose="020F0502020204030203" pitchFamily="34" charset="0"/>
            </a:endParaRPr>
          </a:p>
        </p:txBody>
      </p:sp>
    </p:spTree>
    <p:extLst>
      <p:ext uri="{BB962C8B-B14F-4D97-AF65-F5344CB8AC3E}">
        <p14:creationId xmlns:p14="http://schemas.microsoft.com/office/powerpoint/2010/main" val="212630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Disclaimers</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latin typeface="Lato" panose="020F0502020204030203" pitchFamily="34" charset="0"/>
                <a:cs typeface="Calibri" panose="020F0502020204030204" pitchFamily="34" charset="0"/>
              </a:rPr>
              <a:t>This presentation is not all-encompassing or final.</a:t>
            </a:r>
          </a:p>
          <a:p>
            <a:pPr marL="0" lvl="0" indent="0" algn="l" rtl="0">
              <a:lnSpc>
                <a:spcPct val="100000"/>
              </a:lnSpc>
              <a:spcBef>
                <a:spcPts val="0"/>
              </a:spcBef>
              <a:spcAft>
                <a:spcPts val="0"/>
              </a:spcAft>
              <a:buClr>
                <a:schemeClr val="dk1"/>
              </a:buClr>
              <a:buSzPts val="2127"/>
              <a:buNone/>
            </a:pPr>
            <a:endParaRPr lang="en-US" b="0" dirty="0">
              <a:solidFill>
                <a:schemeClr val="tx1"/>
              </a:solidFill>
              <a:latin typeface="Lato" panose="020F0502020204030203" pitchFamily="34" charset="0"/>
              <a:cs typeface="Calibri" panose="020F0502020204030204" pitchFamily="34" charset="0"/>
            </a:endParaRPr>
          </a:p>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latin typeface="Lato" panose="020F0502020204030203" pitchFamily="34" charset="0"/>
                <a:cs typeface="Calibri" panose="020F0502020204030204" pitchFamily="34" charset="0"/>
              </a:rPr>
              <a:t>This is a 30,000-foot view. You are still responsible for knowing the “Google Street” view.</a:t>
            </a:r>
            <a:endParaRPr b="0" dirty="0">
              <a:solidFill>
                <a:schemeClr val="tx1"/>
              </a:solidFill>
            </a:endParaRPr>
          </a:p>
          <a:p>
            <a:pPr marL="164592" lvl="0" indent="-164592" algn="l" rtl="0">
              <a:lnSpc>
                <a:spcPct val="100000"/>
              </a:lnSpc>
              <a:spcBef>
                <a:spcPts val="1800"/>
              </a:spcBef>
              <a:spcAft>
                <a:spcPts val="0"/>
              </a:spcAft>
              <a:buClr>
                <a:schemeClr val="dk1"/>
              </a:buClr>
              <a:buSzPts val="2127"/>
              <a:buFont typeface="Arial"/>
              <a:buChar char="•"/>
            </a:pPr>
            <a:r>
              <a:rPr lang="en-US" b="0" dirty="0">
                <a:solidFill>
                  <a:schemeClr val="tx1"/>
                </a:solidFill>
                <a:effectLst/>
                <a:latin typeface="Lato" panose="020F0502020204030203" pitchFamily="34" charset="0"/>
                <a:ea typeface="Times New Roman" panose="02020603050405020304" pitchFamily="18" charset="0"/>
                <a:cs typeface="Calibri" panose="020F0502020204030204" pitchFamily="34" charset="0"/>
              </a:rPr>
              <a:t>The content of this presentation is for informational purposes only and not for the purpose of providing legal advice. You should contact your attorney to obtain legal advice, including compliance with state and federal laws and regulations. </a:t>
            </a:r>
            <a:endParaRPr sz="3200" b="0" dirty="0">
              <a:solidFill>
                <a:schemeClr val="tx1"/>
              </a:solidFill>
            </a:endParaRPr>
          </a:p>
        </p:txBody>
      </p:sp>
    </p:spTree>
    <p:extLst>
      <p:ext uri="{BB962C8B-B14F-4D97-AF65-F5344CB8AC3E}">
        <p14:creationId xmlns:p14="http://schemas.microsoft.com/office/powerpoint/2010/main" val="4000130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798283" y="130788"/>
            <a:ext cx="2268301" cy="4764597"/>
            <a:chOff x="757" y="0"/>
            <a:chExt cx="1968019" cy="4133850"/>
          </a:xfrm>
          <a:solidFill>
            <a:srgbClr val="0000FB"/>
          </a:solidFill>
          <a:scene3d>
            <a:camera prst="orthographicFront">
              <a:rot lat="0" lon="0" rev="0"/>
            </a:camera>
            <a:lightRig rig="contrasting" dir="t">
              <a:rot lat="0" lon="0" rev="1500000"/>
            </a:lightRig>
          </a:scene3d>
        </p:grpSpPr>
        <p:sp>
          <p:nvSpPr>
            <p:cNvPr id="5" name="Flowchart: Manual Operation 4"/>
            <p:cNvSpPr/>
            <p:nvPr/>
          </p:nvSpPr>
          <p:spPr>
            <a:xfrm rot="16200000">
              <a:off x="-1082158" y="1082915"/>
              <a:ext cx="4133850" cy="1968019"/>
            </a:xfrm>
            <a:prstGeom prst="flowChartManualOperation">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Flowchart: Manual Operation 4"/>
            <p:cNvSpPr txBox="1"/>
            <p:nvPr/>
          </p:nvSpPr>
          <p:spPr>
            <a:xfrm rot="21600000">
              <a:off x="757" y="826770"/>
              <a:ext cx="1968019" cy="2480310"/>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152400" tIns="0" rIns="155434" bIns="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Local</a:t>
              </a:r>
            </a:p>
            <a:p>
              <a:pPr marL="171450" marR="0" lvl="1" indent="-171450" algn="l" defTabSz="844550" rtl="0" eaLnBrk="1" fontAlgn="auto" latinLnBrk="0" hangingPunct="1">
                <a:lnSpc>
                  <a:spcPct val="90000"/>
                </a:lnSpc>
                <a:spcBef>
                  <a:spcPts val="1500"/>
                </a:spcBef>
                <a:spcAft>
                  <a:spcPct val="15000"/>
                </a:spcAft>
                <a:buClrTx/>
                <a:buSzTx/>
                <a:buFontTx/>
                <a:buChar char="••"/>
                <a:tabLst/>
                <a:defRPr/>
              </a:pPr>
              <a:r>
                <a:rPr kumimoji="0" lang="en-US"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Will cover the majority of special education expenditures</a:t>
              </a:r>
            </a:p>
          </p:txBody>
        </p:sp>
      </p:grpSp>
      <p:grpSp>
        <p:nvGrpSpPr>
          <p:cNvPr id="10" name="Group 9"/>
          <p:cNvGrpSpPr/>
          <p:nvPr/>
        </p:nvGrpSpPr>
        <p:grpSpPr>
          <a:xfrm>
            <a:off x="3541483" y="175393"/>
            <a:ext cx="2268301" cy="4764597"/>
            <a:chOff x="2116377" y="0"/>
            <a:chExt cx="1968019" cy="4133850"/>
          </a:xfrm>
          <a:solidFill>
            <a:srgbClr val="009999"/>
          </a:solidFill>
          <a:scene3d>
            <a:camera prst="orthographicFront">
              <a:rot lat="0" lon="0" rev="0"/>
            </a:camera>
            <a:lightRig rig="contrasting" dir="t">
              <a:rot lat="0" lon="0" rev="1500000"/>
            </a:lightRig>
          </a:scene3d>
        </p:grpSpPr>
        <p:sp>
          <p:nvSpPr>
            <p:cNvPr id="11" name="Flowchart: Manual Operation 10"/>
            <p:cNvSpPr/>
            <p:nvPr/>
          </p:nvSpPr>
          <p:spPr>
            <a:xfrm rot="16200000">
              <a:off x="1033462" y="1082915"/>
              <a:ext cx="4133850" cy="1968019"/>
            </a:xfrm>
            <a:prstGeom prst="flowChartManualOperation">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2">
                <a:hueOff val="5766756"/>
                <a:satOff val="-25897"/>
                <a:lumOff val="-7842"/>
                <a:alphaOff val="0"/>
              </a:schemeClr>
            </a:fillRef>
            <a:effectRef idx="0">
              <a:schemeClr val="accent2">
                <a:hueOff val="5766756"/>
                <a:satOff val="-25897"/>
                <a:lumOff val="-7842"/>
                <a:alphaOff val="0"/>
              </a:schemeClr>
            </a:effectRef>
            <a:fontRef idx="minor">
              <a:schemeClr val="lt1"/>
            </a:fontRef>
          </p:style>
        </p:sp>
        <p:sp>
          <p:nvSpPr>
            <p:cNvPr id="12" name="Flowchart: Manual Operation 4"/>
            <p:cNvSpPr txBox="1"/>
            <p:nvPr/>
          </p:nvSpPr>
          <p:spPr>
            <a:xfrm>
              <a:off x="2116377" y="826770"/>
              <a:ext cx="1968019" cy="2480310"/>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152400" tIns="0" rIns="155434" bIns="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5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State</a:t>
              </a:r>
            </a:p>
            <a:p>
              <a:pPr marL="171450" marR="0" lvl="1" indent="-171450" algn="l" defTabSz="844550" rtl="0" eaLnBrk="1" fontAlgn="auto" latinLnBrk="0" hangingPunct="1">
                <a:lnSpc>
                  <a:spcPct val="90000"/>
                </a:lnSpc>
                <a:spcBef>
                  <a:spcPts val="1500"/>
                </a:spcBef>
                <a:spcAft>
                  <a:spcPct val="15000"/>
                </a:spcAft>
                <a:buClrTx/>
                <a:buSzTx/>
                <a:buFontTx/>
                <a:buChar char="••"/>
                <a:tabLst/>
                <a:defRPr/>
              </a:pPr>
              <a:r>
                <a:rPr kumimoji="0" lang="en-US" sz="1900" b="0"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Categorical Aids  </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High Cost fund</a:t>
              </a:r>
            </a:p>
          </p:txBody>
        </p:sp>
      </p:grpSp>
      <p:grpSp>
        <p:nvGrpSpPr>
          <p:cNvPr id="16" name="Group 15"/>
          <p:cNvGrpSpPr/>
          <p:nvPr/>
        </p:nvGrpSpPr>
        <p:grpSpPr>
          <a:xfrm>
            <a:off x="6362742" y="211866"/>
            <a:ext cx="2268301" cy="4764597"/>
            <a:chOff x="4231998" y="0"/>
            <a:chExt cx="1968019" cy="4133850"/>
          </a:xfrm>
          <a:solidFill>
            <a:srgbClr val="22C53E"/>
          </a:solidFill>
          <a:scene3d>
            <a:camera prst="orthographicFront">
              <a:rot lat="0" lon="0" rev="0"/>
            </a:camera>
            <a:lightRig rig="contrasting" dir="t">
              <a:rot lat="0" lon="0" rev="1500000"/>
            </a:lightRig>
          </a:scene3d>
        </p:grpSpPr>
        <p:sp>
          <p:nvSpPr>
            <p:cNvPr id="17" name="Flowchart: Manual Operation 16"/>
            <p:cNvSpPr/>
            <p:nvPr/>
          </p:nvSpPr>
          <p:spPr>
            <a:xfrm rot="16200000">
              <a:off x="3149083" y="1082915"/>
              <a:ext cx="4133850" cy="1968019"/>
            </a:xfrm>
            <a:prstGeom prst="flowChartManualOperation">
              <a:avLst/>
            </a:prstGeom>
            <a:grp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2">
                <a:hueOff val="11533511"/>
                <a:satOff val="-51793"/>
                <a:lumOff val="-15685"/>
                <a:alphaOff val="0"/>
              </a:schemeClr>
            </a:fillRef>
            <a:effectRef idx="0">
              <a:schemeClr val="accent2">
                <a:hueOff val="11533511"/>
                <a:satOff val="-51793"/>
                <a:lumOff val="-15685"/>
                <a:alphaOff val="0"/>
              </a:schemeClr>
            </a:effectRef>
            <a:fontRef idx="minor">
              <a:schemeClr val="lt1"/>
            </a:fontRef>
          </p:style>
        </p:sp>
        <p:sp>
          <p:nvSpPr>
            <p:cNvPr id="18" name="Flowchart: Manual Operation 4"/>
            <p:cNvSpPr txBox="1"/>
            <p:nvPr/>
          </p:nvSpPr>
          <p:spPr>
            <a:xfrm rot="21600000">
              <a:off x="4231998" y="826770"/>
              <a:ext cx="1968019" cy="2480310"/>
            </a:xfrm>
            <a:prstGeom prst="rect">
              <a:avLst/>
            </a:prstGeom>
            <a:grpFill/>
            <a:ln>
              <a:noFill/>
            </a:ln>
            <a:effectLst>
              <a:outerShdw blurRad="149987" dist="250190" dir="8460000" algn="ctr">
                <a:srgbClr val="000000">
                  <a:alpha val="28000"/>
                </a:srgbClr>
              </a:outerShdw>
            </a:effectLst>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152400" tIns="0" rIns="155434" bIns="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5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Federal</a:t>
              </a:r>
            </a:p>
            <a:p>
              <a:pPr marL="171450" marR="0" lvl="1" indent="-171450" algn="l" defTabSz="844550" rtl="0" eaLnBrk="1" fontAlgn="auto" latinLnBrk="0" hangingPunct="1">
                <a:lnSpc>
                  <a:spcPct val="90000"/>
                </a:lnSpc>
                <a:spcBef>
                  <a:spcPts val="1500"/>
                </a:spcBef>
                <a:spcAft>
                  <a:spcPct val="15000"/>
                </a:spcAft>
                <a:buClrTx/>
                <a:buSzTx/>
                <a:buFontTx/>
                <a:buChar char="••"/>
                <a:tabLst/>
                <a:defRPr/>
              </a:pPr>
              <a:r>
                <a:rPr kumimoji="0" lang="en-US" sz="1900" b="0"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IDEA Formula</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sz="1900" b="0"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Lato" panose="020F0502020204030203" pitchFamily="34" charset="0"/>
                  <a:ea typeface="+mn-ea"/>
                  <a:cs typeface="+mn-cs"/>
                </a:rPr>
                <a:t>Medicaid</a:t>
              </a:r>
            </a:p>
          </p:txBody>
        </p:sp>
      </p:grpSp>
    </p:spTree>
    <p:extLst>
      <p:ext uri="{BB962C8B-B14F-4D97-AF65-F5344CB8AC3E}">
        <p14:creationId xmlns:p14="http://schemas.microsoft.com/office/powerpoint/2010/main" val="1678076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latin typeface="Lato Black" panose="020F0A02020204030203" pitchFamily="34" charset="0"/>
              </a:rPr>
              <a:t>IDEA – Federal Funding Source</a:t>
            </a:r>
          </a:p>
        </p:txBody>
      </p:sp>
      <p:sp>
        <p:nvSpPr>
          <p:cNvPr id="6" name="Content Placeholder 5"/>
          <p:cNvSpPr>
            <a:spLocks noGrp="1"/>
          </p:cNvSpPr>
          <p:nvPr>
            <p:ph idx="1"/>
          </p:nvPr>
        </p:nvSpPr>
        <p:spPr>
          <a:xfrm>
            <a:off x="304800" y="1244740"/>
            <a:ext cx="8668284" cy="2660688"/>
          </a:xfrm>
        </p:spPr>
        <p:txBody>
          <a:bodyPr>
            <a:normAutofit fontScale="92500" lnSpcReduction="20000"/>
          </a:bodyPr>
          <a:lstStyle/>
          <a:p>
            <a:pPr>
              <a:lnSpc>
                <a:spcPct val="120000"/>
              </a:lnSpc>
            </a:pPr>
            <a:r>
              <a:rPr lang="en-US" sz="2700" dirty="0">
                <a:latin typeface="Lato" panose="020F0502020204030203" pitchFamily="34" charset="0"/>
              </a:rPr>
              <a:t>US Department of Education grants IDEA Part B funds to Wisconsin’s State Education Agency (which is DPI). </a:t>
            </a:r>
          </a:p>
          <a:p>
            <a:endParaRPr lang="en-US" dirty="0"/>
          </a:p>
          <a:p>
            <a:pPr>
              <a:spcAft>
                <a:spcPts val="400"/>
              </a:spcAft>
            </a:pPr>
            <a:r>
              <a:rPr lang="en-US" sz="2700" dirty="0">
                <a:latin typeface="Lato" panose="020F0502020204030203" pitchFamily="34" charset="0"/>
              </a:rPr>
              <a:t>DPI subgrants IDEA funds to approximately 440 agencies:</a:t>
            </a:r>
          </a:p>
          <a:p>
            <a:pPr lvl="1">
              <a:spcBef>
                <a:spcPts val="600"/>
              </a:spcBef>
            </a:pPr>
            <a:r>
              <a:rPr lang="en-US" dirty="0">
                <a:latin typeface="Lato" panose="020F0502020204030203" pitchFamily="34" charset="0"/>
              </a:rPr>
              <a:t>Flow-through Formula (FT)</a:t>
            </a:r>
          </a:p>
          <a:p>
            <a:pPr lvl="1"/>
            <a:r>
              <a:rPr lang="en-US" dirty="0">
                <a:latin typeface="Lato" panose="020F0502020204030203" pitchFamily="34" charset="0"/>
              </a:rPr>
              <a:t>Preschool Formula (PS)</a:t>
            </a:r>
          </a:p>
          <a:p>
            <a:pPr lvl="1"/>
            <a:r>
              <a:rPr lang="en-US" dirty="0">
                <a:latin typeface="Lato" panose="020F0502020204030203" pitchFamily="34" charset="0"/>
              </a:rPr>
              <a:t>Discretionary Statewide Initiatives</a:t>
            </a:r>
          </a:p>
          <a:p>
            <a:endParaRPr lang="en-US" dirty="0"/>
          </a:p>
        </p:txBody>
      </p:sp>
    </p:spTree>
    <p:extLst>
      <p:ext uri="{BB962C8B-B14F-4D97-AF65-F5344CB8AC3E}">
        <p14:creationId xmlns:p14="http://schemas.microsoft.com/office/powerpoint/2010/main" val="3015573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8816" y="646821"/>
            <a:ext cx="2521024" cy="4154999"/>
          </a:xfrm>
        </p:spPr>
        <p:txBody>
          <a:bodyPr/>
          <a:lstStyle/>
          <a:p>
            <a:r>
              <a:rPr lang="en-US" sz="2300" b="1" dirty="0">
                <a:latin typeface="Lato" panose="020F0502020204030203" pitchFamily="34" charset="0"/>
              </a:rPr>
              <a:t>Formula funds under IDEA are awarded on a non-competitive basis for programs and services to students with disabilities.</a:t>
            </a:r>
          </a:p>
          <a:p>
            <a:endParaRPr lang="en-US" b="1" dirty="0"/>
          </a:p>
        </p:txBody>
      </p:sp>
      <p:sp>
        <p:nvSpPr>
          <p:cNvPr id="5" name="Content Placeholder 4"/>
          <p:cNvSpPr>
            <a:spLocks noGrp="1"/>
          </p:cNvSpPr>
          <p:nvPr>
            <p:ph idx="11"/>
          </p:nvPr>
        </p:nvSpPr>
        <p:spPr>
          <a:xfrm>
            <a:off x="2480362" y="4405897"/>
            <a:ext cx="6509811" cy="404598"/>
          </a:xfrm>
        </p:spPr>
        <p:txBody>
          <a:bodyPr>
            <a:noAutofit/>
          </a:bodyPr>
          <a:lstStyle/>
          <a:p>
            <a:r>
              <a:rPr lang="en-US" sz="3000" b="1" dirty="0">
                <a:latin typeface="Lato" panose="020F0502020204030203" pitchFamily="34" charset="0"/>
              </a:rPr>
              <a:t>Types of IDEA Formula Grants</a:t>
            </a:r>
          </a:p>
        </p:txBody>
      </p:sp>
      <p:sp>
        <p:nvSpPr>
          <p:cNvPr id="6" name="Content Placeholder 5"/>
          <p:cNvSpPr>
            <a:spLocks noGrp="1"/>
          </p:cNvSpPr>
          <p:nvPr>
            <p:ph idx="12"/>
          </p:nvPr>
        </p:nvSpPr>
        <p:spPr>
          <a:xfrm>
            <a:off x="2480361" y="604617"/>
            <a:ext cx="6509811" cy="3869585"/>
          </a:xfrm>
        </p:spPr>
        <p:txBody>
          <a:bodyPr/>
          <a:lstStyle/>
          <a:p>
            <a:pPr lvl="0" defTabSz="914400">
              <a:lnSpc>
                <a:spcPct val="100000"/>
              </a:lnSpc>
              <a:spcBef>
                <a:spcPct val="20000"/>
              </a:spcBef>
              <a:buClr>
                <a:schemeClr val="accent1"/>
              </a:buClr>
              <a:buSzPct val="85000"/>
              <a:defRPr/>
            </a:pPr>
            <a:r>
              <a:rPr lang="en-US" sz="2500" b="1" dirty="0">
                <a:latin typeface="Lato" panose="020F0502020204030203" pitchFamily="34" charset="0"/>
              </a:rPr>
              <a:t>Preschool (PS) </a:t>
            </a:r>
          </a:p>
          <a:p>
            <a:pPr lvl="0" defTabSz="914400">
              <a:lnSpc>
                <a:spcPct val="100000"/>
              </a:lnSpc>
              <a:spcBef>
                <a:spcPct val="20000"/>
              </a:spcBef>
              <a:buClr>
                <a:schemeClr val="accent1"/>
              </a:buClr>
              <a:buSzPct val="85000"/>
              <a:defRPr/>
            </a:pPr>
            <a:r>
              <a:rPr lang="en-US" dirty="0">
                <a:latin typeface="Lato" panose="020F0502020204030203" pitchFamily="34" charset="0"/>
              </a:rPr>
              <a:t>Provides funding for special education services to children ages 3 to 5.</a:t>
            </a:r>
          </a:p>
          <a:p>
            <a:pPr lvl="0" defTabSz="914400">
              <a:lnSpc>
                <a:spcPct val="100000"/>
              </a:lnSpc>
              <a:spcBef>
                <a:spcPct val="20000"/>
              </a:spcBef>
              <a:buClr>
                <a:schemeClr val="accent1"/>
              </a:buClr>
              <a:buSzPct val="85000"/>
              <a:defRPr/>
            </a:pPr>
            <a:endParaRPr lang="en-US" dirty="0">
              <a:latin typeface="Lato" panose="020F0502020204030203" pitchFamily="34" charset="0"/>
            </a:endParaRPr>
          </a:p>
          <a:p>
            <a:pPr lvl="0">
              <a:spcBef>
                <a:spcPct val="20000"/>
              </a:spcBef>
              <a:buClr>
                <a:schemeClr val="accent1"/>
              </a:buClr>
              <a:buSzPct val="85000"/>
              <a:defRPr/>
            </a:pPr>
            <a:r>
              <a:rPr lang="en-US" sz="2500" b="1" dirty="0">
                <a:latin typeface="Lato" panose="020F0502020204030203" pitchFamily="34" charset="0"/>
              </a:rPr>
              <a:t>Flow-through (FT) </a:t>
            </a:r>
          </a:p>
          <a:p>
            <a:pPr lvl="0">
              <a:spcBef>
                <a:spcPct val="20000"/>
              </a:spcBef>
              <a:buClr>
                <a:schemeClr val="accent1"/>
              </a:buClr>
              <a:buSzPct val="85000"/>
              <a:defRPr/>
            </a:pPr>
            <a:r>
              <a:rPr lang="en-US" dirty="0">
                <a:latin typeface="Lato" panose="020F0502020204030203" pitchFamily="34" charset="0"/>
              </a:rPr>
              <a:t>Provides funding for special education services to children ages 3 to 21.</a:t>
            </a:r>
          </a:p>
          <a:p>
            <a:endParaRPr lang="en-US" dirty="0">
              <a:latin typeface="Lato" panose="020F0502020204030203" pitchFamily="34" charset="0"/>
            </a:endParaRPr>
          </a:p>
        </p:txBody>
      </p:sp>
    </p:spTree>
    <p:extLst>
      <p:ext uri="{BB962C8B-B14F-4D97-AF65-F5344CB8AC3E}">
        <p14:creationId xmlns:p14="http://schemas.microsoft.com/office/powerpoint/2010/main" val="4132611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28136" y="639192"/>
            <a:ext cx="2377440" cy="4154999"/>
          </a:xfrm>
        </p:spPr>
        <p:txBody>
          <a:bodyPr>
            <a:normAutofit/>
          </a:bodyPr>
          <a:lstStyle/>
          <a:p>
            <a:r>
              <a:rPr lang="en-US" sz="2300" b="1" dirty="0">
                <a:latin typeface="Lato" panose="020F0502020204030203" pitchFamily="34" charset="0"/>
              </a:rPr>
              <a:t>In Wisconsin, the “LEA” </a:t>
            </a:r>
            <a:br>
              <a:rPr lang="en-US" sz="2300" b="1" dirty="0">
                <a:latin typeface="Lato" panose="020F0502020204030203" pitchFamily="34" charset="0"/>
              </a:rPr>
            </a:br>
            <a:r>
              <a:rPr lang="en-US" sz="2300" b="1" dirty="0">
                <a:latin typeface="Lato" panose="020F0502020204030203" pitchFamily="34" charset="0"/>
              </a:rPr>
              <a:t>with FAPE responsibility  </a:t>
            </a:r>
            <a:br>
              <a:rPr lang="en-US" sz="2300" b="1" dirty="0">
                <a:latin typeface="Lato" panose="020F0502020204030203" pitchFamily="34" charset="0"/>
              </a:rPr>
            </a:br>
            <a:r>
              <a:rPr lang="en-US" sz="2300" b="1" dirty="0">
                <a:latin typeface="Lato" panose="020F0502020204030203" pitchFamily="34" charset="0"/>
              </a:rPr>
              <a:t>is the only subrecipient of the IDEA formula grants.</a:t>
            </a:r>
          </a:p>
          <a:p>
            <a:endParaRPr lang="en-US" b="1" dirty="0"/>
          </a:p>
        </p:txBody>
      </p:sp>
      <p:sp>
        <p:nvSpPr>
          <p:cNvPr id="5" name="Content Placeholder 4"/>
          <p:cNvSpPr>
            <a:spLocks noGrp="1"/>
          </p:cNvSpPr>
          <p:nvPr>
            <p:ph idx="11"/>
          </p:nvPr>
        </p:nvSpPr>
        <p:spPr>
          <a:xfrm>
            <a:off x="2480362" y="4405897"/>
            <a:ext cx="6509811" cy="404598"/>
          </a:xfrm>
        </p:spPr>
        <p:txBody>
          <a:bodyPr>
            <a:noAutofit/>
          </a:bodyPr>
          <a:lstStyle/>
          <a:p>
            <a:r>
              <a:rPr lang="en-US" sz="3000" b="1" dirty="0">
                <a:latin typeface="Lato" panose="020F0502020204030203" pitchFamily="34" charset="0"/>
              </a:rPr>
              <a:t>IDEA Formula Grant Eligibility</a:t>
            </a:r>
          </a:p>
        </p:txBody>
      </p:sp>
      <p:sp>
        <p:nvSpPr>
          <p:cNvPr id="6" name="Content Placeholder 5"/>
          <p:cNvSpPr>
            <a:spLocks noGrp="1"/>
          </p:cNvSpPr>
          <p:nvPr>
            <p:ph idx="12"/>
          </p:nvPr>
        </p:nvSpPr>
        <p:spPr>
          <a:xfrm>
            <a:off x="2480362" y="426720"/>
            <a:ext cx="6509811" cy="3979177"/>
          </a:xfrm>
        </p:spPr>
        <p:txBody>
          <a:bodyPr>
            <a:normAutofit lnSpcReduction="10000"/>
          </a:bodyPr>
          <a:lstStyle/>
          <a:p>
            <a:pPr lvl="0" defTabSz="914400">
              <a:lnSpc>
                <a:spcPct val="110000"/>
              </a:lnSpc>
              <a:spcBef>
                <a:spcPct val="20000"/>
              </a:spcBef>
              <a:buClr>
                <a:schemeClr val="accent1"/>
              </a:buClr>
              <a:buSzPct val="85000"/>
              <a:defRPr/>
            </a:pPr>
            <a:r>
              <a:rPr lang="en-US" sz="2000" dirty="0">
                <a:latin typeface="Lato" panose="020F0502020204030203" pitchFamily="34" charset="0"/>
              </a:rPr>
              <a:t>Under Wisconsin statute, the following agencies are responsible for FAPE (a free appropriate public education for students with disabilities):</a:t>
            </a:r>
            <a:endParaRPr lang="en-US" sz="500" dirty="0">
              <a:latin typeface="Lato" panose="020F0502020204030203" pitchFamily="34" charset="0"/>
            </a:endParaRPr>
          </a:p>
          <a:p>
            <a:pPr lvl="1">
              <a:spcBef>
                <a:spcPts val="600"/>
              </a:spcBef>
              <a:buClr>
                <a:schemeClr val="accent1"/>
              </a:buClr>
              <a:buSzPct val="125000"/>
              <a:buFont typeface="Arial" pitchFamily="34" charset="0"/>
              <a:buChar char="•"/>
            </a:pPr>
            <a:r>
              <a:rPr lang="en-US" sz="2200" dirty="0">
                <a:latin typeface="Lato" panose="020F0502020204030203" pitchFamily="34" charset="0"/>
              </a:rPr>
              <a:t>  </a:t>
            </a:r>
            <a:r>
              <a:rPr lang="en-US" sz="1900" dirty="0">
                <a:latin typeface="Lato" panose="020F0502020204030203" pitchFamily="34" charset="0"/>
              </a:rPr>
              <a:t>School districts </a:t>
            </a:r>
          </a:p>
          <a:p>
            <a:pPr lvl="1">
              <a:spcBef>
                <a:spcPct val="20000"/>
              </a:spcBef>
              <a:buClr>
                <a:schemeClr val="accent1"/>
              </a:buClr>
              <a:buSzPct val="125000"/>
              <a:buFont typeface="Arial" pitchFamily="34" charset="0"/>
              <a:buChar char="•"/>
            </a:pPr>
            <a:r>
              <a:rPr lang="en-US" sz="1900" dirty="0">
                <a:latin typeface="Lato" panose="020F0502020204030203" pitchFamily="34" charset="0"/>
              </a:rPr>
              <a:t>  Independent charter schools</a:t>
            </a:r>
          </a:p>
          <a:p>
            <a:pPr lvl="1">
              <a:spcBef>
                <a:spcPct val="20000"/>
              </a:spcBef>
              <a:buClr>
                <a:schemeClr val="accent1"/>
              </a:buClr>
              <a:buSzPct val="125000"/>
              <a:buFont typeface="Arial" pitchFamily="34" charset="0"/>
              <a:buChar char="•"/>
            </a:pPr>
            <a:r>
              <a:rPr lang="en-US" sz="1900" dirty="0">
                <a:latin typeface="Lato" panose="020F0502020204030203" pitchFamily="34" charset="0"/>
              </a:rPr>
              <a:t>  Department of Corrections </a:t>
            </a:r>
          </a:p>
          <a:p>
            <a:pPr lvl="1">
              <a:spcBef>
                <a:spcPct val="20000"/>
              </a:spcBef>
              <a:buClr>
                <a:schemeClr val="accent1"/>
              </a:buClr>
              <a:buSzPct val="125000"/>
              <a:buFont typeface="Arial" pitchFamily="34" charset="0"/>
              <a:buChar char="•"/>
            </a:pPr>
            <a:r>
              <a:rPr lang="en-US" sz="1900" dirty="0">
                <a:latin typeface="Lato" panose="020F0502020204030203" pitchFamily="34" charset="0"/>
              </a:rPr>
              <a:t>  Department of Health Services</a:t>
            </a:r>
            <a:endParaRPr lang="en-US" dirty="0">
              <a:latin typeface="Lato" panose="020F0502020204030203" pitchFamily="34" charset="0"/>
            </a:endParaRPr>
          </a:p>
          <a:p>
            <a:pPr lvl="0" defTabSz="914400">
              <a:lnSpc>
                <a:spcPct val="110000"/>
              </a:lnSpc>
              <a:spcBef>
                <a:spcPct val="20000"/>
              </a:spcBef>
              <a:buClr>
                <a:schemeClr val="accent1"/>
              </a:buClr>
              <a:buSzPct val="85000"/>
              <a:defRPr/>
            </a:pPr>
            <a:br>
              <a:rPr lang="en-US" sz="2000" dirty="0">
                <a:latin typeface="Lato" panose="020F0502020204030203" pitchFamily="34" charset="0"/>
              </a:rPr>
            </a:br>
            <a:r>
              <a:rPr lang="en-US" sz="2000" dirty="0">
                <a:latin typeface="Lato" panose="020F0502020204030203" pitchFamily="34" charset="0"/>
              </a:rPr>
              <a:t>Other agencies, such as CESAs and CCDEBs, are not responsible for FAPE and are thus not eligible for IDEA formula funding.</a:t>
            </a:r>
            <a:endParaRPr lang="en-US" sz="2000" dirty="0"/>
          </a:p>
        </p:txBody>
      </p:sp>
    </p:spTree>
    <p:extLst>
      <p:ext uri="{BB962C8B-B14F-4D97-AF65-F5344CB8AC3E}">
        <p14:creationId xmlns:p14="http://schemas.microsoft.com/office/powerpoint/2010/main" val="2264016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custDataLst>
              <p:tags r:id="rId1"/>
            </p:custDataLst>
          </p:nvPr>
        </p:nvGraphicFramePr>
        <p:xfrm>
          <a:off x="1370888" y="118928"/>
          <a:ext cx="5943600" cy="416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5561888" y="-109672"/>
            <a:ext cx="335280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Lato" panose="020F0502020204030203" pitchFamily="34" charset="0"/>
                <a:ea typeface="+mn-ea"/>
                <a:cs typeface="+mn-cs"/>
              </a:rPr>
              <a:t>Base Payments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Lato" panose="020F0502020204030203" pitchFamily="34" charset="0"/>
                <a:ea typeface="+mn-ea"/>
                <a:cs typeface="+mn-cs"/>
              </a:rPr>
              <a:t>Each LEA generates a </a:t>
            </a:r>
            <a:br>
              <a:rPr kumimoji="0" lang="en-US" sz="1800" b="0" i="0" u="none" strike="noStrike" kern="1200" cap="none" spc="0" normalizeH="0" baseline="0" noProof="0" dirty="0">
                <a:ln>
                  <a:noFill/>
                </a:ln>
                <a:solidFill>
                  <a:srgbClr val="002060"/>
                </a:solidFill>
                <a:effectLst/>
                <a:uLnTx/>
                <a:uFillTx/>
                <a:latin typeface="Lato" panose="020F0502020204030203" pitchFamily="34" charset="0"/>
                <a:ea typeface="+mn-ea"/>
                <a:cs typeface="+mn-cs"/>
              </a:rPr>
            </a:br>
            <a:r>
              <a:rPr kumimoji="0" lang="en-US" sz="1800" b="0" i="0" u="none" strike="noStrike" kern="1200" cap="none" spc="0" normalizeH="0" baseline="0" noProof="0" dirty="0">
                <a:ln>
                  <a:noFill/>
                </a:ln>
                <a:solidFill>
                  <a:srgbClr val="002060"/>
                </a:solidFill>
                <a:effectLst/>
                <a:uLnTx/>
                <a:uFillTx/>
                <a:latin typeface="Lato" panose="020F0502020204030203" pitchFamily="34" charset="0"/>
                <a:ea typeface="+mn-ea"/>
                <a:cs typeface="+mn-cs"/>
              </a:rPr>
              <a:t>“base amount” established</a:t>
            </a:r>
            <a:br>
              <a:rPr kumimoji="0" lang="en-US" sz="1800" b="0" i="0" u="none" strike="noStrike" kern="1200" cap="none" spc="0" normalizeH="0" baseline="0" noProof="0" dirty="0">
                <a:ln>
                  <a:noFill/>
                </a:ln>
                <a:solidFill>
                  <a:srgbClr val="002060"/>
                </a:solidFill>
                <a:effectLst/>
                <a:uLnTx/>
                <a:uFillTx/>
                <a:latin typeface="Lato" panose="020F0502020204030203" pitchFamily="34" charset="0"/>
                <a:ea typeface="+mn-ea"/>
                <a:cs typeface="+mn-cs"/>
              </a:rPr>
            </a:br>
            <a:r>
              <a:rPr kumimoji="0" lang="en-US" sz="1800" b="0" i="0" u="none" strike="noStrike" kern="1200" cap="none" spc="0" normalizeH="0" baseline="0" noProof="0" dirty="0">
                <a:ln>
                  <a:noFill/>
                </a:ln>
                <a:solidFill>
                  <a:srgbClr val="002060"/>
                </a:solidFill>
                <a:effectLst/>
                <a:uLnTx/>
                <a:uFillTx/>
                <a:latin typeface="Lato" panose="020F0502020204030203" pitchFamily="34" charset="0"/>
                <a:ea typeface="+mn-ea"/>
                <a:cs typeface="+mn-cs"/>
              </a:rPr>
              <a:t>with child count data reported in the late 1990s.</a:t>
            </a:r>
          </a:p>
        </p:txBody>
      </p:sp>
      <p:sp>
        <p:nvSpPr>
          <p:cNvPr id="7" name="Rectangle 6"/>
          <p:cNvSpPr/>
          <p:nvPr/>
        </p:nvSpPr>
        <p:spPr>
          <a:xfrm>
            <a:off x="151688" y="880928"/>
            <a:ext cx="28194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B"/>
                </a:solidFill>
                <a:effectLst/>
                <a:uLnTx/>
                <a:uFillTx/>
                <a:latin typeface="Lato" panose="020F0502020204030203" pitchFamily="34" charset="0"/>
                <a:ea typeface="+mn-ea"/>
                <a:cs typeface="+mn-cs"/>
              </a:rPr>
              <a:t>IDEA Increases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B"/>
                </a:solidFill>
                <a:effectLst/>
                <a:uLnTx/>
                <a:uFillTx/>
                <a:latin typeface="Lato" panose="020F0502020204030203" pitchFamily="34" charset="0"/>
                <a:ea typeface="+mn-ea"/>
                <a:cs typeface="+mn-cs"/>
              </a:rPr>
              <a:t>Since the base amounts were established, the award to Wisconsin has increased creating “new funds.”</a:t>
            </a:r>
          </a:p>
        </p:txBody>
      </p:sp>
      <p:sp>
        <p:nvSpPr>
          <p:cNvPr id="8" name="Rectangle 7"/>
          <p:cNvSpPr/>
          <p:nvPr/>
        </p:nvSpPr>
        <p:spPr>
          <a:xfrm>
            <a:off x="307649" y="4096283"/>
            <a:ext cx="87630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4853">
                    <a:lumMod val="75000"/>
                  </a:srgbClr>
                </a:solidFill>
                <a:effectLst/>
                <a:uLnTx/>
                <a:uFillTx/>
                <a:latin typeface="Lato" panose="020F0502020204030203" pitchFamily="34" charset="0"/>
                <a:ea typeface="+mn-ea"/>
                <a:cs typeface="+mn-cs"/>
              </a:rPr>
              <a:t>85% Enrollment &amp; 15% Poverty Count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853">
                    <a:lumMod val="75000"/>
                  </a:srgbClr>
                </a:solidFill>
                <a:effectLst/>
                <a:uLnTx/>
                <a:uFillTx/>
                <a:latin typeface="Lato" panose="020F0502020204030203" pitchFamily="34" charset="0"/>
                <a:ea typeface="+mn-ea"/>
                <a:cs typeface="+mn-cs"/>
              </a:rPr>
              <a:t>IDEA funds not obligated for base payments are distributed based on an LEA’s total student enrollment and the number of students living in poverty.</a:t>
            </a:r>
          </a:p>
        </p:txBody>
      </p:sp>
    </p:spTree>
    <p:extLst>
      <p:ext uri="{BB962C8B-B14F-4D97-AF65-F5344CB8AC3E}">
        <p14:creationId xmlns:p14="http://schemas.microsoft.com/office/powerpoint/2010/main" val="4201728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fill="hold" grpId="0" nodeType="withEffect">
                                  <p:stCondLst>
                                    <p:cond delay="0"/>
                                  </p:stCondLst>
                                  <p:childTnLst>
                                    <p:animClr clrSpc="hsl" dir="cw">
                                      <p:cBhvr override="childStyle">
                                        <p:cTn id="6" dur="2000" fill="hold"/>
                                        <p:tgtEl>
                                          <p:spTgt spid="5">
                                            <p:graphicEl>
                                              <a:dgm id="{1A6979BB-18A6-4DBC-97A7-432D4A920256}"/>
                                            </p:graphicEl>
                                          </p:spTgt>
                                        </p:tgtEl>
                                        <p:attrNameLst>
                                          <p:attrName>style.color</p:attrName>
                                        </p:attrNameLst>
                                      </p:cBhvr>
                                      <p:by>
                                        <p:hsl h="-7200000" s="0" l="0"/>
                                      </p:by>
                                    </p:animClr>
                                    <p:animClr clrSpc="hsl" dir="cw">
                                      <p:cBhvr>
                                        <p:cTn id="7" dur="2000" fill="hold"/>
                                        <p:tgtEl>
                                          <p:spTgt spid="5">
                                            <p:graphicEl>
                                              <a:dgm id="{1A6979BB-18A6-4DBC-97A7-432D4A920256}"/>
                                            </p:graphicEl>
                                          </p:spTgt>
                                        </p:tgtEl>
                                        <p:attrNameLst>
                                          <p:attrName>fillcolor</p:attrName>
                                        </p:attrNameLst>
                                      </p:cBhvr>
                                      <p:by>
                                        <p:hsl h="-7200000" s="0" l="0"/>
                                      </p:by>
                                    </p:animClr>
                                    <p:animClr clrSpc="hsl" dir="cw">
                                      <p:cBhvr>
                                        <p:cTn id="8" dur="2000" fill="hold"/>
                                        <p:tgtEl>
                                          <p:spTgt spid="5">
                                            <p:graphicEl>
                                              <a:dgm id="{1A6979BB-18A6-4DBC-97A7-432D4A920256}"/>
                                            </p:graphicEl>
                                          </p:spTgt>
                                        </p:tgtEl>
                                        <p:attrNameLst>
                                          <p:attrName>stroke.color</p:attrName>
                                        </p:attrNameLst>
                                      </p:cBhvr>
                                      <p:by>
                                        <p:hsl h="-7200000" s="0" l="0"/>
                                      </p:by>
                                    </p:animClr>
                                    <p:set>
                                      <p:cBhvr>
                                        <p:cTn id="9" dur="2000" fill="hold"/>
                                        <p:tgtEl>
                                          <p:spTgt spid="5">
                                            <p:graphicEl>
                                              <a:dgm id="{1A6979BB-18A6-4DBC-97A7-432D4A920256}"/>
                                            </p:graphicEl>
                                          </p:spTgt>
                                        </p:tgtEl>
                                        <p:attrNameLst>
                                          <p:attrName>fill.type</p:attrName>
                                        </p:attrNameLst>
                                      </p:cBhvr>
                                      <p:to>
                                        <p:strVal val="solid"/>
                                      </p:to>
                                    </p:set>
                                  </p:childTnLst>
                                </p:cTn>
                              </p:par>
                              <p:par>
                                <p:cTn id="10" presetID="22" presetClass="emph" presetSubtype="0" fill="hold" grpId="0" nodeType="withEffect">
                                  <p:stCondLst>
                                    <p:cond delay="0"/>
                                  </p:stCondLst>
                                  <p:childTnLst>
                                    <p:animClr clrSpc="hsl" dir="cw">
                                      <p:cBhvr override="childStyle">
                                        <p:cTn id="11" dur="2000" fill="hold"/>
                                        <p:tgtEl>
                                          <p:spTgt spid="5">
                                            <p:graphicEl>
                                              <a:dgm id="{F52A5775-090F-43F1-872B-8498F6F5841D}"/>
                                            </p:graphicEl>
                                          </p:spTgt>
                                        </p:tgtEl>
                                        <p:attrNameLst>
                                          <p:attrName>style.color</p:attrName>
                                        </p:attrNameLst>
                                      </p:cBhvr>
                                      <p:by>
                                        <p:hsl h="-7200000" s="0" l="0"/>
                                      </p:by>
                                    </p:animClr>
                                    <p:animClr clrSpc="hsl" dir="cw">
                                      <p:cBhvr>
                                        <p:cTn id="12" dur="2000" fill="hold"/>
                                        <p:tgtEl>
                                          <p:spTgt spid="5">
                                            <p:graphicEl>
                                              <a:dgm id="{F52A5775-090F-43F1-872B-8498F6F5841D}"/>
                                            </p:graphicEl>
                                          </p:spTgt>
                                        </p:tgtEl>
                                        <p:attrNameLst>
                                          <p:attrName>fillcolor</p:attrName>
                                        </p:attrNameLst>
                                      </p:cBhvr>
                                      <p:by>
                                        <p:hsl h="-7200000" s="0" l="0"/>
                                      </p:by>
                                    </p:animClr>
                                    <p:animClr clrSpc="hsl" dir="cw">
                                      <p:cBhvr>
                                        <p:cTn id="13" dur="2000" fill="hold"/>
                                        <p:tgtEl>
                                          <p:spTgt spid="5">
                                            <p:graphicEl>
                                              <a:dgm id="{F52A5775-090F-43F1-872B-8498F6F5841D}"/>
                                            </p:graphicEl>
                                          </p:spTgt>
                                        </p:tgtEl>
                                        <p:attrNameLst>
                                          <p:attrName>stroke.color</p:attrName>
                                        </p:attrNameLst>
                                      </p:cBhvr>
                                      <p:by>
                                        <p:hsl h="-7200000" s="0" l="0"/>
                                      </p:by>
                                    </p:animClr>
                                    <p:set>
                                      <p:cBhvr>
                                        <p:cTn id="14" dur="2000" fill="hold"/>
                                        <p:tgtEl>
                                          <p:spTgt spid="5">
                                            <p:graphicEl>
                                              <a:dgm id="{F52A5775-090F-43F1-872B-8498F6F5841D}"/>
                                            </p:graphicEl>
                                          </p:spTgt>
                                        </p:tgtEl>
                                        <p:attrNameLst>
                                          <p:attrName>fill.type</p:attrName>
                                        </p:attrNameLst>
                                      </p:cBhvr>
                                      <p:to>
                                        <p:strVal val="solid"/>
                                      </p:to>
                                    </p:set>
                                  </p:childTnLst>
                                </p:cTn>
                              </p:par>
                            </p:childTnLst>
                          </p:cTn>
                        </p:par>
                        <p:par>
                          <p:cTn id="15" fill="hold">
                            <p:stCondLst>
                              <p:cond delay="2000"/>
                            </p:stCondLst>
                            <p:childTnLst>
                              <p:par>
                                <p:cTn id="16" presetID="22" presetClass="emph" presetSubtype="0" fill="hold" grpId="0" nodeType="afterEffect">
                                  <p:stCondLst>
                                    <p:cond delay="0"/>
                                  </p:stCondLst>
                                  <p:childTnLst>
                                    <p:animClr clrSpc="hsl" dir="cw">
                                      <p:cBhvr override="childStyle">
                                        <p:cTn id="17" dur="2000" fill="hold"/>
                                        <p:tgtEl>
                                          <p:spTgt spid="5">
                                            <p:graphicEl>
                                              <a:dgm id="{5BA5EB1D-AF36-414D-AC4F-1054AE255781}"/>
                                            </p:graphicEl>
                                          </p:spTgt>
                                        </p:tgtEl>
                                        <p:attrNameLst>
                                          <p:attrName>style.color</p:attrName>
                                        </p:attrNameLst>
                                      </p:cBhvr>
                                      <p:by>
                                        <p:hsl h="-7200000" s="0" l="0"/>
                                      </p:by>
                                    </p:animClr>
                                    <p:animClr clrSpc="hsl" dir="cw">
                                      <p:cBhvr>
                                        <p:cTn id="18" dur="2000" fill="hold"/>
                                        <p:tgtEl>
                                          <p:spTgt spid="5">
                                            <p:graphicEl>
                                              <a:dgm id="{5BA5EB1D-AF36-414D-AC4F-1054AE255781}"/>
                                            </p:graphicEl>
                                          </p:spTgt>
                                        </p:tgtEl>
                                        <p:attrNameLst>
                                          <p:attrName>fillcolor</p:attrName>
                                        </p:attrNameLst>
                                      </p:cBhvr>
                                      <p:by>
                                        <p:hsl h="-7200000" s="0" l="0"/>
                                      </p:by>
                                    </p:animClr>
                                    <p:animClr clrSpc="hsl" dir="cw">
                                      <p:cBhvr>
                                        <p:cTn id="19" dur="2000" fill="hold"/>
                                        <p:tgtEl>
                                          <p:spTgt spid="5">
                                            <p:graphicEl>
                                              <a:dgm id="{5BA5EB1D-AF36-414D-AC4F-1054AE255781}"/>
                                            </p:graphicEl>
                                          </p:spTgt>
                                        </p:tgtEl>
                                        <p:attrNameLst>
                                          <p:attrName>stroke.color</p:attrName>
                                        </p:attrNameLst>
                                      </p:cBhvr>
                                      <p:by>
                                        <p:hsl h="-7200000" s="0" l="0"/>
                                      </p:by>
                                    </p:animClr>
                                    <p:set>
                                      <p:cBhvr>
                                        <p:cTn id="20" dur="2000" fill="hold"/>
                                        <p:tgtEl>
                                          <p:spTgt spid="5">
                                            <p:graphicEl>
                                              <a:dgm id="{5BA5EB1D-AF36-414D-AC4F-1054AE255781}"/>
                                            </p:graphicEl>
                                          </p:spTgt>
                                        </p:tgtEl>
                                        <p:attrNameLst>
                                          <p:attrName>fill.type</p:attrName>
                                        </p:attrNameLst>
                                      </p:cBhvr>
                                      <p:to>
                                        <p:strVal val="solid"/>
                                      </p:to>
                                    </p:set>
                                  </p:childTnLst>
                                </p:cTn>
                              </p:par>
                              <p:par>
                                <p:cTn id="21" presetID="22" presetClass="emph" presetSubtype="0" fill="hold" grpId="0" nodeType="withEffect">
                                  <p:stCondLst>
                                    <p:cond delay="0"/>
                                  </p:stCondLst>
                                  <p:childTnLst>
                                    <p:animClr clrSpc="hsl" dir="cw">
                                      <p:cBhvr override="childStyle">
                                        <p:cTn id="22" dur="2000" fill="hold"/>
                                        <p:tgtEl>
                                          <p:spTgt spid="5">
                                            <p:graphicEl>
                                              <a:dgm id="{8734AC3E-D60C-4DB2-A273-63663BA594C3}"/>
                                            </p:graphicEl>
                                          </p:spTgt>
                                        </p:tgtEl>
                                        <p:attrNameLst>
                                          <p:attrName>style.color</p:attrName>
                                        </p:attrNameLst>
                                      </p:cBhvr>
                                      <p:by>
                                        <p:hsl h="-7200000" s="0" l="0"/>
                                      </p:by>
                                    </p:animClr>
                                    <p:animClr clrSpc="hsl" dir="cw">
                                      <p:cBhvr>
                                        <p:cTn id="23" dur="2000" fill="hold"/>
                                        <p:tgtEl>
                                          <p:spTgt spid="5">
                                            <p:graphicEl>
                                              <a:dgm id="{8734AC3E-D60C-4DB2-A273-63663BA594C3}"/>
                                            </p:graphicEl>
                                          </p:spTgt>
                                        </p:tgtEl>
                                        <p:attrNameLst>
                                          <p:attrName>fillcolor</p:attrName>
                                        </p:attrNameLst>
                                      </p:cBhvr>
                                      <p:by>
                                        <p:hsl h="-7200000" s="0" l="0"/>
                                      </p:by>
                                    </p:animClr>
                                    <p:animClr clrSpc="hsl" dir="cw">
                                      <p:cBhvr>
                                        <p:cTn id="24" dur="2000" fill="hold"/>
                                        <p:tgtEl>
                                          <p:spTgt spid="5">
                                            <p:graphicEl>
                                              <a:dgm id="{8734AC3E-D60C-4DB2-A273-63663BA594C3}"/>
                                            </p:graphicEl>
                                          </p:spTgt>
                                        </p:tgtEl>
                                        <p:attrNameLst>
                                          <p:attrName>stroke.color</p:attrName>
                                        </p:attrNameLst>
                                      </p:cBhvr>
                                      <p:by>
                                        <p:hsl h="-7200000" s="0" l="0"/>
                                      </p:by>
                                    </p:animClr>
                                    <p:set>
                                      <p:cBhvr>
                                        <p:cTn id="25" dur="2000" fill="hold"/>
                                        <p:tgtEl>
                                          <p:spTgt spid="5">
                                            <p:graphicEl>
                                              <a:dgm id="{8734AC3E-D60C-4DB2-A273-63663BA594C3}"/>
                                            </p:graphicEl>
                                          </p:spTgt>
                                        </p:tgtEl>
                                        <p:attrNameLst>
                                          <p:attrName>fill.type</p:attrName>
                                        </p:attrNameLst>
                                      </p:cBhvr>
                                      <p:to>
                                        <p:strVal val="solid"/>
                                      </p:to>
                                    </p:set>
                                  </p:childTnLst>
                                </p:cTn>
                              </p:par>
                              <p:par>
                                <p:cTn id="26" presetID="22" presetClass="emph" presetSubtype="0" fill="hold" grpId="0" nodeType="withEffect">
                                  <p:stCondLst>
                                    <p:cond delay="0"/>
                                  </p:stCondLst>
                                  <p:childTnLst>
                                    <p:animClr clrSpc="hsl" dir="cw">
                                      <p:cBhvr override="childStyle">
                                        <p:cTn id="27" dur="2000" fill="hold"/>
                                        <p:tgtEl>
                                          <p:spTgt spid="5">
                                            <p:graphicEl>
                                              <a:dgm id="{5AD83638-9D8A-4CEE-854D-7F16D5652C4B}"/>
                                            </p:graphicEl>
                                          </p:spTgt>
                                        </p:tgtEl>
                                        <p:attrNameLst>
                                          <p:attrName>style.color</p:attrName>
                                        </p:attrNameLst>
                                      </p:cBhvr>
                                      <p:by>
                                        <p:hsl h="-7200000" s="0" l="0"/>
                                      </p:by>
                                    </p:animClr>
                                    <p:animClr clrSpc="hsl" dir="cw">
                                      <p:cBhvr>
                                        <p:cTn id="28" dur="2000" fill="hold"/>
                                        <p:tgtEl>
                                          <p:spTgt spid="5">
                                            <p:graphicEl>
                                              <a:dgm id="{5AD83638-9D8A-4CEE-854D-7F16D5652C4B}"/>
                                            </p:graphicEl>
                                          </p:spTgt>
                                        </p:tgtEl>
                                        <p:attrNameLst>
                                          <p:attrName>fillcolor</p:attrName>
                                        </p:attrNameLst>
                                      </p:cBhvr>
                                      <p:by>
                                        <p:hsl h="-7200000" s="0" l="0"/>
                                      </p:by>
                                    </p:animClr>
                                    <p:animClr clrSpc="hsl" dir="cw">
                                      <p:cBhvr>
                                        <p:cTn id="29" dur="2000" fill="hold"/>
                                        <p:tgtEl>
                                          <p:spTgt spid="5">
                                            <p:graphicEl>
                                              <a:dgm id="{5AD83638-9D8A-4CEE-854D-7F16D5652C4B}"/>
                                            </p:graphicEl>
                                          </p:spTgt>
                                        </p:tgtEl>
                                        <p:attrNameLst>
                                          <p:attrName>stroke.color</p:attrName>
                                        </p:attrNameLst>
                                      </p:cBhvr>
                                      <p:by>
                                        <p:hsl h="-7200000" s="0" l="0"/>
                                      </p:by>
                                    </p:animClr>
                                    <p:set>
                                      <p:cBhvr>
                                        <p:cTn id="30" dur="2000" fill="hold"/>
                                        <p:tgtEl>
                                          <p:spTgt spid="5">
                                            <p:graphicEl>
                                              <a:dgm id="{5AD83638-9D8A-4CEE-854D-7F16D5652C4B}"/>
                                            </p:graphicEl>
                                          </p:spTgt>
                                        </p:tgtEl>
                                        <p:attrNameLst>
                                          <p:attrName>fill.type</p:attrName>
                                        </p:attrNameLst>
                                      </p:cBhvr>
                                      <p:to>
                                        <p:strVal val="solid"/>
                                      </p:to>
                                    </p:se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childTnLst>
                          </p:cTn>
                        </p:par>
                        <p:par>
                          <p:cTn id="34" fill="hold">
                            <p:stCondLst>
                              <p:cond delay="4000"/>
                            </p:stCondLst>
                            <p:childTnLst>
                              <p:par>
                                <p:cTn id="35" presetID="22" presetClass="emph" presetSubtype="0" fill="hold" grpId="0" nodeType="afterEffect">
                                  <p:stCondLst>
                                    <p:cond delay="0"/>
                                  </p:stCondLst>
                                  <p:childTnLst>
                                    <p:animClr clrSpc="hsl" dir="cw">
                                      <p:cBhvr override="childStyle">
                                        <p:cTn id="36" dur="2000" fill="hold"/>
                                        <p:tgtEl>
                                          <p:spTgt spid="5">
                                            <p:graphicEl>
                                              <a:dgm id="{99E7487B-2AA1-4CE3-B264-2B08197A48F8}"/>
                                            </p:graphicEl>
                                          </p:spTgt>
                                        </p:tgtEl>
                                        <p:attrNameLst>
                                          <p:attrName>style.color</p:attrName>
                                        </p:attrNameLst>
                                      </p:cBhvr>
                                      <p:by>
                                        <p:hsl h="-7200000" s="0" l="0"/>
                                      </p:by>
                                    </p:animClr>
                                    <p:animClr clrSpc="hsl" dir="cw">
                                      <p:cBhvr>
                                        <p:cTn id="37" dur="2000" fill="hold"/>
                                        <p:tgtEl>
                                          <p:spTgt spid="5">
                                            <p:graphicEl>
                                              <a:dgm id="{99E7487B-2AA1-4CE3-B264-2B08197A48F8}"/>
                                            </p:graphicEl>
                                          </p:spTgt>
                                        </p:tgtEl>
                                        <p:attrNameLst>
                                          <p:attrName>fillcolor</p:attrName>
                                        </p:attrNameLst>
                                      </p:cBhvr>
                                      <p:by>
                                        <p:hsl h="-7200000" s="0" l="0"/>
                                      </p:by>
                                    </p:animClr>
                                    <p:animClr clrSpc="hsl" dir="cw">
                                      <p:cBhvr>
                                        <p:cTn id="38" dur="2000" fill="hold"/>
                                        <p:tgtEl>
                                          <p:spTgt spid="5">
                                            <p:graphicEl>
                                              <a:dgm id="{99E7487B-2AA1-4CE3-B264-2B08197A48F8}"/>
                                            </p:graphicEl>
                                          </p:spTgt>
                                        </p:tgtEl>
                                        <p:attrNameLst>
                                          <p:attrName>stroke.color</p:attrName>
                                        </p:attrNameLst>
                                      </p:cBhvr>
                                      <p:by>
                                        <p:hsl h="-7200000" s="0" l="0"/>
                                      </p:by>
                                    </p:animClr>
                                    <p:set>
                                      <p:cBhvr>
                                        <p:cTn id="39" dur="2000" fill="hold"/>
                                        <p:tgtEl>
                                          <p:spTgt spid="5">
                                            <p:graphicEl>
                                              <a:dgm id="{99E7487B-2AA1-4CE3-B264-2B08197A48F8}"/>
                                            </p:graphicEl>
                                          </p:spTgt>
                                        </p:tgtEl>
                                        <p:attrNameLst>
                                          <p:attrName>fill.type</p:attrName>
                                        </p:attrNameLst>
                                      </p:cBhvr>
                                      <p:to>
                                        <p:strVal val="solid"/>
                                      </p:to>
                                    </p:set>
                                  </p:childTnLst>
                                </p:cTn>
                              </p:par>
                              <p:par>
                                <p:cTn id="40" presetID="22" presetClass="emph" presetSubtype="0" fill="hold" grpId="0" nodeType="withEffect">
                                  <p:stCondLst>
                                    <p:cond delay="0"/>
                                  </p:stCondLst>
                                  <p:childTnLst>
                                    <p:animClr clrSpc="hsl" dir="cw">
                                      <p:cBhvr override="childStyle">
                                        <p:cTn id="41" dur="2000" fill="hold"/>
                                        <p:tgtEl>
                                          <p:spTgt spid="5">
                                            <p:graphicEl>
                                              <a:dgm id="{AD257540-DBDB-416A-A3AE-F24E966D2D8E}"/>
                                            </p:graphicEl>
                                          </p:spTgt>
                                        </p:tgtEl>
                                        <p:attrNameLst>
                                          <p:attrName>style.color</p:attrName>
                                        </p:attrNameLst>
                                      </p:cBhvr>
                                      <p:by>
                                        <p:hsl h="-7200000" s="0" l="0"/>
                                      </p:by>
                                    </p:animClr>
                                    <p:animClr clrSpc="hsl" dir="cw">
                                      <p:cBhvr>
                                        <p:cTn id="42" dur="2000" fill="hold"/>
                                        <p:tgtEl>
                                          <p:spTgt spid="5">
                                            <p:graphicEl>
                                              <a:dgm id="{AD257540-DBDB-416A-A3AE-F24E966D2D8E}"/>
                                            </p:graphicEl>
                                          </p:spTgt>
                                        </p:tgtEl>
                                        <p:attrNameLst>
                                          <p:attrName>fillcolor</p:attrName>
                                        </p:attrNameLst>
                                      </p:cBhvr>
                                      <p:by>
                                        <p:hsl h="-7200000" s="0" l="0"/>
                                      </p:by>
                                    </p:animClr>
                                    <p:animClr clrSpc="hsl" dir="cw">
                                      <p:cBhvr>
                                        <p:cTn id="43" dur="2000" fill="hold"/>
                                        <p:tgtEl>
                                          <p:spTgt spid="5">
                                            <p:graphicEl>
                                              <a:dgm id="{AD257540-DBDB-416A-A3AE-F24E966D2D8E}"/>
                                            </p:graphicEl>
                                          </p:spTgt>
                                        </p:tgtEl>
                                        <p:attrNameLst>
                                          <p:attrName>stroke.color</p:attrName>
                                        </p:attrNameLst>
                                      </p:cBhvr>
                                      <p:by>
                                        <p:hsl h="-7200000" s="0" l="0"/>
                                      </p:by>
                                    </p:animClr>
                                    <p:set>
                                      <p:cBhvr>
                                        <p:cTn id="44" dur="2000" fill="hold"/>
                                        <p:tgtEl>
                                          <p:spTgt spid="5">
                                            <p:graphicEl>
                                              <a:dgm id="{AD257540-DBDB-416A-A3AE-F24E966D2D8E}"/>
                                            </p:graphicEl>
                                          </p:spTgt>
                                        </p:tgtEl>
                                        <p:attrNameLst>
                                          <p:attrName>fill.type</p:attrName>
                                        </p:attrNameLst>
                                      </p:cBhvr>
                                      <p:to>
                                        <p:strVal val="solid"/>
                                      </p:to>
                                    </p:set>
                                  </p:childTnLst>
                                </p:cTn>
                              </p:par>
                              <p:par>
                                <p:cTn id="45" presetID="22" presetClass="emph" presetSubtype="0" fill="hold" grpId="0" nodeType="withEffect">
                                  <p:stCondLst>
                                    <p:cond delay="0"/>
                                  </p:stCondLst>
                                  <p:childTnLst>
                                    <p:animClr clrSpc="hsl" dir="cw">
                                      <p:cBhvr override="childStyle">
                                        <p:cTn id="46" dur="2000" fill="hold"/>
                                        <p:tgtEl>
                                          <p:spTgt spid="5">
                                            <p:graphicEl>
                                              <a:dgm id="{A2C8A3F1-774A-4D18-90E7-A6E29A08D6D3}"/>
                                            </p:graphicEl>
                                          </p:spTgt>
                                        </p:tgtEl>
                                        <p:attrNameLst>
                                          <p:attrName>style.color</p:attrName>
                                        </p:attrNameLst>
                                      </p:cBhvr>
                                      <p:by>
                                        <p:hsl h="-7200000" s="0" l="0"/>
                                      </p:by>
                                    </p:animClr>
                                    <p:animClr clrSpc="hsl" dir="cw">
                                      <p:cBhvr>
                                        <p:cTn id="47" dur="2000" fill="hold"/>
                                        <p:tgtEl>
                                          <p:spTgt spid="5">
                                            <p:graphicEl>
                                              <a:dgm id="{A2C8A3F1-774A-4D18-90E7-A6E29A08D6D3}"/>
                                            </p:graphicEl>
                                          </p:spTgt>
                                        </p:tgtEl>
                                        <p:attrNameLst>
                                          <p:attrName>fillcolor</p:attrName>
                                        </p:attrNameLst>
                                      </p:cBhvr>
                                      <p:by>
                                        <p:hsl h="-7200000" s="0" l="0"/>
                                      </p:by>
                                    </p:animClr>
                                    <p:animClr clrSpc="hsl" dir="cw">
                                      <p:cBhvr>
                                        <p:cTn id="48" dur="2000" fill="hold"/>
                                        <p:tgtEl>
                                          <p:spTgt spid="5">
                                            <p:graphicEl>
                                              <a:dgm id="{A2C8A3F1-774A-4D18-90E7-A6E29A08D6D3}"/>
                                            </p:graphicEl>
                                          </p:spTgt>
                                        </p:tgtEl>
                                        <p:attrNameLst>
                                          <p:attrName>stroke.color</p:attrName>
                                        </p:attrNameLst>
                                      </p:cBhvr>
                                      <p:by>
                                        <p:hsl h="-7200000" s="0" l="0"/>
                                      </p:by>
                                    </p:animClr>
                                    <p:set>
                                      <p:cBhvr>
                                        <p:cTn id="49" dur="2000" fill="hold"/>
                                        <p:tgtEl>
                                          <p:spTgt spid="5">
                                            <p:graphicEl>
                                              <a:dgm id="{A2C8A3F1-774A-4D18-90E7-A6E29A08D6D3}"/>
                                            </p:graphicEl>
                                          </p:spTgt>
                                        </p:tgtEl>
                                        <p:attrNameLst>
                                          <p:attrName>fill.type</p:attrName>
                                        </p:attrNameLst>
                                      </p:cBhvr>
                                      <p:to>
                                        <p:strVal val="solid"/>
                                      </p:to>
                                    </p:se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6000"/>
                            </p:stCondLst>
                            <p:childTnLst>
                              <p:par>
                                <p:cTn id="54" presetID="22" presetClass="emph" presetSubtype="0" fill="hold" grpId="0" nodeType="afterEffect">
                                  <p:stCondLst>
                                    <p:cond delay="0"/>
                                  </p:stCondLst>
                                  <p:childTnLst>
                                    <p:animClr clrSpc="hsl" dir="cw">
                                      <p:cBhvr override="childStyle">
                                        <p:cTn id="55" dur="2000" fill="hold"/>
                                        <p:tgtEl>
                                          <p:spTgt spid="5">
                                            <p:graphicEl>
                                              <a:dgm id="{A9D50A23-AE0E-44EE-A41C-6BA514A51002}"/>
                                            </p:graphicEl>
                                          </p:spTgt>
                                        </p:tgtEl>
                                        <p:attrNameLst>
                                          <p:attrName>style.color</p:attrName>
                                        </p:attrNameLst>
                                      </p:cBhvr>
                                      <p:by>
                                        <p:hsl h="-7200000" s="0" l="0"/>
                                      </p:by>
                                    </p:animClr>
                                    <p:animClr clrSpc="hsl" dir="cw">
                                      <p:cBhvr>
                                        <p:cTn id="56" dur="2000" fill="hold"/>
                                        <p:tgtEl>
                                          <p:spTgt spid="5">
                                            <p:graphicEl>
                                              <a:dgm id="{A9D50A23-AE0E-44EE-A41C-6BA514A51002}"/>
                                            </p:graphicEl>
                                          </p:spTgt>
                                        </p:tgtEl>
                                        <p:attrNameLst>
                                          <p:attrName>fillcolor</p:attrName>
                                        </p:attrNameLst>
                                      </p:cBhvr>
                                      <p:by>
                                        <p:hsl h="-7200000" s="0" l="0"/>
                                      </p:by>
                                    </p:animClr>
                                    <p:animClr clrSpc="hsl" dir="cw">
                                      <p:cBhvr>
                                        <p:cTn id="57" dur="2000" fill="hold"/>
                                        <p:tgtEl>
                                          <p:spTgt spid="5">
                                            <p:graphicEl>
                                              <a:dgm id="{A9D50A23-AE0E-44EE-A41C-6BA514A51002}"/>
                                            </p:graphicEl>
                                          </p:spTgt>
                                        </p:tgtEl>
                                        <p:attrNameLst>
                                          <p:attrName>stroke.color</p:attrName>
                                        </p:attrNameLst>
                                      </p:cBhvr>
                                      <p:by>
                                        <p:hsl h="-7200000" s="0" l="0"/>
                                      </p:by>
                                    </p:animClr>
                                    <p:set>
                                      <p:cBhvr>
                                        <p:cTn id="58" dur="2000" fill="hold"/>
                                        <p:tgtEl>
                                          <p:spTgt spid="5">
                                            <p:graphicEl>
                                              <a:dgm id="{A9D50A23-AE0E-44EE-A41C-6BA514A51002}"/>
                                            </p:graphicEl>
                                          </p:spTgt>
                                        </p:tgtEl>
                                        <p:attrNameLst>
                                          <p:attrName>fill.type</p:attrName>
                                        </p:attrNameLst>
                                      </p:cBhvr>
                                      <p:to>
                                        <p:strVal val="solid"/>
                                      </p:to>
                                    </p:set>
                                  </p:childTnLst>
                                </p:cTn>
                              </p:par>
                              <p:par>
                                <p:cTn id="59" presetID="22" presetClass="emph" presetSubtype="0" fill="hold" grpId="0" nodeType="withEffect">
                                  <p:stCondLst>
                                    <p:cond delay="0"/>
                                  </p:stCondLst>
                                  <p:childTnLst>
                                    <p:animClr clrSpc="hsl" dir="cw">
                                      <p:cBhvr override="childStyle">
                                        <p:cTn id="60" dur="2000" fill="hold"/>
                                        <p:tgtEl>
                                          <p:spTgt spid="5">
                                            <p:graphicEl>
                                              <a:dgm id="{1389E944-B29D-483A-B084-4EF098B48FCA}"/>
                                            </p:graphicEl>
                                          </p:spTgt>
                                        </p:tgtEl>
                                        <p:attrNameLst>
                                          <p:attrName>style.color</p:attrName>
                                        </p:attrNameLst>
                                      </p:cBhvr>
                                      <p:by>
                                        <p:hsl h="-7200000" s="0" l="0"/>
                                      </p:by>
                                    </p:animClr>
                                    <p:animClr clrSpc="hsl" dir="cw">
                                      <p:cBhvr>
                                        <p:cTn id="61" dur="2000" fill="hold"/>
                                        <p:tgtEl>
                                          <p:spTgt spid="5">
                                            <p:graphicEl>
                                              <a:dgm id="{1389E944-B29D-483A-B084-4EF098B48FCA}"/>
                                            </p:graphicEl>
                                          </p:spTgt>
                                        </p:tgtEl>
                                        <p:attrNameLst>
                                          <p:attrName>fillcolor</p:attrName>
                                        </p:attrNameLst>
                                      </p:cBhvr>
                                      <p:by>
                                        <p:hsl h="-7200000" s="0" l="0"/>
                                      </p:by>
                                    </p:animClr>
                                    <p:animClr clrSpc="hsl" dir="cw">
                                      <p:cBhvr>
                                        <p:cTn id="62" dur="2000" fill="hold"/>
                                        <p:tgtEl>
                                          <p:spTgt spid="5">
                                            <p:graphicEl>
                                              <a:dgm id="{1389E944-B29D-483A-B084-4EF098B48FCA}"/>
                                            </p:graphicEl>
                                          </p:spTgt>
                                        </p:tgtEl>
                                        <p:attrNameLst>
                                          <p:attrName>stroke.color</p:attrName>
                                        </p:attrNameLst>
                                      </p:cBhvr>
                                      <p:by>
                                        <p:hsl h="-7200000" s="0" l="0"/>
                                      </p:by>
                                    </p:animClr>
                                    <p:set>
                                      <p:cBhvr>
                                        <p:cTn id="63" dur="2000" fill="hold"/>
                                        <p:tgtEl>
                                          <p:spTgt spid="5">
                                            <p:graphicEl>
                                              <a:dgm id="{1389E944-B29D-483A-B084-4EF098B48FCA}"/>
                                            </p:graphicEl>
                                          </p:spTgt>
                                        </p:tgtEl>
                                        <p:attrNameLst>
                                          <p:attrName>fill.type</p:attrName>
                                        </p:attrNameLst>
                                      </p:cBhvr>
                                      <p:to>
                                        <p:strVal val="solid"/>
                                      </p:to>
                                    </p:set>
                                  </p:childTnLst>
                                </p:cTn>
                              </p:par>
                              <p:par>
                                <p:cTn id="64" presetID="22" presetClass="emph" presetSubtype="0" fill="hold" grpId="0" nodeType="withEffect">
                                  <p:stCondLst>
                                    <p:cond delay="0"/>
                                  </p:stCondLst>
                                  <p:childTnLst>
                                    <p:animClr clrSpc="hsl" dir="cw">
                                      <p:cBhvr override="childStyle">
                                        <p:cTn id="65" dur="2000" fill="hold"/>
                                        <p:tgtEl>
                                          <p:spTgt spid="5">
                                            <p:graphicEl>
                                              <a:dgm id="{CEFD7EE7-644C-4C4C-A9DD-CA02B280B35B}"/>
                                            </p:graphicEl>
                                          </p:spTgt>
                                        </p:tgtEl>
                                        <p:attrNameLst>
                                          <p:attrName>style.color</p:attrName>
                                        </p:attrNameLst>
                                      </p:cBhvr>
                                      <p:by>
                                        <p:hsl h="-7200000" s="0" l="0"/>
                                      </p:by>
                                    </p:animClr>
                                    <p:animClr clrSpc="hsl" dir="cw">
                                      <p:cBhvr>
                                        <p:cTn id="66" dur="2000" fill="hold"/>
                                        <p:tgtEl>
                                          <p:spTgt spid="5">
                                            <p:graphicEl>
                                              <a:dgm id="{CEFD7EE7-644C-4C4C-A9DD-CA02B280B35B}"/>
                                            </p:graphicEl>
                                          </p:spTgt>
                                        </p:tgtEl>
                                        <p:attrNameLst>
                                          <p:attrName>fillcolor</p:attrName>
                                        </p:attrNameLst>
                                      </p:cBhvr>
                                      <p:by>
                                        <p:hsl h="-7200000" s="0" l="0"/>
                                      </p:by>
                                    </p:animClr>
                                    <p:animClr clrSpc="hsl" dir="cw">
                                      <p:cBhvr>
                                        <p:cTn id="67" dur="2000" fill="hold"/>
                                        <p:tgtEl>
                                          <p:spTgt spid="5">
                                            <p:graphicEl>
                                              <a:dgm id="{CEFD7EE7-644C-4C4C-A9DD-CA02B280B35B}"/>
                                            </p:graphicEl>
                                          </p:spTgt>
                                        </p:tgtEl>
                                        <p:attrNameLst>
                                          <p:attrName>stroke.color</p:attrName>
                                        </p:attrNameLst>
                                      </p:cBhvr>
                                      <p:by>
                                        <p:hsl h="-7200000" s="0" l="0"/>
                                      </p:by>
                                    </p:animClr>
                                    <p:set>
                                      <p:cBhvr>
                                        <p:cTn id="68" dur="2000" fill="hold"/>
                                        <p:tgtEl>
                                          <p:spTgt spid="5">
                                            <p:graphicEl>
                                              <a:dgm id="{CEFD7EE7-644C-4C4C-A9DD-CA02B280B35B}"/>
                                            </p:graphicEl>
                                          </p:spTgt>
                                        </p:tgtEl>
                                        <p:attrNameLst>
                                          <p:attrName>fill.type</p:attrName>
                                        </p:attrNameLst>
                                      </p:cBhvr>
                                      <p:to>
                                        <p:strVal val="solid"/>
                                      </p:to>
                                    </p:set>
                                  </p:childTnLst>
                                </p:cTn>
                              </p:par>
                            </p:childTnLst>
                          </p:cTn>
                        </p:par>
                        <p:par>
                          <p:cTn id="69" fill="hold">
                            <p:stCondLst>
                              <p:cond delay="8000"/>
                            </p:stCondLst>
                            <p:childTnLst>
                              <p:par>
                                <p:cTn id="70" presetID="22" presetClass="emph" presetSubtype="0" fill="hold" grpId="0" nodeType="afterEffect">
                                  <p:stCondLst>
                                    <p:cond delay="0"/>
                                  </p:stCondLst>
                                  <p:childTnLst>
                                    <p:animClr clrSpc="hsl" dir="cw">
                                      <p:cBhvr override="childStyle">
                                        <p:cTn id="71" dur="2000" fill="hold"/>
                                        <p:tgtEl>
                                          <p:spTgt spid="5">
                                            <p:graphicEl>
                                              <a:dgm id="{A0331176-1EB6-4DE2-85BF-D6D4CC5E3553}"/>
                                            </p:graphicEl>
                                          </p:spTgt>
                                        </p:tgtEl>
                                        <p:attrNameLst>
                                          <p:attrName>style.color</p:attrName>
                                        </p:attrNameLst>
                                      </p:cBhvr>
                                      <p:by>
                                        <p:hsl h="-7200000" s="0" l="0"/>
                                      </p:by>
                                    </p:animClr>
                                    <p:animClr clrSpc="hsl" dir="cw">
                                      <p:cBhvr>
                                        <p:cTn id="72" dur="2000" fill="hold"/>
                                        <p:tgtEl>
                                          <p:spTgt spid="5">
                                            <p:graphicEl>
                                              <a:dgm id="{A0331176-1EB6-4DE2-85BF-D6D4CC5E3553}"/>
                                            </p:graphicEl>
                                          </p:spTgt>
                                        </p:tgtEl>
                                        <p:attrNameLst>
                                          <p:attrName>fillcolor</p:attrName>
                                        </p:attrNameLst>
                                      </p:cBhvr>
                                      <p:by>
                                        <p:hsl h="-7200000" s="0" l="0"/>
                                      </p:by>
                                    </p:animClr>
                                    <p:animClr clrSpc="hsl" dir="cw">
                                      <p:cBhvr>
                                        <p:cTn id="73" dur="2000" fill="hold"/>
                                        <p:tgtEl>
                                          <p:spTgt spid="5">
                                            <p:graphicEl>
                                              <a:dgm id="{A0331176-1EB6-4DE2-85BF-D6D4CC5E3553}"/>
                                            </p:graphicEl>
                                          </p:spTgt>
                                        </p:tgtEl>
                                        <p:attrNameLst>
                                          <p:attrName>stroke.color</p:attrName>
                                        </p:attrNameLst>
                                      </p:cBhvr>
                                      <p:by>
                                        <p:hsl h="-7200000" s="0" l="0"/>
                                      </p:by>
                                    </p:animClr>
                                    <p:set>
                                      <p:cBhvr>
                                        <p:cTn id="74" dur="2000" fill="hold"/>
                                        <p:tgtEl>
                                          <p:spTgt spid="5">
                                            <p:graphicEl>
                                              <a:dgm id="{A0331176-1EB6-4DE2-85BF-D6D4CC5E3553}"/>
                                            </p:graphicEl>
                                          </p:spTgt>
                                        </p:tgtEl>
                                        <p:attrNameLst>
                                          <p:attrName>fill.type</p:attrName>
                                        </p:attrNameLst>
                                      </p:cBhvr>
                                      <p:to>
                                        <p:strVal val="solid"/>
                                      </p:to>
                                    </p:set>
                                  </p:childTnLst>
                                </p:cTn>
                              </p:par>
                              <p:par>
                                <p:cTn id="75" presetID="22" presetClass="emph" presetSubtype="0" fill="hold" grpId="0" nodeType="withEffect">
                                  <p:stCondLst>
                                    <p:cond delay="0"/>
                                  </p:stCondLst>
                                  <p:childTnLst>
                                    <p:animClr clrSpc="hsl" dir="cw">
                                      <p:cBhvr override="childStyle">
                                        <p:cTn id="76" dur="2000" fill="hold"/>
                                        <p:tgtEl>
                                          <p:spTgt spid="5">
                                            <p:graphicEl>
                                              <a:dgm id="{EDEAFE07-C536-4ED3-863C-0EDFBA16F406}"/>
                                            </p:graphicEl>
                                          </p:spTgt>
                                        </p:tgtEl>
                                        <p:attrNameLst>
                                          <p:attrName>style.color</p:attrName>
                                        </p:attrNameLst>
                                      </p:cBhvr>
                                      <p:by>
                                        <p:hsl h="-7200000" s="0" l="0"/>
                                      </p:by>
                                    </p:animClr>
                                    <p:animClr clrSpc="hsl" dir="cw">
                                      <p:cBhvr>
                                        <p:cTn id="77" dur="2000" fill="hold"/>
                                        <p:tgtEl>
                                          <p:spTgt spid="5">
                                            <p:graphicEl>
                                              <a:dgm id="{EDEAFE07-C536-4ED3-863C-0EDFBA16F406}"/>
                                            </p:graphicEl>
                                          </p:spTgt>
                                        </p:tgtEl>
                                        <p:attrNameLst>
                                          <p:attrName>fillcolor</p:attrName>
                                        </p:attrNameLst>
                                      </p:cBhvr>
                                      <p:by>
                                        <p:hsl h="-7200000" s="0" l="0"/>
                                      </p:by>
                                    </p:animClr>
                                    <p:animClr clrSpc="hsl" dir="cw">
                                      <p:cBhvr>
                                        <p:cTn id="78" dur="2000" fill="hold"/>
                                        <p:tgtEl>
                                          <p:spTgt spid="5">
                                            <p:graphicEl>
                                              <a:dgm id="{EDEAFE07-C536-4ED3-863C-0EDFBA16F406}"/>
                                            </p:graphicEl>
                                          </p:spTgt>
                                        </p:tgtEl>
                                        <p:attrNameLst>
                                          <p:attrName>stroke.color</p:attrName>
                                        </p:attrNameLst>
                                      </p:cBhvr>
                                      <p:by>
                                        <p:hsl h="-7200000" s="0" l="0"/>
                                      </p:by>
                                    </p:animClr>
                                    <p:set>
                                      <p:cBhvr>
                                        <p:cTn id="79" dur="2000" fill="hold"/>
                                        <p:tgtEl>
                                          <p:spTgt spid="5">
                                            <p:graphicEl>
                                              <a:dgm id="{EDEAFE07-C536-4ED3-863C-0EDFBA16F406}"/>
                                            </p:graphicEl>
                                          </p:spTgt>
                                        </p:tgtEl>
                                        <p:attrNameLst>
                                          <p:attrName>fill.type</p:attrName>
                                        </p:attrNameLst>
                                      </p:cBhvr>
                                      <p:to>
                                        <p:strVal val="solid"/>
                                      </p:to>
                                    </p:set>
                                  </p:childTnLst>
                                </p:cTn>
                              </p:par>
                              <p:par>
                                <p:cTn id="80" presetID="22" presetClass="emph" presetSubtype="0" fill="hold" grpId="0" nodeType="withEffect">
                                  <p:stCondLst>
                                    <p:cond delay="0"/>
                                  </p:stCondLst>
                                  <p:childTnLst>
                                    <p:animClr clrSpc="hsl" dir="cw">
                                      <p:cBhvr override="childStyle">
                                        <p:cTn id="81" dur="2000" fill="hold"/>
                                        <p:tgtEl>
                                          <p:spTgt spid="5">
                                            <p:graphicEl>
                                              <a:dgm id="{01A3B131-73FB-41D3-94D3-B5DF2C7BBBC1}"/>
                                            </p:graphicEl>
                                          </p:spTgt>
                                        </p:tgtEl>
                                        <p:attrNameLst>
                                          <p:attrName>style.color</p:attrName>
                                        </p:attrNameLst>
                                      </p:cBhvr>
                                      <p:by>
                                        <p:hsl h="-7200000" s="0" l="0"/>
                                      </p:by>
                                    </p:animClr>
                                    <p:animClr clrSpc="hsl" dir="cw">
                                      <p:cBhvr>
                                        <p:cTn id="82" dur="2000" fill="hold"/>
                                        <p:tgtEl>
                                          <p:spTgt spid="5">
                                            <p:graphicEl>
                                              <a:dgm id="{01A3B131-73FB-41D3-94D3-B5DF2C7BBBC1}"/>
                                            </p:graphicEl>
                                          </p:spTgt>
                                        </p:tgtEl>
                                        <p:attrNameLst>
                                          <p:attrName>fillcolor</p:attrName>
                                        </p:attrNameLst>
                                      </p:cBhvr>
                                      <p:by>
                                        <p:hsl h="-7200000" s="0" l="0"/>
                                      </p:by>
                                    </p:animClr>
                                    <p:animClr clrSpc="hsl" dir="cw">
                                      <p:cBhvr>
                                        <p:cTn id="83" dur="2000" fill="hold"/>
                                        <p:tgtEl>
                                          <p:spTgt spid="5">
                                            <p:graphicEl>
                                              <a:dgm id="{01A3B131-73FB-41D3-94D3-B5DF2C7BBBC1}"/>
                                            </p:graphicEl>
                                          </p:spTgt>
                                        </p:tgtEl>
                                        <p:attrNameLst>
                                          <p:attrName>stroke.color</p:attrName>
                                        </p:attrNameLst>
                                      </p:cBhvr>
                                      <p:by>
                                        <p:hsl h="-7200000" s="0" l="0"/>
                                      </p:by>
                                    </p:animClr>
                                    <p:set>
                                      <p:cBhvr>
                                        <p:cTn id="84" dur="2000" fill="hold"/>
                                        <p:tgtEl>
                                          <p:spTgt spid="5">
                                            <p:graphicEl>
                                              <a:dgm id="{01A3B131-73FB-41D3-94D3-B5DF2C7BBBC1}"/>
                                            </p:graphicEl>
                                          </p:spTgt>
                                        </p:tgtEl>
                                        <p:attrNameLst>
                                          <p:attrName>fill.type</p:attrName>
                                        </p:attrNameLst>
                                      </p:cBhvr>
                                      <p:to>
                                        <p:strVal val="solid"/>
                                      </p:to>
                                    </p:set>
                                  </p:childTnLst>
                                </p:cTn>
                              </p:par>
                              <p:par>
                                <p:cTn id="85" presetID="10"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P spid="6" grpId="0" uiExpand="1"/>
      <p:bldP spid="7" grpId="0" uiExpand="1"/>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What does that mean to an ICS?</a:t>
            </a:r>
          </a:p>
        </p:txBody>
      </p:sp>
      <p:sp>
        <p:nvSpPr>
          <p:cNvPr id="3" name="Content Placeholder 2"/>
          <p:cNvSpPr>
            <a:spLocks noGrp="1"/>
          </p:cNvSpPr>
          <p:nvPr>
            <p:ph idx="1"/>
          </p:nvPr>
        </p:nvSpPr>
        <p:spPr>
          <a:xfrm>
            <a:off x="299103" y="1047998"/>
            <a:ext cx="8844897" cy="3932942"/>
          </a:xfrm>
        </p:spPr>
        <p:txBody>
          <a:bodyPr>
            <a:normAutofit/>
          </a:bodyPr>
          <a:lstStyle/>
          <a:p>
            <a:r>
              <a:rPr lang="en-US" sz="2500" dirty="0">
                <a:latin typeface="Lato" panose="020F0502020204030203" pitchFamily="34" charset="0"/>
              </a:rPr>
              <a:t>An initial IDEA formula and preschool allocation is created using estimated student counts and set percentages, </a:t>
            </a:r>
            <a:br>
              <a:rPr lang="en-US" sz="2500" dirty="0">
                <a:latin typeface="Lato" panose="020F0502020204030203" pitchFamily="34" charset="0"/>
              </a:rPr>
            </a:br>
            <a:r>
              <a:rPr lang="en-US" sz="2500" dirty="0">
                <a:latin typeface="Lato" panose="020F0502020204030203" pitchFamily="34" charset="0"/>
              </a:rPr>
              <a:t>including establishing a “Base” amount. </a:t>
            </a:r>
          </a:p>
          <a:p>
            <a:endParaRPr lang="en-US" sz="2500" dirty="0">
              <a:latin typeface="Lato" panose="020F0502020204030203" pitchFamily="34" charset="0"/>
            </a:endParaRPr>
          </a:p>
          <a:p>
            <a:r>
              <a:rPr lang="en-US" sz="2500" dirty="0">
                <a:latin typeface="Lato" panose="020F0502020204030203" pitchFamily="34" charset="0"/>
              </a:rPr>
              <a:t>50% of the </a:t>
            </a:r>
            <a:r>
              <a:rPr lang="en-US" sz="2500" u="sng" dirty="0">
                <a:latin typeface="Lato" panose="020F0502020204030203" pitchFamily="34" charset="0"/>
              </a:rPr>
              <a:t>initial</a:t>
            </a:r>
            <a:r>
              <a:rPr lang="en-US" sz="2500" dirty="0">
                <a:latin typeface="Lato" panose="020F0502020204030203" pitchFamily="34" charset="0"/>
              </a:rPr>
              <a:t> allocation amount is available on July 1. </a:t>
            </a:r>
          </a:p>
          <a:p>
            <a:endParaRPr lang="en-US" sz="2500" dirty="0">
              <a:latin typeface="Lato" panose="020F0502020204030203" pitchFamily="34" charset="0"/>
            </a:endParaRPr>
          </a:p>
          <a:p>
            <a:r>
              <a:rPr lang="en-US" sz="2500" dirty="0">
                <a:latin typeface="Lato" panose="020F0502020204030203" pitchFamily="34" charset="0"/>
              </a:rPr>
              <a:t>In January, DPI determines the ‘true’ allocation based on </a:t>
            </a:r>
            <a:br>
              <a:rPr lang="en-US" sz="2500" dirty="0">
                <a:latin typeface="Lato" panose="020F0502020204030203" pitchFamily="34" charset="0"/>
              </a:rPr>
            </a:br>
            <a:r>
              <a:rPr lang="en-US" sz="2500" dirty="0">
                <a:latin typeface="Lato" panose="020F0502020204030203" pitchFamily="34" charset="0"/>
              </a:rPr>
              <a:t>Third Friday in September / October 1 Child Counts and adjustments are made (and the remaining funds released). </a:t>
            </a:r>
            <a:endParaRPr lang="en-US" dirty="0">
              <a:latin typeface="Lato" panose="020F0502020204030203" pitchFamily="34" charset="0"/>
            </a:endParaRPr>
          </a:p>
          <a:p>
            <a:endParaRPr lang="en-US" sz="1500" dirty="0">
              <a:latin typeface="Lato" panose="020F0502020204030203" pitchFamily="34" charset="0"/>
            </a:endParaRPr>
          </a:p>
        </p:txBody>
      </p:sp>
    </p:spTree>
    <p:extLst>
      <p:ext uri="{BB962C8B-B14F-4D97-AF65-F5344CB8AC3E}">
        <p14:creationId xmlns:p14="http://schemas.microsoft.com/office/powerpoint/2010/main" val="2439678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94004" y="734938"/>
            <a:ext cx="2221906" cy="4059253"/>
          </a:xfrm>
        </p:spPr>
        <p:txBody>
          <a:bodyPr>
            <a:normAutofit/>
          </a:bodyPr>
          <a:lstStyle/>
          <a:p>
            <a:r>
              <a:rPr lang="en-US" sz="2300" b="1" dirty="0">
                <a:latin typeface="Lato" panose="020F0502020204030203" pitchFamily="34" charset="0"/>
              </a:rPr>
              <a:t>This is an example of </a:t>
            </a:r>
            <a:br>
              <a:rPr lang="en-US" sz="2300" b="1" dirty="0">
                <a:latin typeface="Lato" panose="020F0502020204030203" pitchFamily="34" charset="0"/>
              </a:rPr>
            </a:br>
            <a:r>
              <a:rPr lang="en-US" sz="2300" b="1" dirty="0">
                <a:latin typeface="Lato" panose="020F0502020204030203" pitchFamily="34" charset="0"/>
              </a:rPr>
              <a:t>an ICS’s preliminary first year allocation calculation for IDEA flow-through funds.</a:t>
            </a:r>
          </a:p>
        </p:txBody>
      </p:sp>
      <p:grpSp>
        <p:nvGrpSpPr>
          <p:cNvPr id="62" name="Group 6"/>
          <p:cNvGrpSpPr/>
          <p:nvPr>
            <p:custDataLst>
              <p:tags r:id="rId1"/>
            </p:custDataLst>
          </p:nvPr>
        </p:nvGrpSpPr>
        <p:grpSpPr>
          <a:xfrm>
            <a:off x="3010257" y="415798"/>
            <a:ext cx="1306779" cy="4378394"/>
            <a:chOff x="1396" y="0"/>
            <a:chExt cx="1370037" cy="5638800"/>
          </a:xfrm>
        </p:grpSpPr>
        <p:sp>
          <p:nvSpPr>
            <p:cNvPr id="63" name="Rounded Rectangle 62"/>
            <p:cNvSpPr/>
            <p:nvPr/>
          </p:nvSpPr>
          <p:spPr>
            <a:xfrm>
              <a:off x="1396" y="0"/>
              <a:ext cx="1370037" cy="5638800"/>
            </a:xfrm>
            <a:prstGeom prst="roundRect">
              <a:avLst>
                <a:gd name="adj" fmla="val 10000"/>
              </a:avLst>
            </a:prstGeom>
            <a:solidFill>
              <a:sysClr val="window" lastClr="FFFFFF">
                <a:lumMod val="95000"/>
              </a:sysClr>
            </a:solidFill>
            <a:ln>
              <a:noFill/>
            </a:ln>
            <a:effectLst/>
          </p:spPr>
        </p:sp>
        <p:sp>
          <p:nvSpPr>
            <p:cNvPr id="64" name="Rounded Rectangle 4"/>
            <p:cNvSpPr/>
            <p:nvPr/>
          </p:nvSpPr>
          <p:spPr>
            <a:xfrm>
              <a:off x="1396" y="0"/>
              <a:ext cx="1370037" cy="1691640"/>
            </a:xfrm>
            <a:prstGeom prst="rect">
              <a:avLst/>
            </a:prstGeom>
            <a:noFill/>
            <a:ln>
              <a:noFill/>
            </a:ln>
            <a:effectLst/>
          </p:spPr>
          <p:txBody>
            <a:bodyPr spcFirstLastPara="0" vert="horz" wrap="square" lIns="54293" tIns="54293" rIns="54293" bIns="54293"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Base Pay Amount</a:t>
              </a:r>
            </a:p>
            <a:p>
              <a:pPr marL="0" marR="0" lvl="0" indent="0" algn="ctr" defTabSz="633413" rtl="0" eaLnBrk="1" fontAlgn="auto" latinLnBrk="0" hangingPunct="1">
                <a:lnSpc>
                  <a:spcPct val="90000"/>
                </a:lnSpc>
                <a:spcBef>
                  <a:spcPct val="0"/>
                </a:spcBef>
                <a:spcAft>
                  <a:spcPct val="35000"/>
                </a:spcAft>
                <a:buClrTx/>
                <a:buSzTx/>
                <a:buFontTx/>
                <a:buNone/>
                <a:tabLst/>
                <a:defRPr/>
              </a:pPr>
              <a:endPar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endParaRPr>
            </a:p>
          </p:txBody>
        </p:sp>
      </p:grpSp>
      <p:grpSp>
        <p:nvGrpSpPr>
          <p:cNvPr id="65" name="Group 9"/>
          <p:cNvGrpSpPr/>
          <p:nvPr>
            <p:custDataLst>
              <p:tags r:id="rId2"/>
            </p:custDataLst>
          </p:nvPr>
        </p:nvGrpSpPr>
        <p:grpSpPr>
          <a:xfrm>
            <a:off x="3078827" y="1684889"/>
            <a:ext cx="1219340" cy="860179"/>
            <a:chOff x="138399" y="1692121"/>
            <a:chExt cx="1096029" cy="1107798"/>
          </a:xfrm>
          <a:solidFill>
            <a:srgbClr val="C00000">
              <a:lumMod val="75000"/>
            </a:srgbClr>
          </a:solidFill>
        </p:grpSpPr>
        <p:sp>
          <p:nvSpPr>
            <p:cNvPr id="66" name="Rounded Rectangle 65"/>
            <p:cNvSpPr/>
            <p:nvPr/>
          </p:nvSpPr>
          <p:spPr>
            <a:xfrm>
              <a:off x="138399" y="1692121"/>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67" name="Rounded Rectangle 6"/>
            <p:cNvSpPr/>
            <p:nvPr/>
          </p:nvSpPr>
          <p:spPr>
            <a:xfrm>
              <a:off x="170501" y="172422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10% of the total est. enrollment</a:t>
              </a:r>
            </a:p>
          </p:txBody>
        </p:sp>
      </p:grpSp>
      <p:grpSp>
        <p:nvGrpSpPr>
          <p:cNvPr id="68" name="Group 12"/>
          <p:cNvGrpSpPr/>
          <p:nvPr>
            <p:custDataLst>
              <p:tags r:id="rId3"/>
            </p:custDataLst>
          </p:nvPr>
        </p:nvGrpSpPr>
        <p:grpSpPr>
          <a:xfrm>
            <a:off x="3078826" y="2643560"/>
            <a:ext cx="1177993" cy="860179"/>
            <a:chOff x="138399" y="2970350"/>
            <a:chExt cx="1096029" cy="1107798"/>
          </a:xfrm>
          <a:solidFill>
            <a:srgbClr val="84AA33">
              <a:lumMod val="50000"/>
            </a:srgbClr>
          </a:solidFill>
        </p:grpSpPr>
        <p:sp>
          <p:nvSpPr>
            <p:cNvPr id="69" name="Rounded Rectangle 68"/>
            <p:cNvSpPr/>
            <p:nvPr/>
          </p:nvSpPr>
          <p:spPr>
            <a:xfrm>
              <a:off x="138399" y="2970350"/>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70" name="Rounded Rectangle 8"/>
            <p:cNvSpPr/>
            <p:nvPr/>
          </p:nvSpPr>
          <p:spPr>
            <a:xfrm>
              <a:off x="170501" y="300245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40 Students</a:t>
              </a:r>
            </a:p>
          </p:txBody>
        </p:sp>
      </p:grpSp>
      <p:grpSp>
        <p:nvGrpSpPr>
          <p:cNvPr id="71" name="Group 15"/>
          <p:cNvGrpSpPr/>
          <p:nvPr>
            <p:custDataLst>
              <p:tags r:id="rId4"/>
            </p:custDataLst>
          </p:nvPr>
        </p:nvGrpSpPr>
        <p:grpSpPr>
          <a:xfrm>
            <a:off x="3078826" y="3602232"/>
            <a:ext cx="1177993" cy="860179"/>
            <a:chOff x="138399" y="4248579"/>
            <a:chExt cx="1096029" cy="1107798"/>
          </a:xfrm>
          <a:solidFill>
            <a:srgbClr val="1D4853">
              <a:lumMod val="75000"/>
            </a:srgbClr>
          </a:solidFill>
        </p:grpSpPr>
        <p:sp>
          <p:nvSpPr>
            <p:cNvPr id="72" name="Rounded Rectangle 71"/>
            <p:cNvSpPr/>
            <p:nvPr/>
          </p:nvSpPr>
          <p:spPr>
            <a:xfrm>
              <a:off x="138399" y="4248579"/>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73" name="Rounded Rectangle 10"/>
            <p:cNvSpPr/>
            <p:nvPr/>
          </p:nvSpPr>
          <p:spPr>
            <a:xfrm>
              <a:off x="170501" y="428068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$24,560</a:t>
              </a:r>
            </a:p>
          </p:txBody>
        </p:sp>
      </p:grpSp>
      <p:grpSp>
        <p:nvGrpSpPr>
          <p:cNvPr id="74" name="Group 20"/>
          <p:cNvGrpSpPr/>
          <p:nvPr>
            <p:custDataLst>
              <p:tags r:id="rId5"/>
            </p:custDataLst>
          </p:nvPr>
        </p:nvGrpSpPr>
        <p:grpSpPr>
          <a:xfrm>
            <a:off x="4502587" y="415798"/>
            <a:ext cx="1266477" cy="4378394"/>
            <a:chOff x="1474186" y="0"/>
            <a:chExt cx="1370037" cy="5638800"/>
          </a:xfrm>
        </p:grpSpPr>
        <p:sp>
          <p:nvSpPr>
            <p:cNvPr id="75" name="Rounded Rectangle 74"/>
            <p:cNvSpPr/>
            <p:nvPr/>
          </p:nvSpPr>
          <p:spPr>
            <a:xfrm>
              <a:off x="1474186" y="0"/>
              <a:ext cx="1370037" cy="5638800"/>
            </a:xfrm>
            <a:prstGeom prst="roundRect">
              <a:avLst>
                <a:gd name="adj" fmla="val 10000"/>
              </a:avLst>
            </a:prstGeom>
            <a:solidFill>
              <a:sysClr val="window" lastClr="FFFFFF">
                <a:lumMod val="95000"/>
              </a:sysClr>
            </a:solidFill>
            <a:ln>
              <a:noFill/>
            </a:ln>
            <a:effectLst/>
          </p:spPr>
        </p:sp>
        <p:sp>
          <p:nvSpPr>
            <p:cNvPr id="76" name="Rounded Rectangle 12"/>
            <p:cNvSpPr/>
            <p:nvPr/>
          </p:nvSpPr>
          <p:spPr>
            <a:xfrm>
              <a:off x="1474186" y="0"/>
              <a:ext cx="1370037" cy="1691640"/>
            </a:xfrm>
            <a:prstGeom prst="rect">
              <a:avLst/>
            </a:prstGeom>
            <a:noFill/>
            <a:ln>
              <a:noFill/>
            </a:ln>
            <a:effectLst/>
          </p:spPr>
          <p:txBody>
            <a:bodyPr spcFirstLastPara="0" vert="horz" wrap="square" lIns="54293" tIns="54293" rIns="54293" bIns="54293"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Total Student Enrollment</a:t>
              </a:r>
            </a:p>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85%</a:t>
              </a:r>
            </a:p>
          </p:txBody>
        </p:sp>
      </p:grpSp>
      <p:grpSp>
        <p:nvGrpSpPr>
          <p:cNvPr id="77" name="Group 23"/>
          <p:cNvGrpSpPr/>
          <p:nvPr>
            <p:custDataLst>
              <p:tags r:id="rId6"/>
            </p:custDataLst>
          </p:nvPr>
        </p:nvGrpSpPr>
        <p:grpSpPr>
          <a:xfrm>
            <a:off x="4542345" y="1684889"/>
            <a:ext cx="1180818" cy="860179"/>
            <a:chOff x="1611190" y="1692121"/>
            <a:chExt cx="1096029" cy="1107798"/>
          </a:xfrm>
          <a:solidFill>
            <a:srgbClr val="C00000">
              <a:lumMod val="75000"/>
            </a:srgbClr>
          </a:solidFill>
        </p:grpSpPr>
        <p:sp>
          <p:nvSpPr>
            <p:cNvPr id="78" name="Rounded Rectangle 77"/>
            <p:cNvSpPr/>
            <p:nvPr/>
          </p:nvSpPr>
          <p:spPr>
            <a:xfrm>
              <a:off x="1611190" y="1692121"/>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79" name="Rounded Rectangle 14"/>
            <p:cNvSpPr/>
            <p:nvPr/>
          </p:nvSpPr>
          <p:spPr>
            <a:xfrm>
              <a:off x="1643292" y="172422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Estimated enrollment from ICS</a:t>
              </a:r>
            </a:p>
          </p:txBody>
        </p:sp>
      </p:grpSp>
      <p:grpSp>
        <p:nvGrpSpPr>
          <p:cNvPr id="80" name="Group 26"/>
          <p:cNvGrpSpPr/>
          <p:nvPr>
            <p:custDataLst>
              <p:tags r:id="rId7"/>
            </p:custDataLst>
          </p:nvPr>
        </p:nvGrpSpPr>
        <p:grpSpPr>
          <a:xfrm>
            <a:off x="4542345" y="2643560"/>
            <a:ext cx="1180818" cy="860179"/>
            <a:chOff x="1611190" y="2970350"/>
            <a:chExt cx="1096029" cy="1107798"/>
          </a:xfrm>
          <a:solidFill>
            <a:srgbClr val="84AA33">
              <a:lumMod val="50000"/>
            </a:srgbClr>
          </a:solidFill>
        </p:grpSpPr>
        <p:sp>
          <p:nvSpPr>
            <p:cNvPr id="81" name="Rounded Rectangle 80"/>
            <p:cNvSpPr/>
            <p:nvPr/>
          </p:nvSpPr>
          <p:spPr>
            <a:xfrm>
              <a:off x="1611190" y="2970350"/>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82" name="Rounded Rectangle 16"/>
            <p:cNvSpPr/>
            <p:nvPr/>
          </p:nvSpPr>
          <p:spPr>
            <a:xfrm>
              <a:off x="1643292" y="3002452"/>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400 Students</a:t>
              </a:r>
            </a:p>
          </p:txBody>
        </p:sp>
      </p:grpSp>
      <p:grpSp>
        <p:nvGrpSpPr>
          <p:cNvPr id="83" name="Group 29"/>
          <p:cNvGrpSpPr/>
          <p:nvPr>
            <p:custDataLst>
              <p:tags r:id="rId8"/>
            </p:custDataLst>
          </p:nvPr>
        </p:nvGrpSpPr>
        <p:grpSpPr>
          <a:xfrm>
            <a:off x="4542345" y="3602232"/>
            <a:ext cx="1180818" cy="860179"/>
            <a:chOff x="1611190" y="4248579"/>
            <a:chExt cx="1096029" cy="1107798"/>
          </a:xfrm>
          <a:solidFill>
            <a:srgbClr val="1D4853">
              <a:lumMod val="75000"/>
            </a:srgbClr>
          </a:solidFill>
        </p:grpSpPr>
        <p:sp>
          <p:nvSpPr>
            <p:cNvPr id="84" name="Rounded Rectangle 83"/>
            <p:cNvSpPr/>
            <p:nvPr/>
          </p:nvSpPr>
          <p:spPr>
            <a:xfrm>
              <a:off x="1611190" y="4248579"/>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85" name="Rounded Rectangle 18"/>
            <p:cNvSpPr/>
            <p:nvPr/>
          </p:nvSpPr>
          <p:spPr>
            <a:xfrm>
              <a:off x="1643292" y="428068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$50,841</a:t>
              </a:r>
            </a:p>
          </p:txBody>
        </p:sp>
      </p:grpSp>
      <p:grpSp>
        <p:nvGrpSpPr>
          <p:cNvPr id="86" name="Group 32"/>
          <p:cNvGrpSpPr/>
          <p:nvPr>
            <p:custDataLst>
              <p:tags r:id="rId9"/>
            </p:custDataLst>
          </p:nvPr>
        </p:nvGrpSpPr>
        <p:grpSpPr>
          <a:xfrm>
            <a:off x="5980019" y="415798"/>
            <a:ext cx="1227743" cy="4378394"/>
            <a:chOff x="2946976" y="0"/>
            <a:chExt cx="1370037" cy="5638800"/>
          </a:xfrm>
        </p:grpSpPr>
        <p:sp>
          <p:nvSpPr>
            <p:cNvPr id="87" name="Rounded Rectangle 86"/>
            <p:cNvSpPr/>
            <p:nvPr/>
          </p:nvSpPr>
          <p:spPr>
            <a:xfrm>
              <a:off x="2946976" y="0"/>
              <a:ext cx="1370037" cy="5638800"/>
            </a:xfrm>
            <a:prstGeom prst="roundRect">
              <a:avLst>
                <a:gd name="adj" fmla="val 10000"/>
              </a:avLst>
            </a:prstGeom>
            <a:solidFill>
              <a:sysClr val="window" lastClr="FFFFFF">
                <a:lumMod val="95000"/>
              </a:sysClr>
            </a:solidFill>
            <a:ln>
              <a:noFill/>
            </a:ln>
            <a:effectLst/>
          </p:spPr>
        </p:sp>
        <p:sp>
          <p:nvSpPr>
            <p:cNvPr id="88" name="Rounded Rectangle 20"/>
            <p:cNvSpPr/>
            <p:nvPr/>
          </p:nvSpPr>
          <p:spPr>
            <a:xfrm>
              <a:off x="2946976" y="0"/>
              <a:ext cx="1370037" cy="1691640"/>
            </a:xfrm>
            <a:prstGeom prst="rect">
              <a:avLst/>
            </a:prstGeom>
            <a:noFill/>
            <a:ln>
              <a:noFill/>
            </a:ln>
            <a:effectLst/>
          </p:spPr>
          <p:txBody>
            <a:bodyPr spcFirstLastPara="0" vert="horz" wrap="square" lIns="54293" tIns="54293" rIns="54293" bIns="54293"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Poverty Count</a:t>
              </a:r>
            </a:p>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15%</a:t>
              </a:r>
            </a:p>
          </p:txBody>
        </p:sp>
      </p:grpSp>
      <p:grpSp>
        <p:nvGrpSpPr>
          <p:cNvPr id="89" name="Group 35"/>
          <p:cNvGrpSpPr/>
          <p:nvPr>
            <p:custDataLst>
              <p:tags r:id="rId10"/>
            </p:custDataLst>
          </p:nvPr>
        </p:nvGrpSpPr>
        <p:grpSpPr>
          <a:xfrm>
            <a:off x="6048590" y="1684889"/>
            <a:ext cx="1107896" cy="860179"/>
            <a:chOff x="3083980" y="1692121"/>
            <a:chExt cx="1096029" cy="1107798"/>
          </a:xfrm>
          <a:solidFill>
            <a:srgbClr val="C00000">
              <a:lumMod val="75000"/>
            </a:srgbClr>
          </a:solidFill>
        </p:grpSpPr>
        <p:sp>
          <p:nvSpPr>
            <p:cNvPr id="90" name="Rounded Rectangle 89"/>
            <p:cNvSpPr/>
            <p:nvPr/>
          </p:nvSpPr>
          <p:spPr>
            <a:xfrm>
              <a:off x="3083980" y="1692121"/>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91" name="Rounded Rectangle 22"/>
            <p:cNvSpPr/>
            <p:nvPr/>
          </p:nvSpPr>
          <p:spPr>
            <a:xfrm>
              <a:off x="3116082" y="172422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Estimated Poverty Rate from ICS</a:t>
              </a:r>
            </a:p>
          </p:txBody>
        </p:sp>
      </p:grpSp>
      <p:grpSp>
        <p:nvGrpSpPr>
          <p:cNvPr id="92" name="Group 38"/>
          <p:cNvGrpSpPr/>
          <p:nvPr>
            <p:custDataLst>
              <p:tags r:id="rId11"/>
            </p:custDataLst>
          </p:nvPr>
        </p:nvGrpSpPr>
        <p:grpSpPr>
          <a:xfrm>
            <a:off x="6048590" y="2643560"/>
            <a:ext cx="1107896" cy="860179"/>
            <a:chOff x="3083980" y="2970350"/>
            <a:chExt cx="1096029" cy="1107798"/>
          </a:xfrm>
          <a:solidFill>
            <a:srgbClr val="84AA33">
              <a:lumMod val="50000"/>
            </a:srgbClr>
          </a:solidFill>
        </p:grpSpPr>
        <p:sp>
          <p:nvSpPr>
            <p:cNvPr id="93" name="Rounded Rectangle 92"/>
            <p:cNvSpPr/>
            <p:nvPr/>
          </p:nvSpPr>
          <p:spPr>
            <a:xfrm>
              <a:off x="3083980" y="2970350"/>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94" name="Rounded Rectangle 24"/>
            <p:cNvSpPr/>
            <p:nvPr/>
          </p:nvSpPr>
          <p:spPr>
            <a:xfrm>
              <a:off x="3116081" y="300245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300 Students</a:t>
              </a:r>
            </a:p>
          </p:txBody>
        </p:sp>
      </p:grpSp>
      <p:grpSp>
        <p:nvGrpSpPr>
          <p:cNvPr id="95" name="Group 41"/>
          <p:cNvGrpSpPr/>
          <p:nvPr>
            <p:custDataLst>
              <p:tags r:id="rId12"/>
            </p:custDataLst>
          </p:nvPr>
        </p:nvGrpSpPr>
        <p:grpSpPr>
          <a:xfrm>
            <a:off x="6013242" y="3602232"/>
            <a:ext cx="1143244" cy="860179"/>
            <a:chOff x="3083980" y="4248579"/>
            <a:chExt cx="1096029" cy="1107798"/>
          </a:xfrm>
          <a:solidFill>
            <a:srgbClr val="1D4853">
              <a:lumMod val="75000"/>
            </a:srgbClr>
          </a:solidFill>
        </p:grpSpPr>
        <p:sp>
          <p:nvSpPr>
            <p:cNvPr id="96" name="Rounded Rectangle 95"/>
            <p:cNvSpPr/>
            <p:nvPr/>
          </p:nvSpPr>
          <p:spPr>
            <a:xfrm>
              <a:off x="3083980" y="4248579"/>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97" name="Rounded Rectangle 26"/>
            <p:cNvSpPr/>
            <p:nvPr/>
          </p:nvSpPr>
          <p:spPr>
            <a:xfrm>
              <a:off x="3116082" y="428068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$54,945</a:t>
              </a:r>
            </a:p>
          </p:txBody>
        </p:sp>
      </p:grpSp>
      <p:grpSp>
        <p:nvGrpSpPr>
          <p:cNvPr id="98" name="Group 44"/>
          <p:cNvGrpSpPr/>
          <p:nvPr>
            <p:custDataLst>
              <p:tags r:id="rId13"/>
            </p:custDataLst>
          </p:nvPr>
        </p:nvGrpSpPr>
        <p:grpSpPr>
          <a:xfrm>
            <a:off x="7451940" y="415798"/>
            <a:ext cx="1227743" cy="4378394"/>
            <a:chOff x="4419766" y="0"/>
            <a:chExt cx="1370037" cy="5638800"/>
          </a:xfrm>
        </p:grpSpPr>
        <p:sp>
          <p:nvSpPr>
            <p:cNvPr id="99" name="Rounded Rectangle 98"/>
            <p:cNvSpPr/>
            <p:nvPr/>
          </p:nvSpPr>
          <p:spPr>
            <a:xfrm>
              <a:off x="4419766" y="0"/>
              <a:ext cx="1370037" cy="5638800"/>
            </a:xfrm>
            <a:prstGeom prst="roundRect">
              <a:avLst>
                <a:gd name="adj" fmla="val 10000"/>
              </a:avLst>
            </a:prstGeom>
            <a:solidFill>
              <a:sysClr val="window" lastClr="FFFFFF">
                <a:lumMod val="95000"/>
              </a:sysClr>
            </a:solidFill>
            <a:ln>
              <a:noFill/>
            </a:ln>
            <a:effectLst/>
          </p:spPr>
        </p:sp>
        <p:sp>
          <p:nvSpPr>
            <p:cNvPr id="100" name="Rounded Rectangle 28"/>
            <p:cNvSpPr/>
            <p:nvPr/>
          </p:nvSpPr>
          <p:spPr>
            <a:xfrm>
              <a:off x="4419766" y="0"/>
              <a:ext cx="1370037" cy="1691640"/>
            </a:xfrm>
            <a:prstGeom prst="rect">
              <a:avLst/>
            </a:prstGeom>
            <a:noFill/>
            <a:ln>
              <a:noFill/>
            </a:ln>
            <a:effectLst/>
          </p:spPr>
          <p:txBody>
            <a:bodyPr spcFirstLastPara="0" vert="horz" wrap="square" lIns="54293" tIns="54293" rIns="54293" bIns="54293"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425"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Estimated </a:t>
              </a:r>
              <a:br>
                <a:rPr kumimoji="0" lang="en-US" sz="1425"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br>
              <a:r>
                <a:rPr kumimoji="0" lang="en-US" sz="1425"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Flow-through Allocation</a:t>
              </a:r>
            </a:p>
          </p:txBody>
        </p:sp>
      </p:grpSp>
      <p:grpSp>
        <p:nvGrpSpPr>
          <p:cNvPr id="101" name="Group 47"/>
          <p:cNvGrpSpPr/>
          <p:nvPr>
            <p:custDataLst>
              <p:tags r:id="rId14"/>
            </p:custDataLst>
          </p:nvPr>
        </p:nvGrpSpPr>
        <p:grpSpPr>
          <a:xfrm>
            <a:off x="7528845" y="1684889"/>
            <a:ext cx="1085316" cy="860179"/>
            <a:chOff x="4556770" y="1692121"/>
            <a:chExt cx="1096029" cy="1107798"/>
          </a:xfrm>
          <a:solidFill>
            <a:srgbClr val="C00000">
              <a:lumMod val="50000"/>
            </a:srgbClr>
          </a:solidFill>
        </p:grpSpPr>
        <p:sp>
          <p:nvSpPr>
            <p:cNvPr id="102" name="Rounded Rectangle 101"/>
            <p:cNvSpPr/>
            <p:nvPr/>
          </p:nvSpPr>
          <p:spPr>
            <a:xfrm>
              <a:off x="4556770" y="1692121"/>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103" name="Rounded Rectangle 30"/>
            <p:cNvSpPr/>
            <p:nvPr/>
          </p:nvSpPr>
          <p:spPr>
            <a:xfrm>
              <a:off x="4588872" y="172422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Base + Enrollment + Poverty</a:t>
              </a:r>
            </a:p>
          </p:txBody>
        </p:sp>
      </p:grpSp>
      <p:grpSp>
        <p:nvGrpSpPr>
          <p:cNvPr id="104" name="Group 53"/>
          <p:cNvGrpSpPr/>
          <p:nvPr>
            <p:custDataLst>
              <p:tags r:id="rId15"/>
            </p:custDataLst>
          </p:nvPr>
        </p:nvGrpSpPr>
        <p:grpSpPr>
          <a:xfrm>
            <a:off x="7528845" y="3602232"/>
            <a:ext cx="1085316" cy="860179"/>
            <a:chOff x="4556770" y="4248579"/>
            <a:chExt cx="1096029" cy="1107798"/>
          </a:xfrm>
          <a:solidFill>
            <a:srgbClr val="1D4853">
              <a:lumMod val="50000"/>
            </a:srgbClr>
          </a:solidFill>
        </p:grpSpPr>
        <p:sp>
          <p:nvSpPr>
            <p:cNvPr id="105" name="Rounded Rectangle 104"/>
            <p:cNvSpPr/>
            <p:nvPr/>
          </p:nvSpPr>
          <p:spPr>
            <a:xfrm>
              <a:off x="4556770" y="4248579"/>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106" name="Rounded Rectangle 34"/>
            <p:cNvSpPr/>
            <p:nvPr/>
          </p:nvSpPr>
          <p:spPr>
            <a:xfrm>
              <a:off x="4588872" y="428068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$130,346</a:t>
              </a:r>
            </a:p>
          </p:txBody>
        </p:sp>
      </p:grpSp>
    </p:spTree>
    <p:extLst>
      <p:ext uri="{BB962C8B-B14F-4D97-AF65-F5344CB8AC3E}">
        <p14:creationId xmlns:p14="http://schemas.microsoft.com/office/powerpoint/2010/main" val="104207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fade">
                                      <p:cBhvr>
                                        <p:cTn id="36" dur="500"/>
                                        <p:tgtEl>
                                          <p:spTgt spid="8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500"/>
                                        <p:tgtEl>
                                          <p:spTgt spid="86"/>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fade">
                                      <p:cBhvr>
                                        <p:cTn id="58" dur="500"/>
                                        <p:tgtEl>
                                          <p:spTgt spid="98"/>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500"/>
                                        <p:tgtEl>
                                          <p:spTgt spid="101"/>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fade">
                                      <p:cBhvr>
                                        <p:cTn id="6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0" y="734938"/>
            <a:ext cx="2315910" cy="4059253"/>
          </a:xfrm>
        </p:spPr>
        <p:txBody>
          <a:bodyPr>
            <a:normAutofit/>
          </a:bodyPr>
          <a:lstStyle/>
          <a:p>
            <a:r>
              <a:rPr lang="en-US" sz="2300" b="1" dirty="0">
                <a:latin typeface="Lato" panose="020F0502020204030203" pitchFamily="34" charset="0"/>
              </a:rPr>
              <a:t>The allocation amount is adjusted and  “finalized” in January based on actual counts captured in WISEdata.</a:t>
            </a:r>
          </a:p>
        </p:txBody>
      </p:sp>
      <p:grpSp>
        <p:nvGrpSpPr>
          <p:cNvPr id="62" name="Group 6"/>
          <p:cNvGrpSpPr/>
          <p:nvPr>
            <p:custDataLst>
              <p:tags r:id="rId1"/>
            </p:custDataLst>
          </p:nvPr>
        </p:nvGrpSpPr>
        <p:grpSpPr>
          <a:xfrm>
            <a:off x="3010257" y="415798"/>
            <a:ext cx="1306779" cy="4378394"/>
            <a:chOff x="1396" y="0"/>
            <a:chExt cx="1370037" cy="5638800"/>
          </a:xfrm>
        </p:grpSpPr>
        <p:sp>
          <p:nvSpPr>
            <p:cNvPr id="63" name="Rounded Rectangle 62"/>
            <p:cNvSpPr/>
            <p:nvPr/>
          </p:nvSpPr>
          <p:spPr>
            <a:xfrm>
              <a:off x="1396" y="0"/>
              <a:ext cx="1370037" cy="5638800"/>
            </a:xfrm>
            <a:prstGeom prst="roundRect">
              <a:avLst>
                <a:gd name="adj" fmla="val 10000"/>
              </a:avLst>
            </a:prstGeom>
            <a:solidFill>
              <a:sysClr val="window" lastClr="FFFFFF">
                <a:lumMod val="95000"/>
              </a:sysClr>
            </a:solidFill>
            <a:ln>
              <a:noFill/>
            </a:ln>
            <a:effectLst/>
          </p:spPr>
        </p:sp>
        <p:sp>
          <p:nvSpPr>
            <p:cNvPr id="64" name="Rounded Rectangle 4"/>
            <p:cNvSpPr/>
            <p:nvPr/>
          </p:nvSpPr>
          <p:spPr>
            <a:xfrm>
              <a:off x="1396" y="0"/>
              <a:ext cx="1370037" cy="1691640"/>
            </a:xfrm>
            <a:prstGeom prst="rect">
              <a:avLst/>
            </a:prstGeom>
            <a:noFill/>
            <a:ln>
              <a:noFill/>
            </a:ln>
            <a:effectLst/>
          </p:spPr>
          <p:txBody>
            <a:bodyPr spcFirstLastPara="0" vert="horz" wrap="square" lIns="54293" tIns="54293" rIns="54293" bIns="54293"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Base Pay Amount</a:t>
              </a:r>
            </a:p>
            <a:p>
              <a:pPr marL="0" marR="0" lvl="0" indent="0" algn="ctr" defTabSz="633413" rtl="0" eaLnBrk="1" fontAlgn="auto" latinLnBrk="0" hangingPunct="1">
                <a:lnSpc>
                  <a:spcPct val="90000"/>
                </a:lnSpc>
                <a:spcBef>
                  <a:spcPct val="0"/>
                </a:spcBef>
                <a:spcAft>
                  <a:spcPct val="35000"/>
                </a:spcAft>
                <a:buClrTx/>
                <a:buSzTx/>
                <a:buFontTx/>
                <a:buNone/>
                <a:tabLst/>
                <a:defRPr/>
              </a:pPr>
              <a:endPar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endParaRPr>
            </a:p>
          </p:txBody>
        </p:sp>
      </p:grpSp>
      <p:grpSp>
        <p:nvGrpSpPr>
          <p:cNvPr id="65" name="Group 9"/>
          <p:cNvGrpSpPr/>
          <p:nvPr>
            <p:custDataLst>
              <p:tags r:id="rId2"/>
            </p:custDataLst>
          </p:nvPr>
        </p:nvGrpSpPr>
        <p:grpSpPr>
          <a:xfrm>
            <a:off x="3078827" y="1684889"/>
            <a:ext cx="1219340" cy="860179"/>
            <a:chOff x="138399" y="1692121"/>
            <a:chExt cx="1096029" cy="1107798"/>
          </a:xfrm>
          <a:solidFill>
            <a:srgbClr val="C00000">
              <a:lumMod val="75000"/>
            </a:srgbClr>
          </a:solidFill>
        </p:grpSpPr>
        <p:sp>
          <p:nvSpPr>
            <p:cNvPr id="66" name="Rounded Rectangle 65"/>
            <p:cNvSpPr/>
            <p:nvPr/>
          </p:nvSpPr>
          <p:spPr>
            <a:xfrm>
              <a:off x="138399" y="1692121"/>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67" name="Rounded Rectangle 6"/>
            <p:cNvSpPr/>
            <p:nvPr/>
          </p:nvSpPr>
          <p:spPr>
            <a:xfrm>
              <a:off x="170501" y="172422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October 1 Child Count</a:t>
              </a:r>
            </a:p>
          </p:txBody>
        </p:sp>
      </p:grpSp>
      <p:grpSp>
        <p:nvGrpSpPr>
          <p:cNvPr id="68" name="Group 12"/>
          <p:cNvGrpSpPr/>
          <p:nvPr>
            <p:custDataLst>
              <p:tags r:id="rId3"/>
            </p:custDataLst>
          </p:nvPr>
        </p:nvGrpSpPr>
        <p:grpSpPr>
          <a:xfrm>
            <a:off x="3078826" y="2643560"/>
            <a:ext cx="1177993" cy="860179"/>
            <a:chOff x="138399" y="2970350"/>
            <a:chExt cx="1096029" cy="1107798"/>
          </a:xfrm>
          <a:solidFill>
            <a:srgbClr val="84AA33">
              <a:lumMod val="50000"/>
            </a:srgbClr>
          </a:solidFill>
        </p:grpSpPr>
        <p:sp>
          <p:nvSpPr>
            <p:cNvPr id="69" name="Rounded Rectangle 68"/>
            <p:cNvSpPr/>
            <p:nvPr/>
          </p:nvSpPr>
          <p:spPr>
            <a:xfrm>
              <a:off x="138399" y="2970350"/>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70" name="Rounded Rectangle 8"/>
            <p:cNvSpPr/>
            <p:nvPr/>
          </p:nvSpPr>
          <p:spPr>
            <a:xfrm>
              <a:off x="170501" y="300245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10 Students</a:t>
              </a:r>
            </a:p>
          </p:txBody>
        </p:sp>
      </p:grpSp>
      <p:grpSp>
        <p:nvGrpSpPr>
          <p:cNvPr id="71" name="Group 15"/>
          <p:cNvGrpSpPr/>
          <p:nvPr>
            <p:custDataLst>
              <p:tags r:id="rId4"/>
            </p:custDataLst>
          </p:nvPr>
        </p:nvGrpSpPr>
        <p:grpSpPr>
          <a:xfrm>
            <a:off x="3078826" y="3602232"/>
            <a:ext cx="1177993" cy="860179"/>
            <a:chOff x="138399" y="4248579"/>
            <a:chExt cx="1096029" cy="1107798"/>
          </a:xfrm>
          <a:solidFill>
            <a:srgbClr val="1D4853">
              <a:lumMod val="75000"/>
            </a:srgbClr>
          </a:solidFill>
        </p:grpSpPr>
        <p:sp>
          <p:nvSpPr>
            <p:cNvPr id="72" name="Rounded Rectangle 71"/>
            <p:cNvSpPr/>
            <p:nvPr/>
          </p:nvSpPr>
          <p:spPr>
            <a:xfrm>
              <a:off x="138399" y="4248579"/>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73" name="Rounded Rectangle 10"/>
            <p:cNvSpPr/>
            <p:nvPr/>
          </p:nvSpPr>
          <p:spPr>
            <a:xfrm>
              <a:off x="170501" y="428068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$6,140</a:t>
              </a:r>
            </a:p>
          </p:txBody>
        </p:sp>
      </p:grpSp>
      <p:grpSp>
        <p:nvGrpSpPr>
          <p:cNvPr id="74" name="Group 20"/>
          <p:cNvGrpSpPr/>
          <p:nvPr>
            <p:custDataLst>
              <p:tags r:id="rId5"/>
            </p:custDataLst>
          </p:nvPr>
        </p:nvGrpSpPr>
        <p:grpSpPr>
          <a:xfrm>
            <a:off x="4502587" y="415798"/>
            <a:ext cx="1266477" cy="4378394"/>
            <a:chOff x="1474186" y="0"/>
            <a:chExt cx="1370037" cy="5638800"/>
          </a:xfrm>
        </p:grpSpPr>
        <p:sp>
          <p:nvSpPr>
            <p:cNvPr id="75" name="Rounded Rectangle 74"/>
            <p:cNvSpPr/>
            <p:nvPr/>
          </p:nvSpPr>
          <p:spPr>
            <a:xfrm>
              <a:off x="1474186" y="0"/>
              <a:ext cx="1370037" cy="5638800"/>
            </a:xfrm>
            <a:prstGeom prst="roundRect">
              <a:avLst>
                <a:gd name="adj" fmla="val 10000"/>
              </a:avLst>
            </a:prstGeom>
            <a:solidFill>
              <a:sysClr val="window" lastClr="FFFFFF">
                <a:lumMod val="95000"/>
              </a:sysClr>
            </a:solidFill>
            <a:ln>
              <a:noFill/>
            </a:ln>
            <a:effectLst/>
          </p:spPr>
        </p:sp>
        <p:sp>
          <p:nvSpPr>
            <p:cNvPr id="76" name="Rounded Rectangle 12"/>
            <p:cNvSpPr/>
            <p:nvPr/>
          </p:nvSpPr>
          <p:spPr>
            <a:xfrm>
              <a:off x="1474186" y="0"/>
              <a:ext cx="1370037" cy="1691640"/>
            </a:xfrm>
            <a:prstGeom prst="rect">
              <a:avLst/>
            </a:prstGeom>
            <a:noFill/>
            <a:ln>
              <a:noFill/>
            </a:ln>
            <a:effectLst/>
          </p:spPr>
          <p:txBody>
            <a:bodyPr spcFirstLastPara="0" vert="horz" wrap="square" lIns="54293" tIns="54293" rIns="54293" bIns="54293"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Total Student Enrollment</a:t>
              </a:r>
            </a:p>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85%</a:t>
              </a:r>
            </a:p>
          </p:txBody>
        </p:sp>
      </p:grpSp>
      <p:grpSp>
        <p:nvGrpSpPr>
          <p:cNvPr id="77" name="Group 23"/>
          <p:cNvGrpSpPr/>
          <p:nvPr>
            <p:custDataLst>
              <p:tags r:id="rId6"/>
            </p:custDataLst>
          </p:nvPr>
        </p:nvGrpSpPr>
        <p:grpSpPr>
          <a:xfrm>
            <a:off x="4542345" y="1684889"/>
            <a:ext cx="1180818" cy="860179"/>
            <a:chOff x="1611190" y="1692121"/>
            <a:chExt cx="1096029" cy="1107798"/>
          </a:xfrm>
          <a:solidFill>
            <a:srgbClr val="C00000">
              <a:lumMod val="75000"/>
            </a:srgbClr>
          </a:solidFill>
        </p:grpSpPr>
        <p:sp>
          <p:nvSpPr>
            <p:cNvPr id="78" name="Rounded Rectangle 77"/>
            <p:cNvSpPr/>
            <p:nvPr/>
          </p:nvSpPr>
          <p:spPr>
            <a:xfrm>
              <a:off x="1611190" y="1692121"/>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79" name="Rounded Rectangle 14"/>
            <p:cNvSpPr/>
            <p:nvPr/>
          </p:nvSpPr>
          <p:spPr>
            <a:xfrm>
              <a:off x="1643292" y="172422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Third Friday in September Count</a:t>
              </a:r>
            </a:p>
          </p:txBody>
        </p:sp>
      </p:grpSp>
      <p:grpSp>
        <p:nvGrpSpPr>
          <p:cNvPr id="80" name="Group 26"/>
          <p:cNvGrpSpPr/>
          <p:nvPr>
            <p:custDataLst>
              <p:tags r:id="rId7"/>
            </p:custDataLst>
          </p:nvPr>
        </p:nvGrpSpPr>
        <p:grpSpPr>
          <a:xfrm>
            <a:off x="4542345" y="2643560"/>
            <a:ext cx="1180818" cy="860179"/>
            <a:chOff x="1611190" y="2970350"/>
            <a:chExt cx="1096029" cy="1107798"/>
          </a:xfrm>
          <a:solidFill>
            <a:srgbClr val="84AA33">
              <a:lumMod val="50000"/>
            </a:srgbClr>
          </a:solidFill>
        </p:grpSpPr>
        <p:sp>
          <p:nvSpPr>
            <p:cNvPr id="81" name="Rounded Rectangle 80"/>
            <p:cNvSpPr/>
            <p:nvPr/>
          </p:nvSpPr>
          <p:spPr>
            <a:xfrm>
              <a:off x="1611190" y="2970350"/>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82" name="Rounded Rectangle 16"/>
            <p:cNvSpPr/>
            <p:nvPr/>
          </p:nvSpPr>
          <p:spPr>
            <a:xfrm>
              <a:off x="1643292" y="3002452"/>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300 Students</a:t>
              </a:r>
            </a:p>
          </p:txBody>
        </p:sp>
      </p:grpSp>
      <p:grpSp>
        <p:nvGrpSpPr>
          <p:cNvPr id="83" name="Group 29"/>
          <p:cNvGrpSpPr/>
          <p:nvPr>
            <p:custDataLst>
              <p:tags r:id="rId8"/>
            </p:custDataLst>
          </p:nvPr>
        </p:nvGrpSpPr>
        <p:grpSpPr>
          <a:xfrm>
            <a:off x="4542345" y="3602232"/>
            <a:ext cx="1180818" cy="860179"/>
            <a:chOff x="1611190" y="4248579"/>
            <a:chExt cx="1096029" cy="1107798"/>
          </a:xfrm>
          <a:solidFill>
            <a:srgbClr val="1D4853">
              <a:lumMod val="75000"/>
            </a:srgbClr>
          </a:solidFill>
        </p:grpSpPr>
        <p:sp>
          <p:nvSpPr>
            <p:cNvPr id="84" name="Rounded Rectangle 83"/>
            <p:cNvSpPr/>
            <p:nvPr/>
          </p:nvSpPr>
          <p:spPr>
            <a:xfrm>
              <a:off x="1611190" y="4248579"/>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85" name="Rounded Rectangle 18"/>
            <p:cNvSpPr/>
            <p:nvPr/>
          </p:nvSpPr>
          <p:spPr>
            <a:xfrm>
              <a:off x="1643292" y="428068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$38,130</a:t>
              </a:r>
            </a:p>
          </p:txBody>
        </p:sp>
      </p:grpSp>
      <p:grpSp>
        <p:nvGrpSpPr>
          <p:cNvPr id="86" name="Group 32"/>
          <p:cNvGrpSpPr/>
          <p:nvPr>
            <p:custDataLst>
              <p:tags r:id="rId9"/>
            </p:custDataLst>
          </p:nvPr>
        </p:nvGrpSpPr>
        <p:grpSpPr>
          <a:xfrm>
            <a:off x="5980019" y="415798"/>
            <a:ext cx="1227743" cy="4378394"/>
            <a:chOff x="2946976" y="0"/>
            <a:chExt cx="1370037" cy="5638800"/>
          </a:xfrm>
        </p:grpSpPr>
        <p:sp>
          <p:nvSpPr>
            <p:cNvPr id="87" name="Rounded Rectangle 86"/>
            <p:cNvSpPr/>
            <p:nvPr/>
          </p:nvSpPr>
          <p:spPr>
            <a:xfrm>
              <a:off x="2946976" y="0"/>
              <a:ext cx="1370037" cy="5638800"/>
            </a:xfrm>
            <a:prstGeom prst="roundRect">
              <a:avLst>
                <a:gd name="adj" fmla="val 10000"/>
              </a:avLst>
            </a:prstGeom>
            <a:solidFill>
              <a:sysClr val="window" lastClr="FFFFFF">
                <a:lumMod val="95000"/>
              </a:sysClr>
            </a:solidFill>
            <a:ln>
              <a:noFill/>
            </a:ln>
            <a:effectLst/>
          </p:spPr>
        </p:sp>
        <p:sp>
          <p:nvSpPr>
            <p:cNvPr id="88" name="Rounded Rectangle 20"/>
            <p:cNvSpPr/>
            <p:nvPr/>
          </p:nvSpPr>
          <p:spPr>
            <a:xfrm>
              <a:off x="2946976" y="0"/>
              <a:ext cx="1370037" cy="1691640"/>
            </a:xfrm>
            <a:prstGeom prst="rect">
              <a:avLst/>
            </a:prstGeom>
            <a:noFill/>
            <a:ln>
              <a:noFill/>
            </a:ln>
            <a:effectLst/>
          </p:spPr>
          <p:txBody>
            <a:bodyPr spcFirstLastPara="0" vert="horz" wrap="square" lIns="54293" tIns="54293" rIns="54293" bIns="54293"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Poverty Count</a:t>
              </a:r>
            </a:p>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500"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15%</a:t>
              </a:r>
            </a:p>
          </p:txBody>
        </p:sp>
      </p:grpSp>
      <p:grpSp>
        <p:nvGrpSpPr>
          <p:cNvPr id="89" name="Group 35"/>
          <p:cNvGrpSpPr/>
          <p:nvPr>
            <p:custDataLst>
              <p:tags r:id="rId10"/>
            </p:custDataLst>
          </p:nvPr>
        </p:nvGrpSpPr>
        <p:grpSpPr>
          <a:xfrm>
            <a:off x="6048590" y="1684889"/>
            <a:ext cx="1107896" cy="860179"/>
            <a:chOff x="3083980" y="1692121"/>
            <a:chExt cx="1096029" cy="1107798"/>
          </a:xfrm>
          <a:solidFill>
            <a:srgbClr val="C00000">
              <a:lumMod val="75000"/>
            </a:srgbClr>
          </a:solidFill>
        </p:grpSpPr>
        <p:sp>
          <p:nvSpPr>
            <p:cNvPr id="90" name="Rounded Rectangle 89"/>
            <p:cNvSpPr/>
            <p:nvPr/>
          </p:nvSpPr>
          <p:spPr>
            <a:xfrm>
              <a:off x="3083980" y="1692121"/>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91" name="Rounded Rectangle 22"/>
            <p:cNvSpPr/>
            <p:nvPr/>
          </p:nvSpPr>
          <p:spPr>
            <a:xfrm>
              <a:off x="3116082" y="172422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Estimated Poverty Rate from ICS</a:t>
              </a:r>
            </a:p>
          </p:txBody>
        </p:sp>
      </p:grpSp>
      <p:grpSp>
        <p:nvGrpSpPr>
          <p:cNvPr id="92" name="Group 38"/>
          <p:cNvGrpSpPr/>
          <p:nvPr>
            <p:custDataLst>
              <p:tags r:id="rId11"/>
            </p:custDataLst>
          </p:nvPr>
        </p:nvGrpSpPr>
        <p:grpSpPr>
          <a:xfrm>
            <a:off x="6048590" y="2643560"/>
            <a:ext cx="1107896" cy="860179"/>
            <a:chOff x="3083980" y="2970350"/>
            <a:chExt cx="1096029" cy="1107798"/>
          </a:xfrm>
          <a:solidFill>
            <a:srgbClr val="84AA33">
              <a:lumMod val="50000"/>
            </a:srgbClr>
          </a:solidFill>
        </p:grpSpPr>
        <p:sp>
          <p:nvSpPr>
            <p:cNvPr id="93" name="Rounded Rectangle 92"/>
            <p:cNvSpPr/>
            <p:nvPr/>
          </p:nvSpPr>
          <p:spPr>
            <a:xfrm>
              <a:off x="3083980" y="2970350"/>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94" name="Rounded Rectangle 24"/>
            <p:cNvSpPr/>
            <p:nvPr/>
          </p:nvSpPr>
          <p:spPr>
            <a:xfrm>
              <a:off x="3116081" y="300245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200 Students</a:t>
              </a:r>
            </a:p>
          </p:txBody>
        </p:sp>
      </p:grpSp>
      <p:grpSp>
        <p:nvGrpSpPr>
          <p:cNvPr id="95" name="Group 41"/>
          <p:cNvGrpSpPr/>
          <p:nvPr>
            <p:custDataLst>
              <p:tags r:id="rId12"/>
            </p:custDataLst>
          </p:nvPr>
        </p:nvGrpSpPr>
        <p:grpSpPr>
          <a:xfrm>
            <a:off x="6013242" y="3602232"/>
            <a:ext cx="1143244" cy="860179"/>
            <a:chOff x="3083980" y="4248579"/>
            <a:chExt cx="1096029" cy="1107798"/>
          </a:xfrm>
          <a:solidFill>
            <a:srgbClr val="1D4853">
              <a:lumMod val="75000"/>
            </a:srgbClr>
          </a:solidFill>
        </p:grpSpPr>
        <p:sp>
          <p:nvSpPr>
            <p:cNvPr id="96" name="Rounded Rectangle 95"/>
            <p:cNvSpPr/>
            <p:nvPr/>
          </p:nvSpPr>
          <p:spPr>
            <a:xfrm>
              <a:off x="3083980" y="4248579"/>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97" name="Rounded Rectangle 26"/>
            <p:cNvSpPr/>
            <p:nvPr/>
          </p:nvSpPr>
          <p:spPr>
            <a:xfrm>
              <a:off x="3116082" y="428068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$36,630</a:t>
              </a:r>
            </a:p>
          </p:txBody>
        </p:sp>
      </p:grpSp>
      <p:grpSp>
        <p:nvGrpSpPr>
          <p:cNvPr id="98" name="Group 44"/>
          <p:cNvGrpSpPr/>
          <p:nvPr>
            <p:custDataLst>
              <p:tags r:id="rId13"/>
            </p:custDataLst>
          </p:nvPr>
        </p:nvGrpSpPr>
        <p:grpSpPr>
          <a:xfrm>
            <a:off x="7451940" y="415798"/>
            <a:ext cx="1227743" cy="4378394"/>
            <a:chOff x="4419766" y="0"/>
            <a:chExt cx="1370037" cy="5638800"/>
          </a:xfrm>
        </p:grpSpPr>
        <p:sp>
          <p:nvSpPr>
            <p:cNvPr id="99" name="Rounded Rectangle 98"/>
            <p:cNvSpPr/>
            <p:nvPr/>
          </p:nvSpPr>
          <p:spPr>
            <a:xfrm>
              <a:off x="4419766" y="0"/>
              <a:ext cx="1370037" cy="5638800"/>
            </a:xfrm>
            <a:prstGeom prst="roundRect">
              <a:avLst>
                <a:gd name="adj" fmla="val 10000"/>
              </a:avLst>
            </a:prstGeom>
            <a:solidFill>
              <a:sysClr val="window" lastClr="FFFFFF">
                <a:lumMod val="95000"/>
              </a:sysClr>
            </a:solidFill>
            <a:ln>
              <a:noFill/>
            </a:ln>
            <a:effectLst/>
          </p:spPr>
        </p:sp>
        <p:sp>
          <p:nvSpPr>
            <p:cNvPr id="100" name="Rounded Rectangle 28"/>
            <p:cNvSpPr/>
            <p:nvPr/>
          </p:nvSpPr>
          <p:spPr>
            <a:xfrm>
              <a:off x="4419766" y="0"/>
              <a:ext cx="1370037" cy="1691640"/>
            </a:xfrm>
            <a:prstGeom prst="rect">
              <a:avLst/>
            </a:prstGeom>
            <a:noFill/>
            <a:ln>
              <a:noFill/>
            </a:ln>
            <a:effectLst/>
          </p:spPr>
          <p:txBody>
            <a:bodyPr spcFirstLastPara="0" vert="horz" wrap="square" lIns="54293" tIns="54293" rIns="54293" bIns="54293"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1425"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Total </a:t>
              </a:r>
              <a:br>
                <a:rPr kumimoji="0" lang="en-US" sz="1425"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br>
              <a:r>
                <a:rPr kumimoji="0" lang="en-US" sz="1425" b="1" i="0" u="none" strike="noStrike" kern="0" cap="none" spc="0" normalizeH="0" baseline="0" noProof="0" dirty="0">
                  <a:ln>
                    <a:noFill/>
                  </a:ln>
                  <a:solidFill>
                    <a:prstClr val="black">
                      <a:hueOff val="0"/>
                      <a:satOff val="0"/>
                      <a:lumOff val="0"/>
                      <a:alphaOff val="0"/>
                    </a:prstClr>
                  </a:solidFill>
                  <a:effectLst/>
                  <a:uLnTx/>
                  <a:uFillTx/>
                  <a:latin typeface="Lato" panose="020F0502020204030203" pitchFamily="34" charset="0"/>
                  <a:ea typeface="+mn-ea"/>
                  <a:cs typeface="+mn-cs"/>
                </a:rPr>
                <a:t>Flow-through Allocation</a:t>
              </a:r>
            </a:p>
          </p:txBody>
        </p:sp>
      </p:grpSp>
      <p:grpSp>
        <p:nvGrpSpPr>
          <p:cNvPr id="101" name="Group 47"/>
          <p:cNvGrpSpPr/>
          <p:nvPr>
            <p:custDataLst>
              <p:tags r:id="rId14"/>
            </p:custDataLst>
          </p:nvPr>
        </p:nvGrpSpPr>
        <p:grpSpPr>
          <a:xfrm>
            <a:off x="7528845" y="1684889"/>
            <a:ext cx="1085316" cy="860179"/>
            <a:chOff x="4556770" y="1692121"/>
            <a:chExt cx="1096029" cy="1107798"/>
          </a:xfrm>
          <a:solidFill>
            <a:srgbClr val="C00000">
              <a:lumMod val="50000"/>
            </a:srgbClr>
          </a:solidFill>
        </p:grpSpPr>
        <p:sp>
          <p:nvSpPr>
            <p:cNvPr id="102" name="Rounded Rectangle 101"/>
            <p:cNvSpPr/>
            <p:nvPr/>
          </p:nvSpPr>
          <p:spPr>
            <a:xfrm>
              <a:off x="4556770" y="1692121"/>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103" name="Rounded Rectangle 30"/>
            <p:cNvSpPr/>
            <p:nvPr/>
          </p:nvSpPr>
          <p:spPr>
            <a:xfrm>
              <a:off x="4588872" y="1724223"/>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Base + Enrollment + Poverty</a:t>
              </a:r>
            </a:p>
          </p:txBody>
        </p:sp>
      </p:grpSp>
      <p:grpSp>
        <p:nvGrpSpPr>
          <p:cNvPr id="104" name="Group 53"/>
          <p:cNvGrpSpPr/>
          <p:nvPr>
            <p:custDataLst>
              <p:tags r:id="rId15"/>
            </p:custDataLst>
          </p:nvPr>
        </p:nvGrpSpPr>
        <p:grpSpPr>
          <a:xfrm>
            <a:off x="7528845" y="3602232"/>
            <a:ext cx="1085316" cy="860179"/>
            <a:chOff x="4556770" y="4248579"/>
            <a:chExt cx="1096029" cy="1107798"/>
          </a:xfrm>
          <a:solidFill>
            <a:srgbClr val="1D4853">
              <a:lumMod val="50000"/>
            </a:srgbClr>
          </a:solidFill>
        </p:grpSpPr>
        <p:sp>
          <p:nvSpPr>
            <p:cNvPr id="105" name="Rounded Rectangle 104"/>
            <p:cNvSpPr/>
            <p:nvPr/>
          </p:nvSpPr>
          <p:spPr>
            <a:xfrm>
              <a:off x="4556770" y="4248579"/>
              <a:ext cx="1096029" cy="1107798"/>
            </a:xfrm>
            <a:prstGeom prst="roundRect">
              <a:avLst>
                <a:gd name="adj" fmla="val 10000"/>
              </a:avLst>
            </a:prstGeom>
            <a:grpFill/>
            <a:ln w="20000" cap="flat" cmpd="sng" algn="ctr">
              <a:solidFill>
                <a:sysClr val="window" lastClr="FFFFFF">
                  <a:hueOff val="0"/>
                  <a:satOff val="0"/>
                  <a:lumOff val="0"/>
                  <a:alphaOff val="0"/>
                </a:sysClr>
              </a:solidFill>
              <a:prstDash val="solid"/>
            </a:ln>
            <a:effectLst>
              <a:outerShdw blurRad="50800" dist="25400" dir="5400000" rotWithShape="0">
                <a:srgbClr val="000000">
                  <a:alpha val="35000"/>
                </a:srgbClr>
              </a:outerShdw>
            </a:effectLst>
          </p:spPr>
        </p:sp>
        <p:sp>
          <p:nvSpPr>
            <p:cNvPr id="106" name="Rounded Rectangle 34"/>
            <p:cNvSpPr/>
            <p:nvPr/>
          </p:nvSpPr>
          <p:spPr>
            <a:xfrm>
              <a:off x="4588872" y="4280681"/>
              <a:ext cx="1031825" cy="1043594"/>
            </a:xfrm>
            <a:prstGeom prst="rect">
              <a:avLst/>
            </a:prstGeom>
            <a:grpFill/>
            <a:ln>
              <a:noFill/>
            </a:ln>
            <a:effectLst/>
          </p:spPr>
          <p:txBody>
            <a:bodyPr spcFirstLastPara="0" vert="horz" wrap="square" lIns="32385" tIns="24289" rIns="32385" bIns="24289" numCol="1" spcCol="1270" anchor="ctr" anchorCtr="0">
              <a:noAutofit/>
            </a:bodyPr>
            <a:lstStyle/>
            <a:p>
              <a:pPr marL="0" marR="0" lvl="0" indent="0" algn="ctr" defTabSz="566738" rtl="0" eaLnBrk="1" fontAlgn="auto" latinLnBrk="0" hangingPunct="1">
                <a:lnSpc>
                  <a:spcPct val="90000"/>
                </a:lnSpc>
                <a:spcBef>
                  <a:spcPct val="0"/>
                </a:spcBef>
                <a:spcAft>
                  <a:spcPct val="35000"/>
                </a:spcAft>
                <a:buClrTx/>
                <a:buSzTx/>
                <a:buFontTx/>
                <a:buNone/>
                <a:tabLst/>
                <a:defRPr/>
              </a:pPr>
              <a:r>
                <a:rPr kumimoji="0" lang="en-US" sz="1275" b="1" i="0" u="none" strike="noStrike" kern="0" cap="none" spc="0" normalizeH="0" baseline="0" noProof="0" dirty="0">
                  <a:ln>
                    <a:noFill/>
                  </a:ln>
                  <a:solidFill>
                    <a:prstClr val="white"/>
                  </a:solidFill>
                  <a:effectLst/>
                  <a:uLnTx/>
                  <a:uFillTx/>
                  <a:latin typeface="Lato" panose="020F0502020204030203" pitchFamily="34" charset="0"/>
                  <a:ea typeface="+mn-ea"/>
                  <a:cs typeface="+mn-cs"/>
                </a:rPr>
                <a:t>$80,900</a:t>
              </a:r>
            </a:p>
          </p:txBody>
        </p:sp>
      </p:grpSp>
    </p:spTree>
    <p:extLst>
      <p:ext uri="{BB962C8B-B14F-4D97-AF65-F5344CB8AC3E}">
        <p14:creationId xmlns:p14="http://schemas.microsoft.com/office/powerpoint/2010/main" val="1338096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What does that mean to an ICS?</a:t>
            </a:r>
          </a:p>
        </p:txBody>
      </p:sp>
      <p:sp>
        <p:nvSpPr>
          <p:cNvPr id="3" name="Content Placeholder 2"/>
          <p:cNvSpPr>
            <a:spLocks noGrp="1"/>
          </p:cNvSpPr>
          <p:nvPr>
            <p:ph idx="1"/>
          </p:nvPr>
        </p:nvSpPr>
        <p:spPr>
          <a:xfrm>
            <a:off x="299103" y="1047998"/>
            <a:ext cx="8844897" cy="3932942"/>
          </a:xfrm>
        </p:spPr>
        <p:txBody>
          <a:bodyPr>
            <a:normAutofit/>
          </a:bodyPr>
          <a:lstStyle/>
          <a:p>
            <a:r>
              <a:rPr lang="en-US" sz="2500" dirty="0">
                <a:latin typeface="Lato" panose="020F0502020204030203" pitchFamily="34" charset="0"/>
              </a:rPr>
              <a:t>The preliminary flow-through allocation, based on estimated numbers, was $130,346.</a:t>
            </a:r>
          </a:p>
          <a:p>
            <a:endParaRPr lang="en-US" sz="2500" dirty="0">
              <a:latin typeface="Lato" panose="020F0502020204030203" pitchFamily="34" charset="0"/>
            </a:endParaRPr>
          </a:p>
          <a:p>
            <a:r>
              <a:rPr lang="en-US" sz="2500" dirty="0">
                <a:latin typeface="Lato" panose="020F0502020204030203" pitchFamily="34" charset="0"/>
              </a:rPr>
              <a:t>When actual counts were collected, the allocation dropped </a:t>
            </a:r>
            <a:br>
              <a:rPr lang="en-US" sz="2500" dirty="0">
                <a:latin typeface="Lato" panose="020F0502020204030203" pitchFamily="34" charset="0"/>
              </a:rPr>
            </a:br>
            <a:r>
              <a:rPr lang="en-US" sz="2500" dirty="0">
                <a:latin typeface="Lato" panose="020F0502020204030203" pitchFamily="34" charset="0"/>
              </a:rPr>
              <a:t>to $80,900. </a:t>
            </a:r>
          </a:p>
          <a:p>
            <a:endParaRPr lang="en-US" sz="2500" dirty="0">
              <a:latin typeface="Lato" panose="020F0502020204030203" pitchFamily="34" charset="0"/>
            </a:endParaRPr>
          </a:p>
          <a:p>
            <a:r>
              <a:rPr lang="en-US" sz="2500" dirty="0">
                <a:latin typeface="Lato" panose="020F0502020204030203" pitchFamily="34" charset="0"/>
              </a:rPr>
              <a:t>Prior to having actual counts, DPI will release 50% - or $65,173 - to protect subrecipients from claiming more than their actual final allocation amount. </a:t>
            </a:r>
            <a:endParaRPr lang="en-US" dirty="0">
              <a:latin typeface="Lato" panose="020F0502020204030203" pitchFamily="34" charset="0"/>
            </a:endParaRPr>
          </a:p>
          <a:p>
            <a:endParaRPr lang="en-US" sz="1500" dirty="0">
              <a:latin typeface="Lato" panose="020F0502020204030203" pitchFamily="34" charset="0"/>
            </a:endParaRPr>
          </a:p>
        </p:txBody>
      </p:sp>
    </p:spTree>
    <p:extLst>
      <p:ext uri="{BB962C8B-B14F-4D97-AF65-F5344CB8AC3E}">
        <p14:creationId xmlns:p14="http://schemas.microsoft.com/office/powerpoint/2010/main" val="1031701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What does that mean to an ICS?</a:t>
            </a:r>
          </a:p>
        </p:txBody>
      </p:sp>
      <p:sp>
        <p:nvSpPr>
          <p:cNvPr id="3" name="Content Placeholder 2"/>
          <p:cNvSpPr>
            <a:spLocks noGrp="1"/>
          </p:cNvSpPr>
          <p:nvPr>
            <p:ph idx="1"/>
          </p:nvPr>
        </p:nvSpPr>
        <p:spPr>
          <a:xfrm>
            <a:off x="299103" y="1047998"/>
            <a:ext cx="8844897" cy="3932942"/>
          </a:xfrm>
        </p:spPr>
        <p:txBody>
          <a:bodyPr>
            <a:normAutofit/>
          </a:bodyPr>
          <a:lstStyle/>
          <a:p>
            <a:r>
              <a:rPr lang="en-US" sz="2500" dirty="0">
                <a:latin typeface="Lato" panose="020F0502020204030203" pitchFamily="34" charset="0"/>
              </a:rPr>
              <a:t>The October 1 Child Count sets the base amount. Make sure that students with active IEPs on October 1 are properly </a:t>
            </a:r>
            <a:br>
              <a:rPr lang="en-US" sz="2500" dirty="0">
                <a:latin typeface="Lato" panose="020F0502020204030203" pitchFamily="34" charset="0"/>
              </a:rPr>
            </a:br>
            <a:r>
              <a:rPr lang="en-US" sz="2500" dirty="0">
                <a:latin typeface="Lato" panose="020F0502020204030203" pitchFamily="34" charset="0"/>
              </a:rPr>
              <a:t>accounted for in your Student Information System. </a:t>
            </a:r>
          </a:p>
          <a:p>
            <a:endParaRPr lang="en-US" sz="2500" dirty="0">
              <a:latin typeface="Lato" panose="020F0502020204030203" pitchFamily="34" charset="0"/>
            </a:endParaRPr>
          </a:p>
          <a:p>
            <a:r>
              <a:rPr lang="en-US" sz="2500" dirty="0">
                <a:latin typeface="Lato" panose="020F0502020204030203" pitchFamily="34" charset="0"/>
              </a:rPr>
              <a:t>If the Child Count is zero (and this happens) on your first </a:t>
            </a:r>
            <a:br>
              <a:rPr lang="en-US" sz="2500" dirty="0">
                <a:latin typeface="Lato" panose="020F0502020204030203" pitchFamily="34" charset="0"/>
              </a:rPr>
            </a:br>
            <a:r>
              <a:rPr lang="en-US" sz="2500" dirty="0">
                <a:latin typeface="Lato" panose="020F0502020204030203" pitchFamily="34" charset="0"/>
              </a:rPr>
              <a:t>October 1, the base is $0 (the smallest of the three parts </a:t>
            </a:r>
            <a:br>
              <a:rPr lang="en-US" sz="2500" dirty="0">
                <a:latin typeface="Lato" panose="020F0502020204030203" pitchFamily="34" charset="0"/>
              </a:rPr>
            </a:br>
            <a:r>
              <a:rPr lang="en-US" sz="2500" dirty="0">
                <a:latin typeface="Lato" panose="020F0502020204030203" pitchFamily="34" charset="0"/>
              </a:rPr>
              <a:t>of the equation).  If the Child Count is greater than zero </a:t>
            </a:r>
            <a:br>
              <a:rPr lang="en-US" sz="2500" dirty="0">
                <a:latin typeface="Lato" panose="020F0502020204030203" pitchFamily="34" charset="0"/>
              </a:rPr>
            </a:br>
            <a:r>
              <a:rPr lang="en-US" sz="2500" dirty="0">
                <a:latin typeface="Lato" panose="020F0502020204030203" pitchFamily="34" charset="0"/>
              </a:rPr>
              <a:t>the next year, the base will be adjusted. </a:t>
            </a:r>
            <a:endParaRPr lang="en-US" dirty="0">
              <a:latin typeface="Lato" panose="020F0502020204030203" pitchFamily="34" charset="0"/>
            </a:endParaRPr>
          </a:p>
          <a:p>
            <a:endParaRPr lang="en-US" sz="1500" dirty="0">
              <a:latin typeface="Lato" panose="020F0502020204030203" pitchFamily="34" charset="0"/>
            </a:endParaRPr>
          </a:p>
        </p:txBody>
      </p:sp>
    </p:spTree>
    <p:extLst>
      <p:ext uri="{BB962C8B-B14F-4D97-AF65-F5344CB8AC3E}">
        <p14:creationId xmlns:p14="http://schemas.microsoft.com/office/powerpoint/2010/main" val="1606085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5"/>
          <p:cNvSpPr txBox="1">
            <a:spLocks noGrp="1"/>
          </p:cNvSpPr>
          <p:nvPr>
            <p:ph type="title"/>
          </p:nvPr>
        </p:nvSpPr>
        <p:spPr>
          <a:xfrm>
            <a:off x="1107282" y="400050"/>
            <a:ext cx="6995160" cy="1143000"/>
          </a:xfrm>
          <a:prstGeom prst="rect">
            <a:avLst/>
          </a:prstGeom>
          <a:noFill/>
          <a:ln>
            <a:noFill/>
          </a:ln>
        </p:spPr>
        <p:txBody>
          <a:bodyPr spcFirstLastPara="1" wrap="square" lIns="82283" tIns="41130" rIns="82283" bIns="41130" anchor="b" anchorCtr="0">
            <a:noAutofit/>
          </a:bodyPr>
          <a:lstStyle/>
          <a:p>
            <a:pPr>
              <a:buClr>
                <a:schemeClr val="dk1"/>
              </a:buClr>
              <a:buSzPts val="1100"/>
            </a:pPr>
            <a:r>
              <a:rPr lang="en-US" sz="2700">
                <a:solidFill>
                  <a:schemeClr val="lt1"/>
                </a:solidFill>
              </a:rPr>
              <a:t>Uniqueness of Independent Charter Schools</a:t>
            </a:r>
            <a:endParaRPr sz="2700">
              <a:solidFill>
                <a:schemeClr val="lt1"/>
              </a:solidFill>
            </a:endParaRPr>
          </a:p>
          <a:p>
            <a:pPr>
              <a:buClr>
                <a:schemeClr val="dk1"/>
              </a:buClr>
              <a:buSzPts val="1100"/>
            </a:pPr>
            <a:endParaRPr sz="2700">
              <a:solidFill>
                <a:schemeClr val="lt1"/>
              </a:solidFill>
            </a:endParaRPr>
          </a:p>
        </p:txBody>
      </p:sp>
      <p:sp>
        <p:nvSpPr>
          <p:cNvPr id="170" name="Google Shape;170;p15"/>
          <p:cNvSpPr txBox="1">
            <a:spLocks noGrp="1"/>
          </p:cNvSpPr>
          <p:nvPr>
            <p:ph type="body" idx="1"/>
          </p:nvPr>
        </p:nvSpPr>
        <p:spPr>
          <a:xfrm>
            <a:off x="1688783" y="2145885"/>
            <a:ext cx="5832157" cy="272786"/>
          </a:xfrm>
          <a:prstGeom prst="rect">
            <a:avLst/>
          </a:prstGeom>
          <a:noFill/>
          <a:ln>
            <a:noFill/>
          </a:ln>
        </p:spPr>
        <p:txBody>
          <a:bodyPr spcFirstLastPara="1" wrap="square" lIns="82283" tIns="41130" rIns="82283" bIns="41130" anchor="t" anchorCtr="0">
            <a:noAutofit/>
          </a:bodyPr>
          <a:lstStyle/>
          <a:p>
            <a:pPr marL="0" indent="0">
              <a:spcBef>
                <a:spcPts val="0"/>
              </a:spcBef>
              <a:buClr>
                <a:schemeClr val="dk1"/>
              </a:buClr>
              <a:buSzPts val="1100"/>
            </a:pPr>
            <a:r>
              <a:rPr lang="en-US" sz="2700" b="0">
                <a:solidFill>
                  <a:schemeClr val="accent1"/>
                </a:solidFill>
              </a:rPr>
              <a:t>July 2021</a:t>
            </a:r>
            <a:endParaRPr sz="1332">
              <a:solidFill>
                <a:schemeClr val="accent1"/>
              </a:solidFill>
            </a:endParaRP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IDEA Formula Grant Availability</a:t>
            </a:r>
          </a:p>
        </p:txBody>
      </p:sp>
      <p:sp>
        <p:nvSpPr>
          <p:cNvPr id="4" name="Rectangle 3"/>
          <p:cNvSpPr/>
          <p:nvPr/>
        </p:nvSpPr>
        <p:spPr>
          <a:xfrm>
            <a:off x="5751319" y="1066800"/>
            <a:ext cx="3008119" cy="1478203"/>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Forward Funding: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3 months</a:t>
            </a:r>
            <a:b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br>
            <a:r>
              <a:rPr kumimoji="0" lang="en-US" sz="2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(July 1 – Sept. 30)</a:t>
            </a:r>
          </a:p>
        </p:txBody>
      </p:sp>
      <p:sp>
        <p:nvSpPr>
          <p:cNvPr id="5" name="Rectangle 4"/>
          <p:cNvSpPr/>
          <p:nvPr/>
        </p:nvSpPr>
        <p:spPr>
          <a:xfrm>
            <a:off x="1634383" y="2090049"/>
            <a:ext cx="4407494" cy="1752742"/>
          </a:xfrm>
          <a:prstGeom prst="rect">
            <a:avLst/>
          </a:prstGeom>
          <a:solidFill>
            <a:srgbClr val="3264F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Award Period: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12 months</a:t>
            </a:r>
            <a:br>
              <a:rPr kumimoji="0" lang="en-US" sz="3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br>
            <a:r>
              <a:rPr kumimoji="0" lang="en-US" sz="3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(Oct. 1 – Sept. 30)</a:t>
            </a:r>
          </a:p>
        </p:txBody>
      </p:sp>
      <p:sp>
        <p:nvSpPr>
          <p:cNvPr id="6" name="Rectangle 5"/>
          <p:cNvSpPr/>
          <p:nvPr/>
        </p:nvSpPr>
        <p:spPr>
          <a:xfrm>
            <a:off x="5751318" y="3368467"/>
            <a:ext cx="3008119" cy="1466809"/>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Tydings Period:</a:t>
            </a:r>
            <a:b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br>
            <a: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12 months</a:t>
            </a:r>
            <a:br>
              <a:rPr kumimoji="0" lang="en-US" sz="2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br>
            <a:r>
              <a:rPr kumimoji="0" lang="en-US" sz="2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ato" panose="020F0502020204030203" pitchFamily="34" charset="0"/>
                <a:ea typeface="+mn-ea"/>
                <a:cs typeface="+mn-cs"/>
              </a:rPr>
              <a:t>(Oct. 1 – Sept. 30)</a:t>
            </a:r>
          </a:p>
        </p:txBody>
      </p:sp>
      <p:sp>
        <p:nvSpPr>
          <p:cNvPr id="7" name="TextBox 6"/>
          <p:cNvSpPr txBox="1"/>
          <p:nvPr/>
        </p:nvSpPr>
        <p:spPr>
          <a:xfrm>
            <a:off x="299048" y="1066800"/>
            <a:ext cx="393895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ato Black" panose="020F0A02020204030203" pitchFamily="34" charset="0"/>
                <a:ea typeface="+mn-ea"/>
                <a:cs typeface="+mn-cs"/>
              </a:rPr>
              <a:t>Each Formula Award – </a:t>
            </a:r>
            <a:br>
              <a:rPr kumimoji="0" lang="en-US" sz="2400" b="1" i="0" u="none" strike="noStrike" kern="1200" cap="none" spc="0" normalizeH="0" baseline="0" noProof="0" dirty="0">
                <a:ln>
                  <a:noFill/>
                </a:ln>
                <a:solidFill>
                  <a:prstClr val="black"/>
                </a:solidFill>
                <a:effectLst/>
                <a:uLnTx/>
                <a:uFillTx/>
                <a:latin typeface="Lato Black" panose="020F0A02020204030203" pitchFamily="34" charset="0"/>
                <a:ea typeface="+mn-ea"/>
                <a:cs typeface="+mn-cs"/>
              </a:rPr>
            </a:br>
            <a:r>
              <a:rPr kumimoji="0" lang="en-US" sz="2400" b="1" i="0" u="none" strike="noStrike" kern="1200" cap="none" spc="0" normalizeH="0" baseline="0" noProof="0" dirty="0">
                <a:ln>
                  <a:noFill/>
                </a:ln>
                <a:solidFill>
                  <a:prstClr val="black"/>
                </a:solidFill>
                <a:effectLst/>
                <a:uLnTx/>
                <a:uFillTx/>
                <a:latin typeface="Lato Black" panose="020F0A02020204030203" pitchFamily="34" charset="0"/>
                <a:ea typeface="+mn-ea"/>
                <a:cs typeface="+mn-cs"/>
              </a:rPr>
              <a:t>Available for 27 Months</a:t>
            </a:r>
          </a:p>
        </p:txBody>
      </p:sp>
    </p:spTree>
    <p:extLst>
      <p:ext uri="{BB962C8B-B14F-4D97-AF65-F5344CB8AC3E}">
        <p14:creationId xmlns:p14="http://schemas.microsoft.com/office/powerpoint/2010/main" val="23708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000" dirty="0">
                <a:latin typeface="Lato Black" panose="020F0A02020204030203" pitchFamily="34" charset="0"/>
              </a:rPr>
              <a:t>Allowable IDEA Formula Costs</a:t>
            </a:r>
          </a:p>
        </p:txBody>
      </p:sp>
      <p:sp>
        <p:nvSpPr>
          <p:cNvPr id="10" name="Content Placeholder 9"/>
          <p:cNvSpPr>
            <a:spLocks noGrp="1"/>
          </p:cNvSpPr>
          <p:nvPr>
            <p:ph idx="1"/>
          </p:nvPr>
        </p:nvSpPr>
        <p:spPr>
          <a:xfrm>
            <a:off x="185729" y="1049485"/>
            <a:ext cx="7886700" cy="1006091"/>
          </a:xfrm>
        </p:spPr>
        <p:txBody>
          <a:bodyPr/>
          <a:lstStyle/>
          <a:p>
            <a:r>
              <a:rPr lang="en-US" dirty="0">
                <a:latin typeface="Lato Black" panose="020F0A02020204030203" pitchFamily="34" charset="0"/>
              </a:rPr>
              <a:t>Most costs tied to the provision of special education instruction and related services, not reimbursed by </a:t>
            </a:r>
            <a:br>
              <a:rPr lang="en-US" dirty="0">
                <a:latin typeface="Lato Black" panose="020F0A02020204030203" pitchFamily="34" charset="0"/>
              </a:rPr>
            </a:br>
            <a:r>
              <a:rPr lang="en-US" dirty="0">
                <a:latin typeface="Lato Black" panose="020F0A02020204030203" pitchFamily="34" charset="0"/>
              </a:rPr>
              <a:t>another Federal program such as Medicaid. </a:t>
            </a:r>
          </a:p>
        </p:txBody>
      </p:sp>
      <p:sp>
        <p:nvSpPr>
          <p:cNvPr id="12" name="Oval 11"/>
          <p:cNvSpPr/>
          <p:nvPr/>
        </p:nvSpPr>
        <p:spPr>
          <a:xfrm>
            <a:off x="196553" y="2250831"/>
            <a:ext cx="1603717" cy="112391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Special Ed Teachers</a:t>
            </a:r>
          </a:p>
        </p:txBody>
      </p:sp>
      <p:sp>
        <p:nvSpPr>
          <p:cNvPr id="13" name="Oval 12"/>
          <p:cNvSpPr/>
          <p:nvPr/>
        </p:nvSpPr>
        <p:spPr>
          <a:xfrm>
            <a:off x="3560501" y="2250831"/>
            <a:ext cx="1669275" cy="105507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Specialized Curriculum</a:t>
            </a:r>
          </a:p>
        </p:txBody>
      </p:sp>
      <p:sp>
        <p:nvSpPr>
          <p:cNvPr id="14" name="Oval 13"/>
          <p:cNvSpPr/>
          <p:nvPr/>
        </p:nvSpPr>
        <p:spPr>
          <a:xfrm>
            <a:off x="1914421" y="2664777"/>
            <a:ext cx="1603717" cy="112391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Related Services Staff</a:t>
            </a:r>
          </a:p>
        </p:txBody>
      </p:sp>
      <p:sp>
        <p:nvSpPr>
          <p:cNvPr id="15" name="Oval 14"/>
          <p:cNvSpPr/>
          <p:nvPr/>
        </p:nvSpPr>
        <p:spPr>
          <a:xfrm>
            <a:off x="109829" y="3592400"/>
            <a:ext cx="1874711" cy="112391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Professional Development</a:t>
            </a:r>
          </a:p>
        </p:txBody>
      </p:sp>
      <p:sp>
        <p:nvSpPr>
          <p:cNvPr id="16" name="Oval 15"/>
          <p:cNvSpPr/>
          <p:nvPr/>
        </p:nvSpPr>
        <p:spPr>
          <a:xfrm>
            <a:off x="5598760" y="1918886"/>
            <a:ext cx="2165516" cy="136873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Specialized Transportation</a:t>
            </a:r>
          </a:p>
        </p:txBody>
      </p:sp>
      <p:sp>
        <p:nvSpPr>
          <p:cNvPr id="17" name="Oval 16"/>
          <p:cNvSpPr/>
          <p:nvPr/>
        </p:nvSpPr>
        <p:spPr>
          <a:xfrm>
            <a:off x="6825068" y="4077907"/>
            <a:ext cx="1467625" cy="927623"/>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Software</a:t>
            </a:r>
          </a:p>
        </p:txBody>
      </p:sp>
      <p:sp>
        <p:nvSpPr>
          <p:cNvPr id="18" name="Oval 17"/>
          <p:cNvSpPr/>
          <p:nvPr/>
        </p:nvSpPr>
        <p:spPr>
          <a:xfrm>
            <a:off x="2025293" y="3986164"/>
            <a:ext cx="1612775" cy="101936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Equipment</a:t>
            </a:r>
          </a:p>
        </p:txBody>
      </p:sp>
      <p:sp>
        <p:nvSpPr>
          <p:cNvPr id="19" name="Oval 18"/>
          <p:cNvSpPr/>
          <p:nvPr/>
        </p:nvSpPr>
        <p:spPr>
          <a:xfrm>
            <a:off x="7250394" y="1065240"/>
            <a:ext cx="1467625" cy="927623"/>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IEP Software</a:t>
            </a:r>
          </a:p>
        </p:txBody>
      </p:sp>
      <p:sp>
        <p:nvSpPr>
          <p:cNvPr id="20" name="Oval 19"/>
          <p:cNvSpPr/>
          <p:nvPr/>
        </p:nvSpPr>
        <p:spPr>
          <a:xfrm>
            <a:off x="5278988" y="3292771"/>
            <a:ext cx="1737395" cy="1098133"/>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Early Childhood Programs</a:t>
            </a:r>
          </a:p>
        </p:txBody>
      </p:sp>
      <p:sp>
        <p:nvSpPr>
          <p:cNvPr id="21" name="Oval 20"/>
          <p:cNvSpPr/>
          <p:nvPr/>
        </p:nvSpPr>
        <p:spPr>
          <a:xfrm>
            <a:off x="7986733" y="2221282"/>
            <a:ext cx="1012701" cy="640085"/>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Travel</a:t>
            </a:r>
          </a:p>
        </p:txBody>
      </p:sp>
      <p:sp>
        <p:nvSpPr>
          <p:cNvPr id="22" name="Oval 21"/>
          <p:cNvSpPr/>
          <p:nvPr/>
        </p:nvSpPr>
        <p:spPr>
          <a:xfrm>
            <a:off x="7505459" y="3058541"/>
            <a:ext cx="1467625" cy="927623"/>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Supplies</a:t>
            </a:r>
          </a:p>
        </p:txBody>
      </p:sp>
      <p:sp>
        <p:nvSpPr>
          <p:cNvPr id="23" name="Oval 22"/>
          <p:cNvSpPr/>
          <p:nvPr/>
        </p:nvSpPr>
        <p:spPr>
          <a:xfrm>
            <a:off x="3528122" y="3349466"/>
            <a:ext cx="1669275" cy="105507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Special Education Evaluations</a:t>
            </a:r>
          </a:p>
        </p:txBody>
      </p:sp>
      <p:sp>
        <p:nvSpPr>
          <p:cNvPr id="24" name="Oval 23"/>
          <p:cNvSpPr/>
          <p:nvPr/>
        </p:nvSpPr>
        <p:spPr>
          <a:xfrm>
            <a:off x="4718654" y="4369637"/>
            <a:ext cx="1012701" cy="640085"/>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Lato" panose="020F0502020204030203" pitchFamily="34" charset="0"/>
                <a:ea typeface="+mn-ea"/>
                <a:cs typeface="+mn-cs"/>
              </a:rPr>
              <a:t>Aides</a:t>
            </a:r>
          </a:p>
        </p:txBody>
      </p:sp>
    </p:spTree>
    <p:extLst>
      <p:ext uri="{BB962C8B-B14F-4D97-AF65-F5344CB8AC3E}">
        <p14:creationId xmlns:p14="http://schemas.microsoft.com/office/powerpoint/2010/main" val="2646993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324741" y="0"/>
            <a:ext cx="8534400" cy="758825"/>
          </a:xfrm>
          <a:prstGeom prst="rect">
            <a:avLst/>
          </a:prstGeom>
        </p:spPr>
        <p:txBody>
          <a:bodyPr/>
          <a:lstStyle/>
          <a:p>
            <a:r>
              <a:rPr lang="en-US" sz="4000" dirty="0">
                <a:solidFill>
                  <a:srgbClr val="333399"/>
                </a:solidFill>
                <a:latin typeface="Lato Black" panose="020F0A02020204030203" pitchFamily="34" charset="0"/>
              </a:rPr>
              <a:t>IDEA Formula Allowable Costs</a:t>
            </a:r>
          </a:p>
        </p:txBody>
      </p:sp>
      <p:pic>
        <p:nvPicPr>
          <p:cNvPr id="7" name="Picture 6"/>
          <p:cNvPicPr>
            <a:picLocks noChangeAspect="1"/>
          </p:cNvPicPr>
          <p:nvPr/>
        </p:nvPicPr>
        <p:blipFill>
          <a:blip r:embed="rId3"/>
          <a:stretch>
            <a:fillRect/>
          </a:stretch>
        </p:blipFill>
        <p:spPr>
          <a:xfrm>
            <a:off x="3366393" y="552896"/>
            <a:ext cx="5492748" cy="4754043"/>
          </a:xfrm>
          <a:prstGeom prst="rect">
            <a:avLst/>
          </a:prstGeom>
        </p:spPr>
      </p:pic>
      <p:sp>
        <p:nvSpPr>
          <p:cNvPr id="8" name="Content Placeholder 4"/>
          <p:cNvSpPr>
            <a:spLocks noGrp="1"/>
          </p:cNvSpPr>
          <p:nvPr>
            <p:ph idx="1"/>
          </p:nvPr>
        </p:nvSpPr>
        <p:spPr>
          <a:xfrm>
            <a:off x="211015" y="615298"/>
            <a:ext cx="2925291" cy="4167858"/>
          </a:xfrm>
        </p:spPr>
        <p:txBody>
          <a:bodyPr>
            <a:noAutofit/>
          </a:bodyPr>
          <a:lstStyle/>
          <a:p>
            <a:pPr>
              <a:spcAft>
                <a:spcPts val="1000"/>
              </a:spcAft>
            </a:pPr>
            <a:r>
              <a:rPr lang="en-US" sz="1800" dirty="0">
                <a:latin typeface="Lato" panose="020F0502020204030203" pitchFamily="34" charset="0"/>
              </a:rPr>
              <a:t>The “IDEA Allowables” technical assistance document lists over 100 items that can and cannot be charged to the IDEA formula grants. </a:t>
            </a:r>
          </a:p>
          <a:p>
            <a:pPr>
              <a:spcAft>
                <a:spcPts val="1200"/>
              </a:spcAft>
            </a:pPr>
            <a:r>
              <a:rPr lang="en-US" sz="1800" dirty="0">
                <a:latin typeface="Lato" panose="020F0502020204030203" pitchFamily="34" charset="0"/>
              </a:rPr>
              <a:t>The document often maps where the item can be located in the web-based IDEA formula application (WISEgrants). The Allowables document is updated on a regular basis. </a:t>
            </a:r>
          </a:p>
          <a:p>
            <a:br>
              <a:rPr lang="en-US" sz="1500" dirty="0">
                <a:latin typeface="Lato" panose="020F0502020204030203" pitchFamily="34" charset="0"/>
              </a:rPr>
            </a:br>
            <a:r>
              <a:rPr lang="en-US" sz="1500" dirty="0">
                <a:latin typeface="Lato" panose="020F0502020204030203" pitchFamily="34" charset="0"/>
                <a:hlinkClick r:id="rId4"/>
              </a:rPr>
              <a:t>http://bit.ly/idea-allowable </a:t>
            </a:r>
            <a:endParaRPr lang="en-US" sz="1500" dirty="0">
              <a:latin typeface="Lato" panose="020F0502020204030203" pitchFamily="34" charset="0"/>
            </a:endParaRPr>
          </a:p>
        </p:txBody>
      </p:sp>
    </p:spTree>
    <p:extLst>
      <p:ext uri="{BB962C8B-B14F-4D97-AF65-F5344CB8AC3E}">
        <p14:creationId xmlns:p14="http://schemas.microsoft.com/office/powerpoint/2010/main" val="3329242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bwMode="black"/>
        <p:txBody>
          <a:bodyPr/>
          <a:lstStyle/>
          <a:p>
            <a:r>
              <a:rPr lang="en-US" sz="4000" dirty="0">
                <a:latin typeface="Lato Black" panose="020F0A02020204030203" pitchFamily="34" charset="0"/>
              </a:rPr>
              <a:t>Allowable Costs &amp; WISEgrants</a:t>
            </a:r>
          </a:p>
        </p:txBody>
      </p:sp>
      <p:sp>
        <p:nvSpPr>
          <p:cNvPr id="6" name="Content Placeholder 5"/>
          <p:cNvSpPr>
            <a:spLocks noGrp="1"/>
          </p:cNvSpPr>
          <p:nvPr>
            <p:ph idx="1"/>
          </p:nvPr>
        </p:nvSpPr>
        <p:spPr>
          <a:xfrm>
            <a:off x="466725" y="1244740"/>
            <a:ext cx="8506359" cy="2771783"/>
          </a:xfrm>
        </p:spPr>
        <p:txBody>
          <a:bodyPr>
            <a:normAutofit/>
          </a:bodyPr>
          <a:lstStyle/>
          <a:p>
            <a:r>
              <a:rPr lang="en-US" sz="1800" dirty="0">
                <a:latin typeface="Lato" panose="020F0502020204030203" pitchFamily="34" charset="0"/>
              </a:rPr>
              <a:t>IDEA Formula Grants Budget Application Technical Assistance Page</a:t>
            </a:r>
          </a:p>
          <a:p>
            <a:r>
              <a:rPr lang="en-US" sz="1600" b="0" dirty="0">
                <a:solidFill>
                  <a:srgbClr val="0070C0"/>
                </a:solidFill>
                <a:latin typeface="Lato" panose="020F0502020204030203" pitchFamily="34" charset="0"/>
                <a:hlinkClick r:id="rId3"/>
              </a:rPr>
              <a:t>https://dpi.wi.gov/sped/educators/fiscal/idea-wisegrants</a:t>
            </a:r>
            <a:endParaRPr lang="en-US" sz="1600" b="0" dirty="0">
              <a:solidFill>
                <a:srgbClr val="0070C0"/>
              </a:solidFill>
              <a:latin typeface="Lato" panose="020F0502020204030203" pitchFamily="34" charset="0"/>
            </a:endParaRPr>
          </a:p>
          <a:p>
            <a:endParaRPr lang="en-US" sz="1000" b="0" dirty="0">
              <a:solidFill>
                <a:srgbClr val="0070C0"/>
              </a:solidFill>
              <a:latin typeface="Lato" panose="020F0502020204030203" pitchFamily="34" charset="0"/>
            </a:endParaRPr>
          </a:p>
          <a:p>
            <a:r>
              <a:rPr lang="en-US" sz="1800" dirty="0">
                <a:latin typeface="Lato" panose="020F0502020204030203" pitchFamily="34" charset="0"/>
              </a:rPr>
              <a:t>IDEA Formula Grants Allowable Costs Technical Assistance Page</a:t>
            </a:r>
          </a:p>
          <a:p>
            <a:r>
              <a:rPr lang="en-US" sz="1600" b="0" dirty="0">
                <a:solidFill>
                  <a:srgbClr val="0070C0"/>
                </a:solidFill>
                <a:latin typeface="Lato" panose="020F0502020204030203" pitchFamily="34" charset="0"/>
                <a:hlinkClick r:id="rId4"/>
              </a:rPr>
              <a:t>https://dpi.wi.gov/sped/educators/fiscal/allowable</a:t>
            </a:r>
            <a:r>
              <a:rPr lang="en-US" sz="1600" b="0" dirty="0">
                <a:solidFill>
                  <a:srgbClr val="0070C0"/>
                </a:solidFill>
                <a:latin typeface="Lato" panose="020F0502020204030203" pitchFamily="34" charset="0"/>
              </a:rPr>
              <a:t> </a:t>
            </a:r>
          </a:p>
          <a:p>
            <a:endParaRPr lang="en-US" sz="1000" b="0" dirty="0">
              <a:solidFill>
                <a:srgbClr val="0070C0"/>
              </a:solidFill>
              <a:latin typeface="Lato" panose="020F0502020204030203" pitchFamily="34" charset="0"/>
            </a:endParaRPr>
          </a:p>
          <a:p>
            <a:r>
              <a:rPr lang="en-US" sz="1800" dirty="0">
                <a:latin typeface="Lato" panose="020F0502020204030203" pitchFamily="34" charset="0"/>
              </a:rPr>
              <a:t>Claiming IDEA Formula Grants Technical Assistance Page</a:t>
            </a:r>
          </a:p>
          <a:p>
            <a:r>
              <a:rPr lang="en-US" sz="1600" b="0" dirty="0">
                <a:solidFill>
                  <a:srgbClr val="0070C0"/>
                </a:solidFill>
                <a:latin typeface="Lato" panose="020F0502020204030203" pitchFamily="34" charset="0"/>
                <a:hlinkClick r:id="rId5"/>
              </a:rPr>
              <a:t>https://dpi.wi.gov/sped/educators/fiscal/claims</a:t>
            </a:r>
            <a:r>
              <a:rPr lang="en-US" sz="1600" b="0" dirty="0">
                <a:solidFill>
                  <a:srgbClr val="0070C0"/>
                </a:solidFill>
                <a:latin typeface="Lato" panose="020F0502020204030203" pitchFamily="34" charset="0"/>
              </a:rPr>
              <a:t> </a:t>
            </a:r>
            <a:endParaRPr lang="en-US" sz="1800" b="0" dirty="0">
              <a:solidFill>
                <a:srgbClr val="0070C0"/>
              </a:solidFill>
              <a:latin typeface="Lato" panose="020F0502020204030203" pitchFamily="34" charset="0"/>
            </a:endParaRPr>
          </a:p>
          <a:p>
            <a:endParaRPr lang="en-US" sz="1050" b="0" dirty="0">
              <a:solidFill>
                <a:srgbClr val="0070C0"/>
              </a:solidFill>
            </a:endParaRPr>
          </a:p>
        </p:txBody>
      </p:sp>
    </p:spTree>
    <p:extLst>
      <p:ext uri="{BB962C8B-B14F-4D97-AF65-F5344CB8AC3E}">
        <p14:creationId xmlns:p14="http://schemas.microsoft.com/office/powerpoint/2010/main" val="2047952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IDEA Formula Application Process</a:t>
            </a:r>
          </a:p>
        </p:txBody>
      </p:sp>
      <p:sp>
        <p:nvSpPr>
          <p:cNvPr id="3" name="Content Placeholder 2"/>
          <p:cNvSpPr>
            <a:spLocks noGrp="1"/>
          </p:cNvSpPr>
          <p:nvPr>
            <p:ph idx="1"/>
          </p:nvPr>
        </p:nvSpPr>
        <p:spPr>
          <a:xfrm>
            <a:off x="641468" y="1079770"/>
            <a:ext cx="7886700" cy="3703386"/>
          </a:xfrm>
        </p:spPr>
        <p:txBody>
          <a:bodyPr>
            <a:normAutofit/>
          </a:bodyPr>
          <a:lstStyle/>
          <a:p>
            <a:pPr>
              <a:spcAft>
                <a:spcPts val="800"/>
              </a:spcAft>
            </a:pPr>
            <a:r>
              <a:rPr lang="en-US" sz="2500" dirty="0">
                <a:latin typeface="Lato "/>
              </a:rPr>
              <a:t>WISEgrants Web Portal:</a:t>
            </a:r>
          </a:p>
          <a:p>
            <a:pPr lvl="1" fontAlgn="base"/>
            <a:r>
              <a:rPr lang="en-US" sz="2200" dirty="0">
                <a:latin typeface="Lato "/>
              </a:rPr>
              <a:t>Federal grant assurances </a:t>
            </a:r>
          </a:p>
          <a:p>
            <a:pPr lvl="1" fontAlgn="base"/>
            <a:r>
              <a:rPr lang="en-US" sz="2200" dirty="0">
                <a:latin typeface="Lato "/>
              </a:rPr>
              <a:t>Flow-through and Preschool budget and claim submission</a:t>
            </a:r>
          </a:p>
          <a:p>
            <a:pPr lvl="2" fontAlgn="base"/>
            <a:r>
              <a:rPr lang="en-US" sz="2000" dirty="0">
                <a:latin typeface="Lato "/>
              </a:rPr>
              <a:t>DPI Special Education Team staff approve budgets before claims can be submitted for reimbursement. </a:t>
            </a:r>
          </a:p>
          <a:p>
            <a:r>
              <a:rPr lang="en-US" sz="2500" dirty="0">
                <a:latin typeface="Lato "/>
              </a:rPr>
              <a:t>Once the ICS incurs the expenditure, a claim can be submitted immediately after the transaction for cash reimbursement. </a:t>
            </a:r>
          </a:p>
          <a:p>
            <a:endParaRPr lang="en-US" dirty="0"/>
          </a:p>
        </p:txBody>
      </p:sp>
    </p:spTree>
    <p:extLst>
      <p:ext uri="{BB962C8B-B14F-4D97-AF65-F5344CB8AC3E}">
        <p14:creationId xmlns:p14="http://schemas.microsoft.com/office/powerpoint/2010/main" val="32443785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8816" y="646821"/>
            <a:ext cx="2521024" cy="4154999"/>
          </a:xfrm>
        </p:spPr>
        <p:txBody>
          <a:bodyPr/>
          <a:lstStyle/>
          <a:p>
            <a:r>
              <a:rPr lang="en-US" sz="2300" b="1" dirty="0">
                <a:latin typeface="Lato" panose="020F0502020204030203" pitchFamily="34" charset="0"/>
              </a:rPr>
              <a:t>Wisconsin has two funding programs to support the costs of special education and related services.</a:t>
            </a:r>
          </a:p>
          <a:p>
            <a:endParaRPr lang="en-US" b="1" dirty="0"/>
          </a:p>
        </p:txBody>
      </p:sp>
      <p:sp>
        <p:nvSpPr>
          <p:cNvPr id="5" name="Content Placeholder 4"/>
          <p:cNvSpPr>
            <a:spLocks noGrp="1"/>
          </p:cNvSpPr>
          <p:nvPr>
            <p:ph idx="11"/>
          </p:nvPr>
        </p:nvSpPr>
        <p:spPr>
          <a:xfrm>
            <a:off x="2480362" y="4405897"/>
            <a:ext cx="6509811" cy="404598"/>
          </a:xfrm>
        </p:spPr>
        <p:txBody>
          <a:bodyPr>
            <a:noAutofit/>
          </a:bodyPr>
          <a:lstStyle/>
          <a:p>
            <a:r>
              <a:rPr lang="en-US" sz="3000" b="1" dirty="0">
                <a:latin typeface="Lato" panose="020F0502020204030203" pitchFamily="34" charset="0"/>
              </a:rPr>
              <a:t>Types of Special Ed Categorical Aid</a:t>
            </a:r>
          </a:p>
        </p:txBody>
      </p:sp>
      <p:sp>
        <p:nvSpPr>
          <p:cNvPr id="6" name="Content Placeholder 5"/>
          <p:cNvSpPr>
            <a:spLocks noGrp="1"/>
          </p:cNvSpPr>
          <p:nvPr>
            <p:ph idx="12"/>
          </p:nvPr>
        </p:nvSpPr>
        <p:spPr>
          <a:xfrm>
            <a:off x="2480361" y="604617"/>
            <a:ext cx="6509811" cy="3869585"/>
          </a:xfrm>
        </p:spPr>
        <p:txBody>
          <a:bodyPr>
            <a:normAutofit lnSpcReduction="10000"/>
          </a:bodyPr>
          <a:lstStyle/>
          <a:p>
            <a:pPr lvl="0" defTabSz="914400">
              <a:lnSpc>
                <a:spcPct val="100000"/>
              </a:lnSpc>
              <a:spcBef>
                <a:spcPct val="20000"/>
              </a:spcBef>
              <a:buClr>
                <a:schemeClr val="accent1"/>
              </a:buClr>
              <a:buSzPct val="85000"/>
              <a:defRPr/>
            </a:pPr>
            <a:r>
              <a:rPr lang="en-US" sz="2500" b="1" dirty="0">
                <a:latin typeface="Lato" panose="020F0502020204030203" pitchFamily="34" charset="0"/>
              </a:rPr>
              <a:t>Special Education Aid</a:t>
            </a:r>
          </a:p>
          <a:p>
            <a:pPr lvl="0" defTabSz="914400">
              <a:lnSpc>
                <a:spcPct val="100000"/>
              </a:lnSpc>
              <a:spcBef>
                <a:spcPct val="20000"/>
              </a:spcBef>
              <a:buClr>
                <a:schemeClr val="accent1"/>
              </a:buClr>
              <a:buSzPct val="85000"/>
              <a:defRPr/>
            </a:pPr>
            <a:r>
              <a:rPr lang="en-US" dirty="0">
                <a:latin typeface="Lato" panose="020F0502020204030203" pitchFamily="34" charset="0"/>
              </a:rPr>
              <a:t>This is the major categorical aid program supporting special education in Wisconsin, and far exceeds the federal portion - in FY 2020-2021, the state made $450,276,200 available as categorical aid; whereas IDEA formula funding for the same year was only $206,208,604.</a:t>
            </a:r>
          </a:p>
          <a:p>
            <a:pPr lvl="0" defTabSz="914400">
              <a:lnSpc>
                <a:spcPct val="100000"/>
              </a:lnSpc>
              <a:spcBef>
                <a:spcPct val="20000"/>
              </a:spcBef>
              <a:buClr>
                <a:schemeClr val="accent1"/>
              </a:buClr>
              <a:buSzPct val="85000"/>
              <a:defRPr/>
            </a:pPr>
            <a:endParaRPr lang="en-US" dirty="0">
              <a:latin typeface="Lato" panose="020F0502020204030203" pitchFamily="34" charset="0"/>
            </a:endParaRPr>
          </a:p>
          <a:p>
            <a:pPr lvl="0">
              <a:spcBef>
                <a:spcPct val="20000"/>
              </a:spcBef>
              <a:buClr>
                <a:schemeClr val="accent1"/>
              </a:buClr>
              <a:buSzPct val="85000"/>
              <a:defRPr/>
            </a:pPr>
            <a:r>
              <a:rPr lang="en-US" sz="2500" b="1" dirty="0">
                <a:latin typeface="Lato" panose="020F0502020204030203" pitchFamily="34" charset="0"/>
              </a:rPr>
              <a:t>High Cost Special Education Aid</a:t>
            </a:r>
          </a:p>
          <a:p>
            <a:pPr lvl="0">
              <a:spcBef>
                <a:spcPct val="20000"/>
              </a:spcBef>
              <a:buClr>
                <a:schemeClr val="accent1"/>
              </a:buClr>
              <a:buSzPct val="85000"/>
              <a:defRPr/>
            </a:pPr>
            <a:r>
              <a:rPr lang="en-US" dirty="0">
                <a:latin typeface="Lato" panose="020F0502020204030203" pitchFamily="34" charset="0"/>
              </a:rPr>
              <a:t>Provides additional funding for individual students with exceptionally significant and costly needs.</a:t>
            </a:r>
          </a:p>
          <a:p>
            <a:endParaRPr lang="en-US" dirty="0">
              <a:latin typeface="Lato" panose="020F0502020204030203" pitchFamily="34" charset="0"/>
            </a:endParaRPr>
          </a:p>
        </p:txBody>
      </p:sp>
    </p:spTree>
    <p:extLst>
      <p:ext uri="{BB962C8B-B14F-4D97-AF65-F5344CB8AC3E}">
        <p14:creationId xmlns:p14="http://schemas.microsoft.com/office/powerpoint/2010/main" val="514831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8816" y="646821"/>
            <a:ext cx="2521024" cy="4154999"/>
          </a:xfrm>
        </p:spPr>
        <p:txBody>
          <a:bodyPr/>
          <a:lstStyle/>
          <a:p>
            <a:r>
              <a:rPr lang="en-US" sz="2300" b="1" dirty="0">
                <a:latin typeface="Lato" panose="020F0502020204030203" pitchFamily="34" charset="0"/>
              </a:rPr>
              <a:t>State Special Education Categorical Aid </a:t>
            </a:r>
            <a:br>
              <a:rPr lang="en-US" sz="2300" b="1" dirty="0">
                <a:latin typeface="Lato" panose="020F0502020204030203" pitchFamily="34" charset="0"/>
              </a:rPr>
            </a:br>
            <a:r>
              <a:rPr lang="en-US" sz="2300" b="1" dirty="0">
                <a:latin typeface="Lato" panose="020F0502020204030203" pitchFamily="34" charset="0"/>
              </a:rPr>
              <a:t>is a cost reimbursement program that provides funding based on eligible costs incurred in the prior year. </a:t>
            </a:r>
          </a:p>
          <a:p>
            <a:endParaRPr lang="en-US" b="1" dirty="0"/>
          </a:p>
        </p:txBody>
      </p:sp>
      <p:sp>
        <p:nvSpPr>
          <p:cNvPr id="6" name="Content Placeholder 5"/>
          <p:cNvSpPr>
            <a:spLocks noGrp="1"/>
          </p:cNvSpPr>
          <p:nvPr>
            <p:ph idx="12"/>
          </p:nvPr>
        </p:nvSpPr>
        <p:spPr>
          <a:xfrm>
            <a:off x="2480361" y="604617"/>
            <a:ext cx="6509811" cy="3869585"/>
          </a:xfrm>
        </p:spPr>
        <p:txBody>
          <a:bodyPr>
            <a:normAutofit/>
          </a:bodyPr>
          <a:lstStyle/>
          <a:p>
            <a:pPr>
              <a:spcAft>
                <a:spcPts val="1500"/>
              </a:spcAft>
            </a:pPr>
            <a:r>
              <a:rPr lang="en-US" dirty="0">
                <a:latin typeface="Lato "/>
              </a:rPr>
              <a:t>Only the excess costs of providing special education to students with IEPs ages 3 to 21 are eligible for special education categorical aid reimbursement. </a:t>
            </a:r>
          </a:p>
          <a:p>
            <a:pPr>
              <a:spcAft>
                <a:spcPts val="1500"/>
              </a:spcAft>
            </a:pPr>
            <a:r>
              <a:rPr lang="en-US" dirty="0">
                <a:latin typeface="Lato "/>
              </a:rPr>
              <a:t>Aid is available for the salary and benefits of licensed teachers, aides and support staff, as well as transportation and a few other specific costs. </a:t>
            </a:r>
          </a:p>
          <a:p>
            <a:r>
              <a:rPr lang="en-US" dirty="0">
                <a:latin typeface="Lato "/>
              </a:rPr>
              <a:t>The eligibility expenditures for categorical aid reimbursement are generally stricter than for funding under a federal IDEA grant.</a:t>
            </a:r>
          </a:p>
        </p:txBody>
      </p:sp>
    </p:spTree>
    <p:extLst>
      <p:ext uri="{BB962C8B-B14F-4D97-AF65-F5344CB8AC3E}">
        <p14:creationId xmlns:p14="http://schemas.microsoft.com/office/powerpoint/2010/main" val="3415378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State Special Education Aid Process</a:t>
            </a:r>
          </a:p>
        </p:txBody>
      </p:sp>
      <p:sp>
        <p:nvSpPr>
          <p:cNvPr id="3" name="Content Placeholder 2"/>
          <p:cNvSpPr>
            <a:spLocks noGrp="1"/>
          </p:cNvSpPr>
          <p:nvPr>
            <p:ph idx="1"/>
          </p:nvPr>
        </p:nvSpPr>
        <p:spPr>
          <a:xfrm>
            <a:off x="641468" y="1079770"/>
            <a:ext cx="8331616" cy="3703386"/>
          </a:xfrm>
        </p:spPr>
        <p:txBody>
          <a:bodyPr>
            <a:normAutofit/>
          </a:bodyPr>
          <a:lstStyle/>
          <a:p>
            <a:pPr>
              <a:spcAft>
                <a:spcPts val="800"/>
              </a:spcAft>
            </a:pPr>
            <a:r>
              <a:rPr lang="en-US" sz="2500" dirty="0">
                <a:latin typeface="Lato "/>
              </a:rPr>
              <a:t>At the closing of each fiscal year, eligible agencies submit annual financial statements to DPI identifying the special education expenditures that were not reimbursed with IDEA formula funds.</a:t>
            </a:r>
          </a:p>
          <a:p>
            <a:pPr>
              <a:spcAft>
                <a:spcPts val="800"/>
              </a:spcAft>
            </a:pPr>
            <a:r>
              <a:rPr lang="en-US" sz="2500" dirty="0">
                <a:latin typeface="Lato "/>
              </a:rPr>
              <a:t>Of those non-grant funded expenditures, the costs eligible for state special education categorical aid reimbursement (per state statute) generate a reimbursement amount that is paid out in six payments the following year. </a:t>
            </a:r>
          </a:p>
        </p:txBody>
      </p:sp>
    </p:spTree>
    <p:extLst>
      <p:ext uri="{BB962C8B-B14F-4D97-AF65-F5344CB8AC3E}">
        <p14:creationId xmlns:p14="http://schemas.microsoft.com/office/powerpoint/2010/main" val="2397241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State Aid Reimbursement</a:t>
            </a:r>
          </a:p>
        </p:txBody>
      </p:sp>
      <p:sp>
        <p:nvSpPr>
          <p:cNvPr id="3" name="Content Placeholder 2"/>
          <p:cNvSpPr>
            <a:spLocks noGrp="1"/>
          </p:cNvSpPr>
          <p:nvPr>
            <p:ph idx="1"/>
          </p:nvPr>
        </p:nvSpPr>
        <p:spPr>
          <a:xfrm>
            <a:off x="641468" y="1079770"/>
            <a:ext cx="8331616" cy="3703386"/>
          </a:xfrm>
        </p:spPr>
        <p:txBody>
          <a:bodyPr>
            <a:normAutofit/>
          </a:bodyPr>
          <a:lstStyle/>
          <a:p>
            <a:pPr>
              <a:spcAft>
                <a:spcPts val="800"/>
              </a:spcAft>
            </a:pPr>
            <a:r>
              <a:rPr lang="en-US" sz="2500" dirty="0">
                <a:latin typeface="Lato "/>
              </a:rPr>
              <a:t>Sum-certain appropriation in the biennial budget </a:t>
            </a:r>
          </a:p>
          <a:p>
            <a:pPr>
              <a:spcAft>
                <a:spcPts val="800"/>
              </a:spcAft>
            </a:pPr>
            <a:r>
              <a:rPr lang="en-US" sz="2500" dirty="0">
                <a:latin typeface="Lato "/>
              </a:rPr>
              <a:t>Aid payments are prorated between 23 to 28%</a:t>
            </a:r>
          </a:p>
          <a:p>
            <a:pPr>
              <a:spcAft>
                <a:spcPts val="800"/>
              </a:spcAft>
            </a:pPr>
            <a:r>
              <a:rPr lang="en-US" sz="2500" dirty="0">
                <a:latin typeface="Lato "/>
              </a:rPr>
              <a:t>Example: </a:t>
            </a:r>
          </a:p>
          <a:p>
            <a:pPr marL="515938">
              <a:spcAft>
                <a:spcPts val="800"/>
              </a:spcAft>
            </a:pPr>
            <a:r>
              <a:rPr lang="en-US" sz="2500" dirty="0">
                <a:latin typeface="Lato "/>
              </a:rPr>
              <a:t>$100,000 in eligible expenditures generates a reimbursement of $25,000; </a:t>
            </a:r>
          </a:p>
          <a:p>
            <a:pPr marL="515938">
              <a:spcAft>
                <a:spcPts val="800"/>
              </a:spcAft>
            </a:pPr>
            <a:r>
              <a:rPr lang="en-US" sz="2500" dirty="0">
                <a:latin typeface="Lato "/>
              </a:rPr>
              <a:t>the remaining $75,000 is paid for by the ICS with </a:t>
            </a:r>
            <a:br>
              <a:rPr lang="en-US" sz="2500" dirty="0">
                <a:latin typeface="Lato "/>
              </a:rPr>
            </a:br>
            <a:r>
              <a:rPr lang="en-US" sz="2500" dirty="0">
                <a:latin typeface="Lato "/>
              </a:rPr>
              <a:t>their own local funds.</a:t>
            </a:r>
          </a:p>
        </p:txBody>
      </p:sp>
    </p:spTree>
    <p:extLst>
      <p:ext uri="{BB962C8B-B14F-4D97-AF65-F5344CB8AC3E}">
        <p14:creationId xmlns:p14="http://schemas.microsoft.com/office/powerpoint/2010/main" val="3185277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Lato Black" panose="020F0A02020204030203" pitchFamily="34" charset="0"/>
              </a:rPr>
              <a:t>State Aid &amp; Federal Aid</a:t>
            </a:r>
          </a:p>
        </p:txBody>
      </p:sp>
      <p:sp>
        <p:nvSpPr>
          <p:cNvPr id="3" name="Content Placeholder 2"/>
          <p:cNvSpPr>
            <a:spLocks noGrp="1"/>
          </p:cNvSpPr>
          <p:nvPr>
            <p:ph idx="1"/>
          </p:nvPr>
        </p:nvSpPr>
        <p:spPr>
          <a:xfrm>
            <a:off x="589280" y="1050186"/>
            <a:ext cx="8087360" cy="3714853"/>
          </a:xfrm>
        </p:spPr>
        <p:txBody>
          <a:bodyPr>
            <a:normAutofit/>
          </a:bodyPr>
          <a:lstStyle/>
          <a:p>
            <a:pPr>
              <a:lnSpc>
                <a:spcPct val="110000"/>
              </a:lnSpc>
            </a:pPr>
            <a:r>
              <a:rPr lang="en-US" dirty="0">
                <a:latin typeface="Lato" panose="020F0502020204030203" pitchFamily="34" charset="0"/>
              </a:rPr>
              <a:t>The salary and benefits of special education teachers and related services staff may be funded through IDEA, state special education categorical aid, or a combination of both aid programs. </a:t>
            </a:r>
          </a:p>
          <a:p>
            <a:pPr>
              <a:lnSpc>
                <a:spcPct val="110000"/>
              </a:lnSpc>
            </a:pPr>
            <a:endParaRPr lang="en-US" sz="1000" dirty="0">
              <a:latin typeface="Lato" panose="020F0502020204030203" pitchFamily="34" charset="0"/>
            </a:endParaRPr>
          </a:p>
          <a:p>
            <a:pPr marL="342900" indent="-342900">
              <a:lnSpc>
                <a:spcPct val="110000"/>
              </a:lnSpc>
              <a:buFont typeface="Wingdings" panose="05000000000000000000" pitchFamily="2" charset="2"/>
              <a:buChar char="v"/>
            </a:pPr>
            <a:r>
              <a:rPr lang="en-US" dirty="0">
                <a:latin typeface="Lato" panose="020F0502020204030203" pitchFamily="34" charset="0"/>
              </a:rPr>
              <a:t>IDEA funds reimburse claimed expenses at 100%.  </a:t>
            </a:r>
          </a:p>
          <a:p>
            <a:pPr marL="342900" indent="-342900">
              <a:lnSpc>
                <a:spcPct val="110000"/>
              </a:lnSpc>
              <a:buFont typeface="Wingdings" panose="05000000000000000000" pitchFamily="2" charset="2"/>
              <a:buChar char="v"/>
            </a:pPr>
            <a:endParaRPr lang="en-US" sz="500" dirty="0">
              <a:latin typeface="Lato" panose="020F0502020204030203" pitchFamily="34" charset="0"/>
            </a:endParaRPr>
          </a:p>
          <a:p>
            <a:pPr marL="342900" indent="-342900">
              <a:lnSpc>
                <a:spcPct val="110000"/>
              </a:lnSpc>
              <a:buFont typeface="Wingdings" panose="05000000000000000000" pitchFamily="2" charset="2"/>
              <a:buChar char="v"/>
            </a:pPr>
            <a:r>
              <a:rPr lang="en-US" dirty="0">
                <a:latin typeface="Lato" panose="020F0502020204030203" pitchFamily="34" charset="0"/>
              </a:rPr>
              <a:t>State special education categorical aid reimburses claimed expenses at approximately 23 to 28%.</a:t>
            </a:r>
          </a:p>
          <a:p>
            <a:pPr>
              <a:lnSpc>
                <a:spcPct val="110000"/>
              </a:lnSpc>
              <a:spcBef>
                <a:spcPts val="1800"/>
              </a:spcBef>
            </a:pPr>
            <a:r>
              <a:rPr lang="en-US" dirty="0">
                <a:latin typeface="Lato" panose="020F0502020204030203" pitchFamily="34" charset="0"/>
              </a:rPr>
              <a:t>But, the same expense cannot be claimed for both. </a:t>
            </a:r>
          </a:p>
          <a:p>
            <a:endParaRPr lang="en-US" dirty="0"/>
          </a:p>
          <a:p>
            <a:endParaRPr lang="en-US" dirty="0"/>
          </a:p>
        </p:txBody>
      </p:sp>
    </p:spTree>
    <p:extLst>
      <p:ext uri="{BB962C8B-B14F-4D97-AF65-F5344CB8AC3E}">
        <p14:creationId xmlns:p14="http://schemas.microsoft.com/office/powerpoint/2010/main" val="268905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6"/>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WHAT IS A CHARTER SCHOOL?</a:t>
            </a:r>
            <a:endParaRPr/>
          </a:p>
        </p:txBody>
      </p:sp>
      <p:sp>
        <p:nvSpPr>
          <p:cNvPr id="176" name="Google Shape;176;p16"/>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411480" indent="-336899">
              <a:spcBef>
                <a:spcPts val="486"/>
              </a:spcBef>
            </a:pPr>
            <a:r>
              <a:rPr lang="en-US"/>
              <a:t>Tuition-free public school</a:t>
            </a:r>
            <a:endParaRPr/>
          </a:p>
          <a:p>
            <a:pPr marL="411480" indent="-336899">
              <a:spcBef>
                <a:spcPts val="486"/>
              </a:spcBef>
            </a:pPr>
            <a:r>
              <a:rPr lang="en-US"/>
              <a:t>Created on the basis of a contract or “charter”</a:t>
            </a:r>
            <a:endParaRPr/>
          </a:p>
          <a:p>
            <a:pPr marL="411480" indent="-336899">
              <a:spcBef>
                <a:spcPts val="486"/>
              </a:spcBef>
            </a:pPr>
            <a:r>
              <a:rPr lang="en-US"/>
              <a:t>Contract with a local school board or authorizer</a:t>
            </a:r>
            <a:endParaRPr/>
          </a:p>
          <a:p>
            <a:pPr marL="411480" indent="-336899">
              <a:spcBef>
                <a:spcPts val="486"/>
              </a:spcBef>
            </a:pPr>
            <a:r>
              <a:rPr lang="en-US"/>
              <a:t>Autonomy over its operations in exchange for greater accountability</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84480" y="252919"/>
            <a:ext cx="8605519" cy="972766"/>
          </a:xfrm>
          <a:prstGeom prst="rect">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Special Education Teacher Salary / Benefits = </a:t>
            </a:r>
            <a:br>
              <a:rPr kumimoji="0" lang="en-US" sz="2500" b="1"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br>
            <a:r>
              <a:rPr kumimoji="0" lang="en-US" sz="2500" b="1"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$100,000</a:t>
            </a:r>
          </a:p>
        </p:txBody>
      </p:sp>
      <p:sp>
        <p:nvSpPr>
          <p:cNvPr id="5" name="Rectangle 4"/>
          <p:cNvSpPr/>
          <p:nvPr/>
        </p:nvSpPr>
        <p:spPr>
          <a:xfrm>
            <a:off x="284480" y="1378084"/>
            <a:ext cx="2682243" cy="713362"/>
          </a:xfrm>
          <a:prstGeom prst="rect">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Federal IDEA Funds</a:t>
            </a:r>
          </a:p>
        </p:txBody>
      </p:sp>
      <p:sp>
        <p:nvSpPr>
          <p:cNvPr id="6" name="Rectangle 5"/>
          <p:cNvSpPr/>
          <p:nvPr/>
        </p:nvSpPr>
        <p:spPr>
          <a:xfrm>
            <a:off x="3149599" y="1378085"/>
            <a:ext cx="2844802" cy="713362"/>
          </a:xfrm>
          <a:prstGeom prst="rect">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State Aid</a:t>
            </a:r>
          </a:p>
        </p:txBody>
      </p:sp>
      <p:sp>
        <p:nvSpPr>
          <p:cNvPr id="7" name="Rectangle 6"/>
          <p:cNvSpPr/>
          <p:nvPr/>
        </p:nvSpPr>
        <p:spPr>
          <a:xfrm>
            <a:off x="6177276" y="1378085"/>
            <a:ext cx="2712724" cy="713362"/>
          </a:xfrm>
          <a:prstGeom prst="rect">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Both</a:t>
            </a:r>
          </a:p>
        </p:txBody>
      </p:sp>
      <p:sp>
        <p:nvSpPr>
          <p:cNvPr id="8" name="Rectangle 7"/>
          <p:cNvSpPr/>
          <p:nvPr/>
        </p:nvSpPr>
        <p:spPr>
          <a:xfrm>
            <a:off x="284480" y="2091446"/>
            <a:ext cx="2682241" cy="2928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x</a:t>
            </a:r>
            <a:b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Claim 100% and receive $100,000</a:t>
            </a:r>
          </a:p>
          <a:p>
            <a:pPr marL="0" marR="0" lvl="0" indent="0" algn="ctr" defTabSz="457200" rtl="0" eaLnBrk="1" fontAlgn="auto" latinLnBrk="0" hangingPunct="1">
              <a:lnSpc>
                <a:spcPct val="100000"/>
              </a:lnSpc>
              <a:spcBef>
                <a:spcPts val="180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No state categorical aid funds may be claimed for this individual and no local funds are used.</a:t>
            </a:r>
          </a:p>
        </p:txBody>
      </p:sp>
      <p:sp>
        <p:nvSpPr>
          <p:cNvPr id="9" name="Rectangle 8"/>
          <p:cNvSpPr/>
          <p:nvPr/>
        </p:nvSpPr>
        <p:spPr>
          <a:xfrm>
            <a:off x="3149601" y="2091447"/>
            <a:ext cx="2844800" cy="2928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x</a:t>
            </a:r>
            <a:b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Claim 100% and receive approx. $26,000 (26%)</a:t>
            </a:r>
          </a:p>
          <a:p>
            <a:pPr marL="0" marR="0" lvl="0" indent="0" algn="ctr" defTabSz="457200" rtl="0" eaLnBrk="1" fontAlgn="auto" latinLnBrk="0" hangingPunct="1">
              <a:lnSpc>
                <a:spcPct val="100000"/>
              </a:lnSpc>
              <a:spcBef>
                <a:spcPts val="180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No IDEA funds may be claimed for this individual.  The remaining $74,000 is covered by local funds.</a:t>
            </a:r>
          </a:p>
        </p:txBody>
      </p:sp>
      <p:sp>
        <p:nvSpPr>
          <p:cNvPr id="10" name="Rectangle 9"/>
          <p:cNvSpPr/>
          <p:nvPr/>
        </p:nvSpPr>
        <p:spPr>
          <a:xfrm>
            <a:off x="6177278" y="2091446"/>
            <a:ext cx="2712722" cy="2928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x</a:t>
            </a:r>
            <a:b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Claim 60% from </a:t>
            </a:r>
            <a:b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IDEA - $60,000</a:t>
            </a:r>
          </a:p>
          <a:p>
            <a:pPr marL="0" marR="0" lvl="0" indent="0" algn="ctr" defTabSz="4572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Claim 40% for </a:t>
            </a:r>
            <a:b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state aid - </a:t>
            </a:r>
            <a:r>
              <a:rPr kumimoji="0" lang="en-US" sz="2000" b="0" i="1" u="none" strike="noStrike" kern="1200" cap="none" spc="0" normalizeH="0" baseline="0" noProof="0" dirty="0">
                <a:ln>
                  <a:noFill/>
                </a:ln>
                <a:solidFill>
                  <a:prstClr val="black"/>
                </a:solidFill>
                <a:effectLst/>
                <a:uLnTx/>
                <a:uFillTx/>
                <a:latin typeface="Lato" panose="020F0502020204030203" pitchFamily="34" charset="0"/>
                <a:ea typeface="+mn-ea"/>
                <a:cs typeface="+mn-cs"/>
              </a:rPr>
              <a:t>$10,400</a:t>
            </a:r>
          </a:p>
          <a:p>
            <a:pPr marL="0" marR="0" lvl="0" indent="0" algn="ctr" defTabSz="457200" rtl="0" eaLnBrk="1" fontAlgn="auto" latinLnBrk="0" hangingPunct="1">
              <a:lnSpc>
                <a:spcPct val="100000"/>
              </a:lnSpc>
              <a:spcBef>
                <a:spcPts val="24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The remaining $29,600 is covered </a:t>
            </a:r>
            <a:b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by local funds.</a:t>
            </a:r>
          </a:p>
        </p:txBody>
      </p:sp>
      <p:cxnSp>
        <p:nvCxnSpPr>
          <p:cNvPr id="3" name="Straight Arrow Connector 2"/>
          <p:cNvCxnSpPr/>
          <p:nvPr/>
        </p:nvCxnSpPr>
        <p:spPr>
          <a:xfrm flipH="1" flipV="1">
            <a:off x="5557520" y="2824480"/>
            <a:ext cx="11176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6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bwMode="black"/>
        <p:txBody>
          <a:bodyPr/>
          <a:lstStyle/>
          <a:p>
            <a:r>
              <a:rPr lang="en-US" sz="4000" dirty="0">
                <a:latin typeface="Lato Black" panose="020F0A02020204030203" pitchFamily="34" charset="0"/>
              </a:rPr>
              <a:t>Additional Technical Assistance</a:t>
            </a:r>
          </a:p>
        </p:txBody>
      </p:sp>
      <p:sp>
        <p:nvSpPr>
          <p:cNvPr id="6" name="Content Placeholder 5"/>
          <p:cNvSpPr>
            <a:spLocks noGrp="1"/>
          </p:cNvSpPr>
          <p:nvPr>
            <p:ph idx="1"/>
          </p:nvPr>
        </p:nvSpPr>
        <p:spPr>
          <a:xfrm>
            <a:off x="196553" y="1244740"/>
            <a:ext cx="8776531" cy="2771783"/>
          </a:xfrm>
        </p:spPr>
        <p:txBody>
          <a:bodyPr>
            <a:normAutofit/>
          </a:bodyPr>
          <a:lstStyle/>
          <a:p>
            <a:r>
              <a:rPr lang="en-US" sz="1800" dirty="0">
                <a:latin typeface="Lato" panose="020F0502020204030203" pitchFamily="34" charset="0"/>
              </a:rPr>
              <a:t>IDEA Formula Grants Technical Assistance Page</a:t>
            </a:r>
          </a:p>
          <a:p>
            <a:r>
              <a:rPr lang="en-US" sz="1600" b="0" dirty="0">
                <a:solidFill>
                  <a:srgbClr val="0070C0"/>
                </a:solidFill>
                <a:latin typeface="Lato" panose="020F0502020204030203" pitchFamily="34" charset="0"/>
                <a:hlinkClick r:id="rId3"/>
              </a:rPr>
              <a:t>https://dpi.wi.gov/sped/educators/fiscal</a:t>
            </a:r>
            <a:r>
              <a:rPr lang="en-US" sz="1600" b="0" dirty="0">
                <a:solidFill>
                  <a:srgbClr val="0070C0"/>
                </a:solidFill>
                <a:latin typeface="Lato" panose="020F0502020204030203" pitchFamily="34" charset="0"/>
              </a:rPr>
              <a:t> </a:t>
            </a:r>
          </a:p>
          <a:p>
            <a:endParaRPr lang="en-US" sz="1000" b="0" dirty="0">
              <a:solidFill>
                <a:srgbClr val="0070C0"/>
              </a:solidFill>
              <a:latin typeface="Lato" panose="020F0502020204030203" pitchFamily="34" charset="0"/>
            </a:endParaRPr>
          </a:p>
          <a:p>
            <a:r>
              <a:rPr lang="en-US" sz="1800" dirty="0">
                <a:latin typeface="Lato" panose="020F0502020204030203" pitchFamily="34" charset="0"/>
              </a:rPr>
              <a:t>State Special Education Categorical Aid Technical Assistance Page</a:t>
            </a:r>
          </a:p>
          <a:p>
            <a:r>
              <a:rPr lang="en-US" sz="1600" b="0" dirty="0">
                <a:solidFill>
                  <a:srgbClr val="0070C0"/>
                </a:solidFill>
                <a:latin typeface="Lato" panose="020F0502020204030203" pitchFamily="34" charset="0"/>
                <a:hlinkClick r:id="rId4"/>
              </a:rPr>
              <a:t>https://dpi.wi.gov/sfs/aid/special-ed/overview</a:t>
            </a:r>
            <a:r>
              <a:rPr lang="en-US" sz="1600" b="0" dirty="0">
                <a:solidFill>
                  <a:srgbClr val="0070C0"/>
                </a:solidFill>
                <a:latin typeface="Lato" panose="020F0502020204030203" pitchFamily="34" charset="0"/>
              </a:rPr>
              <a:t> </a:t>
            </a:r>
            <a:endParaRPr lang="en-US" sz="1000" b="0" dirty="0">
              <a:solidFill>
                <a:srgbClr val="0070C0"/>
              </a:solidFill>
              <a:latin typeface="Lato" panose="020F0502020204030203" pitchFamily="34" charset="0"/>
            </a:endParaRPr>
          </a:p>
          <a:p>
            <a:endParaRPr lang="en-US" sz="1050" b="0" dirty="0">
              <a:solidFill>
                <a:srgbClr val="0070C0"/>
              </a:solidFill>
            </a:endParaRPr>
          </a:p>
        </p:txBody>
      </p:sp>
    </p:spTree>
    <p:extLst>
      <p:ext uri="{BB962C8B-B14F-4D97-AF65-F5344CB8AC3E}">
        <p14:creationId xmlns:p14="http://schemas.microsoft.com/office/powerpoint/2010/main" val="2109060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15636" y="1547446"/>
            <a:ext cx="8326430" cy="823965"/>
          </a:xfrm>
        </p:spPr>
        <p:txBody>
          <a:bodyPr/>
          <a:lstStyle/>
          <a:p>
            <a:pPr>
              <a:lnSpc>
                <a:spcPct val="100000"/>
              </a:lnSpc>
            </a:pPr>
            <a:r>
              <a:rPr lang="en-US" dirty="0"/>
              <a:t>Overview of Title I, Part A</a:t>
            </a:r>
          </a:p>
          <a:p>
            <a:pPr>
              <a:lnSpc>
                <a:spcPct val="100000"/>
              </a:lnSpc>
            </a:pPr>
            <a:br>
              <a:rPr lang="en-US" sz="3200" dirty="0"/>
            </a:br>
            <a:endParaRPr lang="en-US" sz="2800" dirty="0"/>
          </a:p>
        </p:txBody>
      </p:sp>
    </p:spTree>
    <p:extLst>
      <p:ext uri="{BB962C8B-B14F-4D97-AF65-F5344CB8AC3E}">
        <p14:creationId xmlns:p14="http://schemas.microsoft.com/office/powerpoint/2010/main" val="1559300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dirty="0"/>
              <a:t>ESEA and Title I, Part A</a:t>
            </a:r>
          </a:p>
        </p:txBody>
      </p:sp>
      <p:sp>
        <p:nvSpPr>
          <p:cNvPr id="3" name="Text Placeholder 2"/>
          <p:cNvSpPr>
            <a:spLocks noGrp="1"/>
          </p:cNvSpPr>
          <p:nvPr>
            <p:ph type="body" sz="quarter" idx="14"/>
          </p:nvPr>
        </p:nvSpPr>
        <p:spPr>
          <a:xfrm>
            <a:off x="1009574" y="2471737"/>
            <a:ext cx="7124848" cy="1526345"/>
          </a:xfrm>
        </p:spPr>
        <p:txBody>
          <a:bodyPr>
            <a:normAutofit/>
          </a:bodyPr>
          <a:lstStyle/>
          <a:p>
            <a:pPr marL="0" indent="0">
              <a:lnSpc>
                <a:spcPct val="130000"/>
              </a:lnSpc>
              <a:buNone/>
            </a:pPr>
            <a:r>
              <a:rPr lang="en-US" sz="1800" dirty="0"/>
              <a:t>Title I, Part A funds are targeted to high-poverty LEAs and provide supplementary education to students who are educationally disadvantaged or at risk of failing to meet the state standards.</a:t>
            </a:r>
          </a:p>
          <a:p>
            <a:endParaRPr lang="en-US" dirty="0"/>
          </a:p>
        </p:txBody>
      </p:sp>
      <p:sp>
        <p:nvSpPr>
          <p:cNvPr id="4" name="Text Placeholder 2"/>
          <p:cNvSpPr txBox="1">
            <a:spLocks/>
          </p:cNvSpPr>
          <p:nvPr/>
        </p:nvSpPr>
        <p:spPr>
          <a:xfrm>
            <a:off x="394213" y="1209152"/>
            <a:ext cx="8355571" cy="1072289"/>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Autofit/>
          </a:bodyPr>
          <a:lstStyle>
            <a:lvl1pPr marL="342900" indent="-342900" algn="l" defTabSz="685800" rtl="0" eaLnBrk="1" latinLnBrk="0" hangingPunct="1">
              <a:lnSpc>
                <a:spcPct val="150000"/>
              </a:lnSpc>
              <a:spcBef>
                <a:spcPts val="0"/>
              </a:spcBef>
              <a:spcAft>
                <a:spcPts val="439"/>
              </a:spcAft>
              <a:buFont typeface="Arial"/>
              <a:buChar char="•"/>
              <a:defRPr sz="2400" b="1" kern="1200">
                <a:solidFill>
                  <a:schemeClr val="tx1"/>
                </a:solidFill>
                <a:latin typeface="Lato" panose="020F0502020204030203" pitchFamily="34" charset="0"/>
                <a:ea typeface="+mn-ea"/>
                <a:cs typeface="+mn-cs"/>
              </a:defRPr>
            </a:lvl1pPr>
            <a:lvl2pPr marL="342789" indent="0" algn="l" defTabSz="685800" rtl="0" eaLnBrk="1" latinLnBrk="0" hangingPunct="1">
              <a:lnSpc>
                <a:spcPct val="150000"/>
              </a:lnSpc>
              <a:spcBef>
                <a:spcPts val="375"/>
              </a:spcBef>
              <a:buFont typeface="Lato" panose="020F0502020204030203" pitchFamily="34" charset="0"/>
              <a:buNone/>
              <a:defRPr sz="1758" kern="1200">
                <a:solidFill>
                  <a:schemeClr val="tx1"/>
                </a:solidFill>
                <a:latin typeface="Lato" panose="020F0502020204030203" pitchFamily="34" charset="0"/>
                <a:ea typeface="+mn-ea"/>
                <a:cs typeface="+mn-cs"/>
              </a:defRPr>
            </a:lvl2pPr>
            <a:lvl3pPr marL="68557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3pPr>
            <a:lvl4pPr marL="102836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4pPr>
            <a:lvl5pPr marL="1371157"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50000"/>
              </a:lnSpc>
              <a:spcBef>
                <a:spcPts val="0"/>
              </a:spcBef>
              <a:spcAft>
                <a:spcPts val="439"/>
              </a:spcAft>
              <a:buClrTx/>
              <a:buSzTx/>
              <a:buFont typeface="Arial"/>
              <a:buNone/>
              <a:tabLst/>
              <a:defRPr/>
            </a:pPr>
            <a:r>
              <a:rPr kumimoji="0" lang="en-US" sz="1800" b="0" i="1" u="none" strike="noStrike" kern="1200" cap="none" spc="0" normalizeH="0" baseline="0" noProof="0" dirty="0">
                <a:ln>
                  <a:noFill/>
                </a:ln>
                <a:solidFill>
                  <a:prstClr val="white"/>
                </a:solidFill>
                <a:effectLst/>
                <a:uLnTx/>
                <a:uFillTx/>
                <a:latin typeface="Lato" panose="020F0502020204030203" pitchFamily="34" charset="0"/>
                <a:ea typeface="+mn-ea"/>
                <a:cs typeface="+mn-cs"/>
              </a:rPr>
              <a:t>The purpose of this title is to provide all children significant opportunity to receive a fair, equitable, and high-quality education, and to close educational achievement gaps.</a:t>
            </a:r>
          </a:p>
        </p:txBody>
      </p:sp>
      <p:sp>
        <p:nvSpPr>
          <p:cNvPr id="5" name="TextBox 4"/>
          <p:cNvSpPr txBox="1"/>
          <p:nvPr/>
        </p:nvSpPr>
        <p:spPr>
          <a:xfrm>
            <a:off x="213360" y="4713514"/>
            <a:ext cx="2926080" cy="27699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20 USC 6301</a:t>
            </a:r>
          </a:p>
        </p:txBody>
      </p:sp>
    </p:spTree>
    <p:extLst>
      <p:ext uri="{BB962C8B-B14F-4D97-AF65-F5344CB8AC3E}">
        <p14:creationId xmlns:p14="http://schemas.microsoft.com/office/powerpoint/2010/main" val="5482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Allocation of Funds to LEAs</a:t>
            </a:r>
          </a:p>
        </p:txBody>
      </p:sp>
      <p:sp>
        <p:nvSpPr>
          <p:cNvPr id="3" name="Text Placeholder 2"/>
          <p:cNvSpPr>
            <a:spLocks noGrp="1"/>
          </p:cNvSpPr>
          <p:nvPr>
            <p:ph type="body" sz="quarter" idx="14"/>
          </p:nvPr>
        </p:nvSpPr>
        <p:spPr>
          <a:xfrm>
            <a:off x="980766" y="1111470"/>
            <a:ext cx="7182467" cy="2512779"/>
          </a:xfrm>
        </p:spPr>
        <p:txBody>
          <a:bodyPr/>
          <a:lstStyle/>
          <a:p>
            <a:pPr marL="0" indent="0">
              <a:spcAft>
                <a:spcPts val="600"/>
              </a:spcAft>
              <a:buNone/>
            </a:pPr>
            <a:r>
              <a:rPr lang="en-US" dirty="0"/>
              <a:t>The formula is based on:</a:t>
            </a:r>
          </a:p>
          <a:p>
            <a:pPr marL="628539" lvl="1" indent="-285750">
              <a:lnSpc>
                <a:spcPct val="100000"/>
              </a:lnSpc>
              <a:spcBef>
                <a:spcPts val="0"/>
              </a:spcBef>
              <a:buFont typeface="Arial" panose="020B0604020202020204" pitchFamily="34" charset="0"/>
              <a:buChar char="•"/>
            </a:pPr>
            <a:r>
              <a:rPr lang="en-US" sz="2000" b="1" dirty="0"/>
              <a:t>the state’s average per pupil expenditure, and</a:t>
            </a:r>
          </a:p>
          <a:p>
            <a:pPr marL="628539" lvl="1" indent="-285750">
              <a:buFont typeface="Arial" panose="020B0604020202020204" pitchFamily="34" charset="0"/>
              <a:buChar char="•"/>
            </a:pPr>
            <a:r>
              <a:rPr lang="en-US" sz="2000" b="1" dirty="0"/>
              <a:t>the count of children from low-income families.</a:t>
            </a:r>
          </a:p>
          <a:p>
            <a:endParaRPr lang="en-US" dirty="0"/>
          </a:p>
        </p:txBody>
      </p:sp>
      <p:sp>
        <p:nvSpPr>
          <p:cNvPr id="5" name="Rounded Rectangle 4"/>
          <p:cNvSpPr/>
          <p:nvPr/>
        </p:nvSpPr>
        <p:spPr>
          <a:xfrm>
            <a:off x="401778" y="2776286"/>
            <a:ext cx="8340441" cy="847963"/>
          </a:xfrm>
          <a:prstGeom prst="roundRect">
            <a:avLst/>
          </a:prstGeom>
          <a:solidFill>
            <a:srgbClr val="00AB4E"/>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Lato" panose="020F0502020204030203" pitchFamily="34" charset="0"/>
                <a:ea typeface="+mn-ea"/>
                <a:cs typeface="+mn-cs"/>
              </a:rPr>
              <a:t>US Census Bureau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Lato" panose="020F0502020204030203" pitchFamily="34" charset="0"/>
                <a:ea typeface="+mn-ea"/>
                <a:cs typeface="+mn-cs"/>
              </a:rPr>
              <a:t>Small Area Income and Poverty Estimates (SAIPE) are used to determine poverty</a:t>
            </a:r>
            <a:r>
              <a:rPr kumimoji="0" lang="en-US" sz="2000" b="0" i="0" u="none" strike="noStrike" kern="0" cap="none" spc="0" normalizeH="0" baseline="0" noProof="0" dirty="0">
                <a:ln>
                  <a:noFill/>
                </a:ln>
                <a:solidFill>
                  <a:prstClr val="white"/>
                </a:solidFill>
                <a:effectLst/>
                <a:uLnTx/>
                <a:uFillTx/>
                <a:latin typeface="Lato" panose="020F0502020204030203" pitchFamily="34" charset="0"/>
                <a:ea typeface="+mn-ea"/>
                <a:cs typeface="+mn-cs"/>
              </a:rPr>
              <a:t>.</a:t>
            </a:r>
          </a:p>
        </p:txBody>
      </p:sp>
      <p:sp>
        <p:nvSpPr>
          <p:cNvPr id="6" name="TextBox 5"/>
          <p:cNvSpPr txBox="1"/>
          <p:nvPr/>
        </p:nvSpPr>
        <p:spPr>
          <a:xfrm>
            <a:off x="226423" y="4661263"/>
            <a:ext cx="2926080" cy="27699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20 USC 6333</a:t>
            </a:r>
          </a:p>
        </p:txBody>
      </p:sp>
    </p:spTree>
    <p:extLst>
      <p:ext uri="{BB962C8B-B14F-4D97-AF65-F5344CB8AC3E}">
        <p14:creationId xmlns:p14="http://schemas.microsoft.com/office/powerpoint/2010/main" val="29715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14400"/>
          </a:xfrm>
        </p:spPr>
        <p:txBody>
          <a:bodyPr/>
          <a:lstStyle/>
          <a:p>
            <a:r>
              <a:rPr lang="en-US" b="1" dirty="0"/>
              <a:t>Allocation of Funds to LEAs</a:t>
            </a:r>
          </a:p>
        </p:txBody>
      </p:sp>
      <p:grpSp>
        <p:nvGrpSpPr>
          <p:cNvPr id="4" name="Group 3"/>
          <p:cNvGrpSpPr/>
          <p:nvPr/>
        </p:nvGrpSpPr>
        <p:grpSpPr>
          <a:xfrm>
            <a:off x="501818" y="1271360"/>
            <a:ext cx="8349189" cy="3201052"/>
            <a:chOff x="762000" y="1828800"/>
            <a:chExt cx="7924800" cy="2743200"/>
          </a:xfrm>
        </p:grpSpPr>
        <p:sp>
          <p:nvSpPr>
            <p:cNvPr id="5" name="Rectangle 4"/>
            <p:cNvSpPr/>
            <p:nvPr/>
          </p:nvSpPr>
          <p:spPr>
            <a:xfrm>
              <a:off x="762000" y="2514600"/>
              <a:ext cx="1219200" cy="685800"/>
            </a:xfrm>
            <a:prstGeom prst="rect">
              <a:avLst/>
            </a:prstGeom>
            <a:solidFill>
              <a:srgbClr val="0070C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15%</a:t>
              </a:r>
            </a:p>
          </p:txBody>
        </p:sp>
        <p:sp>
          <p:nvSpPr>
            <p:cNvPr id="6" name="Rectangle 5"/>
            <p:cNvSpPr/>
            <p:nvPr/>
          </p:nvSpPr>
          <p:spPr>
            <a:xfrm>
              <a:off x="762000" y="3200400"/>
              <a:ext cx="1219200" cy="685800"/>
            </a:xfrm>
            <a:prstGeom prst="rect">
              <a:avLst/>
            </a:prstGeom>
            <a:solidFill>
              <a:srgbClr val="0070C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5%</a:t>
              </a:r>
            </a:p>
          </p:txBody>
        </p:sp>
        <p:sp>
          <p:nvSpPr>
            <p:cNvPr id="7" name="Rectangle 6"/>
            <p:cNvSpPr/>
            <p:nvPr/>
          </p:nvSpPr>
          <p:spPr>
            <a:xfrm>
              <a:off x="762000" y="3886200"/>
              <a:ext cx="1219200" cy="685800"/>
            </a:xfrm>
            <a:prstGeom prst="rect">
              <a:avLst/>
            </a:prstGeom>
            <a:solidFill>
              <a:srgbClr val="0070C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8" name="Rectangle 7"/>
            <p:cNvSpPr/>
            <p:nvPr/>
          </p:nvSpPr>
          <p:spPr>
            <a:xfrm>
              <a:off x="1981200" y="1828800"/>
              <a:ext cx="1676400" cy="685800"/>
            </a:xfrm>
            <a:prstGeom prst="rect">
              <a:avLst/>
            </a:prstGeom>
            <a:solidFill>
              <a:srgbClr val="0070C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1" i="0" u="none" strike="noStrike" kern="1200" cap="none" spc="0" normalizeH="0" baseline="0" noProof="0" dirty="0">
                  <a:ln>
                    <a:noFill/>
                  </a:ln>
                  <a:solidFill>
                    <a:prstClr val="white"/>
                  </a:solidFill>
                  <a:effectLst/>
                  <a:uLnTx/>
                  <a:uFillTx/>
                  <a:latin typeface="Calibri"/>
                  <a:ea typeface="+mn-ea"/>
                  <a:cs typeface="+mn-cs"/>
                </a:rPr>
                <a:t>Basic</a:t>
              </a:r>
            </a:p>
          </p:txBody>
        </p:sp>
        <p:sp>
          <p:nvSpPr>
            <p:cNvPr id="9" name="Rectangle 8"/>
            <p:cNvSpPr/>
            <p:nvPr/>
          </p:nvSpPr>
          <p:spPr>
            <a:xfrm>
              <a:off x="3657600" y="1828800"/>
              <a:ext cx="1676400" cy="685800"/>
            </a:xfrm>
            <a:prstGeom prst="rect">
              <a:avLst/>
            </a:prstGeom>
            <a:solidFill>
              <a:srgbClr val="0070C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1" i="0" u="none" strike="noStrike" kern="1200" cap="none" spc="0" normalizeH="0" baseline="0" noProof="0" dirty="0">
                  <a:ln>
                    <a:noFill/>
                  </a:ln>
                  <a:solidFill>
                    <a:prstClr val="white"/>
                  </a:solidFill>
                  <a:effectLst/>
                  <a:uLnTx/>
                  <a:uFillTx/>
                  <a:latin typeface="Calibri"/>
                  <a:ea typeface="+mn-ea"/>
                  <a:cs typeface="+mn-cs"/>
                </a:rPr>
                <a:t>Targeted</a:t>
              </a:r>
            </a:p>
          </p:txBody>
        </p:sp>
        <p:sp>
          <p:nvSpPr>
            <p:cNvPr id="10" name="Rectangle 9"/>
            <p:cNvSpPr/>
            <p:nvPr/>
          </p:nvSpPr>
          <p:spPr>
            <a:xfrm>
              <a:off x="5334000" y="1828800"/>
              <a:ext cx="1676400" cy="685800"/>
            </a:xfrm>
            <a:prstGeom prst="rect">
              <a:avLst/>
            </a:prstGeom>
            <a:solidFill>
              <a:srgbClr val="0070C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1" i="0" u="none" strike="noStrike" kern="1200" cap="none" spc="0" normalizeH="0" baseline="0" noProof="0" dirty="0">
                  <a:ln>
                    <a:noFill/>
                  </a:ln>
                  <a:solidFill>
                    <a:prstClr val="white"/>
                  </a:solidFill>
                  <a:effectLst/>
                  <a:uLnTx/>
                  <a:uFillTx/>
                  <a:latin typeface="Calibri"/>
                  <a:ea typeface="+mn-ea"/>
                  <a:cs typeface="+mn-cs"/>
                </a:rPr>
                <a:t>Financial Incentive</a:t>
              </a:r>
            </a:p>
          </p:txBody>
        </p:sp>
        <p:sp>
          <p:nvSpPr>
            <p:cNvPr id="11" name="Rectangle 10"/>
            <p:cNvSpPr/>
            <p:nvPr/>
          </p:nvSpPr>
          <p:spPr>
            <a:xfrm>
              <a:off x="7010400" y="1828800"/>
              <a:ext cx="1676400" cy="685800"/>
            </a:xfrm>
            <a:prstGeom prst="rect">
              <a:avLst/>
            </a:prstGeom>
            <a:solidFill>
              <a:srgbClr val="0070C0"/>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1" i="0" u="none" strike="noStrike" kern="1200" cap="none" spc="0" normalizeH="0" baseline="0" noProof="0" dirty="0">
                  <a:ln>
                    <a:noFill/>
                  </a:ln>
                  <a:solidFill>
                    <a:prstClr val="white"/>
                  </a:solidFill>
                  <a:effectLst/>
                  <a:uLnTx/>
                  <a:uFillTx/>
                  <a:latin typeface="Calibri"/>
                  <a:ea typeface="+mn-ea"/>
                  <a:cs typeface="+mn-cs"/>
                </a:rPr>
                <a:t>Concentration</a:t>
              </a:r>
            </a:p>
          </p:txBody>
        </p:sp>
        <p:sp>
          <p:nvSpPr>
            <p:cNvPr id="12" name="Rectangle 11"/>
            <p:cNvSpPr/>
            <p:nvPr/>
          </p:nvSpPr>
          <p:spPr>
            <a:xfrm>
              <a:off x="1981200" y="25146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13" name="Rectangle 12"/>
            <p:cNvSpPr/>
            <p:nvPr/>
          </p:nvSpPr>
          <p:spPr>
            <a:xfrm>
              <a:off x="3657600" y="3200400"/>
              <a:ext cx="1676400" cy="685800"/>
            </a:xfrm>
            <a:prstGeom prst="rect">
              <a:avLst/>
            </a:prstGeom>
            <a:solidFill>
              <a:schemeClr val="bg1"/>
            </a:solidFill>
            <a:ln w="285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14" name="Rectangle 13"/>
            <p:cNvSpPr/>
            <p:nvPr/>
          </p:nvSpPr>
          <p:spPr>
            <a:xfrm>
              <a:off x="3657600" y="25146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15" name="Rectangle 14"/>
            <p:cNvSpPr/>
            <p:nvPr/>
          </p:nvSpPr>
          <p:spPr>
            <a:xfrm>
              <a:off x="1981200" y="32004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16" name="Rectangle 15"/>
            <p:cNvSpPr/>
            <p:nvPr/>
          </p:nvSpPr>
          <p:spPr>
            <a:xfrm>
              <a:off x="3657600" y="38862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17" name="Rectangle 16"/>
            <p:cNvSpPr/>
            <p:nvPr/>
          </p:nvSpPr>
          <p:spPr>
            <a:xfrm>
              <a:off x="1981200" y="38862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18" name="Rectangle 17"/>
            <p:cNvSpPr/>
            <p:nvPr/>
          </p:nvSpPr>
          <p:spPr>
            <a:xfrm>
              <a:off x="5334000" y="38862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19" name="Rectangle 18"/>
            <p:cNvSpPr/>
            <p:nvPr/>
          </p:nvSpPr>
          <p:spPr>
            <a:xfrm>
              <a:off x="5334000" y="32004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20" name="Rectangle 19"/>
            <p:cNvSpPr/>
            <p:nvPr/>
          </p:nvSpPr>
          <p:spPr>
            <a:xfrm>
              <a:off x="5334000" y="25146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21" name="Rectangle 20"/>
            <p:cNvSpPr/>
            <p:nvPr/>
          </p:nvSpPr>
          <p:spPr>
            <a:xfrm>
              <a:off x="7010400" y="32004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7010400" y="25146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ticulate Extrabold" pitchFamily="2" charset="0"/>
                <a:ea typeface="+mn-ea"/>
                <a:cs typeface="Arial" pitchFamily="34" charset="0"/>
              </a:endParaRPr>
            </a:p>
          </p:txBody>
        </p:sp>
        <p:sp>
          <p:nvSpPr>
            <p:cNvPr id="23" name="Rectangle 22"/>
            <p:cNvSpPr/>
            <p:nvPr/>
          </p:nvSpPr>
          <p:spPr>
            <a:xfrm>
              <a:off x="7010400" y="3886200"/>
              <a:ext cx="1676400" cy="685800"/>
            </a:xfrm>
            <a:prstGeom prst="rect">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4" name="TextBox 23"/>
          <p:cNvSpPr txBox="1"/>
          <p:nvPr/>
        </p:nvSpPr>
        <p:spPr>
          <a:xfrm>
            <a:off x="69840" y="1339620"/>
            <a:ext cx="431978" cy="3132792"/>
          </a:xfrm>
          <a:prstGeom prst="rect">
            <a:avLst/>
          </a:prstGeom>
          <a:noFill/>
        </p:spPr>
        <p:txBody>
          <a:bodyPr vert="vert270"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607" b="1" i="0" u="none" strike="noStrike" kern="1200" cap="none" spc="0" normalizeH="0" baseline="0" noProof="0" dirty="0">
                <a:ln>
                  <a:noFill/>
                </a:ln>
                <a:solidFill>
                  <a:prstClr val="black"/>
                </a:solidFill>
                <a:effectLst/>
                <a:uLnTx/>
                <a:uFillTx/>
                <a:latin typeface="Calibri"/>
                <a:ea typeface="+mn-ea"/>
                <a:cs typeface="+mn-cs"/>
              </a:rPr>
              <a:t>LEA Poverty  Percentage</a:t>
            </a:r>
          </a:p>
        </p:txBody>
      </p:sp>
      <p:sp>
        <p:nvSpPr>
          <p:cNvPr id="25" name="TextBox 24"/>
          <p:cNvSpPr txBox="1"/>
          <p:nvPr/>
        </p:nvSpPr>
        <p:spPr>
          <a:xfrm>
            <a:off x="2386443" y="2158550"/>
            <a:ext cx="609600" cy="52322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X</a:t>
            </a:r>
          </a:p>
        </p:txBody>
      </p:sp>
      <p:sp>
        <p:nvSpPr>
          <p:cNvPr id="26" name="TextBox 25"/>
          <p:cNvSpPr txBox="1"/>
          <p:nvPr/>
        </p:nvSpPr>
        <p:spPr>
          <a:xfrm>
            <a:off x="4140273" y="2162465"/>
            <a:ext cx="609600" cy="52322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X</a:t>
            </a:r>
          </a:p>
        </p:txBody>
      </p:sp>
      <p:sp>
        <p:nvSpPr>
          <p:cNvPr id="27" name="TextBox 26"/>
          <p:cNvSpPr txBox="1"/>
          <p:nvPr/>
        </p:nvSpPr>
        <p:spPr>
          <a:xfrm>
            <a:off x="5912567" y="2158550"/>
            <a:ext cx="609600" cy="52322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X</a:t>
            </a:r>
          </a:p>
        </p:txBody>
      </p:sp>
      <p:sp>
        <p:nvSpPr>
          <p:cNvPr id="28" name="TextBox 27"/>
          <p:cNvSpPr txBox="1"/>
          <p:nvPr/>
        </p:nvSpPr>
        <p:spPr>
          <a:xfrm>
            <a:off x="7666395" y="2158550"/>
            <a:ext cx="609600" cy="52322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X</a:t>
            </a:r>
          </a:p>
        </p:txBody>
      </p:sp>
      <p:sp>
        <p:nvSpPr>
          <p:cNvPr id="29" name="TextBox 28"/>
          <p:cNvSpPr txBox="1"/>
          <p:nvPr/>
        </p:nvSpPr>
        <p:spPr>
          <a:xfrm>
            <a:off x="2386443" y="2920550"/>
            <a:ext cx="609600" cy="52322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X</a:t>
            </a:r>
          </a:p>
        </p:txBody>
      </p:sp>
      <p:sp>
        <p:nvSpPr>
          <p:cNvPr id="30" name="TextBox 29"/>
          <p:cNvSpPr txBox="1"/>
          <p:nvPr/>
        </p:nvSpPr>
        <p:spPr>
          <a:xfrm>
            <a:off x="4132947" y="2924465"/>
            <a:ext cx="609600" cy="52322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X</a:t>
            </a:r>
          </a:p>
        </p:txBody>
      </p:sp>
      <p:sp>
        <p:nvSpPr>
          <p:cNvPr id="31" name="TextBox 30"/>
          <p:cNvSpPr txBox="1"/>
          <p:nvPr/>
        </p:nvSpPr>
        <p:spPr>
          <a:xfrm>
            <a:off x="5919893" y="2918019"/>
            <a:ext cx="609600" cy="52322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X</a:t>
            </a:r>
          </a:p>
        </p:txBody>
      </p:sp>
      <p:sp>
        <p:nvSpPr>
          <p:cNvPr id="32" name="TextBox 31"/>
          <p:cNvSpPr txBox="1"/>
          <p:nvPr/>
        </p:nvSpPr>
        <p:spPr>
          <a:xfrm>
            <a:off x="2386320" y="3685399"/>
            <a:ext cx="609600" cy="52322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X</a:t>
            </a:r>
          </a:p>
        </p:txBody>
      </p:sp>
      <p:sp>
        <p:nvSpPr>
          <p:cNvPr id="33" name="TextBox 32"/>
          <p:cNvSpPr txBox="1"/>
          <p:nvPr/>
        </p:nvSpPr>
        <p:spPr>
          <a:xfrm>
            <a:off x="69840" y="4823644"/>
            <a:ext cx="2926080" cy="27699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20 USC 6333</a:t>
            </a:r>
          </a:p>
        </p:txBody>
      </p:sp>
    </p:spTree>
    <p:extLst>
      <p:ext uri="{BB962C8B-B14F-4D97-AF65-F5344CB8AC3E}">
        <p14:creationId xmlns:p14="http://schemas.microsoft.com/office/powerpoint/2010/main" val="429350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p:cTn id="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0" y="0"/>
            <a:ext cx="9144000" cy="894303"/>
          </a:xfrm>
        </p:spPr>
        <p:txBody>
          <a:bodyPr anchor="ctr">
            <a:normAutofit/>
          </a:bodyPr>
          <a:lstStyle/>
          <a:p>
            <a:pPr marL="0" indent="0" algn="ctr">
              <a:buNone/>
            </a:pPr>
            <a:r>
              <a:rPr lang="en-US" sz="4000" dirty="0">
                <a:solidFill>
                  <a:schemeClr val="bg1"/>
                </a:solidFill>
              </a:rPr>
              <a:t>Equitable Participation</a:t>
            </a:r>
          </a:p>
        </p:txBody>
      </p:sp>
      <p:sp>
        <p:nvSpPr>
          <p:cNvPr id="3" name="Text Placeholder 2"/>
          <p:cNvSpPr>
            <a:spLocks noGrp="1"/>
          </p:cNvSpPr>
          <p:nvPr>
            <p:ph type="body" sz="quarter" idx="4294967295"/>
          </p:nvPr>
        </p:nvSpPr>
        <p:spPr>
          <a:xfrm>
            <a:off x="160775" y="1135465"/>
            <a:ext cx="8983226" cy="3617510"/>
          </a:xfrm>
        </p:spPr>
        <p:txBody>
          <a:bodyPr>
            <a:normAutofit fontScale="92500"/>
          </a:bodyPr>
          <a:lstStyle/>
          <a:p>
            <a:pPr marL="0" indent="0">
              <a:buNone/>
            </a:pPr>
            <a:r>
              <a:rPr lang="en-US" dirty="0"/>
              <a:t>ESEA contains provisions for serving private school children out of each of the Title formula grants. Independent Charter School LEAs do not geographic boundaries and do not have students that are attending private schools within those boundaries, therefore there are no equitable participation requirements for charter-school LEAs.</a:t>
            </a:r>
          </a:p>
          <a:p>
            <a:pPr marL="0" indent="0">
              <a:buNone/>
            </a:pPr>
            <a:r>
              <a:rPr lang="en-US" dirty="0"/>
              <a:t>However, you may notice functionality in WISEgrants that references Private Schools, as this requirement applies to some district LEAs.</a:t>
            </a:r>
          </a:p>
          <a:p>
            <a:endParaRPr lang="en-US" dirty="0"/>
          </a:p>
        </p:txBody>
      </p:sp>
    </p:spTree>
    <p:extLst>
      <p:ext uri="{BB962C8B-B14F-4D97-AF65-F5344CB8AC3E}">
        <p14:creationId xmlns:p14="http://schemas.microsoft.com/office/powerpoint/2010/main" val="3082651050"/>
      </p:ext>
    </p:extLst>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0" y="0"/>
            <a:ext cx="9144000" cy="894303"/>
          </a:xfrm>
        </p:spPr>
        <p:txBody>
          <a:bodyPr anchor="ctr">
            <a:normAutofit/>
          </a:bodyPr>
          <a:lstStyle/>
          <a:p>
            <a:pPr marL="0" indent="0" algn="ctr">
              <a:buNone/>
            </a:pPr>
            <a:r>
              <a:rPr lang="en-US" sz="4000" dirty="0">
                <a:solidFill>
                  <a:schemeClr val="bg1"/>
                </a:solidFill>
              </a:rPr>
              <a:t>Reservations</a:t>
            </a:r>
          </a:p>
        </p:txBody>
      </p:sp>
      <p:sp>
        <p:nvSpPr>
          <p:cNvPr id="3" name="Text Placeholder 2"/>
          <p:cNvSpPr>
            <a:spLocks noGrp="1"/>
          </p:cNvSpPr>
          <p:nvPr>
            <p:ph type="body" sz="quarter" idx="4294967295"/>
          </p:nvPr>
        </p:nvSpPr>
        <p:spPr>
          <a:xfrm>
            <a:off x="160775" y="1135465"/>
            <a:ext cx="8983226" cy="3617510"/>
          </a:xfrm>
        </p:spPr>
        <p:txBody>
          <a:bodyPr>
            <a:normAutofit/>
          </a:bodyPr>
          <a:lstStyle/>
          <a:p>
            <a:pPr>
              <a:lnSpc>
                <a:spcPct val="110000"/>
              </a:lnSpc>
              <a:spcAft>
                <a:spcPts val="600"/>
              </a:spcAft>
            </a:pPr>
            <a:r>
              <a:rPr lang="en-US" sz="2400" dirty="0"/>
              <a:t>The LEA may take funds “off the top” of their allocation for various reasons before making per pupil amount allocations at the school level.</a:t>
            </a:r>
          </a:p>
          <a:p>
            <a:pPr>
              <a:spcAft>
                <a:spcPts val="1200"/>
              </a:spcAft>
            </a:pPr>
            <a:r>
              <a:rPr lang="en-US" sz="2400" dirty="0"/>
              <a:t>Some reservations will not apply to Independent Charter School LEAs.  We are updating WISEgrants to make this clearer in the future. </a:t>
            </a:r>
          </a:p>
          <a:p>
            <a:pPr>
              <a:spcAft>
                <a:spcPts val="0"/>
              </a:spcAft>
            </a:pPr>
            <a:r>
              <a:rPr lang="en-US" sz="2400" dirty="0"/>
              <a:t>There are some reservations that may be required.  Other reservations are optional and at the discretion of the LEA.</a:t>
            </a:r>
            <a:endParaRPr lang="en-US" sz="2400" strike="sngStrike" dirty="0"/>
          </a:p>
          <a:p>
            <a:endParaRPr lang="en-US" dirty="0"/>
          </a:p>
        </p:txBody>
      </p:sp>
      <p:sp>
        <p:nvSpPr>
          <p:cNvPr id="4" name="TextBox 3">
            <a:extLst>
              <a:ext uri="{FF2B5EF4-FFF2-40B4-BE49-F238E27FC236}">
                <a16:creationId xmlns:a16="http://schemas.microsoft.com/office/drawing/2014/main" id="{2474F9E8-7CE8-40C7-B574-7B86A5B6EBA9}"/>
              </a:ext>
            </a:extLst>
          </p:cNvPr>
          <p:cNvSpPr txBox="1"/>
          <p:nvPr/>
        </p:nvSpPr>
        <p:spPr>
          <a:xfrm>
            <a:off x="213360" y="4648200"/>
            <a:ext cx="2926080" cy="27699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20 USC 6313(a)(3)</a:t>
            </a:r>
          </a:p>
        </p:txBody>
      </p:sp>
    </p:spTree>
    <p:extLst>
      <p:ext uri="{BB962C8B-B14F-4D97-AF65-F5344CB8AC3E}">
        <p14:creationId xmlns:p14="http://schemas.microsoft.com/office/powerpoint/2010/main" val="3593471806"/>
      </p:ext>
    </p:extLst>
  </p:cSld>
  <p:clrMapOvr>
    <a:masterClrMapping/>
  </p:clrMapOvr>
  <p:transition spd="slow">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0" y="0"/>
            <a:ext cx="9144000" cy="894303"/>
          </a:xfrm>
        </p:spPr>
        <p:txBody>
          <a:bodyPr anchor="ctr">
            <a:normAutofit/>
          </a:bodyPr>
          <a:lstStyle/>
          <a:p>
            <a:pPr marL="0" indent="0" algn="ctr">
              <a:buNone/>
            </a:pPr>
            <a:r>
              <a:rPr lang="en-US" sz="4000" dirty="0">
                <a:solidFill>
                  <a:schemeClr val="bg1"/>
                </a:solidFill>
              </a:rPr>
              <a:t>Required Reservations</a:t>
            </a:r>
          </a:p>
        </p:txBody>
      </p:sp>
      <p:sp>
        <p:nvSpPr>
          <p:cNvPr id="3" name="Text Placeholder 2"/>
          <p:cNvSpPr>
            <a:spLocks noGrp="1"/>
          </p:cNvSpPr>
          <p:nvPr>
            <p:ph type="body" sz="quarter" idx="4294967295"/>
          </p:nvPr>
        </p:nvSpPr>
        <p:spPr>
          <a:xfrm>
            <a:off x="160775" y="1135465"/>
            <a:ext cx="8983226" cy="3617510"/>
          </a:xfrm>
        </p:spPr>
        <p:txBody>
          <a:bodyPr>
            <a:normAutofit/>
          </a:bodyPr>
          <a:lstStyle/>
          <a:p>
            <a:pPr>
              <a:lnSpc>
                <a:spcPct val="120000"/>
              </a:lnSpc>
              <a:spcAft>
                <a:spcPts val="100"/>
              </a:spcAft>
              <a:buClr>
                <a:schemeClr val="tx1"/>
              </a:buClr>
            </a:pPr>
            <a:r>
              <a:rPr lang="en-US" dirty="0"/>
              <a:t>Homeless reservation:</a:t>
            </a:r>
          </a:p>
          <a:p>
            <a:pPr marL="1028478" lvl="2" indent="-342900">
              <a:lnSpc>
                <a:spcPct val="120000"/>
              </a:lnSpc>
              <a:spcBef>
                <a:spcPts val="0"/>
              </a:spcBef>
              <a:buFont typeface="Courier New" panose="02070309020205020404" pitchFamily="49" charset="0"/>
              <a:buChar char="o"/>
            </a:pPr>
            <a:r>
              <a:rPr lang="en-US" sz="2000" dirty="0">
                <a:latin typeface="Lato" panose="020F0502020204030203" pitchFamily="34" charset="0"/>
              </a:rPr>
              <a:t>Required for all LEAs.</a:t>
            </a:r>
          </a:p>
          <a:p>
            <a:pPr marL="1028478" lvl="2" indent="-342900">
              <a:lnSpc>
                <a:spcPct val="120000"/>
              </a:lnSpc>
              <a:spcBef>
                <a:spcPts val="0"/>
              </a:spcBef>
              <a:spcAft>
                <a:spcPts val="600"/>
              </a:spcAft>
              <a:buFont typeface="Courier New" panose="02070309020205020404" pitchFamily="49" charset="0"/>
              <a:buChar char="o"/>
            </a:pPr>
            <a:r>
              <a:rPr lang="en-US" sz="2000" dirty="0">
                <a:latin typeface="Lato" panose="020F0502020204030203" pitchFamily="34" charset="0"/>
              </a:rPr>
              <a:t>Used to provide equitable services to students experiencing homelessness at any time during the year.</a:t>
            </a:r>
            <a:endParaRPr lang="en-US" sz="2800" dirty="0">
              <a:latin typeface="Lato" panose="020F0502020204030203" pitchFamily="34" charset="0"/>
            </a:endParaRPr>
          </a:p>
          <a:p>
            <a:pPr>
              <a:lnSpc>
                <a:spcPct val="120000"/>
              </a:lnSpc>
              <a:spcAft>
                <a:spcPts val="100"/>
              </a:spcAft>
              <a:buClr>
                <a:schemeClr val="tx1"/>
              </a:buClr>
            </a:pPr>
            <a:r>
              <a:rPr lang="en-US" dirty="0"/>
              <a:t>Family Engagement reservation:</a:t>
            </a:r>
          </a:p>
          <a:p>
            <a:pPr marL="1028478" lvl="2" indent="-342900">
              <a:lnSpc>
                <a:spcPct val="120000"/>
              </a:lnSpc>
              <a:spcBef>
                <a:spcPts val="0"/>
              </a:spcBef>
              <a:buFont typeface="Courier New" panose="02070309020205020404" pitchFamily="49" charset="0"/>
              <a:buChar char="o"/>
            </a:pPr>
            <a:r>
              <a:rPr lang="en-US" sz="2000" dirty="0">
                <a:latin typeface="Lato" panose="020F0502020204030203" pitchFamily="34" charset="0"/>
              </a:rPr>
              <a:t>Required if the LEA allocation is greater than $500,000.</a:t>
            </a:r>
          </a:p>
          <a:p>
            <a:pPr marL="1028478" lvl="2" indent="-342900">
              <a:lnSpc>
                <a:spcPct val="120000"/>
              </a:lnSpc>
              <a:spcBef>
                <a:spcPts val="0"/>
              </a:spcBef>
              <a:buFont typeface="Courier New" panose="02070309020205020404" pitchFamily="49" charset="0"/>
              <a:buChar char="o"/>
            </a:pPr>
            <a:r>
              <a:rPr lang="en-US" sz="2000" dirty="0">
                <a:latin typeface="Lato" panose="020F0502020204030203" pitchFamily="34" charset="0"/>
              </a:rPr>
              <a:t>Must reserve 1 percent for family engagement activities.</a:t>
            </a:r>
          </a:p>
          <a:p>
            <a:endParaRPr lang="en-US" dirty="0"/>
          </a:p>
        </p:txBody>
      </p:sp>
      <p:sp>
        <p:nvSpPr>
          <p:cNvPr id="5" name="TextBox 4">
            <a:extLst>
              <a:ext uri="{FF2B5EF4-FFF2-40B4-BE49-F238E27FC236}">
                <a16:creationId xmlns:a16="http://schemas.microsoft.com/office/drawing/2014/main" id="{D0D4FE26-97DC-4E13-BDA5-6BFD554F426F}"/>
              </a:ext>
            </a:extLst>
          </p:cNvPr>
          <p:cNvSpPr txBox="1"/>
          <p:nvPr/>
        </p:nvSpPr>
        <p:spPr>
          <a:xfrm>
            <a:off x="6639951" y="4752975"/>
            <a:ext cx="2504049" cy="27699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20 USC 6313(c)(3) and 6318(a)(3)</a:t>
            </a:r>
          </a:p>
        </p:txBody>
      </p:sp>
    </p:spTree>
    <p:extLst>
      <p:ext uri="{BB962C8B-B14F-4D97-AF65-F5344CB8AC3E}">
        <p14:creationId xmlns:p14="http://schemas.microsoft.com/office/powerpoint/2010/main" val="2535813972"/>
      </p:ext>
    </p:extLst>
  </p:cSld>
  <p:clrMapOvr>
    <a:masterClrMapping/>
  </p:clrMapOvr>
  <p:transition spd="slow">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0" y="0"/>
            <a:ext cx="9144000" cy="894303"/>
          </a:xfrm>
        </p:spPr>
        <p:txBody>
          <a:bodyPr anchor="ctr">
            <a:normAutofit/>
          </a:bodyPr>
          <a:lstStyle/>
          <a:p>
            <a:pPr marL="0" indent="0" algn="ctr">
              <a:buNone/>
            </a:pPr>
            <a:r>
              <a:rPr lang="en-US" sz="4000" dirty="0">
                <a:solidFill>
                  <a:schemeClr val="bg1"/>
                </a:solidFill>
              </a:rPr>
              <a:t>Reservations</a:t>
            </a:r>
          </a:p>
        </p:txBody>
      </p:sp>
      <p:sp>
        <p:nvSpPr>
          <p:cNvPr id="3" name="Text Placeholder 2"/>
          <p:cNvSpPr>
            <a:spLocks noGrp="1"/>
          </p:cNvSpPr>
          <p:nvPr>
            <p:ph type="body" sz="quarter" idx="4294967295"/>
          </p:nvPr>
        </p:nvSpPr>
        <p:spPr>
          <a:xfrm>
            <a:off x="160775" y="1135465"/>
            <a:ext cx="8983226" cy="3315955"/>
          </a:xfrm>
        </p:spPr>
        <p:txBody>
          <a:bodyPr>
            <a:normAutofit/>
          </a:bodyPr>
          <a:lstStyle/>
          <a:p>
            <a:pPr marL="0" indent="0">
              <a:lnSpc>
                <a:spcPct val="100000"/>
              </a:lnSpc>
              <a:spcAft>
                <a:spcPts val="500"/>
              </a:spcAft>
              <a:buNone/>
            </a:pPr>
            <a:r>
              <a:rPr lang="en-US" dirty="0"/>
              <a:t>Other reservations can include, but are not limited to: </a:t>
            </a:r>
          </a:p>
          <a:p>
            <a:pPr marL="514239" lvl="1" indent="-171450">
              <a:lnSpc>
                <a:spcPct val="100000"/>
              </a:lnSpc>
              <a:spcBef>
                <a:spcPts val="0"/>
              </a:spcBef>
              <a:spcAft>
                <a:spcPts val="500"/>
              </a:spcAft>
              <a:buFont typeface="Arial" panose="020B0604020202020204" pitchFamily="34" charset="0"/>
              <a:buChar char="•"/>
            </a:pPr>
            <a:r>
              <a:rPr lang="en-US" sz="2000" dirty="0">
                <a:latin typeface="Lato" panose="020F0502020204030203" pitchFamily="34" charset="0"/>
              </a:rPr>
              <a:t>administrative costs, </a:t>
            </a:r>
          </a:p>
          <a:p>
            <a:pPr marL="514239" lvl="1" indent="-171450">
              <a:lnSpc>
                <a:spcPct val="100000"/>
              </a:lnSpc>
              <a:spcBef>
                <a:spcPts val="0"/>
              </a:spcBef>
              <a:spcAft>
                <a:spcPts val="500"/>
              </a:spcAft>
              <a:buFont typeface="Arial" panose="020B0604020202020204" pitchFamily="34" charset="0"/>
              <a:buChar char="•"/>
            </a:pPr>
            <a:r>
              <a:rPr lang="en-US" sz="2000" dirty="0">
                <a:latin typeface="Lato" panose="020F0502020204030203" pitchFamily="34" charset="0"/>
              </a:rPr>
              <a:t>centralized services (if multiple charter school LEA)</a:t>
            </a:r>
          </a:p>
          <a:p>
            <a:pPr marL="514239" lvl="1" indent="-171450">
              <a:lnSpc>
                <a:spcPct val="100000"/>
              </a:lnSpc>
              <a:spcBef>
                <a:spcPts val="0"/>
              </a:spcBef>
              <a:spcAft>
                <a:spcPts val="500"/>
              </a:spcAft>
              <a:buFont typeface="Arial" panose="020B0604020202020204" pitchFamily="34" charset="0"/>
              <a:buChar char="•"/>
            </a:pPr>
            <a:r>
              <a:rPr lang="en-US" sz="2000" dirty="0">
                <a:latin typeface="Lato" panose="020F0502020204030203" pitchFamily="34" charset="0"/>
              </a:rPr>
              <a:t>professional development,</a:t>
            </a:r>
          </a:p>
          <a:p>
            <a:pPr marL="514239" lvl="1" indent="-171450">
              <a:lnSpc>
                <a:spcPct val="100000"/>
              </a:lnSpc>
              <a:spcBef>
                <a:spcPts val="0"/>
              </a:spcBef>
              <a:spcAft>
                <a:spcPts val="500"/>
              </a:spcAft>
              <a:buFont typeface="Arial" panose="020B0604020202020204" pitchFamily="34" charset="0"/>
              <a:buChar char="•"/>
            </a:pPr>
            <a:r>
              <a:rPr lang="en-US" sz="2000" dirty="0">
                <a:latin typeface="Lato" panose="020F0502020204030203" pitchFamily="34" charset="0"/>
              </a:rPr>
              <a:t>services to certain student groups (i.e. students in out-of-home care or migratory status), and</a:t>
            </a:r>
          </a:p>
          <a:p>
            <a:pPr marL="514239" lvl="1" indent="-171450">
              <a:lnSpc>
                <a:spcPct val="100000"/>
              </a:lnSpc>
              <a:spcBef>
                <a:spcPts val="0"/>
              </a:spcBef>
              <a:spcAft>
                <a:spcPts val="400"/>
              </a:spcAft>
              <a:buFont typeface="Arial" panose="020B0604020202020204" pitchFamily="34" charset="0"/>
              <a:buChar char="•"/>
            </a:pPr>
            <a:r>
              <a:rPr lang="en-US" sz="2000" dirty="0">
                <a:latin typeface="Lato" panose="020F0502020204030203" pitchFamily="34" charset="0"/>
              </a:rPr>
              <a:t>additional resources for Title I Targeted Support Identification and Comprehensive Support and Improvement Identification.</a:t>
            </a:r>
          </a:p>
        </p:txBody>
      </p:sp>
      <p:sp>
        <p:nvSpPr>
          <p:cNvPr id="5" name="TextBox 4">
            <a:extLst>
              <a:ext uri="{FF2B5EF4-FFF2-40B4-BE49-F238E27FC236}">
                <a16:creationId xmlns:a16="http://schemas.microsoft.com/office/drawing/2014/main" id="{D0D4FE26-97DC-4E13-BDA5-6BFD554F426F}"/>
              </a:ext>
            </a:extLst>
          </p:cNvPr>
          <p:cNvSpPr txBox="1"/>
          <p:nvPr/>
        </p:nvSpPr>
        <p:spPr>
          <a:xfrm>
            <a:off x="7887956" y="4752975"/>
            <a:ext cx="1256044" cy="27699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20 USC 6313</a:t>
            </a:r>
          </a:p>
        </p:txBody>
      </p:sp>
    </p:spTree>
    <p:extLst>
      <p:ext uri="{BB962C8B-B14F-4D97-AF65-F5344CB8AC3E}">
        <p14:creationId xmlns:p14="http://schemas.microsoft.com/office/powerpoint/2010/main" val="3883410431"/>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7"/>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WHAT IS A CHARTER SCHOOL?</a:t>
            </a:r>
            <a:endParaRPr/>
          </a:p>
        </p:txBody>
      </p:sp>
      <p:sp>
        <p:nvSpPr>
          <p:cNvPr id="182" name="Google Shape;182;p17"/>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0" indent="0">
              <a:lnSpc>
                <a:spcPct val="115000"/>
              </a:lnSpc>
              <a:spcBef>
                <a:spcPts val="0"/>
              </a:spcBef>
              <a:buNone/>
            </a:pPr>
            <a:r>
              <a:rPr lang="en-US" sz="1170">
                <a:solidFill>
                  <a:srgbClr val="292F33"/>
                </a:solidFill>
                <a:highlight>
                  <a:srgbClr val="FFFFFF"/>
                </a:highlight>
                <a:latin typeface="Arial"/>
                <a:ea typeface="Arial"/>
                <a:cs typeface="Arial"/>
                <a:sym typeface="Arial"/>
              </a:rPr>
              <a:t>Independent charter schools, sometimes referred to as 2r or 2x charter schools, are charter schools that are not authorized by a public school district. Each of the following have authority to authorize a charter school in Wisconsin:</a:t>
            </a:r>
            <a:endParaRPr sz="1170">
              <a:solidFill>
                <a:srgbClr val="292F33"/>
              </a:solidFill>
              <a:highlight>
                <a:srgbClr val="FFFFFF"/>
              </a:highlight>
              <a:latin typeface="Arial"/>
              <a:ea typeface="Arial"/>
              <a:cs typeface="Arial"/>
              <a:sym typeface="Arial"/>
            </a:endParaRPr>
          </a:p>
          <a:p>
            <a:pPr marL="658368" indent="-195738">
              <a:lnSpc>
                <a:spcPct val="115000"/>
              </a:lnSpc>
              <a:spcBef>
                <a:spcPts val="0"/>
              </a:spcBef>
              <a:buSzPts val="1400"/>
            </a:pPr>
            <a:r>
              <a:rPr lang="en-US" sz="1260">
                <a:solidFill>
                  <a:srgbClr val="292F33"/>
                </a:solidFill>
                <a:highlight>
                  <a:srgbClr val="FFFFFF"/>
                </a:highlight>
                <a:latin typeface="Times New Roman"/>
                <a:ea typeface="Times New Roman"/>
                <a:cs typeface="Times New Roman"/>
                <a:sym typeface="Times New Roman"/>
              </a:rPr>
              <a:t>The common council of the city of Milwaukee</a:t>
            </a:r>
            <a:endParaRPr sz="1260">
              <a:solidFill>
                <a:srgbClr val="292F33"/>
              </a:solidFill>
              <a:highlight>
                <a:srgbClr val="FFFFFF"/>
              </a:highlight>
              <a:latin typeface="Times New Roman"/>
              <a:ea typeface="Times New Roman"/>
              <a:cs typeface="Times New Roman"/>
              <a:sym typeface="Times New Roman"/>
            </a:endParaRPr>
          </a:p>
          <a:p>
            <a:pPr marL="658368" indent="-195738">
              <a:lnSpc>
                <a:spcPct val="115000"/>
              </a:lnSpc>
              <a:spcBef>
                <a:spcPts val="0"/>
              </a:spcBef>
              <a:buSzPts val="1400"/>
            </a:pPr>
            <a:r>
              <a:rPr lang="en-US" sz="1260">
                <a:solidFill>
                  <a:srgbClr val="292F33"/>
                </a:solidFill>
                <a:highlight>
                  <a:srgbClr val="FFFFFF"/>
                </a:highlight>
                <a:latin typeface="Times New Roman"/>
                <a:ea typeface="Times New Roman"/>
                <a:cs typeface="Times New Roman"/>
                <a:sym typeface="Times New Roman"/>
              </a:rPr>
              <a:t>The chancellor of any institution in the University of Wisconsin System</a:t>
            </a:r>
            <a:endParaRPr sz="1260">
              <a:solidFill>
                <a:srgbClr val="292F33"/>
              </a:solidFill>
              <a:highlight>
                <a:srgbClr val="FFFFFF"/>
              </a:highlight>
              <a:latin typeface="Times New Roman"/>
              <a:ea typeface="Times New Roman"/>
              <a:cs typeface="Times New Roman"/>
              <a:sym typeface="Times New Roman"/>
            </a:endParaRPr>
          </a:p>
          <a:p>
            <a:pPr marL="658368" indent="-195738">
              <a:lnSpc>
                <a:spcPct val="115000"/>
              </a:lnSpc>
              <a:spcBef>
                <a:spcPts val="0"/>
              </a:spcBef>
              <a:buSzPts val="1400"/>
            </a:pPr>
            <a:r>
              <a:rPr lang="en-US" sz="1260">
                <a:solidFill>
                  <a:srgbClr val="292F33"/>
                </a:solidFill>
                <a:highlight>
                  <a:srgbClr val="FFFFFF"/>
                </a:highlight>
                <a:latin typeface="Times New Roman"/>
                <a:ea typeface="Times New Roman"/>
                <a:cs typeface="Times New Roman"/>
                <a:sym typeface="Times New Roman"/>
              </a:rPr>
              <a:t>Each technical college district board</a:t>
            </a:r>
            <a:endParaRPr sz="1260">
              <a:solidFill>
                <a:srgbClr val="292F33"/>
              </a:solidFill>
              <a:highlight>
                <a:srgbClr val="FFFFFF"/>
              </a:highlight>
              <a:latin typeface="Times New Roman"/>
              <a:ea typeface="Times New Roman"/>
              <a:cs typeface="Times New Roman"/>
              <a:sym typeface="Times New Roman"/>
            </a:endParaRPr>
          </a:p>
          <a:p>
            <a:pPr marL="658368" indent="-195738">
              <a:lnSpc>
                <a:spcPct val="115000"/>
              </a:lnSpc>
              <a:spcBef>
                <a:spcPts val="0"/>
              </a:spcBef>
              <a:buSzPts val="1400"/>
            </a:pPr>
            <a:r>
              <a:rPr lang="en-US" sz="1260">
                <a:solidFill>
                  <a:srgbClr val="292F33"/>
                </a:solidFill>
                <a:highlight>
                  <a:srgbClr val="FFFFFF"/>
                </a:highlight>
                <a:latin typeface="Times New Roman"/>
                <a:ea typeface="Times New Roman"/>
                <a:cs typeface="Times New Roman"/>
                <a:sym typeface="Times New Roman"/>
              </a:rPr>
              <a:t>Waukesha County Executive</a:t>
            </a:r>
            <a:endParaRPr sz="1260">
              <a:solidFill>
                <a:srgbClr val="292F33"/>
              </a:solidFill>
              <a:highlight>
                <a:srgbClr val="FFFFFF"/>
              </a:highlight>
              <a:latin typeface="Times New Roman"/>
              <a:ea typeface="Times New Roman"/>
              <a:cs typeface="Times New Roman"/>
              <a:sym typeface="Times New Roman"/>
            </a:endParaRPr>
          </a:p>
          <a:p>
            <a:pPr marL="658368" indent="-195738">
              <a:lnSpc>
                <a:spcPct val="115000"/>
              </a:lnSpc>
              <a:spcBef>
                <a:spcPts val="0"/>
              </a:spcBef>
              <a:buSzPts val="1400"/>
            </a:pPr>
            <a:r>
              <a:rPr lang="en-US" sz="1260">
                <a:solidFill>
                  <a:srgbClr val="292F33"/>
                </a:solidFill>
                <a:highlight>
                  <a:srgbClr val="FFFFFF"/>
                </a:highlight>
                <a:latin typeface="Times New Roman"/>
                <a:ea typeface="Times New Roman"/>
                <a:cs typeface="Times New Roman"/>
                <a:sym typeface="Times New Roman"/>
              </a:rPr>
              <a:t>College of Menominee Nation</a:t>
            </a:r>
            <a:endParaRPr sz="1260">
              <a:solidFill>
                <a:srgbClr val="292F33"/>
              </a:solidFill>
              <a:highlight>
                <a:srgbClr val="FFFFFF"/>
              </a:highlight>
              <a:latin typeface="Times New Roman"/>
              <a:ea typeface="Times New Roman"/>
              <a:cs typeface="Times New Roman"/>
              <a:sym typeface="Times New Roman"/>
            </a:endParaRPr>
          </a:p>
          <a:p>
            <a:pPr marL="658368" indent="-195738">
              <a:lnSpc>
                <a:spcPct val="115000"/>
              </a:lnSpc>
              <a:spcBef>
                <a:spcPts val="0"/>
              </a:spcBef>
              <a:buSzPts val="1400"/>
            </a:pPr>
            <a:r>
              <a:rPr lang="en-US" sz="1260">
                <a:solidFill>
                  <a:srgbClr val="292F33"/>
                </a:solidFill>
                <a:highlight>
                  <a:srgbClr val="FFFFFF"/>
                </a:highlight>
                <a:latin typeface="Times New Roman"/>
                <a:ea typeface="Times New Roman"/>
                <a:cs typeface="Times New Roman"/>
                <a:sym typeface="Times New Roman"/>
              </a:rPr>
              <a:t>Lac Courte Oreilles Ojibwe College</a:t>
            </a:r>
            <a:endParaRPr sz="1260">
              <a:solidFill>
                <a:srgbClr val="292F33"/>
              </a:solidFill>
              <a:highlight>
                <a:srgbClr val="FFFFFF"/>
              </a:highlight>
              <a:latin typeface="Times New Roman"/>
              <a:ea typeface="Times New Roman"/>
              <a:cs typeface="Times New Roman"/>
              <a:sym typeface="Times New Roman"/>
            </a:endParaRPr>
          </a:p>
          <a:p>
            <a:pPr marL="658368" indent="-195738">
              <a:lnSpc>
                <a:spcPct val="115000"/>
              </a:lnSpc>
              <a:spcBef>
                <a:spcPts val="0"/>
              </a:spcBef>
              <a:buSzPts val="1400"/>
            </a:pPr>
            <a:r>
              <a:rPr lang="en-US" sz="1260">
                <a:solidFill>
                  <a:srgbClr val="292F33"/>
                </a:solidFill>
                <a:highlight>
                  <a:srgbClr val="FFFFFF"/>
                </a:highlight>
                <a:latin typeface="Times New Roman"/>
                <a:ea typeface="Times New Roman"/>
                <a:cs typeface="Times New Roman"/>
                <a:sym typeface="Times New Roman"/>
              </a:rPr>
              <a:t>UW-System Office of Educational Opportunity </a:t>
            </a:r>
            <a:endParaRPr sz="1260">
              <a:solidFill>
                <a:srgbClr val="292F33"/>
              </a:solidFill>
              <a:highlight>
                <a:srgbClr val="FFFFFF"/>
              </a:highlight>
              <a:latin typeface="Times New Roman"/>
              <a:ea typeface="Times New Roman"/>
              <a:cs typeface="Times New Roman"/>
              <a:sym typeface="Times New Roman"/>
            </a:endParaRPr>
          </a:p>
          <a:p>
            <a:pPr marL="658368" indent="0">
              <a:spcBef>
                <a:spcPts val="486"/>
              </a:spcBef>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Title I School Eligibility</a:t>
            </a:r>
          </a:p>
        </p:txBody>
      </p:sp>
      <p:sp>
        <p:nvSpPr>
          <p:cNvPr id="3" name="Text Placeholder 2"/>
          <p:cNvSpPr>
            <a:spLocks noGrp="1"/>
          </p:cNvSpPr>
          <p:nvPr>
            <p:ph type="body" sz="quarter" idx="14"/>
          </p:nvPr>
        </p:nvSpPr>
        <p:spPr>
          <a:xfrm>
            <a:off x="725155" y="1278226"/>
            <a:ext cx="7695363" cy="3154081"/>
          </a:xfrm>
        </p:spPr>
        <p:txBody>
          <a:bodyPr>
            <a:noAutofit/>
          </a:bodyPr>
          <a:lstStyle/>
          <a:p>
            <a:pPr marL="0" indent="0">
              <a:lnSpc>
                <a:spcPct val="120000"/>
              </a:lnSpc>
              <a:spcAft>
                <a:spcPts val="800"/>
              </a:spcAft>
              <a:buNone/>
            </a:pPr>
            <a:r>
              <a:rPr lang="en-US" dirty="0"/>
              <a:t>For district LEAs, school building eligibility is determined through ranking based on poverty. For most Independent Charter School LEAs consisting of a single school, the  ranking is pro forma, and the PPA can be determined by dividing the available funds by the low-income enrollment.</a:t>
            </a:r>
            <a:endParaRPr lang="en-US" sz="2000" dirty="0"/>
          </a:p>
        </p:txBody>
      </p:sp>
      <p:sp>
        <p:nvSpPr>
          <p:cNvPr id="4" name="TextBox 3"/>
          <p:cNvSpPr txBox="1"/>
          <p:nvPr/>
        </p:nvSpPr>
        <p:spPr>
          <a:xfrm>
            <a:off x="213360" y="4648200"/>
            <a:ext cx="2926080" cy="27699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20 USC 6313</a:t>
            </a:r>
          </a:p>
        </p:txBody>
      </p:sp>
    </p:spTree>
    <p:extLst>
      <p:ext uri="{BB962C8B-B14F-4D97-AF65-F5344CB8AC3E}">
        <p14:creationId xmlns:p14="http://schemas.microsoft.com/office/powerpoint/2010/main" val="312864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4544"/>
          </a:xfrm>
        </p:spPr>
        <p:txBody>
          <a:bodyPr>
            <a:noAutofit/>
            <a:scene3d>
              <a:camera prst="orthographicFront"/>
              <a:lightRig rig="contrasting" dir="t"/>
            </a:scene3d>
            <a:sp3d extrusionH="57150">
              <a:extrusionClr>
                <a:srgbClr val="00421E"/>
              </a:extrusionClr>
            </a:sp3d>
          </a:bodyPr>
          <a:lstStyle/>
          <a:p>
            <a:r>
              <a:rPr lang="en-US" sz="4000" b="1" dirty="0">
                <a:solidFill>
                  <a:schemeClr val="bg1"/>
                </a:solidFill>
                <a:effectLst>
                  <a:outerShdw blurRad="38100" dist="38100" dir="2700000" algn="tl">
                    <a:srgbClr val="000000">
                      <a:alpha val="43137"/>
                    </a:srgbClr>
                  </a:outerShdw>
                </a:effectLst>
              </a:rPr>
              <a:t>Types of Title I Programs</a:t>
            </a:r>
          </a:p>
        </p:txBody>
      </p:sp>
      <p:grpSp>
        <p:nvGrpSpPr>
          <p:cNvPr id="3" name="Group 2"/>
          <p:cNvGrpSpPr/>
          <p:nvPr/>
        </p:nvGrpSpPr>
        <p:grpSpPr>
          <a:xfrm>
            <a:off x="253108" y="1291702"/>
            <a:ext cx="4195562" cy="3023900"/>
            <a:chOff x="261215" y="1085044"/>
            <a:chExt cx="4195562" cy="3023900"/>
          </a:xfrm>
        </p:grpSpPr>
        <p:sp>
          <p:nvSpPr>
            <p:cNvPr id="21" name="Rounded Rectangle 20"/>
            <p:cNvSpPr/>
            <p:nvPr/>
          </p:nvSpPr>
          <p:spPr>
            <a:xfrm>
              <a:off x="261215" y="1085044"/>
              <a:ext cx="4195562" cy="3023900"/>
            </a:xfrm>
            <a:prstGeom prst="roundRect">
              <a:avLst/>
            </a:prstGeom>
            <a:solidFill>
              <a:srgbClr val="0066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261215" y="1523282"/>
              <a:ext cx="4195561" cy="830997"/>
            </a:xfrm>
            <a:prstGeom prst="rect">
              <a:avLst/>
            </a:prstGeom>
          </p:spPr>
          <p:txBody>
            <a:bodyPr wrap="square">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Aharoni" pitchFamily="2" charset="-79"/>
                </a:rPr>
                <a:t>Title I supplemental services are provided to a select group of children.</a:t>
              </a:r>
              <a:r>
                <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mn-cs"/>
                </a:rPr>
                <a:t> </a:t>
              </a:r>
              <a:endParaRPr kumimoji="0" lang="en-US" sz="2800" b="1" i="1" u="none" strike="noStrike" kern="1200" cap="none" spc="0" normalizeH="0" baseline="0" noProof="0" dirty="0">
                <a:ln>
                  <a:noFill/>
                </a:ln>
                <a:solidFill>
                  <a:srgbClr val="92D050"/>
                </a:solidFill>
                <a:effectLst/>
                <a:uLnTx/>
                <a:uFillTx/>
                <a:latin typeface="Lato" panose="020F0502020204030203" pitchFamily="34" charset="0"/>
                <a:ea typeface="+mn-ea"/>
                <a:cs typeface="+mn-cs"/>
              </a:endParaRPr>
            </a:p>
          </p:txBody>
        </p:sp>
        <p:sp>
          <p:nvSpPr>
            <p:cNvPr id="12" name="TextBox 11"/>
            <p:cNvSpPr txBox="1"/>
            <p:nvPr/>
          </p:nvSpPr>
          <p:spPr>
            <a:xfrm>
              <a:off x="261215" y="2639482"/>
              <a:ext cx="4195561" cy="1081578"/>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Arial" pitchFamily="34" charset="0"/>
                </a:rPr>
                <a:t>Eligible children – children identified with the greatest academic need (failing, or most at risk of failing) the state’s academic achievement standards.</a:t>
              </a:r>
            </a:p>
          </p:txBody>
        </p:sp>
        <p:sp>
          <p:nvSpPr>
            <p:cNvPr id="9" name="TextBox 8"/>
            <p:cNvSpPr txBox="1"/>
            <p:nvPr/>
          </p:nvSpPr>
          <p:spPr>
            <a:xfrm>
              <a:off x="828140" y="1085044"/>
              <a:ext cx="3048493" cy="461665"/>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Lato" panose="020F0502020204030203" pitchFamily="34" charset="0"/>
                  <a:ea typeface="+mn-ea"/>
                  <a:cs typeface="+mn-cs"/>
                </a:rPr>
                <a:t>Targeted Assistance</a:t>
              </a:r>
            </a:p>
          </p:txBody>
        </p:sp>
      </p:grpSp>
      <p:grpSp>
        <p:nvGrpSpPr>
          <p:cNvPr id="5" name="Group 4"/>
          <p:cNvGrpSpPr/>
          <p:nvPr/>
        </p:nvGrpSpPr>
        <p:grpSpPr>
          <a:xfrm>
            <a:off x="4572001" y="1249849"/>
            <a:ext cx="4353886" cy="3065753"/>
            <a:chOff x="4529705" y="1035679"/>
            <a:chExt cx="4401645" cy="3065753"/>
          </a:xfrm>
        </p:grpSpPr>
        <p:sp>
          <p:nvSpPr>
            <p:cNvPr id="22" name="Rectangle 21"/>
            <p:cNvSpPr/>
            <p:nvPr/>
          </p:nvSpPr>
          <p:spPr>
            <a:xfrm>
              <a:off x="4666298" y="1077532"/>
              <a:ext cx="4265052" cy="3023900"/>
            </a:xfrm>
            <a:prstGeom prst="roundRect">
              <a:avLst/>
            </a:prstGeom>
            <a:solidFill>
              <a:srgbClr val="33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4666298" y="1523282"/>
              <a:ext cx="4254063" cy="783193"/>
            </a:xfrm>
            <a:prstGeom prst="roundRect">
              <a:avLst/>
            </a:prstGeom>
          </p:spPr>
          <p:txBody>
            <a:bodyPr wrap="square">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Aharoni" pitchFamily="2" charset="-79"/>
                </a:rPr>
                <a:t>All staff, students, &amp; resources are part of the Title I schoolwide program.</a:t>
              </a:r>
              <a:endParaRPr kumimoji="0" lang="en-US" sz="2800" b="1" i="1" u="none" strike="noStrike" kern="1200" cap="none" spc="0" normalizeH="0" baseline="0" noProof="0" dirty="0">
                <a:ln>
                  <a:noFill/>
                </a:ln>
                <a:solidFill>
                  <a:srgbClr val="92D050"/>
                </a:solidFill>
                <a:effectLst/>
                <a:uLnTx/>
                <a:uFillTx/>
                <a:latin typeface="Lato" panose="020F0502020204030203" pitchFamily="34" charset="0"/>
                <a:ea typeface="+mn-ea"/>
                <a:cs typeface="+mn-cs"/>
              </a:endParaRPr>
            </a:p>
          </p:txBody>
        </p:sp>
        <p:sp>
          <p:nvSpPr>
            <p:cNvPr id="14" name="TextBox 13"/>
            <p:cNvSpPr txBox="1"/>
            <p:nvPr/>
          </p:nvSpPr>
          <p:spPr>
            <a:xfrm>
              <a:off x="4529705" y="2575686"/>
              <a:ext cx="4390656" cy="1196640"/>
            </a:xfrm>
            <a:prstGeom prst="round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Arial" pitchFamily="34" charset="0"/>
                </a:rPr>
                <a:t>The SWP is a comprehensive reform strategy designed to upgrade the entire educational program in order to improve the achievement of the lowest achieving students.</a:t>
              </a:r>
            </a:p>
          </p:txBody>
        </p:sp>
        <p:sp>
          <p:nvSpPr>
            <p:cNvPr id="10" name="TextBox 9"/>
            <p:cNvSpPr txBox="1"/>
            <p:nvPr/>
          </p:nvSpPr>
          <p:spPr>
            <a:xfrm>
              <a:off x="4912959" y="1035679"/>
              <a:ext cx="3624145" cy="510778"/>
            </a:xfrm>
            <a:prstGeom prst="round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Lato" panose="020F0502020204030203" pitchFamily="34" charset="0"/>
                  <a:ea typeface="+mn-ea"/>
                  <a:cs typeface="+mn-cs"/>
                </a:rPr>
                <a:t>Schoolwide (SWP)</a:t>
              </a:r>
            </a:p>
          </p:txBody>
        </p:sp>
      </p:grpSp>
    </p:spTree>
    <p:extLst>
      <p:ext uri="{BB962C8B-B14F-4D97-AF65-F5344CB8AC3E}">
        <p14:creationId xmlns:p14="http://schemas.microsoft.com/office/powerpoint/2010/main" val="414789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479047"/>
            <a:ext cx="8839200" cy="1905000"/>
          </a:xfrm>
        </p:spPr>
        <p:txBody>
          <a:bodyPr>
            <a:noAutofit/>
            <a:scene3d>
              <a:camera prst="orthographicFront"/>
              <a:lightRig rig="contrasting" dir="t"/>
            </a:scene3d>
            <a:sp3d extrusionH="57150">
              <a:extrusionClr>
                <a:srgbClr val="00421E"/>
              </a:extrusionClr>
            </a:sp3d>
          </a:bodyPr>
          <a:lstStyle/>
          <a:p>
            <a:r>
              <a:rPr lang="en-US" sz="4000" b="1" dirty="0">
                <a:solidFill>
                  <a:schemeClr val="bg1"/>
                </a:solidFill>
                <a:effectLst>
                  <a:outerShdw blurRad="38100" dist="38100" dir="2700000" algn="tl">
                    <a:srgbClr val="000000">
                      <a:alpha val="43137"/>
                    </a:srgbClr>
                  </a:outerShdw>
                </a:effectLst>
              </a:rPr>
              <a:t>Who are “Title I Eligible” Students?</a:t>
            </a:r>
          </a:p>
        </p:txBody>
      </p:sp>
      <p:grpSp>
        <p:nvGrpSpPr>
          <p:cNvPr id="2" name="Group 1"/>
          <p:cNvGrpSpPr/>
          <p:nvPr/>
        </p:nvGrpSpPr>
        <p:grpSpPr>
          <a:xfrm>
            <a:off x="211123" y="1469063"/>
            <a:ext cx="4186409" cy="2827981"/>
            <a:chOff x="286438" y="1047732"/>
            <a:chExt cx="4186409" cy="2827981"/>
          </a:xfrm>
        </p:grpSpPr>
        <p:sp>
          <p:nvSpPr>
            <p:cNvPr id="19" name="Rounded Rectangle 18"/>
            <p:cNvSpPr/>
            <p:nvPr/>
          </p:nvSpPr>
          <p:spPr>
            <a:xfrm>
              <a:off x="286438" y="1047732"/>
              <a:ext cx="4186409" cy="2827981"/>
            </a:xfrm>
            <a:prstGeom prst="roundRect">
              <a:avLst/>
            </a:prstGeom>
            <a:solidFill>
              <a:srgbClr val="0066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11" name="Rectangle 10"/>
            <p:cNvSpPr/>
            <p:nvPr/>
          </p:nvSpPr>
          <p:spPr>
            <a:xfrm>
              <a:off x="286438" y="1599346"/>
              <a:ext cx="4186409" cy="707886"/>
            </a:xfrm>
            <a:prstGeom prst="rect">
              <a:avLst/>
            </a:prstGeom>
          </p:spPr>
          <p:txBody>
            <a:bodyPr wrap="square">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Aharoni" pitchFamily="2" charset="-79"/>
                </a:rPr>
                <a:t>Title I students are identified through a multi-step process.</a:t>
              </a:r>
              <a:endPar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mn-cs"/>
              </a:endParaRPr>
            </a:p>
          </p:txBody>
        </p:sp>
        <p:sp>
          <p:nvSpPr>
            <p:cNvPr id="12" name="TextBox 11"/>
            <p:cNvSpPr txBox="1"/>
            <p:nvPr/>
          </p:nvSpPr>
          <p:spPr>
            <a:xfrm>
              <a:off x="286438" y="2404331"/>
              <a:ext cx="4186409" cy="1081578"/>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Arial" pitchFamily="34" charset="0"/>
                </a:rPr>
                <a:t>Schools must  first use multiple academic measures to identify eligible students.</a:t>
              </a:r>
            </a:p>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Arial" pitchFamily="34" charset="0"/>
                </a:rPr>
                <a:t>Then schools rank students according to academic need.</a:t>
              </a:r>
            </a:p>
          </p:txBody>
        </p:sp>
        <p:sp>
          <p:nvSpPr>
            <p:cNvPr id="15" name="TextBox 14"/>
            <p:cNvSpPr txBox="1"/>
            <p:nvPr/>
          </p:nvSpPr>
          <p:spPr>
            <a:xfrm>
              <a:off x="761329" y="1089131"/>
              <a:ext cx="3236625" cy="461665"/>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Lato" panose="020F0502020204030203" pitchFamily="34" charset="0"/>
                  <a:ea typeface="+mn-ea"/>
                  <a:cs typeface="+mn-cs"/>
                </a:rPr>
                <a:t>Targeted Assistance</a:t>
              </a:r>
            </a:p>
          </p:txBody>
        </p:sp>
      </p:grpSp>
      <p:grpSp>
        <p:nvGrpSpPr>
          <p:cNvPr id="3" name="Group 2"/>
          <p:cNvGrpSpPr/>
          <p:nvPr/>
        </p:nvGrpSpPr>
        <p:grpSpPr>
          <a:xfrm>
            <a:off x="4723002" y="1469063"/>
            <a:ext cx="4268598" cy="2827980"/>
            <a:chOff x="4714098" y="1047733"/>
            <a:chExt cx="4241831" cy="2827980"/>
          </a:xfrm>
        </p:grpSpPr>
        <p:sp>
          <p:nvSpPr>
            <p:cNvPr id="20" name="Rectangle 21"/>
            <p:cNvSpPr/>
            <p:nvPr/>
          </p:nvSpPr>
          <p:spPr>
            <a:xfrm>
              <a:off x="4724430" y="1047733"/>
              <a:ext cx="4134344" cy="2827980"/>
            </a:xfrm>
            <a:prstGeom prst="roundRect">
              <a:avLst/>
            </a:prstGeom>
            <a:solidFill>
              <a:srgbClr val="33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13" name="Rectangle 12"/>
            <p:cNvSpPr/>
            <p:nvPr/>
          </p:nvSpPr>
          <p:spPr>
            <a:xfrm>
              <a:off x="4714098" y="1676115"/>
              <a:ext cx="4241831" cy="400110"/>
            </a:xfrm>
            <a:prstGeom prst="rect">
              <a:avLst/>
            </a:prstGeom>
          </p:spPr>
          <p:txBody>
            <a:bodyPr wrap="square">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Aharoni" pitchFamily="2" charset="-79"/>
                </a:rPr>
                <a:t>All students are Title I students.</a:t>
              </a:r>
              <a:endParaRPr kumimoji="0" lang="en-US" sz="2800" b="1" i="1" u="none" strike="noStrike" kern="1200" cap="none" spc="0" normalizeH="0" baseline="0" noProof="0" dirty="0">
                <a:ln>
                  <a:noFill/>
                </a:ln>
                <a:solidFill>
                  <a:srgbClr val="92D050"/>
                </a:solidFill>
                <a:effectLst/>
                <a:uLnTx/>
                <a:uFillTx/>
                <a:latin typeface="Lato" panose="020F0502020204030203" pitchFamily="34" charset="0"/>
                <a:ea typeface="+mn-ea"/>
                <a:cs typeface="+mn-cs"/>
              </a:endParaRPr>
            </a:p>
          </p:txBody>
        </p:sp>
        <p:sp>
          <p:nvSpPr>
            <p:cNvPr id="14" name="TextBox 13"/>
            <p:cNvSpPr txBox="1"/>
            <p:nvPr/>
          </p:nvSpPr>
          <p:spPr>
            <a:xfrm>
              <a:off x="4765403" y="2404331"/>
              <a:ext cx="4052397" cy="1328890"/>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Arial" pitchFamily="34" charset="0"/>
                </a:rPr>
                <a:t>Schools are not required to rank students for services. The SWP upgrades the educational</a:t>
              </a:r>
              <a:r>
                <a:rPr kumimoji="0" lang="en-US" sz="1607" b="0" i="0" u="none" strike="noStrike" kern="1200" cap="none" spc="0" normalizeH="0" baseline="0" noProof="0" dirty="0">
                  <a:ln>
                    <a:noFill/>
                  </a:ln>
                  <a:solidFill>
                    <a:srgbClr val="FF0000"/>
                  </a:solidFill>
                  <a:effectLst/>
                  <a:uLnTx/>
                  <a:uFillTx/>
                  <a:latin typeface="Lato" panose="020F0502020204030203" pitchFamily="34" charset="0"/>
                  <a:ea typeface="+mn-ea"/>
                  <a:cs typeface="Arial" pitchFamily="34" charset="0"/>
                </a:rPr>
                <a:t> </a:t>
              </a:r>
              <a:r>
                <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Arial" pitchFamily="34" charset="0"/>
                </a:rPr>
                <a:t>program for all students while addressing the needs of the lowest achieving students. </a:t>
              </a:r>
            </a:p>
          </p:txBody>
        </p:sp>
        <p:sp>
          <p:nvSpPr>
            <p:cNvPr id="16" name="TextBox 15"/>
            <p:cNvSpPr txBox="1"/>
            <p:nvPr/>
          </p:nvSpPr>
          <p:spPr>
            <a:xfrm>
              <a:off x="5246323" y="1087298"/>
              <a:ext cx="2971800" cy="461665"/>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Lato" panose="020F0502020204030203" pitchFamily="34" charset="0"/>
                  <a:ea typeface="+mn-ea"/>
                  <a:cs typeface="+mn-cs"/>
                </a:rPr>
                <a:t>Schoolwide (SWP)</a:t>
              </a:r>
            </a:p>
          </p:txBody>
        </p:sp>
      </p:grpSp>
    </p:spTree>
    <p:extLst>
      <p:ext uri="{BB962C8B-B14F-4D97-AF65-F5344CB8AC3E}">
        <p14:creationId xmlns:p14="http://schemas.microsoft.com/office/powerpoint/2010/main" val="114034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1"/>
          <p:cNvSpPr/>
          <p:nvPr/>
        </p:nvSpPr>
        <p:spPr>
          <a:xfrm>
            <a:off x="4793056" y="1047734"/>
            <a:ext cx="4040551" cy="2599918"/>
          </a:xfrm>
          <a:prstGeom prst="roundRect">
            <a:avLst/>
          </a:prstGeom>
          <a:solidFill>
            <a:srgbClr val="33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0" t="7103" b="33564"/>
          <a:stretch/>
        </p:blipFill>
        <p:spPr>
          <a:xfrm>
            <a:off x="-8873" y="3647651"/>
            <a:ext cx="9152873" cy="1436291"/>
          </a:xfrm>
          <a:prstGeom prst="rect">
            <a:avLst/>
          </a:prstGeom>
        </p:spPr>
      </p:pic>
      <p:sp>
        <p:nvSpPr>
          <p:cNvPr id="4" name="Title 3"/>
          <p:cNvSpPr>
            <a:spLocks noGrp="1"/>
          </p:cNvSpPr>
          <p:nvPr>
            <p:ph type="title"/>
          </p:nvPr>
        </p:nvSpPr>
        <p:spPr>
          <a:xfrm>
            <a:off x="152400" y="-479047"/>
            <a:ext cx="8839200" cy="1905000"/>
          </a:xfrm>
        </p:spPr>
        <p:txBody>
          <a:bodyPr>
            <a:noAutofit/>
            <a:scene3d>
              <a:camera prst="orthographicFront"/>
              <a:lightRig rig="contrasting" dir="t"/>
            </a:scene3d>
            <a:sp3d extrusionH="57150">
              <a:extrusionClr>
                <a:srgbClr val="00421E"/>
              </a:extrusionClr>
            </a:sp3d>
          </a:bodyPr>
          <a:lstStyle/>
          <a:p>
            <a:r>
              <a:rPr lang="en-US" sz="4000" b="1" dirty="0">
                <a:solidFill>
                  <a:schemeClr val="bg1"/>
                </a:solidFill>
                <a:effectLst>
                  <a:outerShdw blurRad="38100" dist="38100" dir="2700000" algn="tl">
                    <a:srgbClr val="000000">
                      <a:alpha val="43137"/>
                    </a:srgbClr>
                  </a:outerShdw>
                </a:effectLst>
              </a:rPr>
              <a:t>Allowable Costs &amp; Needs</a:t>
            </a:r>
          </a:p>
        </p:txBody>
      </p:sp>
      <p:sp>
        <p:nvSpPr>
          <p:cNvPr id="19" name="Rounded Rectangle 18"/>
          <p:cNvSpPr/>
          <p:nvPr/>
        </p:nvSpPr>
        <p:spPr>
          <a:xfrm>
            <a:off x="385894" y="1047733"/>
            <a:ext cx="4018326" cy="2599918"/>
          </a:xfrm>
          <a:prstGeom prst="roundRect">
            <a:avLst/>
          </a:prstGeom>
          <a:solidFill>
            <a:srgbClr val="0066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11" name="Rectangle 10"/>
          <p:cNvSpPr/>
          <p:nvPr/>
        </p:nvSpPr>
        <p:spPr>
          <a:xfrm>
            <a:off x="275504" y="1811592"/>
            <a:ext cx="4186409" cy="707886"/>
          </a:xfrm>
          <a:prstGeom prst="rect">
            <a:avLst/>
          </a:prstGeom>
        </p:spPr>
        <p:txBody>
          <a:bodyPr wrap="square">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Aharoni" pitchFamily="2" charset="-79"/>
              </a:rPr>
              <a:t>Services for the needs of Title I students, parents, and educators. </a:t>
            </a:r>
            <a:endPar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mn-cs"/>
            </a:endParaRPr>
          </a:p>
        </p:txBody>
      </p:sp>
      <p:sp>
        <p:nvSpPr>
          <p:cNvPr id="12" name="TextBox 11"/>
          <p:cNvSpPr txBox="1"/>
          <p:nvPr/>
        </p:nvSpPr>
        <p:spPr>
          <a:xfrm>
            <a:off x="232946" y="2648752"/>
            <a:ext cx="4208273" cy="834267"/>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Arial" pitchFamily="34" charset="0"/>
              </a:rPr>
              <a:t>Allowable costs must meet the needs identified for the Targeted Assistance program. </a:t>
            </a:r>
          </a:p>
        </p:txBody>
      </p:sp>
      <p:sp>
        <p:nvSpPr>
          <p:cNvPr id="13" name="Rectangle 12"/>
          <p:cNvSpPr/>
          <p:nvPr/>
        </p:nvSpPr>
        <p:spPr>
          <a:xfrm>
            <a:off x="4749769" y="1808292"/>
            <a:ext cx="4241831" cy="707886"/>
          </a:xfrm>
          <a:prstGeom prst="rect">
            <a:avLst/>
          </a:prstGeom>
        </p:spPr>
        <p:txBody>
          <a:bodyPr wrap="square">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92D050"/>
                </a:solidFill>
                <a:effectLst/>
                <a:uLnTx/>
                <a:uFillTx/>
                <a:latin typeface="Lato" panose="020F0502020204030203" pitchFamily="34" charset="0"/>
                <a:ea typeface="+mn-ea"/>
                <a:cs typeface="Aharoni" pitchFamily="2" charset="-79"/>
              </a:rPr>
              <a:t>Strategies identified through the Schoolwide Plan.</a:t>
            </a:r>
            <a:endParaRPr kumimoji="0" lang="en-US" sz="2800" b="1" i="1" u="none" strike="noStrike" kern="1200" cap="none" spc="0" normalizeH="0" baseline="0" noProof="0" dirty="0">
              <a:ln>
                <a:noFill/>
              </a:ln>
              <a:solidFill>
                <a:srgbClr val="92D050"/>
              </a:solidFill>
              <a:effectLst/>
              <a:uLnTx/>
              <a:uFillTx/>
              <a:latin typeface="Lato" panose="020F0502020204030203" pitchFamily="34" charset="0"/>
              <a:ea typeface="+mn-ea"/>
              <a:cs typeface="+mn-cs"/>
            </a:endParaRPr>
          </a:p>
        </p:txBody>
      </p:sp>
      <p:sp>
        <p:nvSpPr>
          <p:cNvPr id="14" name="TextBox 13"/>
          <p:cNvSpPr txBox="1"/>
          <p:nvPr/>
        </p:nvSpPr>
        <p:spPr>
          <a:xfrm>
            <a:off x="4749769" y="2648751"/>
            <a:ext cx="4214596" cy="834267"/>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7" b="0" i="0" u="none" strike="noStrike" kern="1200" cap="none" spc="0" normalizeH="0" baseline="0" noProof="0" dirty="0">
                <a:ln>
                  <a:noFill/>
                </a:ln>
                <a:solidFill>
                  <a:prstClr val="white"/>
                </a:solidFill>
                <a:effectLst/>
                <a:uLnTx/>
                <a:uFillTx/>
                <a:latin typeface="Lato" panose="020F0502020204030203" pitchFamily="34" charset="0"/>
                <a:ea typeface="+mn-ea"/>
                <a:cs typeface="Arial" pitchFamily="34" charset="0"/>
              </a:rPr>
              <a:t>Allowable costs must support the comprehensive improvement efforts identified through the Schoolwide Plan. </a:t>
            </a:r>
          </a:p>
        </p:txBody>
      </p:sp>
      <p:sp>
        <p:nvSpPr>
          <p:cNvPr id="15" name="TextBox 14"/>
          <p:cNvSpPr txBox="1"/>
          <p:nvPr/>
        </p:nvSpPr>
        <p:spPr>
          <a:xfrm>
            <a:off x="750397" y="1206925"/>
            <a:ext cx="3236625" cy="461665"/>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Lato" panose="020F0502020204030203" pitchFamily="34" charset="0"/>
                <a:ea typeface="+mn-ea"/>
                <a:cs typeface="+mn-cs"/>
              </a:rPr>
              <a:t>Targeted Assistance</a:t>
            </a:r>
          </a:p>
        </p:txBody>
      </p:sp>
      <p:sp>
        <p:nvSpPr>
          <p:cNvPr id="16" name="TextBox 15"/>
          <p:cNvSpPr txBox="1"/>
          <p:nvPr/>
        </p:nvSpPr>
        <p:spPr>
          <a:xfrm>
            <a:off x="5417322" y="1206925"/>
            <a:ext cx="2971800" cy="461665"/>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Lato" panose="020F0502020204030203" pitchFamily="34" charset="0"/>
                <a:ea typeface="+mn-ea"/>
                <a:cs typeface="+mn-cs"/>
              </a:rPr>
              <a:t>Schoolwide</a:t>
            </a:r>
          </a:p>
        </p:txBody>
      </p:sp>
      <p:pic>
        <p:nvPicPr>
          <p:cNvPr id="18" name="Picture 17" descr="circle-logo-word-cover-colo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Tree>
    <p:extLst>
      <p:ext uri="{BB962C8B-B14F-4D97-AF65-F5344CB8AC3E}">
        <p14:creationId xmlns:p14="http://schemas.microsoft.com/office/powerpoint/2010/main" val="36434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spcAft>
                <a:spcPts val="0"/>
              </a:spcAft>
            </a:pPr>
            <a:r>
              <a:rPr lang="en-US" sz="3600" dirty="0"/>
              <a:t>Title I Allowable Costs</a:t>
            </a:r>
          </a:p>
        </p:txBody>
      </p:sp>
      <p:sp>
        <p:nvSpPr>
          <p:cNvPr id="3" name="Text Placeholder 2"/>
          <p:cNvSpPr>
            <a:spLocks noGrp="1"/>
          </p:cNvSpPr>
          <p:nvPr>
            <p:ph type="body" sz="quarter" idx="14"/>
          </p:nvPr>
        </p:nvSpPr>
        <p:spPr>
          <a:xfrm>
            <a:off x="820396" y="1257300"/>
            <a:ext cx="7674124" cy="2800350"/>
          </a:xfrm>
        </p:spPr>
        <p:txBody>
          <a:bodyPr>
            <a:noAutofit/>
          </a:bodyPr>
          <a:lstStyle/>
          <a:p>
            <a:pPr marL="342900" indent="-342900">
              <a:lnSpc>
                <a:spcPct val="130000"/>
              </a:lnSpc>
              <a:spcAft>
                <a:spcPts val="1200"/>
              </a:spcAft>
              <a:buAutoNum type="arabicPeriod"/>
            </a:pPr>
            <a:r>
              <a:rPr lang="en-US" sz="2400" dirty="0"/>
              <a:t>Is the proposed budget item addressing the needs of Title I students? </a:t>
            </a:r>
          </a:p>
          <a:p>
            <a:pPr marL="342900" indent="-342900">
              <a:lnSpc>
                <a:spcPct val="130000"/>
              </a:lnSpc>
              <a:buAutoNum type="arabicPeriod"/>
            </a:pPr>
            <a:r>
              <a:rPr lang="en-US" sz="2400" dirty="0"/>
              <a:t>Does the cost adhere to the Uniform Grant Guidance, EDGAR, and the LEA policies? </a:t>
            </a:r>
          </a:p>
          <a:p>
            <a:pPr lvl="1"/>
            <a:r>
              <a:rPr lang="en-US" sz="2000" dirty="0" err="1">
                <a:hlinkClick r:id="rId4"/>
              </a:rPr>
              <a:t>Allowability</a:t>
            </a:r>
            <a:r>
              <a:rPr lang="en-US" sz="2000" dirty="0">
                <a:hlinkClick r:id="rId4"/>
              </a:rPr>
              <a:t> checklist</a:t>
            </a:r>
            <a:endParaRPr lang="en-US" sz="2000" b="0" dirty="0"/>
          </a:p>
        </p:txBody>
      </p:sp>
    </p:spTree>
    <p:custDataLst>
      <p:tags r:id="rId1"/>
    </p:custDataLst>
    <p:extLst>
      <p:ext uri="{BB962C8B-B14F-4D97-AF65-F5344CB8AC3E}">
        <p14:creationId xmlns:p14="http://schemas.microsoft.com/office/powerpoint/2010/main" val="158376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4818888"/>
            <a:ext cx="9144000" cy="324612"/>
          </a:xfrm>
          <a:prstGeom prst="rect">
            <a:avLst/>
          </a:prstGeom>
          <a:solidFill>
            <a:srgbClr val="262087"/>
          </a:solidFill>
          <a:ln>
            <a:solidFill>
              <a:srgbClr val="262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endParaRPr kumimoji="0" lang="en-US" sz="1607"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Placeholder 1"/>
          <p:cNvSpPr>
            <a:spLocks noGrp="1"/>
          </p:cNvSpPr>
          <p:nvPr>
            <p:ph type="body" sz="quarter" idx="13"/>
          </p:nvPr>
        </p:nvSpPr>
        <p:spPr/>
        <p:txBody>
          <a:bodyPr/>
          <a:lstStyle/>
          <a:p>
            <a:endParaRPr lang="en-US" dirty="0"/>
          </a:p>
        </p:txBody>
      </p:sp>
      <p:graphicFrame>
        <p:nvGraphicFramePr>
          <p:cNvPr id="8" name="Table 7"/>
          <p:cNvGraphicFramePr>
            <a:graphicFrameLocks noGrp="1"/>
          </p:cNvGraphicFramePr>
          <p:nvPr/>
        </p:nvGraphicFramePr>
        <p:xfrm>
          <a:off x="656346" y="1035432"/>
          <a:ext cx="7509246" cy="3689347"/>
        </p:xfrm>
        <a:graphic>
          <a:graphicData uri="http://schemas.openxmlformats.org/drawingml/2006/table">
            <a:tbl>
              <a:tblPr firstRow="1" bandRow="1">
                <a:tableStyleId>{5C22544A-7EE6-4342-B048-85BDC9FD1C3A}</a:tableStyleId>
              </a:tblPr>
              <a:tblGrid>
                <a:gridCol w="3754623">
                  <a:extLst>
                    <a:ext uri="{9D8B030D-6E8A-4147-A177-3AD203B41FA5}">
                      <a16:colId xmlns:a16="http://schemas.microsoft.com/office/drawing/2014/main" val="2363210741"/>
                    </a:ext>
                  </a:extLst>
                </a:gridCol>
                <a:gridCol w="3754623">
                  <a:extLst>
                    <a:ext uri="{9D8B030D-6E8A-4147-A177-3AD203B41FA5}">
                      <a16:colId xmlns:a16="http://schemas.microsoft.com/office/drawing/2014/main" val="1358336436"/>
                    </a:ext>
                  </a:extLst>
                </a:gridCol>
              </a:tblGrid>
              <a:tr h="483400">
                <a:tc gridSpan="2">
                  <a:txBody>
                    <a:bodyPr/>
                    <a:lstStyle/>
                    <a:p>
                      <a:pPr algn="ctr"/>
                      <a:r>
                        <a:rPr lang="en-US" sz="2400" dirty="0">
                          <a:latin typeface="Lato" panose="020F0502020204030203" pitchFamily="34" charset="0"/>
                        </a:rPr>
                        <a:t>Fiscal</a:t>
                      </a:r>
                      <a:r>
                        <a:rPr lang="en-US" sz="2400" baseline="0" dirty="0">
                          <a:latin typeface="Lato" panose="020F0502020204030203" pitchFamily="34" charset="0"/>
                        </a:rPr>
                        <a:t> Year: July 1 to June 30</a:t>
                      </a:r>
                      <a:endParaRPr lang="en-US" sz="2400" dirty="0">
                        <a:latin typeface="Lato" panose="020F0502020204030203" pitchFamily="34" charset="0"/>
                      </a:endParaRPr>
                    </a:p>
                  </a:txBody>
                  <a:tcPr marL="120642" marR="120642" marT="60321" marB="60321"/>
                </a:tc>
                <a:tc hMerge="1">
                  <a:txBody>
                    <a:bodyPr/>
                    <a:lstStyle/>
                    <a:p>
                      <a:endParaRPr lang="en-US" dirty="0"/>
                    </a:p>
                  </a:txBody>
                  <a:tcPr/>
                </a:tc>
                <a:extLst>
                  <a:ext uri="{0D108BD9-81ED-4DB2-BD59-A6C34878D82A}">
                    <a16:rowId xmlns:a16="http://schemas.microsoft.com/office/drawing/2014/main" val="3087107887"/>
                  </a:ext>
                </a:extLst>
              </a:tr>
              <a:tr h="764064">
                <a:tc>
                  <a:txBody>
                    <a:bodyPr/>
                    <a:lstStyle/>
                    <a:p>
                      <a:pPr marL="0" indent="0" algn="ctr">
                        <a:lnSpc>
                          <a:spcPct val="100000"/>
                        </a:lnSpc>
                        <a:spcAft>
                          <a:spcPts val="0"/>
                        </a:spcAft>
                        <a:buNone/>
                      </a:pPr>
                      <a:r>
                        <a:rPr lang="en-US" sz="2100" b="1" dirty="0">
                          <a:latin typeface="Lato" panose="020F0502020204030203" pitchFamily="34" charset="0"/>
                        </a:rPr>
                        <a:t>LEA’s Allocation*</a:t>
                      </a:r>
                    </a:p>
                    <a:p>
                      <a:pPr marL="0" indent="0" algn="ctr">
                        <a:lnSpc>
                          <a:spcPct val="100000"/>
                        </a:lnSpc>
                        <a:spcAft>
                          <a:spcPts val="1200"/>
                        </a:spcAft>
                        <a:buNone/>
                      </a:pPr>
                      <a:r>
                        <a:rPr lang="en-US" sz="2100" b="1" dirty="0">
                          <a:latin typeface="Lato" panose="020F0502020204030203" pitchFamily="34" charset="0"/>
                        </a:rPr>
                        <a:t>Less than $50,000</a:t>
                      </a:r>
                    </a:p>
                  </a:txBody>
                  <a:tcPr marL="120642" marR="120642" marT="60321" marB="60321"/>
                </a:tc>
                <a:tc>
                  <a:txBody>
                    <a:bodyPr/>
                    <a:lstStyle/>
                    <a:p>
                      <a:pPr algn="ctr"/>
                      <a:r>
                        <a:rPr lang="en-US" sz="2100" b="1" dirty="0">
                          <a:latin typeface="Lato" panose="020F0502020204030203" pitchFamily="34" charset="0"/>
                        </a:rPr>
                        <a:t>LEA’s Allocation*</a:t>
                      </a:r>
                    </a:p>
                    <a:p>
                      <a:pPr algn="ctr">
                        <a:spcAft>
                          <a:spcPts val="1200"/>
                        </a:spcAft>
                      </a:pPr>
                      <a:r>
                        <a:rPr lang="en-US" sz="2100" b="1" dirty="0">
                          <a:latin typeface="Lato" panose="020F0502020204030203" pitchFamily="34" charset="0"/>
                        </a:rPr>
                        <a:t>Greater than $50,000</a:t>
                      </a:r>
                    </a:p>
                  </a:txBody>
                  <a:tcPr marL="120642" marR="120642" marT="60321" marB="60321"/>
                </a:tc>
                <a:extLst>
                  <a:ext uri="{0D108BD9-81ED-4DB2-BD59-A6C34878D82A}">
                    <a16:rowId xmlns:a16="http://schemas.microsoft.com/office/drawing/2014/main" val="1929260214"/>
                  </a:ext>
                </a:extLst>
              </a:tr>
              <a:tr h="2043919">
                <a:tc>
                  <a:txBody>
                    <a:bodyPr/>
                    <a:lstStyle/>
                    <a:p>
                      <a:pPr marL="182880" indent="-182880" algn="l" defTabSz="685800" rtl="0" eaLnBrk="1" latinLnBrk="0" hangingPunct="1">
                        <a:spcAft>
                          <a:spcPts val="600"/>
                        </a:spcAft>
                        <a:buFont typeface="Arial" panose="020B0604020202020204" pitchFamily="34" charset="0"/>
                        <a:buChar char="•"/>
                      </a:pPr>
                      <a:r>
                        <a:rPr lang="en-US" sz="1800" kern="1200" dirty="0">
                          <a:solidFill>
                            <a:schemeClr val="dk1"/>
                          </a:solidFill>
                          <a:latin typeface="Lato" panose="020F0502020204030203" pitchFamily="34" charset="0"/>
                          <a:ea typeface="+mn-ea"/>
                          <a:cs typeface="+mn-cs"/>
                        </a:rPr>
                        <a:t>No limit on carryover.</a:t>
                      </a:r>
                    </a:p>
                  </a:txBody>
                  <a:tcPr marL="120642" marR="120642" marT="60321" marB="60321"/>
                </a:tc>
                <a:tc>
                  <a:txBody>
                    <a:bodyPr/>
                    <a:lstStyle/>
                    <a:p>
                      <a:pPr marL="182880" indent="-182880">
                        <a:spcAft>
                          <a:spcPts val="600"/>
                        </a:spcAft>
                        <a:buFont typeface="Arial" panose="020B0604020202020204" pitchFamily="34" charset="0"/>
                        <a:buChar char="•"/>
                      </a:pPr>
                      <a:r>
                        <a:rPr lang="en-US" sz="1800" dirty="0">
                          <a:latin typeface="Lato" panose="020F0502020204030203" pitchFamily="34" charset="0"/>
                        </a:rPr>
                        <a:t>LEAs may carryover 15%</a:t>
                      </a:r>
                      <a:r>
                        <a:rPr lang="en-US" sz="1800" baseline="0" dirty="0">
                          <a:latin typeface="Lato" panose="020F0502020204030203" pitchFamily="34" charset="0"/>
                        </a:rPr>
                        <a:t> </a:t>
                      </a:r>
                      <a:r>
                        <a:rPr lang="en-US" sz="1800" dirty="0">
                          <a:latin typeface="Lato" panose="020F0502020204030203" pitchFamily="34" charset="0"/>
                        </a:rPr>
                        <a:t>of the total allocation.</a:t>
                      </a:r>
                    </a:p>
                    <a:p>
                      <a:pPr marL="182880" indent="-182880">
                        <a:spcAft>
                          <a:spcPts val="600"/>
                        </a:spcAft>
                        <a:buFont typeface="Arial" panose="020B0604020202020204" pitchFamily="34" charset="0"/>
                        <a:buChar char="•"/>
                      </a:pPr>
                      <a:r>
                        <a:rPr lang="en-US" sz="1800" dirty="0">
                          <a:latin typeface="Lato" panose="020F0502020204030203" pitchFamily="34" charset="0"/>
                        </a:rPr>
                        <a:t>LEAs must apply for a waiver to carryover more than 15% of the total allocation. This is only allowed once every three years.</a:t>
                      </a:r>
                    </a:p>
                  </a:txBody>
                  <a:tcPr marL="120642" marR="120642" marT="60321" marB="60321"/>
                </a:tc>
                <a:extLst>
                  <a:ext uri="{0D108BD9-81ED-4DB2-BD59-A6C34878D82A}">
                    <a16:rowId xmlns:a16="http://schemas.microsoft.com/office/drawing/2014/main" val="3170591076"/>
                  </a:ext>
                </a:extLst>
              </a:tr>
              <a:tr h="392085">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r>
                        <a:rPr lang="en-US" sz="1600" dirty="0">
                          <a:solidFill>
                            <a:schemeClr val="tx1"/>
                          </a:solidFill>
                        </a:rPr>
                        <a:t>Allocation</a:t>
                      </a:r>
                      <a:r>
                        <a:rPr lang="en-US" sz="1800" dirty="0">
                          <a:solidFill>
                            <a:schemeClr val="tx1"/>
                          </a:solidFill>
                        </a:rPr>
                        <a:t> plus any funds transferred to Title I, Part A.</a:t>
                      </a:r>
                    </a:p>
                  </a:txBody>
                  <a:tcPr marL="120642" marR="120642" marT="60321" marB="60321"/>
                </a:tc>
                <a:tc hMerge="1">
                  <a:txBody>
                    <a:bodyPr/>
                    <a:lstStyle/>
                    <a:p>
                      <a:endParaRPr lang="en-US" dirty="0">
                        <a:latin typeface="Lato" panose="020F0502020204030203" pitchFamily="34" charset="0"/>
                      </a:endParaRPr>
                    </a:p>
                  </a:txBody>
                  <a:tcPr/>
                </a:tc>
                <a:extLst>
                  <a:ext uri="{0D108BD9-81ED-4DB2-BD59-A6C34878D82A}">
                    <a16:rowId xmlns:a16="http://schemas.microsoft.com/office/drawing/2014/main" val="2925741960"/>
                  </a:ext>
                </a:extLst>
              </a:tr>
            </a:tbl>
          </a:graphicData>
        </a:graphic>
      </p:graphicFrame>
      <p:sp>
        <p:nvSpPr>
          <p:cNvPr id="10" name="TextBox 9"/>
          <p:cNvSpPr txBox="1"/>
          <p:nvPr/>
        </p:nvSpPr>
        <p:spPr>
          <a:xfrm>
            <a:off x="98562" y="4866501"/>
            <a:ext cx="2926080" cy="276999"/>
          </a:xfrm>
          <a:prstGeom prst="rect">
            <a:avLst/>
          </a:prstGeom>
          <a:noFill/>
        </p:spPr>
        <p:txBody>
          <a:bodyPr wrap="square" rtlCol="0">
            <a:spAutoFit/>
          </a:bodyPr>
          <a:lstStyle/>
          <a:p>
            <a:pPr marL="0" marR="0" lvl="0" indent="0" algn="l" defTabSz="816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20 USC 6339</a:t>
            </a:r>
          </a:p>
        </p:txBody>
      </p:sp>
      <p:sp>
        <p:nvSpPr>
          <p:cNvPr id="3" name="Rectangle 2"/>
          <p:cNvSpPr/>
          <p:nvPr/>
        </p:nvSpPr>
        <p:spPr>
          <a:xfrm>
            <a:off x="0" y="9144"/>
            <a:ext cx="9144000" cy="868680"/>
          </a:xfrm>
          <a:prstGeom prst="rect">
            <a:avLst/>
          </a:prstGeom>
          <a:solidFill>
            <a:srgbClr val="262087"/>
          </a:solidFill>
          <a:ln>
            <a:solidFill>
              <a:srgbClr val="262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Grant Period &amp; Carryover Policy</a:t>
            </a:r>
          </a:p>
        </p:txBody>
      </p:sp>
    </p:spTree>
    <p:extLst>
      <p:ext uri="{BB962C8B-B14F-4D97-AF65-F5344CB8AC3E}">
        <p14:creationId xmlns:p14="http://schemas.microsoft.com/office/powerpoint/2010/main" val="403390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Technical Assistance</a:t>
            </a:r>
          </a:p>
        </p:txBody>
      </p:sp>
      <p:sp>
        <p:nvSpPr>
          <p:cNvPr id="3" name="Text Placeholder 2"/>
          <p:cNvSpPr>
            <a:spLocks noGrp="1"/>
          </p:cNvSpPr>
          <p:nvPr>
            <p:ph type="body" sz="quarter" idx="14"/>
          </p:nvPr>
        </p:nvSpPr>
        <p:spPr>
          <a:xfrm>
            <a:off x="635725" y="1256095"/>
            <a:ext cx="7872549" cy="3189844"/>
          </a:xfrm>
        </p:spPr>
        <p:txBody>
          <a:bodyPr>
            <a:normAutofit/>
          </a:bodyPr>
          <a:lstStyle/>
          <a:p>
            <a:pPr marL="0" indent="0" algn="ctr">
              <a:buNone/>
            </a:pPr>
            <a:r>
              <a:rPr lang="en-US" dirty="0"/>
              <a:t>Title I Shorts</a:t>
            </a:r>
          </a:p>
          <a:p>
            <a:pPr marL="0" indent="0" algn="ctr">
              <a:buNone/>
            </a:pPr>
            <a:r>
              <a:rPr lang="en-US" sz="1800" b="0" dirty="0">
                <a:hlinkClick r:id="rId3"/>
              </a:rPr>
              <a:t>http://dpi.wi.gov/title-i/title-i-shorts</a:t>
            </a:r>
            <a:endParaRPr lang="en-US" sz="1800" b="0" dirty="0"/>
          </a:p>
          <a:p>
            <a:pPr marL="0" indent="0" algn="ctr">
              <a:buNone/>
            </a:pPr>
            <a:endParaRPr lang="en-US" sz="1800" b="0" dirty="0"/>
          </a:p>
          <a:p>
            <a:pPr marL="0" indent="0" algn="ctr">
              <a:buNone/>
            </a:pPr>
            <a:r>
              <a:rPr lang="en-US" dirty="0"/>
              <a:t>DPI’s Title I Website</a:t>
            </a:r>
          </a:p>
          <a:p>
            <a:pPr marL="0" indent="0" algn="ctr">
              <a:buNone/>
            </a:pPr>
            <a:r>
              <a:rPr lang="en-US" b="0" dirty="0">
                <a:hlinkClick r:id="rId4"/>
              </a:rPr>
              <a:t>https://dpi.wi.gov/title-i</a:t>
            </a:r>
            <a:endParaRPr lang="en-US" b="0" dirty="0"/>
          </a:p>
          <a:p>
            <a:pPr marL="0" indent="0" algn="ctr">
              <a:buNone/>
            </a:pPr>
            <a:endParaRPr lang="en-US" sz="1000" dirty="0"/>
          </a:p>
          <a:p>
            <a:pPr marL="0" indent="0">
              <a:buNone/>
            </a:pPr>
            <a:endParaRPr lang="en-US" b="0" dirty="0"/>
          </a:p>
        </p:txBody>
      </p:sp>
      <p:sp>
        <p:nvSpPr>
          <p:cNvPr id="5" name="TextBox 4">
            <a:extLst>
              <a:ext uri="{FF2B5EF4-FFF2-40B4-BE49-F238E27FC236}">
                <a16:creationId xmlns:a16="http://schemas.microsoft.com/office/drawing/2014/main" id="{B0111F9B-9946-48C3-AE6C-3290663C390C}"/>
              </a:ext>
            </a:extLst>
          </p:cNvPr>
          <p:cNvSpPr txBox="1"/>
          <p:nvPr/>
        </p:nvSpPr>
        <p:spPr>
          <a:xfrm>
            <a:off x="2282158" y="2420263"/>
            <a:ext cx="4579684" cy="307777"/>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FEA512DF-559B-4C8D-BEA8-C349D2C0390F}"/>
              </a:ext>
            </a:extLst>
          </p:cNvPr>
          <p:cNvSpPr txBox="1"/>
          <p:nvPr/>
        </p:nvSpPr>
        <p:spPr>
          <a:xfrm>
            <a:off x="2282158" y="2420263"/>
            <a:ext cx="4579684" cy="307777"/>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11975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2"/>
          <p:cNvSpPr txBox="1">
            <a:spLocks noGrp="1"/>
          </p:cNvSpPr>
          <p:nvPr>
            <p:ph type="body" idx="1"/>
          </p:nvPr>
        </p:nvSpPr>
        <p:spPr>
          <a:xfrm>
            <a:off x="1751482" y="1321562"/>
            <a:ext cx="5591400" cy="1351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333399"/>
              </a:buClr>
              <a:buSzPts val="4000"/>
              <a:buNone/>
            </a:pPr>
            <a:r>
              <a:rPr lang="en-US" sz="4000"/>
              <a:t>WISEdata 101</a:t>
            </a:r>
            <a:endParaRPr/>
          </a:p>
        </p:txBody>
      </p:sp>
      <p:sp>
        <p:nvSpPr>
          <p:cNvPr id="54" name="Google Shape;54;p12"/>
          <p:cNvSpPr txBox="1">
            <a:spLocks noGrp="1"/>
          </p:cNvSpPr>
          <p:nvPr>
            <p:ph type="body" idx="2"/>
          </p:nvPr>
        </p:nvSpPr>
        <p:spPr>
          <a:xfrm>
            <a:off x="6248550" y="3135175"/>
            <a:ext cx="2742600" cy="1068300"/>
          </a:xfrm>
          <a:prstGeom prst="rect">
            <a:avLst/>
          </a:prstGeom>
          <a:noFill/>
          <a:ln>
            <a:noFill/>
          </a:ln>
        </p:spPr>
        <p:txBody>
          <a:bodyPr spcFirstLastPara="1" wrap="square" lIns="91425" tIns="45700" rIns="91425" bIns="45700" anchor="t" anchorCtr="0">
            <a:noAutofit/>
          </a:bodyPr>
          <a:lstStyle/>
          <a:p>
            <a:pPr marL="0" lvl="0" indent="0" algn="l" rtl="0">
              <a:lnSpc>
                <a:spcPct val="89681"/>
              </a:lnSpc>
              <a:spcBef>
                <a:spcPts val="0"/>
              </a:spcBef>
              <a:spcAft>
                <a:spcPts val="0"/>
              </a:spcAft>
              <a:buClr>
                <a:schemeClr val="dk1"/>
              </a:buClr>
              <a:buSzPts val="1318"/>
              <a:buNone/>
            </a:pPr>
            <a:r>
              <a:rPr lang="en-US" sz="1318"/>
              <a:t>Jeff Perry</a:t>
            </a:r>
            <a:endParaRPr/>
          </a:p>
          <a:p>
            <a:pPr marL="0" lvl="0" indent="0" algn="l" rtl="0">
              <a:lnSpc>
                <a:spcPct val="89681"/>
              </a:lnSpc>
              <a:spcBef>
                <a:spcPts val="1200"/>
              </a:spcBef>
              <a:spcAft>
                <a:spcPts val="0"/>
              </a:spcAft>
              <a:buClr>
                <a:schemeClr val="dk1"/>
              </a:buClr>
              <a:buSzPts val="1318"/>
              <a:buNone/>
            </a:pPr>
            <a:r>
              <a:rPr lang="en-US" sz="1318"/>
              <a:t>DPI Customer Services Team Lead</a:t>
            </a:r>
            <a:endParaRPr/>
          </a:p>
          <a:p>
            <a:pPr marL="0" lvl="0" indent="0" algn="l" rtl="0">
              <a:lnSpc>
                <a:spcPct val="89681"/>
              </a:lnSpc>
              <a:spcBef>
                <a:spcPts val="1200"/>
              </a:spcBef>
              <a:spcAft>
                <a:spcPts val="0"/>
              </a:spcAft>
              <a:buClr>
                <a:schemeClr val="dk1"/>
              </a:buClr>
              <a:buSzPts val="1318"/>
              <a:buNone/>
            </a:pPr>
            <a:r>
              <a:rPr lang="en-US" sz="1318"/>
              <a:t>July, 2021</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What is WISEdata?</a:t>
            </a:r>
            <a:endParaRPr/>
          </a:p>
        </p:txBody>
      </p:sp>
      <p:sp>
        <p:nvSpPr>
          <p:cNvPr id="60" name="Google Shape;60;p13"/>
          <p:cNvSpPr txBox="1">
            <a:spLocks noGrp="1"/>
          </p:cNvSpPr>
          <p:nvPr>
            <p:ph type="body" idx="2"/>
          </p:nvPr>
        </p:nvSpPr>
        <p:spPr>
          <a:xfrm>
            <a:off x="230275" y="1167725"/>
            <a:ext cx="8864700" cy="2708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a:t>WISEdata </a:t>
            </a:r>
            <a:r>
              <a:rPr lang="en-US" sz="2000" b="0"/>
              <a:t>is a multi-vendor, open data collection system that allows school districts, charter schools, and Choice schools to submit data to DPI from their student information system (SIS) vendor.</a:t>
            </a:r>
            <a:endParaRPr sz="2000" b="0"/>
          </a:p>
          <a:p>
            <a:pPr marL="0" lvl="0" indent="0" algn="l" rtl="0">
              <a:lnSpc>
                <a:spcPct val="115000"/>
              </a:lnSpc>
              <a:spcBef>
                <a:spcPts val="0"/>
              </a:spcBef>
              <a:spcAft>
                <a:spcPts val="0"/>
              </a:spcAft>
              <a:buClr>
                <a:schemeClr val="dk1"/>
              </a:buClr>
              <a:buSzPts val="1100"/>
              <a:buFont typeface="Arial"/>
              <a:buNone/>
            </a:pPr>
            <a:endParaRPr sz="600" b="0"/>
          </a:p>
          <a:p>
            <a:pPr marL="0" lvl="0" indent="0" algn="l" rtl="0">
              <a:lnSpc>
                <a:spcPct val="115000"/>
              </a:lnSpc>
              <a:spcBef>
                <a:spcPts val="0"/>
              </a:spcBef>
              <a:spcAft>
                <a:spcPts val="0"/>
              </a:spcAft>
              <a:buClr>
                <a:schemeClr val="dk1"/>
              </a:buClr>
              <a:buSzPts val="1100"/>
              <a:buFont typeface="Arial"/>
              <a:buNone/>
            </a:pPr>
            <a:endParaRPr sz="2000" b="0"/>
          </a:p>
          <a:p>
            <a:pPr marL="0" lvl="0" indent="0" algn="l" rtl="0">
              <a:lnSpc>
                <a:spcPct val="115000"/>
              </a:lnSpc>
              <a:spcBef>
                <a:spcPts val="0"/>
              </a:spcBef>
              <a:spcAft>
                <a:spcPts val="0"/>
              </a:spcAft>
              <a:buClr>
                <a:schemeClr val="dk1"/>
              </a:buClr>
              <a:buSzPts val="1100"/>
              <a:buFont typeface="Arial"/>
              <a:buNone/>
            </a:pPr>
            <a:r>
              <a:rPr lang="en-US" sz="2000" b="0"/>
              <a:t>•WISEdata houses Graduation, Dropout, Completion (Exit), Enrollment, Attendance, Discipline, Special Ed, Coursework (Roster) data…</a:t>
            </a:r>
            <a:endParaRPr sz="2000" b="0"/>
          </a:p>
          <a:p>
            <a:pPr marL="0" lvl="0" indent="0" algn="l" rtl="0">
              <a:lnSpc>
                <a:spcPct val="115000"/>
              </a:lnSpc>
              <a:spcBef>
                <a:spcPts val="0"/>
              </a:spcBef>
              <a:spcAft>
                <a:spcPts val="0"/>
              </a:spcAft>
              <a:buClr>
                <a:schemeClr val="dk1"/>
              </a:buClr>
              <a:buSzPts val="1100"/>
              <a:buFont typeface="Arial"/>
              <a:buNone/>
            </a:pPr>
            <a:r>
              <a:rPr lang="en-US" sz="2000" b="0"/>
              <a:t>							</a:t>
            </a:r>
            <a:endParaRPr sz="600" b="0"/>
          </a:p>
          <a:p>
            <a:pPr marL="0" lvl="0" indent="0" algn="ctr" rtl="0">
              <a:lnSpc>
                <a:spcPct val="115000"/>
              </a:lnSpc>
              <a:spcBef>
                <a:spcPts val="0"/>
              </a:spcBef>
              <a:spcAft>
                <a:spcPts val="0"/>
              </a:spcAft>
              <a:buClr>
                <a:schemeClr val="dk1"/>
              </a:buClr>
              <a:buSzPts val="1100"/>
              <a:buFont typeface="Arial"/>
              <a:buNone/>
            </a:pPr>
            <a:r>
              <a:rPr lang="en-US" sz="2000" b="0"/>
              <a:t>And More!</a:t>
            </a:r>
            <a:endParaRPr sz="2000" b="0"/>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8"/>
          <p:cNvSpPr txBox="1">
            <a:spLocks noGrp="1"/>
          </p:cNvSpPr>
          <p:nvPr>
            <p:ph type="title"/>
          </p:nvPr>
        </p:nvSpPr>
        <p:spPr>
          <a:xfrm>
            <a:off x="728777" y="171450"/>
            <a:ext cx="7680960" cy="569160"/>
          </a:xfrm>
          <a:prstGeom prst="rect">
            <a:avLst/>
          </a:prstGeom>
        </p:spPr>
        <p:txBody>
          <a:bodyPr spcFirstLastPara="1" wrap="square" lIns="82283" tIns="41130" rIns="82283" bIns="41130" anchor="b" anchorCtr="0">
            <a:noAutofit/>
          </a:bodyPr>
          <a:lstStyle/>
          <a:p>
            <a:r>
              <a:rPr lang="en-US"/>
              <a:t>WISCONSIN STATE STATUTE S.118.40</a:t>
            </a:r>
            <a:endParaRPr/>
          </a:p>
        </p:txBody>
      </p:sp>
      <p:sp>
        <p:nvSpPr>
          <p:cNvPr id="188" name="Google Shape;188;p18"/>
          <p:cNvSpPr txBox="1">
            <a:spLocks noGrp="1"/>
          </p:cNvSpPr>
          <p:nvPr>
            <p:ph type="body" idx="4294967295"/>
          </p:nvPr>
        </p:nvSpPr>
        <p:spPr>
          <a:xfrm>
            <a:off x="737730" y="1152475"/>
            <a:ext cx="7668540" cy="3416310"/>
          </a:xfrm>
          <a:prstGeom prst="rect">
            <a:avLst/>
          </a:prstGeom>
        </p:spPr>
        <p:txBody>
          <a:bodyPr spcFirstLastPara="1" wrap="square" lIns="82283" tIns="41130" rIns="82283" bIns="41130" anchor="t" anchorCtr="0">
            <a:noAutofit/>
          </a:bodyPr>
          <a:lstStyle/>
          <a:p>
            <a:pPr marL="246888" indent="0">
              <a:lnSpc>
                <a:spcPct val="115000"/>
              </a:lnSpc>
              <a:spcBef>
                <a:spcPts val="0"/>
              </a:spcBef>
              <a:buNone/>
            </a:pPr>
            <a:r>
              <a:rPr lang="en-US" sz="1170">
                <a:solidFill>
                  <a:srgbClr val="292F33"/>
                </a:solidFill>
                <a:highlight>
                  <a:srgbClr val="FFFFFF"/>
                </a:highlight>
                <a:latin typeface="Times New Roman"/>
                <a:ea typeface="Times New Roman"/>
                <a:cs typeface="Times New Roman"/>
                <a:sym typeface="Times New Roman"/>
              </a:rPr>
              <a:t>The terms "2r" or "2x" refer to the section of the charter school law within s. 118.40 that grants these entities authority to authorize charter schools. Independent charter schools may also be referred to as legacy or new independent charter schools. Legacy schools are schools chartered by authorizers who had the authority prior to 2015 Act 55 (UW-Milwaukee, the City of Milwaukee, UW-Parkside, and the Milwaukee Area Technical College), and new independent charter schools are those chartered by an authorizer who received authority to authorize in or after 2015 Act 55 (Waukesha County Executive, College of Menominee Nation, Lac Courte Oreilles Ojibwe College, Office of Educational Opportunity, any UW Chancellor (other than UW-Milwaukee and UW-Parkside), and any technical college district board (except MATC).</a:t>
            </a:r>
            <a:endParaRPr sz="1170">
              <a:solidFill>
                <a:srgbClr val="292F33"/>
              </a:solidFill>
              <a:highlight>
                <a:srgbClr val="FFFFFF"/>
              </a:highlight>
              <a:latin typeface="Times New Roman"/>
              <a:ea typeface="Times New Roman"/>
              <a:cs typeface="Times New Roman"/>
              <a:sym typeface="Times New Roman"/>
            </a:endParaRPr>
          </a:p>
          <a:p>
            <a:pPr marL="246888" indent="0">
              <a:lnSpc>
                <a:spcPct val="115000"/>
              </a:lnSpc>
              <a:spcBef>
                <a:spcPts val="0"/>
              </a:spcBef>
              <a:buNone/>
            </a:pPr>
            <a:endParaRPr sz="1170">
              <a:solidFill>
                <a:srgbClr val="292F33"/>
              </a:solidFill>
              <a:highlight>
                <a:srgbClr val="FFFFFF"/>
              </a:highlight>
              <a:latin typeface="Times New Roman"/>
              <a:ea typeface="Times New Roman"/>
              <a:cs typeface="Times New Roman"/>
              <a:sym typeface="Times New Roman"/>
            </a:endParaRPr>
          </a:p>
          <a:p>
            <a:pPr marL="246888" indent="0">
              <a:lnSpc>
                <a:spcPct val="115000"/>
              </a:lnSpc>
              <a:spcBef>
                <a:spcPts val="0"/>
              </a:spcBef>
              <a:buNone/>
            </a:pPr>
            <a:r>
              <a:rPr lang="en-US" sz="1170">
                <a:solidFill>
                  <a:srgbClr val="292F33"/>
                </a:solidFill>
                <a:highlight>
                  <a:srgbClr val="FFFFFF"/>
                </a:highlight>
                <a:latin typeface="Times New Roman"/>
                <a:ea typeface="Times New Roman"/>
                <a:cs typeface="Times New Roman"/>
                <a:sym typeface="Times New Roman"/>
              </a:rPr>
              <a:t>Under Wis. Stat. § 118.40(4)(ag), no more than a minority of the governing board's members may be employees of the charter school or employees or officers of the school district in which the charter school is located”. Therefore, no more than a minority of the governing board could be filled by employees or officers of the school district they are physically located in.</a:t>
            </a:r>
            <a:endParaRPr sz="1170">
              <a:solidFill>
                <a:srgbClr val="292F33"/>
              </a:solidFill>
              <a:highlight>
                <a:srgbClr val="FFFFFF"/>
              </a:highlight>
              <a:latin typeface="Times New Roman"/>
              <a:ea typeface="Times New Roman"/>
              <a:cs typeface="Times New Roman"/>
              <a:sym typeface="Times New Roman"/>
            </a:endParaRPr>
          </a:p>
          <a:p>
            <a:pPr marL="246888" indent="0">
              <a:lnSpc>
                <a:spcPct val="115000"/>
              </a:lnSpc>
              <a:spcBef>
                <a:spcPts val="0"/>
              </a:spcBef>
              <a:buNone/>
            </a:pPr>
            <a:endParaRPr sz="1170">
              <a:solidFill>
                <a:srgbClr val="292F33"/>
              </a:solidFill>
              <a:highlight>
                <a:srgbClr val="FFFFFF"/>
              </a:highlight>
              <a:latin typeface="Times New Roman"/>
              <a:ea typeface="Times New Roman"/>
              <a:cs typeface="Times New Roman"/>
              <a:sym typeface="Times New Roman"/>
            </a:endParaRPr>
          </a:p>
          <a:p>
            <a:pPr marL="246888" indent="0">
              <a:lnSpc>
                <a:spcPct val="115000"/>
              </a:lnSpc>
              <a:spcBef>
                <a:spcPts val="0"/>
              </a:spcBef>
              <a:buNone/>
            </a:pPr>
            <a:r>
              <a:rPr lang="en-US" sz="1170">
                <a:solidFill>
                  <a:srgbClr val="292F33"/>
                </a:solidFill>
                <a:highlight>
                  <a:srgbClr val="FFFFFF"/>
                </a:highlight>
                <a:latin typeface="Arial"/>
                <a:ea typeface="Arial"/>
                <a:cs typeface="Arial"/>
                <a:sym typeface="Arial"/>
              </a:rPr>
              <a:t>For more in-depth information on independent charter schools see: </a:t>
            </a:r>
            <a:r>
              <a:rPr lang="en-US" sz="1170" u="sng">
                <a:solidFill>
                  <a:srgbClr val="2D2D86"/>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Wisconsin Legislature Chapter 118.40 quick reference</a:t>
            </a:r>
            <a:r>
              <a:rPr lang="en-US" sz="1170">
                <a:solidFill>
                  <a:srgbClr val="292F33"/>
                </a:solidFill>
                <a:highlight>
                  <a:srgbClr val="FFFFFF"/>
                </a:highlight>
                <a:latin typeface="Arial"/>
                <a:ea typeface="Arial"/>
                <a:cs typeface="Arial"/>
                <a:sym typeface="Arial"/>
              </a:rPr>
              <a:t> or Wis. Stats. Chapter </a:t>
            </a:r>
            <a:r>
              <a:rPr lang="en-US" sz="1170" u="sng">
                <a:solidFill>
                  <a:srgbClr val="2D2D86"/>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118.40(2r)</a:t>
            </a:r>
            <a:r>
              <a:rPr lang="en-US" sz="1170">
                <a:solidFill>
                  <a:srgbClr val="292F33"/>
                </a:solidFill>
                <a:highlight>
                  <a:srgbClr val="FFFFFF"/>
                </a:highlight>
                <a:latin typeface="Arial"/>
                <a:ea typeface="Arial"/>
                <a:cs typeface="Arial"/>
                <a:sym typeface="Arial"/>
              </a:rPr>
              <a:t> and </a:t>
            </a:r>
            <a:r>
              <a:rPr lang="en-US" sz="1170" u="sng">
                <a:solidFill>
                  <a:srgbClr val="2D2D86"/>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(2x)</a:t>
            </a:r>
            <a:r>
              <a:rPr lang="en-US" sz="1170">
                <a:solidFill>
                  <a:srgbClr val="292F33"/>
                </a:solidFill>
                <a:highlight>
                  <a:srgbClr val="FFFFFF"/>
                </a:highlight>
                <a:latin typeface="Arial"/>
                <a:ea typeface="Arial"/>
                <a:cs typeface="Arial"/>
                <a:sym typeface="Arial"/>
              </a:rPr>
              <a:t>.</a:t>
            </a:r>
            <a:endParaRPr sz="1170">
              <a:solidFill>
                <a:srgbClr val="292F33"/>
              </a:solidFill>
              <a:highlight>
                <a:srgbClr val="FFFFFF"/>
              </a:highlight>
              <a:latin typeface="Arial"/>
              <a:ea typeface="Arial"/>
              <a:cs typeface="Arial"/>
              <a:sym typeface="Arial"/>
            </a:endParaRPr>
          </a:p>
          <a:p>
            <a:pPr marL="246888" indent="0">
              <a:spcBef>
                <a:spcPts val="486"/>
              </a:spcBef>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Data Submission Process</a:t>
            </a:r>
            <a:endParaRPr/>
          </a:p>
        </p:txBody>
      </p:sp>
      <p:sp>
        <p:nvSpPr>
          <p:cNvPr id="71" name="Google Shape;71;p15"/>
          <p:cNvSpPr txBox="1">
            <a:spLocks noGrp="1"/>
          </p:cNvSpPr>
          <p:nvPr>
            <p:ph type="body" idx="2"/>
          </p:nvPr>
        </p:nvSpPr>
        <p:spPr>
          <a:xfrm>
            <a:off x="-26975" y="1101425"/>
            <a:ext cx="9144000" cy="27522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endParaRPr sz="2000"/>
          </a:p>
          <a:p>
            <a:pPr marL="457200" lvl="0" indent="-355600" algn="l" rtl="0">
              <a:lnSpc>
                <a:spcPct val="115000"/>
              </a:lnSpc>
              <a:spcBef>
                <a:spcPts val="0"/>
              </a:spcBef>
              <a:spcAft>
                <a:spcPts val="0"/>
              </a:spcAft>
              <a:buClr>
                <a:schemeClr val="dk1"/>
              </a:buClr>
              <a:buSzPts val="2000"/>
              <a:buFont typeface="Lato"/>
              <a:buChar char="•"/>
            </a:pPr>
            <a:r>
              <a:rPr lang="en-US" sz="2000"/>
              <a:t>SIS Selection:</a:t>
            </a:r>
            <a:r>
              <a:rPr lang="en-US" sz="2000" b="0"/>
              <a:t> School selects a school information system (SIS).</a:t>
            </a:r>
            <a:endParaRPr sz="2000" b="0"/>
          </a:p>
          <a:p>
            <a:pPr marL="457200" lvl="0" indent="-355600" algn="l" rtl="0">
              <a:lnSpc>
                <a:spcPct val="115000"/>
              </a:lnSpc>
              <a:spcBef>
                <a:spcPts val="0"/>
              </a:spcBef>
              <a:spcAft>
                <a:spcPts val="0"/>
              </a:spcAft>
              <a:buClr>
                <a:schemeClr val="dk1"/>
              </a:buClr>
              <a:buSzPts val="2000"/>
              <a:buFont typeface="Lato"/>
              <a:buChar char="•"/>
            </a:pPr>
            <a:r>
              <a:rPr lang="en-US" sz="2000"/>
              <a:t>Credentialing:</a:t>
            </a:r>
            <a:r>
              <a:rPr lang="en-US" sz="2000" b="0"/>
              <a:t> School’s SIS must certify as their product is configured to WI Ed-Fi API standards to work with WISEdata.</a:t>
            </a:r>
            <a:endParaRPr sz="2000" b="0"/>
          </a:p>
          <a:p>
            <a:pPr marL="457200" lvl="0" indent="-355600" algn="l" rtl="0">
              <a:lnSpc>
                <a:spcPct val="115000"/>
              </a:lnSpc>
              <a:spcBef>
                <a:spcPts val="0"/>
              </a:spcBef>
              <a:spcAft>
                <a:spcPts val="0"/>
              </a:spcAft>
              <a:buClr>
                <a:schemeClr val="dk1"/>
              </a:buClr>
              <a:buSzPts val="2000"/>
              <a:buFont typeface="Lato"/>
              <a:buChar char="•"/>
            </a:pPr>
            <a:r>
              <a:rPr lang="en-US" sz="2000"/>
              <a:t>User Security Setup:</a:t>
            </a:r>
            <a:r>
              <a:rPr lang="en-US" sz="2000" b="0"/>
              <a:t> All users must register for WAMS IDs.  WAMS IDs and/or Google credentials are used to log in to WISE applications via the WISEhome portal.  District Security Administrators (DSA’s) will assign users’ security roles to access the various WISE applications.</a:t>
            </a:r>
            <a:endParaRPr sz="2000" b="0"/>
          </a:p>
          <a:p>
            <a:pPr marL="457200" lvl="0" indent="0" algn="l" rtl="0">
              <a:lnSpc>
                <a:spcPct val="115000"/>
              </a:lnSpc>
              <a:spcBef>
                <a:spcPts val="0"/>
              </a:spcBef>
              <a:spcAft>
                <a:spcPts val="0"/>
              </a:spcAft>
              <a:buNone/>
            </a:pPr>
            <a:endParaRPr sz="20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Data Submission Process</a:t>
            </a:r>
            <a:endParaRPr/>
          </a:p>
        </p:txBody>
      </p:sp>
      <p:sp>
        <p:nvSpPr>
          <p:cNvPr id="77" name="Google Shape;77;p16"/>
          <p:cNvSpPr txBox="1">
            <a:spLocks noGrp="1"/>
          </p:cNvSpPr>
          <p:nvPr>
            <p:ph type="body" idx="2"/>
          </p:nvPr>
        </p:nvSpPr>
        <p:spPr>
          <a:xfrm>
            <a:off x="14300" y="1225525"/>
            <a:ext cx="9144000" cy="27522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chemeClr val="dk1"/>
              </a:buClr>
              <a:buSzPts val="2000"/>
              <a:buFont typeface="Lato"/>
              <a:buChar char="•"/>
            </a:pPr>
            <a:r>
              <a:rPr lang="en-US" sz="2000"/>
              <a:t>Data Entry:</a:t>
            </a:r>
            <a:r>
              <a:rPr lang="en-US" sz="2000" b="0"/>
              <a:t> Enter student data into the local SIS.</a:t>
            </a:r>
            <a:endParaRPr sz="2000" b="0"/>
          </a:p>
          <a:p>
            <a:pPr marL="457200" lvl="0" indent="0" algn="l" rtl="0">
              <a:lnSpc>
                <a:spcPct val="115000"/>
              </a:lnSpc>
              <a:spcBef>
                <a:spcPts val="0"/>
              </a:spcBef>
              <a:spcAft>
                <a:spcPts val="0"/>
              </a:spcAft>
              <a:buNone/>
            </a:pPr>
            <a:endParaRPr sz="900" b="0"/>
          </a:p>
          <a:p>
            <a:pPr marL="457200" lvl="0" indent="-355600" algn="l" rtl="0">
              <a:lnSpc>
                <a:spcPct val="115000"/>
              </a:lnSpc>
              <a:spcBef>
                <a:spcPts val="0"/>
              </a:spcBef>
              <a:spcAft>
                <a:spcPts val="0"/>
              </a:spcAft>
              <a:buClr>
                <a:schemeClr val="dk1"/>
              </a:buClr>
              <a:buSzPts val="2000"/>
              <a:buFont typeface="Lato"/>
              <a:buChar char="•"/>
            </a:pPr>
            <a:r>
              <a:rPr lang="en-US" sz="2000"/>
              <a:t>WISEid Setup:</a:t>
            </a:r>
            <a:r>
              <a:rPr lang="en-US" sz="2000" b="0"/>
              <a:t> Request WISEids for all students and staff. This task is ongoing and can be done concurrently with data entry into your SIS.</a:t>
            </a:r>
            <a:endParaRPr sz="2000" b="0"/>
          </a:p>
          <a:p>
            <a:pPr marL="457200" lvl="0" indent="0" algn="l" rtl="0">
              <a:lnSpc>
                <a:spcPct val="115000"/>
              </a:lnSpc>
              <a:spcBef>
                <a:spcPts val="0"/>
              </a:spcBef>
              <a:spcAft>
                <a:spcPts val="0"/>
              </a:spcAft>
              <a:buNone/>
            </a:pPr>
            <a:endParaRPr sz="900" b="0"/>
          </a:p>
          <a:p>
            <a:pPr marL="457200" lvl="0" indent="-355600" algn="l" rtl="0">
              <a:lnSpc>
                <a:spcPct val="115000"/>
              </a:lnSpc>
              <a:spcBef>
                <a:spcPts val="0"/>
              </a:spcBef>
              <a:spcAft>
                <a:spcPts val="0"/>
              </a:spcAft>
              <a:buClr>
                <a:schemeClr val="dk1"/>
              </a:buClr>
              <a:buSzPts val="2000"/>
              <a:buFont typeface="Lato"/>
              <a:buChar char="•"/>
            </a:pPr>
            <a:r>
              <a:rPr lang="en-US" sz="2000"/>
              <a:t>WISEdata Portal Submission: </a:t>
            </a:r>
            <a:r>
              <a:rPr lang="en-US" sz="2000" b="0"/>
              <a:t>Schools push data from their SIS to the WISEdata Portal for validation.</a:t>
            </a:r>
            <a:endParaRPr sz="2000" b="0"/>
          </a:p>
          <a:p>
            <a:pPr marL="457200" lvl="0" indent="0" algn="l" rtl="0">
              <a:lnSpc>
                <a:spcPct val="115000"/>
              </a:lnSpc>
              <a:spcBef>
                <a:spcPts val="0"/>
              </a:spcBef>
              <a:spcAft>
                <a:spcPts val="0"/>
              </a:spcAft>
              <a:buNone/>
            </a:pPr>
            <a:endParaRPr sz="900" b="0"/>
          </a:p>
          <a:p>
            <a:pPr marL="457200" lvl="0" indent="-355600" algn="l" rtl="0">
              <a:lnSpc>
                <a:spcPct val="115000"/>
              </a:lnSpc>
              <a:spcBef>
                <a:spcPts val="0"/>
              </a:spcBef>
              <a:spcAft>
                <a:spcPts val="0"/>
              </a:spcAft>
              <a:buClr>
                <a:schemeClr val="dk1"/>
              </a:buClr>
              <a:buSzPts val="2000"/>
              <a:buFont typeface="Lato"/>
              <a:buChar char="•"/>
            </a:pPr>
            <a:r>
              <a:rPr lang="en-US" sz="2000"/>
              <a:t>Validation Review: </a:t>
            </a:r>
            <a:r>
              <a:rPr lang="en-US" sz="2000" b="0"/>
              <a:t>Users monitor and review the errors and warnings and make any necessary corrections in the SIS.</a:t>
            </a:r>
            <a:endParaRPr sz="20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Data Submission Process</a:t>
            </a:r>
            <a:endParaRPr/>
          </a:p>
        </p:txBody>
      </p:sp>
      <p:sp>
        <p:nvSpPr>
          <p:cNvPr id="83" name="Google Shape;83;p17"/>
          <p:cNvSpPr txBox="1">
            <a:spLocks noGrp="1"/>
          </p:cNvSpPr>
          <p:nvPr>
            <p:ph type="body" idx="2"/>
          </p:nvPr>
        </p:nvSpPr>
        <p:spPr>
          <a:xfrm>
            <a:off x="14300" y="1225525"/>
            <a:ext cx="9144000" cy="27522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endParaRPr sz="2000" b="0"/>
          </a:p>
          <a:p>
            <a:pPr marL="457200" lvl="0" indent="0" algn="l" rtl="0">
              <a:lnSpc>
                <a:spcPct val="115000"/>
              </a:lnSpc>
              <a:spcBef>
                <a:spcPts val="0"/>
              </a:spcBef>
              <a:spcAft>
                <a:spcPts val="0"/>
              </a:spcAft>
              <a:buNone/>
            </a:pPr>
            <a:r>
              <a:rPr lang="en-US" sz="2000"/>
              <a:t>Continuous Collection:</a:t>
            </a:r>
            <a:r>
              <a:rPr lang="en-US" sz="2000" b="0"/>
              <a:t> </a:t>
            </a:r>
            <a:endParaRPr sz="2000" b="0"/>
          </a:p>
          <a:p>
            <a:pPr marL="457200" lvl="0" indent="0" algn="l" rtl="0">
              <a:lnSpc>
                <a:spcPct val="115000"/>
              </a:lnSpc>
              <a:spcBef>
                <a:spcPts val="0"/>
              </a:spcBef>
              <a:spcAft>
                <a:spcPts val="0"/>
              </a:spcAft>
              <a:buNone/>
            </a:pPr>
            <a:endParaRPr sz="600" b="0"/>
          </a:p>
          <a:p>
            <a:pPr marL="457200" lvl="0" indent="-355600" algn="l" rtl="0">
              <a:lnSpc>
                <a:spcPct val="115000"/>
              </a:lnSpc>
              <a:spcBef>
                <a:spcPts val="0"/>
              </a:spcBef>
              <a:spcAft>
                <a:spcPts val="0"/>
              </a:spcAft>
              <a:buSzPts val="2000"/>
              <a:buChar char="•"/>
            </a:pPr>
            <a:r>
              <a:rPr lang="en-US" sz="2000" b="0"/>
              <a:t>Data updates are made in the SIS and pushed to WISEdata</a:t>
            </a:r>
            <a:endParaRPr sz="2000" b="0"/>
          </a:p>
          <a:p>
            <a:pPr marL="457200" lvl="0" indent="-355600" algn="l" rtl="0">
              <a:lnSpc>
                <a:spcPct val="115000"/>
              </a:lnSpc>
              <a:spcBef>
                <a:spcPts val="0"/>
              </a:spcBef>
              <a:spcAft>
                <a:spcPts val="0"/>
              </a:spcAft>
              <a:buSzPts val="2000"/>
              <a:buChar char="•"/>
            </a:pPr>
            <a:r>
              <a:rPr lang="en-US" sz="2000" b="0"/>
              <a:t>DPI snapshots are taken periodically to “capture” data as of a given date</a:t>
            </a:r>
            <a:endParaRPr sz="2000" b="0"/>
          </a:p>
          <a:p>
            <a:pPr marL="457200" lvl="0" indent="-355600" algn="l" rtl="0">
              <a:lnSpc>
                <a:spcPct val="115000"/>
              </a:lnSpc>
              <a:spcBef>
                <a:spcPts val="0"/>
              </a:spcBef>
              <a:spcAft>
                <a:spcPts val="0"/>
              </a:spcAft>
              <a:buSzPts val="2000"/>
              <a:buChar char="•"/>
            </a:pPr>
            <a:r>
              <a:rPr lang="en-US" sz="2000" b="0"/>
              <a:t>Snapshot data is used for state and federal reporting requirements</a:t>
            </a:r>
            <a:endParaRPr sz="20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Data Privacy</a:t>
            </a:r>
            <a:endParaRPr/>
          </a:p>
        </p:txBody>
      </p:sp>
      <p:sp>
        <p:nvSpPr>
          <p:cNvPr id="89" name="Google Shape;89;p18"/>
          <p:cNvSpPr txBox="1">
            <a:spLocks noGrp="1"/>
          </p:cNvSpPr>
          <p:nvPr>
            <p:ph type="body" idx="2"/>
          </p:nvPr>
        </p:nvSpPr>
        <p:spPr>
          <a:xfrm>
            <a:off x="942828" y="1277250"/>
            <a:ext cx="7833600" cy="2329500"/>
          </a:xfrm>
          <a:prstGeom prst="rect">
            <a:avLst/>
          </a:prstGeom>
        </p:spPr>
        <p:txBody>
          <a:bodyPr spcFirstLastPara="1" wrap="square" lIns="91425" tIns="45700" rIns="91425" bIns="45700" anchor="t" anchorCtr="0">
            <a:noAutofit/>
          </a:bodyPr>
          <a:lstStyle/>
          <a:p>
            <a:pPr marL="0" lvl="0" indent="0" algn="ctr" rtl="0">
              <a:lnSpc>
                <a:spcPct val="115000"/>
              </a:lnSpc>
              <a:spcBef>
                <a:spcPts val="1800"/>
              </a:spcBef>
              <a:spcAft>
                <a:spcPts val="0"/>
              </a:spcAft>
              <a:buClr>
                <a:schemeClr val="dk1"/>
              </a:buClr>
              <a:buSzPts val="1100"/>
              <a:buFont typeface="Arial"/>
              <a:buNone/>
            </a:pPr>
            <a:r>
              <a:rPr lang="en-US" sz="2200"/>
              <a:t>Data Privacy Resources</a:t>
            </a:r>
            <a:endParaRPr sz="2200"/>
          </a:p>
          <a:p>
            <a:pPr marL="0" lvl="0" indent="0" algn="ctr" rtl="0">
              <a:lnSpc>
                <a:spcPct val="115000"/>
              </a:lnSpc>
              <a:spcBef>
                <a:spcPts val="0"/>
              </a:spcBef>
              <a:spcAft>
                <a:spcPts val="0"/>
              </a:spcAft>
              <a:buClr>
                <a:schemeClr val="dk1"/>
              </a:buClr>
              <a:buSzPts val="1100"/>
              <a:buFont typeface="Arial"/>
              <a:buNone/>
            </a:pPr>
            <a:r>
              <a:rPr lang="en-US" sz="2200" b="0"/>
              <a:t>Select Data Privacy from</a:t>
            </a:r>
            <a:r>
              <a:rPr lang="en-US" sz="2200" b="0">
                <a:uFill>
                  <a:noFill/>
                </a:uFill>
                <a:hlinkClick r:id="rId3"/>
              </a:rPr>
              <a:t> </a:t>
            </a:r>
            <a:r>
              <a:rPr lang="en-US" sz="2200" b="0" u="sng">
                <a:solidFill>
                  <a:schemeClr val="hlink"/>
                </a:solidFill>
                <a:hlinkClick r:id="rId3"/>
              </a:rPr>
              <a:t>http://dpi.wi.gov/wise</a:t>
            </a:r>
            <a:endParaRPr sz="2200" b="0" u="sng">
              <a:solidFill>
                <a:schemeClr val="hlink"/>
              </a:solidFill>
              <a:hlinkClick r:id="rId3"/>
            </a:endParaRPr>
          </a:p>
          <a:p>
            <a:pPr marL="0" lvl="0" indent="0" algn="ctr" rtl="0">
              <a:lnSpc>
                <a:spcPct val="115000"/>
              </a:lnSpc>
              <a:spcBef>
                <a:spcPts val="1800"/>
              </a:spcBef>
              <a:spcAft>
                <a:spcPts val="0"/>
              </a:spcAft>
              <a:buClr>
                <a:schemeClr val="dk1"/>
              </a:buClr>
              <a:buSzPts val="1100"/>
              <a:buFont typeface="Arial"/>
              <a:buNone/>
            </a:pPr>
            <a:r>
              <a:rPr lang="en-US" sz="2200"/>
              <a:t>Google Community: Wisconsin Educational Technology Leaders</a:t>
            </a:r>
            <a:endParaRPr sz="2200"/>
          </a:p>
          <a:p>
            <a:pPr marL="0" lvl="0" indent="0" algn="ctr" rtl="0">
              <a:lnSpc>
                <a:spcPct val="115000"/>
              </a:lnSpc>
              <a:spcBef>
                <a:spcPts val="400"/>
              </a:spcBef>
              <a:spcAft>
                <a:spcPts val="0"/>
              </a:spcAft>
              <a:buClr>
                <a:schemeClr val="dk1"/>
              </a:buClr>
              <a:buSzPts val="1100"/>
              <a:buFont typeface="Arial"/>
              <a:buNone/>
            </a:pPr>
            <a:r>
              <a:rPr lang="en-US" sz="2200" b="0" u="sng">
                <a:solidFill>
                  <a:schemeClr val="hlink"/>
                </a:solidFill>
                <a:hlinkClick r:id="rId4"/>
              </a:rPr>
              <a:t>https://plus.google.com/u/0/communities/116791071495953991220</a:t>
            </a:r>
            <a:endParaRPr sz="2200" b="0" u="sng">
              <a:solidFill>
                <a:schemeClr val="hlink"/>
              </a:solidFill>
              <a:hlinkClick r:id="rId4"/>
            </a:endParaRPr>
          </a:p>
          <a:p>
            <a:pPr marL="0" lvl="0" indent="0" algn="l" rtl="0">
              <a:lnSpc>
                <a:spcPct val="115000"/>
              </a:lnSpc>
              <a:spcBef>
                <a:spcPts val="400"/>
              </a:spcBef>
              <a:spcAft>
                <a:spcPts val="0"/>
              </a:spcAft>
              <a:buClr>
                <a:schemeClr val="dk1"/>
              </a:buClr>
              <a:buSzPts val="1100"/>
              <a:buFont typeface="Arial"/>
              <a:buNone/>
            </a:pPr>
            <a:endParaRPr sz="1600"/>
          </a:p>
          <a:p>
            <a:pPr marL="0" lvl="0" indent="0" algn="l" rtl="0">
              <a:spcBef>
                <a:spcPts val="0"/>
              </a:spcBef>
              <a:spcAft>
                <a:spcPts val="439"/>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WISEdata Data Elements</a:t>
            </a:r>
            <a:endParaRPr/>
          </a:p>
        </p:txBody>
      </p:sp>
      <p:sp>
        <p:nvSpPr>
          <p:cNvPr id="95" name="Google Shape;95;p19"/>
          <p:cNvSpPr txBox="1">
            <a:spLocks noGrp="1"/>
          </p:cNvSpPr>
          <p:nvPr>
            <p:ph type="body" idx="2"/>
          </p:nvPr>
        </p:nvSpPr>
        <p:spPr>
          <a:xfrm>
            <a:off x="62249" y="1142150"/>
            <a:ext cx="9019500" cy="2329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0"/>
              <a:t>Use the WISEdata Data Elements pages to view all the specific WISEdata data elements</a:t>
            </a:r>
            <a:endParaRPr sz="1800" b="0"/>
          </a:p>
          <a:p>
            <a:pPr marL="0" lvl="0" indent="0" algn="l" rtl="0">
              <a:lnSpc>
                <a:spcPct val="115000"/>
              </a:lnSpc>
              <a:spcBef>
                <a:spcPts val="0"/>
              </a:spcBef>
              <a:spcAft>
                <a:spcPts val="0"/>
              </a:spcAft>
              <a:buClr>
                <a:schemeClr val="dk1"/>
              </a:buClr>
              <a:buSzPts val="1100"/>
              <a:buFont typeface="Arial"/>
              <a:buNone/>
            </a:pPr>
            <a:endParaRPr sz="600" b="0"/>
          </a:p>
          <a:p>
            <a:pPr marL="457200" lvl="0" indent="-317500" algn="l" rtl="0">
              <a:lnSpc>
                <a:spcPct val="115000"/>
              </a:lnSpc>
              <a:spcBef>
                <a:spcPts val="0"/>
              </a:spcBef>
              <a:spcAft>
                <a:spcPts val="0"/>
              </a:spcAft>
              <a:buClr>
                <a:schemeClr val="dk1"/>
              </a:buClr>
              <a:buSzPts val="1400"/>
              <a:buFont typeface="Lato"/>
              <a:buChar char="●"/>
            </a:pPr>
            <a:r>
              <a:rPr lang="en-US" sz="1800" b="0"/>
              <a:t>The main page provides a quick summary of each element. </a:t>
            </a:r>
            <a:endParaRPr sz="1800" b="0"/>
          </a:p>
          <a:p>
            <a:pPr marL="457200" lvl="0" indent="-317500" algn="l" rtl="0">
              <a:lnSpc>
                <a:spcPct val="115000"/>
              </a:lnSpc>
              <a:spcBef>
                <a:spcPts val="0"/>
              </a:spcBef>
              <a:spcAft>
                <a:spcPts val="0"/>
              </a:spcAft>
              <a:buClr>
                <a:schemeClr val="dk1"/>
              </a:buClr>
              <a:buSzPts val="1400"/>
              <a:buFont typeface="Lato"/>
              <a:buChar char="●"/>
            </a:pPr>
            <a:r>
              <a:rPr lang="en-US" sz="1800" b="0"/>
              <a:t>The links take you to individual pages that provide more detail about the element and which codes to report, as well as uses and FAQs.</a:t>
            </a:r>
            <a:endParaRPr sz="1800" b="0"/>
          </a:p>
          <a:p>
            <a:pPr marL="0" lvl="0" indent="0" algn="l" rtl="0">
              <a:lnSpc>
                <a:spcPct val="115000"/>
              </a:lnSpc>
              <a:spcBef>
                <a:spcPts val="0"/>
              </a:spcBef>
              <a:spcAft>
                <a:spcPts val="0"/>
              </a:spcAft>
              <a:buClr>
                <a:schemeClr val="dk1"/>
              </a:buClr>
              <a:buSzPts val="1100"/>
              <a:buFont typeface="Arial"/>
              <a:buNone/>
            </a:pPr>
            <a:endParaRPr sz="1800" b="0"/>
          </a:p>
          <a:p>
            <a:pPr marL="0" lvl="0" indent="0" algn="l" rtl="0">
              <a:lnSpc>
                <a:spcPct val="115000"/>
              </a:lnSpc>
              <a:spcBef>
                <a:spcPts val="0"/>
              </a:spcBef>
              <a:spcAft>
                <a:spcPts val="0"/>
              </a:spcAft>
              <a:buClr>
                <a:schemeClr val="dk1"/>
              </a:buClr>
              <a:buSzPts val="1100"/>
              <a:buFont typeface="Arial"/>
              <a:buNone/>
            </a:pPr>
            <a:r>
              <a:rPr lang="en-US" sz="1800" b="0"/>
              <a:t>This resource will be a staple when completing WISEdata reporting tasks and should be referenced often. You can link directly to data element pages from the WISEdata Portal.</a:t>
            </a:r>
            <a:endParaRPr sz="1800" b="0"/>
          </a:p>
          <a:p>
            <a:pPr marL="0" lvl="0" indent="0" algn="ctr" rtl="0">
              <a:lnSpc>
                <a:spcPct val="115000"/>
              </a:lnSpc>
              <a:spcBef>
                <a:spcPts val="0"/>
              </a:spcBef>
              <a:spcAft>
                <a:spcPts val="0"/>
              </a:spcAft>
              <a:buClr>
                <a:schemeClr val="dk1"/>
              </a:buClr>
              <a:buSzPts val="1100"/>
              <a:buFont typeface="Arial"/>
              <a:buNone/>
            </a:pPr>
            <a:endParaRPr sz="1800" b="0"/>
          </a:p>
          <a:p>
            <a:pPr marL="0" lvl="0" indent="0" algn="ctr" rtl="0">
              <a:lnSpc>
                <a:spcPct val="115000"/>
              </a:lnSpc>
              <a:spcBef>
                <a:spcPts val="0"/>
              </a:spcBef>
              <a:spcAft>
                <a:spcPts val="0"/>
              </a:spcAft>
              <a:buClr>
                <a:schemeClr val="dk1"/>
              </a:buClr>
              <a:buSzPts val="1100"/>
              <a:buFont typeface="Arial"/>
              <a:buNone/>
            </a:pPr>
            <a:r>
              <a:rPr lang="en-US" b="0" u="sng">
                <a:solidFill>
                  <a:srgbClr val="4FC3F7"/>
                </a:solidFill>
                <a:hlinkClick r:id="rId3">
                  <a:extLst>
                    <a:ext uri="{A12FA001-AC4F-418D-AE19-62706E023703}">
                      <ahyp:hlinkClr xmlns:ahyp="http://schemas.microsoft.com/office/drawing/2018/hyperlinkcolor" val="tx"/>
                    </a:ext>
                  </a:extLst>
                </a:hlinkClick>
              </a:rPr>
              <a:t>Data Elements</a:t>
            </a:r>
            <a:endParaRPr b="0" u="sng">
              <a:solidFill>
                <a:srgbClr val="4FC3F7"/>
              </a:solidFil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439"/>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Font typeface="Arial"/>
              <a:buNone/>
            </a:pPr>
            <a:r>
              <a:rPr lang="en-US"/>
              <a:t>Reporting Deadlines and Snapshots</a:t>
            </a:r>
            <a:endParaRPr sz="3600" b="1" i="0" u="none" strike="noStrike" cap="none">
              <a:solidFill>
                <a:schemeClr val="lt1"/>
              </a:solidFill>
              <a:latin typeface="Lato"/>
              <a:ea typeface="Lato"/>
              <a:cs typeface="Lato"/>
              <a:sym typeface="Lato"/>
            </a:endParaRPr>
          </a:p>
        </p:txBody>
      </p:sp>
      <p:sp>
        <p:nvSpPr>
          <p:cNvPr id="101" name="Google Shape;101;p20"/>
          <p:cNvSpPr txBox="1"/>
          <p:nvPr/>
        </p:nvSpPr>
        <p:spPr>
          <a:xfrm>
            <a:off x="1126500" y="1049925"/>
            <a:ext cx="6891000" cy="431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See the </a:t>
            </a:r>
            <a:r>
              <a:rPr kumimoji="0" lang="en-US" sz="1800" b="0" i="0" u="sng" strike="noStrike" kern="0" cap="none" spc="0" normalizeH="0" baseline="0" noProof="0">
                <a:ln>
                  <a:noFill/>
                </a:ln>
                <a:solidFill>
                  <a:srgbClr val="0563C1"/>
                </a:solidFill>
                <a:effectLst/>
                <a:uLnTx/>
                <a:uFillTx/>
                <a:latin typeface="Lato"/>
                <a:ea typeface="Lato"/>
                <a:cs typeface="Lato"/>
                <a:sym typeface="Lato"/>
                <a:hlinkClick r:id="rId3"/>
              </a:rPr>
              <a:t>WISEdata Events</a:t>
            </a:r>
            <a:r>
              <a:rPr kumimoji="0" lang="en-US" sz="1800" b="0" i="0" u="none" strike="noStrike" kern="0" cap="none" spc="0" normalizeH="0" baseline="0" noProof="0">
                <a:ln>
                  <a:noFill/>
                </a:ln>
                <a:solidFill>
                  <a:srgbClr val="000000"/>
                </a:solidFill>
                <a:effectLst/>
                <a:uLnTx/>
                <a:uFillTx/>
                <a:latin typeface="Lato"/>
                <a:ea typeface="Lato"/>
                <a:cs typeface="Lato"/>
                <a:sym typeface="Lato"/>
              </a:rPr>
              <a:t> page for the most up-to-date information.</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02" name="Google Shape;102;p20"/>
          <p:cNvSpPr txBox="1">
            <a:spLocks noGrp="1"/>
          </p:cNvSpPr>
          <p:nvPr>
            <p:ph type="body" idx="2"/>
          </p:nvPr>
        </p:nvSpPr>
        <p:spPr>
          <a:xfrm>
            <a:off x="2335700" y="1830450"/>
            <a:ext cx="4501200" cy="2722500"/>
          </a:xfrm>
          <a:prstGeom prst="rect">
            <a:avLst/>
          </a:prstGeom>
          <a:solidFill>
            <a:srgbClr val="D0DEE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164592" lvl="0" indent="0" algn="l" rtl="0">
              <a:lnSpc>
                <a:spcPct val="100000"/>
              </a:lnSpc>
              <a:spcBef>
                <a:spcPts val="0"/>
              </a:spcBef>
              <a:spcAft>
                <a:spcPts val="0"/>
              </a:spcAft>
              <a:buNone/>
            </a:pPr>
            <a:endParaRPr sz="1800"/>
          </a:p>
          <a:p>
            <a:pPr marL="164592" lvl="0" indent="-164592" algn="l" rtl="0">
              <a:lnSpc>
                <a:spcPct val="100000"/>
              </a:lnSpc>
              <a:spcBef>
                <a:spcPts val="0"/>
              </a:spcBef>
              <a:spcAft>
                <a:spcPts val="0"/>
              </a:spcAft>
              <a:buClr>
                <a:schemeClr val="dk1"/>
              </a:buClr>
              <a:buSzPts val="1800"/>
              <a:buFont typeface="Arial"/>
              <a:buChar char="●"/>
            </a:pPr>
            <a:r>
              <a:rPr lang="en-US" sz="1800"/>
              <a:t>October 2021:  approx. 8 weeks prior to snapshot</a:t>
            </a:r>
            <a:endParaRPr sz="1800"/>
          </a:p>
          <a:p>
            <a:pPr marL="685577" lvl="2" indent="-114300" algn="l" rtl="0">
              <a:lnSpc>
                <a:spcPct val="100000"/>
              </a:lnSpc>
              <a:spcBef>
                <a:spcPts val="0"/>
              </a:spcBef>
              <a:spcAft>
                <a:spcPts val="0"/>
              </a:spcAft>
              <a:buSzPts val="1800"/>
              <a:buFont typeface="Arial"/>
              <a:buChar char="■"/>
            </a:pPr>
            <a:r>
              <a:rPr lang="en-US" sz="1800"/>
              <a:t>DPI Data Quality outreach begins</a:t>
            </a:r>
            <a:endParaRPr sz="1800"/>
          </a:p>
          <a:p>
            <a:pPr marL="164592" lvl="0" indent="-164592" algn="l" rtl="0">
              <a:lnSpc>
                <a:spcPct val="100000"/>
              </a:lnSpc>
              <a:spcBef>
                <a:spcPts val="1800"/>
              </a:spcBef>
              <a:spcAft>
                <a:spcPts val="0"/>
              </a:spcAft>
              <a:buClr>
                <a:schemeClr val="dk1"/>
              </a:buClr>
              <a:buSzPts val="1800"/>
              <a:buFont typeface="Arial"/>
              <a:buChar char="●"/>
            </a:pPr>
            <a:r>
              <a:rPr lang="en-US" sz="1800"/>
              <a:t>December 2021 Snapshot</a:t>
            </a:r>
            <a:endParaRPr sz="1800"/>
          </a:p>
          <a:p>
            <a:pPr marL="685577" lvl="2" indent="-114300" algn="l" rtl="0">
              <a:lnSpc>
                <a:spcPct val="100000"/>
              </a:lnSpc>
              <a:spcBef>
                <a:spcPts val="0"/>
              </a:spcBef>
              <a:spcAft>
                <a:spcPts val="0"/>
              </a:spcAft>
              <a:buSzPts val="1800"/>
              <a:buFont typeface="Arial"/>
              <a:buChar char="■"/>
            </a:pPr>
            <a:r>
              <a:rPr lang="en-US" sz="1800"/>
              <a:t>2020-21 Year End</a:t>
            </a:r>
            <a:endParaRPr sz="1800"/>
          </a:p>
          <a:p>
            <a:pPr marL="685577" lvl="2" indent="-114300" algn="l" rtl="0">
              <a:lnSpc>
                <a:spcPct val="100000"/>
              </a:lnSpc>
              <a:spcBef>
                <a:spcPts val="0"/>
              </a:spcBef>
              <a:spcAft>
                <a:spcPts val="0"/>
              </a:spcAft>
              <a:buSzPts val="1800"/>
              <a:buFont typeface="Arial"/>
              <a:buChar char="■"/>
            </a:pPr>
            <a:r>
              <a:rPr lang="en-US" sz="1800"/>
              <a:t>2021-22 Third Friday of September Enrollment, Oct. 1 Child Count</a:t>
            </a:r>
            <a:endParaRPr sz="1800"/>
          </a:p>
          <a:p>
            <a:pPr marL="0" marR="0" lvl="0" indent="0" algn="l" rtl="0">
              <a:lnSpc>
                <a:spcPct val="100000"/>
              </a:lnSpc>
              <a:spcBef>
                <a:spcPts val="1800"/>
              </a:spcBef>
              <a:spcAft>
                <a:spcPts val="0"/>
              </a:spcAft>
              <a:buNone/>
            </a:pPr>
            <a:endParaRPr sz="1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Keep Track of Dates &amp; Deadlines</a:t>
            </a:r>
            <a:endParaRPr/>
          </a:p>
        </p:txBody>
      </p:sp>
      <p:sp>
        <p:nvSpPr>
          <p:cNvPr id="108" name="Google Shape;108;p21"/>
          <p:cNvSpPr txBox="1">
            <a:spLocks noGrp="1"/>
          </p:cNvSpPr>
          <p:nvPr>
            <p:ph type="body" idx="2"/>
          </p:nvPr>
        </p:nvSpPr>
        <p:spPr>
          <a:xfrm>
            <a:off x="221075" y="1277250"/>
            <a:ext cx="8865000" cy="23295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200" b="0"/>
              <a:t>Use the </a:t>
            </a:r>
            <a:r>
              <a:rPr lang="en-US" sz="2200"/>
              <a:t>WISEdata Events Calendar</a:t>
            </a:r>
            <a:r>
              <a:rPr lang="en-US" sz="2200" b="0"/>
              <a:t> to view snapshot and data submission deadlines. You can also register for User Group webinars and CESA trainings, as well as SIS vendor conferences. </a:t>
            </a:r>
            <a:endParaRPr sz="2200" b="0"/>
          </a:p>
          <a:p>
            <a:pPr marL="0" lvl="0" indent="0" algn="ctr" rtl="0">
              <a:lnSpc>
                <a:spcPct val="115000"/>
              </a:lnSpc>
              <a:spcBef>
                <a:spcPts val="0"/>
              </a:spcBef>
              <a:spcAft>
                <a:spcPts val="0"/>
              </a:spcAft>
              <a:buClr>
                <a:schemeClr val="dk1"/>
              </a:buClr>
              <a:buSzPts val="1100"/>
              <a:buFont typeface="Arial"/>
              <a:buNone/>
            </a:pPr>
            <a:endParaRPr sz="2200" b="0"/>
          </a:p>
          <a:p>
            <a:pPr marL="0" lvl="0" indent="0" algn="ctr" rtl="0">
              <a:lnSpc>
                <a:spcPct val="115000"/>
              </a:lnSpc>
              <a:spcBef>
                <a:spcPts val="0"/>
              </a:spcBef>
              <a:spcAft>
                <a:spcPts val="0"/>
              </a:spcAft>
              <a:buClr>
                <a:schemeClr val="dk1"/>
              </a:buClr>
              <a:buSzPts val="1100"/>
              <a:buFont typeface="Arial"/>
              <a:buNone/>
            </a:pPr>
            <a:r>
              <a:rPr lang="en-US" sz="2200" b="0"/>
              <a:t>You may view by the day or month view to see important events and dates.</a:t>
            </a:r>
            <a:endParaRPr sz="2200" b="0"/>
          </a:p>
          <a:p>
            <a:pPr marL="0" lvl="0" indent="0" algn="ctr" rtl="0">
              <a:lnSpc>
                <a:spcPct val="115000"/>
              </a:lnSpc>
              <a:spcBef>
                <a:spcPts val="0"/>
              </a:spcBef>
              <a:spcAft>
                <a:spcPts val="0"/>
              </a:spcAft>
              <a:buClr>
                <a:schemeClr val="dk1"/>
              </a:buClr>
              <a:buSzPts val="1100"/>
              <a:buFont typeface="Arial"/>
              <a:buNone/>
            </a:pPr>
            <a:r>
              <a:rPr lang="en-US" sz="2200" u="sng">
                <a:solidFill>
                  <a:srgbClr val="4FC3F7"/>
                </a:solidFill>
                <a:hlinkClick r:id="rId3">
                  <a:extLst>
                    <a:ext uri="{A12FA001-AC4F-418D-AE19-62706E023703}">
                      <ahyp:hlinkClr xmlns:ahyp="http://schemas.microsoft.com/office/drawing/2018/hyperlinkcolor" val="tx"/>
                    </a:ext>
                  </a:extLst>
                </a:hlinkClick>
              </a:rPr>
              <a:t>https://dpi.wi.gov/wisedata/events/month</a:t>
            </a:r>
            <a:endParaRPr sz="2200" u="sng">
              <a:solidFill>
                <a:srgbClr val="4FC3F7"/>
              </a:solidFil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439"/>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Confirm Contact Information</a:t>
            </a:r>
            <a:endParaRPr/>
          </a:p>
        </p:txBody>
      </p:sp>
      <p:sp>
        <p:nvSpPr>
          <p:cNvPr id="114" name="Google Shape;114;p22"/>
          <p:cNvSpPr txBox="1">
            <a:spLocks noGrp="1"/>
          </p:cNvSpPr>
          <p:nvPr>
            <p:ph type="body" idx="2"/>
          </p:nvPr>
        </p:nvSpPr>
        <p:spPr>
          <a:xfrm>
            <a:off x="0" y="1627425"/>
            <a:ext cx="8827800" cy="1754100"/>
          </a:xfrm>
          <a:prstGeom prst="rect">
            <a:avLst/>
          </a:prstGeom>
        </p:spPr>
        <p:txBody>
          <a:bodyPr spcFirstLastPara="1" wrap="square" lIns="91425" tIns="45700" rIns="91425" bIns="45700" anchor="t" anchorCtr="0">
            <a:noAutofit/>
          </a:bodyPr>
          <a:lstStyle/>
          <a:p>
            <a:pPr marL="457200" lvl="0" indent="-368300" algn="ctr" rtl="0">
              <a:lnSpc>
                <a:spcPct val="115000"/>
              </a:lnSpc>
              <a:spcBef>
                <a:spcPts val="0"/>
              </a:spcBef>
              <a:spcAft>
                <a:spcPts val="0"/>
              </a:spcAft>
              <a:buSzPts val="2200"/>
              <a:buChar char="•"/>
            </a:pPr>
            <a:r>
              <a:rPr lang="en-US" sz="2200" b="0"/>
              <a:t> On your first log-in each school year you will be asked to enter your contact info - WISEid &amp; WISEdata Portal</a:t>
            </a:r>
            <a:endParaRPr sz="2200" b="0"/>
          </a:p>
          <a:p>
            <a:pPr marL="457200" lvl="0" indent="0" algn="ctr" rtl="0">
              <a:lnSpc>
                <a:spcPct val="115000"/>
              </a:lnSpc>
              <a:spcBef>
                <a:spcPts val="0"/>
              </a:spcBef>
              <a:spcAft>
                <a:spcPts val="0"/>
              </a:spcAft>
              <a:buNone/>
            </a:pPr>
            <a:endParaRPr sz="600" b="0"/>
          </a:p>
          <a:p>
            <a:pPr marL="457200" lvl="0" indent="-368300" algn="ctr" rtl="0">
              <a:lnSpc>
                <a:spcPct val="115000"/>
              </a:lnSpc>
              <a:spcBef>
                <a:spcPts val="0"/>
              </a:spcBef>
              <a:spcAft>
                <a:spcPts val="0"/>
              </a:spcAft>
              <a:buSzPts val="2200"/>
              <a:buChar char="•"/>
            </a:pPr>
            <a:r>
              <a:rPr lang="en-US" sz="2200" b="0"/>
              <a:t>Both Primary and Secondary Contacts are </a:t>
            </a:r>
            <a:r>
              <a:rPr lang="en-US" sz="2200"/>
              <a:t>required</a:t>
            </a:r>
            <a:r>
              <a:rPr lang="en-US" sz="2200" b="0"/>
              <a:t> for each agency and must be updated each year</a:t>
            </a:r>
            <a:endParaRPr sz="2200" b="0"/>
          </a:p>
          <a:p>
            <a:pPr marL="457200" lvl="0" indent="0" algn="ctr" rtl="0">
              <a:lnSpc>
                <a:spcPct val="115000"/>
              </a:lnSpc>
              <a:spcBef>
                <a:spcPts val="0"/>
              </a:spcBef>
              <a:spcAft>
                <a:spcPts val="0"/>
              </a:spcAft>
              <a:buNone/>
            </a:pPr>
            <a:endParaRPr sz="600" b="0"/>
          </a:p>
          <a:p>
            <a:pPr marL="457200" lvl="0" indent="-368300" algn="l" rtl="0">
              <a:lnSpc>
                <a:spcPct val="115000"/>
              </a:lnSpc>
              <a:spcBef>
                <a:spcPts val="0"/>
              </a:spcBef>
              <a:spcAft>
                <a:spcPts val="0"/>
              </a:spcAft>
              <a:buSzPts val="2200"/>
              <a:buChar char="•"/>
            </a:pPr>
            <a:r>
              <a:rPr lang="en-US" sz="2200" b="0"/>
              <a:t>Generic contacts are optional</a:t>
            </a:r>
            <a:endParaRPr sz="2200" b="0"/>
          </a:p>
          <a:p>
            <a:pPr marL="457200" lvl="0" indent="0" algn="ctr" rtl="0">
              <a:lnSpc>
                <a:spcPct val="115000"/>
              </a:lnSpc>
              <a:spcBef>
                <a:spcPts val="0"/>
              </a:spcBef>
              <a:spcAft>
                <a:spcPts val="0"/>
              </a:spcAft>
              <a:buNone/>
            </a:pPr>
            <a:endParaRPr sz="2200" b="0"/>
          </a:p>
          <a:p>
            <a:pPr marL="0" lvl="0" indent="0" algn="ctr" rtl="0">
              <a:lnSpc>
                <a:spcPct val="115000"/>
              </a:lnSpc>
              <a:spcBef>
                <a:spcPts val="0"/>
              </a:spcBef>
              <a:spcAft>
                <a:spcPts val="0"/>
              </a:spcAft>
              <a:buNone/>
            </a:pPr>
            <a:endParaRPr sz="2200" b="0"/>
          </a:p>
          <a:p>
            <a:pPr marL="0" lvl="0" indent="0" algn="ctr" rtl="0">
              <a:lnSpc>
                <a:spcPct val="115000"/>
              </a:lnSpc>
              <a:spcBef>
                <a:spcPts val="0"/>
              </a:spcBef>
              <a:spcAft>
                <a:spcPts val="0"/>
              </a:spcAft>
              <a:buNone/>
            </a:pPr>
            <a:endParaRPr sz="2200" b="0">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Stay in Contact</a:t>
            </a:r>
            <a:endParaRPr/>
          </a:p>
        </p:txBody>
      </p:sp>
      <p:sp>
        <p:nvSpPr>
          <p:cNvPr id="120" name="Google Shape;120;p23"/>
          <p:cNvSpPr txBox="1"/>
          <p:nvPr/>
        </p:nvSpPr>
        <p:spPr>
          <a:xfrm>
            <a:off x="89725" y="1537025"/>
            <a:ext cx="8910600" cy="2373600"/>
          </a:xfrm>
          <a:prstGeom prst="rect">
            <a:avLst/>
          </a:prstGeom>
          <a:noFill/>
          <a:ln>
            <a:noFill/>
          </a:ln>
        </p:spPr>
        <p:txBody>
          <a:bodyPr spcFirstLastPara="1" wrap="square" lIns="91425" tIns="91425" rIns="91425" bIns="91425" anchor="t" anchorCtr="0">
            <a:spAutoFit/>
          </a:bodyPr>
          <a:lstStyle/>
          <a:p>
            <a:pPr marL="457200" marR="0" lvl="0" indent="-342900" algn="ctr"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Weekly WISEdata user group webinars</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ctr"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Join our </a:t>
            </a:r>
            <a:r>
              <a:rPr kumimoji="0" lang="en-US" sz="1800" b="0" i="0" u="sng" strike="noStrike" kern="0" cap="none" spc="0" normalizeH="0" baseline="0" noProof="0">
                <a:ln>
                  <a:noFill/>
                </a:ln>
                <a:solidFill>
                  <a:srgbClr val="4FC3F7"/>
                </a:solidFill>
                <a:effectLst/>
                <a:uLnTx/>
                <a:uFillTx/>
                <a:latin typeface="Lato"/>
                <a:ea typeface="Lato"/>
                <a:cs typeface="Lato"/>
                <a:sym typeface="Lato"/>
                <a:hlinkClick r:id="rId3">
                  <a:extLst>
                    <a:ext uri="{A12FA001-AC4F-418D-AE19-62706E023703}">
                      <ahyp:hlinkClr xmlns:ahyp="http://schemas.microsoft.com/office/drawing/2018/hyperlinkcolor" val="tx"/>
                    </a:ext>
                  </a:extLst>
                </a:hlinkClick>
              </a:rPr>
              <a:t>Google+ community</a:t>
            </a:r>
            <a:r>
              <a:rPr kumimoji="0" lang="en-US" sz="1800" b="0" i="0" u="none" strike="noStrike" kern="0" cap="none" spc="0" normalizeH="0" baseline="0" noProof="0">
                <a:ln>
                  <a:noFill/>
                </a:ln>
                <a:solidFill>
                  <a:srgbClr val="000000"/>
                </a:solidFill>
                <a:effectLst/>
                <a:uLnTx/>
                <a:uFillTx/>
                <a:latin typeface="Lato"/>
                <a:ea typeface="Lato"/>
                <a:cs typeface="Lato"/>
                <a:sym typeface="Lato"/>
              </a:rPr>
              <a:t> (“Currents”) to connect with fellow WISEdata users and receive announcements and notifications from DPI and the WISEdata community</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ctr"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Annual WISEdata Conference</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Getting Help</a:t>
            </a:r>
            <a:endParaRPr/>
          </a:p>
        </p:txBody>
      </p:sp>
      <p:sp>
        <p:nvSpPr>
          <p:cNvPr id="126" name="Google Shape;126;p24"/>
          <p:cNvSpPr txBox="1">
            <a:spLocks noGrp="1"/>
          </p:cNvSpPr>
          <p:nvPr>
            <p:ph type="body" idx="2"/>
          </p:nvPr>
        </p:nvSpPr>
        <p:spPr>
          <a:xfrm>
            <a:off x="144750" y="1277250"/>
            <a:ext cx="8781600" cy="2329500"/>
          </a:xfrm>
          <a:prstGeom prst="rect">
            <a:avLst/>
          </a:prstGeom>
        </p:spPr>
        <p:txBody>
          <a:bodyPr spcFirstLastPara="1" wrap="square" lIns="91425" tIns="45700" rIns="91425" bIns="45700" anchor="t" anchorCtr="0">
            <a:noAutofit/>
          </a:bodyPr>
          <a:lstStyle/>
          <a:p>
            <a:pPr marL="0" lvl="0" indent="0" algn="ctr" rtl="0">
              <a:lnSpc>
                <a:spcPct val="115000"/>
              </a:lnSpc>
              <a:spcBef>
                <a:spcPts val="1800"/>
              </a:spcBef>
              <a:spcAft>
                <a:spcPts val="0"/>
              </a:spcAft>
              <a:buClr>
                <a:schemeClr val="dk1"/>
              </a:buClr>
              <a:buSzPts val="1100"/>
              <a:buFont typeface="Arial"/>
              <a:buNone/>
            </a:pPr>
            <a:r>
              <a:rPr lang="en-US"/>
              <a:t>WISE Help Ticket for WISEdata Questions</a:t>
            </a:r>
            <a:endParaRPr/>
          </a:p>
          <a:p>
            <a:pPr marL="0" lvl="0" indent="0" algn="ctr" rtl="0">
              <a:lnSpc>
                <a:spcPct val="115000"/>
              </a:lnSpc>
              <a:spcBef>
                <a:spcPts val="1800"/>
              </a:spcBef>
              <a:spcAft>
                <a:spcPts val="0"/>
              </a:spcAft>
              <a:buClr>
                <a:schemeClr val="dk1"/>
              </a:buClr>
              <a:buSzPts val="1100"/>
              <a:buFont typeface="Arial"/>
              <a:buNone/>
            </a:pPr>
            <a:r>
              <a:rPr lang="en-US" b="0" u="sng">
                <a:solidFill>
                  <a:schemeClr val="hlink"/>
                </a:solidFill>
                <a:hlinkClick r:id="rId3"/>
              </a:rPr>
              <a:t>https://dpi.wi.gov/wisedata/help/request</a:t>
            </a:r>
            <a:r>
              <a:rPr lang="en-US" b="0"/>
              <a:t> </a:t>
            </a:r>
            <a:endParaRPr b="0" u="sng">
              <a:solidFill>
                <a:schemeClr val="hlink"/>
              </a:solidFill>
              <a:hlinkClick r:id="rId4"/>
            </a:endParaRPr>
          </a:p>
          <a:p>
            <a:pPr marL="0" lvl="0" indent="0" algn="l" rtl="0">
              <a:spcBef>
                <a:spcPts val="0"/>
              </a:spcBef>
              <a:spcAft>
                <a:spcPts val="439"/>
              </a:spcAft>
              <a:buNone/>
            </a:pP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IM_SPRITE_COUNT" val=" 19"/>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_rels/them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ivic">
  <a:themeElements>
    <a:clrScheme name="Custom 3">
      <a:dk1>
        <a:srgbClr val="000000"/>
      </a:dk1>
      <a:lt1>
        <a:srgbClr val="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31518F"/>
      </a:hlink>
      <a:folHlink>
        <a:srgbClr val="7F95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DEA Fiscal">
  <a:themeElements>
    <a:clrScheme name="IDEA">
      <a:dk1>
        <a:sysClr val="windowText" lastClr="000000"/>
      </a:dk1>
      <a:lt1>
        <a:sysClr val="window" lastClr="FFFFFF"/>
      </a:lt1>
      <a:dk2>
        <a:srgbClr val="1D4853"/>
      </a:dk2>
      <a:lt2>
        <a:srgbClr val="E7DEC9"/>
      </a:lt2>
      <a:accent1>
        <a:srgbClr val="362D18"/>
      </a:accent1>
      <a:accent2>
        <a:srgbClr val="C00000"/>
      </a:accent2>
      <a:accent3>
        <a:srgbClr val="1D4853"/>
      </a:accent3>
      <a:accent4>
        <a:srgbClr val="84AA33"/>
      </a:accent4>
      <a:accent5>
        <a:srgbClr val="964305"/>
      </a:accent5>
      <a:accent6>
        <a:srgbClr val="475A8D"/>
      </a:accent6>
      <a:hlink>
        <a:srgbClr val="1B4853"/>
      </a:hlink>
      <a:folHlink>
        <a:srgbClr val="14363E"/>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0064FB"/>
      </a:accent1>
      <a:accent2>
        <a:srgbClr val="333399"/>
      </a:accent2>
      <a:accent3>
        <a:srgbClr val="009939"/>
      </a:accent3>
      <a:accent4>
        <a:srgbClr val="03819B"/>
      </a:accent4>
      <a:accent5>
        <a:srgbClr val="292F33"/>
      </a:accent5>
      <a:accent6>
        <a:srgbClr val="76767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2455</TotalTime>
  <Words>15774</Words>
  <Application>Microsoft Office PowerPoint</Application>
  <PresentationFormat>On-screen Show (16:9)</PresentationFormat>
  <Paragraphs>1450</Paragraphs>
  <Slides>127</Slides>
  <Notes>124</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127</vt:i4>
      </vt:variant>
    </vt:vector>
  </HeadingPairs>
  <TitlesOfParts>
    <vt:vector size="151" baseType="lpstr">
      <vt:lpstr>Tahoma</vt:lpstr>
      <vt:lpstr>Wingdings 2</vt:lpstr>
      <vt:lpstr>Articulate Extrabold</vt:lpstr>
      <vt:lpstr>Times New Roman</vt:lpstr>
      <vt:lpstr>Courier New</vt:lpstr>
      <vt:lpstr>Arial</vt:lpstr>
      <vt:lpstr>Wingdings</vt:lpstr>
      <vt:lpstr>Lato</vt:lpstr>
      <vt:lpstr>Source Sans Pro</vt:lpstr>
      <vt:lpstr>Calibri</vt:lpstr>
      <vt:lpstr>Lato </vt:lpstr>
      <vt:lpstr>Noto Sans Symbols</vt:lpstr>
      <vt:lpstr>Lato Black</vt:lpstr>
      <vt:lpstr>Georgia</vt:lpstr>
      <vt:lpstr>Office Theme</vt:lpstr>
      <vt:lpstr>1_Office Theme</vt:lpstr>
      <vt:lpstr>2_Office Theme</vt:lpstr>
      <vt:lpstr>3_Office Theme</vt:lpstr>
      <vt:lpstr>IDEA Fiscal</vt:lpstr>
      <vt:lpstr>4_Office Theme</vt:lpstr>
      <vt:lpstr>5_Office Theme</vt:lpstr>
      <vt:lpstr>6_Office Theme</vt:lpstr>
      <vt:lpstr>7_Office Theme</vt:lpstr>
      <vt:lpstr>Civic</vt:lpstr>
      <vt:lpstr>PowerPoint Presentation</vt:lpstr>
      <vt:lpstr>PowerPoint Presentation</vt:lpstr>
      <vt:lpstr>PowerPoint Presentation</vt:lpstr>
      <vt:lpstr>PowerPoint Presentation</vt:lpstr>
      <vt:lpstr>PowerPoint Presentation</vt:lpstr>
      <vt:lpstr>Uniqueness of Independent Charter Schools </vt:lpstr>
      <vt:lpstr>WHAT IS A CHARTER SCHOOL?</vt:lpstr>
      <vt:lpstr>WHAT IS A CHARTER SCHOOL?</vt:lpstr>
      <vt:lpstr>WISCONSIN STATE STATUTE S.118.40</vt:lpstr>
      <vt:lpstr>INDEPENDENT PUBLIC CHARTERS</vt:lpstr>
      <vt:lpstr>EXEMPTIONS AND REQUIREMENTS</vt:lpstr>
      <vt:lpstr>AUTONOMY AND ACCOUNTABILITY</vt:lpstr>
      <vt:lpstr>5 - YEAR CHARTER LIMIT</vt:lpstr>
      <vt:lpstr>INDEPENDENT CHARTER &amp; SPECIAL EDUCATION</vt:lpstr>
      <vt:lpstr>Special Education Enrollment</vt:lpstr>
      <vt:lpstr>Special Education Enrollment</vt:lpstr>
      <vt:lpstr>CONTINUUM OF PLACEMENTS</vt:lpstr>
      <vt:lpstr>FOLLOW PROCEDURES</vt:lpstr>
      <vt:lpstr>EDUCATIONAL ENVIRONMENT</vt:lpstr>
      <vt:lpstr>DECISIONS BASED ON AVAILABLE RESOURCES</vt:lpstr>
      <vt:lpstr>Special Education Indicators</vt:lpstr>
      <vt:lpstr>ESSA/IDEA Determinations (JFN)</vt:lpstr>
      <vt:lpstr>ESSA REPORT</vt:lpstr>
      <vt:lpstr>IDEA DETERMINATIONS REPORT</vt:lpstr>
      <vt:lpstr>DISPROPORTIONALITY REPORT</vt:lpstr>
      <vt:lpstr>Assurances and Budget</vt:lpstr>
      <vt:lpstr>Title Slide</vt:lpstr>
      <vt:lpstr>17 Indicators</vt:lpstr>
      <vt:lpstr>Compliance Indicators</vt:lpstr>
      <vt:lpstr>Results Indicators</vt:lpstr>
      <vt:lpstr>Results Indicators Continued</vt:lpstr>
      <vt:lpstr>Results Indicators – Dispute Resolution</vt:lpstr>
      <vt:lpstr>Results Indicators – Statewide System Improvement Plan (SSIP)</vt:lpstr>
      <vt:lpstr>Cyclical Indicators</vt:lpstr>
      <vt:lpstr>Reading Drives Achievement: Procedural Compliance Self-Assessment (RDA:PCSA)</vt:lpstr>
      <vt:lpstr>Special Education Portal</vt:lpstr>
      <vt:lpstr>Special Education Portal Access</vt:lpstr>
      <vt:lpstr>LEA Determinations</vt:lpstr>
      <vt:lpstr>District Profile</vt:lpstr>
      <vt:lpstr>FFY2020-25 APR Target Setting</vt:lpstr>
      <vt:lpstr>Contact Information</vt:lpstr>
      <vt:lpstr>PowerPoint Presentation</vt:lpstr>
      <vt:lpstr>An Independent Charter School Introduction to IDEA Funding in Wisconsin</vt:lpstr>
      <vt:lpstr>Acronyms</vt:lpstr>
      <vt:lpstr>Excess Cost of Special Education</vt:lpstr>
      <vt:lpstr>What does that mean to an ICS?</vt:lpstr>
      <vt:lpstr>What does that mean to an ICS?</vt:lpstr>
      <vt:lpstr>WI Accounting for Excess Cost</vt:lpstr>
      <vt:lpstr>What does that mean to an ICS?</vt:lpstr>
      <vt:lpstr>PowerPoint Presentation</vt:lpstr>
      <vt:lpstr>IDEA – Federal Funding Source</vt:lpstr>
      <vt:lpstr>PowerPoint Presentation</vt:lpstr>
      <vt:lpstr>PowerPoint Presentation</vt:lpstr>
      <vt:lpstr>PowerPoint Presentation</vt:lpstr>
      <vt:lpstr>What does that mean to an ICS?</vt:lpstr>
      <vt:lpstr>PowerPoint Presentation</vt:lpstr>
      <vt:lpstr>PowerPoint Presentation</vt:lpstr>
      <vt:lpstr>What does that mean to an ICS?</vt:lpstr>
      <vt:lpstr>What does that mean to an ICS?</vt:lpstr>
      <vt:lpstr>IDEA Formula Grant Availability</vt:lpstr>
      <vt:lpstr>Allowable IDEA Formula Costs</vt:lpstr>
      <vt:lpstr>IDEA Formula Allowable Costs</vt:lpstr>
      <vt:lpstr>Allowable Costs &amp; WISEgrants</vt:lpstr>
      <vt:lpstr>IDEA Formula Application Process</vt:lpstr>
      <vt:lpstr>PowerPoint Presentation</vt:lpstr>
      <vt:lpstr>PowerPoint Presentation</vt:lpstr>
      <vt:lpstr>State Special Education Aid Process</vt:lpstr>
      <vt:lpstr>State Aid Reimbursement</vt:lpstr>
      <vt:lpstr>State Aid &amp; Federal Aid</vt:lpstr>
      <vt:lpstr>PowerPoint Presentation</vt:lpstr>
      <vt:lpstr>Additional Technical Assistance</vt:lpstr>
      <vt:lpstr>PowerPoint Presentation</vt:lpstr>
      <vt:lpstr>PowerPoint Presentation</vt:lpstr>
      <vt:lpstr>PowerPoint Presentation</vt:lpstr>
      <vt:lpstr>Allocation of Funds to LEAs</vt:lpstr>
      <vt:lpstr>PowerPoint Presentation</vt:lpstr>
      <vt:lpstr>PowerPoint Presentation</vt:lpstr>
      <vt:lpstr>PowerPoint Presentation</vt:lpstr>
      <vt:lpstr>PowerPoint Presentation</vt:lpstr>
      <vt:lpstr>PowerPoint Presentation</vt:lpstr>
      <vt:lpstr>Types of Title I Programs</vt:lpstr>
      <vt:lpstr>Who are “Title I Eligible” Students?</vt:lpstr>
      <vt:lpstr>Allowable Costs &amp;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Slide</vt:lpstr>
      <vt:lpstr>Sample Text Slide</vt:lpstr>
      <vt:lpstr>Sample Text Slide</vt:lpstr>
      <vt:lpstr>Sample Text Slide</vt:lpstr>
      <vt:lpstr>Sample Text Slide</vt:lpstr>
      <vt:lpstr>Sample Text Slide</vt:lpstr>
      <vt:lpstr>Sample Text Slide</vt:lpstr>
      <vt:lpstr>Sample Text Slide</vt:lpstr>
      <vt:lpstr>Sample Text Slide</vt:lpstr>
      <vt:lpstr>Sample Text Slide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Roberson, Alexander B. DPI</dc:creator>
  <cp:lastModifiedBy>Roberson, Alexander B. DPI</cp:lastModifiedBy>
  <cp:revision>22</cp:revision>
  <dcterms:modified xsi:type="dcterms:W3CDTF">2021-07-20T17:53:38Z</dcterms:modified>
</cp:coreProperties>
</file>