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Lato" panose="020F0502020204030203" pitchFamily="34" charset="0"/>
      <p:regular r:id="rId18"/>
      <p:bold r:id="rId19"/>
      <p:italic r:id="rId20"/>
      <p:boldItalic r:id="rId21"/>
    </p:embeddedFont>
    <p:embeddedFont>
      <p:font typeface="Lato Black" panose="020F0A02020204030203" pitchFamily="34" charset="0"/>
      <p:bold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2358">
          <p15:clr>
            <a:srgbClr val="A4A3A4"/>
          </p15:clr>
        </p15:guide>
        <p15:guide id="3" orient="horz" pos="2868">
          <p15:clr>
            <a:srgbClr val="A4A3A4"/>
          </p15:clr>
        </p15:guide>
        <p15:guide id="4" pos="2863">
          <p15:clr>
            <a:srgbClr val="A4A3A4"/>
          </p15:clr>
        </p15:guide>
        <p15:guide id="5" pos="2856">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hJQp7r+v6nCrY9nLm7DseNerFJ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pos="2880"/>
        <p:guide orient="horz" pos="2358"/>
        <p:guide orient="horz" pos="2868"/>
        <p:guide pos="2863"/>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customschemas.google.com/relationships/presentationmetadata" Target="meta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Connor, David J.   DPI" userId="ba2f31ae-8042-487f-a726-786fbca2bec7" providerId="ADAL" clId="{C7E4BAB0-5481-4590-BB24-7E8E83944C56}"/>
    <pc:docChg chg="modSld">
      <pc:chgData name="O'Connor, David J.   DPI" userId="ba2f31ae-8042-487f-a726-786fbca2bec7" providerId="ADAL" clId="{C7E4BAB0-5481-4590-BB24-7E8E83944C56}" dt="2024-06-12T15:10:28.235" v="0" actId="1076"/>
      <pc:docMkLst>
        <pc:docMk/>
      </pc:docMkLst>
      <pc:sldChg chg="modSp mod">
        <pc:chgData name="O'Connor, David J.   DPI" userId="ba2f31ae-8042-487f-a726-786fbca2bec7" providerId="ADAL" clId="{C7E4BAB0-5481-4590-BB24-7E8E83944C56}" dt="2024-06-12T15:10:28.235" v="0" actId="1076"/>
        <pc:sldMkLst>
          <pc:docMk/>
          <pc:sldMk cId="0" sldId="256"/>
        </pc:sldMkLst>
        <pc:picChg chg="mod">
          <ac:chgData name="O'Connor, David J.   DPI" userId="ba2f31ae-8042-487f-a726-786fbca2bec7" providerId="ADAL" clId="{C7E4BAB0-5481-4590-BB24-7E8E83944C56}" dt="2024-06-12T15:10:28.235" v="0" actId="1076"/>
          <ac:picMkLst>
            <pc:docMk/>
            <pc:sldMk cId="0" sldId="256"/>
            <ac:picMk id="41"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607"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 name="Google Shape;3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“Wisconsin Act 31” refers to the requirement that all public school districts and pre-service teacher education programs provide instruction in the history, culture, and tribal sovereignty of the 11 federally recognized American Indian nations and tribal communities in the state of Wisconsin.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List of Wisconsin’s 11 federally recognized American Indian nations: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Ojibwe (Chippewa) Six Bands</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Bad River Band of Lake Superior Chippewa </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Lac Courte Oreilles Band of Lake Superior Chippewa</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Lac du Flambeau Band of Lake Superior Chippewa</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Sokaogon Chippewa Community (Mole Lake Band of Lake Superior Chippewa)</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Saint Croix Chippewa Indians of Wisconsin</a:t>
            </a:r>
            <a:endParaRPr sz="1400">
              <a:latin typeface="Lato"/>
              <a:ea typeface="Lato"/>
              <a:cs typeface="Lato"/>
              <a:sym typeface="Lato"/>
            </a:endParaRPr>
          </a:p>
          <a:p>
            <a:pPr marL="628650" lvl="1" indent="-184150" algn="l" rtl="0">
              <a:spcBef>
                <a:spcPts val="0"/>
              </a:spcBef>
              <a:spcAft>
                <a:spcPts val="0"/>
              </a:spcAft>
              <a:buClr>
                <a:schemeClr val="dk1"/>
              </a:buClr>
              <a:buSzPts val="1400"/>
              <a:buFont typeface="Lato"/>
              <a:buChar char="-"/>
            </a:pPr>
            <a:r>
              <a:rPr lang="en-US" sz="1400">
                <a:latin typeface="Lato"/>
                <a:ea typeface="Lato"/>
                <a:cs typeface="Lato"/>
                <a:sym typeface="Lato"/>
              </a:rPr>
              <a:t>Red Cliff Band of Lake Superior Chippewa</a:t>
            </a: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Forest County Potawatomi</a:t>
            </a: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Ho-Chunk Nation</a:t>
            </a: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Menominee Indian Tribe of Wisconsin </a:t>
            </a: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Oneida Nation of Wisconsin</a:t>
            </a: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Stockbridge-Munsee Community Band of Mohican Indians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 Brothertown Indian Nation is not federally or state recognized tribal nation.</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Note: the statutes in the bill that we will be discussing is commonly referred to as “Wisconsin Act 31.” The name is a reference to the budget bill, which was numbered Act 31 in the year 1989.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38" name="Google Shape;3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American Indian Studies Program staff have led the development of a number of quality resources materials that are available from DPI Publications Sales or online.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i="1">
                <a:latin typeface="Lato"/>
                <a:ea typeface="Lato"/>
                <a:cs typeface="Lato"/>
                <a:sym typeface="Lato"/>
              </a:rPr>
              <a:t>American Indian Education in Wisconsin (2015)</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i="1">
                <a:latin typeface="Lato"/>
                <a:ea typeface="Lato"/>
                <a:cs typeface="Lato"/>
                <a:sym typeface="Lato"/>
              </a:rPr>
              <a:t>Classroom Activities on Wisconsin Indian Treaties and Tribal Sovereignty </a:t>
            </a:r>
            <a:r>
              <a:rPr lang="en-US" sz="1400">
                <a:latin typeface="Lato"/>
                <a:ea typeface="Lato"/>
                <a:cs typeface="Lato"/>
                <a:sym typeface="Lato"/>
              </a:rPr>
              <a:t>takes a broader view of issues first explored in the context of Chippewa (Ojibwe) treaty rights. In addition to activities for students in grades 4-12, it includes a number of brief background pieces and the full text of each treaty signed with a Wisconsin American Indian tribe or band. It received the Distinguished Document Award from the Wisconsin Libraries Association in 1996.</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121" name="Google Shape;12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American Indian Studies Program staff have led the development of a number of quality resources materials that are available from DPI Publications Sales or online.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i="1">
                <a:latin typeface="Lato"/>
                <a:ea typeface="Lato"/>
                <a:cs typeface="Lato"/>
                <a:sym typeface="Lato"/>
              </a:rPr>
              <a:t>American Indian Education in Wisconsin (2015)</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i="1">
                <a:latin typeface="Lato"/>
                <a:ea typeface="Lato"/>
                <a:cs typeface="Lato"/>
                <a:sym typeface="Lato"/>
              </a:rPr>
              <a:t>Classroom Activities on Wisconsin Indian Treaties and Tribal Sovereignty </a:t>
            </a:r>
            <a:r>
              <a:rPr lang="en-US" sz="1400">
                <a:latin typeface="Lato"/>
                <a:ea typeface="Lato"/>
                <a:cs typeface="Lato"/>
                <a:sym typeface="Lato"/>
              </a:rPr>
              <a:t>takes a broader view of issues first explored in the context of Chippewa (Ojibwe) treaty rights. In addition to activities for students in grades 4-12, it includes a number of brief background pieces and the full text of each treaty signed with a Wisconsin American Indian tribe or band. It received the Distinguished Document Award from the Wisconsin Libraries Association in 1996.</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129" name="Google Shape;12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Calibri"/>
              <a:buNone/>
            </a:pPr>
            <a:r>
              <a:rPr lang="en-US" sz="1400" i="0" u="none" strike="noStrike" cap="none">
                <a:solidFill>
                  <a:srgbClr val="000000"/>
                </a:solidFill>
                <a:latin typeface="Lato"/>
                <a:ea typeface="Lato"/>
                <a:cs typeface="Lato"/>
                <a:sym typeface="Lato"/>
              </a:rPr>
              <a:t>Links to and information on articles, journals, reports, and research, along with information resources and materials in on the </a:t>
            </a:r>
            <a:r>
              <a:rPr lang="en-US" sz="1400" i="1" u="none" strike="noStrike" cap="none">
                <a:solidFill>
                  <a:srgbClr val="000000"/>
                </a:solidFill>
                <a:latin typeface="Lato"/>
                <a:ea typeface="Lato"/>
                <a:cs typeface="Lato"/>
                <a:sym typeface="Lato"/>
              </a:rPr>
              <a:t>Teaching and Learning</a:t>
            </a:r>
            <a:r>
              <a:rPr lang="en-US" sz="1400" i="0" u="none" strike="noStrike" cap="none">
                <a:solidFill>
                  <a:srgbClr val="000000"/>
                </a:solidFill>
                <a:latin typeface="Lato"/>
                <a:ea typeface="Lato"/>
                <a:cs typeface="Lato"/>
                <a:sym typeface="Lato"/>
              </a:rPr>
              <a:t> subsections. </a:t>
            </a:r>
            <a:endParaRPr sz="1400">
              <a:latin typeface="Lato"/>
              <a:ea typeface="Lato"/>
              <a:cs typeface="Lato"/>
              <a:sym typeface="Lato"/>
            </a:endParaRPr>
          </a:p>
          <a:p>
            <a:pPr marL="0" marR="0" lvl="0" indent="0" algn="l" rtl="0">
              <a:lnSpc>
                <a:spcPct val="100000"/>
              </a:lnSpc>
              <a:spcBef>
                <a:spcPts val="0"/>
              </a:spcBef>
              <a:spcAft>
                <a:spcPts val="0"/>
              </a:spcAft>
              <a:buClr>
                <a:schemeClr val="dk1"/>
              </a:buClr>
              <a:buSzPts val="1200"/>
              <a:buFont typeface="Calibri"/>
              <a:buNone/>
            </a:pPr>
            <a:endParaRPr sz="140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200"/>
              <a:buFont typeface="Calibri"/>
              <a:buNone/>
            </a:pPr>
            <a:r>
              <a:rPr lang="en-US" sz="1400" i="0" u="none" strike="noStrike" cap="none">
                <a:solidFill>
                  <a:srgbClr val="000000"/>
                </a:solidFill>
                <a:latin typeface="Lato"/>
                <a:ea typeface="Lato"/>
                <a:cs typeface="Lato"/>
                <a:sym typeface="Lato"/>
              </a:rPr>
              <a:t>Also available is information on publications regarding American Indian studies along with a bibliography series.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137" name="Google Shape;13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It is also a place to find information about grants and professional development opportunities. One example is information about American Indian Language Revitalization Grants, which are grants that will be awarded on a competitive, annual basis to public schools or CESAs who partner with a tribal government, or consortia of one or more school districts and one or more tribal government. Funds can be used for activities related to providing instruction in one or more tribal languages as curricular or co-curricular offerings, such as curriculum design, creation of appropriate assessment instruments, professional development activities, language-related activities for parents and community members, instructional delivery, and program evaluation.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 annual Wisconsin American Indian Studies Summer Institute is an active, highly participatory, week-long workshop designed to increase participants’ understanding of issues related to the history, culture, and tribal sovereignty of the 11 federally recognized American Indian tribes and bands in Wisconsin. Our goals relate to both American Indian studies and the education of American Indian students. This event aims to improve teaching and learning and to enrich student services so that they may become more culturally responsive. Participants will learn how to adapt or develop new techniques best suited to their unique circumstances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marR="0" lvl="0" indent="0" algn="l" rtl="0">
              <a:lnSpc>
                <a:spcPct val="100000"/>
              </a:lnSpc>
              <a:spcBef>
                <a:spcPts val="0"/>
              </a:spcBef>
              <a:spcAft>
                <a:spcPts val="0"/>
              </a:spcAft>
              <a:buClr>
                <a:schemeClr val="dk1"/>
              </a:buClr>
              <a:buSzPts val="1200"/>
              <a:buFont typeface="Calibri"/>
              <a:buNone/>
            </a:pPr>
            <a:r>
              <a:rPr lang="en-US" sz="1400">
                <a:latin typeface="Lato"/>
                <a:ea typeface="Lato"/>
                <a:cs typeface="Lato"/>
                <a:sym typeface="Lato"/>
              </a:rPr>
              <a:t>State law includes provisions for certification of school staff working in American Indian Language and Culture Education. Licenses are available for: Indian Home-School Coordinator (924) , Language and Culture Aide (925), Indian Language Teacher (926), Indian History and Culture Teacher (927), School Counselor--Indian Language and Culture (963).</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 Wisconsin American Indian Studies listserv allows you to receive updates and announcements and to correspond with others interested in American Indian Studies and education of American Indian students.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Calendar of Events shares events and programming across Wisconsin and the United States.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144" name="Google Shape;144;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The Wisconsin legislature in 1989 intended these requirements to address the controversy that followed the 1983 Voigt decision, which affirmed the Lake Superior Band of Chippewa or Ojibwe treaty-based right to hunt, fish, and gather within the ceded territory under the treaties of 1837 and 1842.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 Wisconsin legislature at the time recognized that at the heart of the tension was a fundamental misunderstanding of treaty rights and tribal sovereignty, and passed legislation to ensure that these topics would be included in the K-12 curriculum in public schools.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45" name="Google Shape;4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Note: the Wisconsin legislature at the time further recognized that the controversy was only partially about Lake Superior Band of Chippewa or Ojibwe treaty rights.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They identified several related issues and included language in the 1989-1991 biennial budget designed to remedy each one. Thus, those mentioning “Wisconsin Act 31” in the context of education are likely referring to the Wisconsin state statutes listed above.</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52" name="Google Shape;5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This statute dealt with the most immediate cause of the controversy -- the lack of accurate, authentic information about Lake Superior Band of Chippewa or Ojibwe treaty rights.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This state statute charged the Wisconsin Department of Public Instruction (DPI) at the time with the duty to develop a suitable instructional resource to address this issue.</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The instructional resource material that was developed was </a:t>
            </a:r>
            <a:r>
              <a:rPr lang="en-US" sz="1400" i="1">
                <a:latin typeface="Lato"/>
                <a:ea typeface="Lato"/>
                <a:cs typeface="Lato"/>
                <a:sym typeface="Lato"/>
              </a:rPr>
              <a:t>Classroom Activities on Chippewa Treaty Rights </a:t>
            </a:r>
            <a:r>
              <a:rPr lang="en-US" sz="1400" i="0">
                <a:latin typeface="Lato"/>
                <a:ea typeface="Lato"/>
                <a:cs typeface="Lato"/>
                <a:sym typeface="Lato"/>
              </a:rPr>
              <a:t>(1991)</a:t>
            </a:r>
            <a:r>
              <a:rPr lang="en-US" sz="1400">
                <a:latin typeface="Lato"/>
                <a:ea typeface="Lato"/>
                <a:cs typeface="Lato"/>
                <a:sym typeface="Lato"/>
              </a:rPr>
              <a:t>. It was developed by a team of authors from the University of Wisconsin-Eau Claire led by Ronald N. Satz, Rick St. Germaine, and Anthony Gulig. This material developed a series of activities designed to promote an understanding of the historical, cultural, and legal issues related to Lake Superior Band Chippewa or Ojibwe treaty rights.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70" name="Google Shape;7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This indicated there was a great need for measures designed to promote a greater understanding of human diversity.</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Note: Wisconsin is a local control state, which means it is up to local school boards to determine what their instructional program or curriculum will consist of for their school district under state law.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77" name="Google Shape;7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400">
                <a:latin typeface="Lato"/>
                <a:ea typeface="Lato"/>
                <a:cs typeface="Lato"/>
                <a:sym typeface="Lato"/>
              </a:rPr>
              <a:t>Beginning July 1, 1991, the state superintendent may not grant to any person a license to teach unless the person has received instruction in the study of minority group relations, including the history, culture, and tribal sovereignty of the federally recognized tribes and bands located in the state.</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84" name="Google Shape;8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Efforts to provide accurate, authentic information depend on the use of quality instructional materials that are free of bias and stereotypes.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Note: in order to prepare students to live in a diverse world, they must be exposed to resources that reflect one.</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92" name="Google Shape;9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a:latin typeface="Lato"/>
                <a:ea typeface="Lato"/>
                <a:cs typeface="Lato"/>
                <a:sym typeface="Lato"/>
              </a:rPr>
              <a:t>Many consider this state statute to be the heart of “Wisconsin Act 31” requirements.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For purposes of this state statute, the elementary grades are K-8, and Wisconsin school districts typically include these topics in one or more of the following classes: fourth grade Wisconsin history; fifth grade U.S. history; seventh grade civics; and eighth grade U.S. history. </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a:p>
            <a:pPr marL="0" lvl="0" indent="0" algn="l" rtl="0">
              <a:spcBef>
                <a:spcPts val="0"/>
              </a:spcBef>
              <a:spcAft>
                <a:spcPts val="0"/>
              </a:spcAft>
              <a:buNone/>
            </a:pPr>
            <a:r>
              <a:rPr lang="en-US" sz="1400">
                <a:latin typeface="Lato"/>
                <a:ea typeface="Lato"/>
                <a:cs typeface="Lato"/>
                <a:sym typeface="Lato"/>
              </a:rPr>
              <a:t>High schools offer this instruction in a variety of courses and some infuse American Indian history, culture, and tribal sovereignty throughout their social studies courses.</a:t>
            </a:r>
            <a:endParaRPr sz="1400">
              <a:latin typeface="Lato"/>
              <a:ea typeface="Lato"/>
              <a:cs typeface="Lato"/>
              <a:sym typeface="Lato"/>
            </a:endParaRPr>
          </a:p>
          <a:p>
            <a:pPr marL="0" lvl="0" indent="0" algn="l" rtl="0">
              <a:spcBef>
                <a:spcPts val="0"/>
              </a:spcBef>
              <a:spcAft>
                <a:spcPts val="0"/>
              </a:spcAft>
              <a:buNone/>
            </a:pPr>
            <a:endParaRPr sz="1400">
              <a:latin typeface="Lato"/>
              <a:ea typeface="Lato"/>
              <a:cs typeface="Lato"/>
              <a:sym typeface="Lato"/>
            </a:endParaRPr>
          </a:p>
        </p:txBody>
      </p:sp>
      <p:sp>
        <p:nvSpPr>
          <p:cNvPr id="100" name="Google Shape;10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3"/>
        <p:cNvGrpSpPr/>
        <p:nvPr/>
      </p:nvGrpSpPr>
      <p:grpSpPr>
        <a:xfrm>
          <a:off x="0" y="0"/>
          <a:ext cx="0" cy="0"/>
          <a:chOff x="0" y="0"/>
          <a:chExt cx="0" cy="0"/>
        </a:xfrm>
      </p:grpSpPr>
      <p:sp>
        <p:nvSpPr>
          <p:cNvPr id="14" name="Google Shape;14;p17"/>
          <p:cNvSpPr txBox="1">
            <a:spLocks noGrp="1"/>
          </p:cNvSpPr>
          <p:nvPr>
            <p:ph type="body" idx="1"/>
          </p:nvPr>
        </p:nvSpPr>
        <p:spPr>
          <a:xfrm>
            <a:off x="1416575" y="1293834"/>
            <a:ext cx="6311370" cy="1262666"/>
          </a:xfrm>
          <a:prstGeom prst="rect">
            <a:avLst/>
          </a:prstGeom>
          <a:noFill/>
          <a:ln>
            <a:noFill/>
          </a:ln>
        </p:spPr>
        <p:txBody>
          <a:bodyPr spcFirstLastPara="1" wrap="square" lIns="91425" tIns="45700" rIns="91425" bIns="45700" anchor="t" anchorCtr="0">
            <a:noAutofit/>
          </a:bodyPr>
          <a:lstStyle>
            <a:lvl1pPr marL="457200" lvl="0" indent="-228600" algn="ctr">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17"/>
          <p:cNvSpPr txBox="1">
            <a:spLocks noGrp="1"/>
          </p:cNvSpPr>
          <p:nvPr>
            <p:ph type="body" idx="2"/>
          </p:nvPr>
        </p:nvSpPr>
        <p:spPr>
          <a:xfrm>
            <a:off x="5458013" y="3035370"/>
            <a:ext cx="2228771" cy="112387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3000"/>
              </a:spcBef>
              <a:spcAft>
                <a:spcPts val="0"/>
              </a:spcAft>
              <a:buClr>
                <a:schemeClr val="dk1"/>
              </a:buClr>
              <a:buSzPts val="1465"/>
              <a:buNone/>
              <a:defRPr sz="1465"/>
            </a:lvl2pPr>
            <a:lvl3pPr marL="1371600" lvl="2" indent="-228600" algn="l">
              <a:lnSpc>
                <a:spcPct val="100000"/>
              </a:lnSpc>
              <a:spcBef>
                <a:spcPts val="375"/>
              </a:spcBef>
              <a:spcAft>
                <a:spcPts val="0"/>
              </a:spcAft>
              <a:buClr>
                <a:schemeClr val="dk1"/>
              </a:buClr>
              <a:buSzPts val="1465"/>
              <a:buNone/>
              <a:defRPr sz="1465"/>
            </a:lvl3pPr>
            <a:lvl4pPr marL="1828800" lvl="3" indent="-228600" algn="l">
              <a:lnSpc>
                <a:spcPct val="100000"/>
              </a:lnSpc>
              <a:spcBef>
                <a:spcPts val="375"/>
              </a:spcBef>
              <a:spcAft>
                <a:spcPts val="0"/>
              </a:spcAft>
              <a:buClr>
                <a:schemeClr val="dk1"/>
              </a:buClr>
              <a:buSzPts val="1465"/>
              <a:buNone/>
              <a:defRPr sz="1465"/>
            </a:lvl4pPr>
            <a:lvl5pPr marL="2286000" lvl="4" indent="-228600" algn="l">
              <a:lnSpc>
                <a:spcPct val="100000"/>
              </a:lnSpc>
              <a:spcBef>
                <a:spcPts val="375"/>
              </a:spcBef>
              <a:spcAft>
                <a:spcPts val="0"/>
              </a:spcAft>
              <a:buClr>
                <a:schemeClr val="dk1"/>
              </a:buClr>
              <a:buSzPts val="1465"/>
              <a:buNone/>
              <a:defRPr sz="1465"/>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16" name="Google Shape;16;p17"/>
          <p:cNvPicPr preferRelativeResize="0"/>
          <p:nvPr/>
        </p:nvPicPr>
        <p:blipFill rotWithShape="1">
          <a:blip r:embed="rId2">
            <a:alphaModFix/>
          </a:blip>
          <a:srcRect t="3724" b="9439"/>
          <a:stretch/>
        </p:blipFill>
        <p:spPr>
          <a:xfrm>
            <a:off x="0" y="3392384"/>
            <a:ext cx="9141824" cy="17511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charRg st="1" end="1"/>
                                            </p:txEl>
                                          </p:spTgt>
                                        </p:tgtEl>
                                        <p:attrNameLst>
                                          <p:attrName>style.visibility</p:attrName>
                                        </p:attrNameLst>
                                      </p:cBhvr>
                                      <p:to>
                                        <p:strVal val="visible"/>
                                      </p:to>
                                    </p:set>
                                    <p:animEffect transition="in" filter="fade">
                                      <p:cBhvr>
                                        <p:cTn id="12" dur="750"/>
                                        <p:tgtEl>
                                          <p:spTgt spid="14">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charRg st="1" end="1"/>
                                            </p:txEl>
                                          </p:spTgt>
                                        </p:tgtEl>
                                        <p:attrNameLst>
                                          <p:attrName>style.visibility</p:attrName>
                                        </p:attrNameLst>
                                      </p:cBhvr>
                                      <p:to>
                                        <p:strVal val="visible"/>
                                      </p:to>
                                    </p:set>
                                    <p:animEffect transition="in" filter="fade">
                                      <p:cBhvr>
                                        <p:cTn id="17" dur="750"/>
                                        <p:tgtEl>
                                          <p:spTgt spid="14">
                                            <p:txEl>
                                              <p:char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charRg st="1" end="1"/>
                                            </p:txEl>
                                          </p:spTgt>
                                        </p:tgtEl>
                                        <p:attrNameLst>
                                          <p:attrName>style.visibility</p:attrName>
                                        </p:attrNameLst>
                                      </p:cBhvr>
                                      <p:to>
                                        <p:strVal val="visible"/>
                                      </p:to>
                                    </p:set>
                                    <p:animEffect transition="in" filter="fade">
                                      <p:cBhvr>
                                        <p:cTn id="22" dur="750"/>
                                        <p:tgtEl>
                                          <p:spTgt spid="14">
                                            <p:txEl>
                                              <p:char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charRg st="1" end="1"/>
                                            </p:txEl>
                                          </p:spTgt>
                                        </p:tgtEl>
                                        <p:attrNameLst>
                                          <p:attrName>style.visibility</p:attrName>
                                        </p:attrNameLst>
                                      </p:cBhvr>
                                      <p:to>
                                        <p:strVal val="visible"/>
                                      </p:to>
                                    </p:set>
                                    <p:animEffect transition="in" filter="fade">
                                      <p:cBhvr>
                                        <p:cTn id="27" dur="750"/>
                                        <p:tgtEl>
                                          <p:spTgt spid="14">
                                            <p:txEl>
                                              <p:char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charRg st="1" end="1"/>
                                            </p:txEl>
                                          </p:spTgt>
                                        </p:tgtEl>
                                        <p:attrNameLst>
                                          <p:attrName>style.visibility</p:attrName>
                                        </p:attrNameLst>
                                      </p:cBhvr>
                                      <p:to>
                                        <p:strVal val="visible"/>
                                      </p:to>
                                    </p:set>
                                    <p:animEffect transition="in" filter="fade">
                                      <p:cBhvr>
                                        <p:cTn id="32" dur="750"/>
                                        <p:tgtEl>
                                          <p:spTgt spid="14">
                                            <p:txEl>
                                              <p:char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charRg st="1" end="1"/>
                                            </p:txEl>
                                          </p:spTgt>
                                        </p:tgtEl>
                                        <p:attrNameLst>
                                          <p:attrName>style.visibility</p:attrName>
                                        </p:attrNameLst>
                                      </p:cBhvr>
                                      <p:to>
                                        <p:strVal val="visible"/>
                                      </p:to>
                                    </p:set>
                                    <p:animEffect transition="in" filter="fade">
                                      <p:cBhvr>
                                        <p:cTn id="37" dur="750"/>
                                        <p:tgtEl>
                                          <p:spTgt spid="14">
                                            <p:txEl>
                                              <p:char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xEl>
                                              <p:charRg st="1" end="1"/>
                                            </p:txEl>
                                          </p:spTgt>
                                        </p:tgtEl>
                                        <p:attrNameLst>
                                          <p:attrName>style.visibility</p:attrName>
                                        </p:attrNameLst>
                                      </p:cBhvr>
                                      <p:to>
                                        <p:strVal val="visible"/>
                                      </p:to>
                                    </p:set>
                                    <p:animEffect transition="in" filter="fade">
                                      <p:cBhvr>
                                        <p:cTn id="42" dur="750"/>
                                        <p:tgtEl>
                                          <p:spTgt spid="14">
                                            <p:txEl>
                                              <p:char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charRg st="1" end="1"/>
                                            </p:txEl>
                                          </p:spTgt>
                                        </p:tgtEl>
                                        <p:attrNameLst>
                                          <p:attrName>style.visibility</p:attrName>
                                        </p:attrNameLst>
                                      </p:cBhvr>
                                      <p:to>
                                        <p:strVal val="visible"/>
                                      </p:to>
                                    </p:set>
                                    <p:animEffect transition="in" filter="fade">
                                      <p:cBhvr>
                                        <p:cTn id="47" dur="750"/>
                                        <p:tgtEl>
                                          <p:spTgt spid="14">
                                            <p:txEl>
                                              <p:charRg st="1" end="1"/>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animEffect transition="in" filter="fade">
                                      <p:cBhvr>
                                        <p:cTn id="51" dur="750"/>
                                        <p:tgtEl>
                                          <p:spTgt spid="15">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5">
                                            <p:txEl>
                                              <p:charRg st="1" end="1"/>
                                            </p:txEl>
                                          </p:spTgt>
                                        </p:tgtEl>
                                        <p:attrNameLst>
                                          <p:attrName>style.visibility</p:attrName>
                                        </p:attrNameLst>
                                      </p:cBhvr>
                                      <p:to>
                                        <p:strVal val="visible"/>
                                      </p:to>
                                    </p:set>
                                    <p:animEffect transition="in" filter="fade">
                                      <p:cBhvr>
                                        <p:cTn id="55" dur="750"/>
                                        <p:tgtEl>
                                          <p:spTgt spid="15">
                                            <p:txEl>
                                              <p:char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15">
                                            <p:txEl>
                                              <p:charRg st="1" end="1"/>
                                            </p:txEl>
                                          </p:spTgt>
                                        </p:tgtEl>
                                        <p:attrNameLst>
                                          <p:attrName>style.visibility</p:attrName>
                                        </p:attrNameLst>
                                      </p:cBhvr>
                                      <p:to>
                                        <p:strVal val="visible"/>
                                      </p:to>
                                    </p:set>
                                    <p:animEffect transition="in" filter="fade">
                                      <p:cBhvr>
                                        <p:cTn id="59" dur="750"/>
                                        <p:tgtEl>
                                          <p:spTgt spid="15">
                                            <p:txEl>
                                              <p:charRg st="1" end="1"/>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5">
                                            <p:txEl>
                                              <p:charRg st="1" end="1"/>
                                            </p:txEl>
                                          </p:spTgt>
                                        </p:tgtEl>
                                        <p:attrNameLst>
                                          <p:attrName>style.visibility</p:attrName>
                                        </p:attrNameLst>
                                      </p:cBhvr>
                                      <p:to>
                                        <p:strVal val="visible"/>
                                      </p:to>
                                    </p:set>
                                    <p:animEffect transition="in" filter="fade">
                                      <p:cBhvr>
                                        <p:cTn id="63" dur="750"/>
                                        <p:tgtEl>
                                          <p:spTgt spid="15">
                                            <p:txEl>
                                              <p:charRg st="1" end="1"/>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15">
                                            <p:txEl>
                                              <p:charRg st="1" end="1"/>
                                            </p:txEl>
                                          </p:spTgt>
                                        </p:tgtEl>
                                        <p:attrNameLst>
                                          <p:attrName>style.visibility</p:attrName>
                                        </p:attrNameLst>
                                      </p:cBhvr>
                                      <p:to>
                                        <p:strVal val="visible"/>
                                      </p:to>
                                    </p:set>
                                    <p:animEffect transition="in" filter="fade">
                                      <p:cBhvr>
                                        <p:cTn id="67" dur="750"/>
                                        <p:tgtEl>
                                          <p:spTgt spid="15">
                                            <p:txEl>
                                              <p:charRg st="1" end="1"/>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15">
                                            <p:txEl>
                                              <p:charRg st="1" end="1"/>
                                            </p:txEl>
                                          </p:spTgt>
                                        </p:tgtEl>
                                        <p:attrNameLst>
                                          <p:attrName>style.visibility</p:attrName>
                                        </p:attrNameLst>
                                      </p:cBhvr>
                                      <p:to>
                                        <p:strVal val="visible"/>
                                      </p:to>
                                    </p:set>
                                    <p:animEffect transition="in" filter="fade">
                                      <p:cBhvr>
                                        <p:cTn id="71" dur="750"/>
                                        <p:tgtEl>
                                          <p:spTgt spid="15">
                                            <p:txEl>
                                              <p:charRg st="1" end="1"/>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15">
                                            <p:txEl>
                                              <p:charRg st="1" end="1"/>
                                            </p:txEl>
                                          </p:spTgt>
                                        </p:tgtEl>
                                        <p:attrNameLst>
                                          <p:attrName>style.visibility</p:attrName>
                                        </p:attrNameLst>
                                      </p:cBhvr>
                                      <p:to>
                                        <p:strVal val="visible"/>
                                      </p:to>
                                    </p:set>
                                    <p:animEffect transition="in" filter="fade">
                                      <p:cBhvr>
                                        <p:cTn id="75" dur="750"/>
                                        <p:tgtEl>
                                          <p:spTgt spid="15">
                                            <p:txEl>
                                              <p:charRg st="1" end="1"/>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5">
                                            <p:txEl>
                                              <p:charRg st="1" end="1"/>
                                            </p:txEl>
                                          </p:spTgt>
                                        </p:tgtEl>
                                        <p:attrNameLst>
                                          <p:attrName>style.visibility</p:attrName>
                                        </p:attrNameLst>
                                      </p:cBhvr>
                                      <p:to>
                                        <p:strVal val="visible"/>
                                      </p:to>
                                    </p:set>
                                    <p:animEffect transition="in" filter="fade">
                                      <p:cBhvr>
                                        <p:cTn id="79" dur="750"/>
                                        <p:tgtEl>
                                          <p:spTgt spid="15">
                                            <p:txEl>
                                              <p:charRg st="1" end="1"/>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15">
                                            <p:txEl>
                                              <p:charRg st="1" end="1"/>
                                            </p:txEl>
                                          </p:spTgt>
                                        </p:tgtEl>
                                        <p:attrNameLst>
                                          <p:attrName>style.visibility</p:attrName>
                                        </p:attrNameLst>
                                      </p:cBhvr>
                                      <p:to>
                                        <p:strVal val="visible"/>
                                      </p:to>
                                    </p:set>
                                    <p:animEffect transition="in" filter="fade">
                                      <p:cBhvr>
                                        <p:cTn id="83" dur="750"/>
                                        <p:tgtEl>
                                          <p:spTgt spid="15">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only">
  <p:cSld name="Text only">
    <p:spTree>
      <p:nvGrpSpPr>
        <p:cNvPr id="1" name="Shape 17"/>
        <p:cNvGrpSpPr/>
        <p:nvPr/>
      </p:nvGrpSpPr>
      <p:grpSpPr>
        <a:xfrm>
          <a:off x="0" y="0"/>
          <a:ext cx="0" cy="0"/>
          <a:chOff x="0" y="0"/>
          <a:chExt cx="0" cy="0"/>
        </a:xfrm>
      </p:grpSpPr>
      <p:sp>
        <p:nvSpPr>
          <p:cNvPr id="18" name="Google Shape;18;p18"/>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9" name="Google Shape;19;p18"/>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18"/>
          <p:cNvSpPr txBox="1">
            <a:spLocks noGrp="1"/>
          </p:cNvSpPr>
          <p:nvPr>
            <p:ph type="body" idx="2"/>
          </p:nvPr>
        </p:nvSpPr>
        <p:spPr>
          <a:xfrm>
            <a:off x="2052028" y="1197429"/>
            <a:ext cx="5046877" cy="2512779"/>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1758"/>
              <a:buNone/>
              <a:defRPr sz="1758"/>
            </a:lvl2pPr>
            <a:lvl3pPr marL="1371600" lvl="2" indent="-228600" algn="l">
              <a:lnSpc>
                <a:spcPct val="90000"/>
              </a:lnSpc>
              <a:spcBef>
                <a:spcPts val="375"/>
              </a:spcBef>
              <a:spcAft>
                <a:spcPts val="0"/>
              </a:spcAft>
              <a:buClr>
                <a:schemeClr val="dk1"/>
              </a:buClr>
              <a:buSzPts val="1758"/>
              <a:buNone/>
              <a:defRPr sz="1758"/>
            </a:lvl3pPr>
            <a:lvl4pPr marL="1828800" lvl="3" indent="-228600" algn="l">
              <a:lnSpc>
                <a:spcPct val="90000"/>
              </a:lnSpc>
              <a:spcBef>
                <a:spcPts val="375"/>
              </a:spcBef>
              <a:spcAft>
                <a:spcPts val="0"/>
              </a:spcAft>
              <a:buClr>
                <a:schemeClr val="dk1"/>
              </a:buClr>
              <a:buSzPts val="1758"/>
              <a:buNone/>
              <a:defRPr sz="1758"/>
            </a:lvl4pPr>
            <a:lvl5pPr marL="2286000" lvl="4" indent="-228600" algn="l">
              <a:lnSpc>
                <a:spcPct val="90000"/>
              </a:lnSpc>
              <a:spcBef>
                <a:spcPts val="375"/>
              </a:spcBef>
              <a:spcAft>
                <a:spcPts val="0"/>
              </a:spcAft>
              <a:buClr>
                <a:schemeClr val="dk1"/>
              </a:buClr>
              <a:buSzPts val="1758"/>
              <a:buNone/>
              <a:defRPr sz="1758"/>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21" name="Google Shape;21;p18"/>
          <p:cNvPicPr preferRelativeResize="0"/>
          <p:nvPr/>
        </p:nvPicPr>
        <p:blipFill rotWithShape="1">
          <a:blip r:embed="rId2">
            <a:alphaModFix/>
          </a:blip>
          <a:srcRect l="109" t="7102" b="33564"/>
          <a:stretch/>
        </p:blipFill>
        <p:spPr>
          <a:xfrm>
            <a:off x="-8814" y="3710690"/>
            <a:ext cx="9152873" cy="143629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with image">
  <p:cSld name="Text with image">
    <p:spTree>
      <p:nvGrpSpPr>
        <p:cNvPr id="1" name="Shape 22"/>
        <p:cNvGrpSpPr/>
        <p:nvPr/>
      </p:nvGrpSpPr>
      <p:grpSpPr>
        <a:xfrm>
          <a:off x="0" y="0"/>
          <a:ext cx="0" cy="0"/>
          <a:chOff x="0" y="0"/>
          <a:chExt cx="0" cy="0"/>
        </a:xfrm>
      </p:grpSpPr>
      <p:sp>
        <p:nvSpPr>
          <p:cNvPr id="23" name="Google Shape;23;p19"/>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19"/>
          <p:cNvSpPr txBox="1">
            <a:spLocks noGrp="1"/>
          </p:cNvSpPr>
          <p:nvPr>
            <p:ph type="body" idx="2"/>
          </p:nvPr>
        </p:nvSpPr>
        <p:spPr>
          <a:xfrm>
            <a:off x="942822" y="1277258"/>
            <a:ext cx="3993459" cy="2329521"/>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2400"/>
              <a:buNone/>
              <a:defRPr/>
            </a:lvl2pPr>
            <a:lvl3pPr marL="1371600" lvl="2" indent="-228600" algn="l">
              <a:lnSpc>
                <a:spcPct val="150000"/>
              </a:lnSpc>
              <a:spcBef>
                <a:spcPts val="375"/>
              </a:spcBef>
              <a:spcAft>
                <a:spcPts val="0"/>
              </a:spcAft>
              <a:buClr>
                <a:schemeClr val="dk1"/>
              </a:buClr>
              <a:buSzPts val="1500"/>
              <a:buNone/>
              <a:defRPr/>
            </a:lvl3pPr>
            <a:lvl4pPr marL="1828800" lvl="3" indent="-228600" algn="l">
              <a:lnSpc>
                <a:spcPct val="150000"/>
              </a:lnSpc>
              <a:spcBef>
                <a:spcPts val="375"/>
              </a:spcBef>
              <a:spcAft>
                <a:spcPts val="0"/>
              </a:spcAft>
              <a:buClr>
                <a:schemeClr val="dk1"/>
              </a:buClr>
              <a:buSzPts val="1350"/>
              <a:buNone/>
              <a:defRPr/>
            </a:lvl4pPr>
            <a:lvl5pPr marL="2286000" lvl="4" indent="-228600" algn="l">
              <a:lnSpc>
                <a:spcPct val="150000"/>
              </a:lnSpc>
              <a:spcBef>
                <a:spcPts val="375"/>
              </a:spcBef>
              <a:spcAft>
                <a:spcPts val="0"/>
              </a:spcAft>
              <a:buClr>
                <a:schemeClr val="dk1"/>
              </a:buClr>
              <a:buSzPts val="1350"/>
              <a:buNone/>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19"/>
          <p:cNvSpPr>
            <a:spLocks noGrp="1"/>
          </p:cNvSpPr>
          <p:nvPr>
            <p:ph type="pic" idx="3"/>
          </p:nvPr>
        </p:nvSpPr>
        <p:spPr>
          <a:xfrm>
            <a:off x="5262429" y="1291773"/>
            <a:ext cx="3420446" cy="3090606"/>
          </a:xfrm>
          <a:prstGeom prst="rect">
            <a:avLst/>
          </a:prstGeom>
          <a:noFill/>
          <a:ln>
            <a:noFill/>
          </a:ln>
        </p:spPr>
      </p:sp>
      <p:pic>
        <p:nvPicPr>
          <p:cNvPr id="26" name="Google Shape;26;p19"/>
          <p:cNvPicPr preferRelativeResize="0"/>
          <p:nvPr/>
        </p:nvPicPr>
        <p:blipFill rotWithShape="1">
          <a:blip r:embed="rId2">
            <a:alphaModFix/>
          </a:blip>
          <a:srcRect l="109" t="7102" b="33564"/>
          <a:stretch/>
        </p:blipFill>
        <p:spPr>
          <a:xfrm>
            <a:off x="-8814" y="3710690"/>
            <a:ext cx="9152873" cy="1436291"/>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27"/>
        <p:cNvGrpSpPr/>
        <p:nvPr/>
      </p:nvGrpSpPr>
      <p:grpSpPr>
        <a:xfrm>
          <a:off x="0" y="0"/>
          <a:ext cx="0" cy="0"/>
          <a:chOff x="0" y="0"/>
          <a:chExt cx="0" cy="0"/>
        </a:xfrm>
      </p:grpSpPr>
      <p:sp>
        <p:nvSpPr>
          <p:cNvPr id="28" name="Google Shape;28;p20"/>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29" name="Google Shape;29;p20"/>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 name="Google Shape;30;p20"/>
          <p:cNvSpPr>
            <a:spLocks noGrp="1"/>
          </p:cNvSpPr>
          <p:nvPr>
            <p:ph type="media" idx="2"/>
          </p:nvPr>
        </p:nvSpPr>
        <p:spPr>
          <a:xfrm>
            <a:off x="2042012" y="1304873"/>
            <a:ext cx="5045075" cy="2530475"/>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31" name="Google Shape;31;p20"/>
          <p:cNvPicPr preferRelativeResize="0"/>
          <p:nvPr/>
        </p:nvPicPr>
        <p:blipFill rotWithShape="1">
          <a:blip r:embed="rId2">
            <a:alphaModFix/>
          </a:blip>
          <a:srcRect l="109" t="7102" b="33564"/>
          <a:stretch/>
        </p:blipFill>
        <p:spPr>
          <a:xfrm>
            <a:off x="-8814" y="3710690"/>
            <a:ext cx="9152873" cy="143629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XL image">
  <p:cSld name="XL image">
    <p:spTree>
      <p:nvGrpSpPr>
        <p:cNvPr id="1" name="Shape 32"/>
        <p:cNvGrpSpPr/>
        <p:nvPr/>
      </p:nvGrpSpPr>
      <p:grpSpPr>
        <a:xfrm>
          <a:off x="0" y="0"/>
          <a:ext cx="0" cy="0"/>
          <a:chOff x="0" y="0"/>
          <a:chExt cx="0" cy="0"/>
        </a:xfrm>
      </p:grpSpPr>
      <p:sp>
        <p:nvSpPr>
          <p:cNvPr id="33" name="Google Shape;33;p21"/>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34" name="Google Shape;34;p21"/>
          <p:cNvPicPr preferRelativeResize="0"/>
          <p:nvPr/>
        </p:nvPicPr>
        <p:blipFill rotWithShape="1">
          <a:blip r:embed="rId2">
            <a:alphaModFix/>
          </a:blip>
          <a:srcRect l="109" t="7102" b="33564"/>
          <a:stretch/>
        </p:blipFill>
        <p:spPr>
          <a:xfrm>
            <a:off x="-8873" y="4598378"/>
            <a:ext cx="9152873" cy="57150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body" idx="1"/>
          </p:nvPr>
        </p:nvSpPr>
        <p:spPr>
          <a:xfrm>
            <a:off x="2184116" y="1364104"/>
            <a:ext cx="4762552" cy="2478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L="914400" marR="0" lvl="1" indent="-228600"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 name="Google Shape;11;p16"/>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12" name="Google Shape;12;p16"/>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3600"/>
              <a:buFont typeface="Lato Black"/>
              <a:buNone/>
              <a:defRPr sz="3600" b="0" i="0" u="none" strike="noStrike" cap="none">
                <a:solidFill>
                  <a:schemeClr val="lt1"/>
                </a:solidFill>
                <a:latin typeface="Lato Black"/>
                <a:ea typeface="Lato Black"/>
                <a:cs typeface="Lato Black"/>
                <a:sym typeface="Lato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avid.o'connor@dpi.wi.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dpi.wi.gov/amin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body" idx="1"/>
          </p:nvPr>
        </p:nvSpPr>
        <p:spPr>
          <a:xfrm>
            <a:off x="0" y="951271"/>
            <a:ext cx="9144000" cy="1290483"/>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0"/>
              </a:spcBef>
              <a:spcAft>
                <a:spcPts val="0"/>
              </a:spcAft>
              <a:buClr>
                <a:srgbClr val="333399"/>
              </a:buClr>
              <a:buSzPts val="4000"/>
              <a:buNone/>
            </a:pPr>
            <a:r>
              <a:rPr lang="en-US" sz="4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American Indian Studies </a:t>
            </a:r>
            <a:br>
              <a:rPr lang="en-US" sz="4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br>
            <a:r>
              <a:rPr lang="en-US" sz="400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Wisconsin Act 31</a:t>
            </a:r>
            <a:endParaRPr/>
          </a:p>
        </p:txBody>
      </p:sp>
      <p:pic>
        <p:nvPicPr>
          <p:cNvPr id="41" name="Google Shape;41;p1" descr="A map of the united states of america&#10;&#10;Description automatically generated"/>
          <p:cNvPicPr preferRelativeResize="0"/>
          <p:nvPr/>
        </p:nvPicPr>
        <p:blipFill rotWithShape="1">
          <a:blip r:embed="rId3">
            <a:alphaModFix/>
          </a:blip>
          <a:srcRect/>
          <a:stretch/>
        </p:blipFill>
        <p:spPr>
          <a:xfrm>
            <a:off x="6600191" y="1596512"/>
            <a:ext cx="2490019" cy="26484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0"/>
          <p:cNvSpPr txBox="1">
            <a:spLocks noGrp="1"/>
          </p:cNvSpPr>
          <p:nvPr>
            <p:ph type="body" idx="1"/>
          </p:nvPr>
        </p:nvSpPr>
        <p:spPr>
          <a:xfrm>
            <a:off x="0" y="0"/>
            <a:ext cx="9144000" cy="789039"/>
          </a:xfrm>
          <a:prstGeom prst="rect">
            <a:avLst/>
          </a:prstGeom>
          <a:noFill/>
          <a:ln>
            <a:noFill/>
          </a:ln>
        </p:spPr>
        <p:txBody>
          <a:bodyPr spcFirstLastPara="1" wrap="square" lIns="91425" tIns="45700" rIns="91425" bIns="45700" anchor="ctr" anchorCtr="0">
            <a:normAutofit fontScale="25000" lnSpcReduction="20000"/>
          </a:bodyPr>
          <a:lstStyle/>
          <a:p>
            <a:pPr marL="0" lvl="0" indent="0" algn="ctr" rtl="0">
              <a:lnSpc>
                <a:spcPct val="100000"/>
              </a:lnSpc>
              <a:spcBef>
                <a:spcPts val="0"/>
              </a:spcBef>
              <a:spcAft>
                <a:spcPts val="0"/>
              </a:spcAft>
              <a:buClr>
                <a:schemeClr val="lt1"/>
              </a:buClr>
              <a:buSzPct val="100000"/>
              <a:buNone/>
            </a:pPr>
            <a:endParaRPr sz="12800"/>
          </a:p>
          <a:p>
            <a:pPr marL="0" lvl="0" indent="0" algn="ctr" rtl="0">
              <a:lnSpc>
                <a:spcPct val="100000"/>
              </a:lnSpc>
              <a:spcBef>
                <a:spcPts val="3000"/>
              </a:spcBef>
              <a:spcAft>
                <a:spcPts val="0"/>
              </a:spcAft>
              <a:buClr>
                <a:schemeClr val="lt1"/>
              </a:buClr>
              <a:buSzPct val="100000"/>
              <a:buNone/>
            </a:pPr>
            <a:r>
              <a:rPr lang="en-US" sz="12800"/>
              <a:t>American Indian Studies Program –                    Activities and Services</a:t>
            </a:r>
            <a:endParaRPr/>
          </a:p>
          <a:p>
            <a:pPr marL="0" lvl="0" indent="0" algn="ctr" rtl="0">
              <a:lnSpc>
                <a:spcPct val="100000"/>
              </a:lnSpc>
              <a:spcBef>
                <a:spcPts val="3000"/>
              </a:spcBef>
              <a:spcAft>
                <a:spcPts val="0"/>
              </a:spcAft>
              <a:buClr>
                <a:schemeClr val="lt1"/>
              </a:buClr>
              <a:buSzPct val="100000"/>
              <a:buNone/>
            </a:pPr>
            <a:endParaRPr/>
          </a:p>
        </p:txBody>
      </p:sp>
      <p:sp>
        <p:nvSpPr>
          <p:cNvPr id="117" name="Google Shape;117;p10"/>
          <p:cNvSpPr txBox="1">
            <a:spLocks noGrp="1"/>
          </p:cNvSpPr>
          <p:nvPr>
            <p:ph type="body" idx="2"/>
          </p:nvPr>
        </p:nvSpPr>
        <p:spPr>
          <a:xfrm>
            <a:off x="506350" y="995082"/>
            <a:ext cx="8247300" cy="2935343"/>
          </a:xfrm>
          <a:prstGeom prst="rect">
            <a:avLst/>
          </a:prstGeom>
          <a:noFill/>
          <a:ln>
            <a:noFill/>
          </a:ln>
        </p:spPr>
        <p:txBody>
          <a:bodyPr spcFirstLastPara="1" wrap="square" lIns="91425" tIns="45700" rIns="91425" bIns="45700" anchor="t" anchorCtr="0">
            <a:normAutofit fontScale="85000" lnSpcReduction="20000"/>
          </a:bodyPr>
          <a:lstStyle/>
          <a:p>
            <a:pPr marL="457200" lvl="0" indent="-344249" algn="l" rtl="0">
              <a:lnSpc>
                <a:spcPct val="150000"/>
              </a:lnSpc>
              <a:spcBef>
                <a:spcPts val="0"/>
              </a:spcBef>
              <a:spcAft>
                <a:spcPts val="0"/>
              </a:spcAft>
              <a:buSzPct val="100000"/>
              <a:buChar char="●"/>
            </a:pPr>
            <a:r>
              <a:rPr lang="en-US" dirty="0"/>
              <a:t>Collecting and disseminating pertinent information and updates.</a:t>
            </a:r>
            <a:endParaRPr dirty="0"/>
          </a:p>
          <a:p>
            <a:pPr marL="457200" lvl="0" indent="-344249" algn="l" rtl="0">
              <a:lnSpc>
                <a:spcPct val="150000"/>
              </a:lnSpc>
              <a:spcBef>
                <a:spcPts val="0"/>
              </a:spcBef>
              <a:spcAft>
                <a:spcPts val="0"/>
              </a:spcAft>
              <a:buSzPct val="100000"/>
              <a:buChar char="●"/>
            </a:pPr>
            <a:r>
              <a:rPr lang="en-US" dirty="0"/>
              <a:t>Serving as DPI liaison to Indigenous nations and tribal communities of Wisconsin, and other associations and organizations: </a:t>
            </a:r>
          </a:p>
          <a:p>
            <a:pPr lvl="1" indent="-344249">
              <a:spcBef>
                <a:spcPts val="0"/>
              </a:spcBef>
              <a:buSzPct val="100000"/>
              <a:buFont typeface="Courier New" panose="02070309020205020404" pitchFamily="49" charset="0"/>
              <a:buChar char="o"/>
            </a:pPr>
            <a:r>
              <a:rPr lang="en-US" sz="2400" b="1" dirty="0"/>
              <a:t>Great Lakes Inter-Tribal Council (GLITC) </a:t>
            </a:r>
          </a:p>
          <a:p>
            <a:pPr lvl="1" indent="-344249">
              <a:spcBef>
                <a:spcPts val="0"/>
              </a:spcBef>
              <a:buSzPct val="100000"/>
              <a:buFont typeface="Courier New" panose="02070309020205020404" pitchFamily="49" charset="0"/>
              <a:buChar char="o"/>
            </a:pPr>
            <a:r>
              <a:rPr lang="en-US" sz="2400" b="1" dirty="0"/>
              <a:t>Wisconsin Indian Education Association (WIEA)</a:t>
            </a:r>
          </a:p>
          <a:p>
            <a:pPr lvl="1" indent="-344249">
              <a:spcBef>
                <a:spcPts val="0"/>
              </a:spcBef>
              <a:buSzPct val="100000"/>
              <a:buFont typeface="Courier New" panose="02070309020205020404" pitchFamily="49" charset="0"/>
              <a:buChar char="o"/>
            </a:pPr>
            <a:r>
              <a:rPr lang="en-US" sz="2400" b="1" dirty="0"/>
              <a:t>Special Committee on State-Tribal Relations</a:t>
            </a:r>
          </a:p>
          <a:p>
            <a:pPr lvl="1" indent="-344249">
              <a:spcBef>
                <a:spcPts val="0"/>
              </a:spcBef>
              <a:buSzPct val="100000"/>
              <a:buFont typeface="Courier New" panose="02070309020205020404" pitchFamily="49" charset="0"/>
              <a:buChar char="o"/>
            </a:pPr>
            <a:r>
              <a:rPr lang="en-US" sz="2400" b="1" dirty="0"/>
              <a:t>Office of Indian Education - U.S. Department of Education</a:t>
            </a:r>
            <a:endParaRPr sz="2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1"/>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American Indian Studies Program – </a:t>
            </a:r>
            <a:br>
              <a:rPr lang="en-US" sz="3200"/>
            </a:br>
            <a:r>
              <a:rPr lang="en-US" sz="3200"/>
              <a:t>DPI Publications</a:t>
            </a:r>
            <a:endParaRPr/>
          </a:p>
        </p:txBody>
      </p:sp>
      <p:sp>
        <p:nvSpPr>
          <p:cNvPr id="124" name="Google Shape;124;p11"/>
          <p:cNvSpPr txBox="1">
            <a:spLocks noGrp="1"/>
          </p:cNvSpPr>
          <p:nvPr>
            <p:ph type="body" idx="2"/>
          </p:nvPr>
        </p:nvSpPr>
        <p:spPr>
          <a:xfrm>
            <a:off x="332049" y="1197425"/>
            <a:ext cx="6162879" cy="2895300"/>
          </a:xfrm>
          <a:prstGeom prst="rect">
            <a:avLst/>
          </a:prstGeom>
          <a:noFill/>
          <a:ln>
            <a:noFill/>
          </a:ln>
        </p:spPr>
        <p:txBody>
          <a:bodyPr spcFirstLastPara="1" wrap="square" lIns="91425" tIns="45700" rIns="91425" bIns="45700" anchor="t" anchorCtr="0">
            <a:noAutofit/>
          </a:bodyPr>
          <a:lstStyle/>
          <a:p>
            <a:pPr marL="342900" lvl="0" indent="-334327" algn="l" rtl="0">
              <a:lnSpc>
                <a:spcPct val="140000"/>
              </a:lnSpc>
              <a:spcBef>
                <a:spcPts val="439"/>
              </a:spcBef>
              <a:spcAft>
                <a:spcPts val="0"/>
              </a:spcAft>
              <a:buClr>
                <a:schemeClr val="dk1"/>
              </a:buClr>
              <a:buSzPts val="1895"/>
              <a:buFont typeface="Arial"/>
              <a:buChar char="•"/>
            </a:pPr>
            <a:r>
              <a:rPr lang="en-US" sz="2000" dirty="0"/>
              <a:t>American Indian Education in Wisconsin (2015)</a:t>
            </a:r>
            <a:endParaRPr sz="2000" dirty="0"/>
          </a:p>
          <a:p>
            <a:pPr marL="342900" lvl="0" indent="-334327" algn="l" rtl="0">
              <a:lnSpc>
                <a:spcPct val="140000"/>
              </a:lnSpc>
              <a:spcBef>
                <a:spcPts val="439"/>
              </a:spcBef>
              <a:spcAft>
                <a:spcPts val="0"/>
              </a:spcAft>
              <a:buClr>
                <a:schemeClr val="dk1"/>
              </a:buClr>
              <a:buSzPts val="1895"/>
              <a:buFont typeface="Arial"/>
              <a:buChar char="•"/>
            </a:pPr>
            <a:r>
              <a:rPr lang="en-US" sz="2000" dirty="0"/>
              <a:t>Classroom </a:t>
            </a:r>
            <a:r>
              <a:rPr lang="en-US" sz="2000" b="1" dirty="0"/>
              <a:t>Activities on Chippewa Treaty </a:t>
            </a:r>
            <a:r>
              <a:rPr lang="en-US" sz="2000" dirty="0"/>
              <a:t>                              Rights </a:t>
            </a:r>
            <a:r>
              <a:rPr lang="en-US" sz="2000" b="1" dirty="0"/>
              <a:t>(1991)</a:t>
            </a:r>
            <a:endParaRPr sz="2000" dirty="0"/>
          </a:p>
          <a:p>
            <a:pPr marL="342900" lvl="0" indent="-334327" algn="l" rtl="0">
              <a:lnSpc>
                <a:spcPct val="140000"/>
              </a:lnSpc>
              <a:spcBef>
                <a:spcPts val="439"/>
              </a:spcBef>
              <a:spcAft>
                <a:spcPts val="0"/>
              </a:spcAft>
              <a:buClr>
                <a:schemeClr val="dk1"/>
              </a:buClr>
              <a:buSzPts val="1895"/>
              <a:buFont typeface="Arial"/>
              <a:buChar char="•"/>
            </a:pPr>
            <a:r>
              <a:rPr lang="en-US" sz="2000" b="1" dirty="0"/>
              <a:t>Classroom Activities on Wisconsin Indian Treaties and Tribal Sovereignty (Bulletin 1996)</a:t>
            </a:r>
            <a:endParaRPr sz="2000" dirty="0"/>
          </a:p>
          <a:p>
            <a:pPr marL="342900" lvl="0" indent="-236220" algn="l" rtl="0">
              <a:lnSpc>
                <a:spcPct val="140000"/>
              </a:lnSpc>
              <a:spcBef>
                <a:spcPts val="439"/>
              </a:spcBef>
              <a:spcAft>
                <a:spcPts val="0"/>
              </a:spcAft>
              <a:buClr>
                <a:schemeClr val="dk1"/>
              </a:buClr>
              <a:buSzPts val="1320"/>
              <a:buFont typeface="Arial"/>
              <a:buNone/>
            </a:pPr>
            <a:endParaRPr sz="1420" dirty="0"/>
          </a:p>
        </p:txBody>
      </p:sp>
      <p:pic>
        <p:nvPicPr>
          <p:cNvPr id="125" name="Google Shape;125;p11" title="Colorful Books Stacked (Blender) | A staple of books, modell… | Flickr"/>
          <p:cNvPicPr preferRelativeResize="0"/>
          <p:nvPr/>
        </p:nvPicPr>
        <p:blipFill>
          <a:blip r:embed="rId3">
            <a:alphaModFix/>
          </a:blip>
          <a:stretch>
            <a:fillRect/>
          </a:stretch>
        </p:blipFill>
        <p:spPr>
          <a:xfrm>
            <a:off x="5963475" y="1734825"/>
            <a:ext cx="3180526" cy="21177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American Indian Studies Program – </a:t>
            </a:r>
            <a:br>
              <a:rPr lang="en-US" sz="3200"/>
            </a:br>
            <a:r>
              <a:rPr lang="en-US" sz="3200"/>
              <a:t>DPI Publications</a:t>
            </a:r>
            <a:endParaRPr/>
          </a:p>
        </p:txBody>
      </p:sp>
      <p:sp>
        <p:nvSpPr>
          <p:cNvPr id="132" name="Google Shape;132;p12"/>
          <p:cNvSpPr txBox="1">
            <a:spLocks noGrp="1"/>
          </p:cNvSpPr>
          <p:nvPr>
            <p:ph type="body" idx="2"/>
          </p:nvPr>
        </p:nvSpPr>
        <p:spPr>
          <a:xfrm>
            <a:off x="3489512" y="1197425"/>
            <a:ext cx="5654487" cy="3444600"/>
          </a:xfrm>
          <a:prstGeom prst="rect">
            <a:avLst/>
          </a:prstGeom>
          <a:noFill/>
          <a:ln>
            <a:noFill/>
          </a:ln>
        </p:spPr>
        <p:txBody>
          <a:bodyPr spcFirstLastPara="1" wrap="square" lIns="91425" tIns="45700" rIns="91425" bIns="45700" anchor="t" anchorCtr="0">
            <a:normAutofit fontScale="25000" lnSpcReduction="20000"/>
          </a:bodyPr>
          <a:lstStyle/>
          <a:p>
            <a:pPr marL="342900" lvl="0" indent="-340359" algn="l" rtl="0">
              <a:lnSpc>
                <a:spcPct val="150000"/>
              </a:lnSpc>
              <a:spcBef>
                <a:spcPts val="0"/>
              </a:spcBef>
              <a:spcAft>
                <a:spcPts val="0"/>
              </a:spcAft>
              <a:buClr>
                <a:schemeClr val="dk1"/>
              </a:buClr>
              <a:buSzPct val="100000"/>
              <a:buFont typeface="Arial"/>
              <a:buChar char="•"/>
            </a:pPr>
            <a:r>
              <a:rPr lang="en-US" sz="7200" dirty="0"/>
              <a:t>Developing Agreements between Local Education Agencies and American Indian Nations and Tribal Communities: A WISCONSIN PERSPECTIVE (2017)</a:t>
            </a:r>
            <a:endParaRPr sz="7200" dirty="0"/>
          </a:p>
          <a:p>
            <a:pPr marL="342900" lvl="0" indent="-340359" algn="l" rtl="0">
              <a:lnSpc>
                <a:spcPct val="150000"/>
              </a:lnSpc>
              <a:spcBef>
                <a:spcPts val="439"/>
              </a:spcBef>
              <a:spcAft>
                <a:spcPts val="0"/>
              </a:spcAft>
              <a:buClr>
                <a:schemeClr val="dk1"/>
              </a:buClr>
              <a:buSzPct val="100000"/>
              <a:buFont typeface="Arial"/>
              <a:buChar char="•"/>
            </a:pPr>
            <a:r>
              <a:rPr lang="en-US" sz="7200" dirty="0"/>
              <a:t>Promoting Excellence for All: A Report from the State from the State Superintendent’s Task Force on Wisconsin’s Achievement Gap (2014)</a:t>
            </a:r>
            <a:endParaRPr sz="7200" dirty="0"/>
          </a:p>
          <a:p>
            <a:pPr marL="342900" lvl="0" indent="-340359" algn="l" rtl="0">
              <a:lnSpc>
                <a:spcPct val="150000"/>
              </a:lnSpc>
              <a:spcBef>
                <a:spcPts val="439"/>
              </a:spcBef>
              <a:spcAft>
                <a:spcPts val="0"/>
              </a:spcAft>
              <a:buClr>
                <a:schemeClr val="dk1"/>
              </a:buClr>
              <a:buSzPct val="100000"/>
              <a:buFont typeface="Arial"/>
              <a:buChar char="•"/>
            </a:pPr>
            <a:r>
              <a:rPr lang="en-US" sz="7200" dirty="0"/>
              <a:t>Wisconsin Act 31 Survey Report (2014)</a:t>
            </a:r>
            <a:endParaRPr sz="7200" dirty="0"/>
          </a:p>
          <a:p>
            <a:pPr marL="342900" lvl="0" indent="-259080" algn="l" rtl="0">
              <a:lnSpc>
                <a:spcPct val="150000"/>
              </a:lnSpc>
              <a:spcBef>
                <a:spcPts val="439"/>
              </a:spcBef>
              <a:spcAft>
                <a:spcPts val="0"/>
              </a:spcAft>
              <a:buClr>
                <a:schemeClr val="dk1"/>
              </a:buClr>
              <a:buSzPct val="100000"/>
              <a:buFont typeface="Arial"/>
              <a:buNone/>
            </a:pPr>
            <a:endParaRPr dirty="0"/>
          </a:p>
        </p:txBody>
      </p:sp>
      <p:pic>
        <p:nvPicPr>
          <p:cNvPr id="133" name="Google Shape;133;p12" title="HD wallpaper: Online Reports Representing Tablet Pc And Diagram ..."/>
          <p:cNvPicPr preferRelativeResize="0"/>
          <p:nvPr/>
        </p:nvPicPr>
        <p:blipFill>
          <a:blip r:embed="rId3">
            <a:alphaModFix/>
          </a:blip>
          <a:stretch>
            <a:fillRect/>
          </a:stretch>
        </p:blipFill>
        <p:spPr>
          <a:xfrm>
            <a:off x="268941" y="1074057"/>
            <a:ext cx="2771486" cy="280541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American Indian Studies Program – </a:t>
            </a:r>
            <a:br>
              <a:rPr lang="en-US" sz="3200"/>
            </a:br>
            <a:r>
              <a:rPr lang="en-US" sz="3200"/>
              <a:t>Website</a:t>
            </a:r>
            <a:endParaRPr/>
          </a:p>
        </p:txBody>
      </p:sp>
      <p:sp>
        <p:nvSpPr>
          <p:cNvPr id="140" name="Google Shape;140;p13"/>
          <p:cNvSpPr txBox="1">
            <a:spLocks noGrp="1"/>
          </p:cNvSpPr>
          <p:nvPr>
            <p:ph type="body" idx="2"/>
          </p:nvPr>
        </p:nvSpPr>
        <p:spPr>
          <a:xfrm>
            <a:off x="671052" y="1201994"/>
            <a:ext cx="7956754" cy="2890683"/>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000"/>
              <a:buChar char="•"/>
            </a:pPr>
            <a:r>
              <a:rPr lang="en-US" sz="2000" dirty="0"/>
              <a:t>Announcements, Calendar of Events, Fact Sheet, and Updates</a:t>
            </a:r>
            <a:endParaRPr dirty="0"/>
          </a:p>
          <a:p>
            <a:pPr marL="342900" lvl="0" indent="-342900" algn="l" rtl="0">
              <a:lnSpc>
                <a:spcPct val="90000"/>
              </a:lnSpc>
              <a:spcBef>
                <a:spcPts val="439"/>
              </a:spcBef>
              <a:spcAft>
                <a:spcPts val="0"/>
              </a:spcAft>
              <a:buClr>
                <a:schemeClr val="dk1"/>
              </a:buClr>
              <a:buSzPts val="2000"/>
              <a:buChar char="•"/>
            </a:pPr>
            <a:r>
              <a:rPr lang="en-US" sz="2000" dirty="0"/>
              <a:t>State Statutes for Wisconsin American Indian Studies</a:t>
            </a:r>
            <a:endParaRPr dirty="0"/>
          </a:p>
          <a:p>
            <a:pPr marL="342900" lvl="0" indent="-342900" algn="l" rtl="0">
              <a:lnSpc>
                <a:spcPct val="90000"/>
              </a:lnSpc>
              <a:spcBef>
                <a:spcPts val="439"/>
              </a:spcBef>
              <a:spcAft>
                <a:spcPts val="0"/>
              </a:spcAft>
              <a:buClr>
                <a:schemeClr val="dk1"/>
              </a:buClr>
              <a:buSzPts val="2000"/>
              <a:buChar char="•"/>
            </a:pPr>
            <a:r>
              <a:rPr lang="en-US" sz="2000" dirty="0"/>
              <a:t>Tribal Nations of Wisconsin Information </a:t>
            </a:r>
            <a:endParaRPr dirty="0"/>
          </a:p>
          <a:p>
            <a:pPr marL="342900" lvl="0" indent="-342900" algn="l" rtl="0">
              <a:lnSpc>
                <a:spcPct val="90000"/>
              </a:lnSpc>
              <a:spcBef>
                <a:spcPts val="439"/>
              </a:spcBef>
              <a:spcAft>
                <a:spcPts val="0"/>
              </a:spcAft>
              <a:buClr>
                <a:schemeClr val="dk1"/>
              </a:buClr>
              <a:buSzPts val="2000"/>
              <a:buChar char="•"/>
            </a:pPr>
            <a:r>
              <a:rPr lang="en-US" sz="2000" dirty="0"/>
              <a:t>Resources</a:t>
            </a:r>
            <a:endParaRPr dirty="0"/>
          </a:p>
          <a:p>
            <a:pPr marL="0" lvl="0" indent="0" algn="l" rtl="0">
              <a:lnSpc>
                <a:spcPct val="90000"/>
              </a:lnSpc>
              <a:spcBef>
                <a:spcPts val="439"/>
              </a:spcBef>
              <a:spcAft>
                <a:spcPts val="0"/>
              </a:spcAft>
              <a:buClr>
                <a:schemeClr val="dk1"/>
              </a:buClr>
              <a:buSzPts val="2000"/>
              <a:buNone/>
            </a:pPr>
            <a:r>
              <a:rPr lang="en-US" sz="2000" dirty="0"/>
              <a:t>	- Articles, Journals, Reports, and Research</a:t>
            </a:r>
            <a:endParaRPr dirty="0"/>
          </a:p>
          <a:p>
            <a:pPr marL="0" lvl="0" indent="0" algn="l" rtl="0">
              <a:lnSpc>
                <a:spcPct val="90000"/>
              </a:lnSpc>
              <a:spcBef>
                <a:spcPts val="439"/>
              </a:spcBef>
              <a:spcAft>
                <a:spcPts val="0"/>
              </a:spcAft>
              <a:buClr>
                <a:schemeClr val="dk1"/>
              </a:buClr>
              <a:buSzPts val="2000"/>
              <a:buNone/>
            </a:pPr>
            <a:r>
              <a:rPr lang="en-US" sz="2000" dirty="0"/>
              <a:t>	- Teaching and Learning</a:t>
            </a:r>
            <a:endParaRPr dirty="0"/>
          </a:p>
          <a:p>
            <a:pPr marL="0" lvl="0" indent="0" algn="l" rtl="0">
              <a:lnSpc>
                <a:spcPct val="90000"/>
              </a:lnSpc>
              <a:spcBef>
                <a:spcPts val="439"/>
              </a:spcBef>
              <a:spcAft>
                <a:spcPts val="0"/>
              </a:spcAft>
              <a:buClr>
                <a:schemeClr val="dk1"/>
              </a:buClr>
              <a:buSzPts val="2000"/>
              <a:buNone/>
            </a:pPr>
            <a:r>
              <a:rPr lang="en-US" sz="2000" dirty="0"/>
              <a:t>	- Publications</a:t>
            </a:r>
            <a:endParaRPr dirty="0"/>
          </a:p>
          <a:p>
            <a:pPr marL="0" lvl="0" indent="0" algn="l" rtl="0">
              <a:lnSpc>
                <a:spcPct val="90000"/>
              </a:lnSpc>
              <a:spcBef>
                <a:spcPts val="439"/>
              </a:spcBef>
              <a:spcAft>
                <a:spcPts val="0"/>
              </a:spcAft>
              <a:buClr>
                <a:schemeClr val="dk1"/>
              </a:buClr>
              <a:buSzPts val="2000"/>
              <a:buNone/>
            </a:pPr>
            <a:r>
              <a:rPr lang="en-US" sz="2000" dirty="0"/>
              <a:t>	- Bibliography Series for American Indian Studies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4"/>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American Indian Studies Program – </a:t>
            </a:r>
            <a:br>
              <a:rPr lang="en-US" sz="3200"/>
            </a:br>
            <a:r>
              <a:rPr lang="en-US" sz="3200"/>
              <a:t>Website</a:t>
            </a:r>
            <a:endParaRPr/>
          </a:p>
        </p:txBody>
      </p:sp>
      <p:sp>
        <p:nvSpPr>
          <p:cNvPr id="147" name="Google Shape;147;p14"/>
          <p:cNvSpPr txBox="1">
            <a:spLocks noGrp="1"/>
          </p:cNvSpPr>
          <p:nvPr>
            <p:ph type="body" idx="2"/>
          </p:nvPr>
        </p:nvSpPr>
        <p:spPr>
          <a:xfrm>
            <a:off x="467750" y="1183341"/>
            <a:ext cx="4960500" cy="2522673"/>
          </a:xfrm>
          <a:prstGeom prst="rect">
            <a:avLst/>
          </a:prstGeom>
          <a:noFill/>
          <a:ln>
            <a:noFill/>
          </a:ln>
        </p:spPr>
        <p:txBody>
          <a:bodyPr spcFirstLastPara="1" wrap="square" lIns="91425" tIns="45700" rIns="91425" bIns="45700" anchor="t" anchorCtr="0">
            <a:noAutofit/>
          </a:bodyPr>
          <a:lstStyle/>
          <a:p>
            <a:pPr marL="342900" lvl="0" indent="-368300" algn="l" rtl="0">
              <a:lnSpc>
                <a:spcPct val="80000"/>
              </a:lnSpc>
              <a:spcBef>
                <a:spcPts val="0"/>
              </a:spcBef>
              <a:spcAft>
                <a:spcPts val="0"/>
              </a:spcAft>
              <a:buClr>
                <a:schemeClr val="dk1"/>
              </a:buClr>
              <a:buSzPts val="2400"/>
              <a:buChar char="•"/>
            </a:pPr>
            <a:r>
              <a:rPr lang="en-US" sz="2000" dirty="0"/>
              <a:t>Grants, Professional Development, and Training Opportunities </a:t>
            </a:r>
            <a:endParaRPr sz="2000" dirty="0"/>
          </a:p>
          <a:p>
            <a:pPr marL="342900" lvl="0" indent="-368300" algn="l" rtl="0">
              <a:lnSpc>
                <a:spcPct val="80000"/>
              </a:lnSpc>
              <a:spcBef>
                <a:spcPts val="439"/>
              </a:spcBef>
              <a:spcAft>
                <a:spcPts val="0"/>
              </a:spcAft>
              <a:buClr>
                <a:schemeClr val="dk1"/>
              </a:buClr>
              <a:buSzPts val="2400"/>
              <a:buChar char="•"/>
            </a:pPr>
            <a:r>
              <a:rPr lang="en-US" sz="2000" dirty="0"/>
              <a:t>Annual Summer Institute</a:t>
            </a:r>
            <a:endParaRPr sz="2000" dirty="0"/>
          </a:p>
          <a:p>
            <a:pPr marL="342900" lvl="0" indent="-368300" algn="l" rtl="0">
              <a:lnSpc>
                <a:spcPct val="80000"/>
              </a:lnSpc>
              <a:spcBef>
                <a:spcPts val="439"/>
              </a:spcBef>
              <a:spcAft>
                <a:spcPts val="0"/>
              </a:spcAft>
              <a:buClr>
                <a:schemeClr val="dk1"/>
              </a:buClr>
              <a:buSzPts val="2400"/>
              <a:buChar char="•"/>
            </a:pPr>
            <a:r>
              <a:rPr lang="en-US" sz="2000" dirty="0"/>
              <a:t>Language and Culture Education Licenses </a:t>
            </a:r>
            <a:endParaRPr sz="2000" dirty="0"/>
          </a:p>
          <a:p>
            <a:pPr marL="342900" lvl="0" indent="-368300" algn="l" rtl="0">
              <a:lnSpc>
                <a:spcPct val="80000"/>
              </a:lnSpc>
              <a:spcBef>
                <a:spcPts val="439"/>
              </a:spcBef>
              <a:spcAft>
                <a:spcPts val="0"/>
              </a:spcAft>
              <a:buClr>
                <a:schemeClr val="dk1"/>
              </a:buClr>
              <a:buSzPts val="2400"/>
              <a:buChar char="•"/>
            </a:pPr>
            <a:r>
              <a:rPr lang="en-US" sz="2000" dirty="0" err="1"/>
              <a:t>wi-aislist</a:t>
            </a:r>
            <a:r>
              <a:rPr lang="en-US" sz="2000" dirty="0"/>
              <a:t> Listserv - Wisconsin American Indian Studies</a:t>
            </a:r>
            <a:endParaRPr sz="2000" dirty="0"/>
          </a:p>
          <a:p>
            <a:pPr marL="342900" lvl="0" indent="-368300" algn="l" rtl="0">
              <a:lnSpc>
                <a:spcPct val="80000"/>
              </a:lnSpc>
              <a:spcBef>
                <a:spcPts val="439"/>
              </a:spcBef>
              <a:spcAft>
                <a:spcPts val="0"/>
              </a:spcAft>
              <a:buSzPts val="2400"/>
              <a:buChar char="•"/>
            </a:pPr>
            <a:r>
              <a:rPr lang="en-US" sz="2000" dirty="0"/>
              <a:t>Calendar of Events</a:t>
            </a:r>
            <a:endParaRPr sz="2000" dirty="0"/>
          </a:p>
        </p:txBody>
      </p:sp>
      <p:pic>
        <p:nvPicPr>
          <p:cNvPr id="148" name="Google Shape;148;p14" title="Training - Free of Charge Creative Commons Handwriting image"/>
          <p:cNvPicPr preferRelativeResize="0"/>
          <p:nvPr/>
        </p:nvPicPr>
        <p:blipFill>
          <a:blip r:embed="rId3">
            <a:alphaModFix/>
          </a:blip>
          <a:stretch>
            <a:fillRect/>
          </a:stretch>
        </p:blipFill>
        <p:spPr>
          <a:xfrm>
            <a:off x="5597525" y="1573988"/>
            <a:ext cx="3198024" cy="213202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5"/>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US"/>
              <a:t>Contact Information</a:t>
            </a:r>
            <a:endParaRPr/>
          </a:p>
        </p:txBody>
      </p:sp>
      <p:sp>
        <p:nvSpPr>
          <p:cNvPr id="155" name="Google Shape;155;p15"/>
          <p:cNvSpPr txBox="1">
            <a:spLocks noGrp="1"/>
          </p:cNvSpPr>
          <p:nvPr>
            <p:ph type="body" idx="2"/>
          </p:nvPr>
        </p:nvSpPr>
        <p:spPr>
          <a:xfrm>
            <a:off x="578224" y="1197429"/>
            <a:ext cx="5479677" cy="2742559"/>
          </a:xfrm>
          <a:prstGeom prst="rect">
            <a:avLst/>
          </a:prstGeom>
          <a:noFill/>
          <a:ln>
            <a:noFill/>
          </a:ln>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000"/>
              <a:buNone/>
            </a:pPr>
            <a:r>
              <a:rPr lang="en-US" sz="2000" dirty="0"/>
              <a:t>David J. O’Connor, Education Consultant</a:t>
            </a:r>
            <a:endParaRPr dirty="0"/>
          </a:p>
          <a:p>
            <a:pPr marL="342900" lvl="0" indent="-342900" algn="l" rtl="0">
              <a:lnSpc>
                <a:spcPct val="80000"/>
              </a:lnSpc>
              <a:spcBef>
                <a:spcPts val="439"/>
              </a:spcBef>
              <a:spcAft>
                <a:spcPts val="0"/>
              </a:spcAft>
              <a:buClr>
                <a:schemeClr val="dk1"/>
              </a:buClr>
              <a:buSzPts val="2000"/>
              <a:buNone/>
            </a:pPr>
            <a:r>
              <a:rPr lang="en-US" sz="2000" dirty="0"/>
              <a:t>American Indian Studies Program</a:t>
            </a:r>
            <a:endParaRPr dirty="0"/>
          </a:p>
          <a:p>
            <a:pPr marL="342900" lvl="0" indent="-342900" algn="l" rtl="0">
              <a:lnSpc>
                <a:spcPct val="80000"/>
              </a:lnSpc>
              <a:spcBef>
                <a:spcPts val="439"/>
              </a:spcBef>
              <a:spcAft>
                <a:spcPts val="0"/>
              </a:spcAft>
              <a:buClr>
                <a:schemeClr val="dk1"/>
              </a:buClr>
              <a:buSzPts val="2000"/>
              <a:buNone/>
            </a:pPr>
            <a:r>
              <a:rPr lang="en-US" sz="2000" dirty="0"/>
              <a:t>Wisconsin Department of Public Instruction</a:t>
            </a:r>
            <a:endParaRPr dirty="0"/>
          </a:p>
          <a:p>
            <a:pPr marL="342900" lvl="0" indent="-342900" algn="l" rtl="0">
              <a:lnSpc>
                <a:spcPct val="80000"/>
              </a:lnSpc>
              <a:spcBef>
                <a:spcPts val="439"/>
              </a:spcBef>
              <a:spcAft>
                <a:spcPts val="0"/>
              </a:spcAft>
              <a:buClr>
                <a:schemeClr val="dk1"/>
              </a:buClr>
              <a:buSzPts val="2000"/>
              <a:buNone/>
            </a:pPr>
            <a:r>
              <a:rPr lang="en-US" sz="2000" dirty="0"/>
              <a:t>125 South Webster Street</a:t>
            </a:r>
            <a:endParaRPr dirty="0"/>
          </a:p>
          <a:p>
            <a:pPr marL="342900" lvl="0" indent="-342900" algn="l" rtl="0">
              <a:lnSpc>
                <a:spcPct val="80000"/>
              </a:lnSpc>
              <a:spcBef>
                <a:spcPts val="439"/>
              </a:spcBef>
              <a:spcAft>
                <a:spcPts val="0"/>
              </a:spcAft>
              <a:buClr>
                <a:schemeClr val="dk1"/>
              </a:buClr>
              <a:buSzPts val="2000"/>
              <a:buNone/>
            </a:pPr>
            <a:r>
              <a:rPr lang="en-US" sz="2000" dirty="0"/>
              <a:t>PO Box 7841</a:t>
            </a:r>
            <a:endParaRPr dirty="0"/>
          </a:p>
          <a:p>
            <a:pPr marL="342900" lvl="0" indent="-342900" algn="l" rtl="0">
              <a:lnSpc>
                <a:spcPct val="80000"/>
              </a:lnSpc>
              <a:spcBef>
                <a:spcPts val="439"/>
              </a:spcBef>
              <a:spcAft>
                <a:spcPts val="0"/>
              </a:spcAft>
              <a:buClr>
                <a:schemeClr val="dk1"/>
              </a:buClr>
              <a:buSzPts val="2000"/>
              <a:buNone/>
            </a:pPr>
            <a:r>
              <a:rPr lang="en-US" sz="2000" dirty="0"/>
              <a:t>Madison, WI 53707-7841</a:t>
            </a:r>
            <a:endParaRPr dirty="0"/>
          </a:p>
          <a:p>
            <a:pPr marL="342900" lvl="0" indent="-342900" algn="l" rtl="0">
              <a:lnSpc>
                <a:spcPct val="80000"/>
              </a:lnSpc>
              <a:spcBef>
                <a:spcPts val="439"/>
              </a:spcBef>
              <a:spcAft>
                <a:spcPts val="0"/>
              </a:spcAft>
              <a:buClr>
                <a:schemeClr val="dk1"/>
              </a:buClr>
              <a:buSzPts val="2000"/>
              <a:buNone/>
            </a:pPr>
            <a:r>
              <a:rPr lang="en-US" sz="2000" dirty="0"/>
              <a:t>(608) 267-2283</a:t>
            </a:r>
            <a:endParaRPr dirty="0"/>
          </a:p>
          <a:p>
            <a:pPr marL="342900" lvl="0" indent="-342900" algn="l" rtl="0">
              <a:lnSpc>
                <a:spcPct val="80000"/>
              </a:lnSpc>
              <a:spcBef>
                <a:spcPts val="439"/>
              </a:spcBef>
              <a:spcAft>
                <a:spcPts val="0"/>
              </a:spcAft>
              <a:buClr>
                <a:schemeClr val="dk1"/>
              </a:buClr>
              <a:buSzPts val="2000"/>
              <a:buNone/>
            </a:pPr>
            <a:r>
              <a:rPr lang="en-US" sz="2000" u="sng" dirty="0">
                <a:solidFill>
                  <a:schemeClr val="hlink"/>
                </a:solidFill>
                <a:hlinkClick r:id="rId3"/>
              </a:rPr>
              <a:t>david.oconnor@dpi.wi.gov</a:t>
            </a:r>
            <a:endParaRPr sz="2000" u="sng" dirty="0"/>
          </a:p>
          <a:p>
            <a:pPr marL="342900" lvl="0" indent="-342900" algn="l" rtl="0">
              <a:lnSpc>
                <a:spcPct val="80000"/>
              </a:lnSpc>
              <a:spcBef>
                <a:spcPts val="439"/>
              </a:spcBef>
              <a:spcAft>
                <a:spcPts val="0"/>
              </a:spcAft>
              <a:buClr>
                <a:schemeClr val="dk1"/>
              </a:buClr>
              <a:buSzPts val="2000"/>
              <a:buNone/>
            </a:pPr>
            <a:r>
              <a:rPr lang="en-US" sz="2000" u="sng" dirty="0">
                <a:solidFill>
                  <a:schemeClr val="hlink"/>
                </a:solidFill>
                <a:hlinkClick r:id="rId4"/>
              </a:rPr>
              <a:t>http://dpi.wi.gov/amind</a:t>
            </a:r>
            <a:r>
              <a:rPr lang="en-US" sz="2000" u="sng" dirty="0"/>
              <a:t> </a:t>
            </a:r>
            <a:endParaRPr dirty="0"/>
          </a:p>
          <a:p>
            <a:pPr marL="342900" lvl="0" indent="-190500" algn="l" rtl="0">
              <a:lnSpc>
                <a:spcPct val="150000"/>
              </a:lnSpc>
              <a:spcBef>
                <a:spcPts val="439"/>
              </a:spcBef>
              <a:spcAft>
                <a:spcPts val="0"/>
              </a:spcAft>
              <a:buClr>
                <a:schemeClr val="dk1"/>
              </a:buClr>
              <a:buSzPts val="2400"/>
              <a:buFont typeface="Arial"/>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200"/>
              <a:buNone/>
            </a:pPr>
            <a:r>
              <a:rPr lang="en-US" sz="3200"/>
              <a:t>What is Wisconsin Act 31?</a:t>
            </a:r>
            <a:endParaRPr/>
          </a:p>
        </p:txBody>
      </p:sp>
      <p:sp>
        <p:nvSpPr>
          <p:cNvPr id="48" name="Google Shape;48;p2"/>
          <p:cNvSpPr txBox="1">
            <a:spLocks noGrp="1"/>
          </p:cNvSpPr>
          <p:nvPr>
            <p:ph type="body" idx="2"/>
          </p:nvPr>
        </p:nvSpPr>
        <p:spPr>
          <a:xfrm>
            <a:off x="508385" y="1008529"/>
            <a:ext cx="8454080" cy="2983521"/>
          </a:xfrm>
          <a:prstGeom prst="rect">
            <a:avLst/>
          </a:prstGeom>
          <a:noFill/>
          <a:ln>
            <a:noFill/>
          </a:ln>
        </p:spPr>
        <p:txBody>
          <a:bodyPr spcFirstLastPara="1" wrap="square" lIns="91425" tIns="45700" rIns="91425" bIns="45700" anchor="t" anchorCtr="0">
            <a:noAutofit/>
          </a:bodyPr>
          <a:lstStyle/>
          <a:p>
            <a:pPr marL="164592" lvl="0" indent="-164592" algn="l" rtl="0">
              <a:lnSpc>
                <a:spcPct val="100000"/>
              </a:lnSpc>
              <a:spcBef>
                <a:spcPts val="0"/>
              </a:spcBef>
              <a:spcAft>
                <a:spcPts val="0"/>
              </a:spcAft>
              <a:buClr>
                <a:schemeClr val="dk1"/>
              </a:buClr>
              <a:buSzPts val="2000"/>
              <a:buFont typeface="Arial"/>
              <a:buChar char="•"/>
            </a:pPr>
            <a:r>
              <a:rPr lang="en-US" sz="2000" dirty="0"/>
              <a:t>The 1989-1991 biennial budget bill addressed several educational needs and included  provisions requiring the study of American Indian history, culture, and tribal sovereignty of the eleven federally-recognized nations and tribal communities in the state of Wisconsin .  </a:t>
            </a:r>
            <a:endParaRPr sz="2000" dirty="0"/>
          </a:p>
          <a:p>
            <a:pPr marL="164592" lvl="0" indent="-164592" algn="l" rtl="0">
              <a:lnSpc>
                <a:spcPct val="100000"/>
              </a:lnSpc>
              <a:spcBef>
                <a:spcPts val="1800"/>
              </a:spcBef>
              <a:spcAft>
                <a:spcPts val="0"/>
              </a:spcAft>
              <a:buClr>
                <a:schemeClr val="dk1"/>
              </a:buClr>
              <a:buSzPts val="2000"/>
              <a:buFont typeface="Arial"/>
              <a:buChar char="•"/>
            </a:pPr>
            <a:r>
              <a:rPr lang="en-US" sz="2000" dirty="0"/>
              <a:t>This budget also appropriated funding for the American Indian Studies Program at the Wisconsin Department of Public Instruction.</a:t>
            </a:r>
            <a:endParaRPr sz="2000" dirty="0"/>
          </a:p>
          <a:p>
            <a:pPr marL="0" lvl="0" indent="0" algn="l" rtl="0">
              <a:lnSpc>
                <a:spcPct val="100000"/>
              </a:lnSpc>
              <a:spcBef>
                <a:spcPts val="1800"/>
              </a:spcBef>
              <a:spcAft>
                <a:spcPts val="0"/>
              </a:spcAft>
              <a:buClr>
                <a:schemeClr val="dk1"/>
              </a:buClr>
              <a:buSzPts val="1800"/>
              <a:buNone/>
            </a:pP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b="0"/>
              <a:t>Wisconsin</a:t>
            </a:r>
            <a:r>
              <a:rPr lang="en-US" sz="3200"/>
              <a:t> Act 31 Created the Following </a:t>
            </a:r>
            <a:br>
              <a:rPr lang="en-US" sz="3200"/>
            </a:br>
            <a:r>
              <a:rPr lang="en-US" sz="3200"/>
              <a:t>Statutory Sections</a:t>
            </a:r>
            <a:endParaRPr/>
          </a:p>
        </p:txBody>
      </p:sp>
      <p:pic>
        <p:nvPicPr>
          <p:cNvPr id="55" name="Google Shape;55;p3" descr="A white building with a dome with Wisconsin State Capitol in the background&#10;&#10;Description automatically generated"/>
          <p:cNvPicPr preferRelativeResize="0">
            <a:picLocks noGrp="1"/>
          </p:cNvPicPr>
          <p:nvPr>
            <p:ph type="pic" idx="3"/>
          </p:nvPr>
        </p:nvPicPr>
        <p:blipFill rotWithShape="1">
          <a:blip r:embed="rId3">
            <a:alphaModFix/>
          </a:blip>
          <a:srcRect l="10016" r="10016"/>
          <a:stretch/>
        </p:blipFill>
        <p:spPr>
          <a:xfrm>
            <a:off x="5358682" y="1108061"/>
            <a:ext cx="3420446" cy="3090606"/>
          </a:xfrm>
          <a:prstGeom prst="rect">
            <a:avLst/>
          </a:prstGeom>
          <a:noFill/>
          <a:ln>
            <a:noFill/>
          </a:ln>
        </p:spPr>
      </p:pic>
      <p:grpSp>
        <p:nvGrpSpPr>
          <p:cNvPr id="56" name="Google Shape;56;p3"/>
          <p:cNvGrpSpPr/>
          <p:nvPr/>
        </p:nvGrpSpPr>
        <p:grpSpPr>
          <a:xfrm>
            <a:off x="665618" y="1174658"/>
            <a:ext cx="4011555" cy="2628901"/>
            <a:chOff x="0" y="66597"/>
            <a:chExt cx="4011555" cy="2628901"/>
          </a:xfrm>
        </p:grpSpPr>
        <p:sp>
          <p:nvSpPr>
            <p:cNvPr id="57" name="Google Shape;57;p3"/>
            <p:cNvSpPr/>
            <p:nvPr/>
          </p:nvSpPr>
          <p:spPr>
            <a:xfrm>
              <a:off x="0" y="66597"/>
              <a:ext cx="4011555" cy="479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txBox="1"/>
            <p:nvPr/>
          </p:nvSpPr>
          <p:spPr>
            <a:xfrm>
              <a:off x="23417" y="90014"/>
              <a:ext cx="3964721" cy="432866"/>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Lato"/>
                <a:buNone/>
              </a:pPr>
              <a:r>
                <a:rPr lang="en-US" sz="2000" b="1" i="0" u="none" strike="noStrike" cap="none" dirty="0">
                  <a:solidFill>
                    <a:schemeClr val="lt1"/>
                  </a:solidFill>
                  <a:latin typeface="Lato"/>
                  <a:ea typeface="Lato"/>
                  <a:cs typeface="Lato"/>
                  <a:sym typeface="Lato"/>
                </a:rPr>
                <a:t>s. 115.28(17)(d), Wis. Stats.</a:t>
              </a:r>
              <a:endParaRPr sz="2000" b="0" i="0" u="none" strike="noStrike" cap="none" dirty="0">
                <a:solidFill>
                  <a:schemeClr val="lt1"/>
                </a:solidFill>
                <a:latin typeface="Lato"/>
                <a:ea typeface="Lato"/>
                <a:cs typeface="Lato"/>
                <a:sym typeface="Lato"/>
              </a:endParaRPr>
            </a:p>
          </p:txBody>
        </p:sp>
        <p:sp>
          <p:nvSpPr>
            <p:cNvPr id="59" name="Google Shape;59;p3"/>
            <p:cNvSpPr/>
            <p:nvPr/>
          </p:nvSpPr>
          <p:spPr>
            <a:xfrm>
              <a:off x="0" y="603897"/>
              <a:ext cx="4011555" cy="479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txBox="1"/>
            <p:nvPr/>
          </p:nvSpPr>
          <p:spPr>
            <a:xfrm>
              <a:off x="23417" y="627314"/>
              <a:ext cx="3964721" cy="432866"/>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Lato"/>
                <a:buNone/>
              </a:pPr>
              <a:r>
                <a:rPr lang="en-US" sz="2000" b="1" i="0" u="none" strike="noStrike" cap="none">
                  <a:solidFill>
                    <a:schemeClr val="lt1"/>
                  </a:solidFill>
                  <a:latin typeface="Lato"/>
                  <a:ea typeface="Lato"/>
                  <a:cs typeface="Lato"/>
                  <a:sym typeface="Lato"/>
                </a:rPr>
                <a:t>s. 118.01(c)7-8, Wis. Stats.</a:t>
              </a:r>
              <a:endParaRPr sz="2000" b="0" i="0" u="none" strike="noStrike" cap="none">
                <a:solidFill>
                  <a:schemeClr val="lt1"/>
                </a:solidFill>
                <a:latin typeface="Lato"/>
                <a:ea typeface="Lato"/>
                <a:cs typeface="Lato"/>
                <a:sym typeface="Lato"/>
              </a:endParaRPr>
            </a:p>
          </p:txBody>
        </p:sp>
        <p:sp>
          <p:nvSpPr>
            <p:cNvPr id="61" name="Google Shape;61;p3"/>
            <p:cNvSpPr/>
            <p:nvPr/>
          </p:nvSpPr>
          <p:spPr>
            <a:xfrm>
              <a:off x="0" y="1141197"/>
              <a:ext cx="4011555" cy="479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txBox="1"/>
            <p:nvPr/>
          </p:nvSpPr>
          <p:spPr>
            <a:xfrm>
              <a:off x="23417" y="1164614"/>
              <a:ext cx="3964721" cy="432866"/>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Lato"/>
                <a:buNone/>
              </a:pPr>
              <a:r>
                <a:rPr lang="en-US" sz="2000" b="1" i="0" u="none" strike="noStrike" cap="none">
                  <a:solidFill>
                    <a:schemeClr val="lt1"/>
                  </a:solidFill>
                  <a:latin typeface="Lato"/>
                  <a:ea typeface="Lato"/>
                  <a:cs typeface="Lato"/>
                  <a:sym typeface="Lato"/>
                </a:rPr>
                <a:t>s. 118.19(8), Wis. Stats.</a:t>
              </a:r>
              <a:endParaRPr sz="2000" b="0" i="0" u="none" strike="noStrike" cap="none">
                <a:solidFill>
                  <a:schemeClr val="lt1"/>
                </a:solidFill>
                <a:latin typeface="Lato"/>
                <a:ea typeface="Lato"/>
                <a:cs typeface="Lato"/>
                <a:sym typeface="Lato"/>
              </a:endParaRPr>
            </a:p>
          </p:txBody>
        </p:sp>
        <p:sp>
          <p:nvSpPr>
            <p:cNvPr id="63" name="Google Shape;63;p3"/>
            <p:cNvSpPr/>
            <p:nvPr/>
          </p:nvSpPr>
          <p:spPr>
            <a:xfrm>
              <a:off x="0" y="1678498"/>
              <a:ext cx="4011555" cy="479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txBox="1"/>
            <p:nvPr/>
          </p:nvSpPr>
          <p:spPr>
            <a:xfrm>
              <a:off x="23417" y="1701915"/>
              <a:ext cx="3964721" cy="432866"/>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Lato"/>
                <a:buNone/>
              </a:pPr>
              <a:r>
                <a:rPr lang="en-US" sz="2000" b="1" i="0" u="none" strike="noStrike" cap="none">
                  <a:solidFill>
                    <a:schemeClr val="lt1"/>
                  </a:solidFill>
                  <a:latin typeface="Lato"/>
                  <a:ea typeface="Lato"/>
                  <a:cs typeface="Lato"/>
                  <a:sym typeface="Lato"/>
                </a:rPr>
                <a:t>s. 121.02(1)(h), Wis. Stats.</a:t>
              </a:r>
              <a:endParaRPr sz="2000" b="0" i="0" u="none" strike="noStrike" cap="none">
                <a:solidFill>
                  <a:schemeClr val="lt1"/>
                </a:solidFill>
                <a:latin typeface="Lato"/>
                <a:ea typeface="Lato"/>
                <a:cs typeface="Lato"/>
                <a:sym typeface="Lato"/>
              </a:endParaRPr>
            </a:p>
          </p:txBody>
        </p:sp>
        <p:sp>
          <p:nvSpPr>
            <p:cNvPr id="65" name="Google Shape;65;p3"/>
            <p:cNvSpPr/>
            <p:nvPr/>
          </p:nvSpPr>
          <p:spPr>
            <a:xfrm>
              <a:off x="0" y="2215798"/>
              <a:ext cx="4011555" cy="47970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txBox="1"/>
            <p:nvPr/>
          </p:nvSpPr>
          <p:spPr>
            <a:xfrm>
              <a:off x="23417" y="2239215"/>
              <a:ext cx="3964721" cy="432866"/>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Lato"/>
                <a:buNone/>
              </a:pPr>
              <a:r>
                <a:rPr lang="en-US" sz="2000" b="1" i="0" u="none" strike="noStrike" cap="none">
                  <a:solidFill>
                    <a:schemeClr val="lt1"/>
                  </a:solidFill>
                  <a:latin typeface="Lato"/>
                  <a:ea typeface="Lato"/>
                  <a:cs typeface="Lato"/>
                  <a:sym typeface="Lato"/>
                </a:rPr>
                <a:t>s. 121.02(1)(L)4, Wis. Stats.</a:t>
              </a:r>
              <a:endParaRPr sz="2000" b="0" i="0" u="none" strike="noStrike" cap="none">
                <a:solidFill>
                  <a:schemeClr val="lt1"/>
                </a:solidFill>
                <a:latin typeface="Lato"/>
                <a:ea typeface="Lato"/>
                <a:cs typeface="Lato"/>
                <a:sym typeface="Lato"/>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s. 115.28(17)(d), Wis. Stats.</a:t>
            </a:r>
            <a:br>
              <a:rPr lang="en-US" sz="3200"/>
            </a:br>
            <a:r>
              <a:rPr lang="en-US" sz="3200"/>
              <a:t> </a:t>
            </a:r>
            <a:r>
              <a:rPr lang="en-US" sz="3200" i="1"/>
              <a:t>Treaty Rights Curriculum</a:t>
            </a:r>
            <a:endParaRPr/>
          </a:p>
        </p:txBody>
      </p:sp>
      <p:sp>
        <p:nvSpPr>
          <p:cNvPr id="73" name="Google Shape;73;p4"/>
          <p:cNvSpPr txBox="1">
            <a:spLocks noGrp="1"/>
          </p:cNvSpPr>
          <p:nvPr>
            <p:ph type="body" idx="2"/>
          </p:nvPr>
        </p:nvSpPr>
        <p:spPr>
          <a:xfrm>
            <a:off x="700548" y="1197429"/>
            <a:ext cx="7735529" cy="2512779"/>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Clr>
                <a:schemeClr val="dk1"/>
              </a:buClr>
              <a:buSzPct val="100000"/>
              <a:buNone/>
            </a:pPr>
            <a:r>
              <a:rPr lang="en-US" sz="2000" dirty="0"/>
              <a:t>The state superintendent shall:</a:t>
            </a:r>
            <a:endParaRPr sz="2000" dirty="0"/>
          </a:p>
          <a:p>
            <a:pPr marL="342900" lvl="0" indent="-342900" algn="l" rtl="0">
              <a:lnSpc>
                <a:spcPct val="150000"/>
              </a:lnSpc>
              <a:spcBef>
                <a:spcPts val="439"/>
              </a:spcBef>
              <a:spcAft>
                <a:spcPts val="0"/>
              </a:spcAft>
              <a:buClr>
                <a:schemeClr val="dk1"/>
              </a:buClr>
              <a:buSzPct val="100000"/>
              <a:buNone/>
            </a:pPr>
            <a:r>
              <a:rPr lang="en-US" sz="2000" dirty="0"/>
              <a:t>In conjunction with the American Indian Language and Culture Education Board, develop a curriculum for grades 4 to 12 on the Chippewa Indians’ treaty-based, off-reservation rights to hunt, fish, and gather.</a:t>
            </a:r>
            <a:endParaRPr sz="2000" dirty="0"/>
          </a:p>
          <a:p>
            <a:pPr marL="342900" lvl="0" indent="-190500" algn="l" rtl="0">
              <a:lnSpc>
                <a:spcPct val="150000"/>
              </a:lnSpc>
              <a:spcBef>
                <a:spcPts val="439"/>
              </a:spcBef>
              <a:spcAft>
                <a:spcPts val="0"/>
              </a:spcAft>
              <a:buClr>
                <a:schemeClr val="dk1"/>
              </a:buClr>
              <a:buSzPct val="100000"/>
              <a:buFont typeface="Arial"/>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5"/>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s. 118.01(c)7-8, Wis. Stats.</a:t>
            </a:r>
            <a:br>
              <a:rPr lang="en-US" sz="3200"/>
            </a:br>
            <a:r>
              <a:rPr lang="en-US" sz="3200" i="1"/>
              <a:t>Human Relations</a:t>
            </a:r>
            <a:endParaRPr/>
          </a:p>
        </p:txBody>
      </p:sp>
      <p:sp>
        <p:nvSpPr>
          <p:cNvPr id="80" name="Google Shape;80;p5"/>
          <p:cNvSpPr txBox="1">
            <a:spLocks noGrp="1"/>
          </p:cNvSpPr>
          <p:nvPr>
            <p:ph type="body" idx="2"/>
          </p:nvPr>
        </p:nvSpPr>
        <p:spPr>
          <a:xfrm>
            <a:off x="730045" y="1113503"/>
            <a:ext cx="7698657" cy="3001297"/>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50000"/>
              </a:lnSpc>
              <a:spcBef>
                <a:spcPts val="0"/>
              </a:spcBef>
              <a:spcAft>
                <a:spcPts val="0"/>
              </a:spcAft>
              <a:buClr>
                <a:schemeClr val="dk1"/>
              </a:buClr>
              <a:buSzPts val="2000"/>
              <a:buNone/>
            </a:pPr>
            <a:r>
              <a:rPr lang="en-US" sz="2000" dirty="0"/>
              <a:t>Each school board shall provide an instructional program designed to give pupils:</a:t>
            </a:r>
            <a:endParaRPr sz="2000" dirty="0"/>
          </a:p>
          <a:p>
            <a:pPr marL="342900" lvl="0" indent="-342900" algn="l" rtl="0">
              <a:lnSpc>
                <a:spcPct val="40000"/>
              </a:lnSpc>
              <a:spcBef>
                <a:spcPts val="439"/>
              </a:spcBef>
              <a:spcAft>
                <a:spcPts val="0"/>
              </a:spcAft>
              <a:buClr>
                <a:schemeClr val="dk1"/>
              </a:buClr>
              <a:buSzPts val="2000"/>
              <a:buNone/>
            </a:pPr>
            <a:endParaRPr sz="2000" dirty="0"/>
          </a:p>
          <a:p>
            <a:pPr marL="342789" lvl="1" indent="0" algn="l" rtl="0">
              <a:lnSpc>
                <a:spcPct val="90000"/>
              </a:lnSpc>
              <a:spcBef>
                <a:spcPts val="814"/>
              </a:spcBef>
              <a:spcAft>
                <a:spcPts val="0"/>
              </a:spcAft>
              <a:buClr>
                <a:schemeClr val="dk1"/>
              </a:buClr>
              <a:buSzPts val="2000"/>
              <a:buNone/>
            </a:pPr>
            <a:r>
              <a:rPr lang="en-US" sz="2000" b="1" dirty="0"/>
              <a:t>7. An appreciation and understanding of different value systems and cultures.</a:t>
            </a:r>
            <a:endParaRPr sz="2000" dirty="0"/>
          </a:p>
          <a:p>
            <a:pPr marL="342789" lvl="1" indent="0" algn="l" rtl="0">
              <a:lnSpc>
                <a:spcPct val="90000"/>
              </a:lnSpc>
              <a:spcBef>
                <a:spcPts val="375"/>
              </a:spcBef>
              <a:spcAft>
                <a:spcPts val="0"/>
              </a:spcAft>
              <a:buClr>
                <a:schemeClr val="dk1"/>
              </a:buClr>
              <a:buSzPts val="2000"/>
              <a:buNone/>
            </a:pPr>
            <a:endParaRPr sz="2000" b="1" dirty="0"/>
          </a:p>
          <a:p>
            <a:pPr marL="342789" lvl="1" indent="0" algn="l" rtl="0">
              <a:lnSpc>
                <a:spcPct val="90000"/>
              </a:lnSpc>
              <a:spcBef>
                <a:spcPts val="375"/>
              </a:spcBef>
              <a:spcAft>
                <a:spcPts val="0"/>
              </a:spcAft>
              <a:buClr>
                <a:schemeClr val="dk1"/>
              </a:buClr>
              <a:buSzPts val="2000"/>
              <a:buNone/>
            </a:pPr>
            <a:r>
              <a:rPr lang="en-US" sz="2000" b="1" dirty="0"/>
              <a:t>8. At all grade levels, an understanding of human relations, particularly with regard to American Indians, Black Americans, Hispanics, Hmong Americans, and Asian Americans..</a:t>
            </a:r>
            <a:endParaRPr sz="2000" dirty="0"/>
          </a:p>
          <a:p>
            <a:pPr marL="342900" lvl="0" indent="-190500" algn="l" rtl="0">
              <a:lnSpc>
                <a:spcPct val="150000"/>
              </a:lnSpc>
              <a:spcBef>
                <a:spcPts val="0"/>
              </a:spcBef>
              <a:spcAft>
                <a:spcPts val="0"/>
              </a:spcAft>
              <a:buClr>
                <a:schemeClr val="dk1"/>
              </a:buClr>
              <a:buSzPts val="2400"/>
              <a:buFont typeface="Arial"/>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6"/>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s. 118.19(8), Wis. Stats.</a:t>
            </a:r>
            <a:br>
              <a:rPr lang="en-US" sz="3200"/>
            </a:br>
            <a:r>
              <a:rPr lang="en-US" sz="3200" i="1"/>
              <a:t>Teacher Certification </a:t>
            </a:r>
            <a:endParaRPr/>
          </a:p>
        </p:txBody>
      </p:sp>
      <p:sp>
        <p:nvSpPr>
          <p:cNvPr id="87" name="Google Shape;87;p6"/>
          <p:cNvSpPr txBox="1">
            <a:spLocks noGrp="1"/>
          </p:cNvSpPr>
          <p:nvPr>
            <p:ph type="body" idx="2"/>
          </p:nvPr>
        </p:nvSpPr>
        <p:spPr>
          <a:xfrm>
            <a:off x="443754" y="921657"/>
            <a:ext cx="5459506" cy="3355500"/>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50000"/>
              </a:lnSpc>
              <a:spcBef>
                <a:spcPts val="0"/>
              </a:spcBef>
              <a:spcAft>
                <a:spcPts val="0"/>
              </a:spcAft>
              <a:buClr>
                <a:schemeClr val="dk1"/>
              </a:buClr>
              <a:buSzPct val="84185"/>
              <a:buNone/>
            </a:pPr>
            <a:r>
              <a:rPr lang="en-US" sz="2375" dirty="0"/>
              <a:t>Beginning July 1, 1991, the state superintendent may not grant to any person a license to teach unless the person has received instruction in the study of minority group relations, including the history, culture, and tribal sovereignty of the federally recognized tribes and bands located in the state.</a:t>
            </a:r>
            <a:endParaRPr sz="2775" dirty="0"/>
          </a:p>
          <a:p>
            <a:pPr marL="342900" lvl="0" indent="-190500" algn="l" rtl="0">
              <a:lnSpc>
                <a:spcPct val="150000"/>
              </a:lnSpc>
              <a:spcBef>
                <a:spcPts val="439"/>
              </a:spcBef>
              <a:spcAft>
                <a:spcPts val="0"/>
              </a:spcAft>
              <a:buClr>
                <a:schemeClr val="dk1"/>
              </a:buClr>
              <a:buSzPct val="100000"/>
              <a:buFont typeface="Arial"/>
              <a:buNone/>
            </a:pPr>
            <a:endParaRPr dirty="0"/>
          </a:p>
        </p:txBody>
      </p:sp>
      <p:pic>
        <p:nvPicPr>
          <p:cNvPr id="88" name="Google Shape;88;p6" title="File:Students-in-class-with-teacher-reading.jpg - Wikimedia Commons"/>
          <p:cNvPicPr preferRelativeResize="0"/>
          <p:nvPr/>
        </p:nvPicPr>
        <p:blipFill>
          <a:blip r:embed="rId3">
            <a:alphaModFix/>
          </a:blip>
          <a:stretch>
            <a:fillRect/>
          </a:stretch>
        </p:blipFill>
        <p:spPr>
          <a:xfrm>
            <a:off x="5970494" y="1582350"/>
            <a:ext cx="2729752" cy="204163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s. 121.02(1)(h), Wis. Stats.</a:t>
            </a:r>
            <a:br>
              <a:rPr lang="en-US" sz="3200"/>
            </a:br>
            <a:r>
              <a:rPr lang="en-US" sz="3200" i="1"/>
              <a:t>Instructional Materials</a:t>
            </a:r>
            <a:endParaRPr/>
          </a:p>
        </p:txBody>
      </p:sp>
      <p:sp>
        <p:nvSpPr>
          <p:cNvPr id="95" name="Google Shape;95;p7" descr="media placeholder"/>
          <p:cNvSpPr>
            <a:spLocks noGrp="1"/>
          </p:cNvSpPr>
          <p:nvPr>
            <p:ph type="media" idx="2"/>
          </p:nvPr>
        </p:nvSpPr>
        <p:spPr>
          <a:xfrm>
            <a:off x="4533900" y="1206250"/>
            <a:ext cx="4229100" cy="3232200"/>
          </a:xfrm>
          <a:prstGeom prst="rect">
            <a:avLst/>
          </a:prstGeom>
          <a:noFill/>
          <a:ln>
            <a:noFill/>
          </a:ln>
        </p:spPr>
        <p:txBody>
          <a:bodyPr spcFirstLastPara="1" wrap="square" lIns="91425" tIns="45700" rIns="91425" bIns="45700" anchor="t" anchorCtr="0">
            <a:normAutofit/>
          </a:bodyPr>
          <a:lstStyle/>
          <a:p>
            <a:pPr marL="164592" marR="0" lvl="0" indent="-164592" algn="l" rtl="0">
              <a:lnSpc>
                <a:spcPct val="100000"/>
              </a:lnSpc>
              <a:spcBef>
                <a:spcPts val="0"/>
              </a:spcBef>
              <a:spcAft>
                <a:spcPts val="0"/>
              </a:spcAft>
              <a:buClr>
                <a:schemeClr val="dk1"/>
              </a:buClr>
              <a:buSzPts val="2000"/>
              <a:buFont typeface="Arial"/>
              <a:buNone/>
            </a:pPr>
            <a:r>
              <a:rPr lang="en-US" sz="2000" b="1" i="0" u="none" strike="noStrike" cap="none" dirty="0">
                <a:solidFill>
                  <a:schemeClr val="dk1"/>
                </a:solidFill>
                <a:latin typeface="Lato"/>
                <a:ea typeface="Lato"/>
                <a:cs typeface="Lato"/>
                <a:sym typeface="Lato"/>
              </a:rPr>
              <a:t>Each school board shall:</a:t>
            </a:r>
            <a:endParaRPr sz="2000" dirty="0"/>
          </a:p>
          <a:p>
            <a:pPr marL="164592" marR="0" lvl="0" indent="-164592" algn="l" rtl="0">
              <a:lnSpc>
                <a:spcPct val="100000"/>
              </a:lnSpc>
              <a:spcBef>
                <a:spcPts val="3000"/>
              </a:spcBef>
              <a:spcAft>
                <a:spcPts val="0"/>
              </a:spcAft>
              <a:buClr>
                <a:schemeClr val="dk1"/>
              </a:buClr>
              <a:buSzPts val="2000"/>
              <a:buFont typeface="Arial"/>
              <a:buNone/>
            </a:pPr>
            <a:r>
              <a:rPr lang="en-US" sz="2000" b="1" i="0" u="none" strike="noStrike" cap="none" dirty="0">
                <a:solidFill>
                  <a:schemeClr val="dk1"/>
                </a:solidFill>
                <a:latin typeface="Lato"/>
                <a:ea typeface="Lato"/>
                <a:cs typeface="Lato"/>
                <a:sym typeface="Lato"/>
              </a:rPr>
              <a:t>Provide adequate instructional materials, texts, and library services which reflect the cultural diversity and pluralistic nature of American society.</a:t>
            </a:r>
            <a:endParaRPr sz="2000" dirty="0"/>
          </a:p>
          <a:p>
            <a:pPr marL="164592" marR="0" lvl="0" indent="-12192" algn="l" rtl="0">
              <a:lnSpc>
                <a:spcPct val="100000"/>
              </a:lnSpc>
              <a:spcBef>
                <a:spcPts val="3000"/>
              </a:spcBef>
              <a:spcAft>
                <a:spcPts val="0"/>
              </a:spcAft>
              <a:buClr>
                <a:schemeClr val="dk1"/>
              </a:buClr>
              <a:buSzPts val="2400"/>
              <a:buFont typeface="Arial"/>
              <a:buNone/>
            </a:pPr>
            <a:endParaRPr sz="2400" b="1" i="0" u="none" strike="noStrike" cap="none" dirty="0">
              <a:solidFill>
                <a:schemeClr val="dk1"/>
              </a:solidFill>
              <a:latin typeface="Lato"/>
              <a:ea typeface="Lato"/>
              <a:cs typeface="Lato"/>
              <a:sym typeface="Lato"/>
            </a:endParaRPr>
          </a:p>
        </p:txBody>
      </p:sp>
      <p:pic>
        <p:nvPicPr>
          <p:cNvPr id="96" name="Google Shape;96;p7" title="Curriculum - Free of Charge Creative Commons Tablet image"/>
          <p:cNvPicPr preferRelativeResize="0"/>
          <p:nvPr/>
        </p:nvPicPr>
        <p:blipFill>
          <a:blip r:embed="rId3">
            <a:alphaModFix/>
          </a:blip>
          <a:stretch>
            <a:fillRect/>
          </a:stretch>
        </p:blipFill>
        <p:spPr>
          <a:xfrm>
            <a:off x="253477" y="1337982"/>
            <a:ext cx="3888217" cy="253068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8"/>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3200"/>
              <a:buNone/>
            </a:pPr>
            <a:r>
              <a:rPr lang="en-US" sz="3200"/>
              <a:t>s. 121.02(1)(L)4, Wis. Stats.</a:t>
            </a:r>
            <a:br>
              <a:rPr lang="en-US" sz="3200"/>
            </a:br>
            <a:r>
              <a:rPr lang="en-US" sz="3200" i="1"/>
              <a:t>K-12 Social Studies Instruction</a:t>
            </a:r>
            <a:endParaRPr sz="3200"/>
          </a:p>
        </p:txBody>
      </p:sp>
      <p:sp>
        <p:nvSpPr>
          <p:cNvPr id="103" name="Google Shape;103;p8" descr="media placeholder"/>
          <p:cNvSpPr>
            <a:spLocks noGrp="1"/>
          </p:cNvSpPr>
          <p:nvPr>
            <p:ph type="media" idx="2"/>
          </p:nvPr>
        </p:nvSpPr>
        <p:spPr>
          <a:xfrm>
            <a:off x="729916" y="1129553"/>
            <a:ext cx="7796463" cy="2931459"/>
          </a:xfrm>
          <a:prstGeom prst="rect">
            <a:avLst/>
          </a:prstGeom>
          <a:noFill/>
          <a:ln>
            <a:noFill/>
          </a:ln>
        </p:spPr>
        <p:txBody>
          <a:bodyPr spcFirstLastPara="1" wrap="square" lIns="91425" tIns="45700" rIns="91425" bIns="45700" anchor="t" anchorCtr="0">
            <a:normAutofit/>
          </a:bodyPr>
          <a:lstStyle/>
          <a:p>
            <a:pPr marL="164592" marR="0" lvl="0" indent="-164592" algn="l" rtl="0">
              <a:lnSpc>
                <a:spcPct val="90000"/>
              </a:lnSpc>
              <a:spcBef>
                <a:spcPts val="0"/>
              </a:spcBef>
              <a:spcAft>
                <a:spcPts val="0"/>
              </a:spcAft>
              <a:buClr>
                <a:schemeClr val="dk1"/>
              </a:buClr>
              <a:buSzPts val="2000"/>
              <a:buFont typeface="Arial"/>
              <a:buNone/>
            </a:pPr>
            <a:r>
              <a:rPr lang="en-US" sz="2000" b="1" i="0" u="none" strike="noStrike" cap="none" dirty="0">
                <a:solidFill>
                  <a:schemeClr val="dk1"/>
                </a:solidFill>
                <a:latin typeface="Lato"/>
                <a:ea typeface="Lato"/>
                <a:cs typeface="Lato"/>
                <a:sym typeface="Lato"/>
              </a:rPr>
              <a:t>Each school board shall:</a:t>
            </a:r>
            <a:endParaRPr sz="2000" dirty="0"/>
          </a:p>
          <a:p>
            <a:pPr marL="164592" marR="0" lvl="0" indent="-164592" algn="l" rtl="0">
              <a:lnSpc>
                <a:spcPct val="90000"/>
              </a:lnSpc>
              <a:spcBef>
                <a:spcPts val="3000"/>
              </a:spcBef>
              <a:spcAft>
                <a:spcPts val="0"/>
              </a:spcAft>
              <a:buClr>
                <a:schemeClr val="dk1"/>
              </a:buClr>
              <a:buSzPts val="2000"/>
              <a:buFont typeface="Arial"/>
              <a:buNone/>
            </a:pPr>
            <a:r>
              <a:rPr lang="en-US" sz="2000" b="1" i="0" u="none" strike="noStrike" cap="none" dirty="0">
                <a:solidFill>
                  <a:schemeClr val="dk1"/>
                </a:solidFill>
                <a:latin typeface="Lato"/>
                <a:ea typeface="Lato"/>
                <a:cs typeface="Lato"/>
                <a:sym typeface="Lato"/>
              </a:rPr>
              <a:t>Beginning September 1, 1991, as part of the social studies curriculum, include instruction in the history, culture, and tribal sovereignty of the federally recognized American Indian tribes and bands located in the state of Wisconsin at least twice in the elementary grades and at least once in the high school grades</a:t>
            </a:r>
            <a:r>
              <a:rPr lang="en-US" b="1" i="0" u="none" strike="noStrike" cap="none" dirty="0">
                <a:solidFill>
                  <a:schemeClr val="dk1"/>
                </a:solidFill>
                <a:latin typeface="Lato"/>
                <a:ea typeface="Lato"/>
                <a:cs typeface="Lato"/>
                <a:sym typeface="Lato"/>
              </a:rPr>
              <a:t>.</a:t>
            </a:r>
            <a:endParaRPr dirty="0"/>
          </a:p>
          <a:p>
            <a:pPr marL="164592" marR="0" lvl="0" indent="-37592" algn="l" rtl="0">
              <a:lnSpc>
                <a:spcPct val="90000"/>
              </a:lnSpc>
              <a:spcBef>
                <a:spcPts val="3000"/>
              </a:spcBef>
              <a:spcAft>
                <a:spcPts val="0"/>
              </a:spcAft>
              <a:buClr>
                <a:schemeClr val="dk1"/>
              </a:buClr>
              <a:buSzPts val="2000"/>
              <a:buFont typeface="Arial"/>
              <a:buNone/>
            </a:pPr>
            <a:endParaRPr sz="2000" b="1" i="0" u="none" strike="noStrike" cap="none" dirty="0">
              <a:solidFill>
                <a:schemeClr val="dk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9"/>
          <p:cNvSpPr txBox="1">
            <a:spLocks noGrp="1"/>
          </p:cNvSpPr>
          <p:nvPr>
            <p:ph type="body" idx="1"/>
          </p:nvPr>
        </p:nvSpPr>
        <p:spPr>
          <a:xfrm>
            <a:off x="0" y="0"/>
            <a:ext cx="9144000" cy="789039"/>
          </a:xfrm>
          <a:prstGeom prst="rect">
            <a:avLst/>
          </a:prstGeom>
          <a:noFill/>
          <a:ln>
            <a:noFill/>
          </a:ln>
        </p:spPr>
        <p:txBody>
          <a:bodyPr spcFirstLastPara="1" wrap="square" lIns="91425" tIns="45700" rIns="91425" bIns="45700" anchor="ctr" anchorCtr="0">
            <a:normAutofit fontScale="25000" lnSpcReduction="20000"/>
          </a:bodyPr>
          <a:lstStyle/>
          <a:p>
            <a:pPr marL="0" lvl="0" indent="0" algn="ctr" rtl="0">
              <a:lnSpc>
                <a:spcPct val="100000"/>
              </a:lnSpc>
              <a:spcBef>
                <a:spcPts val="0"/>
              </a:spcBef>
              <a:spcAft>
                <a:spcPts val="0"/>
              </a:spcAft>
              <a:buClr>
                <a:schemeClr val="lt1"/>
              </a:buClr>
              <a:buSzPct val="100000"/>
              <a:buNone/>
            </a:pPr>
            <a:endParaRPr sz="12800"/>
          </a:p>
          <a:p>
            <a:pPr marL="0" lvl="0" indent="0" algn="ctr" rtl="0">
              <a:lnSpc>
                <a:spcPct val="100000"/>
              </a:lnSpc>
              <a:spcBef>
                <a:spcPts val="3000"/>
              </a:spcBef>
              <a:spcAft>
                <a:spcPts val="0"/>
              </a:spcAft>
              <a:buClr>
                <a:schemeClr val="lt1"/>
              </a:buClr>
              <a:buSzPct val="100000"/>
              <a:buNone/>
            </a:pPr>
            <a:r>
              <a:rPr lang="en-US" sz="12800"/>
              <a:t>American Indian Studies Program –                    Activities and Services</a:t>
            </a:r>
            <a:endParaRPr/>
          </a:p>
          <a:p>
            <a:pPr marL="0" lvl="0" indent="0" algn="ctr" rtl="0">
              <a:lnSpc>
                <a:spcPct val="100000"/>
              </a:lnSpc>
              <a:spcBef>
                <a:spcPts val="3000"/>
              </a:spcBef>
              <a:spcAft>
                <a:spcPts val="0"/>
              </a:spcAft>
              <a:buClr>
                <a:schemeClr val="lt1"/>
              </a:buClr>
              <a:buSzPct val="100000"/>
              <a:buNone/>
            </a:pPr>
            <a:endParaRPr/>
          </a:p>
        </p:txBody>
      </p:sp>
      <p:sp>
        <p:nvSpPr>
          <p:cNvPr id="110" name="Google Shape;110;p9"/>
          <p:cNvSpPr txBox="1">
            <a:spLocks noGrp="1"/>
          </p:cNvSpPr>
          <p:nvPr>
            <p:ph type="body" idx="2"/>
          </p:nvPr>
        </p:nvSpPr>
        <p:spPr>
          <a:xfrm>
            <a:off x="639350" y="1197425"/>
            <a:ext cx="7936800" cy="2910000"/>
          </a:xfrm>
          <a:prstGeom prst="rect">
            <a:avLst/>
          </a:prstGeom>
          <a:noFill/>
          <a:ln>
            <a:noFill/>
          </a:ln>
        </p:spPr>
        <p:txBody>
          <a:bodyPr spcFirstLastPara="1" wrap="square" lIns="91425" tIns="45700" rIns="91425" bIns="45700" anchor="t" anchorCtr="0">
            <a:normAutofit fontScale="85000" lnSpcReduction="10000"/>
          </a:bodyPr>
          <a:lstStyle/>
          <a:p>
            <a:pPr marL="342900" lvl="0" indent="-332422" algn="l" rtl="0">
              <a:lnSpc>
                <a:spcPct val="150000"/>
              </a:lnSpc>
              <a:spcBef>
                <a:spcPts val="0"/>
              </a:spcBef>
              <a:spcAft>
                <a:spcPts val="0"/>
              </a:spcAft>
              <a:buClr>
                <a:schemeClr val="dk1"/>
              </a:buClr>
              <a:buSzPct val="100000"/>
              <a:buFont typeface="Arial"/>
              <a:buChar char="•"/>
            </a:pPr>
            <a:r>
              <a:rPr lang="en-US" dirty="0"/>
              <a:t>Presenting at conferences, workshops, and in-services.</a:t>
            </a:r>
            <a:endParaRPr dirty="0"/>
          </a:p>
          <a:p>
            <a:pPr marL="342900" lvl="0" indent="-332422" algn="l" rtl="0">
              <a:lnSpc>
                <a:spcPct val="150000"/>
              </a:lnSpc>
              <a:spcBef>
                <a:spcPts val="439"/>
              </a:spcBef>
              <a:spcAft>
                <a:spcPts val="0"/>
              </a:spcAft>
              <a:buClr>
                <a:schemeClr val="dk1"/>
              </a:buClr>
              <a:buSzPct val="100000"/>
              <a:buFont typeface="Arial"/>
              <a:buChar char="•"/>
            </a:pPr>
            <a:r>
              <a:rPr lang="en-US" dirty="0"/>
              <a:t>Organizing or assisting with planning of related conferences, workshops, and trainings, including the annual Wisconsin American Indian Studies Summer Institute.</a:t>
            </a:r>
            <a:endParaRPr dirty="0"/>
          </a:p>
          <a:p>
            <a:pPr marL="342900" lvl="0" indent="-332422" algn="l" rtl="0">
              <a:lnSpc>
                <a:spcPct val="150000"/>
              </a:lnSpc>
              <a:spcBef>
                <a:spcPts val="439"/>
              </a:spcBef>
              <a:spcAft>
                <a:spcPts val="0"/>
              </a:spcAft>
              <a:buClr>
                <a:schemeClr val="dk1"/>
              </a:buClr>
              <a:buSzPct val="100000"/>
              <a:buFont typeface="Arial"/>
              <a:buChar char="•"/>
            </a:pPr>
            <a:r>
              <a:rPr lang="en-US" dirty="0"/>
              <a:t>Developing, acquiring, and/or disseminating instructional resources.</a:t>
            </a:r>
            <a:endParaRPr dirty="0"/>
          </a:p>
          <a:p>
            <a:pPr marL="342900" lvl="0" indent="-201930" algn="l" rtl="0">
              <a:lnSpc>
                <a:spcPct val="150000"/>
              </a:lnSpc>
              <a:spcBef>
                <a:spcPts val="439"/>
              </a:spcBef>
              <a:spcAft>
                <a:spcPts val="0"/>
              </a:spcAft>
              <a:buClr>
                <a:schemeClr val="dk1"/>
              </a:buClr>
              <a:buSzPct val="100000"/>
              <a:buFont typeface="Arial"/>
              <a:buNone/>
            </a:pPr>
            <a:endParaRPr dirty="0"/>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2157</Words>
  <Application>Microsoft Office PowerPoint</Application>
  <PresentationFormat>On-screen Show (16:9)</PresentationFormat>
  <Paragraphs>153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Lato</vt:lpstr>
      <vt:lpstr>Courier New</vt:lpstr>
      <vt:lpstr>Arial</vt:lpstr>
      <vt:lpstr>Lato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O'Connor, David J.   DPI</cp:lastModifiedBy>
  <cp:revision>1</cp:revision>
  <dcterms:created xsi:type="dcterms:W3CDTF">2016-02-23T19:34:17Z</dcterms:created>
  <dcterms:modified xsi:type="dcterms:W3CDTF">2024-06-12T15:10:33Z</dcterms:modified>
</cp:coreProperties>
</file>