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notesSlides/notesSlide9.xml" ContentType="application/vnd.openxmlformats-officedocument.presentationml.notesSlide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ppt/tags/tag13.xml" ContentType="application/vnd.openxmlformats-officedocument.presentationml.tags+xml"/>
  <Override PartName="/ppt/notesSlides/notesSlide11.xml" ContentType="application/vnd.openxmlformats-officedocument.presentationml.notesSlide+xml"/>
  <Override PartName="/ppt/tags/tag14.xml" ContentType="application/vnd.openxmlformats-officedocument.presentationml.tags+xml"/>
  <Override PartName="/ppt/notesSlides/notesSlide12.xml" ContentType="application/vnd.openxmlformats-officedocument.presentationml.notesSlide+xml"/>
  <Override PartName="/ppt/tags/tag15.xml" ContentType="application/vnd.openxmlformats-officedocument.presentationml.tags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64" r:id="rId2"/>
    <p:sldId id="279" r:id="rId3"/>
    <p:sldId id="278" r:id="rId4"/>
    <p:sldId id="277" r:id="rId5"/>
    <p:sldId id="275" r:id="rId6"/>
    <p:sldId id="267" r:id="rId7"/>
    <p:sldId id="280" r:id="rId8"/>
    <p:sldId id="281" r:id="rId9"/>
    <p:sldId id="283" r:id="rId10"/>
    <p:sldId id="270" r:id="rId11"/>
    <p:sldId id="284" r:id="rId12"/>
    <p:sldId id="286" r:id="rId13"/>
    <p:sldId id="268" r:id="rId14"/>
    <p:sldId id="276" r:id="rId15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469" autoAdjust="0"/>
  </p:normalViewPr>
  <p:slideViewPr>
    <p:cSldViewPr showGuides="1">
      <p:cViewPr varScale="1">
        <p:scale>
          <a:sx n="95" d="100"/>
          <a:sy n="95" d="100"/>
        </p:scale>
        <p:origin x="138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EAD34E-35E4-4B16-BB98-10957DA9658F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7247BA-F485-445B-B635-458F26BADC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4358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oea.dpi.wi.gov/acct/alternateaccountability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oea.dpi.wi.gov/acct/alternateaccountability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>
                <a:solidFill>
                  <a:srgbClr val="002060"/>
                </a:solidFill>
              </a:rPr>
              <a:t>Alternate Accountability is a district-supervised self-evaluation process in which schools report and evaluate their performance in raising student achievement </a:t>
            </a:r>
            <a:r>
              <a:rPr lang="en-US" sz="1200" dirty="0" smtClean="0">
                <a:solidFill>
                  <a:srgbClr val="FF0000"/>
                </a:solidFill>
              </a:rPr>
              <a:t>in </a:t>
            </a:r>
            <a:r>
              <a:rPr lang="en-US" sz="1200" b="1" dirty="0" smtClean="0">
                <a:solidFill>
                  <a:srgbClr val="FF0000"/>
                </a:solidFill>
              </a:rPr>
              <a:t>reading</a:t>
            </a:r>
            <a:r>
              <a:rPr lang="en-US" sz="1200" b="1" baseline="0" dirty="0" smtClean="0">
                <a:solidFill>
                  <a:srgbClr val="FF0000"/>
                </a:solidFill>
              </a:rPr>
              <a:t> and</a:t>
            </a:r>
            <a:r>
              <a:rPr lang="en-US" sz="1200" dirty="0" smtClean="0">
                <a:solidFill>
                  <a:srgbClr val="FF0000"/>
                </a:solidFill>
              </a:rPr>
              <a:t> </a:t>
            </a:r>
            <a:r>
              <a:rPr lang="en-US" sz="1200" b="1" dirty="0" smtClean="0">
                <a:solidFill>
                  <a:srgbClr val="002060"/>
                </a:solidFill>
              </a:rPr>
              <a:t>mathematics</a:t>
            </a:r>
            <a:r>
              <a:rPr lang="en-US" sz="1200" dirty="0" smtClean="0">
                <a:solidFill>
                  <a:srgbClr val="002060"/>
                </a:solidFill>
              </a:rPr>
              <a:t>, and in preparing students to be </a:t>
            </a:r>
            <a:r>
              <a:rPr lang="en-US" sz="1200" b="1" dirty="0" smtClean="0">
                <a:solidFill>
                  <a:srgbClr val="002060"/>
                </a:solidFill>
              </a:rPr>
              <a:t>on-track</a:t>
            </a:r>
            <a:r>
              <a:rPr lang="en-US" sz="1200" dirty="0" smtClean="0">
                <a:solidFill>
                  <a:srgbClr val="002060"/>
                </a:solidFill>
              </a:rPr>
              <a:t> for success.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BAB64-8AFD-47BC-97C6-E683F04AED8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2835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Assign each of the three performance priority areas a rating based on the outcomes described on the form.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BAB64-8AFD-47BC-97C6-E683F04AED8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1998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0" lang="en-US" sz="1200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Based</a:t>
            </a:r>
            <a:r>
              <a:rPr kumimoji="0" lang="en-US" sz="1200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on the performance ratings, you then determine the Alternate </a:t>
            </a:r>
            <a:r>
              <a:rPr lang="en-US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Accountability Rating.</a:t>
            </a:r>
            <a:r>
              <a:rPr lang="en-US" sz="1200" baseline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If any performance rating is </a:t>
            </a:r>
            <a:r>
              <a:rPr lang="en-US" sz="1200" i="1" baseline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Declining</a:t>
            </a:r>
            <a:r>
              <a:rPr lang="en-US" sz="1200" baseline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the school receives a rating of </a:t>
            </a:r>
            <a:r>
              <a:rPr lang="en-US" sz="1200" i="1" baseline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Alternate Rating – Needs Improvement</a:t>
            </a:r>
            <a:r>
              <a:rPr lang="en-US" sz="1200" baseline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If all three performance ratings are </a:t>
            </a:r>
            <a:r>
              <a:rPr lang="en-US" sz="1200" i="1" baseline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Maintaining/Improving</a:t>
            </a:r>
            <a:r>
              <a:rPr lang="en-US" sz="1200" baseline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the school receives a rating of </a:t>
            </a:r>
            <a:r>
              <a:rPr lang="en-US" i="1" dirty="0" smtClean="0">
                <a:solidFill>
                  <a:srgbClr val="002060"/>
                </a:solidFill>
              </a:rPr>
              <a:t>Alternate Rating – Satisfactory Progress. </a:t>
            </a:r>
            <a:r>
              <a:rPr lang="en-US" dirty="0" smtClean="0">
                <a:solidFill>
                  <a:srgbClr val="002060"/>
                </a:solidFill>
              </a:rPr>
              <a:t>Only check one box. </a:t>
            </a:r>
            <a:r>
              <a:rPr lang="en-US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This determination satisfies both</a:t>
            </a:r>
            <a:r>
              <a:rPr lang="en-US" sz="1200" baseline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state and federal accountability requirements for 2015-16.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BAB64-8AFD-47BC-97C6-E683F04AED8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0633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002060"/>
                </a:solidFill>
              </a:rPr>
              <a:t>To document that your school has collected and will maintain evidence that supports the information provided on the back of the form, check all boxes that apply under </a:t>
            </a:r>
            <a:r>
              <a:rPr lang="en-US" i="1" dirty="0" smtClean="0">
                <a:solidFill>
                  <a:srgbClr val="002060"/>
                </a:solidFill>
              </a:rPr>
              <a:t>Documentation of Evidence</a:t>
            </a:r>
            <a:r>
              <a:rPr lang="en-US" dirty="0" smtClean="0">
                <a:solidFill>
                  <a:srgbClr val="002060"/>
                </a:solidFill>
              </a:rPr>
              <a:t>. 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Principals should electronically complete the Alternate Accountability Determination Form (</a:t>
            </a:r>
            <a:r>
              <a:rPr lang="en-US" dirty="0" smtClean="0">
                <a:latin typeface="Arial" pitchFamily="34" charset="0"/>
                <a:cs typeface="Arial" pitchFamily="34" charset="0"/>
                <a:hlinkClick r:id="rId3"/>
              </a:rPr>
              <a:t>http://oea.dpi.wi.gov/acct/alternateaccountability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), obtain their Superintendent’s signature, and submit the form to DPI by June 30th, 2016.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247BA-F485-445B-B635-458F26BADC37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5864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BAB64-8AFD-47BC-97C6-E683F04AED8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095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BAB64-8AFD-47BC-97C6-E683F04AED8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043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BAB64-8AFD-47BC-97C6-E683F04AED8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024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BAB64-8AFD-47BC-97C6-E683F04AED8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4148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 complete the self-evaluation process, schools may use local data and indicators of their choice to gage student progress in the priority areas.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247BA-F485-445B-B635-458F26BADC3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148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 complete the self-evaluation process, schools may use local data and indicators of their choice to gage student progress in the priority areas.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247BA-F485-445B-B635-458F26BADC3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0527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BAB64-8AFD-47BC-97C6-E683F04AED8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1198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Principals should electronically complete the Alternate Accountability Determination Form (</a:t>
            </a:r>
            <a:r>
              <a:rPr lang="en-US" dirty="0" smtClean="0">
                <a:latin typeface="Arial" pitchFamily="34" charset="0"/>
                <a:cs typeface="Arial" pitchFamily="34" charset="0"/>
                <a:hlinkClick r:id="rId3"/>
              </a:rPr>
              <a:t>http://oea.dpi.wi.gov/acct/alternateaccountability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), obtain superintendent’s signature, and submit to DPI by June 30</a:t>
            </a:r>
            <a:r>
              <a:rPr lang="en-US" baseline="30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en-US" baseline="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2016.</a:t>
            </a:r>
            <a:endParaRPr lang="en-US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7247BA-F485-445B-B635-458F26BADC37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5397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dirty="0" smtClean="0">
                <a:latin typeface="Arial" pitchFamily="34" charset="0"/>
                <a:cs typeface="Arial" pitchFamily="34" charset="0"/>
              </a:rPr>
              <a:t>Each of the three performance priority areas asks three questions. Schools need to i</a:t>
            </a:r>
            <a:r>
              <a:rPr lang="en-US" sz="120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nclude information about actual student results</a:t>
            </a:r>
            <a:r>
              <a:rPr lang="en-US" sz="1200" baseline="0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on the form, but do not need to submit the data collected. 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0BAB64-8AFD-47BC-97C6-E683F04AED8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009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9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798C0-2299-4172-A82D-AC96462799E0}" type="datetimeFigureOut">
              <a:rPr lang="en-US"/>
              <a:pPr>
                <a:defRPr/>
              </a:pPr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151FF-B5A2-494B-98E2-4A284A7401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35B8C-80E4-49FE-8693-0188226C2E24}" type="datetimeFigureOut">
              <a:rPr lang="en-US"/>
              <a:pPr>
                <a:defRPr/>
              </a:pPr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1EDC3-2E56-4573-9F99-BAF98BEE4C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6C9D2-A033-4F24-B71D-11F5710911FE}" type="datetimeFigureOut">
              <a:rPr lang="en-US"/>
              <a:pPr>
                <a:defRPr/>
              </a:pPr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4F773-34B0-4571-BB20-39B762F81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48D93-0B5D-47CA-9A1C-95EE800B97CD}" type="datetimeFigureOut">
              <a:rPr lang="en-US"/>
              <a:pPr>
                <a:defRPr/>
              </a:pPr>
              <a:t>4/25/2017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C2A6F-1C8F-4380-B8FB-4A5752E8DD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9A6C8-6F6B-472D-B0BF-1BFAC512AB7B}" type="datetimeFigureOut">
              <a:rPr lang="en-US"/>
              <a:pPr>
                <a:defRPr/>
              </a:pPr>
              <a:t>4/25/2017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E59EE-C726-48A6-B32D-F2EE16BA48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8BDE8-D27D-4D26-957D-3ADA4B370D27}" type="datetimeFigureOut">
              <a:rPr lang="en-US"/>
              <a:pPr>
                <a:defRPr/>
              </a:pPr>
              <a:t>4/25/2017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E2C62-2B42-48CB-B44B-566F5F0916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>
                    <a:tint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BBDC84-D13D-43B0-81E8-6AAEA11FA512}" type="datetimeFigureOut">
              <a:rPr lang="en-US"/>
              <a:pPr>
                <a:defRPr/>
              </a:pPr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>
                    <a:tint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FFFFF">
                    <a:tint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7DDF7D4-B906-4990-9576-FA48D6D896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DPIlogo.jpg"/>
          <p:cNvPicPr>
            <a:picLocks noChangeAspect="1"/>
          </p:cNvPicPr>
          <p:nvPr userDrawn="1"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21600" y="6161088"/>
            <a:ext cx="1287463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ransition spd="slow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0" i="0" u="none" kern="1200">
          <a:solidFill>
            <a:schemeClr val="tx1"/>
          </a:solidFill>
          <a:latin typeface="Gadget"/>
          <a:ea typeface="Gadget"/>
          <a:cs typeface="Gadget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Gadget"/>
          <a:ea typeface="Gadget"/>
          <a:cs typeface="Gadget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Gadget"/>
          <a:ea typeface="Gadget"/>
          <a:cs typeface="Gadget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Gadget"/>
          <a:ea typeface="Gadget"/>
          <a:cs typeface="Gadget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Gadget"/>
          <a:ea typeface="Gadget"/>
          <a:cs typeface="Gadget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b="0" i="0" u="none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hyperlink" Target="mailto:Jason.Engle@dpi.wi.gov?subject=Alternate%20Accountability%20Question" TargetMode="External"/><Relationship Id="rId5" Type="http://schemas.openxmlformats.org/officeDocument/2006/relationships/hyperlink" Target="mailto:alison.o'hara@dpi.wi.gov?subject=Alternate%20Accountability" TargetMode="External"/><Relationship Id="rId4" Type="http://schemas.openxmlformats.org/officeDocument/2006/relationships/hyperlink" Target="http://dpi.wi.gov/accountability/alternate-accountability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6" Type="http://schemas.openxmlformats.org/officeDocument/2006/relationships/image" Target="../media/image8.png"/><Relationship Id="rId5" Type="http://schemas.openxmlformats.org/officeDocument/2006/relationships/hyperlink" Target="http://www.ed.gov/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hyperlink" Target="mailto:oeamail@dpi.wi.go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dirty="0" smtClean="0">
                <a:solidFill>
                  <a:schemeClr val="bg1">
                    <a:lumMod val="90000"/>
                    <a:lumOff val="10000"/>
                  </a:schemeClr>
                </a:solidFill>
              </a:rPr>
              <a:t>Alternate Accountability</a:t>
            </a:r>
            <a:endParaRPr lang="en-US" sz="5400" b="1" dirty="0">
              <a:solidFill>
                <a:schemeClr val="bg1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990600" y="3886200"/>
            <a:ext cx="6781800" cy="1752600"/>
          </a:xfrm>
        </p:spPr>
        <p:txBody>
          <a:bodyPr>
            <a:normAutofit/>
          </a:bodyPr>
          <a:lstStyle/>
          <a:p>
            <a:r>
              <a:rPr lang="en-US" sz="2400" b="1" i="1" dirty="0" smtClean="0">
                <a:solidFill>
                  <a:schemeClr val="accent3">
                    <a:lumMod val="75000"/>
                  </a:schemeClr>
                </a:solidFill>
              </a:rPr>
              <a:t>Understanding the Alternate Accountability Process in Wisconsin</a:t>
            </a:r>
          </a:p>
          <a:p>
            <a:endParaRPr lang="en-US" sz="2400" b="1" i="1" dirty="0" smtClean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sz="2400" i="1" dirty="0" smtClean="0">
                <a:solidFill>
                  <a:schemeClr val="accent3">
                    <a:lumMod val="75000"/>
                  </a:schemeClr>
                </a:solidFill>
              </a:rPr>
              <a:t>March 2017</a:t>
            </a:r>
            <a:endParaRPr lang="en-US" sz="24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2BCC1-4597-48E3-B795-94B1B1D58776}" type="slidenum">
              <a:rPr lang="en-US" smtClean="0"/>
              <a:pPr/>
              <a:t>1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2BCC1-4597-48E3-B795-94B1B1D5877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Completing the Determination Form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3622864"/>
            <a:ext cx="2362200" cy="140038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What goal did the school set for this priority area?</a:t>
            </a:r>
          </a:p>
          <a:p>
            <a:endParaRPr 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219200" y="4876800"/>
            <a:ext cx="1905000" cy="13849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i="1" dirty="0" smtClean="0">
                <a:latin typeface="Arial" pitchFamily="34" charset="0"/>
                <a:cs typeface="Arial" pitchFamily="34" charset="0"/>
              </a:rPr>
              <a:t>Example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: </a:t>
            </a:r>
            <a:br>
              <a:rPr lang="en-US" sz="1400" i="1" dirty="0" smtClean="0">
                <a:latin typeface="Arial" pitchFamily="34" charset="0"/>
                <a:cs typeface="Arial" pitchFamily="34" charset="0"/>
              </a:rPr>
            </a:b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Our goal was to increase the percentage of students proficient in mathematics.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3352800" y="3581400"/>
            <a:ext cx="2286000" cy="132343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How did the school measure progress toward that goal?</a:t>
            </a:r>
            <a:endParaRPr lang="en-US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019800" y="3581401"/>
            <a:ext cx="2438400" cy="140038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Did students meet or make progress towards the goal?</a:t>
            </a:r>
          </a:p>
          <a:p>
            <a:pPr>
              <a:spcAft>
                <a:spcPts val="600"/>
              </a:spcAft>
            </a:pP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0000" y="4876800"/>
            <a:ext cx="2057400" cy="13849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i="1" dirty="0" smtClean="0">
                <a:latin typeface="Arial" pitchFamily="34" charset="0"/>
                <a:cs typeface="Arial" pitchFamily="34" charset="0"/>
              </a:rPr>
              <a:t>Example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: </a:t>
            </a:r>
            <a:br>
              <a:rPr lang="en-US" sz="1400" i="1" dirty="0" smtClean="0">
                <a:latin typeface="Arial" pitchFamily="34" charset="0"/>
                <a:cs typeface="Arial" pitchFamily="34" charset="0"/>
              </a:rPr>
            </a:b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We used the MAP test to determine the percent proficient in mathematics in fall and spring.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6629400" y="4876800"/>
            <a:ext cx="2362200" cy="116955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i="1" dirty="0" smtClean="0">
                <a:latin typeface="Arial" pitchFamily="34" charset="0"/>
                <a:cs typeface="Arial" pitchFamily="34" charset="0"/>
              </a:rPr>
              <a:t>Example</a:t>
            </a: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: </a:t>
            </a:r>
            <a:br>
              <a:rPr lang="en-US" sz="1400" i="1" dirty="0" smtClean="0">
                <a:latin typeface="Arial" pitchFamily="34" charset="0"/>
                <a:cs typeface="Arial" pitchFamily="34" charset="0"/>
              </a:rPr>
            </a:br>
            <a:r>
              <a:rPr lang="en-US" sz="1400" i="1" dirty="0" smtClean="0">
                <a:latin typeface="Arial" pitchFamily="34" charset="0"/>
                <a:cs typeface="Arial" pitchFamily="34" charset="0"/>
              </a:rPr>
              <a:t>The percentage of students scoring proficient in math increased from 54% to 60% from fall to spring. </a:t>
            </a:r>
            <a:endParaRPr lang="en-US" sz="1400" dirty="0"/>
          </a:p>
        </p:txBody>
      </p:sp>
      <p:pic>
        <p:nvPicPr>
          <p:cNvPr id="14337" name="Picture 1" descr="C:\Users\marsmam\Desktop\Graphics &amp; Images\questions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F5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09600" y="1295400"/>
            <a:ext cx="2057399" cy="12953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" name="Picture 1" descr="C:\Users\marsmam\Desktop\Graphics &amp; Images\questions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F5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352800" y="1295401"/>
            <a:ext cx="2057399" cy="12953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Picture 1" descr="C:\Users\marsmam\Desktop\Graphics &amp; Images\questions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F505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019800" y="1295401"/>
            <a:ext cx="2057399" cy="12953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338" name="Picture 2" descr="C:\Users\marsmam\Desktop\Graphics &amp; Images\123.jp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3279" r="68853"/>
          <a:stretch>
            <a:fillRect/>
          </a:stretch>
        </p:blipFill>
        <p:spPr bwMode="auto">
          <a:xfrm>
            <a:off x="1163053" y="2653554"/>
            <a:ext cx="818147" cy="914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"/>
          </a:effectLst>
        </p:spPr>
      </p:pic>
      <p:pic>
        <p:nvPicPr>
          <p:cNvPr id="19" name="Picture 2" descr="C:\Users\marsmam\Desktop\Graphics &amp; Images\123.jp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36066" r="36066"/>
          <a:stretch>
            <a:fillRect/>
          </a:stretch>
        </p:blipFill>
        <p:spPr bwMode="auto">
          <a:xfrm>
            <a:off x="3962400" y="2667000"/>
            <a:ext cx="762000" cy="8516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"/>
          </a:effectLst>
        </p:spPr>
      </p:pic>
      <p:pic>
        <p:nvPicPr>
          <p:cNvPr id="18" name="Picture 2" descr="C:\Users\marsmam\Desktop\Graphics &amp; Images\123.jp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67213" r="6557"/>
          <a:stretch>
            <a:fillRect/>
          </a:stretch>
        </p:blipFill>
        <p:spPr bwMode="auto">
          <a:xfrm>
            <a:off x="6629400" y="2653554"/>
            <a:ext cx="762000" cy="9048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"/>
          </a:effectLst>
        </p:spPr>
      </p:pic>
    </p:spTree>
    <p:custDataLst>
      <p:tags r:id="rId1"/>
    </p:custData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Performance Ratings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30722" name="Picture 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986528"/>
            <a:ext cx="2514600" cy="1719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3" name="Picture 3" descr="C:\Users\marsmam\AppData\Local\Microsoft\Windows\Temporary Internet Files\Content.Outlook\2ZCNSOCT\science2 (2).jpg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3157728"/>
            <a:ext cx="2514600" cy="1719072"/>
          </a:xfrm>
          <a:prstGeom prst="rect">
            <a:avLst/>
          </a:prstGeom>
          <a:noFill/>
        </p:spPr>
      </p:pic>
      <p:pic>
        <p:nvPicPr>
          <p:cNvPr id="30724" name="Picture 4" descr="C:\Users\marsmam\Desktop\Graphics &amp; Images\reading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1254882"/>
            <a:ext cx="2514599" cy="171691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048000" y="1267325"/>
            <a:ext cx="3657600" cy="171907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Reading/ELA </a:t>
            </a:r>
          </a:p>
          <a:p>
            <a:pPr marL="742950" lvl="1" indent="-285750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Maintaining/Improving</a:t>
            </a:r>
          </a:p>
          <a:p>
            <a:pPr marL="742950" lvl="1" indent="-285750"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or</a:t>
            </a:r>
          </a:p>
          <a:p>
            <a:pPr marL="742950" lvl="1" indent="-285750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Declining</a:t>
            </a: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992BCC1-4597-48E3-B795-94B1B1D5877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3505200" y="1657150"/>
            <a:ext cx="304800" cy="3048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3505200" y="2466475"/>
            <a:ext cx="304800" cy="3048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048000" y="3168153"/>
            <a:ext cx="3657600" cy="171907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Mathematics</a:t>
            </a:r>
          </a:p>
          <a:p>
            <a:pPr marL="742950" lvl="1" indent="-285750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Maintaining/Improving</a:t>
            </a:r>
          </a:p>
          <a:p>
            <a:pPr marL="742950" lvl="1" indent="-285750"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or</a:t>
            </a:r>
          </a:p>
          <a:p>
            <a:pPr marL="742950" lvl="1" indent="-285750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Declining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48000" y="4981875"/>
            <a:ext cx="3657600" cy="171907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On Track for Success</a:t>
            </a:r>
          </a:p>
          <a:p>
            <a:pPr marL="742950" lvl="1" indent="-285750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Maintaining/Improving</a:t>
            </a:r>
          </a:p>
          <a:p>
            <a:pPr marL="742950" lvl="1" indent="-285750"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or</a:t>
            </a:r>
          </a:p>
          <a:p>
            <a:pPr marL="742950" lvl="1" indent="-285750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Declining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3505200" y="3562950"/>
            <a:ext cx="304800" cy="3048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3505200" y="4324950"/>
            <a:ext cx="304800" cy="3048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3505200" y="5372500"/>
            <a:ext cx="304800" cy="3048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3505200" y="6134500"/>
            <a:ext cx="304800" cy="3048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Accountability Rating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1371600"/>
            <a:ext cx="3429000" cy="152041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Reading/ELA </a:t>
            </a:r>
          </a:p>
          <a:p>
            <a:pPr marL="742950" lvl="1" indent="-285750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Maintaining/Improving</a:t>
            </a:r>
          </a:p>
          <a:p>
            <a:pPr marL="742950" lvl="1" indent="-285750"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or</a:t>
            </a:r>
          </a:p>
          <a:p>
            <a:pPr marL="742950" lvl="1" indent="-285750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Declining</a:t>
            </a: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992BCC1-4597-48E3-B795-94B1B1D5877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762000" y="1752600"/>
            <a:ext cx="304800" cy="3048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762000" y="2514600"/>
            <a:ext cx="304800" cy="3048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04800" y="3127784"/>
            <a:ext cx="3429000" cy="152041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Mathematics</a:t>
            </a:r>
          </a:p>
          <a:p>
            <a:pPr marL="742950" lvl="1" indent="-285750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Maintaining/Improving</a:t>
            </a:r>
          </a:p>
          <a:p>
            <a:pPr marL="742950" lvl="1" indent="-285750"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or</a:t>
            </a:r>
          </a:p>
          <a:p>
            <a:pPr marL="742950" lvl="1" indent="-285750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Declining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4800" y="4800600"/>
            <a:ext cx="3429000" cy="152041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On Track for Success</a:t>
            </a:r>
          </a:p>
          <a:p>
            <a:pPr marL="742950" lvl="1" indent="-285750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Maintaining/Improving</a:t>
            </a:r>
          </a:p>
          <a:p>
            <a:pPr marL="742950" lvl="1" indent="-285750"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or</a:t>
            </a:r>
          </a:p>
          <a:p>
            <a:pPr marL="742950" lvl="1" indent="-285750">
              <a:spcBef>
                <a:spcPct val="200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Declining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62000" y="3505200"/>
            <a:ext cx="304800" cy="3048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762000" y="4267200"/>
            <a:ext cx="304800" cy="3048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762000" y="5181600"/>
            <a:ext cx="304800" cy="3048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762000" y="5943600"/>
            <a:ext cx="304800" cy="3048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343400" y="3273927"/>
            <a:ext cx="4724400" cy="1221873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L="285750" indent="-285750"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sz="19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Alternate Rating-Satisfactory Progress</a:t>
            </a:r>
          </a:p>
          <a:p>
            <a:pPr marL="285750" lvl="1" indent="-285750"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or</a:t>
            </a:r>
          </a:p>
          <a:p>
            <a:pPr marL="285750" indent="-285750"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sz="19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Alternate Rating-Needs Improvement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3810000" y="2667000"/>
            <a:ext cx="533400" cy="457200"/>
          </a:xfrm>
          <a:prstGeom prst="straightConnector1">
            <a:avLst/>
          </a:prstGeom>
          <a:ln w="508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22" idx="1"/>
          </p:cNvCxnSpPr>
          <p:nvPr/>
        </p:nvCxnSpPr>
        <p:spPr>
          <a:xfrm flipV="1">
            <a:off x="3505200" y="3884864"/>
            <a:ext cx="838200" cy="1336"/>
          </a:xfrm>
          <a:prstGeom prst="straightConnector1">
            <a:avLst/>
          </a:prstGeom>
          <a:ln w="508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3810000" y="4724400"/>
            <a:ext cx="609600" cy="457200"/>
          </a:xfrm>
          <a:prstGeom prst="straightConnector1">
            <a:avLst/>
          </a:prstGeom>
          <a:ln w="508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2BCC1-4597-48E3-B795-94B1B1D58776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Certification</a:t>
            </a:r>
          </a:p>
        </p:txBody>
      </p:sp>
      <p:pic>
        <p:nvPicPr>
          <p:cNvPr id="17409" name="Picture 1" descr="C:\Users\marsmam\Desktop\Graphics &amp; Images\signatur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4038600"/>
            <a:ext cx="2786325" cy="238827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3657600" y="4343400"/>
            <a:ext cx="3200400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School Principal</a:t>
            </a:r>
            <a:endParaRPr 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657600" y="5029200"/>
            <a:ext cx="3200400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District Administrator</a:t>
            </a:r>
            <a:endParaRPr lang="en-US" sz="2000" b="1" dirty="0"/>
          </a:p>
        </p:txBody>
      </p:sp>
      <p:pic>
        <p:nvPicPr>
          <p:cNvPr id="17410" name="Picture 2" descr="C:\Users\marsmam\Desktop\Graphics &amp; Images\Certified.gif"/>
          <p:cNvPicPr>
            <a:picLocks noChangeAspect="1" noChangeArrowheads="1"/>
          </p:cNvPicPr>
          <p:nvPr/>
        </p:nvPicPr>
        <p:blipFill>
          <a:blip r:embed="rId5" cstate="print">
            <a:grayscl/>
          </a:blip>
          <a:srcRect/>
          <a:stretch>
            <a:fillRect/>
          </a:stretch>
        </p:blipFill>
        <p:spPr bwMode="auto">
          <a:xfrm>
            <a:off x="609600" y="1066800"/>
            <a:ext cx="2834760" cy="272102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3657600" y="1524000"/>
            <a:ext cx="3200400" cy="40011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Assure data accuracy</a:t>
            </a:r>
            <a:endParaRPr lang="en-US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657600" y="2209800"/>
            <a:ext cx="3200400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Have required documentation</a:t>
            </a:r>
            <a:endParaRPr lang="en-US" sz="2000" b="1" dirty="0"/>
          </a:p>
        </p:txBody>
      </p:sp>
    </p:spTree>
    <p:custDataLst>
      <p:tags r:id="rId1"/>
    </p:custData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Further Information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1432679"/>
            <a:ext cx="8229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002060"/>
                </a:solidFill>
              </a:rPr>
              <a:t>Resources for Alternate Accountability are online: </a:t>
            </a:r>
          </a:p>
          <a:p>
            <a:pPr algn="ctr"/>
            <a:r>
              <a:rPr lang="en-US" sz="2200" dirty="0" smtClean="0">
                <a:solidFill>
                  <a:srgbClr val="002060"/>
                </a:solidFill>
                <a:hlinkClick r:id="rId4"/>
              </a:rPr>
              <a:t>http</a:t>
            </a:r>
            <a:r>
              <a:rPr lang="en-US" sz="2200" dirty="0">
                <a:solidFill>
                  <a:srgbClr val="002060"/>
                </a:solidFill>
                <a:hlinkClick r:id="rId4"/>
              </a:rPr>
              <a:t>://</a:t>
            </a:r>
            <a:r>
              <a:rPr lang="en-US" sz="2200" dirty="0" smtClean="0">
                <a:solidFill>
                  <a:srgbClr val="002060"/>
                </a:solidFill>
                <a:hlinkClick r:id="rId4"/>
              </a:rPr>
              <a:t>dpi.wi.gov/accountability/alternate-accountability</a:t>
            </a:r>
            <a:endParaRPr lang="en-US" sz="2200" dirty="0" smtClean="0">
              <a:solidFill>
                <a:srgbClr val="002060"/>
              </a:solidFill>
            </a:endParaRPr>
          </a:p>
          <a:p>
            <a:pPr algn="ctr"/>
            <a:endParaRPr lang="en-US" sz="2200" dirty="0" smtClean="0">
              <a:solidFill>
                <a:srgbClr val="002060"/>
              </a:solidFill>
            </a:endParaRPr>
          </a:p>
          <a:p>
            <a:pPr algn="ctr"/>
            <a:r>
              <a:rPr lang="en-US" sz="2200" dirty="0" smtClean="0">
                <a:solidFill>
                  <a:srgbClr val="002060"/>
                </a:solidFill>
              </a:rPr>
              <a:t>If you have questions about Alternate Accountability, please contact in the Office of Educational Accountability:</a:t>
            </a:r>
          </a:p>
          <a:p>
            <a:pPr algn="ctr"/>
            <a:endParaRPr lang="en-US" sz="2200" dirty="0" smtClean="0">
              <a:solidFill>
                <a:srgbClr val="002060"/>
              </a:solidFill>
              <a:hlinkClick r:id="rId5"/>
            </a:endParaRPr>
          </a:p>
          <a:p>
            <a:pPr algn="ctr"/>
            <a:r>
              <a:rPr lang="en-US" sz="2200" dirty="0" smtClean="0">
                <a:solidFill>
                  <a:srgbClr val="002060"/>
                </a:solidFill>
                <a:hlinkClick r:id="rId5"/>
              </a:rPr>
              <a:t>Alison O’Hara</a:t>
            </a:r>
            <a:r>
              <a:rPr lang="en-US" sz="2200" dirty="0" smtClean="0">
                <a:solidFill>
                  <a:srgbClr val="002060"/>
                </a:solidFill>
              </a:rPr>
              <a:t>  (608-266-5182)  </a:t>
            </a:r>
          </a:p>
          <a:p>
            <a:pPr algn="ctr"/>
            <a:endParaRPr lang="en-US" sz="2200" dirty="0" smtClean="0">
              <a:solidFill>
                <a:srgbClr val="002060"/>
              </a:solidFill>
              <a:hlinkClick r:id="rId6"/>
            </a:endParaRPr>
          </a:p>
        </p:txBody>
      </p:sp>
      <p:pic>
        <p:nvPicPr>
          <p:cNvPr id="11" name="Picture 6" descr="C:\Documents and Settings\MARSMAM\Local Settings\Temporary Internet Files\Content.IE5\ZW5ZPWZC\MC900441930[1].wmf"/>
          <p:cNvPicPr>
            <a:picLocks noChangeAspect="1" noChangeArrowheads="1"/>
          </p:cNvPicPr>
          <p:nvPr/>
        </p:nvPicPr>
        <p:blipFill>
          <a:blip r:embed="rId7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6200" y="4267200"/>
            <a:ext cx="2438400" cy="2352293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2286000" y="2209800"/>
            <a:ext cx="6553200" cy="2438400"/>
          </a:xfrm>
        </p:spPr>
        <p:txBody>
          <a:bodyPr/>
          <a:lstStyle/>
          <a:p>
            <a:pPr lvl="0">
              <a:buNone/>
            </a:pP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Alternate Accountability </a:t>
            </a:r>
            <a:r>
              <a:rPr lang="en-US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is a district-supervised self-evaluation process in which schools report and evaluate their performance in three priority areas.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2BCC1-4597-48E3-B795-94B1B1D5877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What is Alternate Accountability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31746" name="Picture 2" descr="C:\Users\marsmam\Desktop\Graphics &amp; Images\reflect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09600" y="2362200"/>
            <a:ext cx="1546634" cy="1816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custDataLst>
      <p:tags r:id="rId1"/>
    </p:custData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8551333" cy="2163762"/>
          </a:xfrm>
        </p:spPr>
        <p:txBody>
          <a:bodyPr/>
          <a:lstStyle/>
          <a:p>
            <a:pPr lvl="0">
              <a:buNone/>
            </a:pPr>
            <a:r>
              <a:rPr lang="en-US" sz="3200" dirty="0" smtClean="0">
                <a:solidFill>
                  <a:srgbClr val="002060"/>
                </a:solidFill>
              </a:rPr>
              <a:t>	Schools evaluate their performance in these priority areas: raising student achievement in </a:t>
            </a:r>
            <a:r>
              <a:rPr lang="en-US" sz="3200" b="1" dirty="0" smtClean="0">
                <a:solidFill>
                  <a:srgbClr val="002060"/>
                </a:solidFill>
              </a:rPr>
              <a:t>reading</a:t>
            </a:r>
            <a:r>
              <a:rPr lang="en-US" sz="3200" dirty="0" smtClean="0">
                <a:solidFill>
                  <a:srgbClr val="002060"/>
                </a:solidFill>
              </a:rPr>
              <a:t>, </a:t>
            </a:r>
            <a:r>
              <a:rPr lang="en-US" sz="3200" b="1" dirty="0" smtClean="0">
                <a:solidFill>
                  <a:srgbClr val="002060"/>
                </a:solidFill>
              </a:rPr>
              <a:t>mathematics</a:t>
            </a:r>
            <a:r>
              <a:rPr lang="en-US" sz="3200" dirty="0" smtClean="0">
                <a:solidFill>
                  <a:srgbClr val="002060"/>
                </a:solidFill>
              </a:rPr>
              <a:t>, and in preparing students to be </a:t>
            </a:r>
            <a:r>
              <a:rPr lang="en-US" sz="3200" b="1" dirty="0" smtClean="0">
                <a:solidFill>
                  <a:srgbClr val="002060"/>
                </a:solidFill>
              </a:rPr>
              <a:t>on-track</a:t>
            </a:r>
            <a:r>
              <a:rPr lang="en-US" sz="3200" dirty="0" smtClean="0">
                <a:solidFill>
                  <a:srgbClr val="002060"/>
                </a:solidFill>
              </a:rPr>
              <a:t> for success. 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What is Alternate Accountability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30722" name="Picture 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66933" y="3844078"/>
            <a:ext cx="2286000" cy="173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3" name="Picture 3" descr="C:\Users\marsmam\AppData\Local\Microsoft\Windows\Temporary Internet Files\Content.Outlook\2ZCNSOCT\science2 (2).jpg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55433" y="3844078"/>
            <a:ext cx="2286000" cy="1737360"/>
          </a:xfrm>
          <a:prstGeom prst="rect">
            <a:avLst/>
          </a:prstGeom>
          <a:noFill/>
        </p:spPr>
      </p:pic>
      <p:pic>
        <p:nvPicPr>
          <p:cNvPr id="30724" name="Picture 4" descr="C:\Users\marsmam\Desktop\Graphics &amp; Images\reading3.jpg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3934" y="3844078"/>
            <a:ext cx="2286000" cy="1737360"/>
          </a:xfrm>
          <a:prstGeom prst="rect">
            <a:avLst/>
          </a:prstGeom>
          <a:noFill/>
        </p:spPr>
      </p:pic>
      <p:sp>
        <p:nvSpPr>
          <p:cNvPr id="1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65125"/>
          </a:xfrm>
        </p:spPr>
        <p:txBody>
          <a:bodyPr/>
          <a:lstStyle/>
          <a:p>
            <a:fld id="{F992BCC1-4597-48E3-B795-94B1B1D58776}" type="slidenum">
              <a:rPr lang="en-US" smtClean="0"/>
              <a:pPr/>
              <a:t>3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2438400" y="1829891"/>
            <a:ext cx="6477000" cy="1828800"/>
          </a:xfrm>
        </p:spPr>
        <p:txBody>
          <a:bodyPr/>
          <a:lstStyle/>
          <a:p>
            <a:pPr>
              <a:buNone/>
            </a:pPr>
            <a:r>
              <a:rPr lang="en-US" sz="3600" dirty="0" smtClean="0">
                <a:solidFill>
                  <a:srgbClr val="002060"/>
                </a:solidFill>
              </a:rPr>
              <a:t>	These priority areas align to those found in the </a:t>
            </a:r>
            <a:r>
              <a:rPr lang="en-US" sz="3600" b="1" dirty="0" smtClean="0">
                <a:solidFill>
                  <a:srgbClr val="002060"/>
                </a:solidFill>
              </a:rPr>
              <a:t>School Report Cards</a:t>
            </a:r>
            <a:r>
              <a:rPr lang="en-US" sz="3600" dirty="0" smtClean="0">
                <a:solidFill>
                  <a:srgbClr val="002060"/>
                </a:solidFill>
              </a:rPr>
              <a:t>, but also fulfill </a:t>
            </a:r>
            <a:r>
              <a:rPr lang="en-US" sz="3600" b="1" dirty="0" smtClean="0">
                <a:solidFill>
                  <a:srgbClr val="002060"/>
                </a:solidFill>
              </a:rPr>
              <a:t>federal accountability requirements</a:t>
            </a:r>
            <a:r>
              <a:rPr lang="en-US" sz="3600" dirty="0" smtClean="0">
                <a:solidFill>
                  <a:srgbClr val="002060"/>
                </a:solidFill>
              </a:rPr>
              <a:t> from the US Department of Education (ED).</a:t>
            </a:r>
            <a:endParaRPr lang="en-US" sz="3600" dirty="0" smtClean="0">
              <a:solidFill>
                <a:schemeClr val="accent1">
                  <a:lumMod val="75000"/>
                </a:schemeClr>
              </a:solidFill>
              <a:cs typeface="Arial" pitchFamily="34" charset="0"/>
            </a:endParaRPr>
          </a:p>
          <a:p>
            <a:pPr lvl="0"/>
            <a:endParaRPr lang="en-US" sz="3600" dirty="0" smtClean="0">
              <a:solidFill>
                <a:srgbClr val="002060"/>
              </a:solidFill>
            </a:endParaRPr>
          </a:p>
          <a:p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2BCC1-4597-48E3-B795-94B1B1D58776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What is Alternate Accountability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4" cstate="print"/>
          <a:srcRect l="20987" t="22451" r="59220" b="47358"/>
          <a:stretch>
            <a:fillRect/>
          </a:stretch>
        </p:blipFill>
        <p:spPr bwMode="auto">
          <a:xfrm>
            <a:off x="762000" y="1981200"/>
            <a:ext cx="1676400" cy="1752600"/>
          </a:xfrm>
          <a:prstGeom prst="rect">
            <a:avLst/>
          </a:prstGeom>
          <a:solidFill>
            <a:srgbClr val="FFFFFF">
              <a:shade val="85000"/>
            </a:srgbClr>
          </a:solidFill>
          <a:ln w="3175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 descr="Home">
            <a:hlinkClick r:id="rId5" tooltip="Home"/>
          </p:cNvPr>
          <p:cNvPicPr>
            <a:picLocks noChangeAspect="1" noChangeArrowheads="1"/>
          </p:cNvPicPr>
          <p:nvPr/>
        </p:nvPicPr>
        <p:blipFill rotWithShape="1">
          <a:blip r:embed="rId6" cstate="print"/>
          <a:srcRect r="6054" b="1433"/>
          <a:stretch/>
        </p:blipFill>
        <p:spPr bwMode="auto">
          <a:xfrm>
            <a:off x="762000" y="3886200"/>
            <a:ext cx="1673352" cy="1755648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2BCC1-4597-48E3-B795-94B1B1D5877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Who Participates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0" y="3213318"/>
            <a:ext cx="1676400" cy="181588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/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Schools with 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fewer than 20 full academic year (FAY) students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tested in grades 3-8, and 11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2590800" y="3213318"/>
            <a:ext cx="1600200" cy="132343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Schools 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without tested grades,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such as K-2 schools</a:t>
            </a:r>
          </a:p>
          <a:p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6553200" y="3202900"/>
            <a:ext cx="1600200" cy="10772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Schools 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exclusively serving at-risk students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9600" y="3202900"/>
            <a:ext cx="1600200" cy="10772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Schools that were 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new in the 2016-17 </a:t>
            </a:r>
            <a:r>
              <a:rPr lang="en-US" sz="16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school year</a:t>
            </a:r>
            <a:endParaRPr lang="en-US" sz="1600" dirty="0"/>
          </a:p>
        </p:txBody>
      </p:sp>
      <p:pic>
        <p:nvPicPr>
          <p:cNvPr id="20" name="Picture 19" descr="https://0.s3.envato.com/files/47892645/school.jpg"/>
          <p:cNvPicPr/>
          <p:nvPr/>
        </p:nvPicPr>
        <p:blipFill>
          <a:blip r:embed="rId4" cstate="print"/>
          <a:srcRect b="20286"/>
          <a:stretch>
            <a:fillRect/>
          </a:stretch>
        </p:blipFill>
        <p:spPr bwMode="auto">
          <a:xfrm>
            <a:off x="609600" y="1765518"/>
            <a:ext cx="1676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 descr="https://0.s3.envato.com/files/47892645/school.jpg"/>
          <p:cNvPicPr/>
          <p:nvPr/>
        </p:nvPicPr>
        <p:blipFill>
          <a:blip r:embed="rId4" cstate="print"/>
          <a:srcRect b="20286"/>
          <a:stretch>
            <a:fillRect/>
          </a:stretch>
        </p:blipFill>
        <p:spPr bwMode="auto">
          <a:xfrm>
            <a:off x="2590800" y="1765518"/>
            <a:ext cx="1676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https://0.s3.envato.com/files/47892645/school.jpg"/>
          <p:cNvPicPr/>
          <p:nvPr/>
        </p:nvPicPr>
        <p:blipFill>
          <a:blip r:embed="rId4" cstate="print"/>
          <a:srcRect b="20286"/>
          <a:stretch>
            <a:fillRect/>
          </a:stretch>
        </p:blipFill>
        <p:spPr bwMode="auto">
          <a:xfrm>
            <a:off x="4572000" y="1765518"/>
            <a:ext cx="1676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 descr="https://0.s3.envato.com/files/47892645/school.jpg"/>
          <p:cNvPicPr/>
          <p:nvPr/>
        </p:nvPicPr>
        <p:blipFill>
          <a:blip r:embed="rId4" cstate="print"/>
          <a:srcRect b="20286"/>
          <a:stretch>
            <a:fillRect/>
          </a:stretch>
        </p:blipFill>
        <p:spPr bwMode="auto">
          <a:xfrm>
            <a:off x="6477000" y="1765518"/>
            <a:ext cx="1676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C:\Users\marsmam\Desktop\Graphics &amp; Images\eddata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20486" y="2971800"/>
            <a:ext cx="3733800" cy="23926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2BCC1-4597-48E3-B795-94B1B1D5877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What Data are Used</a:t>
            </a:r>
          </a:p>
          <a:p>
            <a:pPr algn="ctr"/>
            <a:endParaRPr lang="en-US" sz="800" dirty="0" smtClean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1981200"/>
            <a:ext cx="8001000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Schools may use 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local data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and indicators of 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their choice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to gauge student progress in the priority areas.</a:t>
            </a:r>
          </a:p>
        </p:txBody>
      </p:sp>
      <p:pic>
        <p:nvPicPr>
          <p:cNvPr id="18435" name="Picture 3" descr="http://www.economicmodeling.com/wp-content/uploads/workforceplanning.jpg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506686" y="2971800"/>
            <a:ext cx="3570514" cy="2406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2BCC1-4597-48E3-B795-94B1B1D5877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What Data are Used</a:t>
            </a:r>
          </a:p>
          <a:p>
            <a:pPr algn="ctr"/>
            <a:endParaRPr lang="en-US" sz="800" dirty="0" smtClean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1752600"/>
            <a:ext cx="3962400" cy="163121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New schools 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that do not have data from a prior year should select an indicator that can measure student progress from 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Fall 2016 to Spring 2017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" y="3581400"/>
            <a:ext cx="3962400" cy="163121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Schools that have 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multiple years of data 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may choose to measure progress from fall to spring, </a:t>
            </a:r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or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from the prior school year to the current school year.</a:t>
            </a:r>
          </a:p>
        </p:txBody>
      </p:sp>
      <p:pic>
        <p:nvPicPr>
          <p:cNvPr id="33793" name="Picture 1" descr="C:\Users\marsmam\Desktop\Graphics &amp; Images\Calendar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1752600"/>
            <a:ext cx="4572000" cy="3429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70C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What Data are Used</a:t>
            </a: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30722" name="Picture 2"/>
          <p:cNvPicPr>
            <a:picLocks noChangeArrowheads="1"/>
          </p:cNvPicPr>
          <p:nvPr/>
        </p:nvPicPr>
        <p:blipFill rotWithShape="1">
          <a:blip r:embed="rId4" cstate="print"/>
          <a:srcRect t="1265" b="1265"/>
          <a:stretch/>
        </p:blipFill>
        <p:spPr bwMode="auto">
          <a:xfrm>
            <a:off x="391955" y="5045877"/>
            <a:ext cx="2514600" cy="1719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3048000" y="5047134"/>
            <a:ext cx="5791200" cy="1200329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On-Track for Success</a:t>
            </a:r>
          </a:p>
          <a:p>
            <a:pPr marL="0" lvl="1"/>
            <a:r>
              <a:rPr lang="en-US" dirty="0" smtClean="0">
                <a:latin typeface="Arial" pitchFamily="34" charset="0"/>
                <a:cs typeface="Arial" pitchFamily="34" charset="0"/>
              </a:rPr>
              <a:t>Schools may choose measures of graduation, attendance, course completion, discipline, or other local measures.</a:t>
            </a:r>
            <a:endParaRPr lang="en-US" dirty="0"/>
          </a:p>
        </p:txBody>
      </p:sp>
      <p:pic>
        <p:nvPicPr>
          <p:cNvPr id="30723" name="Picture 3" descr="C:\Users\marsmam\AppData\Local\Microsoft\Windows\Temporary Internet Files\Content.Outlook\2ZCNSOCT\science2 (2).jpg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1955" y="3156474"/>
            <a:ext cx="2514600" cy="171907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048000" y="3153785"/>
            <a:ext cx="5791200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Mathematics</a:t>
            </a:r>
          </a:p>
          <a:p>
            <a:pPr marL="0" lvl="1"/>
            <a:r>
              <a:rPr lang="en-US" dirty="0" smtClean="0">
                <a:latin typeface="Arial" pitchFamily="34" charset="0"/>
                <a:cs typeface="Arial" pitchFamily="34" charset="0"/>
              </a:rPr>
              <a:t>Schools may choose measures of attainment, growth, and/or gap closing as evidence of achievement.</a:t>
            </a:r>
            <a:endParaRPr lang="en-US" dirty="0"/>
          </a:p>
        </p:txBody>
      </p:sp>
      <p:pic>
        <p:nvPicPr>
          <p:cNvPr id="30724" name="Picture 4" descr="C:\Users\marsmam\Desktop\Graphics &amp; Images\reading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1955" y="1254882"/>
            <a:ext cx="2514599" cy="1716918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048000" y="1272810"/>
            <a:ext cx="5791200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lvl="1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Reading/ELA </a:t>
            </a:r>
          </a:p>
          <a:p>
            <a:pPr marL="0" lvl="1"/>
            <a:r>
              <a:rPr lang="en-US" dirty="0" smtClean="0">
                <a:latin typeface="Arial" pitchFamily="34" charset="0"/>
                <a:cs typeface="Arial" pitchFamily="34" charset="0"/>
              </a:rPr>
              <a:t>Schools may choose measures of attainment, growth, and/or gap closing as evidence of achievement.</a:t>
            </a:r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992BCC1-4597-48E3-B795-94B1B1D58776}" type="slidenum">
              <a:rPr lang="en-US" smtClean="0"/>
              <a:pPr/>
              <a:t>8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2BCC1-4597-48E3-B795-94B1B1D5877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tx1"/>
                </a:solidFill>
              </a:rPr>
              <a:t>Form Submission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2000" y="1179016"/>
            <a:ext cx="7620000" cy="489364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Alternate Accountability Determination Form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is a </a:t>
            </a:r>
            <a:r>
              <a:rPr lang="en-US" sz="2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fillable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PDF. </a:t>
            </a:r>
            <a:b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en-US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Type responses into the form.</a:t>
            </a:r>
            <a:b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en-US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Obtain the necessary signatures certifying the data and documentation.</a:t>
            </a:r>
            <a:b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en-US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Scan and email the form to 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4"/>
              </a:rPr>
              <a:t>oeamail@dpi.wi.gov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Forms must be submitted by 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June 23, 2017.</a:t>
            </a:r>
          </a:p>
          <a:p>
            <a:endParaRPr lang="en-US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23&quot;&gt;&lt;object type=&quot;3&quot; unique_id=&quot;10024&quot;&gt;&lt;property id=&quot;20148&quot; value=&quot;5&quot;/&gt;&lt;property id=&quot;20300&quot; value=&quot;Slide 1 - &amp;quot;Alternate Accountability&amp;quot;&quot;/&gt;&lt;property id=&quot;20307&quot; value=&quot;264&quot;/&gt;&lt;/object&gt;&lt;object type=&quot;3&quot; unique_id=&quot;10025&quot;&gt;&lt;property id=&quot;20148&quot; value=&quot;5&quot;/&gt;&lt;property id=&quot;20300&quot; value=&quot;Slide 2&quot;/&gt;&lt;property id=&quot;20307&quot; value=&quot;279&quot;/&gt;&lt;/object&gt;&lt;object type=&quot;3&quot; unique_id=&quot;10026&quot;&gt;&lt;property id=&quot;20148&quot; value=&quot;5&quot;/&gt;&lt;property id=&quot;20300&quot; value=&quot;Slide 3&quot;/&gt;&lt;property id=&quot;20307&quot; value=&quot;278&quot;/&gt;&lt;/object&gt;&lt;object type=&quot;3&quot; unique_id=&quot;10027&quot;&gt;&lt;property id=&quot;20148&quot; value=&quot;5&quot;/&gt;&lt;property id=&quot;20300&quot; value=&quot;Slide 4&quot;/&gt;&lt;property id=&quot;20307&quot; value=&quot;277&quot;/&gt;&lt;/object&gt;&lt;object type=&quot;3&quot; unique_id=&quot;10028&quot;&gt;&lt;property id=&quot;20148&quot; value=&quot;5&quot;/&gt;&lt;property id=&quot;20300&quot; value=&quot;Slide 5&quot;/&gt;&lt;property id=&quot;20307&quot; value=&quot;275&quot;/&gt;&lt;/object&gt;&lt;object type=&quot;3&quot; unique_id=&quot;10029&quot;&gt;&lt;property id=&quot;20148&quot; value=&quot;5&quot;/&gt;&lt;property id=&quot;20300&quot; value=&quot;Slide 6&quot;/&gt;&lt;property id=&quot;20307&quot; value=&quot;267&quot;/&gt;&lt;/object&gt;&lt;object type=&quot;3&quot; unique_id=&quot;10030&quot;&gt;&lt;property id=&quot;20148&quot; value=&quot;5&quot;/&gt;&lt;property id=&quot;20300&quot; value=&quot;Slide 7&quot;/&gt;&lt;property id=&quot;20307&quot; value=&quot;280&quot;/&gt;&lt;/object&gt;&lt;object type=&quot;3&quot; unique_id=&quot;10031&quot;&gt;&lt;property id=&quot;20148&quot; value=&quot;5&quot;/&gt;&lt;property id=&quot;20300&quot; value=&quot;Slide 8&quot;/&gt;&lt;property id=&quot;20307&quot; value=&quot;281&quot;/&gt;&lt;/object&gt;&lt;object type=&quot;3&quot; unique_id=&quot;10032&quot;&gt;&lt;property id=&quot;20148&quot; value=&quot;5&quot;/&gt;&lt;property id=&quot;20300&quot; value=&quot;Slide 9&quot;/&gt;&lt;property id=&quot;20307&quot; value=&quot;270&quot;/&gt;&lt;/object&gt;&lt;object type=&quot;3&quot; unique_id=&quot;10033&quot;&gt;&lt;property id=&quot;20148&quot; value=&quot;5&quot;/&gt;&lt;property id=&quot;20300&quot; value=&quot;Slide 10&quot;/&gt;&lt;property id=&quot;20307&quot; value=&quot;284&quot;/&gt;&lt;/object&gt;&lt;object type=&quot;3&quot; unique_id=&quot;10034&quot;&gt;&lt;property id=&quot;20148&quot; value=&quot;5&quot;/&gt;&lt;property id=&quot;20300&quot; value=&quot;Slide 11&quot;/&gt;&lt;property id=&quot;20307&quot; value=&quot;286&quot;/&gt;&lt;/object&gt;&lt;object type=&quot;3&quot; unique_id=&quot;10035&quot;&gt;&lt;property id=&quot;20148&quot; value=&quot;5&quot;/&gt;&lt;property id=&quot;20300&quot; value=&quot;Slide 12&quot;/&gt;&lt;property id=&quot;20307&quot; value=&quot;268&quot;/&gt;&lt;/object&gt;&lt;object type=&quot;3&quot; unique_id=&quot;10036&quot;&gt;&lt;property id=&quot;20148&quot; value=&quot;5&quot;/&gt;&lt;property id=&quot;20300&quot; value=&quot;Slide 13&quot;/&gt;&lt;property id=&quot;20307&quot; value=&quot;283&quot;/&gt;&lt;/object&gt;&lt;object type=&quot;3&quot; unique_id=&quot;10037&quot;&gt;&lt;property id=&quot;20148&quot; value=&quot;5&quot;/&gt;&lt;property id=&quot;20300&quot; value=&quot;Slide 14&quot;/&gt;&lt;property id=&quot;20307&quot; value=&quot;276&quot;/&gt;&lt;/object&gt;&lt;object type=&quot;3&quot; unique_id=&quot;10038&quot;&gt;&lt;property id=&quot;20148&quot; value=&quot;5&quot;/&gt;&lt;property id=&quot;20300&quot; value=&quot;Slide 15&quot;/&gt;&lt;property id=&quot;20307&quot; value=&quot;287&quot;/&gt;&lt;/object&gt;&lt;object type=&quot;3&quot; unique_id=&quot;10039&quot;&gt;&lt;property id=&quot;20148&quot; value=&quot;5&quot;/&gt;&lt;property id=&quot;20300&quot; value=&quot;Slide 16&quot;/&gt;&lt;property id=&quot;20307&quot; value=&quot;274&quot;/&gt;&lt;/object&gt;&lt;object type=&quot;3&quot; unique_id=&quot;10040&quot;&gt;&lt;property id=&quot;20148&quot; value=&quot;5&quot;/&gt;&lt;property id=&quot;20300&quot; value=&quot;Slide 17&quot;/&gt;&lt;property id=&quot;20307&quot; value=&quot;288&quot;/&gt;&lt;/object&gt;&lt;/object&gt;&lt;object type=&quot;8&quot; unique_id=&quot;10059&quot;&gt;&lt;/object&gt;&lt;/object&gt;&lt;/database&gt;"/>
  <p:tag name="MMPROD_NEXTUNIQUEID" val="10009"/>
  <p:tag name="SECTOMILLISECCONVERTED" val="1"/>
  <p:tag name="ARTICULATE_PROJECT_OPEN" val="0"/>
  <p:tag name="ARTICULATE_SLIDE_COUNT" val="1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S030002245">
  <a:themeElements>
    <a:clrScheme name="Custom 3">
      <a:dk1>
        <a:srgbClr val="0F1540"/>
      </a:dk1>
      <a:lt1>
        <a:srgbClr val="FFFFFF"/>
      </a:lt1>
      <a:dk2>
        <a:srgbClr val="59564B"/>
      </a:dk2>
      <a:lt2>
        <a:srgbClr val="DFDAC7"/>
      </a:lt2>
      <a:accent1>
        <a:srgbClr val="0C631B"/>
      </a:accent1>
      <a:accent2>
        <a:srgbClr val="EFAB16"/>
      </a:accent2>
      <a:accent3>
        <a:srgbClr val="78AC35"/>
      </a:accent3>
      <a:accent4>
        <a:srgbClr val="35ACA2"/>
      </a:accent4>
      <a:accent5>
        <a:srgbClr val="4083CF"/>
      </a:accent5>
      <a:accent6>
        <a:srgbClr val="0D335E"/>
      </a:accent6>
      <a:hlink>
        <a:srgbClr val="EF8E1C"/>
      </a:hlink>
      <a:folHlink>
        <a:srgbClr val="FEC60B"/>
      </a:folHlink>
    </a:clrScheme>
    <a:fontScheme name="Garamond Futura">
      <a:majorFont>
        <a:latin typeface="Garamond"/>
        <a:ea typeface=""/>
        <a:cs typeface=""/>
      </a:majorFont>
      <a:minorFont>
        <a:latin typeface="Futura B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4188</TotalTime>
  <Words>672</Words>
  <Application>Microsoft Office PowerPoint</Application>
  <PresentationFormat>On-screen Show (4:3)</PresentationFormat>
  <Paragraphs>118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Futura Bk</vt:lpstr>
      <vt:lpstr>Gadget</vt:lpstr>
      <vt:lpstr>Times New Roman</vt:lpstr>
      <vt:lpstr>TS030002245</vt:lpstr>
      <vt:lpstr>Alternate Accountability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State of Wisconsin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Laura S. Pinsonneault</dc:creator>
  <cp:lastModifiedBy>Teasdale, Jennifer  C.  DPI</cp:lastModifiedBy>
  <cp:revision>124</cp:revision>
  <dcterms:created xsi:type="dcterms:W3CDTF">2012-04-25T17:39:47Z</dcterms:created>
  <dcterms:modified xsi:type="dcterms:W3CDTF">2017-04-25T20:15:15Z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76929077</vt:i4>
  </property>
  <property fmtid="{D5CDD505-2E9C-101B-9397-08002B2CF9AE}" pid="3" name="_NewReviewCycle">
    <vt:lpwstr/>
  </property>
  <property fmtid="{D5CDD505-2E9C-101B-9397-08002B2CF9AE}" pid="4" name="_EmailSubject">
    <vt:lpwstr>please update the Alternate Accountability link to Power Point</vt:lpwstr>
  </property>
  <property fmtid="{D5CDD505-2E9C-101B-9397-08002B2CF9AE}" pid="5" name="_AuthorEmail">
    <vt:lpwstr>Alison.O'hara@dpi.wi.gov</vt:lpwstr>
  </property>
  <property fmtid="{D5CDD505-2E9C-101B-9397-08002B2CF9AE}" pid="6" name="_AuthorEmailDisplayName">
    <vt:lpwstr>O'Hara, Alison C.   DPI</vt:lpwstr>
  </property>
  <property fmtid="{D5CDD505-2E9C-101B-9397-08002B2CF9AE}" pid="7" name="_PreviousAdHocReviewCycleID">
    <vt:i4>233169285</vt:i4>
  </property>
  <property fmtid="{D5CDD505-2E9C-101B-9397-08002B2CF9AE}" pid="8" name="ArticulateGUID">
    <vt:lpwstr>FAB4F83A-3E04-458C-9241-36957F4E340D</vt:lpwstr>
  </property>
  <property fmtid="{D5CDD505-2E9C-101B-9397-08002B2CF9AE}" pid="9" name="ArticulatePath">
    <vt:lpwstr>Alternate Accountability 2015-v3</vt:lpwstr>
  </property>
</Properties>
</file>