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erriweather" panose="020B0604020202020204" charset="0"/>
      <p:regular r:id="rId15"/>
      <p:bold r:id="rId16"/>
      <p:italic r:id="rId17"/>
      <p:boldItalic r:id="rId18"/>
    </p:embeddedFon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0FCCB7-7FCD-4672-A986-8731F02A7DF1}">
  <a:tblStyle styleId="{390FCCB7-7FCD-4672-A986-8731F02A7DF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6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263226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578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They like to grumble about these, but most of them really seem to enjoy</a:t>
            </a:r>
          </a:p>
        </p:txBody>
      </p:sp>
    </p:spTree>
    <p:extLst>
      <p:ext uri="{BB962C8B-B14F-4D97-AF65-F5344CB8AC3E}">
        <p14:creationId xmlns:p14="http://schemas.microsoft.com/office/powerpoint/2010/main" val="6949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076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471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 Good Afternoon  - I here to support  Sue and help explain our advising program from an advisor perspective. It is like being a parent.  I am happy to say that my two children have homes and careers.  My daughter Jennifer is here in Madison with her husband Jake and their new baby Kayla.  My son Ray is in Dallas and engaged to be married next September.  Both benefited from the work Sue did and still does counselor at BRFHS. Transitioning to college was easy for them.  I am starting my 8th year at Black River Falls and have been involved in some form of an advising program all 8 years.  Sue makes our job easier by providing us with resources, training, and checklists.  We’ve gone through some modifications over the past 8 years that Sue will cover, but I think we have landed on a format that works best for advisors and advisees. From my experience, our advising program allows us to really connect with our group of advisees the four years we have them.  It is a great way to start the day.  We are there to help them set a career goal and stay on track to achieve it.  Maybe a little bit more like being a grandparent - we get to give advice, but don’t have to pay their bills. </a:t>
            </a:r>
          </a:p>
        </p:txBody>
      </p:sp>
    </p:spTree>
    <p:extLst>
      <p:ext uri="{BB962C8B-B14F-4D97-AF65-F5344CB8AC3E}">
        <p14:creationId xmlns:p14="http://schemas.microsoft.com/office/powerpoint/2010/main" val="272096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Number of students at the high school - 517</a:t>
            </a:r>
          </a:p>
          <a:p>
            <a:pPr lvl="0">
              <a:spcBef>
                <a:spcPts val="0"/>
              </a:spcBef>
              <a:buNone/>
            </a:pPr>
            <a:r>
              <a:rPr lang="en"/>
              <a:t>We are different from many other schools in the state because of our high Native American Population.  The Ho-Chunk Nation’s executive building is located in Black River Falls. .  In addition to the Executive Building, the Nation has a health and dental center, early childhood center, they provide social services, and recently built a  beautiful new family rec center The Nation has worked hard to improve the quality of life for their members  Their education and youth services departments work with students on ACP related activities such as post-secondary financial assistance, work experience, and they can help families obtain computers and get internet service.  They have been a valuable community and school resource.</a:t>
            </a:r>
          </a:p>
        </p:txBody>
      </p:sp>
    </p:spTree>
    <p:extLst>
      <p:ext uri="{BB962C8B-B14F-4D97-AF65-F5344CB8AC3E}">
        <p14:creationId xmlns:p14="http://schemas.microsoft.com/office/powerpoint/2010/main" val="182416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Number of students</a:t>
            </a:r>
          </a:p>
        </p:txBody>
      </p:sp>
    </p:spTree>
    <p:extLst>
      <p:ext uri="{BB962C8B-B14F-4D97-AF65-F5344CB8AC3E}">
        <p14:creationId xmlns:p14="http://schemas.microsoft.com/office/powerpoint/2010/main" val="235620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Students need a secure common start to the day.  Where they feel safe and supported.  We have seen engagement improve.  </a:t>
            </a:r>
          </a:p>
        </p:txBody>
      </p:sp>
    </p:spTree>
    <p:extLst>
      <p:ext uri="{BB962C8B-B14F-4D97-AF65-F5344CB8AC3E}">
        <p14:creationId xmlns:p14="http://schemas.microsoft.com/office/powerpoint/2010/main" val="225824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1:1 meetings every two weeks (document in Career Cruising)  gives us time to have a more in-depth discussion with each students.  Process:  each advisor has a Nexus tablet or iPad.  We have an app that we load our advisees credentials into which allows us to easily check their grades by just swiping on their profile picture.  The grade screen gives us all their grades for the semester in a glance.  We also have the capability of drilling down to see missing assignments and assignments coming up.  Our LMS has a “what-if” feature which will calculate their grade based on the points they put in.  This helps us counsel them when they are missing assignments.</a:t>
            </a:r>
          </a:p>
        </p:txBody>
      </p:sp>
    </p:spTree>
    <p:extLst>
      <p:ext uri="{BB962C8B-B14F-4D97-AF65-F5344CB8AC3E}">
        <p14:creationId xmlns:p14="http://schemas.microsoft.com/office/powerpoint/2010/main" val="278587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874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134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166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lIns="91425" tIns="91425" rIns="91425" bIns="91425" anchor="t" anchorCtr="0"/>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lIns="91425" tIns="91425" rIns="91425" bIns="91425" anchor="b" anchorCtr="0"/>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311725" y="500925"/>
            <a:ext cx="8520600" cy="623700"/>
          </a:xfrm>
          <a:prstGeom prst="rect">
            <a:avLst/>
          </a:prstGeom>
        </p:spPr>
        <p:txBody>
          <a:bodyPr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311725" y="500925"/>
            <a:ext cx="8520600" cy="623700"/>
          </a:xfrm>
          <a:prstGeom prst="rect">
            <a:avLst/>
          </a:prstGeom>
        </p:spPr>
        <p:txBody>
          <a:bodyPr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311725" y="500925"/>
            <a:ext cx="3127500" cy="1829100"/>
          </a:xfrm>
          <a:prstGeom prst="rect">
            <a:avLst/>
          </a:prstGeom>
        </p:spPr>
        <p:txBody>
          <a:bodyPr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lIns="91425" tIns="91425" rIns="91425" bIns="91425" anchor="ctr"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6" name="Shape 46"/>
          <p:cNvSpPr txBox="1">
            <a:spLocks noGrp="1"/>
          </p:cNvSpPr>
          <p:nvPr>
            <p:ph type="title"/>
          </p:nvPr>
        </p:nvSpPr>
        <p:spPr>
          <a:xfrm>
            <a:off x="311300" y="500925"/>
            <a:ext cx="3704400" cy="2049600"/>
          </a:xfrm>
          <a:prstGeom prst="rect">
            <a:avLst/>
          </a:prstGeom>
        </p:spPr>
        <p:txBody>
          <a:bodyPr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2" name="Shape 52"/>
          <p:cNvSpPr txBox="1">
            <a:spLocks noGrp="1"/>
          </p:cNvSpPr>
          <p:nvPr>
            <p:ph type="body" idx="1"/>
          </p:nvPr>
        </p:nvSpPr>
        <p:spPr>
          <a:xfrm>
            <a:off x="311700" y="4521400"/>
            <a:ext cx="7979400" cy="460500"/>
          </a:xfrm>
          <a:prstGeom prst="rect">
            <a:avLst/>
          </a:prstGeom>
        </p:spPr>
        <p:txBody>
          <a:bodyPr lIns="91425" tIns="91425" rIns="91425" bIns="91425" anchor="ctr" anchorCtr="0"/>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endParaRPr lang="en" sz="1000">
              <a:solidFill>
                <a:schemeClr val="dk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XQ-L-jHvBCT3UlxSHz0UbD7jJ40uqdTxD1YgzLhzu5g/edit#slide=id.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_tuOvGgqGAme9jCii7uGk_DMKky1AhiuzQ0rRfqeFFc/edit#gid=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CAGViufU1fceKIhLLvffyHDZtgxQmp2ry_017jcRsUQ/edi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docs.google.com/document/d/14FXFMkS14kYwfIQ_-y-8SDU1Mxc-Ko6c2qKTVunh6cQ/ed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NtHQbPRK_qe896gHyVnFdin_JdETpfN8bajrKEUSxOI/edi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docs.google.com/document/d/1QYNnVoRWyP-wD-jdBvaP91RAk8BD6DpISmozRwTC8LA/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0" y="539725"/>
            <a:ext cx="8520600" cy="1282500"/>
          </a:xfrm>
          <a:prstGeom prst="rect">
            <a:avLst/>
          </a:prstGeom>
        </p:spPr>
        <p:txBody>
          <a:bodyPr lIns="91425" tIns="91425" rIns="91425" bIns="91425" anchor="t" anchorCtr="0">
            <a:noAutofit/>
          </a:bodyPr>
          <a:lstStyle/>
          <a:p>
            <a:pPr lvl="0" algn="ctr">
              <a:spcBef>
                <a:spcPts val="0"/>
              </a:spcBef>
              <a:buNone/>
            </a:pPr>
            <a:r>
              <a:rPr lang="en" sz="3000"/>
              <a:t>Small City, Big World:  Helping our students reach their potential in BRF</a:t>
            </a:r>
          </a:p>
        </p:txBody>
      </p:sp>
      <p:sp>
        <p:nvSpPr>
          <p:cNvPr id="65" name="Shape 65"/>
          <p:cNvSpPr txBox="1">
            <a:spLocks noGrp="1"/>
          </p:cNvSpPr>
          <p:nvPr>
            <p:ph type="subTitle" idx="1"/>
          </p:nvPr>
        </p:nvSpPr>
        <p:spPr>
          <a:xfrm>
            <a:off x="311700" y="1878550"/>
            <a:ext cx="5089500" cy="738300"/>
          </a:xfrm>
          <a:prstGeom prst="rect">
            <a:avLst/>
          </a:prstGeom>
        </p:spPr>
        <p:txBody>
          <a:bodyPr lIns="91425" tIns="91425" rIns="91425" bIns="91425" anchor="t" anchorCtr="0">
            <a:noAutofit/>
          </a:bodyPr>
          <a:lstStyle/>
          <a:p>
            <a:pPr lvl="0">
              <a:spcBef>
                <a:spcPts val="0"/>
              </a:spcBef>
              <a:buNone/>
            </a:pPr>
            <a:r>
              <a:rPr lang="en"/>
              <a:t>Mary Byrns - HS Business Teacher/Tech Integration</a:t>
            </a:r>
          </a:p>
          <a:p>
            <a:pPr lvl="0">
              <a:spcBef>
                <a:spcPts val="0"/>
              </a:spcBef>
              <a:buNone/>
            </a:pPr>
            <a:r>
              <a:rPr lang="en"/>
              <a:t>Sue Leadholm - HS Counselor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lgn="ctr">
              <a:spcBef>
                <a:spcPts val="0"/>
              </a:spcBef>
              <a:buNone/>
            </a:pPr>
            <a:r>
              <a:rPr lang="en"/>
              <a:t>Senior Exit Presentations</a:t>
            </a:r>
          </a:p>
        </p:txBody>
      </p:sp>
      <p:sp>
        <p:nvSpPr>
          <p:cNvPr id="126" name="Shape 126"/>
          <p:cNvSpPr txBox="1"/>
          <p:nvPr/>
        </p:nvSpPr>
        <p:spPr>
          <a:xfrm>
            <a:off x="319950" y="1481375"/>
            <a:ext cx="8545800" cy="3375600"/>
          </a:xfrm>
          <a:prstGeom prst="rect">
            <a:avLst/>
          </a:prstGeom>
          <a:noFill/>
          <a:ln>
            <a:noFill/>
          </a:ln>
        </p:spPr>
        <p:txBody>
          <a:bodyPr lIns="91425" tIns="91425" rIns="91425" bIns="91425" anchor="t" anchorCtr="0">
            <a:noAutofit/>
          </a:bodyPr>
          <a:lstStyle/>
          <a:p>
            <a:pPr lvl="0" algn="ctr" rtl="0">
              <a:spcBef>
                <a:spcPts val="0"/>
              </a:spcBef>
              <a:buNone/>
            </a:pPr>
            <a:r>
              <a:rPr lang="en"/>
              <a:t>“Seniors…This is your BIG CHANCE.	This is your “Time in the spotlight”.  </a:t>
            </a:r>
          </a:p>
          <a:p>
            <a:pPr lvl="0" algn="ctr">
              <a:spcBef>
                <a:spcPts val="0"/>
              </a:spcBef>
              <a:buNone/>
            </a:pPr>
            <a:r>
              <a:rPr lang="en"/>
              <a:t>This is your opportunity to leave a lasting impression on Black River Falls High School.  </a:t>
            </a:r>
          </a:p>
          <a:p>
            <a:pPr lvl="0" algn="ctr" rtl="0">
              <a:spcBef>
                <a:spcPts val="0"/>
              </a:spcBef>
              <a:buNone/>
            </a:pPr>
            <a:r>
              <a:rPr lang="en"/>
              <a:t>Here it is….the SENIOR EXIT Presentation….”</a:t>
            </a:r>
          </a:p>
          <a:p>
            <a:pPr lvl="0" algn="ctr" rtl="0">
              <a:spcBef>
                <a:spcPts val="0"/>
              </a:spcBef>
              <a:buNone/>
            </a:pPr>
            <a:endParaRPr/>
          </a:p>
          <a:p>
            <a:pPr lvl="0" algn="ctr" rtl="0">
              <a:spcBef>
                <a:spcPts val="0"/>
              </a:spcBef>
              <a:buNone/>
            </a:pPr>
            <a:r>
              <a:rPr lang="en" sz="1800"/>
              <a:t>Individualized, Personalized, Honest, Opportunity to Reflect</a:t>
            </a:r>
          </a:p>
          <a:p>
            <a:pPr lvl="0" algn="ctr" rtl="0">
              <a:spcBef>
                <a:spcPts val="0"/>
              </a:spcBef>
              <a:buNone/>
            </a:pPr>
            <a:endParaRPr sz="1800"/>
          </a:p>
          <a:p>
            <a:pPr lvl="0" algn="ctr">
              <a:spcBef>
                <a:spcPts val="0"/>
              </a:spcBef>
              <a:buNone/>
            </a:pPr>
            <a:r>
              <a:rPr lang="en" sz="1800" u="sng">
                <a:solidFill>
                  <a:schemeClr val="hlink"/>
                </a:solidFill>
                <a:hlinkClick r:id="rId3"/>
              </a:rPr>
              <a:t>Senior Exit Presentation Example</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lgn="ctr">
              <a:spcBef>
                <a:spcPts val="0"/>
              </a:spcBef>
              <a:buNone/>
            </a:pPr>
            <a:r>
              <a:rPr lang="en"/>
              <a:t>Future Programming/Activities  </a:t>
            </a:r>
          </a:p>
        </p:txBody>
      </p:sp>
      <p:sp>
        <p:nvSpPr>
          <p:cNvPr id="132" name="Shape 132"/>
          <p:cNvSpPr txBox="1"/>
          <p:nvPr/>
        </p:nvSpPr>
        <p:spPr>
          <a:xfrm>
            <a:off x="293300" y="1419200"/>
            <a:ext cx="8661300" cy="3571200"/>
          </a:xfrm>
          <a:prstGeom prst="rect">
            <a:avLst/>
          </a:prstGeom>
          <a:noFill/>
          <a:ln>
            <a:noFill/>
          </a:ln>
        </p:spPr>
        <p:txBody>
          <a:bodyPr lIns="91425" tIns="91425" rIns="91425" bIns="91425" anchor="t" anchorCtr="0">
            <a:noAutofit/>
          </a:bodyPr>
          <a:lstStyle/>
          <a:p>
            <a:pPr lvl="0">
              <a:spcBef>
                <a:spcPts val="0"/>
              </a:spcBef>
              <a:buNone/>
            </a:pPr>
            <a:r>
              <a:rPr lang="en" sz="1800"/>
              <a:t>There are always ways to improve:</a:t>
            </a:r>
          </a:p>
          <a:p>
            <a:pPr lvl="0">
              <a:spcBef>
                <a:spcPts val="0"/>
              </a:spcBef>
              <a:buNone/>
            </a:pPr>
            <a:endParaRPr sz="1800"/>
          </a:p>
          <a:p>
            <a:pPr marL="457200" lvl="0" indent="-342900" rtl="0">
              <a:spcBef>
                <a:spcPts val="0"/>
              </a:spcBef>
              <a:buSzPct val="100000"/>
              <a:buAutoNum type="arabicParenR"/>
            </a:pPr>
            <a:r>
              <a:rPr lang="en" sz="1800"/>
              <a:t>Career Development opportunities -- Job Shadows, Internships</a:t>
            </a:r>
          </a:p>
          <a:p>
            <a:pPr marL="457200" lvl="0" indent="-342900" rtl="0">
              <a:spcBef>
                <a:spcPts val="0"/>
              </a:spcBef>
              <a:buSzPct val="100000"/>
              <a:buAutoNum type="arabicParenR"/>
            </a:pPr>
            <a:r>
              <a:rPr lang="en" sz="1800"/>
              <a:t>More guest speakers, ‘professionals with experience’</a:t>
            </a:r>
          </a:p>
          <a:p>
            <a:pPr marL="457200" lvl="0" indent="-342900" rtl="0">
              <a:spcBef>
                <a:spcPts val="0"/>
              </a:spcBef>
              <a:buSzPct val="100000"/>
              <a:buAutoNum type="arabicParenR"/>
            </a:pPr>
            <a:r>
              <a:rPr lang="en" sz="1800"/>
              <a:t>More ‘time’ - to meet all individualized needs/wishes</a:t>
            </a:r>
          </a:p>
          <a:p>
            <a:pPr lvl="0" rtl="0">
              <a:spcBef>
                <a:spcPts val="0"/>
              </a:spcBef>
              <a:buNone/>
            </a:pPr>
            <a:endParaRPr sz="1800"/>
          </a:p>
          <a:p>
            <a:pPr lvl="0" algn="ctr">
              <a:spcBef>
                <a:spcPts val="0"/>
              </a:spcBef>
              <a:buNone/>
            </a:pPr>
            <a:r>
              <a:rPr lang="en" sz="3600"/>
              <a:t>We are only as strong as our advisors...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lgn="ctr">
              <a:spcBef>
                <a:spcPts val="0"/>
              </a:spcBef>
              <a:buNone/>
            </a:pPr>
            <a:r>
              <a:rPr lang="en"/>
              <a:t>Questions?      Comments?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spcBef>
                <a:spcPts val="0"/>
              </a:spcBef>
              <a:buNone/>
            </a:pPr>
            <a:r>
              <a:rPr lang="en">
                <a:solidFill>
                  <a:srgbClr val="FFFFFF"/>
                </a:solidFill>
              </a:rPr>
              <a:t>Our first ‘dry-run’ of ACP - Being a parent</a:t>
            </a:r>
          </a:p>
        </p:txBody>
      </p:sp>
      <p:pic>
        <p:nvPicPr>
          <p:cNvPr id="71" name="Shape 71" descr="IMG_1307.JPG"/>
          <p:cNvPicPr preferRelativeResize="0"/>
          <p:nvPr/>
        </p:nvPicPr>
        <p:blipFill rotWithShape="1">
          <a:blip r:embed="rId3">
            <a:alphaModFix/>
          </a:blip>
          <a:srcRect t="13609" b="11980"/>
          <a:stretch/>
        </p:blipFill>
        <p:spPr>
          <a:xfrm>
            <a:off x="5351775" y="1505700"/>
            <a:ext cx="3100348" cy="3076200"/>
          </a:xfrm>
          <a:prstGeom prst="rect">
            <a:avLst/>
          </a:prstGeom>
          <a:noFill/>
          <a:ln>
            <a:noFill/>
          </a:ln>
        </p:spPr>
      </p:pic>
      <p:pic>
        <p:nvPicPr>
          <p:cNvPr id="72" name="Shape 72"/>
          <p:cNvPicPr preferRelativeResize="0"/>
          <p:nvPr/>
        </p:nvPicPr>
        <p:blipFill>
          <a:blip r:embed="rId4">
            <a:alphaModFix/>
          </a:blip>
          <a:stretch>
            <a:fillRect/>
          </a:stretch>
        </p:blipFill>
        <p:spPr>
          <a:xfrm>
            <a:off x="409450" y="1505699"/>
            <a:ext cx="4103215" cy="3076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25" y="500925"/>
            <a:ext cx="3706500" cy="1113600"/>
          </a:xfrm>
          <a:prstGeom prst="rect">
            <a:avLst/>
          </a:prstGeom>
        </p:spPr>
        <p:txBody>
          <a:bodyPr lIns="91425" tIns="91425" rIns="91425" bIns="91425" anchor="t" anchorCtr="0">
            <a:noAutofit/>
          </a:bodyPr>
          <a:lstStyle/>
          <a:p>
            <a:pPr lvl="0">
              <a:spcBef>
                <a:spcPts val="0"/>
              </a:spcBef>
              <a:buNone/>
            </a:pPr>
            <a:r>
              <a:rPr lang="en" sz="2400"/>
              <a:t>BRF - Small City, Big World</a:t>
            </a:r>
          </a:p>
        </p:txBody>
      </p:sp>
      <p:sp>
        <p:nvSpPr>
          <p:cNvPr id="78" name="Shape 78"/>
          <p:cNvSpPr txBox="1"/>
          <p:nvPr/>
        </p:nvSpPr>
        <p:spPr>
          <a:xfrm>
            <a:off x="4583975" y="1481375"/>
            <a:ext cx="4248300" cy="3420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79" name="Shape 79"/>
          <p:cNvSpPr txBox="1">
            <a:spLocks noGrp="1"/>
          </p:cNvSpPr>
          <p:nvPr>
            <p:ph type="body" idx="1"/>
          </p:nvPr>
        </p:nvSpPr>
        <p:spPr>
          <a:xfrm>
            <a:off x="4644675" y="500925"/>
            <a:ext cx="4166400" cy="4098600"/>
          </a:xfrm>
          <a:prstGeom prst="rect">
            <a:avLst/>
          </a:prstGeom>
        </p:spPr>
        <p:txBody>
          <a:bodyPr lIns="91425" tIns="91425" rIns="91425" bIns="91425" anchor="t" anchorCtr="0">
            <a:noAutofit/>
          </a:bodyPr>
          <a:lstStyle/>
          <a:p>
            <a:pPr lvl="0" algn="ctr" rtl="0">
              <a:spcBef>
                <a:spcPts val="0"/>
              </a:spcBef>
              <a:buNone/>
            </a:pPr>
            <a:r>
              <a:rPr lang="en" sz="1800" b="1"/>
              <a:t>School District Demographics</a:t>
            </a:r>
          </a:p>
          <a:p>
            <a:pPr lvl="0" algn="ctr" rtl="0">
              <a:spcBef>
                <a:spcPts val="0"/>
              </a:spcBef>
              <a:buNone/>
            </a:pPr>
            <a:r>
              <a:rPr lang="en" sz="1400">
                <a:solidFill>
                  <a:srgbClr val="222222"/>
                </a:solidFill>
                <a:highlight>
                  <a:srgbClr val="FFFFFF"/>
                </a:highlight>
                <a:latin typeface="Arial"/>
                <a:ea typeface="Arial"/>
                <a:cs typeface="Arial"/>
                <a:sym typeface="Arial"/>
              </a:rPr>
              <a:t>The School District of Black River Falls is located in a rural setting in west central Wisconsin. </a:t>
            </a:r>
          </a:p>
          <a:p>
            <a:pPr lvl="0" algn="ctr" rtl="0">
              <a:spcBef>
                <a:spcPts val="0"/>
              </a:spcBef>
              <a:buNone/>
            </a:pPr>
            <a:r>
              <a:rPr lang="en" sz="1400">
                <a:solidFill>
                  <a:srgbClr val="222222"/>
                </a:solidFill>
                <a:highlight>
                  <a:srgbClr val="FFFFFF"/>
                </a:highlight>
                <a:latin typeface="Arial"/>
                <a:ea typeface="Arial"/>
                <a:cs typeface="Arial"/>
                <a:sym typeface="Arial"/>
              </a:rPr>
              <a:t>Our school district serves over 1750 students K - 12 with the help of 300+ dedicated staff.  Our diverse population includes: 68.8% White/Caucasian, 24.2% American Indian, 3.1% Hispanic, 2.5% African American, and 1.4% Asian.  </a:t>
            </a:r>
          </a:p>
          <a:p>
            <a:pPr lvl="0" algn="ctr">
              <a:spcBef>
                <a:spcPts val="0"/>
              </a:spcBef>
              <a:buNone/>
            </a:pPr>
            <a:r>
              <a:rPr lang="en" sz="1400">
                <a:solidFill>
                  <a:srgbClr val="222222"/>
                </a:solidFill>
                <a:highlight>
                  <a:srgbClr val="FFFFFF"/>
                </a:highlight>
                <a:latin typeface="Arial"/>
                <a:ea typeface="Arial"/>
                <a:cs typeface="Arial"/>
                <a:sym typeface="Arial"/>
              </a:rPr>
              <a:t>15.5% of the district’s population qualifies for special education services.  52.6% of the district’s population is considered economically disadvantaged. (2016)</a:t>
            </a:r>
          </a:p>
        </p:txBody>
      </p:sp>
      <p:pic>
        <p:nvPicPr>
          <p:cNvPr id="80" name="Shape 80"/>
          <p:cNvPicPr preferRelativeResize="0"/>
          <p:nvPr/>
        </p:nvPicPr>
        <p:blipFill>
          <a:blip r:embed="rId3">
            <a:alphaModFix/>
          </a:blip>
          <a:stretch>
            <a:fillRect/>
          </a:stretch>
        </p:blipFill>
        <p:spPr>
          <a:xfrm>
            <a:off x="365600" y="1454763"/>
            <a:ext cx="3500924" cy="347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rtl="0">
              <a:spcBef>
                <a:spcPts val="0"/>
              </a:spcBef>
              <a:buNone/>
            </a:pPr>
            <a:r>
              <a:rPr lang="en" sz="2400"/>
              <a:t>How did we get here?   Our ACP path through Advising</a:t>
            </a:r>
          </a:p>
        </p:txBody>
      </p:sp>
      <p:sp>
        <p:nvSpPr>
          <p:cNvPr id="86" name="Shape 86"/>
          <p:cNvSpPr txBox="1"/>
          <p:nvPr/>
        </p:nvSpPr>
        <p:spPr>
          <a:xfrm>
            <a:off x="417650" y="1481375"/>
            <a:ext cx="8414700" cy="3420000"/>
          </a:xfrm>
          <a:prstGeom prst="rect">
            <a:avLst/>
          </a:prstGeom>
          <a:noFill/>
          <a:ln>
            <a:noFill/>
          </a:ln>
        </p:spPr>
        <p:txBody>
          <a:bodyPr lIns="91425" tIns="91425" rIns="91425" bIns="91425" anchor="t" anchorCtr="0">
            <a:noAutofit/>
          </a:bodyPr>
          <a:lstStyle/>
          <a:p>
            <a:pPr lvl="0">
              <a:spcBef>
                <a:spcPts val="0"/>
              </a:spcBef>
              <a:buNone/>
            </a:pPr>
            <a:r>
              <a:rPr lang="en"/>
              <a:t>In </a:t>
            </a:r>
            <a:r>
              <a:rPr lang="en" sz="1800"/>
              <a:t>2007</a:t>
            </a:r>
            <a:r>
              <a:rPr lang="en"/>
              <a:t>, faculty-student groups were established to build a ‘culture of school engagement’.  These 9 - 12 grade ‘families’ met </a:t>
            </a:r>
            <a:r>
              <a:rPr lang="en" u="sng"/>
              <a:t>once a month</a:t>
            </a:r>
            <a:r>
              <a:rPr lang="en"/>
              <a:t> for counselor - created topics of discussion.</a:t>
            </a:r>
          </a:p>
          <a:p>
            <a:pPr lvl="0">
              <a:spcBef>
                <a:spcPts val="0"/>
              </a:spcBef>
              <a:buNone/>
            </a:pPr>
            <a:endParaRPr/>
          </a:p>
          <a:p>
            <a:pPr lvl="0">
              <a:spcBef>
                <a:spcPts val="0"/>
              </a:spcBef>
              <a:buNone/>
            </a:pPr>
            <a:r>
              <a:rPr lang="en"/>
              <a:t>In </a:t>
            </a:r>
            <a:r>
              <a:rPr lang="en" sz="1800"/>
              <a:t>2009</a:t>
            </a:r>
            <a:r>
              <a:rPr lang="en"/>
              <a:t>, our advising program met </a:t>
            </a:r>
            <a:r>
              <a:rPr lang="en" u="sng"/>
              <a:t>once a week</a:t>
            </a:r>
            <a:r>
              <a:rPr lang="en"/>
              <a:t> on Wednesdays to ‘check in’ on academics, social  concerns, and overall discussions of ‘how is it going?’</a:t>
            </a:r>
          </a:p>
          <a:p>
            <a:pPr lvl="0">
              <a:spcBef>
                <a:spcPts val="0"/>
              </a:spcBef>
              <a:buNone/>
            </a:pPr>
            <a:endParaRPr/>
          </a:p>
          <a:p>
            <a:pPr lvl="0">
              <a:spcBef>
                <a:spcPts val="0"/>
              </a:spcBef>
              <a:buNone/>
            </a:pPr>
            <a:r>
              <a:rPr lang="en"/>
              <a:t>In </a:t>
            </a:r>
            <a:r>
              <a:rPr lang="en" sz="1800"/>
              <a:t>2012</a:t>
            </a:r>
            <a:r>
              <a:rPr lang="en"/>
              <a:t>, we moved advising to </a:t>
            </a:r>
            <a:r>
              <a:rPr lang="en" u="sng"/>
              <a:t>every day</a:t>
            </a:r>
            <a:r>
              <a:rPr lang="en"/>
              <a:t> during our focus at the end of the day.  This homeroom approach allowed teachers to ‘see’ their students each day for a more consistent ‘check in’ process.</a:t>
            </a:r>
          </a:p>
          <a:p>
            <a:pPr lvl="0">
              <a:spcBef>
                <a:spcPts val="0"/>
              </a:spcBef>
              <a:buNone/>
            </a:pPr>
            <a:endParaRPr/>
          </a:p>
          <a:p>
            <a:pPr lvl="0">
              <a:spcBef>
                <a:spcPts val="0"/>
              </a:spcBef>
              <a:buNone/>
            </a:pPr>
            <a:r>
              <a:rPr lang="en"/>
              <a:t>In </a:t>
            </a:r>
            <a:r>
              <a:rPr lang="en" sz="1800"/>
              <a:t>2016</a:t>
            </a:r>
            <a:r>
              <a:rPr lang="en"/>
              <a:t>, we landed on the best arrangement yet.  Our bell schedule changed to include a </a:t>
            </a:r>
            <a:r>
              <a:rPr lang="en" u="sng"/>
              <a:t>morning advising program</a:t>
            </a:r>
            <a:r>
              <a:rPr lang="en"/>
              <a:t> for 39 minutes with a short focus of 20 minutes at the end of </a:t>
            </a:r>
            <a:r>
              <a:rPr lang="en" u="sng"/>
              <a:t>each day</a:t>
            </a:r>
            <a:r>
              <a:rPr lang="en"/>
              <a:t>.</a:t>
            </a:r>
          </a:p>
          <a:p>
            <a:pPr lvl="0">
              <a:spcBef>
                <a:spcPts val="0"/>
              </a:spcBef>
              <a:buNone/>
            </a:pPr>
            <a:endParaRPr/>
          </a:p>
          <a:p>
            <a:pPr lvl="0" algn="ctr">
              <a:spcBef>
                <a:spcPts val="0"/>
              </a:spcBef>
              <a:buNone/>
            </a:pPr>
            <a:r>
              <a:rPr lang="en"/>
              <a:t>	Each year, we continue to evaluate and review our advising program,</a:t>
            </a:r>
          </a:p>
          <a:p>
            <a:pPr marL="914400" lvl="0" indent="457200" algn="ctr" rtl="0">
              <a:spcBef>
                <a:spcPts val="0"/>
              </a:spcBef>
              <a:buNone/>
            </a:pPr>
            <a:r>
              <a:rPr lang="en"/>
              <a:t>but </a:t>
            </a:r>
            <a:r>
              <a:rPr lang="en" sz="1800"/>
              <a:t>this ‘new initiative’ </a:t>
            </a:r>
            <a:r>
              <a:rPr lang="en"/>
              <a:t>is here to stay.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spcBef>
                <a:spcPts val="0"/>
              </a:spcBef>
              <a:buNone/>
            </a:pPr>
            <a:r>
              <a:rPr lang="en"/>
              <a:t>Black River Falls High School - Bell schedule</a:t>
            </a:r>
          </a:p>
        </p:txBody>
      </p:sp>
      <p:graphicFrame>
        <p:nvGraphicFramePr>
          <p:cNvPr id="92" name="Shape 92"/>
          <p:cNvGraphicFramePr/>
          <p:nvPr/>
        </p:nvGraphicFramePr>
        <p:xfrm>
          <a:off x="837025" y="1377525"/>
          <a:ext cx="3000000" cy="3000000"/>
        </p:xfrm>
        <a:graphic>
          <a:graphicData uri="http://schemas.openxmlformats.org/drawingml/2006/table">
            <a:tbl>
              <a:tblPr>
                <a:noFill/>
                <a:tableStyleId>{390FCCB7-7FCD-4672-A986-8731F02A7DF1}</a:tableStyleId>
              </a:tblPr>
              <a:tblGrid>
                <a:gridCol w="3852100"/>
                <a:gridCol w="1764525"/>
                <a:gridCol w="1622375"/>
              </a:tblGrid>
              <a:tr h="381000">
                <a:tc>
                  <a:txBody>
                    <a:bodyPr/>
                    <a:lstStyle/>
                    <a:p>
                      <a:pPr lvl="0">
                        <a:spcBef>
                          <a:spcPts val="0"/>
                        </a:spcBef>
                        <a:buNone/>
                      </a:pPr>
                      <a:r>
                        <a:rPr lang="en" sz="1800"/>
                        <a:t>1st Block - Breakfast  Advising</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7:50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8:29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r h="381000">
                <a:tc>
                  <a:txBody>
                    <a:bodyPr/>
                    <a:lstStyle/>
                    <a:p>
                      <a:pPr lvl="0">
                        <a:spcBef>
                          <a:spcPts val="0"/>
                        </a:spcBef>
                        <a:buNone/>
                      </a:pPr>
                      <a:r>
                        <a:rPr lang="en" sz="1800"/>
                        <a:t>2nd Block</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8:35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9:53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r h="381000">
                <a:tc>
                  <a:txBody>
                    <a:bodyPr/>
                    <a:lstStyle/>
                    <a:p>
                      <a:pPr lvl="0">
                        <a:spcBef>
                          <a:spcPts val="0"/>
                        </a:spcBef>
                        <a:buNone/>
                      </a:pPr>
                      <a:r>
                        <a:rPr lang="en" sz="1800"/>
                        <a:t>3rd Block</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9:59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11:17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r h="381000">
                <a:tc>
                  <a:txBody>
                    <a:bodyPr/>
                    <a:lstStyle/>
                    <a:p>
                      <a:pPr lvl="0">
                        <a:spcBef>
                          <a:spcPts val="0"/>
                        </a:spcBef>
                        <a:buNone/>
                      </a:pPr>
                      <a:r>
                        <a:rPr lang="en" sz="1800"/>
                        <a:t>4th Block - 1st Lunch</a:t>
                      </a:r>
                    </a:p>
                    <a:p>
                      <a:pPr lvl="0">
                        <a:spcBef>
                          <a:spcPts val="0"/>
                        </a:spcBef>
                        <a:buNone/>
                      </a:pPr>
                      <a:r>
                        <a:rPr lang="en" sz="1800"/>
                        <a:t>                  Class</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11:17 AM</a:t>
                      </a:r>
                    </a:p>
                    <a:p>
                      <a:pPr lvl="0">
                        <a:spcBef>
                          <a:spcPts val="0"/>
                        </a:spcBef>
                        <a:buNone/>
                      </a:pPr>
                      <a:r>
                        <a:rPr lang="en" sz="1800"/>
                        <a:t>11:57 AM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11:51 AM</a:t>
                      </a:r>
                    </a:p>
                    <a:p>
                      <a:pPr lvl="0">
                        <a:spcBef>
                          <a:spcPts val="0"/>
                        </a:spcBef>
                        <a:buNone/>
                      </a:pPr>
                      <a:r>
                        <a:rPr lang="en" sz="1800"/>
                        <a:t> 1:15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r h="381000">
                <a:tc>
                  <a:txBody>
                    <a:bodyPr/>
                    <a:lstStyle/>
                    <a:p>
                      <a:pPr lvl="0">
                        <a:spcBef>
                          <a:spcPts val="0"/>
                        </a:spcBef>
                        <a:buNone/>
                      </a:pPr>
                      <a:r>
                        <a:rPr lang="en" sz="1800"/>
                        <a:t>4th Block - Class</a:t>
                      </a:r>
                    </a:p>
                    <a:p>
                      <a:pPr lvl="0">
                        <a:spcBef>
                          <a:spcPts val="0"/>
                        </a:spcBef>
                        <a:buNone/>
                      </a:pPr>
                      <a:r>
                        <a:rPr lang="en" sz="1800"/>
                        <a:t>                  2nd Lunch</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11:23 AM</a:t>
                      </a:r>
                    </a:p>
                    <a:p>
                      <a:pPr lvl="0">
                        <a:spcBef>
                          <a:spcPts val="0"/>
                        </a:spcBef>
                        <a:buNone/>
                      </a:pPr>
                      <a:r>
                        <a:rPr lang="en" sz="1800"/>
                        <a:t>12:41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12:41 PM</a:t>
                      </a:r>
                    </a:p>
                    <a:p>
                      <a:pPr lvl="0">
                        <a:spcBef>
                          <a:spcPts val="0"/>
                        </a:spcBef>
                        <a:buNone/>
                      </a:pPr>
                      <a:r>
                        <a:rPr lang="en" sz="1800"/>
                        <a:t>  1:15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r h="381000">
                <a:tc>
                  <a:txBody>
                    <a:bodyPr/>
                    <a:lstStyle/>
                    <a:p>
                      <a:pPr lvl="0">
                        <a:spcBef>
                          <a:spcPts val="0"/>
                        </a:spcBef>
                        <a:buNone/>
                      </a:pPr>
                      <a:r>
                        <a:rPr lang="en" sz="1800"/>
                        <a:t>5th Block</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1:21: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2:39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r h="381000">
                <a:tc>
                  <a:txBody>
                    <a:bodyPr/>
                    <a:lstStyle/>
                    <a:p>
                      <a:pPr lvl="0">
                        <a:spcBef>
                          <a:spcPts val="0"/>
                        </a:spcBef>
                        <a:buNone/>
                      </a:pPr>
                      <a:r>
                        <a:rPr lang="en" sz="1800"/>
                        <a:t>Focus</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2:45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c>
                  <a:txBody>
                    <a:bodyPr/>
                    <a:lstStyle/>
                    <a:p>
                      <a:pPr lvl="0">
                        <a:spcBef>
                          <a:spcPts val="0"/>
                        </a:spcBef>
                        <a:buNone/>
                      </a:pPr>
                      <a:r>
                        <a:rPr lang="en" sz="1800"/>
                        <a:t>  3:05 PM</a:t>
                      </a:r>
                    </a:p>
                  </a:txBody>
                  <a:tcPr marL="91425" marR="91425" marT="91425" marB="91425">
                    <a:lnL w="38100" cap="flat" cmpd="sng">
                      <a:solidFill>
                        <a:srgbClr val="A4C2F4"/>
                      </a:solidFill>
                      <a:prstDash val="solid"/>
                      <a:round/>
                      <a:headEnd type="none" w="med" len="med"/>
                      <a:tailEnd type="none" w="med" len="med"/>
                    </a:lnL>
                    <a:lnR w="38100" cap="flat" cmpd="sng">
                      <a:solidFill>
                        <a:srgbClr val="A4C2F4"/>
                      </a:solidFill>
                      <a:prstDash val="solid"/>
                      <a:round/>
                      <a:headEnd type="none" w="med" len="med"/>
                      <a:tailEnd type="none" w="med" len="med"/>
                    </a:lnR>
                    <a:lnT w="38100" cap="flat" cmpd="sng">
                      <a:solidFill>
                        <a:srgbClr val="A4C2F4"/>
                      </a:solidFill>
                      <a:prstDash val="solid"/>
                      <a:round/>
                      <a:headEnd type="none" w="med" len="med"/>
                      <a:tailEnd type="none" w="med" len="med"/>
                    </a:lnT>
                    <a:lnB w="38100" cap="flat" cmpd="sng">
                      <a:solidFill>
                        <a:srgbClr val="A4C2F4"/>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rtl="0">
              <a:spcBef>
                <a:spcPts val="0"/>
              </a:spcBef>
              <a:buNone/>
            </a:pPr>
            <a:r>
              <a:rPr lang="en" sz="2400"/>
              <a:t>Morning Advising </a:t>
            </a:r>
          </a:p>
        </p:txBody>
      </p:sp>
      <p:sp>
        <p:nvSpPr>
          <p:cNvPr id="98" name="Shape 98"/>
          <p:cNvSpPr txBox="1">
            <a:spLocks noGrp="1"/>
          </p:cNvSpPr>
          <p:nvPr>
            <p:ph type="body" idx="1"/>
          </p:nvPr>
        </p:nvSpPr>
        <p:spPr>
          <a:xfrm>
            <a:off x="471600" y="1505700"/>
            <a:ext cx="3999900" cy="30762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sz="1400">
                <a:solidFill>
                  <a:srgbClr val="000000"/>
                </a:solidFill>
                <a:latin typeface="Arial"/>
                <a:ea typeface="Arial"/>
                <a:cs typeface="Arial"/>
                <a:sym typeface="Arial"/>
              </a:rPr>
              <a:t>Number of Teachers:    40 </a:t>
            </a:r>
          </a:p>
          <a:p>
            <a:pPr marL="0" marR="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00"/>
                </a:solidFill>
                <a:latin typeface="Arial"/>
                <a:ea typeface="Arial"/>
                <a:cs typeface="Arial"/>
                <a:sym typeface="Arial"/>
              </a:rPr>
              <a:t>Number of Students:   517 (9 - 12)  </a:t>
            </a:r>
          </a:p>
          <a:p>
            <a:pPr marL="0" marR="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00"/>
                </a:solidFill>
                <a:latin typeface="Arial"/>
                <a:ea typeface="Arial"/>
                <a:cs typeface="Arial"/>
                <a:sym typeface="Arial"/>
              </a:rPr>
              <a:t>Average Advising Group Size:   15 students</a:t>
            </a:r>
          </a:p>
          <a:p>
            <a:pPr marL="0" marR="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00"/>
                </a:solidFill>
                <a:latin typeface="Arial"/>
                <a:ea typeface="Arial"/>
                <a:cs typeface="Arial"/>
                <a:sym typeface="Arial"/>
              </a:rPr>
              <a:t>No travel -- restrict activities, movement, and interruptions</a:t>
            </a:r>
          </a:p>
          <a:p>
            <a:pPr marL="0" marR="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a:solidFill>
                  <a:srgbClr val="000000"/>
                </a:solidFill>
                <a:latin typeface="Arial"/>
                <a:ea typeface="Arial"/>
                <a:cs typeface="Arial"/>
                <a:sym typeface="Arial"/>
              </a:rPr>
              <a:t>Same students over 4 years - add new freshmen each year as we lose Seniors -- Builds a ‘great family’ atmosphere</a:t>
            </a:r>
          </a:p>
        </p:txBody>
      </p:sp>
      <p:sp>
        <p:nvSpPr>
          <p:cNvPr id="99" name="Shape 99"/>
          <p:cNvSpPr txBox="1">
            <a:spLocks noGrp="1"/>
          </p:cNvSpPr>
          <p:nvPr>
            <p:ph type="body" idx="2"/>
          </p:nvPr>
        </p:nvSpPr>
        <p:spPr>
          <a:xfrm>
            <a:off x="4832400" y="1505700"/>
            <a:ext cx="3999900" cy="30762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400">
                <a:solidFill>
                  <a:srgbClr val="000000"/>
                </a:solidFill>
                <a:latin typeface="Arial"/>
                <a:ea typeface="Arial"/>
                <a:cs typeface="Arial"/>
                <a:sym typeface="Arial"/>
              </a:rPr>
              <a:t>Announcements (GM97 and Principal)</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400">
                <a:solidFill>
                  <a:srgbClr val="000000"/>
                </a:solidFill>
                <a:latin typeface="Arial"/>
                <a:ea typeface="Arial"/>
                <a:cs typeface="Arial"/>
                <a:sym typeface="Arial"/>
              </a:rPr>
              <a:t>Check Email</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400">
                <a:solidFill>
                  <a:srgbClr val="000000"/>
                </a:solidFill>
                <a:latin typeface="Arial"/>
                <a:ea typeface="Arial"/>
                <a:cs typeface="Arial"/>
                <a:sym typeface="Arial"/>
              </a:rPr>
              <a:t>Check Grades</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400">
                <a:solidFill>
                  <a:srgbClr val="000000"/>
                </a:solidFill>
                <a:latin typeface="Arial"/>
                <a:ea typeface="Arial"/>
                <a:cs typeface="Arial"/>
                <a:sym typeface="Arial"/>
              </a:rPr>
              <a:t>Check Attendance</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400">
                <a:solidFill>
                  <a:srgbClr val="000000"/>
                </a:solidFill>
                <a:latin typeface="Arial"/>
                <a:ea typeface="Arial"/>
                <a:cs typeface="Arial"/>
                <a:sym typeface="Arial"/>
              </a:rPr>
              <a:t>1:1 Meetings at least every two weeks - Specific grade level activities each week</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400">
                <a:solidFill>
                  <a:srgbClr val="000000"/>
                </a:solidFill>
                <a:latin typeface="Arial"/>
                <a:ea typeface="Arial"/>
                <a:cs typeface="Arial"/>
                <a:sym typeface="Arial"/>
              </a:rPr>
              <a:t>Attendance Wars</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400">
                <a:solidFill>
                  <a:srgbClr val="000000"/>
                </a:solidFill>
                <a:latin typeface="Arial"/>
                <a:ea typeface="Arial"/>
                <a:cs typeface="Arial"/>
                <a:sym typeface="Arial"/>
              </a:rPr>
              <a:t>GPA Competition - building goal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spcBef>
                <a:spcPts val="0"/>
              </a:spcBef>
              <a:buNone/>
            </a:pPr>
            <a:r>
              <a:rPr lang="en"/>
              <a:t>Examples of weekly advisory activities</a:t>
            </a:r>
          </a:p>
        </p:txBody>
      </p:sp>
      <p:sp>
        <p:nvSpPr>
          <p:cNvPr id="105" name="Shape 105"/>
          <p:cNvSpPr txBox="1">
            <a:spLocks noGrp="1"/>
          </p:cNvSpPr>
          <p:nvPr>
            <p:ph type="body" idx="1"/>
          </p:nvPr>
        </p:nvSpPr>
        <p:spPr>
          <a:xfrm>
            <a:off x="311700" y="1505700"/>
            <a:ext cx="3999900" cy="3076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1800"/>
              <a:t>Tiger Weeks -- all students (9 - 12)</a:t>
            </a:r>
          </a:p>
          <a:p>
            <a:pPr lvl="0" algn="ctr" rtl="0">
              <a:lnSpc>
                <a:spcPct val="100000"/>
              </a:lnSpc>
              <a:spcBef>
                <a:spcPts val="0"/>
              </a:spcBef>
              <a:buNone/>
            </a:pPr>
            <a:r>
              <a:rPr lang="en" sz="1800"/>
              <a:t>(at least twice a month)</a:t>
            </a:r>
          </a:p>
          <a:p>
            <a:pPr marL="457200" lvl="0" indent="-317500" rtl="0">
              <a:lnSpc>
                <a:spcPct val="200000"/>
              </a:lnSpc>
              <a:spcBef>
                <a:spcPts val="0"/>
              </a:spcBef>
              <a:buSzPct val="100000"/>
              <a:buChar char="●"/>
            </a:pPr>
            <a:r>
              <a:rPr lang="en" sz="1400"/>
              <a:t>First week - schedule, transcripts</a:t>
            </a:r>
          </a:p>
          <a:p>
            <a:pPr marL="457200" lvl="0" indent="-317500" rtl="0">
              <a:lnSpc>
                <a:spcPct val="200000"/>
              </a:lnSpc>
              <a:spcBef>
                <a:spcPts val="0"/>
              </a:spcBef>
              <a:buSzPct val="100000"/>
              <a:buChar char="●"/>
            </a:pPr>
            <a:r>
              <a:rPr lang="en" sz="1400"/>
              <a:t>Homecoming week -- school spirit</a:t>
            </a:r>
          </a:p>
          <a:p>
            <a:pPr marL="457200" lvl="0" indent="-317500" rtl="0">
              <a:lnSpc>
                <a:spcPct val="100000"/>
              </a:lnSpc>
              <a:spcBef>
                <a:spcPts val="0"/>
              </a:spcBef>
              <a:buSzPct val="100000"/>
              <a:buChar char="●"/>
            </a:pPr>
            <a:r>
              <a:rPr lang="en" sz="1400"/>
              <a:t>October 2017 -- PT conference - ‘student-led conferences’</a:t>
            </a:r>
          </a:p>
          <a:p>
            <a:pPr lvl="0" algn="ctr" rtl="0">
              <a:lnSpc>
                <a:spcPct val="100000"/>
              </a:lnSpc>
              <a:spcBef>
                <a:spcPts val="0"/>
              </a:spcBef>
              <a:buNone/>
            </a:pPr>
            <a:r>
              <a:rPr lang="en" sz="1400" u="sng">
                <a:solidFill>
                  <a:schemeClr val="hlink"/>
                </a:solidFill>
                <a:hlinkClick r:id="rId3"/>
              </a:rPr>
              <a:t>Advising Calendar 2017/18</a:t>
            </a:r>
          </a:p>
          <a:p>
            <a:pPr lvl="0" rtl="0">
              <a:lnSpc>
                <a:spcPct val="100000"/>
              </a:lnSpc>
              <a:spcBef>
                <a:spcPts val="0"/>
              </a:spcBef>
              <a:buNone/>
            </a:pPr>
            <a:endParaRPr sz="1400"/>
          </a:p>
          <a:p>
            <a:pPr lvl="0" rtl="0">
              <a:lnSpc>
                <a:spcPct val="200000"/>
              </a:lnSpc>
              <a:spcBef>
                <a:spcPts val="0"/>
              </a:spcBef>
              <a:buNone/>
            </a:pPr>
            <a:endParaRPr sz="1400"/>
          </a:p>
        </p:txBody>
      </p:sp>
      <p:sp>
        <p:nvSpPr>
          <p:cNvPr id="106" name="Shape 106"/>
          <p:cNvSpPr txBox="1">
            <a:spLocks noGrp="1"/>
          </p:cNvSpPr>
          <p:nvPr>
            <p:ph type="body" idx="2"/>
          </p:nvPr>
        </p:nvSpPr>
        <p:spPr>
          <a:xfrm>
            <a:off x="4832400" y="1505700"/>
            <a:ext cx="3999900" cy="3076200"/>
          </a:xfrm>
          <a:prstGeom prst="rect">
            <a:avLst/>
          </a:prstGeom>
        </p:spPr>
        <p:txBody>
          <a:bodyPr lIns="91425" tIns="91425" rIns="91425" bIns="91425" anchor="t" anchorCtr="0">
            <a:noAutofit/>
          </a:bodyPr>
          <a:lstStyle/>
          <a:p>
            <a:pPr lvl="0">
              <a:spcBef>
                <a:spcPts val="0"/>
              </a:spcBef>
              <a:buNone/>
            </a:pPr>
            <a:r>
              <a:rPr lang="en" sz="1800"/>
              <a:t>Individual grades - “Freshmen Weeks”</a:t>
            </a:r>
          </a:p>
          <a:p>
            <a:pPr marL="457200" lvl="0" indent="-317500" rtl="0">
              <a:spcBef>
                <a:spcPts val="0"/>
              </a:spcBef>
              <a:buSzPct val="100000"/>
              <a:buChar char="●"/>
            </a:pPr>
            <a:r>
              <a:rPr lang="en" sz="1400"/>
              <a:t>First one:</a:t>
            </a:r>
          </a:p>
          <a:p>
            <a:pPr marL="914400" lvl="1" indent="-317500" rtl="0">
              <a:spcBef>
                <a:spcPts val="0"/>
              </a:spcBef>
              <a:buSzPct val="100000"/>
              <a:buChar char="○"/>
            </a:pPr>
            <a:r>
              <a:rPr lang="en" sz="1400"/>
              <a:t>Monday: Study skills, Organization</a:t>
            </a:r>
          </a:p>
          <a:p>
            <a:pPr marL="914400" lvl="1" indent="-317500" rtl="0">
              <a:spcBef>
                <a:spcPts val="0"/>
              </a:spcBef>
              <a:spcAft>
                <a:spcPts val="1000"/>
              </a:spcAft>
              <a:buSzPct val="100000"/>
              <a:buChar char="○"/>
            </a:pPr>
            <a:r>
              <a:rPr lang="en" sz="1400"/>
              <a:t>Wednesday: Involvement</a:t>
            </a:r>
          </a:p>
          <a:p>
            <a:pPr marL="457200" lvl="0" indent="-317500" rtl="0">
              <a:lnSpc>
                <a:spcPct val="100000"/>
              </a:lnSpc>
              <a:spcBef>
                <a:spcPts val="0"/>
              </a:spcBef>
              <a:buSzPct val="100000"/>
              <a:buChar char="●"/>
            </a:pPr>
            <a:r>
              <a:rPr lang="en" sz="1400"/>
              <a:t>In November:</a:t>
            </a:r>
          </a:p>
          <a:p>
            <a:pPr marL="914400" lvl="1" indent="-317500" rtl="0">
              <a:lnSpc>
                <a:spcPct val="100000"/>
              </a:lnSpc>
              <a:spcBef>
                <a:spcPts val="0"/>
              </a:spcBef>
              <a:spcAft>
                <a:spcPts val="0"/>
              </a:spcAft>
              <a:buSzPct val="100000"/>
              <a:buChar char="○"/>
            </a:pPr>
            <a:r>
              <a:rPr lang="en" sz="1400"/>
              <a:t>Monday:  “QPR” discussion</a:t>
            </a:r>
          </a:p>
          <a:p>
            <a:pPr marL="914400" lvl="1" indent="-317500" rtl="0">
              <a:lnSpc>
                <a:spcPct val="200000"/>
              </a:lnSpc>
              <a:spcBef>
                <a:spcPts val="0"/>
              </a:spcBef>
              <a:spcAft>
                <a:spcPts val="0"/>
              </a:spcAft>
              <a:buSzPct val="100000"/>
              <a:buChar char="○"/>
            </a:pPr>
            <a:r>
              <a:rPr lang="en" sz="1400"/>
              <a:t>Wednesday:  Have each other’s back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spcBef>
                <a:spcPts val="0"/>
              </a:spcBef>
              <a:buNone/>
            </a:pPr>
            <a:r>
              <a:rPr lang="en"/>
              <a:t>Advising --  ACP -- specific grade level work</a:t>
            </a:r>
          </a:p>
        </p:txBody>
      </p:sp>
      <p:sp>
        <p:nvSpPr>
          <p:cNvPr id="112" name="Shape 112"/>
          <p:cNvSpPr txBox="1">
            <a:spLocks noGrp="1"/>
          </p:cNvSpPr>
          <p:nvPr>
            <p:ph type="body" idx="1"/>
          </p:nvPr>
        </p:nvSpPr>
        <p:spPr>
          <a:xfrm>
            <a:off x="311700" y="1505700"/>
            <a:ext cx="3999900" cy="3076200"/>
          </a:xfrm>
          <a:prstGeom prst="rect">
            <a:avLst/>
          </a:prstGeom>
        </p:spPr>
        <p:txBody>
          <a:bodyPr lIns="91425" tIns="91425" rIns="91425" bIns="91425" anchor="t" anchorCtr="0">
            <a:noAutofit/>
          </a:bodyPr>
          <a:lstStyle/>
          <a:p>
            <a:pPr lvl="0">
              <a:spcBef>
                <a:spcPts val="0"/>
              </a:spcBef>
              <a:buNone/>
            </a:pPr>
            <a:r>
              <a:rPr lang="en" sz="1800"/>
              <a:t>9th grade</a:t>
            </a:r>
            <a:r>
              <a:rPr lang="en"/>
              <a:t> activities and shared information</a:t>
            </a:r>
          </a:p>
          <a:p>
            <a:pPr marL="457200" lvl="0" indent="-228600" rtl="0">
              <a:spcBef>
                <a:spcPts val="0"/>
              </a:spcBef>
              <a:buChar char="●"/>
            </a:pPr>
            <a:r>
              <a:rPr lang="en"/>
              <a:t>HS Transition</a:t>
            </a:r>
          </a:p>
          <a:p>
            <a:pPr marL="457200" lvl="0" indent="-228600" rtl="0">
              <a:spcBef>
                <a:spcPts val="0"/>
              </a:spcBef>
              <a:buChar char="●"/>
            </a:pPr>
            <a:r>
              <a:rPr lang="en"/>
              <a:t>Goal-setting/Time Management</a:t>
            </a:r>
          </a:p>
          <a:p>
            <a:pPr marL="457200" lvl="0" indent="-228600" rtl="0">
              <a:spcBef>
                <a:spcPts val="0"/>
              </a:spcBef>
              <a:buChar char="●"/>
            </a:pPr>
            <a:r>
              <a:rPr lang="en"/>
              <a:t>Study Skills</a:t>
            </a:r>
          </a:p>
          <a:p>
            <a:pPr marL="457200" lvl="0" indent="-228600" rtl="0">
              <a:spcBef>
                <a:spcPts val="0"/>
              </a:spcBef>
              <a:buChar char="●"/>
            </a:pPr>
            <a:r>
              <a:rPr lang="en"/>
              <a:t>Stress Reduction</a:t>
            </a:r>
          </a:p>
          <a:p>
            <a:pPr marL="457200" lvl="0" indent="-228600" rtl="0">
              <a:spcBef>
                <a:spcPts val="0"/>
              </a:spcBef>
              <a:buChar char="●"/>
            </a:pPr>
            <a:r>
              <a:rPr lang="en"/>
              <a:t>Involvement</a:t>
            </a:r>
          </a:p>
          <a:p>
            <a:pPr marL="457200" lvl="0" indent="-228600" rtl="0">
              <a:spcBef>
                <a:spcPts val="0"/>
              </a:spcBef>
              <a:buChar char="●"/>
            </a:pPr>
            <a:r>
              <a:rPr lang="en"/>
              <a:t>Support systems - QPR</a:t>
            </a:r>
          </a:p>
          <a:p>
            <a:pPr marL="457200" lvl="0" indent="-228600" rtl="0">
              <a:spcBef>
                <a:spcPts val="0"/>
              </a:spcBef>
              <a:buChar char="●"/>
            </a:pPr>
            <a:r>
              <a:rPr lang="en" u="sng">
                <a:solidFill>
                  <a:schemeClr val="hlink"/>
                </a:solidFill>
                <a:hlinkClick r:id="rId3"/>
              </a:rPr>
              <a:t>Career Cruising</a:t>
            </a:r>
          </a:p>
          <a:p>
            <a:pPr marL="1371600" lvl="1" indent="-228600" rtl="0">
              <a:spcBef>
                <a:spcPts val="0"/>
              </a:spcBef>
              <a:buChar char="○"/>
            </a:pPr>
            <a:r>
              <a:rPr lang="en"/>
              <a:t>Learning styles</a:t>
            </a:r>
          </a:p>
          <a:p>
            <a:pPr marL="1371600" lvl="1" indent="-228600" rtl="0">
              <a:spcBef>
                <a:spcPts val="0"/>
              </a:spcBef>
              <a:buChar char="○"/>
            </a:pPr>
            <a:r>
              <a:rPr lang="en"/>
              <a:t>Career Matchmaker</a:t>
            </a:r>
          </a:p>
          <a:p>
            <a:pPr marL="1371600" lvl="1" indent="-228600">
              <a:spcBef>
                <a:spcPts val="0"/>
              </a:spcBef>
              <a:buChar char="○"/>
            </a:pPr>
            <a:r>
              <a:rPr lang="en"/>
              <a:t>Resume</a:t>
            </a:r>
          </a:p>
        </p:txBody>
      </p:sp>
      <p:sp>
        <p:nvSpPr>
          <p:cNvPr id="113" name="Shape 113"/>
          <p:cNvSpPr txBox="1">
            <a:spLocks noGrp="1"/>
          </p:cNvSpPr>
          <p:nvPr>
            <p:ph type="body" idx="2"/>
          </p:nvPr>
        </p:nvSpPr>
        <p:spPr>
          <a:xfrm>
            <a:off x="4832400" y="1505700"/>
            <a:ext cx="3999900" cy="3076200"/>
          </a:xfrm>
          <a:prstGeom prst="rect">
            <a:avLst/>
          </a:prstGeom>
        </p:spPr>
        <p:txBody>
          <a:bodyPr lIns="91425" tIns="91425" rIns="91425" bIns="91425" anchor="t" anchorCtr="0">
            <a:noAutofit/>
          </a:bodyPr>
          <a:lstStyle/>
          <a:p>
            <a:pPr lvl="0">
              <a:spcBef>
                <a:spcPts val="0"/>
              </a:spcBef>
              <a:buNone/>
            </a:pPr>
            <a:r>
              <a:rPr lang="en" sz="1800"/>
              <a:t>10th grade</a:t>
            </a:r>
            <a:r>
              <a:rPr lang="en"/>
              <a:t> activities and shared information</a:t>
            </a:r>
          </a:p>
          <a:p>
            <a:pPr marL="457200" lvl="0" indent="-228600" rtl="0">
              <a:spcBef>
                <a:spcPts val="0"/>
              </a:spcBef>
              <a:buChar char="●"/>
            </a:pPr>
            <a:r>
              <a:rPr lang="en"/>
              <a:t>Goal-setting</a:t>
            </a:r>
          </a:p>
          <a:p>
            <a:pPr marL="457200" lvl="0" indent="-228600" rtl="0">
              <a:spcBef>
                <a:spcPts val="0"/>
              </a:spcBef>
              <a:buChar char="●"/>
            </a:pPr>
            <a:r>
              <a:rPr lang="en"/>
              <a:t>Strengths/Weaknesses</a:t>
            </a:r>
          </a:p>
          <a:p>
            <a:pPr marL="457200" lvl="0" indent="-228600" rtl="0">
              <a:spcBef>
                <a:spcPts val="0"/>
              </a:spcBef>
              <a:buChar char="●"/>
            </a:pPr>
            <a:r>
              <a:rPr lang="en"/>
              <a:t>Involvement - ‘your role’</a:t>
            </a:r>
          </a:p>
          <a:p>
            <a:pPr marL="457200" lvl="0" indent="-228600" rtl="0">
              <a:spcBef>
                <a:spcPts val="0"/>
              </a:spcBef>
              <a:buChar char="●"/>
            </a:pPr>
            <a:r>
              <a:rPr lang="en"/>
              <a:t>Resume building</a:t>
            </a:r>
          </a:p>
          <a:p>
            <a:pPr marL="457200" lvl="0" indent="-228600" rtl="0">
              <a:spcBef>
                <a:spcPts val="0"/>
              </a:spcBef>
              <a:buChar char="●"/>
            </a:pPr>
            <a:r>
              <a:rPr lang="en" u="sng">
                <a:solidFill>
                  <a:schemeClr val="hlink"/>
                </a:solidFill>
                <a:hlinkClick r:id="rId4"/>
              </a:rPr>
              <a:t>Career Cruising</a:t>
            </a:r>
            <a:r>
              <a:rPr lang="en"/>
              <a:t> </a:t>
            </a:r>
          </a:p>
          <a:p>
            <a:pPr marL="914400" lvl="1" indent="-228600" rtl="0">
              <a:spcBef>
                <a:spcPts val="0"/>
              </a:spcBef>
              <a:buChar char="○"/>
            </a:pPr>
            <a:r>
              <a:rPr lang="en"/>
              <a:t>Learning styles</a:t>
            </a:r>
          </a:p>
          <a:p>
            <a:pPr marL="914400" lvl="1" indent="-228600" rtl="0">
              <a:spcBef>
                <a:spcPts val="0"/>
              </a:spcBef>
              <a:buChar char="○"/>
            </a:pPr>
            <a:r>
              <a:rPr lang="en"/>
              <a:t>Career Matchmaker</a:t>
            </a:r>
          </a:p>
          <a:p>
            <a:pPr marL="914400" lvl="1" indent="-228600">
              <a:spcBef>
                <a:spcPts val="0"/>
              </a:spcBef>
              <a:buChar char="○"/>
            </a:pPr>
            <a:r>
              <a:rPr lang="en"/>
              <a:t>Career/Life Goals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25" y="500925"/>
            <a:ext cx="8520600" cy="623700"/>
          </a:xfrm>
          <a:prstGeom prst="rect">
            <a:avLst/>
          </a:prstGeom>
        </p:spPr>
        <p:txBody>
          <a:bodyPr lIns="91425" tIns="91425" rIns="91425" bIns="91425" anchor="t" anchorCtr="0">
            <a:noAutofit/>
          </a:bodyPr>
          <a:lstStyle/>
          <a:p>
            <a:pPr lvl="0">
              <a:spcBef>
                <a:spcPts val="0"/>
              </a:spcBef>
              <a:buNone/>
            </a:pPr>
            <a:r>
              <a:rPr lang="en"/>
              <a:t>Advising --  ACP -- specific grade level work</a:t>
            </a:r>
          </a:p>
        </p:txBody>
      </p:sp>
      <p:sp>
        <p:nvSpPr>
          <p:cNvPr id="119" name="Shape 119"/>
          <p:cNvSpPr txBox="1">
            <a:spLocks noGrp="1"/>
          </p:cNvSpPr>
          <p:nvPr>
            <p:ph type="body" idx="1"/>
          </p:nvPr>
        </p:nvSpPr>
        <p:spPr>
          <a:xfrm>
            <a:off x="311700" y="1505700"/>
            <a:ext cx="3999900" cy="3076200"/>
          </a:xfrm>
          <a:prstGeom prst="rect">
            <a:avLst/>
          </a:prstGeom>
        </p:spPr>
        <p:txBody>
          <a:bodyPr lIns="91425" tIns="91425" rIns="91425" bIns="91425" anchor="t" anchorCtr="0">
            <a:noAutofit/>
          </a:bodyPr>
          <a:lstStyle/>
          <a:p>
            <a:pPr lvl="0">
              <a:spcBef>
                <a:spcPts val="0"/>
              </a:spcBef>
              <a:buNone/>
            </a:pPr>
            <a:r>
              <a:rPr lang="en" sz="1800"/>
              <a:t>11th grade</a:t>
            </a:r>
            <a:r>
              <a:rPr lang="en"/>
              <a:t> activities and shared information:</a:t>
            </a:r>
          </a:p>
          <a:p>
            <a:pPr marL="457200" lvl="0" indent="-228600" rtl="0">
              <a:spcBef>
                <a:spcPts val="0"/>
              </a:spcBef>
              <a:buChar char="●"/>
            </a:pPr>
            <a:r>
              <a:rPr lang="en"/>
              <a:t>Goal-setting</a:t>
            </a:r>
          </a:p>
          <a:p>
            <a:pPr marL="457200" lvl="0" indent="-228600" rtl="0">
              <a:spcBef>
                <a:spcPts val="0"/>
              </a:spcBef>
              <a:buChar char="●"/>
            </a:pPr>
            <a:r>
              <a:rPr lang="en"/>
              <a:t>Academic strengths/weaknesses (ACT prep)</a:t>
            </a:r>
          </a:p>
          <a:p>
            <a:pPr marL="457200" lvl="0" indent="-228600" rtl="0">
              <a:spcBef>
                <a:spcPts val="0"/>
              </a:spcBef>
              <a:buChar char="●"/>
            </a:pPr>
            <a:r>
              <a:rPr lang="en"/>
              <a:t>Involvement - ‘your role’</a:t>
            </a:r>
          </a:p>
          <a:p>
            <a:pPr marL="457200" lvl="0" indent="-228600" rtl="0">
              <a:spcBef>
                <a:spcPts val="0"/>
              </a:spcBef>
              <a:buChar char="●"/>
            </a:pPr>
            <a:r>
              <a:rPr lang="en"/>
              <a:t>Future planning - college visits, job shadows</a:t>
            </a:r>
          </a:p>
          <a:p>
            <a:pPr marL="457200" lvl="0" indent="-228600" rtl="0">
              <a:spcBef>
                <a:spcPts val="0"/>
              </a:spcBef>
              <a:buChar char="●"/>
            </a:pPr>
            <a:r>
              <a:rPr lang="en"/>
              <a:t>Resume building</a:t>
            </a:r>
          </a:p>
          <a:p>
            <a:pPr marL="457200" lvl="0" indent="-228600" rtl="0">
              <a:spcBef>
                <a:spcPts val="0"/>
              </a:spcBef>
              <a:buChar char="●"/>
            </a:pPr>
            <a:r>
              <a:rPr lang="en" u="sng">
                <a:solidFill>
                  <a:schemeClr val="hlink"/>
                </a:solidFill>
                <a:hlinkClick r:id="rId3"/>
              </a:rPr>
              <a:t>Career Cruising</a:t>
            </a:r>
          </a:p>
          <a:p>
            <a:pPr marL="914400" lvl="1" indent="-228600" rtl="0">
              <a:spcBef>
                <a:spcPts val="0"/>
              </a:spcBef>
              <a:buChar char="○"/>
            </a:pPr>
            <a:r>
              <a:rPr lang="en"/>
              <a:t>Learning styles</a:t>
            </a:r>
          </a:p>
          <a:p>
            <a:pPr marL="914400" lvl="1" indent="-228600" rtl="0">
              <a:spcBef>
                <a:spcPts val="0"/>
              </a:spcBef>
              <a:buChar char="○"/>
            </a:pPr>
            <a:r>
              <a:rPr lang="en"/>
              <a:t>Career Matchmaker</a:t>
            </a:r>
          </a:p>
          <a:p>
            <a:pPr marL="914400" lvl="1" indent="-228600" rtl="0">
              <a:spcBef>
                <a:spcPts val="0"/>
              </a:spcBef>
              <a:buChar char="○"/>
            </a:pPr>
            <a:r>
              <a:rPr lang="en"/>
              <a:t>Career/Life Goals</a:t>
            </a:r>
          </a:p>
        </p:txBody>
      </p:sp>
      <p:sp>
        <p:nvSpPr>
          <p:cNvPr id="120" name="Shape 120"/>
          <p:cNvSpPr txBox="1">
            <a:spLocks noGrp="1"/>
          </p:cNvSpPr>
          <p:nvPr>
            <p:ph type="body" idx="2"/>
          </p:nvPr>
        </p:nvSpPr>
        <p:spPr>
          <a:xfrm>
            <a:off x="4832400" y="1505700"/>
            <a:ext cx="3999900" cy="3076200"/>
          </a:xfrm>
          <a:prstGeom prst="rect">
            <a:avLst/>
          </a:prstGeom>
        </p:spPr>
        <p:txBody>
          <a:bodyPr lIns="91425" tIns="91425" rIns="91425" bIns="91425" anchor="t" anchorCtr="0">
            <a:noAutofit/>
          </a:bodyPr>
          <a:lstStyle/>
          <a:p>
            <a:pPr lvl="0" rtl="0">
              <a:spcBef>
                <a:spcPts val="0"/>
              </a:spcBef>
              <a:buNone/>
            </a:pPr>
            <a:r>
              <a:rPr lang="en" sz="1800"/>
              <a:t>12th grade </a:t>
            </a:r>
            <a:r>
              <a:rPr lang="en"/>
              <a:t>activities and shared information:</a:t>
            </a:r>
          </a:p>
          <a:p>
            <a:pPr marL="457200" lvl="0" indent="-228600" rtl="0">
              <a:spcBef>
                <a:spcPts val="0"/>
              </a:spcBef>
              <a:buChar char="●"/>
            </a:pPr>
            <a:r>
              <a:rPr lang="en"/>
              <a:t>Graduation requirements</a:t>
            </a:r>
          </a:p>
          <a:p>
            <a:pPr marL="457200" lvl="0" indent="-228600" rtl="0">
              <a:spcBef>
                <a:spcPts val="0"/>
              </a:spcBef>
              <a:buChar char="●"/>
            </a:pPr>
            <a:r>
              <a:rPr lang="en"/>
              <a:t>Future planning - college applications</a:t>
            </a:r>
          </a:p>
          <a:p>
            <a:pPr marL="457200" lvl="0" indent="-228600" rtl="0">
              <a:spcBef>
                <a:spcPts val="0"/>
              </a:spcBef>
              <a:buChar char="●"/>
            </a:pPr>
            <a:r>
              <a:rPr lang="en"/>
              <a:t>Financial planning - college, living on own, job, career, savings/checking</a:t>
            </a:r>
          </a:p>
          <a:p>
            <a:pPr marL="457200" lvl="0" indent="-228600" rtl="0">
              <a:spcBef>
                <a:spcPts val="0"/>
              </a:spcBef>
              <a:buChar char="●"/>
            </a:pPr>
            <a:r>
              <a:rPr lang="en"/>
              <a:t>Involvement - ‘your role’</a:t>
            </a:r>
          </a:p>
          <a:p>
            <a:pPr marL="457200" lvl="0" indent="-228600" rtl="0">
              <a:spcBef>
                <a:spcPts val="0"/>
              </a:spcBef>
              <a:buChar char="●"/>
            </a:pPr>
            <a:r>
              <a:rPr lang="en"/>
              <a:t>Resume/Exit portfolio</a:t>
            </a:r>
          </a:p>
          <a:p>
            <a:pPr marL="457200" lvl="0" indent="-228600" rtl="0">
              <a:spcBef>
                <a:spcPts val="0"/>
              </a:spcBef>
              <a:buChar char="●"/>
            </a:pPr>
            <a:r>
              <a:rPr lang="en" u="sng">
                <a:solidFill>
                  <a:schemeClr val="hlink"/>
                </a:solidFill>
                <a:hlinkClick r:id="rId4"/>
              </a:rPr>
              <a:t>Career Cruising</a:t>
            </a:r>
          </a:p>
          <a:p>
            <a:pPr marL="914400" lvl="1" indent="-228600" rtl="0">
              <a:spcBef>
                <a:spcPts val="0"/>
              </a:spcBef>
              <a:buChar char="○"/>
            </a:pPr>
            <a:r>
              <a:rPr lang="en"/>
              <a:t>School selector</a:t>
            </a:r>
          </a:p>
          <a:p>
            <a:pPr marL="914400" lvl="1" indent="-228600" rtl="0">
              <a:spcBef>
                <a:spcPts val="0"/>
              </a:spcBef>
              <a:buChar char="○"/>
            </a:pPr>
            <a:r>
              <a:rPr lang="en"/>
              <a:t>Career selector</a:t>
            </a:r>
          </a:p>
          <a:p>
            <a:pPr marL="914400" lvl="1" indent="-228600" rtl="0">
              <a:spcBef>
                <a:spcPts val="0"/>
              </a:spcBef>
              <a:buChar char="○"/>
            </a:pPr>
            <a:r>
              <a:rPr lang="en"/>
              <a:t>Resume</a:t>
            </a: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On-screen Show (16:9)</PresentationFormat>
  <Paragraphs>151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Merriweather</vt:lpstr>
      <vt:lpstr>Roboto</vt:lpstr>
      <vt:lpstr>Paradigm</vt:lpstr>
      <vt:lpstr>Small City, Big World:  Helping our students reach their potential in BRF</vt:lpstr>
      <vt:lpstr>Our first ‘dry-run’ of ACP - Being a parent</vt:lpstr>
      <vt:lpstr>BRF - Small City, Big World</vt:lpstr>
      <vt:lpstr>How did we get here?   Our ACP path through Advising</vt:lpstr>
      <vt:lpstr>Black River Falls High School - Bell schedule</vt:lpstr>
      <vt:lpstr>Morning Advising </vt:lpstr>
      <vt:lpstr>Examples of weekly advisory activities</vt:lpstr>
      <vt:lpstr>Advising --  ACP -- specific grade level work</vt:lpstr>
      <vt:lpstr>Advising --  ACP -- specific grade level work</vt:lpstr>
      <vt:lpstr>Senior Exit Presentations</vt:lpstr>
      <vt:lpstr>Future Programming/Activities  </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City, Big World:  Helping our students reach their potential in BRF</dc:title>
  <dc:creator>Kroyer-Kubicek, Robin D.  DPI</dc:creator>
  <cp:lastModifiedBy>Kroyer-Kubicek, Robin D.  DPI</cp:lastModifiedBy>
  <cp:revision>1</cp:revision>
  <dcterms:modified xsi:type="dcterms:W3CDTF">2017-08-24T19:56:49Z</dcterms:modified>
</cp:coreProperties>
</file>