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Override1.xml" ContentType="application/vnd.openxmlformats-officedocument.themeOverride+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4" r:id="rId1"/>
    <p:sldMasterId id="2147483884" r:id="rId2"/>
  </p:sldMasterIdLst>
  <p:notesMasterIdLst>
    <p:notesMasterId r:id="rId43"/>
  </p:notesMasterIdLst>
  <p:handoutMasterIdLst>
    <p:handoutMasterId r:id="rId44"/>
  </p:handoutMasterIdLst>
  <p:sldIdLst>
    <p:sldId id="597" r:id="rId3"/>
    <p:sldId id="600" r:id="rId4"/>
    <p:sldId id="601" r:id="rId5"/>
    <p:sldId id="603" r:id="rId6"/>
    <p:sldId id="604" r:id="rId7"/>
    <p:sldId id="605" r:id="rId8"/>
    <p:sldId id="606" r:id="rId9"/>
    <p:sldId id="607" r:id="rId10"/>
    <p:sldId id="608" r:id="rId11"/>
    <p:sldId id="609" r:id="rId12"/>
    <p:sldId id="612" r:id="rId13"/>
    <p:sldId id="615" r:id="rId14"/>
    <p:sldId id="616" r:id="rId15"/>
    <p:sldId id="617" r:id="rId16"/>
    <p:sldId id="618" r:id="rId17"/>
    <p:sldId id="620" r:id="rId18"/>
    <p:sldId id="621" r:id="rId19"/>
    <p:sldId id="622" r:id="rId20"/>
    <p:sldId id="624" r:id="rId21"/>
    <p:sldId id="625" r:id="rId22"/>
    <p:sldId id="626" r:id="rId23"/>
    <p:sldId id="627" r:id="rId24"/>
    <p:sldId id="628" r:id="rId25"/>
    <p:sldId id="637" r:id="rId26"/>
    <p:sldId id="639" r:id="rId27"/>
    <p:sldId id="674" r:id="rId28"/>
    <p:sldId id="675" r:id="rId29"/>
    <p:sldId id="676" r:id="rId30"/>
    <p:sldId id="678" r:id="rId31"/>
    <p:sldId id="640" r:id="rId32"/>
    <p:sldId id="641" r:id="rId33"/>
    <p:sldId id="642" r:id="rId34"/>
    <p:sldId id="566" r:id="rId35"/>
    <p:sldId id="496" r:id="rId36"/>
    <p:sldId id="598" r:id="rId37"/>
    <p:sldId id="413" r:id="rId38"/>
    <p:sldId id="471" r:id="rId39"/>
    <p:sldId id="473" r:id="rId40"/>
    <p:sldId id="463" r:id="rId41"/>
    <p:sldId id="569" r:id="rId42"/>
  </p:sldIdLst>
  <p:sldSz cx="9144000" cy="6858000" type="screen4x3"/>
  <p:notesSz cx="7010400" cy="9236075"/>
  <p:custDataLst>
    <p:tags r:id="rId45"/>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oirol, Susan" initials="VS" lastIdx="8"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4" clrMode="bw"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0000"/>
    <a:srgbClr val="FF8B8B"/>
    <a:srgbClr val="FFD5D5"/>
    <a:srgbClr val="B8FE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autoAdjust="0"/>
    <p:restoredTop sz="69374" autoAdjust="0"/>
  </p:normalViewPr>
  <p:slideViewPr>
    <p:cSldViewPr>
      <p:cViewPr varScale="1">
        <p:scale>
          <a:sx n="37" d="100"/>
          <a:sy n="37" d="100"/>
        </p:scale>
        <p:origin x="882" y="4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viewProps" Target="viewProp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1804"/>
          </a:xfrm>
          <a:prstGeom prst="rect">
            <a:avLst/>
          </a:prstGeom>
        </p:spPr>
        <p:txBody>
          <a:bodyPr vert="horz" lIns="93177" tIns="46589" rIns="93177" bIns="46589" rtlCol="0"/>
          <a:lstStyle>
            <a:lvl1pPr algn="r">
              <a:defRPr sz="1200"/>
            </a:lvl1pPr>
          </a:lstStyle>
          <a:p>
            <a:fld id="{79E885C1-2BD3-4336-AE95-600AE8C5CB92}" type="datetimeFigureOut">
              <a:rPr lang="en-US" smtClean="0"/>
              <a:pPr/>
              <a:t>8/29/2017</a:t>
            </a:fld>
            <a:endParaRPr lang="en-US" dirty="0"/>
          </a:p>
        </p:txBody>
      </p:sp>
      <p:sp>
        <p:nvSpPr>
          <p:cNvPr id="4" name="Footer Placeholder 3"/>
          <p:cNvSpPr>
            <a:spLocks noGrp="1"/>
          </p:cNvSpPr>
          <p:nvPr>
            <p:ph type="ftr" sz="quarter" idx="2"/>
          </p:nvPr>
        </p:nvSpPr>
        <p:spPr>
          <a:xfrm>
            <a:off x="0" y="8772669"/>
            <a:ext cx="3037840" cy="461804"/>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772669"/>
            <a:ext cx="3037840" cy="461804"/>
          </a:xfrm>
          <a:prstGeom prst="rect">
            <a:avLst/>
          </a:prstGeom>
        </p:spPr>
        <p:txBody>
          <a:bodyPr vert="horz" lIns="93177" tIns="46589" rIns="93177" bIns="46589" rtlCol="0" anchor="b"/>
          <a:lstStyle>
            <a:lvl1pPr algn="r">
              <a:defRPr sz="1200"/>
            </a:lvl1pPr>
          </a:lstStyle>
          <a:p>
            <a:fld id="{3CDF551E-5041-4C10-B09E-C2F94C11402B}" type="slidenum">
              <a:rPr lang="en-US" smtClean="0"/>
              <a:pPr/>
              <a:t>‹#›</a:t>
            </a:fld>
            <a:endParaRPr lang="en-US" dirty="0"/>
          </a:p>
        </p:txBody>
      </p:sp>
    </p:spTree>
    <p:extLst>
      <p:ext uri="{BB962C8B-B14F-4D97-AF65-F5344CB8AC3E}">
        <p14:creationId xmlns:p14="http://schemas.microsoft.com/office/powerpoint/2010/main" val="20842861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3177" tIns="46589" rIns="93177" bIns="46589"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3970938" y="0"/>
            <a:ext cx="3037840" cy="461804"/>
          </a:xfrm>
          <a:prstGeom prst="rect">
            <a:avLst/>
          </a:prstGeom>
        </p:spPr>
        <p:txBody>
          <a:bodyPr vert="horz" lIns="93177" tIns="46589" rIns="93177" bIns="46589" rtlCol="0"/>
          <a:lstStyle>
            <a:lvl1pPr algn="r" fontAlgn="auto">
              <a:spcBef>
                <a:spcPts val="0"/>
              </a:spcBef>
              <a:spcAft>
                <a:spcPts val="0"/>
              </a:spcAft>
              <a:defRPr sz="1200">
                <a:latin typeface="+mn-lt"/>
                <a:cs typeface="+mn-cs"/>
              </a:defRPr>
            </a:lvl1pPr>
          </a:lstStyle>
          <a:p>
            <a:pPr>
              <a:defRPr/>
            </a:pPr>
            <a:fld id="{3BF816D7-7A6E-46A9-80B8-7F3C1ED5FC9E}" type="datetimeFigureOut">
              <a:rPr lang="en-US"/>
              <a:pPr>
                <a:defRPr/>
              </a:pPr>
              <a:t>8/29/2017</a:t>
            </a:fld>
            <a:endParaRPr lang="en-US" dirty="0"/>
          </a:p>
        </p:txBody>
      </p:sp>
      <p:sp>
        <p:nvSpPr>
          <p:cNvPr id="4" name="Slide Image Placeholder 3"/>
          <p:cNvSpPr>
            <a:spLocks noGrp="1" noRot="1" noChangeAspect="1"/>
          </p:cNvSpPr>
          <p:nvPr>
            <p:ph type="sldImg" idx="2"/>
          </p:nvPr>
        </p:nvSpPr>
        <p:spPr>
          <a:xfrm>
            <a:off x="1195388" y="692150"/>
            <a:ext cx="4619625" cy="3463925"/>
          </a:xfrm>
          <a:prstGeom prst="rect">
            <a:avLst/>
          </a:prstGeom>
          <a:noFill/>
          <a:ln w="12700">
            <a:solidFill>
              <a:prstClr val="black"/>
            </a:solidFill>
          </a:ln>
        </p:spPr>
        <p:txBody>
          <a:bodyPr vert="horz" lIns="93177" tIns="46589" rIns="93177" bIns="46589" rtlCol="0" anchor="ctr"/>
          <a:lstStyle/>
          <a:p>
            <a:pPr lvl="0"/>
            <a:endParaRPr lang="en-US" noProof="0" dirty="0" smtClean="0"/>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3177" tIns="46589" rIns="93177" bIns="46589"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772669"/>
            <a:ext cx="3037840" cy="461804"/>
          </a:xfrm>
          <a:prstGeom prst="rect">
            <a:avLst/>
          </a:prstGeom>
        </p:spPr>
        <p:txBody>
          <a:bodyPr vert="horz" lIns="93177" tIns="46589" rIns="93177" bIns="46589" rtlCol="0" anchor="b"/>
          <a:lstStyle>
            <a:lvl1pPr algn="l" fontAlgn="auto">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970938" y="8772669"/>
            <a:ext cx="3037840" cy="461804"/>
          </a:xfrm>
          <a:prstGeom prst="rect">
            <a:avLst/>
          </a:prstGeom>
        </p:spPr>
        <p:txBody>
          <a:bodyPr vert="horz" lIns="93177" tIns="46589" rIns="93177" bIns="46589" rtlCol="0" anchor="b"/>
          <a:lstStyle>
            <a:lvl1pPr algn="r" fontAlgn="auto">
              <a:spcBef>
                <a:spcPts val="0"/>
              </a:spcBef>
              <a:spcAft>
                <a:spcPts val="0"/>
              </a:spcAft>
              <a:defRPr sz="1200">
                <a:latin typeface="+mn-lt"/>
                <a:cs typeface="+mn-cs"/>
              </a:defRPr>
            </a:lvl1pPr>
          </a:lstStyle>
          <a:p>
            <a:pPr>
              <a:defRPr/>
            </a:pPr>
            <a:fld id="{18B33995-32E0-40BC-9333-124A174958F9}" type="slidenum">
              <a:rPr lang="en-US"/>
              <a:pPr>
                <a:defRPr/>
              </a:pPr>
              <a:t>‹#›</a:t>
            </a:fld>
            <a:endParaRPr lang="en-US" dirty="0"/>
          </a:p>
        </p:txBody>
      </p:sp>
    </p:spTree>
    <p:extLst>
      <p:ext uri="{BB962C8B-B14F-4D97-AF65-F5344CB8AC3E}">
        <p14:creationId xmlns:p14="http://schemas.microsoft.com/office/powerpoint/2010/main" val="9946782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68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0D077BAE-C033-46F2-8221-EB7B970A6B21}" type="slidenum">
              <a:rPr lang="en-US" smtClean="0">
                <a:solidFill>
                  <a:srgbClr val="000000"/>
                </a:solidFill>
              </a:rPr>
              <a:pPr>
                <a:defRPr/>
              </a:pPr>
              <a:t>1</a:t>
            </a:fld>
            <a:endParaRPr lang="en-US" dirty="0" smtClean="0">
              <a:solidFill>
                <a:srgbClr val="000000"/>
              </a:solidFill>
            </a:endParaRPr>
          </a:p>
        </p:txBody>
      </p:sp>
    </p:spTree>
    <p:extLst>
      <p:ext uri="{BB962C8B-B14F-4D97-AF65-F5344CB8AC3E}">
        <p14:creationId xmlns:p14="http://schemas.microsoft.com/office/powerpoint/2010/main" val="1541524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Moodle graphic</a:t>
            </a:r>
            <a:r>
              <a:rPr lang="en-US" baseline="0" dirty="0" smtClean="0"/>
              <a:t> about 4-H skills that include leadership, public speaking, teamwork, responsibility, and wide range of other soft skills needed to employment.</a:t>
            </a:r>
            <a:endParaRPr lang="en-US" dirty="0"/>
          </a:p>
        </p:txBody>
      </p:sp>
      <p:sp>
        <p:nvSpPr>
          <p:cNvPr id="4" name="Slide Number Placeholder 3"/>
          <p:cNvSpPr>
            <a:spLocks noGrp="1"/>
          </p:cNvSpPr>
          <p:nvPr>
            <p:ph type="sldNum" sz="quarter" idx="10"/>
          </p:nvPr>
        </p:nvSpPr>
        <p:spPr/>
        <p:txBody>
          <a:bodyPr/>
          <a:lstStyle/>
          <a:p>
            <a:fld id="{25D4A87F-C060-4146-BD3E-E8593DFF7D68}" type="slidenum">
              <a:rPr lang="en-US" smtClean="0"/>
              <a:t>10</a:t>
            </a:fld>
            <a:endParaRPr lang="en-US"/>
          </a:p>
        </p:txBody>
      </p:sp>
    </p:spTree>
    <p:extLst>
      <p:ext uri="{BB962C8B-B14F-4D97-AF65-F5344CB8AC3E}">
        <p14:creationId xmlns:p14="http://schemas.microsoft.com/office/powerpoint/2010/main" val="430433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4A87F-C060-4146-BD3E-E8593DFF7D68}" type="slidenum">
              <a:rPr lang="en-US" smtClean="0"/>
              <a:t>11</a:t>
            </a:fld>
            <a:endParaRPr lang="en-US"/>
          </a:p>
        </p:txBody>
      </p:sp>
    </p:spTree>
    <p:extLst>
      <p:ext uri="{BB962C8B-B14F-4D97-AF65-F5344CB8AC3E}">
        <p14:creationId xmlns:p14="http://schemas.microsoft.com/office/powerpoint/2010/main" val="424327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4A87F-C060-4146-BD3E-E8593DFF7D68}" type="slidenum">
              <a:rPr lang="en-US" smtClean="0"/>
              <a:t>12</a:t>
            </a:fld>
            <a:endParaRPr lang="en-US"/>
          </a:p>
        </p:txBody>
      </p:sp>
    </p:spTree>
    <p:extLst>
      <p:ext uri="{BB962C8B-B14F-4D97-AF65-F5344CB8AC3E}">
        <p14:creationId xmlns:p14="http://schemas.microsoft.com/office/powerpoint/2010/main" val="124159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4A87F-C060-4146-BD3E-E8593DFF7D68}" type="slidenum">
              <a:rPr lang="en-US" smtClean="0"/>
              <a:t>13</a:t>
            </a:fld>
            <a:endParaRPr lang="en-US"/>
          </a:p>
        </p:txBody>
      </p:sp>
    </p:spTree>
    <p:extLst>
      <p:ext uri="{BB962C8B-B14F-4D97-AF65-F5344CB8AC3E}">
        <p14:creationId xmlns:p14="http://schemas.microsoft.com/office/powerpoint/2010/main" val="419819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4A87F-C060-4146-BD3E-E8593DFF7D68}" type="slidenum">
              <a:rPr lang="en-US" smtClean="0"/>
              <a:t>14</a:t>
            </a:fld>
            <a:endParaRPr lang="en-US"/>
          </a:p>
        </p:txBody>
      </p:sp>
    </p:spTree>
    <p:extLst>
      <p:ext uri="{BB962C8B-B14F-4D97-AF65-F5344CB8AC3E}">
        <p14:creationId xmlns:p14="http://schemas.microsoft.com/office/powerpoint/2010/main" val="1924758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5D4A87F-C060-4146-BD3E-E8593DFF7D68}" type="slidenum">
              <a:rPr lang="en-US" smtClean="0"/>
              <a:t>15</a:t>
            </a:fld>
            <a:endParaRPr lang="en-US"/>
          </a:p>
        </p:txBody>
      </p:sp>
    </p:spTree>
    <p:extLst>
      <p:ext uri="{BB962C8B-B14F-4D97-AF65-F5344CB8AC3E}">
        <p14:creationId xmlns:p14="http://schemas.microsoft.com/office/powerpoint/2010/main" val="2237419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4A87F-C060-4146-BD3E-E8593DFF7D68}" type="slidenum">
              <a:rPr lang="en-US" smtClean="0"/>
              <a:t>16</a:t>
            </a:fld>
            <a:endParaRPr lang="en-US"/>
          </a:p>
        </p:txBody>
      </p:sp>
    </p:spTree>
    <p:extLst>
      <p:ext uri="{BB962C8B-B14F-4D97-AF65-F5344CB8AC3E}">
        <p14:creationId xmlns:p14="http://schemas.microsoft.com/office/powerpoint/2010/main" val="1011059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4A87F-C060-4146-BD3E-E8593DFF7D68}" type="slidenum">
              <a:rPr lang="en-US" smtClean="0"/>
              <a:t>17</a:t>
            </a:fld>
            <a:endParaRPr lang="en-US"/>
          </a:p>
        </p:txBody>
      </p:sp>
    </p:spTree>
    <p:extLst>
      <p:ext uri="{BB962C8B-B14F-4D97-AF65-F5344CB8AC3E}">
        <p14:creationId xmlns:p14="http://schemas.microsoft.com/office/powerpoint/2010/main" val="10931811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4A87F-C060-4146-BD3E-E8593DFF7D68}" type="slidenum">
              <a:rPr lang="en-US" smtClean="0"/>
              <a:t>18</a:t>
            </a:fld>
            <a:endParaRPr lang="en-US"/>
          </a:p>
        </p:txBody>
      </p:sp>
    </p:spTree>
    <p:extLst>
      <p:ext uri="{BB962C8B-B14F-4D97-AF65-F5344CB8AC3E}">
        <p14:creationId xmlns:p14="http://schemas.microsoft.com/office/powerpoint/2010/main" val="7021471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4A87F-C060-4146-BD3E-E8593DFF7D68}" type="slidenum">
              <a:rPr lang="en-US" smtClean="0"/>
              <a:t>19</a:t>
            </a:fld>
            <a:endParaRPr lang="en-US"/>
          </a:p>
        </p:txBody>
      </p:sp>
    </p:spTree>
    <p:extLst>
      <p:ext uri="{BB962C8B-B14F-4D97-AF65-F5344CB8AC3E}">
        <p14:creationId xmlns:p14="http://schemas.microsoft.com/office/powerpoint/2010/main" val="306174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Graphic</a:t>
            </a:r>
            <a:r>
              <a:rPr lang="en-US" baseline="0" dirty="0" smtClean="0"/>
              <a:t> of Arizona Gear-up</a:t>
            </a:r>
            <a:endParaRPr lang="en-US" dirty="0"/>
          </a:p>
        </p:txBody>
      </p:sp>
      <p:sp>
        <p:nvSpPr>
          <p:cNvPr id="4" name="Slide Number Placeholder 3"/>
          <p:cNvSpPr>
            <a:spLocks noGrp="1"/>
          </p:cNvSpPr>
          <p:nvPr>
            <p:ph type="sldNum" sz="quarter" idx="10"/>
          </p:nvPr>
        </p:nvSpPr>
        <p:spPr/>
        <p:txBody>
          <a:bodyPr/>
          <a:lstStyle/>
          <a:p>
            <a:fld id="{25D4A87F-C060-4146-BD3E-E8593DFF7D68}" type="slidenum">
              <a:rPr lang="en-US" smtClean="0"/>
              <a:t>2</a:t>
            </a:fld>
            <a:endParaRPr lang="en-US"/>
          </a:p>
        </p:txBody>
      </p:sp>
    </p:spTree>
    <p:extLst>
      <p:ext uri="{BB962C8B-B14F-4D97-AF65-F5344CB8AC3E}">
        <p14:creationId xmlns:p14="http://schemas.microsoft.com/office/powerpoint/2010/main" val="8180044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4A87F-C060-4146-BD3E-E8593DFF7D68}" type="slidenum">
              <a:rPr lang="en-US" smtClean="0"/>
              <a:t>20</a:t>
            </a:fld>
            <a:endParaRPr lang="en-US"/>
          </a:p>
        </p:txBody>
      </p:sp>
    </p:spTree>
    <p:extLst>
      <p:ext uri="{BB962C8B-B14F-4D97-AF65-F5344CB8AC3E}">
        <p14:creationId xmlns:p14="http://schemas.microsoft.com/office/powerpoint/2010/main" val="1655174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Option # 3: We can just keep running</a:t>
            </a:r>
            <a:r>
              <a:rPr lang="en-US" baseline="0" dirty="0" smtClean="0"/>
              <a:t> knowing that if we stop the emotional pain will run us over</a:t>
            </a:r>
          </a:p>
          <a:p>
            <a:endParaRPr lang="en-US" baseline="0" dirty="0" smtClean="0"/>
          </a:p>
          <a:p>
            <a:r>
              <a:rPr lang="en-US" baseline="0" dirty="0" smtClean="0"/>
              <a:t>To quote the famous philosopher Neil Young: it’s better to burn out than it is to rust</a:t>
            </a:r>
            <a:r>
              <a:rPr lang="mr-IN" baseline="0" dirty="0" smtClean="0"/>
              <a:t>…</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25D4A87F-C060-4146-BD3E-E8593DFF7D68}" type="slidenum">
              <a:rPr lang="en-US" smtClean="0"/>
              <a:t>21</a:t>
            </a:fld>
            <a:endParaRPr lang="en-US"/>
          </a:p>
        </p:txBody>
      </p:sp>
    </p:spTree>
    <p:extLst>
      <p:ext uri="{BB962C8B-B14F-4D97-AF65-F5344CB8AC3E}">
        <p14:creationId xmlns:p14="http://schemas.microsoft.com/office/powerpoint/2010/main" val="10075740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Option #4:</a:t>
            </a:r>
            <a:r>
              <a:rPr lang="en-US" baseline="0" dirty="0" smtClean="0"/>
              <a:t> We can p</a:t>
            </a:r>
            <a:r>
              <a:rPr lang="en-US" dirty="0" smtClean="0"/>
              <a:t>ut up a cheesy</a:t>
            </a:r>
            <a:r>
              <a:rPr lang="en-US" baseline="0" dirty="0" smtClean="0"/>
              <a:t> poster</a:t>
            </a:r>
            <a:r>
              <a:rPr lang="mr-IN" baseline="0" dirty="0" smtClean="0"/>
              <a:t>…</a:t>
            </a:r>
            <a:r>
              <a:rPr lang="en-US" baseline="0" dirty="0" smtClean="0"/>
              <a:t>one that reminds us that the context in which our High need children live in is not the problem, it’s our personal inability to perceive their challenges as our opportunities to grow.</a:t>
            </a:r>
          </a:p>
          <a:p>
            <a:endParaRPr lang="en-US" baseline="0" dirty="0" smtClean="0"/>
          </a:p>
          <a:p>
            <a:r>
              <a:rPr lang="en-US" baseline="0" dirty="0" smtClean="0"/>
              <a:t>Not sure how the trauma and depression educators likely felt following the tragic event where they gave CPR to a dying child who was shot on a street corner down the street from school. I am not sure how this is a challenge that educators need to somehow reframe into an opportunity.  It just is.  It is unfair. There is no meaningful reason why this child was murdered.</a:t>
            </a:r>
            <a:endParaRPr lang="en-US" dirty="0"/>
          </a:p>
        </p:txBody>
      </p:sp>
      <p:sp>
        <p:nvSpPr>
          <p:cNvPr id="4" name="Slide Number Placeholder 3"/>
          <p:cNvSpPr>
            <a:spLocks noGrp="1"/>
          </p:cNvSpPr>
          <p:nvPr>
            <p:ph type="sldNum" sz="quarter" idx="10"/>
          </p:nvPr>
        </p:nvSpPr>
        <p:spPr/>
        <p:txBody>
          <a:bodyPr/>
          <a:lstStyle/>
          <a:p>
            <a:fld id="{25D4A87F-C060-4146-BD3E-E8593DFF7D68}" type="slidenum">
              <a:rPr lang="en-US" smtClean="0"/>
              <a:t>22</a:t>
            </a:fld>
            <a:endParaRPr lang="en-US"/>
          </a:p>
        </p:txBody>
      </p:sp>
    </p:spTree>
    <p:extLst>
      <p:ext uri="{BB962C8B-B14F-4D97-AF65-F5344CB8AC3E}">
        <p14:creationId xmlns:p14="http://schemas.microsoft.com/office/powerpoint/2010/main" val="5826705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Option</a:t>
            </a:r>
            <a:r>
              <a:rPr lang="en-US" sz="1200" b="0" i="0" u="none" strike="noStrike" kern="1200" baseline="0" dirty="0" smtClean="0">
                <a:solidFill>
                  <a:schemeClr val="tx1"/>
                </a:solidFill>
                <a:effectLst/>
                <a:latin typeface="+mn-lt"/>
                <a:ea typeface="+mn-ea"/>
                <a:cs typeface="+mn-cs"/>
              </a:rPr>
              <a:t> #5: Suggested option. We can reframe these communities as battle zones and discover whether we have the courage and composure needed for what </a:t>
            </a:r>
            <a:r>
              <a:rPr lang="en-US" sz="1200" b="0" i="0" u="none" strike="noStrike" kern="1200" dirty="0" smtClean="0">
                <a:solidFill>
                  <a:schemeClr val="tx1"/>
                </a:solidFill>
                <a:effectLst/>
                <a:latin typeface="+mn-lt"/>
                <a:ea typeface="+mn-ea"/>
                <a:cs typeface="+mn-cs"/>
              </a:rPr>
              <a:t>Major Mary Jennings </a:t>
            </a:r>
            <a:r>
              <a:rPr lang="en-US" sz="1200" b="0" i="0" u="none" strike="noStrike" kern="1200" dirty="0" err="1" smtClean="0">
                <a:solidFill>
                  <a:schemeClr val="tx1"/>
                </a:solidFill>
                <a:effectLst/>
                <a:latin typeface="+mn-lt"/>
                <a:ea typeface="+mn-ea"/>
                <a:cs typeface="+mn-cs"/>
              </a:rPr>
              <a:t>Hegar</a:t>
            </a:r>
            <a:r>
              <a:rPr lang="en-US" sz="1200" b="0" i="0" u="none" strike="noStrike" kern="1200" baseline="0" dirty="0" smtClean="0">
                <a:solidFill>
                  <a:schemeClr val="tx1"/>
                </a:solidFill>
                <a:effectLst/>
                <a:latin typeface="+mn-lt"/>
                <a:ea typeface="+mn-ea"/>
                <a:cs typeface="+mn-cs"/>
              </a:rPr>
              <a:t> refers in her book Shoot Like a Girl as the </a:t>
            </a:r>
            <a:r>
              <a:rPr lang="en-US" sz="1200" b="0" i="0" u="none" strike="noStrike" kern="1200" dirty="0" smtClean="0">
                <a:solidFill>
                  <a:schemeClr val="tx1"/>
                </a:solidFill>
                <a:effectLst/>
                <a:latin typeface="+mn-lt"/>
                <a:ea typeface="+mn-ea"/>
                <a:cs typeface="+mn-cs"/>
              </a:rPr>
              <a:t>“warrior spirit.”</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We are at war to</a:t>
            </a:r>
            <a:r>
              <a:rPr lang="en-US" sz="1200" b="0" i="0" u="none" strike="noStrike" kern="1200" baseline="0" dirty="0" smtClean="0">
                <a:solidFill>
                  <a:schemeClr val="tx1"/>
                </a:solidFill>
                <a:effectLst/>
                <a:latin typeface="+mn-lt"/>
                <a:ea typeface="+mn-ea"/>
                <a:cs typeface="+mn-cs"/>
              </a:rPr>
              <a:t> improve and in many ways save the lives of our must vulnerable, high-need youth.  Our purple hearts come from the emotional scars we receive when our most talented students, the one’s we know will be great, the one’s with tremendous potential, leave school, are gunned down or die tragically.  We never forget those events or the students we lost.</a:t>
            </a:r>
          </a:p>
          <a:p>
            <a:endParaRPr lang="en-US" sz="1200" b="0" i="0" u="none" strike="noStrike" kern="1200" baseline="0" dirty="0" smtClean="0">
              <a:solidFill>
                <a:schemeClr val="tx1"/>
              </a:solidFill>
              <a:effectLst/>
              <a:latin typeface="+mn-lt"/>
              <a:ea typeface="+mn-ea"/>
              <a:cs typeface="+mn-cs"/>
            </a:endParaRPr>
          </a:p>
          <a:p>
            <a:r>
              <a:rPr lang="en-US" sz="1200" b="0" i="0" u="none" strike="noStrike" kern="1200" baseline="0" dirty="0" smtClean="0">
                <a:solidFill>
                  <a:schemeClr val="tx1"/>
                </a:solidFill>
                <a:effectLst/>
                <a:latin typeface="+mn-lt"/>
                <a:ea typeface="+mn-ea"/>
                <a:cs typeface="+mn-cs"/>
              </a:rPr>
              <a:t>I have seen this warrior spirit at South Division where the motto is “shoulder to shoulder.”  Unknown gang members sitting in cars down the street watching the students leave.  Students walking out of school, looking down the street and then going back inside.  Educators standing guard, choosing to work and coming back each year to battle for these students lives.</a:t>
            </a:r>
          </a:p>
          <a:p>
            <a:endParaRPr lang="en-US" sz="1200" b="0" i="0" u="none" strike="noStrike" kern="1200" baseline="0" dirty="0" smtClean="0">
              <a:solidFill>
                <a:schemeClr val="tx1"/>
              </a:solidFill>
              <a:effectLst/>
              <a:latin typeface="+mn-lt"/>
              <a:ea typeface="+mn-ea"/>
              <a:cs typeface="+mn-cs"/>
            </a:endParaRPr>
          </a:p>
          <a:p>
            <a:r>
              <a:rPr lang="en-US" sz="1200" b="0" i="0" u="none" strike="noStrike" kern="1200" baseline="0" dirty="0" smtClean="0">
                <a:solidFill>
                  <a:schemeClr val="tx1"/>
                </a:solidFill>
                <a:effectLst/>
                <a:latin typeface="+mn-lt"/>
                <a:ea typeface="+mn-ea"/>
                <a:cs typeface="+mn-cs"/>
              </a:rPr>
              <a:t>Our medals of honor come from getting back into battle and being willing to be emotionally available and ready to invest in those students who </a:t>
            </a:r>
            <a:r>
              <a:rPr lang="en-US" sz="1200" b="0" i="0" u="none" strike="noStrike" kern="1200" baseline="0" dirty="0" err="1" smtClean="0">
                <a:solidFill>
                  <a:schemeClr val="tx1"/>
                </a:solidFill>
                <a:effectLst/>
                <a:latin typeface="+mn-lt"/>
                <a:ea typeface="+mn-ea"/>
                <a:cs typeface="+mn-cs"/>
              </a:rPr>
              <a:t>remaln</a:t>
            </a:r>
            <a:r>
              <a:rPr lang="en-US" sz="1200" b="0" i="0" u="none" strike="noStrike" kern="1200" baseline="0" dirty="0" smtClean="0">
                <a:solidFill>
                  <a:schemeClr val="tx1"/>
                </a:solidFill>
                <a:effectLst/>
                <a:latin typeface="+mn-lt"/>
                <a:ea typeface="+mn-ea"/>
                <a:cs typeface="+mn-cs"/>
              </a:rPr>
              <a:t>.  It is hard because we want to withdraw but the students who remain need as much care and support as the one’s we lost.</a:t>
            </a:r>
            <a:endParaRPr lang="en-US" dirty="0"/>
          </a:p>
        </p:txBody>
      </p:sp>
      <p:sp>
        <p:nvSpPr>
          <p:cNvPr id="4" name="Slide Number Placeholder 3"/>
          <p:cNvSpPr>
            <a:spLocks noGrp="1"/>
          </p:cNvSpPr>
          <p:nvPr>
            <p:ph type="sldNum" sz="quarter" idx="10"/>
          </p:nvPr>
        </p:nvSpPr>
        <p:spPr/>
        <p:txBody>
          <a:bodyPr/>
          <a:lstStyle/>
          <a:p>
            <a:fld id="{25D4A87F-C060-4146-BD3E-E8593DFF7D68}" type="slidenum">
              <a:rPr lang="en-US" smtClean="0"/>
              <a:t>23</a:t>
            </a:fld>
            <a:endParaRPr lang="en-US"/>
          </a:p>
        </p:txBody>
      </p:sp>
    </p:spTree>
    <p:extLst>
      <p:ext uri="{BB962C8B-B14F-4D97-AF65-F5344CB8AC3E}">
        <p14:creationId xmlns:p14="http://schemas.microsoft.com/office/powerpoint/2010/main" val="5007683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it’s about channeling</a:t>
            </a:r>
            <a:r>
              <a:rPr lang="en-US" baseline="0" dirty="0" smtClean="0"/>
              <a:t> that anger in productive ways</a:t>
            </a:r>
            <a:endParaRPr lang="en-US" dirty="0"/>
          </a:p>
        </p:txBody>
      </p:sp>
      <p:sp>
        <p:nvSpPr>
          <p:cNvPr id="4" name="Slide Number Placeholder 3"/>
          <p:cNvSpPr>
            <a:spLocks noGrp="1"/>
          </p:cNvSpPr>
          <p:nvPr>
            <p:ph type="sldNum" sz="quarter" idx="10"/>
          </p:nvPr>
        </p:nvSpPr>
        <p:spPr/>
        <p:txBody>
          <a:bodyPr/>
          <a:lstStyle/>
          <a:p>
            <a:fld id="{25D4A87F-C060-4146-BD3E-E8593DFF7D68}" type="slidenum">
              <a:rPr lang="en-US" smtClean="0"/>
              <a:t>24</a:t>
            </a:fld>
            <a:endParaRPr lang="en-US"/>
          </a:p>
        </p:txBody>
      </p:sp>
    </p:spTree>
    <p:extLst>
      <p:ext uri="{BB962C8B-B14F-4D97-AF65-F5344CB8AC3E}">
        <p14:creationId xmlns:p14="http://schemas.microsoft.com/office/powerpoint/2010/main" val="1560432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4A87F-C060-4146-BD3E-E8593DFF7D68}" type="slidenum">
              <a:rPr lang="en-US" smtClean="0"/>
              <a:t>25</a:t>
            </a:fld>
            <a:endParaRPr lang="en-US"/>
          </a:p>
        </p:txBody>
      </p:sp>
    </p:spTree>
    <p:extLst>
      <p:ext uri="{BB962C8B-B14F-4D97-AF65-F5344CB8AC3E}">
        <p14:creationId xmlns:p14="http://schemas.microsoft.com/office/powerpoint/2010/main" val="10391915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component is providing access to quality career development activities.</a:t>
            </a:r>
            <a:r>
              <a:rPr lang="en-US" baseline="0" dirty="0" smtClean="0"/>
              <a:t>  </a:t>
            </a:r>
          </a:p>
          <a:p>
            <a:endParaRPr lang="en-US" baseline="0" dirty="0" smtClean="0"/>
          </a:p>
          <a:p>
            <a:r>
              <a:rPr lang="en-US" dirty="0" smtClean="0"/>
              <a:t>Just published</a:t>
            </a:r>
            <a:r>
              <a:rPr lang="en-US" baseline="0" dirty="0" smtClean="0"/>
              <a:t> a handbook with a number of colleagues where we call for a paradigm shift in career development.  The shift is to move away from decision-making and instead focus on positive youth and adult development.</a:t>
            </a:r>
          </a:p>
          <a:p>
            <a:endParaRPr lang="en-US" baseline="0" dirty="0" smtClean="0"/>
          </a:p>
          <a:p>
            <a:r>
              <a:rPr lang="en-US" baseline="0" dirty="0" smtClean="0"/>
              <a:t>Drop the “R” word; understand its connection with IEPs; Career development for significant disabilities is about self-determination; GEAR-Up needs to focus on ALL youth, not just four-year college bound</a:t>
            </a:r>
          </a:p>
          <a:p>
            <a:endParaRPr lang="en-US" baseline="0" dirty="0" smtClean="0"/>
          </a:p>
        </p:txBody>
      </p:sp>
      <p:sp>
        <p:nvSpPr>
          <p:cNvPr id="4" name="Slide Number Placeholder 3"/>
          <p:cNvSpPr>
            <a:spLocks noGrp="1"/>
          </p:cNvSpPr>
          <p:nvPr>
            <p:ph type="sldNum" sz="quarter" idx="10"/>
          </p:nvPr>
        </p:nvSpPr>
        <p:spPr/>
        <p:txBody>
          <a:bodyPr/>
          <a:lstStyle/>
          <a:p>
            <a:fld id="{25D4A87F-C060-4146-BD3E-E8593DFF7D68}" type="slidenum">
              <a:rPr lang="en-US" smtClean="0"/>
              <a:t>26</a:t>
            </a:fld>
            <a:endParaRPr lang="en-US"/>
          </a:p>
        </p:txBody>
      </p:sp>
    </p:spTree>
    <p:extLst>
      <p:ext uri="{BB962C8B-B14F-4D97-AF65-F5344CB8AC3E}">
        <p14:creationId xmlns:p14="http://schemas.microsoft.com/office/powerpoint/2010/main" val="16831423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8B33995-32E0-40BC-9333-124A174958F9}" type="slidenum">
              <a:rPr lang="en-US" smtClean="0"/>
              <a:pPr>
                <a:defRPr/>
              </a:pPr>
              <a:t>27</a:t>
            </a:fld>
            <a:endParaRPr lang="en-US" dirty="0"/>
          </a:p>
        </p:txBody>
      </p:sp>
    </p:spTree>
    <p:extLst>
      <p:ext uri="{BB962C8B-B14F-4D97-AF65-F5344CB8AC3E}">
        <p14:creationId xmlns:p14="http://schemas.microsoft.com/office/powerpoint/2010/main" val="21433759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4A87F-C060-4146-BD3E-E8593DFF7D68}" type="slidenum">
              <a:rPr lang="en-US" smtClean="0"/>
              <a:t>28</a:t>
            </a:fld>
            <a:endParaRPr lang="en-US"/>
          </a:p>
        </p:txBody>
      </p:sp>
    </p:spTree>
    <p:extLst>
      <p:ext uri="{BB962C8B-B14F-4D97-AF65-F5344CB8AC3E}">
        <p14:creationId xmlns:p14="http://schemas.microsoft.com/office/powerpoint/2010/main" val="439119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want all of our students to leave middle school</a:t>
            </a:r>
            <a:r>
              <a:rPr lang="en-US" baseline="0" dirty="0" smtClean="0"/>
              <a:t> able to say: </a:t>
            </a:r>
            <a:r>
              <a:rPr lang="en-US" dirty="0" smtClean="0"/>
              <a:t>I can. I can learn how to learn. I can identify my interests</a:t>
            </a:r>
            <a:r>
              <a:rPr lang="en-US" baseline="0" dirty="0" smtClean="0"/>
              <a:t> skills and values. I can explore and find new </a:t>
            </a:r>
            <a:r>
              <a:rPr lang="en-US" baseline="0" dirty="0" err="1" smtClean="0"/>
              <a:t>possibilties</a:t>
            </a:r>
            <a:r>
              <a:rPr lang="en-US" baseline="0" dirty="0" smtClean="0"/>
              <a:t> for my future, my career, my life. I can become. I can set goals. I can find purpose and meaning.</a:t>
            </a:r>
          </a:p>
          <a:p>
            <a:endParaRPr lang="en-US" baseline="0" dirty="0" smtClean="0"/>
          </a:p>
          <a:p>
            <a:r>
              <a:rPr lang="en-US" baseline="0" dirty="0" smtClean="0"/>
              <a:t>I will.  I will pursue my career and life goals with determination. I will actively seek school and out of school activities that build my competencies. I will always have purpose and meaning in my life.</a:t>
            </a:r>
          </a:p>
          <a:p>
            <a:endParaRPr lang="en-US" baseline="0" dirty="0" smtClean="0"/>
          </a:p>
          <a:p>
            <a:r>
              <a:rPr lang="en-US" baseline="0" dirty="0" smtClean="0"/>
              <a:t>With their middle school story ended, they will now enter high school and beyond with new stories to create, new pathways to pursue, and new dreams to fulfill.</a:t>
            </a:r>
          </a:p>
          <a:p>
            <a:endParaRPr lang="en-US" baseline="0" dirty="0" smtClean="0"/>
          </a:p>
          <a:p>
            <a:endParaRPr lang="en-US" baseline="0" dirty="0" smtClean="0"/>
          </a:p>
          <a:p>
            <a:r>
              <a:rPr lang="en-US" baseline="0" dirty="0" smtClean="0"/>
              <a:t>And your purpose as educators?  You need to be able to say: I can inspire my students. I can maintain my composure to serve as a caring and encouraging mentor.  I can enable them to see new possibilities beyond their current life circumstances.  I will use my warrior spirit to stay and fight.  I will always strive to reach my true potential as a master educator.  </a:t>
            </a:r>
          </a:p>
          <a:p>
            <a:endParaRPr lang="en-US" baseline="0" dirty="0" smtClean="0"/>
          </a:p>
          <a:p>
            <a:endParaRPr lang="en-US" baseline="0" dirty="0" smtClean="0"/>
          </a:p>
          <a:p>
            <a:r>
              <a:rPr lang="en-US" baseline="0" dirty="0" smtClean="0"/>
              <a:t>Your story, our story as educators working for the lives and minds of high-need students, however, that story never ends.</a:t>
            </a:r>
          </a:p>
          <a:p>
            <a:endParaRPr lang="en-US" dirty="0"/>
          </a:p>
        </p:txBody>
      </p:sp>
      <p:sp>
        <p:nvSpPr>
          <p:cNvPr id="4" name="Slide Number Placeholder 3"/>
          <p:cNvSpPr>
            <a:spLocks noGrp="1"/>
          </p:cNvSpPr>
          <p:nvPr>
            <p:ph type="sldNum" sz="quarter" idx="10"/>
          </p:nvPr>
        </p:nvSpPr>
        <p:spPr/>
        <p:txBody>
          <a:bodyPr/>
          <a:lstStyle/>
          <a:p>
            <a:fld id="{25D4A87F-C060-4146-BD3E-E8593DFF7D68}" type="slidenum">
              <a:rPr lang="en-US" smtClean="0"/>
              <a:t>29</a:t>
            </a:fld>
            <a:endParaRPr lang="en-US"/>
          </a:p>
        </p:txBody>
      </p:sp>
    </p:spTree>
    <p:extLst>
      <p:ext uri="{BB962C8B-B14F-4D97-AF65-F5344CB8AC3E}">
        <p14:creationId xmlns:p14="http://schemas.microsoft.com/office/powerpoint/2010/main" val="744609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a:t>
            </a:r>
            <a:r>
              <a:rPr lang="en-US" baseline="0" dirty="0" smtClean="0"/>
              <a:t> of students sitting attentively in school</a:t>
            </a:r>
            <a:endParaRPr lang="en-US" dirty="0"/>
          </a:p>
        </p:txBody>
      </p:sp>
      <p:sp>
        <p:nvSpPr>
          <p:cNvPr id="4" name="Slide Number Placeholder 3"/>
          <p:cNvSpPr>
            <a:spLocks noGrp="1"/>
          </p:cNvSpPr>
          <p:nvPr>
            <p:ph type="sldNum" sz="quarter" idx="10"/>
          </p:nvPr>
        </p:nvSpPr>
        <p:spPr/>
        <p:txBody>
          <a:bodyPr/>
          <a:lstStyle/>
          <a:p>
            <a:fld id="{25D4A87F-C060-4146-BD3E-E8593DFF7D68}" type="slidenum">
              <a:rPr lang="en-US" smtClean="0"/>
              <a:t>3</a:t>
            </a:fld>
            <a:endParaRPr lang="en-US"/>
          </a:p>
        </p:txBody>
      </p:sp>
    </p:spTree>
    <p:extLst>
      <p:ext uri="{BB962C8B-B14F-4D97-AF65-F5344CB8AC3E}">
        <p14:creationId xmlns:p14="http://schemas.microsoft.com/office/powerpoint/2010/main" val="12861614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MICCR </a:t>
            </a:r>
            <a:r>
              <a:rPr lang="mr-IN" dirty="0" smtClean="0"/>
              <a:t>–</a:t>
            </a:r>
            <a:r>
              <a:rPr lang="en-US" dirty="0" smtClean="0"/>
              <a:t> facilitates district </a:t>
            </a:r>
            <a:r>
              <a:rPr lang="en-US" baseline="0" dirty="0" smtClean="0"/>
              <a:t>and school’s capacity to design, implement and evaluate ILPs</a:t>
            </a:r>
          </a:p>
          <a:p>
            <a:endParaRPr lang="en-US" baseline="0" dirty="0" smtClean="0"/>
          </a:p>
          <a:p>
            <a:r>
              <a:rPr lang="en-US" baseline="0" dirty="0" smtClean="0"/>
              <a:t>NCWD/Youth is the national TA center that has designed a wide range of toolkits and materials to support ILP implementation efforts.</a:t>
            </a:r>
            <a:endParaRPr lang="en-US" dirty="0"/>
          </a:p>
        </p:txBody>
      </p:sp>
      <p:sp>
        <p:nvSpPr>
          <p:cNvPr id="4" name="Slide Number Placeholder 3"/>
          <p:cNvSpPr>
            <a:spLocks noGrp="1"/>
          </p:cNvSpPr>
          <p:nvPr>
            <p:ph type="sldNum" sz="quarter" idx="10"/>
          </p:nvPr>
        </p:nvSpPr>
        <p:spPr/>
        <p:txBody>
          <a:bodyPr/>
          <a:lstStyle/>
          <a:p>
            <a:fld id="{25D4A87F-C060-4146-BD3E-E8593DFF7D68}" type="slidenum">
              <a:rPr lang="en-US" smtClean="0"/>
              <a:t>30</a:t>
            </a:fld>
            <a:endParaRPr lang="en-US"/>
          </a:p>
        </p:txBody>
      </p:sp>
    </p:spTree>
    <p:extLst>
      <p:ext uri="{BB962C8B-B14F-4D97-AF65-F5344CB8AC3E}">
        <p14:creationId xmlns:p14="http://schemas.microsoft.com/office/powerpoint/2010/main" val="19150534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D4A87F-C060-4146-BD3E-E8593DFF7D68}" type="slidenum">
              <a:rPr lang="en-US" smtClean="0"/>
              <a:t>31</a:t>
            </a:fld>
            <a:endParaRPr lang="en-US"/>
          </a:p>
        </p:txBody>
      </p:sp>
    </p:spTree>
    <p:extLst>
      <p:ext uri="{BB962C8B-B14F-4D97-AF65-F5344CB8AC3E}">
        <p14:creationId xmlns:p14="http://schemas.microsoft.com/office/powerpoint/2010/main" val="17867765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Graphic showing cover</a:t>
            </a:r>
            <a:r>
              <a:rPr lang="en-US" baseline="0" dirty="0" smtClean="0"/>
              <a:t> of family guide for engaging in ILPs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http://</a:t>
            </a:r>
            <a:r>
              <a:rPr lang="en-US" sz="1200" dirty="0" err="1" smtClean="0"/>
              <a:t>www.ncwd-youth.info</a:t>
            </a:r>
            <a:r>
              <a:rPr lang="en-US" sz="1200" dirty="0" smtClean="0"/>
              <a:t>/sites/default/files/infobrief-40-families-and-college-and-career-readiness-ilp.pdf</a:t>
            </a:r>
          </a:p>
          <a:p>
            <a:endParaRPr lang="en-US" dirty="0"/>
          </a:p>
        </p:txBody>
      </p:sp>
      <p:sp>
        <p:nvSpPr>
          <p:cNvPr id="4" name="Slide Number Placeholder 3"/>
          <p:cNvSpPr>
            <a:spLocks noGrp="1"/>
          </p:cNvSpPr>
          <p:nvPr>
            <p:ph type="sldNum" sz="quarter" idx="10"/>
          </p:nvPr>
        </p:nvSpPr>
        <p:spPr/>
        <p:txBody>
          <a:bodyPr/>
          <a:lstStyle/>
          <a:p>
            <a:pPr>
              <a:defRPr/>
            </a:pPr>
            <a:fld id="{18B33995-32E0-40BC-9333-124A174958F9}" type="slidenum">
              <a:rPr lang="en-US" smtClean="0"/>
              <a:pPr>
                <a:defRPr/>
              </a:pPr>
              <a:t>32</a:t>
            </a:fld>
            <a:endParaRPr lang="en-US" dirty="0"/>
          </a:p>
        </p:txBody>
      </p:sp>
    </p:spTree>
    <p:extLst>
      <p:ext uri="{BB962C8B-B14F-4D97-AF65-F5344CB8AC3E}">
        <p14:creationId xmlns:p14="http://schemas.microsoft.com/office/powerpoint/2010/main" val="10208139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8B33995-32E0-40BC-9333-124A174958F9}" type="slidenum">
              <a:rPr lang="en-US" smtClean="0"/>
              <a:pPr>
                <a:defRPr/>
              </a:pPr>
              <a:t>33</a:t>
            </a:fld>
            <a:endParaRPr lang="en-US" dirty="0"/>
          </a:p>
        </p:txBody>
      </p:sp>
    </p:spTree>
    <p:extLst>
      <p:ext uri="{BB962C8B-B14F-4D97-AF65-F5344CB8AC3E}">
        <p14:creationId xmlns:p14="http://schemas.microsoft.com/office/powerpoint/2010/main" val="23168427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endParaRPr lang="en-US" sz="1200" baseline="0" dirty="0" smtClean="0"/>
          </a:p>
          <a:p>
            <a:pPr>
              <a:buFont typeface="Wingdings" panose="05000000000000000000" pitchFamily="2" charset="2"/>
              <a:buNone/>
            </a:pPr>
            <a:endParaRPr lang="en-US" sz="1200" dirty="0" smtClean="0"/>
          </a:p>
          <a:p>
            <a:pPr>
              <a:buFont typeface="Wingdings" panose="05000000000000000000" pitchFamily="2" charset="2"/>
              <a:buNone/>
            </a:pPr>
            <a:endParaRPr lang="en-US" sz="1200" dirty="0" smtClean="0"/>
          </a:p>
          <a:p>
            <a:pPr>
              <a:buFont typeface="Wingdings" panose="05000000000000000000" pitchFamily="2" charset="2"/>
              <a:buNone/>
            </a:pPr>
            <a:endParaRPr lang="en-US" sz="1200" dirty="0" smtClean="0"/>
          </a:p>
          <a:p>
            <a:endParaRPr lang="en-US" sz="1200" dirty="0" smtClean="0"/>
          </a:p>
          <a:p>
            <a:endParaRPr lang="en-US" sz="1200" dirty="0" smtClean="0"/>
          </a:p>
        </p:txBody>
      </p:sp>
      <p:sp>
        <p:nvSpPr>
          <p:cNvPr id="56324" name="Slide Number Placeholder 3"/>
          <p:cNvSpPr>
            <a:spLocks noGrp="1"/>
          </p:cNvSpPr>
          <p:nvPr>
            <p:ph type="sldNum" sz="quarter" idx="5"/>
          </p:nvPr>
        </p:nvSpPr>
        <p:spPr>
          <a:noFill/>
        </p:spPr>
        <p:txBody>
          <a:bodyPr/>
          <a:lstStyle/>
          <a:p>
            <a:fld id="{B80A80B2-2B54-42A4-BBEB-15DC0B0CD9F2}" type="slidenum">
              <a:rPr lang="en-US" smtClean="0">
                <a:solidFill>
                  <a:srgbClr val="000000"/>
                </a:solidFill>
              </a:rPr>
              <a:pPr/>
              <a:t>36</a:t>
            </a:fld>
            <a:endParaRPr lang="en-US" dirty="0" smtClean="0">
              <a:solidFill>
                <a:srgbClr val="000000"/>
              </a:solidFill>
            </a:endParaRPr>
          </a:p>
        </p:txBody>
      </p:sp>
    </p:spTree>
    <p:extLst>
      <p:ext uri="{BB962C8B-B14F-4D97-AF65-F5344CB8AC3E}">
        <p14:creationId xmlns:p14="http://schemas.microsoft.com/office/powerpoint/2010/main" val="18189569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endParaRPr lang="en-US" dirty="0" smtClean="0"/>
          </a:p>
        </p:txBody>
      </p:sp>
      <p:sp>
        <p:nvSpPr>
          <p:cNvPr id="80900" name="Slide Number Placeholder 3"/>
          <p:cNvSpPr>
            <a:spLocks noGrp="1"/>
          </p:cNvSpPr>
          <p:nvPr>
            <p:ph type="sldNum" sz="quarter" idx="5"/>
          </p:nvPr>
        </p:nvSpPr>
        <p:spPr>
          <a:noFill/>
        </p:spPr>
        <p:txBody>
          <a:bodyPr/>
          <a:lstStyle/>
          <a:p>
            <a:fld id="{5FDE9A34-D365-4D54-A469-57D28814807D}" type="slidenum">
              <a:rPr lang="en-US" smtClean="0">
                <a:solidFill>
                  <a:srgbClr val="000000"/>
                </a:solidFill>
              </a:rPr>
              <a:pPr/>
              <a:t>37</a:t>
            </a:fld>
            <a:endParaRPr lang="en-US" dirty="0" smtClean="0">
              <a:solidFill>
                <a:srgbClr val="000000"/>
              </a:solidFill>
            </a:endParaRPr>
          </a:p>
        </p:txBody>
      </p:sp>
    </p:spTree>
    <p:extLst>
      <p:ext uri="{BB962C8B-B14F-4D97-AF65-F5344CB8AC3E}">
        <p14:creationId xmlns:p14="http://schemas.microsoft.com/office/powerpoint/2010/main" val="12608222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endParaRPr lang="en-US" dirty="0" smtClean="0"/>
          </a:p>
        </p:txBody>
      </p:sp>
      <p:sp>
        <p:nvSpPr>
          <p:cNvPr id="80900" name="Slide Number Placeholder 3"/>
          <p:cNvSpPr>
            <a:spLocks noGrp="1"/>
          </p:cNvSpPr>
          <p:nvPr>
            <p:ph type="sldNum" sz="quarter" idx="5"/>
          </p:nvPr>
        </p:nvSpPr>
        <p:spPr>
          <a:noFill/>
        </p:spPr>
        <p:txBody>
          <a:bodyPr/>
          <a:lstStyle/>
          <a:p>
            <a:fld id="{5FDE9A34-D365-4D54-A469-57D28814807D}" type="slidenum">
              <a:rPr lang="en-US" smtClean="0">
                <a:solidFill>
                  <a:srgbClr val="000000"/>
                </a:solidFill>
              </a:rPr>
              <a:pPr/>
              <a:t>38</a:t>
            </a:fld>
            <a:endParaRPr lang="en-US" dirty="0" smtClean="0">
              <a:solidFill>
                <a:srgbClr val="000000"/>
              </a:solidFill>
            </a:endParaRPr>
          </a:p>
        </p:txBody>
      </p:sp>
    </p:spTree>
    <p:extLst>
      <p:ext uri="{BB962C8B-B14F-4D97-AF65-F5344CB8AC3E}">
        <p14:creationId xmlns:p14="http://schemas.microsoft.com/office/powerpoint/2010/main" val="29182977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endParaRPr lang="en-US" dirty="0" smtClean="0"/>
          </a:p>
        </p:txBody>
      </p:sp>
      <p:sp>
        <p:nvSpPr>
          <p:cNvPr id="80900" name="Slide Number Placeholder 3"/>
          <p:cNvSpPr>
            <a:spLocks noGrp="1"/>
          </p:cNvSpPr>
          <p:nvPr>
            <p:ph type="sldNum" sz="quarter" idx="5"/>
          </p:nvPr>
        </p:nvSpPr>
        <p:spPr>
          <a:noFill/>
        </p:spPr>
        <p:txBody>
          <a:bodyPr/>
          <a:lstStyle/>
          <a:p>
            <a:fld id="{5FDE9A34-D365-4D54-A469-57D28814807D}" type="slidenum">
              <a:rPr lang="en-US" smtClean="0">
                <a:solidFill>
                  <a:srgbClr val="000000"/>
                </a:solidFill>
              </a:rPr>
              <a:pPr/>
              <a:t>39</a:t>
            </a:fld>
            <a:endParaRPr lang="en-US" dirty="0" smtClean="0">
              <a:solidFill>
                <a:srgbClr val="000000"/>
              </a:solidFill>
            </a:endParaRPr>
          </a:p>
        </p:txBody>
      </p:sp>
    </p:spTree>
    <p:extLst>
      <p:ext uri="{BB962C8B-B14F-4D97-AF65-F5344CB8AC3E}">
        <p14:creationId xmlns:p14="http://schemas.microsoft.com/office/powerpoint/2010/main" val="31081502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8B33995-32E0-40BC-9333-124A174958F9}" type="slidenum">
              <a:rPr lang="en-US" smtClean="0"/>
              <a:pPr>
                <a:defRPr/>
              </a:pPr>
              <a:t>40</a:t>
            </a:fld>
            <a:endParaRPr lang="en-US" dirty="0"/>
          </a:p>
        </p:txBody>
      </p:sp>
    </p:spTree>
    <p:extLst>
      <p:ext uri="{BB962C8B-B14F-4D97-AF65-F5344CB8AC3E}">
        <p14:creationId xmlns:p14="http://schemas.microsoft.com/office/powerpoint/2010/main" val="3183448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Graphic</a:t>
            </a:r>
            <a:r>
              <a:rPr lang="en-US" baseline="0" dirty="0" smtClean="0"/>
              <a:t> cartoon of a student who is a good listener with following captions - eyes on speaker, brain thinking about what is said, mouth is quiet, ears listening carefully, hands are still and feet are still.</a:t>
            </a:r>
            <a:endParaRPr lang="en-US" dirty="0"/>
          </a:p>
        </p:txBody>
      </p:sp>
      <p:sp>
        <p:nvSpPr>
          <p:cNvPr id="4" name="Slide Number Placeholder 3"/>
          <p:cNvSpPr>
            <a:spLocks noGrp="1"/>
          </p:cNvSpPr>
          <p:nvPr>
            <p:ph type="sldNum" sz="quarter" idx="10"/>
          </p:nvPr>
        </p:nvSpPr>
        <p:spPr/>
        <p:txBody>
          <a:bodyPr/>
          <a:lstStyle/>
          <a:p>
            <a:fld id="{25D4A87F-C060-4146-BD3E-E8593DFF7D68}" type="slidenum">
              <a:rPr lang="en-US" smtClean="0"/>
              <a:t>4</a:t>
            </a:fld>
            <a:endParaRPr lang="en-US"/>
          </a:p>
        </p:txBody>
      </p:sp>
    </p:spTree>
    <p:extLst>
      <p:ext uri="{BB962C8B-B14F-4D97-AF65-F5344CB8AC3E}">
        <p14:creationId xmlns:p14="http://schemas.microsoft.com/office/powerpoint/2010/main" val="119737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Graphic of quote:</a:t>
            </a:r>
            <a:r>
              <a:rPr lang="en-US" baseline="0" dirty="0" smtClean="0"/>
              <a:t> To persevere: patient endurance of hardship; persisting in a state of enterprise in spite of difficulties and discouragement.</a:t>
            </a:r>
            <a:endParaRPr lang="en-US" dirty="0"/>
          </a:p>
        </p:txBody>
      </p:sp>
      <p:sp>
        <p:nvSpPr>
          <p:cNvPr id="4" name="Slide Number Placeholder 3"/>
          <p:cNvSpPr>
            <a:spLocks noGrp="1"/>
          </p:cNvSpPr>
          <p:nvPr>
            <p:ph type="sldNum" sz="quarter" idx="10"/>
          </p:nvPr>
        </p:nvSpPr>
        <p:spPr/>
        <p:txBody>
          <a:bodyPr/>
          <a:lstStyle/>
          <a:p>
            <a:fld id="{25D4A87F-C060-4146-BD3E-E8593DFF7D68}" type="slidenum">
              <a:rPr lang="en-US" smtClean="0"/>
              <a:t>5</a:t>
            </a:fld>
            <a:endParaRPr lang="en-US"/>
          </a:p>
        </p:txBody>
      </p:sp>
    </p:spTree>
    <p:extLst>
      <p:ext uri="{BB962C8B-B14F-4D97-AF65-F5344CB8AC3E}">
        <p14:creationId xmlns:p14="http://schemas.microsoft.com/office/powerpoint/2010/main" val="175887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 of a weed growing in pavement</a:t>
            </a:r>
            <a:r>
              <a:rPr lang="en-US" baseline="0" dirty="0" smtClean="0"/>
              <a:t> with a caption that reads: never underestimate the power of persistence.</a:t>
            </a:r>
            <a:endParaRPr lang="en-US" dirty="0"/>
          </a:p>
        </p:txBody>
      </p:sp>
      <p:sp>
        <p:nvSpPr>
          <p:cNvPr id="4" name="Slide Number Placeholder 3"/>
          <p:cNvSpPr>
            <a:spLocks noGrp="1"/>
          </p:cNvSpPr>
          <p:nvPr>
            <p:ph type="sldNum" sz="quarter" idx="10"/>
          </p:nvPr>
        </p:nvSpPr>
        <p:spPr/>
        <p:txBody>
          <a:bodyPr/>
          <a:lstStyle/>
          <a:p>
            <a:fld id="{25D4A87F-C060-4146-BD3E-E8593DFF7D68}" type="slidenum">
              <a:rPr lang="en-US" smtClean="0"/>
              <a:t>6</a:t>
            </a:fld>
            <a:endParaRPr lang="en-US"/>
          </a:p>
        </p:txBody>
      </p:sp>
    </p:spTree>
    <p:extLst>
      <p:ext uri="{BB962C8B-B14F-4D97-AF65-F5344CB8AC3E}">
        <p14:creationId xmlns:p14="http://schemas.microsoft.com/office/powerpoint/2010/main" val="994353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935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Picture of a</a:t>
            </a:r>
            <a:r>
              <a:rPr lang="en-US" baseline="0" dirty="0" smtClean="0"/>
              <a:t> hot air balloon with the caption: exploring the unknown requires tolerating uncertainty by Brian Greene.</a:t>
            </a:r>
            <a:endParaRPr lang="en-US" dirty="0" smtClean="0"/>
          </a:p>
          <a:p>
            <a:endParaRPr lang="en-US" dirty="0"/>
          </a:p>
        </p:txBody>
      </p:sp>
      <p:sp>
        <p:nvSpPr>
          <p:cNvPr id="4" name="Slide Number Placeholder 3"/>
          <p:cNvSpPr>
            <a:spLocks noGrp="1"/>
          </p:cNvSpPr>
          <p:nvPr>
            <p:ph type="sldNum" sz="quarter" idx="10"/>
          </p:nvPr>
        </p:nvSpPr>
        <p:spPr/>
        <p:txBody>
          <a:bodyPr/>
          <a:lstStyle/>
          <a:p>
            <a:fld id="{25D4A87F-C060-4146-BD3E-E8593DFF7D68}" type="slidenum">
              <a:rPr lang="en-US" smtClean="0"/>
              <a:t>7</a:t>
            </a:fld>
            <a:endParaRPr lang="en-US"/>
          </a:p>
        </p:txBody>
      </p:sp>
    </p:spTree>
    <p:extLst>
      <p:ext uri="{BB962C8B-B14F-4D97-AF65-F5344CB8AC3E}">
        <p14:creationId xmlns:p14="http://schemas.microsoft.com/office/powerpoint/2010/main" val="650774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 of a hand holding a ball that reads:</a:t>
            </a:r>
            <a:r>
              <a:rPr lang="en-US" baseline="0" dirty="0" smtClean="0"/>
              <a:t> psychic reading.</a:t>
            </a:r>
            <a:endParaRPr lang="en-US" dirty="0"/>
          </a:p>
        </p:txBody>
      </p:sp>
      <p:sp>
        <p:nvSpPr>
          <p:cNvPr id="4" name="Slide Number Placeholder 3"/>
          <p:cNvSpPr>
            <a:spLocks noGrp="1"/>
          </p:cNvSpPr>
          <p:nvPr>
            <p:ph type="sldNum" sz="quarter" idx="10"/>
          </p:nvPr>
        </p:nvSpPr>
        <p:spPr/>
        <p:txBody>
          <a:bodyPr/>
          <a:lstStyle/>
          <a:p>
            <a:fld id="{25D4A87F-C060-4146-BD3E-E8593DFF7D68}" type="slidenum">
              <a:rPr lang="en-US" smtClean="0"/>
              <a:t>8</a:t>
            </a:fld>
            <a:endParaRPr lang="en-US"/>
          </a:p>
        </p:txBody>
      </p:sp>
    </p:spTree>
    <p:extLst>
      <p:ext uri="{BB962C8B-B14F-4D97-AF65-F5344CB8AC3E}">
        <p14:creationId xmlns:p14="http://schemas.microsoft.com/office/powerpoint/2010/main" val="1209724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Graphic</a:t>
            </a:r>
            <a:r>
              <a:rPr lang="en-US" baseline="0" dirty="0" smtClean="0"/>
              <a:t> of 4-H motto: to make the best better</a:t>
            </a:r>
            <a:endParaRPr lang="en-US" dirty="0"/>
          </a:p>
        </p:txBody>
      </p:sp>
      <p:sp>
        <p:nvSpPr>
          <p:cNvPr id="4" name="Slide Number Placeholder 3"/>
          <p:cNvSpPr>
            <a:spLocks noGrp="1"/>
          </p:cNvSpPr>
          <p:nvPr>
            <p:ph type="sldNum" sz="quarter" idx="10"/>
          </p:nvPr>
        </p:nvSpPr>
        <p:spPr/>
        <p:txBody>
          <a:bodyPr/>
          <a:lstStyle/>
          <a:p>
            <a:fld id="{25D4A87F-C060-4146-BD3E-E8593DFF7D68}" type="slidenum">
              <a:rPr lang="en-US" smtClean="0"/>
              <a:t>9</a:t>
            </a:fld>
            <a:endParaRPr lang="en-US"/>
          </a:p>
        </p:txBody>
      </p:sp>
    </p:spTree>
    <p:extLst>
      <p:ext uri="{BB962C8B-B14F-4D97-AF65-F5344CB8AC3E}">
        <p14:creationId xmlns:p14="http://schemas.microsoft.com/office/powerpoint/2010/main" val="770332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rtlCol="0"/>
          <a:lstStyle>
            <a:extLst/>
          </a:lstStyle>
          <a:p>
            <a:r>
              <a:rPr lang="en-US" smtClean="0"/>
              <a:t>Click to edit Master title style</a:t>
            </a:r>
            <a:endParaRPr lang="en-US"/>
          </a:p>
        </p:txBody>
      </p:sp>
      <p:sp>
        <p:nvSpPr>
          <p:cNvPr id="4" name="Date Placeholder 9"/>
          <p:cNvSpPr>
            <a:spLocks noGrp="1"/>
          </p:cNvSpPr>
          <p:nvPr>
            <p:ph type="dt" sz="half" idx="10"/>
          </p:nvPr>
        </p:nvSpPr>
        <p:spPr/>
        <p:txBody>
          <a:bodyPr/>
          <a:lstStyle>
            <a:lvl1pPr>
              <a:defRPr/>
            </a:lvl1pPr>
          </a:lstStyle>
          <a:p>
            <a:pPr>
              <a:defRPr/>
            </a:pPr>
            <a:fld id="{2F5A9646-902B-4DA0-A999-BAB62C27B129}" type="datetime1">
              <a:rPr lang="en-US" smtClean="0">
                <a:solidFill>
                  <a:srgbClr val="000000"/>
                </a:solidFill>
              </a:rPr>
              <a:pPr>
                <a:defRPr/>
              </a:pPr>
              <a:t>8/29/2017</a:t>
            </a:fld>
            <a:endParaRPr lang="en-US" dirty="0">
              <a:solidFill>
                <a:srgbClr val="000000"/>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000000"/>
              </a:solidFill>
            </a:endParaRPr>
          </a:p>
        </p:txBody>
      </p:sp>
      <p:sp>
        <p:nvSpPr>
          <p:cNvPr id="6" name="Slide Number Placeholder 17"/>
          <p:cNvSpPr>
            <a:spLocks noGrp="1"/>
          </p:cNvSpPr>
          <p:nvPr>
            <p:ph type="sldNum" sz="quarter" idx="12"/>
          </p:nvPr>
        </p:nvSpPr>
        <p:spPr/>
        <p:txBody>
          <a:bodyPr/>
          <a:lstStyle>
            <a:lvl1pPr>
              <a:defRPr/>
            </a:lvl1pPr>
          </a:lstStyle>
          <a:p>
            <a:pPr>
              <a:defRPr/>
            </a:pPr>
            <a:fld id="{DCF1C5BD-7097-467E-8442-9DA21017FB3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94060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CD3A9B-ADA5-484A-ABB3-76F20E63B2F4}" type="datetimeFigureOut">
              <a:rPr lang="en-US" smtClean="0"/>
              <a:pPr/>
              <a:t>8/29/2017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0F68D83-D051-48E2-9D8B-7CBD5B112566}" type="slidenum">
              <a:rPr lang="en-US" smtClean="0"/>
              <a:pPr/>
              <a:t>‹#›</a:t>
            </a:fld>
            <a:endParaRPr lang="en-US" dirty="0"/>
          </a:p>
        </p:txBody>
      </p:sp>
    </p:spTree>
    <p:extLst>
      <p:ext uri="{BB962C8B-B14F-4D97-AF65-F5344CB8AC3E}">
        <p14:creationId xmlns:p14="http://schemas.microsoft.com/office/powerpoint/2010/main" val="2928680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481138"/>
            <a:ext cx="4038600" cy="4525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1138"/>
            <a:ext cx="4038600" cy="4525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C1AF0F06-01C4-45C6-BB0D-11DCA4DDFA80}" type="datetime1">
              <a:rPr lang="en-US" smtClean="0">
                <a:solidFill>
                  <a:srgbClr val="000000"/>
                </a:solidFill>
              </a:rPr>
              <a:pPr>
                <a:defRPr/>
              </a:pPr>
              <a:t>8/29/2017</a:t>
            </a:fld>
            <a:endParaRPr lang="en-US" dirty="0">
              <a:solidFill>
                <a:srgbClr val="000000"/>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dirty="0">
              <a:solidFill>
                <a:srgbClr val="000000"/>
              </a:solidFill>
            </a:endParaRPr>
          </a:p>
        </p:txBody>
      </p:sp>
      <p:sp>
        <p:nvSpPr>
          <p:cNvPr id="7" name="Slide Number Placeholder 17"/>
          <p:cNvSpPr>
            <a:spLocks noGrp="1"/>
          </p:cNvSpPr>
          <p:nvPr>
            <p:ph type="sldNum" sz="quarter" idx="12"/>
          </p:nvPr>
        </p:nvSpPr>
        <p:spPr/>
        <p:txBody>
          <a:bodyPr/>
          <a:lstStyle>
            <a:lvl1pPr>
              <a:defRPr/>
            </a:lvl1pPr>
          </a:lstStyle>
          <a:p>
            <a:pPr>
              <a:defRPr/>
            </a:pPr>
            <a:fld id="{76CE89AC-4204-48AE-91AE-9C3CB6FC61A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00373993"/>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sz="2400" dirty="0">
              <a:solidFill>
                <a:prstClr val="white"/>
              </a:solidFill>
            </a:endParaRPr>
          </a:p>
        </p:txBody>
      </p:sp>
      <p:grpSp>
        <p:nvGrpSpPr>
          <p:cNvPr id="2" name="Group 15"/>
          <p:cNvGrpSpPr>
            <a:grpSpLocks/>
          </p:cNvGrpSpPr>
          <p:nvPr/>
        </p:nvGrpSpPr>
        <p:grpSpPr bwMode="auto">
          <a:xfrm>
            <a:off x="-3175" y="4953000"/>
            <a:ext cx="9147175" cy="1911350"/>
            <a:chOff x="-3765" y="4832896"/>
            <a:chExt cx="9147765" cy="2032192"/>
          </a:xfrm>
        </p:grpSpPr>
        <p:sp>
          <p:nvSpPr>
            <p:cNvPr id="6" name="Freeform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a:defRPr/>
              </a:pPr>
              <a:endParaRPr lang="en-US" sz="2400" dirty="0">
                <a:solidFill>
                  <a:prstClr val="black"/>
                </a:solidFill>
                <a:latin typeface="Times New Roman" charset="0"/>
                <a:cs typeface="+mn-cs"/>
              </a:endParaRPr>
            </a:p>
          </p:txBody>
        </p:sp>
        <p:sp>
          <p:nvSpPr>
            <p:cNvPr id="7" name="Freeform 18"/>
            <p:cNvSpPr>
              <a:spLocks/>
            </p:cNvSpPr>
            <p:nvPr/>
          </p:nvSpPr>
          <p:spPr bwMode="auto">
            <a:xfrm>
              <a:off x="35926" y="5135025"/>
              <a:ext cx="9108074" cy="838869"/>
            </a:xfrm>
            <a:custGeom>
              <a:avLst/>
              <a:gdLst>
                <a:gd name="T0" fmla="*/ 0 w 5760"/>
                <a:gd name="T1" fmla="*/ 0 h 528"/>
                <a:gd name="T2" fmla="*/ 2147483647 w 5760"/>
                <a:gd name="T3" fmla="*/ 0 h 528"/>
                <a:gd name="T4" fmla="*/ 2147483647 w 5760"/>
                <a:gd name="T5" fmla="*/ 2147483647 h 528"/>
                <a:gd name="T6" fmla="*/ 2147483647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w="9525" cap="flat" cmpd="sng" algn="ctr">
              <a:noFill/>
              <a:prstDash val="solid"/>
              <a:round/>
              <a:headEnd type="none" w="med" len="med"/>
              <a:tailEnd type="none" w="med" len="med"/>
            </a:ln>
          </p:spPr>
          <p:txBody>
            <a:bodyPr/>
            <a:lstStyle/>
            <a:p>
              <a:endParaRPr lang="en-US" sz="2400" dirty="0">
                <a:solidFill>
                  <a:prstClr val="black"/>
                </a:solidFill>
                <a:latin typeface="Times New Roman" pitchFamily="18" charset="0"/>
                <a:cs typeface="+mn-cs"/>
              </a:endParaRPr>
            </a:p>
          </p:txBody>
        </p:sp>
        <p:sp>
          <p:nvSpPr>
            <p:cNvPr id="8" name="Freeform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sz="2400" dirty="0">
                <a:solidFill>
                  <a:prstClr val="white"/>
                </a:solidFill>
              </a:endParaRPr>
            </a:p>
          </p:txBody>
        </p:sp>
        <p:cxnSp>
          <p:nvCxnSpPr>
            <p:cNvPr id="10" name="Straight Connector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1" name="Date Placeholder 29"/>
          <p:cNvSpPr>
            <a:spLocks noGrp="1"/>
          </p:cNvSpPr>
          <p:nvPr>
            <p:ph type="dt" sz="half" idx="10"/>
          </p:nvPr>
        </p:nvSpPr>
        <p:spPr/>
        <p:txBody>
          <a:bodyPr/>
          <a:lstStyle>
            <a:lvl1pPr>
              <a:defRPr>
                <a:solidFill>
                  <a:srgbClr val="FFFFFF"/>
                </a:solidFill>
              </a:defRPr>
            </a:lvl1pPr>
            <a:extLst/>
          </a:lstStyle>
          <a:p>
            <a:pPr>
              <a:defRPr/>
            </a:pPr>
            <a:fld id="{7099E98B-03F4-4E8D-9018-425CDEF39D8D}" type="datetime1">
              <a:rPr lang="en-US" smtClean="0"/>
              <a:pPr>
                <a:defRPr/>
              </a:pPr>
              <a:t>8/29/2017</a:t>
            </a:fld>
            <a:endParaRPr lang="en-US" dirty="0"/>
          </a:p>
        </p:txBody>
      </p:sp>
      <p:sp>
        <p:nvSpPr>
          <p:cNvPr id="12" name="Footer Placeholder 18"/>
          <p:cNvSpPr>
            <a:spLocks noGrp="1"/>
          </p:cNvSpPr>
          <p:nvPr>
            <p:ph type="ftr" sz="quarter" idx="11"/>
          </p:nvPr>
        </p:nvSpPr>
        <p:spPr/>
        <p:txBody>
          <a:bodyPr/>
          <a:lstStyle>
            <a:lvl1pPr>
              <a:defRPr dirty="0">
                <a:solidFill>
                  <a:schemeClr val="accent1">
                    <a:tint val="20000"/>
                  </a:schemeClr>
                </a:solidFill>
              </a:defRPr>
            </a:lvl1pPr>
            <a:extLst/>
          </a:lstStyle>
          <a:p>
            <a:pPr>
              <a:defRPr/>
            </a:pPr>
            <a:endParaRPr lang="en-US" dirty="0">
              <a:solidFill>
                <a:srgbClr val="0F6FC6">
                  <a:tint val="20000"/>
                </a:srgbClr>
              </a:solidFill>
            </a:endParaRPr>
          </a:p>
        </p:txBody>
      </p:sp>
      <p:sp>
        <p:nvSpPr>
          <p:cNvPr id="13" name="Slide Number Placeholder 26"/>
          <p:cNvSpPr>
            <a:spLocks noGrp="1"/>
          </p:cNvSpPr>
          <p:nvPr>
            <p:ph type="sldNum" sz="quarter" idx="12"/>
          </p:nvPr>
        </p:nvSpPr>
        <p:spPr/>
        <p:txBody>
          <a:bodyPr/>
          <a:lstStyle>
            <a:lvl1pPr>
              <a:defRPr>
                <a:solidFill>
                  <a:srgbClr val="FFFFFF"/>
                </a:solidFill>
              </a:defRPr>
            </a:lvl1pPr>
            <a:extLst/>
          </a:lstStyle>
          <a:p>
            <a:pPr>
              <a:defRPr/>
            </a:pPr>
            <a:fld id="{907B7B18-515D-4F36-8D68-7D2948647F74}" type="slidenum">
              <a:rPr lang="en-US"/>
              <a:pPr>
                <a:defRPr/>
              </a:pPr>
              <a:t>‹#›</a:t>
            </a:fld>
            <a:endParaRPr lang="en-US" dirty="0"/>
          </a:p>
        </p:txBody>
      </p:sp>
    </p:spTree>
    <p:extLst>
      <p:ext uri="{BB962C8B-B14F-4D97-AF65-F5344CB8AC3E}">
        <p14:creationId xmlns:p14="http://schemas.microsoft.com/office/powerpoint/2010/main" val="547643625"/>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CD3A9B-ADA5-484A-ABB3-76F20E63B2F4}" type="datetimeFigureOut">
              <a:rPr lang="en-US" smtClean="0"/>
              <a:pPr/>
              <a:t>8/29/2017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0F68D83-D051-48E2-9D8B-7CBD5B112566}" type="slidenum">
              <a:rPr lang="en-US" smtClean="0"/>
              <a:pPr/>
              <a:t>‹#›</a:t>
            </a:fld>
            <a:endParaRPr lang="en-US" dirty="0"/>
          </a:p>
        </p:txBody>
      </p:sp>
    </p:spTree>
    <p:extLst>
      <p:ext uri="{BB962C8B-B14F-4D97-AF65-F5344CB8AC3E}">
        <p14:creationId xmlns:p14="http://schemas.microsoft.com/office/powerpoint/2010/main" val="13901749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a:defRPr/>
            </a:pPr>
            <a:endParaRPr lang="en-US" sz="2400" dirty="0">
              <a:solidFill>
                <a:srgbClr val="000000"/>
              </a:solidFill>
              <a:latin typeface="Times New Roman" charset="0"/>
              <a:cs typeface="+mn-cs"/>
            </a:endParaRPr>
          </a:p>
        </p:txBody>
      </p:sp>
      <p:sp>
        <p:nvSpPr>
          <p:cNvPr id="1027" name="Freeform 11"/>
          <p:cNvSpPr>
            <a:spLocks/>
          </p:cNvSpPr>
          <p:nvPr/>
        </p:nvSpPr>
        <p:spPr bwMode="auto">
          <a:xfrm>
            <a:off x="485775" y="5938838"/>
            <a:ext cx="3690938" cy="933450"/>
          </a:xfrm>
          <a:custGeom>
            <a:avLst/>
            <a:gdLst>
              <a:gd name="T0" fmla="*/ 0 w 5591"/>
              <a:gd name="T1" fmla="*/ 0 h 588"/>
              <a:gd name="T2" fmla="*/ 2147483647 w 5591"/>
              <a:gd name="T3" fmla="*/ 0 h 588"/>
              <a:gd name="T4" fmla="*/ 2147483647 w 5591"/>
              <a:gd name="T5" fmla="*/ 2147483647 h 588"/>
              <a:gd name="T6" fmla="*/ 2147483647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w="9525" cap="flat" cmpd="sng" algn="ctr">
            <a:noFill/>
            <a:prstDash val="solid"/>
            <a:round/>
            <a:headEnd type="none" w="med" len="med"/>
            <a:tailEnd type="none" w="med" len="med"/>
          </a:ln>
        </p:spPr>
        <p:txBody>
          <a:bodyPr/>
          <a:lstStyle/>
          <a:p>
            <a:endParaRPr lang="en-US" sz="2400" dirty="0">
              <a:solidFill>
                <a:srgbClr val="000000"/>
              </a:solidFill>
              <a:latin typeface="Times New Roman" pitchFamily="18" charset="0"/>
              <a:cs typeface="+mn-cs"/>
            </a:endParaRPr>
          </a:p>
        </p:txBody>
      </p:sp>
      <p:sp>
        <p:nvSpPr>
          <p:cNvPr id="14" name="Right Triangle 13"/>
          <p:cNvSpPr>
            <a:spLocks/>
          </p:cNvSpPr>
          <p:nvPr/>
        </p:nvSpPr>
        <p:spPr bwMode="auto">
          <a:xfrm>
            <a:off x="-6042" y="5791253"/>
            <a:ext cx="3402314" cy="1080868"/>
          </a:xfrm>
          <a:prstGeom prst="rtTriangle">
            <a:avLst/>
          </a:prstGeom>
          <a:blipFill>
            <a:blip r:embed="rId6"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sz="2400" dirty="0">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en-US" smtClean="0"/>
              <a:t>Click to edit Master title style</a:t>
            </a:r>
            <a:endParaRPr lang="en-US"/>
          </a:p>
        </p:txBody>
      </p:sp>
      <p:sp>
        <p:nvSpPr>
          <p:cNvPr id="1033"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latinLnBrk="0" hangingPunct="1">
              <a:defRPr kumimoji="0" sz="1000">
                <a:solidFill>
                  <a:schemeClr val="tx1"/>
                </a:solidFill>
                <a:latin typeface="Times New Roman" charset="0"/>
              </a:defRPr>
            </a:lvl1pPr>
            <a:extLst/>
          </a:lstStyle>
          <a:p>
            <a:pPr>
              <a:defRPr/>
            </a:pPr>
            <a:fld id="{0515A707-1980-43B6-99F9-C62DA308857B}" type="datetime1">
              <a:rPr lang="en-US" smtClean="0">
                <a:solidFill>
                  <a:srgbClr val="000000"/>
                </a:solidFill>
                <a:cs typeface="+mn-cs"/>
              </a:rPr>
              <a:pPr>
                <a:defRPr/>
              </a:pPr>
              <a:t>8/29/2017</a:t>
            </a:fld>
            <a:endParaRPr lang="en-US" dirty="0">
              <a:solidFill>
                <a:srgbClr val="000000"/>
              </a:solidFill>
              <a:cs typeface="+mn-cs"/>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latinLnBrk="0" hangingPunct="1">
              <a:defRPr kumimoji="0" sz="1000" dirty="0">
                <a:solidFill>
                  <a:schemeClr val="tx1"/>
                </a:solidFill>
                <a:latin typeface="Times New Roman" charset="0"/>
              </a:defRPr>
            </a:lvl1pPr>
            <a:extLst/>
          </a:lstStyle>
          <a:p>
            <a:pPr>
              <a:defRPr/>
            </a:pPr>
            <a:endParaRPr lang="en-US" dirty="0">
              <a:solidFill>
                <a:srgbClr val="000000"/>
              </a:solidFill>
              <a:cs typeface="+mn-cs"/>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latinLnBrk="0" hangingPunct="1">
              <a:defRPr kumimoji="0" sz="1000" b="0">
                <a:solidFill>
                  <a:schemeClr val="tx1"/>
                </a:solidFill>
                <a:latin typeface="Times New Roman" charset="0"/>
              </a:defRPr>
            </a:lvl1pPr>
            <a:extLst/>
          </a:lstStyle>
          <a:p>
            <a:pPr>
              <a:defRPr/>
            </a:pPr>
            <a:fld id="{AEAA02CD-14B6-450D-B856-921E9EDD38C1}" type="slidenum">
              <a:rPr lang="en-US">
                <a:solidFill>
                  <a:srgbClr val="000000"/>
                </a:solidFill>
                <a:cs typeface="+mn-cs"/>
              </a:rPr>
              <a:pPr>
                <a:defRPr/>
              </a:pPr>
              <a:t>‹#›</a:t>
            </a:fld>
            <a:endParaRPr lang="en-US" dirty="0">
              <a:solidFill>
                <a:srgbClr val="000000"/>
              </a:solidFill>
              <a:cs typeface="+mn-cs"/>
            </a:endParaRPr>
          </a:p>
        </p:txBody>
      </p:sp>
    </p:spTree>
  </p:cSld>
  <p:clrMap bg1="lt1" tx1="dk1" bg2="lt2" tx2="dk2" accent1="accent1" accent2="accent2" accent3="accent3" accent4="accent4" accent5="accent5" accent6="accent6" hlink="hlink" folHlink="folHlink"/>
  <p:sldLayoutIdLst>
    <p:sldLayoutId id="2147483889" r:id="rId1"/>
    <p:sldLayoutId id="2147483892" r:id="rId2"/>
    <p:sldLayoutId id="2147483894" r:id="rId3"/>
    <p:sldLayoutId id="2147483901" r:id="rId4"/>
  </p:sldLayoutIdLst>
  <p:transition spd="slow">
    <p:wipe dir="r"/>
  </p:transition>
  <p:hf hdr="0" ftr="0" dt="0"/>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Calibri" pitchFamily="34" charset="0"/>
        </a:defRPr>
      </a:lvl2pPr>
      <a:lvl3pPr algn="l" rtl="0" eaLnBrk="0" fontAlgn="base" hangingPunct="0">
        <a:spcBef>
          <a:spcPct val="0"/>
        </a:spcBef>
        <a:spcAft>
          <a:spcPct val="0"/>
        </a:spcAft>
        <a:defRPr sz="4100" b="1">
          <a:solidFill>
            <a:schemeClr val="tx2"/>
          </a:solidFill>
          <a:latin typeface="Calibri" pitchFamily="34" charset="0"/>
        </a:defRPr>
      </a:lvl3pPr>
      <a:lvl4pPr algn="l" rtl="0" eaLnBrk="0" fontAlgn="base" hangingPunct="0">
        <a:spcBef>
          <a:spcPct val="0"/>
        </a:spcBef>
        <a:spcAft>
          <a:spcPct val="0"/>
        </a:spcAft>
        <a:defRPr sz="4100" b="1">
          <a:solidFill>
            <a:schemeClr val="tx2"/>
          </a:solidFill>
          <a:latin typeface="Calibri" pitchFamily="34" charset="0"/>
        </a:defRPr>
      </a:lvl4pPr>
      <a:lvl5pPr algn="l" rtl="0" eaLnBrk="0" fontAlgn="base" hangingPunct="0">
        <a:spcBef>
          <a:spcPct val="0"/>
        </a:spcBef>
        <a:spcAft>
          <a:spcPct val="0"/>
        </a:spcAft>
        <a:defRPr sz="4100" b="1">
          <a:solidFill>
            <a:schemeClr val="tx2"/>
          </a:solidFill>
          <a:latin typeface="Calibri" pitchFamily="34" charset="0"/>
        </a:defRPr>
      </a:lvl5pPr>
      <a:lvl6pPr marL="457200" algn="l" rtl="0" fontAlgn="base">
        <a:spcBef>
          <a:spcPct val="0"/>
        </a:spcBef>
        <a:spcAft>
          <a:spcPct val="0"/>
        </a:spcAft>
        <a:defRPr sz="4100" b="1">
          <a:solidFill>
            <a:schemeClr val="tx2"/>
          </a:solidFill>
          <a:latin typeface="Calibri" pitchFamily="34" charset="0"/>
        </a:defRPr>
      </a:lvl6pPr>
      <a:lvl7pPr marL="914400" algn="l" rtl="0" fontAlgn="base">
        <a:spcBef>
          <a:spcPct val="0"/>
        </a:spcBef>
        <a:spcAft>
          <a:spcPct val="0"/>
        </a:spcAft>
        <a:defRPr sz="4100" b="1">
          <a:solidFill>
            <a:schemeClr val="tx2"/>
          </a:solidFill>
          <a:latin typeface="Calibri" pitchFamily="34" charset="0"/>
        </a:defRPr>
      </a:lvl7pPr>
      <a:lvl8pPr marL="1371600" algn="l" rtl="0" fontAlgn="base">
        <a:spcBef>
          <a:spcPct val="0"/>
        </a:spcBef>
        <a:spcAft>
          <a:spcPct val="0"/>
        </a:spcAft>
        <a:defRPr sz="4100" b="1">
          <a:solidFill>
            <a:schemeClr val="tx2"/>
          </a:solidFill>
          <a:latin typeface="Calibri" pitchFamily="34" charset="0"/>
        </a:defRPr>
      </a:lvl8pPr>
      <a:lvl9pPr marL="1828800" algn="l" rtl="0" fontAlgn="base">
        <a:spcBef>
          <a:spcPct val="0"/>
        </a:spcBef>
        <a:spcAft>
          <a:spcPct val="0"/>
        </a:spcAft>
        <a:defRPr sz="4100" b="1">
          <a:solidFill>
            <a:schemeClr val="tx2"/>
          </a:solidFill>
          <a:latin typeface="Calibri" pitchFamily="34"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sz="20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a:defRPr/>
            </a:pPr>
            <a:endParaRPr lang="en-US" sz="2400" dirty="0">
              <a:solidFill>
                <a:srgbClr val="000000"/>
              </a:solidFill>
              <a:latin typeface="Times New Roman" charset="0"/>
              <a:cs typeface="+mn-cs"/>
            </a:endParaRPr>
          </a:p>
        </p:txBody>
      </p:sp>
      <p:sp>
        <p:nvSpPr>
          <p:cNvPr id="1027" name="Freeform 11"/>
          <p:cNvSpPr>
            <a:spLocks/>
          </p:cNvSpPr>
          <p:nvPr/>
        </p:nvSpPr>
        <p:spPr bwMode="auto">
          <a:xfrm>
            <a:off x="485775" y="5938838"/>
            <a:ext cx="3690938" cy="933450"/>
          </a:xfrm>
          <a:custGeom>
            <a:avLst/>
            <a:gdLst>
              <a:gd name="T0" fmla="*/ 0 w 5591"/>
              <a:gd name="T1" fmla="*/ 0 h 588"/>
              <a:gd name="T2" fmla="*/ 2147483647 w 5591"/>
              <a:gd name="T3" fmla="*/ 0 h 588"/>
              <a:gd name="T4" fmla="*/ 2147483647 w 5591"/>
              <a:gd name="T5" fmla="*/ 2147483647 h 588"/>
              <a:gd name="T6" fmla="*/ 2147483647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w="9525" cap="flat" cmpd="sng" algn="ctr">
            <a:noFill/>
            <a:prstDash val="solid"/>
            <a:round/>
            <a:headEnd type="none" w="med" len="med"/>
            <a:tailEnd type="none" w="med" len="med"/>
          </a:ln>
        </p:spPr>
        <p:txBody>
          <a:bodyPr/>
          <a:lstStyle/>
          <a:p>
            <a:endParaRPr lang="en-US" sz="2400" dirty="0">
              <a:solidFill>
                <a:srgbClr val="000000"/>
              </a:solidFill>
              <a:latin typeface="Times New Roman" pitchFamily="18" charset="0"/>
              <a:cs typeface="+mn-cs"/>
            </a:endParaRPr>
          </a:p>
        </p:txBody>
      </p:sp>
      <p:sp>
        <p:nvSpPr>
          <p:cNvPr id="14" name="Right Triangle 13"/>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sz="2400" dirty="0">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en-US" smtClean="0"/>
              <a:t>Click to edit Master title style</a:t>
            </a:r>
            <a:endParaRPr lang="en-US"/>
          </a:p>
        </p:txBody>
      </p:sp>
      <p:sp>
        <p:nvSpPr>
          <p:cNvPr id="1033"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latinLnBrk="0" hangingPunct="1">
              <a:defRPr kumimoji="0" sz="1000">
                <a:solidFill>
                  <a:schemeClr val="tx1"/>
                </a:solidFill>
                <a:latin typeface="Times New Roman" charset="0"/>
              </a:defRPr>
            </a:lvl1pPr>
            <a:extLst/>
          </a:lstStyle>
          <a:p>
            <a:pPr>
              <a:defRPr/>
            </a:pPr>
            <a:fld id="{E5189A3C-D192-4F70-9D2A-2141AD2D45A2}" type="datetime1">
              <a:rPr lang="en-US" smtClean="0">
                <a:solidFill>
                  <a:srgbClr val="000000"/>
                </a:solidFill>
                <a:cs typeface="+mn-cs"/>
              </a:rPr>
              <a:pPr>
                <a:defRPr/>
              </a:pPr>
              <a:t>8/29/2017</a:t>
            </a:fld>
            <a:endParaRPr lang="en-US" dirty="0">
              <a:solidFill>
                <a:srgbClr val="000000"/>
              </a:solidFill>
              <a:cs typeface="+mn-cs"/>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latinLnBrk="0" hangingPunct="1">
              <a:defRPr kumimoji="0" sz="1000" dirty="0">
                <a:solidFill>
                  <a:schemeClr val="tx1"/>
                </a:solidFill>
                <a:latin typeface="Times New Roman" charset="0"/>
              </a:defRPr>
            </a:lvl1pPr>
            <a:extLst/>
          </a:lstStyle>
          <a:p>
            <a:pPr>
              <a:defRPr/>
            </a:pPr>
            <a:endParaRPr lang="en-US" dirty="0">
              <a:solidFill>
                <a:srgbClr val="000000"/>
              </a:solidFill>
              <a:cs typeface="+mn-cs"/>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latinLnBrk="0" hangingPunct="1">
              <a:defRPr kumimoji="0" sz="1000" b="0">
                <a:solidFill>
                  <a:schemeClr val="tx1"/>
                </a:solidFill>
                <a:latin typeface="Times New Roman" charset="0"/>
              </a:defRPr>
            </a:lvl1pPr>
            <a:extLst/>
          </a:lstStyle>
          <a:p>
            <a:pPr>
              <a:defRPr/>
            </a:pPr>
            <a:fld id="{AEAA02CD-14B6-450D-B856-921E9EDD38C1}" type="slidenum">
              <a:rPr lang="en-US">
                <a:solidFill>
                  <a:srgbClr val="000000"/>
                </a:solidFill>
                <a:cs typeface="+mn-cs"/>
              </a:rPr>
              <a:pPr>
                <a:defRPr/>
              </a:pPr>
              <a:t>‹#›</a:t>
            </a:fld>
            <a:endParaRPr lang="en-US" dirty="0">
              <a:solidFill>
                <a:srgbClr val="000000"/>
              </a:solidFill>
              <a:cs typeface="+mn-cs"/>
            </a:endParaRPr>
          </a:p>
        </p:txBody>
      </p:sp>
    </p:spTree>
  </p:cSld>
  <p:clrMap bg1="lt1" tx1="dk1" bg2="lt2" tx2="dk2" accent1="accent1" accent2="accent2" accent3="accent3" accent4="accent4" accent5="accent5" accent6="accent6" hlink="hlink" folHlink="folHlink"/>
  <p:sldLayoutIdLst>
    <p:sldLayoutId id="2147483900" r:id="rId1"/>
  </p:sldLayoutIdLst>
  <p:transition spd="slow">
    <p:wipe dir="r"/>
  </p:transition>
  <p:hf hdr="0" ftr="0" dt="0"/>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Calibri" pitchFamily="34" charset="0"/>
        </a:defRPr>
      </a:lvl2pPr>
      <a:lvl3pPr algn="l" rtl="0" eaLnBrk="0" fontAlgn="base" hangingPunct="0">
        <a:spcBef>
          <a:spcPct val="0"/>
        </a:spcBef>
        <a:spcAft>
          <a:spcPct val="0"/>
        </a:spcAft>
        <a:defRPr sz="4100" b="1">
          <a:solidFill>
            <a:schemeClr val="tx2"/>
          </a:solidFill>
          <a:latin typeface="Calibri" pitchFamily="34" charset="0"/>
        </a:defRPr>
      </a:lvl3pPr>
      <a:lvl4pPr algn="l" rtl="0" eaLnBrk="0" fontAlgn="base" hangingPunct="0">
        <a:spcBef>
          <a:spcPct val="0"/>
        </a:spcBef>
        <a:spcAft>
          <a:spcPct val="0"/>
        </a:spcAft>
        <a:defRPr sz="4100" b="1">
          <a:solidFill>
            <a:schemeClr val="tx2"/>
          </a:solidFill>
          <a:latin typeface="Calibri" pitchFamily="34" charset="0"/>
        </a:defRPr>
      </a:lvl4pPr>
      <a:lvl5pPr algn="l" rtl="0" eaLnBrk="0" fontAlgn="base" hangingPunct="0">
        <a:spcBef>
          <a:spcPct val="0"/>
        </a:spcBef>
        <a:spcAft>
          <a:spcPct val="0"/>
        </a:spcAft>
        <a:defRPr sz="4100" b="1">
          <a:solidFill>
            <a:schemeClr val="tx2"/>
          </a:solidFill>
          <a:latin typeface="Calibri" pitchFamily="34" charset="0"/>
        </a:defRPr>
      </a:lvl5pPr>
      <a:lvl6pPr marL="457200" algn="l" rtl="0" fontAlgn="base">
        <a:spcBef>
          <a:spcPct val="0"/>
        </a:spcBef>
        <a:spcAft>
          <a:spcPct val="0"/>
        </a:spcAft>
        <a:defRPr sz="4100" b="1">
          <a:solidFill>
            <a:schemeClr val="tx2"/>
          </a:solidFill>
          <a:latin typeface="Calibri" pitchFamily="34" charset="0"/>
        </a:defRPr>
      </a:lvl6pPr>
      <a:lvl7pPr marL="914400" algn="l" rtl="0" fontAlgn="base">
        <a:spcBef>
          <a:spcPct val="0"/>
        </a:spcBef>
        <a:spcAft>
          <a:spcPct val="0"/>
        </a:spcAft>
        <a:defRPr sz="4100" b="1">
          <a:solidFill>
            <a:schemeClr val="tx2"/>
          </a:solidFill>
          <a:latin typeface="Calibri" pitchFamily="34" charset="0"/>
        </a:defRPr>
      </a:lvl7pPr>
      <a:lvl8pPr marL="1371600" algn="l" rtl="0" fontAlgn="base">
        <a:spcBef>
          <a:spcPct val="0"/>
        </a:spcBef>
        <a:spcAft>
          <a:spcPct val="0"/>
        </a:spcAft>
        <a:defRPr sz="4100" b="1">
          <a:solidFill>
            <a:schemeClr val="tx2"/>
          </a:solidFill>
          <a:latin typeface="Calibri" pitchFamily="34" charset="0"/>
        </a:defRPr>
      </a:lvl8pPr>
      <a:lvl9pPr marL="1828800" algn="l" rtl="0" fontAlgn="base">
        <a:spcBef>
          <a:spcPct val="0"/>
        </a:spcBef>
        <a:spcAft>
          <a:spcPct val="0"/>
        </a:spcAft>
        <a:defRPr sz="4100" b="1">
          <a:solidFill>
            <a:schemeClr val="tx2"/>
          </a:solidFill>
          <a:latin typeface="Calibri" pitchFamily="34"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sz="20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1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tiff"/></Relationships>
</file>

<file path=ppt/slides/_rels/slide18.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tiff"/></Relationships>
</file>

<file path=ppt/slides/_rels/slide24.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4.tiff"/></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www.dol.gov/odep/"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hyperlink" Target="http://www.ncwd-youth.info/fact-sheet/individualized-learning-plan" TargetMode="External"/><Relationship Id="rId7" Type="http://schemas.openxmlformats.org/officeDocument/2006/relationships/hyperlink" Target="http://www.dol.gov/odep/topics/youth/ShellySaves.htm"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hyperlink" Target="http://www.dol.gov/odep/ilp/kickstart.htm" TargetMode="External"/><Relationship Id="rId5" Type="http://schemas.openxmlformats.org/officeDocument/2006/relationships/hyperlink" Target="http://www.ncwd-youth.info/ilp" TargetMode="External"/><Relationship Id="rId4" Type="http://schemas.openxmlformats.org/officeDocument/2006/relationships/hyperlink" Target="http://www.ncwd-youth.info/ilp/produce-college-and-career-ready-high-school-graduates"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www.ncwd-youth.info/innovative-strategies/practice-briefs/engaging-youth-in-work-experiences" TargetMode="External"/><Relationship Id="rId7" Type="http://schemas.openxmlformats.org/officeDocument/2006/relationships/hyperlink" Target="http://www.ncwd-youth.info/information-brief-12"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hyperlink" Target="http://ncld-youth.info/Downloads/intern-guide-final.pdf" TargetMode="External"/><Relationship Id="rId5" Type="http://schemas.openxmlformats.org/officeDocument/2006/relationships/hyperlink" Target="http://www.ncwd-youth.info/hsht/program-guide" TargetMode="External"/><Relationship Id="rId4" Type="http://schemas.openxmlformats.org/officeDocument/2006/relationships/hyperlink" Target="http://www.ncwd-youth.info/work-based-learning"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www.ncwd-youth.info/node/1463"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hyperlink" Target="http://www.ncwd-youth.info/infobrief/tapping-into-the-power-of-families" TargetMode="External"/><Relationship Id="rId5" Type="http://schemas.openxmlformats.org/officeDocument/2006/relationships/hyperlink" Target="http://www.ncwd-youth.info/information-brief-34" TargetMode="External"/><Relationship Id="rId4" Type="http://schemas.openxmlformats.org/officeDocument/2006/relationships/hyperlink" Target="http://www.ncwd-youth.info/information-brief-28"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www.ncwd-youth.info/innovative-strategies/practice-briefs/using-career-interest-inventories-to-inform-career-planning"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hyperlink" Target="http://www.ncwd-youth.info/411-on-disability-disclosure" TargetMode="External"/><Relationship Id="rId5" Type="http://schemas.openxmlformats.org/officeDocument/2006/relationships/hyperlink" Target="http://www.dol.gov/odep/topics/youth/softskills/" TargetMode="External"/><Relationship Id="rId4" Type="http://schemas.openxmlformats.org/officeDocument/2006/relationships/hyperlink" Target="http://www.ncwd-youth.info/innovative-strategies/practice-briefs/career-exploration-in-actio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mailto:ssolberg@bu.edu" TargetMode="External"/><Relationship Id="rId3" Type="http://schemas.openxmlformats.org/officeDocument/2006/relationships/hyperlink" Target="http://www.ncwd-youth.info/" TargetMode="External"/><Relationship Id="rId7"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39.jpeg"/><Relationship Id="rId11" Type="http://schemas.openxmlformats.org/officeDocument/2006/relationships/hyperlink" Target="mailto:Jlmart@bu.edu" TargetMode="External"/><Relationship Id="rId5" Type="http://schemas.openxmlformats.org/officeDocument/2006/relationships/image" Target="../media/image3.png"/><Relationship Id="rId10" Type="http://schemas.openxmlformats.org/officeDocument/2006/relationships/hyperlink" Target="mailto:LarsonM@iel.org" TargetMode="External"/><Relationship Id="rId4" Type="http://schemas.openxmlformats.org/officeDocument/2006/relationships/hyperlink" Target="http://www.dol.gov/odep" TargetMode="External"/><Relationship Id="rId9" Type="http://schemas.openxmlformats.org/officeDocument/2006/relationships/hyperlink" Target="mailto:richardsc@iel.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33600"/>
            <a:ext cx="8382000" cy="1220161"/>
          </a:xfrm>
        </p:spPr>
        <p:txBody>
          <a:bodyPr>
            <a:noAutofit/>
          </a:bodyPr>
          <a:lstStyle/>
          <a:p>
            <a:pPr algn="ctr"/>
            <a:r>
              <a:rPr lang="en-US" sz="3200" dirty="0" smtClean="0">
                <a:effectLst/>
              </a:rPr>
              <a:t>ACPs: Using Personalized Strategies for Enabling Youth to Drive Their Own Success</a:t>
            </a:r>
            <a:endParaRPr lang="en-US" sz="3200" dirty="0">
              <a:effectLst/>
            </a:endParaRPr>
          </a:p>
        </p:txBody>
      </p:sp>
      <p:sp>
        <p:nvSpPr>
          <p:cNvPr id="9219" name="Subtitle 2"/>
          <p:cNvSpPr>
            <a:spLocks noGrp="1"/>
          </p:cNvSpPr>
          <p:nvPr>
            <p:ph type="subTitle" idx="1"/>
          </p:nvPr>
        </p:nvSpPr>
        <p:spPr>
          <a:xfrm>
            <a:off x="0" y="4007033"/>
            <a:ext cx="9144000" cy="808037"/>
          </a:xfrm>
        </p:spPr>
        <p:txBody>
          <a:bodyPr/>
          <a:lstStyle/>
          <a:p>
            <a:pPr marR="0" algn="ctr" eaLnBrk="1" hangingPunct="1"/>
            <a:r>
              <a:rPr lang="en-US" sz="2400" b="1" dirty="0" smtClean="0"/>
              <a:t>V. Scott Solberg, PhD (@</a:t>
            </a:r>
            <a:r>
              <a:rPr lang="en-US" sz="2400" b="1" dirty="0" err="1" smtClean="0"/>
              <a:t>vsolberg</a:t>
            </a:r>
            <a:r>
              <a:rPr lang="en-US" sz="2400" b="1" dirty="0" smtClean="0"/>
              <a:t>; </a:t>
            </a:r>
            <a:r>
              <a:rPr lang="en-US" sz="2400" b="1" dirty="0" err="1" smtClean="0"/>
              <a:t>ssolberg@bu.edu</a:t>
            </a:r>
            <a:r>
              <a:rPr lang="en-US" sz="2400" b="1" dirty="0" smtClean="0"/>
              <a:t>)</a:t>
            </a:r>
          </a:p>
          <a:p>
            <a:pPr marR="0" algn="ctr" eaLnBrk="1" hangingPunct="1"/>
            <a:r>
              <a:rPr lang="en-US" sz="2400" b="1" dirty="0" smtClean="0"/>
              <a:t>School of Education, Boston University</a:t>
            </a:r>
          </a:p>
          <a:p>
            <a:pPr marR="0" algn="ctr" eaLnBrk="1" hangingPunct="1"/>
            <a:endParaRPr lang="en-US" sz="2400" b="1" dirty="0" smtClean="0"/>
          </a:p>
          <a:p>
            <a:pPr marR="0" algn="ctr" eaLnBrk="1" hangingPunct="1"/>
            <a:endParaRPr lang="en-US" sz="2400" b="1" dirty="0" smtClean="0"/>
          </a:p>
          <a:p>
            <a:pPr marR="0" algn="ctr" eaLnBrk="1" hangingPunct="1"/>
            <a:endParaRPr lang="en-US" sz="2400" b="1" dirty="0" smtClean="0"/>
          </a:p>
          <a:p>
            <a:pPr marR="0" algn="ctr" eaLnBrk="1" hangingPunct="1"/>
            <a:endParaRPr lang="en-US" sz="1200" b="1" dirty="0" smtClean="0"/>
          </a:p>
          <a:p>
            <a:pPr marR="0" algn="ctr" eaLnBrk="1" hangingPunct="1"/>
            <a:r>
              <a:rPr lang="en-US" sz="2800" b="1" dirty="0" smtClean="0">
                <a:solidFill>
                  <a:schemeClr val="bg1"/>
                </a:solidFill>
              </a:rPr>
              <a:t>National Collaborative on Workforce &amp; Disability for Youth</a:t>
            </a:r>
          </a:p>
          <a:p>
            <a:pPr marR="0" algn="ctr" eaLnBrk="1" hangingPunct="1"/>
            <a:endParaRPr lang="en-US" sz="2800" b="1" dirty="0" smtClean="0">
              <a:solidFill>
                <a:schemeClr val="bg1"/>
              </a:solidFill>
            </a:endParaRPr>
          </a:p>
        </p:txBody>
      </p:sp>
      <p:pic>
        <p:nvPicPr>
          <p:cNvPr id="6" name="Picture 5" descr="Logo reads National Collaborative on Workforce &amp; Disability for Youth, Navigating the Road to Work. Image is three young people walking on a road with a city scape in the background"/>
          <p:cNvPicPr>
            <a:picLocks noChangeAspect="1"/>
          </p:cNvPicPr>
          <p:nvPr/>
        </p:nvPicPr>
        <p:blipFill>
          <a:blip r:embed="rId3" cstate="print"/>
          <a:stretch>
            <a:fillRect/>
          </a:stretch>
        </p:blipFill>
        <p:spPr>
          <a:xfrm>
            <a:off x="2731325" y="222730"/>
            <a:ext cx="3364675" cy="1363005"/>
          </a:xfrm>
          <a:prstGeom prst="rect">
            <a:avLst/>
          </a:prstGeom>
        </p:spPr>
      </p:pic>
      <p:pic>
        <p:nvPicPr>
          <p:cNvPr id="5" name="Picture 16" descr="Boston Universit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0" y="5365249"/>
            <a:ext cx="1295400" cy="578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464043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69617" y="857250"/>
            <a:ext cx="7004766" cy="5143500"/>
          </a:xfrm>
          <a:prstGeom prst="rect">
            <a:avLst/>
          </a:prstGeom>
        </p:spPr>
      </p:pic>
    </p:spTree>
    <p:extLst>
      <p:ext uri="{BB962C8B-B14F-4D97-AF65-F5344CB8AC3E}">
        <p14:creationId xmlns:p14="http://schemas.microsoft.com/office/powerpoint/2010/main" val="19405167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71607"/>
            <a:ext cx="7886700" cy="571445"/>
          </a:xfrm>
        </p:spPr>
        <p:txBody>
          <a:bodyPr>
            <a:normAutofit fontScale="90000"/>
          </a:bodyPr>
          <a:lstStyle/>
          <a:p>
            <a:r>
              <a:rPr lang="en-US" dirty="0" smtClean="0"/>
              <a:t>Key Points</a:t>
            </a:r>
            <a:endParaRPr lang="en-US" dirty="0"/>
          </a:p>
        </p:txBody>
      </p:sp>
      <p:sp>
        <p:nvSpPr>
          <p:cNvPr id="3" name="Content Placeholder 2"/>
          <p:cNvSpPr>
            <a:spLocks noGrp="1"/>
          </p:cNvSpPr>
          <p:nvPr>
            <p:ph idx="1"/>
          </p:nvPr>
        </p:nvSpPr>
        <p:spPr>
          <a:xfrm>
            <a:off x="628650" y="1751525"/>
            <a:ext cx="7886700" cy="3612411"/>
          </a:xfrm>
        </p:spPr>
        <p:txBody>
          <a:bodyPr>
            <a:normAutofit/>
          </a:bodyPr>
          <a:lstStyle/>
          <a:p>
            <a:r>
              <a:rPr lang="en-US" dirty="0" smtClean="0"/>
              <a:t>Focus on gathering competencies not credits</a:t>
            </a:r>
          </a:p>
          <a:p>
            <a:endParaRPr lang="en-US" dirty="0" smtClean="0"/>
          </a:p>
          <a:p>
            <a:r>
              <a:rPr lang="en-US" dirty="0" smtClean="0"/>
              <a:t>ILPs/ACPs enable all youth </a:t>
            </a:r>
            <a:r>
              <a:rPr lang="mr-IN" dirty="0" smtClean="0"/>
              <a:t>–</a:t>
            </a:r>
            <a:r>
              <a:rPr lang="en-US" dirty="0" smtClean="0"/>
              <a:t> especially high-need youth - to become proactive and self-directed</a:t>
            </a:r>
          </a:p>
          <a:p>
            <a:endParaRPr lang="en-US" dirty="0" smtClean="0"/>
          </a:p>
          <a:p>
            <a:r>
              <a:rPr lang="en-US" dirty="0" smtClean="0"/>
              <a:t>We need to be the caring and encouraging adults that all youth need</a:t>
            </a:r>
          </a:p>
          <a:p>
            <a:endParaRPr lang="en-US" dirty="0" smtClean="0"/>
          </a:p>
          <a:p>
            <a:endParaRPr lang="en-US" dirty="0" smtClean="0"/>
          </a:p>
          <a:p>
            <a:endParaRPr lang="en-US" dirty="0"/>
          </a:p>
        </p:txBody>
      </p:sp>
    </p:spTree>
    <p:extLst>
      <p:ext uri="{BB962C8B-B14F-4D97-AF65-F5344CB8AC3E}">
        <p14:creationId xmlns:p14="http://schemas.microsoft.com/office/powerpoint/2010/main" val="9926949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857250"/>
            <a:ext cx="3941426" cy="2628900"/>
          </a:xfrm>
          <a:prstGeom prst="rect">
            <a:avLst/>
          </a:prstGeom>
        </p:spPr>
      </p:pic>
      <p:pic>
        <p:nvPicPr>
          <p:cNvPr id="5" name="Picture 4"/>
          <p:cNvPicPr>
            <a:picLocks noChangeAspect="1"/>
          </p:cNvPicPr>
          <p:nvPr/>
        </p:nvPicPr>
        <p:blipFill>
          <a:blip r:embed="rId4"/>
          <a:stretch>
            <a:fillRect/>
          </a:stretch>
        </p:blipFill>
        <p:spPr>
          <a:xfrm>
            <a:off x="3941426" y="2376487"/>
            <a:ext cx="5120745" cy="3408953"/>
          </a:xfrm>
          <a:prstGeom prst="rect">
            <a:avLst/>
          </a:prstGeom>
        </p:spPr>
      </p:pic>
    </p:spTree>
    <p:extLst>
      <p:ext uri="{BB962C8B-B14F-4D97-AF65-F5344CB8AC3E}">
        <p14:creationId xmlns:p14="http://schemas.microsoft.com/office/powerpoint/2010/main" val="8099615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503947"/>
            <a:ext cx="9144000" cy="3850106"/>
          </a:xfrm>
          <a:prstGeom prst="rect">
            <a:avLst/>
          </a:prstGeom>
        </p:spPr>
      </p:pic>
    </p:spTree>
    <p:extLst>
      <p:ext uri="{BB962C8B-B14F-4D97-AF65-F5344CB8AC3E}">
        <p14:creationId xmlns:p14="http://schemas.microsoft.com/office/powerpoint/2010/main" val="15403305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857251"/>
            <a:ext cx="3943350" cy="2628900"/>
          </a:xfrm>
          <a:prstGeom prst="rect">
            <a:avLst/>
          </a:prstGeom>
        </p:spPr>
      </p:pic>
      <p:pic>
        <p:nvPicPr>
          <p:cNvPr id="4" name="Picture 3"/>
          <p:cNvPicPr>
            <a:picLocks noChangeAspect="1"/>
          </p:cNvPicPr>
          <p:nvPr/>
        </p:nvPicPr>
        <p:blipFill>
          <a:blip r:embed="rId4"/>
          <a:stretch>
            <a:fillRect/>
          </a:stretch>
        </p:blipFill>
        <p:spPr>
          <a:xfrm>
            <a:off x="3943350" y="2611623"/>
            <a:ext cx="5160913" cy="3389128"/>
          </a:xfrm>
          <a:prstGeom prst="rect">
            <a:avLst/>
          </a:prstGeom>
        </p:spPr>
      </p:pic>
    </p:spTree>
    <p:extLst>
      <p:ext uri="{BB962C8B-B14F-4D97-AF65-F5344CB8AC3E}">
        <p14:creationId xmlns:p14="http://schemas.microsoft.com/office/powerpoint/2010/main" val="14227409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5"/>
            <a:ext cx="7886700" cy="252468"/>
          </a:xfrm>
        </p:spPr>
        <p:txBody>
          <a:bodyPr>
            <a:normAutofit fontScale="90000"/>
          </a:bodyPr>
          <a:lstStyle/>
          <a:p>
            <a:r>
              <a:rPr lang="en-US" dirty="0" smtClean="0"/>
              <a:t>My Existential Crisis Questions</a:t>
            </a:r>
            <a:endParaRPr lang="en-US" dirty="0"/>
          </a:p>
        </p:txBody>
      </p:sp>
      <p:sp>
        <p:nvSpPr>
          <p:cNvPr id="3" name="Content Placeholder 2"/>
          <p:cNvSpPr>
            <a:spLocks noGrp="1"/>
          </p:cNvSpPr>
          <p:nvPr>
            <p:ph idx="1"/>
          </p:nvPr>
        </p:nvSpPr>
        <p:spPr>
          <a:xfrm>
            <a:off x="628650" y="1606845"/>
            <a:ext cx="7886700" cy="4242391"/>
          </a:xfrm>
        </p:spPr>
        <p:txBody>
          <a:bodyPr>
            <a:normAutofit/>
          </a:bodyPr>
          <a:lstStyle/>
          <a:p>
            <a:pPr fontAlgn="base"/>
            <a:r>
              <a:rPr lang="en-US" sz="3000" dirty="0"/>
              <a:t>Why are so many youth disengaged?  </a:t>
            </a:r>
          </a:p>
          <a:p>
            <a:pPr fontAlgn="base"/>
            <a:endParaRPr lang="en-US" sz="3000" dirty="0"/>
          </a:p>
          <a:p>
            <a:pPr fontAlgn="base"/>
            <a:r>
              <a:rPr lang="en-US" sz="3000" dirty="0"/>
              <a:t>How should one respond when trying to motivate a disengaged student who responds</a:t>
            </a:r>
            <a:r>
              <a:rPr lang="mr-IN" sz="3000" dirty="0"/>
              <a:t>…</a:t>
            </a:r>
            <a:endParaRPr lang="en-US" sz="3000" dirty="0"/>
          </a:p>
          <a:p>
            <a:pPr fontAlgn="base"/>
            <a:endParaRPr lang="en-US" sz="3000" dirty="0"/>
          </a:p>
          <a:p>
            <a:pPr fontAlgn="base"/>
            <a:r>
              <a:rPr lang="en-US" sz="3000" dirty="0"/>
              <a:t>How do you find the energy and enthusiasm to teach when the student you know has so much potential</a:t>
            </a:r>
            <a:r>
              <a:rPr lang="mr-IN" sz="3000" dirty="0"/>
              <a:t>…</a:t>
            </a:r>
            <a:endParaRPr lang="en-US" sz="3000" dirty="0"/>
          </a:p>
        </p:txBody>
      </p:sp>
    </p:spTree>
    <p:extLst>
      <p:ext uri="{BB962C8B-B14F-4D97-AF65-F5344CB8AC3E}">
        <p14:creationId xmlns:p14="http://schemas.microsoft.com/office/powerpoint/2010/main" val="18745734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41943" y="913720"/>
            <a:ext cx="6754562" cy="5087030"/>
          </a:xfrm>
          <a:prstGeom prst="rect">
            <a:avLst/>
          </a:prstGeom>
        </p:spPr>
      </p:pic>
    </p:spTree>
    <p:extLst>
      <p:ext uri="{BB962C8B-B14F-4D97-AF65-F5344CB8AC3E}">
        <p14:creationId xmlns:p14="http://schemas.microsoft.com/office/powerpoint/2010/main" val="16629001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57250"/>
            <a:ext cx="5715000" cy="2571750"/>
          </a:xfrm>
          <a:prstGeom prst="rect">
            <a:avLst/>
          </a:prstGeom>
        </p:spPr>
      </p:pic>
      <p:pic>
        <p:nvPicPr>
          <p:cNvPr id="3" name="Picture 2"/>
          <p:cNvPicPr>
            <a:picLocks noChangeAspect="1"/>
          </p:cNvPicPr>
          <p:nvPr/>
        </p:nvPicPr>
        <p:blipFill>
          <a:blip r:embed="rId4"/>
          <a:stretch>
            <a:fillRect/>
          </a:stretch>
        </p:blipFill>
        <p:spPr>
          <a:xfrm>
            <a:off x="3961465" y="3429000"/>
            <a:ext cx="5167535" cy="2571750"/>
          </a:xfrm>
          <a:prstGeom prst="rect">
            <a:avLst/>
          </a:prstGeom>
        </p:spPr>
      </p:pic>
    </p:spTree>
    <p:extLst>
      <p:ext uri="{BB962C8B-B14F-4D97-AF65-F5344CB8AC3E}">
        <p14:creationId xmlns:p14="http://schemas.microsoft.com/office/powerpoint/2010/main" val="19808047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20574" y="1949958"/>
            <a:ext cx="4702852" cy="3129534"/>
          </a:xfrm>
          <a:prstGeom prst="rect">
            <a:avLst/>
          </a:prstGeom>
        </p:spPr>
      </p:pic>
    </p:spTree>
    <p:extLst>
      <p:ext uri="{BB962C8B-B14F-4D97-AF65-F5344CB8AC3E}">
        <p14:creationId xmlns:p14="http://schemas.microsoft.com/office/powerpoint/2010/main" val="13728367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73021" y="533400"/>
            <a:ext cx="6997959" cy="5143500"/>
          </a:xfrm>
          <a:prstGeom prst="rect">
            <a:avLst/>
          </a:prstGeom>
        </p:spPr>
      </p:pic>
    </p:spTree>
    <p:extLst>
      <p:ext uri="{BB962C8B-B14F-4D97-AF65-F5344CB8AC3E}">
        <p14:creationId xmlns:p14="http://schemas.microsoft.com/office/powerpoint/2010/main" val="10343420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03400" y="1752600"/>
            <a:ext cx="5588000" cy="3352800"/>
          </a:xfrm>
          <a:prstGeom prst="rect">
            <a:avLst/>
          </a:prstGeom>
        </p:spPr>
      </p:pic>
    </p:spTree>
    <p:extLst>
      <p:ext uri="{BB962C8B-B14F-4D97-AF65-F5344CB8AC3E}">
        <p14:creationId xmlns:p14="http://schemas.microsoft.com/office/powerpoint/2010/main" val="12150437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022941" y="1359527"/>
            <a:ext cx="4980878" cy="3539045"/>
          </a:xfrm>
          <a:prstGeom prst="rect">
            <a:avLst/>
          </a:prstGeom>
        </p:spPr>
      </p:pic>
    </p:spTree>
    <p:extLst>
      <p:ext uri="{BB962C8B-B14F-4D97-AF65-F5344CB8AC3E}">
        <p14:creationId xmlns:p14="http://schemas.microsoft.com/office/powerpoint/2010/main" val="4966250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13275" y="2075089"/>
            <a:ext cx="5422310" cy="2652033"/>
          </a:xfrm>
          <a:prstGeom prst="rect">
            <a:avLst/>
          </a:prstGeom>
        </p:spPr>
      </p:pic>
    </p:spTree>
    <p:extLst>
      <p:ext uri="{BB962C8B-B14F-4D97-AF65-F5344CB8AC3E}">
        <p14:creationId xmlns:p14="http://schemas.microsoft.com/office/powerpoint/2010/main" val="207592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6918"/>
          <a:stretch/>
        </p:blipFill>
        <p:spPr>
          <a:xfrm>
            <a:off x="1981200" y="1023871"/>
            <a:ext cx="5162550" cy="4805429"/>
          </a:xfrm>
          <a:prstGeom prst="rect">
            <a:avLst/>
          </a:prstGeom>
        </p:spPr>
      </p:pic>
    </p:spTree>
    <p:extLst>
      <p:ext uri="{BB962C8B-B14F-4D97-AF65-F5344CB8AC3E}">
        <p14:creationId xmlns:p14="http://schemas.microsoft.com/office/powerpoint/2010/main" val="13877790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859537"/>
            <a:ext cx="5045528" cy="2835587"/>
          </a:xfrm>
          <a:prstGeom prst="rect">
            <a:avLst/>
          </a:prstGeom>
        </p:spPr>
      </p:pic>
      <p:pic>
        <p:nvPicPr>
          <p:cNvPr id="2" name="Picture 1"/>
          <p:cNvPicPr>
            <a:picLocks noChangeAspect="1"/>
          </p:cNvPicPr>
          <p:nvPr/>
        </p:nvPicPr>
        <p:blipFill>
          <a:blip r:embed="rId4"/>
          <a:stretch>
            <a:fillRect/>
          </a:stretch>
        </p:blipFill>
        <p:spPr>
          <a:xfrm>
            <a:off x="4147189" y="2667000"/>
            <a:ext cx="4996811" cy="3333750"/>
          </a:xfrm>
          <a:prstGeom prst="rect">
            <a:avLst/>
          </a:prstGeom>
        </p:spPr>
      </p:pic>
    </p:spTree>
    <p:extLst>
      <p:ext uri="{BB962C8B-B14F-4D97-AF65-F5344CB8AC3E}">
        <p14:creationId xmlns:p14="http://schemas.microsoft.com/office/powerpoint/2010/main" val="4178480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33400" y="1454906"/>
            <a:ext cx="7338657" cy="3786935"/>
          </a:xfrm>
          <a:prstGeom prst="rect">
            <a:avLst/>
          </a:prstGeom>
        </p:spPr>
      </p:pic>
    </p:spTree>
    <p:extLst>
      <p:ext uri="{BB962C8B-B14F-4D97-AF65-F5344CB8AC3E}">
        <p14:creationId xmlns:p14="http://schemas.microsoft.com/office/powerpoint/2010/main" val="14846057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81000"/>
            <a:ext cx="7886700" cy="433218"/>
          </a:xfrm>
        </p:spPr>
        <p:txBody>
          <a:bodyPr>
            <a:normAutofit fontScale="90000"/>
          </a:bodyPr>
          <a:lstStyle/>
          <a:p>
            <a:r>
              <a:rPr lang="en-US" dirty="0" smtClean="0"/>
              <a:t>ILPs [ACPs] Make it Happen</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3850" y="1143000"/>
            <a:ext cx="5956300" cy="4954476"/>
          </a:xfrm>
          <a:prstGeom prst="rect">
            <a:avLst/>
          </a:prstGeom>
        </p:spPr>
      </p:pic>
    </p:spTree>
    <p:extLst>
      <p:ext uri="{BB962C8B-B14F-4D97-AF65-F5344CB8AC3E}">
        <p14:creationId xmlns:p14="http://schemas.microsoft.com/office/powerpoint/2010/main" val="17955303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053501" y="1347579"/>
            <a:ext cx="2971800" cy="4261288"/>
          </a:xfrm>
          <a:prstGeom prst="rect">
            <a:avLst/>
          </a:prstGeom>
        </p:spPr>
      </p:pic>
      <p:sp>
        <p:nvSpPr>
          <p:cNvPr id="3" name="TextBox 2"/>
          <p:cNvSpPr txBox="1"/>
          <p:nvPr/>
        </p:nvSpPr>
        <p:spPr>
          <a:xfrm>
            <a:off x="318407" y="762000"/>
            <a:ext cx="5657851" cy="4455066"/>
          </a:xfrm>
          <a:prstGeom prst="rect">
            <a:avLst/>
          </a:prstGeom>
          <a:noFill/>
        </p:spPr>
        <p:txBody>
          <a:bodyPr wrap="square" rtlCol="0">
            <a:spAutoFit/>
          </a:bodyPr>
          <a:lstStyle/>
          <a:p>
            <a:pPr>
              <a:tabLst>
                <a:tab pos="2044700" algn="l"/>
              </a:tabLst>
            </a:pPr>
            <a:r>
              <a:rPr lang="en-US" sz="4050" dirty="0"/>
              <a:t>Drop Decision Making and Embrace A New Paradigm:</a:t>
            </a:r>
          </a:p>
          <a:p>
            <a:endParaRPr lang="en-US" sz="4050" dirty="0"/>
          </a:p>
          <a:p>
            <a:r>
              <a:rPr lang="en-US" sz="4050" dirty="0"/>
              <a:t>Enabling ALL Youth to Discover a Range of Career and Life Goals</a:t>
            </a:r>
          </a:p>
        </p:txBody>
      </p:sp>
    </p:spTree>
    <p:extLst>
      <p:ext uri="{BB962C8B-B14F-4D97-AF65-F5344CB8AC3E}">
        <p14:creationId xmlns:p14="http://schemas.microsoft.com/office/powerpoint/2010/main" val="10183245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1682" y="1066800"/>
            <a:ext cx="4110318" cy="4525962"/>
          </a:xfrm>
        </p:spPr>
        <p:txBody>
          <a:bodyPr/>
          <a:lstStyle/>
          <a:p>
            <a:r>
              <a:rPr lang="en-US" dirty="0" smtClean="0"/>
              <a:t>Self-Exploration Skills</a:t>
            </a:r>
          </a:p>
          <a:p>
            <a:endParaRPr lang="en-US" dirty="0"/>
          </a:p>
          <a:p>
            <a:r>
              <a:rPr lang="en-US" dirty="0" smtClean="0"/>
              <a:t>Career Exploration Skills</a:t>
            </a:r>
            <a:endParaRPr lang="en-US" dirty="0"/>
          </a:p>
          <a:p>
            <a:endParaRPr lang="en-US" dirty="0"/>
          </a:p>
          <a:p>
            <a:r>
              <a:rPr lang="en-US" dirty="0" smtClean="0"/>
              <a:t>Career Planning and Management</a:t>
            </a:r>
            <a:endParaRPr lang="en-US" dirty="0"/>
          </a:p>
          <a:p>
            <a:endParaRPr lang="en-US" dirty="0" smtClean="0"/>
          </a:p>
          <a:p>
            <a:r>
              <a:rPr lang="en-US" dirty="0" smtClean="0"/>
              <a:t>Work-Based Learning</a:t>
            </a:r>
            <a:endParaRPr lang="en-US" dirty="0"/>
          </a:p>
          <a:p>
            <a:endParaRPr lang="en-US" dirty="0" smtClean="0"/>
          </a:p>
          <a:p>
            <a:r>
              <a:rPr lang="en-US" dirty="0" smtClean="0"/>
              <a:t>Universal Design for Learning</a:t>
            </a:r>
            <a:endParaRPr lang="en-US" dirty="0"/>
          </a:p>
        </p:txBody>
      </p:sp>
      <p:sp>
        <p:nvSpPr>
          <p:cNvPr id="3" name="Title 2"/>
          <p:cNvSpPr>
            <a:spLocks noGrp="1"/>
          </p:cNvSpPr>
          <p:nvPr>
            <p:ph type="title"/>
          </p:nvPr>
        </p:nvSpPr>
        <p:spPr>
          <a:xfrm>
            <a:off x="457199" y="0"/>
            <a:ext cx="8556625" cy="792162"/>
          </a:xfrm>
        </p:spPr>
        <p:txBody>
          <a:bodyPr>
            <a:noAutofit/>
          </a:bodyPr>
          <a:lstStyle/>
          <a:p>
            <a:r>
              <a:rPr lang="en-US" sz="3200" dirty="0" smtClean="0"/>
              <a:t>Career Development Skills that Establish Purpose</a:t>
            </a:r>
            <a:endParaRPr lang="en-US" sz="3200" dirty="0"/>
          </a:p>
        </p:txBody>
      </p:sp>
      <p:sp>
        <p:nvSpPr>
          <p:cNvPr id="4" name="Slide Number Placeholder 3"/>
          <p:cNvSpPr>
            <a:spLocks noGrp="1"/>
          </p:cNvSpPr>
          <p:nvPr>
            <p:ph type="sldNum" sz="quarter" idx="12"/>
          </p:nvPr>
        </p:nvSpPr>
        <p:spPr/>
        <p:txBody>
          <a:bodyPr/>
          <a:lstStyle/>
          <a:p>
            <a:pPr>
              <a:defRPr/>
            </a:pPr>
            <a:fld id="{DCF1C5BD-7097-467E-8442-9DA21017FB32}" type="slidenum">
              <a:rPr lang="en-US" smtClean="0">
                <a:solidFill>
                  <a:srgbClr val="000000"/>
                </a:solidFill>
              </a:rPr>
              <a:pPr>
                <a:defRPr/>
              </a:pPr>
              <a:t>27</a:t>
            </a:fld>
            <a:endParaRPr lang="en-US" dirty="0">
              <a:solidFill>
                <a:srgbClr val="000000"/>
              </a:solidFill>
            </a:endParaRPr>
          </a:p>
        </p:txBody>
      </p:sp>
      <p:pic>
        <p:nvPicPr>
          <p:cNvPr id="5" name="Picture 4"/>
          <p:cNvPicPr>
            <a:picLocks noChangeAspect="1"/>
          </p:cNvPicPr>
          <p:nvPr/>
        </p:nvPicPr>
        <p:blipFill rotWithShape="1">
          <a:blip r:embed="rId3"/>
          <a:srcRect r="25017"/>
          <a:stretch/>
        </p:blipFill>
        <p:spPr>
          <a:xfrm>
            <a:off x="4572000" y="1447800"/>
            <a:ext cx="4591793" cy="3505201"/>
          </a:xfrm>
          <a:prstGeom prst="rect">
            <a:avLst/>
          </a:prstGeom>
        </p:spPr>
      </p:pic>
    </p:spTree>
    <p:extLst>
      <p:ext uri="{BB962C8B-B14F-4D97-AF65-F5344CB8AC3E}">
        <p14:creationId xmlns:p14="http://schemas.microsoft.com/office/powerpoint/2010/main" val="14393527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176" y="74785"/>
            <a:ext cx="7886700" cy="382415"/>
          </a:xfrm>
        </p:spPr>
        <p:txBody>
          <a:bodyPr>
            <a:noAutofit/>
          </a:bodyPr>
          <a:lstStyle/>
          <a:p>
            <a:r>
              <a:rPr lang="en-US" sz="2700" dirty="0" smtClean="0"/>
              <a:t>Pathway to College and Career Ready</a:t>
            </a:r>
            <a:endParaRPr lang="en-US" sz="2700" dirty="0"/>
          </a:p>
        </p:txBody>
      </p:sp>
      <p:sp>
        <p:nvSpPr>
          <p:cNvPr id="3" name="Content Placeholder 2"/>
          <p:cNvSpPr>
            <a:spLocks noGrp="1"/>
          </p:cNvSpPr>
          <p:nvPr>
            <p:ph idx="1"/>
          </p:nvPr>
        </p:nvSpPr>
        <p:spPr>
          <a:xfrm>
            <a:off x="509859" y="876300"/>
            <a:ext cx="8337478" cy="5105400"/>
          </a:xfrm>
        </p:spPr>
        <p:txBody>
          <a:bodyPr>
            <a:normAutofit fontScale="55000" lnSpcReduction="20000"/>
          </a:bodyPr>
          <a:lstStyle/>
          <a:p>
            <a:pPr marL="0" indent="0" algn="ctr" defTabSz="685800" eaLnBrk="1" fontAlgn="auto" hangingPunct="1">
              <a:spcBef>
                <a:spcPts val="0"/>
              </a:spcBef>
              <a:spcAft>
                <a:spcPts val="0"/>
              </a:spcAft>
              <a:buClrTx/>
              <a:buSzTx/>
              <a:buNone/>
              <a:defRPr/>
            </a:pPr>
            <a:r>
              <a:rPr lang="en-US" sz="3600" dirty="0"/>
              <a:t>Access to </a:t>
            </a:r>
            <a:r>
              <a:rPr lang="en-US" sz="3600" b="1" dirty="0"/>
              <a:t>quality career development opportunities </a:t>
            </a:r>
            <a:r>
              <a:rPr lang="en-US" sz="3600" dirty="0"/>
              <a:t>facilitated by </a:t>
            </a:r>
          </a:p>
          <a:p>
            <a:pPr marL="0" indent="0" algn="ctr" defTabSz="685800" eaLnBrk="1" fontAlgn="auto" hangingPunct="1">
              <a:spcBef>
                <a:spcPts val="0"/>
              </a:spcBef>
              <a:spcAft>
                <a:spcPts val="0"/>
              </a:spcAft>
              <a:buClrTx/>
              <a:buSzTx/>
              <a:buNone/>
              <a:defRPr/>
            </a:pPr>
            <a:r>
              <a:rPr lang="en-US" sz="3600" b="1" dirty="0"/>
              <a:t>caring and encouraging adults</a:t>
            </a:r>
            <a:r>
              <a:rPr lang="en-US" sz="3600" dirty="0"/>
              <a:t> </a:t>
            </a:r>
            <a:r>
              <a:rPr lang="en-US" sz="3600" i="1" dirty="0"/>
              <a:t>results in students</a:t>
            </a:r>
            <a:r>
              <a:rPr lang="mr-IN" sz="3600" i="1" dirty="0"/>
              <a:t>…</a:t>
            </a:r>
            <a:endParaRPr lang="en-US" sz="3600" i="1" dirty="0"/>
          </a:p>
          <a:p>
            <a:pPr marL="0" indent="0" algn="ctr" defTabSz="685800" eaLnBrk="1" fontAlgn="auto" hangingPunct="1">
              <a:spcBef>
                <a:spcPts val="0"/>
              </a:spcBef>
              <a:spcAft>
                <a:spcPts val="0"/>
              </a:spcAft>
              <a:buClrTx/>
              <a:buSzTx/>
              <a:buNone/>
              <a:defRPr/>
            </a:pPr>
            <a:endParaRPr lang="en-US" sz="3600" dirty="0"/>
          </a:p>
          <a:p>
            <a:pPr marL="0" indent="0" algn="ctr" defTabSz="685800" eaLnBrk="1" fontAlgn="auto" hangingPunct="1">
              <a:spcBef>
                <a:spcPts val="0"/>
              </a:spcBef>
              <a:spcAft>
                <a:spcPts val="0"/>
              </a:spcAft>
              <a:buClrTx/>
              <a:buSzTx/>
              <a:buNone/>
              <a:defRPr/>
            </a:pPr>
            <a:endParaRPr lang="en-US" sz="3600" b="1" dirty="0"/>
          </a:p>
          <a:p>
            <a:pPr marL="0" indent="0" algn="ctr" defTabSz="685800" eaLnBrk="1" fontAlgn="auto" hangingPunct="1">
              <a:spcBef>
                <a:spcPts val="0"/>
              </a:spcBef>
              <a:spcAft>
                <a:spcPts val="0"/>
              </a:spcAft>
              <a:buClrTx/>
              <a:buSzTx/>
              <a:buNone/>
              <a:defRPr/>
            </a:pPr>
            <a:r>
              <a:rPr lang="en-US" sz="3600" b="1" dirty="0"/>
              <a:t>Establishing career and life goals </a:t>
            </a:r>
            <a:r>
              <a:rPr lang="en-US" sz="3600" i="1" dirty="0"/>
              <a:t>which leads to</a:t>
            </a:r>
            <a:r>
              <a:rPr lang="mr-IN" sz="3600" i="1" dirty="0"/>
              <a:t>…</a:t>
            </a:r>
            <a:r>
              <a:rPr lang="en-US" sz="3600" i="1" dirty="0"/>
              <a:t>.</a:t>
            </a:r>
          </a:p>
          <a:p>
            <a:pPr marL="0" indent="0" algn="ctr" defTabSz="685800" eaLnBrk="1" fontAlgn="auto" hangingPunct="1">
              <a:spcBef>
                <a:spcPts val="0"/>
              </a:spcBef>
              <a:spcAft>
                <a:spcPts val="0"/>
              </a:spcAft>
              <a:buClrTx/>
              <a:buSzTx/>
              <a:buNone/>
              <a:defRPr/>
            </a:pPr>
            <a:endParaRPr lang="en-US" sz="3600" dirty="0"/>
          </a:p>
          <a:p>
            <a:pPr marL="0" indent="0" algn="ctr" defTabSz="685800" eaLnBrk="1" fontAlgn="auto" hangingPunct="1">
              <a:spcBef>
                <a:spcPts val="0"/>
              </a:spcBef>
              <a:spcAft>
                <a:spcPts val="0"/>
              </a:spcAft>
              <a:buClrTx/>
              <a:buSzTx/>
              <a:buNone/>
              <a:defRPr/>
            </a:pPr>
            <a:endParaRPr lang="en-US" sz="3600" dirty="0"/>
          </a:p>
          <a:p>
            <a:pPr marL="0" indent="0" algn="ctr" defTabSz="685800" eaLnBrk="1" fontAlgn="auto" hangingPunct="1">
              <a:spcBef>
                <a:spcPts val="0"/>
              </a:spcBef>
              <a:spcAft>
                <a:spcPts val="0"/>
              </a:spcAft>
              <a:buClrTx/>
              <a:buSzTx/>
              <a:buNone/>
              <a:defRPr/>
            </a:pPr>
            <a:r>
              <a:rPr lang="en-US" sz="3600" dirty="0"/>
              <a:t>Academics now perceived as relevant and meaningful </a:t>
            </a:r>
            <a:r>
              <a:rPr lang="en-US" sz="3600" i="1" dirty="0"/>
              <a:t>which leads to</a:t>
            </a:r>
            <a:r>
              <a:rPr lang="mr-IN" sz="3600" i="1" dirty="0"/>
              <a:t>…</a:t>
            </a:r>
            <a:endParaRPr lang="en-US" sz="3600" i="1" dirty="0"/>
          </a:p>
          <a:p>
            <a:pPr marL="0" indent="0" algn="ctr" defTabSz="685800" eaLnBrk="1" fontAlgn="auto" hangingPunct="1">
              <a:spcBef>
                <a:spcPts val="0"/>
              </a:spcBef>
              <a:spcAft>
                <a:spcPts val="0"/>
              </a:spcAft>
              <a:buClrTx/>
              <a:buSzTx/>
              <a:buNone/>
              <a:defRPr/>
            </a:pPr>
            <a:endParaRPr lang="en-US" sz="3600" dirty="0"/>
          </a:p>
          <a:p>
            <a:pPr marL="0" indent="0" algn="ctr" defTabSz="685800" eaLnBrk="1" fontAlgn="auto" hangingPunct="1">
              <a:spcBef>
                <a:spcPts val="0"/>
              </a:spcBef>
              <a:spcAft>
                <a:spcPts val="0"/>
              </a:spcAft>
              <a:buClrTx/>
              <a:buSzTx/>
              <a:buNone/>
              <a:defRPr/>
            </a:pPr>
            <a:endParaRPr lang="en-US" sz="3600" dirty="0"/>
          </a:p>
          <a:p>
            <a:pPr marL="0" indent="0" algn="ctr" defTabSz="685800" eaLnBrk="1" fontAlgn="auto" hangingPunct="1">
              <a:spcBef>
                <a:spcPts val="0"/>
              </a:spcBef>
              <a:spcAft>
                <a:spcPts val="0"/>
              </a:spcAft>
              <a:buClrTx/>
              <a:buSzTx/>
              <a:buNone/>
              <a:defRPr/>
            </a:pPr>
            <a:endParaRPr lang="en-US" sz="3600" dirty="0"/>
          </a:p>
          <a:p>
            <a:pPr marL="0" indent="0" algn="ctr" defTabSz="685800" eaLnBrk="1" fontAlgn="auto" hangingPunct="1">
              <a:spcBef>
                <a:spcPts val="0"/>
              </a:spcBef>
              <a:spcAft>
                <a:spcPts val="0"/>
              </a:spcAft>
              <a:buClrTx/>
              <a:buSzTx/>
              <a:buNone/>
              <a:defRPr/>
            </a:pPr>
            <a:r>
              <a:rPr lang="en-US" sz="3600" dirty="0"/>
              <a:t>Youth taking action to </a:t>
            </a:r>
            <a:r>
              <a:rPr lang="en-US" sz="3600" b="1" dirty="0"/>
              <a:t>direct their own development </a:t>
            </a:r>
            <a:r>
              <a:rPr lang="en-US" sz="3600" dirty="0"/>
              <a:t>by seeking out </a:t>
            </a:r>
            <a:r>
              <a:rPr lang="en-US" sz="3600" b="1" dirty="0"/>
              <a:t>learning opportunities</a:t>
            </a:r>
            <a:r>
              <a:rPr lang="en-US" sz="3600" dirty="0"/>
              <a:t> that enable them to develop the </a:t>
            </a:r>
            <a:r>
              <a:rPr lang="en-US" sz="3600" b="1" dirty="0"/>
              <a:t>competencies</a:t>
            </a:r>
            <a:r>
              <a:rPr lang="en-US" sz="3600" dirty="0"/>
              <a:t> needed to pursue their goals </a:t>
            </a:r>
            <a:r>
              <a:rPr lang="en-US" sz="3600" i="1" dirty="0"/>
              <a:t>which leads to</a:t>
            </a:r>
            <a:r>
              <a:rPr lang="mr-IN" sz="3600" i="1" dirty="0"/>
              <a:t>…</a:t>
            </a:r>
            <a:endParaRPr lang="en-US" sz="3600" i="1" dirty="0"/>
          </a:p>
          <a:p>
            <a:pPr marL="0" indent="0" algn="ctr" defTabSz="685800" eaLnBrk="1" fontAlgn="auto" hangingPunct="1">
              <a:spcBef>
                <a:spcPts val="0"/>
              </a:spcBef>
              <a:spcAft>
                <a:spcPts val="0"/>
              </a:spcAft>
              <a:buClrTx/>
              <a:buSzTx/>
              <a:buNone/>
              <a:defRPr/>
            </a:pPr>
            <a:endParaRPr lang="en-US" sz="3600" dirty="0"/>
          </a:p>
          <a:p>
            <a:pPr marL="0" indent="0" algn="ctr" defTabSz="685800" eaLnBrk="1" fontAlgn="auto" hangingPunct="1">
              <a:spcBef>
                <a:spcPts val="0"/>
              </a:spcBef>
              <a:spcAft>
                <a:spcPts val="0"/>
              </a:spcAft>
              <a:buClrTx/>
              <a:buSzTx/>
              <a:buNone/>
              <a:defRPr/>
            </a:pPr>
            <a:endParaRPr lang="en-US" sz="3600" dirty="0"/>
          </a:p>
          <a:p>
            <a:pPr marL="0" indent="0" algn="ctr" defTabSz="685800" eaLnBrk="1" fontAlgn="auto" hangingPunct="1">
              <a:spcBef>
                <a:spcPts val="0"/>
              </a:spcBef>
              <a:spcAft>
                <a:spcPts val="0"/>
              </a:spcAft>
              <a:buClrTx/>
              <a:buSzTx/>
              <a:buNone/>
              <a:defRPr/>
            </a:pPr>
            <a:endParaRPr lang="en-US" sz="3600" dirty="0"/>
          </a:p>
          <a:p>
            <a:pPr marL="0" indent="0" algn="ctr" defTabSz="685800" eaLnBrk="1" fontAlgn="auto" hangingPunct="1">
              <a:spcBef>
                <a:spcPts val="0"/>
              </a:spcBef>
              <a:spcAft>
                <a:spcPts val="0"/>
              </a:spcAft>
              <a:buClrTx/>
              <a:buSzTx/>
              <a:buNone/>
              <a:defRPr/>
            </a:pPr>
            <a:r>
              <a:rPr lang="en-US" sz="3600" dirty="0"/>
              <a:t>Students becoming college and career ready and ready/able to enter and successfully complete a two our four-year postsecondary credential, program or degree</a:t>
            </a:r>
          </a:p>
          <a:p>
            <a:pPr marL="0" indent="0" algn="ctr" defTabSz="685800" eaLnBrk="1" fontAlgn="auto" hangingPunct="1">
              <a:spcBef>
                <a:spcPts val="0"/>
              </a:spcBef>
              <a:spcAft>
                <a:spcPts val="0"/>
              </a:spcAft>
              <a:buClrTx/>
              <a:buSzTx/>
              <a:buNone/>
              <a:defRPr/>
            </a:pPr>
            <a:endParaRPr lang="en-US" dirty="0" smtClean="0"/>
          </a:p>
          <a:p>
            <a:pPr marL="0" indent="0" algn="ctr" defTabSz="685800" eaLnBrk="1" fontAlgn="auto" hangingPunct="1">
              <a:spcBef>
                <a:spcPts val="0"/>
              </a:spcBef>
              <a:spcAft>
                <a:spcPts val="0"/>
              </a:spcAft>
              <a:buClrTx/>
              <a:buSzTx/>
              <a:buNone/>
              <a:defRPr/>
            </a:pPr>
            <a:endParaRPr lang="en-US" dirty="0"/>
          </a:p>
          <a:p>
            <a:pPr marL="0" indent="0" algn="ctr" defTabSz="685800" eaLnBrk="1" fontAlgn="auto" hangingPunct="1">
              <a:spcBef>
                <a:spcPts val="0"/>
              </a:spcBef>
              <a:spcAft>
                <a:spcPts val="0"/>
              </a:spcAft>
              <a:buClrTx/>
              <a:buSzTx/>
              <a:buNone/>
              <a:defRPr/>
            </a:pPr>
            <a:endParaRPr lang="en-US" dirty="0"/>
          </a:p>
        </p:txBody>
      </p:sp>
      <p:sp>
        <p:nvSpPr>
          <p:cNvPr id="4" name="Down Arrow 3"/>
          <p:cNvSpPr/>
          <p:nvPr/>
        </p:nvSpPr>
        <p:spPr>
          <a:xfrm>
            <a:off x="4479534" y="2244903"/>
            <a:ext cx="190072" cy="269697"/>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a:off x="4488526" y="3006903"/>
            <a:ext cx="190072" cy="269697"/>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4478252" y="1482903"/>
            <a:ext cx="190072" cy="269697"/>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4478252" y="4607103"/>
            <a:ext cx="190072" cy="269697"/>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60745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00250" y="857250"/>
            <a:ext cx="5143500" cy="5143500"/>
          </a:xfrm>
          <a:prstGeom prst="rect">
            <a:avLst/>
          </a:prstGeom>
        </p:spPr>
      </p:pic>
    </p:spTree>
    <p:extLst>
      <p:ext uri="{BB962C8B-B14F-4D97-AF65-F5344CB8AC3E}">
        <p14:creationId xmlns:p14="http://schemas.microsoft.com/office/powerpoint/2010/main" val="3063165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09800" y="1846984"/>
            <a:ext cx="4114800" cy="2738213"/>
          </a:xfrm>
          <a:prstGeom prst="rect">
            <a:avLst/>
          </a:prstGeom>
        </p:spPr>
      </p:pic>
    </p:spTree>
    <p:extLst>
      <p:ext uri="{BB962C8B-B14F-4D97-AF65-F5344CB8AC3E}">
        <p14:creationId xmlns:p14="http://schemas.microsoft.com/office/powerpoint/2010/main" val="96595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0F68D83-D051-48E2-9D8B-7CBD5B112566}" type="slidenum">
              <a:rPr lang="en-US" smtClean="0"/>
              <a:pPr/>
              <a:t>30</a:t>
            </a:fld>
            <a:endParaRPr lang="en-US" dirty="0"/>
          </a:p>
        </p:txBody>
      </p:sp>
      <p:pic>
        <p:nvPicPr>
          <p:cNvPr id="3" name="Picture 2"/>
          <p:cNvPicPr>
            <a:picLocks noChangeAspect="1"/>
          </p:cNvPicPr>
          <p:nvPr/>
        </p:nvPicPr>
        <p:blipFill rotWithShape="1">
          <a:blip r:embed="rId3"/>
          <a:srcRect l="5306" t="9389" r="5539" b="21127"/>
          <a:stretch/>
        </p:blipFill>
        <p:spPr>
          <a:xfrm>
            <a:off x="0" y="857250"/>
            <a:ext cx="5550490" cy="3244362"/>
          </a:xfrm>
          <a:prstGeom prst="rect">
            <a:avLst/>
          </a:prstGeom>
        </p:spPr>
      </p:pic>
      <p:pic>
        <p:nvPicPr>
          <p:cNvPr id="4" name="Picture 3"/>
          <p:cNvPicPr>
            <a:picLocks noChangeAspect="1"/>
          </p:cNvPicPr>
          <p:nvPr/>
        </p:nvPicPr>
        <p:blipFill>
          <a:blip r:embed="rId4"/>
          <a:stretch>
            <a:fillRect/>
          </a:stretch>
        </p:blipFill>
        <p:spPr>
          <a:xfrm>
            <a:off x="3691965" y="1836964"/>
            <a:ext cx="5531971" cy="4163786"/>
          </a:xfrm>
          <a:prstGeom prst="rect">
            <a:avLst/>
          </a:prstGeom>
        </p:spPr>
      </p:pic>
    </p:spTree>
    <p:extLst>
      <p:ext uri="{BB962C8B-B14F-4D97-AF65-F5344CB8AC3E}">
        <p14:creationId xmlns:p14="http://schemas.microsoft.com/office/powerpoint/2010/main" val="2077453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3842" y="857250"/>
            <a:ext cx="4836319" cy="63436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55131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76CE89AC-4204-48AE-91AE-9C3CB6FC61A9}" type="slidenum">
              <a:rPr lang="en-US" smtClean="0">
                <a:solidFill>
                  <a:srgbClr val="000000"/>
                </a:solidFill>
              </a:rPr>
              <a:pPr>
                <a:defRPr/>
              </a:pPr>
              <a:t>32</a:t>
            </a:fld>
            <a:endParaRPr lang="en-US" dirty="0">
              <a:solidFill>
                <a:srgbClr val="000000"/>
              </a:solidFill>
            </a:endParaRPr>
          </a:p>
        </p:txBody>
      </p:sp>
      <p:pic>
        <p:nvPicPr>
          <p:cNvPr id="7" name="Picture 6"/>
          <p:cNvPicPr>
            <a:picLocks noChangeAspect="1"/>
          </p:cNvPicPr>
          <p:nvPr/>
        </p:nvPicPr>
        <p:blipFill>
          <a:blip r:embed="rId3"/>
          <a:stretch>
            <a:fillRect/>
          </a:stretch>
        </p:blipFill>
        <p:spPr>
          <a:xfrm>
            <a:off x="933271" y="857250"/>
            <a:ext cx="8020949" cy="6392636"/>
          </a:xfrm>
          <a:prstGeom prst="rect">
            <a:avLst/>
          </a:prstGeom>
        </p:spPr>
      </p:pic>
    </p:spTree>
    <p:extLst>
      <p:ext uri="{BB962C8B-B14F-4D97-AF65-F5344CB8AC3E}">
        <p14:creationId xmlns:p14="http://schemas.microsoft.com/office/powerpoint/2010/main" val="2090429778"/>
      </p:ext>
    </p:extLst>
  </p:cSld>
  <p:clrMapOvr>
    <a:masterClrMapping/>
  </p:clrMapOvr>
  <p:transition spd="slow">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14400"/>
            <a:ext cx="8229600" cy="4525962"/>
          </a:xfrm>
        </p:spPr>
        <p:txBody>
          <a:bodyPr/>
          <a:lstStyle/>
          <a:p>
            <a:pPr marL="0" indent="0" eaLnBrk="1" hangingPunct="1">
              <a:lnSpc>
                <a:spcPct val="80000"/>
              </a:lnSpc>
              <a:buFont typeface="Times New Roman" panose="02020603050405020304" pitchFamily="18" charset="0"/>
              <a:buNone/>
              <a:defRPr/>
            </a:pPr>
            <a:r>
              <a:rPr lang="en-US" sz="2800" dirty="0">
                <a:cs typeface="Arial" charset="0"/>
              </a:rPr>
              <a:t>Institute for Educational Leadership (IEL)’s </a:t>
            </a:r>
            <a:r>
              <a:rPr lang="en-US" sz="2800" dirty="0" smtClean="0">
                <a:cs typeface="Arial" charset="0"/>
              </a:rPr>
              <a:t>Center </a:t>
            </a:r>
            <a:r>
              <a:rPr lang="en-US" sz="2800" dirty="0">
                <a:cs typeface="Arial" charset="0"/>
              </a:rPr>
              <a:t>for Workforce Development</a:t>
            </a:r>
          </a:p>
          <a:p>
            <a:r>
              <a:rPr lang="en-US" sz="2400" dirty="0" smtClean="0"/>
              <a:t>National Collaborative on Workforce &amp; Disability for Youth, a national technical assistance center</a:t>
            </a:r>
          </a:p>
          <a:p>
            <a:pPr marL="109537" indent="0">
              <a:buNone/>
            </a:pPr>
            <a:endParaRPr lang="en-US" sz="1000" dirty="0" smtClean="0"/>
          </a:p>
          <a:p>
            <a:r>
              <a:rPr lang="en-US" sz="2400" dirty="0" smtClean="0"/>
              <a:t>Focus on needs of ALL youth, including youth with disabilities and other disconnected youth </a:t>
            </a:r>
          </a:p>
          <a:p>
            <a:pPr lvl="1"/>
            <a:r>
              <a:rPr lang="en-US" sz="2400" dirty="0" smtClean="0"/>
              <a:t>Improve state and local policy</a:t>
            </a:r>
          </a:p>
          <a:p>
            <a:pPr lvl="1"/>
            <a:r>
              <a:rPr lang="en-US" sz="2400" dirty="0" smtClean="0"/>
              <a:t>Strengthen workforce development service delivery</a:t>
            </a:r>
          </a:p>
          <a:p>
            <a:pPr lvl="1"/>
            <a:r>
              <a:rPr lang="en-US" sz="2400" dirty="0" smtClean="0"/>
              <a:t>Improve competencies of youth service professionals</a:t>
            </a:r>
          </a:p>
          <a:p>
            <a:pPr lvl="1"/>
            <a:r>
              <a:rPr lang="en-US" sz="2400" dirty="0" smtClean="0"/>
              <a:t>Engage youth and families</a:t>
            </a:r>
          </a:p>
          <a:p>
            <a:pPr marL="392113" lvl="1" indent="0">
              <a:buNone/>
            </a:pPr>
            <a:endParaRPr lang="en-US" sz="1000" dirty="0" smtClean="0"/>
          </a:p>
          <a:p>
            <a:r>
              <a:rPr lang="en-US" sz="2400" dirty="0" smtClean="0"/>
              <a:t>Supported by Office of Disability </a:t>
            </a:r>
            <a:br>
              <a:rPr lang="en-US" sz="2400" dirty="0" smtClean="0"/>
            </a:br>
            <a:r>
              <a:rPr lang="en-US" sz="2400" dirty="0" smtClean="0"/>
              <a:t>Employment Policy, U.S. Department of Labor</a:t>
            </a:r>
            <a:endParaRPr lang="en-US" sz="2400" dirty="0"/>
          </a:p>
        </p:txBody>
      </p:sp>
      <p:sp>
        <p:nvSpPr>
          <p:cNvPr id="3" name="Title 2"/>
          <p:cNvSpPr>
            <a:spLocks noGrp="1"/>
          </p:cNvSpPr>
          <p:nvPr>
            <p:ph type="title"/>
          </p:nvPr>
        </p:nvSpPr>
        <p:spPr>
          <a:xfrm>
            <a:off x="457200" y="-76200"/>
            <a:ext cx="8229600" cy="1143000"/>
          </a:xfrm>
        </p:spPr>
        <p:txBody>
          <a:bodyPr/>
          <a:lstStyle/>
          <a:p>
            <a:pPr algn="ctr"/>
            <a:r>
              <a:rPr lang="en-US" dirty="0" smtClean="0">
                <a:solidFill>
                  <a:schemeClr val="bg2">
                    <a:lumMod val="25000"/>
                  </a:schemeClr>
                </a:solidFill>
                <a:effectLst/>
                <a:cs typeface="Arial" panose="020B0604020202020204" pitchFamily="34" charset="0"/>
              </a:rPr>
              <a:t>Who We Are</a:t>
            </a:r>
            <a:endParaRPr lang="en-US" dirty="0">
              <a:solidFill>
                <a:schemeClr val="bg2">
                  <a:lumMod val="25000"/>
                </a:schemeClr>
              </a:solidFill>
              <a:effectLst/>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fld id="{DCF1C5BD-7097-467E-8442-9DA21017FB32}" type="slidenum">
              <a:rPr lang="en-US" sz="1600" smtClean="0">
                <a:solidFill>
                  <a:srgbClr val="000000"/>
                </a:solidFill>
              </a:rPr>
              <a:pPr>
                <a:defRPr/>
              </a:pPr>
              <a:t>33</a:t>
            </a:fld>
            <a:endParaRPr lang="en-US" sz="1600" dirty="0">
              <a:solidFill>
                <a:srgbClr val="000000"/>
              </a:solidFill>
            </a:endParaRPr>
          </a:p>
        </p:txBody>
      </p:sp>
      <p:pic>
        <p:nvPicPr>
          <p:cNvPr id="5" name="Picture 6" descr="Logo of the Office of Disability Employment Policy, U.S. DOL has an image of three people standing with arms raised">
            <a:hlinkClick r:id="rId3" tooltip="Back to ODEP home page"/>
          </p:cNvPr>
          <p:cNvPicPr>
            <a:picLocks noChangeAspect="1" noChangeArrowheads="1"/>
          </p:cNvPicPr>
          <p:nvPr/>
        </p:nvPicPr>
        <p:blipFill>
          <a:blip r:embed="rId4" cstate="print"/>
          <a:srcRect/>
          <a:stretch>
            <a:fillRect/>
          </a:stretch>
        </p:blipFill>
        <p:spPr bwMode="auto">
          <a:xfrm>
            <a:off x="7376931" y="5410200"/>
            <a:ext cx="1462269" cy="75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502051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0F68D83-D051-48E2-9D8B-7CBD5B112566}" type="slidenum">
              <a:rPr lang="en-US" smtClean="0"/>
              <a:pPr/>
              <a:t>34</a:t>
            </a:fld>
            <a:endParaRPr lang="en-US" dirty="0"/>
          </a:p>
        </p:txBody>
      </p:sp>
      <p:pic>
        <p:nvPicPr>
          <p:cNvPr id="4" name="Picture 3"/>
          <p:cNvPicPr>
            <a:picLocks noChangeAspect="1"/>
          </p:cNvPicPr>
          <p:nvPr/>
        </p:nvPicPr>
        <p:blipFill rotWithShape="1">
          <a:blip r:embed="rId2"/>
          <a:srcRect r="14788"/>
          <a:stretch/>
        </p:blipFill>
        <p:spPr>
          <a:xfrm>
            <a:off x="0" y="-76200"/>
            <a:ext cx="8460010" cy="6934200"/>
          </a:xfrm>
          <a:prstGeom prst="rect">
            <a:avLst/>
          </a:prstGeom>
        </p:spPr>
      </p:pic>
    </p:spTree>
    <p:extLst>
      <p:ext uri="{BB962C8B-B14F-4D97-AF65-F5344CB8AC3E}">
        <p14:creationId xmlns:p14="http://schemas.microsoft.com/office/powerpoint/2010/main" val="8387889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0F68D83-D051-48E2-9D8B-7CBD5B112566}" type="slidenum">
              <a:rPr lang="en-US" smtClean="0"/>
              <a:pPr/>
              <a:t>35</a:t>
            </a:fld>
            <a:endParaRPr lang="en-US" dirty="0"/>
          </a:p>
        </p:txBody>
      </p:sp>
      <p:pic>
        <p:nvPicPr>
          <p:cNvPr id="3" name="Picture 2"/>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0468497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p:cNvSpPr>
          <p:nvPr>
            <p:ph type="title"/>
          </p:nvPr>
        </p:nvSpPr>
        <p:spPr bwMode="auto">
          <a:xfrm>
            <a:off x="609600" y="0"/>
            <a:ext cx="8077200" cy="609600"/>
          </a:xfrm>
        </p:spPr>
        <p:txBody>
          <a:bodyPr wrap="square" lIns="91440" tIns="45720" rIns="91440" bIns="45720" numCol="1" anchorCtr="0" compatLnSpc="1">
            <a:prstTxWarp prst="textNoShape">
              <a:avLst/>
            </a:prstTxWarp>
            <a:noAutofit/>
          </a:bodyPr>
          <a:lstStyle/>
          <a:p>
            <a:pPr marL="109537" indent="0" algn="ctr">
              <a:buNone/>
            </a:pPr>
            <a:r>
              <a:rPr lang="en-US" sz="3600" dirty="0" smtClean="0">
                <a:effectLst/>
              </a:rPr>
              <a:t>More Resources on ILPs</a:t>
            </a:r>
            <a:endParaRPr lang="en-US" sz="3600" dirty="0">
              <a:effectLst/>
            </a:endParaRPr>
          </a:p>
        </p:txBody>
      </p:sp>
      <p:sp>
        <p:nvSpPr>
          <p:cNvPr id="2" name="Slide Number Placeholder 1"/>
          <p:cNvSpPr>
            <a:spLocks noGrp="1"/>
          </p:cNvSpPr>
          <p:nvPr>
            <p:ph type="sldNum" sz="quarter" idx="12"/>
          </p:nvPr>
        </p:nvSpPr>
        <p:spPr>
          <a:xfrm>
            <a:off x="8534400" y="6408738"/>
            <a:ext cx="479425" cy="365125"/>
          </a:xfrm>
        </p:spPr>
        <p:txBody>
          <a:bodyPr/>
          <a:lstStyle/>
          <a:p>
            <a:pPr>
              <a:defRPr/>
            </a:pPr>
            <a:fld id="{DCF1C5BD-7097-467E-8442-9DA21017FB32}" type="slidenum">
              <a:rPr lang="en-US" sz="1600" smtClean="0">
                <a:solidFill>
                  <a:srgbClr val="000000"/>
                </a:solidFill>
              </a:rPr>
              <a:pPr>
                <a:defRPr/>
              </a:pPr>
              <a:t>36</a:t>
            </a:fld>
            <a:endParaRPr lang="en-US" sz="1600" dirty="0">
              <a:solidFill>
                <a:srgbClr val="000000"/>
              </a:solidFill>
            </a:endParaRPr>
          </a:p>
        </p:txBody>
      </p:sp>
      <p:sp>
        <p:nvSpPr>
          <p:cNvPr id="3" name="Content Placeholder 2"/>
          <p:cNvSpPr>
            <a:spLocks noGrp="1"/>
          </p:cNvSpPr>
          <p:nvPr>
            <p:ph idx="1"/>
          </p:nvPr>
        </p:nvSpPr>
        <p:spPr>
          <a:xfrm>
            <a:off x="457200" y="685800"/>
            <a:ext cx="8229600" cy="4525962"/>
          </a:xfrm>
        </p:spPr>
        <p:txBody>
          <a:bodyPr/>
          <a:lstStyle/>
          <a:p>
            <a:pPr marL="457200" indent="-457200" eaLnBrk="1" fontAlgn="auto" hangingPunct="1">
              <a:spcBef>
                <a:spcPts val="0"/>
              </a:spcBef>
              <a:spcAft>
                <a:spcPts val="0"/>
              </a:spcAft>
              <a:buClrTx/>
              <a:buSzTx/>
              <a:buFont typeface="Wingdings" panose="05000000000000000000" pitchFamily="2" charset="2"/>
              <a:buChar char="§"/>
            </a:pPr>
            <a:r>
              <a:rPr lang="en-US" sz="2600" b="1" dirty="0" smtClean="0"/>
              <a:t>ILP Fact Sheet: </a:t>
            </a:r>
            <a:r>
              <a:rPr lang="en-US" sz="2400" dirty="0">
                <a:hlinkClick r:id="rId3"/>
              </a:rPr>
              <a:t>http://</a:t>
            </a:r>
            <a:r>
              <a:rPr lang="en-US" sz="2400" dirty="0" smtClean="0">
                <a:hlinkClick r:id="rId3"/>
              </a:rPr>
              <a:t>www.ncwd-youth.info/fact-sheet/individualized-learning-plan</a:t>
            </a:r>
            <a:endParaRPr lang="en-US" sz="2400" dirty="0" smtClean="0"/>
          </a:p>
          <a:p>
            <a:pPr marL="457200" indent="-457200" eaLnBrk="1" fontAlgn="auto" hangingPunct="1">
              <a:spcBef>
                <a:spcPts val="0"/>
              </a:spcBef>
              <a:spcAft>
                <a:spcPts val="0"/>
              </a:spcAft>
              <a:buClrTx/>
              <a:buSzTx/>
              <a:buFont typeface="Wingdings" panose="05000000000000000000" pitchFamily="2" charset="2"/>
              <a:buChar char="§"/>
            </a:pPr>
            <a:r>
              <a:rPr lang="en-US" sz="2600" b="1" dirty="0" smtClean="0"/>
              <a:t>Policy </a:t>
            </a:r>
            <a:r>
              <a:rPr lang="en-US" sz="2600" b="1" dirty="0"/>
              <a:t>Brief: </a:t>
            </a:r>
            <a:r>
              <a:rPr lang="en-US" sz="2600" dirty="0"/>
              <a:t>“Using Individualized Learning Plans to Produce College and Career Ready High School Graduates” </a:t>
            </a:r>
            <a:r>
              <a:rPr lang="en-US" sz="2600" dirty="0">
                <a:hlinkClick r:id="rId4"/>
              </a:rPr>
              <a:t>http://</a:t>
            </a:r>
            <a:r>
              <a:rPr lang="en-US" sz="2600" dirty="0" smtClean="0">
                <a:hlinkClick r:id="rId4"/>
              </a:rPr>
              <a:t>www.ncwd-youth.info/ilp/produce-college-and-career-ready-high-school-graduates</a:t>
            </a:r>
            <a:endParaRPr lang="en-US" sz="2600" dirty="0" smtClean="0"/>
          </a:p>
          <a:p>
            <a:pPr marL="457200" indent="-457200" eaLnBrk="1" fontAlgn="auto" hangingPunct="1">
              <a:spcBef>
                <a:spcPts val="0"/>
              </a:spcBef>
              <a:spcAft>
                <a:spcPts val="0"/>
              </a:spcAft>
              <a:buClrTx/>
              <a:buSzTx/>
              <a:buFont typeface="Wingdings" panose="05000000000000000000" pitchFamily="2" charset="2"/>
              <a:buChar char="§"/>
            </a:pPr>
            <a:r>
              <a:rPr lang="en-US" sz="2600" b="1" dirty="0" smtClean="0"/>
              <a:t>ILP Resources Home Page</a:t>
            </a:r>
            <a:r>
              <a:rPr lang="en-US" sz="2600" b="1" dirty="0"/>
              <a:t>: </a:t>
            </a:r>
            <a:r>
              <a:rPr lang="en-US" sz="2600" dirty="0" smtClean="0">
                <a:hlinkClick r:id="rId5"/>
              </a:rPr>
              <a:t>www.ncwd-youth.info/ilp</a:t>
            </a:r>
            <a:endParaRPr lang="en-US" sz="2600" dirty="0" smtClean="0"/>
          </a:p>
          <a:p>
            <a:pPr marL="457200" indent="-457200" eaLnBrk="1" fontAlgn="auto" hangingPunct="1">
              <a:spcBef>
                <a:spcPts val="0"/>
              </a:spcBef>
              <a:spcAft>
                <a:spcPts val="0"/>
              </a:spcAft>
              <a:buClrTx/>
              <a:buSzTx/>
              <a:buFont typeface="Wingdings" panose="05000000000000000000" pitchFamily="2" charset="2"/>
              <a:buChar char="§"/>
            </a:pPr>
            <a:r>
              <a:rPr lang="en-US" sz="2600" b="1" dirty="0" smtClean="0"/>
              <a:t>Kick Start Your </a:t>
            </a:r>
            <a:r>
              <a:rPr lang="en-US" sz="2600" b="1" dirty="0"/>
              <a:t>ILP (for Youth): </a:t>
            </a:r>
            <a:r>
              <a:rPr lang="en-US" sz="2600" dirty="0">
                <a:hlinkClick r:id="rId6"/>
              </a:rPr>
              <a:t>http://</a:t>
            </a:r>
            <a:r>
              <a:rPr lang="en-US" sz="2600" dirty="0" smtClean="0">
                <a:hlinkClick r:id="rId6"/>
              </a:rPr>
              <a:t>www.dol.gov/odep/ilp/kickstart.htm</a:t>
            </a:r>
            <a:r>
              <a:rPr lang="en-US" sz="2600" dirty="0" smtClean="0"/>
              <a:t> </a:t>
            </a:r>
          </a:p>
          <a:p>
            <a:pPr marL="457200" indent="-457200" eaLnBrk="1" fontAlgn="auto" hangingPunct="1">
              <a:spcBef>
                <a:spcPts val="0"/>
              </a:spcBef>
              <a:spcAft>
                <a:spcPts val="0"/>
              </a:spcAft>
              <a:buClrTx/>
              <a:buSzTx/>
              <a:buFont typeface="Wingdings" panose="05000000000000000000" pitchFamily="2" charset="2"/>
              <a:buChar char="§"/>
            </a:pPr>
            <a:r>
              <a:rPr lang="en-US" sz="2600" b="1" dirty="0" smtClean="0"/>
              <a:t>ILP Info Comic (for </a:t>
            </a:r>
            <a:r>
              <a:rPr lang="en-US" sz="2600" b="1" dirty="0"/>
              <a:t>Youth): </a:t>
            </a:r>
            <a:r>
              <a:rPr lang="en-US" sz="2400" dirty="0">
                <a:hlinkClick r:id="rId7"/>
              </a:rPr>
              <a:t>http://</a:t>
            </a:r>
            <a:r>
              <a:rPr lang="en-US" sz="2400" dirty="0" smtClean="0">
                <a:hlinkClick r:id="rId7"/>
              </a:rPr>
              <a:t>www.dol.gov/odep/topics/youth/ShellySaves.htm</a:t>
            </a:r>
            <a:r>
              <a:rPr lang="en-US" sz="2400" dirty="0" smtClean="0"/>
              <a:t> </a:t>
            </a:r>
          </a:p>
          <a:p>
            <a:pPr marL="109537" indent="0">
              <a:buNone/>
            </a:pPr>
            <a:endParaRPr lang="en-US" dirty="0" smtClean="0"/>
          </a:p>
          <a:p>
            <a:pPr marL="109537" indent="0">
              <a:buNone/>
            </a:pPr>
            <a:endParaRPr lang="en-US" dirty="0"/>
          </a:p>
        </p:txBody>
      </p:sp>
    </p:spTree>
    <p:extLst>
      <p:ext uri="{BB962C8B-B14F-4D97-AF65-F5344CB8AC3E}">
        <p14:creationId xmlns:p14="http://schemas.microsoft.com/office/powerpoint/2010/main" val="1749744550"/>
      </p:ext>
    </p:extLst>
  </p:cSld>
  <p:clrMapOvr>
    <a:masterClrMapping/>
  </p:clrMapOvr>
  <p:transition spd="slow">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p:cNvSpPr>
          <p:nvPr>
            <p:ph type="title"/>
          </p:nvPr>
        </p:nvSpPr>
        <p:spPr bwMode="auto">
          <a:xfrm>
            <a:off x="457200" y="152400"/>
            <a:ext cx="8229600" cy="1143000"/>
          </a:xfrm>
        </p:spPr>
        <p:txBody>
          <a:bodyPr wrap="square" lIns="91440" tIns="45720" rIns="91440" bIns="45720" numCol="1" anchorCtr="0" compatLnSpc="1">
            <a:prstTxWarp prst="textNoShape">
              <a:avLst/>
            </a:prstTxWarp>
            <a:noAutofit/>
          </a:bodyPr>
          <a:lstStyle/>
          <a:p>
            <a:pPr algn="ctr" eaLnBrk="1" fontAlgn="auto" hangingPunct="1">
              <a:spcAft>
                <a:spcPts val="0"/>
              </a:spcAft>
              <a:defRPr/>
            </a:pPr>
            <a:r>
              <a:rPr lang="en-US" sz="3600" dirty="0" smtClean="0">
                <a:effectLst/>
                <a:cs typeface="Arial" pitchFamily="34" charset="0"/>
              </a:rPr>
              <a:t>Strategies &amp; Tools for</a:t>
            </a:r>
            <a:br>
              <a:rPr lang="en-US" sz="3600" dirty="0" smtClean="0">
                <a:effectLst/>
                <a:cs typeface="Arial" pitchFamily="34" charset="0"/>
              </a:rPr>
            </a:br>
            <a:r>
              <a:rPr lang="en-US" dirty="0" smtClean="0">
                <a:effectLst/>
                <a:cs typeface="Arial" pitchFamily="34" charset="0"/>
              </a:rPr>
              <a:t>Work-based Learning Experiences</a:t>
            </a:r>
            <a:endParaRPr lang="en-US" dirty="0">
              <a:effectLst/>
              <a:latin typeface="+mn-lt"/>
              <a:cs typeface="Arial" pitchFamily="34" charset="0"/>
            </a:endParaRPr>
          </a:p>
        </p:txBody>
      </p:sp>
      <p:sp>
        <p:nvSpPr>
          <p:cNvPr id="29699" name="Rectangle 3"/>
          <p:cNvSpPr>
            <a:spLocks noGrp="1"/>
          </p:cNvSpPr>
          <p:nvPr>
            <p:ph type="body" sz="half" idx="1"/>
          </p:nvPr>
        </p:nvSpPr>
        <p:spPr>
          <a:xfrm>
            <a:off x="762000" y="1368262"/>
            <a:ext cx="7620000" cy="4953000"/>
          </a:xfrm>
        </p:spPr>
        <p:txBody>
          <a:bodyPr/>
          <a:lstStyle/>
          <a:p>
            <a:pPr marL="0" indent="0" eaLnBrk="1" fontAlgn="auto" hangingPunct="1">
              <a:spcAft>
                <a:spcPts val="0"/>
              </a:spcAft>
              <a:buNone/>
              <a:defRPr/>
            </a:pPr>
            <a:r>
              <a:rPr lang="en-US" sz="2200" b="1" dirty="0" smtClean="0"/>
              <a:t>Engaging </a:t>
            </a:r>
            <a:r>
              <a:rPr lang="en-US" sz="2200" b="1" dirty="0"/>
              <a:t>Youth in Work Experiences: An Innovative Strategies Practice Brief: </a:t>
            </a:r>
            <a:r>
              <a:rPr lang="en-US" sz="2200" dirty="0">
                <a:hlinkClick r:id="rId3"/>
              </a:rPr>
              <a:t>http://www.ncwd-youth.info/innovative-strategies/practice-briefs/engaging-youth-in-work-experiences</a:t>
            </a:r>
            <a:endParaRPr lang="en-US" sz="2200" dirty="0"/>
          </a:p>
          <a:p>
            <a:pPr lvl="1">
              <a:defRPr/>
            </a:pPr>
            <a:r>
              <a:rPr lang="en-US" sz="2200" dirty="0"/>
              <a:t>Features strategies from 10 successful programs nationwide</a:t>
            </a:r>
          </a:p>
          <a:p>
            <a:pPr marL="0" indent="0" eaLnBrk="1" fontAlgn="auto" hangingPunct="1">
              <a:spcAft>
                <a:spcPts val="0"/>
              </a:spcAft>
              <a:buFont typeface="Times New Roman" panose="02020603050405020304" pitchFamily="18" charset="0"/>
              <a:buNone/>
              <a:defRPr/>
            </a:pPr>
            <a:r>
              <a:rPr lang="en-US" sz="2200" b="1" dirty="0" smtClean="0"/>
              <a:t>Work-based </a:t>
            </a:r>
            <a:r>
              <a:rPr lang="en-US" sz="2200" b="1" dirty="0"/>
              <a:t>Learning Jumpstart: </a:t>
            </a:r>
            <a:r>
              <a:rPr lang="en-US" sz="2200" dirty="0">
                <a:hlinkClick r:id="rId4"/>
              </a:rPr>
              <a:t>http://www.ncwd-youth.info/work-based-learning</a:t>
            </a:r>
            <a:endParaRPr lang="en-US" sz="2200" dirty="0"/>
          </a:p>
          <a:p>
            <a:pPr marL="0" indent="0" eaLnBrk="1" fontAlgn="auto" hangingPunct="1">
              <a:spcAft>
                <a:spcPts val="0"/>
              </a:spcAft>
              <a:buNone/>
              <a:defRPr/>
            </a:pPr>
            <a:r>
              <a:rPr lang="en-US" sz="2200" b="1" dirty="0"/>
              <a:t>Ch. 3 in High School High Tech Program Guide: </a:t>
            </a:r>
            <a:r>
              <a:rPr lang="en-US" sz="2200" dirty="0">
                <a:hlinkClick r:id="rId5"/>
              </a:rPr>
              <a:t>http://www.ncwd-youth.info/hsht/program-guide</a:t>
            </a:r>
            <a:endParaRPr lang="en-US" sz="2200" dirty="0"/>
          </a:p>
          <a:p>
            <a:pPr marL="0" indent="0" eaLnBrk="1" fontAlgn="auto" hangingPunct="1">
              <a:spcAft>
                <a:spcPts val="0"/>
              </a:spcAft>
              <a:buNone/>
              <a:defRPr/>
            </a:pPr>
            <a:r>
              <a:rPr lang="en-US" sz="2200" b="1" dirty="0"/>
              <a:t>Guide to Internships for Students with Disabilities: </a:t>
            </a:r>
            <a:r>
              <a:rPr lang="en-US" sz="2200" dirty="0">
                <a:hlinkClick r:id="rId6"/>
              </a:rPr>
              <a:t>http://ncld-youth.info/Downloads/intern-guide-final.pdf</a:t>
            </a:r>
            <a:r>
              <a:rPr lang="en-US" sz="2200" dirty="0"/>
              <a:t> </a:t>
            </a:r>
            <a:endParaRPr lang="en-US" sz="2200" dirty="0" smtClean="0"/>
          </a:p>
          <a:p>
            <a:pPr marL="0" indent="0" eaLnBrk="1" fontAlgn="auto" hangingPunct="1">
              <a:spcAft>
                <a:spcPts val="0"/>
              </a:spcAft>
              <a:buNone/>
              <a:defRPr/>
            </a:pPr>
            <a:r>
              <a:rPr lang="en-US" sz="2200" b="1" dirty="0" smtClean="0"/>
              <a:t>Strategies </a:t>
            </a:r>
            <a:r>
              <a:rPr lang="en-US" sz="2200" b="1" dirty="0"/>
              <a:t>for Youth Workforce Programs to Become Employer-Friendly Intermediaries</a:t>
            </a:r>
            <a:r>
              <a:rPr lang="en-US" sz="2200" dirty="0"/>
              <a:t>, </a:t>
            </a:r>
            <a:r>
              <a:rPr lang="en-US" sz="2200" u="sng" dirty="0">
                <a:hlinkClick r:id="rId7"/>
              </a:rPr>
              <a:t>http://www.ncwd-youth.info/information-brief-12</a:t>
            </a:r>
            <a:r>
              <a:rPr lang="en-US" sz="2200" dirty="0"/>
              <a:t> </a:t>
            </a:r>
          </a:p>
          <a:p>
            <a:pPr marL="0" indent="0" eaLnBrk="1" fontAlgn="auto" hangingPunct="1">
              <a:spcAft>
                <a:spcPts val="0"/>
              </a:spcAft>
              <a:buNone/>
              <a:defRPr/>
            </a:pPr>
            <a:endParaRPr lang="en-US" sz="2200" dirty="0"/>
          </a:p>
          <a:p>
            <a:pPr marL="0" lvl="1" indent="0">
              <a:buNone/>
              <a:defRPr/>
            </a:pPr>
            <a:endParaRPr lang="en-US" dirty="0"/>
          </a:p>
          <a:p>
            <a:pPr marL="109537" indent="0">
              <a:buFont typeface="Wingdings 3" pitchFamily="18" charset="2"/>
              <a:buNone/>
              <a:defRPr/>
            </a:pPr>
            <a:endParaRPr lang="en-US" sz="2000" dirty="0" smtClean="0">
              <a:latin typeface="Arial" pitchFamily="34" charset="0"/>
              <a:cs typeface="Arial" pitchFamily="34" charset="0"/>
            </a:endParaRPr>
          </a:p>
        </p:txBody>
      </p:sp>
      <p:sp>
        <p:nvSpPr>
          <p:cNvPr id="39940" name="AutoShape 4" descr="Z"/>
          <p:cNvSpPr>
            <a:spLocks noChangeAspect="1" noChangeArrowheads="1"/>
          </p:cNvSpPr>
          <p:nvPr/>
        </p:nvSpPr>
        <p:spPr bwMode="auto">
          <a:xfrm>
            <a:off x="3948113" y="2909888"/>
            <a:ext cx="1247775" cy="1038225"/>
          </a:xfrm>
          <a:prstGeom prst="rect">
            <a:avLst/>
          </a:prstGeom>
          <a:noFill/>
          <a:ln w="9525">
            <a:noFill/>
            <a:miter lim="800000"/>
            <a:headEnd/>
            <a:tailEnd/>
          </a:ln>
        </p:spPr>
        <p:txBody>
          <a:bodyPr/>
          <a:lstStyle/>
          <a:p>
            <a:endParaRPr lang="en-US" sz="2400" dirty="0">
              <a:solidFill>
                <a:srgbClr val="000000"/>
              </a:solidFill>
            </a:endParaRPr>
          </a:p>
        </p:txBody>
      </p:sp>
      <p:sp>
        <p:nvSpPr>
          <p:cNvPr id="2" name="Slide Number Placeholder 1"/>
          <p:cNvSpPr>
            <a:spLocks noGrp="1"/>
          </p:cNvSpPr>
          <p:nvPr>
            <p:ph type="sldNum" sz="quarter" idx="12"/>
          </p:nvPr>
        </p:nvSpPr>
        <p:spPr>
          <a:xfrm>
            <a:off x="8610600" y="6408738"/>
            <a:ext cx="403225" cy="365125"/>
          </a:xfrm>
        </p:spPr>
        <p:txBody>
          <a:bodyPr/>
          <a:lstStyle/>
          <a:p>
            <a:pPr>
              <a:defRPr/>
            </a:pPr>
            <a:fld id="{76CE89AC-4204-48AE-91AE-9C3CB6FC61A9}" type="slidenum">
              <a:rPr lang="en-US" sz="1600" smtClean="0">
                <a:solidFill>
                  <a:srgbClr val="000000"/>
                </a:solidFill>
              </a:rPr>
              <a:pPr>
                <a:defRPr/>
              </a:pPr>
              <a:t>37</a:t>
            </a:fld>
            <a:endParaRPr lang="en-US" sz="1600" dirty="0">
              <a:solidFill>
                <a:srgbClr val="000000"/>
              </a:solidFill>
            </a:endParaRPr>
          </a:p>
        </p:txBody>
      </p:sp>
    </p:spTree>
    <p:extLst>
      <p:ext uri="{BB962C8B-B14F-4D97-AF65-F5344CB8AC3E}">
        <p14:creationId xmlns:p14="http://schemas.microsoft.com/office/powerpoint/2010/main" val="3511715454"/>
      </p:ext>
    </p:extLst>
  </p:cSld>
  <p:clrMapOvr>
    <a:masterClrMapping/>
  </p:clrMapOvr>
  <p:transition spd="slow">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p:cNvSpPr>
          <p:nvPr>
            <p:ph type="title"/>
          </p:nvPr>
        </p:nvSpPr>
        <p:spPr bwMode="auto">
          <a:xfrm>
            <a:off x="457200" y="152400"/>
            <a:ext cx="8229600" cy="1143000"/>
          </a:xfrm>
        </p:spPr>
        <p:txBody>
          <a:bodyPr wrap="square" lIns="91440" tIns="45720" rIns="91440" bIns="45720" numCol="1" anchorCtr="0" compatLnSpc="1">
            <a:prstTxWarp prst="textNoShape">
              <a:avLst/>
            </a:prstTxWarp>
            <a:noAutofit/>
          </a:bodyPr>
          <a:lstStyle/>
          <a:p>
            <a:pPr algn="ctr" eaLnBrk="1" fontAlgn="auto" hangingPunct="1">
              <a:spcAft>
                <a:spcPts val="0"/>
              </a:spcAft>
              <a:defRPr/>
            </a:pPr>
            <a:r>
              <a:rPr lang="en-US" sz="3600" dirty="0" smtClean="0">
                <a:effectLst/>
                <a:cs typeface="Arial" pitchFamily="34" charset="0"/>
              </a:rPr>
              <a:t>Engaging Families in </a:t>
            </a:r>
            <a:br>
              <a:rPr lang="en-US" sz="3600" dirty="0" smtClean="0">
                <a:effectLst/>
                <a:cs typeface="Arial" pitchFamily="34" charset="0"/>
              </a:rPr>
            </a:br>
            <a:r>
              <a:rPr lang="en-US" sz="3600" dirty="0" smtClean="0">
                <a:effectLst/>
                <a:cs typeface="Arial" pitchFamily="34" charset="0"/>
              </a:rPr>
              <a:t>Supporting Career Development</a:t>
            </a:r>
            <a:endParaRPr lang="en-US" dirty="0">
              <a:effectLst/>
              <a:latin typeface="+mn-lt"/>
              <a:cs typeface="Arial" pitchFamily="34" charset="0"/>
            </a:endParaRPr>
          </a:p>
        </p:txBody>
      </p:sp>
      <p:sp>
        <p:nvSpPr>
          <p:cNvPr id="29699" name="Rectangle 3"/>
          <p:cNvSpPr>
            <a:spLocks noGrp="1"/>
          </p:cNvSpPr>
          <p:nvPr>
            <p:ph type="body" sz="half" idx="1"/>
          </p:nvPr>
        </p:nvSpPr>
        <p:spPr>
          <a:xfrm>
            <a:off x="457200" y="1638300"/>
            <a:ext cx="8153400" cy="4953000"/>
          </a:xfrm>
        </p:spPr>
        <p:txBody>
          <a:bodyPr/>
          <a:lstStyle/>
          <a:p>
            <a:pPr marL="0" indent="0" eaLnBrk="1" fontAlgn="auto" hangingPunct="1">
              <a:spcAft>
                <a:spcPts val="0"/>
              </a:spcAft>
              <a:buNone/>
              <a:defRPr/>
            </a:pPr>
            <a:r>
              <a:rPr lang="en-US" sz="2200" b="1" dirty="0" smtClean="0"/>
              <a:t>Briefs:</a:t>
            </a:r>
            <a:endParaRPr lang="en-US" sz="2200" b="1" dirty="0"/>
          </a:p>
          <a:p>
            <a:pPr>
              <a:defRPr/>
            </a:pPr>
            <a:r>
              <a:rPr lang="en-US" sz="2200" b="1" dirty="0" smtClean="0">
                <a:cs typeface="Arial" pitchFamily="34" charset="0"/>
              </a:rPr>
              <a:t>Understanding the New Vision for Career Development: The Role </a:t>
            </a:r>
            <a:r>
              <a:rPr lang="en-US" sz="2200" b="1" dirty="0">
                <a:cs typeface="Arial" pitchFamily="34" charset="0"/>
              </a:rPr>
              <a:t>of Family</a:t>
            </a:r>
            <a:r>
              <a:rPr lang="en-US" sz="2200" dirty="0">
                <a:cs typeface="Arial" pitchFamily="34" charset="0"/>
              </a:rPr>
              <a:t>, </a:t>
            </a:r>
            <a:r>
              <a:rPr lang="en-US" sz="2200" dirty="0">
                <a:cs typeface="Arial" pitchFamily="34" charset="0"/>
                <a:hlinkClick r:id="rId3"/>
              </a:rPr>
              <a:t>http://</a:t>
            </a:r>
            <a:r>
              <a:rPr lang="en-US" sz="2200" dirty="0" smtClean="0">
                <a:cs typeface="Arial" pitchFamily="34" charset="0"/>
                <a:hlinkClick r:id="rId3"/>
              </a:rPr>
              <a:t>www.ncwd-youth.info/node/1463</a:t>
            </a:r>
            <a:r>
              <a:rPr lang="en-US" sz="2200" dirty="0" smtClean="0">
                <a:cs typeface="Arial" pitchFamily="34" charset="0"/>
              </a:rPr>
              <a:t> </a:t>
            </a:r>
          </a:p>
          <a:p>
            <a:pPr>
              <a:defRPr/>
            </a:pPr>
            <a:r>
              <a:rPr lang="en-US" sz="2200" b="1" dirty="0"/>
              <a:t>Helping Youth Develop Soft Skills for Job Success: Tips for Parents and Families</a:t>
            </a:r>
            <a:r>
              <a:rPr lang="en-US" sz="2200" dirty="0"/>
              <a:t>, </a:t>
            </a:r>
            <a:r>
              <a:rPr lang="en-US" sz="2200" u="sng" dirty="0">
                <a:hlinkClick r:id="rId4"/>
              </a:rPr>
              <a:t>http://www.ncwd-youth.info/information-brief-28</a:t>
            </a:r>
            <a:endParaRPr lang="en-US" sz="2200" dirty="0"/>
          </a:p>
          <a:p>
            <a:pPr>
              <a:defRPr/>
            </a:pPr>
            <a:r>
              <a:rPr lang="en-US" sz="2200" b="1" dirty="0"/>
              <a:t>Helping Youth Build Work Skills for Job Success: Tips for Parents and Families, </a:t>
            </a:r>
            <a:r>
              <a:rPr lang="en-US" sz="2200" dirty="0">
                <a:hlinkClick r:id="rId5"/>
              </a:rPr>
              <a:t>http://www.ncwd-youth.info/information-brief-34</a:t>
            </a:r>
            <a:endParaRPr lang="en-US" sz="2200" dirty="0"/>
          </a:p>
          <a:p>
            <a:pPr>
              <a:defRPr/>
            </a:pPr>
            <a:r>
              <a:rPr lang="en-US" sz="2200" b="1" dirty="0"/>
              <a:t>Tapping into the Power of Families: How Families of Youth with Disabilities Can assist in Job Search &amp; Retention, </a:t>
            </a:r>
            <a:r>
              <a:rPr lang="en-US" sz="2200" dirty="0">
                <a:hlinkClick r:id="rId6"/>
              </a:rPr>
              <a:t>http://www.ncwd-youth.info/infobrief/tapping-into-the-power-of-families</a:t>
            </a:r>
            <a:r>
              <a:rPr lang="en-US" sz="2200" dirty="0"/>
              <a:t> </a:t>
            </a:r>
          </a:p>
          <a:p>
            <a:pPr>
              <a:defRPr/>
            </a:pPr>
            <a:endParaRPr lang="en-US" sz="2000" dirty="0" smtClean="0">
              <a:latin typeface="Arial" pitchFamily="34" charset="0"/>
              <a:cs typeface="Arial" pitchFamily="34" charset="0"/>
            </a:endParaRPr>
          </a:p>
          <a:p>
            <a:pPr>
              <a:defRPr/>
            </a:pPr>
            <a:endParaRPr lang="en-US" sz="2000" dirty="0" smtClean="0">
              <a:latin typeface="Arial" pitchFamily="34" charset="0"/>
              <a:cs typeface="Arial" pitchFamily="34" charset="0"/>
            </a:endParaRPr>
          </a:p>
        </p:txBody>
      </p:sp>
      <p:sp>
        <p:nvSpPr>
          <p:cNvPr id="39940" name="AutoShape 4" descr="Z"/>
          <p:cNvSpPr>
            <a:spLocks noChangeAspect="1" noChangeArrowheads="1"/>
          </p:cNvSpPr>
          <p:nvPr/>
        </p:nvSpPr>
        <p:spPr bwMode="auto">
          <a:xfrm>
            <a:off x="3948113" y="2909888"/>
            <a:ext cx="1247775" cy="1038225"/>
          </a:xfrm>
          <a:prstGeom prst="rect">
            <a:avLst/>
          </a:prstGeom>
          <a:noFill/>
          <a:ln w="9525">
            <a:noFill/>
            <a:miter lim="800000"/>
            <a:headEnd/>
            <a:tailEnd/>
          </a:ln>
        </p:spPr>
        <p:txBody>
          <a:bodyPr/>
          <a:lstStyle/>
          <a:p>
            <a:endParaRPr lang="en-US" sz="2400" dirty="0">
              <a:solidFill>
                <a:srgbClr val="000000"/>
              </a:solidFill>
            </a:endParaRPr>
          </a:p>
        </p:txBody>
      </p:sp>
      <p:sp>
        <p:nvSpPr>
          <p:cNvPr id="2" name="Slide Number Placeholder 1"/>
          <p:cNvSpPr>
            <a:spLocks noGrp="1"/>
          </p:cNvSpPr>
          <p:nvPr>
            <p:ph type="sldNum" sz="quarter" idx="12"/>
          </p:nvPr>
        </p:nvSpPr>
        <p:spPr>
          <a:xfrm>
            <a:off x="8610600" y="6408738"/>
            <a:ext cx="403225" cy="365125"/>
          </a:xfrm>
        </p:spPr>
        <p:txBody>
          <a:bodyPr/>
          <a:lstStyle/>
          <a:p>
            <a:pPr>
              <a:defRPr/>
            </a:pPr>
            <a:fld id="{76CE89AC-4204-48AE-91AE-9C3CB6FC61A9}" type="slidenum">
              <a:rPr lang="en-US" sz="1600" smtClean="0">
                <a:solidFill>
                  <a:srgbClr val="000000"/>
                </a:solidFill>
              </a:rPr>
              <a:pPr>
                <a:defRPr/>
              </a:pPr>
              <a:t>38</a:t>
            </a:fld>
            <a:endParaRPr lang="en-US" sz="1600" dirty="0">
              <a:solidFill>
                <a:srgbClr val="000000"/>
              </a:solidFill>
            </a:endParaRPr>
          </a:p>
        </p:txBody>
      </p:sp>
    </p:spTree>
    <p:extLst>
      <p:ext uri="{BB962C8B-B14F-4D97-AF65-F5344CB8AC3E}">
        <p14:creationId xmlns:p14="http://schemas.microsoft.com/office/powerpoint/2010/main" val="3713929518"/>
      </p:ext>
    </p:extLst>
  </p:cSld>
  <p:clrMapOvr>
    <a:masterClrMapping/>
  </p:clrMapOvr>
  <p:transition spd="slow">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p:cNvSpPr>
          <p:nvPr>
            <p:ph type="title"/>
          </p:nvPr>
        </p:nvSpPr>
        <p:spPr bwMode="auto">
          <a:xfrm>
            <a:off x="457200" y="457200"/>
            <a:ext cx="8229600" cy="1143000"/>
          </a:xfrm>
        </p:spPr>
        <p:txBody>
          <a:bodyPr wrap="square" lIns="91440" tIns="45720" rIns="91440" bIns="45720" numCol="1" anchorCtr="0" compatLnSpc="1">
            <a:prstTxWarp prst="textNoShape">
              <a:avLst/>
            </a:prstTxWarp>
            <a:noAutofit/>
          </a:bodyPr>
          <a:lstStyle/>
          <a:p>
            <a:pPr algn="ctr" eaLnBrk="1" fontAlgn="auto" hangingPunct="1">
              <a:spcAft>
                <a:spcPts val="0"/>
              </a:spcAft>
              <a:defRPr/>
            </a:pPr>
            <a:r>
              <a:rPr lang="en-US" sz="3600" dirty="0" smtClean="0">
                <a:effectLst/>
                <a:cs typeface="Arial" pitchFamily="34" charset="0"/>
              </a:rPr>
              <a:t>More Career Development Resources</a:t>
            </a:r>
            <a:br>
              <a:rPr lang="en-US" sz="3600" dirty="0" smtClean="0">
                <a:effectLst/>
                <a:cs typeface="Arial" pitchFamily="34" charset="0"/>
              </a:rPr>
            </a:br>
            <a:endParaRPr lang="en-US" dirty="0">
              <a:effectLst/>
              <a:latin typeface="+mn-lt"/>
              <a:cs typeface="Arial" pitchFamily="34" charset="0"/>
            </a:endParaRPr>
          </a:p>
        </p:txBody>
      </p:sp>
      <p:sp>
        <p:nvSpPr>
          <p:cNvPr id="29699" name="Rectangle 3"/>
          <p:cNvSpPr>
            <a:spLocks noGrp="1"/>
          </p:cNvSpPr>
          <p:nvPr>
            <p:ph type="body" sz="half" idx="1"/>
          </p:nvPr>
        </p:nvSpPr>
        <p:spPr>
          <a:xfrm>
            <a:off x="503129" y="1348962"/>
            <a:ext cx="8382000" cy="4953000"/>
          </a:xfrm>
        </p:spPr>
        <p:txBody>
          <a:bodyPr/>
          <a:lstStyle/>
          <a:p>
            <a:pPr fontAlgn="auto">
              <a:spcAft>
                <a:spcPts val="0"/>
              </a:spcAft>
              <a:buFont typeface="Wingdings 3" charset="2"/>
              <a:buChar char=""/>
              <a:defRPr/>
            </a:pPr>
            <a:r>
              <a:rPr lang="en-US" sz="2400" b="1" dirty="0" smtClean="0"/>
              <a:t>Using </a:t>
            </a:r>
            <a:r>
              <a:rPr lang="en-US" sz="2400" b="1" dirty="0"/>
              <a:t>Career Interest Inventories</a:t>
            </a:r>
            <a:r>
              <a:rPr lang="en-US" sz="2400" dirty="0"/>
              <a:t>, </a:t>
            </a:r>
            <a:r>
              <a:rPr lang="en-US" sz="2400" dirty="0">
                <a:solidFill>
                  <a:schemeClr val="tx1">
                    <a:lumMod val="75000"/>
                    <a:lumOff val="25000"/>
                  </a:schemeClr>
                </a:solidFill>
                <a:hlinkClick r:id="rId3"/>
              </a:rPr>
              <a:t>http://www.ncwd-youth.info/innovative-strategies/practice-briefs/using-career-interest-inventories-to-inform-career-planning</a:t>
            </a:r>
            <a:endParaRPr lang="en-US" sz="2400" dirty="0">
              <a:solidFill>
                <a:schemeClr val="tx1">
                  <a:lumMod val="75000"/>
                  <a:lumOff val="25000"/>
                </a:schemeClr>
              </a:solidFill>
            </a:endParaRPr>
          </a:p>
          <a:p>
            <a:pPr fontAlgn="auto">
              <a:spcAft>
                <a:spcPts val="0"/>
              </a:spcAft>
              <a:buFont typeface="Wingdings 3" charset="2"/>
              <a:buChar char=""/>
              <a:defRPr/>
            </a:pPr>
            <a:r>
              <a:rPr lang="en-US" sz="2400" b="1" dirty="0" smtClean="0"/>
              <a:t>Career </a:t>
            </a:r>
            <a:r>
              <a:rPr lang="en-US" sz="2400" b="1" dirty="0"/>
              <a:t>Exploration in Action</a:t>
            </a:r>
            <a:r>
              <a:rPr lang="en-US" sz="2400" dirty="0"/>
              <a:t>, </a:t>
            </a:r>
            <a:r>
              <a:rPr lang="en-US" sz="2400" dirty="0">
                <a:hlinkClick r:id="rId4"/>
              </a:rPr>
              <a:t>http://</a:t>
            </a:r>
            <a:r>
              <a:rPr lang="en-US" sz="2400" dirty="0" smtClean="0">
                <a:hlinkClick r:id="rId4"/>
              </a:rPr>
              <a:t>www.ncwd-youth.info/innovative-strategies/practice-briefs/career-exploration-in-action</a:t>
            </a:r>
            <a:endParaRPr lang="en-US" sz="2400" dirty="0" smtClean="0"/>
          </a:p>
          <a:p>
            <a:pPr fontAlgn="auto">
              <a:spcAft>
                <a:spcPts val="0"/>
              </a:spcAft>
              <a:buFont typeface="Wingdings 3" charset="2"/>
              <a:buChar char=""/>
              <a:defRPr/>
            </a:pPr>
            <a:r>
              <a:rPr lang="en-US" sz="2400" b="1" dirty="0" smtClean="0"/>
              <a:t>Skills </a:t>
            </a:r>
            <a:r>
              <a:rPr lang="en-US" sz="2400" b="1" dirty="0"/>
              <a:t>to Pay the Bills: Mastering Soft Skills for Workplace Success, </a:t>
            </a:r>
            <a:r>
              <a:rPr lang="en-US" sz="2400" dirty="0">
                <a:hlinkClick r:id="rId5"/>
              </a:rPr>
              <a:t>http://www.dol.gov/odep/topics/youth/softskills/</a:t>
            </a:r>
            <a:endParaRPr lang="en-US" sz="2400" i="1" dirty="0"/>
          </a:p>
          <a:p>
            <a:pPr fontAlgn="auto">
              <a:spcAft>
                <a:spcPts val="0"/>
              </a:spcAft>
              <a:buFont typeface="Wingdings 3" charset="2"/>
              <a:buChar char=""/>
              <a:defRPr/>
            </a:pPr>
            <a:r>
              <a:rPr lang="en-US" sz="2400" b="1" dirty="0" smtClean="0"/>
              <a:t>411 </a:t>
            </a:r>
            <a:r>
              <a:rPr lang="en-US" sz="2400" b="1" dirty="0"/>
              <a:t>on Disability Disclosure: A Workbook for </a:t>
            </a:r>
            <a:r>
              <a:rPr lang="en-US" sz="2400" b="1" dirty="0" smtClean="0"/>
              <a:t>Youth: </a:t>
            </a:r>
            <a:r>
              <a:rPr lang="en-US" sz="2400" u="sng" dirty="0">
                <a:hlinkClick r:id="rId6"/>
              </a:rPr>
              <a:t>http://</a:t>
            </a:r>
            <a:r>
              <a:rPr lang="en-US" sz="2400" u="sng" dirty="0" smtClean="0">
                <a:hlinkClick r:id="rId6"/>
              </a:rPr>
              <a:t>www.ncwd-youth.info/411-on-disability-disclosure</a:t>
            </a:r>
            <a:endParaRPr lang="en-US" sz="2400" dirty="0"/>
          </a:p>
          <a:p>
            <a:pPr marL="109537" indent="0">
              <a:buFont typeface="Wingdings 3" pitchFamily="18" charset="2"/>
              <a:buNone/>
              <a:defRPr/>
            </a:pPr>
            <a:r>
              <a:rPr lang="en-US" sz="2000" dirty="0" smtClean="0">
                <a:latin typeface="Arial" pitchFamily="34" charset="0"/>
                <a:cs typeface="Arial" pitchFamily="34" charset="0"/>
              </a:rPr>
              <a:t/>
            </a:r>
            <a:br>
              <a:rPr lang="en-US" sz="2000" dirty="0" smtClean="0">
                <a:latin typeface="Arial" pitchFamily="34" charset="0"/>
                <a:cs typeface="Arial" pitchFamily="34" charset="0"/>
              </a:rPr>
            </a:br>
            <a:r>
              <a:rPr lang="en-US" sz="2000" dirty="0" smtClean="0">
                <a:latin typeface="Arial" pitchFamily="34" charset="0"/>
                <a:cs typeface="Arial" pitchFamily="34" charset="0"/>
              </a:rPr>
              <a:t>   </a:t>
            </a:r>
          </a:p>
        </p:txBody>
      </p:sp>
      <p:sp>
        <p:nvSpPr>
          <p:cNvPr id="39940" name="AutoShape 4" descr="Z"/>
          <p:cNvSpPr>
            <a:spLocks noChangeAspect="1" noChangeArrowheads="1"/>
          </p:cNvSpPr>
          <p:nvPr/>
        </p:nvSpPr>
        <p:spPr bwMode="auto">
          <a:xfrm>
            <a:off x="3948113" y="2909888"/>
            <a:ext cx="1247775" cy="1038225"/>
          </a:xfrm>
          <a:prstGeom prst="rect">
            <a:avLst/>
          </a:prstGeom>
          <a:noFill/>
          <a:ln w="9525">
            <a:noFill/>
            <a:miter lim="800000"/>
            <a:headEnd/>
            <a:tailEnd/>
          </a:ln>
        </p:spPr>
        <p:txBody>
          <a:bodyPr/>
          <a:lstStyle/>
          <a:p>
            <a:endParaRPr lang="en-US" sz="2400" dirty="0">
              <a:solidFill>
                <a:srgbClr val="000000"/>
              </a:solidFill>
            </a:endParaRPr>
          </a:p>
        </p:txBody>
      </p:sp>
      <p:sp>
        <p:nvSpPr>
          <p:cNvPr id="2" name="Slide Number Placeholder 1"/>
          <p:cNvSpPr>
            <a:spLocks noGrp="1"/>
          </p:cNvSpPr>
          <p:nvPr>
            <p:ph type="sldNum" sz="quarter" idx="12"/>
          </p:nvPr>
        </p:nvSpPr>
        <p:spPr>
          <a:xfrm>
            <a:off x="8610600" y="6408738"/>
            <a:ext cx="403225" cy="365125"/>
          </a:xfrm>
        </p:spPr>
        <p:txBody>
          <a:bodyPr/>
          <a:lstStyle/>
          <a:p>
            <a:pPr>
              <a:defRPr/>
            </a:pPr>
            <a:fld id="{76CE89AC-4204-48AE-91AE-9C3CB6FC61A9}" type="slidenum">
              <a:rPr lang="en-US" sz="1600" smtClean="0">
                <a:solidFill>
                  <a:srgbClr val="000000"/>
                </a:solidFill>
              </a:rPr>
              <a:pPr>
                <a:defRPr/>
              </a:pPr>
              <a:t>39</a:t>
            </a:fld>
            <a:endParaRPr lang="en-US" sz="1600" dirty="0">
              <a:solidFill>
                <a:srgbClr val="000000"/>
              </a:solidFill>
            </a:endParaRPr>
          </a:p>
        </p:txBody>
      </p:sp>
    </p:spTree>
    <p:extLst>
      <p:ext uri="{BB962C8B-B14F-4D97-AF65-F5344CB8AC3E}">
        <p14:creationId xmlns:p14="http://schemas.microsoft.com/office/powerpoint/2010/main" val="1193401832"/>
      </p:ext>
    </p:extLst>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37064" y="799574"/>
            <a:ext cx="6958361" cy="5208831"/>
          </a:xfrm>
          <a:prstGeom prst="rect">
            <a:avLst/>
          </a:prstGeom>
        </p:spPr>
      </p:pic>
    </p:spTree>
    <p:extLst>
      <p:ext uri="{BB962C8B-B14F-4D97-AF65-F5344CB8AC3E}">
        <p14:creationId xmlns:p14="http://schemas.microsoft.com/office/powerpoint/2010/main" val="19580031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58875"/>
            <a:ext cx="8229600" cy="5622925"/>
          </a:xfrm>
        </p:spPr>
        <p:txBody>
          <a:bodyPr/>
          <a:lstStyle/>
          <a:p>
            <a:pPr marL="0" indent="0" algn="ctr" eaLnBrk="1" fontAlgn="auto" hangingPunct="1">
              <a:spcBef>
                <a:spcPts val="0"/>
              </a:spcBef>
              <a:spcAft>
                <a:spcPts val="0"/>
              </a:spcAft>
              <a:buClrTx/>
              <a:buSzTx/>
              <a:buNone/>
            </a:pPr>
            <a:endParaRPr lang="en-US" sz="2200" b="1" dirty="0" smtClean="0"/>
          </a:p>
          <a:p>
            <a:pPr marL="0" indent="0" algn="ctr" eaLnBrk="1" fontAlgn="auto" hangingPunct="1">
              <a:spcBef>
                <a:spcPts val="0"/>
              </a:spcBef>
              <a:spcAft>
                <a:spcPts val="0"/>
              </a:spcAft>
              <a:buClrTx/>
              <a:buSzTx/>
              <a:buNone/>
            </a:pPr>
            <a:r>
              <a:rPr lang="en-US" sz="2200" b="1" dirty="0" smtClean="0"/>
              <a:t/>
            </a:r>
            <a:br>
              <a:rPr lang="en-US" sz="2200" b="1" dirty="0" smtClean="0"/>
            </a:br>
            <a:r>
              <a:rPr lang="en-US" sz="2200" b="1" dirty="0" smtClean="0"/>
              <a:t>NCWD/Youth: </a:t>
            </a:r>
            <a:r>
              <a:rPr lang="en-US" sz="2200" b="1" dirty="0" smtClean="0">
                <a:hlinkClick r:id="rId3"/>
              </a:rPr>
              <a:t>www.ncwd-youth.info</a:t>
            </a:r>
            <a:r>
              <a:rPr lang="en-US" sz="2200" b="1" dirty="0" smtClean="0"/>
              <a:t> </a:t>
            </a:r>
          </a:p>
          <a:p>
            <a:pPr marL="0" indent="0" algn="ctr" eaLnBrk="1" fontAlgn="auto" hangingPunct="1">
              <a:spcBef>
                <a:spcPts val="0"/>
              </a:spcBef>
              <a:spcAft>
                <a:spcPts val="0"/>
              </a:spcAft>
              <a:buClrTx/>
              <a:buSzTx/>
              <a:buNone/>
            </a:pPr>
            <a:r>
              <a:rPr lang="en-US" sz="2200" b="1" dirty="0" smtClean="0"/>
              <a:t>Funded by ODEP, U.S. DOL: </a:t>
            </a:r>
            <a:r>
              <a:rPr lang="en-US" sz="2200" b="1" dirty="0" smtClean="0">
                <a:hlinkClick r:id="rId4"/>
              </a:rPr>
              <a:t>www.dol.gov/odep</a:t>
            </a:r>
            <a:r>
              <a:rPr lang="en-US" sz="2200" b="1" dirty="0" smtClean="0"/>
              <a:t> </a:t>
            </a:r>
          </a:p>
          <a:p>
            <a:pPr marL="0" lvl="0" indent="0" algn="ctr" eaLnBrk="1" fontAlgn="auto" hangingPunct="1">
              <a:spcBef>
                <a:spcPts val="0"/>
              </a:spcBef>
              <a:spcAft>
                <a:spcPts val="0"/>
              </a:spcAft>
              <a:buClrTx/>
              <a:buSzTx/>
              <a:buNone/>
            </a:pPr>
            <a:endParaRPr lang="en-US" sz="2200" b="1" dirty="0" smtClean="0"/>
          </a:p>
          <a:p>
            <a:pPr marL="0" lvl="0" indent="0" algn="ctr" eaLnBrk="1" fontAlgn="auto" hangingPunct="1">
              <a:spcBef>
                <a:spcPts val="0"/>
              </a:spcBef>
              <a:spcAft>
                <a:spcPts val="0"/>
              </a:spcAft>
              <a:buClrTx/>
              <a:buSzTx/>
              <a:buNone/>
            </a:pPr>
            <a:endParaRPr lang="en-US" sz="2200" b="1" dirty="0" smtClean="0"/>
          </a:p>
        </p:txBody>
      </p:sp>
      <p:sp>
        <p:nvSpPr>
          <p:cNvPr id="4" name="Slide Number Placeholder 3"/>
          <p:cNvSpPr>
            <a:spLocks noGrp="1"/>
          </p:cNvSpPr>
          <p:nvPr>
            <p:ph type="sldNum" sz="quarter" idx="12"/>
          </p:nvPr>
        </p:nvSpPr>
        <p:spPr>
          <a:xfrm>
            <a:off x="8382000" y="6400800"/>
            <a:ext cx="488156" cy="365125"/>
          </a:xfrm>
        </p:spPr>
        <p:txBody>
          <a:bodyPr/>
          <a:lstStyle/>
          <a:p>
            <a:pPr>
              <a:defRPr/>
            </a:pPr>
            <a:fld id="{DCF1C5BD-7097-467E-8442-9DA21017FB32}" type="slidenum">
              <a:rPr lang="en-US" sz="1600" smtClean="0">
                <a:solidFill>
                  <a:srgbClr val="000000"/>
                </a:solidFill>
              </a:rPr>
              <a:pPr>
                <a:defRPr/>
              </a:pPr>
              <a:t>40</a:t>
            </a:fld>
            <a:endParaRPr lang="en-US" sz="1600" dirty="0">
              <a:solidFill>
                <a:srgbClr val="000000"/>
              </a:solidFill>
            </a:endParaRPr>
          </a:p>
        </p:txBody>
      </p:sp>
      <p:pic>
        <p:nvPicPr>
          <p:cNvPr id="5" name="Picture 16" descr="Boston Universit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7600" y="144463"/>
            <a:ext cx="1881271" cy="8399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Institute for Educational Leadership logo. Tagline says &quot;Leading Across Boundaries&quo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10400" y="228600"/>
            <a:ext cx="1661913" cy="755784"/>
          </a:xfrm>
          <a:prstGeom prst="rect">
            <a:avLst/>
          </a:prstGeom>
        </p:spPr>
      </p:pic>
      <p:pic>
        <p:nvPicPr>
          <p:cNvPr id="11" name="Picture 10" descr="Logo reads National Collaborative on Workforce &amp; Disability for Youth, Navigating the Road to Work. Image is three young people walking on a road with a city scape in the background"/>
          <p:cNvPicPr>
            <a:picLocks noChangeAspect="1"/>
          </p:cNvPicPr>
          <p:nvPr/>
        </p:nvPicPr>
        <p:blipFill>
          <a:blip r:embed="rId7" cstate="print"/>
          <a:stretch>
            <a:fillRect/>
          </a:stretch>
        </p:blipFill>
        <p:spPr>
          <a:xfrm>
            <a:off x="431104" y="152400"/>
            <a:ext cx="2235896" cy="905745"/>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698839647"/>
              </p:ext>
            </p:extLst>
          </p:nvPr>
        </p:nvGraphicFramePr>
        <p:xfrm>
          <a:off x="1524000" y="3398520"/>
          <a:ext cx="6096000" cy="2286000"/>
        </p:xfrm>
        <a:graphic>
          <a:graphicData uri="http://schemas.openxmlformats.org/drawingml/2006/table">
            <a:tbl>
              <a:tblPr firstRow="1" bandRow="1">
                <a:tableStyleId>{5C22544A-7EE6-4342-B048-85BDC9FD1C3A}</a:tableStyleId>
              </a:tblPr>
              <a:tblGrid>
                <a:gridCol w="3048000"/>
                <a:gridCol w="3048000"/>
              </a:tblGrid>
              <a:tr h="370840">
                <a:tc>
                  <a:txBody>
                    <a:bodyPr/>
                    <a:lstStyle/>
                    <a:p>
                      <a:pPr marL="0" lvl="0" indent="0" algn="ctr" eaLnBrk="1" fontAlgn="auto" hangingPunct="1">
                        <a:spcBef>
                          <a:spcPts val="0"/>
                        </a:spcBef>
                        <a:spcAft>
                          <a:spcPts val="0"/>
                        </a:spcAft>
                        <a:buClrTx/>
                        <a:buSzTx/>
                        <a:buNone/>
                      </a:pPr>
                      <a:r>
                        <a:rPr lang="en-US" sz="1800" dirty="0" smtClean="0">
                          <a:solidFill>
                            <a:sysClr val="windowText" lastClr="000000"/>
                          </a:solidFill>
                          <a:ea typeface="ＭＳ Ｐゴシック" pitchFamily="34" charset="-128"/>
                        </a:rPr>
                        <a:t>V. Scott Solberg</a:t>
                      </a:r>
                    </a:p>
                    <a:p>
                      <a:pPr marL="0" lvl="0" indent="0" algn="ctr" eaLnBrk="1" fontAlgn="auto" hangingPunct="1">
                        <a:spcBef>
                          <a:spcPts val="0"/>
                        </a:spcBef>
                        <a:spcAft>
                          <a:spcPts val="0"/>
                        </a:spcAft>
                        <a:buClrTx/>
                        <a:buSzTx/>
                        <a:buNone/>
                      </a:pPr>
                      <a:r>
                        <a:rPr lang="en-US" sz="1800" dirty="0" smtClean="0">
                          <a:solidFill>
                            <a:sysClr val="windowText" lastClr="000000"/>
                          </a:solidFill>
                          <a:ea typeface="ＭＳ Ｐゴシック" pitchFamily="34" charset="-128"/>
                          <a:hlinkClick r:id="rId8"/>
                        </a:rPr>
                        <a:t>ssolberg@bu.edu</a:t>
                      </a:r>
                      <a:endParaRPr lang="en-US" sz="1800" dirty="0" smtClean="0">
                        <a:solidFill>
                          <a:sysClr val="windowText" lastClr="000000"/>
                        </a:solidFill>
                        <a:ea typeface="ＭＳ Ｐゴシック" pitchFamily="34" charset="-128"/>
                      </a:endParaRPr>
                    </a:p>
                    <a:p>
                      <a:pPr marL="0" lvl="0" indent="0" algn="ctr" eaLnBrk="1" fontAlgn="auto" hangingPunct="1">
                        <a:spcBef>
                          <a:spcPts val="0"/>
                        </a:spcBef>
                        <a:spcAft>
                          <a:spcPts val="0"/>
                        </a:spcAft>
                        <a:buClrTx/>
                        <a:buSzTx/>
                        <a:buNone/>
                      </a:pPr>
                      <a:endParaRPr lang="en-US" sz="1800" dirty="0" smtClean="0">
                        <a:solidFill>
                          <a:sysClr val="windowText" lastClr="000000"/>
                        </a:solidFill>
                        <a:ea typeface="ＭＳ Ｐゴシック" pitchFamily="34" charset="-128"/>
                      </a:endParaRPr>
                    </a:p>
                    <a:p>
                      <a:pPr marL="0" lvl="0" indent="0" algn="ctr" eaLnBrk="1" fontAlgn="auto" hangingPunct="1">
                        <a:spcBef>
                          <a:spcPts val="0"/>
                        </a:spcBef>
                        <a:spcAft>
                          <a:spcPts val="0"/>
                        </a:spcAft>
                        <a:buClrTx/>
                        <a:buSzTx/>
                        <a:buNone/>
                      </a:pPr>
                      <a:endParaRPr lang="en-US" sz="1800" dirty="0" smtClean="0">
                        <a:solidFill>
                          <a:sysClr val="windowText" lastClr="000000"/>
                        </a:solidFill>
                        <a:ea typeface="ＭＳ Ｐゴシック" pitchFamily="34" charset="-128"/>
                      </a:endParaRPr>
                    </a:p>
                    <a:p>
                      <a:pPr marL="0" lvl="0" indent="0" algn="ctr" eaLnBrk="1" fontAlgn="auto" hangingPunct="1">
                        <a:spcBef>
                          <a:spcPts val="0"/>
                        </a:spcBef>
                        <a:spcAft>
                          <a:spcPts val="0"/>
                        </a:spcAft>
                        <a:buClrTx/>
                        <a:buSzTx/>
                        <a:buNone/>
                      </a:pPr>
                      <a:r>
                        <a:rPr lang="en-US" sz="1800" dirty="0" smtClean="0">
                          <a:solidFill>
                            <a:sysClr val="windowText" lastClr="000000"/>
                          </a:solidFill>
                          <a:ea typeface="ＭＳ Ｐゴシック" pitchFamily="34" charset="-128"/>
                        </a:rPr>
                        <a:t>Curtis Richards</a:t>
                      </a:r>
                    </a:p>
                    <a:p>
                      <a:pPr marL="0" lvl="0" indent="0" algn="ctr" eaLnBrk="1" fontAlgn="auto" hangingPunct="1">
                        <a:spcBef>
                          <a:spcPts val="0"/>
                        </a:spcBef>
                        <a:spcAft>
                          <a:spcPts val="0"/>
                        </a:spcAft>
                        <a:buClrTx/>
                        <a:buSzTx/>
                        <a:buNone/>
                      </a:pPr>
                      <a:r>
                        <a:rPr lang="en-US" sz="1800" dirty="0" smtClean="0">
                          <a:solidFill>
                            <a:sysClr val="windowText" lastClr="000000"/>
                          </a:solidFill>
                          <a:ea typeface="ＭＳ Ｐゴシック" pitchFamily="34" charset="-128"/>
                          <a:hlinkClick r:id="rId9"/>
                        </a:rPr>
                        <a:t>richardsc@iel.org</a:t>
                      </a:r>
                      <a:r>
                        <a:rPr lang="en-US" sz="1800" dirty="0" smtClean="0">
                          <a:solidFill>
                            <a:sysClr val="windowText" lastClr="000000"/>
                          </a:solidFill>
                          <a:ea typeface="ＭＳ Ｐゴシック" pitchFamily="34" charset="-128"/>
                        </a:rPr>
                        <a:t> </a:t>
                      </a:r>
                    </a:p>
                    <a:p>
                      <a:pPr marL="0" lvl="0" indent="0" algn="ctr" eaLnBrk="1" fontAlgn="auto" hangingPunct="1">
                        <a:spcBef>
                          <a:spcPts val="0"/>
                        </a:spcBef>
                        <a:spcAft>
                          <a:spcPts val="0"/>
                        </a:spcAft>
                        <a:buClrTx/>
                        <a:buSzTx/>
                        <a:buNone/>
                      </a:pPr>
                      <a:endParaRPr lang="en-US" sz="1800" dirty="0" smtClean="0">
                        <a:solidFill>
                          <a:sysClr val="windowText" lastClr="000000"/>
                        </a:solidFill>
                        <a:ea typeface="ＭＳ Ｐゴシック" pitchFamily="34" charset="-128"/>
                      </a:endParaRPr>
                    </a:p>
                    <a:p>
                      <a:endParaRPr lang="en-US" dirty="0"/>
                    </a:p>
                  </a:txBody>
                  <a:tcPr>
                    <a:noFill/>
                  </a:tcPr>
                </a:tc>
                <a:tc>
                  <a:txBody>
                    <a:bodyPr/>
                    <a:lstStyle/>
                    <a:p>
                      <a:pPr marL="0" lvl="0" indent="0" algn="ctr" eaLnBrk="1" fontAlgn="auto" hangingPunct="1">
                        <a:spcBef>
                          <a:spcPts val="0"/>
                        </a:spcBef>
                        <a:spcAft>
                          <a:spcPts val="0"/>
                        </a:spcAft>
                        <a:buClrTx/>
                        <a:buSzTx/>
                        <a:buNone/>
                      </a:pPr>
                      <a:r>
                        <a:rPr lang="en-US" sz="1800" dirty="0" smtClean="0">
                          <a:solidFill>
                            <a:sysClr val="windowText" lastClr="000000"/>
                          </a:solidFill>
                          <a:ea typeface="ＭＳ Ｐゴシック" pitchFamily="34" charset="-128"/>
                        </a:rPr>
                        <a:t>Mindy Larson</a:t>
                      </a:r>
                    </a:p>
                    <a:p>
                      <a:pPr marL="0" lvl="0" indent="0" algn="ctr" eaLnBrk="1" fontAlgn="auto" hangingPunct="1">
                        <a:spcBef>
                          <a:spcPts val="0"/>
                        </a:spcBef>
                        <a:spcAft>
                          <a:spcPts val="0"/>
                        </a:spcAft>
                        <a:buClrTx/>
                        <a:buSzTx/>
                        <a:buNone/>
                      </a:pPr>
                      <a:r>
                        <a:rPr lang="en-US" sz="1800" dirty="0" smtClean="0">
                          <a:solidFill>
                            <a:sysClr val="windowText" lastClr="000000"/>
                          </a:solidFill>
                          <a:ea typeface="ＭＳ Ｐゴシック" pitchFamily="34" charset="-128"/>
                        </a:rPr>
                        <a:t>Ph. </a:t>
                      </a:r>
                      <a:r>
                        <a:rPr lang="en-US" sz="1800" dirty="0" smtClean="0">
                          <a:solidFill>
                            <a:sysClr val="windowText" lastClr="000000"/>
                          </a:solidFill>
                        </a:rPr>
                        <a:t>202.822.8405 Ext. 169</a:t>
                      </a:r>
                    </a:p>
                    <a:p>
                      <a:pPr marL="0" lvl="0" indent="0" algn="ctr" eaLnBrk="1" fontAlgn="auto" hangingPunct="1">
                        <a:spcBef>
                          <a:spcPts val="0"/>
                        </a:spcBef>
                        <a:spcAft>
                          <a:spcPts val="0"/>
                        </a:spcAft>
                        <a:buClrTx/>
                        <a:buSzTx/>
                        <a:buNone/>
                      </a:pPr>
                      <a:r>
                        <a:rPr lang="en-US" sz="1800" dirty="0" smtClean="0">
                          <a:solidFill>
                            <a:sysClr val="windowText" lastClr="000000"/>
                          </a:solidFill>
                          <a:hlinkClick r:id="rId10"/>
                        </a:rPr>
                        <a:t>LarsonM@iel.org</a:t>
                      </a:r>
                      <a:r>
                        <a:rPr lang="en-US" sz="1800" dirty="0" smtClean="0">
                          <a:solidFill>
                            <a:sysClr val="windowText" lastClr="000000"/>
                          </a:solidFill>
                        </a:rPr>
                        <a:t> </a:t>
                      </a:r>
                    </a:p>
                    <a:p>
                      <a:pPr marL="0" lvl="0" indent="0" algn="ctr" eaLnBrk="1" fontAlgn="auto" hangingPunct="1">
                        <a:spcBef>
                          <a:spcPts val="0"/>
                        </a:spcBef>
                        <a:spcAft>
                          <a:spcPts val="0"/>
                        </a:spcAft>
                        <a:buClrTx/>
                        <a:buSzTx/>
                        <a:buNone/>
                      </a:pPr>
                      <a:endParaRPr lang="en-US" sz="1800" dirty="0" smtClean="0">
                        <a:solidFill>
                          <a:sysClr val="windowText" lastClr="000000"/>
                        </a:solidFill>
                      </a:endParaRPr>
                    </a:p>
                    <a:p>
                      <a:pPr marL="0" lvl="0" indent="0" algn="ctr" eaLnBrk="1" fontAlgn="auto" hangingPunct="1">
                        <a:spcBef>
                          <a:spcPts val="0"/>
                        </a:spcBef>
                        <a:spcAft>
                          <a:spcPts val="0"/>
                        </a:spcAft>
                        <a:buClrTx/>
                        <a:buSzTx/>
                        <a:buNone/>
                      </a:pPr>
                      <a:r>
                        <a:rPr lang="en-US" sz="1800" dirty="0" smtClean="0">
                          <a:solidFill>
                            <a:sysClr val="windowText" lastClr="000000"/>
                          </a:solidFill>
                        </a:rPr>
                        <a:t>Judith Martin</a:t>
                      </a:r>
                    </a:p>
                    <a:p>
                      <a:pPr marL="0" lvl="0" indent="0" algn="ctr" eaLnBrk="1" fontAlgn="auto" hangingPunct="1">
                        <a:spcBef>
                          <a:spcPts val="0"/>
                        </a:spcBef>
                        <a:spcAft>
                          <a:spcPts val="0"/>
                        </a:spcAft>
                        <a:buClrTx/>
                        <a:buSzTx/>
                        <a:buNone/>
                      </a:pPr>
                      <a:r>
                        <a:rPr lang="en-US" sz="1800" dirty="0" smtClean="0">
                          <a:solidFill>
                            <a:sysClr val="windowText" lastClr="000000"/>
                          </a:solidFill>
                          <a:hlinkClick r:id="rId11"/>
                        </a:rPr>
                        <a:t>Jlmart@bu.edu</a:t>
                      </a:r>
                      <a:r>
                        <a:rPr lang="en-US" sz="1800" dirty="0" smtClean="0">
                          <a:solidFill>
                            <a:sysClr val="windowText" lastClr="000000"/>
                          </a:solidFill>
                        </a:rPr>
                        <a:t> </a:t>
                      </a:r>
                    </a:p>
                    <a:p>
                      <a:endParaRPr lang="en-US" dirty="0"/>
                    </a:p>
                  </a:txBody>
                  <a:tcPr>
                    <a:noFill/>
                  </a:tcPr>
                </a:tc>
              </a:tr>
            </a:tbl>
          </a:graphicData>
        </a:graphic>
      </p:graphicFrame>
    </p:spTree>
    <p:extLst>
      <p:ext uri="{BB962C8B-B14F-4D97-AF65-F5344CB8AC3E}">
        <p14:creationId xmlns:p14="http://schemas.microsoft.com/office/powerpoint/2010/main" val="26198780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7574" y="1225240"/>
            <a:ext cx="8965581" cy="4482791"/>
          </a:xfrm>
          <a:prstGeom prst="rect">
            <a:avLst/>
          </a:prstGeom>
        </p:spPr>
      </p:pic>
    </p:spTree>
    <p:extLst>
      <p:ext uri="{BB962C8B-B14F-4D97-AF65-F5344CB8AC3E}">
        <p14:creationId xmlns:p14="http://schemas.microsoft.com/office/powerpoint/2010/main" val="2293633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19975" y="994072"/>
            <a:ext cx="7433192" cy="5055664"/>
          </a:xfrm>
          <a:prstGeom prst="rect">
            <a:avLst/>
          </a:prstGeom>
        </p:spPr>
      </p:pic>
    </p:spTree>
    <p:extLst>
      <p:ext uri="{BB962C8B-B14F-4D97-AF65-F5344CB8AC3E}">
        <p14:creationId xmlns:p14="http://schemas.microsoft.com/office/powerpoint/2010/main" val="11979326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000250" y="823797"/>
            <a:ext cx="5143500" cy="5143500"/>
          </a:xfrm>
          <a:prstGeom prst="rect">
            <a:avLst/>
          </a:prstGeom>
        </p:spPr>
      </p:pic>
    </p:spTree>
    <p:extLst>
      <p:ext uri="{BB962C8B-B14F-4D97-AF65-F5344CB8AC3E}">
        <p14:creationId xmlns:p14="http://schemas.microsoft.com/office/powerpoint/2010/main" val="3851470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07220" y="864220"/>
            <a:ext cx="5101683" cy="5101683"/>
          </a:xfrm>
          <a:prstGeom prst="rect">
            <a:avLst/>
          </a:prstGeom>
        </p:spPr>
      </p:pic>
    </p:spTree>
    <p:extLst>
      <p:ext uri="{BB962C8B-B14F-4D97-AF65-F5344CB8AC3E}">
        <p14:creationId xmlns:p14="http://schemas.microsoft.com/office/powerpoint/2010/main" val="4260677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3022" y="1567543"/>
            <a:ext cx="9007500" cy="3551465"/>
          </a:xfrm>
          <a:prstGeom prst="rect">
            <a:avLst/>
          </a:prstGeom>
        </p:spPr>
      </p:pic>
    </p:spTree>
    <p:extLst>
      <p:ext uri="{BB962C8B-B14F-4D97-AF65-F5344CB8AC3E}">
        <p14:creationId xmlns:p14="http://schemas.microsoft.com/office/powerpoint/2010/main" val="161292654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8.0&quot;&gt;&lt;object type=&quot;1&quot; unique_id=&quot;10001&quot;&gt;&lt;object type=&quot;2&quot; unique_id=&quot;10002&quot;&gt;&lt;object type=&quot;3&quot; unique_id=&quot;10003&quot;&gt;&lt;property id=&quot;20148&quot; value=&quot;5&quot;/&gt;&lt;property id=&quot;20300&quot; value=&quot;Slide 1 - &amp;quot; Using the Education &amp;amp; Career Action Plan  to Increase College &amp;amp; Career Readiness: Lessons from a National Study on&quot;/&gt;&lt;property id=&quot;20307&quot; value=&quot;361&quot;/&gt;&lt;/object&gt;&lt;object type=&quot;3&quot; unique_id=&quot;10004&quot;&gt;&lt;property id=&quot;20148&quot; value=&quot;5&quot;/&gt;&lt;property id=&quot;20300&quot; value=&quot;Slide 2 - &amp;quot;This Session Will Cover:&amp;quot;&quot;/&gt;&lt;property id=&quot;20307&quot; value=&quot;362&quot;/&gt;&lt;/object&gt;&lt;object type=&quot;3&quot; unique_id=&quot;10005&quot;&gt;&lt;property id=&quot;20148&quot; value=&quot;5&quot;/&gt;&lt;property id=&quot;20300&quot; value=&quot;Slide 3 - &amp;quot;Who We Are&amp;quot;&quot;/&gt;&lt;property id=&quot;20307&quot; value=&quot;443&quot;/&gt;&lt;/object&gt;&lt;object type=&quot;3&quot; unique_id=&quot;10006&quot;&gt;&lt;property id=&quot;20148&quot; value=&quot;5&quot;/&gt;&lt;property id=&quot;20300&quot; value=&quot;Slide 4 - &amp;quot;What is the  Education and Career Action Plan (ECAP)?&amp;quot;&quot;/&gt;&lt;property id=&quot;20307&quot; value=&quot;431&quot;/&gt;&lt;/object&gt;&lt;object type=&quot;3&quot; unique_id=&quot;10007&quot;&gt;&lt;property id=&quot;20148&quot; value=&quot;5&quot;/&gt;&lt;property id=&quot;20300&quot; value=&quot;Slide 5 - &amp;quot;More about  Individualized Learning Plans &amp;quot;&quot;/&gt;&lt;property id=&quot;20307&quot; value=&quot;363&quot;/&gt;&lt;/object&gt;&lt;object type=&quot;3&quot; unique_id=&quot;10008&quot;&gt;&lt;property id=&quot;20148&quot; value=&quot;5&quot;/&gt;&lt;property id=&quot;20300&quot; value=&quot;Slide 6 - &amp;quot;The ILP is a Student-Driven Process&amp;quot;&quot;/&gt;&lt;property id=&quot;20307&quot; value=&quot;434&quot;/&gt;&lt;/object&gt;&lt;object type=&quot;3&quot; unique_id=&quot;10009&quot;&gt;&lt;property id=&quot;20148&quot; value=&quot;5&quot;/&gt;&lt;property id=&quot;20300&quot; value=&quot;Slide 7&quot;/&gt;&lt;property id=&quot;20307&quot; value=&quot;426&quot;/&gt;&lt;/object&gt;&lt;object type=&quot;3&quot; unique_id=&quot;10010&quot;&gt;&lt;property id=&quot;20148&quot; value=&quot;5&quot;/&gt;&lt;property id=&quot;20300&quot; value=&quot;Slide 8&quot;/&gt;&lt;property id=&quot;20307&quot; value=&quot;425&quot;/&gt;&lt;/object&gt;&lt;object type=&quot;3&quot; unique_id=&quot;10011&quot;&gt;&lt;property id=&quot;20148&quot; value=&quot;5&quot;/&gt;&lt;property id=&quot;20300&quot; value=&quot;Slide 9&quot;/&gt;&lt;property id=&quot;20307&quot; value=&quot;424&quot;/&gt;&lt;/object&gt;&lt;object type=&quot;3&quot; unique_id=&quot;10012&quot;&gt;&lt;property id=&quot;20148&quot; value=&quot;5&quot;/&gt;&lt;property id=&quot;20300&quot; value=&quot;Slide 10 - &amp;quot;Why ILPs Matter for  Students with Disabilities&amp;quot;&quot;/&gt;&lt;property id=&quot;20307&quot; value=&quot;380&quot;/&gt;&lt;/object&gt;&lt;object type=&quot;3&quot; unique_id=&quot;10013&quot;&gt;&lt;property id=&quot;20148&quot; value=&quot;5&quot;/&gt;&lt;property id=&quot;20300&quot; value=&quot;Slide 11&quot;/&gt;&lt;property id=&quot;20307&quot; value=&quot;456&quot;/&gt;&lt;/object&gt;&lt;object type=&quot;3&quot; unique_id=&quot;10014&quot;&gt;&lt;property id=&quot;20148&quot; value=&quot;5&quot;/&gt;&lt;property id=&quot;20300&quot; value=&quot;Slide 12 - &amp;quot;Research Findings on Value of ILPs&amp;quot;&quot;/&gt;&lt;property id=&quot;20307&quot; value=&quot;447&quot;/&gt;&lt;/object&gt;&lt;object type=&quot;3&quot; unique_id=&quot;10015&quot;&gt;&lt;property id=&quot;20148&quot; value=&quot;5&quot;/&gt;&lt;property id=&quot;20300&quot; value=&quot;Slide 13 - &amp;quot;Comparing ILPs with IEPs&amp;quot;&quot;/&gt;&lt;property id=&quot;20307&quot; value=&quot;435&quot;/&gt;&lt;/object&gt;&lt;object type=&quot;3&quot; unique_id=&quot;10016&quot;&gt;&lt;property id=&quot;20148&quot; value=&quot;5&quot;/&gt;&lt;property id=&quot;20300&quot; value=&quot;Slide 14 - &amp;quot;Aligning the ECAP &amp;amp; IEP Transition Plan&amp;quot;&quot;/&gt;&lt;property id=&quot;20307&quot; value=&quot;441&quot;/&gt;&lt;/object&gt;&lt;object type=&quot;3&quot; unique_id=&quot;10017&quot;&gt;&lt;property id=&quot;20148&quot; value=&quot;5&quot;/&gt;&lt;property id=&quot;20300&quot; value=&quot;Slide 15 - &amp;quot;Ways to Align the ECAP with A Student’s IEP Transition Plan Source: Arizona Department of Education &amp;quot;&quot;/&gt;&lt;property id=&quot;20307&quot; value=&quot;440&quot;/&gt;&lt;/object&gt;&lt;object type=&quot;3&quot; unique_id=&quot;10018&quot;&gt;&lt;property id=&quot;20148&quot; value=&quot;5&quot;/&gt;&lt;property id=&quot;20300&quot; value=&quot;Slide 16&quot;/&gt;&lt;property id=&quot;20307&quot; value=&quot;442&quot;/&gt;&lt;/object&gt;&lt;object type=&quot;3&quot; unique_id=&quot;10019&quot;&gt;&lt;property id=&quot;20148&quot; value=&quot;5&quot;/&gt;&lt;property id=&quot;20300&quot; value=&quot;Slide 17 - &amp;quot;Strategies to Promote  College &amp;amp; Career Readiness&amp;quot;&quot;/&gt;&lt;property id=&quot;20307&quot; value=&quot;427&quot;/&gt;&lt;/object&gt;&lt;object type=&quot;3&quot; unique_id=&quot;10020&quot;&gt;&lt;property id=&quot;20148&quot; value=&quot;5&quot;/&gt;&lt;property id=&quot;20300&quot; value=&quot;Slide 18 - &amp;quot;Arizona  Career Information System (AZCIS)&amp;quot;&quot;/&gt;&lt;property id=&quot;20307&quot; value=&quot;448&quot;/&gt;&lt;/object&gt;&lt;object type=&quot;3&quot; unique_id=&quot;10021&quot;&gt;&lt;property id=&quot;20148&quot; value=&quot;5&quot;/&gt;&lt;property id=&quot;20300&quot; value=&quot;Slide 19 - &amp;quot;Strategies &amp;amp; Tools for Self Exploration&amp;quot;&quot;/&gt;&lt;property id=&quot;20307&quot; value=&quot;444&quot;/&gt;&lt;/object&gt;&lt;object type=&quot;3&quot; unique_id=&quot;10022&quot;&gt;&lt;property id=&quot;20148&quot; value=&quot;5&quot;/&gt;&lt;property id=&quot;20300&quot; value=&quot;Slide 20 - &amp;quot;Strategies &amp;amp; Tools for Self Exploration&amp;quot;&quot;/&gt;&lt;property id=&quot;20307&quot; value=&quot;450&quot;/&gt;&lt;/object&gt;&lt;object type=&quot;3&quot; unique_id=&quot;10023&quot;&gt;&lt;property id=&quot;20148&quot; value=&quot;5&quot;/&gt;&lt;property id=&quot;20300&quot; value=&quot;Slide 21 - &amp;quot;Strategies &amp;amp; Tools for Career Exploration&amp;quot;&quot;/&gt;&lt;property id=&quot;20307&quot; value=&quot;451&quot;/&gt;&lt;/object&gt;&lt;object type=&quot;3&quot; unique_id=&quot;10024&quot;&gt;&lt;property id=&quot;20148&quot; value=&quot;5&quot;/&gt;&lt;property id=&quot;20300&quot; value=&quot;Slide 22 - &amp;quot;Strategies &amp;amp; Tools for Career Exploration&amp;quot;&quot;/&gt;&lt;property id=&quot;20307&quot; value=&quot;452&quot;/&gt;&lt;/object&gt;&lt;object type=&quot;3&quot; unique_id=&quot;10025&quot;&gt;&lt;property id=&quot;20148&quot; value=&quot;5&quot;/&gt;&lt;property id=&quot;20300&quot; value=&quot;Slide 23 - &amp;quot;Strategies &amp;amp; Tools for Career Planning &amp;amp; Management&amp;quot;&quot;/&gt;&lt;property id=&quot;20307&quot; value=&quot;453&quot;/&gt;&lt;/object&gt;&lt;object type=&quot;3&quot; unique_id=&quot;10026&quot;&gt;&lt;property id=&quot;20148&quot; value=&quot;5&quot;/&gt;&lt;property id=&quot;20300&quot; value=&quot;Slide 24 - &amp;quot;Strategies &amp;amp; Tools for Career Planning &amp;amp; Management&amp;quot;&quot;/&gt;&lt;property id=&quot;20307&quot; value=&quot;454&quot;/&gt;&lt;/object&gt;&lt;object type=&quot;3&quot; unique_id=&quot;10027&quot;&gt;&lt;property id=&quot;20148&quot; value=&quot;5&quot;/&gt;&lt;property id=&quot;20300&quot; value=&quot;Slide 25 - &amp;quot;Resources on ILPs&amp;quot;&quot;/&gt;&lt;property id=&quot;20307&quot; value=&quot;413&quot;/&gt;&lt;/object&gt;&lt;object type=&quot;3&quot; unique_id=&quot;10028&quot;&gt;&lt;property id=&quot;20148&quot; value=&quot;5&quot;/&gt;&lt;property id=&quot;20300&quot; value=&quot;Slide 26 - &amp;quot;Contact Us&amp;quot;&quot;/&gt;&lt;property id=&quot;20307&quot; value=&quot;327&quot;/&gt;&lt;/object&gt;&lt;/object&gt;&lt;object type=&quot;8&quot; unique_id=&quot;10056&quot;&gt;&lt;/object&gt;&lt;/object&gt;&lt;/database&gt;"/>
  <p:tag name="MMPROD_NEXTUNIQUEID" val="10009"/>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5_Concourse">
  <a:themeElements>
    <a:clrScheme name="Concourse 2">
      <a:dk1>
        <a:srgbClr val="000000"/>
      </a:dk1>
      <a:lt1>
        <a:srgbClr val="FFFFFF"/>
      </a:lt1>
      <a:dk2>
        <a:srgbClr val="04617B"/>
      </a:dk2>
      <a:lt2>
        <a:srgbClr val="DBF5F9"/>
      </a:lt2>
      <a:accent1>
        <a:srgbClr val="0F6FC6"/>
      </a:accent1>
      <a:accent2>
        <a:srgbClr val="009DD9"/>
      </a:accent2>
      <a:accent3>
        <a:srgbClr val="FFFFFF"/>
      </a:accent3>
      <a:accent4>
        <a:srgbClr val="000000"/>
      </a:accent4>
      <a:accent5>
        <a:srgbClr val="AABBDF"/>
      </a:accent5>
      <a:accent6>
        <a:srgbClr val="008EC4"/>
      </a:accent6>
      <a:hlink>
        <a:srgbClr val="0033CC"/>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extraClrScheme>
      <a:clrScheme name="Concourse 1">
        <a:dk1>
          <a:srgbClr val="000000"/>
        </a:dk1>
        <a:lt1>
          <a:srgbClr val="FFFFFF"/>
        </a:lt1>
        <a:dk2>
          <a:srgbClr val="04617B"/>
        </a:dk2>
        <a:lt2>
          <a:srgbClr val="DBF5F9"/>
        </a:lt2>
        <a:accent1>
          <a:srgbClr val="0F6FC6"/>
        </a:accent1>
        <a:accent2>
          <a:srgbClr val="009DD9"/>
        </a:accent2>
        <a:accent3>
          <a:srgbClr val="FFFFFF"/>
        </a:accent3>
        <a:accent4>
          <a:srgbClr val="000000"/>
        </a:accent4>
        <a:accent5>
          <a:srgbClr val="AABBDF"/>
        </a:accent5>
        <a:accent6>
          <a:srgbClr val="008EC4"/>
        </a:accent6>
        <a:hlink>
          <a:srgbClr val="E2D700"/>
        </a:hlink>
        <a:folHlink>
          <a:srgbClr val="85DFD0"/>
        </a:folHlink>
      </a:clrScheme>
      <a:clrMap bg1="lt1" tx1="dk1" bg2="lt2" tx2="dk2" accent1="accent1" accent2="accent2" accent3="accent3" accent4="accent4" accent5="accent5" accent6="accent6" hlink="hlink" folHlink="folHlink"/>
    </a:extraClrScheme>
    <a:extraClrScheme>
      <a:clrScheme name="Concourse 2">
        <a:dk1>
          <a:srgbClr val="000000"/>
        </a:dk1>
        <a:lt1>
          <a:srgbClr val="FFFFFF"/>
        </a:lt1>
        <a:dk2>
          <a:srgbClr val="04617B"/>
        </a:dk2>
        <a:lt2>
          <a:srgbClr val="DBF5F9"/>
        </a:lt2>
        <a:accent1>
          <a:srgbClr val="0F6FC6"/>
        </a:accent1>
        <a:accent2>
          <a:srgbClr val="009DD9"/>
        </a:accent2>
        <a:accent3>
          <a:srgbClr val="FFFFFF"/>
        </a:accent3>
        <a:accent4>
          <a:srgbClr val="000000"/>
        </a:accent4>
        <a:accent5>
          <a:srgbClr val="AABBDF"/>
        </a:accent5>
        <a:accent6>
          <a:srgbClr val="008EC4"/>
        </a:accent6>
        <a:hlink>
          <a:srgbClr val="0033CC"/>
        </a:hlink>
        <a:folHlink>
          <a:srgbClr val="85DFD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5_Concourse">
  <a:themeElements>
    <a:clrScheme name="Concourse 2">
      <a:dk1>
        <a:srgbClr val="000000"/>
      </a:dk1>
      <a:lt1>
        <a:srgbClr val="FFFFFF"/>
      </a:lt1>
      <a:dk2>
        <a:srgbClr val="04617B"/>
      </a:dk2>
      <a:lt2>
        <a:srgbClr val="DBF5F9"/>
      </a:lt2>
      <a:accent1>
        <a:srgbClr val="0F6FC6"/>
      </a:accent1>
      <a:accent2>
        <a:srgbClr val="009DD9"/>
      </a:accent2>
      <a:accent3>
        <a:srgbClr val="FFFFFF"/>
      </a:accent3>
      <a:accent4>
        <a:srgbClr val="000000"/>
      </a:accent4>
      <a:accent5>
        <a:srgbClr val="AABBDF"/>
      </a:accent5>
      <a:accent6>
        <a:srgbClr val="008EC4"/>
      </a:accent6>
      <a:hlink>
        <a:srgbClr val="0033CC"/>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extraClrScheme>
      <a:clrScheme name="Concourse 1">
        <a:dk1>
          <a:srgbClr val="000000"/>
        </a:dk1>
        <a:lt1>
          <a:srgbClr val="FFFFFF"/>
        </a:lt1>
        <a:dk2>
          <a:srgbClr val="04617B"/>
        </a:dk2>
        <a:lt2>
          <a:srgbClr val="DBF5F9"/>
        </a:lt2>
        <a:accent1>
          <a:srgbClr val="0F6FC6"/>
        </a:accent1>
        <a:accent2>
          <a:srgbClr val="009DD9"/>
        </a:accent2>
        <a:accent3>
          <a:srgbClr val="FFFFFF"/>
        </a:accent3>
        <a:accent4>
          <a:srgbClr val="000000"/>
        </a:accent4>
        <a:accent5>
          <a:srgbClr val="AABBDF"/>
        </a:accent5>
        <a:accent6>
          <a:srgbClr val="008EC4"/>
        </a:accent6>
        <a:hlink>
          <a:srgbClr val="E2D700"/>
        </a:hlink>
        <a:folHlink>
          <a:srgbClr val="85DFD0"/>
        </a:folHlink>
      </a:clrScheme>
      <a:clrMap bg1="lt1" tx1="dk1" bg2="lt2" tx2="dk2" accent1="accent1" accent2="accent2" accent3="accent3" accent4="accent4" accent5="accent5" accent6="accent6" hlink="hlink" folHlink="folHlink"/>
    </a:extraClrScheme>
    <a:extraClrScheme>
      <a:clrScheme name="Concourse 2">
        <a:dk1>
          <a:srgbClr val="000000"/>
        </a:dk1>
        <a:lt1>
          <a:srgbClr val="FFFFFF"/>
        </a:lt1>
        <a:dk2>
          <a:srgbClr val="04617B"/>
        </a:dk2>
        <a:lt2>
          <a:srgbClr val="DBF5F9"/>
        </a:lt2>
        <a:accent1>
          <a:srgbClr val="0F6FC6"/>
        </a:accent1>
        <a:accent2>
          <a:srgbClr val="009DD9"/>
        </a:accent2>
        <a:accent3>
          <a:srgbClr val="FFFFFF"/>
        </a:accent3>
        <a:accent4>
          <a:srgbClr val="000000"/>
        </a:accent4>
        <a:accent5>
          <a:srgbClr val="AABBDF"/>
        </a:accent5>
        <a:accent6>
          <a:srgbClr val="008EC4"/>
        </a:accent6>
        <a:hlink>
          <a:srgbClr val="0033CC"/>
        </a:hlink>
        <a:folHlink>
          <a:srgbClr val="85DFD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Clarity</Template>
  <TotalTime>28256</TotalTime>
  <Words>1568</Words>
  <Application>Microsoft Office PowerPoint</Application>
  <PresentationFormat>On-screen Show (4:3)</PresentationFormat>
  <Paragraphs>203</Paragraphs>
  <Slides>40</Slides>
  <Notes>38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40</vt:i4>
      </vt:variant>
    </vt:vector>
  </HeadingPairs>
  <TitlesOfParts>
    <vt:vector size="51" baseType="lpstr">
      <vt:lpstr>ＭＳ Ｐゴシック</vt:lpstr>
      <vt:lpstr>Arial</vt:lpstr>
      <vt:lpstr>Calibri</vt:lpstr>
      <vt:lpstr>Mangal</vt:lpstr>
      <vt:lpstr>Times New Roman</vt:lpstr>
      <vt:lpstr>Verdana</vt:lpstr>
      <vt:lpstr>Wingdings</vt:lpstr>
      <vt:lpstr>Wingdings 2</vt:lpstr>
      <vt:lpstr>Wingdings 3</vt:lpstr>
      <vt:lpstr>25_Concourse</vt:lpstr>
      <vt:lpstr>45_Concourse</vt:lpstr>
      <vt:lpstr>ACPs: Using Personalized Strategies for Enabling Youth to Drive Their Own Success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Points</vt:lpstr>
      <vt:lpstr>PowerPoint Presentation</vt:lpstr>
      <vt:lpstr>PowerPoint Presentation</vt:lpstr>
      <vt:lpstr>PowerPoint Presentation</vt:lpstr>
      <vt:lpstr>My Existential Crisis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ILPs [ACPs] Make it Happen</vt:lpstr>
      <vt:lpstr>PowerPoint Presentation</vt:lpstr>
      <vt:lpstr>Career Development Skills that Establish Purpose</vt:lpstr>
      <vt:lpstr>Pathway to College and Career Ready</vt:lpstr>
      <vt:lpstr>PowerPoint Presentation</vt:lpstr>
      <vt:lpstr>PowerPoint Presentation</vt:lpstr>
      <vt:lpstr>PowerPoint Presentation</vt:lpstr>
      <vt:lpstr>PowerPoint Presentation</vt:lpstr>
      <vt:lpstr>Who We Are</vt:lpstr>
      <vt:lpstr>PowerPoint Presentation</vt:lpstr>
      <vt:lpstr>PowerPoint Presentation</vt:lpstr>
      <vt:lpstr>More Resources on ILPs</vt:lpstr>
      <vt:lpstr>Strategies &amp; Tools for Work-based Learning Experiences</vt:lpstr>
      <vt:lpstr>Engaging Families in  Supporting Career Development</vt:lpstr>
      <vt:lpstr>More Career Development Resources </vt:lpstr>
      <vt:lpstr>PowerPoint Presentation</vt:lpstr>
    </vt:vector>
  </TitlesOfParts>
  <Company>Kentucky Department of Education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rblessin</dc:creator>
  <cp:lastModifiedBy>Kroyer-Kubicek, Robin D.  DPI</cp:lastModifiedBy>
  <cp:revision>741</cp:revision>
  <cp:lastPrinted>2017-05-10T18:21:37Z</cp:lastPrinted>
  <dcterms:created xsi:type="dcterms:W3CDTF">2013-02-02T04:54:50Z</dcterms:created>
  <dcterms:modified xsi:type="dcterms:W3CDTF">2017-08-29T20:59:06Z</dcterms:modified>
</cp:coreProperties>
</file>