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9"/>
  </p:notesMasterIdLst>
  <p:handoutMasterIdLst>
    <p:handoutMasterId r:id="rId30"/>
  </p:handoutMasterIdLst>
  <p:sldIdLst>
    <p:sldId id="270" r:id="rId5"/>
    <p:sldId id="291" r:id="rId6"/>
    <p:sldId id="298" r:id="rId7"/>
    <p:sldId id="305" r:id="rId8"/>
    <p:sldId id="347" r:id="rId9"/>
    <p:sldId id="348" r:id="rId10"/>
    <p:sldId id="346" r:id="rId11"/>
    <p:sldId id="359" r:id="rId12"/>
    <p:sldId id="366" r:id="rId13"/>
    <p:sldId id="360" r:id="rId14"/>
    <p:sldId id="365" r:id="rId15"/>
    <p:sldId id="361" r:id="rId16"/>
    <p:sldId id="362" r:id="rId17"/>
    <p:sldId id="363" r:id="rId18"/>
    <p:sldId id="364" r:id="rId19"/>
    <p:sldId id="320" r:id="rId20"/>
    <p:sldId id="356" r:id="rId21"/>
    <p:sldId id="351" r:id="rId22"/>
    <p:sldId id="354" r:id="rId23"/>
    <p:sldId id="335" r:id="rId24"/>
    <p:sldId id="358" r:id="rId25"/>
    <p:sldId id="300" r:id="rId26"/>
    <p:sldId id="266" r:id="rId27"/>
    <p:sldId id="29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790" autoAdjust="0"/>
  </p:normalViewPr>
  <p:slideViewPr>
    <p:cSldViewPr snapToGrid="0" snapToObjects="1">
      <p:cViewPr varScale="1">
        <p:scale>
          <a:sx n="64" d="100"/>
          <a:sy n="64" d="100"/>
        </p:scale>
        <p:origin x="6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C91659-56E5-8B42-A921-BC920A46A29D}" type="datetimeFigureOut">
              <a:rPr lang="en-US" smtClean="0"/>
              <a:t>8/28/2017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D5F61A-82D6-EF4D-A774-CFA0A4F831AC}" type="slidenum">
              <a:rPr lang="en-US" smtClean="0"/>
              <a:t>‹#›</a:t>
            </a:fld>
            <a:endParaRPr lang="en-US"/>
          </a:p>
        </p:txBody>
      </p:sp>
    </p:spTree>
    <p:extLst>
      <p:ext uri="{BB962C8B-B14F-4D97-AF65-F5344CB8AC3E}">
        <p14:creationId xmlns:p14="http://schemas.microsoft.com/office/powerpoint/2010/main" val="27786383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BFFF9A-6C78-B14D-8B1A-8D6E73B9DABF}" type="datetimeFigureOut">
              <a:rPr lang="en-US" smtClean="0"/>
              <a:t>8/28/2017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3A482F-9D3C-6745-9F79-5935E62331D2}" type="slidenum">
              <a:rPr lang="en-US" smtClean="0"/>
              <a:t>‹#›</a:t>
            </a:fld>
            <a:endParaRPr lang="en-US"/>
          </a:p>
        </p:txBody>
      </p:sp>
    </p:spTree>
    <p:extLst>
      <p:ext uri="{BB962C8B-B14F-4D97-AF65-F5344CB8AC3E}">
        <p14:creationId xmlns:p14="http://schemas.microsoft.com/office/powerpoint/2010/main" val="2456445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2F76EB-DB90-DF42-B850-E1F2AD73BE9B}"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410629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Much interesting feedback; in general, students reported that if they were going to spend time on these activities, then they should be rigorous and personalized.</a:t>
            </a:r>
            <a:endParaRPr lang="en-US" dirty="0" smtClean="0">
              <a:solidFill>
                <a:schemeClr val="tx2"/>
              </a:solidFill>
            </a:endParaRPr>
          </a:p>
          <a:p>
            <a:pPr marL="0" indent="0">
              <a:buNone/>
            </a:pPr>
            <a:endParaRPr lang="en-US" dirty="0"/>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622686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Most don’t know much about it yet. Perhaps surprisingly, there was a fair degree of variety about whether and how much parents wanted to be involved.</a:t>
            </a:r>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84294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CESAs are providing a variety of PD opportunities for districts. Districts report that they especially value the opportunity to share with and learn from other districts.</a:t>
            </a:r>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46446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07261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71011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320470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301503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437307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215084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C97F2-1C35-6447-B5CC-B55798F09F69}"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418651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F76EB-DB90-DF42-B850-E1F2AD73BE9B}"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83712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28107B-6E17-5947-AD4C-C86D8556601D}"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718434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44499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2376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For the most part, they’ve continued with the work they had planned. Many reported that they needed to revise their timelines to “slow down and get it right,” but they were making progress nonetheless.</a:t>
            </a:r>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69184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Roughly speaking about 1/3 of the state was implementing quite a bit, 1/3 had plans in place and were partially implementing, and 1/3 were not doing much at all. </a:t>
            </a:r>
            <a:r>
              <a:rPr lang="en-US" sz="1200" kern="1200" dirty="0" smtClean="0">
                <a:solidFill>
                  <a:schemeClr val="tx1"/>
                </a:solidFill>
                <a:effectLst/>
                <a:latin typeface="+mn-lt"/>
                <a:ea typeface="+mn-ea"/>
                <a:cs typeface="+mn-cs"/>
              </a:rPr>
              <a:t>Educator focus group data supported these findings.</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7734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Roughly speaking about 1/3 of the state was implementing quite a bit, 1/3 had plans in place and were partially implementing, and 1/3 were not doing much at all.</a:t>
            </a:r>
            <a:r>
              <a:rPr lang="en-US" sz="1200" kern="1200" dirty="0" smtClean="0">
                <a:solidFill>
                  <a:schemeClr val="tx1"/>
                </a:solidFill>
                <a:effectLst/>
                <a:latin typeface="+mn-lt"/>
                <a:ea typeface="+mn-ea"/>
                <a:cs typeface="+mn-cs"/>
              </a:rPr>
              <a:t> Educator focus group data supported these findings.</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84899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Roughly speaking about 1/3 of the state was implementing quite a bit, 1/3 had plans in place and were partially implementing, and 1/3 were not doing much at all.</a:t>
            </a:r>
            <a:r>
              <a:rPr lang="en-US" sz="1200" kern="1200" dirty="0" smtClean="0">
                <a:solidFill>
                  <a:schemeClr val="tx1"/>
                </a:solidFill>
                <a:effectLst/>
                <a:latin typeface="+mn-lt"/>
                <a:ea typeface="+mn-ea"/>
                <a:cs typeface="+mn-cs"/>
              </a:rPr>
              <a:t> Educator focus group data supported these findings.</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B9FE5910-7612-D644-BE06-E50EF7801B5D}"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17457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latin typeface="Arial"/>
              </a:rPr>
              <a:t>10/13/16</a:t>
            </a:r>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0B0BB444-888F-0C42-BCFB-1DD55B46B66B}" type="slidenum">
              <a:rPr lang="en-US" smtClean="0">
                <a:latin typeface="Arial"/>
              </a:rPr>
              <a:pPr/>
              <a:t>‹#›</a:t>
            </a:fld>
            <a:endParaRPr lang="en-US">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latin typeface="Arial"/>
              </a:rPr>
              <a:t>10/13/16</a:t>
            </a:r>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0B0BB444-888F-0C42-BCFB-1DD55B46B66B}" type="slidenum">
              <a:rPr lang="en-US" smtClean="0">
                <a:latin typeface="Arial"/>
              </a:rPr>
              <a:pPr/>
              <a:t>‹#›</a:t>
            </a:fld>
            <a:endParaRPr lang="en-US">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latin typeface="Arial"/>
              </a:rPr>
              <a:t>10/13/16</a:t>
            </a:r>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0B0BB444-888F-0C42-BCFB-1DD55B46B66B}" type="slidenum">
              <a:rPr lang="en-US" smtClean="0">
                <a:latin typeface="Arial"/>
              </a:rPr>
              <a:pPr/>
              <a:t>‹#›</a:t>
            </a:fld>
            <a:endParaRPr lang="en-US">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latin typeface="Arial"/>
              </a:rPr>
              <a:t>10/13/16</a:t>
            </a:r>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0B0BB444-888F-0C42-BCFB-1DD55B46B66B}" type="slidenum">
              <a:rPr lang="en-US" smtClean="0">
                <a:latin typeface="Arial"/>
              </a:rPr>
              <a:pPr/>
              <a:t>‹#›</a:t>
            </a:fld>
            <a:endParaRPr lang="en-US">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latin typeface="Arial"/>
              </a:rPr>
              <a:t>10/13/16</a:t>
            </a:r>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0B0BB444-888F-0C42-BCFB-1DD55B46B66B}" type="slidenum">
              <a:rPr lang="en-US" smtClean="0">
                <a:latin typeface="Arial"/>
              </a:rPr>
              <a:pPr/>
              <a:t>‹#›</a:t>
            </a:fld>
            <a:endParaRPr lang="en-US">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latin typeface="Arial"/>
              </a:rPr>
              <a:t>10/13/16</a:t>
            </a:r>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0B0BB444-888F-0C42-BCFB-1DD55B46B66B}" type="slidenum">
              <a:rPr lang="en-US" smtClean="0">
                <a:latin typeface="Arial"/>
              </a:rPr>
              <a:pPr/>
              <a:t>‹#›</a:t>
            </a:fld>
            <a:endParaRPr lang="en-US">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latin typeface="Arial"/>
              </a:rPr>
              <a:t>10/13/16</a:t>
            </a:r>
            <a:endParaRPr lang="en-US">
              <a:latin typeface="Arial"/>
            </a:endParaRPr>
          </a:p>
        </p:txBody>
      </p:sp>
      <p:sp>
        <p:nvSpPr>
          <p:cNvPr id="8" name="Footer Placeholder 7"/>
          <p:cNvSpPr>
            <a:spLocks noGrp="1"/>
          </p:cNvSpPr>
          <p:nvPr>
            <p:ph type="ftr" sz="quarter" idx="11"/>
          </p:nvPr>
        </p:nvSpPr>
        <p:spPr/>
        <p:txBody>
          <a:bodyPr/>
          <a:lstStyle/>
          <a:p>
            <a:endParaRPr lang="en-US">
              <a:latin typeface="Arial"/>
            </a:endParaRPr>
          </a:p>
        </p:txBody>
      </p:sp>
      <p:sp>
        <p:nvSpPr>
          <p:cNvPr id="9" name="Slide Number Placeholder 8"/>
          <p:cNvSpPr>
            <a:spLocks noGrp="1"/>
          </p:cNvSpPr>
          <p:nvPr>
            <p:ph type="sldNum" sz="quarter" idx="12"/>
          </p:nvPr>
        </p:nvSpPr>
        <p:spPr/>
        <p:txBody>
          <a:bodyPr/>
          <a:lstStyle/>
          <a:p>
            <a:fld id="{0B0BB444-888F-0C42-BCFB-1DD55B46B66B}" type="slidenum">
              <a:rPr lang="en-US" smtClean="0">
                <a:latin typeface="Arial"/>
              </a:rPr>
              <a:pPr/>
              <a:t>‹#›</a:t>
            </a:fld>
            <a:endParaRPr lang="en-US">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latin typeface="Arial"/>
              </a:rPr>
              <a:t>10/13/16</a:t>
            </a:r>
            <a:endParaRPr lang="en-US">
              <a:latin typeface="Arial"/>
            </a:endParaRPr>
          </a:p>
        </p:txBody>
      </p:sp>
      <p:sp>
        <p:nvSpPr>
          <p:cNvPr id="4" name="Footer Placeholder 3"/>
          <p:cNvSpPr>
            <a:spLocks noGrp="1"/>
          </p:cNvSpPr>
          <p:nvPr>
            <p:ph type="ftr" sz="quarter" idx="11"/>
          </p:nvPr>
        </p:nvSpPr>
        <p:spPr/>
        <p:txBody>
          <a:bodyPr/>
          <a:lstStyle/>
          <a:p>
            <a:endParaRPr lang="en-US">
              <a:latin typeface="Arial"/>
            </a:endParaRPr>
          </a:p>
        </p:txBody>
      </p:sp>
      <p:sp>
        <p:nvSpPr>
          <p:cNvPr id="5" name="Slide Number Placeholder 4"/>
          <p:cNvSpPr>
            <a:spLocks noGrp="1"/>
          </p:cNvSpPr>
          <p:nvPr>
            <p:ph type="sldNum" sz="quarter" idx="12"/>
          </p:nvPr>
        </p:nvSpPr>
        <p:spPr/>
        <p:txBody>
          <a:bodyPr/>
          <a:lstStyle/>
          <a:p>
            <a:fld id="{0B0BB444-888F-0C42-BCFB-1DD55B46B66B}" type="slidenum">
              <a:rPr lang="en-US" smtClean="0">
                <a:latin typeface="Arial"/>
              </a:rPr>
              <a:pPr/>
              <a:t>‹#›</a:t>
            </a:fld>
            <a:endParaRPr lang="en-US">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latin typeface="Arial"/>
              </a:rPr>
              <a:t>10/13/16</a:t>
            </a:r>
            <a:endParaRPr lang="en-US">
              <a:latin typeface="Arial"/>
            </a:endParaRPr>
          </a:p>
        </p:txBody>
      </p:sp>
      <p:sp>
        <p:nvSpPr>
          <p:cNvPr id="3" name="Footer Placeholder 2"/>
          <p:cNvSpPr>
            <a:spLocks noGrp="1"/>
          </p:cNvSpPr>
          <p:nvPr>
            <p:ph type="ftr" sz="quarter" idx="11"/>
          </p:nvPr>
        </p:nvSpPr>
        <p:spPr/>
        <p:txBody>
          <a:bodyPr/>
          <a:lstStyle/>
          <a:p>
            <a:endParaRPr lang="en-US">
              <a:latin typeface="Arial"/>
            </a:endParaRP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a:t>
            </a:fld>
            <a:endParaRPr lang="en-US">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latin typeface="Arial"/>
              </a:rPr>
              <a:t>10/13/16</a:t>
            </a:r>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0B0BB444-888F-0C42-BCFB-1DD55B46B66B}" type="slidenum">
              <a:rPr lang="en-US" smtClean="0">
                <a:latin typeface="Arial"/>
              </a:rPr>
              <a:pPr/>
              <a:t>‹#›</a:t>
            </a:fld>
            <a:endParaRPr lang="en-US">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latin typeface="Arial"/>
              </a:rPr>
              <a:t>10/13/16</a:t>
            </a:r>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0B0BB444-888F-0C42-BCFB-1DD55B46B66B}" type="slidenum">
              <a:rPr lang="en-US" smtClean="0">
                <a:latin typeface="Arial"/>
              </a:rPr>
              <a:pPr/>
              <a:t>‹#›</a:t>
            </a:fld>
            <a:endParaRPr lang="en-US">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latin typeface="Arial"/>
              </a:rPr>
              <a:t>10/13/16</a:t>
            </a:r>
            <a:endParaRPr lang="en-US">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latin typeface="Aria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B0BB444-888F-0C42-BCFB-1DD55B46B66B}" type="slidenum">
              <a:rPr lang="en-US" smtClean="0">
                <a:latin typeface="Arial"/>
              </a:rPr>
              <a:pPr/>
              <a:t>‹#›</a:t>
            </a:fld>
            <a:endParaRPr lang="en-US">
              <a:latin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dpi.wi.gov/acp/qualit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robin.worth@wisc.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grant.sim@wis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05" y="352823"/>
            <a:ext cx="9143999" cy="2621569"/>
          </a:xfrm>
        </p:spPr>
        <p:txBody>
          <a:bodyPr>
            <a:noAutofit/>
          </a:bodyPr>
          <a:lstStyle/>
          <a:p>
            <a:pPr algn="ctr"/>
            <a:r>
              <a:rPr lang="en-US" sz="4800" b="1" cap="none" dirty="0" smtClean="0">
                <a:solidFill>
                  <a:schemeClr val="tx2">
                    <a:lumMod val="75000"/>
                    <a:lumOff val="25000"/>
                  </a:schemeClr>
                </a:solidFill>
                <a:latin typeface="Times New Roman"/>
                <a:cs typeface="Times New Roman"/>
              </a:rPr>
              <a:t>ACP Statewide </a:t>
            </a:r>
            <a:br>
              <a:rPr lang="en-US" sz="4800" b="1" cap="none" dirty="0" smtClean="0">
                <a:solidFill>
                  <a:schemeClr val="tx2">
                    <a:lumMod val="75000"/>
                    <a:lumOff val="25000"/>
                  </a:schemeClr>
                </a:solidFill>
                <a:latin typeface="Times New Roman"/>
                <a:cs typeface="Times New Roman"/>
              </a:rPr>
            </a:br>
            <a:r>
              <a:rPr lang="en-US" sz="4800" b="1" cap="none" dirty="0" smtClean="0">
                <a:solidFill>
                  <a:schemeClr val="tx2">
                    <a:lumMod val="75000"/>
                    <a:lumOff val="25000"/>
                  </a:schemeClr>
                </a:solidFill>
                <a:latin typeface="Times New Roman"/>
                <a:cs typeface="Times New Roman"/>
              </a:rPr>
              <a:t>Pre-Implementation (2016-17) Evaluation Results</a:t>
            </a:r>
            <a:endParaRPr lang="en-US" sz="4800" i="1" cap="none" dirty="0">
              <a:solidFill>
                <a:schemeClr val="tx2">
                  <a:lumMod val="75000"/>
                  <a:lumOff val="25000"/>
                </a:schemeClr>
              </a:solidFill>
              <a:latin typeface="Times New Roman"/>
              <a:cs typeface="Times New Roman"/>
            </a:endParaRPr>
          </a:p>
        </p:txBody>
      </p:sp>
      <p:pic>
        <p:nvPicPr>
          <p:cNvPr id="5" name="Picture 4"/>
          <p:cNvPicPr>
            <a:picLocks noChangeAspect="1"/>
          </p:cNvPicPr>
          <p:nvPr/>
        </p:nvPicPr>
        <p:blipFill>
          <a:blip r:embed="rId3"/>
          <a:stretch>
            <a:fillRect/>
          </a:stretch>
        </p:blipFill>
        <p:spPr>
          <a:xfrm>
            <a:off x="322943" y="5553528"/>
            <a:ext cx="3709307" cy="1140258"/>
          </a:xfrm>
          <a:prstGeom prst="rect">
            <a:avLst/>
          </a:prstGeom>
        </p:spPr>
      </p:pic>
      <p:sp>
        <p:nvSpPr>
          <p:cNvPr id="4" name="TextBox 3"/>
          <p:cNvSpPr txBox="1"/>
          <p:nvPr/>
        </p:nvSpPr>
        <p:spPr>
          <a:xfrm>
            <a:off x="322943" y="3650896"/>
            <a:ext cx="8620405" cy="1384995"/>
          </a:xfrm>
          <a:prstGeom prst="rect">
            <a:avLst/>
          </a:prstGeom>
          <a:noFill/>
        </p:spPr>
        <p:txBody>
          <a:bodyPr wrap="square" rtlCol="0">
            <a:spAutoFit/>
          </a:bodyPr>
          <a:lstStyle/>
          <a:p>
            <a:pPr algn="ctr"/>
            <a:endParaRPr lang="en-US" sz="2800" b="1" dirty="0" smtClean="0">
              <a:solidFill>
                <a:prstClr val="black"/>
              </a:solidFill>
              <a:latin typeface="Times New Roman"/>
              <a:cs typeface="Times New Roman"/>
            </a:endParaRPr>
          </a:p>
          <a:p>
            <a:pPr algn="ctr"/>
            <a:r>
              <a:rPr lang="en-US" sz="2800" b="1" dirty="0" smtClean="0">
                <a:solidFill>
                  <a:prstClr val="black"/>
                </a:solidFill>
                <a:latin typeface="Times New Roman"/>
                <a:cs typeface="Times New Roman"/>
              </a:rPr>
              <a:t>Robin Worth &amp; Grant Sim</a:t>
            </a:r>
          </a:p>
          <a:p>
            <a:pPr algn="ctr"/>
            <a:endParaRPr lang="en-US" sz="2800" b="1" dirty="0">
              <a:solidFill>
                <a:prstClr val="black"/>
              </a:solidFill>
              <a:latin typeface="Times New Roman"/>
              <a:cs typeface="Times New Roman"/>
            </a:endParaRPr>
          </a:p>
        </p:txBody>
      </p:sp>
      <p:pic>
        <p:nvPicPr>
          <p:cNvPr id="6" name="Picture 5" descr="WEC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250" y="5532115"/>
            <a:ext cx="3057144" cy="1196218"/>
          </a:xfrm>
          <a:prstGeom prst="rect">
            <a:avLst/>
          </a:prstGeom>
        </p:spPr>
      </p:pic>
    </p:spTree>
    <p:extLst>
      <p:ext uri="{BB962C8B-B14F-4D97-AF65-F5344CB8AC3E}">
        <p14:creationId xmlns:p14="http://schemas.microsoft.com/office/powerpoint/2010/main" val="4182559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Findings </a:t>
            </a:r>
            <a:r>
              <a:rPr lang="en-US" dirty="0"/>
              <a:t>by Evaluation Question</a:t>
            </a:r>
          </a:p>
        </p:txBody>
      </p:sp>
      <p:sp>
        <p:nvSpPr>
          <p:cNvPr id="3" name="Content Placeholder 2"/>
          <p:cNvSpPr>
            <a:spLocks noGrp="1"/>
          </p:cNvSpPr>
          <p:nvPr>
            <p:ph idx="1"/>
          </p:nvPr>
        </p:nvSpPr>
        <p:spPr>
          <a:xfrm>
            <a:off x="457200" y="1600200"/>
            <a:ext cx="8229600" cy="4101353"/>
          </a:xfrm>
        </p:spPr>
        <p:txBody>
          <a:bodyPr numCol="1">
            <a:normAutofit/>
          </a:bodyPr>
          <a:lstStyle/>
          <a:p>
            <a:pPr marL="0" indent="0">
              <a:lnSpc>
                <a:spcPct val="120000"/>
              </a:lnSpc>
              <a:spcBef>
                <a:spcPts val="0"/>
              </a:spcBef>
              <a:buNone/>
            </a:pPr>
            <a:endParaRPr lang="en-US" sz="1500" dirty="0" smtClean="0">
              <a:solidFill>
                <a:schemeClr val="tx2"/>
              </a:solidFill>
            </a:endParaRPr>
          </a:p>
          <a:p>
            <a:pPr marL="0" indent="0">
              <a:lnSpc>
                <a:spcPct val="120000"/>
              </a:lnSpc>
              <a:spcBef>
                <a:spcPts val="0"/>
              </a:spcBef>
              <a:buNone/>
            </a:pPr>
            <a:r>
              <a:rPr lang="en-US" dirty="0" smtClean="0">
                <a:solidFill>
                  <a:schemeClr val="bg1">
                    <a:lumMod val="65000"/>
                  </a:schemeClr>
                </a:solidFill>
              </a:rPr>
              <a:t>2. </a:t>
            </a:r>
            <a:r>
              <a:rPr lang="en-US" dirty="0" smtClean="0">
                <a:solidFill>
                  <a:schemeClr val="tx2"/>
                </a:solidFill>
              </a:rPr>
              <a:t>What is the level of readiness across the state for ACP implementation in 2017-18?</a:t>
            </a:r>
          </a:p>
          <a:p>
            <a:pPr marL="688975" indent="-342900">
              <a:lnSpc>
                <a:spcPct val="120000"/>
              </a:lnSpc>
              <a:spcBef>
                <a:spcPts val="0"/>
              </a:spcBef>
            </a:pPr>
            <a:r>
              <a:rPr lang="en-US" dirty="0" smtClean="0">
                <a:solidFill>
                  <a:schemeClr val="tx2"/>
                </a:solidFill>
              </a:rPr>
              <a:t>Awareness and Knowledge:</a:t>
            </a:r>
          </a:p>
          <a:p>
            <a:pPr marL="688975" indent="-342900">
              <a:lnSpc>
                <a:spcPct val="120000"/>
              </a:lnSpc>
              <a:spcBef>
                <a:spcPts val="0"/>
              </a:spcBef>
            </a:pPr>
            <a:endParaRPr lang="en-US" dirty="0" smtClean="0">
              <a:solidFill>
                <a:schemeClr val="tx2"/>
              </a:solidFill>
            </a:endParaRPr>
          </a:p>
          <a:p>
            <a:pPr marL="0" indent="0">
              <a:lnSpc>
                <a:spcPct val="120000"/>
              </a:lnSpc>
              <a:spcBef>
                <a:spcPts val="0"/>
              </a:spcBef>
              <a:buNone/>
            </a:pPr>
            <a:endParaRPr lang="en-US" dirty="0" smtClean="0">
              <a:solidFill>
                <a:schemeClr val="tx2"/>
              </a:solidFill>
            </a:endParaRP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10</a:t>
            </a:fld>
            <a:endParaRPr lang="en-US">
              <a:latin typeface="Arial"/>
            </a:endParaRPr>
          </a:p>
        </p:txBody>
      </p:sp>
      <p:pic>
        <p:nvPicPr>
          <p:cNvPr id="5" name="image04.png"/>
          <p:cNvPicPr/>
          <p:nvPr/>
        </p:nvPicPr>
        <p:blipFill>
          <a:blip r:embed="rId3"/>
          <a:srcRect/>
          <a:stretch>
            <a:fillRect/>
          </a:stretch>
        </p:blipFill>
        <p:spPr>
          <a:xfrm>
            <a:off x="861391" y="3157330"/>
            <a:ext cx="7726017" cy="3700670"/>
          </a:xfrm>
          <a:prstGeom prst="rect">
            <a:avLst/>
          </a:prstGeom>
          <a:ln/>
        </p:spPr>
      </p:pic>
    </p:spTree>
    <p:extLst>
      <p:ext uri="{BB962C8B-B14F-4D97-AF65-F5344CB8AC3E}">
        <p14:creationId xmlns:p14="http://schemas.microsoft.com/office/powerpoint/2010/main" val="2819393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Findings </a:t>
            </a:r>
            <a:r>
              <a:rPr lang="en-US" dirty="0"/>
              <a:t>by Evaluation Question</a:t>
            </a:r>
          </a:p>
        </p:txBody>
      </p:sp>
      <p:sp>
        <p:nvSpPr>
          <p:cNvPr id="3" name="Content Placeholder 2"/>
          <p:cNvSpPr>
            <a:spLocks noGrp="1"/>
          </p:cNvSpPr>
          <p:nvPr>
            <p:ph idx="1"/>
          </p:nvPr>
        </p:nvSpPr>
        <p:spPr>
          <a:xfrm>
            <a:off x="457200" y="1600200"/>
            <a:ext cx="8229600" cy="4101353"/>
          </a:xfrm>
        </p:spPr>
        <p:txBody>
          <a:bodyPr numCol="1">
            <a:normAutofit/>
          </a:bodyPr>
          <a:lstStyle/>
          <a:p>
            <a:pPr marL="0" indent="0">
              <a:lnSpc>
                <a:spcPct val="120000"/>
              </a:lnSpc>
              <a:spcBef>
                <a:spcPts val="0"/>
              </a:spcBef>
              <a:buNone/>
            </a:pPr>
            <a:endParaRPr lang="en-US" sz="1500" dirty="0" smtClean="0">
              <a:solidFill>
                <a:schemeClr val="tx2"/>
              </a:solidFill>
            </a:endParaRPr>
          </a:p>
          <a:p>
            <a:pPr marL="0" indent="0">
              <a:lnSpc>
                <a:spcPct val="120000"/>
              </a:lnSpc>
              <a:spcBef>
                <a:spcPts val="0"/>
              </a:spcBef>
              <a:buNone/>
            </a:pPr>
            <a:r>
              <a:rPr lang="en-US" dirty="0" smtClean="0">
                <a:solidFill>
                  <a:schemeClr val="bg1">
                    <a:lumMod val="65000"/>
                  </a:schemeClr>
                </a:solidFill>
              </a:rPr>
              <a:t>2. </a:t>
            </a:r>
            <a:r>
              <a:rPr lang="en-US" dirty="0" smtClean="0">
                <a:solidFill>
                  <a:schemeClr val="tx2"/>
                </a:solidFill>
              </a:rPr>
              <a:t>What is the level of readiness across the state for ACP implementation in 2017-18?</a:t>
            </a:r>
          </a:p>
          <a:p>
            <a:pPr marL="688975" indent="-342900">
              <a:lnSpc>
                <a:spcPct val="120000"/>
              </a:lnSpc>
              <a:spcBef>
                <a:spcPts val="0"/>
              </a:spcBef>
            </a:pPr>
            <a:r>
              <a:rPr lang="en-US" dirty="0" smtClean="0">
                <a:solidFill>
                  <a:schemeClr val="tx2"/>
                </a:solidFill>
              </a:rPr>
              <a:t>ACP Buy-In:</a:t>
            </a:r>
          </a:p>
          <a:p>
            <a:pPr marL="688975" indent="-342900">
              <a:lnSpc>
                <a:spcPct val="120000"/>
              </a:lnSpc>
              <a:spcBef>
                <a:spcPts val="0"/>
              </a:spcBef>
            </a:pPr>
            <a:endParaRPr lang="en-US" dirty="0" smtClean="0">
              <a:solidFill>
                <a:schemeClr val="tx2"/>
              </a:solidFill>
            </a:endParaRPr>
          </a:p>
          <a:p>
            <a:pPr marL="0" indent="0">
              <a:lnSpc>
                <a:spcPct val="120000"/>
              </a:lnSpc>
              <a:spcBef>
                <a:spcPts val="0"/>
              </a:spcBef>
              <a:buNone/>
            </a:pPr>
            <a:endParaRPr lang="en-US" dirty="0" smtClean="0">
              <a:solidFill>
                <a:schemeClr val="tx2"/>
              </a:solidFill>
            </a:endParaRP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11</a:t>
            </a:fld>
            <a:endParaRPr lang="en-US">
              <a:latin typeface="Arial"/>
            </a:endParaRPr>
          </a:p>
        </p:txBody>
      </p:sp>
      <p:pic>
        <p:nvPicPr>
          <p:cNvPr id="6" name="image07.png"/>
          <p:cNvPicPr/>
          <p:nvPr/>
        </p:nvPicPr>
        <p:blipFill>
          <a:blip r:embed="rId3"/>
          <a:srcRect/>
          <a:stretch>
            <a:fillRect/>
          </a:stretch>
        </p:blipFill>
        <p:spPr>
          <a:xfrm>
            <a:off x="821634" y="3144078"/>
            <a:ext cx="7865165" cy="3713921"/>
          </a:xfrm>
          <a:prstGeom prst="rect">
            <a:avLst/>
          </a:prstGeom>
          <a:ln/>
        </p:spPr>
      </p:pic>
    </p:spTree>
    <p:extLst>
      <p:ext uri="{BB962C8B-B14F-4D97-AF65-F5344CB8AC3E}">
        <p14:creationId xmlns:p14="http://schemas.microsoft.com/office/powerpoint/2010/main" val="3367767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Findings </a:t>
            </a:r>
            <a:r>
              <a:rPr lang="en-US" dirty="0"/>
              <a:t>by Evaluation Question</a:t>
            </a:r>
          </a:p>
        </p:txBody>
      </p:sp>
      <p:sp>
        <p:nvSpPr>
          <p:cNvPr id="3" name="Content Placeholder 2"/>
          <p:cNvSpPr>
            <a:spLocks noGrp="1"/>
          </p:cNvSpPr>
          <p:nvPr>
            <p:ph idx="1"/>
          </p:nvPr>
        </p:nvSpPr>
        <p:spPr>
          <a:xfrm>
            <a:off x="457200" y="1600200"/>
            <a:ext cx="8229600" cy="4906617"/>
          </a:xfrm>
        </p:spPr>
        <p:txBody>
          <a:bodyPr numCol="1">
            <a:normAutofit/>
          </a:bodyPr>
          <a:lstStyle/>
          <a:p>
            <a:pPr marL="0" indent="0">
              <a:lnSpc>
                <a:spcPct val="120000"/>
              </a:lnSpc>
              <a:spcBef>
                <a:spcPts val="0"/>
              </a:spcBef>
              <a:buNone/>
            </a:pPr>
            <a:endParaRPr lang="en-US" sz="1500" dirty="0" smtClean="0">
              <a:solidFill>
                <a:schemeClr val="tx2"/>
              </a:solidFill>
            </a:endParaRPr>
          </a:p>
          <a:p>
            <a:pPr marL="0" indent="0">
              <a:lnSpc>
                <a:spcPct val="120000"/>
              </a:lnSpc>
              <a:spcBef>
                <a:spcPts val="0"/>
              </a:spcBef>
              <a:buNone/>
            </a:pPr>
            <a:r>
              <a:rPr lang="en-US" dirty="0" smtClean="0">
                <a:solidFill>
                  <a:schemeClr val="bg1">
                    <a:lumMod val="65000"/>
                  </a:schemeClr>
                </a:solidFill>
              </a:rPr>
              <a:t>3. </a:t>
            </a:r>
            <a:r>
              <a:rPr lang="en-US" dirty="0" smtClean="0">
                <a:solidFill>
                  <a:schemeClr val="tx2"/>
                </a:solidFill>
              </a:rPr>
              <a:t>What are students’ perceptions about ACP?</a:t>
            </a:r>
          </a:p>
          <a:p>
            <a:pPr marL="622300" indent="-182563">
              <a:lnSpc>
                <a:spcPct val="120000"/>
              </a:lnSpc>
              <a:spcBef>
                <a:spcPts val="0"/>
              </a:spcBef>
            </a:pPr>
            <a:r>
              <a:rPr lang="en-US" dirty="0" smtClean="0">
                <a:solidFill>
                  <a:schemeClr val="tx2"/>
                </a:solidFill>
              </a:rPr>
              <a:t>Purpose of ACP:</a:t>
            </a:r>
          </a:p>
          <a:p>
            <a:pPr marL="896620" lvl="1" indent="-182563">
              <a:lnSpc>
                <a:spcPct val="120000"/>
              </a:lnSpc>
              <a:spcBef>
                <a:spcPts val="0"/>
              </a:spcBef>
            </a:pPr>
            <a:r>
              <a:rPr lang="en-US" dirty="0" smtClean="0">
                <a:solidFill>
                  <a:schemeClr val="tx2"/>
                </a:solidFill>
              </a:rPr>
              <a:t>Preparing for one’s future, not just preparing for college</a:t>
            </a:r>
            <a:endParaRPr lang="en-US" dirty="0">
              <a:solidFill>
                <a:schemeClr val="tx2"/>
              </a:solidFill>
            </a:endParaRPr>
          </a:p>
          <a:p>
            <a:pPr marL="622300" indent="-182563">
              <a:lnSpc>
                <a:spcPct val="120000"/>
              </a:lnSpc>
              <a:spcBef>
                <a:spcPts val="0"/>
              </a:spcBef>
            </a:pPr>
            <a:r>
              <a:rPr lang="en-US" dirty="0" smtClean="0">
                <a:solidFill>
                  <a:schemeClr val="tx2"/>
                </a:solidFill>
              </a:rPr>
              <a:t>Value of ACP:</a:t>
            </a:r>
          </a:p>
          <a:p>
            <a:pPr marL="896620" lvl="1" indent="-182563">
              <a:lnSpc>
                <a:spcPct val="120000"/>
              </a:lnSpc>
              <a:spcBef>
                <a:spcPts val="0"/>
              </a:spcBef>
            </a:pPr>
            <a:r>
              <a:rPr lang="en-US" dirty="0" smtClean="0">
                <a:solidFill>
                  <a:schemeClr val="tx2"/>
                </a:solidFill>
              </a:rPr>
              <a:t>Nearly all agreed with ACP value overall</a:t>
            </a:r>
          </a:p>
          <a:p>
            <a:pPr marL="896620" lvl="1" indent="-182563">
              <a:lnSpc>
                <a:spcPct val="120000"/>
              </a:lnSpc>
              <a:spcBef>
                <a:spcPts val="0"/>
              </a:spcBef>
            </a:pPr>
            <a:r>
              <a:rPr lang="en-US" dirty="0" smtClean="0">
                <a:solidFill>
                  <a:schemeClr val="tx2"/>
                </a:solidFill>
              </a:rPr>
              <a:t>Different opinions of ACP individual components:</a:t>
            </a:r>
          </a:p>
          <a:p>
            <a:pPr marL="1170940" lvl="2" indent="-182563">
              <a:lnSpc>
                <a:spcPct val="120000"/>
              </a:lnSpc>
              <a:spcBef>
                <a:spcPts val="0"/>
              </a:spcBef>
            </a:pPr>
            <a:r>
              <a:rPr lang="en-US" dirty="0" smtClean="0">
                <a:solidFill>
                  <a:schemeClr val="tx2"/>
                </a:solidFill>
              </a:rPr>
              <a:t>More value: resume writing, personal finance, apprenticeships and hands-on career exploration</a:t>
            </a:r>
          </a:p>
          <a:p>
            <a:pPr marL="1170940" lvl="2" indent="-182563">
              <a:lnSpc>
                <a:spcPct val="120000"/>
              </a:lnSpc>
              <a:spcBef>
                <a:spcPts val="0"/>
              </a:spcBef>
            </a:pPr>
            <a:r>
              <a:rPr lang="en-US" dirty="0" smtClean="0">
                <a:solidFill>
                  <a:schemeClr val="tx2"/>
                </a:solidFill>
              </a:rPr>
              <a:t>Less value: soft-skill work</a:t>
            </a:r>
          </a:p>
          <a:p>
            <a:pPr marL="1170940" lvl="2" indent="-182563">
              <a:lnSpc>
                <a:spcPct val="120000"/>
              </a:lnSpc>
              <a:spcBef>
                <a:spcPts val="0"/>
              </a:spcBef>
            </a:pPr>
            <a:r>
              <a:rPr lang="en-US" dirty="0" smtClean="0">
                <a:solidFill>
                  <a:schemeClr val="tx2"/>
                </a:solidFill>
              </a:rPr>
              <a:t>Varied: dedicated time for ACP delivery</a:t>
            </a:r>
          </a:p>
          <a:p>
            <a:pPr marL="622300" indent="-182563">
              <a:lnSpc>
                <a:spcPct val="120000"/>
              </a:lnSpc>
              <a:spcBef>
                <a:spcPts val="0"/>
              </a:spcBef>
            </a:pPr>
            <a:r>
              <a:rPr lang="en-US" dirty="0" smtClean="0">
                <a:solidFill>
                  <a:schemeClr val="tx2"/>
                </a:solidFill>
              </a:rPr>
              <a:t>Suggestion:</a:t>
            </a:r>
          </a:p>
          <a:p>
            <a:pPr marL="896620" lvl="1" indent="-182563">
              <a:lnSpc>
                <a:spcPct val="120000"/>
              </a:lnSpc>
              <a:spcBef>
                <a:spcPts val="0"/>
              </a:spcBef>
            </a:pPr>
            <a:r>
              <a:rPr lang="en-US" dirty="0" smtClean="0">
                <a:solidFill>
                  <a:schemeClr val="tx2"/>
                </a:solidFill>
              </a:rPr>
              <a:t>ACP should be rigorous and personalized</a:t>
            </a: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12</a:t>
            </a:fld>
            <a:endParaRPr lang="en-US">
              <a:latin typeface="Arial"/>
            </a:endParaRPr>
          </a:p>
        </p:txBody>
      </p:sp>
    </p:spTree>
    <p:extLst>
      <p:ext uri="{BB962C8B-B14F-4D97-AF65-F5344CB8AC3E}">
        <p14:creationId xmlns:p14="http://schemas.microsoft.com/office/powerpoint/2010/main" val="771304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Findings </a:t>
            </a:r>
            <a:r>
              <a:rPr lang="en-US" dirty="0"/>
              <a:t>by Evaluation Question</a:t>
            </a:r>
          </a:p>
        </p:txBody>
      </p:sp>
      <p:sp>
        <p:nvSpPr>
          <p:cNvPr id="3" name="Content Placeholder 2"/>
          <p:cNvSpPr>
            <a:spLocks noGrp="1"/>
          </p:cNvSpPr>
          <p:nvPr>
            <p:ph idx="1"/>
          </p:nvPr>
        </p:nvSpPr>
        <p:spPr>
          <a:xfrm>
            <a:off x="457200" y="1600200"/>
            <a:ext cx="8229600" cy="4101353"/>
          </a:xfrm>
        </p:spPr>
        <p:txBody>
          <a:bodyPr numCol="1">
            <a:normAutofit/>
          </a:bodyPr>
          <a:lstStyle/>
          <a:p>
            <a:pPr marL="0" indent="0">
              <a:lnSpc>
                <a:spcPct val="120000"/>
              </a:lnSpc>
              <a:spcBef>
                <a:spcPts val="0"/>
              </a:spcBef>
              <a:buNone/>
            </a:pPr>
            <a:endParaRPr lang="en-US" sz="1500" dirty="0">
              <a:solidFill>
                <a:schemeClr val="tx2"/>
              </a:solidFill>
            </a:endParaRPr>
          </a:p>
          <a:p>
            <a:pPr marL="0" indent="0">
              <a:lnSpc>
                <a:spcPct val="120000"/>
              </a:lnSpc>
              <a:spcBef>
                <a:spcPts val="0"/>
              </a:spcBef>
              <a:buNone/>
            </a:pPr>
            <a:r>
              <a:rPr lang="en-US" dirty="0" smtClean="0">
                <a:solidFill>
                  <a:schemeClr val="bg1">
                    <a:lumMod val="65000"/>
                  </a:schemeClr>
                </a:solidFill>
              </a:rPr>
              <a:t>4. </a:t>
            </a:r>
            <a:r>
              <a:rPr lang="en-US" dirty="0" smtClean="0">
                <a:solidFill>
                  <a:schemeClr val="tx2"/>
                </a:solidFill>
              </a:rPr>
              <a:t>What are parent/family perceptions of ACP?</a:t>
            </a:r>
          </a:p>
          <a:p>
            <a:pPr marL="622300" indent="-182563">
              <a:lnSpc>
                <a:spcPct val="120000"/>
              </a:lnSpc>
              <a:spcBef>
                <a:spcPts val="0"/>
              </a:spcBef>
            </a:pPr>
            <a:r>
              <a:rPr lang="en-US" dirty="0" smtClean="0">
                <a:solidFill>
                  <a:schemeClr val="tx2"/>
                </a:solidFill>
              </a:rPr>
              <a:t>Limited ability to obtain these perceptions</a:t>
            </a:r>
          </a:p>
          <a:p>
            <a:pPr marL="622300" indent="-182563">
              <a:lnSpc>
                <a:spcPct val="120000"/>
              </a:lnSpc>
              <a:spcBef>
                <a:spcPts val="0"/>
              </a:spcBef>
            </a:pPr>
            <a:r>
              <a:rPr lang="en-US" dirty="0" smtClean="0">
                <a:solidFill>
                  <a:schemeClr val="tx2"/>
                </a:solidFill>
              </a:rPr>
              <a:t>Families generally don’t know much about it yet</a:t>
            </a:r>
          </a:p>
          <a:p>
            <a:pPr marL="622300" indent="-182563">
              <a:lnSpc>
                <a:spcPct val="120000"/>
              </a:lnSpc>
              <a:spcBef>
                <a:spcPts val="0"/>
              </a:spcBef>
            </a:pPr>
            <a:r>
              <a:rPr lang="en-US" dirty="0" smtClean="0">
                <a:solidFill>
                  <a:schemeClr val="tx2"/>
                </a:solidFill>
              </a:rPr>
              <a:t>Mixed opinions on level of ACP engagement</a:t>
            </a:r>
          </a:p>
          <a:p>
            <a:pPr marL="622300" indent="-182563">
              <a:lnSpc>
                <a:spcPct val="120000"/>
              </a:lnSpc>
              <a:spcBef>
                <a:spcPts val="0"/>
              </a:spcBef>
            </a:pPr>
            <a:r>
              <a:rPr lang="en-US" dirty="0" smtClean="0">
                <a:solidFill>
                  <a:schemeClr val="tx2"/>
                </a:solidFill>
              </a:rPr>
              <a:t>Many wanted increased communication regarding ACP practices</a:t>
            </a:r>
            <a:endParaRPr lang="en-US" dirty="0">
              <a:solidFill>
                <a:schemeClr val="tx2"/>
              </a:solidFill>
            </a:endParaRPr>
          </a:p>
          <a:p>
            <a:pPr marL="0" indent="0">
              <a:lnSpc>
                <a:spcPct val="120000"/>
              </a:lnSpc>
              <a:spcBef>
                <a:spcPts val="0"/>
              </a:spcBef>
              <a:buNone/>
            </a:pPr>
            <a:endParaRPr lang="en-US" dirty="0" smtClean="0">
              <a:solidFill>
                <a:schemeClr val="tx2"/>
              </a:solidFill>
            </a:endParaRP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13</a:t>
            </a:fld>
            <a:endParaRPr lang="en-US">
              <a:latin typeface="Arial"/>
            </a:endParaRPr>
          </a:p>
        </p:txBody>
      </p:sp>
    </p:spTree>
    <p:extLst>
      <p:ext uri="{BB962C8B-B14F-4D97-AF65-F5344CB8AC3E}">
        <p14:creationId xmlns:p14="http://schemas.microsoft.com/office/powerpoint/2010/main" val="1321823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Findings </a:t>
            </a:r>
            <a:r>
              <a:rPr lang="en-US" dirty="0"/>
              <a:t>by Evaluation Question</a:t>
            </a:r>
          </a:p>
        </p:txBody>
      </p:sp>
      <p:sp>
        <p:nvSpPr>
          <p:cNvPr id="3" name="Content Placeholder 2"/>
          <p:cNvSpPr>
            <a:spLocks noGrp="1"/>
          </p:cNvSpPr>
          <p:nvPr>
            <p:ph idx="1"/>
          </p:nvPr>
        </p:nvSpPr>
        <p:spPr>
          <a:xfrm>
            <a:off x="457200" y="1600200"/>
            <a:ext cx="8229600" cy="4101353"/>
          </a:xfrm>
        </p:spPr>
        <p:txBody>
          <a:bodyPr numCol="1">
            <a:normAutofit/>
          </a:bodyPr>
          <a:lstStyle/>
          <a:p>
            <a:pPr marL="0" indent="0">
              <a:lnSpc>
                <a:spcPct val="120000"/>
              </a:lnSpc>
              <a:spcBef>
                <a:spcPts val="0"/>
              </a:spcBef>
              <a:buNone/>
            </a:pPr>
            <a:endParaRPr lang="en-US" sz="1500" dirty="0" smtClean="0">
              <a:solidFill>
                <a:schemeClr val="tx2"/>
              </a:solidFill>
            </a:endParaRPr>
          </a:p>
          <a:p>
            <a:pPr marL="0" indent="0">
              <a:lnSpc>
                <a:spcPct val="120000"/>
              </a:lnSpc>
              <a:spcBef>
                <a:spcPts val="0"/>
              </a:spcBef>
              <a:buNone/>
            </a:pPr>
            <a:r>
              <a:rPr lang="en-US" dirty="0" smtClean="0">
                <a:solidFill>
                  <a:schemeClr val="bg1">
                    <a:lumMod val="65000"/>
                  </a:schemeClr>
                </a:solidFill>
              </a:rPr>
              <a:t>5. </a:t>
            </a:r>
            <a:r>
              <a:rPr lang="en-US" dirty="0" smtClean="0">
                <a:solidFill>
                  <a:schemeClr val="tx2"/>
                </a:solidFill>
              </a:rPr>
              <a:t>How are CESA partners serving districts around ACP?</a:t>
            </a:r>
          </a:p>
          <a:p>
            <a:pPr marL="622300" indent="-182563">
              <a:lnSpc>
                <a:spcPct val="120000"/>
              </a:lnSpc>
              <a:spcBef>
                <a:spcPts val="0"/>
              </a:spcBef>
            </a:pPr>
            <a:r>
              <a:rPr lang="en-US" dirty="0" smtClean="0">
                <a:solidFill>
                  <a:schemeClr val="tx2"/>
                </a:solidFill>
              </a:rPr>
              <a:t>At least 77 trainings serving around 75% of districts in each CESA through a variety of means</a:t>
            </a:r>
          </a:p>
          <a:p>
            <a:pPr marL="622300" indent="-182563">
              <a:lnSpc>
                <a:spcPct val="120000"/>
              </a:lnSpc>
              <a:spcBef>
                <a:spcPts val="0"/>
              </a:spcBef>
            </a:pPr>
            <a:r>
              <a:rPr lang="en-US" dirty="0" smtClean="0">
                <a:solidFill>
                  <a:schemeClr val="tx2"/>
                </a:solidFill>
              </a:rPr>
              <a:t>Topics varied: ACP basics, team work time, Career Cruising, collaboration with other districts</a:t>
            </a:r>
          </a:p>
          <a:p>
            <a:pPr marL="622300" indent="-182563">
              <a:lnSpc>
                <a:spcPct val="120000"/>
              </a:lnSpc>
              <a:spcBef>
                <a:spcPts val="0"/>
              </a:spcBef>
            </a:pPr>
            <a:r>
              <a:rPr lang="en-US" dirty="0" smtClean="0">
                <a:solidFill>
                  <a:schemeClr val="tx2"/>
                </a:solidFill>
              </a:rPr>
              <a:t>Training needs:</a:t>
            </a:r>
          </a:p>
          <a:p>
            <a:pPr marL="896620" lvl="1" indent="-182563">
              <a:lnSpc>
                <a:spcPct val="120000"/>
              </a:lnSpc>
              <a:spcBef>
                <a:spcPts val="0"/>
              </a:spcBef>
            </a:pPr>
            <a:r>
              <a:rPr lang="en-US" dirty="0" smtClean="0">
                <a:solidFill>
                  <a:schemeClr val="tx2"/>
                </a:solidFill>
              </a:rPr>
              <a:t>Increasing buy-in, incorporating ACP in regular curriculum, core content teacher training</a:t>
            </a:r>
            <a:endParaRPr lang="en-US" dirty="0">
              <a:solidFill>
                <a:schemeClr val="tx2"/>
              </a:solidFill>
            </a:endParaRPr>
          </a:p>
          <a:p>
            <a:pPr marL="0" indent="0">
              <a:lnSpc>
                <a:spcPct val="120000"/>
              </a:lnSpc>
              <a:spcBef>
                <a:spcPts val="0"/>
              </a:spcBef>
              <a:buNone/>
            </a:pPr>
            <a:endParaRPr lang="en-US" dirty="0" smtClean="0">
              <a:solidFill>
                <a:schemeClr val="tx2"/>
              </a:solidFill>
            </a:endParaRP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14</a:t>
            </a:fld>
            <a:endParaRPr lang="en-US">
              <a:latin typeface="Arial"/>
            </a:endParaRPr>
          </a:p>
        </p:txBody>
      </p:sp>
    </p:spTree>
    <p:extLst>
      <p:ext uri="{BB962C8B-B14F-4D97-AF65-F5344CB8AC3E}">
        <p14:creationId xmlns:p14="http://schemas.microsoft.com/office/powerpoint/2010/main" val="110680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Findings by Evaluation Question</a:t>
            </a:r>
            <a:endParaRPr lang="en-US" dirty="0"/>
          </a:p>
        </p:txBody>
      </p:sp>
      <p:sp>
        <p:nvSpPr>
          <p:cNvPr id="3" name="Content Placeholder 2"/>
          <p:cNvSpPr>
            <a:spLocks noGrp="1"/>
          </p:cNvSpPr>
          <p:nvPr>
            <p:ph idx="1"/>
          </p:nvPr>
        </p:nvSpPr>
        <p:spPr>
          <a:xfrm>
            <a:off x="457200" y="1600200"/>
            <a:ext cx="8229600" cy="4787348"/>
          </a:xfrm>
        </p:spPr>
        <p:txBody>
          <a:bodyPr numCol="1">
            <a:normAutofit/>
          </a:bodyPr>
          <a:lstStyle/>
          <a:p>
            <a:pPr marL="0" indent="0">
              <a:lnSpc>
                <a:spcPct val="120000"/>
              </a:lnSpc>
              <a:spcBef>
                <a:spcPts val="0"/>
              </a:spcBef>
              <a:buNone/>
            </a:pPr>
            <a:endParaRPr lang="en-US" sz="1500" dirty="0" smtClean="0">
              <a:solidFill>
                <a:schemeClr val="tx2"/>
              </a:solidFill>
            </a:endParaRPr>
          </a:p>
          <a:p>
            <a:pPr marL="0" indent="0">
              <a:lnSpc>
                <a:spcPct val="120000"/>
              </a:lnSpc>
              <a:spcBef>
                <a:spcPts val="0"/>
              </a:spcBef>
              <a:buNone/>
            </a:pPr>
            <a:r>
              <a:rPr lang="en-US" dirty="0" smtClean="0">
                <a:solidFill>
                  <a:schemeClr val="bg1">
                    <a:lumMod val="65000"/>
                  </a:schemeClr>
                </a:solidFill>
              </a:rPr>
              <a:t>6. </a:t>
            </a:r>
            <a:r>
              <a:rPr lang="en-US" dirty="0" smtClean="0">
                <a:solidFill>
                  <a:schemeClr val="tx2"/>
                </a:solidFill>
              </a:rPr>
              <a:t>What is the current state of ACP outcomes across the state?</a:t>
            </a:r>
          </a:p>
          <a:p>
            <a:pPr marL="622300" indent="-182563">
              <a:lnSpc>
                <a:spcPct val="120000"/>
              </a:lnSpc>
              <a:spcBef>
                <a:spcPts val="0"/>
              </a:spcBef>
            </a:pPr>
            <a:r>
              <a:rPr lang="en-US" dirty="0" smtClean="0">
                <a:solidFill>
                  <a:schemeClr val="tx2"/>
                </a:solidFill>
              </a:rPr>
              <a:t>Outputs examined:</a:t>
            </a:r>
          </a:p>
          <a:p>
            <a:pPr marL="896620" lvl="1" indent="-182563">
              <a:lnSpc>
                <a:spcPct val="120000"/>
              </a:lnSpc>
              <a:spcBef>
                <a:spcPts val="0"/>
              </a:spcBef>
            </a:pPr>
            <a:r>
              <a:rPr lang="en-US" dirty="0" smtClean="0">
                <a:solidFill>
                  <a:schemeClr val="tx2"/>
                </a:solidFill>
              </a:rPr>
              <a:t>Advanced course enrollment, AP/IB enrollment</a:t>
            </a:r>
          </a:p>
          <a:p>
            <a:pPr marL="622300" indent="-182563">
              <a:lnSpc>
                <a:spcPct val="120000"/>
              </a:lnSpc>
              <a:spcBef>
                <a:spcPts val="0"/>
              </a:spcBef>
            </a:pPr>
            <a:r>
              <a:rPr lang="en-US" dirty="0" smtClean="0">
                <a:solidFill>
                  <a:schemeClr val="tx2"/>
                </a:solidFill>
              </a:rPr>
              <a:t>Short-term outcomes examined:</a:t>
            </a:r>
          </a:p>
          <a:p>
            <a:pPr marL="896620" lvl="1" indent="-182563">
              <a:lnSpc>
                <a:spcPct val="120000"/>
              </a:lnSpc>
              <a:spcBef>
                <a:spcPts val="0"/>
              </a:spcBef>
            </a:pPr>
            <a:r>
              <a:rPr lang="en-US" dirty="0" smtClean="0">
                <a:solidFill>
                  <a:schemeClr val="tx2"/>
                </a:solidFill>
              </a:rPr>
              <a:t>Attendance rate, suspension rate</a:t>
            </a:r>
          </a:p>
          <a:p>
            <a:pPr marL="622300" indent="-182563">
              <a:lnSpc>
                <a:spcPct val="120000"/>
              </a:lnSpc>
              <a:spcBef>
                <a:spcPts val="0"/>
              </a:spcBef>
            </a:pPr>
            <a:r>
              <a:rPr lang="en-US" dirty="0" smtClean="0">
                <a:solidFill>
                  <a:schemeClr val="tx2"/>
                </a:solidFill>
              </a:rPr>
              <a:t>Intermediate-term outcomes examined:</a:t>
            </a:r>
          </a:p>
          <a:p>
            <a:pPr marL="896620" lvl="1" indent="-182563">
              <a:lnSpc>
                <a:spcPct val="120000"/>
              </a:lnSpc>
              <a:spcBef>
                <a:spcPts val="0"/>
              </a:spcBef>
            </a:pPr>
            <a:r>
              <a:rPr lang="en-US" dirty="0" smtClean="0">
                <a:solidFill>
                  <a:schemeClr val="tx2"/>
                </a:solidFill>
              </a:rPr>
              <a:t>ACT college readiness, ACT </a:t>
            </a:r>
            <a:r>
              <a:rPr lang="en-US" dirty="0" err="1" smtClean="0">
                <a:solidFill>
                  <a:schemeClr val="tx2"/>
                </a:solidFill>
              </a:rPr>
              <a:t>WorkKeys</a:t>
            </a:r>
            <a:r>
              <a:rPr lang="en-US" smtClean="0">
                <a:solidFill>
                  <a:schemeClr val="tx2"/>
                </a:solidFill>
              </a:rPr>
              <a:t> career </a:t>
            </a:r>
            <a:r>
              <a:rPr lang="en-US" dirty="0" smtClean="0">
                <a:solidFill>
                  <a:schemeClr val="tx2"/>
                </a:solidFill>
              </a:rPr>
              <a:t>readiness, AP exam pass rates, drop-out rates, post-secondary enrollment</a:t>
            </a:r>
          </a:p>
          <a:p>
            <a:pPr marL="622300" indent="-182563">
              <a:lnSpc>
                <a:spcPct val="120000"/>
              </a:lnSpc>
              <a:spcBef>
                <a:spcPts val="0"/>
              </a:spcBef>
            </a:pPr>
            <a:r>
              <a:rPr lang="en-US" dirty="0" smtClean="0">
                <a:solidFill>
                  <a:schemeClr val="tx2"/>
                </a:solidFill>
              </a:rPr>
              <a:t>Will strive to include others based on data availability</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15</a:t>
            </a:fld>
            <a:endParaRPr lang="en-US">
              <a:latin typeface="Arial"/>
            </a:endParaRPr>
          </a:p>
        </p:txBody>
      </p:sp>
    </p:spTree>
    <p:extLst>
      <p:ext uri="{BB962C8B-B14F-4D97-AF65-F5344CB8AC3E}">
        <p14:creationId xmlns:p14="http://schemas.microsoft.com/office/powerpoint/2010/main" val="3352404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457200" y="1600200"/>
            <a:ext cx="8229600" cy="4101353"/>
          </a:xfrm>
        </p:spPr>
        <p:txBody>
          <a:bodyPr numCol="1">
            <a:normAutofit/>
          </a:bodyPr>
          <a:lstStyle/>
          <a:p>
            <a:pPr marL="0" indent="0">
              <a:lnSpc>
                <a:spcPct val="120000"/>
              </a:lnSpc>
              <a:spcBef>
                <a:spcPts val="0"/>
              </a:spcBef>
              <a:buNone/>
            </a:pPr>
            <a:endParaRPr lang="en-US" sz="1500" dirty="0" smtClean="0">
              <a:solidFill>
                <a:schemeClr val="tx2"/>
              </a:solidFill>
            </a:endParaRPr>
          </a:p>
          <a:p>
            <a:pPr indent="-285750">
              <a:lnSpc>
                <a:spcPct val="120000"/>
              </a:lnSpc>
              <a:spcBef>
                <a:spcPts val="0"/>
              </a:spcBef>
              <a:buFont typeface="Wingdings" panose="05000000000000000000" pitchFamily="2" charset="2"/>
              <a:buChar char="§"/>
            </a:pPr>
            <a:r>
              <a:rPr lang="en-US" sz="3200" dirty="0" smtClean="0">
                <a:solidFill>
                  <a:schemeClr val="tx2"/>
                </a:solidFill>
              </a:rPr>
              <a:t>Administrator buy-in is key to program success.</a:t>
            </a:r>
          </a:p>
          <a:p>
            <a:pPr indent="-285750">
              <a:lnSpc>
                <a:spcPct val="120000"/>
              </a:lnSpc>
              <a:spcBef>
                <a:spcPts val="0"/>
              </a:spcBef>
              <a:buFont typeface="Wingdings" panose="05000000000000000000" pitchFamily="2" charset="2"/>
              <a:buChar char="§"/>
            </a:pPr>
            <a:r>
              <a:rPr lang="en-US" sz="3200" dirty="0" smtClean="0">
                <a:solidFill>
                  <a:schemeClr val="tx2"/>
                </a:solidFill>
              </a:rPr>
              <a:t>Some </a:t>
            </a:r>
            <a:r>
              <a:rPr lang="en-US" sz="3200" dirty="0">
                <a:solidFill>
                  <a:schemeClr val="tx2"/>
                </a:solidFill>
              </a:rPr>
              <a:t>teachers still resist ACP based on fears of increased workload and lack of </a:t>
            </a:r>
            <a:r>
              <a:rPr lang="en-US" sz="3200" dirty="0" smtClean="0">
                <a:solidFill>
                  <a:schemeClr val="tx2"/>
                </a:solidFill>
              </a:rPr>
              <a:t>expertise.</a:t>
            </a:r>
          </a:p>
          <a:p>
            <a:pPr marL="0" indent="0">
              <a:lnSpc>
                <a:spcPct val="120000"/>
              </a:lnSpc>
              <a:spcBef>
                <a:spcPts val="0"/>
              </a:spcBef>
              <a:buNone/>
            </a:pPr>
            <a:endParaRPr lang="en-US" sz="3200" dirty="0">
              <a:solidFill>
                <a:schemeClr val="tx2"/>
              </a:solidFill>
            </a:endParaRPr>
          </a:p>
          <a:p>
            <a:pPr indent="-285750">
              <a:lnSpc>
                <a:spcPct val="120000"/>
              </a:lnSpc>
              <a:spcBef>
                <a:spcPts val="0"/>
              </a:spcBef>
              <a:buFont typeface="Wingdings" panose="05000000000000000000" pitchFamily="2" charset="2"/>
              <a:buChar char="§"/>
            </a:pPr>
            <a:endParaRPr lang="en-US" sz="3200" dirty="0" smtClean="0">
              <a:solidFill>
                <a:schemeClr val="tx2"/>
              </a:solidFill>
            </a:endParaRP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16</a:t>
            </a:fld>
            <a:endParaRPr lang="en-US">
              <a:latin typeface="Arial"/>
            </a:endParaRPr>
          </a:p>
        </p:txBody>
      </p:sp>
    </p:spTree>
    <p:extLst>
      <p:ext uri="{BB962C8B-B14F-4D97-AF65-F5344CB8AC3E}">
        <p14:creationId xmlns:p14="http://schemas.microsoft.com/office/powerpoint/2010/main" val="3013778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457200" y="1600200"/>
            <a:ext cx="8229600" cy="4101353"/>
          </a:xfrm>
        </p:spPr>
        <p:txBody>
          <a:bodyPr numCol="1">
            <a:normAutofit/>
          </a:bodyPr>
          <a:lstStyle/>
          <a:p>
            <a:pPr marL="0" indent="0">
              <a:lnSpc>
                <a:spcPct val="120000"/>
              </a:lnSpc>
              <a:spcBef>
                <a:spcPts val="0"/>
              </a:spcBef>
              <a:buNone/>
            </a:pPr>
            <a:endParaRPr lang="en-US" sz="1500" dirty="0" smtClean="0">
              <a:solidFill>
                <a:schemeClr val="tx2"/>
              </a:solidFill>
            </a:endParaRPr>
          </a:p>
          <a:p>
            <a:pPr indent="-285750">
              <a:lnSpc>
                <a:spcPct val="120000"/>
              </a:lnSpc>
              <a:spcBef>
                <a:spcPts val="0"/>
              </a:spcBef>
              <a:buFont typeface="Wingdings" panose="05000000000000000000" pitchFamily="2" charset="2"/>
              <a:buChar char="§"/>
            </a:pPr>
            <a:r>
              <a:rPr lang="en-US" sz="3200" dirty="0">
                <a:solidFill>
                  <a:schemeClr val="tx2"/>
                </a:solidFill>
              </a:rPr>
              <a:t>Some stakeholders are uncertain and suspicious about the future of ACP, compliance and monitoring.</a:t>
            </a:r>
          </a:p>
          <a:p>
            <a:pPr indent="-285750">
              <a:lnSpc>
                <a:spcPct val="120000"/>
              </a:lnSpc>
              <a:spcBef>
                <a:spcPts val="0"/>
              </a:spcBef>
              <a:buFont typeface="Wingdings" panose="05000000000000000000" pitchFamily="2" charset="2"/>
              <a:buChar char="§"/>
            </a:pPr>
            <a:r>
              <a:rPr lang="en-US" sz="3200" dirty="0" smtClean="0">
                <a:solidFill>
                  <a:schemeClr val="tx2"/>
                </a:solidFill>
              </a:rPr>
              <a:t>Educators value the opportunity to share materials and strategies for ACP across districts.</a:t>
            </a: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17</a:t>
            </a:fld>
            <a:endParaRPr lang="en-US">
              <a:latin typeface="Arial"/>
            </a:endParaRPr>
          </a:p>
        </p:txBody>
      </p:sp>
    </p:spTree>
    <p:extLst>
      <p:ext uri="{BB962C8B-B14F-4D97-AF65-F5344CB8AC3E}">
        <p14:creationId xmlns:p14="http://schemas.microsoft.com/office/powerpoint/2010/main" val="137758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457200" y="1600200"/>
            <a:ext cx="8229600" cy="4101353"/>
          </a:xfrm>
        </p:spPr>
        <p:txBody>
          <a:bodyPr numCol="1">
            <a:normAutofit fontScale="92500" lnSpcReduction="20000"/>
          </a:bodyPr>
          <a:lstStyle/>
          <a:p>
            <a:pPr marL="0" indent="0">
              <a:lnSpc>
                <a:spcPct val="120000"/>
              </a:lnSpc>
              <a:spcBef>
                <a:spcPts val="0"/>
              </a:spcBef>
              <a:buNone/>
            </a:pPr>
            <a:endParaRPr lang="en-US" sz="1500" dirty="0" smtClean="0">
              <a:solidFill>
                <a:schemeClr val="tx2"/>
              </a:solidFill>
            </a:endParaRPr>
          </a:p>
          <a:p>
            <a:pPr indent="-285750">
              <a:lnSpc>
                <a:spcPct val="120000"/>
              </a:lnSpc>
              <a:spcBef>
                <a:spcPts val="0"/>
              </a:spcBef>
              <a:buFont typeface="Wingdings" panose="05000000000000000000" pitchFamily="2" charset="2"/>
              <a:buChar char="§"/>
            </a:pPr>
            <a:r>
              <a:rPr lang="en-US" sz="3200" dirty="0" smtClean="0">
                <a:solidFill>
                  <a:schemeClr val="tx2"/>
                </a:solidFill>
              </a:rPr>
              <a:t>Students value ACP programming and want it to be rigorous, encompassing, and personalized.</a:t>
            </a:r>
          </a:p>
          <a:p>
            <a:pPr indent="-285750">
              <a:lnSpc>
                <a:spcPct val="120000"/>
              </a:lnSpc>
              <a:spcBef>
                <a:spcPts val="0"/>
              </a:spcBef>
              <a:buFont typeface="Wingdings" panose="05000000000000000000" pitchFamily="2" charset="2"/>
              <a:buChar char="§"/>
            </a:pPr>
            <a:r>
              <a:rPr lang="en-US" sz="3200" dirty="0">
                <a:solidFill>
                  <a:schemeClr val="tx2"/>
                </a:solidFill>
              </a:rPr>
              <a:t>Students often do not see the full reach of ACP outside of dedicated ACP time</a:t>
            </a:r>
            <a:r>
              <a:rPr lang="en-US" sz="3200" dirty="0" smtClean="0">
                <a:solidFill>
                  <a:schemeClr val="tx2"/>
                </a:solidFill>
              </a:rPr>
              <a:t>.</a:t>
            </a:r>
          </a:p>
          <a:p>
            <a:pPr indent="-285750">
              <a:lnSpc>
                <a:spcPct val="120000"/>
              </a:lnSpc>
              <a:spcBef>
                <a:spcPts val="0"/>
              </a:spcBef>
              <a:buFont typeface="Wingdings" panose="05000000000000000000" pitchFamily="2" charset="2"/>
              <a:buChar char="§"/>
            </a:pPr>
            <a:r>
              <a:rPr lang="en-US" sz="3200" dirty="0">
                <a:solidFill>
                  <a:schemeClr val="tx2"/>
                </a:solidFill>
              </a:rPr>
              <a:t>Parents’ knowledge of ACP is generally low; parents want to know what they can do to better support their children.</a:t>
            </a:r>
          </a:p>
          <a:p>
            <a:pPr indent="-285750">
              <a:lnSpc>
                <a:spcPct val="120000"/>
              </a:lnSpc>
              <a:spcBef>
                <a:spcPts val="0"/>
              </a:spcBef>
              <a:buFont typeface="Wingdings" panose="05000000000000000000" pitchFamily="2" charset="2"/>
              <a:buChar char="§"/>
            </a:pPr>
            <a:endParaRPr lang="en-US" sz="3200" dirty="0">
              <a:solidFill>
                <a:schemeClr val="tx2"/>
              </a:solidFill>
            </a:endParaRPr>
          </a:p>
          <a:p>
            <a:pPr marL="0" indent="0">
              <a:lnSpc>
                <a:spcPct val="120000"/>
              </a:lnSpc>
              <a:spcBef>
                <a:spcPts val="0"/>
              </a:spcBef>
              <a:buNone/>
            </a:pPr>
            <a:endParaRPr lang="en-US" sz="3200" dirty="0" smtClean="0">
              <a:solidFill>
                <a:schemeClr val="tx2"/>
              </a:solidFill>
            </a:endParaRP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18</a:t>
            </a:fld>
            <a:endParaRPr lang="en-US">
              <a:latin typeface="Arial"/>
            </a:endParaRPr>
          </a:p>
        </p:txBody>
      </p:sp>
    </p:spTree>
    <p:extLst>
      <p:ext uri="{BB962C8B-B14F-4D97-AF65-F5344CB8AC3E}">
        <p14:creationId xmlns:p14="http://schemas.microsoft.com/office/powerpoint/2010/main" val="2308996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457200" y="1600200"/>
            <a:ext cx="8229600" cy="4101353"/>
          </a:xfrm>
        </p:spPr>
        <p:txBody>
          <a:bodyPr numCol="1">
            <a:normAutofit/>
          </a:bodyPr>
          <a:lstStyle/>
          <a:p>
            <a:pPr marL="0" indent="0">
              <a:lnSpc>
                <a:spcPct val="120000"/>
              </a:lnSpc>
              <a:spcBef>
                <a:spcPts val="0"/>
              </a:spcBef>
              <a:buNone/>
            </a:pPr>
            <a:endParaRPr lang="en-US" sz="1500" dirty="0" smtClean="0">
              <a:solidFill>
                <a:schemeClr val="tx2"/>
              </a:solidFill>
            </a:endParaRPr>
          </a:p>
          <a:p>
            <a:pPr indent="-285750">
              <a:lnSpc>
                <a:spcPct val="120000"/>
              </a:lnSpc>
              <a:spcBef>
                <a:spcPts val="0"/>
              </a:spcBef>
              <a:buFont typeface="Wingdings" panose="05000000000000000000" pitchFamily="2" charset="2"/>
              <a:buChar char="§"/>
            </a:pPr>
            <a:r>
              <a:rPr lang="en-US" sz="3200" dirty="0" smtClean="0">
                <a:solidFill>
                  <a:schemeClr val="tx2"/>
                </a:solidFill>
              </a:rPr>
              <a:t>Districts experience difficulties in sharing knowledge about ACP with local and regional businesses.</a:t>
            </a:r>
          </a:p>
          <a:p>
            <a:pPr indent="-285750">
              <a:lnSpc>
                <a:spcPct val="120000"/>
              </a:lnSpc>
              <a:spcBef>
                <a:spcPts val="0"/>
              </a:spcBef>
              <a:buFont typeface="Wingdings" panose="05000000000000000000" pitchFamily="2" charset="2"/>
              <a:buChar char="§"/>
            </a:pPr>
            <a:r>
              <a:rPr lang="en-US" sz="3200" dirty="0">
                <a:solidFill>
                  <a:schemeClr val="tx2"/>
                </a:solidFill>
              </a:rPr>
              <a:t>Districts want to better understand and communicate about outcomes.</a:t>
            </a:r>
          </a:p>
          <a:p>
            <a:pPr marL="0" indent="0">
              <a:lnSpc>
                <a:spcPct val="120000"/>
              </a:lnSpc>
              <a:spcBef>
                <a:spcPts val="0"/>
              </a:spcBef>
              <a:buNone/>
            </a:pPr>
            <a:endParaRPr lang="en-US" sz="3200" dirty="0" smtClean="0">
              <a:solidFill>
                <a:schemeClr val="tx2"/>
              </a:solidFill>
            </a:endParaRP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19</a:t>
            </a:fld>
            <a:endParaRPr lang="en-US">
              <a:latin typeface="Arial"/>
            </a:endParaRPr>
          </a:p>
        </p:txBody>
      </p:sp>
    </p:spTree>
    <p:extLst>
      <p:ext uri="{BB962C8B-B14F-4D97-AF65-F5344CB8AC3E}">
        <p14:creationId xmlns:p14="http://schemas.microsoft.com/office/powerpoint/2010/main" val="4063820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607" y="491323"/>
            <a:ext cx="8767223" cy="1252728"/>
          </a:xfrm>
        </p:spPr>
        <p:txBody>
          <a:bodyPr>
            <a:noAutofit/>
          </a:bodyPr>
          <a:lstStyle/>
          <a:p>
            <a:pPr algn="ctr"/>
            <a:r>
              <a:rPr lang="en-US" sz="2800" b="1" i="1" dirty="0" smtClean="0">
                <a:solidFill>
                  <a:schemeClr val="tx2"/>
                </a:solidFill>
              </a:rPr>
              <a:t>Mission: Transformative evaluation </a:t>
            </a:r>
            <a:r>
              <a:rPr lang="en-US" sz="2800" b="1" i="1" dirty="0">
                <a:solidFill>
                  <a:schemeClr val="tx2"/>
                </a:solidFill>
              </a:rPr>
              <a:t>support in direct response to the needs </a:t>
            </a:r>
            <a:r>
              <a:rPr lang="en-US" sz="2800" b="1" i="1" dirty="0" smtClean="0">
                <a:solidFill>
                  <a:schemeClr val="tx2"/>
                </a:solidFill>
              </a:rPr>
              <a:t>of PK-12 </a:t>
            </a:r>
            <a:r>
              <a:rPr lang="en-US" sz="2800" b="1" i="1" dirty="0">
                <a:solidFill>
                  <a:schemeClr val="tx2"/>
                </a:solidFill>
              </a:rPr>
              <a:t>educators and policymakers. </a:t>
            </a:r>
          </a:p>
        </p:txBody>
      </p:sp>
      <p:pic>
        <p:nvPicPr>
          <p:cNvPr id="7" name="Content Placeholder 6"/>
          <p:cNvPicPr>
            <a:picLocks noGrp="1" noChangeAspect="1"/>
          </p:cNvPicPr>
          <p:nvPr>
            <p:ph idx="1"/>
          </p:nvPr>
        </p:nvPicPr>
        <p:blipFill>
          <a:blip r:embed="rId3"/>
          <a:srcRect l="-44550" r="-44550"/>
          <a:stretch>
            <a:fillRect/>
          </a:stretch>
        </p:blipFill>
        <p:spPr>
          <a:xfrm>
            <a:off x="4993689" y="2716940"/>
            <a:ext cx="5426850" cy="3215911"/>
          </a:xfrm>
        </p:spPr>
      </p:pic>
      <p:sp>
        <p:nvSpPr>
          <p:cNvPr id="8" name="Left-Right Arrow 7"/>
          <p:cNvSpPr/>
          <p:nvPr/>
        </p:nvSpPr>
        <p:spPr>
          <a:xfrm>
            <a:off x="2738800" y="2246552"/>
            <a:ext cx="4028652" cy="85677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600" b="1" dirty="0">
                <a:solidFill>
                  <a:prstClr val="white"/>
                </a:solidFill>
                <a:latin typeface="Arial"/>
              </a:rPr>
              <a:t>Conduct high-quality evaluations</a:t>
            </a:r>
          </a:p>
        </p:txBody>
      </p:sp>
      <p:sp>
        <p:nvSpPr>
          <p:cNvPr id="9" name="Left-Right Arrow 8"/>
          <p:cNvSpPr/>
          <p:nvPr/>
        </p:nvSpPr>
        <p:spPr>
          <a:xfrm>
            <a:off x="2738800" y="3319397"/>
            <a:ext cx="3373738" cy="85677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600" b="1" dirty="0">
                <a:solidFill>
                  <a:prstClr val="white"/>
                </a:solidFill>
                <a:latin typeface="Arial"/>
              </a:rPr>
              <a:t>Build evaluation capacity</a:t>
            </a:r>
          </a:p>
        </p:txBody>
      </p:sp>
      <p:sp>
        <p:nvSpPr>
          <p:cNvPr id="10" name="Left-Right Arrow 9"/>
          <p:cNvSpPr/>
          <p:nvPr/>
        </p:nvSpPr>
        <p:spPr>
          <a:xfrm>
            <a:off x="2738799" y="4405959"/>
            <a:ext cx="3790503" cy="85677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600" b="1" dirty="0">
                <a:solidFill>
                  <a:prstClr val="white"/>
                </a:solidFill>
                <a:latin typeface="Arial"/>
              </a:rPr>
              <a:t>Transform practice</a:t>
            </a:r>
          </a:p>
        </p:txBody>
      </p:sp>
      <p:sp>
        <p:nvSpPr>
          <p:cNvPr id="11" name="Left-Right Arrow 10"/>
          <p:cNvSpPr/>
          <p:nvPr/>
        </p:nvSpPr>
        <p:spPr>
          <a:xfrm>
            <a:off x="2738800" y="5507819"/>
            <a:ext cx="4465264" cy="85677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600" b="1" dirty="0">
                <a:solidFill>
                  <a:prstClr val="white"/>
                </a:solidFill>
                <a:latin typeface="Arial"/>
              </a:rPr>
              <a:t>Foster a community of evaluators</a:t>
            </a:r>
          </a:p>
        </p:txBody>
      </p:sp>
      <p:sp>
        <p:nvSpPr>
          <p:cNvPr id="12" name="TextBox 11"/>
          <p:cNvSpPr txBox="1"/>
          <p:nvPr/>
        </p:nvSpPr>
        <p:spPr>
          <a:xfrm>
            <a:off x="183607" y="4179972"/>
            <a:ext cx="3427326" cy="1569660"/>
          </a:xfrm>
          <a:prstGeom prst="rect">
            <a:avLst/>
          </a:prstGeom>
          <a:noFill/>
        </p:spPr>
        <p:txBody>
          <a:bodyPr vert="horz" wrap="square" rtlCol="0">
            <a:spAutoFit/>
          </a:bodyPr>
          <a:lstStyle/>
          <a:p>
            <a:pPr defTabSz="914400"/>
            <a:r>
              <a:rPr lang="en-US" sz="3200" dirty="0">
                <a:solidFill>
                  <a:srgbClr val="E47200"/>
                </a:solidFill>
                <a:latin typeface="Arial"/>
              </a:rPr>
              <a:t>Wisconsin</a:t>
            </a:r>
          </a:p>
          <a:p>
            <a:pPr defTabSz="914400"/>
            <a:r>
              <a:rPr lang="en-US" sz="3200" dirty="0">
                <a:solidFill>
                  <a:srgbClr val="E47200"/>
                </a:solidFill>
                <a:latin typeface="Arial"/>
              </a:rPr>
              <a:t>Evaluation </a:t>
            </a:r>
          </a:p>
          <a:p>
            <a:pPr defTabSz="914400"/>
            <a:r>
              <a:rPr lang="en-US" sz="3200" dirty="0">
                <a:solidFill>
                  <a:srgbClr val="E47200"/>
                </a:solidFill>
                <a:latin typeface="Arial"/>
              </a:rPr>
              <a:t>Collaborative</a:t>
            </a:r>
          </a:p>
        </p:txBody>
      </p:sp>
      <p:pic>
        <p:nvPicPr>
          <p:cNvPr id="13" name="Picture 12"/>
          <p:cNvPicPr>
            <a:picLocks noChangeAspect="1"/>
          </p:cNvPicPr>
          <p:nvPr/>
        </p:nvPicPr>
        <p:blipFill>
          <a:blip r:embed="rId4"/>
          <a:stretch>
            <a:fillRect/>
          </a:stretch>
        </p:blipFill>
        <p:spPr>
          <a:xfrm>
            <a:off x="183607" y="2527239"/>
            <a:ext cx="2114550" cy="1584316"/>
          </a:xfrm>
          <a:prstGeom prst="rect">
            <a:avLst/>
          </a:prstGeom>
        </p:spPr>
      </p:pic>
      <p:sp>
        <p:nvSpPr>
          <p:cNvPr id="2" name="Slide Number Placeholder 1"/>
          <p:cNvSpPr>
            <a:spLocks noGrp="1"/>
          </p:cNvSpPr>
          <p:nvPr>
            <p:ph type="sldNum" sz="quarter" idx="12"/>
          </p:nvPr>
        </p:nvSpPr>
        <p:spPr/>
        <p:txBody>
          <a:bodyPr/>
          <a:lstStyle/>
          <a:p>
            <a:fld id="{0B0BB444-888F-0C42-BCFB-1DD55B46B66B}" type="slidenum">
              <a:rPr lang="en-US" smtClean="0">
                <a:latin typeface="Arial"/>
              </a:rPr>
              <a:pPr/>
              <a:t>2</a:t>
            </a:fld>
            <a:endParaRPr lang="en-US">
              <a:latin typeface="Arial"/>
            </a:endParaRPr>
          </a:p>
        </p:txBody>
      </p:sp>
    </p:spTree>
    <p:extLst>
      <p:ext uri="{BB962C8B-B14F-4D97-AF65-F5344CB8AC3E}">
        <p14:creationId xmlns:p14="http://schemas.microsoft.com/office/powerpoint/2010/main" val="2235582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Statewide Implementation</a:t>
            </a:r>
            <a:endParaRPr lang="en-US" dirty="0"/>
          </a:p>
        </p:txBody>
      </p:sp>
      <p:sp>
        <p:nvSpPr>
          <p:cNvPr id="3" name="Text Placeholder 2"/>
          <p:cNvSpPr>
            <a:spLocks noGrp="1"/>
          </p:cNvSpPr>
          <p:nvPr>
            <p:ph type="body" idx="1"/>
          </p:nvPr>
        </p:nvSpPr>
        <p:spPr/>
        <p:txBody>
          <a:bodyPr/>
          <a:lstStyle/>
          <a:p>
            <a:r>
              <a:rPr lang="en-US" dirty="0" smtClean="0"/>
              <a:t>(2017-18)</a:t>
            </a:r>
            <a:endParaRPr lang="en-US" dirty="0"/>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20</a:t>
            </a:fld>
            <a:endParaRPr lang="en-US">
              <a:latin typeface="Arial"/>
            </a:endParaRPr>
          </a:p>
        </p:txBody>
      </p:sp>
    </p:spTree>
    <p:extLst>
      <p:ext uri="{BB962C8B-B14F-4D97-AF65-F5344CB8AC3E}">
        <p14:creationId xmlns:p14="http://schemas.microsoft.com/office/powerpoint/2010/main" val="1096987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questions / areas of inquiry:</a:t>
            </a:r>
            <a:endParaRPr lang="en-US" dirty="0"/>
          </a:p>
        </p:txBody>
      </p:sp>
      <p:sp>
        <p:nvSpPr>
          <p:cNvPr id="3" name="Content Placeholder 2"/>
          <p:cNvSpPr>
            <a:spLocks noGrp="1"/>
          </p:cNvSpPr>
          <p:nvPr>
            <p:ph idx="1"/>
          </p:nvPr>
        </p:nvSpPr>
        <p:spPr>
          <a:xfrm>
            <a:off x="457200" y="1421781"/>
            <a:ext cx="8359541" cy="5021981"/>
          </a:xfrm>
        </p:spPr>
        <p:txBody>
          <a:bodyPr numCol="1">
            <a:normAutofit lnSpcReduction="10000"/>
          </a:bodyPr>
          <a:lstStyle/>
          <a:p>
            <a:pPr>
              <a:lnSpc>
                <a:spcPct val="120000"/>
              </a:lnSpc>
              <a:spcBef>
                <a:spcPts val="0"/>
              </a:spcBef>
            </a:pPr>
            <a:r>
              <a:rPr lang="en-US" dirty="0" smtClean="0">
                <a:solidFill>
                  <a:schemeClr val="tx2"/>
                </a:solidFill>
              </a:rPr>
              <a:t>What is the current level of implementation across the state?</a:t>
            </a:r>
          </a:p>
          <a:p>
            <a:pPr>
              <a:lnSpc>
                <a:spcPct val="120000"/>
              </a:lnSpc>
              <a:spcBef>
                <a:spcPts val="0"/>
              </a:spcBef>
            </a:pPr>
            <a:r>
              <a:rPr lang="en-US" dirty="0" smtClean="0">
                <a:solidFill>
                  <a:schemeClr val="tx2"/>
                </a:solidFill>
              </a:rPr>
              <a:t>Which infrastructural processes will positively impact student outcomes?</a:t>
            </a:r>
          </a:p>
          <a:p>
            <a:pPr lvl="1">
              <a:lnSpc>
                <a:spcPct val="120000"/>
              </a:lnSpc>
              <a:spcBef>
                <a:spcPts val="0"/>
              </a:spcBef>
            </a:pPr>
            <a:r>
              <a:rPr lang="en-US" dirty="0" smtClean="0">
                <a:solidFill>
                  <a:schemeClr val="tx2"/>
                </a:solidFill>
              </a:rPr>
              <a:t>Example: How are ACP services are delivered to students, esp. school schedules and dedicated time periods. Sorting or grouping strategies?</a:t>
            </a:r>
          </a:p>
          <a:p>
            <a:pPr>
              <a:lnSpc>
                <a:spcPct val="120000"/>
              </a:lnSpc>
              <a:spcBef>
                <a:spcPts val="0"/>
              </a:spcBef>
            </a:pPr>
            <a:r>
              <a:rPr lang="en-US" dirty="0" smtClean="0">
                <a:solidFill>
                  <a:schemeClr val="tx2"/>
                </a:solidFill>
              </a:rPr>
              <a:t>Which student ACP activities will positively impact student outcomes?</a:t>
            </a:r>
            <a:endParaRPr lang="en-US" dirty="0">
              <a:solidFill>
                <a:schemeClr val="tx2"/>
              </a:solidFill>
            </a:endParaRPr>
          </a:p>
          <a:p>
            <a:pPr>
              <a:lnSpc>
                <a:spcPct val="120000"/>
              </a:lnSpc>
              <a:spcBef>
                <a:spcPts val="0"/>
              </a:spcBef>
            </a:pPr>
            <a:r>
              <a:rPr lang="en-US" dirty="0" smtClean="0">
                <a:solidFill>
                  <a:schemeClr val="tx2"/>
                </a:solidFill>
              </a:rPr>
              <a:t>What needs do districts have for local evaluation efforts?</a:t>
            </a:r>
          </a:p>
          <a:p>
            <a:pPr>
              <a:lnSpc>
                <a:spcPct val="120000"/>
              </a:lnSpc>
              <a:spcBef>
                <a:spcPts val="0"/>
              </a:spcBef>
            </a:pPr>
            <a:r>
              <a:rPr lang="en-US" dirty="0" smtClean="0">
                <a:solidFill>
                  <a:schemeClr val="tx2"/>
                </a:solidFill>
              </a:rPr>
              <a:t>Expanded look at student and parent/family perceptions.</a:t>
            </a:r>
          </a:p>
          <a:p>
            <a:pPr>
              <a:lnSpc>
                <a:spcPct val="120000"/>
              </a:lnSpc>
              <a:spcBef>
                <a:spcPts val="0"/>
              </a:spcBef>
            </a:pPr>
            <a:r>
              <a:rPr lang="en-US" dirty="0" smtClean="0">
                <a:solidFill>
                  <a:schemeClr val="tx2"/>
                </a:solidFill>
              </a:rPr>
              <a:t>Begin tracking output and outcome data.</a:t>
            </a:r>
          </a:p>
          <a:p>
            <a:pPr marL="0" indent="0">
              <a:lnSpc>
                <a:spcPct val="120000"/>
              </a:lnSpc>
              <a:spcBef>
                <a:spcPts val="0"/>
              </a:spcBef>
              <a:buNone/>
            </a:pPr>
            <a:endParaRPr lang="en-US" sz="2000" dirty="0" smtClean="0">
              <a:solidFill>
                <a:schemeClr val="tx2"/>
              </a:solidFill>
            </a:endParaRP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21</a:t>
            </a:fld>
            <a:endParaRPr lang="en-US">
              <a:latin typeface="Arial"/>
            </a:endParaRPr>
          </a:p>
        </p:txBody>
      </p:sp>
    </p:spTree>
    <p:extLst>
      <p:ext uri="{BB962C8B-B14F-4D97-AF65-F5344CB8AC3E}">
        <p14:creationId xmlns:p14="http://schemas.microsoft.com/office/powerpoint/2010/main" val="16442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22</a:t>
            </a:fld>
            <a:endParaRPr lang="en-US">
              <a:latin typeface="Arial"/>
            </a:endParaRPr>
          </a:p>
        </p:txBody>
      </p:sp>
    </p:spTree>
    <p:extLst>
      <p:ext uri="{BB962C8B-B14F-4D97-AF65-F5344CB8AC3E}">
        <p14:creationId xmlns:p14="http://schemas.microsoft.com/office/powerpoint/2010/main" val="3973733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ACP Evaluation Information</a:t>
            </a:r>
            <a:endParaRPr lang="en-US" dirty="0"/>
          </a:p>
        </p:txBody>
      </p:sp>
      <p:sp>
        <p:nvSpPr>
          <p:cNvPr id="3" name="Content Placeholder 2"/>
          <p:cNvSpPr>
            <a:spLocks noGrp="1"/>
          </p:cNvSpPr>
          <p:nvPr>
            <p:ph idx="1"/>
          </p:nvPr>
        </p:nvSpPr>
        <p:spPr>
          <a:xfrm>
            <a:off x="457200" y="2117558"/>
            <a:ext cx="7753149" cy="3782728"/>
          </a:xfrm>
        </p:spPr>
        <p:txBody>
          <a:bodyPr>
            <a:normAutofit/>
          </a:bodyPr>
          <a:lstStyle/>
          <a:p>
            <a:r>
              <a:rPr lang="en-US" sz="2800" b="1" dirty="0" smtClean="0"/>
              <a:t>DPI website – ACP  </a:t>
            </a:r>
            <a:r>
              <a:rPr lang="en-US" sz="2800" b="1" dirty="0"/>
              <a:t>- </a:t>
            </a:r>
            <a:r>
              <a:rPr lang="en-US" sz="2800" b="1" dirty="0" smtClean="0"/>
              <a:t>Quality Evaluation</a:t>
            </a:r>
          </a:p>
          <a:p>
            <a:r>
              <a:rPr lang="en-US" sz="2800" dirty="0" smtClean="0">
                <a:hlinkClick r:id="rId2"/>
              </a:rPr>
              <a:t>dpi.wi.gov/</a:t>
            </a:r>
            <a:r>
              <a:rPr lang="en-US" sz="2800" dirty="0" err="1" smtClean="0">
                <a:hlinkClick r:id="rId2"/>
              </a:rPr>
              <a:t>acp</a:t>
            </a:r>
            <a:r>
              <a:rPr lang="en-US" sz="2800" dirty="0" smtClean="0">
                <a:hlinkClick r:id="rId2"/>
              </a:rPr>
              <a:t>/quality</a:t>
            </a:r>
            <a:endParaRPr lang="en-US" sz="2800" dirty="0" smtClean="0"/>
          </a:p>
          <a:p>
            <a:pPr lvl="1"/>
            <a:r>
              <a:rPr lang="en-US" sz="2400" dirty="0" smtClean="0"/>
              <a:t>Description of ACP statewide evaluation, phases</a:t>
            </a:r>
          </a:p>
          <a:p>
            <a:pPr lvl="1"/>
            <a:r>
              <a:rPr lang="en-US" sz="2400" dirty="0"/>
              <a:t>D</a:t>
            </a:r>
            <a:r>
              <a:rPr lang="en-US" sz="2400" dirty="0" smtClean="0"/>
              <a:t>ownloadable reports of findings</a:t>
            </a:r>
            <a:endParaRPr lang="en-US" sz="2400" dirty="0"/>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23</a:t>
            </a:fld>
            <a:endParaRPr lang="en-US">
              <a:latin typeface="Arial"/>
            </a:endParaRPr>
          </a:p>
        </p:txBody>
      </p:sp>
    </p:spTree>
    <p:extLst>
      <p:ext uri="{BB962C8B-B14F-4D97-AF65-F5344CB8AC3E}">
        <p14:creationId xmlns:p14="http://schemas.microsoft.com/office/powerpoint/2010/main" val="3447921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16337"/>
            <a:ext cx="8229600" cy="3213386"/>
          </a:xfrm>
        </p:spPr>
        <p:txBody>
          <a:bodyPr/>
          <a:lstStyle/>
          <a:p>
            <a:pPr marL="274320" lvl="1" indent="0" algn="ctr">
              <a:buNone/>
            </a:pPr>
            <a:r>
              <a:rPr lang="en-US" sz="4000" dirty="0" err="1"/>
              <a:t>www.wec.wceruw.org</a:t>
            </a:r>
            <a:endParaRPr lang="en-US" sz="4000" dirty="0"/>
          </a:p>
          <a:p>
            <a:pPr marL="274320" lvl="1" indent="0" algn="ctr">
              <a:buNone/>
            </a:pPr>
            <a:endParaRPr lang="en-US" sz="4000" dirty="0"/>
          </a:p>
          <a:p>
            <a:pPr marL="274320" lvl="1" indent="0" algn="ctr">
              <a:buNone/>
            </a:pPr>
            <a:r>
              <a:rPr lang="en-US" sz="2400" dirty="0" smtClean="0"/>
              <a:t>Robin Worth </a:t>
            </a:r>
            <a:r>
              <a:rPr lang="en-US" sz="2400" dirty="0" smtClean="0">
                <a:hlinkClick r:id="rId3"/>
              </a:rPr>
              <a:t>robin.worth@wisc.edu</a:t>
            </a:r>
            <a:endParaRPr lang="en-US" sz="2400" dirty="0" smtClean="0"/>
          </a:p>
          <a:p>
            <a:pPr marL="274320" lvl="1" indent="0" algn="ctr">
              <a:buNone/>
            </a:pPr>
            <a:r>
              <a:rPr lang="en-US" sz="2400" dirty="0" smtClean="0"/>
              <a:t>Grant Sim </a:t>
            </a:r>
            <a:r>
              <a:rPr lang="en-US" sz="2400" dirty="0" smtClean="0">
                <a:hlinkClick r:id="rId4"/>
              </a:rPr>
              <a:t>grant.sim@wisc.edu</a:t>
            </a:r>
            <a:endParaRPr lang="en-US" sz="2400" dirty="0"/>
          </a:p>
          <a:p>
            <a:endParaRPr lang="en-US" sz="3200" dirty="0"/>
          </a:p>
          <a:p>
            <a:endParaRPr lang="en-US" dirty="0"/>
          </a:p>
        </p:txBody>
      </p:sp>
      <p:pic>
        <p:nvPicPr>
          <p:cNvPr id="5" name="Picture 4"/>
          <p:cNvPicPr>
            <a:picLocks noChangeAspect="1"/>
          </p:cNvPicPr>
          <p:nvPr/>
        </p:nvPicPr>
        <p:blipFill>
          <a:blip r:embed="rId5"/>
          <a:stretch>
            <a:fillRect/>
          </a:stretch>
        </p:blipFill>
        <p:spPr>
          <a:xfrm>
            <a:off x="2892917" y="681522"/>
            <a:ext cx="3375316" cy="2528938"/>
          </a:xfrm>
          <a:prstGeom prst="rect">
            <a:avLst/>
          </a:prstGeom>
        </p:spPr>
      </p:pic>
      <p:sp>
        <p:nvSpPr>
          <p:cNvPr id="2" name="Slide Number Placeholder 1"/>
          <p:cNvSpPr>
            <a:spLocks noGrp="1"/>
          </p:cNvSpPr>
          <p:nvPr>
            <p:ph type="sldNum" sz="quarter" idx="12"/>
          </p:nvPr>
        </p:nvSpPr>
        <p:spPr/>
        <p:txBody>
          <a:bodyPr/>
          <a:lstStyle/>
          <a:p>
            <a:fld id="{0B0BB444-888F-0C42-BCFB-1DD55B46B66B}" type="slidenum">
              <a:rPr lang="en-US" smtClean="0">
                <a:latin typeface="Arial"/>
              </a:rPr>
              <a:pPr/>
              <a:t>24</a:t>
            </a:fld>
            <a:endParaRPr lang="en-US">
              <a:latin typeface="Arial"/>
            </a:endParaRPr>
          </a:p>
        </p:txBody>
      </p:sp>
    </p:spTree>
    <p:extLst>
      <p:ext uri="{BB962C8B-B14F-4D97-AF65-F5344CB8AC3E}">
        <p14:creationId xmlns:p14="http://schemas.microsoft.com/office/powerpoint/2010/main" val="1901871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3</a:t>
            </a:fld>
            <a:endParaRPr lang="en-US">
              <a:latin typeface="Arial"/>
            </a:endParaRPr>
          </a:p>
        </p:txBody>
      </p:sp>
    </p:spTree>
    <p:extLst>
      <p:ext uri="{BB962C8B-B14F-4D97-AF65-F5344CB8AC3E}">
        <p14:creationId xmlns:p14="http://schemas.microsoft.com/office/powerpoint/2010/main" val="1134951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ACP 3-Year Evaluation Plan </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smtClean="0"/>
              <a:t>Pilot Phase (2015-16)</a:t>
            </a:r>
          </a:p>
          <a:p>
            <a:pPr marL="457200" indent="-457200">
              <a:buFont typeface="+mj-lt"/>
              <a:buAutoNum type="arabicPeriod"/>
            </a:pPr>
            <a:r>
              <a:rPr lang="en-US" sz="3200" b="1" dirty="0" smtClean="0"/>
              <a:t>Statewide Pre-Implementation (2016-17)</a:t>
            </a:r>
            <a:endParaRPr lang="en-US" sz="3200" b="1" i="1" dirty="0" smtClean="0"/>
          </a:p>
          <a:p>
            <a:pPr marL="457200" indent="-457200">
              <a:buFont typeface="+mj-lt"/>
              <a:buAutoNum type="arabicPeriod"/>
            </a:pPr>
            <a:r>
              <a:rPr lang="en-US" sz="3200" dirty="0" smtClean="0"/>
              <a:t>Outcomes (Statewide Implementation – 2017-18)</a:t>
            </a:r>
            <a:endParaRPr lang="en-US" sz="3200" dirty="0"/>
          </a:p>
          <a:p>
            <a:pPr marL="457200" indent="-457200">
              <a:buFont typeface="+mj-lt"/>
              <a:buAutoNum type="arabicPeriod"/>
            </a:pPr>
            <a:endParaRPr lang="en-US" sz="3200" dirty="0" smtClean="0"/>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4</a:t>
            </a:fld>
            <a:endParaRPr lang="en-US">
              <a:latin typeface="Arial"/>
            </a:endParaRPr>
          </a:p>
        </p:txBody>
      </p:sp>
    </p:spTree>
    <p:extLst>
      <p:ext uri="{BB962C8B-B14F-4D97-AF65-F5344CB8AC3E}">
        <p14:creationId xmlns:p14="http://schemas.microsoft.com/office/powerpoint/2010/main" val="282402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Questions</a:t>
            </a:r>
            <a:endParaRPr lang="en-US" dirty="0"/>
          </a:p>
        </p:txBody>
      </p:sp>
      <p:sp>
        <p:nvSpPr>
          <p:cNvPr id="3" name="Content Placeholder 2"/>
          <p:cNvSpPr>
            <a:spLocks noGrp="1"/>
          </p:cNvSpPr>
          <p:nvPr>
            <p:ph idx="1"/>
          </p:nvPr>
        </p:nvSpPr>
        <p:spPr>
          <a:xfrm>
            <a:off x="457200" y="1600200"/>
            <a:ext cx="8229600" cy="4101353"/>
          </a:xfrm>
        </p:spPr>
        <p:txBody>
          <a:bodyPr numCol="1">
            <a:normAutofit lnSpcReduction="10000"/>
          </a:bodyPr>
          <a:lstStyle/>
          <a:p>
            <a:pPr marL="0" indent="0">
              <a:lnSpc>
                <a:spcPct val="120000"/>
              </a:lnSpc>
              <a:spcBef>
                <a:spcPts val="0"/>
              </a:spcBef>
              <a:buNone/>
            </a:pPr>
            <a:endParaRPr lang="en-US" sz="1500" dirty="0" smtClean="0">
              <a:solidFill>
                <a:schemeClr val="tx2"/>
              </a:solidFill>
            </a:endParaRPr>
          </a:p>
          <a:p>
            <a:pPr marL="342900" indent="-342900">
              <a:lnSpc>
                <a:spcPct val="120000"/>
              </a:lnSpc>
              <a:spcBef>
                <a:spcPts val="0"/>
              </a:spcBef>
              <a:buFont typeface="+mj-lt"/>
              <a:buAutoNum type="arabicPeriod"/>
            </a:pPr>
            <a:r>
              <a:rPr lang="en-US" dirty="0" smtClean="0">
                <a:solidFill>
                  <a:schemeClr val="tx2"/>
                </a:solidFill>
              </a:rPr>
              <a:t>How have last year’s pilot districts followed up on their pilot activities?</a:t>
            </a:r>
            <a:endParaRPr lang="en-US" dirty="0">
              <a:solidFill>
                <a:schemeClr val="tx2"/>
              </a:solidFill>
            </a:endParaRPr>
          </a:p>
          <a:p>
            <a:pPr marL="342900" indent="-342900">
              <a:lnSpc>
                <a:spcPct val="120000"/>
              </a:lnSpc>
              <a:spcBef>
                <a:spcPts val="0"/>
              </a:spcBef>
              <a:buFont typeface="+mj-lt"/>
              <a:buAutoNum type="arabicPeriod"/>
            </a:pPr>
            <a:r>
              <a:rPr lang="en-US" dirty="0" smtClean="0">
                <a:solidFill>
                  <a:schemeClr val="tx2"/>
                </a:solidFill>
              </a:rPr>
              <a:t>What is the level of readiness across the state for ACP implementation in 2017-18?</a:t>
            </a:r>
          </a:p>
          <a:p>
            <a:pPr marL="342900" indent="-342900">
              <a:lnSpc>
                <a:spcPct val="120000"/>
              </a:lnSpc>
              <a:spcBef>
                <a:spcPts val="0"/>
              </a:spcBef>
              <a:buFont typeface="+mj-lt"/>
              <a:buAutoNum type="arabicPeriod"/>
            </a:pPr>
            <a:r>
              <a:rPr lang="en-US" dirty="0" smtClean="0">
                <a:solidFill>
                  <a:schemeClr val="tx2"/>
                </a:solidFill>
              </a:rPr>
              <a:t>What are students’ perceptions about ACP?</a:t>
            </a:r>
          </a:p>
          <a:p>
            <a:pPr marL="342900" indent="-342900">
              <a:lnSpc>
                <a:spcPct val="120000"/>
              </a:lnSpc>
              <a:spcBef>
                <a:spcPts val="0"/>
              </a:spcBef>
              <a:buFont typeface="+mj-lt"/>
              <a:buAutoNum type="arabicPeriod"/>
            </a:pPr>
            <a:r>
              <a:rPr lang="en-US" dirty="0" smtClean="0">
                <a:solidFill>
                  <a:schemeClr val="tx2"/>
                </a:solidFill>
              </a:rPr>
              <a:t>What are parent/family perceptions of ACP?</a:t>
            </a:r>
          </a:p>
          <a:p>
            <a:pPr marL="342900" indent="-342900">
              <a:lnSpc>
                <a:spcPct val="120000"/>
              </a:lnSpc>
              <a:spcBef>
                <a:spcPts val="0"/>
              </a:spcBef>
              <a:buFont typeface="+mj-lt"/>
              <a:buAutoNum type="arabicPeriod"/>
            </a:pPr>
            <a:r>
              <a:rPr lang="en-US" dirty="0" smtClean="0">
                <a:solidFill>
                  <a:schemeClr val="tx2"/>
                </a:solidFill>
              </a:rPr>
              <a:t>How are CESA partners serving districts around ACP?</a:t>
            </a:r>
          </a:p>
          <a:p>
            <a:pPr marL="342900" indent="-342900">
              <a:lnSpc>
                <a:spcPct val="120000"/>
              </a:lnSpc>
              <a:spcBef>
                <a:spcPts val="0"/>
              </a:spcBef>
              <a:buFont typeface="+mj-lt"/>
              <a:buAutoNum type="arabicPeriod"/>
            </a:pPr>
            <a:r>
              <a:rPr lang="en-US" dirty="0" smtClean="0">
                <a:solidFill>
                  <a:schemeClr val="tx2"/>
                </a:solidFill>
              </a:rPr>
              <a:t>What is the current state of ACP outcomes across the state?</a:t>
            </a: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5</a:t>
            </a:fld>
            <a:endParaRPr lang="en-US">
              <a:latin typeface="Arial"/>
            </a:endParaRPr>
          </a:p>
        </p:txBody>
      </p:sp>
    </p:spTree>
    <p:extLst>
      <p:ext uri="{BB962C8B-B14F-4D97-AF65-F5344CB8AC3E}">
        <p14:creationId xmlns:p14="http://schemas.microsoft.com/office/powerpoint/2010/main" val="2561215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Methods Evaluation</a:t>
            </a:r>
            <a:endParaRPr lang="en-US" dirty="0"/>
          </a:p>
        </p:txBody>
      </p:sp>
      <p:sp>
        <p:nvSpPr>
          <p:cNvPr id="3" name="Content Placeholder 2"/>
          <p:cNvSpPr>
            <a:spLocks noGrp="1"/>
          </p:cNvSpPr>
          <p:nvPr>
            <p:ph idx="1"/>
          </p:nvPr>
        </p:nvSpPr>
        <p:spPr>
          <a:xfrm>
            <a:off x="457200" y="1600200"/>
            <a:ext cx="8229600" cy="4101353"/>
          </a:xfrm>
        </p:spPr>
        <p:txBody>
          <a:bodyPr numCol="1">
            <a:normAutofit/>
          </a:bodyPr>
          <a:lstStyle/>
          <a:p>
            <a:pPr marL="0" indent="0">
              <a:lnSpc>
                <a:spcPct val="120000"/>
              </a:lnSpc>
              <a:spcBef>
                <a:spcPts val="0"/>
              </a:spcBef>
              <a:buNone/>
            </a:pPr>
            <a:endParaRPr lang="en-US" sz="1500" dirty="0" smtClean="0">
              <a:solidFill>
                <a:schemeClr val="tx2"/>
              </a:solidFill>
            </a:endParaRPr>
          </a:p>
          <a:p>
            <a:pPr>
              <a:lnSpc>
                <a:spcPct val="120000"/>
              </a:lnSpc>
              <a:spcBef>
                <a:spcPts val="0"/>
              </a:spcBef>
            </a:pPr>
            <a:r>
              <a:rPr lang="en-US" dirty="0" smtClean="0">
                <a:solidFill>
                  <a:schemeClr val="tx2"/>
                </a:solidFill>
              </a:rPr>
              <a:t>Interviews</a:t>
            </a:r>
          </a:p>
          <a:p>
            <a:pPr lvl="1">
              <a:lnSpc>
                <a:spcPct val="120000"/>
              </a:lnSpc>
              <a:spcBef>
                <a:spcPts val="0"/>
              </a:spcBef>
            </a:pPr>
            <a:r>
              <a:rPr lang="en-US" dirty="0" smtClean="0">
                <a:solidFill>
                  <a:schemeClr val="tx2"/>
                </a:solidFill>
              </a:rPr>
              <a:t>former pilot district ACP coordinators </a:t>
            </a:r>
          </a:p>
          <a:p>
            <a:pPr lvl="1">
              <a:lnSpc>
                <a:spcPct val="120000"/>
              </a:lnSpc>
              <a:spcBef>
                <a:spcPts val="0"/>
              </a:spcBef>
            </a:pPr>
            <a:r>
              <a:rPr lang="en-US" dirty="0" smtClean="0">
                <a:solidFill>
                  <a:schemeClr val="tx2"/>
                </a:solidFill>
              </a:rPr>
              <a:t>CESA ACP coordinators</a:t>
            </a:r>
            <a:endParaRPr lang="en-US" dirty="0">
              <a:solidFill>
                <a:schemeClr val="tx2"/>
              </a:solidFill>
            </a:endParaRPr>
          </a:p>
          <a:p>
            <a:pPr>
              <a:lnSpc>
                <a:spcPct val="120000"/>
              </a:lnSpc>
              <a:spcBef>
                <a:spcPts val="0"/>
              </a:spcBef>
            </a:pPr>
            <a:r>
              <a:rPr lang="en-US" dirty="0" smtClean="0">
                <a:solidFill>
                  <a:schemeClr val="tx2"/>
                </a:solidFill>
              </a:rPr>
              <a:t>Survey – statewide – building leaders</a:t>
            </a:r>
          </a:p>
          <a:p>
            <a:pPr>
              <a:lnSpc>
                <a:spcPct val="120000"/>
              </a:lnSpc>
              <a:spcBef>
                <a:spcPts val="0"/>
              </a:spcBef>
            </a:pPr>
            <a:r>
              <a:rPr lang="en-US" dirty="0" smtClean="0">
                <a:solidFill>
                  <a:schemeClr val="tx2"/>
                </a:solidFill>
              </a:rPr>
              <a:t>Focus groups</a:t>
            </a:r>
          </a:p>
          <a:p>
            <a:pPr lvl="1">
              <a:lnSpc>
                <a:spcPct val="120000"/>
              </a:lnSpc>
              <a:spcBef>
                <a:spcPts val="0"/>
              </a:spcBef>
            </a:pPr>
            <a:r>
              <a:rPr lang="en-US" dirty="0" smtClean="0">
                <a:solidFill>
                  <a:schemeClr val="tx2"/>
                </a:solidFill>
              </a:rPr>
              <a:t>Educators (at ACP trainings across all 12 CESAs)</a:t>
            </a:r>
          </a:p>
          <a:p>
            <a:pPr lvl="1">
              <a:lnSpc>
                <a:spcPct val="120000"/>
              </a:lnSpc>
              <a:spcBef>
                <a:spcPts val="0"/>
              </a:spcBef>
            </a:pPr>
            <a:r>
              <a:rPr lang="en-US" dirty="0" smtClean="0">
                <a:solidFill>
                  <a:schemeClr val="tx2"/>
                </a:solidFill>
              </a:rPr>
              <a:t>Students (8</a:t>
            </a:r>
            <a:r>
              <a:rPr lang="en-US" baseline="30000" dirty="0" smtClean="0">
                <a:solidFill>
                  <a:schemeClr val="tx2"/>
                </a:solidFill>
              </a:rPr>
              <a:t>th</a:t>
            </a:r>
            <a:r>
              <a:rPr lang="en-US" dirty="0" smtClean="0">
                <a:solidFill>
                  <a:schemeClr val="tx2"/>
                </a:solidFill>
              </a:rPr>
              <a:t> and 11</a:t>
            </a:r>
            <a:r>
              <a:rPr lang="en-US" baseline="30000" dirty="0" smtClean="0">
                <a:solidFill>
                  <a:schemeClr val="tx2"/>
                </a:solidFill>
              </a:rPr>
              <a:t>th</a:t>
            </a:r>
            <a:r>
              <a:rPr lang="en-US" dirty="0" smtClean="0">
                <a:solidFill>
                  <a:schemeClr val="tx2"/>
                </a:solidFill>
              </a:rPr>
              <a:t> graders across 4 districts)</a:t>
            </a:r>
          </a:p>
          <a:p>
            <a:pPr lvl="1">
              <a:lnSpc>
                <a:spcPct val="120000"/>
              </a:lnSpc>
              <a:spcBef>
                <a:spcPts val="0"/>
              </a:spcBef>
            </a:pPr>
            <a:r>
              <a:rPr lang="en-US" dirty="0" smtClean="0">
                <a:solidFill>
                  <a:schemeClr val="tx2"/>
                </a:solidFill>
              </a:rPr>
              <a:t>Parents (in same 4 districts)</a:t>
            </a:r>
          </a:p>
          <a:p>
            <a:pPr>
              <a:lnSpc>
                <a:spcPct val="120000"/>
              </a:lnSpc>
              <a:spcBef>
                <a:spcPts val="0"/>
              </a:spcBef>
            </a:pPr>
            <a:r>
              <a:rPr lang="en-US" dirty="0" smtClean="0">
                <a:solidFill>
                  <a:schemeClr val="tx2"/>
                </a:solidFill>
              </a:rPr>
              <a:t>Baseline data for outputs and outcomes</a:t>
            </a:r>
          </a:p>
          <a:p>
            <a:pPr marL="274320" lvl="1" indent="0">
              <a:lnSpc>
                <a:spcPct val="120000"/>
              </a:lnSpc>
              <a:spcBef>
                <a:spcPts val="0"/>
              </a:spcBef>
              <a:buNone/>
            </a:pPr>
            <a:endParaRPr lang="en-US" dirty="0" smtClean="0">
              <a:solidFill>
                <a:schemeClr val="tx2"/>
              </a:solidFill>
            </a:endParaRP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6</a:t>
            </a:fld>
            <a:endParaRPr lang="en-US">
              <a:latin typeface="Arial"/>
            </a:endParaRPr>
          </a:p>
        </p:txBody>
      </p:sp>
    </p:spTree>
    <p:extLst>
      <p:ext uri="{BB962C8B-B14F-4D97-AF65-F5344CB8AC3E}">
        <p14:creationId xmlns:p14="http://schemas.microsoft.com/office/powerpoint/2010/main" val="3975734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year’s findings</a:t>
            </a:r>
            <a:endParaRPr lang="en-US" dirty="0"/>
          </a:p>
        </p:txBody>
      </p:sp>
      <p:sp>
        <p:nvSpPr>
          <p:cNvPr id="3" name="Text Placeholder 2"/>
          <p:cNvSpPr>
            <a:spLocks noGrp="1"/>
          </p:cNvSpPr>
          <p:nvPr>
            <p:ph type="body" idx="1"/>
          </p:nvPr>
        </p:nvSpPr>
        <p:spPr/>
        <p:txBody>
          <a:bodyPr/>
          <a:lstStyle/>
          <a:p>
            <a:r>
              <a:rPr lang="en-US" dirty="0" smtClean="0"/>
              <a:t>(2016-17)</a:t>
            </a:r>
            <a:endParaRPr lang="en-US" dirty="0"/>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7</a:t>
            </a:fld>
            <a:endParaRPr lang="en-US">
              <a:latin typeface="Arial"/>
            </a:endParaRPr>
          </a:p>
        </p:txBody>
      </p:sp>
    </p:spTree>
    <p:extLst>
      <p:ext uri="{BB962C8B-B14F-4D97-AF65-F5344CB8AC3E}">
        <p14:creationId xmlns:p14="http://schemas.microsoft.com/office/powerpoint/2010/main" val="1599563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Findings </a:t>
            </a:r>
            <a:r>
              <a:rPr lang="en-US" dirty="0"/>
              <a:t>by Evaluation Question</a:t>
            </a:r>
          </a:p>
        </p:txBody>
      </p:sp>
      <p:sp>
        <p:nvSpPr>
          <p:cNvPr id="3" name="Content Placeholder 2"/>
          <p:cNvSpPr>
            <a:spLocks noGrp="1"/>
          </p:cNvSpPr>
          <p:nvPr>
            <p:ph idx="1"/>
          </p:nvPr>
        </p:nvSpPr>
        <p:spPr>
          <a:xfrm>
            <a:off x="457200" y="1600200"/>
            <a:ext cx="8229600" cy="4101353"/>
          </a:xfrm>
        </p:spPr>
        <p:txBody>
          <a:bodyPr numCol="1">
            <a:normAutofit/>
          </a:bodyPr>
          <a:lstStyle/>
          <a:p>
            <a:pPr marL="0" indent="0">
              <a:lnSpc>
                <a:spcPct val="120000"/>
              </a:lnSpc>
              <a:spcBef>
                <a:spcPts val="0"/>
              </a:spcBef>
              <a:buNone/>
            </a:pPr>
            <a:endParaRPr lang="en-US" sz="1500" dirty="0" smtClean="0">
              <a:solidFill>
                <a:schemeClr val="tx2"/>
              </a:solidFill>
            </a:endParaRPr>
          </a:p>
          <a:p>
            <a:pPr marL="342900" indent="-342900">
              <a:lnSpc>
                <a:spcPct val="120000"/>
              </a:lnSpc>
              <a:spcBef>
                <a:spcPts val="0"/>
              </a:spcBef>
              <a:buFont typeface="+mj-lt"/>
              <a:buAutoNum type="arabicPeriod"/>
            </a:pPr>
            <a:r>
              <a:rPr lang="en-US" dirty="0" smtClean="0">
                <a:solidFill>
                  <a:schemeClr val="tx2"/>
                </a:solidFill>
              </a:rPr>
              <a:t>How have last year’s pilot districts followed up on their pilot activities?</a:t>
            </a:r>
          </a:p>
          <a:p>
            <a:pPr marL="630238" indent="-182563">
              <a:lnSpc>
                <a:spcPct val="120000"/>
              </a:lnSpc>
              <a:spcBef>
                <a:spcPts val="0"/>
              </a:spcBef>
            </a:pPr>
            <a:r>
              <a:rPr lang="en-US" dirty="0" smtClean="0">
                <a:solidFill>
                  <a:schemeClr val="tx2"/>
                </a:solidFill>
              </a:rPr>
              <a:t>Progress among pilot schools varied:</a:t>
            </a:r>
          </a:p>
          <a:p>
            <a:pPr marL="914400" lvl="1" indent="-182563">
              <a:lnSpc>
                <a:spcPct val="120000"/>
              </a:lnSpc>
              <a:spcBef>
                <a:spcPts val="0"/>
              </a:spcBef>
            </a:pPr>
            <a:r>
              <a:rPr lang="en-US" sz="1800" dirty="0" smtClean="0">
                <a:solidFill>
                  <a:schemeClr val="tx2"/>
                </a:solidFill>
              </a:rPr>
              <a:t>All have some degree of infrastructure in place</a:t>
            </a:r>
          </a:p>
          <a:p>
            <a:pPr marL="914400" lvl="1" indent="-182563">
              <a:lnSpc>
                <a:spcPct val="120000"/>
              </a:lnSpc>
              <a:spcBef>
                <a:spcPts val="0"/>
              </a:spcBef>
            </a:pPr>
            <a:r>
              <a:rPr lang="en-US" sz="1800" dirty="0" smtClean="0">
                <a:solidFill>
                  <a:schemeClr val="tx2"/>
                </a:solidFill>
              </a:rPr>
              <a:t>Half implementing to 100% of students with full implementation</a:t>
            </a:r>
          </a:p>
          <a:p>
            <a:pPr marL="914400" lvl="1" indent="-182563">
              <a:lnSpc>
                <a:spcPct val="120000"/>
              </a:lnSpc>
              <a:spcBef>
                <a:spcPts val="0"/>
              </a:spcBef>
            </a:pPr>
            <a:r>
              <a:rPr lang="en-US" sz="1800" dirty="0" smtClean="0">
                <a:solidFill>
                  <a:schemeClr val="tx2"/>
                </a:solidFill>
              </a:rPr>
              <a:t>Half still developing ACP scope and sequence</a:t>
            </a:r>
          </a:p>
          <a:p>
            <a:pPr marL="630238" indent="-182563">
              <a:lnSpc>
                <a:spcPct val="120000"/>
              </a:lnSpc>
              <a:spcBef>
                <a:spcPts val="0"/>
              </a:spcBef>
            </a:pPr>
            <a:r>
              <a:rPr lang="en-US" dirty="0" smtClean="0">
                <a:solidFill>
                  <a:schemeClr val="tx2"/>
                </a:solidFill>
              </a:rPr>
              <a:t>All providing PD related to staff on ACP</a:t>
            </a:r>
          </a:p>
          <a:p>
            <a:pPr marL="630238" indent="-182563">
              <a:lnSpc>
                <a:spcPct val="120000"/>
              </a:lnSpc>
              <a:spcBef>
                <a:spcPts val="0"/>
              </a:spcBef>
            </a:pPr>
            <a:r>
              <a:rPr lang="en-US" dirty="0" smtClean="0">
                <a:solidFill>
                  <a:schemeClr val="tx2"/>
                </a:solidFill>
              </a:rPr>
              <a:t>Nearly all engaged in collaboration with other districts</a:t>
            </a:r>
          </a:p>
          <a:p>
            <a:pPr marL="630238" indent="-182563">
              <a:lnSpc>
                <a:spcPct val="120000"/>
              </a:lnSpc>
              <a:spcBef>
                <a:spcPts val="0"/>
              </a:spcBef>
            </a:pPr>
            <a:r>
              <a:rPr lang="en-US" dirty="0" smtClean="0">
                <a:solidFill>
                  <a:schemeClr val="tx2"/>
                </a:solidFill>
              </a:rPr>
              <a:t>Noted challenge: finding sufficient time for ACP work</a:t>
            </a: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8</a:t>
            </a:fld>
            <a:endParaRPr lang="en-US">
              <a:latin typeface="Arial"/>
            </a:endParaRPr>
          </a:p>
        </p:txBody>
      </p:sp>
    </p:spTree>
    <p:extLst>
      <p:ext uri="{BB962C8B-B14F-4D97-AF65-F5344CB8AC3E}">
        <p14:creationId xmlns:p14="http://schemas.microsoft.com/office/powerpoint/2010/main" val="3629986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Findings </a:t>
            </a:r>
            <a:r>
              <a:rPr lang="en-US" dirty="0"/>
              <a:t>by Evaluation Question</a:t>
            </a:r>
          </a:p>
        </p:txBody>
      </p:sp>
      <p:sp>
        <p:nvSpPr>
          <p:cNvPr id="3" name="Content Placeholder 2"/>
          <p:cNvSpPr>
            <a:spLocks noGrp="1"/>
          </p:cNvSpPr>
          <p:nvPr>
            <p:ph idx="1"/>
          </p:nvPr>
        </p:nvSpPr>
        <p:spPr>
          <a:xfrm>
            <a:off x="457200" y="1600200"/>
            <a:ext cx="8229600" cy="4575313"/>
          </a:xfrm>
        </p:spPr>
        <p:txBody>
          <a:bodyPr numCol="1">
            <a:normAutofit/>
          </a:bodyPr>
          <a:lstStyle/>
          <a:p>
            <a:pPr marL="0" indent="0">
              <a:lnSpc>
                <a:spcPct val="120000"/>
              </a:lnSpc>
              <a:spcBef>
                <a:spcPts val="0"/>
              </a:spcBef>
              <a:buNone/>
            </a:pPr>
            <a:endParaRPr lang="en-US" sz="1500" dirty="0" smtClean="0">
              <a:solidFill>
                <a:schemeClr val="tx2"/>
              </a:solidFill>
            </a:endParaRPr>
          </a:p>
          <a:p>
            <a:pPr marL="0" indent="0">
              <a:lnSpc>
                <a:spcPct val="120000"/>
              </a:lnSpc>
              <a:spcBef>
                <a:spcPts val="0"/>
              </a:spcBef>
              <a:buNone/>
            </a:pPr>
            <a:r>
              <a:rPr lang="en-US" dirty="0" smtClean="0">
                <a:solidFill>
                  <a:schemeClr val="bg1">
                    <a:lumMod val="65000"/>
                  </a:schemeClr>
                </a:solidFill>
              </a:rPr>
              <a:t>2. </a:t>
            </a:r>
            <a:r>
              <a:rPr lang="en-US" dirty="0" smtClean="0">
                <a:solidFill>
                  <a:schemeClr val="tx2"/>
                </a:solidFill>
              </a:rPr>
              <a:t>What is the level of readiness across the state for ACP implementation in 2017-18?</a:t>
            </a:r>
          </a:p>
          <a:p>
            <a:pPr marL="688975" indent="-342900">
              <a:lnSpc>
                <a:spcPct val="120000"/>
              </a:lnSpc>
              <a:spcBef>
                <a:spcPts val="0"/>
              </a:spcBef>
            </a:pPr>
            <a:r>
              <a:rPr lang="en-US" dirty="0" smtClean="0">
                <a:solidFill>
                  <a:schemeClr val="tx2"/>
                </a:solidFill>
              </a:rPr>
              <a:t>Infrastructure components:</a:t>
            </a:r>
          </a:p>
          <a:p>
            <a:pPr marL="963295" lvl="1" indent="-342900">
              <a:lnSpc>
                <a:spcPct val="120000"/>
              </a:lnSpc>
              <a:spcBef>
                <a:spcPts val="0"/>
              </a:spcBef>
            </a:pPr>
            <a:r>
              <a:rPr lang="en-US" dirty="0" smtClean="0">
                <a:solidFill>
                  <a:schemeClr val="tx2"/>
                </a:solidFill>
              </a:rPr>
              <a:t>75% have ACP leadership team in place</a:t>
            </a:r>
          </a:p>
          <a:p>
            <a:pPr marL="963295" lvl="1" indent="-342900">
              <a:lnSpc>
                <a:spcPct val="120000"/>
              </a:lnSpc>
              <a:spcBef>
                <a:spcPts val="0"/>
              </a:spcBef>
            </a:pPr>
            <a:r>
              <a:rPr lang="en-US" dirty="0" smtClean="0">
                <a:solidFill>
                  <a:schemeClr val="tx2"/>
                </a:solidFill>
              </a:rPr>
              <a:t>54% have dedicated ACP time in the schedule for at least some students, 26% for all students</a:t>
            </a:r>
          </a:p>
          <a:p>
            <a:pPr marL="963295" lvl="1" indent="-342900">
              <a:lnSpc>
                <a:spcPct val="120000"/>
              </a:lnSpc>
              <a:spcBef>
                <a:spcPts val="0"/>
              </a:spcBef>
            </a:pPr>
            <a:r>
              <a:rPr lang="en-US" dirty="0" smtClean="0">
                <a:solidFill>
                  <a:schemeClr val="tx2"/>
                </a:solidFill>
              </a:rPr>
              <a:t>42% have readiness assessment/gap analysis</a:t>
            </a:r>
          </a:p>
          <a:p>
            <a:pPr marL="963295" lvl="1" indent="-342900">
              <a:lnSpc>
                <a:spcPct val="120000"/>
              </a:lnSpc>
              <a:spcBef>
                <a:spcPts val="0"/>
              </a:spcBef>
            </a:pPr>
            <a:r>
              <a:rPr lang="en-US" dirty="0" smtClean="0">
                <a:solidFill>
                  <a:schemeClr val="tx2"/>
                </a:solidFill>
              </a:rPr>
              <a:t>46% have implementation plan</a:t>
            </a:r>
          </a:p>
          <a:p>
            <a:pPr marL="963295" lvl="1" indent="-342900">
              <a:lnSpc>
                <a:spcPct val="120000"/>
              </a:lnSpc>
              <a:spcBef>
                <a:spcPts val="0"/>
              </a:spcBef>
            </a:pPr>
            <a:r>
              <a:rPr lang="en-US" dirty="0" smtClean="0">
                <a:solidFill>
                  <a:schemeClr val="tx2"/>
                </a:solidFill>
              </a:rPr>
              <a:t>37% have communication plan</a:t>
            </a:r>
          </a:p>
          <a:p>
            <a:pPr marL="963295" lvl="1" indent="-342900">
              <a:lnSpc>
                <a:spcPct val="120000"/>
              </a:lnSpc>
              <a:spcBef>
                <a:spcPts val="0"/>
              </a:spcBef>
            </a:pPr>
            <a:r>
              <a:rPr lang="en-US" dirty="0" smtClean="0">
                <a:solidFill>
                  <a:schemeClr val="tx2"/>
                </a:solidFill>
              </a:rPr>
              <a:t>26% have family engagement plan</a:t>
            </a:r>
          </a:p>
          <a:p>
            <a:pPr marL="963295" lvl="1" indent="-342900">
              <a:lnSpc>
                <a:spcPct val="120000"/>
              </a:lnSpc>
              <a:spcBef>
                <a:spcPts val="0"/>
              </a:spcBef>
            </a:pPr>
            <a:endParaRPr lang="en-US" dirty="0" smtClean="0">
              <a:solidFill>
                <a:schemeClr val="tx2"/>
              </a:solidFill>
            </a:endParaRPr>
          </a:p>
          <a:p>
            <a:pPr marL="688975" indent="-342900">
              <a:lnSpc>
                <a:spcPct val="120000"/>
              </a:lnSpc>
              <a:spcBef>
                <a:spcPts val="0"/>
              </a:spcBef>
            </a:pPr>
            <a:endParaRPr lang="en-US" dirty="0" smtClean="0">
              <a:solidFill>
                <a:schemeClr val="tx2"/>
              </a:solidFill>
            </a:endParaRPr>
          </a:p>
          <a:p>
            <a:pPr marL="0" indent="0">
              <a:lnSpc>
                <a:spcPct val="120000"/>
              </a:lnSpc>
              <a:spcBef>
                <a:spcPts val="0"/>
              </a:spcBef>
              <a:buNone/>
            </a:pPr>
            <a:endParaRPr lang="en-US" dirty="0" smtClean="0">
              <a:solidFill>
                <a:schemeClr val="tx2"/>
              </a:solidFill>
            </a:endParaRPr>
          </a:p>
        </p:txBody>
      </p:sp>
      <p:sp>
        <p:nvSpPr>
          <p:cNvPr id="4" name="Slide Number Placeholder 3"/>
          <p:cNvSpPr>
            <a:spLocks noGrp="1"/>
          </p:cNvSpPr>
          <p:nvPr>
            <p:ph type="sldNum" sz="quarter" idx="12"/>
          </p:nvPr>
        </p:nvSpPr>
        <p:spPr/>
        <p:txBody>
          <a:bodyPr/>
          <a:lstStyle/>
          <a:p>
            <a:fld id="{0B0BB444-888F-0C42-BCFB-1DD55B46B66B}" type="slidenum">
              <a:rPr lang="en-US" smtClean="0">
                <a:latin typeface="Arial"/>
              </a:rPr>
              <a:pPr/>
              <a:t>9</a:t>
            </a:fld>
            <a:endParaRPr lang="en-US">
              <a:latin typeface="Arial"/>
            </a:endParaRPr>
          </a:p>
        </p:txBody>
      </p:sp>
    </p:spTree>
    <p:extLst>
      <p:ext uri="{BB962C8B-B14F-4D97-AF65-F5344CB8AC3E}">
        <p14:creationId xmlns:p14="http://schemas.microsoft.com/office/powerpoint/2010/main" val="2237737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sting_document_autofill_title xmlns="0757408f-8423-48b4-83fb-a1c60fb64348">
      <Url>https://sharepoint.wceruw.org/sites/WECproject/WEC/_layouts/15/wrkstat.aspx?List=0757408f-8423-48b4-83fb-a1c60fb64348&amp;WorkflowInstanceName=b7ebe080-d490-4776-b5f9-b9fb3b5aea82</Url>
      <Description>Stage 1</Description>
    </testing_document_autofill_title>
    <PublishingExpirationDate xmlns="http://schemas.microsoft.com/sharepoint/v3" xsi:nil="true"/>
    <l0621aab81fd442195bc420018800f52 xmlns="d0a8d0d1-1941-4f61-9284-74038a53ba95">
      <Terms xmlns="http://schemas.microsoft.com/office/infopath/2007/PartnerControls"/>
    </l0621aab81fd442195bc420018800f52>
    <PublishingStartDate xmlns="http://schemas.microsoft.com/sharepoint/v3" xsi:nil="true"/>
    <TaxCatchAll xmlns="d0a8d0d1-1941-4f61-9284-74038a53ba95"/>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F8119DB43A7C4AAF703709F258E6DF" ma:contentTypeVersion="8" ma:contentTypeDescription="Create a new document." ma:contentTypeScope="" ma:versionID="9d0537edd63474101630f82bc4fbdac9">
  <xsd:schema xmlns:xsd="http://www.w3.org/2001/XMLSchema" xmlns:xs="http://www.w3.org/2001/XMLSchema" xmlns:p="http://schemas.microsoft.com/office/2006/metadata/properties" xmlns:ns1="http://schemas.microsoft.com/sharepoint/v3" xmlns:ns2="d0a8d0d1-1941-4f61-9284-74038a53ba95" xmlns:ns3="0757408f-8423-48b4-83fb-a1c60fb64348" xmlns:ns4="ad1cea0f-523e-467b-9b51-fd747d2e0fd4" targetNamespace="http://schemas.microsoft.com/office/2006/metadata/properties" ma:root="true" ma:fieldsID="376c83e41a8083562bb92e28450c769d" ns1:_="" ns2:_="" ns3:_="" ns4:_="">
    <xsd:import namespace="http://schemas.microsoft.com/sharepoint/v3"/>
    <xsd:import namespace="d0a8d0d1-1941-4f61-9284-74038a53ba95"/>
    <xsd:import namespace="0757408f-8423-48b4-83fb-a1c60fb64348"/>
    <xsd:import namespace="ad1cea0f-523e-467b-9b51-fd747d2e0fd4"/>
    <xsd:element name="properties">
      <xsd:complexType>
        <xsd:sequence>
          <xsd:element name="documentManagement">
            <xsd:complexType>
              <xsd:all>
                <xsd:element ref="ns2:l0621aab81fd442195bc420018800f52" minOccurs="0"/>
                <xsd:element ref="ns2:TaxCatchAll" minOccurs="0"/>
                <xsd:element ref="ns2:TaxCatchAllLabel" minOccurs="0"/>
                <xsd:element ref="ns1:PublishingStartDate" minOccurs="0"/>
                <xsd:element ref="ns1:PublishingExpirationDate" minOccurs="0"/>
                <xsd:element ref="ns3:testing_document_autofill_titl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a8d0d1-1941-4f61-9284-74038a53ba95" elementFormDefault="qualified">
    <xsd:import namespace="http://schemas.microsoft.com/office/2006/documentManagement/types"/>
    <xsd:import namespace="http://schemas.microsoft.com/office/infopath/2007/PartnerControls"/>
    <xsd:element name="l0621aab81fd442195bc420018800f52" ma:index="8" nillable="true" ma:taxonomy="true" ma:internalName="l0621aab81fd442195bc420018800f52" ma:taxonomyFieldName="Tags" ma:displayName="Global Tags" ma:readOnly="false" ma:default="" ma:fieldId="{50621aab-81fd-4421-95bc-420018800f52}" ma:taxonomyMulti="true" ma:sspId="6477a2f3-d0ce-4350-b0b7-905d710b84aa" ma:termSetId="0472b3d8-bd4c-4032-91a8-64ae90e1930b"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345dd783-06ca-4fd1-b989-3053731507a0}" ma:internalName="TaxCatchAll" ma:showField="CatchAllData" ma:web="d0a8d0d1-1941-4f61-9284-74038a53ba9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45dd783-06ca-4fd1-b989-3053731507a0}" ma:internalName="TaxCatchAllLabel" ma:readOnly="true" ma:showField="CatchAllDataLabel" ma:web="d0a8d0d1-1941-4f61-9284-74038a53ba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57408f-8423-48b4-83fb-a1c60fb64348" elementFormDefault="qualified">
    <xsd:import namespace="http://schemas.microsoft.com/office/2006/documentManagement/types"/>
    <xsd:import namespace="http://schemas.microsoft.com/office/infopath/2007/PartnerControls"/>
    <xsd:element name="testing_document_autofill_title" ma:index="14" nillable="true" ma:displayName="document_autofill_title" ma:internalName="testing_document_autofill_titl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1cea0f-523e-467b-9b51-fd747d2e0fd4"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8F1BC-6D1B-4903-A565-40216A0C1776}">
  <ds:schemaRefs>
    <ds:schemaRef ds:uri="http://schemas.microsoft.com/sharepoint/v3/contenttype/forms"/>
  </ds:schemaRefs>
</ds:datastoreItem>
</file>

<file path=customXml/itemProps2.xml><?xml version="1.0" encoding="utf-8"?>
<ds:datastoreItem xmlns:ds="http://schemas.openxmlformats.org/officeDocument/2006/customXml" ds:itemID="{699E5EEF-2D92-4B76-8B20-D01140F784A7}">
  <ds:schemaRefs>
    <ds:schemaRef ds:uri="ad1cea0f-523e-467b-9b51-fd747d2e0fd4"/>
    <ds:schemaRef ds:uri="http://schemas.microsoft.com/office/infopath/2007/PartnerControls"/>
    <ds:schemaRef ds:uri="http://schemas.microsoft.com/office/2006/documentManagement/types"/>
    <ds:schemaRef ds:uri="http://purl.org/dc/terms/"/>
    <ds:schemaRef ds:uri="http://purl.org/dc/elements/1.1/"/>
    <ds:schemaRef ds:uri="http://purl.org/dc/dcmitype/"/>
    <ds:schemaRef ds:uri="http://schemas.microsoft.com/sharepoint/v3"/>
    <ds:schemaRef ds:uri="http://schemas.openxmlformats.org/package/2006/metadata/core-properties"/>
    <ds:schemaRef ds:uri="d0a8d0d1-1941-4f61-9284-74038a53ba95"/>
    <ds:schemaRef ds:uri="0757408f-8423-48b4-83fb-a1c60fb6434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66E665F-A2EC-44D2-B356-DAE683A4D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a8d0d1-1941-4f61-9284-74038a53ba95"/>
    <ds:schemaRef ds:uri="0757408f-8423-48b4-83fb-a1c60fb64348"/>
    <ds:schemaRef ds:uri="ad1cea0f-523e-467b-9b51-fd747d2e0f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6204</TotalTime>
  <Words>1200</Words>
  <Application>Microsoft Office PowerPoint</Application>
  <PresentationFormat>On-screen Show (4:3)</PresentationFormat>
  <Paragraphs>189</Paragraphs>
  <Slides>24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Wingdings</vt:lpstr>
      <vt:lpstr>2_Clarity</vt:lpstr>
      <vt:lpstr>ACP Statewide  Pre-Implementation (2016-17) Evaluation Results</vt:lpstr>
      <vt:lpstr>Mission: Transformative evaluation support in direct response to the needs of PK-12 educators and policymakers. </vt:lpstr>
      <vt:lpstr>Background</vt:lpstr>
      <vt:lpstr>ACP 3-Year Evaluation Plan </vt:lpstr>
      <vt:lpstr>Evaluation Questions</vt:lpstr>
      <vt:lpstr>Mixed Methods Evaluation</vt:lpstr>
      <vt:lpstr>This year’s findings</vt:lpstr>
      <vt:lpstr>General Findings by Evaluation Question</vt:lpstr>
      <vt:lpstr>General Findings by Evaluation Question</vt:lpstr>
      <vt:lpstr>General Findings by Evaluation Question</vt:lpstr>
      <vt:lpstr>General Findings by Evaluation Question</vt:lpstr>
      <vt:lpstr>General Findings by Evaluation Question</vt:lpstr>
      <vt:lpstr>General Findings by Evaluation Question</vt:lpstr>
      <vt:lpstr>General Findings by Evaluation Question</vt:lpstr>
      <vt:lpstr>General Findings by Evaluation Question</vt:lpstr>
      <vt:lpstr>Key Findings</vt:lpstr>
      <vt:lpstr>Key Findings</vt:lpstr>
      <vt:lpstr>Key Findings</vt:lpstr>
      <vt:lpstr>Key Findings</vt:lpstr>
      <vt:lpstr>Next steps: Statewide Implementation</vt:lpstr>
      <vt:lpstr>Possible questions / areas of inquiry:</vt:lpstr>
      <vt:lpstr>Questions?</vt:lpstr>
      <vt:lpstr>ACP Evaluation Information</vt:lpstr>
      <vt:lpstr>PowerPoint Presentation</vt:lpstr>
    </vt:vector>
  </TitlesOfParts>
  <Company>WCER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WEC_IntroEval</dc:title>
  <dc:creator>Annalee Good</dc:creator>
  <cp:lastModifiedBy>Franz, Ryne R.   DPI</cp:lastModifiedBy>
  <cp:revision>100</cp:revision>
  <cp:lastPrinted>2016-10-18T13:09:40Z</cp:lastPrinted>
  <dcterms:created xsi:type="dcterms:W3CDTF">2016-10-13T16:44:05Z</dcterms:created>
  <dcterms:modified xsi:type="dcterms:W3CDTF">2017-08-28T16:04:09Z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0x01010056F8119DB43A7C4AAF703709F258E6DF</vt:lpwstr>
  </property>
  <property fmtid="{D5CDD505-2E9C-101B-9397-08002B2CF9AE}" pid="3" name="Tags">
    <vt:lpwstr/>
  </property>
</Properties>
</file>