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73" r:id="rId13"/>
    <p:sldId id="269" r:id="rId14"/>
    <p:sldId id="266" r:id="rId15"/>
    <p:sldId id="270" r:id="rId16"/>
    <p:sldId id="271" r:id="rId17"/>
    <p:sldId id="272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D93F-6156-4A59-AA76-ED9D0314939B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B39C-9442-4188-A252-F7130D8B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in student demos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advisory</a:t>
            </a:r>
            <a:r>
              <a:rPr lang="en-US" baseline="0" dirty="0" smtClean="0"/>
              <a:t> here.  Make sure that people have resources.  Discuss why 90%.  Every child has an opportunity to make a connection and have a </a:t>
            </a:r>
            <a:r>
              <a:rPr lang="en-US" baseline="0" smtClean="0"/>
              <a:t>career conversation.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differentiating and scaffolding based on</a:t>
            </a:r>
            <a:r>
              <a:rPr lang="en-US" baseline="0" dirty="0" smtClean="0"/>
              <a:t> grade level.</a:t>
            </a:r>
          </a:p>
          <a:p>
            <a:r>
              <a:rPr lang="en-US" baseline="0" dirty="0" smtClean="0"/>
              <a:t>I use these four areas when I am documenting EE evidence.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nice thing a</a:t>
            </a:r>
            <a:r>
              <a:rPr lang="en-US" baseline="0" dirty="0" smtClean="0"/>
              <a:t>bout this is that there is no prep for the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additional</a:t>
            </a:r>
            <a:r>
              <a:rPr lang="en-US" baseline="0" dirty="0" smtClean="0"/>
              <a:t> slides…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districts</a:t>
            </a:r>
            <a:r>
              <a:rPr lang="en-US" baseline="0" dirty="0" smtClean="0"/>
              <a:t> to share successes or good ideas if time allows.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FB39C-9442-4188-A252-F7130D8B6A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8E5B33A-37AB-48A6-940B-5ED3CCD5F0F9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5F6E-07DF-4C6A-8184-30BF997125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elogan@montelloschools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63075" y="4023774"/>
            <a:ext cx="5985159" cy="1606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</a:t>
            </a:r>
            <a:br>
              <a:rPr lang="en-US" dirty="0" smtClean="0"/>
            </a:br>
            <a:r>
              <a:rPr lang="en-US" dirty="0" smtClean="0"/>
              <a:t>Career</a:t>
            </a:r>
            <a:br>
              <a:rPr lang="en-US" dirty="0" smtClean="0"/>
            </a:b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76525" y="5383814"/>
            <a:ext cx="4655297" cy="1128495"/>
          </a:xfrm>
        </p:spPr>
        <p:txBody>
          <a:bodyPr/>
          <a:lstStyle/>
          <a:p>
            <a:r>
              <a:rPr lang="en-US" dirty="0" smtClean="0"/>
              <a:t>Montello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30760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40000"/>
                <a:lumMod val="0"/>
              </a:schemeClr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66" y="1066800"/>
            <a:ext cx="845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Employability Skills</a:t>
            </a:r>
          </a:p>
          <a:p>
            <a:pPr lvl="1" fontAlgn="base"/>
            <a:r>
              <a:rPr lang="en-US" sz="1600" dirty="0"/>
              <a:t>A set of achievements, understandings and personal attributes that make individuals more likely to gain employment and to be successful in their chosen occupations, most frequently mentioned are: communication, teamwork, leadership, initiative, problem-solving, flexibility and enthusiasm </a:t>
            </a:r>
            <a:endParaRPr lang="en-US" sz="1600" dirty="0" smtClean="0"/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Career Awareness</a:t>
            </a:r>
          </a:p>
          <a:p>
            <a:pPr lvl="1" fontAlgn="base"/>
            <a:r>
              <a:rPr lang="en-US" sz="1600" dirty="0"/>
              <a:t>Exposure to career opportunities to connect to personal interests, talents and employability skills needed for </a:t>
            </a:r>
            <a:r>
              <a:rPr lang="en-US" sz="1600" dirty="0" smtClean="0"/>
              <a:t>success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Exploration </a:t>
            </a:r>
          </a:p>
          <a:p>
            <a:pPr lvl="1" fontAlgn="base"/>
            <a:r>
              <a:rPr lang="en-US" sz="1600" dirty="0"/>
              <a:t>Develop an ACP representing a match of interests, aptitudes and academic </a:t>
            </a:r>
            <a:r>
              <a:rPr lang="en-US" sz="1600" dirty="0" smtClean="0"/>
              <a:t>outcomes</a:t>
            </a:r>
          </a:p>
          <a:p>
            <a:pPr lvl="1" fontAlgn="base"/>
            <a:endParaRPr lang="en-US" dirty="0"/>
          </a:p>
          <a:p>
            <a:pPr fontAlgn="base"/>
            <a:r>
              <a:rPr lang="en-US" b="1" dirty="0"/>
              <a:t>Planning</a:t>
            </a:r>
            <a:r>
              <a:rPr lang="en-US" dirty="0"/>
              <a:t> and </a:t>
            </a:r>
            <a:r>
              <a:rPr lang="en-US" b="1" dirty="0"/>
              <a:t>Training</a:t>
            </a:r>
            <a:endParaRPr lang="en-US" dirty="0"/>
          </a:p>
          <a:p>
            <a:pPr lvl="1" fontAlgn="base"/>
            <a:r>
              <a:rPr lang="en-US" sz="1600" dirty="0"/>
              <a:t>Self reflect </a:t>
            </a:r>
            <a:r>
              <a:rPr lang="en-US" sz="1600" dirty="0" smtClean="0"/>
              <a:t>and navigate career networks to support ACP</a:t>
            </a:r>
            <a:endParaRPr lang="en-US" sz="1600" dirty="0"/>
          </a:p>
          <a:p>
            <a:pPr lvl="1" fontAlgn="base"/>
            <a:r>
              <a:rPr lang="en-US" sz="1600" dirty="0"/>
              <a:t>Identify an adult mentor/advisor from their ACP career network</a:t>
            </a:r>
          </a:p>
          <a:p>
            <a:pPr lvl="1" fontAlgn="base"/>
            <a:r>
              <a:rPr lang="en-US" sz="1600" dirty="0"/>
              <a:t>Students will have:</a:t>
            </a:r>
          </a:p>
          <a:p>
            <a:pPr lvl="2" fontAlgn="base"/>
            <a:r>
              <a:rPr lang="en-US" sz="1600" dirty="0"/>
              <a:t>a post-high school plan to implement and a back-up plan</a:t>
            </a:r>
          </a:p>
          <a:p>
            <a:pPr lvl="2" fontAlgn="base"/>
            <a:r>
              <a:rPr lang="en-US" sz="1600" dirty="0"/>
              <a:t>an actual real-world exposure in their career focused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41982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Montello 6-12 grade students will experience…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7471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066800"/>
            <a:ext cx="8334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22859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ACP lesson delivery via Google platform: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328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7" y="1371600"/>
            <a:ext cx="8763000" cy="487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457" y="28311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Easily drop lessons into Google Classroom: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96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9348"/>
            <a:ext cx="7777369" cy="60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81224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Sample Advisory lesson: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102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83" y="304800"/>
            <a:ext cx="84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Sample of student ACP work in progress: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6863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4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" y="1371600"/>
            <a:ext cx="913826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 Setting page in progress: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48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2921"/>
            <a:ext cx="9067800" cy="31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33399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College Readiness page in progress: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168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25"/>
            <a:ext cx="90487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78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Moving forward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toward a curriculum with career </a:t>
            </a:r>
            <a:r>
              <a:rPr lang="en-US" dirty="0"/>
              <a:t>development infused throughout all </a:t>
            </a:r>
            <a:r>
              <a:rPr lang="en-US" dirty="0" smtClean="0"/>
              <a:t>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led ACP conferences with advisor/parent, fostering strong school to home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implementation of Career Cruising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and ACP “brand” – student 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school-employer connections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5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925" y="6096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Contact Information: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Erin Logan</a:t>
            </a:r>
          </a:p>
          <a:p>
            <a:pPr algn="ctr"/>
            <a:r>
              <a:rPr lang="en-US" sz="3200" dirty="0" smtClean="0">
                <a:hlinkClick r:id="rId2"/>
              </a:rPr>
              <a:t>elogan@montelloschools.org</a:t>
            </a:r>
            <a:endParaRPr lang="en-US" sz="3200" dirty="0" smtClean="0"/>
          </a:p>
          <a:p>
            <a:pPr algn="ctr"/>
            <a:r>
              <a:rPr lang="en-US" sz="3200" dirty="0" smtClean="0"/>
              <a:t>608-297-2126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3771900"/>
            <a:ext cx="400050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499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40000"/>
                <a:lumMod val="14000"/>
              </a:schemeClr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4478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are a rural counselor who wears many hats?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rural community has dwindling employers for your students to connect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staff is drowning in acronyms and feels like the plate is already overflowing?</a:t>
            </a:r>
          </a:p>
        </p:txBody>
      </p:sp>
      <p:pic>
        <p:nvPicPr>
          <p:cNvPr id="1026" name="Picture 2" descr="C:\Users\Erin &amp; Tim\AppData\Local\Microsoft\Windows\INetCache\IE\XSFQWTYA\voluntarios-e13438316605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3673"/>
            <a:ext cx="5364804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RAISE YOUR HAND IF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80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40000"/>
                <a:lumMod val="34000"/>
              </a:schemeClr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9923"/>
            <a:ext cx="400509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8099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little about Montello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89" y="4174787"/>
            <a:ext cx="47310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1800225" cy="17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494" y="1006114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725 students K-12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48% free-reduced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8% non-white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17% special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PK-5, 6-8, 9-12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05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Montello’s Journey…</a:t>
            </a:r>
            <a:endParaRPr lang="en-US" sz="3200" b="1" dirty="0"/>
          </a:p>
        </p:txBody>
      </p:sp>
      <p:pic>
        <p:nvPicPr>
          <p:cNvPr id="2050" name="Picture 2" descr="https://lh5.googleusercontent.com/I9AYwuvDuBMVijH0Uoe-kU3I75J4j4jCzXbhcx1qciqRoHfD4E9WNjXZOVGygHWJ5v7zLdQEwPQ9tME-Jk3pcQJJutqNjDHZX9Gg5sFXCeJ8Khll_nKiaYyR7wuVEtoYYMw6BMpt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1626"/>
            <a:ext cx="6916751" cy="53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2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Learning Plans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900000">
            <a:off x="3368913" y="899475"/>
            <a:ext cx="4658735" cy="544846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Product-Based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or Select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Act as a 4 year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application in CTE classes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development in electives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 “on own” for its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HS Graduation = End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development is only the school counselor’s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5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Career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Process Based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Navigational tool for grades     6-12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application in all classes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development infused throughout all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Student-driven with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HS Graduation = Check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development is a systematic, whole-school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4500000">
            <a:off x="4721331" y="2931369"/>
            <a:ext cx="4650356" cy="1997131"/>
          </a:xfrm>
        </p:spPr>
        <p:txBody>
          <a:bodyPr>
            <a:normAutofit/>
          </a:bodyPr>
          <a:lstStyle/>
          <a:p>
            <a:r>
              <a:rPr lang="en-US" b="1" dirty="0" smtClean="0"/>
              <a:t>ACP-SLO-OMG!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8587" y="3276600"/>
            <a:ext cx="5562600" cy="12797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May of the 2016-2017 school year, 90% of students in grades 6-12 will have two identified career pathways as evidenced by completion of the career goal section of each individual student’s Academic and Career Plan.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4255775" cy="19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46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40000"/>
                <a:lumMod val="6000"/>
              </a:schemeClr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43000"/>
            <a:ext cx="6934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All students in grades </a:t>
            </a:r>
            <a:r>
              <a:rPr lang="en-US" sz="2000" dirty="0" smtClean="0"/>
              <a:t>6-12 </a:t>
            </a:r>
            <a:r>
              <a:rPr lang="en-US" sz="2000" dirty="0"/>
              <a:t>will participate in a 25 minute advisory period 4 days per week.  25 minutes weekly will be dedicated to ACP activities culminating in each student having an active online ACP guiding their educational and career goals.</a:t>
            </a:r>
          </a:p>
          <a:p>
            <a:pPr fontAlgn="base"/>
            <a:endParaRPr lang="en-US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ACP Leadership Team will establish ACP policies and procedures for the </a:t>
            </a:r>
            <a:r>
              <a:rPr lang="en-US" sz="2000" dirty="0" smtClean="0"/>
              <a:t>district and submit them to the school board for approval by May of 2016.</a:t>
            </a:r>
            <a:endParaRPr lang="en-US" sz="2000" dirty="0"/>
          </a:p>
          <a:p>
            <a:pPr fontAlgn="base"/>
            <a:endParaRPr lang="en-US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Students</a:t>
            </a:r>
            <a:r>
              <a:rPr lang="en-US" sz="2000" dirty="0"/>
              <a:t>, parents and staff will be provided with ACP resources to increase ACP </a:t>
            </a:r>
            <a:r>
              <a:rPr lang="en-US" sz="2000" dirty="0" smtClean="0"/>
              <a:t>understanding once per month.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87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ACP Pilot Goals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5122" name="Picture 2" descr="https://lh5.googleusercontent.com/YvmuRneA1dVNlnU_1uVqb1ajOHJ06MXlN-JgUebbHBRTHh4WXWApxmNF-en8AzzcxfgtClWt70eogBCOsIbcOqM6Vui6HuTVvX2WpKpyJ9jIiJvNDT83li9SN2-r8O2shBVMk9iO9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821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2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CP 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20984" cy="57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Creating a Culture of Career Based Learning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29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559</TotalTime>
  <Words>544</Words>
  <Application>Microsoft Office PowerPoint</Application>
  <PresentationFormat>On-screen Show (4:3)</PresentationFormat>
  <Paragraphs>93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Rockwell</vt:lpstr>
      <vt:lpstr>Wingdings</vt:lpstr>
      <vt:lpstr>Kilter</vt:lpstr>
      <vt:lpstr>Academic Career Planning</vt:lpstr>
      <vt:lpstr>PowerPoint Presentation</vt:lpstr>
      <vt:lpstr>PowerPoint Presentation</vt:lpstr>
      <vt:lpstr>PowerPoint Presentation</vt:lpstr>
      <vt:lpstr>Personal Learning Plans</vt:lpstr>
      <vt:lpstr>Academic Career Plan</vt:lpstr>
      <vt:lpstr>ACP-SLO-OMG!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Career Planning</dc:title>
  <dc:creator>Erin &amp; Tim</dc:creator>
  <cp:lastModifiedBy>Jonuzi, Julie  DPI</cp:lastModifiedBy>
  <cp:revision>23</cp:revision>
  <dcterms:created xsi:type="dcterms:W3CDTF">2016-12-04T21:33:18Z</dcterms:created>
  <dcterms:modified xsi:type="dcterms:W3CDTF">2016-12-22T15:00:15Z</dcterms:modified>
</cp:coreProperties>
</file>