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4" r:id="rId3"/>
    <p:sldId id="285" r:id="rId4"/>
    <p:sldId id="289" r:id="rId5"/>
    <p:sldId id="286" r:id="rId6"/>
    <p:sldId id="292" r:id="rId7"/>
    <p:sldId id="280" r:id="rId8"/>
    <p:sldId id="282" r:id="rId9"/>
    <p:sldId id="287" r:id="rId10"/>
    <p:sldId id="295" r:id="rId11"/>
    <p:sldId id="271" r:id="rId12"/>
    <p:sldId id="291" r:id="rId13"/>
    <p:sldId id="294" r:id="rId14"/>
    <p:sldId id="278" r:id="rId15"/>
    <p:sldId id="259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9BCBD48-60C2-4426-A944-2ED72D3CDD2C}">
          <p14:sldIdLst>
            <p14:sldId id="256"/>
            <p14:sldId id="264"/>
            <p14:sldId id="285"/>
            <p14:sldId id="289"/>
            <p14:sldId id="286"/>
            <p14:sldId id="292"/>
            <p14:sldId id="280"/>
            <p14:sldId id="282"/>
            <p14:sldId id="287"/>
            <p14:sldId id="295"/>
            <p14:sldId id="271"/>
            <p14:sldId id="291"/>
            <p14:sldId id="294"/>
            <p14:sldId id="278"/>
            <p14:sldId id="259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3908" autoAdjust="0"/>
  </p:normalViewPr>
  <p:slideViewPr>
    <p:cSldViewPr>
      <p:cViewPr varScale="1">
        <p:scale>
          <a:sx n="83" d="100"/>
          <a:sy n="83" d="100"/>
        </p:scale>
        <p:origin x="18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3B71A-A8E0-4263-ADE5-91D0D38C1F3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1236C-D5FA-496F-8A4D-AAA6ABAD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Topics</a:t>
            </a:r>
            <a:r>
              <a:rPr lang="en-US" baseline="0" dirty="0" smtClean="0"/>
              <a:t> we plan to discuss today – focus on collaborations NTC has developed and sustained with area high schools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89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 </a:t>
            </a:r>
          </a:p>
          <a:p>
            <a:r>
              <a:rPr lang="en-US" dirty="0" smtClean="0"/>
              <a:t>New model – move</a:t>
            </a:r>
            <a:r>
              <a:rPr lang="en-US" baseline="0" dirty="0" smtClean="0"/>
              <a:t> to more case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6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Yang Yee</a:t>
            </a:r>
          </a:p>
          <a:p>
            <a:r>
              <a:rPr lang="en-US" dirty="0" smtClean="0"/>
              <a:t>New model – move</a:t>
            </a:r>
            <a:r>
              <a:rPr lang="en-US" baseline="0" dirty="0" smtClean="0"/>
              <a:t> to more case management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3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Dina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who’ve participated in both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45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Meetings with Administrators &amp; Local Employers</a:t>
            </a:r>
          </a:p>
          <a:p>
            <a:pPr lvl="0"/>
            <a:r>
              <a:rPr lang="en-US" dirty="0" smtClean="0"/>
              <a:t>Discuss packages of classes they would like to offer</a:t>
            </a:r>
          </a:p>
          <a:p>
            <a:pPr lvl="0"/>
            <a:r>
              <a:rPr lang="en-US" dirty="0" smtClean="0"/>
              <a:t>Review teacher certifications</a:t>
            </a:r>
          </a:p>
          <a:p>
            <a:pPr lvl="0"/>
            <a:r>
              <a:rPr lang="en-US" dirty="0" smtClean="0"/>
              <a:t>Meet with teachers and administrators to discuss class and competencies they will cover</a:t>
            </a:r>
          </a:p>
          <a:p>
            <a:pPr lvl="0"/>
            <a:r>
              <a:rPr lang="en-US" dirty="0" smtClean="0"/>
              <a:t>Create a group of classes that relate that can fit into an academy and ladder into NTC programs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***If time….Tracy will talk about what</a:t>
            </a:r>
            <a:r>
              <a:rPr lang="en-US" baseline="0" dirty="0" smtClean="0"/>
              <a:t> we do with </a:t>
            </a:r>
            <a:r>
              <a:rPr lang="en-US" baseline="0" smtClean="0"/>
              <a:t>teacher certifications, etc.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6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CRM used to track events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Annual Report focused on outcomes versus activities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Adjustments made to programming based on regular feedback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Direct Enrollment Increases What’s in it for each partner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NTC: Enrollments, Creating a pipeline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Workforce: Meeting employee shortage, molding the future workforce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K-12: Supplementing coursework, providing opportunities, teacher shortages – still allows students the CTE coursework, credentials for students, resource sharing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69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0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Sarah:</a:t>
            </a:r>
          </a:p>
          <a:p>
            <a:r>
              <a:rPr lang="en-US" dirty="0" smtClean="0"/>
              <a:t>To start, a bit</a:t>
            </a:r>
            <a:r>
              <a:rPr lang="en-US" baseline="0" dirty="0" smtClean="0"/>
              <a:t> about NTC’s district and who we serve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89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Sarah:</a:t>
            </a:r>
          </a:p>
          <a:p>
            <a:r>
              <a:rPr lang="en-US" dirty="0" smtClean="0"/>
              <a:t>To start, a bit</a:t>
            </a:r>
            <a:r>
              <a:rPr lang="en-US" baseline="0" dirty="0" smtClean="0"/>
              <a:t> about NTC’s district and who we serve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89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Sarah:</a:t>
            </a:r>
          </a:p>
          <a:p>
            <a:r>
              <a:rPr lang="en-US" dirty="0" smtClean="0"/>
              <a:t>Background on the K-12’s we serve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89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Sarah:</a:t>
            </a:r>
          </a:p>
          <a:p>
            <a:r>
              <a:rPr lang="en-US" dirty="0" smtClean="0"/>
              <a:t>Background on the K-12’s we serve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05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 – Explain the difference between the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89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Tracy: Colby---Manufacturing</a:t>
            </a:r>
            <a:r>
              <a:rPr lang="en-US" baseline="0" dirty="0" smtClean="0"/>
              <a:t> Academy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89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Tracy:  Academies may</a:t>
            </a:r>
            <a:r>
              <a:rPr lang="en-US" baseline="0" dirty="0" smtClean="0"/>
              <a:t> be unique to each district or consortium. Here is an example.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14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Tracy:  Academies may</a:t>
            </a:r>
            <a:r>
              <a:rPr lang="en-US" baseline="0" dirty="0" smtClean="0"/>
              <a:t> be unique to each district.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36C-D5FA-496F-8A4D-AAA6ABADA8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1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5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3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4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5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1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4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6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4983-7D46-4794-AC8C-E1C7361857B3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3CD6A-1D29-4091-AAB6-1F7515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4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illon@ntc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linskid@ntc.edu" TargetMode="External"/><Relationship Id="rId5" Type="http://schemas.openxmlformats.org/officeDocument/2006/relationships/hyperlink" Target="mailto:ravn@ntc.edu" TargetMode="External"/><Relationship Id="rId4" Type="http://schemas.openxmlformats.org/officeDocument/2006/relationships/hyperlink" Target="mailto:lorry@nt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523999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5DAA"/>
                </a:solidFill>
              </a:rPr>
              <a:t>Creating Career Pathways with K-12 Collaborations</a:t>
            </a:r>
            <a:endParaRPr lang="en-US" sz="4800" dirty="0">
              <a:solidFill>
                <a:srgbClr val="005DA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772400" cy="2133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Sarah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Dillon, Dean of College Enrollment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Tracy Ravn, K-12 Pathways Director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Yang Yee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Lor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, Academy Specialist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Dina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Kilinski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ource Sans Pro" pitchFamily="34" charset="0"/>
              </a:rPr>
              <a:t>, Youth Apprenticeship Coordinator</a:t>
            </a: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33" y="609600"/>
            <a:ext cx="3505200" cy="9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53005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12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0" lvl="0" indent="0">
              <a:buNone/>
            </a:pPr>
            <a:r>
              <a:rPr lang="en-US" sz="1500" dirty="0">
                <a:solidFill>
                  <a:prstClr val="black"/>
                </a:solidFill>
                <a:sym typeface="Wingdings" panose="05000000000000000000" pitchFamily="2" charset="2"/>
              </a:rPr>
              <a:t>		</a:t>
            </a:r>
            <a:endParaRPr lang="en-US" sz="1500" dirty="0" smtClean="0"/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High School Dual Credit Academy Structure</a:t>
            </a:r>
            <a:endParaRPr lang="en-US" sz="48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76958"/>
              </p:ext>
            </p:extLst>
          </p:nvPr>
        </p:nvGraphicFramePr>
        <p:xfrm>
          <a:off x="381000" y="1752603"/>
          <a:ext cx="8458200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8091"/>
                <a:gridCol w="4703584"/>
                <a:gridCol w="1196525"/>
              </a:tblGrid>
              <a:tr h="42253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Health Academy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XYZ </a:t>
                      </a:r>
                      <a:r>
                        <a:rPr lang="en-US" sz="1800" b="1" u="none" strike="noStrike" dirty="0">
                          <a:effectLst/>
                        </a:rPr>
                        <a:t>High School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Northcentral Technical College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Medical Terminology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Medical Terminology</a:t>
                      </a:r>
                      <a:r>
                        <a:rPr lang="en-US" sz="1200" u="none" strike="noStrike" dirty="0">
                          <a:effectLst/>
                        </a:rPr>
                        <a:t> 10-501-101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3 credits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5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Body, Structure, Function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Body, Structure, Function </a:t>
                      </a:r>
                      <a:r>
                        <a:rPr lang="en-US" sz="1200" u="none" strike="noStrike" dirty="0">
                          <a:effectLst/>
                        </a:rPr>
                        <a:t>10-806-110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3 credits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5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Introduction to Psychology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Introduction to Psychology </a:t>
                      </a:r>
                      <a:r>
                        <a:rPr lang="en-US" sz="1200" u="none" strike="noStrike" dirty="0">
                          <a:effectLst/>
                        </a:rPr>
                        <a:t>10-801-198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3 credits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5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(Youth or Course Options)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Nursing Assistant/C.N.A (YO) </a:t>
                      </a:r>
                      <a:r>
                        <a:rPr lang="en-US" sz="1200" u="none" strike="noStrike" dirty="0">
                          <a:effectLst/>
                        </a:rPr>
                        <a:t>30-543-300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3 credits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5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Calculus 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Calculus 1 </a:t>
                      </a:r>
                      <a:r>
                        <a:rPr lang="en-US" sz="1200" u="none" strike="noStrike" dirty="0">
                          <a:effectLst/>
                        </a:rPr>
                        <a:t>10-804-198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4 credits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5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Think Critically &amp; Creatively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Think Critically and Creatively </a:t>
                      </a:r>
                      <a:r>
                        <a:rPr lang="en-US" sz="1200" u="none" strike="noStrike" dirty="0">
                          <a:effectLst/>
                        </a:rPr>
                        <a:t>10-809-103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3 credits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5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Algebra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Intermediate Algebra with Application </a:t>
                      </a:r>
                      <a:r>
                        <a:rPr lang="en-US" sz="1200" u="none" strike="noStrike" dirty="0">
                          <a:effectLst/>
                        </a:rPr>
                        <a:t>10-804-118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4 credits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5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 Credits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23 credits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2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Approximate  Tuition Savings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$3,220.00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4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ource Sans Pro" pitchFamily="34" charset="0"/>
              </a:rPr>
              <a:t>Formerly DWD WI Fast Forward – Blueprint for Prosperity Grant, Now GPR, College, and K-12 Funds</a:t>
            </a:r>
          </a:p>
          <a:p>
            <a:r>
              <a:rPr lang="en-US" dirty="0" smtClean="0">
                <a:latin typeface="Source Sans Pro" pitchFamily="34" charset="0"/>
              </a:rPr>
              <a:t>CNA, IT, Welding, Ag, Accounting, EMT</a:t>
            </a:r>
          </a:p>
          <a:p>
            <a:r>
              <a:rPr lang="en-US" dirty="0">
                <a:latin typeface="Source Sans Pro" pitchFamily="34" charset="0"/>
              </a:rPr>
              <a:t>Cohort Based/Individual Academy Plan</a:t>
            </a:r>
          </a:p>
          <a:p>
            <a:r>
              <a:rPr lang="en-US" dirty="0" smtClean="0">
                <a:latin typeface="Source Sans Pro" pitchFamily="34" charset="0"/>
              </a:rPr>
              <a:t>Challenge</a:t>
            </a:r>
            <a:r>
              <a:rPr lang="en-US" dirty="0">
                <a:latin typeface="Source Sans Pro" pitchFamily="34" charset="0"/>
              </a:rPr>
              <a:t>: </a:t>
            </a:r>
            <a:r>
              <a:rPr lang="en-US" dirty="0" smtClean="0">
                <a:latin typeface="Source Sans Pro" pitchFamily="34" charset="0"/>
              </a:rPr>
              <a:t>Tuition</a:t>
            </a:r>
          </a:p>
          <a:p>
            <a:r>
              <a:rPr lang="en-US" dirty="0">
                <a:latin typeface="Source Sans Pro" pitchFamily="34" charset="0"/>
              </a:rPr>
              <a:t>50% Transition to NTC</a:t>
            </a:r>
          </a:p>
          <a:p>
            <a:r>
              <a:rPr lang="en-US" dirty="0" smtClean="0">
                <a:latin typeface="Source Sans Pro" pitchFamily="34" charset="0"/>
              </a:rPr>
              <a:t>Case Management is Key</a:t>
            </a: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NEW: Pathway Academies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ource Sans Pro" pitchFamily="34" charset="0"/>
              </a:rPr>
              <a:t>Schools help select students</a:t>
            </a:r>
          </a:p>
          <a:p>
            <a:r>
              <a:rPr lang="en-US" dirty="0" smtClean="0">
                <a:latin typeface="Source Sans Pro" pitchFamily="34" charset="0"/>
              </a:rPr>
              <a:t>Meeting </a:t>
            </a:r>
            <a:r>
              <a:rPr lang="en-US" dirty="0">
                <a:latin typeface="Source Sans Pro" pitchFamily="34" charset="0"/>
              </a:rPr>
              <a:t>with students before class </a:t>
            </a:r>
            <a:r>
              <a:rPr lang="en-US" dirty="0" smtClean="0">
                <a:latin typeface="Source Sans Pro" pitchFamily="34" charset="0"/>
              </a:rPr>
              <a:t>begins </a:t>
            </a:r>
          </a:p>
          <a:p>
            <a:r>
              <a:rPr lang="en-US" dirty="0" smtClean="0">
                <a:latin typeface="Source Sans Pro" pitchFamily="34" charset="0"/>
              </a:rPr>
              <a:t>Parent orientations</a:t>
            </a:r>
          </a:p>
          <a:p>
            <a:r>
              <a:rPr lang="en-US" dirty="0" smtClean="0">
                <a:latin typeface="Source Sans Pro" pitchFamily="34" charset="0"/>
              </a:rPr>
              <a:t>Regular check-ins with students and NTC faculty</a:t>
            </a:r>
          </a:p>
          <a:p>
            <a:r>
              <a:rPr lang="en-US" dirty="0" smtClean="0">
                <a:latin typeface="Source Sans Pro" pitchFamily="34" charset="0"/>
              </a:rPr>
              <a:t>Feedback to K-12, parent(s), and student</a:t>
            </a:r>
          </a:p>
          <a:p>
            <a:r>
              <a:rPr lang="en-US" dirty="0" smtClean="0">
                <a:latin typeface="Source Sans Pro" pitchFamily="34" charset="0"/>
              </a:rPr>
              <a:t>Job skills </a:t>
            </a:r>
            <a:r>
              <a:rPr lang="en-US" dirty="0">
                <a:latin typeface="Source Sans Pro" pitchFamily="34" charset="0"/>
              </a:rPr>
              <a:t>t</a:t>
            </a:r>
            <a:r>
              <a:rPr lang="en-US" dirty="0" smtClean="0">
                <a:latin typeface="Source Sans Pro" pitchFamily="34" charset="0"/>
              </a:rPr>
              <a:t>raining &amp; college </a:t>
            </a:r>
            <a:r>
              <a:rPr lang="en-US" dirty="0">
                <a:latin typeface="Source Sans Pro" pitchFamily="34" charset="0"/>
              </a:rPr>
              <a:t>t</a:t>
            </a:r>
            <a:r>
              <a:rPr lang="en-US" dirty="0" smtClean="0">
                <a:latin typeface="Source Sans Pro" pitchFamily="34" charset="0"/>
              </a:rPr>
              <a:t>ransition </a:t>
            </a:r>
            <a:r>
              <a:rPr lang="en-US" dirty="0">
                <a:latin typeface="Source Sans Pro" pitchFamily="34" charset="0"/>
              </a:rPr>
              <a:t>s</a:t>
            </a:r>
            <a:r>
              <a:rPr lang="en-US" dirty="0" smtClean="0">
                <a:latin typeface="Source Sans Pro" pitchFamily="34" charset="0"/>
              </a:rPr>
              <a:t>upport</a:t>
            </a:r>
          </a:p>
          <a:p>
            <a:endParaRPr lang="en-US" dirty="0" smtClean="0">
              <a:latin typeface="Source Sans Pro" pitchFamily="34" charset="0"/>
            </a:endParaRP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Pathway Academy Case Management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ource Sans Pro" pitchFamily="34" charset="0"/>
              </a:rPr>
              <a:t>Dual Credit Opportunities for related coursework</a:t>
            </a:r>
          </a:p>
          <a:p>
            <a:r>
              <a:rPr lang="en-US" dirty="0" smtClean="0">
                <a:latin typeface="Source Sans Pro" pitchFamily="34" charset="0"/>
              </a:rPr>
              <a:t>Case Management Model for YA</a:t>
            </a:r>
          </a:p>
          <a:p>
            <a:r>
              <a:rPr lang="en-US" dirty="0" smtClean="0">
                <a:latin typeface="Source Sans Pro" pitchFamily="34" charset="0"/>
              </a:rPr>
              <a:t>“Dual Enrollment” in YA and Academies: </a:t>
            </a:r>
          </a:p>
          <a:p>
            <a:pPr lvl="1"/>
            <a:r>
              <a:rPr lang="en-US" dirty="0">
                <a:latin typeface="Source Sans Pro" pitchFamily="34" charset="0"/>
              </a:rPr>
              <a:t>Funding Resource to support tuition for academies</a:t>
            </a:r>
          </a:p>
          <a:p>
            <a:pPr lvl="1"/>
            <a:r>
              <a:rPr lang="en-US" dirty="0" smtClean="0">
                <a:latin typeface="Source Sans Pro" pitchFamily="34" charset="0"/>
              </a:rPr>
              <a:t>IT Student Success</a:t>
            </a:r>
          </a:p>
          <a:p>
            <a:pPr lvl="1"/>
            <a:r>
              <a:rPr lang="en-US" dirty="0" smtClean="0">
                <a:latin typeface="Source Sans Pro" pitchFamily="34" charset="0"/>
              </a:rPr>
              <a:t>Agriculture – Internship</a:t>
            </a:r>
          </a:p>
          <a:p>
            <a:pPr marL="457200" lvl="1" indent="0">
              <a:buNone/>
            </a:pPr>
            <a:endParaRPr lang="en-US" dirty="0" smtClean="0">
              <a:latin typeface="Source Sans Pro" pitchFamily="34" charset="0"/>
            </a:endParaRPr>
          </a:p>
          <a:p>
            <a:pPr lvl="1"/>
            <a:endParaRPr lang="en-US" dirty="0" smtClean="0">
              <a:latin typeface="Source Sans Pro" pitchFamily="34" charset="0"/>
            </a:endParaRP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Youth Apprenticeship Connections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ource Sans Pro" pitchFamily="34" charset="0"/>
              </a:rPr>
              <a:t>Building relationships with K-12 administrators and local employers</a:t>
            </a:r>
            <a:endParaRPr lang="en-US" dirty="0">
              <a:latin typeface="Source Sans Pro" pitchFamily="34" charset="0"/>
            </a:endParaRPr>
          </a:p>
          <a:p>
            <a:r>
              <a:rPr lang="en-US" dirty="0" smtClean="0">
                <a:latin typeface="Source Sans Pro" pitchFamily="34" charset="0"/>
              </a:rPr>
              <a:t>Discuss best package of courses</a:t>
            </a:r>
          </a:p>
          <a:p>
            <a:pPr lvl="1"/>
            <a:r>
              <a:rPr lang="en-US" dirty="0">
                <a:latin typeface="Source Sans Pro" pitchFamily="34" charset="0"/>
              </a:rPr>
              <a:t>What are the needs of the students, districts, workforce?</a:t>
            </a:r>
          </a:p>
          <a:p>
            <a:pPr lvl="1"/>
            <a:r>
              <a:rPr lang="en-US" dirty="0" smtClean="0">
                <a:latin typeface="Source Sans Pro" pitchFamily="34" charset="0"/>
              </a:rPr>
              <a:t>Are there industry certifications/credentials available?</a:t>
            </a:r>
          </a:p>
          <a:p>
            <a:pPr lvl="1"/>
            <a:r>
              <a:rPr lang="en-US" dirty="0" smtClean="0">
                <a:latin typeface="Source Sans Pro" pitchFamily="34" charset="0"/>
              </a:rPr>
              <a:t>How will academies ladder into other programs?</a:t>
            </a:r>
          </a:p>
          <a:p>
            <a:r>
              <a:rPr lang="en-US" dirty="0" smtClean="0">
                <a:latin typeface="Source Sans Pro" pitchFamily="34" charset="0"/>
              </a:rPr>
              <a:t>Review teacher certifications &amp; logistics</a:t>
            </a:r>
            <a:endParaRPr lang="en-US" dirty="0">
              <a:latin typeface="Source Sans Pro" pitchFamily="34" charset="0"/>
            </a:endParaRPr>
          </a:p>
          <a:p>
            <a:endParaRPr lang="en-US" dirty="0" smtClean="0"/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3716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Getting Started – 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From the Top Down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ource Sans Pro" pitchFamily="34" charset="0"/>
              </a:rPr>
              <a:t>Tracking outcomes vs. activities</a:t>
            </a:r>
            <a:endParaRPr lang="en-US" dirty="0">
              <a:latin typeface="Source Sans Pro" pitchFamily="34" charset="0"/>
            </a:endParaRPr>
          </a:p>
          <a:p>
            <a:r>
              <a:rPr lang="en-US" dirty="0" smtClean="0">
                <a:latin typeface="Source Sans Pro" pitchFamily="34" charset="0"/>
              </a:rPr>
              <a:t>Adjust based on regular feedback</a:t>
            </a:r>
            <a:endParaRPr lang="en-US" dirty="0">
              <a:latin typeface="Source Sans Pro" pitchFamily="34" charset="0"/>
            </a:endParaRPr>
          </a:p>
          <a:p>
            <a:r>
              <a:rPr lang="en-US" dirty="0" smtClean="0">
                <a:latin typeface="Source Sans Pro" pitchFamily="34" charset="0"/>
              </a:rPr>
              <a:t>Direct enrollment/Higher transition rates</a:t>
            </a:r>
          </a:p>
          <a:p>
            <a:r>
              <a:rPr lang="en-US" dirty="0" smtClean="0">
                <a:latin typeface="Source Sans Pro" pitchFamily="34" charset="0"/>
              </a:rPr>
              <a:t>For college: creates awareness, fights negative perceptions</a:t>
            </a:r>
          </a:p>
          <a:p>
            <a:r>
              <a:rPr lang="en-US" dirty="0" smtClean="0">
                <a:latin typeface="Source Sans Pro" pitchFamily="34" charset="0"/>
              </a:rPr>
              <a:t>For Workforce: meeting employee shortages</a:t>
            </a:r>
          </a:p>
          <a:p>
            <a:r>
              <a:rPr lang="en-US" dirty="0" smtClean="0">
                <a:latin typeface="Source Sans Pro" pitchFamily="34" charset="0"/>
              </a:rPr>
              <a:t>For K-12: providing opportunities to students &amp; resource sharing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Calculating Return &amp; Benefits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Questions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Sarah Dillon: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dillon@ntc.edu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715.803.1147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Yang Yee </a:t>
            </a:r>
            <a:r>
              <a:rPr lang="en-US" dirty="0" err="1" smtClean="0"/>
              <a:t>Lor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lory@ntc.edu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715.803.1881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600200"/>
            <a:ext cx="4191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Tracy Ravn: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hlinkClick r:id="rId5"/>
              </a:rPr>
              <a:t>ravn@ntc.edu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715.803.1782</a:t>
            </a:r>
          </a:p>
          <a:p>
            <a:pPr marL="0" indent="0">
              <a:buFont typeface="Arial" pitchFamily="34" charset="0"/>
              <a:buNone/>
            </a:pPr>
            <a:endParaRPr lang="en-US" sz="1600" dirty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Dina </a:t>
            </a:r>
            <a:r>
              <a:rPr lang="en-US" dirty="0" err="1" smtClean="0"/>
              <a:t>Kilinski</a:t>
            </a:r>
            <a:r>
              <a:rPr lang="en-US" dirty="0" smtClean="0"/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hlinkClick r:id="rId6"/>
              </a:rPr>
              <a:t>kilinskid@ntc.edu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715.803.1190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4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ource Sans Pro" pitchFamily="34" charset="0"/>
              </a:rPr>
              <a:t>Overview of High School Academy Structure</a:t>
            </a:r>
          </a:p>
          <a:p>
            <a:r>
              <a:rPr lang="en-US" dirty="0" smtClean="0">
                <a:latin typeface="Source Sans Pro" pitchFamily="34" charset="0"/>
              </a:rPr>
              <a:t>Role of Partners: </a:t>
            </a:r>
          </a:p>
          <a:p>
            <a:pPr lvl="1"/>
            <a:r>
              <a:rPr lang="en-US" dirty="0" smtClean="0">
                <a:latin typeface="Source Sans Pro" pitchFamily="34" charset="0"/>
              </a:rPr>
              <a:t>External (K-12, Workforce) </a:t>
            </a:r>
            <a:endParaRPr lang="en-US" dirty="0">
              <a:latin typeface="Source Sans Pro" pitchFamily="34" charset="0"/>
            </a:endParaRPr>
          </a:p>
          <a:p>
            <a:pPr lvl="1"/>
            <a:r>
              <a:rPr lang="en-US" dirty="0" smtClean="0">
                <a:latin typeface="Source Sans Pro" pitchFamily="34" charset="0"/>
              </a:rPr>
              <a:t>Internal (Learning Divisions, Student Services, Regional Campuses, Marketing)</a:t>
            </a:r>
          </a:p>
          <a:p>
            <a:r>
              <a:rPr lang="en-US" dirty="0" smtClean="0">
                <a:latin typeface="Source Sans Pro" pitchFamily="34" charset="0"/>
              </a:rPr>
              <a:t>Resources &amp; Cost Sharing</a:t>
            </a:r>
          </a:p>
          <a:p>
            <a:r>
              <a:rPr lang="en-US" dirty="0" smtClean="0">
                <a:latin typeface="Source Sans Pro" pitchFamily="34" charset="0"/>
              </a:rPr>
              <a:t>Program Outcomes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Overview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876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Source Sans Pro" panose="020B0503030403020204" pitchFamily="34" charset="0"/>
              </a:rPr>
              <a:t>College Demographics:</a:t>
            </a:r>
          </a:p>
          <a:p>
            <a:r>
              <a:rPr lang="en-US" dirty="0" smtClean="0">
                <a:latin typeface="Source Sans Pro" pitchFamily="34" charset="0"/>
              </a:rPr>
              <a:t>Unduplicated Headcount: 28,603</a:t>
            </a:r>
          </a:p>
          <a:p>
            <a:r>
              <a:rPr lang="en-US" dirty="0" smtClean="0">
                <a:latin typeface="Source Sans Pro" pitchFamily="34" charset="0"/>
              </a:rPr>
              <a:t>Program Students: 5,694</a:t>
            </a:r>
          </a:p>
          <a:p>
            <a:r>
              <a:rPr lang="en-US" dirty="0" smtClean="0">
                <a:latin typeface="Source Sans Pro" pitchFamily="34" charset="0"/>
              </a:rPr>
              <a:t>FTE: 3,422</a:t>
            </a:r>
          </a:p>
          <a:p>
            <a:r>
              <a:rPr lang="en-US" dirty="0" smtClean="0">
                <a:latin typeface="Source Sans Pro" pitchFamily="34" charset="0"/>
              </a:rPr>
              <a:t>5,900 square mile, 10-county district</a:t>
            </a: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Northcentral </a:t>
            </a:r>
            <a:r>
              <a:rPr lang="en-US" sz="4800" dirty="0" smtClean="0">
                <a:solidFill>
                  <a:schemeClr val="bg1"/>
                </a:solidFill>
              </a:rPr>
              <a:t>Technical</a:t>
            </a:r>
            <a:r>
              <a:rPr lang="en-US" dirty="0" smtClean="0">
                <a:solidFill>
                  <a:schemeClr val="bg1"/>
                </a:solidFill>
              </a:rPr>
              <a:t> College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600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Users\dillon\AppData\Local\Temp\notes5A77D1\District Map Callo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572000" cy="398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0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College Demographics (Cont.):</a:t>
            </a:r>
          </a:p>
          <a:p>
            <a:r>
              <a:rPr lang="en-US" dirty="0" smtClean="0">
                <a:latin typeface="Source Sans Pro" pitchFamily="34" charset="0"/>
              </a:rPr>
              <a:t>Nearly 200 associate degree, technical diploma, and short-term certificate programs</a:t>
            </a:r>
          </a:p>
          <a:p>
            <a:r>
              <a:rPr lang="en-US" dirty="0" smtClean="0">
                <a:latin typeface="Source Sans Pro" pitchFamily="34" charset="0"/>
              </a:rPr>
              <a:t>Over 350 transfer opportunities with 4-year colleges</a:t>
            </a: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Northcentral </a:t>
            </a:r>
            <a:r>
              <a:rPr lang="en-US" sz="4800" dirty="0" smtClean="0">
                <a:solidFill>
                  <a:schemeClr val="bg1"/>
                </a:solidFill>
              </a:rPr>
              <a:t>Technical</a:t>
            </a:r>
            <a:r>
              <a:rPr lang="en-US" dirty="0" smtClean="0">
                <a:solidFill>
                  <a:schemeClr val="bg1"/>
                </a:solidFill>
              </a:rPr>
              <a:t> College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600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K-12 Demographics within the district: </a:t>
            </a:r>
          </a:p>
          <a:p>
            <a:r>
              <a:rPr lang="en-US" dirty="0" smtClean="0">
                <a:latin typeface="Source Sans Pro" pitchFamily="34" charset="0"/>
              </a:rPr>
              <a:t>25 public </a:t>
            </a:r>
            <a:r>
              <a:rPr lang="en-US" dirty="0">
                <a:latin typeface="Source Sans Pro" pitchFamily="34" charset="0"/>
              </a:rPr>
              <a:t>h</a:t>
            </a:r>
            <a:r>
              <a:rPr lang="en-US" dirty="0" smtClean="0">
                <a:latin typeface="Source Sans Pro" pitchFamily="34" charset="0"/>
              </a:rPr>
              <a:t>igh schools</a:t>
            </a:r>
          </a:p>
          <a:p>
            <a:r>
              <a:rPr lang="en-US" dirty="0" smtClean="0">
                <a:latin typeface="Source Sans Pro" pitchFamily="34" charset="0"/>
              </a:rPr>
              <a:t>Numerous private/parochial schools</a:t>
            </a:r>
          </a:p>
          <a:p>
            <a:r>
              <a:rPr lang="en-US" dirty="0" smtClean="0">
                <a:latin typeface="Source Sans Pro" pitchFamily="34" charset="0"/>
              </a:rPr>
              <a:t>Recent growth of 32% of students under age 25</a:t>
            </a:r>
          </a:p>
          <a:p>
            <a:r>
              <a:rPr lang="en-US" dirty="0" smtClean="0">
                <a:latin typeface="Source Sans Pro" pitchFamily="34" charset="0"/>
              </a:rPr>
              <a:t>Median age of students is 24</a:t>
            </a:r>
          </a:p>
          <a:p>
            <a:r>
              <a:rPr lang="en-US" dirty="0" smtClean="0">
                <a:latin typeface="Source Sans Pro" pitchFamily="34" charset="0"/>
              </a:rPr>
              <a:t>51% of program students are under 25</a:t>
            </a: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Northcentral</a:t>
            </a:r>
            <a:r>
              <a:rPr lang="en-US" dirty="0" smtClean="0">
                <a:solidFill>
                  <a:schemeClr val="bg1"/>
                </a:solidFill>
              </a:rPr>
              <a:t> Technical College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752600"/>
            <a:ext cx="88392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Source Sans Pro" pitchFamily="34" charset="0"/>
              </a:rPr>
              <a:t>Recent</a:t>
            </a:r>
            <a:r>
              <a:rPr lang="en-US" dirty="0" smtClean="0">
                <a:solidFill>
                  <a:srgbClr val="FF0000"/>
                </a:solidFill>
                <a:latin typeface="Source Sans Pro" pitchFamily="34" charset="0"/>
              </a:rPr>
              <a:t> </a:t>
            </a:r>
            <a:r>
              <a:rPr lang="en-US" dirty="0" smtClean="0">
                <a:latin typeface="Source Sans Pro" pitchFamily="34" charset="0"/>
              </a:rPr>
              <a:t>increase in 18-24 year olds enrolling at NTC</a:t>
            </a: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Northcentral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4800" dirty="0" smtClean="0">
                <a:solidFill>
                  <a:schemeClr val="bg1"/>
                </a:solidFill>
              </a:rPr>
              <a:t>Technical</a:t>
            </a:r>
            <a:r>
              <a:rPr lang="en-US" dirty="0" smtClean="0">
                <a:solidFill>
                  <a:schemeClr val="bg1"/>
                </a:solidFill>
              </a:rPr>
              <a:t> College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400300"/>
            <a:ext cx="5581198" cy="43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is the difference? </a:t>
            </a:r>
            <a:endParaRPr lang="en-US" b="1" dirty="0"/>
          </a:p>
          <a:p>
            <a:r>
              <a:rPr lang="en-US" dirty="0" smtClean="0">
                <a:latin typeface="Source Sans Pro" pitchFamily="34" charset="0"/>
              </a:rPr>
              <a:t>Dual Credit: College courses taught by certified high school faculty</a:t>
            </a:r>
          </a:p>
          <a:p>
            <a:r>
              <a:rPr lang="en-US" dirty="0" smtClean="0">
                <a:latin typeface="Source Sans Pro" pitchFamily="34" charset="0"/>
              </a:rPr>
              <a:t>Academies are packaged courses that create strong career pathways for students</a:t>
            </a:r>
          </a:p>
          <a:p>
            <a:pPr lvl="1"/>
            <a:r>
              <a:rPr lang="en-US" dirty="0" smtClean="0">
                <a:latin typeface="Source Sans Pro" pitchFamily="34" charset="0"/>
              </a:rPr>
              <a:t>Dual Credit</a:t>
            </a:r>
          </a:p>
          <a:p>
            <a:pPr lvl="1"/>
            <a:r>
              <a:rPr lang="en-US" dirty="0" smtClean="0">
                <a:latin typeface="Source Sans Pro" pitchFamily="34" charset="0"/>
              </a:rPr>
              <a:t>Contracted Courses</a:t>
            </a:r>
          </a:p>
          <a:p>
            <a:pPr lvl="1"/>
            <a:r>
              <a:rPr lang="en-US" dirty="0" smtClean="0">
                <a:latin typeface="Source Sans Pro" pitchFamily="34" charset="0"/>
              </a:rPr>
              <a:t>Youth Options/Course Options</a:t>
            </a: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</a:rPr>
              <a:t>Dual </a:t>
            </a:r>
            <a:r>
              <a:rPr lang="en-US" sz="4800" dirty="0" smtClean="0">
                <a:solidFill>
                  <a:schemeClr val="bg1"/>
                </a:solidFill>
              </a:rPr>
              <a:t>Credit &amp; Academies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953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100" dirty="0" smtClean="0">
              <a:sym typeface="Wingdings" panose="05000000000000000000" pitchFamily="2" charset="2"/>
            </a:endParaRPr>
          </a:p>
          <a:p>
            <a:r>
              <a:rPr lang="en-US" sz="12800" b="1" dirty="0" smtClean="0">
                <a:sym typeface="Wingdings" panose="05000000000000000000" pitchFamily="2" charset="2"/>
              </a:rPr>
              <a:t>Dual Credit: Students taking 2 or more related dual credit  classes.</a:t>
            </a:r>
          </a:p>
          <a:p>
            <a:pPr marL="0" indent="0">
              <a:buNone/>
            </a:pPr>
            <a:endParaRPr lang="en-US" sz="12800" b="1" dirty="0">
              <a:latin typeface="Source Sans Pro" pitchFamily="34" charset="0"/>
              <a:sym typeface="Wingdings" panose="05000000000000000000" pitchFamily="2" charset="2"/>
            </a:endParaRPr>
          </a:p>
          <a:p>
            <a:r>
              <a:rPr lang="en-US" sz="12800" dirty="0" smtClean="0">
                <a:latin typeface="Source Sans Pro" pitchFamily="34" charset="0"/>
                <a:sym typeface="Wingdings" panose="05000000000000000000" pitchFamily="2" charset="2"/>
              </a:rPr>
              <a:t>Regional Academies: Cohort of students taking classes the same time every day, some dual credit, some contracted, some course options.</a:t>
            </a:r>
          </a:p>
          <a:p>
            <a:pPr marL="0" indent="0">
              <a:buNone/>
            </a:pPr>
            <a:endParaRPr lang="en-US" sz="12800" dirty="0" smtClean="0">
              <a:latin typeface="Source Sans Pro" pitchFamily="34" charset="0"/>
              <a:sym typeface="Wingdings" panose="05000000000000000000" pitchFamily="2" charset="2"/>
            </a:endParaRPr>
          </a:p>
          <a:p>
            <a:r>
              <a:rPr lang="en-US" sz="12800" dirty="0" smtClean="0">
                <a:latin typeface="Source Sans Pro" pitchFamily="34" charset="0"/>
                <a:sym typeface="Wingdings" panose="05000000000000000000" pitchFamily="2" charset="2"/>
              </a:rPr>
              <a:t>Northern Academy: Classes held at the local high school 1</a:t>
            </a:r>
            <a:r>
              <a:rPr lang="en-US" sz="12800" baseline="30000" dirty="0" smtClean="0">
                <a:latin typeface="Source Sans Pro" pitchFamily="34" charset="0"/>
                <a:sym typeface="Wingdings" panose="05000000000000000000" pitchFamily="2" charset="2"/>
              </a:rPr>
              <a:t>st</a:t>
            </a:r>
            <a:r>
              <a:rPr lang="en-US" sz="12800" dirty="0" smtClean="0">
                <a:latin typeface="Source Sans Pro" pitchFamily="34" charset="0"/>
                <a:sym typeface="Wingdings" panose="05000000000000000000" pitchFamily="2" charset="2"/>
              </a:rPr>
              <a:t> semester/then 2</a:t>
            </a:r>
            <a:r>
              <a:rPr lang="en-US" sz="12800" baseline="30000" dirty="0" smtClean="0">
                <a:latin typeface="Source Sans Pro" pitchFamily="34" charset="0"/>
                <a:sym typeface="Wingdings" panose="05000000000000000000" pitchFamily="2" charset="2"/>
              </a:rPr>
              <a:t>nd</a:t>
            </a:r>
            <a:r>
              <a:rPr lang="en-US" sz="12800" dirty="0" smtClean="0">
                <a:latin typeface="Source Sans Pro" pitchFamily="34" charset="0"/>
                <a:sym typeface="Wingdings" panose="05000000000000000000" pitchFamily="2" charset="2"/>
              </a:rPr>
              <a:t> semester come to NTC campus for classes.</a:t>
            </a:r>
          </a:p>
          <a:p>
            <a:pPr marL="0" indent="0">
              <a:buNone/>
            </a:pPr>
            <a:endParaRPr lang="en-US" sz="4200" dirty="0" smtClean="0">
              <a:latin typeface="Source Sans Pro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4200" dirty="0" smtClean="0">
              <a:latin typeface="Source Sans Pro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4200" dirty="0">
                <a:latin typeface="Source Sans Pro" pitchFamily="34" charset="0"/>
                <a:sym typeface="Wingdings" panose="05000000000000000000" pitchFamily="2" charset="2"/>
              </a:rPr>
              <a:t>	</a:t>
            </a:r>
            <a:r>
              <a:rPr lang="en-US" sz="4200" dirty="0" smtClean="0">
                <a:latin typeface="Source Sans Pro" pitchFamily="34" charset="0"/>
                <a:sym typeface="Wingdings" panose="05000000000000000000" pitchFamily="2" charset="2"/>
              </a:rPr>
              <a:t>	</a:t>
            </a:r>
            <a:r>
              <a:rPr lang="en-US" sz="4200" dirty="0">
                <a:sym typeface="Wingdings" panose="05000000000000000000" pitchFamily="2" charset="2"/>
              </a:rPr>
              <a:t>	</a:t>
            </a:r>
            <a:r>
              <a:rPr lang="en-US" sz="4200" dirty="0" smtClean="0">
                <a:sym typeface="Wingdings" panose="05000000000000000000" pitchFamily="2" charset="2"/>
              </a:rPr>
              <a:t>		  </a:t>
            </a:r>
          </a:p>
          <a:p>
            <a:pPr marL="0" indent="0">
              <a:buNone/>
            </a:pPr>
            <a:r>
              <a:rPr lang="en-US" sz="4200" dirty="0">
                <a:sym typeface="Wingdings" panose="05000000000000000000" pitchFamily="2" charset="2"/>
              </a:rPr>
              <a:t>	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	</a:t>
            </a:r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Academy Structures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53005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12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0" lvl="0" indent="0" algn="ctr">
              <a:buNone/>
            </a:pPr>
            <a:r>
              <a:rPr lang="en-US" sz="15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Academies are  unique </a:t>
            </a:r>
            <a:r>
              <a:rPr lang="en-US" sz="1500" b="1" dirty="0">
                <a:solidFill>
                  <a:prstClr val="black"/>
                </a:solidFill>
                <a:sym typeface="Wingdings" panose="05000000000000000000" pitchFamily="2" charset="2"/>
              </a:rPr>
              <a:t>for each school or consortium</a:t>
            </a:r>
          </a:p>
          <a:p>
            <a:pPr marL="0" lvl="0" indent="0">
              <a:buNone/>
            </a:pPr>
            <a:r>
              <a:rPr lang="en-US" sz="1500" dirty="0">
                <a:solidFill>
                  <a:prstClr val="black"/>
                </a:solidFill>
                <a:sym typeface="Wingdings" panose="05000000000000000000" pitchFamily="2" charset="2"/>
              </a:rPr>
              <a:t>		</a:t>
            </a:r>
            <a:endParaRPr lang="en-US" sz="1500" dirty="0" smtClean="0"/>
          </a:p>
        </p:txBody>
      </p:sp>
      <p:sp>
        <p:nvSpPr>
          <p:cNvPr id="4" name="Flowchart: Manual Input 3"/>
          <p:cNvSpPr/>
          <p:nvPr/>
        </p:nvSpPr>
        <p:spPr>
          <a:xfrm flipH="1" flipV="1">
            <a:off x="0" y="-533400"/>
            <a:ext cx="9144000" cy="2286000"/>
          </a:xfrm>
          <a:prstGeom prst="flowChartManualInpu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Regional Academy Structure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65971">
            <a:off x="4964798" y="1909885"/>
            <a:ext cx="3673123" cy="4662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75081">
            <a:off x="547206" y="2106835"/>
            <a:ext cx="3554734" cy="4497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3986" y="6210481"/>
            <a:ext cx="2002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school Consortium option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48621" y="6160304"/>
            <a:ext cx="2002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 school Consortium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TC Fonts">
      <a:majorFont>
        <a:latin typeface="Georgia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</TotalTime>
  <Words>893</Words>
  <Application>Microsoft Office PowerPoint</Application>
  <PresentationFormat>On-screen Show (4:3)</PresentationFormat>
  <Paragraphs>190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Source Sans Pro</vt:lpstr>
      <vt:lpstr>Source Sans Pro Light</vt:lpstr>
      <vt:lpstr>Wingdings</vt:lpstr>
      <vt:lpstr>Office Theme</vt:lpstr>
      <vt:lpstr>Creating Career Pathways with K-12 Collaborations</vt:lpstr>
      <vt:lpstr>Overview: </vt:lpstr>
      <vt:lpstr>Northcentral Technical College</vt:lpstr>
      <vt:lpstr>Northcentral Technical College</vt:lpstr>
      <vt:lpstr>Northcentral Technical College</vt:lpstr>
      <vt:lpstr>Northcentral Technical College</vt:lpstr>
      <vt:lpstr>Dual Credit &amp; Academies</vt:lpstr>
      <vt:lpstr>Academy Structures</vt:lpstr>
      <vt:lpstr>Regional Academy Structure</vt:lpstr>
      <vt:lpstr>High School Dual Credit Academy Structure</vt:lpstr>
      <vt:lpstr>NEW: Pathway Academies</vt:lpstr>
      <vt:lpstr>Pathway Academy Case Management</vt:lpstr>
      <vt:lpstr>Youth Apprenticeship Connections</vt:lpstr>
      <vt:lpstr>Getting Started –  From the Top Down</vt:lpstr>
      <vt:lpstr>Calculating Return &amp; Benefits</vt:lpstr>
      <vt:lpstr>Questions</vt:lpstr>
    </vt:vector>
  </TitlesOfParts>
  <Company>LANDES7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Jonuzi, Julie  DPI</cp:lastModifiedBy>
  <cp:revision>85</cp:revision>
  <dcterms:created xsi:type="dcterms:W3CDTF">2015-01-14T16:58:36Z</dcterms:created>
  <dcterms:modified xsi:type="dcterms:W3CDTF">2016-12-13T15:51:05Z</dcterms:modified>
</cp:coreProperties>
</file>