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3"/>
  </p:notesMasterIdLst>
  <p:sldIdLst>
    <p:sldId id="256" r:id="rId3"/>
    <p:sldId id="257" r:id="rId4"/>
    <p:sldId id="258" r:id="rId5"/>
    <p:sldId id="300" r:id="rId6"/>
    <p:sldId id="266" r:id="rId7"/>
    <p:sldId id="267" r:id="rId8"/>
    <p:sldId id="268" r:id="rId9"/>
    <p:sldId id="269" r:id="rId10"/>
    <p:sldId id="270" r:id="rId11"/>
    <p:sldId id="271" r:id="rId12"/>
    <p:sldId id="272" r:id="rId13"/>
    <p:sldId id="273" r:id="rId14"/>
    <p:sldId id="274" r:id="rId15"/>
    <p:sldId id="275" r:id="rId16"/>
    <p:sldId id="288" r:id="rId17"/>
    <p:sldId id="289" r:id="rId18"/>
    <p:sldId id="290" r:id="rId19"/>
    <p:sldId id="291" r:id="rId20"/>
    <p:sldId id="302" r:id="rId21"/>
    <p:sldId id="303" r:id="rId22"/>
    <p:sldId id="304" r:id="rId23"/>
    <p:sldId id="305" r:id="rId24"/>
    <p:sldId id="306" r:id="rId25"/>
    <p:sldId id="307" r:id="rId26"/>
    <p:sldId id="280" r:id="rId27"/>
    <p:sldId id="281" r:id="rId28"/>
    <p:sldId id="282" r:id="rId29"/>
    <p:sldId id="283" r:id="rId30"/>
    <p:sldId id="284" r:id="rId31"/>
    <p:sldId id="285" r:id="rId32"/>
    <p:sldId id="286" r:id="rId33"/>
    <p:sldId id="287" r:id="rId34"/>
    <p:sldId id="292" r:id="rId35"/>
    <p:sldId id="293" r:id="rId36"/>
    <p:sldId id="294" r:id="rId37"/>
    <p:sldId id="295" r:id="rId38"/>
    <p:sldId id="296" r:id="rId39"/>
    <p:sldId id="297" r:id="rId40"/>
    <p:sldId id="298" r:id="rId41"/>
    <p:sldId id="25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08" d="100"/>
          <a:sy n="108" d="100"/>
        </p:scale>
        <p:origin x="112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7133956386292837E-2"/>
          <c:y val="0.12636327950377657"/>
          <c:w val="0.98286609444089768"/>
          <c:h val="0.87363672049622343"/>
        </c:manualLayout>
      </c:layout>
      <c:pie3DChart>
        <c:varyColors val="1"/>
        <c:ser>
          <c:idx val="0"/>
          <c:order val="0"/>
          <c:tx>
            <c:strRef>
              <c:f>Sheet1!$B$1</c:f>
              <c:strCache>
                <c:ptCount val="1"/>
                <c:pt idx="0">
                  <c:v>Column1</c:v>
                </c:pt>
              </c:strCache>
            </c:strRef>
          </c:tx>
          <c:explosion val="25"/>
          <c:dPt>
            <c:idx val="0"/>
            <c:bubble3D val="0"/>
            <c:explosion val="19"/>
          </c:dPt>
          <c:dPt>
            <c:idx val="1"/>
            <c:bubble3D val="0"/>
            <c:explosion val="28"/>
          </c:dPt>
          <c:cat>
            <c:strRef>
              <c:f>Sheet1!$A$2:$A$3</c:f>
              <c:strCache>
                <c:ptCount val="2"/>
                <c:pt idx="0">
                  <c:v>Manufacturing</c:v>
                </c:pt>
                <c:pt idx="1">
                  <c:v>Total Residence</c:v>
                </c:pt>
              </c:strCache>
            </c:strRef>
          </c:cat>
          <c:val>
            <c:numRef>
              <c:f>Sheet1!$B$2:$B$3</c:f>
              <c:numCache>
                <c:formatCode>General</c:formatCode>
                <c:ptCount val="2"/>
                <c:pt idx="0">
                  <c:v>23</c:v>
                </c:pt>
                <c:pt idx="1">
                  <c:v>77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2020 Population</c:v>
                </c:pt>
              </c:strCache>
            </c:strRef>
          </c:tx>
          <c:explosion val="18"/>
          <c:dPt>
            <c:idx val="0"/>
            <c:bubble3D val="0"/>
            <c:explosion val="3"/>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cat>
            <c:strRef>
              <c:f>Sheet1!$A$2:$A$3</c:f>
              <c:strCache>
                <c:ptCount val="2"/>
                <c:pt idx="0">
                  <c:v>Over 65 </c:v>
                </c:pt>
                <c:pt idx="1">
                  <c:v>Under 65</c:v>
                </c:pt>
              </c:strCache>
            </c:strRef>
          </c:cat>
          <c:val>
            <c:numRef>
              <c:f>Sheet1!$B$2:$B$3</c:f>
              <c:numCache>
                <c:formatCode>0%</c:formatCode>
                <c:ptCount val="2"/>
                <c:pt idx="0">
                  <c:v>0.36</c:v>
                </c:pt>
                <c:pt idx="1">
                  <c:v>0.64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F64D0-D9A5-4D46-B974-9199291016C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11E0DBD1-58F0-43D0-8258-710C113BA80F}">
      <dgm:prSet phldrT="[Text]"/>
      <dgm:spPr/>
      <dgm:t>
        <a:bodyPr/>
        <a:lstStyle/>
        <a:p>
          <a:r>
            <a:rPr lang="en-US" dirty="0" smtClean="0"/>
            <a:t>Tuesday</a:t>
          </a:r>
          <a:endParaRPr lang="en-US" dirty="0"/>
        </a:p>
      </dgm:t>
    </dgm:pt>
    <dgm:pt modelId="{3B3F849E-3C62-4D34-A046-EC61B55FB44D}" type="parTrans" cxnId="{CAA70F64-DDA8-4BA8-9255-CA2CF51B6D7B}">
      <dgm:prSet/>
      <dgm:spPr/>
      <dgm:t>
        <a:bodyPr/>
        <a:lstStyle/>
        <a:p>
          <a:endParaRPr lang="en-US"/>
        </a:p>
      </dgm:t>
    </dgm:pt>
    <dgm:pt modelId="{4E4945D2-99CC-48EC-B171-CB02F69F068B}" type="sibTrans" cxnId="{CAA70F64-DDA8-4BA8-9255-CA2CF51B6D7B}">
      <dgm:prSet/>
      <dgm:spPr/>
      <dgm:t>
        <a:bodyPr/>
        <a:lstStyle/>
        <a:p>
          <a:endParaRPr lang="en-US"/>
        </a:p>
      </dgm:t>
    </dgm:pt>
    <dgm:pt modelId="{FDDFFC68-3299-4F38-9F2D-3935C3B1E1BB}">
      <dgm:prSet phldrT="[Text]"/>
      <dgm:spPr/>
      <dgm:t>
        <a:bodyPr/>
        <a:lstStyle/>
        <a:p>
          <a:r>
            <a:rPr lang="en-US" dirty="0" smtClean="0"/>
            <a:t>Wednesday</a:t>
          </a:r>
          <a:endParaRPr lang="en-US" dirty="0"/>
        </a:p>
      </dgm:t>
    </dgm:pt>
    <dgm:pt modelId="{7EDF7758-3814-4DED-8533-FDB5884CD50D}" type="parTrans" cxnId="{1FEA7925-550D-49D9-B6A8-C09C358B1FA6}">
      <dgm:prSet/>
      <dgm:spPr/>
      <dgm:t>
        <a:bodyPr/>
        <a:lstStyle/>
        <a:p>
          <a:endParaRPr lang="en-US"/>
        </a:p>
      </dgm:t>
    </dgm:pt>
    <dgm:pt modelId="{C4557961-92C4-4874-A29C-11D33D297C11}" type="sibTrans" cxnId="{1FEA7925-550D-49D9-B6A8-C09C358B1FA6}">
      <dgm:prSet/>
      <dgm:spPr/>
      <dgm:t>
        <a:bodyPr/>
        <a:lstStyle/>
        <a:p>
          <a:endParaRPr lang="en-US"/>
        </a:p>
      </dgm:t>
    </dgm:pt>
    <dgm:pt modelId="{21656917-DAC2-4B3D-A7C0-11DB7F2594D9}">
      <dgm:prSet phldrT="[Text]"/>
      <dgm:spPr/>
      <dgm:t>
        <a:bodyPr/>
        <a:lstStyle/>
        <a:p>
          <a:r>
            <a:rPr lang="en-US" dirty="0" smtClean="0"/>
            <a:t>Thursday</a:t>
          </a:r>
          <a:endParaRPr lang="en-US" dirty="0"/>
        </a:p>
      </dgm:t>
    </dgm:pt>
    <dgm:pt modelId="{434225DB-3161-4635-8F31-F09379F5D4BC}" type="parTrans" cxnId="{DE434AD6-20C7-4043-94AF-2EFE2F684A32}">
      <dgm:prSet/>
      <dgm:spPr/>
      <dgm:t>
        <a:bodyPr/>
        <a:lstStyle/>
        <a:p>
          <a:endParaRPr lang="en-US"/>
        </a:p>
      </dgm:t>
    </dgm:pt>
    <dgm:pt modelId="{B0AECF24-BAAB-4788-BF11-5E35DEEB8740}" type="sibTrans" cxnId="{DE434AD6-20C7-4043-94AF-2EFE2F684A32}">
      <dgm:prSet/>
      <dgm:spPr/>
      <dgm:t>
        <a:bodyPr/>
        <a:lstStyle/>
        <a:p>
          <a:endParaRPr lang="en-US"/>
        </a:p>
      </dgm:t>
    </dgm:pt>
    <dgm:pt modelId="{1DB9C26B-8973-4207-965F-231D18829694}">
      <dgm:prSet phldrT="[Text]"/>
      <dgm:spPr/>
      <dgm:t>
        <a:bodyPr/>
        <a:lstStyle/>
        <a:p>
          <a:r>
            <a:rPr lang="en-US" dirty="0" smtClean="0"/>
            <a:t>Friday</a:t>
          </a:r>
          <a:endParaRPr lang="en-US" dirty="0"/>
        </a:p>
      </dgm:t>
    </dgm:pt>
    <dgm:pt modelId="{C4716E56-4597-4361-BA24-B7EB66825B7A}" type="parTrans" cxnId="{0E0883D4-67F7-4029-9D94-E47600EE9796}">
      <dgm:prSet/>
      <dgm:spPr/>
      <dgm:t>
        <a:bodyPr/>
        <a:lstStyle/>
        <a:p>
          <a:endParaRPr lang="en-US"/>
        </a:p>
      </dgm:t>
    </dgm:pt>
    <dgm:pt modelId="{402C970D-AED6-4957-9AFB-3A9503D94DDE}" type="sibTrans" cxnId="{0E0883D4-67F7-4029-9D94-E47600EE9796}">
      <dgm:prSet/>
      <dgm:spPr/>
      <dgm:t>
        <a:bodyPr/>
        <a:lstStyle/>
        <a:p>
          <a:endParaRPr lang="en-US"/>
        </a:p>
      </dgm:t>
    </dgm:pt>
    <dgm:pt modelId="{40FDF253-D5D2-4DED-8C1C-1DA2CFA2B90B}">
      <dgm:prSet phldrT="[Text]"/>
      <dgm:spPr/>
      <dgm:t>
        <a:bodyPr/>
        <a:lstStyle/>
        <a:p>
          <a:r>
            <a:rPr lang="en-US" dirty="0" smtClean="0"/>
            <a:t>Monday</a:t>
          </a:r>
          <a:endParaRPr lang="en-US" dirty="0"/>
        </a:p>
      </dgm:t>
    </dgm:pt>
    <dgm:pt modelId="{6E936B9D-415D-4616-BF0F-005EC3D0BF06}" type="parTrans" cxnId="{40B0C1A8-951D-43FC-B5F3-01E1296F26B5}">
      <dgm:prSet/>
      <dgm:spPr/>
      <dgm:t>
        <a:bodyPr/>
        <a:lstStyle/>
        <a:p>
          <a:endParaRPr lang="en-US"/>
        </a:p>
      </dgm:t>
    </dgm:pt>
    <dgm:pt modelId="{CEA64309-BC65-424D-94DB-DFF4AA30E19E}" type="sibTrans" cxnId="{40B0C1A8-951D-43FC-B5F3-01E1296F26B5}">
      <dgm:prSet/>
      <dgm:spPr/>
      <dgm:t>
        <a:bodyPr/>
        <a:lstStyle/>
        <a:p>
          <a:endParaRPr lang="en-US"/>
        </a:p>
      </dgm:t>
    </dgm:pt>
    <dgm:pt modelId="{5D9B4495-C02D-4B64-8CBC-9AC715F5E100}" type="pres">
      <dgm:prSet presAssocID="{07EF64D0-D9A5-4D46-B974-9199291016CB}" presName="cycle" presStyleCnt="0">
        <dgm:presLayoutVars>
          <dgm:dir/>
          <dgm:resizeHandles val="exact"/>
        </dgm:presLayoutVars>
      </dgm:prSet>
      <dgm:spPr/>
      <dgm:t>
        <a:bodyPr/>
        <a:lstStyle/>
        <a:p>
          <a:endParaRPr lang="en-US"/>
        </a:p>
      </dgm:t>
    </dgm:pt>
    <dgm:pt modelId="{13AEF61D-1BDB-44A7-9020-1AA68B25CC01}" type="pres">
      <dgm:prSet presAssocID="{11E0DBD1-58F0-43D0-8258-710C113BA80F}" presName="dummy" presStyleCnt="0"/>
      <dgm:spPr/>
    </dgm:pt>
    <dgm:pt modelId="{C21024A6-CD81-44D0-9845-C4BC882D7DB7}" type="pres">
      <dgm:prSet presAssocID="{11E0DBD1-58F0-43D0-8258-710C113BA80F}" presName="node" presStyleLbl="revTx" presStyleIdx="0" presStyleCnt="5">
        <dgm:presLayoutVars>
          <dgm:bulletEnabled val="1"/>
        </dgm:presLayoutVars>
      </dgm:prSet>
      <dgm:spPr/>
      <dgm:t>
        <a:bodyPr/>
        <a:lstStyle/>
        <a:p>
          <a:endParaRPr lang="en-US"/>
        </a:p>
      </dgm:t>
    </dgm:pt>
    <dgm:pt modelId="{136C86E5-A2E1-44CF-B88D-8D9DE3227304}" type="pres">
      <dgm:prSet presAssocID="{4E4945D2-99CC-48EC-B171-CB02F69F068B}" presName="sibTrans" presStyleLbl="node1" presStyleIdx="0" presStyleCnt="5"/>
      <dgm:spPr/>
      <dgm:t>
        <a:bodyPr/>
        <a:lstStyle/>
        <a:p>
          <a:endParaRPr lang="en-US"/>
        </a:p>
      </dgm:t>
    </dgm:pt>
    <dgm:pt modelId="{D79F35A5-0392-4586-940F-7361EDB02CFB}" type="pres">
      <dgm:prSet presAssocID="{FDDFFC68-3299-4F38-9F2D-3935C3B1E1BB}" presName="dummy" presStyleCnt="0"/>
      <dgm:spPr/>
    </dgm:pt>
    <dgm:pt modelId="{AD14176B-4B36-4C9D-976A-3E84FC15BA73}" type="pres">
      <dgm:prSet presAssocID="{FDDFFC68-3299-4F38-9F2D-3935C3B1E1BB}" presName="node" presStyleLbl="revTx" presStyleIdx="1" presStyleCnt="5" custScaleX="88494" custScaleY="96338" custRadScaleRad="108400" custRadScaleInc="-11316">
        <dgm:presLayoutVars>
          <dgm:bulletEnabled val="1"/>
        </dgm:presLayoutVars>
      </dgm:prSet>
      <dgm:spPr/>
      <dgm:t>
        <a:bodyPr/>
        <a:lstStyle/>
        <a:p>
          <a:endParaRPr lang="en-US"/>
        </a:p>
      </dgm:t>
    </dgm:pt>
    <dgm:pt modelId="{5163AA40-4A3F-42DF-8800-71CFBE1F32FF}" type="pres">
      <dgm:prSet presAssocID="{C4557961-92C4-4874-A29C-11D33D297C11}" presName="sibTrans" presStyleLbl="node1" presStyleIdx="1" presStyleCnt="5"/>
      <dgm:spPr/>
      <dgm:t>
        <a:bodyPr/>
        <a:lstStyle/>
        <a:p>
          <a:endParaRPr lang="en-US"/>
        </a:p>
      </dgm:t>
    </dgm:pt>
    <dgm:pt modelId="{AC4E84CF-DC46-4C42-BD8F-2E3952938E2A}" type="pres">
      <dgm:prSet presAssocID="{21656917-DAC2-4B3D-A7C0-11DB7F2594D9}" presName="dummy" presStyleCnt="0"/>
      <dgm:spPr/>
    </dgm:pt>
    <dgm:pt modelId="{0BDD73D4-516D-4E2B-B569-FF3EB297D9D7}" type="pres">
      <dgm:prSet presAssocID="{21656917-DAC2-4B3D-A7C0-11DB7F2594D9}" presName="node" presStyleLbl="revTx" presStyleIdx="2" presStyleCnt="5">
        <dgm:presLayoutVars>
          <dgm:bulletEnabled val="1"/>
        </dgm:presLayoutVars>
      </dgm:prSet>
      <dgm:spPr/>
      <dgm:t>
        <a:bodyPr/>
        <a:lstStyle/>
        <a:p>
          <a:endParaRPr lang="en-US"/>
        </a:p>
      </dgm:t>
    </dgm:pt>
    <dgm:pt modelId="{E1B01CDB-B151-4ECD-81CB-CAE01363527E}" type="pres">
      <dgm:prSet presAssocID="{B0AECF24-BAAB-4788-BF11-5E35DEEB8740}" presName="sibTrans" presStyleLbl="node1" presStyleIdx="2" presStyleCnt="5"/>
      <dgm:spPr/>
      <dgm:t>
        <a:bodyPr/>
        <a:lstStyle/>
        <a:p>
          <a:endParaRPr lang="en-US"/>
        </a:p>
      </dgm:t>
    </dgm:pt>
    <dgm:pt modelId="{E93F348B-1E9D-43E5-9174-84896C3837F0}" type="pres">
      <dgm:prSet presAssocID="{1DB9C26B-8973-4207-965F-231D18829694}" presName="dummy" presStyleCnt="0"/>
      <dgm:spPr/>
    </dgm:pt>
    <dgm:pt modelId="{5393C68F-FA79-4DDA-A65D-06D088B648D2}" type="pres">
      <dgm:prSet presAssocID="{1DB9C26B-8973-4207-965F-231D18829694}" presName="node" presStyleLbl="revTx" presStyleIdx="3" presStyleCnt="5">
        <dgm:presLayoutVars>
          <dgm:bulletEnabled val="1"/>
        </dgm:presLayoutVars>
      </dgm:prSet>
      <dgm:spPr/>
      <dgm:t>
        <a:bodyPr/>
        <a:lstStyle/>
        <a:p>
          <a:endParaRPr lang="en-US"/>
        </a:p>
      </dgm:t>
    </dgm:pt>
    <dgm:pt modelId="{552333F4-A5C6-4FC3-AC0B-1973AB8CAD92}" type="pres">
      <dgm:prSet presAssocID="{402C970D-AED6-4957-9AFB-3A9503D94DDE}" presName="sibTrans" presStyleLbl="node1" presStyleIdx="3" presStyleCnt="5"/>
      <dgm:spPr/>
      <dgm:t>
        <a:bodyPr/>
        <a:lstStyle/>
        <a:p>
          <a:endParaRPr lang="en-US"/>
        </a:p>
      </dgm:t>
    </dgm:pt>
    <dgm:pt modelId="{9051A620-CAC7-49FB-8590-5643E2EB6FCC}" type="pres">
      <dgm:prSet presAssocID="{40FDF253-D5D2-4DED-8C1C-1DA2CFA2B90B}" presName="dummy" presStyleCnt="0"/>
      <dgm:spPr/>
    </dgm:pt>
    <dgm:pt modelId="{4594FB19-4582-4C79-BB24-9E8A43FE4AE9}" type="pres">
      <dgm:prSet presAssocID="{40FDF253-D5D2-4DED-8C1C-1DA2CFA2B90B}" presName="node" presStyleLbl="revTx" presStyleIdx="4" presStyleCnt="5">
        <dgm:presLayoutVars>
          <dgm:bulletEnabled val="1"/>
        </dgm:presLayoutVars>
      </dgm:prSet>
      <dgm:spPr/>
      <dgm:t>
        <a:bodyPr/>
        <a:lstStyle/>
        <a:p>
          <a:endParaRPr lang="en-US"/>
        </a:p>
      </dgm:t>
    </dgm:pt>
    <dgm:pt modelId="{1BC8ABE5-FC81-4729-A736-ED32F2ED69B6}" type="pres">
      <dgm:prSet presAssocID="{CEA64309-BC65-424D-94DB-DFF4AA30E19E}" presName="sibTrans" presStyleLbl="node1" presStyleIdx="4" presStyleCnt="5"/>
      <dgm:spPr/>
      <dgm:t>
        <a:bodyPr/>
        <a:lstStyle/>
        <a:p>
          <a:endParaRPr lang="en-US"/>
        </a:p>
      </dgm:t>
    </dgm:pt>
  </dgm:ptLst>
  <dgm:cxnLst>
    <dgm:cxn modelId="{4B8EECCC-4D11-4797-939E-0DC3C57FE747}" type="presOf" srcId="{1DB9C26B-8973-4207-965F-231D18829694}" destId="{5393C68F-FA79-4DDA-A65D-06D088B648D2}" srcOrd="0" destOrd="0" presId="urn:microsoft.com/office/officeart/2005/8/layout/cycle1"/>
    <dgm:cxn modelId="{9DCECD77-0583-4656-A9EF-77451588C5D9}" type="presOf" srcId="{40FDF253-D5D2-4DED-8C1C-1DA2CFA2B90B}" destId="{4594FB19-4582-4C79-BB24-9E8A43FE4AE9}" srcOrd="0" destOrd="0" presId="urn:microsoft.com/office/officeart/2005/8/layout/cycle1"/>
    <dgm:cxn modelId="{EBEA86E7-1EB8-4C2D-8DB5-3BE28253374D}" type="presOf" srcId="{11E0DBD1-58F0-43D0-8258-710C113BA80F}" destId="{C21024A6-CD81-44D0-9845-C4BC882D7DB7}" srcOrd="0" destOrd="0" presId="urn:microsoft.com/office/officeart/2005/8/layout/cycle1"/>
    <dgm:cxn modelId="{1FEA7925-550D-49D9-B6A8-C09C358B1FA6}" srcId="{07EF64D0-D9A5-4D46-B974-9199291016CB}" destId="{FDDFFC68-3299-4F38-9F2D-3935C3B1E1BB}" srcOrd="1" destOrd="0" parTransId="{7EDF7758-3814-4DED-8533-FDB5884CD50D}" sibTransId="{C4557961-92C4-4874-A29C-11D33D297C11}"/>
    <dgm:cxn modelId="{01299CFC-D151-4503-A78C-FDEAA0E63980}" type="presOf" srcId="{07EF64D0-D9A5-4D46-B974-9199291016CB}" destId="{5D9B4495-C02D-4B64-8CBC-9AC715F5E100}" srcOrd="0" destOrd="0" presId="urn:microsoft.com/office/officeart/2005/8/layout/cycle1"/>
    <dgm:cxn modelId="{40B0C1A8-951D-43FC-B5F3-01E1296F26B5}" srcId="{07EF64D0-D9A5-4D46-B974-9199291016CB}" destId="{40FDF253-D5D2-4DED-8C1C-1DA2CFA2B90B}" srcOrd="4" destOrd="0" parTransId="{6E936B9D-415D-4616-BF0F-005EC3D0BF06}" sibTransId="{CEA64309-BC65-424D-94DB-DFF4AA30E19E}"/>
    <dgm:cxn modelId="{859226BB-7277-4F0B-BA1E-73D3F5839DDB}" type="presOf" srcId="{21656917-DAC2-4B3D-A7C0-11DB7F2594D9}" destId="{0BDD73D4-516D-4E2B-B569-FF3EB297D9D7}" srcOrd="0" destOrd="0" presId="urn:microsoft.com/office/officeart/2005/8/layout/cycle1"/>
    <dgm:cxn modelId="{0EA96B0D-1695-4618-AFD2-D458316CB04D}" type="presOf" srcId="{4E4945D2-99CC-48EC-B171-CB02F69F068B}" destId="{136C86E5-A2E1-44CF-B88D-8D9DE3227304}" srcOrd="0" destOrd="0" presId="urn:microsoft.com/office/officeart/2005/8/layout/cycle1"/>
    <dgm:cxn modelId="{DE434AD6-20C7-4043-94AF-2EFE2F684A32}" srcId="{07EF64D0-D9A5-4D46-B974-9199291016CB}" destId="{21656917-DAC2-4B3D-A7C0-11DB7F2594D9}" srcOrd="2" destOrd="0" parTransId="{434225DB-3161-4635-8F31-F09379F5D4BC}" sibTransId="{B0AECF24-BAAB-4788-BF11-5E35DEEB8740}"/>
    <dgm:cxn modelId="{1204084F-C4BA-424D-A5C8-8AF55E002562}" type="presOf" srcId="{CEA64309-BC65-424D-94DB-DFF4AA30E19E}" destId="{1BC8ABE5-FC81-4729-A736-ED32F2ED69B6}" srcOrd="0" destOrd="0" presId="urn:microsoft.com/office/officeart/2005/8/layout/cycle1"/>
    <dgm:cxn modelId="{990729E2-4671-4FB0-9B37-6834145DD6BB}" type="presOf" srcId="{B0AECF24-BAAB-4788-BF11-5E35DEEB8740}" destId="{E1B01CDB-B151-4ECD-81CB-CAE01363527E}" srcOrd="0" destOrd="0" presId="urn:microsoft.com/office/officeart/2005/8/layout/cycle1"/>
    <dgm:cxn modelId="{CAA70F64-DDA8-4BA8-9255-CA2CF51B6D7B}" srcId="{07EF64D0-D9A5-4D46-B974-9199291016CB}" destId="{11E0DBD1-58F0-43D0-8258-710C113BA80F}" srcOrd="0" destOrd="0" parTransId="{3B3F849E-3C62-4D34-A046-EC61B55FB44D}" sibTransId="{4E4945D2-99CC-48EC-B171-CB02F69F068B}"/>
    <dgm:cxn modelId="{2DEF59D3-B7E1-4ADD-AD21-B97C26FDE650}" type="presOf" srcId="{FDDFFC68-3299-4F38-9F2D-3935C3B1E1BB}" destId="{AD14176B-4B36-4C9D-976A-3E84FC15BA73}" srcOrd="0" destOrd="0" presId="urn:microsoft.com/office/officeart/2005/8/layout/cycle1"/>
    <dgm:cxn modelId="{53E9F6B1-A6BD-4968-8D55-7F9791764321}" type="presOf" srcId="{C4557961-92C4-4874-A29C-11D33D297C11}" destId="{5163AA40-4A3F-42DF-8800-71CFBE1F32FF}" srcOrd="0" destOrd="0" presId="urn:microsoft.com/office/officeart/2005/8/layout/cycle1"/>
    <dgm:cxn modelId="{0E0883D4-67F7-4029-9D94-E47600EE9796}" srcId="{07EF64D0-D9A5-4D46-B974-9199291016CB}" destId="{1DB9C26B-8973-4207-965F-231D18829694}" srcOrd="3" destOrd="0" parTransId="{C4716E56-4597-4361-BA24-B7EB66825B7A}" sibTransId="{402C970D-AED6-4957-9AFB-3A9503D94DDE}"/>
    <dgm:cxn modelId="{9F1239EE-5501-42B3-B536-55541DF15096}" type="presOf" srcId="{402C970D-AED6-4957-9AFB-3A9503D94DDE}" destId="{552333F4-A5C6-4FC3-AC0B-1973AB8CAD92}" srcOrd="0" destOrd="0" presId="urn:microsoft.com/office/officeart/2005/8/layout/cycle1"/>
    <dgm:cxn modelId="{433E0088-97A0-4614-AA94-05DDE6A21829}" type="presParOf" srcId="{5D9B4495-C02D-4B64-8CBC-9AC715F5E100}" destId="{13AEF61D-1BDB-44A7-9020-1AA68B25CC01}" srcOrd="0" destOrd="0" presId="urn:microsoft.com/office/officeart/2005/8/layout/cycle1"/>
    <dgm:cxn modelId="{41B10EBF-F295-4ACA-ABFB-AD87017EACD8}" type="presParOf" srcId="{5D9B4495-C02D-4B64-8CBC-9AC715F5E100}" destId="{C21024A6-CD81-44D0-9845-C4BC882D7DB7}" srcOrd="1" destOrd="0" presId="urn:microsoft.com/office/officeart/2005/8/layout/cycle1"/>
    <dgm:cxn modelId="{41148CFC-2892-428A-B819-176E85E74ACF}" type="presParOf" srcId="{5D9B4495-C02D-4B64-8CBC-9AC715F5E100}" destId="{136C86E5-A2E1-44CF-B88D-8D9DE3227304}" srcOrd="2" destOrd="0" presId="urn:microsoft.com/office/officeart/2005/8/layout/cycle1"/>
    <dgm:cxn modelId="{6C3A6F44-24B8-404A-98BE-E7767197A395}" type="presParOf" srcId="{5D9B4495-C02D-4B64-8CBC-9AC715F5E100}" destId="{D79F35A5-0392-4586-940F-7361EDB02CFB}" srcOrd="3" destOrd="0" presId="urn:microsoft.com/office/officeart/2005/8/layout/cycle1"/>
    <dgm:cxn modelId="{B5EEE466-3625-491D-9961-E8A83557C619}" type="presParOf" srcId="{5D9B4495-C02D-4B64-8CBC-9AC715F5E100}" destId="{AD14176B-4B36-4C9D-976A-3E84FC15BA73}" srcOrd="4" destOrd="0" presId="urn:microsoft.com/office/officeart/2005/8/layout/cycle1"/>
    <dgm:cxn modelId="{A183ABA0-BB0D-4340-8909-7FC89607BA8C}" type="presParOf" srcId="{5D9B4495-C02D-4B64-8CBC-9AC715F5E100}" destId="{5163AA40-4A3F-42DF-8800-71CFBE1F32FF}" srcOrd="5" destOrd="0" presId="urn:microsoft.com/office/officeart/2005/8/layout/cycle1"/>
    <dgm:cxn modelId="{56C6091C-B5D0-49AC-9557-63BFB799BC28}" type="presParOf" srcId="{5D9B4495-C02D-4B64-8CBC-9AC715F5E100}" destId="{AC4E84CF-DC46-4C42-BD8F-2E3952938E2A}" srcOrd="6" destOrd="0" presId="urn:microsoft.com/office/officeart/2005/8/layout/cycle1"/>
    <dgm:cxn modelId="{3F3A2326-6C3F-4E93-B2F9-1CCB50BDF197}" type="presParOf" srcId="{5D9B4495-C02D-4B64-8CBC-9AC715F5E100}" destId="{0BDD73D4-516D-4E2B-B569-FF3EB297D9D7}" srcOrd="7" destOrd="0" presId="urn:microsoft.com/office/officeart/2005/8/layout/cycle1"/>
    <dgm:cxn modelId="{701BF5D9-7040-4822-8349-5D041B55BFA0}" type="presParOf" srcId="{5D9B4495-C02D-4B64-8CBC-9AC715F5E100}" destId="{E1B01CDB-B151-4ECD-81CB-CAE01363527E}" srcOrd="8" destOrd="0" presId="urn:microsoft.com/office/officeart/2005/8/layout/cycle1"/>
    <dgm:cxn modelId="{C747B034-1D4C-4B27-AC96-FD95B3E61E59}" type="presParOf" srcId="{5D9B4495-C02D-4B64-8CBC-9AC715F5E100}" destId="{E93F348B-1E9D-43E5-9174-84896C3837F0}" srcOrd="9" destOrd="0" presId="urn:microsoft.com/office/officeart/2005/8/layout/cycle1"/>
    <dgm:cxn modelId="{85E42BBF-D173-46CC-A8E8-E8DA21D67659}" type="presParOf" srcId="{5D9B4495-C02D-4B64-8CBC-9AC715F5E100}" destId="{5393C68F-FA79-4DDA-A65D-06D088B648D2}" srcOrd="10" destOrd="0" presId="urn:microsoft.com/office/officeart/2005/8/layout/cycle1"/>
    <dgm:cxn modelId="{C34B9894-FFFC-4727-AB04-7CE3528BD8BF}" type="presParOf" srcId="{5D9B4495-C02D-4B64-8CBC-9AC715F5E100}" destId="{552333F4-A5C6-4FC3-AC0B-1973AB8CAD92}" srcOrd="11" destOrd="0" presId="urn:microsoft.com/office/officeart/2005/8/layout/cycle1"/>
    <dgm:cxn modelId="{C54553BF-EDE7-4C95-A76B-8E4E48DCE290}" type="presParOf" srcId="{5D9B4495-C02D-4B64-8CBC-9AC715F5E100}" destId="{9051A620-CAC7-49FB-8590-5643E2EB6FCC}" srcOrd="12" destOrd="0" presId="urn:microsoft.com/office/officeart/2005/8/layout/cycle1"/>
    <dgm:cxn modelId="{05A28211-FA89-41F9-A75C-C552915D3D14}" type="presParOf" srcId="{5D9B4495-C02D-4B64-8CBC-9AC715F5E100}" destId="{4594FB19-4582-4C79-BB24-9E8A43FE4AE9}" srcOrd="13" destOrd="0" presId="urn:microsoft.com/office/officeart/2005/8/layout/cycle1"/>
    <dgm:cxn modelId="{59A2E814-33B7-40FD-A574-8EC4598644F4}" type="presParOf" srcId="{5D9B4495-C02D-4B64-8CBC-9AC715F5E100}" destId="{1BC8ABE5-FC81-4729-A736-ED32F2ED69B6}" srcOrd="14"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0.13274</cdr:x>
      <cdr:y>0.51429</cdr:y>
    </cdr:from>
    <cdr:to>
      <cdr:x>0.71681</cdr:x>
      <cdr:y>0.95238</cdr:y>
    </cdr:to>
    <cdr:sp macro="" textlink="">
      <cdr:nvSpPr>
        <cdr:cNvPr id="2" name="TextBox 1"/>
        <cdr:cNvSpPr txBox="1"/>
      </cdr:nvSpPr>
      <cdr:spPr>
        <a:xfrm xmlns:a="http://schemas.openxmlformats.org/drawingml/2006/main">
          <a:off x="857228" y="2057416"/>
          <a:ext cx="3771895" cy="17525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600" b="1" dirty="0" smtClean="0">
              <a:solidFill>
                <a:schemeClr val="bg1"/>
              </a:solidFill>
              <a:cs typeface="Arial" pitchFamily="34" charset="0"/>
            </a:rPr>
            <a:t>Residents in Northeast Wisconsin</a:t>
          </a:r>
          <a:endParaRPr lang="en-US" sz="3600" b="1" dirty="0">
            <a:solidFill>
              <a:schemeClr val="bg1"/>
            </a:solidFill>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0.31579</cdr:x>
      <cdr:y>0.40111</cdr:y>
    </cdr:from>
    <cdr:to>
      <cdr:x>0.47661</cdr:x>
      <cdr:y>0.57002</cdr:y>
    </cdr:to>
    <cdr:sp macro="" textlink="">
      <cdr:nvSpPr>
        <cdr:cNvPr id="2" name="TextBox 1"/>
        <cdr:cNvSpPr txBox="1"/>
      </cdr:nvSpPr>
      <cdr:spPr>
        <a:xfrm xmlns:a="http://schemas.openxmlformats.org/drawingml/2006/main">
          <a:off x="2743205" y="1895004"/>
          <a:ext cx="1396995" cy="7979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4000" b="1" dirty="0" smtClean="0">
              <a:solidFill>
                <a:schemeClr val="bg1"/>
              </a:solidFill>
            </a:rPr>
            <a:t>64%</a:t>
          </a:r>
          <a:endParaRPr lang="en-US" sz="40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12/13/2016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extLst>
      <p:ext uri="{BB962C8B-B14F-4D97-AF65-F5344CB8AC3E}">
        <p14:creationId xmlns:p14="http://schemas.microsoft.com/office/powerpoint/2010/main" val="20942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extLst>
      <p:ext uri="{BB962C8B-B14F-4D97-AF65-F5344CB8AC3E}">
        <p14:creationId xmlns:p14="http://schemas.microsoft.com/office/powerpoint/2010/main" val="1229585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sz="1400" dirty="0"/>
              <a:t>In a few minutes, I am going to share with you how our partnership helped to develop Bay Link Manufacturing.</a:t>
            </a:r>
          </a:p>
          <a:p>
            <a:pPr marL="291179" indent="-291179">
              <a:buFont typeface="Arial" panose="020B0604020202020204" pitchFamily="34" charset="0"/>
              <a:buChar char="•"/>
            </a:pPr>
            <a:r>
              <a:rPr lang="en-US" sz="1400" dirty="0"/>
              <a:t>Point out tag line:  </a:t>
            </a:r>
            <a:r>
              <a:rPr lang="en-US" sz="1400" b="1" dirty="0"/>
              <a:t>A Partnership Linking Education and Manufacturing</a:t>
            </a:r>
            <a:endParaRPr lang="en-US" sz="1400" dirty="0"/>
          </a:p>
        </p:txBody>
      </p:sp>
    </p:spTree>
    <p:extLst>
      <p:ext uri="{BB962C8B-B14F-4D97-AF65-F5344CB8AC3E}">
        <p14:creationId xmlns:p14="http://schemas.microsoft.com/office/powerpoint/2010/main" val="3677815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1830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921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873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3351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845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8320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40</a:t>
            </a:fld>
            <a:endParaRPr lang="en-US"/>
          </a:p>
        </p:txBody>
      </p:sp>
    </p:spTree>
    <p:extLst>
      <p:ext uri="{BB962C8B-B14F-4D97-AF65-F5344CB8AC3E}">
        <p14:creationId xmlns:p14="http://schemas.microsoft.com/office/powerpoint/2010/main" val="382402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2</a:t>
            </a:fld>
            <a:endParaRPr lang="en-US"/>
          </a:p>
        </p:txBody>
      </p:sp>
    </p:spTree>
    <p:extLst>
      <p:ext uri="{BB962C8B-B14F-4D97-AF65-F5344CB8AC3E}">
        <p14:creationId xmlns:p14="http://schemas.microsoft.com/office/powerpoint/2010/main" val="372503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3</a:t>
            </a:fld>
            <a:endParaRPr lang="en-US"/>
          </a:p>
        </p:txBody>
      </p:sp>
    </p:spTree>
    <p:extLst>
      <p:ext uri="{BB962C8B-B14F-4D97-AF65-F5344CB8AC3E}">
        <p14:creationId xmlns:p14="http://schemas.microsoft.com/office/powerpoint/2010/main" val="343109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857375" y="115888"/>
            <a:ext cx="3298825" cy="2474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19076" y="2848638"/>
            <a:ext cx="6601460" cy="5750533"/>
          </a:xfrm>
        </p:spPr>
        <p:txBody>
          <a:bodyPr>
            <a:normAutofit lnSpcReduction="10000"/>
          </a:bodyPr>
          <a:lstStyle/>
          <a:p>
            <a:pPr>
              <a:defRPr/>
            </a:pPr>
            <a:r>
              <a:rPr lang="en-US" b="1" dirty="0" smtClean="0">
                <a:cs typeface="Arial" pitchFamily="34" charset="0"/>
              </a:rPr>
              <a:t>What is the Human Age? </a:t>
            </a:r>
          </a:p>
          <a:p>
            <a:pPr>
              <a:defRPr/>
            </a:pPr>
            <a:r>
              <a:rPr lang="en-US" dirty="0" smtClean="0">
                <a:cs typeface="Arial" pitchFamily="34" charset="0"/>
              </a:rPr>
              <a:t>Manpower has identified that we are on the cusp of a new reality: we are entering the Human Age. The world is experiencing a global readjustment in which powerful forces, in flight over the last few years, are converging to create a new reality where business models will have to be redesigned, value propositions redefined, and social systems reinvented. In this new reality, human potential will become the major agent of economic growth. In the Human Age, people will take their rightful place at center stage as the world’s only source of inspiration, passion, and inspiration, and the driving force behind endeavor and enterprise. </a:t>
            </a:r>
          </a:p>
          <a:p>
            <a:pPr>
              <a:defRPr/>
            </a:pPr>
            <a:r>
              <a:rPr lang="en-US" b="1" dirty="0" smtClean="0">
                <a:cs typeface="Arial" pitchFamily="34" charset="0"/>
              </a:rPr>
              <a:t>What has caused the Human Age?</a:t>
            </a:r>
            <a:endParaRPr lang="en-US" dirty="0" smtClean="0">
              <a:cs typeface="Arial" pitchFamily="34" charset="0"/>
            </a:endParaRPr>
          </a:p>
          <a:p>
            <a:pPr>
              <a:defRPr/>
            </a:pPr>
            <a:r>
              <a:rPr lang="en-US" dirty="0" smtClean="0">
                <a:cs typeface="Arial" pitchFamily="34" charset="0"/>
              </a:rPr>
              <a:t>The world has experienced a series of tumultuous shifts over the last decade, and the velocity of change is increasing. ManpowerGroup has been tracking World of Work megatrends which are changing the face of the labor market – and business – globally. It is the combined impact of these changes and the speed with which they are transforming the world that has conspired to bring about the dawn of the Human Age:</a:t>
            </a:r>
          </a:p>
          <a:p>
            <a:pPr marL="171431" indent="-171431">
              <a:buFontTx/>
              <a:buChar char="•"/>
              <a:defRPr/>
            </a:pPr>
            <a:r>
              <a:rPr lang="en-US" dirty="0" smtClean="0">
                <a:cs typeface="Arial" pitchFamily="34" charset="0"/>
              </a:rPr>
              <a:t>Through the recession and now into the recovery, the pressure to do more with less has intensified, increasing competition for talent. </a:t>
            </a:r>
          </a:p>
          <a:p>
            <a:pPr marL="171431" indent="-171431">
              <a:buFontTx/>
              <a:buChar char="•"/>
              <a:defRPr/>
            </a:pPr>
            <a:r>
              <a:rPr lang="en-US" dirty="0" smtClean="0">
                <a:cs typeface="Arial" pitchFamily="34" charset="0"/>
              </a:rPr>
              <a:t>A technological revolution is transforming the World of Work, enabling the rapid and unfiltered exchange of ideas and innovation, giving a voice to millions and providing a new level of flexibility. </a:t>
            </a:r>
          </a:p>
          <a:p>
            <a:pPr marL="171431" indent="-171431">
              <a:buFontTx/>
              <a:buChar char="•"/>
              <a:defRPr/>
            </a:pPr>
            <a:r>
              <a:rPr lang="en-US" dirty="0" smtClean="0">
                <a:cs typeface="Arial" pitchFamily="34" charset="0"/>
              </a:rPr>
              <a:t>Power is shifting from employer to individual, leading to more individual choice. As employers seek to unleash human spirit, passion and potential, they are required to adopt a “one-size-fits-one” approach and engagement on a human level. </a:t>
            </a:r>
          </a:p>
          <a:p>
            <a:pPr marL="171431" indent="-171431">
              <a:buFontTx/>
              <a:buChar char="•"/>
              <a:defRPr/>
            </a:pPr>
            <a:r>
              <a:rPr lang="en-US" dirty="0" smtClean="0">
                <a:cs typeface="Arial" pitchFamily="34" charset="0"/>
              </a:rPr>
              <a:t>The shifting demographic landscape is creating a talent shortage; employers are struggling with a mismatch - finding the right talent in the right place at the right time.</a:t>
            </a:r>
          </a:p>
          <a:p>
            <a:pPr>
              <a:defRPr/>
            </a:pPr>
            <a:r>
              <a:rPr lang="en-US" dirty="0" smtClean="0">
                <a:cs typeface="Arial" pitchFamily="34" charset="0"/>
              </a:rPr>
              <a:t>The world is changing so fast, so dramatically, and so completely that only the intellectual curiosity, passion, empathy, imagination, commitment, and ultimate potential of humanity itself will enable us to move forward, adapt, evolve, and rebuild.</a:t>
            </a:r>
          </a:p>
          <a:p>
            <a:pPr>
              <a:defRPr/>
            </a:pPr>
            <a:r>
              <a:rPr lang="en-US" dirty="0" smtClean="0">
                <a:cs typeface="Arial" pitchFamily="34" charset="0"/>
              </a:rPr>
              <a:t>By making talent the new competitive advantage – the new it – we believe that those countries and companies can unleash the human potential as major agents of economic growth.  We call this force talentism: the workforce strategy required to unleash human potential will be at least  as important to your success as your capital strategy.  These trends are so impactful that  we are on the cusp of a new era – the Human Age where human potential will be the catalyst of change and the driving force economically, politically, and  socially.   </a:t>
            </a:r>
          </a:p>
          <a:p>
            <a:pPr>
              <a:defRPr/>
            </a:pPr>
            <a:endParaRPr lang="en-US" dirty="0" smtClean="0">
              <a:cs typeface="Arial" pitchFamily="34" charset="0"/>
            </a:endParaRP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6D8C30-3BDF-4158-9BAE-7473BB0096F1}" type="slidenum">
              <a:rPr lang="en-US" smtClean="0">
                <a:ea typeface="ヒラギノ明朝 ProN W3"/>
                <a:cs typeface="ヒラギノ明朝 ProN W3"/>
              </a:rPr>
              <a:pPr fontAlgn="base">
                <a:spcBef>
                  <a:spcPct val="0"/>
                </a:spcBef>
                <a:spcAft>
                  <a:spcPct val="0"/>
                </a:spcAft>
                <a:defRPr/>
              </a:pPr>
              <a:t>5</a:t>
            </a:fld>
            <a:endParaRPr lang="en-US" smtClean="0">
              <a:ea typeface="ヒラギノ明朝 ProN W3"/>
              <a:cs typeface="ヒラギノ明朝 ProN W3"/>
            </a:endParaRPr>
          </a:p>
        </p:txBody>
      </p:sp>
    </p:spTree>
    <p:extLst>
      <p:ext uri="{BB962C8B-B14F-4D97-AF65-F5344CB8AC3E}">
        <p14:creationId xmlns:p14="http://schemas.microsoft.com/office/powerpoint/2010/main" val="306174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400" dirty="0" smtClean="0"/>
              <a:t>District mission</a:t>
            </a:r>
          </a:p>
          <a:p>
            <a:pPr marL="285750" lvl="0" indent="-285750">
              <a:spcBef>
                <a:spcPts val="0"/>
              </a:spcBef>
              <a:buFont typeface="Arial" panose="020B0604020202020204" pitchFamily="34" charset="0"/>
              <a:buChar char="•"/>
            </a:pPr>
            <a:r>
              <a:rPr lang="en-US" sz="1400" dirty="0" smtClean="0"/>
              <a:t>ALL</a:t>
            </a:r>
          </a:p>
          <a:p>
            <a:pPr marL="285750" lvl="0" indent="-285750">
              <a:spcBef>
                <a:spcPts val="0"/>
              </a:spcBef>
              <a:buFont typeface="Arial" panose="020B0604020202020204" pitchFamily="34" charset="0"/>
              <a:buChar char="•"/>
            </a:pPr>
            <a:r>
              <a:rPr lang="en-US" sz="1400" dirty="0" smtClean="0"/>
              <a:t>College,</a:t>
            </a:r>
            <a:r>
              <a:rPr lang="en-US" sz="1400" baseline="0" dirty="0" smtClean="0"/>
              <a:t> career and community</a:t>
            </a:r>
          </a:p>
          <a:p>
            <a:pPr marL="285750" lvl="0" indent="-285750">
              <a:spcBef>
                <a:spcPts val="0"/>
              </a:spcBef>
              <a:buFont typeface="Arial" panose="020B0604020202020204" pitchFamily="34" charset="0"/>
              <a:buChar char="•"/>
            </a:pPr>
            <a:r>
              <a:rPr lang="en-US" sz="1400" baseline="0" dirty="0" smtClean="0"/>
              <a:t>Diversity of the world</a:t>
            </a:r>
          </a:p>
          <a:p>
            <a:pPr marL="285750" lvl="0" indent="-285750">
              <a:spcBef>
                <a:spcPts val="0"/>
              </a:spcBef>
              <a:buFont typeface="Arial" panose="020B0604020202020204" pitchFamily="34" charset="0"/>
              <a:buChar char="•"/>
            </a:pPr>
            <a:r>
              <a:rPr lang="en-US" sz="1400" baseline="0" dirty="0" smtClean="0"/>
              <a:t>Preparing students for the 21</a:t>
            </a:r>
            <a:r>
              <a:rPr lang="en-US" sz="1400" baseline="30000" dirty="0" smtClean="0"/>
              <a:t>st</a:t>
            </a:r>
            <a:r>
              <a:rPr lang="en-US" sz="1400" baseline="0" dirty="0" smtClean="0"/>
              <a:t> and 22</a:t>
            </a:r>
            <a:r>
              <a:rPr lang="en-US" sz="1400" baseline="30000" dirty="0" smtClean="0"/>
              <a:t>nd</a:t>
            </a:r>
            <a:r>
              <a:rPr lang="en-US" sz="1400" baseline="0" dirty="0" smtClean="0"/>
              <a:t> century</a:t>
            </a:r>
          </a:p>
          <a:p>
            <a:pPr marL="171450" indent="-171450">
              <a:buFont typeface="Arial" panose="020B0604020202020204" pitchFamily="34" charset="0"/>
              <a:buChar char="•"/>
            </a:pPr>
            <a:r>
              <a:rPr lang="en-US" sz="1100" b="0" i="0" kern="1200" dirty="0" smtClean="0">
                <a:solidFill>
                  <a:schemeClr val="tx1"/>
                </a:solidFill>
                <a:effectLst/>
                <a:latin typeface="+mn-lt"/>
                <a:ea typeface="+mn-ea"/>
                <a:cs typeface="+mn-cs"/>
              </a:rPr>
              <a:t>According to Wikipedia</a:t>
            </a:r>
            <a:r>
              <a:rPr lang="en-US" sz="1100" b="0" i="0" kern="1200" baseline="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100" b="0" i="0" kern="1200" dirty="0" smtClean="0">
                <a:solidFill>
                  <a:schemeClr val="tx1"/>
                </a:solidFill>
                <a:effectLst/>
                <a:latin typeface="+mn-lt"/>
                <a:ea typeface="+mn-ea"/>
                <a:cs typeface="+mn-cs"/>
              </a:rPr>
              <a:t>2160 – Some scientists believe there are people born in </a:t>
            </a:r>
            <a:r>
              <a:rPr lang="en-US" sz="1100" b="1" i="0" kern="1200" dirty="0" smtClean="0">
                <a:solidFill>
                  <a:schemeClr val="tx1"/>
                </a:solidFill>
                <a:effectLst/>
                <a:latin typeface="+mn-lt"/>
                <a:ea typeface="+mn-ea"/>
                <a:cs typeface="+mn-cs"/>
              </a:rPr>
              <a:t>2010 who may still be alive in 2160</a:t>
            </a:r>
          </a:p>
          <a:p>
            <a:pPr marL="285750" lvl="0" indent="-285750">
              <a:spcBef>
                <a:spcPts val="0"/>
              </a:spcBef>
              <a:buFont typeface="Arial" panose="020B0604020202020204" pitchFamily="34" charset="0"/>
              <a:buChar char="•"/>
            </a:pPr>
            <a:endParaRPr sz="1400" dirty="0"/>
          </a:p>
        </p:txBody>
      </p:sp>
    </p:spTree>
    <p:extLst>
      <p:ext uri="{BB962C8B-B14F-4D97-AF65-F5344CB8AC3E}">
        <p14:creationId xmlns:p14="http://schemas.microsoft.com/office/powerpoint/2010/main" val="428301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171450" lvl="0" indent="-171450">
              <a:spcBef>
                <a:spcPts val="0"/>
              </a:spcBef>
              <a:buFont typeface="Arial" panose="020B0604020202020204" pitchFamily="34" charset="0"/>
              <a:buChar char="•"/>
            </a:pPr>
            <a:r>
              <a:rPr lang="en-US" sz="1400" dirty="0" smtClean="0"/>
              <a:t>In the spring of 2011</a:t>
            </a:r>
            <a:r>
              <a:rPr lang="en-US" sz="1400" baseline="0" dirty="0" smtClean="0"/>
              <a:t>, I was frustrated with the current state at the time, which was an unfortunate level of “finger-pointing” at education that we were not doing enough or not doing the right things to support workforce development.</a:t>
            </a:r>
          </a:p>
          <a:p>
            <a:pPr marL="171450" lvl="0" indent="-171450">
              <a:spcBef>
                <a:spcPts val="0"/>
              </a:spcBef>
              <a:buFont typeface="Arial" panose="020B0604020202020204" pitchFamily="34" charset="0"/>
              <a:buChar char="•"/>
            </a:pPr>
            <a:r>
              <a:rPr lang="en-US" sz="1400" baseline="0" dirty="0" smtClean="0"/>
              <a:t>Realized we were not in position to develop the future workforce alone; but did not feel like I was getting any help</a:t>
            </a:r>
          </a:p>
          <a:p>
            <a:pPr marL="171450" lvl="0" indent="-171450">
              <a:spcBef>
                <a:spcPts val="0"/>
              </a:spcBef>
              <a:buFont typeface="Arial" panose="020B0604020202020204" pitchFamily="34" charset="0"/>
              <a:buChar char="•"/>
            </a:pPr>
            <a:r>
              <a:rPr lang="en-US" sz="1400" baseline="0" dirty="0" smtClean="0"/>
              <a:t>On a recommendation from a friend, met with Mark Kaiser</a:t>
            </a:r>
          </a:p>
          <a:p>
            <a:pPr marL="628650" lvl="1" indent="-171450">
              <a:spcBef>
                <a:spcPts val="0"/>
              </a:spcBef>
              <a:buFont typeface="Arial" panose="020B0604020202020204" pitchFamily="34" charset="0"/>
              <a:buChar char="•"/>
            </a:pPr>
            <a:r>
              <a:rPr lang="en-US" sz="1400" baseline="0" dirty="0" smtClean="0"/>
              <a:t>That conversations changed my professional life and the trajectory of our district in developing career pathways aligned to workforce development demand </a:t>
            </a:r>
            <a:endParaRPr sz="1400" dirty="0"/>
          </a:p>
        </p:txBody>
      </p:sp>
    </p:spTree>
    <p:extLst>
      <p:ext uri="{BB962C8B-B14F-4D97-AF65-F5344CB8AC3E}">
        <p14:creationId xmlns:p14="http://schemas.microsoft.com/office/powerpoint/2010/main" val="75162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0000" lnSpcReduction="20000"/>
          </a:bodyPr>
          <a:lstStyle/>
          <a:p>
            <a:pPr marL="171450" indent="-171450">
              <a:lnSpc>
                <a:spcPct val="100000"/>
              </a:lnSpc>
              <a:buFont typeface="Wingdings" panose="05000000000000000000" pitchFamily="2" charset="2"/>
              <a:buChar char="§"/>
            </a:pPr>
            <a:r>
              <a:rPr lang="en-US" sz="1400" dirty="0" smtClean="0"/>
              <a:t>Before you can answer </a:t>
            </a:r>
            <a:r>
              <a:rPr lang="en-US" sz="1400" i="1" dirty="0" smtClean="0"/>
              <a:t>“what do you want?” </a:t>
            </a:r>
            <a:r>
              <a:rPr lang="en-US" sz="1400" dirty="0" smtClean="0"/>
              <a:t>get</a:t>
            </a:r>
            <a:r>
              <a:rPr lang="en-US" sz="1400" baseline="0" dirty="0" smtClean="0"/>
              <a:t> the ACP Team </a:t>
            </a:r>
            <a:r>
              <a:rPr lang="en-US" sz="1400" dirty="0" smtClean="0"/>
              <a:t>grounded in understanding your local</a:t>
            </a:r>
            <a:r>
              <a:rPr lang="en-US" sz="1400" baseline="0" dirty="0" smtClean="0"/>
              <a:t> and regional communities; </a:t>
            </a:r>
          </a:p>
          <a:p>
            <a:pPr marL="171450" lvl="0" indent="-171450">
              <a:lnSpc>
                <a:spcPct val="200000"/>
              </a:lnSpc>
              <a:buFont typeface="Wingdings" panose="05000000000000000000" pitchFamily="2" charset="2"/>
              <a:buChar char="§"/>
            </a:pPr>
            <a:r>
              <a:rPr lang="en-US" sz="1400" baseline="0" dirty="0" smtClean="0"/>
              <a:t>Understand the current and future workforce development demands</a:t>
            </a:r>
          </a:p>
          <a:p>
            <a:pPr marL="171450" lvl="0" indent="-171450">
              <a:lnSpc>
                <a:spcPct val="200000"/>
              </a:lnSpc>
              <a:buFont typeface="Wingdings" panose="05000000000000000000" pitchFamily="2" charset="2"/>
              <a:buChar char="§"/>
            </a:pPr>
            <a:r>
              <a:rPr lang="en-US" sz="1400" baseline="0" dirty="0" smtClean="0"/>
              <a:t>Labor market will drive your partnerships</a:t>
            </a:r>
          </a:p>
          <a:p>
            <a:pPr marL="171450" lvl="0" indent="-171450">
              <a:lnSpc>
                <a:spcPct val="200000"/>
              </a:lnSpc>
              <a:buFont typeface="Wingdings" panose="05000000000000000000" pitchFamily="2" charset="2"/>
              <a:buChar char="§"/>
            </a:pPr>
            <a:r>
              <a:rPr lang="en-US" sz="1400" baseline="0" dirty="0" smtClean="0"/>
              <a:t>Know who’s “IN” and who’s “Not Ready”</a:t>
            </a:r>
          </a:p>
          <a:p>
            <a:pPr marL="171450" lvl="0" indent="-171450">
              <a:lnSpc>
                <a:spcPct val="200000"/>
              </a:lnSpc>
              <a:buFont typeface="Wingdings" panose="05000000000000000000" pitchFamily="2" charset="2"/>
              <a:buChar char="§"/>
            </a:pPr>
            <a:r>
              <a:rPr lang="en-US" sz="1400" baseline="0" dirty="0" smtClean="0"/>
              <a:t>Community-based organizations may also be working on CCCR; understand what they are doing </a:t>
            </a:r>
          </a:p>
          <a:p>
            <a:pPr marL="171450" lvl="0" indent="-171450">
              <a:lnSpc>
                <a:spcPct val="200000"/>
              </a:lnSpc>
              <a:buFont typeface="Wingdings" panose="05000000000000000000" pitchFamily="2" charset="2"/>
              <a:buChar char="§"/>
            </a:pPr>
            <a:r>
              <a:rPr lang="en-US" sz="1400" baseline="0" dirty="0" smtClean="0"/>
              <a:t>Review the PK-16 pathways; are they aligned with workforce development</a:t>
            </a:r>
          </a:p>
          <a:p>
            <a:pPr marL="628650" lvl="1" indent="-171450">
              <a:lnSpc>
                <a:spcPct val="200000"/>
              </a:lnSpc>
              <a:buFont typeface="Wingdings" panose="05000000000000000000" pitchFamily="2" charset="2"/>
              <a:buChar char="§"/>
            </a:pPr>
            <a:r>
              <a:rPr lang="en-US" sz="1400" baseline="0" dirty="0" smtClean="0"/>
              <a:t>Are your key stakeholders involved in curriculum development; staff development; work-based learning; advisory committees (district &amp; postsecondary)</a:t>
            </a:r>
          </a:p>
          <a:p>
            <a:pPr marL="171450" lvl="0" indent="-171450">
              <a:lnSpc>
                <a:spcPct val="200000"/>
              </a:lnSpc>
              <a:buFont typeface="Wingdings" panose="05000000000000000000" pitchFamily="2" charset="2"/>
              <a:buChar char="§"/>
            </a:pPr>
            <a:r>
              <a:rPr lang="en-US" sz="1400" baseline="0" dirty="0" smtClean="0"/>
              <a:t>YOU NEED TO KNOW “WHY” YOU WANT PARTNERS INVOLVED AND “WHAT” YOU WANT FROM THEM (AND THEM FROM YOU) BEFORE YOU LAUNCH INTO “HOW”</a:t>
            </a:r>
          </a:p>
          <a:p>
            <a:pPr marL="171450" lvl="0" indent="-171450">
              <a:lnSpc>
                <a:spcPct val="200000"/>
              </a:lnSpc>
              <a:buFont typeface="Wingdings" panose="05000000000000000000" pitchFamily="2" charset="2"/>
              <a:buChar char="§"/>
            </a:pPr>
            <a:r>
              <a:rPr lang="en-US" sz="1400" baseline="0" dirty="0" smtClean="0"/>
              <a:t>Divide and concur – get key members of the school staff involved on committees that support your ACP work </a:t>
            </a:r>
          </a:p>
          <a:p>
            <a:pPr marL="628650" lvl="1" indent="-171450">
              <a:lnSpc>
                <a:spcPct val="200000"/>
              </a:lnSpc>
              <a:buFontTx/>
              <a:buChar char="-"/>
            </a:pPr>
            <a:endParaRPr lang="en-US" sz="1200" baseline="0" dirty="0" smtClean="0"/>
          </a:p>
          <a:p>
            <a:pPr marL="628650" lvl="1" indent="-171450">
              <a:lnSpc>
                <a:spcPct val="200000"/>
              </a:lnSpc>
              <a:buFontTx/>
              <a:buChar char="-"/>
            </a:pPr>
            <a:endParaRPr lang="en-US" sz="1200" baseline="0" dirty="0" smtClean="0"/>
          </a:p>
          <a:p>
            <a:pPr marL="628650" lvl="1" indent="-171450">
              <a:buFontTx/>
              <a:buChar char="-"/>
            </a:pPr>
            <a:endParaRPr lang="en-US" sz="1200" dirty="0"/>
          </a:p>
        </p:txBody>
      </p:sp>
    </p:spTree>
    <p:extLst>
      <p:ext uri="{BB962C8B-B14F-4D97-AF65-F5344CB8AC3E}">
        <p14:creationId xmlns:p14="http://schemas.microsoft.com/office/powerpoint/2010/main" val="221886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smtClean="0"/>
              <a:t>Anchor – your “go to” partners (e.g.,</a:t>
            </a:r>
            <a:r>
              <a:rPr lang="en-US" sz="1400" baseline="0" dirty="0" smtClean="0"/>
              <a:t> Mark Kaiser for Manufacturing; David </a:t>
            </a:r>
            <a:r>
              <a:rPr lang="en-US" sz="1400" baseline="0" dirty="0" err="1" smtClean="0"/>
              <a:t>Cuene</a:t>
            </a:r>
            <a:r>
              <a:rPr lang="en-US" sz="1400" baseline="0" dirty="0" smtClean="0"/>
              <a:t> for Auto Tech; Jim </a:t>
            </a:r>
            <a:r>
              <a:rPr lang="en-US" sz="1400" baseline="0" dirty="0" err="1" smtClean="0"/>
              <a:t>Deleers</a:t>
            </a:r>
            <a:r>
              <a:rPr lang="en-US" sz="1400" baseline="0" dirty="0" smtClean="0"/>
              <a:t> and Cheri </a:t>
            </a:r>
            <a:r>
              <a:rPr lang="en-US" sz="1400" baseline="0" dirty="0" err="1" smtClean="0"/>
              <a:t>Galecki</a:t>
            </a:r>
            <a:r>
              <a:rPr lang="en-US" sz="1400" baseline="0" dirty="0" smtClean="0"/>
              <a:t> for Construction; and (6 individuals) NWTC and UWGB for postsecondary</a:t>
            </a:r>
          </a:p>
          <a:p>
            <a:pPr marL="171450" indent="-171450">
              <a:buFont typeface="Arial" panose="020B0604020202020204" pitchFamily="34" charset="0"/>
              <a:buChar char="•"/>
            </a:pPr>
            <a:r>
              <a:rPr lang="en-US" sz="1400" baseline="0" dirty="0" smtClean="0"/>
              <a:t>Champions – work closely with the “Anchor” and help you to promote your work and provide resources (time, talent, $$$, equipment) to support ACP and career pathway development</a:t>
            </a:r>
          </a:p>
          <a:p>
            <a:pPr marL="171450" indent="-171450">
              <a:buFont typeface="Arial" panose="020B0604020202020204" pitchFamily="34" charset="0"/>
              <a:buChar char="•"/>
            </a:pPr>
            <a:r>
              <a:rPr lang="en-US" sz="1400" baseline="0" dirty="0" smtClean="0"/>
              <a:t>Do not get caught up in my terminology; this helps me to know who to call/ask and for what </a:t>
            </a:r>
          </a:p>
          <a:p>
            <a:pPr marL="171450" indent="-171450">
              <a:buFont typeface="Arial" panose="020B0604020202020204" pitchFamily="34" charset="0"/>
              <a:buChar char="•"/>
            </a:pPr>
            <a:r>
              <a:rPr lang="en-US" sz="1400" baseline="0" dirty="0" smtClean="0"/>
              <a:t>Sustaining is harder than building! Do not assume “if you build it they will come.” </a:t>
            </a:r>
            <a:endParaRPr lang="en-US" sz="1400" dirty="0"/>
          </a:p>
        </p:txBody>
      </p:sp>
    </p:spTree>
    <p:extLst>
      <p:ext uri="{BB962C8B-B14F-4D97-AF65-F5344CB8AC3E}">
        <p14:creationId xmlns:p14="http://schemas.microsoft.com/office/powerpoint/2010/main" val="57162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K-12 taskforce led the development</a:t>
            </a:r>
            <a:r>
              <a:rPr lang="en-US" baseline="0" dirty="0" smtClean="0"/>
              <a:t> of manufacturing-related math problem videos.  Videos showcase how math is used in the real world, along with giving middle school age students career information.  Five videos have been produced with film locations at KI, Ariens and </a:t>
            </a:r>
            <a:r>
              <a:rPr lang="en-US" baseline="0" dirty="0" err="1" smtClean="0"/>
              <a:t>Sargento</a:t>
            </a:r>
            <a:r>
              <a:rPr lang="en-US" baseline="0" dirty="0" smtClean="0"/>
              <a:t> Foods.  The videos also focus on critical thinking skills and the implications of making a mistake.   </a:t>
            </a:r>
            <a:endParaRPr lang="en-US" dirty="0"/>
          </a:p>
        </p:txBody>
      </p:sp>
      <p:sp>
        <p:nvSpPr>
          <p:cNvPr id="4" name="Slide Number Placeholder 3"/>
          <p:cNvSpPr>
            <a:spLocks noGrp="1"/>
          </p:cNvSpPr>
          <p:nvPr>
            <p:ph type="sldNum" sz="quarter" idx="10"/>
          </p:nvPr>
        </p:nvSpPr>
        <p:spPr/>
        <p:txBody>
          <a:bodyPr/>
          <a:lstStyle/>
          <a:p>
            <a:fld id="{32FAF7A9-14BA-46F9-9E5A-793420DA09F0}" type="slidenum">
              <a:rPr lang="en-US" smtClean="0"/>
              <a:t>29</a:t>
            </a:fld>
            <a:endParaRPr lang="en-US"/>
          </a:p>
        </p:txBody>
      </p:sp>
    </p:spTree>
    <p:extLst>
      <p:ext uri="{BB962C8B-B14F-4D97-AF65-F5344CB8AC3E}">
        <p14:creationId xmlns:p14="http://schemas.microsoft.com/office/powerpoint/2010/main" val="427577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12/13/2016</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2"/>
          </p:nvPr>
        </p:nvSpPr>
        <p:spPr/>
        <p:txBody>
          <a:bodyPr/>
          <a:lstStyle>
            <a:lvl1pPr>
              <a:defRPr>
                <a:solidFill>
                  <a:srgbClr val="67696F"/>
                </a:solidFill>
              </a:defRPr>
            </a:lvl1pPr>
            <a:lvl2pPr>
              <a:defRPr>
                <a:solidFill>
                  <a:srgbClr val="67696F"/>
                </a:solidFill>
              </a:defRPr>
            </a:lvl2pPr>
            <a:lvl3pPr>
              <a:defRPr>
                <a:solidFill>
                  <a:srgbClr val="67696F"/>
                </a:solidFill>
              </a:defRPr>
            </a:lvl3pPr>
            <a:lvl4pPr>
              <a:defRPr>
                <a:solidFill>
                  <a:srgbClr val="67696F"/>
                </a:solidFill>
              </a:defRPr>
            </a:lvl4pPr>
            <a:lvl5pPr>
              <a:defRPr>
                <a:solidFill>
                  <a:srgbClr val="67696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3"/>
          </p:nvPr>
        </p:nvSpPr>
        <p:spPr>
          <a:xfrm>
            <a:off x="6765925" y="6624640"/>
            <a:ext cx="2133600" cy="136525"/>
          </a:xfrm>
        </p:spPr>
        <p:txBody>
          <a:bodyPr/>
          <a:lstStyle>
            <a:lvl1pPr>
              <a:defRPr>
                <a:ea typeface="ヒラギノ角ゴ ProN W3" charset="-128"/>
                <a:cs typeface="+mn-cs"/>
              </a:defRPr>
            </a:lvl1pPr>
          </a:lstStyle>
          <a:p>
            <a:pPr>
              <a:defRPr/>
            </a:pPr>
            <a:fld id="{E05BECDE-C045-4519-BD6C-90ACB7F4070E}" type="slidenum">
              <a:rPr lang="en-US"/>
              <a:pPr>
                <a:defRPr/>
              </a:pPr>
              <a:t>‹#›</a:t>
            </a:fld>
            <a:endParaRPr lang="en-US" dirty="0"/>
          </a:p>
        </p:txBody>
      </p:sp>
      <p:sp>
        <p:nvSpPr>
          <p:cNvPr id="5" name="Footer Placeholder 3"/>
          <p:cNvSpPr>
            <a:spLocks noGrp="1"/>
          </p:cNvSpPr>
          <p:nvPr>
            <p:ph type="ftr" sz="quarter" idx="14"/>
          </p:nvPr>
        </p:nvSpPr>
        <p:spPr>
          <a:xfrm>
            <a:off x="236538" y="6624640"/>
            <a:ext cx="2895600" cy="136525"/>
          </a:xfrm>
        </p:spPr>
        <p:txBody>
          <a:bodyPr/>
          <a:lstStyle>
            <a:lvl1pPr>
              <a:defRPr>
                <a:ea typeface="ヒラギノ角ゴ ProN W3" charset="-128"/>
                <a:cs typeface="+mn-cs"/>
              </a:defRPr>
            </a:lvl1pPr>
          </a:lstStyle>
          <a:p>
            <a:pPr>
              <a:defRPr/>
            </a:pPr>
            <a:endParaRPr lang="en-US"/>
          </a:p>
        </p:txBody>
      </p:sp>
    </p:spTree>
    <p:extLst>
      <p:ext uri="{BB962C8B-B14F-4D97-AF65-F5344CB8AC3E}">
        <p14:creationId xmlns:p14="http://schemas.microsoft.com/office/powerpoint/2010/main" val="17580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153400" cy="4221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152400" y="6553200"/>
            <a:ext cx="2362200" cy="304800"/>
          </a:xfrm>
          <a:prstGeom prst="rect">
            <a:avLst/>
          </a:prstGeom>
        </p:spPr>
        <p:txBody>
          <a:bodyPr/>
          <a:lstStyle>
            <a:lvl1pPr>
              <a:defRPr sz="600">
                <a:solidFill>
                  <a:schemeClr val="bg1"/>
                </a:solidFill>
              </a:defRPr>
            </a:lvl1pPr>
          </a:lstStyle>
          <a:p>
            <a:fld id="{D8090385-9493-4AEE-A8EE-7486B7D1D9BB}" type="datetimeFigureOut">
              <a:rPr lang="en-US" smtClean="0"/>
              <a:pPr/>
              <a:t>12/13/2016</a:t>
            </a:fld>
            <a:endParaRPr lang="en-US" dirty="0"/>
          </a:p>
        </p:txBody>
      </p:sp>
      <p:sp>
        <p:nvSpPr>
          <p:cNvPr id="8" name="Footer Placeholder 4"/>
          <p:cNvSpPr>
            <a:spLocks noGrp="1"/>
          </p:cNvSpPr>
          <p:nvPr>
            <p:ph type="ftr" sz="quarter" idx="11"/>
          </p:nvPr>
        </p:nvSpPr>
        <p:spPr>
          <a:xfrm>
            <a:off x="2514600" y="6553200"/>
            <a:ext cx="4343400" cy="304800"/>
          </a:xfrm>
          <a:prstGeom prst="rect">
            <a:avLst/>
          </a:prstGeom>
        </p:spPr>
        <p:txBody>
          <a:bodyPr/>
          <a:lstStyle>
            <a:lvl1pPr algn="ctr">
              <a:defRPr sz="488" b="1">
                <a:solidFill>
                  <a:schemeClr val="bg1"/>
                </a:solidFill>
              </a:defRPr>
            </a:lvl1pPr>
          </a:lstStyle>
          <a:p>
            <a:pPr fontAlgn="base">
              <a:spcBef>
                <a:spcPct val="0"/>
              </a:spcBef>
              <a:spcAft>
                <a:spcPct val="0"/>
              </a:spcAft>
              <a:defRPr/>
            </a:pPr>
            <a:r>
              <a:rPr lang="en-US" b="0" dirty="0" smtClean="0">
                <a:latin typeface="Arial" charset="0"/>
              </a:rPr>
              <a:t>NORTH COAST MARINE MANUFACTURING ALLIANCE - Contains information of</a:t>
            </a:r>
          </a:p>
          <a:p>
            <a:pPr fontAlgn="base">
              <a:spcBef>
                <a:spcPct val="0"/>
              </a:spcBef>
              <a:spcAft>
                <a:spcPct val="0"/>
              </a:spcAft>
              <a:defRPr/>
            </a:pPr>
            <a:r>
              <a:rPr lang="en-US" b="0" dirty="0" smtClean="0">
                <a:latin typeface="Arial" charset="0"/>
              </a:rPr>
              <a:t>NCMMA which shall not be used for the benefit of others without the written permission of NCMMA.</a:t>
            </a:r>
            <a:endParaRPr lang="en-US" dirty="0"/>
          </a:p>
        </p:txBody>
      </p:sp>
      <p:sp>
        <p:nvSpPr>
          <p:cNvPr id="9" name="Slide Number Placeholder 5"/>
          <p:cNvSpPr>
            <a:spLocks noGrp="1"/>
          </p:cNvSpPr>
          <p:nvPr>
            <p:ph type="sldNum" sz="quarter" idx="12"/>
          </p:nvPr>
        </p:nvSpPr>
        <p:spPr>
          <a:xfrm>
            <a:off x="6858000" y="6553200"/>
            <a:ext cx="2133600" cy="304800"/>
          </a:xfrm>
          <a:prstGeom prst="rect">
            <a:avLst/>
          </a:prstGeom>
        </p:spPr>
        <p:txBody>
          <a:bodyPr/>
          <a:lstStyle>
            <a:lvl1pPr>
              <a:defRPr sz="675">
                <a:solidFill>
                  <a:schemeClr val="bg1"/>
                </a:solidFill>
              </a:defRPr>
            </a:lvl1pPr>
          </a:lstStyle>
          <a:p>
            <a:pPr algn="r"/>
            <a:fld id="{7DBFB493-0FDF-4B57-BE4F-52A2E9DD0A45}" type="slidenum">
              <a:rPr lang="en-US" smtClean="0"/>
              <a:pPr algn="r"/>
              <a:t>‹#›</a:t>
            </a:fld>
            <a:endParaRPr lang="en-US" dirty="0"/>
          </a:p>
        </p:txBody>
      </p:sp>
      <p:sp>
        <p:nvSpPr>
          <p:cNvPr id="10" name="Title 1"/>
          <p:cNvSpPr>
            <a:spLocks noGrp="1"/>
          </p:cNvSpPr>
          <p:nvPr>
            <p:ph type="title" hasCustomPrompt="1"/>
          </p:nvPr>
        </p:nvSpPr>
        <p:spPr>
          <a:xfrm>
            <a:off x="381000" y="1143000"/>
            <a:ext cx="8229600" cy="762000"/>
          </a:xfrm>
          <a:prstGeom prst="rect">
            <a:avLst/>
          </a:prstGeom>
        </p:spPr>
        <p:txBody>
          <a:bodyPr/>
          <a:lstStyle>
            <a:lvl1pPr algn="l">
              <a:defRPr sz="3000" b="1">
                <a:latin typeface="Arial" pitchFamily="34" charset="0"/>
                <a:cs typeface="Arial" pitchFamily="34" charset="0"/>
              </a:defRPr>
            </a:lvl1pPr>
          </a:lstStyle>
          <a:p>
            <a:r>
              <a:rPr lang="en-US" dirty="0" smtClean="0"/>
              <a:t>Click to edit title style</a:t>
            </a:r>
            <a:endParaRPr lang="en-US" dirty="0"/>
          </a:p>
        </p:txBody>
      </p:sp>
    </p:spTree>
    <p:extLst>
      <p:ext uri="{BB962C8B-B14F-4D97-AF65-F5344CB8AC3E}">
        <p14:creationId xmlns:p14="http://schemas.microsoft.com/office/powerpoint/2010/main" val="53479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12/13/2016</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12/13/2016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12/13/2016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12/13/2016</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12/13/2016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12/13/2016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12/13/2016</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smtClean="0"/>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12/13/2016</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12/13/2016</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MWfYq77RY1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LC1o4UjSRO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9.jpeg"/><Relationship Id="rId7" Type="http://schemas.openxmlformats.org/officeDocument/2006/relationships/diagramLayout" Target="../diagrams/layout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21.jpeg"/><Relationship Id="rId10" Type="http://schemas.microsoft.com/office/2007/relationships/diagramDrawing" Target="../diagrams/drawing1.xml"/><Relationship Id="rId4" Type="http://schemas.openxmlformats.org/officeDocument/2006/relationships/image" Target="../media/image20.jpeg"/><Relationship Id="rId9" Type="http://schemas.openxmlformats.org/officeDocument/2006/relationships/diagramColors" Target="../diagrams/colors1.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18" Type="http://schemas.openxmlformats.org/officeDocument/2006/relationships/image" Target="../media/image35.png"/><Relationship Id="rId26" Type="http://schemas.openxmlformats.org/officeDocument/2006/relationships/hyperlink" Target="http://www.uwgb.edu/" TargetMode="External"/><Relationship Id="rId3" Type="http://schemas.openxmlformats.org/officeDocument/2006/relationships/image" Target="../media/image23.png"/><Relationship Id="rId21" Type="http://schemas.microsoft.com/office/2007/relationships/hdphoto" Target="../media/hdphoto1.wdp"/><Relationship Id="rId7" Type="http://schemas.openxmlformats.org/officeDocument/2006/relationships/image" Target="../media/image25.gif"/><Relationship Id="rId12" Type="http://schemas.openxmlformats.org/officeDocument/2006/relationships/image" Target="../media/image30.jpeg"/><Relationship Id="rId17" Type="http://schemas.openxmlformats.org/officeDocument/2006/relationships/image" Target="../media/image34.png"/><Relationship Id="rId25" Type="http://schemas.openxmlformats.org/officeDocument/2006/relationships/image" Target="../media/image39.png"/><Relationship Id="rId2" Type="http://schemas.openxmlformats.org/officeDocument/2006/relationships/image" Target="../media/image22.gif"/><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hyperlink" Target="http://www.cesa7solutions.com/" TargetMode="External"/><Relationship Id="rId11" Type="http://schemas.openxmlformats.org/officeDocument/2006/relationships/image" Target="../media/image29.png"/><Relationship Id="rId24" Type="http://schemas.openxmlformats.org/officeDocument/2006/relationships/hyperlink" Target="https://www.nwtc.edu/" TargetMode="External"/><Relationship Id="rId5" Type="http://schemas.openxmlformats.org/officeDocument/2006/relationships/image" Target="../media/image24.png"/><Relationship Id="rId15" Type="http://schemas.openxmlformats.org/officeDocument/2006/relationships/image" Target="../media/image32.jpeg"/><Relationship Id="rId23" Type="http://schemas.microsoft.com/office/2007/relationships/hdphoto" Target="../media/hdphoto2.wdp"/><Relationship Id="rId28" Type="http://schemas.openxmlformats.org/officeDocument/2006/relationships/hyperlink" Target="http://www.uwosh.edu/" TargetMode="External"/><Relationship Id="rId10" Type="http://schemas.openxmlformats.org/officeDocument/2006/relationships/image" Target="../media/image28.jpeg"/><Relationship Id="rId19" Type="http://schemas.openxmlformats.org/officeDocument/2006/relationships/image" Target="../media/image36.png"/><Relationship Id="rId31"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27.jpeg"/><Relationship Id="rId14" Type="http://schemas.openxmlformats.org/officeDocument/2006/relationships/hyperlink" Target="http://ggbha.org/" TargetMode="External"/><Relationship Id="rId22" Type="http://schemas.openxmlformats.org/officeDocument/2006/relationships/image" Target="../media/image38.png"/><Relationship Id="rId27" Type="http://schemas.openxmlformats.org/officeDocument/2006/relationships/image" Target="../media/image40.png"/><Relationship Id="rId30"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ideo" Target="https://www.youtube.com/embed/jRMVjHjYB6w"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dropbox.com/s/dy0gsbf0pgqw34z/GRM16-GP-ParentROLLHD2.mov?dl=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ewmfgalliance.org/" TargetMode="External"/><Relationship Id="rId2" Type="http://schemas.openxmlformats.org/officeDocument/2006/relationships/hyperlink" Target="http://www.newmfgalliance.org/math-video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baylinkmanufacturing.gbaps.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47&amp;OCCCAT=Construction%20and%20Extraction%20Occupations" TargetMode="External"/><Relationship Id="rId13"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31&amp;OCCCAT=Healthcare%20Support%20Occupations" TargetMode="External"/><Relationship Id="rId18"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55&amp;OCCCAT=Military%20Specific%20Occupations" TargetMode="External"/><Relationship Id="rId3"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27&amp;OCCCAT=Arts,%20Design,%20Entertainment,%20Sports,%20and%20Media%20Occupations" TargetMode="External"/><Relationship Id="rId21"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51&amp;OCCCAT=Production%20Occupations" TargetMode="External"/><Relationship Id="rId7"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15&amp;OCCCAT=Computer%20and%20Mathematical%20Occupations" TargetMode="External"/><Relationship Id="rId12"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29&amp;OCCCAT=Healthcare%20Practitioners%20and%20Technical%20Occupations" TargetMode="External"/><Relationship Id="rId17"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11&amp;OCCCAT=Management%20Occupations" TargetMode="External"/><Relationship Id="rId25" Type="http://schemas.openxmlformats.org/officeDocument/2006/relationships/image" Target="../media/image7.png"/><Relationship Id="rId2"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17&amp;OCCCAT=Architecture%20and%20Engineering%20Occupations" TargetMode="External"/><Relationship Id="rId16"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19&amp;OCCCAT=Life,%20Physical,%20and%20Social%20Science%20Occupations" TargetMode="External"/><Relationship Id="rId20"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39&amp;OCCCAT=Personal%20Care%20and%20Service%20Occupations" TargetMode="External"/><Relationship Id="rId1" Type="http://schemas.openxmlformats.org/officeDocument/2006/relationships/slideLayout" Target="../slideLayouts/slideLayout7.xml"/><Relationship Id="rId6"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21&amp;OCCCAT=Community%20and%20Social%20Services%20Occupations" TargetMode="External"/><Relationship Id="rId11"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35&amp;OCCCAT=Food%20Preparation%20and%20Serving%20Related%20Occupations" TargetMode="External"/><Relationship Id="rId24"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53&amp;OCCCAT=Transportation%20and%20Material%20Moving%20Occupations" TargetMode="External"/><Relationship Id="rId5"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13&amp;OCCCAT=Business%20and%20Financial%20Operations%20Occupations" TargetMode="External"/><Relationship Id="rId15"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23&amp;OCCCAT=Legal%20Occupations" TargetMode="External"/><Relationship Id="rId23"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41&amp;OCCCAT=Sales%20and%20Related%20Occupations" TargetMode="External"/><Relationship Id="rId10"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45&amp;OCCCAT=Farming,%20Fishing,%20and%20Forestry%20Occupations" TargetMode="External"/><Relationship Id="rId19"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43&amp;OCCCAT=Office%20and%20Administrative%20Support%20Occupations" TargetMode="External"/><Relationship Id="rId4"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37&amp;OCCCAT=Building%20and%20Grounds%20Cleaning%20and%20Maintenance%20Occupations" TargetMode="External"/><Relationship Id="rId9"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25&amp;OCCCAT=Education,%20Training,%20and%20Library%20Occupations" TargetMode="External"/><Relationship Id="rId14"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49&amp;OCCCAT=Installation,%20Maintenance,%20and%20Repair%20Occupations" TargetMode="External"/><Relationship Id="rId22" Type="http://schemas.openxmlformats.org/officeDocument/2006/relationships/hyperlink" Target="https://jobcenterofwisconsin.com/Presentation/JobSeekers/EnhancedJobSearch.aspx?SEARCH=MINOR&amp;CurrentRegion=NE&amp;CountyCode=009,015,029,037,039,041,047,061,067,069,071,073,075,077,078,083,085,087,097,115,117,125,135,137,139&amp;AreaName=Brown,Calumet,Door,Florence,Fond+du+Lac,Forest,Green+Lake,Kewaunee,Langlade,Lincoln,Manitowoc,Marathon,Marinette,Marquette,Menominee,Oconto,Oneida,Outagamie,Portage,Shawano,Sheboygan,Vilas,Waupaca,Waushara,Winnebago&amp;MAJOR=33&amp;OCCCAT=Protective%20Service%20Occupatio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305800" cy="1981200"/>
          </a:xfrm>
        </p:spPr>
        <p:txBody>
          <a:bodyPr/>
          <a:lstStyle/>
          <a:p>
            <a:r>
              <a:rPr lang="en-US" sz="4400" b="1" dirty="0" smtClean="0"/>
              <a:t>Developing Partnerships to Support a Thriving Community</a:t>
            </a:r>
            <a:br>
              <a:rPr lang="en-US" sz="4400" b="1" dirty="0" smtClean="0"/>
            </a:br>
            <a:r>
              <a:rPr lang="en-US" sz="4400" b="1" dirty="0" smtClean="0"/>
              <a:t/>
            </a:r>
            <a:br>
              <a:rPr lang="en-US" sz="4400" b="1" dirty="0" smtClean="0"/>
            </a:br>
            <a:r>
              <a:rPr lang="en-US" sz="2400" b="1" dirty="0" smtClean="0"/>
              <a:t>Successful Academic and Career Planning through Collaboration </a:t>
            </a:r>
            <a:endParaRPr lang="en-US" sz="2400" b="1" dirty="0"/>
          </a:p>
        </p:txBody>
      </p:sp>
      <p:sp>
        <p:nvSpPr>
          <p:cNvPr id="3" name="Subtitle 2"/>
          <p:cNvSpPr>
            <a:spLocks noGrp="1"/>
          </p:cNvSpPr>
          <p:nvPr>
            <p:ph type="subTitle" idx="1"/>
          </p:nvPr>
        </p:nvSpPr>
        <p:spPr>
          <a:xfrm>
            <a:off x="457200" y="3886200"/>
            <a:ext cx="8305800" cy="1143000"/>
          </a:xfrm>
        </p:spPr>
        <p:txBody>
          <a:bodyPr/>
          <a:lstStyle/>
          <a:p>
            <a:r>
              <a:rPr lang="en-US" b="1" dirty="0" smtClean="0"/>
              <a:t>Academic and Career Planning Conference</a:t>
            </a:r>
          </a:p>
          <a:p>
            <a:r>
              <a:rPr lang="en-US" b="1" dirty="0" smtClean="0"/>
              <a:t>December 6 &amp; 7, 2016 </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4" y="-99148"/>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859038"/>
            <a:ext cx="3811191" cy="600164"/>
          </a:xfrm>
          <a:prstGeom prst="rect">
            <a:avLst/>
          </a:prstGeom>
          <a:noFill/>
        </p:spPr>
        <p:txBody>
          <a:bodyPr>
            <a:spAutoFit/>
          </a:bodyPr>
          <a:lstStyle/>
          <a:p>
            <a:pPr>
              <a:defRPr/>
            </a:pPr>
            <a:r>
              <a:rPr lang="en-US" sz="3300" b="1" dirty="0">
                <a:solidFill>
                  <a:schemeClr val="bg1"/>
                </a:solidFill>
                <a:effectLst>
                  <a:outerShdw blurRad="38100" dist="38100" dir="2700000" algn="tl">
                    <a:srgbClr val="000000">
                      <a:alpha val="43137"/>
                    </a:srgbClr>
                  </a:outerShdw>
                </a:effectLst>
                <a:cs typeface="Lucida Sans" pitchFamily="34" charset="0"/>
              </a:rPr>
              <a:t>The Perfect Storm</a:t>
            </a:r>
          </a:p>
        </p:txBody>
      </p:sp>
      <p:sp>
        <p:nvSpPr>
          <p:cNvPr id="6" name="Left-Right Arrow 5"/>
          <p:cNvSpPr/>
          <p:nvPr/>
        </p:nvSpPr>
        <p:spPr>
          <a:xfrm>
            <a:off x="177800" y="5429250"/>
            <a:ext cx="8594726" cy="257175"/>
          </a:xfrm>
          <a:prstGeom prst="lef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a:defRPr/>
            </a:pPr>
            <a:endParaRPr lang="en-US" sz="1350" dirty="0"/>
          </a:p>
        </p:txBody>
      </p:sp>
      <p:sp>
        <p:nvSpPr>
          <p:cNvPr id="13" name="Right Arrow 12"/>
          <p:cNvSpPr/>
          <p:nvPr/>
        </p:nvSpPr>
        <p:spPr>
          <a:xfrm rot="20700292">
            <a:off x="183557" y="2406911"/>
            <a:ext cx="6709200" cy="514350"/>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l">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350" dirty="0"/>
          </a:p>
        </p:txBody>
      </p:sp>
      <p:sp>
        <p:nvSpPr>
          <p:cNvPr id="16" name="TextBox 15"/>
          <p:cNvSpPr txBox="1"/>
          <p:nvPr/>
        </p:nvSpPr>
        <p:spPr>
          <a:xfrm rot="20702286">
            <a:off x="1477567" y="2449400"/>
            <a:ext cx="4054078" cy="507831"/>
          </a:xfrm>
          <a:prstGeom prst="rect">
            <a:avLst/>
          </a:prstGeom>
          <a:noFill/>
        </p:spPr>
        <p:txBody>
          <a:bodyPr>
            <a:spAutoFit/>
          </a:bodyPr>
          <a:lstStyle/>
          <a:p>
            <a:pPr algn="ctr">
              <a:defRPr/>
            </a:pPr>
            <a:r>
              <a:rPr lang="en-US" sz="2700" b="1" dirty="0">
                <a:solidFill>
                  <a:schemeClr val="tx2"/>
                </a:solidFill>
                <a:effectLst>
                  <a:outerShdw blurRad="38100" dist="38100" dir="2700000" algn="tl">
                    <a:srgbClr val="000000">
                      <a:alpha val="43137"/>
                    </a:srgbClr>
                  </a:outerShdw>
                </a:effectLst>
                <a:cs typeface="Lucida Sans" pitchFamily="34" charset="0"/>
              </a:rPr>
              <a:t>Growth</a:t>
            </a:r>
          </a:p>
        </p:txBody>
      </p:sp>
      <p:sp>
        <p:nvSpPr>
          <p:cNvPr id="8" name="TextBox 7"/>
          <p:cNvSpPr txBox="1"/>
          <p:nvPr/>
        </p:nvSpPr>
        <p:spPr>
          <a:xfrm>
            <a:off x="1454944" y="5648325"/>
            <a:ext cx="6286500" cy="523220"/>
          </a:xfrm>
          <a:prstGeom prst="rect">
            <a:avLst/>
          </a:prstGeom>
          <a:noFill/>
        </p:spPr>
        <p:txBody>
          <a:bodyPr>
            <a:spAutoFit/>
          </a:bodyPr>
          <a:lstStyle/>
          <a:p>
            <a:pPr>
              <a:defRPr/>
            </a:pPr>
            <a:r>
              <a:rPr lang="en-US" sz="2800" b="1" dirty="0">
                <a:ln w="18415" cmpd="sng">
                  <a:noFill/>
                  <a:prstDash val="solid"/>
                </a:ln>
                <a:solidFill>
                  <a:srgbClr val="FF0000"/>
                </a:solidFill>
                <a:effectLst>
                  <a:outerShdw blurRad="63500" dir="3600000" algn="tl" rotWithShape="0">
                    <a:srgbClr val="000000">
                      <a:alpha val="70000"/>
                    </a:srgbClr>
                  </a:outerShdw>
                </a:effectLst>
                <a:latin typeface="Lucida Sans" pitchFamily="34" charset="0"/>
                <a:cs typeface="Lucida Sans" pitchFamily="34" charset="0"/>
              </a:rPr>
              <a:t>2006</a:t>
            </a:r>
            <a:r>
              <a:rPr lang="en-US" sz="2000" b="1" dirty="0">
                <a:ln w="18415" cmpd="sng">
                  <a:noFill/>
                  <a:prstDash val="solid"/>
                </a:ln>
                <a:solidFill>
                  <a:srgbClr val="FF0000"/>
                </a:solidFill>
                <a:effectLst>
                  <a:outerShdw blurRad="63500" dir="3600000" algn="tl" rotWithShape="0">
                    <a:srgbClr val="000000">
                      <a:alpha val="70000"/>
                    </a:srgbClr>
                  </a:outerShdw>
                </a:effectLst>
                <a:latin typeface="Lucida Sans" pitchFamily="34" charset="0"/>
                <a:cs typeface="Lucida Sans" pitchFamily="34" charset="0"/>
              </a:rPr>
              <a:t>				</a:t>
            </a:r>
            <a:r>
              <a:rPr lang="en-US" sz="2000" b="1" dirty="0" smtClean="0">
                <a:ln w="18415" cmpd="sng">
                  <a:noFill/>
                  <a:prstDash val="solid"/>
                </a:ln>
                <a:solidFill>
                  <a:srgbClr val="FF0000"/>
                </a:solidFill>
                <a:effectLst>
                  <a:outerShdw blurRad="63500" dir="3600000" algn="tl" rotWithShape="0">
                    <a:srgbClr val="000000">
                      <a:alpha val="70000"/>
                    </a:srgbClr>
                  </a:outerShdw>
                </a:effectLst>
                <a:latin typeface="Lucida Sans" pitchFamily="34" charset="0"/>
                <a:cs typeface="Lucida Sans" pitchFamily="34" charset="0"/>
              </a:rPr>
              <a:t>          </a:t>
            </a:r>
            <a:r>
              <a:rPr lang="en-US" sz="2800" b="1" dirty="0" smtClean="0">
                <a:ln w="18415" cmpd="sng">
                  <a:noFill/>
                  <a:prstDash val="solid"/>
                </a:ln>
                <a:solidFill>
                  <a:srgbClr val="FF0000"/>
                </a:solidFill>
                <a:effectLst>
                  <a:outerShdw blurRad="63500" dir="3600000" algn="tl" rotWithShape="0">
                    <a:srgbClr val="000000">
                      <a:alpha val="70000"/>
                    </a:srgbClr>
                  </a:outerShdw>
                </a:effectLst>
                <a:latin typeface="Lucida Sans" pitchFamily="34" charset="0"/>
                <a:cs typeface="Lucida Sans" pitchFamily="34" charset="0"/>
              </a:rPr>
              <a:t>2020</a:t>
            </a:r>
            <a:endParaRPr lang="en-US" sz="2800" b="1" dirty="0">
              <a:ln w="18415" cmpd="sng">
                <a:noFill/>
                <a:prstDash val="solid"/>
              </a:ln>
              <a:solidFill>
                <a:srgbClr val="FF0000"/>
              </a:solidFill>
              <a:effectLst>
                <a:outerShdw blurRad="63500" dir="3600000" algn="tl" rotWithShape="0">
                  <a:srgbClr val="000000">
                    <a:alpha val="70000"/>
                  </a:srgbClr>
                </a:outerShdw>
              </a:effectLst>
              <a:latin typeface="Lucida Sans" pitchFamily="34" charset="0"/>
              <a:cs typeface="Lucida Sans" pitchFamily="34" charset="0"/>
            </a:endParaRPr>
          </a:p>
        </p:txBody>
      </p:sp>
      <p:sp>
        <p:nvSpPr>
          <p:cNvPr id="17" name="Right Arrow 16"/>
          <p:cNvSpPr/>
          <p:nvPr/>
        </p:nvSpPr>
        <p:spPr>
          <a:xfrm rot="464240">
            <a:off x="312491" y="4004335"/>
            <a:ext cx="6628616" cy="514350"/>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l">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350" dirty="0"/>
          </a:p>
        </p:txBody>
      </p:sp>
      <p:sp>
        <p:nvSpPr>
          <p:cNvPr id="18" name="TextBox 17"/>
          <p:cNvSpPr txBox="1"/>
          <p:nvPr/>
        </p:nvSpPr>
        <p:spPr>
          <a:xfrm rot="461256">
            <a:off x="1668067" y="4009119"/>
            <a:ext cx="3811190" cy="507831"/>
          </a:xfrm>
          <a:prstGeom prst="rect">
            <a:avLst/>
          </a:prstGeom>
          <a:noFill/>
        </p:spPr>
        <p:txBody>
          <a:bodyPr>
            <a:spAutoFit/>
          </a:bodyPr>
          <a:lstStyle/>
          <a:p>
            <a:pPr algn="ctr">
              <a:defRPr/>
            </a:pPr>
            <a:r>
              <a:rPr lang="en-US" sz="2700" b="1" dirty="0">
                <a:solidFill>
                  <a:schemeClr val="tx2"/>
                </a:solidFill>
                <a:effectLst>
                  <a:outerShdw blurRad="38100" dist="38100" dir="2700000" algn="tl">
                    <a:srgbClr val="000000">
                      <a:alpha val="43137"/>
                    </a:srgbClr>
                  </a:outerShdw>
                </a:effectLst>
                <a:cs typeface="Lucida Sans" pitchFamily="34" charset="0"/>
              </a:rPr>
              <a:t>Workforce</a:t>
            </a:r>
          </a:p>
        </p:txBody>
      </p:sp>
      <p:sp>
        <p:nvSpPr>
          <p:cNvPr id="19" name="TextBox 18"/>
          <p:cNvSpPr txBox="1"/>
          <p:nvPr/>
        </p:nvSpPr>
        <p:spPr>
          <a:xfrm>
            <a:off x="5656680" y="3068242"/>
            <a:ext cx="3812381" cy="523220"/>
          </a:xfrm>
          <a:prstGeom prst="rect">
            <a:avLst/>
          </a:prstGeom>
          <a:noFill/>
        </p:spPr>
        <p:txBody>
          <a:bodyPr>
            <a:spAutoFit/>
          </a:bodyPr>
          <a:lstStyle/>
          <a:p>
            <a:pPr algn="ctr">
              <a:defRPr/>
            </a:pPr>
            <a:r>
              <a:rPr lang="en-US" sz="2800" b="1" dirty="0">
                <a:solidFill>
                  <a:srgbClr val="FF0000"/>
                </a:solidFill>
                <a:effectLst>
                  <a:outerShdw blurRad="50800" dist="38100" dir="2700000" algn="tl" rotWithShape="0">
                    <a:prstClr val="black">
                      <a:alpha val="40000"/>
                    </a:prstClr>
                  </a:outerShdw>
                </a:effectLst>
                <a:latin typeface="Lucida Sans" pitchFamily="34" charset="0"/>
                <a:cs typeface="Lucida Sans" pitchFamily="34" charset="0"/>
              </a:rPr>
              <a:t>retirement</a:t>
            </a:r>
          </a:p>
        </p:txBody>
      </p:sp>
      <p:sp>
        <p:nvSpPr>
          <p:cNvPr id="20" name="TextBox 19"/>
          <p:cNvSpPr txBox="1"/>
          <p:nvPr/>
        </p:nvSpPr>
        <p:spPr>
          <a:xfrm>
            <a:off x="6945557" y="2085050"/>
            <a:ext cx="2005051" cy="954107"/>
          </a:xfrm>
          <a:prstGeom prst="rect">
            <a:avLst/>
          </a:prstGeom>
          <a:noFill/>
        </p:spPr>
        <p:txBody>
          <a:bodyPr wrap="square">
            <a:spAutoFit/>
          </a:bodyPr>
          <a:lstStyle/>
          <a:p>
            <a:pPr algn="ctr">
              <a:defRPr/>
            </a:pPr>
            <a:r>
              <a:rPr lang="en-US" sz="2800" b="1" dirty="0">
                <a:solidFill>
                  <a:srgbClr val="FF0000"/>
                </a:solidFill>
                <a:effectLst>
                  <a:outerShdw blurRad="38100" dist="38100" dir="2700000" algn="tl">
                    <a:srgbClr val="000000">
                      <a:alpha val="43137"/>
                    </a:srgbClr>
                  </a:outerShdw>
                </a:effectLst>
                <a:latin typeface="Lucida Sans" pitchFamily="34" charset="0"/>
                <a:cs typeface="Lucida Sans" pitchFamily="34" charset="0"/>
              </a:rPr>
              <a:t>advanced</a:t>
            </a:r>
            <a:r>
              <a:rPr lang="en-US" b="1" dirty="0">
                <a:solidFill>
                  <a:srgbClr val="FF0000"/>
                </a:solidFill>
                <a:effectLst>
                  <a:outerShdw blurRad="38100" dist="38100" dir="2700000" algn="tl">
                    <a:srgbClr val="000000">
                      <a:alpha val="43137"/>
                    </a:srgbClr>
                  </a:outerShdw>
                </a:effectLst>
                <a:latin typeface="Lucida Sans" pitchFamily="34" charset="0"/>
                <a:cs typeface="Lucida Sans" pitchFamily="34" charset="0"/>
              </a:rPr>
              <a:t> </a:t>
            </a:r>
            <a:r>
              <a:rPr lang="en-US" sz="2800" b="1" dirty="0">
                <a:solidFill>
                  <a:srgbClr val="FF0000"/>
                </a:solidFill>
                <a:effectLst>
                  <a:outerShdw blurRad="38100" dist="38100" dir="2700000" algn="tl">
                    <a:srgbClr val="000000">
                      <a:alpha val="43137"/>
                    </a:srgbClr>
                  </a:outerShdw>
                </a:effectLst>
                <a:latin typeface="Lucida Sans" pitchFamily="34" charset="0"/>
                <a:cs typeface="Lucida Sans" pitchFamily="34" charset="0"/>
              </a:rPr>
              <a:t>skills</a:t>
            </a:r>
          </a:p>
        </p:txBody>
      </p:sp>
      <p:sp>
        <p:nvSpPr>
          <p:cNvPr id="21" name="TextBox 20"/>
          <p:cNvSpPr txBox="1"/>
          <p:nvPr/>
        </p:nvSpPr>
        <p:spPr>
          <a:xfrm>
            <a:off x="6657714" y="3773385"/>
            <a:ext cx="2205098" cy="954107"/>
          </a:xfrm>
          <a:prstGeom prst="rect">
            <a:avLst/>
          </a:prstGeom>
          <a:noFill/>
        </p:spPr>
        <p:txBody>
          <a:bodyPr wrap="square">
            <a:spAutoFit/>
          </a:bodyPr>
          <a:lstStyle/>
          <a:p>
            <a:pPr algn="ctr">
              <a:defRPr/>
            </a:pPr>
            <a:r>
              <a:rPr lang="en-US" sz="2800" b="1" dirty="0">
                <a:solidFill>
                  <a:srgbClr val="FF0000"/>
                </a:solidFill>
                <a:effectLst>
                  <a:outerShdw blurRad="38100" dist="38100" dir="2700000" algn="tl">
                    <a:srgbClr val="000000">
                      <a:alpha val="43137"/>
                    </a:srgbClr>
                  </a:outerShdw>
                </a:effectLst>
                <a:latin typeface="Lucida Sans" pitchFamily="34" charset="0"/>
                <a:cs typeface="Lucida Sans" pitchFamily="34" charset="0"/>
              </a:rPr>
              <a:t>mfg. image</a:t>
            </a:r>
          </a:p>
        </p:txBody>
      </p:sp>
    </p:spTree>
    <p:extLst>
      <p:ext uri="{BB962C8B-B14F-4D97-AF65-F5344CB8AC3E}">
        <p14:creationId xmlns:p14="http://schemas.microsoft.com/office/powerpoint/2010/main" val="2464566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20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20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20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0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2000"/>
                                        <p:tgtEl>
                                          <p:spTgt spid="18"/>
                                        </p:tgtEl>
                                      </p:cBhvr>
                                    </p:animEffect>
                                  </p:childTnLst>
                                </p:cTn>
                              </p:par>
                              <p:par>
                                <p:cTn id="25" presetID="2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0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8"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2362200"/>
            <a:ext cx="6515100" cy="3721608"/>
          </a:xfrm>
        </p:spPr>
      </p:pic>
      <p:sp>
        <p:nvSpPr>
          <p:cNvPr id="3" name="Title 2"/>
          <p:cNvSpPr>
            <a:spLocks noGrp="1"/>
          </p:cNvSpPr>
          <p:nvPr>
            <p:ph type="title"/>
          </p:nvPr>
        </p:nvSpPr>
        <p:spPr>
          <a:xfrm>
            <a:off x="533400" y="304800"/>
            <a:ext cx="7924800" cy="1745742"/>
          </a:xfrm>
        </p:spPr>
        <p:txBody>
          <a:bodyPr>
            <a:normAutofit fontScale="90000"/>
          </a:bodyPr>
          <a:lstStyle/>
          <a:p>
            <a:r>
              <a:rPr lang="en-US" b="1" dirty="0" smtClean="0"/>
              <a:t>Employees retiring outnumber teen workers for the first time in 60 years.</a:t>
            </a:r>
            <a:endParaRPr lang="en-US" b="1" dirty="0"/>
          </a:p>
        </p:txBody>
      </p:sp>
    </p:spTree>
    <p:extLst>
      <p:ext uri="{BB962C8B-B14F-4D97-AF65-F5344CB8AC3E}">
        <p14:creationId xmlns:p14="http://schemas.microsoft.com/office/powerpoint/2010/main" val="655338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08406614"/>
              </p:ext>
            </p:extLst>
          </p:nvPr>
        </p:nvGraphicFramePr>
        <p:xfrm>
          <a:off x="914400" y="1752600"/>
          <a:ext cx="75438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pPr algn="ctr"/>
            <a:r>
              <a:rPr lang="en-US" sz="4400" b="1" dirty="0"/>
              <a:t>2020 </a:t>
            </a:r>
            <a:r>
              <a:rPr lang="en-US" sz="4400" b="1" dirty="0" smtClean="0"/>
              <a:t>Demographics</a:t>
            </a:r>
            <a:endParaRPr lang="en-US" sz="4400" b="1" dirty="0"/>
          </a:p>
        </p:txBody>
      </p:sp>
      <p:sp>
        <p:nvSpPr>
          <p:cNvPr id="8" name="Rectangle 7"/>
          <p:cNvSpPr/>
          <p:nvPr/>
        </p:nvSpPr>
        <p:spPr>
          <a:xfrm>
            <a:off x="4800600" y="3290501"/>
            <a:ext cx="982133" cy="553998"/>
          </a:xfrm>
          <a:prstGeom prst="rect">
            <a:avLst/>
          </a:prstGeom>
        </p:spPr>
        <p:txBody>
          <a:bodyPr wrap="square">
            <a:spAutoFit/>
          </a:bodyPr>
          <a:lstStyle/>
          <a:p>
            <a:r>
              <a:rPr lang="en-US" sz="3000" b="1" dirty="0">
                <a:solidFill>
                  <a:schemeClr val="bg1"/>
                </a:solidFill>
              </a:rPr>
              <a:t>36%</a:t>
            </a:r>
          </a:p>
        </p:txBody>
      </p:sp>
    </p:spTree>
    <p:extLst>
      <p:ext uri="{BB962C8B-B14F-4D97-AF65-F5344CB8AC3E}">
        <p14:creationId xmlns:p14="http://schemas.microsoft.com/office/powerpoint/2010/main" val="2225162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862012" y="609600"/>
            <a:ext cx="7534275" cy="4269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altLang="en-US" sz="2800" b="1" dirty="0"/>
              <a:t>Manufacturing Workforce is Significantly Older</a:t>
            </a:r>
          </a:p>
        </p:txBody>
      </p:sp>
      <p:graphicFrame>
        <p:nvGraphicFramePr>
          <p:cNvPr id="20483" name="Content Placeholder 3"/>
          <p:cNvGraphicFramePr>
            <a:graphicFrameLocks noGrp="1"/>
          </p:cNvGraphicFramePr>
          <p:nvPr>
            <p:ph idx="1"/>
            <p:extLst>
              <p:ext uri="{D42A27DB-BD31-4B8C-83A1-F6EECF244321}">
                <p14:modId xmlns:p14="http://schemas.microsoft.com/office/powerpoint/2010/main" val="809386338"/>
              </p:ext>
            </p:extLst>
          </p:nvPr>
        </p:nvGraphicFramePr>
        <p:xfrm>
          <a:off x="862011" y="1219200"/>
          <a:ext cx="7534275" cy="4876800"/>
        </p:xfrm>
        <a:graphic>
          <a:graphicData uri="http://schemas.openxmlformats.org/presentationml/2006/ole">
            <mc:AlternateContent xmlns:mc="http://schemas.openxmlformats.org/markup-compatibility/2006">
              <mc:Choice xmlns:v="urn:schemas-microsoft-com:vml" Requires="v">
                <p:oleObj spid="_x0000_s1046" name="Worksheet" r:id="rId4" imgW="6956139" imgH="5206435" progId="Excel.Sheet.8">
                  <p:embed/>
                </p:oleObj>
              </mc:Choice>
              <mc:Fallback>
                <p:oleObj name="Worksheet" r:id="rId4" imgW="6956139" imgH="5206435"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011" y="1219200"/>
                        <a:ext cx="7534275" cy="4876800"/>
                      </a:xfrm>
                      <a:prstGeom prst="rect">
                        <a:avLst/>
                      </a:prstGeom>
                      <a:noFill/>
                    </p:spPr>
                  </p:pic>
                </p:oleObj>
              </mc:Fallback>
            </mc:AlternateContent>
          </a:graphicData>
        </a:graphic>
      </p:graphicFrame>
      <p:sp>
        <p:nvSpPr>
          <p:cNvPr id="20484" name="TextBox 4"/>
          <p:cNvSpPr txBox="1">
            <a:spLocks noChangeArrowheads="1"/>
          </p:cNvSpPr>
          <p:nvPr/>
        </p:nvSpPr>
        <p:spPr bwMode="auto">
          <a:xfrm>
            <a:off x="1343025" y="6130344"/>
            <a:ext cx="33147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defRPr>
                <a:solidFill>
                  <a:schemeClr val="tx1"/>
                </a:solidFill>
                <a:latin typeface="Arial" panose="020B0604020202020204" pitchFamily="34" charset="0"/>
              </a:defRPr>
            </a:lvl1pPr>
            <a:lvl2pPr marL="742950" indent="-285750" eaLnBrk="0" hangingPunct="0">
              <a:lnSpc>
                <a:spcPct val="90000"/>
              </a:lnSpc>
              <a:spcBef>
                <a:spcPct val="20000"/>
              </a:spcBef>
              <a:defRPr>
                <a:solidFill>
                  <a:schemeClr val="tx1"/>
                </a:solidFill>
                <a:latin typeface="Arial" panose="020B0604020202020204" pitchFamily="34" charset="0"/>
              </a:defRPr>
            </a:lvl2pPr>
            <a:lvl3pPr marL="1143000" indent="-228600" eaLnBrk="0" hangingPunct="0">
              <a:lnSpc>
                <a:spcPct val="90000"/>
              </a:lnSpc>
              <a:spcBef>
                <a:spcPct val="20000"/>
              </a:spcBef>
              <a:defRPr>
                <a:solidFill>
                  <a:schemeClr val="tx1"/>
                </a:solidFill>
                <a:latin typeface="Arial" panose="020B0604020202020204" pitchFamily="34" charset="0"/>
              </a:defRPr>
            </a:lvl3pPr>
            <a:lvl4pPr marL="1600200" indent="-228600" eaLnBrk="0" hangingPunct="0">
              <a:lnSpc>
                <a:spcPct val="90000"/>
              </a:lnSpc>
              <a:spcBef>
                <a:spcPct val="20000"/>
              </a:spcBef>
              <a:defRPr>
                <a:solidFill>
                  <a:schemeClr val="tx1"/>
                </a:solidFill>
                <a:latin typeface="Arial" panose="020B0604020202020204" pitchFamily="34" charset="0"/>
              </a:defRPr>
            </a:lvl4pPr>
            <a:lvl5pPr marL="2057400" indent="-228600" eaLnBrk="0" hangingPunct="0">
              <a:lnSpc>
                <a:spcPct val="90000"/>
              </a:lnSpc>
              <a:spcBef>
                <a:spcPct val="20000"/>
              </a:spcBef>
              <a:defRPr>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defRPr>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defRPr>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defRPr>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defRPr>
                <a:solidFill>
                  <a:schemeClr val="tx1"/>
                </a:solidFill>
                <a:latin typeface="Arial" panose="020B0604020202020204" pitchFamily="34" charset="0"/>
              </a:defRPr>
            </a:lvl9pPr>
          </a:lstStyle>
          <a:p>
            <a:r>
              <a:rPr lang="en-US" altLang="en-US" sz="1200" i="1" dirty="0"/>
              <a:t>Source:  Quarterly Workforce Indicators, U.S. Census Bureau</a:t>
            </a:r>
          </a:p>
        </p:txBody>
      </p:sp>
    </p:spTree>
    <p:extLst>
      <p:ext uri="{BB962C8B-B14F-4D97-AF65-F5344CB8AC3E}">
        <p14:creationId xmlns:p14="http://schemas.microsoft.com/office/powerpoint/2010/main" val="341952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400" b="1" dirty="0"/>
              <a:t>Manufacturing Image</a:t>
            </a:r>
          </a:p>
        </p:txBody>
      </p:sp>
      <p:pic>
        <p:nvPicPr>
          <p:cNvPr id="7" name="LC1o4UjSRO8"/>
          <p:cNvPicPr>
            <a:picLocks noGrp="1" noRot="1" noChangeAspect="1"/>
          </p:cNvPicPr>
          <p:nvPr>
            <p:ph idx="1"/>
            <a:videoFile r:link="rId1"/>
          </p:nvPr>
        </p:nvPicPr>
        <p:blipFill>
          <a:blip r:embed="rId3"/>
          <a:stretch>
            <a:fillRect/>
          </a:stretch>
        </p:blipFill>
        <p:spPr>
          <a:xfrm>
            <a:off x="914400" y="1676400"/>
            <a:ext cx="7391400" cy="4495800"/>
          </a:xfrm>
          <a:prstGeom prst="rect">
            <a:avLst/>
          </a:prstGeom>
        </p:spPr>
      </p:pic>
    </p:spTree>
    <p:extLst>
      <p:ext uri="{BB962C8B-B14F-4D97-AF65-F5344CB8AC3E}">
        <p14:creationId xmlns:p14="http://schemas.microsoft.com/office/powerpoint/2010/main" val="1503164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762000"/>
            <a:ext cx="8229600" cy="1322801"/>
          </a:xfrm>
          <a:prstGeom prst="rect">
            <a:avLst/>
          </a:prstGeom>
        </p:spPr>
        <p:txBody>
          <a:bodyPr vert="horz" lIns="91425" tIns="91425" rIns="91425" bIns="91425" rtlCol="0" anchor="ctr" anchorCtr="0">
            <a:noAutofit/>
          </a:bodyPr>
          <a:lstStyle/>
          <a:p>
            <a:pPr>
              <a:spcBef>
                <a:spcPts val="0"/>
              </a:spcBef>
            </a:pPr>
            <a:r>
              <a:rPr lang="en-US" sz="4400" b="1" dirty="0"/>
              <a:t>Green Bay Area Public School </a:t>
            </a:r>
            <a:br>
              <a:rPr lang="en-US" sz="4400" b="1" dirty="0"/>
            </a:br>
            <a:r>
              <a:rPr lang="en-US" sz="4400" b="1" dirty="0"/>
              <a:t>District Mission</a:t>
            </a:r>
            <a:endParaRPr sz="4400" b="1" dirty="0"/>
          </a:p>
        </p:txBody>
      </p:sp>
      <p:sp>
        <p:nvSpPr>
          <p:cNvPr id="42" name="Shape 42"/>
          <p:cNvSpPr txBox="1">
            <a:spLocks noGrp="1"/>
          </p:cNvSpPr>
          <p:nvPr>
            <p:ph type="body" idx="1"/>
          </p:nvPr>
        </p:nvSpPr>
        <p:spPr>
          <a:xfrm>
            <a:off x="457200" y="2247639"/>
            <a:ext cx="8229600" cy="3204261"/>
          </a:xfrm>
          <a:prstGeom prst="rect">
            <a:avLst/>
          </a:prstGeom>
        </p:spPr>
        <p:txBody>
          <a:bodyPr vert="horz" lIns="91425" tIns="91425" rIns="91425" bIns="91425" anchor="t" anchorCtr="0">
            <a:noAutofit/>
          </a:bodyPr>
          <a:lstStyle/>
          <a:p>
            <a:pPr>
              <a:spcBef>
                <a:spcPts val="0"/>
              </a:spcBef>
              <a:buNone/>
            </a:pPr>
            <a:endParaRPr lang="en-US" sz="3600" dirty="0">
              <a:solidFill>
                <a:schemeClr val="bg2"/>
              </a:solidFill>
            </a:endParaRPr>
          </a:p>
          <a:p>
            <a:pPr algn="ctr">
              <a:spcBef>
                <a:spcPts val="0"/>
              </a:spcBef>
              <a:buNone/>
            </a:pPr>
            <a:r>
              <a:rPr lang="en-US" sz="4000" dirty="0">
                <a:solidFill>
                  <a:schemeClr val="bg1"/>
                </a:solidFill>
              </a:rPr>
              <a:t>We educate all student to be college, career and community ready, inspired to succeed in our </a:t>
            </a:r>
            <a:endParaRPr lang="en-US" sz="4000" dirty="0" smtClean="0">
              <a:solidFill>
                <a:schemeClr val="bg1"/>
              </a:solidFill>
            </a:endParaRPr>
          </a:p>
          <a:p>
            <a:pPr algn="ctr">
              <a:spcBef>
                <a:spcPts val="0"/>
              </a:spcBef>
              <a:buNone/>
            </a:pPr>
            <a:r>
              <a:rPr lang="en-US" sz="4000" dirty="0" smtClean="0">
                <a:solidFill>
                  <a:schemeClr val="bg1"/>
                </a:solidFill>
              </a:rPr>
              <a:t>diverse </a:t>
            </a:r>
            <a:r>
              <a:rPr lang="en-US" sz="4000" dirty="0">
                <a:solidFill>
                  <a:schemeClr val="bg1"/>
                </a:solidFill>
              </a:rPr>
              <a:t>world. </a:t>
            </a:r>
            <a:endParaRPr sz="4000" dirty="0">
              <a:solidFill>
                <a:schemeClr val="bg1"/>
              </a:solidFill>
            </a:endParaRPr>
          </a:p>
        </p:txBody>
      </p:sp>
    </p:spTree>
    <p:extLst>
      <p:ext uri="{BB962C8B-B14F-4D97-AF65-F5344CB8AC3E}">
        <p14:creationId xmlns:p14="http://schemas.microsoft.com/office/powerpoint/2010/main" val="692287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1063228"/>
            <a:ext cx="8229600" cy="857400"/>
          </a:xfrm>
          <a:prstGeom prst="rect">
            <a:avLst/>
          </a:prstGeom>
        </p:spPr>
        <p:txBody>
          <a:bodyPr vert="horz" lIns="91425" tIns="91425" rIns="91425" bIns="91425" rtlCol="0" anchor="ctr" anchorCtr="0">
            <a:noAutofit/>
          </a:bodyPr>
          <a:lstStyle/>
          <a:p>
            <a:pPr>
              <a:spcBef>
                <a:spcPts val="0"/>
              </a:spcBef>
            </a:pPr>
            <a:r>
              <a:rPr lang="en-US" sz="4000" b="1" dirty="0"/>
              <a:t>It All Started with One Question</a:t>
            </a:r>
            <a:endParaRPr sz="4000" b="1" dirty="0"/>
          </a:p>
        </p:txBody>
      </p:sp>
      <p:sp>
        <p:nvSpPr>
          <p:cNvPr id="48" name="Shape 48"/>
          <p:cNvSpPr txBox="1">
            <a:spLocks noGrp="1"/>
          </p:cNvSpPr>
          <p:nvPr>
            <p:ph type="body" idx="1"/>
          </p:nvPr>
        </p:nvSpPr>
        <p:spPr>
          <a:xfrm>
            <a:off x="457200" y="2147431"/>
            <a:ext cx="8229600" cy="3304469"/>
          </a:xfrm>
          <a:prstGeom prst="rect">
            <a:avLst/>
          </a:prstGeom>
        </p:spPr>
        <p:txBody>
          <a:bodyPr vert="horz" lIns="91425" tIns="91425" rIns="91425" bIns="91425" anchor="t" anchorCtr="0">
            <a:noAutofit/>
          </a:bodyPr>
          <a:lstStyle/>
          <a:p>
            <a:pPr algn="ctr">
              <a:spcBef>
                <a:spcPts val="0"/>
              </a:spcBef>
              <a:buNone/>
            </a:pPr>
            <a:r>
              <a:rPr lang="en-US" sz="6600" b="1" dirty="0"/>
              <a:t>“What do you want?”</a:t>
            </a:r>
            <a:endParaRPr lang="en-US" sz="2000" b="1" dirty="0"/>
          </a:p>
          <a:p>
            <a:pPr>
              <a:spcBef>
                <a:spcPts val="0"/>
              </a:spcBef>
              <a:buNone/>
            </a:pPr>
            <a:endParaRPr lang="en-US" sz="2000" dirty="0"/>
          </a:p>
          <a:p>
            <a:pPr>
              <a:spcBef>
                <a:spcPts val="0"/>
              </a:spcBef>
              <a:buNone/>
            </a:pPr>
            <a:r>
              <a:rPr lang="en-US" sz="2000" dirty="0"/>
              <a:t>- Mark Kaiser, CEO, Lindquist Machine Corporation, former President of the Northeast Wisconsin Manufacturing Alliance, May 2011</a:t>
            </a:r>
            <a:endParaRPr sz="2000" dirty="0"/>
          </a:p>
        </p:txBody>
      </p:sp>
    </p:spTree>
    <p:extLst>
      <p:ext uri="{BB962C8B-B14F-4D97-AF65-F5344CB8AC3E}">
        <p14:creationId xmlns:p14="http://schemas.microsoft.com/office/powerpoint/2010/main" val="3798452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29" y="609600"/>
            <a:ext cx="8517698" cy="990600"/>
          </a:xfrm>
        </p:spPr>
        <p:txBody>
          <a:bodyPr/>
          <a:lstStyle/>
          <a:p>
            <a:r>
              <a:rPr lang="en-US" sz="3800" b="1" dirty="0"/>
              <a:t>Understand Workforce Development</a:t>
            </a:r>
          </a:p>
        </p:txBody>
      </p:sp>
      <p:sp>
        <p:nvSpPr>
          <p:cNvPr id="3" name="Text Placeholder 2"/>
          <p:cNvSpPr>
            <a:spLocks noGrp="1"/>
          </p:cNvSpPr>
          <p:nvPr>
            <p:ph type="body" idx="1"/>
          </p:nvPr>
        </p:nvSpPr>
        <p:spPr>
          <a:xfrm>
            <a:off x="494778" y="1752600"/>
            <a:ext cx="8229600" cy="4876800"/>
          </a:xfrm>
        </p:spPr>
        <p:txBody>
          <a:bodyPr/>
          <a:lstStyle/>
          <a:p>
            <a:r>
              <a:rPr lang="en-US" dirty="0" smtClean="0"/>
              <a:t> </a:t>
            </a:r>
            <a:r>
              <a:rPr lang="en-US" sz="3200" dirty="0" smtClean="0"/>
              <a:t>Labor market </a:t>
            </a:r>
          </a:p>
          <a:p>
            <a:r>
              <a:rPr lang="en-US" sz="3200" dirty="0" smtClean="0"/>
              <a:t> Who are the key stakeholders</a:t>
            </a:r>
          </a:p>
          <a:p>
            <a:r>
              <a:rPr lang="en-US" sz="3200" dirty="0"/>
              <a:t> </a:t>
            </a:r>
            <a:r>
              <a:rPr lang="en-US" sz="3200" dirty="0" smtClean="0"/>
              <a:t>Community organizations</a:t>
            </a:r>
          </a:p>
          <a:p>
            <a:r>
              <a:rPr lang="en-US" sz="3200" dirty="0"/>
              <a:t> </a:t>
            </a:r>
            <a:r>
              <a:rPr lang="en-US" sz="3200" dirty="0" smtClean="0"/>
              <a:t>Career pathways PK-16</a:t>
            </a:r>
          </a:p>
          <a:p>
            <a:r>
              <a:rPr lang="en-US" sz="3200" dirty="0"/>
              <a:t> </a:t>
            </a:r>
            <a:r>
              <a:rPr lang="en-US" sz="3200" dirty="0" smtClean="0"/>
              <a:t>Focus on “why” and “what” before “how”</a:t>
            </a:r>
          </a:p>
          <a:p>
            <a:r>
              <a:rPr lang="en-US" sz="3200" dirty="0"/>
              <a:t> </a:t>
            </a:r>
            <a:r>
              <a:rPr lang="en-US" sz="3200" dirty="0" smtClean="0"/>
              <a:t>Get involved </a:t>
            </a:r>
          </a:p>
          <a:p>
            <a:pPr marL="0" indent="0">
              <a:buNone/>
            </a:pPr>
            <a:endParaRPr lang="en-US" dirty="0"/>
          </a:p>
        </p:txBody>
      </p:sp>
    </p:spTree>
    <p:extLst>
      <p:ext uri="{BB962C8B-B14F-4D97-AF65-F5344CB8AC3E}">
        <p14:creationId xmlns:p14="http://schemas.microsoft.com/office/powerpoint/2010/main" val="1957535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b="1" dirty="0" smtClean="0"/>
              <a:t>“Anchors” and “Champions”</a:t>
            </a:r>
            <a:endParaRPr lang="en-US" sz="4400" b="1" dirty="0"/>
          </a:p>
        </p:txBody>
      </p:sp>
      <p:sp>
        <p:nvSpPr>
          <p:cNvPr id="3" name="Text Placeholder 2"/>
          <p:cNvSpPr>
            <a:spLocks noGrp="1"/>
          </p:cNvSpPr>
          <p:nvPr>
            <p:ph type="body" idx="1"/>
          </p:nvPr>
        </p:nvSpPr>
        <p:spPr>
          <a:xfrm>
            <a:off x="457200" y="1524000"/>
            <a:ext cx="8229600" cy="4495800"/>
          </a:xfrm>
        </p:spPr>
        <p:txBody>
          <a:bodyPr>
            <a:normAutofit/>
          </a:bodyPr>
          <a:lstStyle/>
          <a:p>
            <a:r>
              <a:rPr lang="en-US" sz="2400" dirty="0"/>
              <a:t> Step 1: Identify your “anchors” and “champion” partners</a:t>
            </a:r>
          </a:p>
          <a:p>
            <a:r>
              <a:rPr lang="en-US" sz="2400" dirty="0"/>
              <a:t> Step 2: Be strategic </a:t>
            </a:r>
          </a:p>
          <a:p>
            <a:pPr lvl="1"/>
            <a:r>
              <a:rPr lang="en-US" dirty="0"/>
              <a:t> </a:t>
            </a:r>
            <a:r>
              <a:rPr lang="en-US" sz="2000" dirty="0"/>
              <a:t>Establish common, achievable goals and objectives</a:t>
            </a:r>
          </a:p>
          <a:p>
            <a:pPr lvl="1"/>
            <a:r>
              <a:rPr lang="en-US" sz="2000" dirty="0"/>
              <a:t> Identify early successes</a:t>
            </a:r>
          </a:p>
          <a:p>
            <a:r>
              <a:rPr lang="en-US" sz="2400" dirty="0"/>
              <a:t>Step 3: Put your plan into action</a:t>
            </a:r>
          </a:p>
          <a:p>
            <a:pPr lvl="1"/>
            <a:r>
              <a:rPr lang="en-US" sz="2000" dirty="0"/>
              <a:t> Start with one thing!</a:t>
            </a:r>
          </a:p>
          <a:p>
            <a:r>
              <a:rPr lang="en-US" sz="2400" dirty="0"/>
              <a:t> Build and sustain authentic relationships with your partners</a:t>
            </a:r>
          </a:p>
          <a:p>
            <a:r>
              <a:rPr lang="en-US" sz="2400" dirty="0"/>
              <a:t> Keep moving forward! </a:t>
            </a:r>
          </a:p>
          <a:p>
            <a:pPr lvl="1"/>
            <a:r>
              <a:rPr lang="en-US" sz="2000" dirty="0"/>
              <a:t> Sustaining </a:t>
            </a:r>
            <a:r>
              <a:rPr lang="en-US" sz="2000" dirty="0" smtClean="0"/>
              <a:t>more important </a:t>
            </a:r>
            <a:r>
              <a:rPr lang="en-US" sz="2000" dirty="0"/>
              <a:t>than building </a:t>
            </a:r>
          </a:p>
        </p:txBody>
      </p:sp>
    </p:spTree>
    <p:extLst>
      <p:ext uri="{BB962C8B-B14F-4D97-AF65-F5344CB8AC3E}">
        <p14:creationId xmlns:p14="http://schemas.microsoft.com/office/powerpoint/2010/main" val="2405800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00"/>
            <a:ext cx="7924800" cy="1905000"/>
          </a:xfrm>
        </p:spPr>
        <p:txBody>
          <a:bodyPr/>
          <a:lstStyle/>
          <a:p>
            <a:r>
              <a:rPr lang="en-US" dirty="0" smtClean="0">
                <a:solidFill>
                  <a:schemeClr val="tx1"/>
                </a:solidFill>
              </a:rPr>
              <a:t>How our Partnership Supports the Future Workforce</a:t>
            </a:r>
            <a:endParaRPr lang="en-US" dirty="0">
              <a:solidFill>
                <a:schemeClr val="tx1"/>
              </a:solidFill>
            </a:endParaRPr>
          </a:p>
        </p:txBody>
      </p:sp>
    </p:spTree>
    <p:extLst>
      <p:ext uri="{BB962C8B-B14F-4D97-AF65-F5344CB8AC3E}">
        <p14:creationId xmlns:p14="http://schemas.microsoft.com/office/powerpoint/2010/main" val="4158366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Ann Franz, Director, Northeast Wisconsin Manufacturing Alliance</a:t>
            </a:r>
          </a:p>
          <a:p>
            <a:pPr marL="0" indent="0">
              <a:buNone/>
            </a:pPr>
            <a:endParaRPr lang="en-US" dirty="0" smtClean="0"/>
          </a:p>
          <a:p>
            <a:r>
              <a:rPr lang="en-US" dirty="0" smtClean="0"/>
              <a:t>James </a:t>
            </a:r>
            <a:r>
              <a:rPr lang="en-US" dirty="0" err="1" smtClean="0"/>
              <a:t>Golembeski</a:t>
            </a:r>
            <a:r>
              <a:rPr lang="en-US" dirty="0" smtClean="0"/>
              <a:t>, Executive Director, Bay Area Workforce Development Board</a:t>
            </a:r>
          </a:p>
          <a:p>
            <a:pPr marL="0" indent="0">
              <a:buNone/>
            </a:pPr>
            <a:endParaRPr lang="en-US" dirty="0" smtClean="0"/>
          </a:p>
          <a:p>
            <a:r>
              <a:rPr lang="en-US" dirty="0" smtClean="0"/>
              <a:t>Lori Peacock, Director of College, Career and Community Readiness, Green Bay Area Public School District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7627409" cy="523220"/>
          </a:xfrm>
          <a:prstGeom prst="rect">
            <a:avLst/>
          </a:prstGeom>
          <a:noFill/>
        </p:spPr>
        <p:txBody>
          <a:bodyPr wrap="none" rtlCol="0">
            <a:spAutoFit/>
          </a:bodyPr>
          <a:lstStyle/>
          <a:p>
            <a:r>
              <a:rPr lang="en-US" sz="2800" b="1" dirty="0" smtClean="0">
                <a:latin typeface="Georgia" panose="02040502050405020303" pitchFamily="18" charset="0"/>
              </a:rPr>
              <a:t>Step 1:  You need a Career Planning Tool</a:t>
            </a:r>
            <a:endParaRPr lang="en-US" sz="2800" b="1" dirty="0">
              <a:latin typeface="Georgia" panose="02040502050405020303" pitchFamily="18" charset="0"/>
            </a:endParaRPr>
          </a:p>
        </p:txBody>
      </p:sp>
      <p:sp>
        <p:nvSpPr>
          <p:cNvPr id="3" name="TextBox 2"/>
          <p:cNvSpPr txBox="1"/>
          <p:nvPr/>
        </p:nvSpPr>
        <p:spPr>
          <a:xfrm>
            <a:off x="2514600" y="1236077"/>
            <a:ext cx="3958520" cy="707886"/>
          </a:xfrm>
          <a:prstGeom prst="rect">
            <a:avLst/>
          </a:prstGeom>
          <a:noFill/>
        </p:spPr>
        <p:txBody>
          <a:bodyPr wrap="none" rtlCol="0">
            <a:spAutoFit/>
          </a:bodyPr>
          <a:lstStyle/>
          <a:p>
            <a:r>
              <a:rPr lang="en-US" sz="4000" b="1" dirty="0" smtClean="0">
                <a:solidFill>
                  <a:srgbClr val="002060"/>
                </a:solidFill>
                <a:latin typeface="Constantia" panose="02030602050306030303" pitchFamily="18" charset="0"/>
              </a:rPr>
              <a:t>Career Cruising</a:t>
            </a:r>
            <a:endParaRPr lang="en-US" sz="4000" b="1" dirty="0">
              <a:solidFill>
                <a:srgbClr val="002060"/>
              </a:solidFill>
              <a:latin typeface="Constantia" panose="02030602050306030303" pitchFamily="18" charset="0"/>
            </a:endParaRPr>
          </a:p>
        </p:txBody>
      </p:sp>
      <p:pic>
        <p:nvPicPr>
          <p:cNvPr id="2050" name="Picture 2" descr="CareerLo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301746"/>
            <a:ext cx="3352800" cy="10783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67207"/>
            <a:ext cx="2438400" cy="171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2214" y="4343400"/>
            <a:ext cx="8643585" cy="1815882"/>
          </a:xfrm>
          <a:prstGeom prst="rect">
            <a:avLst/>
          </a:prstGeom>
          <a:noFill/>
        </p:spPr>
        <p:txBody>
          <a:bodyPr wrap="none" rtlCol="0">
            <a:spAutoFit/>
          </a:bodyPr>
          <a:lstStyle/>
          <a:p>
            <a:pPr algn="ctr"/>
            <a:r>
              <a:rPr lang="en-US" sz="2800" dirty="0" smtClean="0">
                <a:latin typeface="Constantia" panose="02030602050306030303" pitchFamily="18" charset="0"/>
              </a:rPr>
              <a:t>The K-12 Schools’ Part:</a:t>
            </a:r>
          </a:p>
          <a:p>
            <a:pPr algn="ctr"/>
            <a:r>
              <a:rPr lang="en-US" sz="2800" dirty="0" smtClean="0">
                <a:latin typeface="Constantia" panose="02030602050306030303" pitchFamily="18" charset="0"/>
              </a:rPr>
              <a:t>Integrating career planning and the school curriculum </a:t>
            </a:r>
          </a:p>
          <a:p>
            <a:pPr algn="ctr"/>
            <a:r>
              <a:rPr lang="en-US" sz="2800" dirty="0" smtClean="0">
                <a:latin typeface="Constantia" panose="02030602050306030303" pitchFamily="18" charset="0"/>
              </a:rPr>
              <a:t>for all students and sustaining it throughout the </a:t>
            </a:r>
          </a:p>
          <a:p>
            <a:pPr algn="ctr"/>
            <a:r>
              <a:rPr lang="en-US" sz="2800" dirty="0" smtClean="0">
                <a:latin typeface="Constantia" panose="02030602050306030303" pitchFamily="18" charset="0"/>
              </a:rPr>
              <a:t>K-12 experience.</a:t>
            </a:r>
            <a:endParaRPr lang="en-US" sz="2800" dirty="0">
              <a:latin typeface="Constantia" panose="02030602050306030303" pitchFamily="18" charset="0"/>
            </a:endParaRPr>
          </a:p>
        </p:txBody>
      </p:sp>
    </p:spTree>
    <p:extLst>
      <p:ext uri="{BB962C8B-B14F-4D97-AF65-F5344CB8AC3E}">
        <p14:creationId xmlns:p14="http://schemas.microsoft.com/office/powerpoint/2010/main" val="2187153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0260"/>
            <a:ext cx="8763000" cy="461665"/>
          </a:xfrm>
          <a:prstGeom prst="rect">
            <a:avLst/>
          </a:prstGeom>
        </p:spPr>
        <p:txBody>
          <a:bodyPr wrap="square">
            <a:spAutoFit/>
          </a:bodyPr>
          <a:lstStyle/>
          <a:p>
            <a:r>
              <a:rPr lang="en-US" sz="2400" b="1" dirty="0" smtClean="0">
                <a:latin typeface="Georgia" panose="02040502050405020303" pitchFamily="18" charset="0"/>
              </a:rPr>
              <a:t>Step 2:  A connection to the business community</a:t>
            </a:r>
            <a:endParaRPr lang="en-US" sz="2400" b="1" dirty="0">
              <a:latin typeface="Georgia" panose="02040502050405020303" pitchFamily="18" charset="0"/>
            </a:endParaRPr>
          </a:p>
        </p:txBody>
      </p:sp>
      <p:pic>
        <p:nvPicPr>
          <p:cNvPr id="3074" name="Picture 2" descr="C:\Users\jgolembeski\AppData\Local\Microsoft\Windows\Temporary Internet Files\Content.IE5\L5WZQ9AS\school_build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2362200" cy="2408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golembeski\AppData\Local\Microsoft\Windows\Temporary Internet Files\Content.IE5\L8NXSC4L\15345-illustration-of-city-buildings-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4477" y="1575628"/>
            <a:ext cx="2287480" cy="2287480"/>
          </a:xfrm>
          <a:prstGeom prst="rect">
            <a:avLst/>
          </a:prstGeom>
          <a:noFill/>
          <a:extLst>
            <a:ext uri="{909E8E84-426E-40DD-AFC4-6F175D3DCCD1}">
              <a14:hiddenFill xmlns:a14="http://schemas.microsoft.com/office/drawing/2010/main">
                <a:solidFill>
                  <a:srgbClr val="FFFFFF"/>
                </a:solidFill>
              </a14:hiddenFill>
            </a:ext>
          </a:extLst>
        </p:spPr>
      </p:pic>
      <p:sp>
        <p:nvSpPr>
          <p:cNvPr id="3" name="Curved Down Arrow 2"/>
          <p:cNvSpPr/>
          <p:nvPr/>
        </p:nvSpPr>
        <p:spPr>
          <a:xfrm>
            <a:off x="2700496" y="1252100"/>
            <a:ext cx="4276077"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Down Arrow 4"/>
          <p:cNvSpPr/>
          <p:nvPr/>
        </p:nvSpPr>
        <p:spPr>
          <a:xfrm rot="10800000">
            <a:off x="2476500" y="4186636"/>
            <a:ext cx="42672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8" name="Picture 6" descr="Your Future Fox C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761" y="1703339"/>
            <a:ext cx="3219452" cy="11783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76400" y="5105400"/>
            <a:ext cx="5562600" cy="1384995"/>
          </a:xfrm>
          <a:prstGeom prst="rect">
            <a:avLst/>
          </a:prstGeom>
          <a:noFill/>
        </p:spPr>
        <p:txBody>
          <a:bodyPr wrap="square" rtlCol="0">
            <a:spAutoFit/>
          </a:bodyPr>
          <a:lstStyle/>
          <a:p>
            <a:pPr algn="ctr"/>
            <a:r>
              <a:rPr lang="en-US" sz="2800" dirty="0" smtClean="0">
                <a:latin typeface="Constantia" panose="02030602050306030303" pitchFamily="18" charset="0"/>
              </a:rPr>
              <a:t>Options are being discussed and models are in place.  Schools can evaluate two good programs.</a:t>
            </a:r>
            <a:endParaRPr lang="en-US" sz="2800" dirty="0">
              <a:latin typeface="Constantia" panose="02030602050306030303" pitchFamily="18" charset="0"/>
            </a:endParaRPr>
          </a:p>
        </p:txBody>
      </p:sp>
      <p:pic>
        <p:nvPicPr>
          <p:cNvPr id="10" name="Picture 9" descr="C:\Users\jgolembeski\AppData\Local\Microsoft\Windows\Temporary Internet Files\Content.Word\InspireWisconsinLogo_newcolor.jpg"/>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952785"/>
            <a:ext cx="3609660" cy="1336280"/>
          </a:xfrm>
          <a:prstGeom prst="rect">
            <a:avLst/>
          </a:prstGeom>
          <a:noFill/>
          <a:ln>
            <a:noFill/>
          </a:ln>
        </p:spPr>
      </p:pic>
    </p:spTree>
    <p:extLst>
      <p:ext uri="{BB962C8B-B14F-4D97-AF65-F5344CB8AC3E}">
        <p14:creationId xmlns:p14="http://schemas.microsoft.com/office/powerpoint/2010/main" val="3340989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79392"/>
            <a:ext cx="8250977" cy="461665"/>
          </a:xfrm>
          <a:prstGeom prst="rect">
            <a:avLst/>
          </a:prstGeom>
          <a:noFill/>
        </p:spPr>
        <p:txBody>
          <a:bodyPr wrap="none" rtlCol="0">
            <a:spAutoFit/>
          </a:bodyPr>
          <a:lstStyle/>
          <a:p>
            <a:r>
              <a:rPr lang="en-US" sz="2400" b="1" dirty="0" smtClean="0">
                <a:latin typeface="Georgia" panose="02040502050405020303" pitchFamily="18" charset="0"/>
              </a:rPr>
              <a:t>Step 3:  A Manager is needed to sustain the linkage</a:t>
            </a:r>
            <a:endParaRPr lang="en-US" sz="2400" b="1" dirty="0">
              <a:latin typeface="Constantia" panose="02030602050306030303" pitchFamily="18" charset="0"/>
            </a:endParaRPr>
          </a:p>
        </p:txBody>
      </p:sp>
      <p:pic>
        <p:nvPicPr>
          <p:cNvPr id="4100" name="Picture 4" descr="C:\Users\jgolembeski\AppData\Local\Microsoft\Windows\Temporary Internet Files\Content.IE5\OP2HR0OD\sympathien-ersten-eindruck-machen-lifesty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83" y="950674"/>
            <a:ext cx="3027300" cy="31224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golembeski\AppData\Local\Microsoft\Windows\Temporary Internet Files\Content.IE5\40CK2O2F\tweetallen-computer-alleen-boy_compu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05200"/>
            <a:ext cx="2158918" cy="165928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golembeski\AppData\Local\Microsoft\Windows\Temporary Internet Files\Content.IE5\ZY9IAI9B\student_on_comput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573198"/>
            <a:ext cx="1491577" cy="17074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golembeski\AppData\Local\Microsoft\Windows\Temporary Internet Files\Content.IE5\O845UDAT\04_04_19_web[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676400"/>
            <a:ext cx="2497324" cy="16648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Diagram 28"/>
          <p:cNvGraphicFramePr/>
          <p:nvPr>
            <p:extLst>
              <p:ext uri="{D42A27DB-BD31-4B8C-83A1-F6EECF244321}">
                <p14:modId xmlns:p14="http://schemas.microsoft.com/office/powerpoint/2010/main" val="3167028685"/>
              </p:ext>
            </p:extLst>
          </p:nvPr>
        </p:nvGraphicFramePr>
        <p:xfrm>
          <a:off x="2840243" y="977021"/>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0" name="TextBox 29"/>
          <p:cNvSpPr txBox="1"/>
          <p:nvPr/>
        </p:nvSpPr>
        <p:spPr>
          <a:xfrm>
            <a:off x="339225" y="5495699"/>
            <a:ext cx="8770350" cy="800219"/>
          </a:xfrm>
          <a:prstGeom prst="rect">
            <a:avLst/>
          </a:prstGeom>
          <a:noFill/>
        </p:spPr>
        <p:txBody>
          <a:bodyPr wrap="none" rtlCol="0">
            <a:spAutoFit/>
          </a:bodyPr>
          <a:lstStyle/>
          <a:p>
            <a:r>
              <a:rPr lang="en-US" sz="2300" dirty="0" smtClean="0">
                <a:latin typeface="Georgia" panose="02040502050405020303" pitchFamily="18" charset="0"/>
              </a:rPr>
              <a:t>Chambers of commerce in Sheboygan, Fox Cities, and Green Bay </a:t>
            </a:r>
          </a:p>
          <a:p>
            <a:r>
              <a:rPr lang="en-US" sz="2300" dirty="0" smtClean="0">
                <a:latin typeface="Georgia" panose="02040502050405020303" pitchFamily="18" charset="0"/>
              </a:rPr>
              <a:t>have models in place to learn from and demonstrate effectiveness.</a:t>
            </a:r>
            <a:endParaRPr lang="en-US" sz="2300" dirty="0">
              <a:latin typeface="Georgia" panose="02040502050405020303" pitchFamily="18" charset="0"/>
            </a:endParaRPr>
          </a:p>
        </p:txBody>
      </p:sp>
    </p:spTree>
    <p:extLst>
      <p:ext uri="{BB962C8B-B14F-4D97-AF65-F5344CB8AC3E}">
        <p14:creationId xmlns:p14="http://schemas.microsoft.com/office/powerpoint/2010/main" val="4150074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48" y="153182"/>
            <a:ext cx="6591869" cy="477054"/>
          </a:xfrm>
          <a:prstGeom prst="rect">
            <a:avLst/>
          </a:prstGeom>
          <a:noFill/>
        </p:spPr>
        <p:txBody>
          <a:bodyPr wrap="none" rtlCol="0">
            <a:spAutoFit/>
          </a:bodyPr>
          <a:lstStyle/>
          <a:p>
            <a:r>
              <a:rPr lang="en-US" sz="2500" b="1" dirty="0" smtClean="0">
                <a:latin typeface="Georgia" panose="02040502050405020303" pitchFamily="18" charset="0"/>
              </a:rPr>
              <a:t>Step 4:  Create a regional collaboration</a:t>
            </a:r>
            <a:endParaRPr lang="en-US" sz="2500" b="1" dirty="0">
              <a:latin typeface="Georgia" panose="02040502050405020303" pitchFamily="18" charset="0"/>
            </a:endParaRPr>
          </a:p>
        </p:txBody>
      </p:sp>
      <p:pic>
        <p:nvPicPr>
          <p:cNvPr id="5122" name="Picture 2" descr="Northeast Wisconsin countie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371600"/>
            <a:ext cx="4248150" cy="48387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nspire Sheboygan Cou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93" y="6228892"/>
            <a:ext cx="28575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Your Future Fox C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633" y="4267201"/>
            <a:ext cx="2396567" cy="87714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Your Future Green 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113" y="3991398"/>
            <a:ext cx="20288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www.cesa7.org/wp-content/themes/cesaseven/images/CESA7SolutionsLogo.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421" y="5209326"/>
            <a:ext cx="263717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www.cesa8.k12.wi.us/images/cesa%208%20map%20apple.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3423" y="1626060"/>
            <a:ext cx="1362075" cy="1791970"/>
          </a:xfrm>
          <a:prstGeom prst="rect">
            <a:avLst/>
          </a:prstGeom>
          <a:noFill/>
          <a:ln>
            <a:noFill/>
          </a:ln>
        </p:spPr>
      </p:pic>
      <p:pic>
        <p:nvPicPr>
          <p:cNvPr id="1026" name="Picture 2" descr="C:\Users\jgolembeski\AppData\Local\Microsoft\Windows\Temporary Internet Files\Content.Outlook\36BUEJBQ\BAWDB Tadpole color logo 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536" y="1788329"/>
            <a:ext cx="2828925" cy="628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golembeski\AppData\Local\Microsoft\Windows\Temporary Internet Files\Content.Outlook\36BUEJBQ\Fox Valley WDB Logo (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234" y="5084652"/>
            <a:ext cx="2026166" cy="11256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New North - North of what you expect"/>
          <p:cNvPicPr>
            <a:picLocks noChangeAspect="1" noChangeArrowheads="1"/>
          </p:cNvPicPr>
          <p:nvPr/>
        </p:nvPicPr>
        <p:blipFill>
          <a:blip r:embed="rId11" cstate="print"/>
          <a:srcRect/>
          <a:stretch>
            <a:fillRect/>
          </a:stretch>
        </p:blipFill>
        <p:spPr bwMode="auto">
          <a:xfrm>
            <a:off x="3669740" y="614847"/>
            <a:ext cx="2809458" cy="1110613"/>
          </a:xfrm>
          <a:prstGeom prst="rect">
            <a:avLst/>
          </a:prstGeom>
          <a:noFill/>
          <a:ln w="9525">
            <a:noFill/>
            <a:miter lim="800000"/>
            <a:headEnd/>
            <a:tailEnd/>
          </a:ln>
        </p:spPr>
      </p:pic>
      <p:pic>
        <p:nvPicPr>
          <p:cNvPr id="15" name="Picture 2" descr="http://www.gbaps.org/District-Board/Special-Programs/BLM/NEWMA%20logo-process%20compressed.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8551" y="1415516"/>
            <a:ext cx="1752600" cy="7198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90158" y="974646"/>
            <a:ext cx="1821333" cy="5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ggbha.org/media/55951/ggbhalogo.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08423" y="2505980"/>
            <a:ext cx="2017585" cy="7599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6"/>
          <a:stretch>
            <a:fillRect/>
          </a:stretch>
        </p:blipFill>
        <p:spPr>
          <a:xfrm>
            <a:off x="1867436" y="2505980"/>
            <a:ext cx="720871" cy="755197"/>
          </a:xfrm>
          <a:prstGeom prst="rect">
            <a:avLst/>
          </a:prstGeom>
        </p:spPr>
      </p:pic>
      <p:pic>
        <p:nvPicPr>
          <p:cNvPr id="1029" name="Picture 5" descr="LakeShore Health Care Alliance 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62761" y="3418030"/>
            <a:ext cx="2133601" cy="5131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07204" y="4763593"/>
            <a:ext cx="1889157" cy="38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000" y="713018"/>
            <a:ext cx="246994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ogo"/>
          <p:cNvPicPr>
            <a:picLocks noChangeAspect="1" noChangeArrowheads="1"/>
          </p:cNvPicPr>
          <p:nvPr/>
        </p:nvPicPr>
        <p:blipFill>
          <a:blip r:embed="rId20">
            <a:duotone>
              <a:prstClr val="black"/>
              <a:schemeClr val="accent1">
                <a:tint val="45000"/>
                <a:satMod val="400000"/>
              </a:schemeClr>
            </a:duotone>
            <a:extLst>
              <a:ext uri="{BEBA8EAE-BF5A-486C-A8C5-ECC9F3942E4B}">
                <a14:imgProps xmlns:a14="http://schemas.microsoft.com/office/drawing/2010/main">
                  <a14:imgLayer r:embed="rId21">
                    <a14:imgEffect>
                      <a14:saturation sat="2800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46148" y="6312212"/>
            <a:ext cx="1981200" cy="36175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pic>
        <p:nvPicPr>
          <p:cNvPr id="1042" name="Picture 18" descr="Fox Valley Technical College"/>
          <p:cNvPicPr>
            <a:picLocks noChangeAspect="1" noChangeArrowheads="1"/>
          </p:cNvPicPr>
          <p:nvPr/>
        </p:nvPicPr>
        <p:blipFill>
          <a:blip r:embed="rId22">
            <a:duotone>
              <a:schemeClr val="accent2">
                <a:shade val="45000"/>
                <a:satMod val="135000"/>
              </a:schemeClr>
              <a:prstClr val="white"/>
            </a:duotone>
            <a:extLst>
              <a:ext uri="{BEBA8EAE-BF5A-486C-A8C5-ECC9F3942E4B}">
                <a14:imgProps xmlns:a14="http://schemas.microsoft.com/office/drawing/2010/main">
                  <a14:imgLayer r:embed="rId23">
                    <a14:imgEffect>
                      <a14:artisticGlowEdges/>
                    </a14:imgEffect>
                    <a14:imgEffect>
                      <a14:saturation sat="335000"/>
                    </a14:imgEffect>
                  </a14:imgLayer>
                </a14:imgProps>
              </a:ext>
              <a:ext uri="{28A0092B-C50C-407E-A947-70E740481C1C}">
                <a14:useLocalDpi xmlns:a14="http://schemas.microsoft.com/office/drawing/2010/main" val="0"/>
              </a:ext>
            </a:extLst>
          </a:blip>
          <a:srcRect/>
          <a:stretch>
            <a:fillRect/>
          </a:stretch>
        </p:blipFill>
        <p:spPr bwMode="auto">
          <a:xfrm>
            <a:off x="-35072" y="3497756"/>
            <a:ext cx="2000955" cy="562769"/>
          </a:xfrm>
          <a:prstGeom prst="rect">
            <a:avLst/>
          </a:prstGeom>
          <a:noFill/>
          <a:ln>
            <a:solidFill>
              <a:srgbClr val="C00000">
                <a:alpha val="0"/>
              </a:srgbClr>
            </a:solidFill>
          </a:ln>
          <a:extLst>
            <a:ext uri="{909E8E84-426E-40DD-AFC4-6F175D3DCCD1}">
              <a14:hiddenFill xmlns:a14="http://schemas.microsoft.com/office/drawing/2010/main">
                <a:solidFill>
                  <a:srgbClr val="FFFFFF"/>
                </a:solidFill>
              </a14:hiddenFill>
            </a:ext>
          </a:extLst>
        </p:spPr>
      </p:pic>
      <p:pic>
        <p:nvPicPr>
          <p:cNvPr id="1044" name="Picture 20" descr="https://www.nwtc.edu/NWTC/media/Design/Images/NWTC-logo.png">
            <a:hlinkClick r:id="rId24" tooltip="Home"/>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771030" y="2841174"/>
            <a:ext cx="1678024" cy="44971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University of Wisconsin-Green Bay Logo">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75161" y="482287"/>
            <a:ext cx="1905000" cy="3429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University of Wisconsin Oshkosh wordmark. Links to home page.">
            <a:hlinkClick r:id="rId28"/>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56187" y="2412677"/>
            <a:ext cx="1388615" cy="6787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logo"/>
          <p:cNvPicPr>
            <a:picLocks noChangeAspect="1" noChangeArrowheads="1"/>
          </p:cNvPicPr>
          <p:nvPr/>
        </p:nvPicPr>
        <p:blipFill>
          <a:blip r:embed="rId30" cstate="print">
            <a:duotone>
              <a:prstClr val="black"/>
              <a:schemeClr val="tx2">
                <a:tint val="45000"/>
                <a:satMod val="400000"/>
              </a:schemeClr>
            </a:duotone>
            <a:extLst>
              <a:ext uri="{BEBA8EAE-BF5A-486C-A8C5-ECC9F3942E4B}">
                <a14:imgProps xmlns:a14="http://schemas.microsoft.com/office/drawing/2010/main">
                  <a14:imgLayer r:embed="rId31">
                    <a14:imgEffect>
                      <a14:artisticChalkSketch/>
                    </a14:imgEffect>
                    <a14:imgEffect>
                      <a14:sharpenSoften amount="70000"/>
                    </a14:imgEffect>
                    <a14:imgEffect>
                      <a14:colorTemperature colorTemp="11500"/>
                    </a14:imgEffect>
                    <a14:imgEffect>
                      <a14:saturation sat="400000"/>
                    </a14:imgEffect>
                    <a14:imgEffect>
                      <a14:brightnessContrast bright="-63000" contrast="100000"/>
                    </a14:imgEffect>
                  </a14:imgLayer>
                </a14:imgProps>
              </a:ext>
              <a:ext uri="{28A0092B-C50C-407E-A947-70E740481C1C}">
                <a14:useLocalDpi xmlns:a14="http://schemas.microsoft.com/office/drawing/2010/main" val="0"/>
              </a:ext>
            </a:extLst>
          </a:blip>
          <a:srcRect/>
          <a:stretch>
            <a:fillRect/>
          </a:stretch>
        </p:blipFill>
        <p:spPr bwMode="auto">
          <a:xfrm>
            <a:off x="2635093" y="5351021"/>
            <a:ext cx="1438824" cy="1288946"/>
          </a:xfrm>
          <a:prstGeom prst="rect">
            <a:avLst/>
          </a:prstGeom>
          <a:noFill/>
          <a:ln w="25400">
            <a:solidFill>
              <a:srgbClr val="0070C0">
                <a:alpha val="25000"/>
              </a:srgbClr>
            </a:solidFill>
          </a:ln>
        </p:spPr>
      </p:pic>
    </p:spTree>
    <p:extLst>
      <p:ext uri="{BB962C8B-B14F-4D97-AF65-F5344CB8AC3E}">
        <p14:creationId xmlns:p14="http://schemas.microsoft.com/office/powerpoint/2010/main" val="3224351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3070" y="1524000"/>
            <a:ext cx="3437159" cy="2585323"/>
          </a:xfrm>
          <a:prstGeom prst="rect">
            <a:avLst/>
          </a:prstGeom>
          <a:noFill/>
        </p:spPr>
        <p:txBody>
          <a:bodyPr wrap="none" rtlCol="0">
            <a:spAutoFit/>
          </a:bodyPr>
          <a:lstStyle/>
          <a:p>
            <a:pPr algn="ctr"/>
            <a:r>
              <a:rPr lang="en-US" sz="5400" b="1" dirty="0" smtClean="0">
                <a:solidFill>
                  <a:schemeClr val="bg1"/>
                </a:solidFill>
                <a:latin typeface="Harrington" panose="04040505050A02020702" pitchFamily="82" charset="0"/>
              </a:rPr>
              <a:t>Happiness</a:t>
            </a:r>
          </a:p>
          <a:p>
            <a:pPr algn="ctr"/>
            <a:r>
              <a:rPr lang="en-US" sz="5400" b="1" dirty="0">
                <a:solidFill>
                  <a:schemeClr val="bg1"/>
                </a:solidFill>
                <a:latin typeface="Harrington" panose="04040505050A02020702" pitchFamily="82" charset="0"/>
              </a:rPr>
              <a:t>a</a:t>
            </a:r>
            <a:r>
              <a:rPr lang="en-US" sz="5400" b="1" dirty="0" smtClean="0">
                <a:solidFill>
                  <a:schemeClr val="bg1"/>
                </a:solidFill>
                <a:latin typeface="Harrington" panose="04040505050A02020702" pitchFamily="82" charset="0"/>
              </a:rPr>
              <a:t>nd </a:t>
            </a:r>
          </a:p>
          <a:p>
            <a:pPr algn="ctr"/>
            <a:r>
              <a:rPr lang="en-US" sz="5400" b="1" dirty="0" smtClean="0">
                <a:solidFill>
                  <a:schemeClr val="bg1"/>
                </a:solidFill>
                <a:latin typeface="Harrington" panose="04040505050A02020702" pitchFamily="82" charset="0"/>
              </a:rPr>
              <a:t>Prosperity</a:t>
            </a:r>
            <a:endParaRPr lang="en-US" sz="5400" b="1" dirty="0">
              <a:solidFill>
                <a:schemeClr val="bg1"/>
              </a:solidFill>
              <a:latin typeface="Harrington" panose="04040505050A02020702" pitchFamily="82" charset="0"/>
            </a:endParaRPr>
          </a:p>
        </p:txBody>
      </p:sp>
      <p:pic>
        <p:nvPicPr>
          <p:cNvPr id="1026" name="Picture 2" descr="C:\Users\jgolembeski\AppData\Local\Microsoft\Windows\Temporary Internet Files\Content.IE5\ZY9IAI9B\large-woman-happy-smiling-dancing-and-waving-hands-upwards-66.6-16028[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270" y="914400"/>
            <a:ext cx="2237400" cy="43442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golembeski\AppData\Local\Microsoft\Windows\Temporary Internet Files\Content.IE5\5WS9IZKI\istockphoto_9482397-happy-fro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250" y="5255941"/>
            <a:ext cx="1828800" cy="13487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golembeski\AppData\Local\Microsoft\Windows\Temporary Internet Files\Content.IE5\9YBPC34O\507037,1267107403,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8491" y="4171756"/>
            <a:ext cx="2438400" cy="24871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golembeski\AppData\Local\Microsoft\Windows\Temporary Internet Files\Content.IE5\L5WZQ9AS\Birthday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81887"/>
            <a:ext cx="1717008" cy="230257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golembeski\AppData\Local\Microsoft\Windows\Temporary Internet Files\Content.IE5\OP2HR0OD\happy_happy_joy_joy_by_shrizumalonito-d4puhat[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7333" y="3005457"/>
            <a:ext cx="2098009" cy="359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535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1" y="1714500"/>
            <a:ext cx="8153400" cy="4305300"/>
          </a:xfrm>
        </p:spPr>
        <p:txBody>
          <a:bodyPr>
            <a:normAutofit fontScale="92500" lnSpcReduction="20000"/>
          </a:bodyPr>
          <a:lstStyle/>
          <a:p>
            <a:pPr>
              <a:buFont typeface="Wingdings" panose="05000000000000000000" pitchFamily="2" charset="2"/>
              <a:buChar char="Ø"/>
            </a:pPr>
            <a:r>
              <a:rPr lang="en-US" dirty="0" smtClean="0">
                <a:latin typeface="+mn-lt"/>
              </a:rPr>
              <a:t>Industry sector partnerships in the New North:  NEW Manufacturing Alliance, North Coast Marine Manufacturing Alliance, Healthcare Alliances, NEW Insurance Consortium and NEW IT Alliance.</a:t>
            </a:r>
          </a:p>
          <a:p>
            <a:pPr>
              <a:buFont typeface="Wingdings" panose="05000000000000000000" pitchFamily="2" charset="2"/>
              <a:buChar char="Ø"/>
            </a:pPr>
            <a:endParaRPr lang="en-US" sz="675" dirty="0">
              <a:latin typeface="+mn-lt"/>
            </a:endParaRPr>
          </a:p>
          <a:p>
            <a:pPr>
              <a:buFont typeface="Wingdings" panose="05000000000000000000" pitchFamily="2" charset="2"/>
              <a:buChar char="Ø"/>
            </a:pPr>
            <a:r>
              <a:rPr lang="en-US" dirty="0" smtClean="0">
                <a:latin typeface="+mn-lt"/>
              </a:rPr>
              <a:t>Founded </a:t>
            </a:r>
            <a:r>
              <a:rPr lang="en-US" dirty="0">
                <a:latin typeface="+mn-lt"/>
              </a:rPr>
              <a:t>in June 2006</a:t>
            </a:r>
          </a:p>
          <a:p>
            <a:pPr marL="142304" indent="-128588">
              <a:buFont typeface="Wingdings" panose="05000000000000000000" pitchFamily="2" charset="2"/>
              <a:buChar char="Ø"/>
            </a:pPr>
            <a:endParaRPr lang="en-US" sz="825" dirty="0">
              <a:latin typeface="+mn-lt"/>
            </a:endParaRPr>
          </a:p>
          <a:p>
            <a:pPr>
              <a:buFont typeface="Wingdings" panose="05000000000000000000" pitchFamily="2" charset="2"/>
              <a:buChar char="Ø"/>
              <a:tabLst>
                <a:tab pos="257175" algn="l"/>
              </a:tabLst>
              <a:defRPr/>
            </a:pPr>
            <a:r>
              <a:rPr lang="en-US" dirty="0">
                <a:latin typeface="+mn-lt"/>
              </a:rPr>
              <a:t>Over 190 members including:  manufacturers, educational institutions, workforce development boards, chambers of commerce, economic development, and government entities in 18 counties in the New North.</a:t>
            </a:r>
          </a:p>
          <a:p>
            <a:pPr>
              <a:buFont typeface="Wingdings" panose="05000000000000000000" pitchFamily="2" charset="2"/>
              <a:buChar char="Ø"/>
              <a:tabLst>
                <a:tab pos="257175" algn="l"/>
              </a:tabLst>
              <a:defRPr/>
            </a:pPr>
            <a:endParaRPr lang="en-US" sz="825" dirty="0">
              <a:latin typeface="+mn-lt"/>
            </a:endParaRPr>
          </a:p>
          <a:p>
            <a:pPr>
              <a:buFont typeface="Wingdings" panose="05000000000000000000" pitchFamily="2" charset="2"/>
              <a:buChar char="Ø"/>
              <a:tabLst>
                <a:tab pos="257175" algn="l"/>
              </a:tabLst>
              <a:defRPr/>
            </a:pPr>
            <a:r>
              <a:rPr lang="en-US" dirty="0">
                <a:latin typeface="+mn-lt"/>
              </a:rPr>
              <a:t>The </a:t>
            </a:r>
            <a:r>
              <a:rPr lang="en-US" b="1" dirty="0">
                <a:latin typeface="+mn-lt"/>
              </a:rPr>
              <a:t>Vision </a:t>
            </a:r>
            <a:r>
              <a:rPr lang="en-US" dirty="0">
                <a:latin typeface="+mn-lt"/>
              </a:rPr>
              <a:t>is every Northeast Wisconsin manufacturer will find the talent it needs.   </a:t>
            </a:r>
          </a:p>
          <a:p>
            <a:pPr>
              <a:buFont typeface="Wingdings" panose="05000000000000000000" pitchFamily="2" charset="2"/>
              <a:buChar char="Ø"/>
              <a:tabLst>
                <a:tab pos="257175" algn="l"/>
              </a:tabLst>
              <a:defRPr/>
            </a:pPr>
            <a:endParaRPr lang="en-US" sz="1800" dirty="0">
              <a:latin typeface="+mn-lt"/>
            </a:endParaRPr>
          </a:p>
          <a:p>
            <a:pPr marL="257175" indent="-257175">
              <a:buFont typeface="Wingdings" pitchFamily="2" charset="2"/>
              <a:buChar char="Ø"/>
              <a:tabLst>
                <a:tab pos="257175" algn="l"/>
              </a:tabLst>
              <a:defRPr/>
            </a:pPr>
            <a:endParaRPr lang="en-US" sz="1800" dirty="0">
              <a:latin typeface="Arial" charset="0"/>
            </a:endParaRPr>
          </a:p>
          <a:p>
            <a:pPr marL="13716" indent="0">
              <a:buNone/>
            </a:pPr>
            <a:endParaRPr lang="en-US" dirty="0" smtClean="0"/>
          </a:p>
          <a:p>
            <a:pPr marL="13716" indent="0">
              <a:buNone/>
            </a:pPr>
            <a:endParaRPr lang="en-US" dirty="0"/>
          </a:p>
        </p:txBody>
      </p:sp>
      <p:sp>
        <p:nvSpPr>
          <p:cNvPr id="4" name="Title 3"/>
          <p:cNvSpPr>
            <a:spLocks noGrp="1"/>
          </p:cNvSpPr>
          <p:nvPr>
            <p:ph type="title"/>
          </p:nvPr>
        </p:nvSpPr>
        <p:spPr>
          <a:xfrm>
            <a:off x="457201" y="685800"/>
            <a:ext cx="8153400" cy="800100"/>
          </a:xfrm>
        </p:spPr>
        <p:txBody>
          <a:bodyPr>
            <a:normAutofit/>
          </a:bodyPr>
          <a:lstStyle/>
          <a:p>
            <a:pPr algn="ctr"/>
            <a:r>
              <a:rPr lang="en-US" sz="4400" dirty="0" smtClean="0">
                <a:effectLst>
                  <a:outerShdw blurRad="38100" dist="38100" dir="2700000" algn="tl">
                    <a:srgbClr val="000000">
                      <a:alpha val="43137"/>
                    </a:srgbClr>
                  </a:outerShdw>
                </a:effectLst>
                <a:latin typeface="+mj-lt"/>
              </a:rPr>
              <a:t>NEW Manufacturing Alliance</a:t>
            </a:r>
            <a:endParaRPr lang="en-US" sz="44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7648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533" y="2305051"/>
            <a:ext cx="8015817" cy="3867149"/>
          </a:xfrm>
        </p:spPr>
        <p:txBody>
          <a:bodyPr>
            <a:normAutofit fontScale="92500"/>
          </a:bodyPr>
          <a:lstStyle/>
          <a:p>
            <a:r>
              <a:rPr lang="en-US" dirty="0" smtClean="0"/>
              <a:t>At a K-12 taskforce meeting in October 2012, a Math Teacher asked if there are applications industry uses that can help show students real applications for math.</a:t>
            </a:r>
          </a:p>
          <a:p>
            <a:pPr lvl="1"/>
            <a:r>
              <a:rPr lang="en-US" dirty="0" smtClean="0"/>
              <a:t>She was looking for a different way to show relevancy for Math in real world applications.</a:t>
            </a:r>
          </a:p>
          <a:p>
            <a:r>
              <a:rPr lang="en-US" dirty="0" smtClean="0"/>
              <a:t>Industry partners saw this as an opportunity because there is a strong need for math and problem solving skills in manufacturing.  </a:t>
            </a:r>
          </a:p>
          <a:p>
            <a:pPr lvl="1"/>
            <a:r>
              <a:rPr lang="en-US" dirty="0" smtClean="0"/>
              <a:t>The project </a:t>
            </a:r>
            <a:r>
              <a:rPr lang="en-US" dirty="0"/>
              <a:t>m</a:t>
            </a:r>
            <a:r>
              <a:rPr lang="en-US" dirty="0" smtClean="0"/>
              <a:t>et the needs of both Educators and Industry. </a:t>
            </a:r>
          </a:p>
        </p:txBody>
      </p:sp>
      <p:sp>
        <p:nvSpPr>
          <p:cNvPr id="3" name="Title 2"/>
          <p:cNvSpPr>
            <a:spLocks noGrp="1"/>
          </p:cNvSpPr>
          <p:nvPr>
            <p:ph type="title"/>
          </p:nvPr>
        </p:nvSpPr>
        <p:spPr>
          <a:xfrm>
            <a:off x="389467" y="609600"/>
            <a:ext cx="8125883" cy="1515666"/>
          </a:xfrm>
        </p:spPr>
        <p:txBody>
          <a:bodyPr>
            <a:normAutofit/>
          </a:bodyPr>
          <a:lstStyle/>
          <a:p>
            <a:r>
              <a:rPr lang="en-US" dirty="0" smtClean="0"/>
              <a:t>How did “Get Real Math” get started and why?</a:t>
            </a:r>
            <a:endParaRPr lang="en-US" dirty="0"/>
          </a:p>
        </p:txBody>
      </p:sp>
    </p:spTree>
    <p:extLst>
      <p:ext uri="{BB962C8B-B14F-4D97-AF65-F5344CB8AC3E}">
        <p14:creationId xmlns:p14="http://schemas.microsoft.com/office/powerpoint/2010/main" val="4204455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066" y="1676400"/>
            <a:ext cx="8525933" cy="4114800"/>
          </a:xfrm>
        </p:spPr>
        <p:txBody>
          <a:bodyPr/>
          <a:lstStyle/>
          <a:p>
            <a:r>
              <a:rPr lang="en-US" dirty="0" smtClean="0"/>
              <a:t>This was a total </a:t>
            </a:r>
            <a:r>
              <a:rPr lang="en-US" u="sng" dirty="0" smtClean="0"/>
              <a:t>collaborative</a:t>
            </a:r>
            <a:r>
              <a:rPr lang="en-US" dirty="0" smtClean="0"/>
              <a:t> effort with the support of the Green Bay Public School system and area Manufacturers.</a:t>
            </a:r>
          </a:p>
          <a:p>
            <a:r>
              <a:rPr lang="en-US" dirty="0" smtClean="0"/>
              <a:t>The decision was made jointly to create videos that teachers can show in the classroom.</a:t>
            </a:r>
          </a:p>
          <a:p>
            <a:pPr lvl="1"/>
            <a:r>
              <a:rPr lang="en-US" dirty="0" smtClean="0"/>
              <a:t>The videos have been aimed at Middle school math </a:t>
            </a:r>
          </a:p>
          <a:p>
            <a:pPr lvl="1"/>
            <a:r>
              <a:rPr lang="en-US" dirty="0" smtClean="0"/>
              <a:t>They were tied to specific Common Core standards</a:t>
            </a:r>
          </a:p>
          <a:p>
            <a:pPr marL="470297" lvl="2" indent="0">
              <a:buNone/>
            </a:pPr>
            <a:endParaRPr lang="en-US" dirty="0" smtClean="0"/>
          </a:p>
          <a:p>
            <a:pPr lvl="1"/>
            <a:endParaRPr lang="en-US" dirty="0"/>
          </a:p>
        </p:txBody>
      </p:sp>
      <p:sp>
        <p:nvSpPr>
          <p:cNvPr id="3" name="Title 2"/>
          <p:cNvSpPr>
            <a:spLocks noGrp="1"/>
          </p:cNvSpPr>
          <p:nvPr>
            <p:ph type="title"/>
          </p:nvPr>
        </p:nvSpPr>
        <p:spPr/>
        <p:txBody>
          <a:bodyPr>
            <a:normAutofit/>
          </a:bodyPr>
          <a:lstStyle/>
          <a:p>
            <a:pPr algn="ctr"/>
            <a:r>
              <a:rPr lang="en-US" sz="4400" dirty="0" smtClean="0"/>
              <a:t>Collaboration</a:t>
            </a:r>
            <a:endParaRPr lang="en-US" sz="4400" dirty="0"/>
          </a:p>
        </p:txBody>
      </p:sp>
    </p:spTree>
    <p:extLst>
      <p:ext uri="{BB962C8B-B14F-4D97-AF65-F5344CB8AC3E}">
        <p14:creationId xmlns:p14="http://schemas.microsoft.com/office/powerpoint/2010/main" val="1840200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RMVjHjYB6w"/>
          <p:cNvPicPr>
            <a:picLocks noGrp="1" noRot="1" noChangeAspect="1"/>
          </p:cNvPicPr>
          <p:nvPr>
            <p:ph idx="1"/>
            <a:videoFile r:link="rId1"/>
          </p:nvPr>
        </p:nvPicPr>
        <p:blipFill>
          <a:blip r:embed="rId3"/>
          <a:stretch>
            <a:fillRect/>
          </a:stretch>
        </p:blipFill>
        <p:spPr>
          <a:xfrm>
            <a:off x="1507066" y="2406651"/>
            <a:ext cx="5926667" cy="2656151"/>
          </a:xfrm>
          <a:prstGeom prst="rect">
            <a:avLst/>
          </a:prstGeom>
        </p:spPr>
      </p:pic>
      <p:sp>
        <p:nvSpPr>
          <p:cNvPr id="3" name="Title 2"/>
          <p:cNvSpPr>
            <a:spLocks noGrp="1"/>
          </p:cNvSpPr>
          <p:nvPr>
            <p:ph type="title"/>
          </p:nvPr>
        </p:nvSpPr>
        <p:spPr/>
        <p:txBody>
          <a:bodyPr>
            <a:normAutofit/>
          </a:bodyPr>
          <a:lstStyle/>
          <a:p>
            <a:pPr algn="ctr"/>
            <a:r>
              <a:rPr lang="en-US" sz="4000" b="1" dirty="0"/>
              <a:t>When am I ever going to use this?</a:t>
            </a:r>
          </a:p>
        </p:txBody>
      </p:sp>
    </p:spTree>
    <p:extLst>
      <p:ext uri="{BB962C8B-B14F-4D97-AF65-F5344CB8AC3E}">
        <p14:creationId xmlns:p14="http://schemas.microsoft.com/office/powerpoint/2010/main" val="2805270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3"/>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6457950" cy="348615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1028700"/>
            <a:ext cx="65722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817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Description</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r>
              <a:rPr lang="en-US" dirty="0" smtClean="0"/>
              <a:t>We will </a:t>
            </a:r>
          </a:p>
          <a:p>
            <a:pPr lvl="1"/>
            <a:r>
              <a:rPr lang="en-US" dirty="0" smtClean="0"/>
              <a:t>Describe why developing collaborative partnerships with PK-12 educators , institutions of higher education, and business and industry is vital to sustaining our future workforce.</a:t>
            </a:r>
          </a:p>
          <a:p>
            <a:pPr lvl="1"/>
            <a:r>
              <a:rPr lang="en-US" dirty="0" smtClean="0"/>
              <a:t>Provide examples of how to develop partnerships within your community to support Academic and Career Planning (ACP), workforce development and economic viability.</a:t>
            </a:r>
          </a:p>
          <a:p>
            <a:pPr lvl="1"/>
            <a:r>
              <a:rPr lang="en-US" dirty="0" smtClean="0"/>
              <a:t>Outline the important steps needed to develop and sustain collaborative relationships in your community and region.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1873251"/>
            <a:ext cx="4419867" cy="4013200"/>
          </a:xfrm>
          <a:prstGeom prst="rect">
            <a:avLst/>
          </a:prstGeom>
          <a:solidFill>
            <a:schemeClr val="bg1"/>
          </a:solidFill>
          <a:ln w="57150">
            <a:solidFill>
              <a:schemeClr val="accent2"/>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600" y="1873250"/>
            <a:ext cx="3979067" cy="1500188"/>
          </a:xfrm>
          <a:prstGeom prst="rect">
            <a:avLst/>
          </a:prstGeom>
          <a:ln w="57150">
            <a:solidFill>
              <a:schemeClr val="accent2"/>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4597" y="3373438"/>
            <a:ext cx="3976070" cy="2513012"/>
          </a:xfrm>
          <a:prstGeom prst="rect">
            <a:avLst/>
          </a:prstGeom>
          <a:ln w="57150">
            <a:solidFill>
              <a:schemeClr val="accent2"/>
            </a:solidFill>
          </a:ln>
        </p:spPr>
      </p:pic>
      <p:sp>
        <p:nvSpPr>
          <p:cNvPr id="5" name="Title 4"/>
          <p:cNvSpPr>
            <a:spLocks noGrp="1"/>
          </p:cNvSpPr>
          <p:nvPr>
            <p:ph type="title"/>
          </p:nvPr>
        </p:nvSpPr>
        <p:spPr>
          <a:xfrm>
            <a:off x="603250" y="381001"/>
            <a:ext cx="7886700" cy="1066800"/>
          </a:xfrm>
        </p:spPr>
        <p:txBody>
          <a:bodyPr>
            <a:normAutofit/>
          </a:bodyPr>
          <a:lstStyle/>
          <a:p>
            <a:pPr algn="ctr"/>
            <a:r>
              <a:rPr lang="en-US" sz="4800" dirty="0" smtClean="0"/>
              <a:t>Video Premiere 10/4/16</a:t>
            </a:r>
            <a:endParaRPr lang="en-US" sz="4800" dirty="0"/>
          </a:p>
        </p:txBody>
      </p:sp>
    </p:spTree>
    <p:extLst>
      <p:ext uri="{BB962C8B-B14F-4D97-AF65-F5344CB8AC3E}">
        <p14:creationId xmlns:p14="http://schemas.microsoft.com/office/powerpoint/2010/main" val="2896365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1885950"/>
            <a:ext cx="7924800" cy="4210050"/>
          </a:xfrm>
        </p:spPr>
        <p:txBody>
          <a:bodyPr>
            <a:normAutofit lnSpcReduction="10000"/>
          </a:bodyPr>
          <a:lstStyle/>
          <a:p>
            <a:pPr>
              <a:buFont typeface="Wingdings" panose="05000000000000000000" pitchFamily="2" charset="2"/>
              <a:buChar char="Ø"/>
            </a:pPr>
            <a:r>
              <a:rPr lang="en-US" dirty="0"/>
              <a:t>Industry must lead initiative </a:t>
            </a:r>
          </a:p>
          <a:p>
            <a:pPr>
              <a:buFont typeface="Wingdings" panose="05000000000000000000" pitchFamily="2" charset="2"/>
              <a:buChar char="Ø"/>
            </a:pPr>
            <a:endParaRPr lang="en-US" sz="825" dirty="0"/>
          </a:p>
          <a:p>
            <a:pPr>
              <a:buFont typeface="Wingdings" panose="05000000000000000000" pitchFamily="2" charset="2"/>
              <a:buChar char="Ø"/>
            </a:pPr>
            <a:r>
              <a:rPr lang="en-US" dirty="0"/>
              <a:t>There must be someone from the public sector </a:t>
            </a:r>
            <a:r>
              <a:rPr lang="en-US" dirty="0" smtClean="0"/>
              <a:t>facilitating and administrating of </a:t>
            </a:r>
            <a:r>
              <a:rPr lang="en-US" dirty="0"/>
              <a:t>the </a:t>
            </a:r>
            <a:r>
              <a:rPr lang="en-US" dirty="0" smtClean="0"/>
              <a:t>partnership</a:t>
            </a:r>
            <a:endParaRPr lang="en-US" dirty="0"/>
          </a:p>
          <a:p>
            <a:pPr>
              <a:buFont typeface="Wingdings" panose="05000000000000000000" pitchFamily="2" charset="2"/>
              <a:buChar char="Ø"/>
            </a:pPr>
            <a:endParaRPr lang="en-US" sz="825" dirty="0"/>
          </a:p>
          <a:p>
            <a:pPr>
              <a:buFont typeface="Wingdings" panose="05000000000000000000" pitchFamily="2" charset="2"/>
              <a:buChar char="Ø"/>
            </a:pPr>
            <a:r>
              <a:rPr lang="en-US" dirty="0"/>
              <a:t>Nonpolitical	</a:t>
            </a:r>
          </a:p>
          <a:p>
            <a:pPr>
              <a:buFont typeface="Wingdings" panose="05000000000000000000" pitchFamily="2" charset="2"/>
              <a:buChar char="Ø"/>
            </a:pPr>
            <a:endParaRPr lang="en-US" sz="825" dirty="0"/>
          </a:p>
          <a:p>
            <a:pPr>
              <a:buFont typeface="Wingdings" panose="05000000000000000000" pitchFamily="2" charset="2"/>
              <a:buChar char="Ø"/>
            </a:pPr>
            <a:r>
              <a:rPr lang="en-US" dirty="0"/>
              <a:t>Keep focused, don’t try to do too </a:t>
            </a:r>
            <a:r>
              <a:rPr lang="en-US" dirty="0" smtClean="0"/>
              <a:t>much</a:t>
            </a:r>
            <a:endParaRPr lang="en-US" dirty="0"/>
          </a:p>
          <a:p>
            <a:pPr>
              <a:buFont typeface="Wingdings" panose="05000000000000000000" pitchFamily="2" charset="2"/>
              <a:buChar char="Ø"/>
            </a:pPr>
            <a:endParaRPr lang="en-US" sz="825" dirty="0"/>
          </a:p>
          <a:p>
            <a:pPr>
              <a:buFont typeface="Wingdings" panose="05000000000000000000" pitchFamily="2" charset="2"/>
              <a:buChar char="Ø"/>
            </a:pPr>
            <a:r>
              <a:rPr lang="en-US" dirty="0"/>
              <a:t>Think regionally, not just locally</a:t>
            </a:r>
          </a:p>
          <a:p>
            <a:pPr>
              <a:buFont typeface="Wingdings" panose="05000000000000000000" pitchFamily="2" charset="2"/>
              <a:buChar char="Ø"/>
            </a:pPr>
            <a:endParaRPr lang="en-US" sz="825" dirty="0"/>
          </a:p>
          <a:p>
            <a:pPr>
              <a:buFont typeface="Wingdings" panose="05000000000000000000" pitchFamily="2" charset="2"/>
              <a:buChar char="Ø"/>
            </a:pPr>
            <a:r>
              <a:rPr lang="en-US" dirty="0"/>
              <a:t>Measure your results and celebrate </a:t>
            </a:r>
            <a:r>
              <a:rPr lang="en-US" dirty="0" smtClean="0"/>
              <a:t>successes</a:t>
            </a:r>
            <a:endParaRPr lang="en-US" dirty="0"/>
          </a:p>
          <a:p>
            <a:endParaRPr lang="en-US" dirty="0" smtClean="0"/>
          </a:p>
          <a:p>
            <a:endParaRPr lang="en-US" dirty="0"/>
          </a:p>
        </p:txBody>
      </p:sp>
      <p:sp>
        <p:nvSpPr>
          <p:cNvPr id="3" name="Title 2"/>
          <p:cNvSpPr>
            <a:spLocks noGrp="1"/>
          </p:cNvSpPr>
          <p:nvPr>
            <p:ph type="title"/>
          </p:nvPr>
        </p:nvSpPr>
        <p:spPr>
          <a:xfrm>
            <a:off x="609600" y="381000"/>
            <a:ext cx="7975600" cy="990600"/>
          </a:xfrm>
        </p:spPr>
        <p:txBody>
          <a:bodyPr>
            <a:normAutofit/>
          </a:bodyPr>
          <a:lstStyle/>
          <a:p>
            <a:pPr algn="ctr"/>
            <a:r>
              <a:rPr lang="en-US" sz="4400" b="1" dirty="0">
                <a:effectLst>
                  <a:outerShdw blurRad="38100" dist="38100" dir="2700000" algn="tl">
                    <a:srgbClr val="000000">
                      <a:alpha val="43137"/>
                    </a:srgbClr>
                  </a:outerShdw>
                </a:effectLst>
              </a:rPr>
              <a:t>6 keys to Success</a:t>
            </a:r>
          </a:p>
        </p:txBody>
      </p:sp>
    </p:spTree>
    <p:extLst>
      <p:ext uri="{BB962C8B-B14F-4D97-AF65-F5344CB8AC3E}">
        <p14:creationId xmlns:p14="http://schemas.microsoft.com/office/powerpoint/2010/main" val="942471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334" y="2446867"/>
            <a:ext cx="8365067" cy="2588022"/>
          </a:xfrm>
          <a:solidFill>
            <a:schemeClr val="tx1"/>
          </a:solidFill>
        </p:spPr>
        <p:txBody>
          <a:bodyPr/>
          <a:lstStyle/>
          <a:p>
            <a:pPr marL="0" indent="0" algn="ctr">
              <a:buNone/>
            </a:pPr>
            <a:r>
              <a:rPr lang="en-US" b="1" dirty="0" smtClean="0">
                <a:solidFill>
                  <a:schemeClr val="bg1"/>
                </a:solidFill>
                <a:hlinkClick r:id="rId2"/>
              </a:rPr>
              <a:t>http://www.newmfgalliance.org/math-videos.html</a:t>
            </a:r>
            <a:endParaRPr lang="en-US" b="1" dirty="0" smtClean="0">
              <a:solidFill>
                <a:schemeClr val="bg1"/>
              </a:solidFill>
            </a:endParaRPr>
          </a:p>
          <a:p>
            <a:pPr marL="0" indent="0" algn="ctr">
              <a:buNone/>
            </a:pPr>
            <a:endParaRPr lang="en-US" dirty="0"/>
          </a:p>
          <a:p>
            <a:pPr marL="0" indent="0" algn="ctr">
              <a:buNone/>
            </a:pPr>
            <a:r>
              <a:rPr lang="en-US" b="1" dirty="0" smtClean="0">
                <a:solidFill>
                  <a:schemeClr val="bg1"/>
                </a:solidFill>
                <a:hlinkClick r:id="rId3"/>
              </a:rPr>
              <a:t>www.newmfgalliance.org</a:t>
            </a:r>
            <a:endParaRPr lang="en-US" b="1" dirty="0" smtClean="0">
              <a:solidFill>
                <a:schemeClr val="bg1"/>
              </a:solidFill>
            </a:endParaRPr>
          </a:p>
          <a:p>
            <a:pPr marL="0" indent="0">
              <a:buNone/>
            </a:pPr>
            <a:endParaRPr lang="en-US" dirty="0"/>
          </a:p>
          <a:p>
            <a:pPr marL="0" indent="0">
              <a:buNone/>
            </a:pPr>
            <a:endParaRPr lang="en-US" dirty="0"/>
          </a:p>
        </p:txBody>
      </p:sp>
      <p:sp>
        <p:nvSpPr>
          <p:cNvPr id="3" name="Title 2"/>
          <p:cNvSpPr>
            <a:spLocks noGrp="1"/>
          </p:cNvSpPr>
          <p:nvPr>
            <p:ph type="title"/>
          </p:nvPr>
        </p:nvSpPr>
        <p:spPr/>
        <p:txBody>
          <a:bodyPr>
            <a:normAutofit/>
          </a:bodyPr>
          <a:lstStyle/>
          <a:p>
            <a:pPr algn="ctr"/>
            <a:r>
              <a:rPr lang="en-US" sz="4400" dirty="0" smtClean="0"/>
              <a:t>Website for Videos</a:t>
            </a:r>
            <a:endParaRPr lang="en-US" sz="4400" dirty="0"/>
          </a:p>
        </p:txBody>
      </p:sp>
    </p:spTree>
    <p:extLst>
      <p:ext uri="{BB962C8B-B14F-4D97-AF65-F5344CB8AC3E}">
        <p14:creationId xmlns:p14="http://schemas.microsoft.com/office/powerpoint/2010/main" val="419053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1066800"/>
            <a:ext cx="7529732" cy="3048000"/>
          </a:xfrm>
          <a:prstGeom prst="rect">
            <a:avLst/>
          </a:prstGeom>
        </p:spPr>
      </p:pic>
      <p:sp>
        <p:nvSpPr>
          <p:cNvPr id="6" name="TextBox 5"/>
          <p:cNvSpPr txBox="1"/>
          <p:nvPr/>
        </p:nvSpPr>
        <p:spPr>
          <a:xfrm>
            <a:off x="1447800" y="4492824"/>
            <a:ext cx="6172200" cy="369332"/>
          </a:xfrm>
          <a:prstGeom prst="rect">
            <a:avLst/>
          </a:prstGeom>
          <a:solidFill>
            <a:schemeClr val="tx1"/>
          </a:solidFill>
        </p:spPr>
        <p:txBody>
          <a:bodyPr wrap="square" rtlCol="0">
            <a:spAutoFit/>
          </a:bodyPr>
          <a:lstStyle/>
          <a:p>
            <a:pPr algn="ctr"/>
            <a:r>
              <a:rPr lang="en-US" b="1" dirty="0">
                <a:hlinkClick r:id="rId4"/>
              </a:rPr>
              <a:t>http://</a:t>
            </a:r>
            <a:r>
              <a:rPr lang="en-US" b="1" dirty="0" err="1">
                <a:hlinkClick r:id="rId4"/>
              </a:rPr>
              <a:t>baylinkmanufacturing.gbaps.org</a:t>
            </a:r>
            <a:r>
              <a:rPr lang="en-US" b="1" dirty="0">
                <a:hlinkClick r:id="rId4"/>
              </a:rPr>
              <a:t>/</a:t>
            </a:r>
            <a:r>
              <a:rPr lang="en-US" b="1" dirty="0"/>
              <a:t> </a:t>
            </a:r>
          </a:p>
        </p:txBody>
      </p:sp>
    </p:spTree>
    <p:extLst>
      <p:ext uri="{BB962C8B-B14F-4D97-AF65-F5344CB8AC3E}">
        <p14:creationId xmlns:p14="http://schemas.microsoft.com/office/powerpoint/2010/main" val="589492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75" dirty="0"/>
              <a:t/>
            </a:r>
            <a:br>
              <a:rPr lang="en-US" sz="3675" dirty="0"/>
            </a:br>
            <a:r>
              <a:rPr lang="en-US" dirty="0" smtClean="0"/>
              <a:t/>
            </a:r>
            <a:br>
              <a:rPr lang="en-US" dirty="0" smtClean="0"/>
            </a:br>
            <a:endParaRPr lang="en-US" dirty="0"/>
          </a:p>
        </p:txBody>
      </p:sp>
      <p:sp>
        <p:nvSpPr>
          <p:cNvPr id="3" name="Content Placeholder 2"/>
          <p:cNvSpPr>
            <a:spLocks noGrp="1"/>
          </p:cNvSpPr>
          <p:nvPr>
            <p:ph idx="1"/>
          </p:nvPr>
        </p:nvSpPr>
        <p:spPr>
          <a:xfrm>
            <a:off x="457200" y="2057401"/>
            <a:ext cx="8229600" cy="3394472"/>
          </a:xfrm>
        </p:spPr>
        <p:txBody>
          <a:bodyPr>
            <a:normAutofit/>
          </a:bodyPr>
          <a:lstStyle/>
          <a:p>
            <a:pPr marL="42863" indent="0" algn="ctr">
              <a:buNone/>
            </a:pPr>
            <a:r>
              <a:rPr lang="en-US" sz="2700" b="1" dirty="0"/>
              <a:t>	</a:t>
            </a:r>
            <a:r>
              <a:rPr lang="en-US" sz="2200" b="1" dirty="0" smtClean="0">
                <a:solidFill>
                  <a:schemeClr val="bg1"/>
                </a:solidFill>
              </a:rPr>
              <a:t>B</a:t>
            </a:r>
            <a:r>
              <a:rPr lang="en-US" sz="2200" b="1" dirty="0">
                <a:solidFill>
                  <a:schemeClr val="bg1"/>
                </a:solidFill>
              </a:rPr>
              <a:t>ay Link Manufacturing</a:t>
            </a:r>
            <a:r>
              <a:rPr lang="en-US" sz="2200" dirty="0">
                <a:solidFill>
                  <a:schemeClr val="bg1"/>
                </a:solidFill>
              </a:rPr>
              <a:t> is a high-precision manufacturing learning lab combining work-based learning with a strong  academic foundation in manufacturing courses. </a:t>
            </a:r>
          </a:p>
          <a:p>
            <a:pPr marL="342900" lvl="1" indent="0">
              <a:buNone/>
            </a:pPr>
            <a:endParaRPr lang="en-US" dirty="0" smtClean="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5" r="-1"/>
          <a:stretch/>
        </p:blipFill>
        <p:spPr>
          <a:xfrm>
            <a:off x="688622" y="3543301"/>
            <a:ext cx="7857067" cy="2537223"/>
          </a:xfrm>
          <a:prstGeom prst="rect">
            <a:avLst/>
          </a:prstGeom>
          <a:ln>
            <a:solidFill>
              <a:srgbClr val="7030A0"/>
            </a:solid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8755" y="295275"/>
            <a:ext cx="4876799" cy="2152650"/>
          </a:xfrm>
          <a:prstGeom prst="rect">
            <a:avLst/>
          </a:prstGeom>
        </p:spPr>
      </p:pic>
    </p:spTree>
    <p:extLst>
      <p:ext uri="{BB962C8B-B14F-4D97-AF65-F5344CB8AC3E}">
        <p14:creationId xmlns:p14="http://schemas.microsoft.com/office/powerpoint/2010/main" val="3536951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201" y="1981200"/>
            <a:ext cx="4038599" cy="4572000"/>
          </a:xfrm>
        </p:spPr>
        <p:txBody>
          <a:bodyPr>
            <a:normAutofit fontScale="85000" lnSpcReduction="20000"/>
          </a:bodyPr>
          <a:lstStyle/>
          <a:p>
            <a:pPr marL="42863" indent="0">
              <a:buNone/>
            </a:pPr>
            <a:r>
              <a:rPr lang="en-US" sz="2625" b="1" dirty="0">
                <a:solidFill>
                  <a:schemeClr val="bg1"/>
                </a:solidFill>
              </a:rPr>
              <a:t>Students:</a:t>
            </a:r>
          </a:p>
          <a:p>
            <a:pPr marL="471488" indent="-428625"/>
            <a:r>
              <a:rPr lang="en-US" sz="2250" dirty="0">
                <a:solidFill>
                  <a:schemeClr val="bg1"/>
                </a:solidFill>
              </a:rPr>
              <a:t>Design systems </a:t>
            </a:r>
            <a:r>
              <a:rPr lang="en-US" sz="2250" dirty="0" smtClean="0">
                <a:solidFill>
                  <a:schemeClr val="bg1"/>
                </a:solidFill>
              </a:rPr>
              <a:t>accounting</a:t>
            </a:r>
            <a:r>
              <a:rPr lang="en-US" sz="2250" dirty="0">
                <a:solidFill>
                  <a:schemeClr val="bg1"/>
                </a:solidFill>
              </a:rPr>
              <a:t>, document control, bidding and purchase orders, production planning, shipping, marketing and communications. </a:t>
            </a:r>
          </a:p>
          <a:p>
            <a:pPr marL="471488" indent="-428625"/>
            <a:r>
              <a:rPr lang="en-US" sz="2250" dirty="0">
                <a:solidFill>
                  <a:schemeClr val="bg1"/>
                </a:solidFill>
              </a:rPr>
              <a:t>Demonstrate employability skills and knowledge through real-world relevant work experience. </a:t>
            </a:r>
          </a:p>
          <a:p>
            <a:pPr marL="471488" indent="-428625"/>
            <a:r>
              <a:rPr lang="en-US" sz="2250" dirty="0">
                <a:solidFill>
                  <a:schemeClr val="bg1"/>
                </a:solidFill>
              </a:rPr>
              <a:t>Earn </a:t>
            </a:r>
            <a:r>
              <a:rPr lang="en-US" sz="2250" dirty="0" smtClean="0">
                <a:solidFill>
                  <a:schemeClr val="bg1"/>
                </a:solidFill>
              </a:rPr>
              <a:t>3 </a:t>
            </a:r>
            <a:r>
              <a:rPr lang="en-US" sz="2250" dirty="0">
                <a:solidFill>
                  <a:schemeClr val="bg1"/>
                </a:solidFill>
              </a:rPr>
              <a:t>high school credits and </a:t>
            </a:r>
            <a:r>
              <a:rPr lang="en-US" sz="2250" dirty="0" smtClean="0">
                <a:solidFill>
                  <a:schemeClr val="bg1"/>
                </a:solidFill>
              </a:rPr>
              <a:t>5 college </a:t>
            </a:r>
            <a:r>
              <a:rPr lang="en-US" sz="2250" dirty="0">
                <a:solidFill>
                  <a:schemeClr val="bg1"/>
                </a:solidFill>
              </a:rPr>
              <a:t>credits.</a:t>
            </a:r>
          </a:p>
          <a:p>
            <a:pPr marL="471488" indent="-428625"/>
            <a:r>
              <a:rPr lang="en-US" sz="2250" dirty="0">
                <a:solidFill>
                  <a:schemeClr val="bg1"/>
                </a:solidFill>
              </a:rPr>
              <a:t>“Work” on real projects presented by local companies in the areas of industrial welding, machine fabrication and metals. </a:t>
            </a:r>
          </a:p>
          <a:p>
            <a:pPr marL="471488" indent="-428625"/>
            <a:endParaRPr lang="en-US" sz="2250" dirty="0">
              <a:solidFill>
                <a:srgbClr val="7030A0"/>
              </a:solidFill>
            </a:endParaRPr>
          </a:p>
          <a:p>
            <a:pPr lvl="1">
              <a:buFont typeface="Wingdings" pitchFamily="2" charset="2"/>
              <a:buChar char="ü"/>
            </a:pPr>
            <a:endParaRPr lang="en-US" dirty="0"/>
          </a:p>
          <a:p>
            <a:endParaRPr lang="en-US" dirty="0"/>
          </a:p>
        </p:txBody>
      </p:sp>
      <p:sp>
        <p:nvSpPr>
          <p:cNvPr id="5" name="Text Placeholder 4"/>
          <p:cNvSpPr>
            <a:spLocks noGrp="1"/>
          </p:cNvSpPr>
          <p:nvPr>
            <p:ph type="body" idx="2"/>
          </p:nvPr>
        </p:nvSpPr>
        <p:spPr>
          <a:xfrm>
            <a:off x="4648201" y="2200628"/>
            <a:ext cx="4038599" cy="3714044"/>
          </a:xfrm>
        </p:spPr>
        <p:txBody>
          <a:bodyPr/>
          <a:lstStyle/>
          <a:p>
            <a:pPr marL="17780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228600"/>
            <a:ext cx="5029200" cy="197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667" y="2267304"/>
            <a:ext cx="3945856" cy="3981096"/>
          </a:xfrm>
          <a:prstGeom prst="rect">
            <a:avLst/>
          </a:prstGeom>
        </p:spPr>
      </p:pic>
    </p:spTree>
    <p:extLst>
      <p:ext uri="{BB962C8B-B14F-4D97-AF65-F5344CB8AC3E}">
        <p14:creationId xmlns:p14="http://schemas.microsoft.com/office/powerpoint/2010/main" val="1816209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69334" y="1828800"/>
            <a:ext cx="4326466" cy="4419600"/>
          </a:xfrm>
        </p:spPr>
        <p:txBody>
          <a:bodyPr>
            <a:normAutofit/>
          </a:bodyPr>
          <a:lstStyle/>
          <a:p>
            <a:pPr marL="0" indent="0">
              <a:buNone/>
            </a:pPr>
            <a:r>
              <a:rPr lang="en-US" sz="2400" b="1" dirty="0">
                <a:solidFill>
                  <a:schemeClr val="bg1"/>
                </a:solidFill>
              </a:rPr>
              <a:t>Career Pathways</a:t>
            </a:r>
          </a:p>
          <a:p>
            <a:r>
              <a:rPr lang="en-US" sz="1800" dirty="0">
                <a:solidFill>
                  <a:schemeClr val="bg1"/>
                </a:solidFill>
              </a:rPr>
              <a:t>Career awareness and exploration beyond a “degree” to a high skill, high demand, high wage career</a:t>
            </a:r>
          </a:p>
          <a:p>
            <a:r>
              <a:rPr lang="en-US" sz="1800" dirty="0">
                <a:solidFill>
                  <a:schemeClr val="bg1"/>
                </a:solidFill>
              </a:rPr>
              <a:t>Answers the questions, </a:t>
            </a:r>
          </a:p>
          <a:p>
            <a:pPr lvl="1"/>
            <a:r>
              <a:rPr lang="en-US" sz="1800" dirty="0">
                <a:solidFill>
                  <a:schemeClr val="bg1"/>
                </a:solidFill>
              </a:rPr>
              <a:t> “When am I ever going to need to know this?” and </a:t>
            </a:r>
          </a:p>
          <a:p>
            <a:pPr lvl="1"/>
            <a:r>
              <a:rPr lang="en-US" sz="1800" dirty="0">
                <a:solidFill>
                  <a:schemeClr val="bg1"/>
                </a:solidFill>
              </a:rPr>
              <a:t> “How can I support myself and my family?” </a:t>
            </a:r>
          </a:p>
          <a:p>
            <a:r>
              <a:rPr lang="en-US" sz="1800" dirty="0">
                <a:solidFill>
                  <a:schemeClr val="bg1"/>
                </a:solidFill>
              </a:rPr>
              <a:t>Sustain viable neighborhoods and a strong economy</a:t>
            </a:r>
          </a:p>
          <a:p>
            <a:r>
              <a:rPr lang="en-US" sz="1800" dirty="0">
                <a:solidFill>
                  <a:schemeClr val="bg1"/>
                </a:solidFill>
              </a:rPr>
              <a:t>Active Advisory Team </a:t>
            </a:r>
          </a:p>
        </p:txBody>
      </p:sp>
      <p:sp>
        <p:nvSpPr>
          <p:cNvPr id="6" name="Text Placeholder 5"/>
          <p:cNvSpPr>
            <a:spLocks noGrp="1"/>
          </p:cNvSpPr>
          <p:nvPr>
            <p:ph type="body" idx="2"/>
          </p:nvPr>
        </p:nvSpPr>
        <p:spPr>
          <a:xfrm>
            <a:off x="4648201" y="2057400"/>
            <a:ext cx="4303889" cy="3766961"/>
          </a:xfrm>
        </p:spPr>
        <p:txBody>
          <a:bodyPr/>
          <a:lstStyle/>
          <a:p>
            <a:pPr marL="17780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499" y="152401"/>
            <a:ext cx="3771900" cy="21579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4525" y="2051166"/>
            <a:ext cx="4277565" cy="4044834"/>
          </a:xfrm>
          <a:prstGeom prst="rect">
            <a:avLst/>
          </a:prstGeom>
        </p:spPr>
      </p:pic>
    </p:spTree>
    <p:extLst>
      <p:ext uri="{BB962C8B-B14F-4D97-AF65-F5344CB8AC3E}">
        <p14:creationId xmlns:p14="http://schemas.microsoft.com/office/powerpoint/2010/main" val="813319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92500"/>
          </a:bodyPr>
          <a:lstStyle/>
          <a:p>
            <a:pPr marL="0" indent="0">
              <a:buNone/>
            </a:pPr>
            <a:r>
              <a:rPr lang="en-US" b="1" dirty="0" smtClean="0">
                <a:solidFill>
                  <a:schemeClr val="bg1"/>
                </a:solidFill>
              </a:rPr>
              <a:t>Community Sponsorships</a:t>
            </a:r>
            <a:endParaRPr lang="en-US" dirty="0" smtClean="0">
              <a:solidFill>
                <a:schemeClr val="bg1"/>
              </a:solidFill>
            </a:endParaRPr>
          </a:p>
          <a:p>
            <a:r>
              <a:rPr lang="en-US" sz="2400" dirty="0" smtClean="0">
                <a:solidFill>
                  <a:schemeClr val="bg1"/>
                </a:solidFill>
              </a:rPr>
              <a:t>Identify </a:t>
            </a:r>
            <a:r>
              <a:rPr lang="en-US" sz="2400" dirty="0">
                <a:solidFill>
                  <a:schemeClr val="bg1"/>
                </a:solidFill>
              </a:rPr>
              <a:t>what we </a:t>
            </a:r>
            <a:r>
              <a:rPr lang="en-US" sz="2400" dirty="0" smtClean="0">
                <a:solidFill>
                  <a:schemeClr val="bg1"/>
                </a:solidFill>
              </a:rPr>
              <a:t>need</a:t>
            </a:r>
            <a:endParaRPr lang="en-US" sz="2400" dirty="0">
              <a:solidFill>
                <a:schemeClr val="bg1"/>
              </a:solidFill>
            </a:endParaRPr>
          </a:p>
          <a:p>
            <a:r>
              <a:rPr lang="en-US" sz="2400" dirty="0" smtClean="0">
                <a:solidFill>
                  <a:schemeClr val="bg1"/>
                </a:solidFill>
              </a:rPr>
              <a:t>Identify potential </a:t>
            </a:r>
            <a:r>
              <a:rPr lang="en-US" sz="2400" dirty="0">
                <a:solidFill>
                  <a:schemeClr val="bg1"/>
                </a:solidFill>
              </a:rPr>
              <a:t>sponsors and donors</a:t>
            </a:r>
          </a:p>
          <a:p>
            <a:r>
              <a:rPr lang="en-US" sz="2400" dirty="0" smtClean="0">
                <a:solidFill>
                  <a:schemeClr val="bg1"/>
                </a:solidFill>
              </a:rPr>
              <a:t>Write </a:t>
            </a:r>
            <a:r>
              <a:rPr lang="en-US" sz="2400" dirty="0">
                <a:solidFill>
                  <a:schemeClr val="bg1"/>
                </a:solidFill>
              </a:rPr>
              <a:t>grants</a:t>
            </a:r>
          </a:p>
          <a:p>
            <a:r>
              <a:rPr lang="en-US" sz="2400" dirty="0">
                <a:solidFill>
                  <a:schemeClr val="bg1"/>
                </a:solidFill>
              </a:rPr>
              <a:t>R</a:t>
            </a:r>
            <a:r>
              <a:rPr lang="en-US" sz="2400" dirty="0" smtClean="0">
                <a:solidFill>
                  <a:schemeClr val="bg1"/>
                </a:solidFill>
              </a:rPr>
              <a:t>eceive </a:t>
            </a:r>
            <a:r>
              <a:rPr lang="en-US" sz="2400" dirty="0">
                <a:solidFill>
                  <a:schemeClr val="bg1"/>
                </a:solidFill>
              </a:rPr>
              <a:t>donations of time, </a:t>
            </a:r>
            <a:r>
              <a:rPr lang="en-US" sz="2400" dirty="0" smtClean="0">
                <a:solidFill>
                  <a:schemeClr val="bg1"/>
                </a:solidFill>
              </a:rPr>
              <a:t>industry “talent” equipment </a:t>
            </a:r>
            <a:r>
              <a:rPr lang="en-US" sz="2400" dirty="0">
                <a:solidFill>
                  <a:schemeClr val="bg1"/>
                </a:solidFill>
              </a:rPr>
              <a:t>and money</a:t>
            </a:r>
          </a:p>
          <a:p>
            <a:r>
              <a:rPr lang="en-US" sz="2400" dirty="0" smtClean="0">
                <a:solidFill>
                  <a:schemeClr val="bg1"/>
                </a:solidFill>
              </a:rPr>
              <a:t>Demonstrate  a commitment </a:t>
            </a:r>
            <a:r>
              <a:rPr lang="en-US" sz="2400" dirty="0">
                <a:solidFill>
                  <a:schemeClr val="bg1"/>
                </a:solidFill>
              </a:rPr>
              <a:t>to quality education in the Green Bay area </a:t>
            </a:r>
          </a:p>
          <a:p>
            <a:pPr marL="0" indent="0">
              <a:buNone/>
            </a:pPr>
            <a:endParaRPr lang="en-US" sz="2400" dirty="0">
              <a:solidFill>
                <a:schemeClr val="accent6">
                  <a:lumMod val="75000"/>
                </a:schemeClr>
              </a:solidFill>
            </a:endParaRPr>
          </a:p>
        </p:txBody>
      </p:sp>
      <p:sp>
        <p:nvSpPr>
          <p:cNvPr id="6" name="Text Placeholder 5"/>
          <p:cNvSpPr>
            <a:spLocks noGrp="1"/>
          </p:cNvSpPr>
          <p:nvPr>
            <p:ph type="body" idx="2"/>
          </p:nvPr>
        </p:nvSpPr>
        <p:spPr/>
        <p:txBody>
          <a:bodyPr/>
          <a:lstStyle/>
          <a:p>
            <a:pPr marL="17780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754" y="76200"/>
            <a:ext cx="4323646" cy="160020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537" y="1524000"/>
            <a:ext cx="4038599" cy="4572000"/>
          </a:xfrm>
          <a:prstGeom prst="rect">
            <a:avLst/>
          </a:prstGeom>
        </p:spPr>
      </p:pic>
    </p:spTree>
    <p:extLst>
      <p:ext uri="{BB962C8B-B14F-4D97-AF65-F5344CB8AC3E}">
        <p14:creationId xmlns:p14="http://schemas.microsoft.com/office/powerpoint/2010/main" val="3728064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38" y="4639694"/>
            <a:ext cx="4084313" cy="516337"/>
          </a:xfrm>
        </p:spPr>
        <p:txBody>
          <a:bodyPr>
            <a:noAutofit/>
          </a:bodyPr>
          <a:lstStyle/>
          <a:p>
            <a:pPr algn="ctr"/>
            <a:r>
              <a:rPr lang="en-US" dirty="0" smtClean="0">
                <a:solidFill>
                  <a:schemeClr val="accent6">
                    <a:lumMod val="75000"/>
                  </a:schemeClr>
                </a:solidFill>
              </a:rPr>
              <a:t/>
            </a:r>
            <a:br>
              <a:rPr lang="en-US" dirty="0" smtClean="0">
                <a:solidFill>
                  <a:schemeClr val="accent6">
                    <a:lumMod val="75000"/>
                  </a:schemeClr>
                </a:solidFill>
              </a:rPr>
            </a:br>
            <a:r>
              <a:rPr lang="en-US" dirty="0">
                <a:solidFill>
                  <a:schemeClr val="accent6">
                    <a:lumMod val="75000"/>
                  </a:schemeClr>
                </a:solidFill>
              </a:rPr>
              <a:t/>
            </a:r>
            <a:br>
              <a:rPr lang="en-US" dirty="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r>
              <a:rPr lang="en-US" dirty="0">
                <a:solidFill>
                  <a:schemeClr val="accent6">
                    <a:lumMod val="75000"/>
                  </a:schemeClr>
                </a:solidFill>
              </a:rPr>
              <a:t/>
            </a:r>
            <a:br>
              <a:rPr lang="en-US" dirty="0">
                <a:solidFill>
                  <a:schemeClr val="accent6">
                    <a:lumMod val="75000"/>
                  </a:schemeClr>
                </a:solidFill>
              </a:rPr>
            </a:br>
            <a:r>
              <a:rPr lang="en-US" dirty="0" smtClean="0">
                <a:solidFill>
                  <a:schemeClr val="accent6">
                    <a:lumMod val="75000"/>
                  </a:schemeClr>
                </a:solidFill>
              </a:rPr>
              <a:t/>
            </a:r>
            <a:br>
              <a:rPr lang="en-US" dirty="0" smtClean="0">
                <a:solidFill>
                  <a:schemeClr val="accent6">
                    <a:lumMod val="75000"/>
                  </a:schemeClr>
                </a:solidFill>
              </a:rPr>
            </a:br>
            <a:endParaRPr lang="en-US" dirty="0">
              <a:solidFill>
                <a:schemeClr val="bg1"/>
              </a:solidFill>
            </a:endParaRP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533400" y="1600201"/>
            <a:ext cx="8153400" cy="2057400"/>
          </a:xfrm>
        </p:spPr>
      </p:pic>
      <p:sp>
        <p:nvSpPr>
          <p:cNvPr id="3" name="TextBox 2"/>
          <p:cNvSpPr txBox="1"/>
          <p:nvPr/>
        </p:nvSpPr>
        <p:spPr>
          <a:xfrm>
            <a:off x="609600" y="446325"/>
            <a:ext cx="7295444" cy="1015663"/>
          </a:xfrm>
          <a:prstGeom prst="rect">
            <a:avLst/>
          </a:prstGeom>
          <a:noFill/>
        </p:spPr>
        <p:txBody>
          <a:bodyPr wrap="square" rtlCol="0">
            <a:spAutoFit/>
          </a:bodyPr>
          <a:lstStyle/>
          <a:p>
            <a:r>
              <a:rPr lang="en-US" sz="4000" dirty="0"/>
              <a:t>Technology Hallway </a:t>
            </a:r>
            <a:endParaRPr lang="en-US" sz="4000" dirty="0" smtClean="0"/>
          </a:p>
          <a:p>
            <a:r>
              <a:rPr lang="en-US" sz="2000" dirty="0" smtClean="0"/>
              <a:t>Green </a:t>
            </a:r>
            <a:r>
              <a:rPr lang="en-US" sz="2000" dirty="0"/>
              <a:t>Bay </a:t>
            </a:r>
            <a:r>
              <a:rPr lang="en-US" sz="2000" dirty="0" smtClean="0"/>
              <a:t>West </a:t>
            </a:r>
            <a:r>
              <a:rPr lang="en-US" sz="2000" dirty="0"/>
              <a:t>High School</a:t>
            </a:r>
          </a:p>
        </p:txBody>
      </p:sp>
      <p:pic>
        <p:nvPicPr>
          <p:cNvPr id="8" name="Picture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09600" y="3612981"/>
            <a:ext cx="8001000" cy="2864019"/>
          </a:xfrm>
          <a:prstGeom prst="rect">
            <a:avLst/>
          </a:prstGeom>
          <a:solidFill>
            <a:schemeClr val="tx2">
              <a:tint val="40000"/>
            </a:schemeClr>
          </a:solidFill>
          <a:effectLst>
            <a:outerShdw blurRad="88900" sx="103000" sy="103000" algn="ctr" rotWithShape="0">
              <a:prstClr val="black">
                <a:alpha val="32000"/>
              </a:prstClr>
            </a:outerShdw>
            <a:softEdge rad="127000"/>
          </a:effectLst>
        </p:spPr>
      </p:pic>
    </p:spTree>
    <p:extLst>
      <p:ext uri="{BB962C8B-B14F-4D97-AF65-F5344CB8AC3E}">
        <p14:creationId xmlns:p14="http://schemas.microsoft.com/office/powerpoint/2010/main" val="2553624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779" y="228601"/>
            <a:ext cx="6852355" cy="1676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7114" y="2054084"/>
            <a:ext cx="4383421" cy="2922944"/>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4456" y="3548174"/>
            <a:ext cx="3435618" cy="2290933"/>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112" y="2054085"/>
            <a:ext cx="2224885" cy="3336569"/>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6178118" y="5300498"/>
            <a:ext cx="2514600" cy="1077218"/>
          </a:xfrm>
          <a:prstGeom prst="rect">
            <a:avLst/>
          </a:prstGeom>
          <a:noFill/>
        </p:spPr>
        <p:txBody>
          <a:bodyPr wrap="square" rtlCol="0">
            <a:spAutoFit/>
          </a:bodyPr>
          <a:lstStyle/>
          <a:p>
            <a:pPr algn="ctr"/>
            <a:r>
              <a:rPr lang="en-US" sz="3200" b="1" dirty="0" smtClean="0">
                <a:solidFill>
                  <a:schemeClr val="bg1"/>
                </a:solidFill>
              </a:rPr>
              <a:t>Our Future Workforce</a:t>
            </a:r>
            <a:endParaRPr lang="en-US" sz="3200" b="1" dirty="0">
              <a:solidFill>
                <a:schemeClr val="bg1"/>
              </a:solidFill>
            </a:endParaRPr>
          </a:p>
        </p:txBody>
      </p:sp>
    </p:spTree>
    <p:extLst>
      <p:ext uri="{BB962C8B-B14F-4D97-AF65-F5344CB8AC3E}">
        <p14:creationId xmlns:p14="http://schemas.microsoft.com/office/powerpoint/2010/main" val="4102310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0"/>
            <a:ext cx="7924800" cy="1752600"/>
          </a:xfrm>
        </p:spPr>
        <p:txBody>
          <a:bodyPr/>
          <a:lstStyle/>
          <a:p>
            <a:r>
              <a:rPr lang="en-US" dirty="0" smtClean="0">
                <a:solidFill>
                  <a:schemeClr val="tx1"/>
                </a:solidFill>
              </a:rPr>
              <a:t>Why Partnerships Support ACP</a:t>
            </a:r>
            <a:endParaRPr lang="en-US" dirty="0">
              <a:solidFill>
                <a:schemeClr val="tx1"/>
              </a:solidFill>
            </a:endParaRPr>
          </a:p>
        </p:txBody>
      </p:sp>
    </p:spTree>
    <p:extLst>
      <p:ext uri="{BB962C8B-B14F-4D97-AF65-F5344CB8AC3E}">
        <p14:creationId xmlns:p14="http://schemas.microsoft.com/office/powerpoint/2010/main" val="3669628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066800"/>
            <a:ext cx="8001000" cy="5029200"/>
          </a:xfrm>
        </p:spPr>
        <p:txBody>
          <a:bodyPr>
            <a:normAutofit/>
          </a:bodyPr>
          <a:lstStyle/>
          <a:p>
            <a:pPr marL="0" indent="0">
              <a:buNone/>
            </a:pPr>
            <a:endParaRPr lang="en-US" sz="4800" dirty="0" smtClean="0"/>
          </a:p>
          <a:p>
            <a:pPr marL="0" indent="0">
              <a:buNone/>
            </a:pPr>
            <a:endParaRPr lang="en-US" sz="4800" dirty="0"/>
          </a:p>
          <a:p>
            <a:pPr marL="0" indent="0" algn="ctr">
              <a:buNone/>
            </a:pPr>
            <a:r>
              <a:rPr lang="en-US" sz="7200" dirty="0" smtClean="0"/>
              <a:t>Thank you! </a:t>
            </a:r>
            <a:endParaRPr lang="en-US" sz="7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l="25273" t="9058" r="9851"/>
          <a:stretch>
            <a:fillRect/>
          </a:stretch>
        </p:blipFill>
        <p:spPr bwMode="auto">
          <a:xfrm>
            <a:off x="36910" y="-6350"/>
            <a:ext cx="90678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4037411" y="771525"/>
            <a:ext cx="3266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latin typeface="Calibri" pitchFamily="34" charset="0"/>
                <a:ea typeface="ヒラギノ角ゴ ProN W3"/>
                <a:cs typeface="ヒラギノ角ゴ ProN W3"/>
              </a:rPr>
              <a:t>Growing Wisconsin’s Talent Pool</a:t>
            </a:r>
          </a:p>
        </p:txBody>
      </p:sp>
      <p:sp>
        <p:nvSpPr>
          <p:cNvPr id="3076" name="Subtitle 2"/>
          <p:cNvSpPr txBox="1">
            <a:spLocks/>
          </p:cNvSpPr>
          <p:nvPr/>
        </p:nvSpPr>
        <p:spPr bwMode="auto">
          <a:xfrm>
            <a:off x="1599010" y="5765800"/>
            <a:ext cx="297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20000"/>
              </a:spcBef>
              <a:buClr>
                <a:srgbClr val="BA3E48"/>
              </a:buClr>
              <a:buFont typeface="Arial" pitchFamily="34" charset="0"/>
              <a:buChar char="•"/>
            </a:pPr>
            <a:r>
              <a:rPr lang="en-US" altLang="en-US">
                <a:solidFill>
                  <a:srgbClr val="282A32"/>
                </a:solidFill>
                <a:latin typeface="Arial Rounded MT Bold" pitchFamily="34" charset="0"/>
              </a:rPr>
              <a:t>A Competitive Wisconsin </a:t>
            </a:r>
          </a:p>
          <a:p>
            <a:pPr algn="r" eaLnBrk="1" hangingPunct="1">
              <a:spcBef>
                <a:spcPct val="20000"/>
              </a:spcBef>
              <a:buClr>
                <a:srgbClr val="BA3E48"/>
              </a:buClr>
              <a:buFont typeface="Arial" pitchFamily="34" charset="0"/>
              <a:buChar char="•"/>
            </a:pPr>
            <a:r>
              <a:rPr lang="en-US" altLang="en-US" b="1">
                <a:solidFill>
                  <a:srgbClr val="800000"/>
                </a:solidFill>
                <a:latin typeface="Arial Rounded MT Bold" pitchFamily="34" charset="0"/>
              </a:rPr>
              <a:t>BE BOLD </a:t>
            </a:r>
            <a:r>
              <a:rPr lang="en-US" altLang="en-US">
                <a:solidFill>
                  <a:srgbClr val="282A32"/>
                </a:solidFill>
                <a:latin typeface="Arial Rounded MT Bold" pitchFamily="34" charset="0"/>
              </a:rPr>
              <a:t>initiative</a:t>
            </a:r>
          </a:p>
        </p:txBody>
      </p:sp>
      <p:pic>
        <p:nvPicPr>
          <p:cNvPr id="3077" name="Picture 9"/>
          <p:cNvPicPr>
            <a:picLocks noChangeAspect="1"/>
          </p:cNvPicPr>
          <p:nvPr/>
        </p:nvPicPr>
        <p:blipFill>
          <a:blip r:embed="rId4">
            <a:extLst>
              <a:ext uri="{28A0092B-C50C-407E-A947-70E740481C1C}">
                <a14:useLocalDpi xmlns:a14="http://schemas.microsoft.com/office/drawing/2010/main" val="0"/>
              </a:ext>
            </a:extLst>
          </a:blip>
          <a:srcRect r="67931" b="23743"/>
          <a:stretch>
            <a:fillRect/>
          </a:stretch>
        </p:blipFill>
        <p:spPr bwMode="auto">
          <a:xfrm>
            <a:off x="483596" y="5599112"/>
            <a:ext cx="1944291"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l="75641" t="76657" r="3847" b="3716"/>
          <a:stretch>
            <a:fillRect/>
          </a:stretch>
        </p:blipFill>
        <p:spPr bwMode="auto">
          <a:xfrm>
            <a:off x="7061597" y="5876925"/>
            <a:ext cx="914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50489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78744" y="138113"/>
            <a:ext cx="6172200" cy="457200"/>
          </a:xfrm>
        </p:spPr>
        <p:txBody>
          <a:bodyPr>
            <a:normAutofit fontScale="90000"/>
          </a:bodyPr>
          <a:lstStyle/>
          <a:p>
            <a:pPr eaLnBrk="1" hangingPunct="1"/>
            <a:r>
              <a:rPr lang="en-US" altLang="en-US" sz="3200" dirty="0"/>
              <a:t>The BE BOLD 2 Supply/Demand Study</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52465"/>
            <a:ext cx="8534400" cy="60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482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171350"/>
              </p:ext>
            </p:extLst>
          </p:nvPr>
        </p:nvGraphicFramePr>
        <p:xfrm>
          <a:off x="152401" y="228605"/>
          <a:ext cx="5257798" cy="6505304"/>
        </p:xfrm>
        <a:graphic>
          <a:graphicData uri="http://schemas.openxmlformats.org/drawingml/2006/table">
            <a:tbl>
              <a:tblPr firstRow="1" firstCol="1" bandRow="1">
                <a:tableStyleId>{5C22544A-7EE6-4342-B048-85BDC9FD1C3A}</a:tableStyleId>
              </a:tblPr>
              <a:tblGrid>
                <a:gridCol w="4236637"/>
                <a:gridCol w="1021161"/>
              </a:tblGrid>
              <a:tr h="447610">
                <a:tc>
                  <a:txBody>
                    <a:bodyPr/>
                    <a:lstStyle/>
                    <a:p>
                      <a:pPr marL="0" marR="0">
                        <a:lnSpc>
                          <a:spcPct val="115000"/>
                        </a:lnSpc>
                        <a:spcBef>
                          <a:spcPts val="0"/>
                        </a:spcBef>
                        <a:spcAft>
                          <a:spcPts val="0"/>
                        </a:spcAft>
                      </a:pPr>
                      <a:r>
                        <a:rPr lang="en-US" sz="1200" dirty="0">
                          <a:solidFill>
                            <a:schemeClr val="bg1"/>
                          </a:solidFill>
                          <a:effectLst/>
                          <a:latin typeface="Georgia" panose="02040502050405020303" pitchFamily="18" charset="0"/>
                        </a:rPr>
                        <a:t>Occupational Category</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dirty="0" smtClean="0">
                          <a:effectLst/>
                          <a:latin typeface="Georgia" panose="02040502050405020303" pitchFamily="18" charset="0"/>
                        </a:rPr>
                        <a:t>View </a:t>
                      </a:r>
                      <a:r>
                        <a:rPr lang="en-US" sz="1200" dirty="0">
                          <a:effectLst/>
                          <a:latin typeface="Georgia" panose="02040502050405020303" pitchFamily="18" charset="0"/>
                        </a:rPr>
                        <a:t>Jobs </a:t>
                      </a:r>
                      <a:endParaRPr lang="en-US" sz="1200" dirty="0">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2"/>
                        </a:rPr>
                        <a:t>Architecture and </a:t>
                      </a:r>
                      <a:r>
                        <a:rPr lang="en-US" sz="1200" u="none" strike="noStrike" dirty="0" smtClean="0">
                          <a:solidFill>
                            <a:schemeClr val="bg1"/>
                          </a:solidFill>
                          <a:effectLst/>
                          <a:latin typeface="Georgia" panose="02040502050405020303" pitchFamily="18" charset="0"/>
                          <a:hlinkClick r:id="rId2"/>
                        </a:rPr>
                        <a:t>Engineering</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2388</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3"/>
                        </a:rPr>
                        <a:t>Arts, Design, Entertainment, Sports, and </a:t>
                      </a:r>
                      <a:r>
                        <a:rPr lang="en-US" sz="1200" u="none" strike="noStrike" dirty="0" smtClean="0">
                          <a:solidFill>
                            <a:schemeClr val="bg1"/>
                          </a:solidFill>
                          <a:effectLst/>
                          <a:latin typeface="Georgia" panose="02040502050405020303" pitchFamily="18" charset="0"/>
                          <a:hlinkClick r:id="rId3"/>
                        </a:rPr>
                        <a:t>Media</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776</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4"/>
                        </a:rPr>
                        <a:t>Building and Grounds Cleaning </a:t>
                      </a:r>
                      <a:r>
                        <a:rPr lang="en-US" sz="1200" u="none" strike="noStrike" dirty="0" smtClean="0">
                          <a:solidFill>
                            <a:schemeClr val="bg1"/>
                          </a:solidFill>
                          <a:effectLst/>
                          <a:latin typeface="Georgia" panose="02040502050405020303" pitchFamily="18" charset="0"/>
                          <a:hlinkClick r:id="rId4"/>
                        </a:rPr>
                        <a:t>&amp; Maintenance</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1465</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5"/>
                        </a:rPr>
                        <a:t>Business and Financial </a:t>
                      </a:r>
                      <a:r>
                        <a:rPr lang="en-US" sz="1200" u="none" strike="noStrike" dirty="0" smtClean="0">
                          <a:solidFill>
                            <a:schemeClr val="bg1"/>
                          </a:solidFill>
                          <a:effectLst/>
                          <a:latin typeface="Georgia" panose="02040502050405020303" pitchFamily="18" charset="0"/>
                          <a:hlinkClick r:id="rId5"/>
                        </a:rPr>
                        <a:t>Operations</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3263</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6"/>
                        </a:rPr>
                        <a:t>Community and Social </a:t>
                      </a:r>
                      <a:r>
                        <a:rPr lang="en-US" sz="1200" u="none" strike="noStrike" dirty="0" smtClean="0">
                          <a:solidFill>
                            <a:schemeClr val="bg1"/>
                          </a:solidFill>
                          <a:effectLst/>
                          <a:latin typeface="Georgia" panose="02040502050405020303" pitchFamily="18" charset="0"/>
                          <a:hlinkClick r:id="rId6"/>
                        </a:rPr>
                        <a:t>Services</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1164</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7"/>
                        </a:rPr>
                        <a:t>Computer and </a:t>
                      </a:r>
                      <a:r>
                        <a:rPr lang="en-US" sz="1200" u="none" strike="noStrike" dirty="0" smtClean="0">
                          <a:solidFill>
                            <a:schemeClr val="bg1"/>
                          </a:solidFill>
                          <a:effectLst/>
                          <a:latin typeface="Georgia" panose="02040502050405020303" pitchFamily="18" charset="0"/>
                          <a:hlinkClick r:id="rId7"/>
                        </a:rPr>
                        <a:t>Mathematical</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2930</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8"/>
                        </a:rPr>
                        <a:t>Construction and </a:t>
                      </a:r>
                      <a:r>
                        <a:rPr lang="en-US" sz="1200" u="none" strike="noStrike" dirty="0" smtClean="0">
                          <a:solidFill>
                            <a:schemeClr val="bg1"/>
                          </a:solidFill>
                          <a:effectLst/>
                          <a:latin typeface="Georgia" panose="02040502050405020303" pitchFamily="18" charset="0"/>
                          <a:hlinkClick r:id="rId8"/>
                        </a:rPr>
                        <a:t>Extraction</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976</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9"/>
                        </a:rPr>
                        <a:t>Education, Training, and </a:t>
                      </a:r>
                      <a:r>
                        <a:rPr lang="en-US" sz="1200" u="none" strike="noStrike" dirty="0" smtClean="0">
                          <a:solidFill>
                            <a:schemeClr val="bg1"/>
                          </a:solidFill>
                          <a:effectLst/>
                          <a:latin typeface="Georgia" panose="02040502050405020303" pitchFamily="18" charset="0"/>
                          <a:hlinkClick r:id="rId9"/>
                        </a:rPr>
                        <a:t>Library</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903</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10"/>
                        </a:rPr>
                        <a:t>Farming, Fishing, and </a:t>
                      </a:r>
                      <a:r>
                        <a:rPr lang="en-US" sz="1200" u="none" strike="noStrike" dirty="0" smtClean="0">
                          <a:solidFill>
                            <a:schemeClr val="bg1"/>
                          </a:solidFill>
                          <a:effectLst/>
                          <a:latin typeface="Georgia" panose="02040502050405020303" pitchFamily="18" charset="0"/>
                          <a:hlinkClick r:id="rId10"/>
                        </a:rPr>
                        <a:t>Forestry</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48</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11"/>
                        </a:rPr>
                        <a:t>Food Preparation and Serving </a:t>
                      </a:r>
                      <a:r>
                        <a:rPr lang="en-US" sz="1200" u="none" strike="noStrike" dirty="0" smtClean="0">
                          <a:solidFill>
                            <a:schemeClr val="bg1"/>
                          </a:solidFill>
                          <a:effectLst/>
                          <a:latin typeface="Georgia" panose="02040502050405020303" pitchFamily="18" charset="0"/>
                          <a:hlinkClick r:id="rId11"/>
                        </a:rPr>
                        <a:t>Related</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4578</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12"/>
                        </a:rPr>
                        <a:t>Healthcare Practitioners and </a:t>
                      </a:r>
                      <a:r>
                        <a:rPr lang="en-US" sz="1200" u="none" strike="noStrike" dirty="0" smtClean="0">
                          <a:solidFill>
                            <a:schemeClr val="bg1"/>
                          </a:solidFill>
                          <a:effectLst/>
                          <a:latin typeface="Georgia" panose="02040502050405020303" pitchFamily="18" charset="0"/>
                          <a:hlinkClick r:id="rId12"/>
                        </a:rPr>
                        <a:t>Technical</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7495</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13"/>
                        </a:rPr>
                        <a:t>Healthcare </a:t>
                      </a:r>
                      <a:r>
                        <a:rPr lang="en-US" sz="1200" u="none" strike="noStrike" dirty="0" smtClean="0">
                          <a:solidFill>
                            <a:schemeClr val="bg1"/>
                          </a:solidFill>
                          <a:effectLst/>
                          <a:latin typeface="Georgia" panose="02040502050405020303" pitchFamily="18" charset="0"/>
                          <a:hlinkClick r:id="rId13"/>
                        </a:rPr>
                        <a:t>Support</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2208</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14"/>
                        </a:rPr>
                        <a:t>Installation, Maintenance, and </a:t>
                      </a:r>
                      <a:r>
                        <a:rPr lang="en-US" sz="1200" u="none" strike="noStrike" dirty="0" smtClean="0">
                          <a:solidFill>
                            <a:schemeClr val="bg1"/>
                          </a:solidFill>
                          <a:effectLst/>
                          <a:latin typeface="Georgia" panose="02040502050405020303" pitchFamily="18" charset="0"/>
                          <a:hlinkClick r:id="rId14"/>
                        </a:rPr>
                        <a:t>Repair</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2282</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15"/>
                        </a:rPr>
                        <a:t>Legal Occupations</a:t>
                      </a:r>
                      <a:r>
                        <a:rPr lang="en-US" sz="1200" dirty="0">
                          <a:solidFill>
                            <a:schemeClr val="bg1"/>
                          </a:solidFill>
                          <a:effectLst/>
                          <a:latin typeface="Georgia" panose="02040502050405020303" pitchFamily="18" charset="0"/>
                        </a:rPr>
                        <a:t> </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108</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16"/>
                        </a:rPr>
                        <a:t>Life, Physical, and Social </a:t>
                      </a:r>
                      <a:r>
                        <a:rPr lang="en-US" sz="1200" u="none" strike="noStrike" dirty="0" smtClean="0">
                          <a:solidFill>
                            <a:schemeClr val="bg1"/>
                          </a:solidFill>
                          <a:effectLst/>
                          <a:latin typeface="Georgia" panose="02040502050405020303" pitchFamily="18" charset="0"/>
                          <a:hlinkClick r:id="rId16"/>
                        </a:rPr>
                        <a:t>Science</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931</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17"/>
                        </a:rPr>
                        <a:t>Management Occupations</a:t>
                      </a:r>
                      <a:r>
                        <a:rPr lang="en-US" sz="1200" dirty="0">
                          <a:solidFill>
                            <a:schemeClr val="bg1"/>
                          </a:solidFill>
                          <a:effectLst/>
                          <a:latin typeface="Georgia" panose="02040502050405020303" pitchFamily="18" charset="0"/>
                        </a:rPr>
                        <a:t> </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4106</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18"/>
                        </a:rPr>
                        <a:t>Military Specific Occupations</a:t>
                      </a:r>
                      <a:r>
                        <a:rPr lang="en-US" sz="1200" dirty="0">
                          <a:solidFill>
                            <a:schemeClr val="bg1"/>
                          </a:solidFill>
                          <a:effectLst/>
                          <a:latin typeface="Georgia" panose="02040502050405020303" pitchFamily="18" charset="0"/>
                        </a:rPr>
                        <a:t> </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11</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19"/>
                        </a:rPr>
                        <a:t>Office and Administrative </a:t>
                      </a:r>
                      <a:r>
                        <a:rPr lang="en-US" sz="1200" u="none" strike="noStrike" dirty="0" smtClean="0">
                          <a:solidFill>
                            <a:schemeClr val="bg1"/>
                          </a:solidFill>
                          <a:effectLst/>
                          <a:latin typeface="Georgia" panose="02040502050405020303" pitchFamily="18" charset="0"/>
                          <a:hlinkClick r:id="rId19"/>
                        </a:rPr>
                        <a:t>Support</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6606</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20"/>
                        </a:rPr>
                        <a:t>Personal Care and Service Occupations</a:t>
                      </a:r>
                      <a:r>
                        <a:rPr lang="en-US" sz="1200" dirty="0">
                          <a:solidFill>
                            <a:schemeClr val="bg1"/>
                          </a:solidFill>
                          <a:effectLst/>
                          <a:latin typeface="Georgia" panose="02040502050405020303" pitchFamily="18" charset="0"/>
                        </a:rPr>
                        <a:t> </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1108</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21"/>
                        </a:rPr>
                        <a:t>Production Occupations</a:t>
                      </a:r>
                      <a:r>
                        <a:rPr lang="en-US" sz="1200" dirty="0">
                          <a:solidFill>
                            <a:schemeClr val="bg1"/>
                          </a:solidFill>
                          <a:effectLst/>
                          <a:latin typeface="Georgia" panose="02040502050405020303" pitchFamily="18" charset="0"/>
                        </a:rPr>
                        <a:t> </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4886</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22"/>
                        </a:rPr>
                        <a:t>Protective Service Occupations</a:t>
                      </a:r>
                      <a:r>
                        <a:rPr lang="en-US" sz="1200" dirty="0">
                          <a:solidFill>
                            <a:schemeClr val="bg1"/>
                          </a:solidFill>
                          <a:effectLst/>
                          <a:latin typeface="Georgia" panose="02040502050405020303" pitchFamily="18" charset="0"/>
                        </a:rPr>
                        <a:t> </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738</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23"/>
                        </a:rPr>
                        <a:t>Sales and Related Occupations</a:t>
                      </a:r>
                      <a:r>
                        <a:rPr lang="en-US" sz="1200" dirty="0">
                          <a:solidFill>
                            <a:schemeClr val="bg1"/>
                          </a:solidFill>
                          <a:effectLst/>
                          <a:latin typeface="Georgia" panose="02040502050405020303" pitchFamily="18" charset="0"/>
                        </a:rPr>
                        <a:t> </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8147</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r h="258834">
                <a:tc>
                  <a:txBody>
                    <a:bodyPr/>
                    <a:lstStyle/>
                    <a:p>
                      <a:pPr marL="0" marR="0">
                        <a:lnSpc>
                          <a:spcPct val="115000"/>
                        </a:lnSpc>
                        <a:spcBef>
                          <a:spcPts val="0"/>
                        </a:spcBef>
                        <a:spcAft>
                          <a:spcPts val="0"/>
                        </a:spcAft>
                      </a:pPr>
                      <a:r>
                        <a:rPr lang="en-US" sz="1200" u="none" strike="noStrike" dirty="0">
                          <a:solidFill>
                            <a:schemeClr val="bg1"/>
                          </a:solidFill>
                          <a:effectLst/>
                          <a:latin typeface="Georgia" panose="02040502050405020303" pitchFamily="18" charset="0"/>
                          <a:hlinkClick r:id="rId24"/>
                        </a:rPr>
                        <a:t>Transportation and Material </a:t>
                      </a:r>
                      <a:r>
                        <a:rPr lang="en-US" sz="1200" u="none" strike="noStrike" dirty="0" smtClean="0">
                          <a:solidFill>
                            <a:schemeClr val="bg1"/>
                          </a:solidFill>
                          <a:effectLst/>
                          <a:latin typeface="Georgia" panose="02040502050405020303" pitchFamily="18" charset="0"/>
                          <a:hlinkClick r:id="rId24"/>
                        </a:rPr>
                        <a:t>Moving</a:t>
                      </a:r>
                      <a:endParaRPr lang="en-US" sz="1200" dirty="0">
                        <a:solidFill>
                          <a:schemeClr val="bg1"/>
                        </a:solidFill>
                        <a:effectLst/>
                        <a:latin typeface="Georgia" panose="02040502050405020303" pitchFamily="18" charset="0"/>
                        <a:ea typeface="Calibri"/>
                        <a:cs typeface="Times New Roman"/>
                      </a:endParaRPr>
                    </a:p>
                  </a:txBody>
                  <a:tcPr marL="26533" marR="26533" marT="26533" marB="26533" anchor="ctr">
                    <a:solidFill>
                      <a:schemeClr val="tx1"/>
                    </a:solidFill>
                  </a:tcPr>
                </a:tc>
                <a:tc>
                  <a:txBody>
                    <a:bodyPr/>
                    <a:lstStyle/>
                    <a:p>
                      <a:pPr marL="0" marR="0" algn="ctr">
                        <a:lnSpc>
                          <a:spcPct val="115000"/>
                        </a:lnSpc>
                        <a:spcBef>
                          <a:spcPts val="0"/>
                        </a:spcBef>
                        <a:spcAft>
                          <a:spcPts val="0"/>
                        </a:spcAft>
                      </a:pPr>
                      <a:r>
                        <a:rPr lang="en-US" sz="1200" b="1" u="none" strike="noStrike" dirty="0" smtClean="0">
                          <a:solidFill>
                            <a:schemeClr val="bg1"/>
                          </a:solidFill>
                          <a:effectLst/>
                          <a:latin typeface="Georgia" panose="02040502050405020303" pitchFamily="18" charset="0"/>
                        </a:rPr>
                        <a:t>4083</a:t>
                      </a:r>
                      <a:endParaRPr lang="en-US" sz="1200" b="1" dirty="0">
                        <a:solidFill>
                          <a:schemeClr val="bg1"/>
                        </a:solidFill>
                        <a:effectLst/>
                        <a:latin typeface="Georgia" panose="02040502050405020303" pitchFamily="18" charset="0"/>
                        <a:ea typeface="Calibri"/>
                        <a:cs typeface="Times New Roman"/>
                      </a:endParaRPr>
                    </a:p>
                  </a:txBody>
                  <a:tcPr marL="26533" marR="26533" marT="26533" marB="26533" anchor="ctr"/>
                </a:tc>
              </a:tr>
            </a:tbl>
          </a:graphicData>
        </a:graphic>
      </p:graphicFrame>
      <p:sp>
        <p:nvSpPr>
          <p:cNvPr id="3" name="TextBox 2"/>
          <p:cNvSpPr txBox="1"/>
          <p:nvPr/>
        </p:nvSpPr>
        <p:spPr>
          <a:xfrm>
            <a:off x="5562600" y="609599"/>
            <a:ext cx="3276600" cy="5786199"/>
          </a:xfrm>
          <a:prstGeom prst="rect">
            <a:avLst/>
          </a:prstGeom>
          <a:noFill/>
        </p:spPr>
        <p:txBody>
          <a:bodyPr wrap="square" rtlCol="0">
            <a:spAutoFit/>
          </a:bodyPr>
          <a:lstStyle/>
          <a:p>
            <a:pPr algn="ctr"/>
            <a:r>
              <a:rPr lang="en-US" sz="2800" b="1" dirty="0" smtClean="0">
                <a:solidFill>
                  <a:srgbClr val="002060"/>
                </a:solidFill>
                <a:effectLst>
                  <a:outerShdw blurRad="38100" dist="38100" dir="2700000" algn="tl">
                    <a:srgbClr val="000000">
                      <a:alpha val="43137"/>
                    </a:srgbClr>
                  </a:outerShdw>
                </a:effectLst>
                <a:latin typeface="Georgia" panose="02040502050405020303" pitchFamily="18" charset="0"/>
              </a:rPr>
              <a:t>Job Orders</a:t>
            </a:r>
          </a:p>
          <a:p>
            <a:pPr algn="ctr">
              <a:spcBef>
                <a:spcPts val="1200"/>
              </a:spcBef>
            </a:pPr>
            <a:r>
              <a:rPr lang="en-US" sz="2800" b="1" dirty="0">
                <a:solidFill>
                  <a:srgbClr val="002060"/>
                </a:solidFill>
                <a:effectLst>
                  <a:outerShdw blurRad="38100" dist="38100" dir="2700000" algn="tl">
                    <a:srgbClr val="000000">
                      <a:alpha val="43137"/>
                    </a:srgbClr>
                  </a:outerShdw>
                </a:effectLst>
                <a:latin typeface="Georgia" panose="02040502050405020303" pitchFamily="18" charset="0"/>
              </a:rPr>
              <a:t>i</a:t>
            </a:r>
            <a:r>
              <a:rPr lang="en-US" sz="2800" b="1" dirty="0" smtClean="0">
                <a:solidFill>
                  <a:srgbClr val="002060"/>
                </a:solidFill>
                <a:effectLst>
                  <a:outerShdw blurRad="38100" dist="38100" dir="2700000" algn="tl">
                    <a:srgbClr val="000000">
                      <a:alpha val="43137"/>
                    </a:srgbClr>
                  </a:outerShdw>
                </a:effectLst>
                <a:latin typeface="Georgia" panose="02040502050405020303" pitchFamily="18" charset="0"/>
              </a:rPr>
              <a:t>n Wisconsin </a:t>
            </a:r>
          </a:p>
          <a:p>
            <a:pPr algn="ctr">
              <a:spcBef>
                <a:spcPts val="1200"/>
              </a:spcBef>
            </a:pPr>
            <a:r>
              <a:rPr lang="en-US" sz="2400" b="1" dirty="0" smtClean="0">
                <a:solidFill>
                  <a:srgbClr val="002060"/>
                </a:solidFill>
                <a:effectLst>
                  <a:outerShdw blurRad="38100" dist="38100" dir="2700000" algn="tl">
                    <a:srgbClr val="000000">
                      <a:alpha val="43137"/>
                    </a:srgbClr>
                  </a:outerShdw>
                </a:effectLst>
                <a:latin typeface="Georgia" panose="02040502050405020303" pitchFamily="18" charset="0"/>
              </a:rPr>
              <a:t>November 1, 2016</a:t>
            </a:r>
          </a:p>
          <a:p>
            <a:endParaRPr lang="en-US" sz="2800" dirty="0" smtClean="0">
              <a:latin typeface="Georgia" panose="02040502050405020303" pitchFamily="18" charset="0"/>
            </a:endParaRPr>
          </a:p>
          <a:p>
            <a:endParaRPr lang="en-US" sz="2800" dirty="0">
              <a:latin typeface="Georgia" panose="02040502050405020303" pitchFamily="18" charset="0"/>
            </a:endParaRPr>
          </a:p>
          <a:p>
            <a:endParaRPr lang="en-US" sz="2800" dirty="0" smtClean="0">
              <a:latin typeface="Georgia" panose="02040502050405020303" pitchFamily="18" charset="0"/>
            </a:endParaRPr>
          </a:p>
          <a:p>
            <a:endParaRPr lang="en-US" sz="2800" dirty="0">
              <a:latin typeface="Georgia" panose="02040502050405020303" pitchFamily="18" charset="0"/>
            </a:endParaRPr>
          </a:p>
          <a:p>
            <a:endParaRPr lang="en-US" sz="2800" dirty="0" smtClean="0">
              <a:latin typeface="Georgia" panose="02040502050405020303" pitchFamily="18" charset="0"/>
            </a:endParaRPr>
          </a:p>
          <a:p>
            <a:endParaRPr lang="en-US" sz="2800" dirty="0">
              <a:latin typeface="Georgia" panose="02040502050405020303" pitchFamily="18" charset="0"/>
            </a:endParaRPr>
          </a:p>
          <a:p>
            <a:endParaRPr lang="en-US" sz="2800" dirty="0" smtClean="0">
              <a:latin typeface="Georgia" panose="02040502050405020303" pitchFamily="18" charset="0"/>
            </a:endParaRPr>
          </a:p>
          <a:p>
            <a:endParaRPr lang="en-US" sz="2800" dirty="0">
              <a:latin typeface="Georgia" panose="02040502050405020303" pitchFamily="18" charset="0"/>
            </a:endParaRPr>
          </a:p>
          <a:p>
            <a:endParaRPr lang="en-US" sz="2800" dirty="0">
              <a:latin typeface="Georgia" panose="02040502050405020303" pitchFamily="18" charset="0"/>
            </a:endParaRPr>
          </a:p>
          <a:p>
            <a:pPr algn="ctr"/>
            <a:r>
              <a:rPr lang="en-US" dirty="0" smtClean="0">
                <a:latin typeface="Georgia" panose="02040502050405020303" pitchFamily="18" charset="0"/>
              </a:rPr>
              <a:t>JobCenterofWisconsin.com</a:t>
            </a:r>
          </a:p>
        </p:txBody>
      </p:sp>
      <p:pic>
        <p:nvPicPr>
          <p:cNvPr id="4" name="Picture 3"/>
          <p:cNvPicPr>
            <a:picLocks noChangeAspect="1"/>
          </p:cNvPicPr>
          <p:nvPr/>
        </p:nvPicPr>
        <p:blipFill>
          <a:blip r:embed="rId25"/>
          <a:stretch>
            <a:fillRect/>
          </a:stretch>
        </p:blipFill>
        <p:spPr>
          <a:xfrm>
            <a:off x="5867400" y="3464379"/>
            <a:ext cx="2438400" cy="2438400"/>
          </a:xfrm>
          <a:prstGeom prst="rect">
            <a:avLst/>
          </a:prstGeom>
        </p:spPr>
      </p:pic>
    </p:spTree>
    <p:extLst>
      <p:ext uri="{BB962C8B-B14F-4D97-AF65-F5344CB8AC3E}">
        <p14:creationId xmlns:p14="http://schemas.microsoft.com/office/powerpoint/2010/main" val="3660975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085" y="128458"/>
            <a:ext cx="1937903" cy="784830"/>
          </a:xfrm>
          <a:prstGeom prst="rect">
            <a:avLst/>
          </a:prstGeom>
          <a:noFill/>
        </p:spPr>
        <p:txBody>
          <a:bodyPr wrap="none" rtlCol="0">
            <a:spAutoFit/>
          </a:bodyPr>
          <a:lstStyle/>
          <a:p>
            <a:r>
              <a:rPr lang="en-US" sz="2800" b="1" u="sng" dirty="0">
                <a:solidFill>
                  <a:srgbClr val="C00000"/>
                </a:solidFill>
              </a:rPr>
              <a:t>Demand</a:t>
            </a:r>
          </a:p>
          <a:p>
            <a:r>
              <a:rPr lang="en-US" sz="1700" dirty="0" smtClean="0"/>
              <a:t>(Driver Industries)</a:t>
            </a:r>
            <a:endParaRPr lang="en-US" sz="1700" dirty="0"/>
          </a:p>
        </p:txBody>
      </p:sp>
      <p:sp>
        <p:nvSpPr>
          <p:cNvPr id="5" name="TextBox 4"/>
          <p:cNvSpPr txBox="1"/>
          <p:nvPr/>
        </p:nvSpPr>
        <p:spPr>
          <a:xfrm>
            <a:off x="7450388" y="128458"/>
            <a:ext cx="1175322" cy="800219"/>
          </a:xfrm>
          <a:prstGeom prst="rect">
            <a:avLst/>
          </a:prstGeom>
          <a:noFill/>
        </p:spPr>
        <p:txBody>
          <a:bodyPr wrap="none" rtlCol="0">
            <a:spAutoFit/>
          </a:bodyPr>
          <a:lstStyle/>
          <a:p>
            <a:pPr algn="r"/>
            <a:r>
              <a:rPr lang="en-US" sz="2800" b="1" i="1" u="sng" dirty="0">
                <a:solidFill>
                  <a:srgbClr val="C00000"/>
                </a:solidFill>
              </a:rPr>
              <a:t>Supply</a:t>
            </a:r>
            <a:endParaRPr lang="en-US" sz="2800" b="1" i="1" dirty="0">
              <a:solidFill>
                <a:srgbClr val="C00000"/>
              </a:solidFill>
            </a:endParaRPr>
          </a:p>
          <a:p>
            <a:pPr algn="r"/>
            <a:endParaRPr lang="en-US" dirty="0"/>
          </a:p>
        </p:txBody>
      </p:sp>
      <p:sp>
        <p:nvSpPr>
          <p:cNvPr id="8" name="TextBox 7"/>
          <p:cNvSpPr txBox="1"/>
          <p:nvPr/>
        </p:nvSpPr>
        <p:spPr>
          <a:xfrm>
            <a:off x="2609403" y="10020"/>
            <a:ext cx="3583225" cy="369332"/>
          </a:xfrm>
          <a:prstGeom prst="rect">
            <a:avLst/>
          </a:prstGeom>
          <a:noFill/>
        </p:spPr>
        <p:txBody>
          <a:bodyPr wrap="none" rtlCol="0">
            <a:spAutoFit/>
          </a:bodyPr>
          <a:lstStyle/>
          <a:p>
            <a:pPr algn="ctr"/>
            <a:r>
              <a:rPr lang="en-US" b="1" u="sng" dirty="0" smtClean="0"/>
              <a:t>Career  Pathways in NEW North</a:t>
            </a:r>
            <a:endParaRPr lang="en-US" b="1" u="sng" dirty="0"/>
          </a:p>
        </p:txBody>
      </p:sp>
      <p:sp>
        <p:nvSpPr>
          <p:cNvPr id="9" name="TextBox 8"/>
          <p:cNvSpPr txBox="1"/>
          <p:nvPr/>
        </p:nvSpPr>
        <p:spPr>
          <a:xfrm>
            <a:off x="278463" y="832263"/>
            <a:ext cx="2438400" cy="5509200"/>
          </a:xfrm>
          <a:prstGeom prst="rect">
            <a:avLst/>
          </a:prstGeom>
          <a:noFill/>
        </p:spPr>
        <p:txBody>
          <a:bodyPr wrap="square" rtlCol="0">
            <a:spAutoFit/>
          </a:bodyPr>
          <a:lstStyle/>
          <a:p>
            <a:r>
              <a:rPr lang="en-US" sz="1600" dirty="0" smtClean="0"/>
              <a:t>Manufacturing</a:t>
            </a:r>
          </a:p>
          <a:p>
            <a:r>
              <a:rPr lang="en-US" sz="1600" dirty="0" smtClean="0"/>
              <a:t>   Food Processing</a:t>
            </a:r>
          </a:p>
          <a:p>
            <a:r>
              <a:rPr lang="en-US" sz="1600" dirty="0" smtClean="0"/>
              <a:t>   Metal Fabrication</a:t>
            </a:r>
          </a:p>
          <a:p>
            <a:r>
              <a:rPr lang="en-US" sz="1600" dirty="0"/>
              <a:t> </a:t>
            </a:r>
            <a:r>
              <a:rPr lang="en-US" sz="1600" dirty="0" smtClean="0"/>
              <a:t>  Paper</a:t>
            </a:r>
          </a:p>
          <a:p>
            <a:r>
              <a:rPr lang="en-US" sz="1600" dirty="0" smtClean="0"/>
              <a:t>   Plastics</a:t>
            </a:r>
          </a:p>
          <a:p>
            <a:r>
              <a:rPr lang="en-US" sz="1600" dirty="0" smtClean="0"/>
              <a:t>   Packaging</a:t>
            </a:r>
          </a:p>
          <a:p>
            <a:endParaRPr lang="en-US" sz="1600" dirty="0"/>
          </a:p>
          <a:p>
            <a:r>
              <a:rPr lang="en-US" sz="1600" dirty="0" smtClean="0"/>
              <a:t>Engineering</a:t>
            </a:r>
          </a:p>
          <a:p>
            <a:r>
              <a:rPr lang="en-US" sz="1600" dirty="0"/>
              <a:t> </a:t>
            </a:r>
            <a:r>
              <a:rPr lang="en-US" sz="1600" dirty="0" smtClean="0"/>
              <a:t>  Industrial</a:t>
            </a:r>
          </a:p>
          <a:p>
            <a:r>
              <a:rPr lang="en-US" sz="1600" dirty="0" smtClean="0"/>
              <a:t>   Mechanical</a:t>
            </a:r>
          </a:p>
          <a:p>
            <a:r>
              <a:rPr lang="en-US" sz="1600" dirty="0"/>
              <a:t> </a:t>
            </a:r>
            <a:r>
              <a:rPr lang="en-US" sz="1600" dirty="0" smtClean="0"/>
              <a:t>  Electrical</a:t>
            </a:r>
          </a:p>
          <a:p>
            <a:endParaRPr lang="en-US" sz="1600" dirty="0"/>
          </a:p>
          <a:p>
            <a:r>
              <a:rPr lang="en-US" sz="1600" dirty="0" smtClean="0"/>
              <a:t>Healthcare</a:t>
            </a:r>
          </a:p>
          <a:p>
            <a:endParaRPr lang="en-US" sz="1600" dirty="0"/>
          </a:p>
          <a:p>
            <a:r>
              <a:rPr lang="en-US" sz="1600" dirty="0" smtClean="0"/>
              <a:t>Transportation/</a:t>
            </a:r>
          </a:p>
          <a:p>
            <a:r>
              <a:rPr lang="en-US" sz="1600" dirty="0" smtClean="0"/>
              <a:t>Logistics</a:t>
            </a:r>
          </a:p>
          <a:p>
            <a:endParaRPr lang="en-US" sz="1600" dirty="0"/>
          </a:p>
          <a:p>
            <a:r>
              <a:rPr lang="en-US" sz="1600" dirty="0" smtClean="0"/>
              <a:t>Insurance/Finance</a:t>
            </a:r>
          </a:p>
          <a:p>
            <a:endParaRPr lang="en-US" sz="1600" dirty="0"/>
          </a:p>
          <a:p>
            <a:r>
              <a:rPr lang="en-US" sz="1600" dirty="0" smtClean="0"/>
              <a:t>Information Technology</a:t>
            </a:r>
          </a:p>
          <a:p>
            <a:endParaRPr lang="en-US" sz="1600" dirty="0"/>
          </a:p>
          <a:p>
            <a:r>
              <a:rPr lang="en-US" sz="1600" dirty="0" smtClean="0"/>
              <a:t>Sales</a:t>
            </a:r>
          </a:p>
        </p:txBody>
      </p:sp>
      <p:sp>
        <p:nvSpPr>
          <p:cNvPr id="6" name="TextBox 5"/>
          <p:cNvSpPr txBox="1"/>
          <p:nvPr/>
        </p:nvSpPr>
        <p:spPr>
          <a:xfrm>
            <a:off x="4709315" y="1141263"/>
            <a:ext cx="698898" cy="4832092"/>
          </a:xfrm>
          <a:prstGeom prst="rect">
            <a:avLst/>
          </a:prstGeom>
          <a:noFill/>
          <a:ln w="3175">
            <a:solidFill>
              <a:schemeClr val="tx1"/>
            </a:solidFill>
          </a:ln>
        </p:spPr>
        <p:txBody>
          <a:bodyPr wrap="square" rtlCol="0">
            <a:spAutoFit/>
          </a:bodyPr>
          <a:lstStyle/>
          <a:p>
            <a:pPr algn="ctr"/>
            <a:endParaRPr lang="en-US" sz="1400" b="1" dirty="0" smtClean="0"/>
          </a:p>
          <a:p>
            <a:pPr algn="ctr"/>
            <a:r>
              <a:rPr lang="en-US" sz="1400" b="1" dirty="0" smtClean="0"/>
              <a:t>E</a:t>
            </a:r>
            <a:endParaRPr lang="en-US" sz="1400" b="1" dirty="0"/>
          </a:p>
          <a:p>
            <a:pPr algn="ctr"/>
            <a:r>
              <a:rPr lang="en-US" sz="1400" b="1" dirty="0"/>
              <a:t>m</a:t>
            </a:r>
          </a:p>
          <a:p>
            <a:pPr algn="ctr"/>
            <a:r>
              <a:rPr lang="en-US" sz="1400" b="1" dirty="0"/>
              <a:t>p</a:t>
            </a:r>
          </a:p>
          <a:p>
            <a:pPr algn="ctr"/>
            <a:r>
              <a:rPr lang="en-US" sz="1400" b="1" dirty="0"/>
              <a:t>l</a:t>
            </a:r>
          </a:p>
          <a:p>
            <a:pPr algn="ctr"/>
            <a:r>
              <a:rPr lang="en-US" sz="1400" b="1" dirty="0"/>
              <a:t>o</a:t>
            </a:r>
          </a:p>
          <a:p>
            <a:pPr algn="ctr"/>
            <a:r>
              <a:rPr lang="en-US" sz="1400" b="1" dirty="0"/>
              <a:t>y</a:t>
            </a:r>
          </a:p>
          <a:p>
            <a:pPr algn="ctr"/>
            <a:r>
              <a:rPr lang="en-US" sz="1400" b="1" dirty="0"/>
              <a:t>a</a:t>
            </a:r>
          </a:p>
          <a:p>
            <a:pPr algn="ctr"/>
            <a:r>
              <a:rPr lang="en-US" sz="1400" b="1" dirty="0"/>
              <a:t>b</a:t>
            </a:r>
          </a:p>
          <a:p>
            <a:pPr algn="ctr"/>
            <a:r>
              <a:rPr lang="en-US" sz="1400" b="1" dirty="0" err="1"/>
              <a:t>i</a:t>
            </a:r>
            <a:endParaRPr lang="en-US" sz="1400" b="1" dirty="0"/>
          </a:p>
          <a:p>
            <a:pPr algn="ctr"/>
            <a:r>
              <a:rPr lang="en-US" sz="1400" b="1" dirty="0"/>
              <a:t>l</a:t>
            </a:r>
          </a:p>
          <a:p>
            <a:pPr algn="ctr"/>
            <a:r>
              <a:rPr lang="en-US" sz="1400" b="1" dirty="0"/>
              <a:t>i</a:t>
            </a:r>
          </a:p>
          <a:p>
            <a:pPr algn="ctr"/>
            <a:r>
              <a:rPr lang="en-US" sz="1400" b="1" dirty="0"/>
              <a:t>t</a:t>
            </a:r>
          </a:p>
          <a:p>
            <a:pPr algn="ctr"/>
            <a:r>
              <a:rPr lang="en-US" sz="1400" b="1" dirty="0"/>
              <a:t>y</a:t>
            </a:r>
          </a:p>
          <a:p>
            <a:pPr algn="ctr"/>
            <a:endParaRPr lang="en-US" sz="1400" b="1" dirty="0"/>
          </a:p>
          <a:p>
            <a:pPr algn="ctr"/>
            <a:r>
              <a:rPr lang="en-US" sz="1400" b="1" dirty="0"/>
              <a:t>S</a:t>
            </a:r>
          </a:p>
          <a:p>
            <a:pPr algn="ctr"/>
            <a:r>
              <a:rPr lang="en-US" sz="1400" b="1" dirty="0"/>
              <a:t>k</a:t>
            </a:r>
          </a:p>
          <a:p>
            <a:pPr algn="ctr"/>
            <a:r>
              <a:rPr lang="en-US" sz="1400" b="1" dirty="0"/>
              <a:t>i</a:t>
            </a:r>
          </a:p>
          <a:p>
            <a:pPr algn="ctr"/>
            <a:r>
              <a:rPr lang="en-US" sz="1400" b="1" dirty="0"/>
              <a:t>l</a:t>
            </a:r>
          </a:p>
          <a:p>
            <a:pPr algn="ctr"/>
            <a:r>
              <a:rPr lang="en-US" sz="1400" b="1" dirty="0"/>
              <a:t>l</a:t>
            </a:r>
          </a:p>
          <a:p>
            <a:pPr algn="ctr"/>
            <a:r>
              <a:rPr lang="en-US" sz="1400" b="1" dirty="0"/>
              <a:t>s</a:t>
            </a:r>
          </a:p>
          <a:p>
            <a:pPr algn="ctr"/>
            <a:endParaRPr lang="en-US" sz="1400" dirty="0"/>
          </a:p>
        </p:txBody>
      </p:sp>
      <p:sp>
        <p:nvSpPr>
          <p:cNvPr id="10" name="Rectangle 9"/>
          <p:cNvSpPr/>
          <p:nvPr/>
        </p:nvSpPr>
        <p:spPr>
          <a:xfrm>
            <a:off x="6039081" y="213710"/>
            <a:ext cx="1428750" cy="6555641"/>
          </a:xfrm>
          <a:prstGeom prst="rect">
            <a:avLst/>
          </a:prstGeom>
        </p:spPr>
        <p:txBody>
          <a:bodyPr wrap="square">
            <a:spAutoFit/>
          </a:bodyPr>
          <a:lstStyle/>
          <a:p>
            <a:r>
              <a:rPr lang="en-US" sz="1200" dirty="0"/>
              <a:t>Algoma</a:t>
            </a:r>
          </a:p>
          <a:p>
            <a:r>
              <a:rPr lang="en-US" sz="1200" dirty="0"/>
              <a:t>Ashwaubenon</a:t>
            </a:r>
          </a:p>
          <a:p>
            <a:r>
              <a:rPr lang="en-US" sz="1200" dirty="0"/>
              <a:t>Bonduel</a:t>
            </a:r>
          </a:p>
          <a:p>
            <a:r>
              <a:rPr lang="en-US" sz="1200" dirty="0"/>
              <a:t>Cedar Grove/Belgium</a:t>
            </a:r>
          </a:p>
          <a:p>
            <a:r>
              <a:rPr lang="en-US" sz="1200" dirty="0"/>
              <a:t>Crivitz</a:t>
            </a:r>
          </a:p>
          <a:p>
            <a:r>
              <a:rPr lang="en-US" sz="1200" dirty="0"/>
              <a:t>Denmark</a:t>
            </a:r>
          </a:p>
          <a:p>
            <a:r>
              <a:rPr lang="en-US" sz="1200" dirty="0"/>
              <a:t>Elkhart Lake/Glenbeulah</a:t>
            </a:r>
          </a:p>
          <a:p>
            <a:r>
              <a:rPr lang="en-US" sz="1200" dirty="0"/>
              <a:t>Gibraltar</a:t>
            </a:r>
          </a:p>
          <a:p>
            <a:r>
              <a:rPr lang="en-US" sz="1200" dirty="0"/>
              <a:t>Goodman/Armstrong Creek</a:t>
            </a:r>
          </a:p>
          <a:p>
            <a:r>
              <a:rPr lang="en-US" sz="1200" dirty="0"/>
              <a:t>Gresham</a:t>
            </a:r>
          </a:p>
          <a:p>
            <a:r>
              <a:rPr lang="en-US" sz="1200" dirty="0"/>
              <a:t>Howards Grove</a:t>
            </a:r>
          </a:p>
          <a:p>
            <a:r>
              <a:rPr lang="en-US" sz="1200" dirty="0"/>
              <a:t>Kaukauna</a:t>
            </a:r>
          </a:p>
          <a:p>
            <a:r>
              <a:rPr lang="en-US" sz="1200" dirty="0"/>
              <a:t>Kiel</a:t>
            </a:r>
          </a:p>
          <a:p>
            <a:r>
              <a:rPr lang="en-US" sz="1200" dirty="0"/>
              <a:t>Kohler</a:t>
            </a:r>
          </a:p>
          <a:p>
            <a:r>
              <a:rPr lang="en-US" sz="1200" dirty="0"/>
              <a:t>Little Chute</a:t>
            </a:r>
          </a:p>
          <a:p>
            <a:r>
              <a:rPr lang="en-US" sz="1200" dirty="0"/>
              <a:t>Manitowoc</a:t>
            </a:r>
          </a:p>
          <a:p>
            <a:r>
              <a:rPr lang="en-US" sz="1200" dirty="0"/>
              <a:t>Menominee Indian</a:t>
            </a:r>
          </a:p>
          <a:p>
            <a:r>
              <a:rPr lang="en-US" sz="1200" dirty="0"/>
              <a:t>Niagara</a:t>
            </a:r>
          </a:p>
          <a:p>
            <a:r>
              <a:rPr lang="en-US" sz="1200" dirty="0"/>
              <a:t>Oconto Falls</a:t>
            </a:r>
          </a:p>
          <a:p>
            <a:r>
              <a:rPr lang="en-US" sz="1200" dirty="0"/>
              <a:t>Oostburg</a:t>
            </a:r>
          </a:p>
          <a:p>
            <a:r>
              <a:rPr lang="en-US" sz="1200" dirty="0"/>
              <a:t>Plymouth</a:t>
            </a:r>
          </a:p>
          <a:p>
            <a:r>
              <a:rPr lang="en-US" sz="1200" dirty="0"/>
              <a:t>Random Lake</a:t>
            </a:r>
          </a:p>
          <a:p>
            <a:r>
              <a:rPr lang="en-US" sz="1200" dirty="0"/>
              <a:t>Sevastopol</a:t>
            </a:r>
          </a:p>
          <a:p>
            <a:r>
              <a:rPr lang="en-US" sz="1200" dirty="0"/>
              <a:t>Shawano</a:t>
            </a:r>
          </a:p>
          <a:p>
            <a:r>
              <a:rPr lang="en-US" sz="1200" dirty="0"/>
              <a:t>Sheboygan Falls</a:t>
            </a:r>
          </a:p>
          <a:p>
            <a:r>
              <a:rPr lang="en-US" sz="1200" dirty="0"/>
              <a:t>Southern Door</a:t>
            </a:r>
          </a:p>
          <a:p>
            <a:r>
              <a:rPr lang="en-US" sz="1200" dirty="0"/>
              <a:t>Tigerton</a:t>
            </a:r>
          </a:p>
          <a:p>
            <a:r>
              <a:rPr lang="en-US" sz="1200" dirty="0"/>
              <a:t>Suring</a:t>
            </a:r>
          </a:p>
          <a:p>
            <a:r>
              <a:rPr lang="en-US" sz="1200" dirty="0"/>
              <a:t>Valders</a:t>
            </a:r>
          </a:p>
          <a:p>
            <a:r>
              <a:rPr lang="en-US" sz="1200" dirty="0"/>
              <a:t>Wausaukee</a:t>
            </a:r>
          </a:p>
          <a:p>
            <a:r>
              <a:rPr lang="en-US" sz="1200" dirty="0"/>
              <a:t>Wittenberg-Birnamwood</a:t>
            </a:r>
          </a:p>
        </p:txBody>
      </p:sp>
      <p:sp>
        <p:nvSpPr>
          <p:cNvPr id="11" name="Rectangle 10"/>
          <p:cNvSpPr/>
          <p:nvPr/>
        </p:nvSpPr>
        <p:spPr>
          <a:xfrm>
            <a:off x="7283144" y="756029"/>
            <a:ext cx="1512178" cy="6001643"/>
          </a:xfrm>
          <a:prstGeom prst="rect">
            <a:avLst/>
          </a:prstGeom>
        </p:spPr>
        <p:txBody>
          <a:bodyPr wrap="square">
            <a:spAutoFit/>
          </a:bodyPr>
          <a:lstStyle/>
          <a:p>
            <a:pPr algn="r"/>
            <a:r>
              <a:rPr lang="en-US" sz="1200" dirty="0"/>
              <a:t>Appleton</a:t>
            </a:r>
          </a:p>
          <a:p>
            <a:pPr algn="r"/>
            <a:r>
              <a:rPr lang="en-US" sz="1200" dirty="0"/>
              <a:t>Beecher/Dunbar/Pembine</a:t>
            </a:r>
          </a:p>
          <a:p>
            <a:pPr algn="r"/>
            <a:r>
              <a:rPr lang="en-US" sz="1200" dirty="0"/>
              <a:t>Bowler</a:t>
            </a:r>
          </a:p>
          <a:p>
            <a:pPr algn="r"/>
            <a:r>
              <a:rPr lang="en-US" sz="1200" dirty="0"/>
              <a:t>Coleman</a:t>
            </a:r>
          </a:p>
          <a:p>
            <a:pPr algn="r"/>
            <a:r>
              <a:rPr lang="en-US" sz="1200" dirty="0"/>
              <a:t>De Pere</a:t>
            </a:r>
          </a:p>
          <a:p>
            <a:pPr algn="r"/>
            <a:r>
              <a:rPr lang="en-US" sz="1200" dirty="0"/>
              <a:t>Florence</a:t>
            </a:r>
          </a:p>
          <a:p>
            <a:pPr algn="r"/>
            <a:r>
              <a:rPr lang="en-US" sz="1200" dirty="0"/>
              <a:t>Freedom</a:t>
            </a:r>
          </a:p>
          <a:p>
            <a:pPr algn="r"/>
            <a:r>
              <a:rPr lang="en-US" sz="1200" dirty="0"/>
              <a:t>Gillett</a:t>
            </a:r>
          </a:p>
          <a:p>
            <a:pPr algn="r"/>
            <a:r>
              <a:rPr lang="en-US" sz="1200" dirty="0"/>
              <a:t>Green Bay</a:t>
            </a:r>
          </a:p>
          <a:p>
            <a:pPr algn="r"/>
            <a:r>
              <a:rPr lang="en-US" sz="1200" dirty="0"/>
              <a:t>Hortonville</a:t>
            </a:r>
          </a:p>
          <a:p>
            <a:pPr algn="r"/>
            <a:r>
              <a:rPr lang="en-US" sz="1200" dirty="0"/>
              <a:t>Howard-Suamico</a:t>
            </a:r>
          </a:p>
          <a:p>
            <a:pPr algn="r"/>
            <a:r>
              <a:rPr lang="en-US" sz="1200" dirty="0"/>
              <a:t>Kewaunee</a:t>
            </a:r>
          </a:p>
          <a:p>
            <a:pPr algn="r"/>
            <a:r>
              <a:rPr lang="en-US" sz="1200" dirty="0"/>
              <a:t>Kimberly</a:t>
            </a:r>
          </a:p>
          <a:p>
            <a:pPr algn="r"/>
            <a:r>
              <a:rPr lang="en-US" sz="1200" dirty="0"/>
              <a:t>Lena</a:t>
            </a:r>
          </a:p>
          <a:p>
            <a:pPr algn="r"/>
            <a:r>
              <a:rPr lang="en-US" sz="1200" dirty="0"/>
              <a:t>Luxemburg-Casco</a:t>
            </a:r>
          </a:p>
          <a:p>
            <a:pPr algn="r"/>
            <a:r>
              <a:rPr lang="en-US" sz="1200" dirty="0"/>
              <a:t>Marinette</a:t>
            </a:r>
          </a:p>
          <a:p>
            <a:pPr algn="r"/>
            <a:r>
              <a:rPr lang="en-US" sz="1200" dirty="0"/>
              <a:t>Menominee Tribal</a:t>
            </a:r>
          </a:p>
          <a:p>
            <a:pPr algn="r"/>
            <a:r>
              <a:rPr lang="en-US" sz="1200" dirty="0"/>
              <a:t>Mishicot</a:t>
            </a:r>
          </a:p>
          <a:p>
            <a:pPr algn="r"/>
            <a:r>
              <a:rPr lang="en-US" sz="1200" dirty="0"/>
              <a:t>Oconto</a:t>
            </a:r>
          </a:p>
          <a:p>
            <a:pPr algn="r"/>
            <a:r>
              <a:rPr lang="en-US" sz="1200" dirty="0"/>
              <a:t>Oneida Nation</a:t>
            </a:r>
          </a:p>
          <a:p>
            <a:pPr algn="r"/>
            <a:r>
              <a:rPr lang="en-US" sz="1200" dirty="0"/>
              <a:t>Peshtigo</a:t>
            </a:r>
          </a:p>
          <a:p>
            <a:pPr algn="r"/>
            <a:r>
              <a:rPr lang="en-US" sz="1200" dirty="0"/>
              <a:t>Pulaski</a:t>
            </a:r>
          </a:p>
          <a:p>
            <a:pPr algn="r"/>
            <a:r>
              <a:rPr lang="en-US" sz="1200" dirty="0"/>
              <a:t>Reedville</a:t>
            </a:r>
          </a:p>
          <a:p>
            <a:pPr algn="r"/>
            <a:r>
              <a:rPr lang="en-US" sz="1200" dirty="0"/>
              <a:t>Seymour</a:t>
            </a:r>
          </a:p>
          <a:p>
            <a:pPr algn="r"/>
            <a:r>
              <a:rPr lang="en-US" sz="1200" dirty="0"/>
              <a:t>Sheboygan</a:t>
            </a:r>
          </a:p>
          <a:p>
            <a:pPr algn="r"/>
            <a:r>
              <a:rPr lang="en-US" sz="1200" dirty="0"/>
              <a:t>Shiocton</a:t>
            </a:r>
          </a:p>
          <a:p>
            <a:pPr algn="r"/>
            <a:r>
              <a:rPr lang="en-US" sz="1200" dirty="0"/>
              <a:t>Sturgeon Bay</a:t>
            </a:r>
          </a:p>
          <a:p>
            <a:pPr algn="r"/>
            <a:r>
              <a:rPr lang="en-US" sz="1200" dirty="0"/>
              <a:t>Two Rivers</a:t>
            </a:r>
          </a:p>
          <a:p>
            <a:pPr algn="r"/>
            <a:r>
              <a:rPr lang="en-US" sz="1200" dirty="0"/>
              <a:t>Washington Island</a:t>
            </a:r>
          </a:p>
          <a:p>
            <a:pPr algn="r"/>
            <a:r>
              <a:rPr lang="en-US" sz="1200" dirty="0"/>
              <a:t>West De Pere</a:t>
            </a:r>
          </a:p>
          <a:p>
            <a:pPr algn="r"/>
            <a:r>
              <a:rPr lang="en-US" sz="1200" dirty="0"/>
              <a:t>Wrightstown</a:t>
            </a:r>
          </a:p>
        </p:txBody>
      </p:sp>
      <p:sp>
        <p:nvSpPr>
          <p:cNvPr id="2" name="TextBox 1"/>
          <p:cNvSpPr txBox="1"/>
          <p:nvPr/>
        </p:nvSpPr>
        <p:spPr>
          <a:xfrm>
            <a:off x="2716863" y="1141263"/>
            <a:ext cx="1855137" cy="4832092"/>
          </a:xfrm>
          <a:prstGeom prst="rect">
            <a:avLst/>
          </a:prstGeom>
          <a:noFill/>
          <a:ln>
            <a:solidFill>
              <a:schemeClr val="accent1"/>
            </a:solidFill>
          </a:ln>
        </p:spPr>
        <p:txBody>
          <a:bodyPr wrap="square" rtlCol="0">
            <a:spAutoFit/>
          </a:bodyPr>
          <a:lstStyle/>
          <a:p>
            <a:r>
              <a:rPr lang="en-US" sz="1400" b="1" dirty="0"/>
              <a:t>CESAs</a:t>
            </a:r>
          </a:p>
          <a:p>
            <a:endParaRPr lang="en-US" sz="1400" b="1" dirty="0"/>
          </a:p>
          <a:p>
            <a:r>
              <a:rPr lang="en-US" sz="1400" b="1" dirty="0"/>
              <a:t>Technical Colleges</a:t>
            </a:r>
          </a:p>
          <a:p>
            <a:endParaRPr lang="en-US" sz="1400" b="1" dirty="0"/>
          </a:p>
          <a:p>
            <a:r>
              <a:rPr lang="en-US" sz="1400" b="1" dirty="0"/>
              <a:t>Chambers</a:t>
            </a:r>
          </a:p>
          <a:p>
            <a:endParaRPr lang="en-US" sz="1400" b="1" dirty="0"/>
          </a:p>
          <a:p>
            <a:r>
              <a:rPr lang="en-US" sz="1400" b="1" dirty="0"/>
              <a:t>EDCs</a:t>
            </a:r>
          </a:p>
          <a:p>
            <a:endParaRPr lang="en-US" sz="1400" b="1" dirty="0"/>
          </a:p>
          <a:p>
            <a:r>
              <a:rPr lang="en-US" sz="1400" b="1" dirty="0"/>
              <a:t>DPI</a:t>
            </a:r>
          </a:p>
          <a:p>
            <a:endParaRPr lang="en-US" sz="1400" b="1" dirty="0"/>
          </a:p>
          <a:p>
            <a:r>
              <a:rPr lang="en-US" sz="1400" b="1" dirty="0"/>
              <a:t>Bay Area WDB</a:t>
            </a:r>
          </a:p>
          <a:p>
            <a:endParaRPr lang="en-US" sz="1400" b="1" dirty="0"/>
          </a:p>
          <a:p>
            <a:r>
              <a:rPr lang="en-US" sz="1400" b="1" dirty="0"/>
              <a:t>Youth Apprenticeship</a:t>
            </a:r>
          </a:p>
          <a:p>
            <a:endParaRPr lang="en-US" sz="1400" b="1" dirty="0"/>
          </a:p>
          <a:p>
            <a:r>
              <a:rPr lang="en-US" sz="1400" b="1" dirty="0"/>
              <a:t>Industry Alliances</a:t>
            </a:r>
          </a:p>
          <a:p>
            <a:endParaRPr lang="en-US" sz="1400" b="1" dirty="0"/>
          </a:p>
          <a:p>
            <a:r>
              <a:rPr lang="en-US" sz="1400" b="1" dirty="0"/>
              <a:t>GPS Education</a:t>
            </a:r>
          </a:p>
          <a:p>
            <a:endParaRPr lang="en-US" sz="1400" b="1" dirty="0"/>
          </a:p>
          <a:p>
            <a:r>
              <a:rPr lang="en-US" sz="1400" b="1" dirty="0"/>
              <a:t>Universities</a:t>
            </a:r>
          </a:p>
          <a:p>
            <a:endParaRPr lang="en-US" sz="1400" b="1" dirty="0"/>
          </a:p>
          <a:p>
            <a:r>
              <a:rPr lang="en-US" sz="1400" b="1" dirty="0"/>
              <a:t>Community Orgs</a:t>
            </a:r>
          </a:p>
        </p:txBody>
      </p:sp>
      <p:sp>
        <p:nvSpPr>
          <p:cNvPr id="3" name="Left Arrow 2"/>
          <p:cNvSpPr/>
          <p:nvPr/>
        </p:nvSpPr>
        <p:spPr>
          <a:xfrm>
            <a:off x="2873135" y="462155"/>
            <a:ext cx="2145593"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2806543" y="5991291"/>
            <a:ext cx="2498997" cy="6372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428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2308650519"/>
              </p:ext>
            </p:extLst>
          </p:nvPr>
        </p:nvGraphicFramePr>
        <p:xfrm>
          <a:off x="1314450" y="1828800"/>
          <a:ext cx="6457950" cy="4000500"/>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3"/>
          <p:cNvSpPr>
            <a:spLocks noGrp="1"/>
          </p:cNvSpPr>
          <p:nvPr>
            <p:ph type="dt" sz="half" idx="10"/>
          </p:nvPr>
        </p:nvSpPr>
        <p:spPr>
          <a:prstGeom prst="rect">
            <a:avLst/>
          </a:prstGeom>
        </p:spPr>
        <p:txBody>
          <a:bodyPr/>
          <a:lstStyle>
            <a:lvl1pPr>
              <a:defRPr sz="600">
                <a:solidFill>
                  <a:schemeClr val="bg1"/>
                </a:solidFill>
              </a:defRPr>
            </a:lvl1pPr>
          </a:lstStyle>
          <a:p>
            <a:fld id="{D8090385-9493-4AEE-A8EE-7486B7D1D9BB}" type="datetimeFigureOut">
              <a:rPr lang="en-US" smtClean="0"/>
              <a:pPr/>
              <a:t>12/13/2016</a:t>
            </a:fld>
            <a:endParaRPr lang="en-US" dirty="0"/>
          </a:p>
        </p:txBody>
      </p:sp>
      <p:sp>
        <p:nvSpPr>
          <p:cNvPr id="4" name="Slide Number Placeholder 5"/>
          <p:cNvSpPr>
            <a:spLocks noGrp="1"/>
          </p:cNvSpPr>
          <p:nvPr>
            <p:ph type="sldNum" sz="quarter" idx="12"/>
          </p:nvPr>
        </p:nvSpPr>
        <p:spPr>
          <a:prstGeom prst="rect">
            <a:avLst/>
          </a:prstGeom>
        </p:spPr>
        <p:txBody>
          <a:bodyPr/>
          <a:lstStyle>
            <a:lvl1pPr>
              <a:defRPr sz="675">
                <a:solidFill>
                  <a:schemeClr val="bg1"/>
                </a:solidFill>
              </a:defRPr>
            </a:lvl1pPr>
          </a:lstStyle>
          <a:p>
            <a:pPr algn="r"/>
            <a:fld id="{7DBFB493-0FDF-4B57-BE4F-52A2E9DD0A45}" type="slidenum">
              <a:rPr lang="en-US" smtClean="0"/>
              <a:pPr algn="r"/>
              <a:t>9</a:t>
            </a:fld>
            <a:endParaRPr lang="en-US" dirty="0"/>
          </a:p>
        </p:txBody>
      </p:sp>
      <p:sp>
        <p:nvSpPr>
          <p:cNvPr id="5" name="Title 4"/>
          <p:cNvSpPr>
            <a:spLocks noGrp="1"/>
          </p:cNvSpPr>
          <p:nvPr>
            <p:ph type="title"/>
          </p:nvPr>
        </p:nvSpPr>
        <p:spPr>
          <a:xfrm>
            <a:off x="1143000" y="1200150"/>
            <a:ext cx="6858000" cy="571500"/>
          </a:xfrm>
        </p:spPr>
        <p:txBody>
          <a:bodyPr>
            <a:noAutofit/>
          </a:bodyPr>
          <a:lstStyle/>
          <a:p>
            <a:pPr algn="ctr"/>
            <a:r>
              <a:rPr lang="en-US" sz="4400" kern="300" dirty="0">
                <a:effectLst>
                  <a:outerShdw blurRad="38100" dist="38100" dir="2700000" algn="tl">
                    <a:srgbClr val="000000">
                      <a:alpha val="43137"/>
                    </a:srgbClr>
                  </a:outerShdw>
                </a:effectLst>
                <a:latin typeface="+mj-lt"/>
              </a:rPr>
              <a:t>Northeast WI Manufacturing Industry</a:t>
            </a:r>
            <a:endParaRPr lang="en-US" sz="4400" dirty="0">
              <a:effectLst>
                <a:outerShdw blurRad="38100" dist="38100" dir="2700000" algn="tl">
                  <a:srgbClr val="000000">
                    <a:alpha val="43137"/>
                  </a:srgbClr>
                </a:outerShdw>
              </a:effectLst>
              <a:latin typeface="+mj-lt"/>
            </a:endParaRPr>
          </a:p>
        </p:txBody>
      </p:sp>
      <p:sp>
        <p:nvSpPr>
          <p:cNvPr id="15" name="TextBox 14"/>
          <p:cNvSpPr txBox="1"/>
          <p:nvPr/>
        </p:nvSpPr>
        <p:spPr>
          <a:xfrm>
            <a:off x="4629150" y="2057400"/>
            <a:ext cx="2228850" cy="1292662"/>
          </a:xfrm>
          <a:prstGeom prst="rect">
            <a:avLst/>
          </a:prstGeom>
          <a:noFill/>
        </p:spPr>
        <p:txBody>
          <a:bodyPr wrap="square" rtlCol="0">
            <a:spAutoFit/>
          </a:bodyPr>
          <a:lstStyle/>
          <a:p>
            <a:r>
              <a:rPr lang="en-US" sz="2400" b="1" dirty="0">
                <a:solidFill>
                  <a:schemeClr val="tx2"/>
                </a:solidFill>
                <a:cs typeface="Arial" pitchFamily="34" charset="0"/>
              </a:rPr>
              <a:t>            </a:t>
            </a:r>
            <a:r>
              <a:rPr lang="en-US" b="1" dirty="0">
                <a:solidFill>
                  <a:schemeClr val="bg1"/>
                </a:solidFill>
                <a:cs typeface="Arial" pitchFamily="34" charset="0"/>
              </a:rPr>
              <a:t>23%</a:t>
            </a:r>
          </a:p>
          <a:p>
            <a:pPr algn="ctr"/>
            <a:r>
              <a:rPr lang="en-US" b="1" dirty="0">
                <a:solidFill>
                  <a:schemeClr val="bg1"/>
                </a:solidFill>
                <a:cs typeface="Arial" pitchFamily="34" charset="0"/>
              </a:rPr>
              <a:t>Employed in                   Manufacturing Industry</a:t>
            </a:r>
          </a:p>
        </p:txBody>
      </p:sp>
    </p:spTree>
    <p:extLst>
      <p:ext uri="{BB962C8B-B14F-4D97-AF65-F5344CB8AC3E}">
        <p14:creationId xmlns:p14="http://schemas.microsoft.com/office/powerpoint/2010/main" val="35510048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2A3A41-1071-4D7E-ADFD-E0A431612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General presentation</Template>
  <TotalTime>0</TotalTime>
  <Words>2225</Words>
  <Application>Microsoft Office PowerPoint</Application>
  <PresentationFormat>On-screen Show (4:3)</PresentationFormat>
  <Paragraphs>387</Paragraphs>
  <Slides>40</Slides>
  <Notes>17</Notes>
  <HiddenSlides>0</HiddenSlides>
  <MMClips>2</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4" baseType="lpstr">
      <vt:lpstr>Arial</vt:lpstr>
      <vt:lpstr>Arial Rounded MT Bold</vt:lpstr>
      <vt:lpstr>Calibri</vt:lpstr>
      <vt:lpstr>Constantia</vt:lpstr>
      <vt:lpstr>Georgia</vt:lpstr>
      <vt:lpstr>Harrington</vt:lpstr>
      <vt:lpstr>Lucida Sans</vt:lpstr>
      <vt:lpstr>Times New Roman</vt:lpstr>
      <vt:lpstr>Wingdings</vt:lpstr>
      <vt:lpstr>Wingdings 2</vt:lpstr>
      <vt:lpstr>ヒラギノ明朝 ProN W3</vt:lpstr>
      <vt:lpstr>ヒラギノ角ゴ ProN W3</vt:lpstr>
      <vt:lpstr>Paper</vt:lpstr>
      <vt:lpstr>Worksheet</vt:lpstr>
      <vt:lpstr>Developing Partnerships to Support a Thriving Community  Successful Academic and Career Planning through Collaboration </vt:lpstr>
      <vt:lpstr>Introductions</vt:lpstr>
      <vt:lpstr>Session Description</vt:lpstr>
      <vt:lpstr>Why Partnerships Support ACP</vt:lpstr>
      <vt:lpstr>PowerPoint Presentation</vt:lpstr>
      <vt:lpstr>The BE BOLD 2 Supply/Demand Study</vt:lpstr>
      <vt:lpstr>PowerPoint Presentation</vt:lpstr>
      <vt:lpstr>PowerPoint Presentation</vt:lpstr>
      <vt:lpstr>Northeast WI Manufacturing Industry</vt:lpstr>
      <vt:lpstr>PowerPoint Presentation</vt:lpstr>
      <vt:lpstr>Employees retiring outnumber teen workers for the first time in 60 years.</vt:lpstr>
      <vt:lpstr>2020 Demographics</vt:lpstr>
      <vt:lpstr>Manufacturing Workforce is Significantly Older</vt:lpstr>
      <vt:lpstr>Manufacturing Image</vt:lpstr>
      <vt:lpstr>Green Bay Area Public School  District Mission</vt:lpstr>
      <vt:lpstr>It All Started with One Question</vt:lpstr>
      <vt:lpstr>Understand Workforce Development</vt:lpstr>
      <vt:lpstr>“Anchors” and “Champions”</vt:lpstr>
      <vt:lpstr>How our Partnership Supports the Future Workforce</vt:lpstr>
      <vt:lpstr>PowerPoint Presentation</vt:lpstr>
      <vt:lpstr>PowerPoint Presentation</vt:lpstr>
      <vt:lpstr>PowerPoint Presentation</vt:lpstr>
      <vt:lpstr>PowerPoint Presentation</vt:lpstr>
      <vt:lpstr>PowerPoint Presentation</vt:lpstr>
      <vt:lpstr>NEW Manufacturing Alliance</vt:lpstr>
      <vt:lpstr>How did “Get Real Math” get started and why?</vt:lpstr>
      <vt:lpstr>Collaboration</vt:lpstr>
      <vt:lpstr>When am I ever going to use this?</vt:lpstr>
      <vt:lpstr>PowerPoint Presentation</vt:lpstr>
      <vt:lpstr>Video Premiere 10/4/16</vt:lpstr>
      <vt:lpstr>6 keys to Success</vt:lpstr>
      <vt:lpstr>Website for Videos</vt:lpstr>
      <vt:lpstr>PowerPoint Presentation</vt:lpstr>
      <vt:lpstr>  </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2016-11-03T18:39:35Z</dcterms:created>
  <dcterms:modified xsi:type="dcterms:W3CDTF">2016-12-13T15:46:49Z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TC101079719990</vt:lpwstr>
  </property>
</Properties>
</file>