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3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Arial Black" panose="020B0A04020102020204" pitchFamily="34" charset="0"/>
      <p:bold r:id="rId43"/>
    </p:embeddedFont>
    <p:embeddedFont>
      <p:font typeface="Merriweather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68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9068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04697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0908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3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275" tIns="45650" rIns="91275" bIns="456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5246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86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286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69200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8400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5585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60640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75700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936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59684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3884613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275" tIns="45650" rIns="91275" bIns="456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442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474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45026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71303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84613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275" tIns="45650" rIns="91275" bIns="456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544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561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973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197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7452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41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2151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48059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064145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77971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82885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6559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3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275" tIns="45650" rIns="91275" bIns="456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44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99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157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450" tIns="89450" rIns="89450" bIns="89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71913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90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33400" y="2421401"/>
            <a:ext cx="7854600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lvl="0" indent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Merriweather"/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Merriweather"/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D0E9E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52806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349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7175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5207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596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40062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349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7302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8064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648200" y="1440062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349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7302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8064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52806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90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54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2108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184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645025" y="1394817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90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54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2108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184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60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4953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977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8128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6499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889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4"/>
          </p:nvPr>
        </p:nvSpPr>
        <p:spPr>
          <a:xfrm>
            <a:off x="4645025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60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4953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977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8128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6499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889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533400" y="2421401"/>
            <a:ext cx="7854600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lvl="0" indent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Merriweather"/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Merriweather"/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D0E9E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9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54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2108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184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Merriweather"/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Merriweather"/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D0E9E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528065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85800" y="385764"/>
            <a:ext cx="27432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1257300"/>
            <a:ext cx="27432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508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7619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539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3575050" y="1257300"/>
            <a:ext cx="51117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968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2095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457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5207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8064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 rot="-10484290" flipH="1">
            <a:off x="3174372" y="821969"/>
            <a:ext cx="5240583" cy="310409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500" dir="7500000" sx="98500" sy="100080" kx="100010" ky="100010" algn="tl" rotWithShape="0">
              <a:srgbClr val="000000">
                <a:alpha val="2431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0" name="Shape 130"/>
          <p:cNvSpPr/>
          <p:nvPr/>
        </p:nvSpPr>
        <p:spPr>
          <a:xfrm rot="-10486525" flipH="1">
            <a:off x="8004369" y="4019357"/>
            <a:ext cx="154843" cy="117332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  <a:effectLst>
            <a:outerShdw blurRad="19685" dist="6349" dir="12900000" algn="tl" rotWithShape="0">
              <a:srgbClr val="000000">
                <a:alpha val="4627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09600" y="882746"/>
            <a:ext cx="2212800" cy="11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09600" y="2121587"/>
            <a:ext cx="2209800" cy="16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3081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71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48272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ct val="64998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55892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077200" y="4767262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6" name="Shape 136"/>
          <p:cNvSpPr>
            <a:spLocks noGrp="1"/>
          </p:cNvSpPr>
          <p:nvPr>
            <p:ph type="pic" idx="2"/>
          </p:nvPr>
        </p:nvSpPr>
        <p:spPr>
          <a:xfrm rot="315703">
            <a:off x="3493344" y="891168"/>
            <a:ext cx="4602795" cy="2966049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7175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5207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596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7" name="Shape 137"/>
          <p:cNvSpPr/>
          <p:nvPr/>
        </p:nvSpPr>
        <p:spPr>
          <a:xfrm rot="10800000" flipH="1">
            <a:off x="-9525" y="4362599"/>
            <a:ext cx="9162900" cy="78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8" name="Shape 138"/>
          <p:cNvSpPr/>
          <p:nvPr/>
        </p:nvSpPr>
        <p:spPr>
          <a:xfrm rot="10800000" flipH="1">
            <a:off x="4381500" y="4664999"/>
            <a:ext cx="4762500" cy="478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52806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 rot="5400000">
            <a:off x="2926048" y="-1017240"/>
            <a:ext cx="32919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349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7175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5207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596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 rot="5400000">
            <a:off x="5703599" y="1611600"/>
            <a:ext cx="39090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 rot="5400000">
            <a:off x="1512598" y="-369600"/>
            <a:ext cx="39090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349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7175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5207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596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2" sy="65002" flip="none" algn="tl"/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9525" y="-5357"/>
            <a:ext cx="9162900" cy="780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4381500" y="-5357"/>
            <a:ext cx="4762500" cy="478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52806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349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7175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5207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596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Merriweather"/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Merriweather"/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D0E9E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58" name="Shape 58"/>
          <p:cNvGrpSpPr/>
          <p:nvPr/>
        </p:nvGrpSpPr>
        <p:grpSpPr>
          <a:xfrm>
            <a:off x="-29292" y="-12022"/>
            <a:ext cx="9198081" cy="814725"/>
            <a:chOff x="-29320" y="-1888"/>
            <a:chExt cx="9198081" cy="1086300"/>
          </a:xfrm>
        </p:grpSpPr>
        <p:sp>
          <p:nvSpPr>
            <p:cNvPr id="59" name="Shape 59"/>
            <p:cNvSpPr/>
            <p:nvPr/>
          </p:nvSpPr>
          <p:spPr>
            <a:xfrm rot="-164275">
              <a:off x="-19100" y="216593"/>
              <a:ext cx="9163159" cy="6493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 rot="-164274">
              <a:off x="-14376" y="290052"/>
              <a:ext cx="9175774" cy="5303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2" sy="65002" flip="none" algn="tl"/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-9525" y="-5357"/>
            <a:ext cx="9162900" cy="780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4381500" y="-5357"/>
            <a:ext cx="4762500" cy="478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52806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349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7175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5207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596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3302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50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Merriweather"/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SzPct val="25000"/>
              <a:buFont typeface="Merriweather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" sz="1200" b="0" i="0" u="none" strike="noStrike" cap="none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75" name="Shape 75"/>
          <p:cNvGrpSpPr/>
          <p:nvPr/>
        </p:nvGrpSpPr>
        <p:grpSpPr>
          <a:xfrm>
            <a:off x="-29292" y="-12022"/>
            <a:ext cx="9198081" cy="814725"/>
            <a:chOff x="-29320" y="-1888"/>
            <a:chExt cx="9198081" cy="1086300"/>
          </a:xfrm>
        </p:grpSpPr>
        <p:sp>
          <p:nvSpPr>
            <p:cNvPr id="76" name="Shape 76"/>
            <p:cNvSpPr/>
            <p:nvPr/>
          </p:nvSpPr>
          <p:spPr>
            <a:xfrm rot="-164275">
              <a:off x="-19100" y="216593"/>
              <a:ext cx="9163159" cy="6493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 rot="-164274">
              <a:off x="-14376" y="290052"/>
              <a:ext cx="9175774" cy="5303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pasdwi.org/document/d/1YIwQyZgQYxfX8X0DOotxA7xu-eAwFeNujOaW-re6L04/edit?usp=shari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04800" y="1453001"/>
            <a:ext cx="8156400" cy="1314599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n"/>
              <a:t>Connecting schools, higher education, and businesses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4535000" y="3179801"/>
            <a:ext cx="3446700" cy="375899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2400" b="1">
                <a:latin typeface="Arial Black"/>
                <a:ea typeface="Arial Black"/>
                <a:cs typeface="Arial Black"/>
                <a:sym typeface="Arial Black"/>
              </a:rPr>
              <a:t>December 7</a:t>
            </a:r>
            <a:r>
              <a:rPr lang="en" sz="2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, 2016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675" y="2961199"/>
            <a:ext cx="2096100" cy="206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674143" y="556302"/>
            <a:ext cx="8091000" cy="48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" sz="36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Working Together</a:t>
            </a:r>
            <a:r>
              <a:rPr lang="en" sz="3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</a:p>
        </p:txBody>
      </p:sp>
      <p:sp>
        <p:nvSpPr>
          <p:cNvPr id="159" name="Shape 159"/>
          <p:cNvSpPr/>
          <p:nvPr/>
        </p:nvSpPr>
        <p:spPr>
          <a:xfrm>
            <a:off x="5553275" y="3805433"/>
            <a:ext cx="2332500" cy="115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</a:pPr>
            <a:r>
              <a:rPr lang="en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Crystal Huse</a:t>
            </a:r>
            <a:r>
              <a:rPr lang="en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t,</a:t>
            </a:r>
            <a:r>
              <a:rPr lang="en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Jason LeMay, Courtney McGraw</a:t>
            </a:r>
            <a:r>
              <a:rPr lang="en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&amp; </a:t>
            </a:r>
            <a:r>
              <a:rPr lang="en" b="1" smtClean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Carrie Hirst</a:t>
            </a:r>
            <a:endParaRPr lang="en" b="1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56301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" sz="5000" b="1" i="0" u="none" strike="noStrike" cap="none">
                <a:solidFill>
                  <a:schemeClr val="accent2"/>
                </a:solidFill>
              </a:rPr>
              <a:t>Where to Find Partners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500213"/>
            <a:ext cx="8229600" cy="29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438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Which </a:t>
            </a:r>
            <a:r>
              <a:rPr lang="en" sz="1800" b="1" i="0" u="sng" strike="noStrike" cap="non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teachers and administrators</a:t>
            </a:r>
            <a:r>
              <a:rPr lang="en" sz="1800" b="1" i="0" u="none" strike="noStrike" cap="non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can I approach?</a:t>
            </a:r>
          </a:p>
          <a:p>
            <a:pPr marL="274320" marR="0" lvl="0" indent="-24384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Which </a:t>
            </a:r>
            <a:r>
              <a:rPr lang="en" sz="1800" b="1" i="0" u="sng" strike="noStrike" cap="non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postsecondary partners</a:t>
            </a:r>
            <a:r>
              <a:rPr lang="en" sz="1800" b="1" i="0" u="none" strike="noStrike" cap="non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can I approach?</a:t>
            </a:r>
          </a:p>
          <a:p>
            <a:pPr marL="274320" marR="0" lvl="0" indent="-24384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Which </a:t>
            </a:r>
            <a:r>
              <a:rPr lang="en" sz="1800" b="1" i="0" u="sng" strike="noStrike" cap="non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vendors</a:t>
            </a: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can I approach?</a:t>
            </a:r>
          </a:p>
          <a:p>
            <a:pPr marL="274320" marR="0" lvl="0" indent="-24384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Which </a:t>
            </a:r>
            <a:r>
              <a:rPr lang="en" sz="1800" b="1" i="0" u="sng" strike="noStrike" cap="non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former students</a:t>
            </a:r>
            <a:r>
              <a:rPr lang="en" sz="1800" b="1" i="0" u="none" strike="noStrike" cap="non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can I approach?</a:t>
            </a:r>
          </a:p>
          <a:p>
            <a:pPr marL="274320" marR="0" lvl="0" indent="-24384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Which </a:t>
            </a:r>
            <a:r>
              <a:rPr lang="en" sz="1800" b="1" i="0" u="sng" strike="noStrike" cap="non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parents</a:t>
            </a: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can I approach?</a:t>
            </a:r>
          </a:p>
          <a:p>
            <a:pPr marL="274320" marR="0" lvl="0" indent="-24384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Which </a:t>
            </a:r>
            <a:r>
              <a:rPr lang="en" sz="1800" b="1" i="0" u="sng" strike="noStrike" cap="non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personal contacts</a:t>
            </a:r>
            <a:r>
              <a:rPr lang="en" sz="1800" b="1" i="0" u="none" strike="noStrike" cap="non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can I approach?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3631175" y="4537429"/>
            <a:ext cx="5257800" cy="20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Adapted from National Center for College &amp; Career Transitions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76650" y="1973527"/>
            <a:ext cx="8390700" cy="156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" sz="4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Changes to the 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531225" y="1019910"/>
            <a:ext cx="8229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000000"/>
                </a:solidFill>
              </a:rPr>
              <a:t>Increasing offerings in CTE, expanding dual credit, and interweaving courses across the curriculum with site visits.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999100" y="1048400"/>
            <a:ext cx="7770900" cy="10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456525" y="1603525"/>
            <a:ext cx="3175500" cy="287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74320" lvl="0" indent="-133350" rtl="0">
              <a:spcBef>
                <a:spcPts val="720"/>
              </a:spcBef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Accounting</a:t>
            </a:r>
          </a:p>
          <a:p>
            <a:pPr marL="274320" lvl="0" indent="-133350" rtl="0">
              <a:spcBef>
                <a:spcPts val="720"/>
              </a:spcBef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Elementary Algebra</a:t>
            </a:r>
          </a:p>
          <a:p>
            <a:pPr marL="274320" lvl="0" indent="-133350" rtl="0">
              <a:spcBef>
                <a:spcPts val="720"/>
              </a:spcBef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Microsoft Office: Word, Access, PowerPoint and Excel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647150" y="2010525"/>
            <a:ext cx="1591200" cy="44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</a:rPr>
              <a:t>2013</a:t>
            </a:r>
          </a:p>
        </p:txBody>
      </p:sp>
      <p:sp>
        <p:nvSpPr>
          <p:cNvPr id="234" name="Shape 234"/>
          <p:cNvSpPr/>
          <p:nvPr/>
        </p:nvSpPr>
        <p:spPr>
          <a:xfrm>
            <a:off x="3505200" y="2800350"/>
            <a:ext cx="1862400" cy="93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 txBox="1"/>
          <p:nvPr/>
        </p:nvSpPr>
        <p:spPr>
          <a:xfrm>
            <a:off x="5444025" y="2516125"/>
            <a:ext cx="3412200" cy="218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74320" lvl="0" indent="-133350" rtl="0">
              <a:lnSpc>
                <a:spcPct val="90000"/>
              </a:lnSpc>
              <a:spcBef>
                <a:spcPts val="520"/>
              </a:spcBef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Accounting</a:t>
            </a:r>
          </a:p>
          <a:p>
            <a:pPr marL="274320" lvl="0" indent="-133350" rtl="0">
              <a:lnSpc>
                <a:spcPct val="90000"/>
              </a:lnSpc>
              <a:spcBef>
                <a:spcPts val="520"/>
              </a:spcBef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 to College Writing and Reading Strategies</a:t>
            </a:r>
          </a:p>
          <a:p>
            <a:pPr marL="274320" lvl="0" indent="-133350" rtl="0">
              <a:lnSpc>
                <a:spcPct val="90000"/>
              </a:lnSpc>
              <a:spcBef>
                <a:spcPts val="520"/>
              </a:spcBef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Elementary Algebra</a:t>
            </a:r>
          </a:p>
          <a:p>
            <a:pPr marL="274320" lvl="0" indent="-133350" rtl="0">
              <a:lnSpc>
                <a:spcPct val="90000"/>
              </a:lnSpc>
              <a:spcBef>
                <a:spcPts val="520"/>
              </a:spcBef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Fundamentals of Manufacturing</a:t>
            </a:r>
          </a:p>
          <a:p>
            <a:pPr marL="274320" lvl="0" indent="-133350" rtl="0">
              <a:lnSpc>
                <a:spcPct val="90000"/>
              </a:lnSpc>
              <a:spcBef>
                <a:spcPts val="520"/>
              </a:spcBef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Medical Terminology</a:t>
            </a:r>
          </a:p>
          <a:p>
            <a:pPr marL="274320" lvl="0" indent="-133350" rtl="0">
              <a:lnSpc>
                <a:spcPct val="90000"/>
              </a:lnSpc>
              <a:spcBef>
                <a:spcPts val="520"/>
              </a:spcBef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Intro to Health Care Careers</a:t>
            </a:r>
          </a:p>
          <a:p>
            <a:pPr marL="274320" lvl="0" indent="-133350" rtl="0">
              <a:lnSpc>
                <a:spcPct val="90000"/>
              </a:lnSpc>
              <a:spcBef>
                <a:spcPts val="520"/>
              </a:spcBef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Microsoft Office: Word, Access, PowerPoint and Excel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5659325" y="2048900"/>
            <a:ext cx="1591200" cy="44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</a:rPr>
              <a:t>2015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7461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" sz="5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Dual Credit Offerings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4382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" sz="5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Dual Credit Offerings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 2016 we offer the following dual credit offerings . . 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05138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Agri-Business Management</a:t>
            </a:r>
          </a:p>
          <a:p>
            <a:pPr marL="274320" marR="0" lvl="0" indent="-205138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Biotechnology</a:t>
            </a:r>
          </a:p>
          <a:p>
            <a:pPr marL="274320" marR="0" lvl="0" indent="-205138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Advanced Horticulture</a:t>
            </a:r>
          </a:p>
          <a:p>
            <a:pPr marL="274320" marR="0" lvl="0" indent="-205138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Golf Course &amp; Landscape Design</a:t>
            </a:r>
          </a:p>
          <a:p>
            <a:pPr marL="274320" marR="0" lvl="0" indent="-205138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Accounting</a:t>
            </a:r>
          </a:p>
          <a:p>
            <a:pPr marL="274320" marR="0" lvl="0" indent="-205138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 to College Writing and Reading Strategies</a:t>
            </a:r>
          </a:p>
          <a:p>
            <a:pPr marL="274320" marR="0" lvl="0" indent="-205138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Elementary Algebra</a:t>
            </a:r>
          </a:p>
          <a:p>
            <a:pPr marL="274320" marR="0" lvl="0" indent="-205138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Fundamentals of Manufacturing</a:t>
            </a:r>
          </a:p>
          <a:p>
            <a:pPr marL="274320" marR="0" lvl="0" indent="-205138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Medical Terminology</a:t>
            </a:r>
          </a:p>
          <a:p>
            <a:pPr marL="274320" marR="0" lvl="0" indent="-205138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Intro to Health Care Careers</a:t>
            </a:r>
          </a:p>
          <a:p>
            <a:pPr marL="274320" marR="0" lvl="0" indent="-205138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Microsoft Office: Word, Access, PowerPoint and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85750"/>
            <a:ext cx="4495800" cy="2272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8200" y="285750"/>
            <a:ext cx="4064100" cy="228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706319"/>
            <a:ext cx="4416000" cy="180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242454" y="4572000"/>
            <a:ext cx="4326000" cy="48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 trips to Madison College –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Truax Campus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72800" y="2767725"/>
            <a:ext cx="4089300" cy="2300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83027"/>
            <a:ext cx="4038600" cy="227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2686050"/>
            <a:ext cx="4038600" cy="242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0491" y="283027"/>
            <a:ext cx="4038600" cy="227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0" name="Shape 260" descr="20160407_09492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0500" y="2686050"/>
            <a:ext cx="4038599" cy="24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454676"/>
            <a:ext cx="3352800" cy="23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361951"/>
            <a:ext cx="3352800" cy="19403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8" name="Shape 268" descr="20160407_09544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3800" y="1332114"/>
            <a:ext cx="5181600" cy="281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57200"/>
            <a:ext cx="3989700" cy="4370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4" name="Shape 274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47475" y="462600"/>
            <a:ext cx="3546000" cy="4370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350" y="685800"/>
            <a:ext cx="3238500" cy="2014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649" y="685800"/>
            <a:ext cx="3540000" cy="4200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1700" y="2791500"/>
            <a:ext cx="3189300" cy="211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855400" y="3427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" sz="5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Just the facts . . .</a:t>
            </a:r>
            <a:r>
              <a:rPr lang="en" sz="5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2724150"/>
            <a:ext cx="8077200" cy="171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District has . . .</a:t>
            </a:r>
          </a:p>
          <a:p>
            <a:pPr marL="640080" marR="0" lvl="1" indent="-261068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823 students in 4K-12, with 253 students in the high school</a:t>
            </a:r>
          </a:p>
          <a:p>
            <a:pPr marL="640080" marR="0" lvl="1" indent="-261068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Four administrators: one principal at the elementary, middle and high school level, as well as a district administrator</a:t>
            </a:r>
          </a:p>
          <a:p>
            <a:pPr marL="640080" marR="0" lvl="1" indent="-261068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Total staff for the district is 68 individuals spread over three buildings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8925" y="870750"/>
            <a:ext cx="2160300" cy="23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457200" y="1200150"/>
            <a:ext cx="6252900" cy="171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Total population of the school district is approximately 2,856 people, made up of the village of Pardeeville and Wyocena, and some outlying areas.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Thirty-five miles from Madison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 descr="IMG_43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775" y="773274"/>
            <a:ext cx="3342600" cy="39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 descr="IMG_43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786104"/>
            <a:ext cx="3342600" cy="391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>
                <a:solidFill>
                  <a:srgbClr val="000000"/>
                </a:solidFill>
              </a:rPr>
              <a:t>Including ACP “components” on syllabi</a:t>
            </a:r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>
                <a:solidFill>
                  <a:srgbClr val="000000"/>
                </a:solidFill>
              </a:rPr>
              <a:t>4 year planning - reduction in schedule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228600" y="1070765"/>
            <a:ext cx="8458200" cy="857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" sz="4500" b="1">
                <a:solidFill>
                  <a:schemeClr val="accent2"/>
                </a:solidFill>
              </a:rPr>
              <a:t>It’s not just students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" sz="4500" b="1">
                <a:solidFill>
                  <a:schemeClr val="accent2"/>
                </a:solidFill>
              </a:rPr>
              <a:t>Everyone is Involved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228600" y="2460850"/>
            <a:ext cx="3577200" cy="203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Required or elective classes, it’s all relevant</a:t>
            </a:r>
          </a:p>
        </p:txBody>
      </p:sp>
      <p:pic>
        <p:nvPicPr>
          <p:cNvPr id="300" name="Shape 300" descr="Team, Work, Teamwork, People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679" y="2122000"/>
            <a:ext cx="5141870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228600" y="528065"/>
            <a:ext cx="8458200" cy="857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" sz="4500" b="1">
                <a:solidFill>
                  <a:schemeClr val="accent2"/>
                </a:solidFill>
              </a:rPr>
              <a:t>Professional Development for Staff</a:t>
            </a:r>
          </a:p>
        </p:txBody>
      </p:sp>
      <p:sp>
        <p:nvSpPr>
          <p:cNvPr id="306" name="Shape 306"/>
          <p:cNvSpPr/>
          <p:nvPr/>
        </p:nvSpPr>
        <p:spPr>
          <a:xfrm>
            <a:off x="228600" y="1622950"/>
            <a:ext cx="8510400" cy="260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603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Merriweather"/>
              <a:buChar char="•"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CESA 5 led trainings</a:t>
            </a:r>
          </a:p>
          <a:p>
            <a:pPr marL="285750" lvl="0" indent="-2603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Merriweather"/>
              <a:buChar char="•"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Inservice to discuss law and what ACP is</a:t>
            </a:r>
          </a:p>
          <a:p>
            <a:pPr marL="285750" lvl="0" indent="-2603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Merriweather"/>
              <a:buChar char="•"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Inservice for curriculum planning to discover what is already being done 6-12 that could be included</a:t>
            </a:r>
          </a:p>
          <a:p>
            <a:pPr marL="285750" lvl="0" indent="-2603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Merriweather"/>
              <a:buChar char="•"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Staff traveling to industry and local colleges to see what is local and available over a 2 yr time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84525" y="1048200"/>
            <a:ext cx="3008700" cy="30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" sz="3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Professional Development for staff has included presentations at Madison College along with tours.</a:t>
            </a:r>
          </a:p>
        </p:txBody>
      </p:sp>
      <p:pic>
        <p:nvPicPr>
          <p:cNvPr id="313" name="Shape 313" descr="PD - MAT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4325" y="937425"/>
            <a:ext cx="5180700" cy="3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 descr="20160411_12293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350" y="1282775"/>
            <a:ext cx="5723223" cy="331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6165725" y="1418225"/>
            <a:ext cx="3008700" cy="30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" sz="3000" b="1"/>
              <a:t>Local businesses have also provided staff with insight about what they’re looking for in employees.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 descr="20160411_1328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350" y="1356800"/>
            <a:ext cx="6315299" cy="355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42900" y="346990"/>
            <a:ext cx="8458200" cy="857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" sz="4500" b="1">
                <a:solidFill>
                  <a:schemeClr val="accent2"/>
                </a:solidFill>
              </a:rPr>
              <a:t>Even touring the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259025" y="1451600"/>
            <a:ext cx="8646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4191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>
                <a:solidFill>
                  <a:srgbClr val="000000"/>
                </a:solidFill>
              </a:rPr>
              <a:t>CESA 5 plan</a:t>
            </a:r>
          </a:p>
          <a:p>
            <a:pPr marL="914400" lvl="1" indent="-4191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>
                <a:solidFill>
                  <a:srgbClr val="000000"/>
                </a:solidFill>
              </a:rPr>
              <a:t>Graduation requirement</a:t>
            </a:r>
          </a:p>
          <a:p>
            <a:pPr marL="914400" lvl="1" indent="-4191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>
                <a:solidFill>
                  <a:srgbClr val="000000"/>
                </a:solidFill>
              </a:rPr>
              <a:t>Staff In-service education and curriculum work time</a:t>
            </a:r>
          </a:p>
          <a:p>
            <a:pPr marL="914400" lvl="1" indent="-4191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>
                <a:solidFill>
                  <a:srgbClr val="000000"/>
                </a:solidFill>
              </a:rPr>
              <a:t>Plan &amp; board approval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259025" y="505725"/>
            <a:ext cx="8720700" cy="94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ACP vision and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228600" y="528065"/>
            <a:ext cx="8458200" cy="857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" sz="4500" b="1">
                <a:solidFill>
                  <a:schemeClr val="accent2"/>
                </a:solidFill>
              </a:rPr>
              <a:t>Components for Students</a:t>
            </a:r>
          </a:p>
        </p:txBody>
      </p:sp>
      <p:sp>
        <p:nvSpPr>
          <p:cNvPr id="337" name="Shape 337"/>
          <p:cNvSpPr/>
          <p:nvPr/>
        </p:nvSpPr>
        <p:spPr>
          <a:xfrm>
            <a:off x="376625" y="2116325"/>
            <a:ext cx="8510400" cy="260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984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Merriweather"/>
              <a:buChar char="•"/>
            </a:pPr>
            <a:r>
              <a:rPr lang="en" sz="3000">
                <a:latin typeface="Merriweather"/>
                <a:ea typeface="Merriweather"/>
                <a:cs typeface="Merriweather"/>
                <a:sym typeface="Merriweather"/>
              </a:rPr>
              <a:t>Required Components</a:t>
            </a:r>
          </a:p>
          <a:p>
            <a:pPr marL="285750" lvl="0" indent="-2984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Merriweather"/>
              <a:buChar char="•"/>
            </a:pPr>
            <a:r>
              <a:rPr lang="en" sz="3000">
                <a:latin typeface="Merriweather"/>
                <a:ea typeface="Merriweather"/>
                <a:cs typeface="Merriweather"/>
                <a:sym typeface="Merriweather"/>
              </a:rPr>
              <a:t>Elective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4953"/>
            <a:ext cx="9143999" cy="3988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74295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2405" b="0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Partnerships between business and schools can significantly enhance the quality of education we are able to provide.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405" b="1" i="1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These  partnerships can:</a:t>
            </a:r>
          </a:p>
          <a:p>
            <a:pPr marL="274320" marR="0" lvl="0" indent="-262112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Promote improved student achievement</a:t>
            </a:r>
          </a:p>
          <a:p>
            <a:pPr marL="274320" marR="0" lvl="0" indent="-262112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Create better school environments</a:t>
            </a:r>
          </a:p>
          <a:p>
            <a:pPr marL="274320" marR="0" lvl="0" indent="-262112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"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Build stronger communities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405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209675" y="990000"/>
            <a:ext cx="8806800" cy="857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500" b="1">
                <a:solidFill>
                  <a:schemeClr val="accent2"/>
                </a:solidFill>
              </a:rPr>
              <a:t>Roll out of grade level requirements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Class of 2020: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Resume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Cover Letter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SMART Goal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Career Paper (9th or 11th)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Budget Reflection Form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5 electives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4294967295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Class of 2021: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Resume 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Cover Letter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SMART Goal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Career Paper (9th or 11th)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Budget Reflection Form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Strengths Survey Results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5 electives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98300" y="594525"/>
            <a:ext cx="8229600" cy="7566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Calibri"/>
              <a:buNone/>
            </a:pPr>
            <a:r>
              <a:rPr lang="en" sz="5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Take aways from today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271350" y="1603500"/>
            <a:ext cx="8683500" cy="314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8254" rtl="0">
              <a:lnSpc>
                <a:spcPct val="90000"/>
              </a:lnSpc>
              <a:spcBef>
                <a:spcPts val="0"/>
              </a:spcBef>
              <a:buClr>
                <a:srgbClr val="0099E4"/>
              </a:buClr>
              <a:buSzPct val="100000"/>
              <a:buFont typeface="Noto Sans Symbols"/>
              <a:buChar char="●"/>
            </a:pPr>
            <a:r>
              <a:rPr lang="en"/>
              <a:t>Go out of your way to </a:t>
            </a:r>
            <a:r>
              <a:rPr lang="en" b="1" i="1">
                <a:solidFill>
                  <a:srgbClr val="0000FF"/>
                </a:solidFill>
              </a:rPr>
              <a:t>make contacts</a:t>
            </a:r>
            <a:r>
              <a:rPr lang="en"/>
              <a:t> with higher education, businesses, parents, alumni, etc.</a:t>
            </a:r>
          </a:p>
          <a:p>
            <a:pPr marL="0" marR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dk1"/>
              </a:solidFill>
            </a:endParaRPr>
          </a:p>
          <a:p>
            <a:pPr lvl="0" indent="-825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99E4"/>
              </a:buClr>
              <a:buSzPct val="100000"/>
              <a:buFont typeface="Merriweather"/>
              <a:buChar char="●"/>
            </a:pPr>
            <a:r>
              <a:rPr lang="en"/>
              <a:t>ACP is not a program, it’s a way of thinking that involves </a:t>
            </a:r>
            <a:r>
              <a:rPr lang="en" b="1" i="1">
                <a:solidFill>
                  <a:srgbClr val="0000FF"/>
                </a:solidFill>
              </a:rPr>
              <a:t>everyone</a:t>
            </a:r>
            <a:r>
              <a:rPr lang="en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98300" y="594525"/>
            <a:ext cx="8229600" cy="7566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Calibri"/>
              <a:buNone/>
            </a:pPr>
            <a:r>
              <a:rPr lang="en" sz="5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Take aways from today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271350" y="1451600"/>
            <a:ext cx="8683500" cy="329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825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99E4"/>
              </a:buClr>
              <a:buSzPct val="100000"/>
              <a:buFont typeface="Merriweather"/>
              <a:buChar char="●"/>
            </a:pPr>
            <a:r>
              <a:rPr lang="en" dirty="0"/>
              <a:t>Schools and staff are already doing many of these things, but now schools are just putting it all together for kids to </a:t>
            </a:r>
            <a:r>
              <a:rPr lang="en" b="1" i="1" dirty="0">
                <a:solidFill>
                  <a:srgbClr val="0000FF"/>
                </a:solidFill>
              </a:rPr>
              <a:t>understand the big picture</a:t>
            </a:r>
            <a:r>
              <a:rPr lang="en" dirty="0"/>
              <a:t>.</a:t>
            </a:r>
          </a:p>
          <a:p>
            <a:pPr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99E4"/>
              </a:buClr>
              <a:buSzPct val="95000"/>
              <a:buFont typeface="Noto Sans Symbols"/>
              <a:buChar char="●"/>
            </a:pPr>
            <a:r>
              <a:rPr lang="en" dirty="0"/>
              <a:t>We are preparing students to be </a:t>
            </a:r>
            <a:r>
              <a:rPr lang="en" b="1" i="1" dirty="0">
                <a:solidFill>
                  <a:srgbClr val="0000FF"/>
                </a:solidFill>
              </a:rPr>
              <a:t>successful in life</a:t>
            </a:r>
            <a:r>
              <a:rPr lang="en" dirty="0"/>
              <a:t>, not just in high school. What’s the plan 4 years, 6 years, or more after high school?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  <a:p>
            <a:pPr marL="274320" marR="0" lvl="0" indent="-27432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b="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274375" y="560781"/>
            <a:ext cx="8229600" cy="6423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" sz="5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 more information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533400" y="1203075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32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Crystal Huset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3"/>
          </p:nvPr>
        </p:nvSpPr>
        <p:spPr>
          <a:xfrm>
            <a:off x="533450" y="1734468"/>
            <a:ext cx="4040100" cy="17790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High School Counselor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Pardeeville School District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Pardeeville, WI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00" b="0" i="0" u="sng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husecr@pasdwi.org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608.429.2153 ext. 367</a:t>
            </a:r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7600" y="4181325"/>
            <a:ext cx="2519400" cy="7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/>
        </p:nvSpPr>
        <p:spPr>
          <a:xfrm>
            <a:off x="2365900" y="3776437"/>
            <a:ext cx="35052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 Black"/>
              <a:buNone/>
            </a:pPr>
            <a:r>
              <a:rPr lang="en" sz="18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Check Pardeeville out on: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5158275" y="1203062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32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Jason LeMay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3"/>
          </p:nvPr>
        </p:nvSpPr>
        <p:spPr>
          <a:xfrm>
            <a:off x="5061275" y="1691431"/>
            <a:ext cx="4040100" cy="17790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High School Principal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Altoona School District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Altoona, WI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00" b="0" i="0" u="sng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jlemay@altoona.k12.wi.us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715.839.6031 ext. 402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558799" y="-314325"/>
            <a:ext cx="9702900" cy="54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1676400" y="2857500"/>
            <a:ext cx="54102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Merriweather"/>
              <a:buNone/>
            </a:pPr>
            <a:r>
              <a:rPr lang="en" sz="6600" b="1" i="0" u="none" strike="noStrike" cap="none">
                <a:solidFill>
                  <a:srgbClr val="00B0F0"/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258725" y="1634551"/>
            <a:ext cx="8390700" cy="187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" sz="4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Rural Columbia County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" sz="4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Labor Initiative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528065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chemeClr val="accent2"/>
                </a:solidFill>
              </a:rPr>
              <a:t>Purpose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i="1"/>
              <a:t>To bring public educators, business leaders, and post-secondary professionals together to align local career and technical education opportunities to regional business employment needs.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60950" y="417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60950" y="1028700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8:30— 8:50      	Breakfast &amp; Networking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8:50— 9:00      	Welcome and Purpose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	       	       	</a:t>
            </a:r>
            <a:r>
              <a:rPr lang="en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Jason LeMay and Crystal Huset, Pardeeville High School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9:00— 9:30      	Academic and Career Planning &amp; CTE Incentive Grants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	       	       	</a:t>
            </a:r>
            <a:r>
              <a:rPr lang="en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Jason LeMay and Crystal Huset, Pardeeville High School &amp; School Districts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9:30— 9:35      	Break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9:35— 10:00    	Madison College &amp; Dual Credit Opportunities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	       	       </a:t>
            </a:r>
            <a:r>
              <a:rPr lang="en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Juanita, Comeau, Madison College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10:00— 10:10  	Break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10:10— 10:30  	Youth Apprenticeships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	       	       	</a:t>
            </a:r>
            <a:r>
              <a:rPr lang="en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Shelley Drescher, CESA 5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10:30— 11:30  	Where do we go from here? &amp; District Planning Time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1" name="Shape 191" descr="bright blue cop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200" y="96725"/>
            <a:ext cx="14287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 descr="Header Pic 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400" y="808400"/>
            <a:ext cx="7295200" cy="380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9875" y="1741075"/>
            <a:ext cx="3769500" cy="2972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228600" y="528065"/>
            <a:ext cx="8458200" cy="857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" sz="5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Looking to industry</a:t>
            </a:r>
          </a:p>
        </p:txBody>
      </p:sp>
      <p:sp>
        <p:nvSpPr>
          <p:cNvPr id="203" name="Shape 203"/>
          <p:cNvSpPr/>
          <p:nvPr/>
        </p:nvSpPr>
        <p:spPr>
          <a:xfrm>
            <a:off x="228600" y="1741068"/>
            <a:ext cx="3769500" cy="200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Apprenticeships?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Materials?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Training?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Direction?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 descr="14570299_1394377553923108_7396346799569643657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600" y="795550"/>
            <a:ext cx="5287400" cy="39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4570299_1394377553923108_739634679956964365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504"/>
            <a:ext cx="5331460" cy="399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722</Words>
  <Application>Microsoft Office PowerPoint</Application>
  <PresentationFormat>On-screen Show (16:9)</PresentationFormat>
  <Paragraphs>146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Noto Sans Symbols</vt:lpstr>
      <vt:lpstr>Arial</vt:lpstr>
      <vt:lpstr>Courier New</vt:lpstr>
      <vt:lpstr>Calibri</vt:lpstr>
      <vt:lpstr>Arial Black</vt:lpstr>
      <vt:lpstr>Merriweather</vt:lpstr>
      <vt:lpstr>simple-light-2</vt:lpstr>
      <vt:lpstr>Flow</vt:lpstr>
      <vt:lpstr>Flow</vt:lpstr>
      <vt:lpstr>Connecting schools, higher education, and businesses</vt:lpstr>
      <vt:lpstr>Just the facts . . . </vt:lpstr>
      <vt:lpstr>PowerPoint Presentation</vt:lpstr>
      <vt:lpstr>PowerPoint Presentation</vt:lpstr>
      <vt:lpstr>Purpose</vt:lpstr>
      <vt:lpstr>AGENDA</vt:lpstr>
      <vt:lpstr>PowerPoint Presentation</vt:lpstr>
      <vt:lpstr>Looking to industry</vt:lpstr>
      <vt:lpstr>PowerPoint Presentation</vt:lpstr>
      <vt:lpstr>Where to Find Partners</vt:lpstr>
      <vt:lpstr>PowerPoint Presentation</vt:lpstr>
      <vt:lpstr>PowerPoint Presentation</vt:lpstr>
      <vt:lpstr>Dual Credit Offerings</vt:lpstr>
      <vt:lpstr>Dual Credit Offerings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not just students Everyone is Involved</vt:lpstr>
      <vt:lpstr>Professional Development for Staff</vt:lpstr>
      <vt:lpstr>Professional Development for staff has included presentations at Madison College along with tours.</vt:lpstr>
      <vt:lpstr>Local businesses have also provided staff with insight about what they’re looking for in employees.</vt:lpstr>
      <vt:lpstr>Even touring the plants</vt:lpstr>
      <vt:lpstr>PowerPoint Presentation</vt:lpstr>
      <vt:lpstr>Components for Students</vt:lpstr>
      <vt:lpstr>PowerPoint Presentation</vt:lpstr>
      <vt:lpstr>Roll out of grade level requirements</vt:lpstr>
      <vt:lpstr>Take aways from today</vt:lpstr>
      <vt:lpstr>Take aways from today</vt:lpstr>
      <vt:lpstr>For more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schools, higher education, and businesses</dc:title>
  <dc:creator>Jason LeMay</dc:creator>
  <cp:lastModifiedBy>Jonuzi, Nergul X.   DPI</cp:lastModifiedBy>
  <cp:revision>3</cp:revision>
  <dcterms:modified xsi:type="dcterms:W3CDTF">2016-11-28T14:47:20Z</dcterms:modified>
</cp:coreProperties>
</file>