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6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592089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Danielle</a:t>
            </a:r>
          </a:p>
        </p:txBody>
      </p:sp>
    </p:spTree>
    <p:extLst>
      <p:ext uri="{BB962C8B-B14F-4D97-AF65-F5344CB8AC3E}">
        <p14:creationId xmlns:p14="http://schemas.microsoft.com/office/powerpoint/2010/main" val="342772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JJ</a:t>
            </a:r>
          </a:p>
          <a:p>
            <a:pPr lvl="0" rtl="0">
              <a:spcBef>
                <a:spcPts val="0"/>
              </a:spcBef>
              <a:buNone/>
            </a:pPr>
            <a:r>
              <a:rPr lang="en"/>
              <a:t>Here's where I started:</a:t>
            </a:r>
          </a:p>
          <a:p>
            <a:pPr lvl="0" rtl="0">
              <a:spcBef>
                <a:spcPts val="0"/>
              </a:spcBef>
              <a:buNone/>
            </a:pPr>
            <a:r>
              <a:rPr lang="en"/>
              <a:t>Apprentice</a:t>
            </a:r>
          </a:p>
          <a:p>
            <a:pPr marL="457200" lvl="0" indent="-228600" rtl="0">
              <a:spcBef>
                <a:spcPts val="0"/>
              </a:spcBef>
              <a:buChar char="-"/>
            </a:pPr>
            <a:r>
              <a:rPr lang="en"/>
              <a:t>Layout of project</a:t>
            </a:r>
          </a:p>
          <a:p>
            <a:pPr marL="457200" lvl="0" indent="-228600" rtl="0">
              <a:spcBef>
                <a:spcPts val="0"/>
              </a:spcBef>
              <a:buChar char="-"/>
            </a:pPr>
            <a:r>
              <a:rPr lang="en"/>
              <a:t>Called a friend of mine who sells honey at farmers markets and asked if we could redesign his logo</a:t>
            </a:r>
          </a:p>
          <a:p>
            <a:pPr marL="457200" lvl="0" indent="-228600" rtl="0">
              <a:spcBef>
                <a:spcPts val="0"/>
              </a:spcBef>
              <a:buChar char="-"/>
            </a:pPr>
            <a:r>
              <a:rPr lang="en"/>
              <a:t>Called another business contact of mine, and we redesigned his website</a:t>
            </a:r>
          </a:p>
          <a:p>
            <a:pPr marL="457200" lvl="0" indent="-228600" rtl="0">
              <a:spcBef>
                <a:spcPts val="0"/>
              </a:spcBef>
              <a:buChar char="-"/>
            </a:pPr>
            <a:r>
              <a:rPr lang="en"/>
              <a:t>We created a promotional strategy for a new invention</a:t>
            </a:r>
          </a:p>
          <a:p>
            <a:pPr marL="457200" lvl="0" indent="-228600" rtl="0">
              <a:spcBef>
                <a:spcPts val="0"/>
              </a:spcBef>
              <a:buChar char="-"/>
            </a:pPr>
            <a:r>
              <a:rPr lang="en"/>
              <a:t>We helped a business with their social media strategy</a:t>
            </a:r>
          </a:p>
          <a:p>
            <a:pPr marL="457200" lvl="0" indent="-228600" rtl="0">
              <a:spcBef>
                <a:spcPts val="0"/>
              </a:spcBef>
              <a:buChar char="-"/>
            </a:pPr>
            <a:r>
              <a:rPr lang="en"/>
              <a:t>The final task is an interview. </a:t>
            </a:r>
          </a:p>
          <a:p>
            <a:pPr marL="457200" lvl="0" indent="-228600" rtl="0">
              <a:spcBef>
                <a:spcPts val="0"/>
              </a:spcBef>
              <a:buChar char="-"/>
            </a:pPr>
            <a:r>
              <a:rPr lang="en"/>
              <a:t>      All students interview with a professional</a:t>
            </a:r>
          </a:p>
          <a:p>
            <a:pPr marL="457200" lvl="0" indent="-228600" rtl="0">
              <a:spcBef>
                <a:spcPts val="0"/>
              </a:spcBef>
              <a:buChar char="-"/>
            </a:pPr>
            <a:r>
              <a:rPr lang="en"/>
              <a:t>      The students who haven't been fired do a panel interview in front of the class with our superintendent, HR Director, a business professional, and me. </a:t>
            </a:r>
          </a:p>
          <a:p>
            <a:pPr lvl="0">
              <a:spcBef>
                <a:spcPts val="0"/>
              </a:spcBef>
              <a:buNone/>
            </a:pPr>
            <a:r>
              <a:rPr lang="en"/>
              <a:t>In my opinion, the most important part of this project was the feedback the professionals gave to students. </a:t>
            </a:r>
          </a:p>
          <a:p>
            <a:pPr lvl="0">
              <a:spcBef>
                <a:spcPts val="0"/>
              </a:spcBef>
              <a:buNone/>
            </a:pPr>
            <a:endParaRPr/>
          </a:p>
        </p:txBody>
      </p:sp>
    </p:spTree>
    <p:extLst>
      <p:ext uri="{BB962C8B-B14F-4D97-AF65-F5344CB8AC3E}">
        <p14:creationId xmlns:p14="http://schemas.microsoft.com/office/powerpoint/2010/main" val="2325327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Danielle</a:t>
            </a:r>
          </a:p>
        </p:txBody>
      </p:sp>
    </p:spTree>
    <p:extLst>
      <p:ext uri="{BB962C8B-B14F-4D97-AF65-F5344CB8AC3E}">
        <p14:creationId xmlns:p14="http://schemas.microsoft.com/office/powerpoint/2010/main" val="1419025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Danielle</a:t>
            </a:r>
          </a:p>
        </p:txBody>
      </p:sp>
    </p:spTree>
    <p:extLst>
      <p:ext uri="{BB962C8B-B14F-4D97-AF65-F5344CB8AC3E}">
        <p14:creationId xmlns:p14="http://schemas.microsoft.com/office/powerpoint/2010/main" val="1817212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JJ</a:t>
            </a:r>
          </a:p>
          <a:p>
            <a:pPr lvl="0">
              <a:spcBef>
                <a:spcPts val="0"/>
              </a:spcBef>
              <a:buNone/>
            </a:pPr>
            <a:r>
              <a:rPr lang="en"/>
              <a:t>Bring group back together after Danielle’s slide’s activity</a:t>
            </a:r>
          </a:p>
          <a:p>
            <a:pPr lvl="0">
              <a:spcBef>
                <a:spcPts val="0"/>
              </a:spcBef>
              <a:buNone/>
            </a:pPr>
            <a:r>
              <a:rPr lang="en"/>
              <a:t>Discuss Community Connections slide and let them do the activity</a:t>
            </a:r>
          </a:p>
        </p:txBody>
      </p:sp>
    </p:spTree>
    <p:extLst>
      <p:ext uri="{BB962C8B-B14F-4D97-AF65-F5344CB8AC3E}">
        <p14:creationId xmlns:p14="http://schemas.microsoft.com/office/powerpoint/2010/main" val="695486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Adriana</a:t>
            </a:r>
          </a:p>
        </p:txBody>
      </p:sp>
    </p:spTree>
    <p:extLst>
      <p:ext uri="{BB962C8B-B14F-4D97-AF65-F5344CB8AC3E}">
        <p14:creationId xmlns:p14="http://schemas.microsoft.com/office/powerpoint/2010/main" val="4076000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Adriana</a:t>
            </a:r>
          </a:p>
          <a:p>
            <a:pPr lvl="0">
              <a:spcBef>
                <a:spcPts val="0"/>
              </a:spcBef>
              <a:buNone/>
            </a:pPr>
            <a:r>
              <a:rPr lang="en"/>
              <a:t>Creating an infrastructure that ensures comprehensive processes and products that align with our:</a:t>
            </a:r>
          </a:p>
          <a:p>
            <a:pPr lvl="0">
              <a:spcBef>
                <a:spcPts val="0"/>
              </a:spcBef>
              <a:buNone/>
            </a:pPr>
            <a:r>
              <a:rPr lang="en"/>
              <a:t>Mission</a:t>
            </a:r>
          </a:p>
          <a:p>
            <a:pPr lvl="0">
              <a:spcBef>
                <a:spcPts val="0"/>
              </a:spcBef>
              <a:buNone/>
            </a:pPr>
            <a:r>
              <a:rPr lang="en"/>
              <a:t>Vision</a:t>
            </a:r>
          </a:p>
          <a:p>
            <a:pPr lvl="0">
              <a:spcBef>
                <a:spcPts val="0"/>
              </a:spcBef>
              <a:buNone/>
            </a:pPr>
            <a:endParaRPr/>
          </a:p>
        </p:txBody>
      </p:sp>
    </p:spTree>
    <p:extLst>
      <p:ext uri="{BB962C8B-B14F-4D97-AF65-F5344CB8AC3E}">
        <p14:creationId xmlns:p14="http://schemas.microsoft.com/office/powerpoint/2010/main" val="2034483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Adriana</a:t>
            </a:r>
          </a:p>
          <a:p>
            <a:pPr lvl="0">
              <a:spcBef>
                <a:spcPts val="0"/>
              </a:spcBef>
              <a:buNone/>
            </a:pPr>
            <a:r>
              <a:rPr lang="en"/>
              <a:t>Parent and Community Feedback from our District Leadership Team - engagement is key</a:t>
            </a:r>
          </a:p>
          <a:p>
            <a:pPr lvl="0">
              <a:spcBef>
                <a:spcPts val="0"/>
              </a:spcBef>
              <a:buNone/>
            </a:pPr>
            <a:endParaRPr/>
          </a:p>
          <a:p>
            <a:pPr lvl="0">
              <a:spcBef>
                <a:spcPts val="0"/>
              </a:spcBef>
              <a:buNone/>
            </a:pPr>
            <a:endParaRPr/>
          </a:p>
        </p:txBody>
      </p:sp>
    </p:spTree>
    <p:extLst>
      <p:ext uri="{BB962C8B-B14F-4D97-AF65-F5344CB8AC3E}">
        <p14:creationId xmlns:p14="http://schemas.microsoft.com/office/powerpoint/2010/main" val="2774138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Adriana</a:t>
            </a:r>
          </a:p>
          <a:p>
            <a:pPr lvl="0">
              <a:spcBef>
                <a:spcPts val="0"/>
              </a:spcBef>
              <a:buNone/>
            </a:pPr>
            <a:endParaRPr/>
          </a:p>
        </p:txBody>
      </p:sp>
    </p:spTree>
    <p:extLst>
      <p:ext uri="{BB962C8B-B14F-4D97-AF65-F5344CB8AC3E}">
        <p14:creationId xmlns:p14="http://schemas.microsoft.com/office/powerpoint/2010/main" val="2770512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Danielle</a:t>
            </a:r>
          </a:p>
        </p:txBody>
      </p:sp>
    </p:spTree>
    <p:extLst>
      <p:ext uri="{BB962C8B-B14F-4D97-AF65-F5344CB8AC3E}">
        <p14:creationId xmlns:p14="http://schemas.microsoft.com/office/powerpoint/2010/main" val="364106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Danielle</a:t>
            </a:r>
          </a:p>
          <a:p>
            <a:pPr lvl="0">
              <a:spcBef>
                <a:spcPts val="0"/>
              </a:spcBef>
              <a:buNone/>
            </a:pPr>
            <a:endParaRPr/>
          </a:p>
        </p:txBody>
      </p:sp>
    </p:spTree>
    <p:extLst>
      <p:ext uri="{BB962C8B-B14F-4D97-AF65-F5344CB8AC3E}">
        <p14:creationId xmlns:p14="http://schemas.microsoft.com/office/powerpoint/2010/main" val="260269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Danielle</a:t>
            </a:r>
          </a:p>
          <a:p>
            <a:pPr lvl="0" rtl="0">
              <a:spcBef>
                <a:spcPts val="0"/>
              </a:spcBef>
              <a:buNone/>
            </a:pPr>
            <a:endParaRPr sz="1800"/>
          </a:p>
        </p:txBody>
      </p:sp>
    </p:spTree>
    <p:extLst>
      <p:ext uri="{BB962C8B-B14F-4D97-AF65-F5344CB8AC3E}">
        <p14:creationId xmlns:p14="http://schemas.microsoft.com/office/powerpoint/2010/main" val="199221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2"/>
              </a:buClr>
              <a:buSzPct val="100000"/>
              <a:buFont typeface="Arial"/>
              <a:buNone/>
            </a:pPr>
            <a:r>
              <a:rPr lang="en">
                <a:solidFill>
                  <a:schemeClr val="dk2"/>
                </a:solidFill>
              </a:rPr>
              <a:t>Danielle</a:t>
            </a:r>
          </a:p>
        </p:txBody>
      </p:sp>
    </p:spTree>
    <p:extLst>
      <p:ext uri="{BB962C8B-B14F-4D97-AF65-F5344CB8AC3E}">
        <p14:creationId xmlns:p14="http://schemas.microsoft.com/office/powerpoint/2010/main" val="529032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2"/>
              </a:buClr>
              <a:buSzPct val="100000"/>
              <a:buFont typeface="Arial"/>
              <a:buNone/>
            </a:pPr>
            <a:r>
              <a:rPr lang="en">
                <a:solidFill>
                  <a:schemeClr val="dk2"/>
                </a:solidFill>
              </a:rPr>
              <a:t>Danielle</a:t>
            </a:r>
          </a:p>
        </p:txBody>
      </p:sp>
    </p:spTree>
    <p:extLst>
      <p:ext uri="{BB962C8B-B14F-4D97-AF65-F5344CB8AC3E}">
        <p14:creationId xmlns:p14="http://schemas.microsoft.com/office/powerpoint/2010/main" val="30849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2"/>
              </a:buClr>
              <a:buSzPct val="100000"/>
              <a:buFont typeface="Arial"/>
              <a:buNone/>
            </a:pPr>
            <a:r>
              <a:rPr lang="en">
                <a:solidFill>
                  <a:schemeClr val="dk2"/>
                </a:solidFill>
              </a:rPr>
              <a:t>Danielle</a:t>
            </a:r>
          </a:p>
        </p:txBody>
      </p:sp>
    </p:spTree>
    <p:extLst>
      <p:ext uri="{BB962C8B-B14F-4D97-AF65-F5344CB8AC3E}">
        <p14:creationId xmlns:p14="http://schemas.microsoft.com/office/powerpoint/2010/main" val="229843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JJ</a:t>
            </a:r>
          </a:p>
        </p:txBody>
      </p:sp>
    </p:spTree>
    <p:extLst>
      <p:ext uri="{BB962C8B-B14F-4D97-AF65-F5344CB8AC3E}">
        <p14:creationId xmlns:p14="http://schemas.microsoft.com/office/powerpoint/2010/main" val="68428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JJ</a:t>
            </a:r>
          </a:p>
          <a:p>
            <a:pPr lvl="0" rtl="0">
              <a:spcBef>
                <a:spcPts val="0"/>
              </a:spcBef>
              <a:buNone/>
            </a:pPr>
            <a:r>
              <a:rPr lang="en"/>
              <a:t>Specific courses and numbers from each year</a:t>
            </a:r>
          </a:p>
          <a:p>
            <a:pPr lvl="0" rtl="0">
              <a:spcBef>
                <a:spcPts val="0"/>
              </a:spcBef>
              <a:buNone/>
            </a:pPr>
            <a:r>
              <a:rPr lang="en"/>
              <a:t>Juniors and Seniors</a:t>
            </a:r>
          </a:p>
          <a:p>
            <a:pPr lvl="0" rtl="0">
              <a:spcBef>
                <a:spcPts val="0"/>
              </a:spcBef>
              <a:buNone/>
            </a:pPr>
            <a:r>
              <a:rPr lang="en"/>
              <a:t>Application process</a:t>
            </a:r>
          </a:p>
        </p:txBody>
      </p:sp>
    </p:spTree>
    <p:extLst>
      <p:ext uri="{BB962C8B-B14F-4D97-AF65-F5344CB8AC3E}">
        <p14:creationId xmlns:p14="http://schemas.microsoft.com/office/powerpoint/2010/main" val="528433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JJ</a:t>
            </a:r>
          </a:p>
        </p:txBody>
      </p:sp>
    </p:spTree>
    <p:extLst>
      <p:ext uri="{BB962C8B-B14F-4D97-AF65-F5344CB8AC3E}">
        <p14:creationId xmlns:p14="http://schemas.microsoft.com/office/powerpoint/2010/main" val="144773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485875" y="264475"/>
            <a:ext cx="8183700" cy="1473600"/>
          </a:xfrm>
          <a:prstGeom prst="rect">
            <a:avLst/>
          </a:prstGeom>
        </p:spPr>
        <p:txBody>
          <a:bodyPr lIns="91425" tIns="91425" rIns="91425" bIns="91425" anchor="b"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2" name="Shape 12"/>
          <p:cNvSpPr txBox="1">
            <a:spLocks noGrp="1"/>
          </p:cNvSpPr>
          <p:nvPr>
            <p:ph type="subTitle" idx="1"/>
          </p:nvPr>
        </p:nvSpPr>
        <p:spPr>
          <a:xfrm>
            <a:off x="485875" y="1738075"/>
            <a:ext cx="8183700" cy="861000"/>
          </a:xfrm>
          <a:prstGeom prst="rect">
            <a:avLst/>
          </a:prstGeom>
        </p:spPr>
        <p:txBody>
          <a:bodyPr lIns="91425" tIns="91425" rIns="91425" bIns="91425" anchor="t" anchorCtr="0"/>
          <a:lstStyle>
            <a:lvl1pPr lvl="0">
              <a:lnSpc>
                <a:spcPct val="100000"/>
              </a:lnSpc>
              <a:spcBef>
                <a:spcPts val="0"/>
              </a:spcBef>
              <a:spcAft>
                <a:spcPts val="0"/>
              </a:spcAft>
              <a:buSzPct val="100000"/>
              <a:buNone/>
              <a:defRPr sz="2400"/>
            </a:lvl1pPr>
            <a:lvl2pPr lvl="1">
              <a:lnSpc>
                <a:spcPct val="100000"/>
              </a:lnSpc>
              <a:spcBef>
                <a:spcPts val="0"/>
              </a:spcBef>
              <a:spcAft>
                <a:spcPts val="0"/>
              </a:spcAft>
              <a:buSzPct val="100000"/>
              <a:buNone/>
              <a:defRPr sz="2400"/>
            </a:lvl2pPr>
            <a:lvl3pPr lvl="2">
              <a:lnSpc>
                <a:spcPct val="100000"/>
              </a:lnSpc>
              <a:spcBef>
                <a:spcPts val="0"/>
              </a:spcBef>
              <a:spcAft>
                <a:spcPts val="0"/>
              </a:spcAft>
              <a:buSzPct val="100000"/>
              <a:buNone/>
              <a:defRPr sz="2400"/>
            </a:lvl3pPr>
            <a:lvl4pPr lvl="3">
              <a:lnSpc>
                <a:spcPct val="100000"/>
              </a:lnSpc>
              <a:spcBef>
                <a:spcPts val="0"/>
              </a:spcBef>
              <a:spcAft>
                <a:spcPts val="0"/>
              </a:spcAft>
              <a:buSzPct val="100000"/>
              <a:buNone/>
              <a:defRPr sz="2400"/>
            </a:lvl4pPr>
            <a:lvl5pPr lvl="4">
              <a:lnSpc>
                <a:spcPct val="100000"/>
              </a:lnSpc>
              <a:spcBef>
                <a:spcPts val="0"/>
              </a:spcBef>
              <a:spcAft>
                <a:spcPts val="0"/>
              </a:spcAft>
              <a:buSzPct val="100000"/>
              <a:buNone/>
              <a:defRPr sz="2400"/>
            </a:lvl5pPr>
            <a:lvl6pPr lvl="5">
              <a:lnSpc>
                <a:spcPct val="100000"/>
              </a:lnSpc>
              <a:spcBef>
                <a:spcPts val="0"/>
              </a:spcBef>
              <a:spcAft>
                <a:spcPts val="0"/>
              </a:spcAft>
              <a:buSzPct val="100000"/>
              <a:buNone/>
              <a:defRPr sz="2400"/>
            </a:lvl6pPr>
            <a:lvl7pPr lvl="6">
              <a:lnSpc>
                <a:spcPct val="100000"/>
              </a:lnSpc>
              <a:spcBef>
                <a:spcPts val="0"/>
              </a:spcBef>
              <a:spcAft>
                <a:spcPts val="0"/>
              </a:spcAft>
              <a:buSzPct val="100000"/>
              <a:buNone/>
              <a:defRPr sz="2400"/>
            </a:lvl7pPr>
            <a:lvl8pPr lvl="7">
              <a:lnSpc>
                <a:spcPct val="100000"/>
              </a:lnSpc>
              <a:spcBef>
                <a:spcPts val="0"/>
              </a:spcBef>
              <a:spcAft>
                <a:spcPts val="0"/>
              </a:spcAft>
              <a:buSzPct val="100000"/>
              <a:buNone/>
              <a:defRPr sz="2400"/>
            </a:lvl8pPr>
            <a:lvl9pPr lvl="8">
              <a:lnSpc>
                <a:spcPct val="100000"/>
              </a:lnSpc>
              <a:spcBef>
                <a:spcPts val="0"/>
              </a:spcBef>
              <a:spcAft>
                <a:spcPts val="0"/>
              </a:spcAft>
              <a:buSzPct val="100000"/>
              <a:buNone/>
              <a:defRPr sz="2400"/>
            </a:lvl9pPr>
          </a:lstStyle>
          <a:p>
            <a:endParaRPr/>
          </a:p>
        </p:txBody>
      </p:sp>
      <p:sp>
        <p:nvSpPr>
          <p:cNvPr id="13" name="Shape 1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49" name="Shape 49"/>
          <p:cNvSpPr txBox="1">
            <a:spLocks noGrp="1"/>
          </p:cNvSpPr>
          <p:nvPr>
            <p:ph type="title"/>
          </p:nvPr>
        </p:nvSpPr>
        <p:spPr>
          <a:xfrm>
            <a:off x="311700" y="743000"/>
            <a:ext cx="8520600" cy="2006400"/>
          </a:xfrm>
          <a:prstGeom prst="rect">
            <a:avLst/>
          </a:prstGeom>
        </p:spPr>
        <p:txBody>
          <a:bodyPr lIns="91425" tIns="91425" rIns="91425" bIns="91425" anchor="b" anchorCtr="0"/>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a:endParaRPr/>
          </a:p>
        </p:txBody>
      </p:sp>
      <p:sp>
        <p:nvSpPr>
          <p:cNvPr id="50" name="Shape 50"/>
          <p:cNvSpPr txBox="1">
            <a:spLocks noGrp="1"/>
          </p:cNvSpPr>
          <p:nvPr>
            <p:ph type="body" idx="1"/>
          </p:nvPr>
        </p:nvSpPr>
        <p:spPr>
          <a:xfrm>
            <a:off x="311700" y="2845181"/>
            <a:ext cx="8520600" cy="13008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6" name="Shape 16"/>
          <p:cNvSpPr txBox="1">
            <a:spLocks noGrp="1"/>
          </p:cNvSpPr>
          <p:nvPr>
            <p:ph type="title"/>
          </p:nvPr>
        </p:nvSpPr>
        <p:spPr>
          <a:xfrm>
            <a:off x="485875" y="1714500"/>
            <a:ext cx="8183700" cy="785700"/>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17" name="Shape 1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2" name="Shape 32"/>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6" name="Shape 3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0" name="Shape 40"/>
          <p:cNvSpPr txBox="1">
            <a:spLocks noGrp="1"/>
          </p:cNvSpPr>
          <p:nvPr>
            <p:ph type="title"/>
          </p:nvPr>
        </p:nvSpPr>
        <p:spPr>
          <a:xfrm>
            <a:off x="265500" y="1181700"/>
            <a:ext cx="4045200" cy="15336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1" name="Shape 41"/>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3" name="Shape 4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6" name="Shape 4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234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Source Sans Pro"/>
                <a:ea typeface="Source Sans Pro"/>
                <a:cs typeface="Source Sans Pro"/>
                <a:sym typeface="Source Sans Pro"/>
              </a:rPr>
              <a:t>‹#›</a:t>
            </a:fld>
            <a:endParaRPr lang="en" sz="1000">
              <a:solidFill>
                <a:schemeClr val="lt2"/>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mailto:placadr@pewaukeeschools.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mailto:heesjef@pewaukeeschools.org" TargetMode="External"/><Relationship Id="rId5" Type="http://schemas.openxmlformats.org/officeDocument/2006/relationships/hyperlink" Target="mailto:bosadan@pewaukeeschools.org" TargetMode="External"/><Relationship Id="rId4" Type="http://schemas.openxmlformats.org/officeDocument/2006/relationships/hyperlink" Target="http://www.pewaukeeinsigh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youtube.com/v/dBvcGal2V3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Shape 58"/>
          <p:cNvPicPr preferRelativeResize="0"/>
          <p:nvPr/>
        </p:nvPicPr>
        <p:blipFill rotWithShape="1">
          <a:blip r:embed="rId3">
            <a:alphaModFix/>
          </a:blip>
          <a:srcRect l="16853" t="30625" r="48703" b="29310"/>
          <a:stretch/>
        </p:blipFill>
        <p:spPr>
          <a:xfrm>
            <a:off x="1766000" y="500850"/>
            <a:ext cx="5858026" cy="41417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p:cNvPicPr preferRelativeResize="0"/>
          <p:nvPr/>
        </p:nvPicPr>
        <p:blipFill>
          <a:blip r:embed="rId3">
            <a:alphaModFix/>
          </a:blip>
          <a:stretch>
            <a:fillRect/>
          </a:stretch>
        </p:blipFill>
        <p:spPr>
          <a:xfrm>
            <a:off x="0" y="30837"/>
            <a:ext cx="9144000" cy="5081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t>Building Your District’s Connections</a:t>
            </a:r>
          </a:p>
        </p:txBody>
      </p:sp>
      <p:pic>
        <p:nvPicPr>
          <p:cNvPr id="138" name="Shape 138"/>
          <p:cNvPicPr preferRelativeResize="0"/>
          <p:nvPr/>
        </p:nvPicPr>
        <p:blipFill rotWithShape="1">
          <a:blip r:embed="rId3">
            <a:alphaModFix/>
          </a:blip>
          <a:srcRect l="2068" r="2621" b="1710"/>
          <a:stretch/>
        </p:blipFill>
        <p:spPr>
          <a:xfrm>
            <a:off x="2359837" y="927525"/>
            <a:ext cx="4424321" cy="42159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lgn="ctr">
              <a:spcBef>
                <a:spcPts val="0"/>
              </a:spcBef>
              <a:buNone/>
            </a:pPr>
            <a:r>
              <a:rPr lang="en"/>
              <a:t>Mentor Connections</a:t>
            </a:r>
          </a:p>
        </p:txBody>
      </p:sp>
      <p:sp>
        <p:nvSpPr>
          <p:cNvPr id="144" name="Shape 14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a:spcBef>
                <a:spcPts val="0"/>
              </a:spcBef>
              <a:buNone/>
            </a:pPr>
            <a:r>
              <a:rPr lang="en" sz="3600" b="1">
                <a:solidFill>
                  <a:srgbClr val="CC0000"/>
                </a:solidFill>
              </a:rPr>
              <a:t>Who do you know that could be a mentor for your students?</a:t>
            </a:r>
          </a:p>
        </p:txBody>
      </p:sp>
      <p:pic>
        <p:nvPicPr>
          <p:cNvPr id="145" name="Shape 145" descr="IMG_3308.JPG"/>
          <p:cNvPicPr preferRelativeResize="0"/>
          <p:nvPr/>
        </p:nvPicPr>
        <p:blipFill>
          <a:blip r:embed="rId3">
            <a:alphaModFix/>
          </a:blip>
          <a:stretch>
            <a:fillRect/>
          </a:stretch>
        </p:blipFill>
        <p:spPr>
          <a:xfrm>
            <a:off x="83099" y="3019550"/>
            <a:ext cx="2660924" cy="1995699"/>
          </a:xfrm>
          <a:prstGeom prst="rect">
            <a:avLst/>
          </a:prstGeom>
          <a:noFill/>
          <a:ln>
            <a:noFill/>
          </a:ln>
        </p:spPr>
      </p:pic>
      <p:pic>
        <p:nvPicPr>
          <p:cNvPr id="146" name="Shape 146" descr="IMG_20150924_084724596.jpg"/>
          <p:cNvPicPr preferRelativeResize="0"/>
          <p:nvPr/>
        </p:nvPicPr>
        <p:blipFill>
          <a:blip r:embed="rId4">
            <a:alphaModFix/>
          </a:blip>
          <a:stretch>
            <a:fillRect/>
          </a:stretch>
        </p:blipFill>
        <p:spPr>
          <a:xfrm>
            <a:off x="2859133" y="3019549"/>
            <a:ext cx="3415316" cy="2021200"/>
          </a:xfrm>
          <a:prstGeom prst="rect">
            <a:avLst/>
          </a:prstGeom>
          <a:noFill/>
          <a:ln>
            <a:noFill/>
          </a:ln>
        </p:spPr>
      </p:pic>
      <p:pic>
        <p:nvPicPr>
          <p:cNvPr id="147" name="Shape 147" descr="Kathryn Bufano - President of Bon-Ton Stores.jpg"/>
          <p:cNvPicPr preferRelativeResize="0"/>
          <p:nvPr/>
        </p:nvPicPr>
        <p:blipFill>
          <a:blip r:embed="rId5">
            <a:alphaModFix/>
          </a:blip>
          <a:stretch>
            <a:fillRect/>
          </a:stretch>
        </p:blipFill>
        <p:spPr>
          <a:xfrm rot="21">
            <a:off x="6350099" y="3014383"/>
            <a:ext cx="2696300" cy="20222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311700" y="923875"/>
            <a:ext cx="8520600" cy="3416400"/>
          </a:xfrm>
          <a:prstGeom prst="rect">
            <a:avLst/>
          </a:prstGeom>
        </p:spPr>
        <p:txBody>
          <a:bodyPr lIns="91425" tIns="91425" rIns="91425" bIns="91425" anchor="t" anchorCtr="0">
            <a:noAutofit/>
          </a:bodyPr>
          <a:lstStyle/>
          <a:p>
            <a:pPr lvl="0" algn="ctr" rtl="0">
              <a:spcBef>
                <a:spcPts val="0"/>
              </a:spcBef>
              <a:buNone/>
            </a:pPr>
            <a:r>
              <a:rPr lang="en" sz="2400" b="1">
                <a:solidFill>
                  <a:srgbClr val="A64D79"/>
                </a:solidFill>
              </a:rPr>
              <a:t>What businesses are in your community that you may want your students to work with?</a:t>
            </a:r>
          </a:p>
          <a:p>
            <a:pPr lvl="0" algn="ctr">
              <a:spcBef>
                <a:spcPts val="0"/>
              </a:spcBef>
              <a:buNone/>
            </a:pPr>
            <a:r>
              <a:rPr lang="en" sz="2400" b="1">
                <a:solidFill>
                  <a:srgbClr val="A64D79"/>
                </a:solidFill>
              </a:rPr>
              <a:t>What businesses do you know right now in your community that you could connect with for students to work with?</a:t>
            </a:r>
          </a:p>
        </p:txBody>
      </p:sp>
      <p:sp>
        <p:nvSpPr>
          <p:cNvPr id="153" name="Shape 153"/>
          <p:cNvSpPr txBox="1">
            <a:spLocks noGrp="1"/>
          </p:cNvSpPr>
          <p:nvPr>
            <p:ph type="title"/>
          </p:nvPr>
        </p:nvSpPr>
        <p:spPr>
          <a:xfrm>
            <a:off x="200675" y="259200"/>
            <a:ext cx="8520600" cy="623400"/>
          </a:xfrm>
          <a:prstGeom prst="rect">
            <a:avLst/>
          </a:prstGeom>
        </p:spPr>
        <p:txBody>
          <a:bodyPr lIns="91425" tIns="91425" rIns="91425" bIns="91425" anchor="t" anchorCtr="0">
            <a:noAutofit/>
          </a:bodyPr>
          <a:lstStyle/>
          <a:p>
            <a:pPr lvl="0" algn="ctr" rtl="0">
              <a:spcBef>
                <a:spcPts val="0"/>
              </a:spcBef>
              <a:buNone/>
            </a:pPr>
            <a:r>
              <a:rPr lang="en"/>
              <a:t>Community Connections</a:t>
            </a:r>
          </a:p>
        </p:txBody>
      </p:sp>
      <p:pic>
        <p:nvPicPr>
          <p:cNvPr id="154" name="Shape 154" descr="IMG_0325.JPG"/>
          <p:cNvPicPr preferRelativeResize="0"/>
          <p:nvPr/>
        </p:nvPicPr>
        <p:blipFill>
          <a:blip r:embed="rId3">
            <a:alphaModFix/>
          </a:blip>
          <a:stretch>
            <a:fillRect/>
          </a:stretch>
        </p:blipFill>
        <p:spPr>
          <a:xfrm>
            <a:off x="6237449" y="3001681"/>
            <a:ext cx="2754150" cy="2065620"/>
          </a:xfrm>
          <a:prstGeom prst="rect">
            <a:avLst/>
          </a:prstGeom>
          <a:noFill/>
          <a:ln>
            <a:noFill/>
          </a:ln>
        </p:spPr>
      </p:pic>
      <p:pic>
        <p:nvPicPr>
          <p:cNvPr id="155" name="Shape 155" descr="IMG_0436.JPG"/>
          <p:cNvPicPr preferRelativeResize="0"/>
          <p:nvPr/>
        </p:nvPicPr>
        <p:blipFill>
          <a:blip r:embed="rId4">
            <a:alphaModFix/>
          </a:blip>
          <a:stretch>
            <a:fillRect/>
          </a:stretch>
        </p:blipFill>
        <p:spPr>
          <a:xfrm>
            <a:off x="149399" y="2997299"/>
            <a:ext cx="2754150" cy="2065601"/>
          </a:xfrm>
          <a:prstGeom prst="rect">
            <a:avLst/>
          </a:prstGeom>
          <a:noFill/>
          <a:ln>
            <a:noFill/>
          </a:ln>
        </p:spPr>
      </p:pic>
      <p:pic>
        <p:nvPicPr>
          <p:cNvPr id="156" name="Shape 156" descr="IMG_20160216_095225614.jpg"/>
          <p:cNvPicPr preferRelativeResize="0"/>
          <p:nvPr/>
        </p:nvPicPr>
        <p:blipFill>
          <a:blip r:embed="rId5">
            <a:alphaModFix/>
          </a:blip>
          <a:stretch>
            <a:fillRect/>
          </a:stretch>
        </p:blipFill>
        <p:spPr>
          <a:xfrm>
            <a:off x="3044574" y="3002475"/>
            <a:ext cx="3075686" cy="20552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292625"/>
            <a:ext cx="8520600" cy="623400"/>
          </a:xfrm>
          <a:prstGeom prst="rect">
            <a:avLst/>
          </a:prstGeom>
        </p:spPr>
        <p:txBody>
          <a:bodyPr lIns="91425" tIns="91425" rIns="91425" bIns="91425" anchor="t" anchorCtr="0">
            <a:noAutofit/>
          </a:bodyPr>
          <a:lstStyle/>
          <a:p>
            <a:pPr lvl="0" algn="ctr">
              <a:spcBef>
                <a:spcPts val="0"/>
              </a:spcBef>
              <a:buNone/>
            </a:pPr>
            <a:r>
              <a:rPr lang="en"/>
              <a:t>Curriculum Connections</a:t>
            </a:r>
          </a:p>
        </p:txBody>
      </p:sp>
      <p:sp>
        <p:nvSpPr>
          <p:cNvPr id="162" name="Shape 162"/>
          <p:cNvSpPr txBox="1">
            <a:spLocks noGrp="1"/>
          </p:cNvSpPr>
          <p:nvPr>
            <p:ph type="body" idx="1"/>
          </p:nvPr>
        </p:nvSpPr>
        <p:spPr>
          <a:xfrm>
            <a:off x="311700" y="1000075"/>
            <a:ext cx="8520600" cy="3416400"/>
          </a:xfrm>
          <a:prstGeom prst="rect">
            <a:avLst/>
          </a:prstGeom>
        </p:spPr>
        <p:txBody>
          <a:bodyPr lIns="91425" tIns="91425" rIns="91425" bIns="91425" anchor="t" anchorCtr="0">
            <a:noAutofit/>
          </a:bodyPr>
          <a:lstStyle/>
          <a:p>
            <a:pPr lvl="0" algn="ctr" rtl="0">
              <a:spcBef>
                <a:spcPts val="0"/>
              </a:spcBef>
              <a:buNone/>
            </a:pPr>
            <a:r>
              <a:rPr lang="en" sz="2400" b="1">
                <a:solidFill>
                  <a:srgbClr val="0000FF"/>
                </a:solidFill>
              </a:rPr>
              <a:t>If you had a business that was willing to do a project with your students tomorrow what class would you choose?</a:t>
            </a:r>
          </a:p>
          <a:p>
            <a:pPr lvl="0" algn="ctr">
              <a:spcBef>
                <a:spcPts val="0"/>
              </a:spcBef>
              <a:buClr>
                <a:schemeClr val="dk2"/>
              </a:buClr>
              <a:buSzPct val="45833"/>
              <a:buFont typeface="Arial"/>
              <a:buNone/>
            </a:pPr>
            <a:r>
              <a:rPr lang="en" sz="2400" b="1">
                <a:solidFill>
                  <a:srgbClr val="0000FF"/>
                </a:solidFill>
              </a:rPr>
              <a:t>Which teachers/courses do you have that have the innovative, risk-taking mindset to try this approach to student learning?</a:t>
            </a:r>
          </a:p>
          <a:p>
            <a:pPr lvl="0">
              <a:spcBef>
                <a:spcPts val="0"/>
              </a:spcBef>
              <a:buNone/>
            </a:pPr>
            <a:endParaRPr/>
          </a:p>
        </p:txBody>
      </p:sp>
      <p:pic>
        <p:nvPicPr>
          <p:cNvPr id="163" name="Shape 163" descr="IMG_0346.JPG"/>
          <p:cNvPicPr preferRelativeResize="0"/>
          <p:nvPr/>
        </p:nvPicPr>
        <p:blipFill>
          <a:blip r:embed="rId3">
            <a:alphaModFix/>
          </a:blip>
          <a:stretch>
            <a:fillRect/>
          </a:stretch>
        </p:blipFill>
        <p:spPr>
          <a:xfrm>
            <a:off x="4237402" y="3034900"/>
            <a:ext cx="2480424" cy="2002026"/>
          </a:xfrm>
          <a:prstGeom prst="rect">
            <a:avLst/>
          </a:prstGeom>
          <a:noFill/>
          <a:ln>
            <a:noFill/>
          </a:ln>
        </p:spPr>
      </p:pic>
      <p:pic>
        <p:nvPicPr>
          <p:cNvPr id="164" name="Shape 164" descr="IMG950984.jpg"/>
          <p:cNvPicPr preferRelativeResize="0"/>
          <p:nvPr/>
        </p:nvPicPr>
        <p:blipFill rotWithShape="1">
          <a:blip r:embed="rId4">
            <a:alphaModFix/>
          </a:blip>
          <a:srcRect t="8651" b="19904"/>
          <a:stretch/>
        </p:blipFill>
        <p:spPr>
          <a:xfrm>
            <a:off x="137325" y="3032100"/>
            <a:ext cx="2046425" cy="2002024"/>
          </a:xfrm>
          <a:prstGeom prst="rect">
            <a:avLst/>
          </a:prstGeom>
          <a:noFill/>
          <a:ln>
            <a:noFill/>
          </a:ln>
        </p:spPr>
      </p:pic>
      <p:pic>
        <p:nvPicPr>
          <p:cNvPr id="165" name="Shape 165" descr="20160317_084353.jpg"/>
          <p:cNvPicPr preferRelativeResize="0"/>
          <p:nvPr/>
        </p:nvPicPr>
        <p:blipFill>
          <a:blip r:embed="rId5">
            <a:alphaModFix/>
          </a:blip>
          <a:stretch>
            <a:fillRect/>
          </a:stretch>
        </p:blipFill>
        <p:spPr>
          <a:xfrm>
            <a:off x="2296862" y="3031315"/>
            <a:ext cx="1796536" cy="2036008"/>
          </a:xfrm>
          <a:prstGeom prst="rect">
            <a:avLst/>
          </a:prstGeom>
          <a:noFill/>
          <a:ln>
            <a:noFill/>
          </a:ln>
        </p:spPr>
      </p:pic>
      <p:pic>
        <p:nvPicPr>
          <p:cNvPr id="166" name="Shape 166" descr="IMG_7041.JPG"/>
          <p:cNvPicPr preferRelativeResize="0"/>
          <p:nvPr/>
        </p:nvPicPr>
        <p:blipFill>
          <a:blip r:embed="rId6">
            <a:alphaModFix/>
          </a:blip>
          <a:stretch>
            <a:fillRect/>
          </a:stretch>
        </p:blipFill>
        <p:spPr>
          <a:xfrm>
            <a:off x="6862900" y="3034899"/>
            <a:ext cx="2128701" cy="2002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555600"/>
            <a:ext cx="4119000" cy="755700"/>
          </a:xfrm>
          <a:prstGeom prst="rect">
            <a:avLst/>
          </a:prstGeom>
        </p:spPr>
        <p:txBody>
          <a:bodyPr lIns="91425" tIns="91425" rIns="91425" bIns="91425" anchor="b" anchorCtr="0">
            <a:noAutofit/>
          </a:bodyPr>
          <a:lstStyle/>
          <a:p>
            <a:pPr lvl="0">
              <a:spcBef>
                <a:spcPts val="0"/>
              </a:spcBef>
              <a:buNone/>
            </a:pPr>
            <a:r>
              <a:rPr lang="en" sz="3000"/>
              <a:t>ACP - Our Mission</a:t>
            </a:r>
          </a:p>
        </p:txBody>
      </p:sp>
      <p:sp>
        <p:nvSpPr>
          <p:cNvPr id="172" name="Shape 172"/>
          <p:cNvSpPr txBox="1">
            <a:spLocks noGrp="1"/>
          </p:cNvSpPr>
          <p:nvPr>
            <p:ph type="body" idx="1"/>
          </p:nvPr>
        </p:nvSpPr>
        <p:spPr>
          <a:xfrm>
            <a:off x="185900" y="1389600"/>
            <a:ext cx="3573900" cy="3179400"/>
          </a:xfrm>
          <a:prstGeom prst="rect">
            <a:avLst/>
          </a:prstGeom>
        </p:spPr>
        <p:txBody>
          <a:bodyPr lIns="91425" tIns="91425" rIns="91425" bIns="91425" anchor="t" anchorCtr="0">
            <a:noAutofit/>
          </a:bodyPr>
          <a:lstStyle/>
          <a:p>
            <a:pPr lvl="0">
              <a:spcBef>
                <a:spcPts val="0"/>
              </a:spcBef>
              <a:buNone/>
            </a:pPr>
            <a:r>
              <a:rPr lang="en" sz="2800" b="1">
                <a:solidFill>
                  <a:srgbClr val="0000FF"/>
                </a:solidFill>
              </a:rPr>
              <a:t>What do we want our future graduates to have when they embark on their post-secondary journey?</a:t>
            </a:r>
          </a:p>
        </p:txBody>
      </p:sp>
      <p:pic>
        <p:nvPicPr>
          <p:cNvPr id="173" name="Shape 173" descr="doors opening.jpg"/>
          <p:cNvPicPr preferRelativeResize="0"/>
          <p:nvPr/>
        </p:nvPicPr>
        <p:blipFill>
          <a:blip r:embed="rId3">
            <a:alphaModFix/>
          </a:blip>
          <a:stretch>
            <a:fillRect/>
          </a:stretch>
        </p:blipFill>
        <p:spPr>
          <a:xfrm>
            <a:off x="4065545" y="1311300"/>
            <a:ext cx="4844179" cy="36225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t>ACP Connections - Building the Bridge</a:t>
            </a:r>
          </a:p>
        </p:txBody>
      </p:sp>
      <p:sp>
        <p:nvSpPr>
          <p:cNvPr id="179" name="Shape 179"/>
          <p:cNvSpPr txBox="1">
            <a:spLocks noGrp="1"/>
          </p:cNvSpPr>
          <p:nvPr>
            <p:ph type="body" idx="1"/>
          </p:nvPr>
        </p:nvSpPr>
        <p:spPr>
          <a:xfrm>
            <a:off x="391350" y="1152475"/>
            <a:ext cx="8302200" cy="3627600"/>
          </a:xfrm>
          <a:prstGeom prst="rect">
            <a:avLst/>
          </a:prstGeom>
        </p:spPr>
        <p:txBody>
          <a:bodyPr lIns="91425" tIns="91425" rIns="91425" bIns="91425" anchor="t" anchorCtr="0">
            <a:noAutofit/>
          </a:bodyPr>
          <a:lstStyle/>
          <a:p>
            <a:pPr lvl="0" algn="ctr" rtl="0">
              <a:spcBef>
                <a:spcPts val="0"/>
              </a:spcBef>
              <a:buNone/>
            </a:pPr>
            <a:r>
              <a:rPr lang="en" sz="3000" b="1">
                <a:solidFill>
                  <a:srgbClr val="0000FF"/>
                </a:solidFill>
              </a:rPr>
              <a:t>Building Relationships within our community, our parents, and our schools</a:t>
            </a:r>
          </a:p>
          <a:p>
            <a:pPr lvl="0" algn="ctr">
              <a:spcBef>
                <a:spcPts val="0"/>
              </a:spcBef>
              <a:buNone/>
            </a:pPr>
            <a:endParaRPr sz="2200" b="1">
              <a:solidFill>
                <a:srgbClr val="0000FF"/>
              </a:solidFill>
            </a:endParaRPr>
          </a:p>
        </p:txBody>
      </p:sp>
      <p:pic>
        <p:nvPicPr>
          <p:cNvPr id="180" name="Shape 180" descr="bridge.png"/>
          <p:cNvPicPr preferRelativeResize="0"/>
          <p:nvPr/>
        </p:nvPicPr>
        <p:blipFill>
          <a:blip r:embed="rId3">
            <a:alphaModFix/>
          </a:blip>
          <a:stretch>
            <a:fillRect/>
          </a:stretch>
        </p:blipFill>
        <p:spPr>
          <a:xfrm>
            <a:off x="1479075" y="2538733"/>
            <a:ext cx="5837275" cy="22413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t>Bringing it Together - Our Future Goals</a:t>
            </a:r>
          </a:p>
        </p:txBody>
      </p:sp>
      <p:sp>
        <p:nvSpPr>
          <p:cNvPr id="186" name="Shape 186"/>
          <p:cNvSpPr txBox="1">
            <a:spLocks noGrp="1"/>
          </p:cNvSpPr>
          <p:nvPr>
            <p:ph type="body" idx="1"/>
          </p:nvPr>
        </p:nvSpPr>
        <p:spPr>
          <a:xfrm>
            <a:off x="311700" y="1467575"/>
            <a:ext cx="8520600" cy="3101400"/>
          </a:xfrm>
          <a:prstGeom prst="rect">
            <a:avLst/>
          </a:prstGeom>
        </p:spPr>
        <p:txBody>
          <a:bodyPr lIns="91425" tIns="91425" rIns="91425" bIns="91425" anchor="t" anchorCtr="0">
            <a:noAutofit/>
          </a:bodyPr>
          <a:lstStyle/>
          <a:p>
            <a:pPr lvl="0">
              <a:spcBef>
                <a:spcPts val="0"/>
              </a:spcBef>
              <a:buNone/>
            </a:pPr>
            <a:r>
              <a:rPr lang="en" sz="2400" b="1">
                <a:solidFill>
                  <a:srgbClr val="0000FF"/>
                </a:solidFill>
              </a:rPr>
              <a:t>Build upon successes of Insight to expand and bring opportunities and mentorships to 100% of our upper          -level students</a:t>
            </a:r>
          </a:p>
          <a:p>
            <a:pPr lvl="0">
              <a:spcBef>
                <a:spcPts val="0"/>
              </a:spcBef>
              <a:buNone/>
            </a:pPr>
            <a:r>
              <a:rPr lang="en" sz="2400" b="1">
                <a:solidFill>
                  <a:srgbClr val="0000FF"/>
                </a:solidFill>
              </a:rPr>
              <a:t>Examine the ACP building blocks that are needed                         to provide strong foundations within the early-                                level and middle-level years</a:t>
            </a:r>
          </a:p>
        </p:txBody>
      </p:sp>
      <p:pic>
        <p:nvPicPr>
          <p:cNvPr id="187" name="Shape 187" descr="peopleblocks.jpg"/>
          <p:cNvPicPr preferRelativeResize="0"/>
          <p:nvPr/>
        </p:nvPicPr>
        <p:blipFill rotWithShape="1">
          <a:blip r:embed="rId3">
            <a:alphaModFix/>
          </a:blip>
          <a:srcRect l="26308" r="26426"/>
          <a:stretch/>
        </p:blipFill>
        <p:spPr>
          <a:xfrm>
            <a:off x="7397306" y="2638475"/>
            <a:ext cx="1672593" cy="25050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p:cNvPicPr preferRelativeResize="0"/>
          <p:nvPr/>
        </p:nvPicPr>
        <p:blipFill>
          <a:blip r:embed="rId3">
            <a:alphaModFix/>
          </a:blip>
          <a:stretch>
            <a:fillRect/>
          </a:stretch>
        </p:blipFill>
        <p:spPr>
          <a:xfrm>
            <a:off x="258725" y="2488100"/>
            <a:ext cx="742975" cy="371424"/>
          </a:xfrm>
          <a:prstGeom prst="rect">
            <a:avLst/>
          </a:prstGeom>
          <a:noFill/>
          <a:ln>
            <a:noFill/>
          </a:ln>
        </p:spPr>
      </p:pic>
      <p:pic>
        <p:nvPicPr>
          <p:cNvPr id="193" name="Shape 193"/>
          <p:cNvPicPr preferRelativeResize="0"/>
          <p:nvPr/>
        </p:nvPicPr>
        <p:blipFill>
          <a:blip r:embed="rId3">
            <a:alphaModFix/>
          </a:blip>
          <a:stretch>
            <a:fillRect/>
          </a:stretch>
        </p:blipFill>
        <p:spPr>
          <a:xfrm>
            <a:off x="258725" y="1345100"/>
            <a:ext cx="742975" cy="371424"/>
          </a:xfrm>
          <a:prstGeom prst="rect">
            <a:avLst/>
          </a:prstGeom>
          <a:noFill/>
          <a:ln>
            <a:noFill/>
          </a:ln>
        </p:spPr>
      </p:pic>
      <p:sp>
        <p:nvSpPr>
          <p:cNvPr id="194" name="Shape 194"/>
          <p:cNvSpPr txBox="1">
            <a:spLocks noGrp="1"/>
          </p:cNvSpPr>
          <p:nvPr>
            <p:ph type="title"/>
          </p:nvPr>
        </p:nvSpPr>
        <p:spPr>
          <a:xfrm>
            <a:off x="311700" y="216425"/>
            <a:ext cx="8520600" cy="623400"/>
          </a:xfrm>
          <a:prstGeom prst="rect">
            <a:avLst/>
          </a:prstGeom>
        </p:spPr>
        <p:txBody>
          <a:bodyPr lIns="91425" tIns="91425" rIns="91425" bIns="91425" anchor="t" anchorCtr="0">
            <a:noAutofit/>
          </a:bodyPr>
          <a:lstStyle/>
          <a:p>
            <a:pPr lvl="0" rtl="0">
              <a:spcBef>
                <a:spcPts val="0"/>
              </a:spcBef>
              <a:buNone/>
            </a:pPr>
            <a:r>
              <a:rPr lang="en">
                <a:latin typeface="Trebuchet MS"/>
                <a:ea typeface="Trebuchet MS"/>
                <a:cs typeface="Trebuchet MS"/>
                <a:sym typeface="Trebuchet MS"/>
              </a:rPr>
              <a:t>Contact Us!</a:t>
            </a:r>
          </a:p>
        </p:txBody>
      </p:sp>
      <p:pic>
        <p:nvPicPr>
          <p:cNvPr id="195" name="Shape 195"/>
          <p:cNvPicPr preferRelativeResize="0"/>
          <p:nvPr/>
        </p:nvPicPr>
        <p:blipFill>
          <a:blip r:embed="rId3">
            <a:alphaModFix/>
          </a:blip>
          <a:stretch>
            <a:fillRect/>
          </a:stretch>
        </p:blipFill>
        <p:spPr>
          <a:xfrm>
            <a:off x="258725" y="3608425"/>
            <a:ext cx="742975" cy="371424"/>
          </a:xfrm>
          <a:prstGeom prst="rect">
            <a:avLst/>
          </a:prstGeom>
          <a:noFill/>
          <a:ln>
            <a:noFill/>
          </a:ln>
        </p:spPr>
      </p:pic>
      <p:pic>
        <p:nvPicPr>
          <p:cNvPr id="196" name="Shape 196"/>
          <p:cNvPicPr preferRelativeResize="0"/>
          <p:nvPr/>
        </p:nvPicPr>
        <p:blipFill>
          <a:blip r:embed="rId3">
            <a:alphaModFix/>
          </a:blip>
          <a:stretch>
            <a:fillRect/>
          </a:stretch>
        </p:blipFill>
        <p:spPr>
          <a:xfrm>
            <a:off x="334925" y="4697900"/>
            <a:ext cx="742975" cy="371424"/>
          </a:xfrm>
          <a:prstGeom prst="rect">
            <a:avLst/>
          </a:prstGeom>
          <a:noFill/>
          <a:ln>
            <a:noFill/>
          </a:ln>
        </p:spPr>
      </p:pic>
      <p:sp>
        <p:nvSpPr>
          <p:cNvPr id="197" name="Shape 197"/>
          <p:cNvSpPr txBox="1">
            <a:spLocks noGrp="1"/>
          </p:cNvSpPr>
          <p:nvPr>
            <p:ph type="body" idx="1"/>
          </p:nvPr>
        </p:nvSpPr>
        <p:spPr>
          <a:xfrm>
            <a:off x="311700" y="1000075"/>
            <a:ext cx="8520600" cy="3416400"/>
          </a:xfrm>
          <a:prstGeom prst="rect">
            <a:avLst/>
          </a:prstGeom>
          <a:noFill/>
        </p:spPr>
        <p:txBody>
          <a:bodyPr lIns="91425" tIns="91425" rIns="91425" bIns="91425" anchor="t" anchorCtr="0">
            <a:noAutofit/>
          </a:bodyPr>
          <a:lstStyle/>
          <a:p>
            <a:pPr lvl="0" rtl="0">
              <a:lnSpc>
                <a:spcPct val="100000"/>
              </a:lnSpc>
              <a:spcBef>
                <a:spcPts val="0"/>
              </a:spcBef>
              <a:spcAft>
                <a:spcPts val="0"/>
              </a:spcAft>
              <a:buNone/>
            </a:pPr>
            <a:r>
              <a:rPr lang="en">
                <a:solidFill>
                  <a:schemeClr val="accent2"/>
                </a:solidFill>
                <a:latin typeface="Trebuchet MS"/>
                <a:ea typeface="Trebuchet MS"/>
                <a:cs typeface="Trebuchet MS"/>
                <a:sym typeface="Trebuchet MS"/>
              </a:rPr>
              <a:t>Website:  </a:t>
            </a:r>
            <a:r>
              <a:rPr lang="en" u="sng">
                <a:solidFill>
                  <a:schemeClr val="accent2"/>
                </a:solidFill>
                <a:latin typeface="Trebuchet MS"/>
                <a:ea typeface="Trebuchet MS"/>
                <a:cs typeface="Trebuchet MS"/>
                <a:sym typeface="Trebuchet MS"/>
                <a:hlinkClick r:id="rId4"/>
              </a:rPr>
              <a:t>www.pewaukeeinsight.com</a:t>
            </a:r>
          </a:p>
          <a:p>
            <a:pPr lvl="0" rtl="0">
              <a:lnSpc>
                <a:spcPct val="100000"/>
              </a:lnSpc>
              <a:spcBef>
                <a:spcPts val="0"/>
              </a:spcBef>
              <a:spcAft>
                <a:spcPts val="0"/>
              </a:spcAft>
              <a:buNone/>
            </a:pPr>
            <a:r>
              <a:rPr lang="en">
                <a:solidFill>
                  <a:schemeClr val="accent2"/>
                </a:solidFill>
                <a:latin typeface="Trebuchet MS"/>
                <a:ea typeface="Trebuchet MS"/>
                <a:cs typeface="Trebuchet MS"/>
                <a:sym typeface="Trebuchet MS"/>
              </a:rPr>
              <a:t>        @PewaukeeInsight</a:t>
            </a:r>
          </a:p>
          <a:p>
            <a:pPr lvl="0" rtl="0">
              <a:lnSpc>
                <a:spcPct val="100000"/>
              </a:lnSpc>
              <a:spcBef>
                <a:spcPts val="0"/>
              </a:spcBef>
              <a:spcAft>
                <a:spcPts val="0"/>
              </a:spcAft>
              <a:buNone/>
            </a:pPr>
            <a:endParaRPr>
              <a:solidFill>
                <a:srgbClr val="000000"/>
              </a:solidFill>
              <a:latin typeface="Trebuchet MS"/>
              <a:ea typeface="Trebuchet MS"/>
              <a:cs typeface="Trebuchet MS"/>
              <a:sym typeface="Trebuchet MS"/>
            </a:endParaRPr>
          </a:p>
          <a:p>
            <a:pPr lvl="0" rtl="0">
              <a:lnSpc>
                <a:spcPct val="100000"/>
              </a:lnSpc>
              <a:spcBef>
                <a:spcPts val="0"/>
              </a:spcBef>
              <a:spcAft>
                <a:spcPts val="0"/>
              </a:spcAft>
              <a:buNone/>
            </a:pPr>
            <a:r>
              <a:rPr lang="en">
                <a:solidFill>
                  <a:srgbClr val="0000FF"/>
                </a:solidFill>
                <a:latin typeface="Trebuchet MS"/>
                <a:ea typeface="Trebuchet MS"/>
                <a:cs typeface="Trebuchet MS"/>
                <a:sym typeface="Trebuchet MS"/>
              </a:rPr>
              <a:t>Danielle Bosanec, Asst. Director of Curriculum &amp; Instruction</a:t>
            </a:r>
          </a:p>
          <a:p>
            <a:pPr lvl="0" rtl="0">
              <a:lnSpc>
                <a:spcPct val="100000"/>
              </a:lnSpc>
              <a:spcBef>
                <a:spcPts val="0"/>
              </a:spcBef>
              <a:spcAft>
                <a:spcPts val="0"/>
              </a:spcAft>
              <a:buNone/>
            </a:pPr>
            <a:r>
              <a:rPr lang="en" u="sng">
                <a:solidFill>
                  <a:srgbClr val="0000FF"/>
                </a:solidFill>
                <a:latin typeface="Trebuchet MS"/>
                <a:ea typeface="Trebuchet MS"/>
                <a:cs typeface="Trebuchet MS"/>
                <a:sym typeface="Trebuchet MS"/>
                <a:hlinkClick r:id="rId5"/>
              </a:rPr>
              <a:t>bosadan@pewaukeeschools.org</a:t>
            </a:r>
          </a:p>
          <a:p>
            <a:pPr lvl="0" rtl="0">
              <a:lnSpc>
                <a:spcPct val="100000"/>
              </a:lnSpc>
              <a:spcBef>
                <a:spcPts val="0"/>
              </a:spcBef>
              <a:spcAft>
                <a:spcPts val="0"/>
              </a:spcAft>
              <a:buNone/>
            </a:pPr>
            <a:r>
              <a:rPr lang="en">
                <a:solidFill>
                  <a:srgbClr val="0000FF"/>
                </a:solidFill>
                <a:latin typeface="Trebuchet MS"/>
                <a:ea typeface="Trebuchet MS"/>
                <a:cs typeface="Trebuchet MS"/>
                <a:sym typeface="Trebuchet MS"/>
              </a:rPr>
              <a:t>        @dkbosanec</a:t>
            </a:r>
          </a:p>
          <a:p>
            <a:pPr lvl="0" rtl="0">
              <a:lnSpc>
                <a:spcPct val="100000"/>
              </a:lnSpc>
              <a:spcBef>
                <a:spcPts val="0"/>
              </a:spcBef>
              <a:spcAft>
                <a:spcPts val="0"/>
              </a:spcAft>
              <a:buNone/>
            </a:pPr>
            <a:endParaRPr>
              <a:solidFill>
                <a:srgbClr val="000000"/>
              </a:solidFill>
              <a:latin typeface="Trebuchet MS"/>
              <a:ea typeface="Trebuchet MS"/>
              <a:cs typeface="Trebuchet MS"/>
              <a:sym typeface="Trebuchet MS"/>
            </a:endParaRPr>
          </a:p>
          <a:p>
            <a:pPr lvl="0" rtl="0">
              <a:lnSpc>
                <a:spcPct val="100000"/>
              </a:lnSpc>
              <a:spcBef>
                <a:spcPts val="0"/>
              </a:spcBef>
              <a:spcAft>
                <a:spcPts val="0"/>
              </a:spcAft>
              <a:buNone/>
            </a:pPr>
            <a:r>
              <a:rPr lang="en">
                <a:solidFill>
                  <a:schemeClr val="accent5"/>
                </a:solidFill>
                <a:latin typeface="Trebuchet MS"/>
                <a:ea typeface="Trebuchet MS"/>
                <a:cs typeface="Trebuchet MS"/>
                <a:sym typeface="Trebuchet MS"/>
              </a:rPr>
              <a:t>JJ Heesch, Insight Director</a:t>
            </a:r>
          </a:p>
          <a:p>
            <a:pPr lvl="0" rtl="0">
              <a:lnSpc>
                <a:spcPct val="100000"/>
              </a:lnSpc>
              <a:spcBef>
                <a:spcPts val="0"/>
              </a:spcBef>
              <a:spcAft>
                <a:spcPts val="0"/>
              </a:spcAft>
              <a:buNone/>
            </a:pPr>
            <a:r>
              <a:rPr lang="en" u="sng">
                <a:solidFill>
                  <a:schemeClr val="accent5"/>
                </a:solidFill>
                <a:latin typeface="Trebuchet MS"/>
                <a:ea typeface="Trebuchet MS"/>
                <a:cs typeface="Trebuchet MS"/>
                <a:sym typeface="Trebuchet MS"/>
                <a:hlinkClick r:id="rId6"/>
              </a:rPr>
              <a:t>heesjef@pewaukeeschools.org</a:t>
            </a:r>
          </a:p>
          <a:p>
            <a:pPr lvl="0" rtl="0">
              <a:lnSpc>
                <a:spcPct val="100000"/>
              </a:lnSpc>
              <a:spcBef>
                <a:spcPts val="0"/>
              </a:spcBef>
              <a:spcAft>
                <a:spcPts val="0"/>
              </a:spcAft>
              <a:buNone/>
            </a:pPr>
            <a:r>
              <a:rPr lang="en">
                <a:solidFill>
                  <a:schemeClr val="accent5"/>
                </a:solidFill>
                <a:latin typeface="Trebuchet MS"/>
                <a:ea typeface="Trebuchet MS"/>
                <a:cs typeface="Trebuchet MS"/>
                <a:sym typeface="Trebuchet MS"/>
              </a:rPr>
              <a:t>         @jjheesch</a:t>
            </a:r>
          </a:p>
          <a:p>
            <a:pPr lvl="0" rtl="0">
              <a:lnSpc>
                <a:spcPct val="100000"/>
              </a:lnSpc>
              <a:spcBef>
                <a:spcPts val="0"/>
              </a:spcBef>
              <a:spcAft>
                <a:spcPts val="0"/>
              </a:spcAft>
              <a:buNone/>
            </a:pPr>
            <a:endParaRPr>
              <a:solidFill>
                <a:srgbClr val="AB0101"/>
              </a:solidFill>
              <a:latin typeface="Trebuchet MS"/>
              <a:ea typeface="Trebuchet MS"/>
              <a:cs typeface="Trebuchet MS"/>
              <a:sym typeface="Trebuchet MS"/>
            </a:endParaRPr>
          </a:p>
          <a:p>
            <a:pPr lvl="0" rtl="0">
              <a:lnSpc>
                <a:spcPct val="100000"/>
              </a:lnSpc>
              <a:spcBef>
                <a:spcPts val="0"/>
              </a:spcBef>
              <a:spcAft>
                <a:spcPts val="0"/>
              </a:spcAft>
              <a:buNone/>
            </a:pPr>
            <a:r>
              <a:rPr lang="en">
                <a:solidFill>
                  <a:srgbClr val="AB0101"/>
                </a:solidFill>
                <a:latin typeface="Trebuchet MS"/>
                <a:ea typeface="Trebuchet MS"/>
                <a:cs typeface="Trebuchet MS"/>
                <a:sym typeface="Trebuchet MS"/>
              </a:rPr>
              <a:t>Adriana Plach, ACP Coordinator</a:t>
            </a:r>
          </a:p>
          <a:p>
            <a:pPr lvl="0" rtl="0">
              <a:lnSpc>
                <a:spcPct val="100000"/>
              </a:lnSpc>
              <a:spcBef>
                <a:spcPts val="0"/>
              </a:spcBef>
              <a:spcAft>
                <a:spcPts val="0"/>
              </a:spcAft>
              <a:buNone/>
            </a:pPr>
            <a:r>
              <a:rPr lang="en" u="sng">
                <a:solidFill>
                  <a:srgbClr val="AB0101"/>
                </a:solidFill>
                <a:latin typeface="Trebuchet MS"/>
                <a:ea typeface="Trebuchet MS"/>
                <a:cs typeface="Trebuchet MS"/>
                <a:sym typeface="Trebuchet MS"/>
                <a:hlinkClick r:id="rId7"/>
              </a:rPr>
              <a:t>placadr@pewaukeeschools.org</a:t>
            </a:r>
          </a:p>
          <a:p>
            <a:pPr lvl="0" rtl="0">
              <a:lnSpc>
                <a:spcPct val="100000"/>
              </a:lnSpc>
              <a:spcBef>
                <a:spcPts val="0"/>
              </a:spcBef>
              <a:spcAft>
                <a:spcPts val="0"/>
              </a:spcAft>
              <a:buNone/>
            </a:pPr>
            <a:r>
              <a:rPr lang="en">
                <a:solidFill>
                  <a:srgbClr val="AB0101"/>
                </a:solidFill>
                <a:latin typeface="Trebuchet MS"/>
                <a:ea typeface="Trebuchet MS"/>
                <a:cs typeface="Trebuchet MS"/>
                <a:sym typeface="Trebuchet MS"/>
              </a:rPr>
              <a:t>         @adrianaplach</a:t>
            </a:r>
          </a:p>
          <a:p>
            <a:pPr lvl="0" rtl="0">
              <a:lnSpc>
                <a:spcPct val="100000"/>
              </a:lnSpc>
              <a:spcBef>
                <a:spcPts val="0"/>
              </a:spcBef>
              <a:spcAft>
                <a:spcPts val="0"/>
              </a:spcAft>
              <a:buNone/>
            </a:pPr>
            <a:endParaRPr/>
          </a:p>
          <a:p>
            <a:pPr lvl="0" rt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t>Welcome!</a:t>
            </a:r>
          </a:p>
        </p:txBody>
      </p:sp>
      <p:sp>
        <p:nvSpPr>
          <p:cNvPr id="64" name="Shape 6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a:t>Introductions- Pewaukee School District Team</a:t>
            </a:r>
          </a:p>
          <a:p>
            <a:pPr marL="457200" lvl="0" indent="-228600" rtl="0">
              <a:lnSpc>
                <a:spcPct val="115000"/>
              </a:lnSpc>
              <a:spcBef>
                <a:spcPts val="0"/>
              </a:spcBef>
              <a:spcAft>
                <a:spcPts val="0"/>
              </a:spcAft>
            </a:pPr>
            <a:r>
              <a:rPr lang="en"/>
              <a:t>Danielle Bosanec, Assistant Director of Curriculum &amp; Instruction</a:t>
            </a:r>
          </a:p>
          <a:p>
            <a:pPr marL="457200" lvl="0" indent="-228600" rtl="0">
              <a:lnSpc>
                <a:spcPct val="115000"/>
              </a:lnSpc>
              <a:spcBef>
                <a:spcPts val="0"/>
              </a:spcBef>
              <a:spcAft>
                <a:spcPts val="0"/>
              </a:spcAft>
            </a:pPr>
            <a:r>
              <a:rPr lang="en"/>
              <a:t>JJ Heesch, Insight Director</a:t>
            </a:r>
          </a:p>
          <a:p>
            <a:pPr marL="457200" lvl="0" indent="-228600" rtl="0">
              <a:lnSpc>
                <a:spcPct val="115000"/>
              </a:lnSpc>
              <a:spcBef>
                <a:spcPts val="0"/>
              </a:spcBef>
              <a:spcAft>
                <a:spcPts val="0"/>
              </a:spcAft>
            </a:pPr>
            <a:r>
              <a:rPr lang="en"/>
              <a:t>Adriana Plach, ACP Coordinator </a:t>
            </a:r>
          </a:p>
          <a:p>
            <a:pPr lvl="0">
              <a:lnSpc>
                <a:spcPct val="100000"/>
              </a:lnSpc>
              <a:spcBef>
                <a:spcPts val="0"/>
              </a:spcBef>
              <a:spcAft>
                <a:spcPts val="0"/>
              </a:spcAft>
              <a:buNone/>
            </a:pPr>
            <a:endParaRPr/>
          </a:p>
          <a:p>
            <a:pPr lvl="0" rtl="0">
              <a:lnSpc>
                <a:spcPct val="100000"/>
              </a:lnSpc>
              <a:spcBef>
                <a:spcPts val="0"/>
              </a:spcBef>
              <a:spcAft>
                <a:spcPts val="0"/>
              </a:spcAft>
              <a:buNone/>
            </a:pPr>
            <a:r>
              <a:rPr lang="en"/>
              <a:t>Agenda</a:t>
            </a:r>
          </a:p>
          <a:p>
            <a:pPr marL="457200" lvl="0" indent="-228600" rtl="0">
              <a:lnSpc>
                <a:spcPct val="115000"/>
              </a:lnSpc>
              <a:spcBef>
                <a:spcPts val="0"/>
              </a:spcBef>
              <a:spcAft>
                <a:spcPts val="0"/>
              </a:spcAft>
            </a:pPr>
            <a:r>
              <a:rPr lang="en"/>
              <a:t>What is Insight?</a:t>
            </a:r>
          </a:p>
          <a:p>
            <a:pPr marL="457200" lvl="0" indent="-228600" rtl="0">
              <a:lnSpc>
                <a:spcPct val="115000"/>
              </a:lnSpc>
              <a:spcBef>
                <a:spcPts val="0"/>
              </a:spcBef>
              <a:spcAft>
                <a:spcPts val="0"/>
              </a:spcAft>
            </a:pPr>
            <a:r>
              <a:rPr lang="en"/>
              <a:t>Components of Insight</a:t>
            </a:r>
          </a:p>
          <a:p>
            <a:pPr marL="457200" lvl="0" indent="-228600" rtl="0">
              <a:lnSpc>
                <a:spcPct val="115000"/>
              </a:lnSpc>
              <a:spcBef>
                <a:spcPts val="0"/>
              </a:spcBef>
              <a:spcAft>
                <a:spcPts val="0"/>
              </a:spcAft>
            </a:pPr>
            <a:r>
              <a:rPr lang="en"/>
              <a:t>Where do I start?</a:t>
            </a:r>
          </a:p>
          <a:p>
            <a:pPr marL="457200" lvl="0" indent="-228600" rtl="0">
              <a:lnSpc>
                <a:spcPct val="115000"/>
              </a:lnSpc>
              <a:spcBef>
                <a:spcPts val="0"/>
              </a:spcBef>
              <a:spcAft>
                <a:spcPts val="0"/>
              </a:spcAft>
            </a:pPr>
            <a:r>
              <a:rPr lang="en"/>
              <a:t>Building Your District’s Connections</a:t>
            </a:r>
          </a:p>
          <a:p>
            <a:pPr marL="457200" lvl="0" indent="-228600">
              <a:lnSpc>
                <a:spcPct val="115000"/>
              </a:lnSpc>
              <a:spcBef>
                <a:spcPts val="0"/>
              </a:spcBef>
              <a:spcAft>
                <a:spcPts val="0"/>
              </a:spcAft>
            </a:pPr>
            <a:r>
              <a:rPr lang="en"/>
              <a:t>ACP Connection</a:t>
            </a:r>
          </a:p>
          <a:p>
            <a:pPr lvl="0">
              <a:lnSpc>
                <a:spcPct val="100000"/>
              </a:lnSpc>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lgn="ctr" rtl="0">
              <a:spcBef>
                <a:spcPts val="0"/>
              </a:spcBef>
              <a:buNone/>
            </a:pPr>
            <a:r>
              <a:rPr lang="en"/>
              <a:t>Pewaukee School District</a:t>
            </a:r>
          </a:p>
        </p:txBody>
      </p:sp>
      <p:sp>
        <p:nvSpPr>
          <p:cNvPr id="70" name="Shape 70"/>
          <p:cNvSpPr txBox="1"/>
          <p:nvPr/>
        </p:nvSpPr>
        <p:spPr>
          <a:xfrm>
            <a:off x="2262825" y="1070500"/>
            <a:ext cx="6739200" cy="2947200"/>
          </a:xfrm>
          <a:prstGeom prst="rect">
            <a:avLst/>
          </a:prstGeom>
          <a:noFill/>
          <a:ln>
            <a:noFill/>
          </a:ln>
        </p:spPr>
        <p:txBody>
          <a:bodyPr lIns="91425" tIns="91425" rIns="91425" bIns="91425" anchor="t" anchorCtr="0">
            <a:noAutofit/>
          </a:bodyPr>
          <a:lstStyle/>
          <a:p>
            <a:pPr marL="342900" lvl="0" indent="-279400" rtl="0">
              <a:lnSpc>
                <a:spcPct val="90000"/>
              </a:lnSpc>
              <a:spcBef>
                <a:spcPts val="560"/>
              </a:spcBef>
              <a:buClr>
                <a:srgbClr val="000000"/>
              </a:buClr>
              <a:buSzPct val="100000"/>
              <a:buFont typeface="Trebuchet MS"/>
              <a:buChar char="•"/>
            </a:pPr>
            <a:r>
              <a:rPr lang="en" sz="1800">
                <a:latin typeface="Trebuchet MS"/>
                <a:ea typeface="Trebuchet MS"/>
                <a:cs typeface="Trebuchet MS"/>
                <a:sym typeface="Trebuchet MS"/>
              </a:rPr>
              <a:t>Serving almost 2900 Students</a:t>
            </a:r>
          </a:p>
          <a:p>
            <a:pPr marL="342900" lvl="0" indent="-279400" rtl="0">
              <a:lnSpc>
                <a:spcPct val="90000"/>
              </a:lnSpc>
              <a:spcBef>
                <a:spcPts val="560"/>
              </a:spcBef>
              <a:buClr>
                <a:srgbClr val="000000"/>
              </a:buClr>
              <a:buSzPct val="100000"/>
              <a:buFont typeface="Trebuchet MS"/>
              <a:buChar char="•"/>
            </a:pPr>
            <a:r>
              <a:rPr lang="en" sz="1800">
                <a:latin typeface="Trebuchet MS"/>
                <a:ea typeface="Trebuchet MS"/>
                <a:cs typeface="Trebuchet MS"/>
                <a:sym typeface="Trebuchet MS"/>
              </a:rPr>
              <a:t>About 300 Faculty &amp; Staff</a:t>
            </a:r>
          </a:p>
          <a:p>
            <a:pPr marL="342900" lvl="0" indent="-279400" rtl="0">
              <a:lnSpc>
                <a:spcPct val="90000"/>
              </a:lnSpc>
              <a:spcBef>
                <a:spcPts val="560"/>
              </a:spcBef>
              <a:buClr>
                <a:srgbClr val="000000"/>
              </a:buClr>
              <a:buSzPct val="100000"/>
              <a:buFont typeface="Trebuchet MS"/>
              <a:buChar char="•"/>
            </a:pPr>
            <a:r>
              <a:rPr lang="en" sz="1800">
                <a:latin typeface="Trebuchet MS"/>
                <a:ea typeface="Trebuchet MS"/>
                <a:cs typeface="Trebuchet MS"/>
                <a:sym typeface="Trebuchet MS"/>
              </a:rPr>
              <a:t>4 Schools on a Unique Campus Setting</a:t>
            </a:r>
          </a:p>
          <a:p>
            <a:pPr marL="342900" lvl="0" indent="-279400" rtl="0">
              <a:lnSpc>
                <a:spcPct val="90000"/>
              </a:lnSpc>
              <a:spcBef>
                <a:spcPts val="560"/>
              </a:spcBef>
              <a:buClr>
                <a:srgbClr val="000000"/>
              </a:buClr>
              <a:buSzPct val="100000"/>
              <a:buFont typeface="Trebuchet MS"/>
              <a:buChar char="•"/>
            </a:pPr>
            <a:r>
              <a:rPr lang="en" sz="1800">
                <a:latin typeface="Trebuchet MS"/>
                <a:ea typeface="Trebuchet MS"/>
                <a:cs typeface="Trebuchet MS"/>
                <a:sym typeface="Trebuchet MS"/>
              </a:rPr>
              <a:t>Utilize the Baldrige Framework for Performance Excellence for continuous improvement</a:t>
            </a:r>
          </a:p>
          <a:p>
            <a:pPr marL="342900" lvl="0" indent="-279400" rtl="0">
              <a:lnSpc>
                <a:spcPct val="90000"/>
              </a:lnSpc>
              <a:spcBef>
                <a:spcPts val="560"/>
              </a:spcBef>
              <a:buClr>
                <a:srgbClr val="000000"/>
              </a:buClr>
              <a:buSzPct val="100000"/>
              <a:buFont typeface="Trebuchet MS"/>
              <a:buChar char="•"/>
            </a:pPr>
            <a:r>
              <a:rPr lang="en" sz="1800">
                <a:latin typeface="Trebuchet MS"/>
                <a:ea typeface="Trebuchet MS"/>
                <a:cs typeface="Trebuchet MS"/>
                <a:sym typeface="Trebuchet MS"/>
              </a:rPr>
              <a:t>Demographics: </a:t>
            </a:r>
          </a:p>
          <a:p>
            <a:pPr marL="742950" lvl="1" indent="-222250" rtl="0">
              <a:lnSpc>
                <a:spcPct val="90000"/>
              </a:lnSpc>
              <a:spcBef>
                <a:spcPts val="560"/>
              </a:spcBef>
              <a:buClr>
                <a:srgbClr val="000000"/>
              </a:buClr>
              <a:buSzPct val="100000"/>
              <a:buFont typeface="Trebuchet MS"/>
              <a:buChar char="–"/>
            </a:pPr>
            <a:r>
              <a:rPr lang="en" sz="1800">
                <a:latin typeface="Trebuchet MS"/>
                <a:ea typeface="Trebuchet MS"/>
                <a:cs typeface="Trebuchet MS"/>
                <a:sym typeface="Trebuchet MS"/>
              </a:rPr>
              <a:t>6.6% Special Education</a:t>
            </a:r>
          </a:p>
          <a:p>
            <a:pPr marL="742950" lvl="1" indent="-222250" rtl="0">
              <a:lnSpc>
                <a:spcPct val="90000"/>
              </a:lnSpc>
              <a:spcBef>
                <a:spcPts val="560"/>
              </a:spcBef>
              <a:buClr>
                <a:srgbClr val="000000"/>
              </a:buClr>
              <a:buSzPct val="100000"/>
              <a:buFont typeface="Trebuchet MS"/>
              <a:buChar char="–"/>
            </a:pPr>
            <a:r>
              <a:rPr lang="en" sz="1800">
                <a:latin typeface="Trebuchet MS"/>
                <a:ea typeface="Trebuchet MS"/>
                <a:cs typeface="Trebuchet MS"/>
                <a:sym typeface="Trebuchet MS"/>
              </a:rPr>
              <a:t>11.9% Low SES</a:t>
            </a:r>
          </a:p>
          <a:p>
            <a:pPr marL="742950" lvl="1" indent="-222250" rtl="0">
              <a:lnSpc>
                <a:spcPct val="90000"/>
              </a:lnSpc>
              <a:spcBef>
                <a:spcPts val="560"/>
              </a:spcBef>
              <a:buClr>
                <a:srgbClr val="000000"/>
              </a:buClr>
              <a:buSzPct val="100000"/>
              <a:buFont typeface="Trebuchet MS"/>
              <a:buChar char="–"/>
            </a:pPr>
            <a:r>
              <a:rPr lang="en" sz="1800">
                <a:latin typeface="Trebuchet MS"/>
                <a:ea typeface="Trebuchet MS"/>
                <a:cs typeface="Trebuchet MS"/>
                <a:sym typeface="Trebuchet MS"/>
              </a:rPr>
              <a:t>19.9% Non-White (7.1% Asian-primarily India)</a:t>
            </a:r>
          </a:p>
        </p:txBody>
      </p:sp>
      <p:sp>
        <p:nvSpPr>
          <p:cNvPr id="71" name="Shape 71"/>
          <p:cNvSpPr/>
          <p:nvPr/>
        </p:nvSpPr>
        <p:spPr>
          <a:xfrm>
            <a:off x="0" y="5177250"/>
            <a:ext cx="9144000" cy="16809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pic>
        <p:nvPicPr>
          <p:cNvPr id="72" name="Shape 72"/>
          <p:cNvPicPr preferRelativeResize="0"/>
          <p:nvPr/>
        </p:nvPicPr>
        <p:blipFill>
          <a:blip r:embed="rId3">
            <a:alphaModFix/>
          </a:blip>
          <a:stretch>
            <a:fillRect/>
          </a:stretch>
        </p:blipFill>
        <p:spPr>
          <a:xfrm>
            <a:off x="25350" y="1955826"/>
            <a:ext cx="2516800" cy="3221424"/>
          </a:xfrm>
          <a:prstGeom prst="rect">
            <a:avLst/>
          </a:prstGeom>
          <a:noFill/>
          <a:ln>
            <a:noFill/>
          </a:ln>
        </p:spPr>
      </p:pic>
      <p:sp>
        <p:nvSpPr>
          <p:cNvPr id="73" name="Shape 73"/>
          <p:cNvSpPr txBox="1"/>
          <p:nvPr/>
        </p:nvSpPr>
        <p:spPr>
          <a:xfrm>
            <a:off x="2032750" y="4197925"/>
            <a:ext cx="3839400" cy="523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Nunito"/>
              <a:buNone/>
            </a:pPr>
            <a:r>
              <a:rPr lang="en" sz="1800" b="1" i="0" u="none" strike="noStrike" cap="none">
                <a:solidFill>
                  <a:srgbClr val="002060"/>
                </a:solidFill>
                <a:latin typeface="Nunito"/>
                <a:ea typeface="Nunito"/>
                <a:cs typeface="Nunito"/>
                <a:sym typeface="Nunito"/>
              </a:rPr>
              <a:t>20 Minutes west of Milwaukee</a:t>
            </a:r>
          </a:p>
        </p:txBody>
      </p:sp>
      <p:sp>
        <p:nvSpPr>
          <p:cNvPr id="74" name="Shape 74"/>
          <p:cNvSpPr/>
          <p:nvPr/>
        </p:nvSpPr>
        <p:spPr>
          <a:xfrm>
            <a:off x="1711925" y="4391825"/>
            <a:ext cx="2209800" cy="381000"/>
          </a:xfrm>
          <a:prstGeom prst="leftArrow">
            <a:avLst>
              <a:gd name="adj1" fmla="val 1862"/>
              <a:gd name="adj2" fmla="val 50000"/>
            </a:avLst>
          </a:prstGeom>
          <a:solidFill>
            <a:srgbClr val="00B0F0"/>
          </a:solidFill>
          <a:ln w="25400" cap="rnd"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a:p>
        </p:txBody>
      </p:sp>
      <p:pic>
        <p:nvPicPr>
          <p:cNvPr id="75" name="Shape 75"/>
          <p:cNvPicPr preferRelativeResize="0"/>
          <p:nvPr/>
        </p:nvPicPr>
        <p:blipFill>
          <a:blip r:embed="rId4">
            <a:alphaModFix/>
          </a:blip>
          <a:stretch>
            <a:fillRect/>
          </a:stretch>
        </p:blipFill>
        <p:spPr>
          <a:xfrm>
            <a:off x="254475" y="55875"/>
            <a:ext cx="1486924" cy="1486924"/>
          </a:xfrm>
          <a:prstGeom prst="rect">
            <a:avLst/>
          </a:prstGeom>
          <a:noFill/>
          <a:ln>
            <a:noFill/>
          </a:ln>
        </p:spPr>
      </p:pic>
      <p:pic>
        <p:nvPicPr>
          <p:cNvPr id="76" name="Shape 76"/>
          <p:cNvPicPr preferRelativeResize="0"/>
          <p:nvPr/>
        </p:nvPicPr>
        <p:blipFill>
          <a:blip r:embed="rId5">
            <a:alphaModFix/>
          </a:blip>
          <a:stretch>
            <a:fillRect/>
          </a:stretch>
        </p:blipFill>
        <p:spPr>
          <a:xfrm>
            <a:off x="7644600" y="300700"/>
            <a:ext cx="1283699" cy="1069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rtl="0">
              <a:spcBef>
                <a:spcPts val="0"/>
              </a:spcBef>
              <a:buNone/>
            </a:pPr>
            <a:r>
              <a:rPr lang="en"/>
              <a:t>What is Insight?</a:t>
            </a:r>
          </a:p>
        </p:txBody>
      </p:sp>
      <p:sp>
        <p:nvSpPr>
          <p:cNvPr id="82" name="Shape 8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00000"/>
              </a:lnSpc>
              <a:spcBef>
                <a:spcPts val="600"/>
              </a:spcBef>
              <a:spcAft>
                <a:spcPts val="0"/>
              </a:spcAft>
              <a:buNone/>
            </a:pPr>
            <a:r>
              <a:rPr lang="en" sz="2400">
                <a:solidFill>
                  <a:srgbClr val="000000"/>
                </a:solidFill>
                <a:latin typeface="Trebuchet MS"/>
                <a:ea typeface="Trebuchet MS"/>
                <a:cs typeface="Trebuchet MS"/>
                <a:sym typeface="Trebuchet MS"/>
              </a:rPr>
              <a:t>A transformation of the high school experience that places students in professional settings while earning credits in rigorous courses uniquely designed to assist students to learn and develop skills for high-demand careers.</a:t>
            </a:r>
          </a:p>
          <a:p>
            <a:pPr lvl="0" rtl="0">
              <a:spcBef>
                <a:spcPts val="0"/>
              </a:spcBef>
              <a:buNone/>
            </a:pPr>
            <a:endParaRPr>
              <a:solidFill>
                <a:srgbClr val="000000"/>
              </a:solidFill>
            </a:endParaRPr>
          </a:p>
        </p:txBody>
      </p:sp>
      <p:pic>
        <p:nvPicPr>
          <p:cNvPr id="83" name="Shape 83"/>
          <p:cNvPicPr preferRelativeResize="0"/>
          <p:nvPr/>
        </p:nvPicPr>
        <p:blipFill rotWithShape="1">
          <a:blip r:embed="rId3">
            <a:alphaModFix/>
          </a:blip>
          <a:srcRect l="16611" t="31063" r="17779" b="48576"/>
          <a:stretch/>
        </p:blipFill>
        <p:spPr>
          <a:xfrm>
            <a:off x="484875" y="3579350"/>
            <a:ext cx="8126050" cy="1417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descr="Insight is an innovative education capstone, designed by Pewaukee High School to give high school students hands-on, real-world experience immersed in a business setting.  Students in the Insight program engage in a rigorous curriculum while also learning valuable skills such as project management, business ethics, and work-flow development.  Business partners provide real project work to further their business’ goals, while providing students an opportunity to build their portfolios and resumes.  Insight students enter the program with a strong academic background and leave better prepared to be the next generation workforce.  www.pewaukeeinsight.com" title="Pewaukee Insight">
            <a:hlinkClick r:id="rId3"/>
          </p:cNvPr>
          <p:cNvSpPr/>
          <p:nvPr/>
        </p:nvSpPr>
        <p:spPr>
          <a:xfrm>
            <a:off x="1718925" y="333100"/>
            <a:ext cx="5901074" cy="4425800"/>
          </a:xfrm>
          <a:prstGeom prst="rect">
            <a:avLst/>
          </a:prstGeom>
          <a:blipFill>
            <a:blip r:embed="rId4">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p:cNvPicPr preferRelativeResize="0"/>
          <p:nvPr/>
        </p:nvPicPr>
        <p:blipFill rotWithShape="1">
          <a:blip r:embed="rId3">
            <a:alphaModFix/>
          </a:blip>
          <a:srcRect l="30895" t="18149" r="30700" b="28499"/>
          <a:stretch/>
        </p:blipFill>
        <p:spPr>
          <a:xfrm>
            <a:off x="5956449" y="2873500"/>
            <a:ext cx="3111348" cy="2263175"/>
          </a:xfrm>
          <a:prstGeom prst="rect">
            <a:avLst/>
          </a:prstGeom>
          <a:noFill/>
          <a:ln>
            <a:noFill/>
          </a:ln>
        </p:spPr>
      </p:pic>
      <p:sp>
        <p:nvSpPr>
          <p:cNvPr id="94" name="Shape 94"/>
          <p:cNvSpPr txBox="1">
            <a:spLocks noGrp="1"/>
          </p:cNvSpPr>
          <p:nvPr>
            <p:ph type="title"/>
          </p:nvPr>
        </p:nvSpPr>
        <p:spPr>
          <a:xfrm>
            <a:off x="311700" y="292625"/>
            <a:ext cx="8520600" cy="623400"/>
          </a:xfrm>
          <a:prstGeom prst="rect">
            <a:avLst/>
          </a:prstGeom>
        </p:spPr>
        <p:txBody>
          <a:bodyPr lIns="91425" tIns="91425" rIns="91425" bIns="91425" anchor="t" anchorCtr="0">
            <a:noAutofit/>
          </a:bodyPr>
          <a:lstStyle/>
          <a:p>
            <a:pPr lvl="0" algn="ctr" rtl="0">
              <a:spcBef>
                <a:spcPts val="0"/>
              </a:spcBef>
              <a:buNone/>
            </a:pPr>
            <a:r>
              <a:rPr lang="en">
                <a:latin typeface="Trebuchet MS"/>
                <a:ea typeface="Trebuchet MS"/>
                <a:cs typeface="Trebuchet MS"/>
                <a:sym typeface="Trebuchet MS"/>
              </a:rPr>
              <a:t>Pewaukee School District Personalized Learning Guiding Principle</a:t>
            </a:r>
          </a:p>
        </p:txBody>
      </p:sp>
      <p:sp>
        <p:nvSpPr>
          <p:cNvPr id="95" name="Shape 95"/>
          <p:cNvSpPr txBox="1">
            <a:spLocks noGrp="1"/>
          </p:cNvSpPr>
          <p:nvPr>
            <p:ph type="body" idx="1"/>
          </p:nvPr>
        </p:nvSpPr>
        <p:spPr>
          <a:xfrm>
            <a:off x="311700" y="1445100"/>
            <a:ext cx="8520600" cy="3416400"/>
          </a:xfrm>
          <a:prstGeom prst="rect">
            <a:avLst/>
          </a:prstGeom>
        </p:spPr>
        <p:txBody>
          <a:bodyPr lIns="91425" tIns="91425" rIns="91425" bIns="91425" anchor="t" anchorCtr="0">
            <a:noAutofit/>
          </a:bodyPr>
          <a:lstStyle/>
          <a:p>
            <a:pPr lvl="0" algn="ctr" rtl="0">
              <a:lnSpc>
                <a:spcPct val="100000"/>
              </a:lnSpc>
              <a:spcBef>
                <a:spcPts val="0"/>
              </a:spcBef>
              <a:spcAft>
                <a:spcPts val="0"/>
              </a:spcAft>
              <a:buClr>
                <a:schemeClr val="dk2"/>
              </a:buClr>
              <a:buSzPct val="61111"/>
              <a:buFont typeface="Arial"/>
              <a:buNone/>
            </a:pPr>
            <a:r>
              <a:rPr lang="en" i="1">
                <a:solidFill>
                  <a:schemeClr val="dk2"/>
                </a:solidFill>
                <a:latin typeface="Trebuchet MS"/>
                <a:ea typeface="Trebuchet MS"/>
                <a:cs typeface="Trebuchet MS"/>
                <a:sym typeface="Trebuchet MS"/>
              </a:rPr>
              <a:t>Create a learning environment which recognizes each child and their unique learning needs. The environment seeks to support and challenge students on their individual pathway towards maximizing their College and Career Readiness based on individual interest, motivation, and readiness.</a:t>
            </a:r>
          </a:p>
          <a:p>
            <a:pPr lvl="0" rtl="0">
              <a:spcBef>
                <a:spcPts val="0"/>
              </a:spcBef>
              <a:buNone/>
            </a:pPr>
            <a:endParaRPr/>
          </a:p>
        </p:txBody>
      </p:sp>
      <p:pic>
        <p:nvPicPr>
          <p:cNvPr id="96" name="Shape 96"/>
          <p:cNvPicPr preferRelativeResize="0"/>
          <p:nvPr/>
        </p:nvPicPr>
        <p:blipFill>
          <a:blip r:embed="rId4">
            <a:alphaModFix/>
          </a:blip>
          <a:stretch>
            <a:fillRect/>
          </a:stretch>
        </p:blipFill>
        <p:spPr>
          <a:xfrm>
            <a:off x="76200" y="2978425"/>
            <a:ext cx="3210249" cy="2148349"/>
          </a:xfrm>
          <a:prstGeom prst="rect">
            <a:avLst/>
          </a:prstGeom>
          <a:noFill/>
          <a:ln>
            <a:noFill/>
          </a:ln>
        </p:spPr>
      </p:pic>
      <p:sp>
        <p:nvSpPr>
          <p:cNvPr id="97" name="Shape 97"/>
          <p:cNvSpPr/>
          <p:nvPr/>
        </p:nvSpPr>
        <p:spPr>
          <a:xfrm>
            <a:off x="3466525" y="3534025"/>
            <a:ext cx="2307300" cy="900300"/>
          </a:xfrm>
          <a:prstGeom prst="rightArrow">
            <a:avLst>
              <a:gd name="adj1" fmla="val 50000"/>
              <a:gd name="adj2" fmla="val 50000"/>
            </a:avLst>
          </a:prstGeom>
          <a:solidFill>
            <a:srgbClr val="AB0101"/>
          </a:solidFill>
          <a:ln w="19050"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txBox="1"/>
          <p:nvPr/>
        </p:nvSpPr>
        <p:spPr>
          <a:xfrm>
            <a:off x="76200" y="4698450"/>
            <a:ext cx="1519499" cy="337800"/>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FFFFFF"/>
                </a:solidFill>
              </a:rPr>
              <a:t>Traditional</a:t>
            </a:r>
          </a:p>
        </p:txBody>
      </p:sp>
      <p:sp>
        <p:nvSpPr>
          <p:cNvPr id="99" name="Shape 99"/>
          <p:cNvSpPr txBox="1"/>
          <p:nvPr/>
        </p:nvSpPr>
        <p:spPr>
          <a:xfrm>
            <a:off x="7548300" y="4698450"/>
            <a:ext cx="1519500" cy="369000"/>
          </a:xfrm>
          <a:prstGeom prst="rect">
            <a:avLst/>
          </a:prstGeom>
          <a:noFill/>
          <a:ln>
            <a:noFill/>
          </a:ln>
        </p:spPr>
        <p:txBody>
          <a:bodyPr lIns="91425" tIns="91425" rIns="91425" bIns="91425" anchor="t" anchorCtr="0">
            <a:noAutofit/>
          </a:bodyPr>
          <a:lstStyle/>
          <a:p>
            <a:pPr lvl="0" algn="r" rtl="0">
              <a:spcBef>
                <a:spcPts val="0"/>
              </a:spcBef>
              <a:buNone/>
            </a:pPr>
            <a:r>
              <a:rPr lang="en" sz="1800" b="1">
                <a:solidFill>
                  <a:srgbClr val="FFFFFF"/>
                </a:solidFill>
              </a:rPr>
              <a:t>Innovative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216425"/>
            <a:ext cx="8520600" cy="623400"/>
          </a:xfrm>
          <a:prstGeom prst="rect">
            <a:avLst/>
          </a:prstGeom>
        </p:spPr>
        <p:txBody>
          <a:bodyPr lIns="91425" tIns="91425" rIns="91425" bIns="91425" anchor="t" anchorCtr="0">
            <a:noAutofit/>
          </a:bodyPr>
          <a:lstStyle/>
          <a:p>
            <a:pPr lvl="0" algn="ctr" rtl="0">
              <a:spcBef>
                <a:spcPts val="0"/>
              </a:spcBef>
              <a:buNone/>
            </a:pPr>
            <a:r>
              <a:rPr lang="en">
                <a:latin typeface="Trebuchet MS"/>
                <a:ea typeface="Trebuchet MS"/>
                <a:cs typeface="Trebuchet MS"/>
                <a:sym typeface="Trebuchet MS"/>
              </a:rPr>
              <a:t>Components of Insight</a:t>
            </a:r>
          </a:p>
        </p:txBody>
      </p:sp>
      <p:pic>
        <p:nvPicPr>
          <p:cNvPr id="105" name="Shape 105"/>
          <p:cNvPicPr preferRelativeResize="0"/>
          <p:nvPr/>
        </p:nvPicPr>
        <p:blipFill rotWithShape="1">
          <a:blip r:embed="rId3">
            <a:alphaModFix/>
          </a:blip>
          <a:srcRect l="13767" r="14598"/>
          <a:stretch/>
        </p:blipFill>
        <p:spPr>
          <a:xfrm>
            <a:off x="2413850" y="839825"/>
            <a:ext cx="4320970" cy="4250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a:blip r:embed="rId3">
            <a:alphaModFix/>
          </a:blip>
          <a:stretch>
            <a:fillRect/>
          </a:stretch>
        </p:blipFill>
        <p:spPr>
          <a:xfrm>
            <a:off x="149149" y="1718350"/>
            <a:ext cx="4008525" cy="1304599"/>
          </a:xfrm>
          <a:prstGeom prst="rect">
            <a:avLst/>
          </a:prstGeom>
          <a:noFill/>
          <a:ln>
            <a:noFill/>
          </a:ln>
        </p:spPr>
      </p:pic>
      <p:pic>
        <p:nvPicPr>
          <p:cNvPr id="111" name="Shape 111" descr="Screen Shot 2016-10-23 at 8.11.44 AM.png"/>
          <p:cNvPicPr preferRelativeResize="0"/>
          <p:nvPr/>
        </p:nvPicPr>
        <p:blipFill>
          <a:blip r:embed="rId4">
            <a:alphaModFix/>
          </a:blip>
          <a:stretch>
            <a:fillRect/>
          </a:stretch>
        </p:blipFill>
        <p:spPr>
          <a:xfrm>
            <a:off x="4973040" y="0"/>
            <a:ext cx="4170959"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rtl="0">
              <a:spcBef>
                <a:spcPts val="0"/>
              </a:spcBef>
              <a:buNone/>
            </a:pPr>
            <a:r>
              <a:rPr lang="en"/>
              <a:t>Authentic Projects / Clinicals</a:t>
            </a:r>
          </a:p>
        </p:txBody>
      </p:sp>
      <p:pic>
        <p:nvPicPr>
          <p:cNvPr id="117" name="Shape 117" descr="IMG_0013.JPG"/>
          <p:cNvPicPr preferRelativeResize="0"/>
          <p:nvPr/>
        </p:nvPicPr>
        <p:blipFill rotWithShape="1">
          <a:blip r:embed="rId3">
            <a:alphaModFix/>
          </a:blip>
          <a:srcRect b="23453"/>
          <a:stretch/>
        </p:blipFill>
        <p:spPr>
          <a:xfrm>
            <a:off x="501625" y="1068425"/>
            <a:ext cx="3857625" cy="3937126"/>
          </a:xfrm>
          <a:prstGeom prst="rect">
            <a:avLst/>
          </a:prstGeom>
          <a:noFill/>
          <a:ln>
            <a:noFill/>
          </a:ln>
        </p:spPr>
      </p:pic>
      <p:pic>
        <p:nvPicPr>
          <p:cNvPr id="118" name="Shape 118" descr="Image result for students teaching students"/>
          <p:cNvPicPr preferRelativeResize="0"/>
          <p:nvPr/>
        </p:nvPicPr>
        <p:blipFill>
          <a:blip r:embed="rId4">
            <a:alphaModFix/>
          </a:blip>
          <a:stretch>
            <a:fillRect/>
          </a:stretch>
        </p:blipFill>
        <p:spPr>
          <a:xfrm>
            <a:off x="2551037" y="1838212"/>
            <a:ext cx="4041924" cy="2397550"/>
          </a:xfrm>
          <a:prstGeom prst="rect">
            <a:avLst/>
          </a:prstGeom>
          <a:noFill/>
          <a:ln>
            <a:noFill/>
          </a:ln>
        </p:spPr>
      </p:pic>
      <p:grpSp>
        <p:nvGrpSpPr>
          <p:cNvPr id="119" name="Shape 119"/>
          <p:cNvGrpSpPr/>
          <p:nvPr/>
        </p:nvGrpSpPr>
        <p:grpSpPr>
          <a:xfrm>
            <a:off x="352835" y="1151612"/>
            <a:ext cx="4668763" cy="3617901"/>
            <a:chOff x="5290775" y="487600"/>
            <a:chExt cx="3801924" cy="3069139"/>
          </a:xfrm>
        </p:grpSpPr>
        <p:pic>
          <p:nvPicPr>
            <p:cNvPr id="120" name="Shape 120" descr="Picture"/>
            <p:cNvPicPr preferRelativeResize="0"/>
            <p:nvPr/>
          </p:nvPicPr>
          <p:blipFill>
            <a:blip r:embed="rId5">
              <a:alphaModFix/>
            </a:blip>
            <a:stretch>
              <a:fillRect/>
            </a:stretch>
          </p:blipFill>
          <p:spPr>
            <a:xfrm>
              <a:off x="5290775" y="610650"/>
              <a:ext cx="959206" cy="1193150"/>
            </a:xfrm>
            <a:prstGeom prst="rect">
              <a:avLst/>
            </a:prstGeom>
            <a:noFill/>
            <a:ln>
              <a:noFill/>
            </a:ln>
          </p:spPr>
        </p:pic>
        <p:pic>
          <p:nvPicPr>
            <p:cNvPr id="121" name="Shape 121" descr="Picture"/>
            <p:cNvPicPr preferRelativeResize="0"/>
            <p:nvPr/>
          </p:nvPicPr>
          <p:blipFill>
            <a:blip r:embed="rId6">
              <a:alphaModFix/>
            </a:blip>
            <a:stretch>
              <a:fillRect/>
            </a:stretch>
          </p:blipFill>
          <p:spPr>
            <a:xfrm>
              <a:off x="6375149" y="487600"/>
              <a:ext cx="1316200" cy="1316200"/>
            </a:xfrm>
            <a:prstGeom prst="rect">
              <a:avLst/>
            </a:prstGeom>
            <a:noFill/>
            <a:ln>
              <a:noFill/>
            </a:ln>
          </p:spPr>
        </p:pic>
        <p:pic>
          <p:nvPicPr>
            <p:cNvPr id="122" name="Shape 122" descr="Picture"/>
            <p:cNvPicPr preferRelativeResize="0"/>
            <p:nvPr/>
          </p:nvPicPr>
          <p:blipFill>
            <a:blip r:embed="rId7">
              <a:alphaModFix/>
            </a:blip>
            <a:stretch>
              <a:fillRect/>
            </a:stretch>
          </p:blipFill>
          <p:spPr>
            <a:xfrm>
              <a:off x="7691350" y="680225"/>
              <a:ext cx="1401349" cy="1054000"/>
            </a:xfrm>
            <a:prstGeom prst="rect">
              <a:avLst/>
            </a:prstGeom>
            <a:noFill/>
            <a:ln>
              <a:noFill/>
            </a:ln>
          </p:spPr>
        </p:pic>
        <p:pic>
          <p:nvPicPr>
            <p:cNvPr id="123" name="Shape 123" descr="Image result for colliers international"/>
            <p:cNvPicPr preferRelativeResize="0"/>
            <p:nvPr/>
          </p:nvPicPr>
          <p:blipFill>
            <a:blip r:embed="rId8">
              <a:alphaModFix/>
            </a:blip>
            <a:stretch>
              <a:fillRect/>
            </a:stretch>
          </p:blipFill>
          <p:spPr>
            <a:xfrm>
              <a:off x="5526074" y="1947950"/>
              <a:ext cx="1360825" cy="913700"/>
            </a:xfrm>
            <a:prstGeom prst="rect">
              <a:avLst/>
            </a:prstGeom>
            <a:noFill/>
            <a:ln>
              <a:noFill/>
            </a:ln>
          </p:spPr>
        </p:pic>
        <p:pic>
          <p:nvPicPr>
            <p:cNvPr id="124" name="Shape 124" descr="Image result for jannsen wealth management"/>
            <p:cNvPicPr preferRelativeResize="0"/>
            <p:nvPr/>
          </p:nvPicPr>
          <p:blipFill>
            <a:blip r:embed="rId9">
              <a:alphaModFix/>
            </a:blip>
            <a:stretch>
              <a:fillRect/>
            </a:stretch>
          </p:blipFill>
          <p:spPr>
            <a:xfrm>
              <a:off x="5631175" y="3106175"/>
              <a:ext cx="3385324" cy="450564"/>
            </a:xfrm>
            <a:prstGeom prst="rect">
              <a:avLst/>
            </a:prstGeom>
            <a:noFill/>
            <a:ln>
              <a:noFill/>
            </a:ln>
          </p:spPr>
        </p:pic>
        <p:pic>
          <p:nvPicPr>
            <p:cNvPr id="125" name="Shape 125" descr="Image result for frett barrington"/>
            <p:cNvPicPr preferRelativeResize="0"/>
            <p:nvPr/>
          </p:nvPicPr>
          <p:blipFill>
            <a:blip r:embed="rId10">
              <a:alphaModFix/>
            </a:blip>
            <a:stretch>
              <a:fillRect/>
            </a:stretch>
          </p:blipFill>
          <p:spPr>
            <a:xfrm>
              <a:off x="7248119" y="2072548"/>
              <a:ext cx="1844580" cy="623399"/>
            </a:xfrm>
            <a:prstGeom prst="rect">
              <a:avLst/>
            </a:prstGeom>
            <a:noFill/>
            <a:ln>
              <a:noFill/>
            </a:ln>
          </p:spPr>
        </p:pic>
      </p:grpSp>
      <p:pic>
        <p:nvPicPr>
          <p:cNvPr id="126" name="Shape 126"/>
          <p:cNvPicPr preferRelativeResize="0"/>
          <p:nvPr/>
        </p:nvPicPr>
        <p:blipFill>
          <a:blip r:embed="rId11">
            <a:alphaModFix/>
          </a:blip>
          <a:stretch>
            <a:fillRect/>
          </a:stretch>
        </p:blipFill>
        <p:spPr>
          <a:xfrm>
            <a:off x="2292064" y="2217212"/>
            <a:ext cx="4559876" cy="2696024"/>
          </a:xfrm>
          <a:prstGeom prst="rect">
            <a:avLst/>
          </a:prstGeom>
          <a:noFill/>
          <a:ln>
            <a:noFill/>
          </a:ln>
        </p:spPr>
      </p:pic>
      <p:pic>
        <p:nvPicPr>
          <p:cNvPr id="127" name="Shape 127" descr="IMG_0466.JPG"/>
          <p:cNvPicPr preferRelativeResize="0"/>
          <p:nvPr/>
        </p:nvPicPr>
        <p:blipFill rotWithShape="1">
          <a:blip r:embed="rId12">
            <a:alphaModFix/>
          </a:blip>
          <a:srcRect l="20571" t="20773" b="13820"/>
          <a:stretch/>
        </p:blipFill>
        <p:spPr>
          <a:xfrm>
            <a:off x="5101774" y="1068425"/>
            <a:ext cx="3586118" cy="3937126"/>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622</Words>
  <Application>Microsoft Office PowerPoint</Application>
  <PresentationFormat>On-screen Show (16:9)</PresentationFormat>
  <Paragraphs>99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Nunito</vt:lpstr>
      <vt:lpstr>Raleway</vt:lpstr>
      <vt:lpstr>Source Sans Pro</vt:lpstr>
      <vt:lpstr>Trebuchet MS</vt:lpstr>
      <vt:lpstr>plum</vt:lpstr>
      <vt:lpstr>PowerPoint Presentation</vt:lpstr>
      <vt:lpstr>Welcome!</vt:lpstr>
      <vt:lpstr>Pewaukee School District</vt:lpstr>
      <vt:lpstr>What is Insight?</vt:lpstr>
      <vt:lpstr>PowerPoint Presentation</vt:lpstr>
      <vt:lpstr>Pewaukee School District Personalized Learning Guiding Principle</vt:lpstr>
      <vt:lpstr>Components of Insight</vt:lpstr>
      <vt:lpstr>PowerPoint Presentation</vt:lpstr>
      <vt:lpstr>Authentic Projects / Clinicals</vt:lpstr>
      <vt:lpstr>PowerPoint Presentation</vt:lpstr>
      <vt:lpstr>Building Your District’s Connections</vt:lpstr>
      <vt:lpstr>Mentor Connections</vt:lpstr>
      <vt:lpstr>Community Connections</vt:lpstr>
      <vt:lpstr>Curriculum Connections</vt:lpstr>
      <vt:lpstr>ACP - Our Mission</vt:lpstr>
      <vt:lpstr>ACP Connections - Building the Bridge</vt:lpstr>
      <vt:lpstr>Bringing it Together - Our Future Goals</vt:lpstr>
      <vt:lpstr>Contact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Jonuzi, Julie  DPI</dc:creator>
  <cp:lastModifiedBy>Jonuzi, Julie  DPI</cp:lastModifiedBy>
  <cp:revision>1</cp:revision>
  <dcterms:modified xsi:type="dcterms:W3CDTF">2016-12-13T16:57:52Z</dcterms:modified>
</cp:coreProperties>
</file>