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9" r:id="rId7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758" y="-10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3546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www.rcu.com" TargetMode="External"/><Relationship Id="rId3" Type="http://schemas.openxmlformats.org/officeDocument/2006/relationships/hyperlink" Target="www.wicarerrpathways.org" TargetMode="External"/><Relationship Id="rId7" Type="http://schemas.openxmlformats.org/officeDocument/2006/relationships/hyperlink" Target="www.craigslist.com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www.aveda.com" TargetMode="External"/><Relationship Id="rId5" Type="http://schemas.openxmlformats.org/officeDocument/2006/relationships/hyperlink" Target="www.paycheckcity.com" TargetMode="External"/><Relationship Id="rId4" Type="http://schemas.openxmlformats.org/officeDocument/2006/relationships/hyperlink" Target="www.salary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Career and Budgeting </a:t>
            </a:r>
            <a:r>
              <a:rPr lang="en" dirty="0"/>
              <a:t>Project	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Female Student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Fits Me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Skills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Listen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Comprehend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Style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Socialize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100" y="1382300"/>
            <a:ext cx="2959073" cy="28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Locations of Work 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74175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Theaters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Fashion Shows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Salons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Anywhere 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375" y="1152700"/>
            <a:ext cx="3177049" cy="21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75" y="1152700"/>
            <a:ext cx="2658925" cy="39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775" y="3015150"/>
            <a:ext cx="3117752" cy="21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Responsibilities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1527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Style Hair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Sell Products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Nail technician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Entrepreneur  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775" y="1152725"/>
            <a:ext cx="5308225" cy="399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Skills You Need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Communication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Coordination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Time Management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Budgeting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75700"/>
            <a:ext cx="2622949" cy="30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Rewards :)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323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Help Others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Build Personal Relationships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Work Anywhere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Love What You Do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100" y="2389575"/>
            <a:ext cx="3201875" cy="23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Negative Affects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Around Chemicals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Hard On Your Feet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Tendonitis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High Maintenance Clients 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775" y="1200150"/>
            <a:ext cx="3028224" cy="39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Typical Work Day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Style Hair/Nails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Sell Products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Schedule Appointments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Build Clientele 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225" y="1387200"/>
            <a:ext cx="2579160" cy="33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Environment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Salons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Clean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Well-Lit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Relaxing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100" y="2323800"/>
            <a:ext cx="5390700" cy="22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Hours		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Choose your own hours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425" y="1403899"/>
            <a:ext cx="2993201" cy="352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Income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Average: $10.25/hour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Plus Tips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200" y="2021125"/>
            <a:ext cx="2101974" cy="30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Career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Cosmetology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Hair Dresser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Barber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Makeup Artist 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625" y="1200149"/>
            <a:ext cx="5065376" cy="39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 In Cosmetology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Bright Outlook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Growth Opportunities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Competitive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600" y="1672725"/>
            <a:ext cx="2531750" cy="263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School I Chose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Aveda Institute Minneapolis 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225" y="1933100"/>
            <a:ext cx="2992749" cy="29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Aveda?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04400"/>
            <a:ext cx="4388700" cy="3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All Organic Products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Known World Wide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Great Training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Close to Home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Trained By The Best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600" y="1303575"/>
            <a:ext cx="3159775" cy="31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1: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Introduction/Introduction 2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Cutting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Styling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Chemical Restructuring of Hair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Safety Requirements.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725" y="1200150"/>
            <a:ext cx="2399275" cy="23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1: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Classroom: 455.25 hours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Clinic: 152.25 hours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Total: 607.50 hours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Weeks 1-18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2: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Alpha Phase and Beta Phase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Latest Trends and Techniques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Permanent Waving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Interviewing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Resume writing.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325" y="1200150"/>
            <a:ext cx="2558675" cy="317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2: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Classroom: 105.00 hours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Clinic: 502.75 hours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Total: 607.75 hours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Weeks 19-36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3: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Gamma Phase and Salon Life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Guest Service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Time Management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Self-promotion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Goal-Setting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Entrepreneurship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000" y="3224825"/>
            <a:ext cx="2878000" cy="19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3: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Gamma Phase and Salon Life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Entrepreneurship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Merchandise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Written Examination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Semester 3: </a:t>
            </a:r>
            <a:r>
              <a:rPr lang="en-US" dirty="0" smtClean="0"/>
              <a:t>Courses</a:t>
            </a:r>
            <a:endParaRPr lang="en" dirty="0"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Classroom: 18.00 hours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Clinic: 319.50 hours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Total: 337.50 hours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Weeks 37-46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Career Cluster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Human Services 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Personal Care Services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550" y="2702400"/>
            <a:ext cx="5940450" cy="24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Classes Covered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161900"/>
            <a:ext cx="5267400" cy="376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Plant Aromaology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Chemistry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Anatomy &amp; Physiology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Shampooing/Conditioning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Hair Styling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275" y="1728675"/>
            <a:ext cx="3216249" cy="240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Classes Covered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Personal/Career Development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Chemical Hair Relaxing/Restructuring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Hair Cutting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Permanent Restructuring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450" y="2380950"/>
            <a:ext cx="1700349" cy="25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Classes Covered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Hair Coloring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Skin Care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Makeup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Nail Care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State Rules and Regulations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603" y="1584112"/>
            <a:ext cx="2560221" cy="29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en"/>
              <a:t>Aveda Locations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841" y="1063375"/>
            <a:ext cx="6155158" cy="40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Tuition!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Tuition –$17,800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Kit Fee–$1,800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Application Fee – $100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Total Cost 19,800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401" y="1431775"/>
            <a:ext cx="3195025" cy="29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Salary of Cosmetology 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874" y="2985000"/>
            <a:ext cx="1885974" cy="20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Gross Pay 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Average $29,530 per year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Net pay $811.4 x 2= $1622.8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semi-monthly gross pay: $1,230.42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Federal Withholding: $126.91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Social Security: $76.29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Medicare: $17.84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Florida $0.00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Health Insurance: $39.63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Dental Insurance: $8.00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1800"/>
              <a:t>401k: $150.00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Pay Yourself First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Savings: $100.00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401k: $150.00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925" y="1505325"/>
            <a:ext cx="2933075" cy="31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Monthly Savings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My savings account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Monthly deposit: $100.00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Ten Year Savings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Rate of Return: 0.05%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Savings for ten years: $12,030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25" y="1480032"/>
            <a:ext cx="2656524" cy="176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Monthly Savings 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146575"/>
            <a:ext cx="3721799" cy="377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1 year: $1,200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2 years: $2,401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3 years: $3,603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4 years: $4,805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5 years: $6,008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6 years: $7,211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7 years: $8,415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168375" y="1350175"/>
            <a:ext cx="3857699" cy="28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★"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8 years: $9,619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★"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9 years: $10,825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★"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10 years: 12,030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200" y="3042975"/>
            <a:ext cx="17335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Cosmetology?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Great Job Outlook	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Competitive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Short Training Period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Flexible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050" y="1200149"/>
            <a:ext cx="270195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Housing 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712" y="3045625"/>
            <a:ext cx="3056581" cy="20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Housing Budget 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114425" y="1564500"/>
            <a:ext cx="4382699" cy="2014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$1,622.8 X .30=$486.84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125" y="2336000"/>
            <a:ext cx="2588025" cy="245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House 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377350"/>
            <a:ext cx="3932999" cy="338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Cost:$59,000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Location: Fort Walton Beach, FL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Good Job Area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Beautiful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Walking distance from the beach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475" y="1657100"/>
            <a:ext cx="4032025" cy="269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House 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175" y="1256100"/>
            <a:ext cx="4724425" cy="35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House 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25" y="1709725"/>
            <a:ext cx="3748100" cy="281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900" y="1754950"/>
            <a:ext cx="3627500" cy="27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Insurance On My Home 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69783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House Insurance=(square ft. X .25)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1,344 X .25=$336.00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$336.00/12=$28.00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Monthly payment: $28.00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150" y="1933450"/>
            <a:ext cx="2065725" cy="28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Now Down to Business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Zero down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20 year payment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$59,000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Interest rate: 3.25%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Cont.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L</a:t>
            </a:r>
            <a:r>
              <a:rPr lang="en"/>
              <a:t>oan payment: $334.65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Property taxes: (qualified for homestead exemption) $0.00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Homeowners Insurance: $28.00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Mortgage and Escrow: $362.65 dollars per month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Monthly Payments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Heat/electricity:$110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Water and Sewer:$13.00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Garbage: =$0.00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700" y="1200150"/>
            <a:ext cx="3223024" cy="322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Housing Item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Cell phone: $30.00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Laundry:$8.00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Cleaning Supplies:$5.00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Internet: $30.00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Total:$558.65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775" y="1700325"/>
            <a:ext cx="3122024" cy="233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296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Fits Me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Interest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Art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Style Hair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Helping Others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	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575" y="1451449"/>
            <a:ext cx="4862424" cy="32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Mortgage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Loan Amount: $59,000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Annual Percentage Rate: 3.25%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Length of loan: (20 years)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Payment: $334.65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$334.65 x 12=$4,015.8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$4,015.8 x 15= $80,316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sz="2400"/>
              <a:t>$80,316-$59,000= </a:t>
            </a:r>
            <a:r>
              <a:rPr lang="en" sz="2400" b="1"/>
              <a:t>$21,316 (Interest)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After Paying Off the House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$21,316(interest) + 59,000 (loan)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=</a:t>
            </a:r>
            <a:r>
              <a:rPr lang="en" b="1"/>
              <a:t>$80,316</a:t>
            </a:r>
            <a:r>
              <a:rPr lang="en"/>
              <a:t> (actual cost of mortgage)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850" y="2401350"/>
            <a:ext cx="3389974" cy="22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Total Percentage for Housing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Mortgage and escrow: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$362.65/$1,622.8=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22.3% of my income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 Mortgage: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334.65/$1622.8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=$20.6% of income </a:t>
            </a:r>
          </a:p>
          <a:p>
            <a:pPr marL="1371600" lvl="2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■"/>
            </a:pPr>
            <a:r>
              <a:rPr lang="en"/>
              <a:t>Total:$558.65</a:t>
            </a:r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475" y="1785375"/>
            <a:ext cx="3662324" cy="243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Transportation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661" y="2985000"/>
            <a:ext cx="3044689" cy="19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194590" y="3344589"/>
            <a:ext cx="2629800" cy="192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Budget 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2132400" y="2261000"/>
            <a:ext cx="4879199" cy="1328700"/>
          </a:xfrm>
          <a:prstGeom prst="rect">
            <a:avLst/>
          </a:prstGeom>
          <a:solidFill>
            <a:srgbClr val="FF8BDE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$1,622.8 X .20=</a:t>
            </a:r>
            <a:r>
              <a:rPr lang="en" u="sng"/>
              <a:t>$324.56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775" y="3344600"/>
            <a:ext cx="3113449" cy="17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1510900" y="246450"/>
            <a:ext cx="55506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My Budget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Car 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b="1"/>
              <a:t>2000 Ford Mustang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/>
              <a:t>Why?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Affordable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Good Deal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Nice Looking 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Fits the area I live in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325" y="13770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Information About My Car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Year= 2000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Cost= $2,400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Mileage= 100,000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Miles per gallon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(City 18) 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(Hwy 26)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850" y="1781287"/>
            <a:ext cx="3797650" cy="256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 Loan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$2,400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3 years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36 payments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3.49%</a:t>
            </a:r>
          </a:p>
        </p:txBody>
      </p:sp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075" y="1363425"/>
            <a:ext cx="21526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 Loan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Monthly payment: $70.31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Interest: $131.04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Total Amount: $2,531.04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600" y="3582425"/>
            <a:ext cx="2404025" cy="13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 Insurance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b="1"/>
              <a:t>Progressive </a:t>
            </a:r>
            <a:r>
              <a:rPr lang="en"/>
              <a:t>(25,50,25)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Bodily Injury Liability: $25,000/$50,000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Property damage liability: $25,000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Personal injury protection: $40,000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Uninsured motorist: $25,000/$50,000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Fits Me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Personality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Social	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Dependable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Trustworthy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Congenial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950" y="1584500"/>
            <a:ext cx="5694450" cy="17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 Insurance 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Comprehensive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with $500 dollar deductible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Collision</a:t>
            </a:r>
          </a:p>
          <a:p>
            <a:pPr marL="13716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with $500 dollar deductible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Monthly premium: </a:t>
            </a:r>
            <a:r>
              <a:rPr lang="en" u="sng"/>
              <a:t>$166.34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600" y="1894600"/>
            <a:ext cx="2987275" cy="22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Car Expenses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Gas: $41.00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Repairs: $39.00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Other: $8.33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        Total: $324.98</a:t>
            </a:r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825" y="2700350"/>
            <a:ext cx="3558874" cy="190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Expenses</a:t>
            </a:r>
          </a:p>
        </p:txBody>
      </p:sp>
      <p:pic>
        <p:nvPicPr>
          <p:cNvPr id="456" name="Shape 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025" y="3110550"/>
            <a:ext cx="2922374" cy="194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Looking Good 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Clothes: $40.00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Shoes: $20.00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Cosmetics: $10.00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Toiletries: $15.00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Hair: $0.00</a:t>
            </a:r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3600" b="1"/>
              <a:t>Total: $85.00</a:t>
            </a:r>
          </a:p>
        </p:txBody>
      </p:sp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100" y="1263275"/>
            <a:ext cx="247802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Entertainment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Movies: $10.00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Concerts: $20.00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Fitness club: $12.00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Vacations: $50.00</a:t>
            </a:r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3600" b="1"/>
              <a:t>Total: $92.00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475" y="1511875"/>
            <a:ext cx="2323719" cy="35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Groceries/Eating Out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Groceries: </a:t>
            </a:r>
            <a:r>
              <a:rPr lang="en" dirty="0" smtClean="0"/>
              <a:t>$150.00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Lunch: $20.00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Snacks: $10.00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Dining out: $10.00</a:t>
            </a:r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3600" b="1" dirty="0"/>
              <a:t>Total: </a:t>
            </a:r>
            <a:r>
              <a:rPr lang="en" sz="3600" b="1" dirty="0" smtClean="0"/>
              <a:t>$190.00</a:t>
            </a:r>
            <a:endParaRPr lang="en" sz="36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Health Care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Doctor: $50.00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Dentist: $20.00</a:t>
            </a:r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3600" b="1"/>
              <a:t>$70.00</a:t>
            </a:r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22500"/>
            <a:ext cx="3181499" cy="21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Gifts and Donations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Birthdays: $15.00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Major Holidays: $25.00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Religions donations: $20.00</a:t>
            </a:r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3600" b="1"/>
              <a:t>Total: $60.00</a:t>
            </a:r>
          </a:p>
        </p:txBody>
      </p:sp>
      <p:pic>
        <p:nvPicPr>
          <p:cNvPr id="490" name="Shape 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660" y="1944000"/>
            <a:ext cx="2788139" cy="2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Hobbies and crafts: $10.00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Postage: $2.00</a:t>
            </a:r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○"/>
            </a:pPr>
            <a:r>
              <a:rPr lang="en" sz="3600" b="1"/>
              <a:t>Total: $12.00</a:t>
            </a:r>
          </a:p>
        </p:txBody>
      </p:sp>
      <p:pic>
        <p:nvPicPr>
          <p:cNvPr id="497" name="Shape 4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925" y="2182100"/>
            <a:ext cx="2840549" cy="189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Fits Me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Values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Understanding	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Listening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Patience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975" y="1200150"/>
            <a:ext cx="3970024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Housing: $558.65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Looking good: $85.00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Food: </a:t>
            </a:r>
            <a:r>
              <a:rPr lang="en" dirty="0" smtClean="0"/>
              <a:t>$190.00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Healthcare: $70.00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Transportation: $324.98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 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Entertainment: $92.00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Other monthly expenses: $12.00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Gifts and Donations: $60.00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Student loans: $0.00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Pay Yourself: $100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Total Payment 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My monthly paycheck: $</a:t>
            </a:r>
            <a:r>
              <a:rPr lang="en" dirty="0" smtClean="0"/>
              <a:t>1,622.8o</a:t>
            </a:r>
            <a:endParaRPr lang="en" dirty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dirty="0"/>
              <a:t>Total Expenses: </a:t>
            </a:r>
            <a:r>
              <a:rPr lang="en" dirty="0" smtClean="0"/>
              <a:t>             </a:t>
            </a:r>
            <a:r>
              <a:rPr lang="en" u="sng" dirty="0" smtClean="0"/>
              <a:t>$1,618.58</a:t>
            </a:r>
          </a:p>
          <a:p>
            <a:pPr marL="38100" lv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dirty="0" smtClean="0"/>
              <a:t>               Remaining:           $       4.22</a:t>
            </a:r>
          </a:p>
          <a:p>
            <a:pPr marL="38100" lvl="0">
              <a:spcBef>
                <a:spcPts val="0"/>
              </a:spcBef>
              <a:buClr>
                <a:schemeClr val="dk1"/>
              </a:buClr>
              <a:buSzPct val="100000"/>
            </a:pPr>
            <a:endParaRPr lang="en" dirty="0"/>
          </a:p>
          <a:p>
            <a:pPr marL="38100" lv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u="sng" dirty="0" smtClean="0"/>
              <a:t>NOTE</a:t>
            </a:r>
            <a:r>
              <a:rPr lang="en" dirty="0" smtClean="0"/>
              <a:t>:  $100 was put into savings monthly.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 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>
                <a:solidFill>
                  <a:schemeClr val="hlink"/>
                </a:solidFill>
                <a:hlinkClick r:id="rId3"/>
              </a:rPr>
              <a:t>www.wicarerrpathways.org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>
                <a:solidFill>
                  <a:schemeClr val="hlink"/>
                </a:solidFill>
                <a:hlinkClick r:id="rId4"/>
              </a:rPr>
              <a:t>www.salary.com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>
                <a:solidFill>
                  <a:schemeClr val="hlink"/>
                </a:solidFill>
                <a:hlinkClick r:id="rId5"/>
              </a:rPr>
              <a:t>www.paycheckcity.com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>
                <a:solidFill>
                  <a:schemeClr val="hlink"/>
                </a:solidFill>
                <a:hlinkClick r:id="rId6"/>
              </a:rPr>
              <a:t>www.aveda.com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>
                <a:solidFill>
                  <a:schemeClr val="hlink"/>
                </a:solidFill>
                <a:hlinkClick r:id="rId7"/>
              </a:rPr>
              <a:t>www.craigslist.com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 u="sng">
                <a:solidFill>
                  <a:schemeClr val="hlink"/>
                </a:solidFill>
                <a:hlinkClick r:id="rId8"/>
              </a:rPr>
              <a:t>www.rcu.com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Fits Me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4178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Aptitude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Responsible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Caring 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Dependent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325" y="1200150"/>
            <a:ext cx="3888074" cy="38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This Fits Me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★"/>
            </a:pPr>
            <a:r>
              <a:rPr lang="en"/>
              <a:t>Learning Style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Hands On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Fast Pace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Trial and error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925" y="1200150"/>
            <a:ext cx="3163250" cy="40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1118</Words>
  <Application>Microsoft Office PowerPoint</Application>
  <PresentationFormat>On-screen Show (16:9)</PresentationFormat>
  <Paragraphs>359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paper-plane</vt:lpstr>
      <vt:lpstr>Career and Budgeting Project </vt:lpstr>
      <vt:lpstr>Career</vt:lpstr>
      <vt:lpstr>Career Cluster</vt:lpstr>
      <vt:lpstr>Why Cosmetology?</vt:lpstr>
      <vt:lpstr>Why This Fits Me</vt:lpstr>
      <vt:lpstr>Why This Fits Me</vt:lpstr>
      <vt:lpstr>Why This Fits Me</vt:lpstr>
      <vt:lpstr>Why This Fits Me</vt:lpstr>
      <vt:lpstr>Why This Fits Me</vt:lpstr>
      <vt:lpstr>Why This Fits Me</vt:lpstr>
      <vt:lpstr>Locations of Work </vt:lpstr>
      <vt:lpstr>Responsibilities </vt:lpstr>
      <vt:lpstr>Skills You Need</vt:lpstr>
      <vt:lpstr>Rewards :)</vt:lpstr>
      <vt:lpstr>Negative Affects </vt:lpstr>
      <vt:lpstr>Typical Work Day</vt:lpstr>
      <vt:lpstr>Work Environment </vt:lpstr>
      <vt:lpstr>Hours  </vt:lpstr>
      <vt:lpstr>Income</vt:lpstr>
      <vt:lpstr>Future In Cosmetology</vt:lpstr>
      <vt:lpstr>School I Chose</vt:lpstr>
      <vt:lpstr>Why Aveda?</vt:lpstr>
      <vt:lpstr>Semester 1: Courses</vt:lpstr>
      <vt:lpstr>Semester 1: Courses</vt:lpstr>
      <vt:lpstr>Semester 2: Courses</vt:lpstr>
      <vt:lpstr>Semester 2: Courses</vt:lpstr>
      <vt:lpstr>Semester 3: Courses</vt:lpstr>
      <vt:lpstr>Semester 3: Courses</vt:lpstr>
      <vt:lpstr>Semester 3: Courses</vt:lpstr>
      <vt:lpstr>Classes Covered </vt:lpstr>
      <vt:lpstr>Classes Covered</vt:lpstr>
      <vt:lpstr>Classes Covered</vt:lpstr>
      <vt:lpstr>                               Aveda Locations</vt:lpstr>
      <vt:lpstr>Tuition!</vt:lpstr>
      <vt:lpstr>Salary of Cosmetology </vt:lpstr>
      <vt:lpstr>Gross Pay  </vt:lpstr>
      <vt:lpstr>Pay Yourself First</vt:lpstr>
      <vt:lpstr>Monthly Savings</vt:lpstr>
      <vt:lpstr>Monthly Savings </vt:lpstr>
      <vt:lpstr>Housing </vt:lpstr>
      <vt:lpstr>My Housing Budget </vt:lpstr>
      <vt:lpstr>My House </vt:lpstr>
      <vt:lpstr>My House </vt:lpstr>
      <vt:lpstr>My House </vt:lpstr>
      <vt:lpstr>Insurance On My Home </vt:lpstr>
      <vt:lpstr>Now Down to Business</vt:lpstr>
      <vt:lpstr>Cont.</vt:lpstr>
      <vt:lpstr>My Monthly Payments</vt:lpstr>
      <vt:lpstr>Other Housing Item</vt:lpstr>
      <vt:lpstr>Mortgage</vt:lpstr>
      <vt:lpstr>After Paying Off the House</vt:lpstr>
      <vt:lpstr>Total Percentage for Housing</vt:lpstr>
      <vt:lpstr>Transportation</vt:lpstr>
      <vt:lpstr>My Budget </vt:lpstr>
      <vt:lpstr>My Car </vt:lpstr>
      <vt:lpstr>Information About My Car</vt:lpstr>
      <vt:lpstr>Car Loan</vt:lpstr>
      <vt:lpstr>Car Loan</vt:lpstr>
      <vt:lpstr>Car Insurance</vt:lpstr>
      <vt:lpstr>Car Insurance </vt:lpstr>
      <vt:lpstr>Other Car Expenses</vt:lpstr>
      <vt:lpstr>Other Expenses</vt:lpstr>
      <vt:lpstr>Looking Good </vt:lpstr>
      <vt:lpstr>Entertainment</vt:lpstr>
      <vt:lpstr>Groceries/Eating Out</vt:lpstr>
      <vt:lpstr>Health Care</vt:lpstr>
      <vt:lpstr>Gifts and Donations</vt:lpstr>
      <vt:lpstr>Other</vt:lpstr>
      <vt:lpstr>Summary </vt:lpstr>
      <vt:lpstr>Summary</vt:lpstr>
      <vt:lpstr>Summary </vt:lpstr>
      <vt:lpstr>Total Payment </vt:lpstr>
      <vt:lpstr>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Project</dc:title>
  <dc:creator>Gwen Skoyen</dc:creator>
  <cp:lastModifiedBy>Skoyen, Gwen</cp:lastModifiedBy>
  <cp:revision>5</cp:revision>
  <dcterms:modified xsi:type="dcterms:W3CDTF">2016-12-12T21:30:04Z</dcterms:modified>
</cp:coreProperties>
</file>