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6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336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73213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349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527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8171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61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25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62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480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960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396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769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778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922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692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923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718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587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939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381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1627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4621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021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048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066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03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293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618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988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885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76541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198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769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0751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05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263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19926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453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2468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197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3217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1879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4432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06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63214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9198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211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2202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27641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8313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8315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8504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4485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0964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0845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7835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4" name="Shape 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405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4521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9770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6" name="Shape 5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517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71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877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88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0"/>
            <a:ext cx="9144000" cy="35183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9" name="Shape 9"/>
          <p:cNvCxnSpPr/>
          <p:nvPr/>
        </p:nvCxnSpPr>
        <p:spPr>
          <a:xfrm>
            <a:off x="0" y="3496604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867781"/>
            <a:ext cx="7772400" cy="164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7200"/>
            </a:lvl1pPr>
            <a:lvl2pPr>
              <a:spcBef>
                <a:spcPts val="0"/>
              </a:spcBef>
              <a:buSzPct val="100000"/>
              <a:defRPr sz="7200"/>
            </a:lvl2pPr>
            <a:lvl3pPr>
              <a:spcBef>
                <a:spcPts val="0"/>
              </a:spcBef>
              <a:buSzPct val="100000"/>
              <a:defRPr sz="7200"/>
            </a:lvl3pPr>
            <a:lvl4pPr>
              <a:spcBef>
                <a:spcPts val="0"/>
              </a:spcBef>
              <a:buSzPct val="100000"/>
              <a:defRPr sz="7200"/>
            </a:lvl4pPr>
            <a:lvl5pPr>
              <a:spcBef>
                <a:spcPts val="0"/>
              </a:spcBef>
              <a:buSzPct val="100000"/>
              <a:defRPr sz="7200"/>
            </a:lvl5pPr>
            <a:lvl6pPr>
              <a:spcBef>
                <a:spcPts val="0"/>
              </a:spcBef>
              <a:buSzPct val="100000"/>
              <a:defRPr sz="7200"/>
            </a:lvl6pPr>
            <a:lvl7pPr>
              <a:spcBef>
                <a:spcPts val="0"/>
              </a:spcBef>
              <a:buSzPct val="100000"/>
              <a:defRPr sz="7200"/>
            </a:lvl7pPr>
            <a:lvl8pPr>
              <a:spcBef>
                <a:spcPts val="0"/>
              </a:spcBef>
              <a:buSzPct val="100000"/>
              <a:defRPr sz="7200"/>
            </a:lvl8pPr>
            <a:lvl9pPr>
              <a:spcBef>
                <a:spcPts val="0"/>
              </a:spcBef>
              <a:buSzPct val="100000"/>
              <a:defRPr sz="7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3627026"/>
            <a:ext cx="7772400" cy="77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4" name="Shape 14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9" name="Shape 19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0"/>
            <a:ext cx="9144000" cy="1149900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25" name="Shape 25"/>
          <p:cNvCxnSpPr/>
          <p:nvPr/>
        </p:nvCxnSpPr>
        <p:spPr>
          <a:xfrm>
            <a:off x="0" y="1127875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None/>
              <a:defRPr sz="18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29" name="Shape 29"/>
          <p:cNvSpPr/>
          <p:nvPr/>
        </p:nvSpPr>
        <p:spPr>
          <a:xfrm>
            <a:off x="4274" y="0"/>
            <a:ext cx="9144000" cy="4406399"/>
          </a:xfrm>
          <a:prstGeom prst="rect">
            <a:avLst/>
          </a:prstGeom>
          <a:solidFill>
            <a:srgbClr val="2388D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30" name="Shape 30"/>
          <p:cNvCxnSpPr/>
          <p:nvPr/>
        </p:nvCxnSpPr>
        <p:spPr>
          <a:xfrm>
            <a:off x="0" y="4384371"/>
            <a:ext cx="9144000" cy="0"/>
          </a:xfrm>
          <a:prstGeom prst="straightConnector1">
            <a:avLst/>
          </a:prstGeom>
          <a:noFill/>
          <a:ln w="57150" cap="flat">
            <a:solidFill>
              <a:srgbClr val="000000">
                <a:alpha val="14901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nkrate.com/calculators/mortgages/loan-calculator.aspx" TargetMode="External"/><Relationship Id="rId3" Type="http://schemas.openxmlformats.org/officeDocument/2006/relationships/hyperlink" Target="http://www1.salary.com/Manufacturing-Engineer-I-Salary.html" TargetMode="External"/><Relationship Id="rId7" Type="http://schemas.openxmlformats.org/officeDocument/2006/relationships/hyperlink" Target="http://www.progressive.com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uclaire.craigslist.org/apa/4713921953.html" TargetMode="External"/><Relationship Id="rId5" Type="http://schemas.openxmlformats.org/officeDocument/2006/relationships/hyperlink" Target="https://www.google.com/webhp?sourceid=chrome-instant&amp;rlz=1CAACAG_enUS610&amp;ion=1&amp;espv=2&amp;ie=UTF-8&amp;safe=active&amp;ssui=on#q=wicareerpathways&amp;safe=active&amp;ssui=on" TargetMode="External"/><Relationship Id="rId4" Type="http://schemas.openxmlformats.org/officeDocument/2006/relationships/hyperlink" Target="http://www.paycheckcity.com/calculator/salary/result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3516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Career &amp; Budgeting </a:t>
            </a:r>
            <a:r>
              <a:rPr lang="en" dirty="0"/>
              <a:t>Project</a:t>
            </a:r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685800" y="3627023"/>
            <a:ext cx="7772400" cy="1396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mtClean="0"/>
              <a:t>Male Student</a:t>
            </a:r>
            <a:endParaRPr lang="en" dirty="0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Career Outlook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Below average national outlook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Above average wisconsin outlook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l="10250" t="31813" r="49267" b="40558"/>
          <a:stretch/>
        </p:blipFill>
        <p:spPr>
          <a:xfrm>
            <a:off x="1683422" y="2490599"/>
            <a:ext cx="5777175" cy="221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ctrTitle"/>
          </p:nvPr>
        </p:nvSpPr>
        <p:spPr>
          <a:xfrm>
            <a:off x="685800" y="1867781"/>
            <a:ext cx="7772400" cy="164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Skills, Training, &amp; Education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UW-Stout</a:t>
            </a: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l="18484" r="17841"/>
          <a:stretch/>
        </p:blipFill>
        <p:spPr>
          <a:xfrm>
            <a:off x="283924" y="2301825"/>
            <a:ext cx="2227775" cy="262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Training Facility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1475" y="1793500"/>
            <a:ext cx="3025801" cy="313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5500" y="2596687"/>
            <a:ext cx="3100450" cy="1775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Why UW-Stout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64700" y="123290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Hands on learning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Great manufacturing engineering program 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Close to home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39275"/>
            <a:ext cx="24765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4525" y="205975"/>
            <a:ext cx="2666575" cy="1464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4100" y="2384375"/>
            <a:ext cx="4318649" cy="264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Clubs And Organizations 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Track &amp; Field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Intramural sports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Baja Racing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5525" y="1063375"/>
            <a:ext cx="4073725" cy="172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6625" y="2948500"/>
            <a:ext cx="3379899" cy="197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337" y="2948500"/>
            <a:ext cx="2392588" cy="19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Course Of Study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Majoring in Manufacturing Engineering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Four Year Program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129 total credits</a:t>
            </a:r>
          </a:p>
        </p:txBody>
      </p:sp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9200" y="2435250"/>
            <a:ext cx="3232075" cy="261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First Year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053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/>
              <a:t>Semester 1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Intro. to Engineering Materials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College Chemistry 1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Calculus 1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Composition 1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Fundamentals of Speech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600" y="28928"/>
            <a:ext cx="990600" cy="111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7261100" y="1200150"/>
            <a:ext cx="16338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Credits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5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4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3000"/>
              <a:t>Total:18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First Year</a:t>
            </a:r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053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Semester 2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Fundamentals of Plastic Materials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Statistics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Calculus 2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Composition 2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Engineering Graphics Fundamentals 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7261100" y="1200150"/>
            <a:ext cx="16338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Credits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4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Total:16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5466" y="31750"/>
            <a:ext cx="1681643" cy="102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Second Year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4786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Semester 1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Material Removal &amp; Forming Process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Chemistry of Materials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Dynamics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Probl &amp; Statistics for Engineering &amp; Sci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Engineering Graphics Using Models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7261100" y="1200150"/>
            <a:ext cx="16338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Credits</a:t>
            </a:r>
          </a:p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4</a:t>
            </a:r>
          </a:p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Total:16</a:t>
            </a:r>
          </a:p>
        </p:txBody>
      </p:sp>
      <p:pic>
        <p:nvPicPr>
          <p:cNvPr id="177" name="Shape 177"/>
          <p:cNvPicPr preferRelativeResize="0"/>
          <p:nvPr/>
        </p:nvPicPr>
        <p:blipFill rotWithShape="1">
          <a:blip r:embed="rId3">
            <a:alphaModFix/>
          </a:blip>
          <a:srcRect t="33683"/>
          <a:stretch/>
        </p:blipFill>
        <p:spPr>
          <a:xfrm>
            <a:off x="6400800" y="116397"/>
            <a:ext cx="2311475" cy="95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Second Year</a:t>
            </a:r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1742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Semester 2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Joining &amp; Casting Processes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Mechanics of Materials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Thermodynamics &amp; Heat Transfer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Differential Equations &amp; Linear Algebra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University Physics 2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7261100" y="1200150"/>
            <a:ext cx="16338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Credits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5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Total:17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57150"/>
            <a:ext cx="2210549" cy="992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My Chosen Career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Manufacturing Specialist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Engineering and Technology pathway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Design, develop, test, and evaluate products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Manage industrial production process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7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750" y="3544712"/>
            <a:ext cx="3314700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9825" y="3473275"/>
            <a:ext cx="2286000" cy="15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Third Year</a:t>
            </a: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053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Semester 1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Fluid Mechanics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Circuits &amp; Devices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Engineering Economy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Lean Manufacturing Systems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Quality Engineering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7261100" y="1200150"/>
            <a:ext cx="16338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Credits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4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2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4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Total:16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0"/>
            <a:ext cx="2176200" cy="105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Third Year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053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Semester 2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Mfg. Process Engineering 1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Design of Jigs, Fixtures &amp; Tooling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Mfg. Process Engineering 2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Controls &amp; Instrumentation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Arts and Humanities Elective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7261100" y="1200150"/>
            <a:ext cx="16338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Credits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4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Total:16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t="20433"/>
          <a:stretch/>
        </p:blipFill>
        <p:spPr>
          <a:xfrm>
            <a:off x="6705600" y="57150"/>
            <a:ext cx="2050000" cy="1000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Final Year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053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Semester 1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Computer Aided Manufacturing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Machine Vision &amp; Robotics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Capstone 1: Concurrent Design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Arts &amp; Humanities Elective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Social &amp; Behavioral Science Elective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7261100" y="1200150"/>
            <a:ext cx="16338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Credits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2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Total:14</a:t>
            </a: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200" y="0"/>
            <a:ext cx="1609849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Final Year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70530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Semester 2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Capstone 2: Mfg. Systems Design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Mfg System Design &amp; Simulation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Arts &amp; Humanities Elective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Social &amp; Behavioral Science Elective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Contemporary Issue Elective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7261100" y="1200150"/>
            <a:ext cx="16338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Credits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sz="3000"/>
              <a:t>3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000"/>
              <a:t>Total:15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200" y="133350"/>
            <a:ext cx="1502600" cy="90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Tuition and Academic Fees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$4,534.5 per semester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$36,276 for 4 years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375" y="1858900"/>
            <a:ext cx="3713425" cy="306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Occupational Salary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$52,506 - Salary.com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$51,360 - Wicareerpathways.com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$51,933 - Average</a:t>
            </a: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l="9727" t="34259" r="51673" b="45692"/>
          <a:stretch/>
        </p:blipFill>
        <p:spPr>
          <a:xfrm>
            <a:off x="109225" y="3155873"/>
            <a:ext cx="5311199" cy="155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4">
            <a:alphaModFix/>
          </a:blip>
          <a:srcRect l="13573" t="36408" r="52511" b="38951"/>
          <a:stretch/>
        </p:blipFill>
        <p:spPr>
          <a:xfrm>
            <a:off x="5420425" y="3191350"/>
            <a:ext cx="3623175" cy="147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Net Pay</a:t>
            </a: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l="28744" t="19625" r="30174" b="43415"/>
          <a:stretch/>
        </p:blipFill>
        <p:spPr>
          <a:xfrm>
            <a:off x="1495462" y="1386900"/>
            <a:ext cx="6153075" cy="311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1072025" y="3843976"/>
            <a:ext cx="6999966" cy="294947"/>
          </a:xfrm>
          <a:prstGeom prst="flowChartTerminator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Pay Yourself First!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 plan on saving $200 of my net income a month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163725"/>
            <a:ext cx="259080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4">
            <a:alphaModFix/>
          </a:blip>
          <a:srcRect l="34951" t="23222" r="26234" b="10274"/>
          <a:stretch/>
        </p:blipFill>
        <p:spPr>
          <a:xfrm>
            <a:off x="5209025" y="1793400"/>
            <a:ext cx="3477774" cy="33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401K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 plan to add $200 to my 401k each month</a:t>
            </a:r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31775"/>
            <a:ext cx="4085675" cy="299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7507" y="1931775"/>
            <a:ext cx="4499293" cy="29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Student Loans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2885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Can I afford it?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dirty="0"/>
              <a:t>YES!</a:t>
            </a:r>
          </a:p>
          <a:p>
            <a:pPr marL="457200" indent="0" algn="r" rtl="0">
              <a:spcBef>
                <a:spcPts val="0"/>
              </a:spcBef>
              <a:buNone/>
            </a:pPr>
            <a:r>
              <a:rPr lang="en" dirty="0"/>
              <a:t>417.47</a:t>
            </a:r>
          </a:p>
          <a:p>
            <a:pPr marL="457200" indent="0" algn="r" rtl="0">
              <a:spcBef>
                <a:spcPts val="0"/>
              </a:spcBef>
              <a:buNone/>
            </a:pPr>
            <a:r>
              <a:rPr lang="en" u="sng" dirty="0"/>
              <a:t>2,967.41</a:t>
            </a:r>
          </a:p>
          <a:p>
            <a:pPr marL="457200" indent="0" algn="r" rtl="0">
              <a:spcBef>
                <a:spcPts val="0"/>
              </a:spcBef>
              <a:buNone/>
            </a:pPr>
            <a:r>
              <a:rPr lang="en" dirty="0"/>
              <a:t>14%  </a:t>
            </a:r>
          </a:p>
          <a:p>
            <a:pPr marL="457200" indent="0" rtl="0">
              <a:spcBef>
                <a:spcPts val="0"/>
              </a:spcBef>
              <a:buNone/>
            </a:pPr>
            <a:r>
              <a:rPr lang="en" dirty="0"/>
              <a:t>Total interest 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" dirty="0"/>
              <a:t>$13,819.61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l="38986" t="23723" r="37434" b="33298"/>
          <a:stretch/>
        </p:blipFill>
        <p:spPr>
          <a:xfrm>
            <a:off x="4925100" y="1408750"/>
            <a:ext cx="3090448" cy="316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How It’s Connected To Me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Artistic design portion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Realistic and conventional designing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Investigate prototypes and evaluate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Social interactions with employees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Enterprising work</a:t>
            </a: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4200" y="3139125"/>
            <a:ext cx="2449800" cy="200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My Apartment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Duplex in Eau Claire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2 Bedroom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Convenient location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8425" y="1405825"/>
            <a:ext cx="4419124" cy="331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425" y="1405831"/>
            <a:ext cx="4419124" cy="331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8425" y="1405831"/>
            <a:ext cx="4419124" cy="3314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Can I Afford It?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520 / $2967.41 X 100 = 17.52%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YES!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Utilities included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Lawn care and snow removal included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323195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Renters Insurance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Renters insurance is $22.50/month</a:t>
            </a: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6762" y="1965175"/>
            <a:ext cx="4750473" cy="29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Heat and Electricity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Heating and Electric..............................Included</a:t>
            </a:r>
          </a:p>
        </p:txBody>
      </p:sp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925" y="2423850"/>
            <a:ext cx="1743075" cy="2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Cell Phone</a:t>
            </a:r>
          </a:p>
        </p:txBody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$65 a month</a:t>
            </a:r>
          </a:p>
        </p:txBody>
      </p: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l="16082" t="24930" r="15245" b="33436"/>
          <a:stretch/>
        </p:blipFill>
        <p:spPr>
          <a:xfrm>
            <a:off x="1102975" y="2293275"/>
            <a:ext cx="6279201" cy="21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TV and Internet</a:t>
            </a:r>
          </a:p>
        </p:txBody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$121.50</a:t>
            </a:r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 l="29100" t="47663" r="40444" b="35658"/>
          <a:stretch/>
        </p:blipFill>
        <p:spPr>
          <a:xfrm>
            <a:off x="1645937" y="2468026"/>
            <a:ext cx="5852124" cy="18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>
            <a:off x="2992200" y="3844000"/>
            <a:ext cx="830099" cy="294900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08" name="Shape 3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8575" y="709325"/>
            <a:ext cx="3209925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Sewer and Water</a:t>
            </a:r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Sewer......................................................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Water......................................................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525" y="3133675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7185625" y="1265675"/>
            <a:ext cx="1812900" cy="327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Included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Included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Garbage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Included with apartment rental.</a:t>
            </a:r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2500" y="255265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Laundry</a:t>
            </a:r>
          </a:p>
        </p:txBody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Coin Laundry...........................................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Detergent................................................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b="1"/>
              <a:t>Total.......................................................</a:t>
            </a:r>
          </a:p>
        </p:txBody>
      </p:sp>
      <p:sp>
        <p:nvSpPr>
          <p:cNvPr id="330" name="Shape 330"/>
          <p:cNvSpPr txBox="1"/>
          <p:nvPr/>
        </p:nvSpPr>
        <p:spPr>
          <a:xfrm>
            <a:off x="7611500" y="1299500"/>
            <a:ext cx="1365000" cy="191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$25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$5</a:t>
            </a:r>
          </a:p>
          <a:p>
            <a:pPr>
              <a:spcBef>
                <a:spcPts val="0"/>
              </a:spcBef>
              <a:buNone/>
            </a:pPr>
            <a:r>
              <a:rPr lang="en" sz="3000" b="1"/>
              <a:t>$30</a:t>
            </a:r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1462" y="2787075"/>
            <a:ext cx="3541075" cy="23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Cleaning Supplies </a:t>
            </a:r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Paper Towels.........................................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Cleaning Products.................................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Dish Soap..............................................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b="1"/>
              <a:t>Total......................................................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7491400" y="1255850"/>
            <a:ext cx="1397700" cy="245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$5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$10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$5</a:t>
            </a:r>
          </a:p>
          <a:p>
            <a:pPr>
              <a:spcBef>
                <a:spcPts val="0"/>
              </a:spcBef>
              <a:buNone/>
            </a:pPr>
            <a:r>
              <a:rPr lang="en" sz="3000" b="1"/>
              <a:t>$20</a:t>
            </a:r>
          </a:p>
        </p:txBody>
      </p:sp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57175"/>
            <a:ext cx="3299125" cy="198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9100" y="3157175"/>
            <a:ext cx="2984900" cy="198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5925" y="3184262"/>
            <a:ext cx="1932150" cy="193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Employment Opportunities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Can find jobs in large and small cities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Mostly in urban areas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566300"/>
            <a:ext cx="3545774" cy="235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0635" y="2566300"/>
            <a:ext cx="3376164" cy="235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Food</a:t>
            </a:r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Monthly groceries...................................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Eating out/Fast food 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Lunches..................................................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b="1"/>
              <a:t>Total.......................................................</a:t>
            </a:r>
          </a:p>
        </p:txBody>
      </p:sp>
      <p:sp>
        <p:nvSpPr>
          <p:cNvPr id="348" name="Shape 348"/>
          <p:cNvSpPr txBox="1"/>
          <p:nvPr/>
        </p:nvSpPr>
        <p:spPr>
          <a:xfrm>
            <a:off x="7524150" y="1266800"/>
            <a:ext cx="1321499" cy="226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$150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$50</a:t>
            </a:r>
          </a:p>
          <a:p>
            <a:pPr rtl="0">
              <a:spcBef>
                <a:spcPts val="0"/>
              </a:spcBef>
              <a:buNone/>
            </a:pPr>
            <a:r>
              <a:rPr lang="en" sz="3000"/>
              <a:t>$50</a:t>
            </a:r>
          </a:p>
          <a:p>
            <a:pPr>
              <a:spcBef>
                <a:spcPts val="0"/>
              </a:spcBef>
              <a:buNone/>
            </a:pPr>
            <a:r>
              <a:rPr lang="en" sz="3000" b="1"/>
              <a:t>$200</a:t>
            </a: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275" y="3165012"/>
            <a:ext cx="2532775" cy="194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7750" y="119575"/>
            <a:ext cx="379095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1800" y="3230575"/>
            <a:ext cx="2726899" cy="181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My Car</a:t>
            </a:r>
          </a:p>
        </p:txBody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2002 Pontiac Grand Prix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$3495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180000 miles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4-door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Good Mpg’s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775" y="2137325"/>
            <a:ext cx="3718024" cy="278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500" y="2056875"/>
            <a:ext cx="3825300" cy="2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1500" y="2056875"/>
            <a:ext cx="3825300" cy="2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1500" y="2056868"/>
            <a:ext cx="3825300" cy="286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1500" y="2056875"/>
            <a:ext cx="3825300" cy="2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61500" y="2056875"/>
            <a:ext cx="3825300" cy="2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61500" y="2056875"/>
            <a:ext cx="3825300" cy="28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61500" y="2056868"/>
            <a:ext cx="3825300" cy="286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61487" y="2056875"/>
            <a:ext cx="3825300" cy="28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Car Loan</a:t>
            </a: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 l="12380" t="39803" r="49641" b="25491"/>
          <a:stretch/>
        </p:blipFill>
        <p:spPr>
          <a:xfrm>
            <a:off x="1294687" y="1379162"/>
            <a:ext cx="6554624" cy="336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Can I afford it?</a:t>
            </a:r>
          </a:p>
        </p:txBody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294.38 / 2967.41 = 9.92%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YES!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rtl="0">
              <a:spcBef>
                <a:spcPts val="0"/>
              </a:spcBef>
              <a:buNone/>
            </a:pPr>
            <a:r>
              <a:rPr lang="en" dirty="0"/>
              <a:t>294.38 X 12 = 3532.56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				   - 	 </a:t>
            </a:r>
            <a:r>
              <a:rPr lang="en" u="sng" dirty="0"/>
              <a:t>3495</a:t>
            </a:r>
          </a:p>
          <a:p>
            <a:pPr lvl="0">
              <a:spcBef>
                <a:spcPts val="0"/>
              </a:spcBef>
              <a:buNone/>
            </a:pPr>
            <a:r>
              <a:rPr lang="en" dirty="0"/>
              <a:t>				      $37.56 interest </a:t>
            </a:r>
          </a:p>
        </p:txBody>
      </p:sp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600" y="1376814"/>
            <a:ext cx="2667000" cy="15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Auto insurance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500975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$31.64 the first day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$80.08/month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100/300/100 insurance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87" name="Shape 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962150"/>
            <a:ext cx="4151700" cy="21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150" y="2955075"/>
            <a:ext cx="3251049" cy="208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Gas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Gasoline</a:t>
            </a:r>
            <a:r>
              <a:rPr lang="en" dirty="0" smtClean="0"/>
              <a:t>....................................................$</a:t>
            </a:r>
            <a:r>
              <a:rPr lang="en" dirty="0"/>
              <a:t>100</a:t>
            </a:r>
          </a:p>
        </p:txBody>
      </p:sp>
      <p:pic>
        <p:nvPicPr>
          <p:cNvPr id="395" name="Shape 3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167250"/>
            <a:ext cx="3310324" cy="275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9100" y="1796375"/>
            <a:ext cx="2561624" cy="312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Car Maintenance </a:t>
            </a:r>
          </a:p>
        </p:txBody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457200" y="123292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Oil Change...............................................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Fixing it.....................................................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b="1"/>
              <a:t>Total</a:t>
            </a:r>
            <a:r>
              <a:rPr lang="en"/>
              <a:t>........................................................</a:t>
            </a:r>
          </a:p>
        </p:txBody>
      </p:sp>
      <p:sp>
        <p:nvSpPr>
          <p:cNvPr id="403" name="Shape 403"/>
          <p:cNvSpPr txBox="1"/>
          <p:nvPr/>
        </p:nvSpPr>
        <p:spPr>
          <a:xfrm>
            <a:off x="7021800" y="1310425"/>
            <a:ext cx="1485299" cy="160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spcBef>
                <a:spcPts val="0"/>
              </a:spcBef>
              <a:buNone/>
            </a:pPr>
            <a:r>
              <a:rPr lang="en" sz="3000"/>
              <a:t>$20</a:t>
            </a:r>
          </a:p>
          <a:p>
            <a:pPr algn="r">
              <a:spcBef>
                <a:spcPts val="0"/>
              </a:spcBef>
              <a:buNone/>
            </a:pPr>
            <a:r>
              <a:rPr lang="en" sz="3000"/>
              <a:t>$30</a:t>
            </a:r>
          </a:p>
        </p:txBody>
      </p:sp>
      <p:sp>
        <p:nvSpPr>
          <p:cNvPr id="404" name="Shape 404"/>
          <p:cNvSpPr txBox="1"/>
          <p:nvPr/>
        </p:nvSpPr>
        <p:spPr>
          <a:xfrm>
            <a:off x="7658700" y="2228125"/>
            <a:ext cx="1485299" cy="108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b="1"/>
              <a:t>$50</a:t>
            </a:r>
          </a:p>
        </p:txBody>
      </p:sp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915725"/>
            <a:ext cx="3448134" cy="204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1300" y="2915725"/>
            <a:ext cx="4085799" cy="204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Licence Plate/Registration Fee</a:t>
            </a:r>
          </a:p>
        </p:txBody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Licence plate registration....................$75/year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13" name="Shape 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2558344"/>
            <a:ext cx="3019425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Hobbies and Crafts</a:t>
            </a:r>
          </a:p>
        </p:txBody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Fishing........................................................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Ice Fishing....................................................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0" name="Shape 420"/>
          <p:cNvSpPr txBox="1"/>
          <p:nvPr/>
        </p:nvSpPr>
        <p:spPr>
          <a:xfrm>
            <a:off x="7513225" y="1310450"/>
            <a:ext cx="1260900" cy="115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3000"/>
              <a:t>$15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3000"/>
              <a:t>$5</a:t>
            </a:r>
          </a:p>
        </p:txBody>
      </p:sp>
      <p:pic>
        <p:nvPicPr>
          <p:cNvPr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275" y="2327350"/>
            <a:ext cx="4042100" cy="259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8252" y="2327350"/>
            <a:ext cx="2598500" cy="25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Postage</a:t>
            </a:r>
          </a:p>
        </p:txBody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Stamps</a:t>
            </a:r>
            <a:r>
              <a:rPr lang="en" dirty="0" smtClean="0"/>
              <a:t>..........................................................$</a:t>
            </a:r>
            <a:r>
              <a:rPr lang="en" dirty="0"/>
              <a:t>5</a:t>
            </a:r>
          </a:p>
        </p:txBody>
      </p:sp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6862" y="2086050"/>
            <a:ext cx="6990274" cy="28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The Job Is About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Design, test, and produce a product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Evaluate the prototype and make changes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Manage the shop floor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600" y="3024450"/>
            <a:ext cx="21907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3125" y="2919675"/>
            <a:ext cx="2466975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Clothes And Shoes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Clothing..........................................................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Shoes.............................................................</a:t>
            </a:r>
          </a:p>
        </p:txBody>
      </p:sp>
      <p:sp>
        <p:nvSpPr>
          <p:cNvPr id="436" name="Shape 436"/>
          <p:cNvSpPr txBox="1"/>
          <p:nvPr/>
        </p:nvSpPr>
        <p:spPr>
          <a:xfrm>
            <a:off x="7152875" y="1283250"/>
            <a:ext cx="1583400" cy="257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$25</a:t>
            </a:r>
          </a:p>
          <a:p>
            <a:pPr algn="r">
              <a:spcBef>
                <a:spcPts val="0"/>
              </a:spcBef>
              <a:buNone/>
            </a:pPr>
            <a:r>
              <a:rPr lang="en" sz="3000"/>
              <a:t>$25</a:t>
            </a:r>
          </a:p>
        </p:txBody>
      </p:sp>
      <p:pic>
        <p:nvPicPr>
          <p:cNvPr id="437" name="Shape 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125" y="2642262"/>
            <a:ext cx="3069100" cy="212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675" y="2511212"/>
            <a:ext cx="3187702" cy="23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Toiletries </a:t>
            </a:r>
          </a:p>
        </p:txBody>
      </p:sp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457200" y="1139825"/>
            <a:ext cx="8082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Shampoo..................................................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Toothpaste................................................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Toothbrush................................................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dirty="0"/>
              <a:t>Deodorant.................................................</a:t>
            </a:r>
          </a:p>
        </p:txBody>
      </p:sp>
      <p:sp>
        <p:nvSpPr>
          <p:cNvPr id="445" name="Shape 445"/>
          <p:cNvSpPr txBox="1"/>
          <p:nvPr/>
        </p:nvSpPr>
        <p:spPr>
          <a:xfrm>
            <a:off x="6716025" y="1200150"/>
            <a:ext cx="1714500" cy="374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spcBef>
                <a:spcPts val="0"/>
              </a:spcBef>
              <a:buNone/>
            </a:pPr>
            <a:r>
              <a:rPr lang="en" sz="3000" dirty="0"/>
              <a:t>$5</a:t>
            </a:r>
          </a:p>
          <a:p>
            <a:pPr algn="r" rtl="0">
              <a:spcBef>
                <a:spcPts val="0"/>
              </a:spcBef>
              <a:buNone/>
            </a:pPr>
            <a:r>
              <a:rPr lang="en" sz="3000" dirty="0"/>
              <a:t>$3</a:t>
            </a:r>
          </a:p>
          <a:p>
            <a:pPr algn="r" rtl="0">
              <a:spcBef>
                <a:spcPts val="0"/>
              </a:spcBef>
              <a:buNone/>
            </a:pPr>
            <a:r>
              <a:rPr lang="en" sz="3000" dirty="0"/>
              <a:t>$3</a:t>
            </a:r>
          </a:p>
          <a:p>
            <a:pPr algn="r" rtl="0">
              <a:spcBef>
                <a:spcPts val="0"/>
              </a:spcBef>
              <a:buNone/>
            </a:pPr>
            <a:r>
              <a:rPr lang="en" sz="3000" dirty="0"/>
              <a:t>$4</a:t>
            </a:r>
          </a:p>
          <a:p>
            <a:pPr algn="r">
              <a:spcBef>
                <a:spcPts val="0"/>
              </a:spcBef>
              <a:buNone/>
            </a:pPr>
            <a:endParaRPr lang="en" sz="3000" dirty="0"/>
          </a:p>
          <a:p>
            <a:pPr algn="r">
              <a:spcBef>
                <a:spcPts val="0"/>
              </a:spcBef>
              <a:buNone/>
            </a:pPr>
            <a:r>
              <a:rPr lang="en" sz="3000" dirty="0" smtClean="0"/>
              <a:t>Total </a:t>
            </a:r>
            <a:r>
              <a:rPr lang="en" sz="3000" dirty="0"/>
              <a:t>$15</a:t>
            </a:r>
          </a:p>
        </p:txBody>
      </p:sp>
      <p:pic>
        <p:nvPicPr>
          <p:cNvPr id="446" name="Shape 4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4425" y="3089975"/>
            <a:ext cx="2143125" cy="205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Haircuts</a:t>
            </a:r>
          </a:p>
        </p:txBody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Buzz Cut........................................................$10</a:t>
            </a:r>
          </a:p>
        </p:txBody>
      </p:sp>
      <p:pic>
        <p:nvPicPr>
          <p:cNvPr id="453" name="Shape 4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575" y="2227250"/>
            <a:ext cx="2945675" cy="22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9225" y="2191479"/>
            <a:ext cx="3549950" cy="23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Health Insurance</a:t>
            </a:r>
          </a:p>
        </p:txBody>
      </p:sp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 get insured through my employer</a:t>
            </a:r>
          </a:p>
        </p:txBody>
      </p:sp>
      <p:pic>
        <p:nvPicPr>
          <p:cNvPr id="461" name="Shape 4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2419350"/>
            <a:ext cx="2562225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Health Care</a:t>
            </a:r>
          </a:p>
        </p:txBody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Medical.........................................................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Dental...........................................................</a:t>
            </a:r>
          </a:p>
        </p:txBody>
      </p:sp>
      <p:pic>
        <p:nvPicPr>
          <p:cNvPr id="468" name="Shape 4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2797936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Shape 469"/>
          <p:cNvSpPr txBox="1"/>
          <p:nvPr/>
        </p:nvSpPr>
        <p:spPr>
          <a:xfrm>
            <a:off x="7730850" y="1353775"/>
            <a:ext cx="1104299" cy="231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000"/>
              <a:t>$90</a:t>
            </a:r>
          </a:p>
          <a:p>
            <a:pPr>
              <a:spcBef>
                <a:spcPts val="0"/>
              </a:spcBef>
              <a:buNone/>
            </a:pPr>
            <a:r>
              <a:rPr lang="en" sz="3000"/>
              <a:t>$5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Entertainment</a:t>
            </a:r>
          </a:p>
        </p:txBody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4429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Movies...........................................................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Sporting Events.............................................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Fitness Club Fees........................................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Vacations.....................................................</a:t>
            </a:r>
          </a:p>
          <a:p>
            <a:pPr lvl="0" rtl="0">
              <a:spcBef>
                <a:spcPts val="0"/>
              </a:spcBef>
              <a:buNone/>
            </a:pPr>
            <a:endParaRPr b="1"/>
          </a:p>
          <a:p>
            <a:pPr marL="457200" lvl="0" indent="0" rtl="0">
              <a:spcBef>
                <a:spcPts val="0"/>
              </a:spcBef>
              <a:buNone/>
            </a:pPr>
            <a:r>
              <a:rPr lang="en" b="1"/>
              <a:t>Total</a:t>
            </a:r>
            <a:r>
              <a:rPr lang="en"/>
              <a:t>............................................................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5372700" y="1267550"/>
            <a:ext cx="3527399" cy="370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rtl="0">
              <a:spcBef>
                <a:spcPts val="0"/>
              </a:spcBef>
              <a:buNone/>
            </a:pPr>
            <a:r>
              <a:rPr lang="en" sz="3000"/>
              <a:t>$5</a:t>
            </a:r>
          </a:p>
          <a:p>
            <a:pPr algn="r" rtl="0">
              <a:spcBef>
                <a:spcPts val="0"/>
              </a:spcBef>
              <a:buNone/>
            </a:pPr>
            <a:r>
              <a:rPr lang="en" sz="3000"/>
              <a:t>$8</a:t>
            </a:r>
          </a:p>
          <a:p>
            <a:pPr algn="r" rtl="0">
              <a:spcBef>
                <a:spcPts val="0"/>
              </a:spcBef>
              <a:buNone/>
            </a:pPr>
            <a:r>
              <a:rPr lang="en" sz="3000"/>
              <a:t>$30</a:t>
            </a:r>
          </a:p>
          <a:p>
            <a:pPr algn="r" rtl="0">
              <a:spcBef>
                <a:spcPts val="0"/>
              </a:spcBef>
              <a:buNone/>
            </a:pPr>
            <a:r>
              <a:rPr lang="en" sz="3000"/>
              <a:t>$30</a:t>
            </a:r>
          </a:p>
          <a:p>
            <a:pPr indent="457200" algn="r" rtl="0">
              <a:spcBef>
                <a:spcPts val="0"/>
              </a:spcBef>
              <a:buNone/>
            </a:pPr>
            <a:endParaRPr sz="3000" b="1"/>
          </a:p>
          <a:p>
            <a:pPr indent="457200" algn="r" rtl="0">
              <a:spcBef>
                <a:spcPts val="0"/>
              </a:spcBef>
              <a:buNone/>
            </a:pPr>
            <a:endParaRPr sz="3000" b="1"/>
          </a:p>
          <a:p>
            <a:pPr indent="457200" algn="ctr">
              <a:spcBef>
                <a:spcPts val="0"/>
              </a:spcBef>
              <a:buNone/>
            </a:pPr>
            <a:endParaRPr sz="3000" b="1"/>
          </a:p>
        </p:txBody>
      </p:sp>
      <p:sp>
        <p:nvSpPr>
          <p:cNvPr id="477" name="Shape 477"/>
          <p:cNvSpPr txBox="1"/>
          <p:nvPr/>
        </p:nvSpPr>
        <p:spPr>
          <a:xfrm>
            <a:off x="8059225" y="3691075"/>
            <a:ext cx="906300" cy="102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b="1"/>
              <a:t>$73</a:t>
            </a:r>
          </a:p>
        </p:txBody>
      </p:sp>
      <p:pic>
        <p:nvPicPr>
          <p:cNvPr id="478" name="Shape 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3012" y="0"/>
            <a:ext cx="1338724" cy="13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1900" y="65050"/>
            <a:ext cx="3048000" cy="14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Gifts and Donations</a:t>
            </a:r>
          </a:p>
        </p:txBody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Gifts</a:t>
            </a:r>
            <a:r>
              <a:rPr lang="en" dirty="0" smtClean="0"/>
              <a:t>............................................................$</a:t>
            </a:r>
            <a:r>
              <a:rPr lang="en" dirty="0"/>
              <a:t>40</a:t>
            </a:r>
          </a:p>
        </p:txBody>
      </p:sp>
      <p:pic>
        <p:nvPicPr>
          <p:cNvPr id="486" name="Shape 4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800" y="2107150"/>
            <a:ext cx="3561775" cy="237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5024" y="2107150"/>
            <a:ext cx="3561775" cy="2370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Totals</a:t>
            </a: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Pay Yourself First...................................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Housing..................................................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Food.......................................................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Transportations......................................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Other Monthly Expenses........................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Looking Good</a:t>
            </a:r>
            <a:r>
              <a:rPr lang="en" dirty="0" smtClean="0"/>
              <a:t>.........................................</a:t>
            </a:r>
          </a:p>
          <a:p>
            <a:endParaRPr lang="en" dirty="0"/>
          </a:p>
        </p:txBody>
      </p:sp>
      <p:sp>
        <p:nvSpPr>
          <p:cNvPr id="494" name="Shape 494"/>
          <p:cNvSpPr txBox="1"/>
          <p:nvPr/>
        </p:nvSpPr>
        <p:spPr>
          <a:xfrm>
            <a:off x="7239000" y="1047750"/>
            <a:ext cx="2196899" cy="383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dirty="0"/>
              <a:t>$200.00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dirty="0"/>
              <a:t>$779.00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dirty="0"/>
              <a:t>$</a:t>
            </a:r>
            <a:r>
              <a:rPr lang="en" sz="3000" dirty="0" smtClean="0"/>
              <a:t>250.00</a:t>
            </a:r>
            <a:endParaRPr lang="en" sz="3000" dirty="0"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dirty="0"/>
              <a:t>$530.71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dirty="0" smtClean="0"/>
              <a:t>$  25.00</a:t>
            </a:r>
            <a:endParaRPr lang="en" sz="3000" dirty="0"/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dirty="0" smtClean="0"/>
              <a:t>$  75.00</a:t>
            </a:r>
            <a:endParaRPr lang="en" sz="3000" dirty="0"/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endParaRPr sz="3000" dirty="0"/>
          </a:p>
        </p:txBody>
      </p: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Totals Continued</a:t>
            </a:r>
          </a:p>
        </p:txBody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Insurance.................................................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Healthcare...............................................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 smtClean="0"/>
              <a:t>Entertainment</a:t>
            </a:r>
            <a:r>
              <a:rPr lang="en" dirty="0"/>
              <a:t>...........................................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Gifts and Donations.................................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Other Monthly Debt Payments.................</a:t>
            </a:r>
          </a:p>
          <a:p>
            <a:pPr>
              <a:spcBef>
                <a:spcPts val="0"/>
              </a:spcBef>
              <a:buNone/>
            </a:pPr>
            <a:r>
              <a:rPr lang="en" dirty="0"/>
              <a:t>Total.........................................................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7220050" y="1330025"/>
            <a:ext cx="1840800" cy="409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$90.00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$5.00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$73.00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$40.00</a:t>
            </a:r>
          </a:p>
          <a:p>
            <a:pPr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$417.47</a:t>
            </a:r>
          </a:p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/>
              <a:t>$2595.18</a:t>
            </a:r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What's Left?</a:t>
            </a:r>
          </a:p>
        </p:txBody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/>
              <a:t>$2967.41</a:t>
            </a:r>
          </a:p>
          <a:p>
            <a:pPr algn="ctr">
              <a:spcBef>
                <a:spcPts val="0"/>
              </a:spcBef>
              <a:buNone/>
            </a:pPr>
            <a:r>
              <a:rPr lang="en"/>
              <a:t>$2595.18</a:t>
            </a:r>
          </a:p>
        </p:txBody>
      </p:sp>
      <p:sp>
        <p:nvSpPr>
          <p:cNvPr id="508" name="Shape 508"/>
          <p:cNvSpPr txBox="1"/>
          <p:nvPr/>
        </p:nvSpPr>
        <p:spPr>
          <a:xfrm>
            <a:off x="3443825" y="1769425"/>
            <a:ext cx="748200" cy="546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-</a:t>
            </a:r>
          </a:p>
        </p:txBody>
      </p:sp>
      <p:sp>
        <p:nvSpPr>
          <p:cNvPr id="509" name="Shape 509"/>
          <p:cNvSpPr txBox="1"/>
          <p:nvPr/>
        </p:nvSpPr>
        <p:spPr>
          <a:xfrm>
            <a:off x="3384450" y="1858525"/>
            <a:ext cx="2945100" cy="368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_________</a:t>
            </a:r>
          </a:p>
        </p:txBody>
      </p:sp>
      <p:sp>
        <p:nvSpPr>
          <p:cNvPr id="510" name="Shape 510"/>
          <p:cNvSpPr txBox="1"/>
          <p:nvPr/>
        </p:nvSpPr>
        <p:spPr>
          <a:xfrm>
            <a:off x="3622050" y="2315725"/>
            <a:ext cx="1899900" cy="75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 $372.23</a:t>
            </a:r>
          </a:p>
        </p:txBody>
      </p:sp>
      <p:sp>
        <p:nvSpPr>
          <p:cNvPr id="511" name="Shape 511"/>
          <p:cNvSpPr/>
          <p:nvPr/>
        </p:nvSpPr>
        <p:spPr>
          <a:xfrm>
            <a:off x="3402300" y="2392825"/>
            <a:ext cx="2339399" cy="605700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Skills Needed To Be Successful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Know how to use computer programs 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 Autocad</a:t>
            </a:r>
          </a:p>
          <a:p>
            <a:pPr marL="914400" lvl="1" indent="-381000" rtl="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 Inventor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Good math skills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Operate tools and machining equipment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425" y="3457575"/>
            <a:ext cx="27051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8675" y="3452812"/>
            <a:ext cx="2705100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Sources</a:t>
            </a:r>
          </a:p>
        </p:txBody>
      </p:sp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457200" y="121107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http://www1.salary.com/Manufacturing-Engineer-I-Salary.html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http://www.paycheckcity.com/calculator/salary/result</a:t>
            </a:r>
          </a:p>
          <a:p>
            <a:pPr rt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5"/>
              </a:rPr>
              <a:t>https://www.google.com/web</a:t>
            </a:r>
            <a:r>
              <a:rPr lang="en" sz="1800"/>
              <a:t> 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https://eauclaire.craigslist.org/apa/4713921953.html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 </a:t>
            </a:r>
            <a:r>
              <a:rPr lang="en" sz="1800" u="sng">
                <a:solidFill>
                  <a:schemeClr val="hlink"/>
                </a:solidFill>
                <a:hlinkClick r:id="rId7"/>
              </a:rPr>
              <a:t>http://www.progressive.com/</a:t>
            </a:r>
          </a:p>
          <a:p>
            <a:pPr rtl="0">
              <a:spcBef>
                <a:spcPts val="0"/>
              </a:spcBef>
              <a:buNone/>
            </a:pPr>
            <a:r>
              <a:rPr lang="en" sz="1800"/>
              <a:t> </a:t>
            </a:r>
            <a:r>
              <a:rPr lang="en" sz="1800" u="sng">
                <a:solidFill>
                  <a:schemeClr val="hlink"/>
                </a:solidFill>
                <a:hlinkClick r:id="rId8"/>
              </a:rPr>
              <a:t>http://www.bankrate.com/calculators/mortgages/loan-calculator.aspx</a:t>
            </a:r>
            <a:r>
              <a:rPr lang="en" sz="1800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What Is Rewarding About This Job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Decent hours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Good pay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 would personally enjoy the job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50" y="301352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5445" y="1200150"/>
            <a:ext cx="1599954" cy="399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Challenges And Frustrations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May get behind in production</a:t>
            </a:r>
          </a:p>
          <a:p>
            <a:pPr marL="457200" lvl="0" indent="-4191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May have to work overtime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250" y="2817450"/>
            <a:ext cx="3876749" cy="232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2817450"/>
            <a:ext cx="3876749" cy="232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0" y="0"/>
            <a:ext cx="855399" cy="51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59450" y="0"/>
            <a:ext cx="2284549" cy="137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Typical Work Day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Work mostly inside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Mostly work during the day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Rarely work weekends or holidays</a:t>
            </a:r>
          </a:p>
          <a:p>
            <a:pPr marL="457200" lvl="0" indent="-4191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Work with a lot of special equipment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192300"/>
            <a:ext cx="228600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3192300"/>
            <a:ext cx="2286000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800" y="3192300"/>
            <a:ext cx="2286000" cy="17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biz">
  <a:themeElements>
    <a:clrScheme name="Custom 233">
      <a:dk1>
        <a:srgbClr val="000000"/>
      </a:dk1>
      <a:lt1>
        <a:srgbClr val="FFFFFF"/>
      </a:lt1>
      <a:dk2>
        <a:srgbClr val="2388DB"/>
      </a:dk2>
      <a:lt2>
        <a:srgbClr val="BBD7F8"/>
      </a:lt2>
      <a:accent1>
        <a:srgbClr val="80B606"/>
      </a:accent1>
      <a:accent2>
        <a:srgbClr val="E29F1D"/>
      </a:accent2>
      <a:accent3>
        <a:srgbClr val="1D6FB2"/>
      </a:accent3>
      <a:accent4>
        <a:srgbClr val="3FAC98"/>
      </a:accent4>
      <a:accent5>
        <a:srgbClr val="5B57BB"/>
      </a:accent5>
      <a:accent6>
        <a:srgbClr val="D1505E"/>
      </a:accent6>
      <a:hlink>
        <a:srgbClr val="185DA2"/>
      </a:hlink>
      <a:folHlink>
        <a:srgbClr val="00487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923</Words>
  <Application>Microsoft Office PowerPoint</Application>
  <PresentationFormat>On-screen Show (16:9)</PresentationFormat>
  <Paragraphs>352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Courier New</vt:lpstr>
      <vt:lpstr>biz</vt:lpstr>
      <vt:lpstr>Career &amp; Budgeting Project</vt:lpstr>
      <vt:lpstr>My Chosen Career</vt:lpstr>
      <vt:lpstr>How It’s Connected To Me</vt:lpstr>
      <vt:lpstr>Employment Opportunities</vt:lpstr>
      <vt:lpstr>What The Job Is About</vt:lpstr>
      <vt:lpstr>Skills Needed To Be Successful</vt:lpstr>
      <vt:lpstr>What Is Rewarding About This Job</vt:lpstr>
      <vt:lpstr>Challenges And Frustrations</vt:lpstr>
      <vt:lpstr>Typical Work Day</vt:lpstr>
      <vt:lpstr>Career Outlook</vt:lpstr>
      <vt:lpstr>Skills, Training, &amp; Education</vt:lpstr>
      <vt:lpstr>Training Facility</vt:lpstr>
      <vt:lpstr>Why UW-Stout</vt:lpstr>
      <vt:lpstr>Clubs And Organizations </vt:lpstr>
      <vt:lpstr>Course Of Study</vt:lpstr>
      <vt:lpstr>First Year</vt:lpstr>
      <vt:lpstr>First Year</vt:lpstr>
      <vt:lpstr>Second Year</vt:lpstr>
      <vt:lpstr>Second Year</vt:lpstr>
      <vt:lpstr>Third Year</vt:lpstr>
      <vt:lpstr>Third Year</vt:lpstr>
      <vt:lpstr>Final Year</vt:lpstr>
      <vt:lpstr>Final Year</vt:lpstr>
      <vt:lpstr>Tuition and Academic Fees</vt:lpstr>
      <vt:lpstr>Occupational Salary</vt:lpstr>
      <vt:lpstr>Net Pay</vt:lpstr>
      <vt:lpstr>Pay Yourself First!</vt:lpstr>
      <vt:lpstr>401K</vt:lpstr>
      <vt:lpstr>Student Loans</vt:lpstr>
      <vt:lpstr>My Apartment</vt:lpstr>
      <vt:lpstr>Can I Afford It?</vt:lpstr>
      <vt:lpstr>Renters Insurance</vt:lpstr>
      <vt:lpstr>Heat and Electricity</vt:lpstr>
      <vt:lpstr>Cell Phone</vt:lpstr>
      <vt:lpstr>TV and Internet</vt:lpstr>
      <vt:lpstr>Sewer and Water</vt:lpstr>
      <vt:lpstr>Garbage</vt:lpstr>
      <vt:lpstr>Laundry</vt:lpstr>
      <vt:lpstr>Cleaning Supplies </vt:lpstr>
      <vt:lpstr>Food</vt:lpstr>
      <vt:lpstr>My Car</vt:lpstr>
      <vt:lpstr>Car Loan</vt:lpstr>
      <vt:lpstr>Can I afford it?</vt:lpstr>
      <vt:lpstr>Auto insurance</vt:lpstr>
      <vt:lpstr>Gas</vt:lpstr>
      <vt:lpstr>Car Maintenance </vt:lpstr>
      <vt:lpstr>Licence Plate/Registration Fee</vt:lpstr>
      <vt:lpstr>Hobbies and Crafts</vt:lpstr>
      <vt:lpstr>Postage</vt:lpstr>
      <vt:lpstr>Clothes And Shoes</vt:lpstr>
      <vt:lpstr>Toiletries </vt:lpstr>
      <vt:lpstr>Haircuts</vt:lpstr>
      <vt:lpstr>Health Insurance</vt:lpstr>
      <vt:lpstr>Health Care</vt:lpstr>
      <vt:lpstr>Entertainment</vt:lpstr>
      <vt:lpstr>Gifts and Donations</vt:lpstr>
      <vt:lpstr>Totals</vt:lpstr>
      <vt:lpstr>Totals Continued</vt:lpstr>
      <vt:lpstr>What's Left?</vt:lpstr>
      <vt:lpstr>Sources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Skoyen</dc:creator>
  <cp:lastModifiedBy>Kroyer-Kubicek, Robin D.  DPI</cp:lastModifiedBy>
  <cp:revision>10</cp:revision>
  <dcterms:modified xsi:type="dcterms:W3CDTF">2016-12-12T22:08:48Z</dcterms:modified>
</cp:coreProperties>
</file>