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79" r:id="rId2"/>
    <p:sldId id="289" r:id="rId3"/>
    <p:sldId id="280" r:id="rId4"/>
    <p:sldId id="288" r:id="rId5"/>
    <p:sldId id="277" r:id="rId6"/>
    <p:sldId id="276" r:id="rId7"/>
    <p:sldId id="290" r:id="rId8"/>
    <p:sldId id="291" r:id="rId9"/>
    <p:sldId id="292" r:id="rId10"/>
    <p:sldId id="287" r:id="rId11"/>
    <p:sldId id="270" r:id="rId12"/>
    <p:sldId id="274" r:id="rId13"/>
    <p:sldId id="271" r:id="rId14"/>
    <p:sldId id="262" r:id="rId15"/>
    <p:sldId id="265" r:id="rId16"/>
    <p:sldId id="266" r:id="rId17"/>
    <p:sldId id="267" r:id="rId18"/>
    <p:sldId id="263" r:id="rId19"/>
    <p:sldId id="256" r:id="rId20"/>
    <p:sldId id="258" r:id="rId21"/>
    <p:sldId id="257" r:id="rId22"/>
    <p:sldId id="261" r:id="rId23"/>
    <p:sldId id="260" r:id="rId24"/>
    <p:sldId id="259" r:id="rId25"/>
    <p:sldId id="264" r:id="rId26"/>
    <p:sldId id="268" r:id="rId27"/>
    <p:sldId id="275" r:id="rId28"/>
    <p:sldId id="283" r:id="rId29"/>
    <p:sldId id="286" r:id="rId30"/>
    <p:sldId id="278" r:id="rId31"/>
    <p:sldId id="282" r:id="rId32"/>
    <p:sldId id="285" r:id="rId33"/>
    <p:sldId id="293" r:id="rId34"/>
    <p:sldId id="294" r:id="rId35"/>
    <p:sldId id="296" r:id="rId36"/>
    <p:sldId id="29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3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4700" autoAdjust="0"/>
  </p:normalViewPr>
  <p:slideViewPr>
    <p:cSldViewPr snapToGrid="0">
      <p:cViewPr varScale="1">
        <p:scale>
          <a:sx n="59" d="100"/>
          <a:sy n="59" d="100"/>
        </p:scale>
        <p:origin x="1656" y="60"/>
      </p:cViewPr>
      <p:guideLst/>
    </p:cSldViewPr>
  </p:slideViewPr>
  <p:notesTextViewPr>
    <p:cViewPr>
      <p:scale>
        <a:sx n="1" d="1"/>
        <a:sy n="1" d="1"/>
      </p:scale>
      <p:origin x="0" y="0"/>
    </p:cViewPr>
  </p:notesTextViewPr>
  <p:sorterViewPr>
    <p:cViewPr>
      <p:scale>
        <a:sx n="100" d="100"/>
        <a:sy n="100" d="100"/>
      </p:scale>
      <p:origin x="0" y="-2707"/>
    </p:cViewPr>
  </p:sorterViewPr>
  <p:notesViewPr>
    <p:cSldViewPr snapToGrid="0">
      <p:cViewPr varScale="1">
        <p:scale>
          <a:sx n="52" d="100"/>
          <a:sy n="52" d="100"/>
        </p:scale>
        <p:origin x="267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49165-97E9-4B5C-8564-39A8FA8B87C7}" type="datetimeFigureOut">
              <a:rPr lang="en-US" smtClean="0"/>
              <a:t>11/5/2018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92A74-B35C-4B48-8C3B-223491C6D96E}" type="slidenum">
              <a:rPr lang="en-US" smtClean="0"/>
              <a:t>‹#›</a:t>
            </a:fld>
            <a:endParaRPr lang="en-US"/>
          </a:p>
        </p:txBody>
      </p:sp>
    </p:spTree>
    <p:extLst>
      <p:ext uri="{BB962C8B-B14F-4D97-AF65-F5344CB8AC3E}">
        <p14:creationId xmlns:p14="http://schemas.microsoft.com/office/powerpoint/2010/main" val="78688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Welcome and Introductions</a:t>
            </a:r>
            <a:endParaRPr sz="1200" b="0" i="0" u="none" strike="noStrike" cap="none">
              <a:solidFill>
                <a:schemeClr val="dk1"/>
              </a:solidFill>
              <a:latin typeface="Calibri"/>
              <a:ea typeface="Calibri"/>
              <a:cs typeface="Calibri"/>
              <a:sym typeface="Calibri"/>
            </a:endParaRPr>
          </a:p>
        </p:txBody>
      </p:sp>
      <p:sp>
        <p:nvSpPr>
          <p:cNvPr id="84" name="Google Shape;8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the holes/bubble-like features are the vessels. </a:t>
            </a:r>
          </a:p>
        </p:txBody>
      </p:sp>
      <p:sp>
        <p:nvSpPr>
          <p:cNvPr id="4" name="Slide Number Placeholder 3"/>
          <p:cNvSpPr>
            <a:spLocks noGrp="1"/>
          </p:cNvSpPr>
          <p:nvPr>
            <p:ph type="sldNum" sz="quarter" idx="5"/>
          </p:nvPr>
        </p:nvSpPr>
        <p:spPr/>
        <p:txBody>
          <a:bodyPr/>
          <a:lstStyle/>
          <a:p>
            <a:fld id="{0E892A74-B35C-4B48-8C3B-223491C6D96E}" type="slidenum">
              <a:rPr lang="en-US" smtClean="0"/>
              <a:t>21</a:t>
            </a:fld>
            <a:endParaRPr lang="en-US"/>
          </a:p>
        </p:txBody>
      </p:sp>
    </p:spTree>
    <p:extLst>
      <p:ext uri="{BB962C8B-B14F-4D97-AF65-F5344CB8AC3E}">
        <p14:creationId xmlns:p14="http://schemas.microsoft.com/office/powerpoint/2010/main" val="2542869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learning about innovation and challenges and successes with the seed text, students apply these ideas to innovations in future forest products industry.  These articles relate to biotechnology and some of the ag ed standards around these.</a:t>
            </a:r>
          </a:p>
        </p:txBody>
      </p:sp>
      <p:sp>
        <p:nvSpPr>
          <p:cNvPr id="4" name="Slide Number Placeholder 3"/>
          <p:cNvSpPr>
            <a:spLocks noGrp="1"/>
          </p:cNvSpPr>
          <p:nvPr>
            <p:ph type="sldNum" sz="quarter" idx="5"/>
          </p:nvPr>
        </p:nvSpPr>
        <p:spPr/>
        <p:txBody>
          <a:bodyPr/>
          <a:lstStyle/>
          <a:p>
            <a:fld id="{64E1D30C-EE06-4302-ABC0-55448EDE1055}" type="slidenum">
              <a:rPr lang="en-US" smtClean="0"/>
              <a:t>26</a:t>
            </a:fld>
            <a:endParaRPr lang="en-US"/>
          </a:p>
        </p:txBody>
      </p:sp>
    </p:spTree>
    <p:extLst>
      <p:ext uri="{BB962C8B-B14F-4D97-AF65-F5344CB8AC3E}">
        <p14:creationId xmlns:p14="http://schemas.microsoft.com/office/powerpoint/2010/main" val="2922169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Contains equipment and for insect identification, invasive species, disease, and climate</a:t>
            </a:r>
          </a:p>
        </p:txBody>
      </p:sp>
      <p:sp>
        <p:nvSpPr>
          <p:cNvPr id="4" name="Slide Number Placeholder 3"/>
          <p:cNvSpPr>
            <a:spLocks noGrp="1"/>
          </p:cNvSpPr>
          <p:nvPr>
            <p:ph type="sldNum" sz="quarter" idx="5"/>
          </p:nvPr>
        </p:nvSpPr>
        <p:spPr/>
        <p:txBody>
          <a:bodyPr/>
          <a:lstStyle/>
          <a:p>
            <a:fld id="{0E892A74-B35C-4B48-8C3B-223491C6D96E}" type="slidenum">
              <a:rPr lang="en-US" smtClean="0"/>
              <a:t>27</a:t>
            </a:fld>
            <a:endParaRPr lang="en-US"/>
          </a:p>
        </p:txBody>
      </p:sp>
    </p:spTree>
    <p:extLst>
      <p:ext uri="{BB962C8B-B14F-4D97-AF65-F5344CB8AC3E}">
        <p14:creationId xmlns:p14="http://schemas.microsoft.com/office/powerpoint/2010/main" val="22243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milkweed</a:t>
            </a:r>
            <a:br>
              <a:rPr lang="en-US" dirty="0"/>
            </a:br>
            <a:r>
              <a:rPr lang="en-US" dirty="0"/>
              <a:t>Asian long-horned beetle</a:t>
            </a:r>
          </a:p>
        </p:txBody>
      </p:sp>
      <p:sp>
        <p:nvSpPr>
          <p:cNvPr id="4" name="Slide Number Placeholder 3"/>
          <p:cNvSpPr>
            <a:spLocks noGrp="1"/>
          </p:cNvSpPr>
          <p:nvPr>
            <p:ph type="sldNum" sz="quarter" idx="5"/>
          </p:nvPr>
        </p:nvSpPr>
        <p:spPr/>
        <p:txBody>
          <a:bodyPr/>
          <a:lstStyle/>
          <a:p>
            <a:fld id="{0E892A74-B35C-4B48-8C3B-223491C6D96E}" type="slidenum">
              <a:rPr lang="en-US" smtClean="0"/>
              <a:t>29</a:t>
            </a:fld>
            <a:endParaRPr lang="en-US"/>
          </a:p>
        </p:txBody>
      </p:sp>
    </p:spTree>
    <p:extLst>
      <p:ext uri="{BB962C8B-B14F-4D97-AF65-F5344CB8AC3E}">
        <p14:creationId xmlns:p14="http://schemas.microsoft.com/office/powerpoint/2010/main" val="112237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0BB73-A2F4-4C97-8ACC-146C46A4C05A}" type="slidenum">
              <a:rPr lang="en-US" smtClean="0"/>
              <a:t>33</a:t>
            </a:fld>
            <a:endParaRPr lang="en-US"/>
          </a:p>
        </p:txBody>
      </p:sp>
    </p:spTree>
    <p:extLst>
      <p:ext uri="{BB962C8B-B14F-4D97-AF65-F5344CB8AC3E}">
        <p14:creationId xmlns:p14="http://schemas.microsoft.com/office/powerpoint/2010/main" val="330325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Image to take</a:t>
            </a:r>
            <a:r>
              <a:rPr lang="en-US" baseline="0" dirty="0"/>
              <a:t> you online to view the calendar.</a:t>
            </a:r>
            <a:endParaRPr lang="en-US" dirty="0"/>
          </a:p>
        </p:txBody>
      </p:sp>
      <p:sp>
        <p:nvSpPr>
          <p:cNvPr id="4" name="Slide Number Placeholder 3"/>
          <p:cNvSpPr>
            <a:spLocks noGrp="1"/>
          </p:cNvSpPr>
          <p:nvPr>
            <p:ph type="sldNum" sz="quarter" idx="10"/>
          </p:nvPr>
        </p:nvSpPr>
        <p:spPr/>
        <p:txBody>
          <a:bodyPr/>
          <a:lstStyle/>
          <a:p>
            <a:fld id="{2DA0BB73-A2F4-4C97-8ACC-146C46A4C05A}" type="slidenum">
              <a:rPr lang="en-US" smtClean="0"/>
              <a:t>34</a:t>
            </a:fld>
            <a:endParaRPr lang="en-US"/>
          </a:p>
        </p:txBody>
      </p:sp>
    </p:spTree>
    <p:extLst>
      <p:ext uri="{BB962C8B-B14F-4D97-AF65-F5344CB8AC3E}">
        <p14:creationId xmlns:p14="http://schemas.microsoft.com/office/powerpoint/2010/main" val="122233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92A74-B35C-4B48-8C3B-223491C6D96E}" type="slidenum">
              <a:rPr lang="en-US" smtClean="0"/>
              <a:t>35</a:t>
            </a:fld>
            <a:endParaRPr lang="en-US"/>
          </a:p>
        </p:txBody>
      </p:sp>
    </p:spTree>
    <p:extLst>
      <p:ext uri="{BB962C8B-B14F-4D97-AF65-F5344CB8AC3E}">
        <p14:creationId xmlns:p14="http://schemas.microsoft.com/office/powerpoint/2010/main" val="3730762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0BB73-A2F4-4C97-8ACC-146C46A4C05A}" type="slidenum">
              <a:rPr lang="en-US" smtClean="0"/>
              <a:t>36</a:t>
            </a:fld>
            <a:endParaRPr lang="en-US"/>
          </a:p>
        </p:txBody>
      </p:sp>
    </p:spTree>
    <p:extLst>
      <p:ext uri="{BB962C8B-B14F-4D97-AF65-F5344CB8AC3E}">
        <p14:creationId xmlns:p14="http://schemas.microsoft.com/office/powerpoint/2010/main" val="240090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the details of the day as you see fit. </a:t>
            </a:r>
          </a:p>
        </p:txBody>
      </p:sp>
      <p:sp>
        <p:nvSpPr>
          <p:cNvPr id="4" name="Slide Number Placeholder 3"/>
          <p:cNvSpPr>
            <a:spLocks noGrp="1"/>
          </p:cNvSpPr>
          <p:nvPr>
            <p:ph type="sldNum" sz="quarter" idx="10"/>
          </p:nvPr>
        </p:nvSpPr>
        <p:spPr/>
        <p:txBody>
          <a:bodyPr/>
          <a:lstStyle/>
          <a:p>
            <a:fld id="{2DA0BB73-A2F4-4C97-8ACC-146C46A4C05A}" type="slidenum">
              <a:rPr lang="en-US" smtClean="0"/>
              <a:t>2</a:t>
            </a:fld>
            <a:endParaRPr lang="en-US"/>
          </a:p>
        </p:txBody>
      </p:sp>
    </p:spTree>
    <p:extLst>
      <p:ext uri="{BB962C8B-B14F-4D97-AF65-F5344CB8AC3E}">
        <p14:creationId xmlns:p14="http://schemas.microsoft.com/office/powerpoint/2010/main" val="188229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Brief history and updated mission</a:t>
            </a:r>
            <a:endParaRPr sz="1200" b="0" i="0" u="none" strike="noStrike" cap="none">
              <a:solidFill>
                <a:schemeClr val="dk1"/>
              </a:solidFill>
              <a:latin typeface="Calibri"/>
              <a:ea typeface="Calibri"/>
              <a:cs typeface="Calibri"/>
              <a:sym typeface="Calibri"/>
            </a:endParaRPr>
          </a:p>
        </p:txBody>
      </p:sp>
      <p:sp>
        <p:nvSpPr>
          <p:cNvPr id="103" name="Google Shape;10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LEAF was created in 2001 to help promote forestry education in WI and fill voids in teaching about Wisconsin’s forests.</a:t>
            </a:r>
          </a:p>
        </p:txBody>
      </p:sp>
      <p:sp>
        <p:nvSpPr>
          <p:cNvPr id="4" name="Slide Number Placeholder 3"/>
          <p:cNvSpPr>
            <a:spLocks noGrp="1"/>
          </p:cNvSpPr>
          <p:nvPr>
            <p:ph type="sldNum" sz="quarter" idx="10"/>
          </p:nvPr>
        </p:nvSpPr>
        <p:spPr/>
        <p:txBody>
          <a:bodyPr/>
          <a:lstStyle/>
          <a:p>
            <a:fld id="{0E892A74-B35C-4B48-8C3B-223491C6D96E}" type="slidenum">
              <a:rPr lang="en-US" smtClean="0"/>
              <a:t>4</a:t>
            </a:fld>
            <a:endParaRPr lang="en-US"/>
          </a:p>
        </p:txBody>
      </p:sp>
    </p:spTree>
    <p:extLst>
      <p:ext uri="{BB962C8B-B14F-4D97-AF65-F5344CB8AC3E}">
        <p14:creationId xmlns:p14="http://schemas.microsoft.com/office/powerpoint/2010/main" val="1152627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address</a:t>
            </a:r>
            <a:r>
              <a:rPr lang="en-US" baseline="0" dirty="0"/>
              <a:t> the focus/mission of LEAF</a:t>
            </a:r>
            <a:endParaRPr lang="en-US" dirty="0"/>
          </a:p>
        </p:txBody>
      </p:sp>
      <p:sp>
        <p:nvSpPr>
          <p:cNvPr id="4" name="Slide Number Placeholder 3"/>
          <p:cNvSpPr>
            <a:spLocks noGrp="1"/>
          </p:cNvSpPr>
          <p:nvPr>
            <p:ph type="sldNum" sz="quarter" idx="10"/>
          </p:nvPr>
        </p:nvSpPr>
        <p:spPr/>
        <p:txBody>
          <a:bodyPr/>
          <a:lstStyle/>
          <a:p>
            <a:fld id="{0E892A74-B35C-4B48-8C3B-223491C6D96E}" type="slidenum">
              <a:rPr lang="en-US" smtClean="0"/>
              <a:t>5</a:t>
            </a:fld>
            <a:endParaRPr lang="en-US"/>
          </a:p>
        </p:txBody>
      </p:sp>
    </p:spTree>
    <p:extLst>
      <p:ext uri="{BB962C8B-B14F-4D97-AF65-F5344CB8AC3E}">
        <p14:creationId xmlns:p14="http://schemas.microsoft.com/office/powerpoint/2010/main" val="2702484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quick overview of what we’ll cover more </a:t>
            </a:r>
            <a:r>
              <a:rPr lang="en-US" dirty="0" err="1"/>
              <a:t>indepth</a:t>
            </a:r>
            <a:r>
              <a:rPr lang="en-US" baseline="0" dirty="0"/>
              <a:t> in the following slides.</a:t>
            </a:r>
            <a:endParaRPr lang="en-US" dirty="0"/>
          </a:p>
        </p:txBody>
      </p:sp>
      <p:sp>
        <p:nvSpPr>
          <p:cNvPr id="4" name="Slide Number Placeholder 3"/>
          <p:cNvSpPr>
            <a:spLocks noGrp="1"/>
          </p:cNvSpPr>
          <p:nvPr>
            <p:ph type="sldNum" sz="quarter" idx="10"/>
          </p:nvPr>
        </p:nvSpPr>
        <p:spPr/>
        <p:txBody>
          <a:bodyPr/>
          <a:lstStyle/>
          <a:p>
            <a:fld id="{0E892A74-B35C-4B48-8C3B-223491C6D96E}" type="slidenum">
              <a:rPr lang="en-US" smtClean="0"/>
              <a:t>6</a:t>
            </a:fld>
            <a:endParaRPr lang="en-US"/>
          </a:p>
        </p:txBody>
      </p:sp>
    </p:spTree>
    <p:extLst>
      <p:ext uri="{BB962C8B-B14F-4D97-AF65-F5344CB8AC3E}">
        <p14:creationId xmlns:p14="http://schemas.microsoft.com/office/powerpoint/2010/main" val="57426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view</a:t>
            </a:r>
            <a:r>
              <a:rPr lang="en-US" baseline="0" dirty="0"/>
              <a:t> forests in multiple capacities. You can use the forest to learn about the forest and/or to learn about other subjects in the forest. Take a look at the picture. Can you think of some teachable moments or concepts the students in the picture can be learning about on that fallen tree?</a:t>
            </a:r>
            <a:endParaRPr lang="en-US" dirty="0"/>
          </a:p>
        </p:txBody>
      </p:sp>
      <p:sp>
        <p:nvSpPr>
          <p:cNvPr id="4" name="Slide Number Placeholder 3"/>
          <p:cNvSpPr>
            <a:spLocks noGrp="1"/>
          </p:cNvSpPr>
          <p:nvPr>
            <p:ph type="sldNum" sz="quarter" idx="10"/>
          </p:nvPr>
        </p:nvSpPr>
        <p:spPr/>
        <p:txBody>
          <a:bodyPr/>
          <a:lstStyle/>
          <a:p>
            <a:fld id="{0E892A74-B35C-4B48-8C3B-223491C6D96E}" type="slidenum">
              <a:rPr lang="en-US" smtClean="0"/>
              <a:t>7</a:t>
            </a:fld>
            <a:endParaRPr lang="en-US"/>
          </a:p>
        </p:txBody>
      </p:sp>
    </p:spTree>
    <p:extLst>
      <p:ext uri="{BB962C8B-B14F-4D97-AF65-F5344CB8AC3E}">
        <p14:creationId xmlns:p14="http://schemas.microsoft.com/office/powerpoint/2010/main" val="338503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overview of school forest basics</a:t>
            </a:r>
          </a:p>
        </p:txBody>
      </p:sp>
      <p:sp>
        <p:nvSpPr>
          <p:cNvPr id="4" name="Slide Number Placeholder 3"/>
          <p:cNvSpPr>
            <a:spLocks noGrp="1"/>
          </p:cNvSpPr>
          <p:nvPr>
            <p:ph type="sldNum" sz="quarter" idx="10"/>
          </p:nvPr>
        </p:nvSpPr>
        <p:spPr/>
        <p:txBody>
          <a:bodyPr/>
          <a:lstStyle/>
          <a:p>
            <a:fld id="{0E892A74-B35C-4B48-8C3B-223491C6D96E}" type="slidenum">
              <a:rPr lang="en-US" smtClean="0"/>
              <a:t>8</a:t>
            </a:fld>
            <a:endParaRPr lang="en-US"/>
          </a:p>
        </p:txBody>
      </p:sp>
    </p:spTree>
    <p:extLst>
      <p:ext uri="{BB962C8B-B14F-4D97-AF65-F5344CB8AC3E}">
        <p14:creationId xmlns:p14="http://schemas.microsoft.com/office/powerpoint/2010/main" val="204591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LEAF is</a:t>
            </a:r>
            <a:r>
              <a:rPr lang="en-US" baseline="0" dirty="0"/>
              <a:t> also the home of the WI PLT program.</a:t>
            </a:r>
            <a:endParaRPr lang="en-US" dirty="0"/>
          </a:p>
        </p:txBody>
      </p:sp>
      <p:sp>
        <p:nvSpPr>
          <p:cNvPr id="4" name="Slide Number Placeholder 3"/>
          <p:cNvSpPr>
            <a:spLocks noGrp="1"/>
          </p:cNvSpPr>
          <p:nvPr>
            <p:ph type="sldNum" sz="quarter" idx="10"/>
          </p:nvPr>
        </p:nvSpPr>
        <p:spPr/>
        <p:txBody>
          <a:bodyPr/>
          <a:lstStyle/>
          <a:p>
            <a:fld id="{0E892A74-B35C-4B48-8C3B-223491C6D96E}" type="slidenum">
              <a:rPr lang="en-US" smtClean="0"/>
              <a:t>9</a:t>
            </a:fld>
            <a:endParaRPr lang="en-US"/>
          </a:p>
        </p:txBody>
      </p:sp>
    </p:spTree>
    <p:extLst>
      <p:ext uri="{BB962C8B-B14F-4D97-AF65-F5344CB8AC3E}">
        <p14:creationId xmlns:p14="http://schemas.microsoft.com/office/powerpoint/2010/main" val="231078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53278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46227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335718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190492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3987523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22966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125733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426264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229330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197117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AF49D7-E6BA-4738-BA7E-2BDCE6B1E79F}" type="datetimeFigureOut">
              <a:rPr lang="en-US" smtClean="0"/>
              <a:t>11/5/2018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9AABBFE-D084-49A0-8EF9-6D93449AC1CB}" type="slidenum">
              <a:rPr lang="en-US" smtClean="0"/>
              <a:t>‹#›</a:t>
            </a:fld>
            <a:endParaRPr lang="en-US"/>
          </a:p>
        </p:txBody>
      </p:sp>
    </p:spTree>
    <p:extLst>
      <p:ext uri="{BB962C8B-B14F-4D97-AF65-F5344CB8AC3E}">
        <p14:creationId xmlns:p14="http://schemas.microsoft.com/office/powerpoint/2010/main" val="311404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171011"/>
            <a:ext cx="9144000" cy="686989"/>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96303" y="6259669"/>
            <a:ext cx="3247697" cy="528928"/>
          </a:xfrm>
          <a:prstGeom prst="rect">
            <a:avLst/>
          </a:prstGeom>
        </p:spPr>
      </p:pic>
    </p:spTree>
    <p:extLst>
      <p:ext uri="{BB962C8B-B14F-4D97-AF65-F5344CB8AC3E}">
        <p14:creationId xmlns:p14="http://schemas.microsoft.com/office/powerpoint/2010/main" val="33929688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nrs.fs.fed.us/atlas/tree/tree_atlas.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techexplorist.com/new-technique-strengthens-building-structures-using-wood-waste/13505/" TargetMode="External"/><Relationship Id="rId3" Type="http://schemas.openxmlformats.org/officeDocument/2006/relationships/hyperlink" Target="https://www.woodworkingnetwork.com/technology/cheap-and-scalable-new-wood-material-prints-large-3d-objects" TargetMode="External"/><Relationship Id="rId7" Type="http://schemas.openxmlformats.org/officeDocument/2006/relationships/hyperlink" Target="https://arstechnica.com/science/2018/04/bring-me-a-shrubbery-how-tiny-trees-might-fit-in-the-biofuel-futur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osscut.com/2018/04/concrete-jungle-one-architect-pushes-plywood-giants" TargetMode="External"/><Relationship Id="rId5" Type="http://schemas.openxmlformats.org/officeDocument/2006/relationships/hyperlink" Target="https://newatlas.com/biomaterial-stronger-spider-silk/54560/?utm_medium=email&amp;utm_campaign=2018-05-10%20143832%20USA%20Daily%20Basic%202018-05-10%20144356%20Rainforest%20home%20immerses%20residents%20in%20lush%20tropical%20greenery&amp;utm_content=2018-05-10%20143832%20USA%20Daily%20Basic%202018-05-10%20144356%20Rainforest%20home%20immerses%20residents%20in%20lush%20tropical%20greenery+CID_80760889bb3e128db9c0bc38f6c04625&amp;utm_source=Campaign%20Monitor&amp;utm_term=Read%20more" TargetMode="External"/><Relationship Id="rId4" Type="http://schemas.openxmlformats.org/officeDocument/2006/relationships/hyperlink" Target="https://www.azobuild.com/article.aspx?ArticleID=826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www.youtube.com/embed/RXHAGINkoV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hyperlink" Target="http://www.uwsp.edu/cnr-ap/wcee/Pages/Professional-Development.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twitter.com/WCEEStaff" TargetMode="External"/><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www.facebook.com/UWSPCNRLEAF/" TargetMode="External"/><Relationship Id="rId10" Type="http://schemas.openxmlformats.org/officeDocument/2006/relationships/image" Target="../media/image69.jpeg"/><Relationship Id="rId4" Type="http://schemas.openxmlformats.org/officeDocument/2006/relationships/hyperlink" Target="https://twitter.com/LEAF_K12_Forest" TargetMode="External"/><Relationship Id="rId9"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0" y="95417"/>
            <a:ext cx="9144000" cy="2387600"/>
          </a:xfrm>
          <a:prstGeom prst="rect">
            <a:avLst/>
          </a:prstGeom>
          <a:solidFill>
            <a:srgbClr val="D0CECE">
              <a:alpha val="74901"/>
            </a:srgbClr>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Font typeface="Calibri"/>
              <a:buNone/>
            </a:pPr>
            <a:r>
              <a:rPr lang="en-US" sz="6000" b="0" i="0" u="none" strike="noStrike" cap="none">
                <a:solidFill>
                  <a:schemeClr val="dk1"/>
                </a:solidFill>
                <a:latin typeface="Calibri"/>
                <a:ea typeface="Calibri"/>
                <a:cs typeface="Calibri"/>
                <a:sym typeface="Calibri"/>
              </a:rPr>
              <a:t>Wisconsin Center for Environmental Education</a:t>
            </a:r>
            <a:endParaRPr sz="6000" b="0" i="0" u="none" strike="noStrike" cap="none">
              <a:solidFill>
                <a:schemeClr val="dk1"/>
              </a:solidFill>
              <a:latin typeface="Calibri"/>
              <a:ea typeface="Calibri"/>
              <a:cs typeface="Calibri"/>
              <a:sym typeface="Calibri"/>
            </a:endParaRPr>
          </a:p>
        </p:txBody>
      </p:sp>
      <p:sp>
        <p:nvSpPr>
          <p:cNvPr id="87" name="Google Shape;87;p13"/>
          <p:cNvSpPr/>
          <p:nvPr/>
        </p:nvSpPr>
        <p:spPr>
          <a:xfrm>
            <a:off x="0" y="1"/>
            <a:ext cx="9144000" cy="95416"/>
          </a:xfrm>
          <a:prstGeom prst="rect">
            <a:avLst/>
          </a:prstGeom>
          <a:solidFill>
            <a:srgbClr val="623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 name="Google Shape;88;p13"/>
          <p:cNvPicPr preferRelativeResize="0"/>
          <p:nvPr/>
        </p:nvPicPr>
        <p:blipFill rotWithShape="1">
          <a:blip r:embed="rId3">
            <a:alphaModFix/>
          </a:blip>
          <a:srcRect/>
          <a:stretch/>
        </p:blipFill>
        <p:spPr>
          <a:xfrm>
            <a:off x="6269708" y="2479771"/>
            <a:ext cx="2879056" cy="1273246"/>
          </a:xfrm>
          <a:prstGeom prst="rect">
            <a:avLst/>
          </a:prstGeom>
          <a:noFill/>
          <a:ln w="28575" cap="flat" cmpd="sng">
            <a:solidFill>
              <a:srgbClr val="FFC000"/>
            </a:solidFill>
            <a:prstDash val="solid"/>
            <a:miter lim="800000"/>
            <a:headEnd type="none" w="sm" len="sm"/>
            <a:tailEnd type="none" w="sm" len="sm"/>
          </a:ln>
        </p:spPr>
      </p:pic>
      <p:pic>
        <p:nvPicPr>
          <p:cNvPr id="89" name="Google Shape;89;p13"/>
          <p:cNvPicPr preferRelativeResize="0"/>
          <p:nvPr/>
        </p:nvPicPr>
        <p:blipFill rotWithShape="1">
          <a:blip r:embed="rId4">
            <a:alphaModFix/>
          </a:blip>
          <a:srcRect/>
          <a:stretch/>
        </p:blipFill>
        <p:spPr>
          <a:xfrm>
            <a:off x="2976564" y="2480621"/>
            <a:ext cx="3321328" cy="1272396"/>
          </a:xfrm>
          <a:prstGeom prst="rect">
            <a:avLst/>
          </a:prstGeom>
          <a:noFill/>
          <a:ln w="28575" cap="flat" cmpd="sng">
            <a:solidFill>
              <a:srgbClr val="FFC000"/>
            </a:solidFill>
            <a:prstDash val="solid"/>
            <a:miter lim="800000"/>
            <a:headEnd type="none" w="sm" len="sm"/>
            <a:tailEnd type="none" w="sm" len="sm"/>
          </a:ln>
        </p:spPr>
      </p:pic>
      <p:pic>
        <p:nvPicPr>
          <p:cNvPr id="90" name="Google Shape;90;p13"/>
          <p:cNvPicPr preferRelativeResize="0"/>
          <p:nvPr/>
        </p:nvPicPr>
        <p:blipFill rotWithShape="1">
          <a:blip r:embed="rId5">
            <a:alphaModFix/>
          </a:blip>
          <a:srcRect r="19871"/>
          <a:stretch/>
        </p:blipFill>
        <p:spPr>
          <a:xfrm>
            <a:off x="0" y="2483017"/>
            <a:ext cx="2976564" cy="1276350"/>
          </a:xfrm>
          <a:prstGeom prst="rect">
            <a:avLst/>
          </a:prstGeom>
          <a:noFill/>
          <a:ln w="28575" cap="flat" cmpd="sng">
            <a:solidFill>
              <a:srgbClr val="FFC000"/>
            </a:solidFill>
            <a:prstDash val="solid"/>
            <a:miter lim="800000"/>
            <a:headEnd type="none" w="sm" len="sm"/>
            <a:tailEnd type="none" w="sm" len="sm"/>
          </a:ln>
        </p:spPr>
      </p:pic>
      <p:sp>
        <p:nvSpPr>
          <p:cNvPr id="91" name="Google Shape;91;p13"/>
          <p:cNvSpPr txBox="1"/>
          <p:nvPr/>
        </p:nvSpPr>
        <p:spPr>
          <a:xfrm>
            <a:off x="1928413" y="3903771"/>
            <a:ext cx="5892900" cy="2053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Wisconsin Association of Agricultural Educators </a:t>
            </a:r>
          </a:p>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In-services </a:t>
            </a:r>
            <a:endParaRPr sz="1800" dirty="0">
              <a:solidFill>
                <a:schemeClr val="dk1"/>
              </a:solidFill>
              <a:latin typeface="Calibri"/>
              <a:ea typeface="Calibri"/>
              <a:cs typeface="Calibri"/>
              <a:sym typeface="Calibri"/>
            </a:endParaRPr>
          </a:p>
          <a:p>
            <a:pPr lvl="0" algn="ctr"/>
            <a:r>
              <a:rPr lang="en-US" dirty="0"/>
              <a:t>Forestry and Forest Products: Kits in the Classroom</a:t>
            </a:r>
            <a:endParaRPr sz="2400" i="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84F1-8343-41B5-AB4D-B2EB36B3CF3E}"/>
              </a:ext>
            </a:extLst>
          </p:cNvPr>
          <p:cNvSpPr>
            <a:spLocks noGrp="1"/>
          </p:cNvSpPr>
          <p:nvPr>
            <p:ph type="title"/>
          </p:nvPr>
        </p:nvSpPr>
        <p:spPr>
          <a:xfrm>
            <a:off x="628650" y="500062"/>
            <a:ext cx="8229023" cy="1325563"/>
          </a:xfrm>
        </p:spPr>
        <p:txBody>
          <a:bodyPr/>
          <a:lstStyle/>
          <a:p>
            <a:r>
              <a:rPr lang="en-US" sz="4000" dirty="0"/>
              <a:t>Welcome WDNR Forest Products Staff</a:t>
            </a:r>
          </a:p>
        </p:txBody>
      </p:sp>
      <p:pic>
        <p:nvPicPr>
          <p:cNvPr id="5" name="Content Placeholder 4">
            <a:extLst>
              <a:ext uri="{FF2B5EF4-FFF2-40B4-BE49-F238E27FC236}">
                <a16:creationId xmlns:a16="http://schemas.microsoft.com/office/drawing/2014/main" id="{B6C4CB76-3B35-4FBA-AD9D-59C67BD721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4391" y="2105025"/>
            <a:ext cx="4296682" cy="3007678"/>
          </a:xfrm>
        </p:spPr>
      </p:pic>
    </p:spTree>
    <p:extLst>
      <p:ext uri="{BB962C8B-B14F-4D97-AF65-F5344CB8AC3E}">
        <p14:creationId xmlns:p14="http://schemas.microsoft.com/office/powerpoint/2010/main" val="940456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4C4C-933B-427D-8DA4-E1E59762857C}"/>
              </a:ext>
            </a:extLst>
          </p:cNvPr>
          <p:cNvSpPr>
            <a:spLocks noGrp="1"/>
          </p:cNvSpPr>
          <p:nvPr>
            <p:ph type="ctrTitle"/>
          </p:nvPr>
        </p:nvSpPr>
        <p:spPr>
          <a:xfrm>
            <a:off x="480060" y="1337311"/>
            <a:ext cx="2064266" cy="2031956"/>
          </a:xfrm>
          <a:prstGeom prst="ellipse">
            <a:avLst/>
          </a:prstGeom>
          <a:solidFill>
            <a:srgbClr val="231815"/>
          </a:solidFill>
          <a:ln w="174625" cmpd="thinThick">
            <a:solidFill>
              <a:srgbClr val="231815"/>
            </a:solidFill>
          </a:ln>
        </p:spPr>
        <p:txBody>
          <a:bodyPr vert="horz" lIns="68580" tIns="34290" rIns="68580" bIns="34290" rtlCol="0" anchor="ctr">
            <a:normAutofit/>
          </a:bodyPr>
          <a:lstStyle/>
          <a:p>
            <a:r>
              <a:rPr lang="en-US" sz="2100" dirty="0">
                <a:solidFill>
                  <a:srgbClr val="FFFFFF"/>
                </a:solidFill>
              </a:rPr>
              <a:t/>
            </a:r>
            <a:br>
              <a:rPr lang="en-US" sz="2100" dirty="0">
                <a:solidFill>
                  <a:srgbClr val="FFFFFF"/>
                </a:solidFill>
              </a:rPr>
            </a:br>
            <a:r>
              <a:rPr lang="en-US" sz="2100" dirty="0" err="1">
                <a:solidFill>
                  <a:srgbClr val="FFFFFF"/>
                </a:solidFill>
              </a:rPr>
              <a:t>orest</a:t>
            </a:r>
            <a:r>
              <a:rPr lang="en-US" sz="2100" dirty="0">
                <a:solidFill>
                  <a:srgbClr val="FFFFFF"/>
                </a:solidFill>
              </a:rPr>
              <a:t> Products Kit</a:t>
            </a:r>
          </a:p>
        </p:txBody>
      </p:sp>
      <p:pic>
        <p:nvPicPr>
          <p:cNvPr id="5" name="Picture 4">
            <a:extLst>
              <a:ext uri="{FF2B5EF4-FFF2-40B4-BE49-F238E27FC236}">
                <a16:creationId xmlns:a16="http://schemas.microsoft.com/office/drawing/2014/main" id="{9A6C1C2A-661C-4255-9ACF-3A02BB295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315" b="10685"/>
          <a:stretch/>
        </p:blipFill>
        <p:spPr>
          <a:xfrm>
            <a:off x="0" y="1065076"/>
            <a:ext cx="9143985" cy="5143493"/>
          </a:xfrm>
          <a:prstGeom prst="rect">
            <a:avLst/>
          </a:prstGeom>
        </p:spPr>
      </p:pic>
      <p:sp>
        <p:nvSpPr>
          <p:cNvPr id="6" name="Title 1">
            <a:extLst>
              <a:ext uri="{FF2B5EF4-FFF2-40B4-BE49-F238E27FC236}">
                <a16:creationId xmlns:a16="http://schemas.microsoft.com/office/drawing/2014/main" id="{E4B65EF5-0B72-4C17-8691-61A560E7F0BF}"/>
              </a:ext>
            </a:extLst>
          </p:cNvPr>
          <p:cNvSpPr txBox="1">
            <a:spLocks/>
          </p:cNvSpPr>
          <p:nvPr/>
        </p:nvSpPr>
        <p:spPr>
          <a:xfrm>
            <a:off x="685800" y="111270"/>
            <a:ext cx="7772400" cy="87240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Kit 2: Forest Products</a:t>
            </a:r>
          </a:p>
        </p:txBody>
      </p:sp>
    </p:spTree>
    <p:extLst>
      <p:ext uri="{BB962C8B-B14F-4D97-AF65-F5344CB8AC3E}">
        <p14:creationId xmlns:p14="http://schemas.microsoft.com/office/powerpoint/2010/main" val="12177937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7038-19EC-4E33-B97B-5776D154DD7A}"/>
              </a:ext>
            </a:extLst>
          </p:cNvPr>
          <p:cNvSpPr>
            <a:spLocks noGrp="1"/>
          </p:cNvSpPr>
          <p:nvPr>
            <p:ph type="title"/>
          </p:nvPr>
        </p:nvSpPr>
        <p:spPr/>
        <p:txBody>
          <a:bodyPr/>
          <a:lstStyle/>
          <a:p>
            <a:r>
              <a:rPr lang="en-US" dirty="0"/>
              <a:t>Eleven Locations in WI</a:t>
            </a:r>
          </a:p>
        </p:txBody>
      </p:sp>
      <p:sp>
        <p:nvSpPr>
          <p:cNvPr id="3" name="Content Placeholder 2">
            <a:extLst>
              <a:ext uri="{FF2B5EF4-FFF2-40B4-BE49-F238E27FC236}">
                <a16:creationId xmlns:a16="http://schemas.microsoft.com/office/drawing/2014/main" id="{D1B54319-D007-46CC-BEBF-9CE29028480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4EA4A0-8E0B-4F0F-A51A-2F217752DDB7}"/>
              </a:ext>
            </a:extLst>
          </p:cNvPr>
          <p:cNvPicPr>
            <a:picLocks noChangeAspect="1"/>
          </p:cNvPicPr>
          <p:nvPr/>
        </p:nvPicPr>
        <p:blipFill>
          <a:blip r:embed="rId2"/>
          <a:stretch>
            <a:fillRect/>
          </a:stretch>
        </p:blipFill>
        <p:spPr>
          <a:xfrm>
            <a:off x="0" y="1690689"/>
            <a:ext cx="9144000" cy="4104722"/>
          </a:xfrm>
          <a:prstGeom prst="rect">
            <a:avLst/>
          </a:prstGeom>
        </p:spPr>
      </p:pic>
    </p:spTree>
    <p:extLst>
      <p:ext uri="{BB962C8B-B14F-4D97-AF65-F5344CB8AC3E}">
        <p14:creationId xmlns:p14="http://schemas.microsoft.com/office/powerpoint/2010/main" val="418648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88D34BE-DFFB-4CF7-9C4E-B4C0907D6C7F}"/>
              </a:ext>
            </a:extLst>
          </p:cNvPr>
          <p:cNvGraphicFramePr>
            <a:graphicFrameLocks noGrp="1"/>
          </p:cNvGraphicFramePr>
          <p:nvPr>
            <p:ph idx="1"/>
            <p:extLst>
              <p:ext uri="{D42A27DB-BD31-4B8C-83A1-F6EECF244321}">
                <p14:modId xmlns:p14="http://schemas.microsoft.com/office/powerpoint/2010/main" val="1971608859"/>
              </p:ext>
            </p:extLst>
          </p:nvPr>
        </p:nvGraphicFramePr>
        <p:xfrm>
          <a:off x="434292" y="857251"/>
          <a:ext cx="8275416" cy="5001225"/>
        </p:xfrm>
        <a:graphic>
          <a:graphicData uri="http://schemas.openxmlformats.org/drawingml/2006/table">
            <a:tbl>
              <a:tblPr firstRow="1" firstCol="1" bandRow="1">
                <a:tableStyleId>{5C22544A-7EE6-4342-B048-85BDC9FD1C3A}</a:tableStyleId>
              </a:tblPr>
              <a:tblGrid>
                <a:gridCol w="4306087">
                  <a:extLst>
                    <a:ext uri="{9D8B030D-6E8A-4147-A177-3AD203B41FA5}">
                      <a16:colId xmlns:a16="http://schemas.microsoft.com/office/drawing/2014/main" val="1226064247"/>
                    </a:ext>
                  </a:extLst>
                </a:gridCol>
                <a:gridCol w="3969329">
                  <a:extLst>
                    <a:ext uri="{9D8B030D-6E8A-4147-A177-3AD203B41FA5}">
                      <a16:colId xmlns:a16="http://schemas.microsoft.com/office/drawing/2014/main" val="3255864730"/>
                    </a:ext>
                  </a:extLst>
                </a:gridCol>
              </a:tblGrid>
              <a:tr h="1000245">
                <a:tc>
                  <a:txBody>
                    <a:bodyPr/>
                    <a:lstStyle/>
                    <a:p>
                      <a:pPr marL="0" marR="0">
                        <a:lnSpc>
                          <a:spcPct val="107000"/>
                        </a:lnSpc>
                        <a:spcBef>
                          <a:spcPts val="0"/>
                        </a:spcBef>
                        <a:spcAft>
                          <a:spcPts val="0"/>
                        </a:spcAft>
                      </a:pPr>
                      <a:r>
                        <a:rPr lang="en-US" sz="1500" b="0" dirty="0">
                          <a:solidFill>
                            <a:schemeClr val="bg1"/>
                          </a:solidFill>
                          <a:effectLst/>
                        </a:rPr>
                        <a:t>CESA 10</a:t>
                      </a:r>
                      <a:br>
                        <a:rPr lang="en-US" sz="1500" b="0" dirty="0">
                          <a:solidFill>
                            <a:schemeClr val="bg1"/>
                          </a:solidFill>
                          <a:effectLst/>
                        </a:rPr>
                      </a:br>
                      <a:r>
                        <a:rPr lang="en-US" sz="1500" b="0" dirty="0">
                          <a:solidFill>
                            <a:schemeClr val="bg1"/>
                          </a:solidFill>
                          <a:effectLst/>
                        </a:rPr>
                        <a:t>Jennifer Peck</a:t>
                      </a:r>
                      <a:br>
                        <a:rPr lang="en-US" sz="1500" b="0" dirty="0">
                          <a:solidFill>
                            <a:schemeClr val="bg1"/>
                          </a:solidFill>
                          <a:effectLst/>
                        </a:rPr>
                      </a:br>
                      <a:r>
                        <a:rPr lang="en-US" sz="1500" b="0" dirty="0">
                          <a:solidFill>
                            <a:schemeClr val="bg1"/>
                          </a:solidFill>
                          <a:effectLst/>
                        </a:rPr>
                        <a:t>715-720-2034</a:t>
                      </a:r>
                      <a:br>
                        <a:rPr lang="en-US" sz="1500" b="0" dirty="0">
                          <a:solidFill>
                            <a:schemeClr val="bg1"/>
                          </a:solidFill>
                          <a:effectLst/>
                        </a:rPr>
                      </a:br>
                      <a:r>
                        <a:rPr lang="en-US" sz="1500" b="0" dirty="0">
                          <a:solidFill>
                            <a:schemeClr val="bg1"/>
                          </a:solidFill>
                          <a:effectLst/>
                        </a:rPr>
                        <a:t>jpeck@cesa10.k12.wi.us</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tc>
                  <a:txBody>
                    <a:bodyPr/>
                    <a:lstStyle/>
                    <a:p>
                      <a:pPr marL="0" marR="0">
                        <a:lnSpc>
                          <a:spcPct val="107000"/>
                        </a:lnSpc>
                        <a:spcBef>
                          <a:spcPts val="0"/>
                        </a:spcBef>
                        <a:spcAft>
                          <a:spcPts val="0"/>
                        </a:spcAft>
                      </a:pPr>
                      <a:r>
                        <a:rPr lang="en-US" sz="1500" b="0">
                          <a:solidFill>
                            <a:schemeClr val="bg1"/>
                          </a:solidFill>
                          <a:effectLst/>
                        </a:rPr>
                        <a:t>Osceola High School</a:t>
                      </a:r>
                      <a:br>
                        <a:rPr lang="en-US" sz="1500" b="0">
                          <a:solidFill>
                            <a:schemeClr val="bg1"/>
                          </a:solidFill>
                          <a:effectLst/>
                        </a:rPr>
                      </a:br>
                      <a:r>
                        <a:rPr lang="en-US" sz="1500" b="0">
                          <a:solidFill>
                            <a:schemeClr val="bg1"/>
                          </a:solidFill>
                          <a:effectLst/>
                        </a:rPr>
                        <a:t>Paul Jakupciak</a:t>
                      </a:r>
                      <a:br>
                        <a:rPr lang="en-US" sz="1500" b="0">
                          <a:solidFill>
                            <a:schemeClr val="bg1"/>
                          </a:solidFill>
                          <a:effectLst/>
                        </a:rPr>
                      </a:br>
                      <a:r>
                        <a:rPr lang="en-US" sz="1500" b="0">
                          <a:solidFill>
                            <a:schemeClr val="bg1"/>
                          </a:solidFill>
                          <a:effectLst/>
                        </a:rPr>
                        <a:t>715-294-2129</a:t>
                      </a:r>
                      <a:br>
                        <a:rPr lang="en-US" sz="1500" b="0">
                          <a:solidFill>
                            <a:schemeClr val="bg1"/>
                          </a:solidFill>
                          <a:effectLst/>
                        </a:rPr>
                      </a:br>
                      <a:r>
                        <a:rPr lang="en-US" sz="1500" b="0">
                          <a:solidFill>
                            <a:schemeClr val="bg1"/>
                          </a:solidFill>
                          <a:effectLst/>
                        </a:rPr>
                        <a:t>jakupciakp@osceolak12.org</a:t>
                      </a:r>
                      <a:endParaRPr lang="en-US" sz="15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extLst>
                  <a:ext uri="{0D108BD9-81ED-4DB2-BD59-A6C34878D82A}">
                    <a16:rowId xmlns:a16="http://schemas.microsoft.com/office/drawing/2014/main" val="3164161629"/>
                  </a:ext>
                </a:extLst>
              </a:tr>
              <a:tr h="1000245">
                <a:tc>
                  <a:txBody>
                    <a:bodyPr/>
                    <a:lstStyle/>
                    <a:p>
                      <a:pPr marL="0" marR="0">
                        <a:lnSpc>
                          <a:spcPct val="107000"/>
                        </a:lnSpc>
                        <a:spcBef>
                          <a:spcPts val="0"/>
                        </a:spcBef>
                        <a:spcAft>
                          <a:spcPts val="0"/>
                        </a:spcAft>
                      </a:pPr>
                      <a:r>
                        <a:rPr lang="en-US" sz="1500" b="0" dirty="0">
                          <a:solidFill>
                            <a:schemeClr val="bg1"/>
                          </a:solidFill>
                          <a:effectLst/>
                        </a:rPr>
                        <a:t>Dane County Ag Teachers Association</a:t>
                      </a:r>
                      <a:br>
                        <a:rPr lang="en-US" sz="1500" b="0" dirty="0">
                          <a:solidFill>
                            <a:schemeClr val="bg1"/>
                          </a:solidFill>
                          <a:effectLst/>
                        </a:rPr>
                      </a:br>
                      <a:r>
                        <a:rPr lang="en-US" sz="1500" b="0" dirty="0">
                          <a:solidFill>
                            <a:schemeClr val="bg1"/>
                          </a:solidFill>
                          <a:effectLst/>
                        </a:rPr>
                        <a:t>Rhonda Knapp</a:t>
                      </a:r>
                      <a:br>
                        <a:rPr lang="en-US" sz="1500" b="0" dirty="0">
                          <a:solidFill>
                            <a:schemeClr val="bg1"/>
                          </a:solidFill>
                          <a:effectLst/>
                        </a:rPr>
                      </a:br>
                      <a:r>
                        <a:rPr lang="en-US" sz="1500" b="0" dirty="0">
                          <a:solidFill>
                            <a:schemeClr val="bg1"/>
                          </a:solidFill>
                          <a:effectLst/>
                        </a:rPr>
                        <a:t>608-849-2100 x2317</a:t>
                      </a:r>
                      <a:br>
                        <a:rPr lang="en-US" sz="1500" b="0" dirty="0">
                          <a:solidFill>
                            <a:schemeClr val="bg1"/>
                          </a:solidFill>
                          <a:effectLst/>
                        </a:rPr>
                      </a:br>
                      <a:r>
                        <a:rPr lang="en-US" sz="1500" b="0" dirty="0">
                          <a:solidFill>
                            <a:schemeClr val="bg1"/>
                          </a:solidFill>
                          <a:effectLst/>
                        </a:rPr>
                        <a:t>rhondknapp@waunakee.k12.wi.us</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tc>
                  <a:txBody>
                    <a:bodyPr/>
                    <a:lstStyle/>
                    <a:p>
                      <a:pPr marL="0" marR="0">
                        <a:lnSpc>
                          <a:spcPct val="107000"/>
                        </a:lnSpc>
                        <a:spcBef>
                          <a:spcPts val="0"/>
                        </a:spcBef>
                        <a:spcAft>
                          <a:spcPts val="0"/>
                        </a:spcAft>
                      </a:pPr>
                      <a:r>
                        <a:rPr lang="en-US" sz="1500" b="0" dirty="0">
                          <a:solidFill>
                            <a:schemeClr val="bg1"/>
                          </a:solidFill>
                          <a:effectLst/>
                        </a:rPr>
                        <a:t>Owen-Withee</a:t>
                      </a:r>
                      <a:br>
                        <a:rPr lang="en-US" sz="1500" b="0" dirty="0">
                          <a:solidFill>
                            <a:schemeClr val="bg1"/>
                          </a:solidFill>
                          <a:effectLst/>
                        </a:rPr>
                      </a:br>
                      <a:r>
                        <a:rPr lang="en-US" sz="1500" b="0" dirty="0">
                          <a:solidFill>
                            <a:schemeClr val="bg1"/>
                          </a:solidFill>
                          <a:effectLst/>
                        </a:rPr>
                        <a:t>Travis Engel</a:t>
                      </a:r>
                      <a:br>
                        <a:rPr lang="en-US" sz="1500" b="0" dirty="0">
                          <a:solidFill>
                            <a:schemeClr val="bg1"/>
                          </a:solidFill>
                          <a:effectLst/>
                        </a:rPr>
                      </a:br>
                      <a:r>
                        <a:rPr lang="en-US" sz="1500" b="0" dirty="0">
                          <a:solidFill>
                            <a:schemeClr val="bg1"/>
                          </a:solidFill>
                          <a:effectLst/>
                        </a:rPr>
                        <a:t>715-229-2151</a:t>
                      </a:r>
                      <a:br>
                        <a:rPr lang="en-US" sz="1500" b="0" dirty="0">
                          <a:solidFill>
                            <a:schemeClr val="bg1"/>
                          </a:solidFill>
                          <a:effectLst/>
                        </a:rPr>
                      </a:br>
                      <a:r>
                        <a:rPr lang="en-US" sz="1500" b="0" dirty="0">
                          <a:solidFill>
                            <a:schemeClr val="bg1"/>
                          </a:solidFill>
                          <a:effectLst/>
                        </a:rPr>
                        <a:t>tengel@owen-withee.k12.wi.us</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extLst>
                  <a:ext uri="{0D108BD9-81ED-4DB2-BD59-A6C34878D82A}">
                    <a16:rowId xmlns:a16="http://schemas.microsoft.com/office/drawing/2014/main" val="130218224"/>
                  </a:ext>
                </a:extLst>
              </a:tr>
              <a:tr h="1000245">
                <a:tc>
                  <a:txBody>
                    <a:bodyPr/>
                    <a:lstStyle/>
                    <a:p>
                      <a:pPr marL="0" marR="0">
                        <a:lnSpc>
                          <a:spcPct val="107000"/>
                        </a:lnSpc>
                        <a:spcBef>
                          <a:spcPts val="0"/>
                        </a:spcBef>
                        <a:spcAft>
                          <a:spcPts val="0"/>
                        </a:spcAft>
                      </a:pPr>
                      <a:r>
                        <a:rPr lang="en-US" sz="1500" b="0" dirty="0">
                          <a:solidFill>
                            <a:schemeClr val="bg1"/>
                          </a:solidFill>
                          <a:effectLst/>
                        </a:rPr>
                        <a:t>Mishicot High School</a:t>
                      </a:r>
                      <a:br>
                        <a:rPr lang="en-US" sz="1500" b="0" dirty="0">
                          <a:solidFill>
                            <a:schemeClr val="bg1"/>
                          </a:solidFill>
                          <a:effectLst/>
                        </a:rPr>
                      </a:br>
                      <a:r>
                        <a:rPr lang="en-US" sz="1500" b="0" dirty="0">
                          <a:solidFill>
                            <a:schemeClr val="bg1"/>
                          </a:solidFill>
                          <a:effectLst/>
                        </a:rPr>
                        <a:t>Jamie </a:t>
                      </a:r>
                      <a:r>
                        <a:rPr lang="en-US" sz="1500" b="0" dirty="0" err="1">
                          <a:solidFill>
                            <a:schemeClr val="bg1"/>
                          </a:solidFill>
                          <a:effectLst/>
                        </a:rPr>
                        <a:t>Propson</a:t>
                      </a:r>
                      <a:r>
                        <a:rPr lang="en-US" sz="1500" b="0" dirty="0">
                          <a:solidFill>
                            <a:schemeClr val="bg1"/>
                          </a:solidFill>
                          <a:effectLst/>
                        </a:rPr>
                        <a:t/>
                      </a:r>
                      <a:br>
                        <a:rPr lang="en-US" sz="1500" b="0" dirty="0">
                          <a:solidFill>
                            <a:schemeClr val="bg1"/>
                          </a:solidFill>
                          <a:effectLst/>
                        </a:rPr>
                      </a:br>
                      <a:r>
                        <a:rPr lang="en-US" sz="1500" b="0" dirty="0">
                          <a:solidFill>
                            <a:schemeClr val="bg1"/>
                          </a:solidFill>
                          <a:effectLst/>
                        </a:rPr>
                        <a:t>920-755-3300</a:t>
                      </a:r>
                      <a:br>
                        <a:rPr lang="en-US" sz="1500" b="0" dirty="0">
                          <a:solidFill>
                            <a:schemeClr val="bg1"/>
                          </a:solidFill>
                          <a:effectLst/>
                        </a:rPr>
                      </a:br>
                      <a:r>
                        <a:rPr lang="en-US" sz="1500" b="0" dirty="0">
                          <a:solidFill>
                            <a:schemeClr val="bg1"/>
                          </a:solidFill>
                          <a:effectLst/>
                        </a:rPr>
                        <a:t>jpropson@mishicot.k12.wi.us</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tc>
                  <a:txBody>
                    <a:bodyPr/>
                    <a:lstStyle/>
                    <a:p>
                      <a:pPr marL="0" marR="0">
                        <a:lnSpc>
                          <a:spcPct val="107000"/>
                        </a:lnSpc>
                        <a:spcBef>
                          <a:spcPts val="0"/>
                        </a:spcBef>
                        <a:spcAft>
                          <a:spcPts val="0"/>
                        </a:spcAft>
                      </a:pPr>
                      <a:r>
                        <a:rPr lang="en-US" sz="1500" b="0">
                          <a:solidFill>
                            <a:schemeClr val="bg1"/>
                          </a:solidFill>
                          <a:effectLst/>
                        </a:rPr>
                        <a:t>UW Extension Forest County</a:t>
                      </a:r>
                      <a:br>
                        <a:rPr lang="en-US" sz="1500" b="0">
                          <a:solidFill>
                            <a:schemeClr val="bg1"/>
                          </a:solidFill>
                          <a:effectLst/>
                        </a:rPr>
                      </a:br>
                      <a:r>
                        <a:rPr lang="en-US" sz="1500" b="0">
                          <a:solidFill>
                            <a:schemeClr val="bg1"/>
                          </a:solidFill>
                          <a:effectLst/>
                        </a:rPr>
                        <a:t>Michelle Gobert</a:t>
                      </a:r>
                      <a:br>
                        <a:rPr lang="en-US" sz="1500" b="0">
                          <a:solidFill>
                            <a:schemeClr val="bg1"/>
                          </a:solidFill>
                          <a:effectLst/>
                        </a:rPr>
                      </a:br>
                      <a:r>
                        <a:rPr lang="en-US" sz="1500" b="0">
                          <a:solidFill>
                            <a:schemeClr val="bg1"/>
                          </a:solidFill>
                          <a:effectLst/>
                        </a:rPr>
                        <a:t>715-478-7797</a:t>
                      </a:r>
                      <a:br>
                        <a:rPr lang="en-US" sz="1500" b="0">
                          <a:solidFill>
                            <a:schemeClr val="bg1"/>
                          </a:solidFill>
                          <a:effectLst/>
                        </a:rPr>
                      </a:br>
                      <a:r>
                        <a:rPr lang="en-US" sz="1500" b="0">
                          <a:solidFill>
                            <a:schemeClr val="bg1"/>
                          </a:solidFill>
                          <a:effectLst/>
                        </a:rPr>
                        <a:t>michelle.gobert@ces.uwex.edu</a:t>
                      </a:r>
                      <a:endParaRPr lang="en-US" sz="15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extLst>
                  <a:ext uri="{0D108BD9-81ED-4DB2-BD59-A6C34878D82A}">
                    <a16:rowId xmlns:a16="http://schemas.microsoft.com/office/drawing/2014/main" val="1304165968"/>
                  </a:ext>
                </a:extLst>
              </a:tr>
              <a:tr h="1000245">
                <a:tc>
                  <a:txBody>
                    <a:bodyPr/>
                    <a:lstStyle/>
                    <a:p>
                      <a:pPr marL="0" marR="0">
                        <a:lnSpc>
                          <a:spcPct val="107000"/>
                        </a:lnSpc>
                        <a:spcBef>
                          <a:spcPts val="0"/>
                        </a:spcBef>
                        <a:spcAft>
                          <a:spcPts val="0"/>
                        </a:spcAft>
                      </a:pPr>
                      <a:r>
                        <a:rPr lang="en-US" sz="1500" b="0">
                          <a:solidFill>
                            <a:schemeClr val="bg1"/>
                          </a:solidFill>
                          <a:effectLst/>
                        </a:rPr>
                        <a:t>Lomira High School</a:t>
                      </a:r>
                      <a:br>
                        <a:rPr lang="en-US" sz="1500" b="0">
                          <a:solidFill>
                            <a:schemeClr val="bg1"/>
                          </a:solidFill>
                          <a:effectLst/>
                        </a:rPr>
                      </a:br>
                      <a:r>
                        <a:rPr lang="en-US" sz="1500" b="0">
                          <a:solidFill>
                            <a:schemeClr val="bg1"/>
                          </a:solidFill>
                          <a:effectLst/>
                        </a:rPr>
                        <a:t>Dan Robinson</a:t>
                      </a:r>
                      <a:br>
                        <a:rPr lang="en-US" sz="1500" b="0">
                          <a:solidFill>
                            <a:schemeClr val="bg1"/>
                          </a:solidFill>
                          <a:effectLst/>
                        </a:rPr>
                      </a:br>
                      <a:r>
                        <a:rPr lang="en-US" sz="1500" b="0">
                          <a:solidFill>
                            <a:schemeClr val="bg1"/>
                          </a:solidFill>
                          <a:effectLst/>
                        </a:rPr>
                        <a:t>920-269-4396 ext. 170</a:t>
                      </a:r>
                      <a:br>
                        <a:rPr lang="en-US" sz="1500" b="0">
                          <a:solidFill>
                            <a:schemeClr val="bg1"/>
                          </a:solidFill>
                          <a:effectLst/>
                        </a:rPr>
                      </a:br>
                      <a:r>
                        <a:rPr lang="en-US" sz="1500" b="0">
                          <a:solidFill>
                            <a:schemeClr val="bg1"/>
                          </a:solidFill>
                          <a:effectLst/>
                        </a:rPr>
                        <a:t>drobinson@lomira.k12.wi.us</a:t>
                      </a:r>
                      <a:endParaRPr lang="en-US" sz="15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tc>
                  <a:txBody>
                    <a:bodyPr/>
                    <a:lstStyle/>
                    <a:p>
                      <a:pPr marL="0" marR="0">
                        <a:lnSpc>
                          <a:spcPct val="107000"/>
                        </a:lnSpc>
                        <a:spcBef>
                          <a:spcPts val="0"/>
                        </a:spcBef>
                        <a:spcAft>
                          <a:spcPts val="0"/>
                        </a:spcAft>
                      </a:pPr>
                      <a:r>
                        <a:rPr lang="en-US" sz="1500" b="0">
                          <a:solidFill>
                            <a:schemeClr val="bg1"/>
                          </a:solidFill>
                          <a:effectLst/>
                        </a:rPr>
                        <a:t>Vincent High School</a:t>
                      </a:r>
                      <a:br>
                        <a:rPr lang="en-US" sz="1500" b="0">
                          <a:solidFill>
                            <a:schemeClr val="bg1"/>
                          </a:solidFill>
                          <a:effectLst/>
                        </a:rPr>
                      </a:br>
                      <a:r>
                        <a:rPr lang="en-US" sz="1500" b="0">
                          <a:solidFill>
                            <a:schemeClr val="bg1"/>
                          </a:solidFill>
                          <a:effectLst/>
                        </a:rPr>
                        <a:t>Meghan Sawdy</a:t>
                      </a:r>
                      <a:br>
                        <a:rPr lang="en-US" sz="1500" b="0">
                          <a:solidFill>
                            <a:schemeClr val="bg1"/>
                          </a:solidFill>
                          <a:effectLst/>
                        </a:rPr>
                      </a:br>
                      <a:r>
                        <a:rPr lang="en-US" sz="1500" b="0">
                          <a:solidFill>
                            <a:schemeClr val="bg1"/>
                          </a:solidFill>
                          <a:effectLst/>
                        </a:rPr>
                        <a:t>414-758-1355</a:t>
                      </a:r>
                      <a:br>
                        <a:rPr lang="en-US" sz="1500" b="0">
                          <a:solidFill>
                            <a:schemeClr val="bg1"/>
                          </a:solidFill>
                          <a:effectLst/>
                        </a:rPr>
                      </a:br>
                      <a:r>
                        <a:rPr lang="en-US" sz="1500" b="0">
                          <a:solidFill>
                            <a:schemeClr val="bg1"/>
                          </a:solidFill>
                          <a:effectLst/>
                        </a:rPr>
                        <a:t>sawdyme@milwaukee.k12.wi.us</a:t>
                      </a:r>
                      <a:endParaRPr lang="en-US" sz="15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extLst>
                  <a:ext uri="{0D108BD9-81ED-4DB2-BD59-A6C34878D82A}">
                    <a16:rowId xmlns:a16="http://schemas.microsoft.com/office/drawing/2014/main" val="3356312880"/>
                  </a:ext>
                </a:extLst>
              </a:tr>
              <a:tr h="1000245">
                <a:tc>
                  <a:txBody>
                    <a:bodyPr/>
                    <a:lstStyle/>
                    <a:p>
                      <a:pPr marL="0" marR="0">
                        <a:lnSpc>
                          <a:spcPct val="107000"/>
                        </a:lnSpc>
                        <a:spcBef>
                          <a:spcPts val="0"/>
                        </a:spcBef>
                        <a:spcAft>
                          <a:spcPts val="0"/>
                        </a:spcAft>
                      </a:pPr>
                      <a:r>
                        <a:rPr lang="en-US" sz="1500" b="0">
                          <a:solidFill>
                            <a:schemeClr val="bg1"/>
                          </a:solidFill>
                          <a:effectLst/>
                        </a:rPr>
                        <a:t>Oconto Falls</a:t>
                      </a:r>
                      <a:br>
                        <a:rPr lang="en-US" sz="1500" b="0">
                          <a:solidFill>
                            <a:schemeClr val="bg1"/>
                          </a:solidFill>
                          <a:effectLst/>
                        </a:rPr>
                      </a:br>
                      <a:r>
                        <a:rPr lang="en-US" sz="1500" b="0">
                          <a:solidFill>
                            <a:schemeClr val="bg1"/>
                          </a:solidFill>
                          <a:effectLst/>
                        </a:rPr>
                        <a:t>Walter Taylor</a:t>
                      </a:r>
                      <a:br>
                        <a:rPr lang="en-US" sz="1500" b="0">
                          <a:solidFill>
                            <a:schemeClr val="bg1"/>
                          </a:solidFill>
                          <a:effectLst/>
                        </a:rPr>
                      </a:br>
                      <a:r>
                        <a:rPr lang="en-US" sz="1500" b="0">
                          <a:solidFill>
                            <a:schemeClr val="bg1"/>
                          </a:solidFill>
                          <a:effectLst/>
                        </a:rPr>
                        <a:t>920-848-4467</a:t>
                      </a:r>
                      <a:br>
                        <a:rPr lang="en-US" sz="1500" b="0">
                          <a:solidFill>
                            <a:schemeClr val="bg1"/>
                          </a:solidFill>
                          <a:effectLst/>
                        </a:rPr>
                      </a:br>
                      <a:r>
                        <a:rPr lang="en-US" sz="1500" b="0">
                          <a:solidFill>
                            <a:schemeClr val="bg1"/>
                          </a:solidFill>
                          <a:effectLst/>
                        </a:rPr>
                        <a:t>walter.taylor@of-ps.org</a:t>
                      </a:r>
                      <a:endParaRPr lang="en-US" sz="15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tc>
                  <a:txBody>
                    <a:bodyPr/>
                    <a:lstStyle/>
                    <a:p>
                      <a:pPr marL="0" marR="0">
                        <a:lnSpc>
                          <a:spcPct val="107000"/>
                        </a:lnSpc>
                        <a:spcBef>
                          <a:spcPts val="0"/>
                        </a:spcBef>
                        <a:spcAft>
                          <a:spcPts val="0"/>
                        </a:spcAft>
                      </a:pPr>
                      <a:r>
                        <a:rPr lang="en-US" sz="1500" b="0" dirty="0">
                          <a:solidFill>
                            <a:schemeClr val="bg1"/>
                          </a:solidFill>
                          <a:effectLst/>
                        </a:rPr>
                        <a:t>Weston School District</a:t>
                      </a:r>
                      <a:br>
                        <a:rPr lang="en-US" sz="1500" b="0" dirty="0">
                          <a:solidFill>
                            <a:schemeClr val="bg1"/>
                          </a:solidFill>
                          <a:effectLst/>
                        </a:rPr>
                      </a:br>
                      <a:r>
                        <a:rPr lang="en-US" sz="1500" b="0" dirty="0">
                          <a:solidFill>
                            <a:schemeClr val="bg1"/>
                          </a:solidFill>
                          <a:effectLst/>
                        </a:rPr>
                        <a:t>Randi Osborne</a:t>
                      </a:r>
                      <a:br>
                        <a:rPr lang="en-US" sz="1500" b="0" dirty="0">
                          <a:solidFill>
                            <a:schemeClr val="bg1"/>
                          </a:solidFill>
                          <a:effectLst/>
                        </a:rPr>
                      </a:br>
                      <a:r>
                        <a:rPr lang="en-US" sz="1500" b="0" dirty="0">
                          <a:solidFill>
                            <a:schemeClr val="bg1"/>
                          </a:solidFill>
                          <a:effectLst/>
                        </a:rPr>
                        <a:t>608-986-2151</a:t>
                      </a:r>
                      <a:br>
                        <a:rPr lang="en-US" sz="1500" b="0" dirty="0">
                          <a:solidFill>
                            <a:schemeClr val="bg1"/>
                          </a:solidFill>
                          <a:effectLst/>
                        </a:rPr>
                      </a:br>
                      <a:r>
                        <a:rPr lang="en-US" sz="1500" b="0" dirty="0">
                          <a:solidFill>
                            <a:schemeClr val="bg1"/>
                          </a:solidFill>
                          <a:effectLst/>
                        </a:rPr>
                        <a:t>osborne@weston.k12.wi.us</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88" marR="95588" marT="0" marB="0">
                    <a:solidFill>
                      <a:srgbClr val="7030A0"/>
                    </a:solidFill>
                  </a:tcPr>
                </a:tc>
                <a:extLst>
                  <a:ext uri="{0D108BD9-81ED-4DB2-BD59-A6C34878D82A}">
                    <a16:rowId xmlns:a16="http://schemas.microsoft.com/office/drawing/2014/main" val="3116535509"/>
                  </a:ext>
                </a:extLst>
              </a:tr>
            </a:tbl>
          </a:graphicData>
        </a:graphic>
      </p:graphicFrame>
    </p:spTree>
    <p:extLst>
      <p:ext uri="{BB962C8B-B14F-4D97-AF65-F5344CB8AC3E}">
        <p14:creationId xmlns:p14="http://schemas.microsoft.com/office/powerpoint/2010/main" val="4249992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FDC4-A4BB-4590-A4FC-DA7A362F1CE9}"/>
              </a:ext>
            </a:extLst>
          </p:cNvPr>
          <p:cNvSpPr>
            <a:spLocks noGrp="1"/>
          </p:cNvSpPr>
          <p:nvPr>
            <p:ph type="title"/>
          </p:nvPr>
        </p:nvSpPr>
        <p:spPr>
          <a:xfrm>
            <a:off x="5004379" y="552393"/>
            <a:ext cx="3501193" cy="994172"/>
          </a:xfrm>
        </p:spPr>
        <p:txBody>
          <a:bodyPr>
            <a:normAutofit fontScale="90000"/>
          </a:bodyPr>
          <a:lstStyle/>
          <a:p>
            <a:pPr algn="ctr"/>
            <a:r>
              <a:rPr lang="en-US" dirty="0"/>
              <a:t>Track the Product: From Finish to Forest Lesson</a:t>
            </a:r>
          </a:p>
        </p:txBody>
      </p:sp>
      <p:pic>
        <p:nvPicPr>
          <p:cNvPr id="26" name="Content Placeholder 11">
            <a:extLst>
              <a:ext uri="{FF2B5EF4-FFF2-40B4-BE49-F238E27FC236}">
                <a16:creationId xmlns:a16="http://schemas.microsoft.com/office/drawing/2014/main" id="{344CFC28-7584-40CC-A91F-43306A0180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987" b="22262"/>
          <a:stretch/>
        </p:blipFill>
        <p:spPr>
          <a:xfrm>
            <a:off x="2669342" y="2853195"/>
            <a:ext cx="2091690" cy="209169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3" name="Content Placeholder 7">
            <a:extLst>
              <a:ext uri="{FF2B5EF4-FFF2-40B4-BE49-F238E27FC236}">
                <a16:creationId xmlns:a16="http://schemas.microsoft.com/office/drawing/2014/main" id="{F7178D85-F341-4808-B1B9-1CA28D953C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65" r="4" b="30689"/>
          <a:stretch/>
        </p:blipFill>
        <p:spPr>
          <a:xfrm>
            <a:off x="15" y="857257"/>
            <a:ext cx="2975965" cy="2537453"/>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 name="Picture 9">
            <a:extLst>
              <a:ext uri="{FF2B5EF4-FFF2-40B4-BE49-F238E27FC236}">
                <a16:creationId xmlns:a16="http://schemas.microsoft.com/office/drawing/2014/main" id="{7844F323-996D-46C3-A2DB-AA149D95C7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4" r="3700" b="-3"/>
          <a:stretch/>
        </p:blipFill>
        <p:spPr>
          <a:xfrm>
            <a:off x="3619" y="3862695"/>
            <a:ext cx="2366303" cy="2138062"/>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25" name="Rectangle 1">
            <a:extLst>
              <a:ext uri="{FF2B5EF4-FFF2-40B4-BE49-F238E27FC236}">
                <a16:creationId xmlns:a16="http://schemas.microsoft.com/office/drawing/2014/main" id="{30FEF700-5AFE-42C3-94A3-1F4824D3F28D}"/>
              </a:ext>
            </a:extLst>
          </p:cNvPr>
          <p:cNvSpPr>
            <a:spLocks noChangeArrowheads="1"/>
          </p:cNvSpPr>
          <p:nvPr/>
        </p:nvSpPr>
        <p:spPr bwMode="auto">
          <a:xfrm>
            <a:off x="5906024" y="3008183"/>
            <a:ext cx="1710329" cy="528647"/>
          </a:xfrm>
          <a:prstGeom prst="rect">
            <a:avLst/>
          </a:prstGeom>
          <a:solidFill>
            <a:schemeClr val="accent6"/>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Forest product</a:t>
            </a:r>
            <a:endParaRPr lang="en-US" altLang="en-US" dirty="0">
              <a:latin typeface="Arial" panose="020B0604020202020204" pitchFamily="34" charset="0"/>
            </a:endParaRPr>
          </a:p>
        </p:txBody>
      </p:sp>
      <p:cxnSp>
        <p:nvCxnSpPr>
          <p:cNvPr id="34" name="Straight Arrow Connector 33">
            <a:extLst>
              <a:ext uri="{FF2B5EF4-FFF2-40B4-BE49-F238E27FC236}">
                <a16:creationId xmlns:a16="http://schemas.microsoft.com/office/drawing/2014/main" id="{062F9826-7B3E-456F-A391-0A416B824B8D}"/>
              </a:ext>
            </a:extLst>
          </p:cNvPr>
          <p:cNvCxnSpPr>
            <a:cxnSpLocks/>
          </p:cNvCxnSpPr>
          <p:nvPr/>
        </p:nvCxnSpPr>
        <p:spPr>
          <a:xfrm>
            <a:off x="6754976" y="3545155"/>
            <a:ext cx="0" cy="33575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0" name="Rectangle 3">
            <a:extLst>
              <a:ext uri="{FF2B5EF4-FFF2-40B4-BE49-F238E27FC236}">
                <a16:creationId xmlns:a16="http://schemas.microsoft.com/office/drawing/2014/main" id="{C1DEB2DD-61D6-438F-BBC2-C0CBE403759F}"/>
              </a:ext>
            </a:extLst>
          </p:cNvPr>
          <p:cNvSpPr>
            <a:spLocks noChangeArrowheads="1"/>
          </p:cNvSpPr>
          <p:nvPr/>
        </p:nvSpPr>
        <p:spPr bwMode="auto">
          <a:xfrm>
            <a:off x="5906024" y="3880912"/>
            <a:ext cx="1710329" cy="528647"/>
          </a:xfrm>
          <a:prstGeom prst="rect">
            <a:avLst/>
          </a:prstGeom>
          <a:solidFill>
            <a:schemeClr val="accent6">
              <a:lumMod val="60000"/>
              <a:lumOff val="40000"/>
            </a:schemeClr>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Processing</a:t>
            </a:r>
            <a:endParaRPr lang="en-US" altLang="en-US" dirty="0">
              <a:latin typeface="Arial" panose="020B0604020202020204" pitchFamily="34" charset="0"/>
            </a:endParaRPr>
          </a:p>
        </p:txBody>
      </p:sp>
      <p:sp>
        <p:nvSpPr>
          <p:cNvPr id="32" name="Rectangle 5">
            <a:extLst>
              <a:ext uri="{FF2B5EF4-FFF2-40B4-BE49-F238E27FC236}">
                <a16:creationId xmlns:a16="http://schemas.microsoft.com/office/drawing/2014/main" id="{A01B923B-EE0A-4530-B00C-4EDD55A3E215}"/>
              </a:ext>
            </a:extLst>
          </p:cNvPr>
          <p:cNvSpPr>
            <a:spLocks noChangeArrowheads="1"/>
          </p:cNvSpPr>
          <p:nvPr/>
        </p:nvSpPr>
        <p:spPr bwMode="auto">
          <a:xfrm>
            <a:off x="5906024" y="4782788"/>
            <a:ext cx="1710329" cy="528647"/>
          </a:xfrm>
          <a:prstGeom prst="rect">
            <a:avLst/>
          </a:prstGeom>
          <a:solidFill>
            <a:schemeClr val="accent6">
              <a:lumMod val="75000"/>
            </a:schemeClr>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Tree</a:t>
            </a:r>
            <a:endParaRPr lang="en-US" altLang="en-US" dirty="0">
              <a:latin typeface="Arial" panose="020B0604020202020204" pitchFamily="34" charset="0"/>
            </a:endParaRPr>
          </a:p>
        </p:txBody>
      </p:sp>
      <p:sp>
        <p:nvSpPr>
          <p:cNvPr id="37" name="Rectangle 16">
            <a:extLst>
              <a:ext uri="{FF2B5EF4-FFF2-40B4-BE49-F238E27FC236}">
                <a16:creationId xmlns:a16="http://schemas.microsoft.com/office/drawing/2014/main" id="{EF6BCD83-392C-4452-A762-EED87022182F}"/>
              </a:ext>
            </a:extLst>
          </p:cNvPr>
          <p:cNvSpPr>
            <a:spLocks noChangeArrowheads="1"/>
          </p:cNvSpPr>
          <p:nvPr/>
        </p:nvSpPr>
        <p:spPr bwMode="auto">
          <a:xfrm>
            <a:off x="4412582" y="429785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cxnSp>
        <p:nvCxnSpPr>
          <p:cNvPr id="40" name="Straight Arrow Connector 39">
            <a:extLst>
              <a:ext uri="{FF2B5EF4-FFF2-40B4-BE49-F238E27FC236}">
                <a16:creationId xmlns:a16="http://schemas.microsoft.com/office/drawing/2014/main" id="{A88B1C38-0F27-400C-9632-ED58F743EF92}"/>
              </a:ext>
            </a:extLst>
          </p:cNvPr>
          <p:cNvCxnSpPr>
            <a:cxnSpLocks/>
          </p:cNvCxnSpPr>
          <p:nvPr/>
        </p:nvCxnSpPr>
        <p:spPr>
          <a:xfrm>
            <a:off x="6761188" y="4409558"/>
            <a:ext cx="0" cy="33575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5134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44D8-794F-4C8B-9CF3-AE4AF8F74BEE}"/>
              </a:ext>
            </a:extLst>
          </p:cNvPr>
          <p:cNvSpPr>
            <a:spLocks noGrp="1"/>
          </p:cNvSpPr>
          <p:nvPr>
            <p:ph type="title"/>
          </p:nvPr>
        </p:nvSpPr>
        <p:spPr/>
        <p:txBody>
          <a:bodyPr/>
          <a:lstStyle/>
          <a:p>
            <a:r>
              <a:rPr lang="en-US" dirty="0"/>
              <a:t>Forest Product</a:t>
            </a:r>
          </a:p>
        </p:txBody>
      </p:sp>
      <p:sp>
        <p:nvSpPr>
          <p:cNvPr id="3" name="Content Placeholder 2">
            <a:extLst>
              <a:ext uri="{FF2B5EF4-FFF2-40B4-BE49-F238E27FC236}">
                <a16:creationId xmlns:a16="http://schemas.microsoft.com/office/drawing/2014/main" id="{E4F395C9-CFBF-4761-BE42-B14B7A2F88BC}"/>
              </a:ext>
            </a:extLst>
          </p:cNvPr>
          <p:cNvSpPr>
            <a:spLocks noGrp="1"/>
          </p:cNvSpPr>
          <p:nvPr>
            <p:ph idx="1"/>
          </p:nvPr>
        </p:nvSpPr>
        <p:spPr/>
        <p:txBody>
          <a:bodyPr>
            <a:normAutofit/>
          </a:bodyPr>
          <a:lstStyle/>
          <a:p>
            <a:pPr lvl="0"/>
            <a:r>
              <a:rPr lang="en-US" dirty="0"/>
              <a:t>What is my product?  </a:t>
            </a:r>
          </a:p>
          <a:p>
            <a:pPr lvl="0"/>
            <a:r>
              <a:rPr lang="en-US" dirty="0"/>
              <a:t>How is it used?  </a:t>
            </a:r>
          </a:p>
          <a:p>
            <a:pPr lvl="0"/>
            <a:r>
              <a:rPr lang="en-US" dirty="0"/>
              <a:t>Who uses it?  </a:t>
            </a:r>
          </a:p>
          <a:p>
            <a:pPr lvl="0"/>
            <a:r>
              <a:rPr lang="en-US" dirty="0"/>
              <a:t>Is the market local, national, or global?</a:t>
            </a:r>
          </a:p>
          <a:p>
            <a:pPr marL="0" indent="0">
              <a:buNone/>
            </a:pPr>
            <a:endParaRPr lang="en-US" dirty="0"/>
          </a:p>
          <a:p>
            <a:endParaRPr lang="en-US" dirty="0"/>
          </a:p>
        </p:txBody>
      </p:sp>
    </p:spTree>
    <p:extLst>
      <p:ext uri="{BB962C8B-B14F-4D97-AF65-F5344CB8AC3E}">
        <p14:creationId xmlns:p14="http://schemas.microsoft.com/office/powerpoint/2010/main" val="3930567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2655-6603-45D8-A702-30F434D8703C}"/>
              </a:ext>
            </a:extLst>
          </p:cNvPr>
          <p:cNvSpPr>
            <a:spLocks noGrp="1"/>
          </p:cNvSpPr>
          <p:nvPr>
            <p:ph type="title"/>
          </p:nvPr>
        </p:nvSpPr>
        <p:spPr/>
        <p:txBody>
          <a:bodyPr/>
          <a:lstStyle/>
          <a:p>
            <a:r>
              <a:rPr lang="en-US" dirty="0"/>
              <a:t>Processing</a:t>
            </a:r>
          </a:p>
        </p:txBody>
      </p:sp>
      <p:sp>
        <p:nvSpPr>
          <p:cNvPr id="3" name="Content Placeholder 2">
            <a:extLst>
              <a:ext uri="{FF2B5EF4-FFF2-40B4-BE49-F238E27FC236}">
                <a16:creationId xmlns:a16="http://schemas.microsoft.com/office/drawing/2014/main" id="{C7CC8E51-6785-408D-B06D-CC87AFABCCB0}"/>
              </a:ext>
            </a:extLst>
          </p:cNvPr>
          <p:cNvSpPr>
            <a:spLocks noGrp="1"/>
          </p:cNvSpPr>
          <p:nvPr>
            <p:ph idx="1"/>
          </p:nvPr>
        </p:nvSpPr>
        <p:spPr>
          <a:xfrm>
            <a:off x="628650" y="1385455"/>
            <a:ext cx="7886700" cy="4791508"/>
          </a:xfrm>
        </p:spPr>
        <p:txBody>
          <a:bodyPr>
            <a:normAutofit fontScale="92500" lnSpcReduction="20000"/>
          </a:bodyPr>
          <a:lstStyle/>
          <a:p>
            <a:pPr lvl="0"/>
            <a:r>
              <a:rPr lang="en-US" dirty="0"/>
              <a:t>How is the product made?</a:t>
            </a:r>
          </a:p>
          <a:p>
            <a:pPr lvl="0"/>
            <a:r>
              <a:rPr lang="en-US" dirty="0"/>
              <a:t>What is at least 1 Wisconsin-based company that makes the product?</a:t>
            </a:r>
          </a:p>
          <a:p>
            <a:pPr lvl="0"/>
            <a:r>
              <a:rPr lang="en-US" dirty="0"/>
              <a:t>How does this company contribute to the Wisconsin economy?</a:t>
            </a:r>
          </a:p>
          <a:p>
            <a:pPr lvl="0"/>
            <a:r>
              <a:rPr lang="en-US" dirty="0"/>
              <a:t>What are some careers associated with making the product?</a:t>
            </a:r>
          </a:p>
          <a:p>
            <a:pPr lvl="0"/>
            <a:r>
              <a:rPr lang="en-US" dirty="0"/>
              <a:t>What are the skills and qualifications for these careers?</a:t>
            </a:r>
          </a:p>
          <a:p>
            <a:pPr lvl="0"/>
            <a:r>
              <a:rPr lang="en-US" dirty="0"/>
              <a:t>What kind of benefits does such a career have?</a:t>
            </a:r>
          </a:p>
          <a:p>
            <a:pPr lvl="0"/>
            <a:r>
              <a:rPr lang="en-US" dirty="0"/>
              <a:t>Consider, Description of Position, Location, Education/Skills Required, Salary, Prior Experience Needed, Job Title, Why it interests you, Current skills needed for  the job, Additional skills needed to get the job</a:t>
            </a:r>
          </a:p>
          <a:p>
            <a:endParaRPr lang="en-US" dirty="0"/>
          </a:p>
          <a:p>
            <a:endParaRPr lang="en-US" dirty="0"/>
          </a:p>
        </p:txBody>
      </p:sp>
    </p:spTree>
    <p:extLst>
      <p:ext uri="{BB962C8B-B14F-4D97-AF65-F5344CB8AC3E}">
        <p14:creationId xmlns:p14="http://schemas.microsoft.com/office/powerpoint/2010/main" val="3110371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CA75-A57D-46F6-8D0E-F94183D05161}"/>
              </a:ext>
            </a:extLst>
          </p:cNvPr>
          <p:cNvSpPr>
            <a:spLocks noGrp="1"/>
          </p:cNvSpPr>
          <p:nvPr>
            <p:ph type="title"/>
          </p:nvPr>
        </p:nvSpPr>
        <p:spPr/>
        <p:txBody>
          <a:bodyPr/>
          <a:lstStyle/>
          <a:p>
            <a:r>
              <a:rPr lang="en-US" dirty="0"/>
              <a:t>From the Forest (tree)</a:t>
            </a:r>
          </a:p>
        </p:txBody>
      </p:sp>
      <p:sp>
        <p:nvSpPr>
          <p:cNvPr id="3" name="Content Placeholder 2">
            <a:extLst>
              <a:ext uri="{FF2B5EF4-FFF2-40B4-BE49-F238E27FC236}">
                <a16:creationId xmlns:a16="http://schemas.microsoft.com/office/drawing/2014/main" id="{186A23A9-1B9C-4190-BA6B-2111B4CD345A}"/>
              </a:ext>
            </a:extLst>
          </p:cNvPr>
          <p:cNvSpPr>
            <a:spLocks noGrp="1"/>
          </p:cNvSpPr>
          <p:nvPr>
            <p:ph idx="1"/>
          </p:nvPr>
        </p:nvSpPr>
        <p:spPr>
          <a:xfrm>
            <a:off x="628650" y="1371600"/>
            <a:ext cx="7886700" cy="4805363"/>
          </a:xfrm>
        </p:spPr>
        <p:txBody>
          <a:bodyPr/>
          <a:lstStyle/>
          <a:p>
            <a:pPr lvl="0"/>
            <a:r>
              <a:rPr lang="en-US" dirty="0"/>
              <a:t>What tree species or species make my product?</a:t>
            </a:r>
          </a:p>
          <a:p>
            <a:pPr lvl="0"/>
            <a:r>
              <a:rPr lang="en-US" dirty="0"/>
              <a:t>Where in Wisconsin does this forest cover type exist?</a:t>
            </a:r>
          </a:p>
          <a:p>
            <a:pPr lvl="0"/>
            <a:r>
              <a:rPr lang="en-US" dirty="0"/>
              <a:t>Does this forest cover type exist near your company that you are profiling?</a:t>
            </a:r>
          </a:p>
          <a:p>
            <a:pPr lvl="0"/>
            <a:r>
              <a:rPr lang="en-US" dirty="0"/>
              <a:t>Using the </a:t>
            </a:r>
            <a:r>
              <a:rPr lang="en-US" u="sng" dirty="0">
                <a:hlinkClick r:id="rId2"/>
              </a:rPr>
              <a:t>U.S. Forest Service Climate Change tree atlas</a:t>
            </a:r>
            <a:r>
              <a:rPr lang="en-US" dirty="0"/>
              <a:t>, will that tree species or species be the same in 2100?</a:t>
            </a:r>
          </a:p>
          <a:p>
            <a:pPr lvl="0"/>
            <a:r>
              <a:rPr lang="en-US" dirty="0"/>
              <a:t>How might this change impact your forest product?</a:t>
            </a:r>
          </a:p>
          <a:p>
            <a:pPr marL="0" indent="0">
              <a:buNone/>
            </a:pPr>
            <a:endParaRPr lang="en-US" dirty="0"/>
          </a:p>
          <a:p>
            <a:endParaRPr lang="en-US" dirty="0"/>
          </a:p>
        </p:txBody>
      </p:sp>
    </p:spTree>
    <p:extLst>
      <p:ext uri="{BB962C8B-B14F-4D97-AF65-F5344CB8AC3E}">
        <p14:creationId xmlns:p14="http://schemas.microsoft.com/office/powerpoint/2010/main" val="4223078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F20D-3335-46DE-BB9E-49CFC922CCCD}"/>
              </a:ext>
            </a:extLst>
          </p:cNvPr>
          <p:cNvSpPr>
            <a:spLocks noGrp="1"/>
          </p:cNvSpPr>
          <p:nvPr>
            <p:ph type="title"/>
          </p:nvPr>
        </p:nvSpPr>
        <p:spPr>
          <a:xfrm>
            <a:off x="457201" y="4146049"/>
            <a:ext cx="8192729" cy="1520822"/>
          </a:xfrm>
        </p:spPr>
        <p:txBody>
          <a:bodyPr vert="horz" lIns="68580" tIns="34290" rIns="68580" bIns="34290" rtlCol="0" anchor="b">
            <a:normAutofit/>
          </a:bodyPr>
          <a:lstStyle/>
          <a:p>
            <a:pPr algn="ctr"/>
            <a:r>
              <a:rPr lang="en-US" sz="4950" dirty="0"/>
              <a:t>Wood density and wood identification lesson</a:t>
            </a:r>
          </a:p>
        </p:txBody>
      </p:sp>
      <p:pic>
        <p:nvPicPr>
          <p:cNvPr id="6" name="Content Placeholder 5">
            <a:extLst>
              <a:ext uri="{FF2B5EF4-FFF2-40B4-BE49-F238E27FC236}">
                <a16:creationId xmlns:a16="http://schemas.microsoft.com/office/drawing/2014/main" id="{5C3A5154-9F37-444B-BFAB-3A40EB6FF8F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690" r="22139" b="-1"/>
          <a:stretch/>
        </p:blipFill>
        <p:spPr>
          <a:xfrm>
            <a:off x="15" y="857258"/>
            <a:ext cx="2256386" cy="3193017"/>
          </a:xfrm>
          <a:prstGeom prst="rect">
            <a:avLst/>
          </a:prstGeom>
        </p:spPr>
      </p:pic>
      <p:pic>
        <p:nvPicPr>
          <p:cNvPr id="10" name="Picture 9">
            <a:extLst>
              <a:ext uri="{FF2B5EF4-FFF2-40B4-BE49-F238E27FC236}">
                <a16:creationId xmlns:a16="http://schemas.microsoft.com/office/drawing/2014/main" id="{D082A003-4BD6-4C19-A75A-3730B86939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11" r="2" b="1352"/>
          <a:stretch/>
        </p:blipFill>
        <p:spPr>
          <a:xfrm rot="5400000">
            <a:off x="1826232" y="1326964"/>
            <a:ext cx="3195828" cy="2256401"/>
          </a:xfrm>
          <a:prstGeom prst="rect">
            <a:avLst/>
          </a:prstGeom>
        </p:spPr>
      </p:pic>
      <p:pic>
        <p:nvPicPr>
          <p:cNvPr id="4" name="Content Placeholder 4">
            <a:extLst>
              <a:ext uri="{FF2B5EF4-FFF2-40B4-BE49-F238E27FC236}">
                <a16:creationId xmlns:a16="http://schemas.microsoft.com/office/drawing/2014/main" id="{FD5B674F-04CE-4D35-8CC8-5CEA5D6D22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68" b="2"/>
          <a:stretch/>
        </p:blipFill>
        <p:spPr>
          <a:xfrm>
            <a:off x="4591892" y="857257"/>
            <a:ext cx="2256282" cy="3195821"/>
          </a:xfrm>
          <a:prstGeom prst="rect">
            <a:avLst/>
          </a:prstGeom>
        </p:spPr>
      </p:pic>
      <p:pic>
        <p:nvPicPr>
          <p:cNvPr id="8" name="Picture 7">
            <a:extLst>
              <a:ext uri="{FF2B5EF4-FFF2-40B4-BE49-F238E27FC236}">
                <a16:creationId xmlns:a16="http://schemas.microsoft.com/office/drawing/2014/main" id="{7B97593A-897B-474E-ABBA-B0EE7ABBBA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5868"/>
          <a:stretch/>
        </p:blipFill>
        <p:spPr>
          <a:xfrm rot="5400000">
            <a:off x="6417945" y="1327023"/>
            <a:ext cx="3195828" cy="2256282"/>
          </a:xfrm>
          <a:prstGeom prst="rect">
            <a:avLst/>
          </a:prstGeom>
        </p:spPr>
      </p:pic>
    </p:spTree>
    <p:extLst>
      <p:ext uri="{BB962C8B-B14F-4D97-AF65-F5344CB8AC3E}">
        <p14:creationId xmlns:p14="http://schemas.microsoft.com/office/powerpoint/2010/main" val="3063165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E4198A-39DF-4966-AEEB-1F84A4761076}"/>
              </a:ext>
            </a:extLst>
          </p:cNvPr>
          <p:cNvSpPr>
            <a:spLocks noGrp="1"/>
          </p:cNvSpPr>
          <p:nvPr>
            <p:ph type="subTitle" idx="1"/>
          </p:nvPr>
        </p:nvSpPr>
        <p:spPr>
          <a:xfrm>
            <a:off x="1068200" y="1162660"/>
            <a:ext cx="6858000" cy="1241822"/>
          </a:xfrm>
        </p:spPr>
        <p:txBody>
          <a:bodyPr>
            <a:normAutofit/>
          </a:bodyPr>
          <a:lstStyle/>
          <a:p>
            <a:r>
              <a:rPr lang="en-US" sz="3300" dirty="0"/>
              <a:t>How trees grow</a:t>
            </a:r>
          </a:p>
        </p:txBody>
      </p:sp>
      <p:pic>
        <p:nvPicPr>
          <p:cNvPr id="1026" name="Picture 1">
            <a:extLst>
              <a:ext uri="{FF2B5EF4-FFF2-40B4-BE49-F238E27FC236}">
                <a16:creationId xmlns:a16="http://schemas.microsoft.com/office/drawing/2014/main" id="{26AAB2D5-0E15-4ED4-903F-FA8E1BD1E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71" y="1825634"/>
            <a:ext cx="4136231"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a:extLst>
              <a:ext uri="{FF2B5EF4-FFF2-40B4-BE49-F238E27FC236}">
                <a16:creationId xmlns:a16="http://schemas.microsoft.com/office/drawing/2014/main" id="{AE2BC90E-6C7D-490C-A83E-7F3C0EFC6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200" y="2133766"/>
            <a:ext cx="4591934" cy="29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047DCE1-A6C3-4C7A-8B94-56DD9950C557}"/>
              </a:ext>
            </a:extLst>
          </p:cNvPr>
          <p:cNvSpPr/>
          <p:nvPr/>
        </p:nvSpPr>
        <p:spPr>
          <a:xfrm>
            <a:off x="0" y="5679950"/>
            <a:ext cx="9144000" cy="253916"/>
          </a:xfrm>
          <a:prstGeom prst="rect">
            <a:avLst/>
          </a:prstGeom>
        </p:spPr>
        <p:txBody>
          <a:bodyPr wrap="square">
            <a:spAutoFit/>
          </a:bodyPr>
          <a:lstStyle/>
          <a:p>
            <a:r>
              <a:rPr lang="en-US" sz="1050" dirty="0">
                <a:latin typeface="Arial" panose="020B0604020202020204" pitchFamily="34" charset="0"/>
                <a:ea typeface="Times New Roman" panose="02020603050405020304" pitchFamily="18" charset="0"/>
              </a:rPr>
              <a:t>Pictures and information taken and modified with permission from </a:t>
            </a:r>
            <a:r>
              <a:rPr lang="en-US" sz="1050" i="1" dirty="0">
                <a:latin typeface="Arial" panose="020B0604020202020204" pitchFamily="34" charset="0"/>
                <a:ea typeface="Times New Roman" panose="02020603050405020304" pitchFamily="18" charset="0"/>
              </a:rPr>
              <a:t>Wood!: Identifying and Using Hundreds of Woods Worldwide</a:t>
            </a:r>
            <a:r>
              <a:rPr lang="en-US" sz="1050" dirty="0">
                <a:latin typeface="Arial" panose="020B0604020202020204" pitchFamily="34" charset="0"/>
                <a:ea typeface="Times New Roman" panose="02020603050405020304" pitchFamily="18" charset="0"/>
              </a:rPr>
              <a:t> (2016) by Eric Meier.</a:t>
            </a:r>
            <a:endParaRPr lang="en-US" sz="10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1207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446" y="365126"/>
            <a:ext cx="5928904" cy="1325563"/>
          </a:xfrm>
        </p:spPr>
        <p:txBody>
          <a:bodyPr/>
          <a:lstStyle/>
          <a:p>
            <a:r>
              <a:rPr lang="en-US" dirty="0"/>
              <a:t>Overview of the Day</a:t>
            </a:r>
          </a:p>
        </p:txBody>
      </p:sp>
      <p:sp>
        <p:nvSpPr>
          <p:cNvPr id="3" name="Content Placeholder 2"/>
          <p:cNvSpPr>
            <a:spLocks noGrp="1"/>
          </p:cNvSpPr>
          <p:nvPr>
            <p:ph idx="1"/>
          </p:nvPr>
        </p:nvSpPr>
        <p:spPr>
          <a:xfrm>
            <a:off x="628650" y="1690689"/>
            <a:ext cx="7886700" cy="4351338"/>
          </a:xfrm>
        </p:spPr>
        <p:txBody>
          <a:bodyPr/>
          <a:lstStyle/>
          <a:p>
            <a:r>
              <a:rPr lang="en-US" dirty="0" smtClean="0"/>
              <a:t>Quick </a:t>
            </a:r>
            <a:r>
              <a:rPr lang="en-US" dirty="0"/>
              <a:t>Intro to WCEE and LEAF</a:t>
            </a:r>
          </a:p>
          <a:p>
            <a:r>
              <a:rPr lang="en-US" dirty="0" smtClean="0"/>
              <a:t>Expert </a:t>
            </a:r>
            <a:r>
              <a:rPr lang="en-US" dirty="0"/>
              <a:t>Presentation with WDNR Forest Products Specialist, </a:t>
            </a:r>
            <a:r>
              <a:rPr lang="en-US" i="1" dirty="0"/>
              <a:t>WI Forest Industry: Rooted in Our Lives, Rooted in Our Economy</a:t>
            </a:r>
          </a:p>
          <a:p>
            <a:r>
              <a:rPr lang="en-US" dirty="0" smtClean="0"/>
              <a:t>Forest </a:t>
            </a:r>
            <a:r>
              <a:rPr lang="en-US" dirty="0"/>
              <a:t>Products </a:t>
            </a:r>
            <a:r>
              <a:rPr lang="en-US" dirty="0" smtClean="0"/>
              <a:t>Kit</a:t>
            </a:r>
          </a:p>
          <a:p>
            <a:r>
              <a:rPr lang="en-US" dirty="0"/>
              <a:t>Forest Health Kit and </a:t>
            </a:r>
            <a:r>
              <a:rPr lang="en-US" dirty="0" smtClean="0"/>
              <a:t>Activity</a:t>
            </a:r>
            <a:endParaRPr lang="en-US" dirty="0"/>
          </a:p>
          <a:p>
            <a:r>
              <a:rPr lang="en-US" dirty="0" smtClean="0"/>
              <a:t>Forest </a:t>
            </a:r>
            <a:r>
              <a:rPr lang="en-US" dirty="0"/>
              <a:t>Education Kit</a:t>
            </a:r>
          </a:p>
          <a:p>
            <a:r>
              <a:rPr lang="en-US" dirty="0" smtClean="0"/>
              <a:t>Wrap </a:t>
            </a:r>
            <a:r>
              <a:rPr lang="en-US" dirty="0"/>
              <a:t>Up </a:t>
            </a:r>
          </a:p>
          <a:p>
            <a:pPr marL="0" indent="0">
              <a:buNone/>
            </a:pPr>
            <a:endParaRPr lang="en-US" sz="1000" dirty="0"/>
          </a:p>
        </p:txBody>
      </p:sp>
      <p:cxnSp>
        <p:nvCxnSpPr>
          <p:cNvPr id="4" name="Straight Connector 3"/>
          <p:cNvCxnSpPr/>
          <p:nvPr/>
        </p:nvCxnSpPr>
        <p:spPr>
          <a:xfrm flipV="1">
            <a:off x="0" y="1208311"/>
            <a:ext cx="9144000" cy="39918"/>
          </a:xfrm>
          <a:prstGeom prst="line">
            <a:avLst/>
          </a:prstGeom>
          <a:ln w="38100">
            <a:solidFill>
              <a:srgbClr val="623F99"/>
            </a:solidFill>
          </a:ln>
        </p:spPr>
        <p:style>
          <a:lnRef idx="1">
            <a:schemeClr val="accent1"/>
          </a:lnRef>
          <a:fillRef idx="0">
            <a:schemeClr val="accent1"/>
          </a:fillRef>
          <a:effectRef idx="0">
            <a:schemeClr val="accent1"/>
          </a:effectRef>
          <a:fontRef idx="minor">
            <a:schemeClr val="tx1"/>
          </a:fontRef>
        </p:style>
      </p:cxnSp>
      <p:pic>
        <p:nvPicPr>
          <p:cNvPr id="1026" name="Picture 1">
            <a:extLst>
              <a:ext uri="{FF2B5EF4-FFF2-40B4-BE49-F238E27FC236}">
                <a16:creationId xmlns:a16="http://schemas.microsoft.com/office/drawing/2014/main" id="{650B593A-756E-4C69-B329-45D833DCD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23" y="228480"/>
            <a:ext cx="135537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677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37B1-FD6C-4B2F-83CD-CFEDCE044034}"/>
              </a:ext>
            </a:extLst>
          </p:cNvPr>
          <p:cNvSpPr>
            <a:spLocks noGrp="1"/>
          </p:cNvSpPr>
          <p:nvPr>
            <p:ph type="title"/>
          </p:nvPr>
        </p:nvSpPr>
        <p:spPr>
          <a:xfrm>
            <a:off x="336551" y="354034"/>
            <a:ext cx="2738600" cy="1257452"/>
          </a:xfrm>
        </p:spPr>
        <p:txBody>
          <a:bodyPr>
            <a:normAutofit fontScale="90000"/>
          </a:bodyPr>
          <a:lstStyle/>
          <a:p>
            <a:pPr algn="ctr"/>
            <a:r>
              <a:rPr lang="en-US" dirty="0" err="1"/>
              <a:t>Tracheids</a:t>
            </a:r>
            <a:r>
              <a:rPr lang="en-US" dirty="0"/>
              <a:t> </a:t>
            </a:r>
            <a:br>
              <a:rPr lang="en-US" dirty="0"/>
            </a:br>
            <a:r>
              <a:rPr lang="en-US" dirty="0"/>
              <a:t>(Softwood)</a:t>
            </a:r>
          </a:p>
        </p:txBody>
      </p:sp>
      <p:sp>
        <p:nvSpPr>
          <p:cNvPr id="3" name="Content Placeholder 2">
            <a:extLst>
              <a:ext uri="{FF2B5EF4-FFF2-40B4-BE49-F238E27FC236}">
                <a16:creationId xmlns:a16="http://schemas.microsoft.com/office/drawing/2014/main" id="{8AF12C90-ED09-4885-84E8-C7C0B4E7635A}"/>
              </a:ext>
            </a:extLst>
          </p:cNvPr>
          <p:cNvSpPr>
            <a:spLocks noGrp="1"/>
          </p:cNvSpPr>
          <p:nvPr>
            <p:ph idx="1"/>
          </p:nvPr>
        </p:nvSpPr>
        <p:spPr>
          <a:xfrm>
            <a:off x="486698" y="1454727"/>
            <a:ext cx="2738600" cy="4139663"/>
          </a:xfrm>
        </p:spPr>
        <p:txBody>
          <a:bodyPr>
            <a:normAutofit/>
          </a:bodyPr>
          <a:lstStyle/>
          <a:p>
            <a:pPr marL="0" indent="0" algn="ctr">
              <a:buNone/>
            </a:pPr>
            <a:r>
              <a:rPr lang="en-US" sz="2000" dirty="0"/>
              <a:t>With resin canals</a:t>
            </a:r>
          </a:p>
        </p:txBody>
      </p:sp>
      <p:pic>
        <p:nvPicPr>
          <p:cNvPr id="3074" name="Picture 7" descr="red-pine-endgrain-zoom">
            <a:extLst>
              <a:ext uri="{FF2B5EF4-FFF2-40B4-BE49-F238E27FC236}">
                <a16:creationId xmlns:a16="http://schemas.microsoft.com/office/drawing/2014/main" id="{2CFB5EDF-83E5-40F2-A0DD-E80C8B5CC1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9199"/>
          <a:stretch/>
        </p:blipFill>
        <p:spPr bwMode="auto">
          <a:xfrm>
            <a:off x="3479292" y="857257"/>
            <a:ext cx="5664708" cy="514349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or: Elbow 5">
            <a:extLst>
              <a:ext uri="{FF2B5EF4-FFF2-40B4-BE49-F238E27FC236}">
                <a16:creationId xmlns:a16="http://schemas.microsoft.com/office/drawing/2014/main" id="{89A1B3A6-F3BA-4184-9A16-CFC9242E722C}"/>
              </a:ext>
            </a:extLst>
          </p:cNvPr>
          <p:cNvCxnSpPr>
            <a:cxnSpLocks/>
          </p:cNvCxnSpPr>
          <p:nvPr/>
        </p:nvCxnSpPr>
        <p:spPr>
          <a:xfrm>
            <a:off x="2770909" y="1657359"/>
            <a:ext cx="901731" cy="625633"/>
          </a:xfrm>
          <a:prstGeom prst="bentConnector3">
            <a:avLst/>
          </a:prstGeom>
          <a:ln w="76200">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FFC6CD75-56DB-43B7-B83D-C7DCA44DD4DC}"/>
              </a:ext>
            </a:extLst>
          </p:cNvPr>
          <p:cNvSpPr/>
          <p:nvPr/>
        </p:nvSpPr>
        <p:spPr>
          <a:xfrm>
            <a:off x="0" y="5679950"/>
            <a:ext cx="9144000" cy="253916"/>
          </a:xfrm>
          <a:prstGeom prst="rect">
            <a:avLst/>
          </a:prstGeom>
        </p:spPr>
        <p:txBody>
          <a:bodyPr wrap="square">
            <a:spAutoFit/>
          </a:bodyPr>
          <a:lstStyle/>
          <a:p>
            <a:r>
              <a:rPr lang="en-US" sz="1050" dirty="0">
                <a:latin typeface="Arial" panose="020B0604020202020204" pitchFamily="34" charset="0"/>
                <a:ea typeface="Times New Roman" panose="02020603050405020304" pitchFamily="18" charset="0"/>
              </a:rPr>
              <a:t>Pictures and information taken and modified with permission from </a:t>
            </a:r>
            <a:r>
              <a:rPr lang="en-US" sz="1050" i="1" dirty="0">
                <a:latin typeface="Arial" panose="020B0604020202020204" pitchFamily="34" charset="0"/>
                <a:ea typeface="Times New Roman" panose="02020603050405020304" pitchFamily="18" charset="0"/>
              </a:rPr>
              <a:t>Wood!: Identifying and Using Hundreds of Woods Worldwide</a:t>
            </a:r>
            <a:r>
              <a:rPr lang="en-US" sz="1050" dirty="0">
                <a:latin typeface="Arial" panose="020B0604020202020204" pitchFamily="34" charset="0"/>
                <a:ea typeface="Times New Roman" panose="02020603050405020304" pitchFamily="18" charset="0"/>
              </a:rPr>
              <a:t> (2016) by Eric Meier.</a:t>
            </a:r>
            <a:endParaRPr lang="en-US" sz="105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D9DF49E-067E-47CD-A849-148D7DD2ED6A}"/>
              </a:ext>
            </a:extLst>
          </p:cNvPr>
          <p:cNvSpPr txBox="1"/>
          <p:nvPr/>
        </p:nvSpPr>
        <p:spPr>
          <a:xfrm>
            <a:off x="72564" y="2083605"/>
            <a:ext cx="3600076"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unique to conifers</a:t>
            </a:r>
          </a:p>
          <a:p>
            <a:pPr marL="342900" indent="-342900">
              <a:buFont typeface="Arial" panose="020B0604020202020204" pitchFamily="34" charset="0"/>
              <a:buChar char="•"/>
            </a:pPr>
            <a:r>
              <a:rPr lang="en-US" sz="2000" dirty="0"/>
              <a:t>open, tube-like spaces bordered by special cells </a:t>
            </a:r>
            <a:br>
              <a:rPr lang="en-US" sz="2000" dirty="0"/>
            </a:br>
            <a:r>
              <a:rPr lang="en-US" sz="2000" dirty="0"/>
              <a:t>that have the ability to secrete pitch or resin into </a:t>
            </a:r>
            <a:br>
              <a:rPr lang="en-US" sz="2000" dirty="0"/>
            </a:br>
            <a:r>
              <a:rPr lang="en-US" sz="2000" dirty="0"/>
              <a:t>the neighboring opening </a:t>
            </a:r>
          </a:p>
          <a:p>
            <a:pPr marL="342900" indent="-342900">
              <a:buFont typeface="Arial" panose="020B0604020202020204" pitchFamily="34" charset="0"/>
              <a:buChar char="•"/>
            </a:pPr>
            <a:r>
              <a:rPr lang="en-US" sz="2000" dirty="0"/>
              <a:t>used to protect and seal up a wound by exuding resin to cover the damaged area of the tree</a:t>
            </a:r>
          </a:p>
        </p:txBody>
      </p:sp>
    </p:spTree>
    <p:extLst>
      <p:ext uri="{BB962C8B-B14F-4D97-AF65-F5344CB8AC3E}">
        <p14:creationId xmlns:p14="http://schemas.microsoft.com/office/powerpoint/2010/main" val="4038656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0A54-D2F1-499B-B0B9-59603EBFB100}"/>
              </a:ext>
            </a:extLst>
          </p:cNvPr>
          <p:cNvSpPr>
            <a:spLocks noGrp="1"/>
          </p:cNvSpPr>
          <p:nvPr>
            <p:ph type="title"/>
          </p:nvPr>
        </p:nvSpPr>
        <p:spPr/>
        <p:txBody>
          <a:bodyPr/>
          <a:lstStyle/>
          <a:p>
            <a:pPr algn="ctr"/>
            <a:r>
              <a:rPr lang="en-US" dirty="0"/>
              <a:t>Hardwood ring porous vessel comparisons</a:t>
            </a:r>
          </a:p>
        </p:txBody>
      </p:sp>
      <p:pic>
        <p:nvPicPr>
          <p:cNvPr id="2051" name="Picture 5" descr="red-oak-endgrain-zoom">
            <a:extLst>
              <a:ext uri="{FF2B5EF4-FFF2-40B4-BE49-F238E27FC236}">
                <a16:creationId xmlns:a16="http://schemas.microsoft.com/office/drawing/2014/main" id="{7ADD94C5-F5DB-40B1-B223-600B1C8B6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666" y="2125043"/>
            <a:ext cx="2638560" cy="26385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 descr="black-walnut-endgrain-zoom">
            <a:extLst>
              <a:ext uri="{FF2B5EF4-FFF2-40B4-BE49-F238E27FC236}">
                <a16:creationId xmlns:a16="http://schemas.microsoft.com/office/drawing/2014/main" id="{0009D19A-62A9-49AD-98F5-8EE86E787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608" y="2132187"/>
            <a:ext cx="2638560" cy="263856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6" descr="paper-birch-endgrain-zoom">
            <a:extLst>
              <a:ext uri="{FF2B5EF4-FFF2-40B4-BE49-F238E27FC236}">
                <a16:creationId xmlns:a16="http://schemas.microsoft.com/office/drawing/2014/main" id="{269B17B7-3902-495F-A017-CEAFBB75B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776" y="2134270"/>
            <a:ext cx="2629334" cy="26293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03566F1B-4FDC-43B5-9997-DB7AEBA198E4}"/>
              </a:ext>
            </a:extLst>
          </p:cNvPr>
          <p:cNvSpPr>
            <a:spLocks noChangeArrowheads="1"/>
          </p:cNvSpPr>
          <p:nvPr/>
        </p:nvSpPr>
        <p:spPr bwMode="auto">
          <a:xfrm>
            <a:off x="2528888" y="-3684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6" name="Rectangle 6">
            <a:extLst>
              <a:ext uri="{FF2B5EF4-FFF2-40B4-BE49-F238E27FC236}">
                <a16:creationId xmlns:a16="http://schemas.microsoft.com/office/drawing/2014/main" id="{7BB36A80-CE79-4E46-87A3-645C5A9F3B0E}"/>
              </a:ext>
            </a:extLst>
          </p:cNvPr>
          <p:cNvSpPr>
            <a:spLocks noChangeArrowheads="1"/>
          </p:cNvSpPr>
          <p:nvPr/>
        </p:nvSpPr>
        <p:spPr bwMode="auto">
          <a:xfrm>
            <a:off x="2528888" y="7587714"/>
            <a:ext cx="138564" cy="38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US" altLang="en-US" sz="675" dirty="0"/>
          </a:p>
          <a:p>
            <a:pPr defTabSz="685800" eaLnBrk="0" fontAlgn="base" hangingPunct="0">
              <a:spcBef>
                <a:spcPct val="0"/>
              </a:spcBef>
              <a:spcAft>
                <a:spcPct val="0"/>
              </a:spcAft>
            </a:pPr>
            <a:endParaRPr lang="en-US" altLang="en-US" sz="1350" dirty="0">
              <a:latin typeface="Arial" panose="020B0604020202020204" pitchFamily="34" charset="0"/>
            </a:endParaRPr>
          </a:p>
        </p:txBody>
      </p:sp>
      <p:sp>
        <p:nvSpPr>
          <p:cNvPr id="7" name="TextBox 6">
            <a:extLst>
              <a:ext uri="{FF2B5EF4-FFF2-40B4-BE49-F238E27FC236}">
                <a16:creationId xmlns:a16="http://schemas.microsoft.com/office/drawing/2014/main" id="{E6059E07-2318-40F3-AD20-EB83AFB09F6C}"/>
              </a:ext>
            </a:extLst>
          </p:cNvPr>
          <p:cNvSpPr txBox="1"/>
          <p:nvPr/>
        </p:nvSpPr>
        <p:spPr>
          <a:xfrm>
            <a:off x="209085" y="4963687"/>
            <a:ext cx="8681225" cy="300082"/>
          </a:xfrm>
          <a:prstGeom prst="rect">
            <a:avLst/>
          </a:prstGeom>
          <a:noFill/>
        </p:spPr>
        <p:txBody>
          <a:bodyPr wrap="square" rtlCol="0">
            <a:spAutoFit/>
          </a:bodyPr>
          <a:lstStyle/>
          <a:p>
            <a:pPr algn="ctr"/>
            <a:r>
              <a:rPr lang="en-US" sz="1350" dirty="0"/>
              <a:t>Diffuse-porous					Ring porous				Semi-ring porous</a:t>
            </a:r>
          </a:p>
        </p:txBody>
      </p:sp>
      <p:sp>
        <p:nvSpPr>
          <p:cNvPr id="11" name="Rectangle 10">
            <a:extLst>
              <a:ext uri="{FF2B5EF4-FFF2-40B4-BE49-F238E27FC236}">
                <a16:creationId xmlns:a16="http://schemas.microsoft.com/office/drawing/2014/main" id="{FBBFFB08-7295-4BC4-A598-6A6958848459}"/>
              </a:ext>
            </a:extLst>
          </p:cNvPr>
          <p:cNvSpPr/>
          <p:nvPr/>
        </p:nvSpPr>
        <p:spPr>
          <a:xfrm>
            <a:off x="0" y="5679950"/>
            <a:ext cx="9144000" cy="253916"/>
          </a:xfrm>
          <a:prstGeom prst="rect">
            <a:avLst/>
          </a:prstGeom>
        </p:spPr>
        <p:txBody>
          <a:bodyPr wrap="square">
            <a:spAutoFit/>
          </a:bodyPr>
          <a:lstStyle/>
          <a:p>
            <a:r>
              <a:rPr lang="en-US" sz="1050" dirty="0">
                <a:latin typeface="Arial" panose="020B0604020202020204" pitchFamily="34" charset="0"/>
                <a:ea typeface="Times New Roman" panose="02020603050405020304" pitchFamily="18" charset="0"/>
              </a:rPr>
              <a:t>Pictures and information taken and modified with permission from </a:t>
            </a:r>
            <a:r>
              <a:rPr lang="en-US" sz="1050" i="1" dirty="0">
                <a:latin typeface="Arial" panose="020B0604020202020204" pitchFamily="34" charset="0"/>
                <a:ea typeface="Times New Roman" panose="02020603050405020304" pitchFamily="18" charset="0"/>
              </a:rPr>
              <a:t>Wood!: Identifying and Using Hundreds of Woods Worldwide</a:t>
            </a:r>
            <a:r>
              <a:rPr lang="en-US" sz="1050" dirty="0">
                <a:latin typeface="Arial" panose="020B0604020202020204" pitchFamily="34" charset="0"/>
                <a:ea typeface="Times New Roman" panose="02020603050405020304" pitchFamily="18" charset="0"/>
              </a:rPr>
              <a:t> (2016) by Eric Meier.</a:t>
            </a:r>
            <a:endParaRPr lang="en-US" sz="10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190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51ADC-77AD-48FA-97CB-574B8A9B9691}"/>
              </a:ext>
            </a:extLst>
          </p:cNvPr>
          <p:cNvSpPr>
            <a:spLocks noGrp="1"/>
          </p:cNvSpPr>
          <p:nvPr>
            <p:ph idx="1"/>
          </p:nvPr>
        </p:nvSpPr>
        <p:spPr>
          <a:xfrm>
            <a:off x="329575" y="288852"/>
            <a:ext cx="8223584" cy="4943564"/>
          </a:xfrm>
        </p:spPr>
        <p:txBody>
          <a:bodyPr/>
          <a:lstStyle/>
          <a:p>
            <a:pPr marL="0" indent="0">
              <a:buNone/>
            </a:pPr>
            <a:r>
              <a:rPr lang="en-US" altLang="en-US" sz="1800" b="1" dirty="0">
                <a:latin typeface="Arial" panose="020B0604020202020204" pitchFamily="34" charset="0"/>
                <a:ea typeface="Times New Roman" panose="02020603050405020304" pitchFamily="18" charset="0"/>
                <a:cs typeface="Arial" panose="020B0604020202020204" pitchFamily="34" charset="0"/>
              </a:rPr>
              <a:t>Rays</a:t>
            </a:r>
            <a:r>
              <a:rPr lang="en-US" altLang="en-US" sz="1800" dirty="0">
                <a:latin typeface="Arial" panose="020B0604020202020204" pitchFamily="34" charset="0"/>
                <a:ea typeface="Times New Roman" panose="02020603050405020304" pitchFamily="18" charset="0"/>
                <a:cs typeface="Arial" panose="020B0604020202020204" pitchFamily="34" charset="0"/>
              </a:rPr>
              <a:t>: </a:t>
            </a:r>
          </a:p>
          <a:p>
            <a:r>
              <a:rPr lang="en-US" altLang="en-US" sz="1800" dirty="0">
                <a:latin typeface="Arial" panose="020B0604020202020204" pitchFamily="34" charset="0"/>
                <a:ea typeface="Times New Roman" panose="02020603050405020304" pitchFamily="18" charset="0"/>
                <a:cs typeface="Arial" panose="020B0604020202020204" pitchFamily="34" charset="0"/>
              </a:rPr>
              <a:t>ce</a:t>
            </a:r>
            <a:r>
              <a:rPr lang="en-US" altLang="en-US" sz="1800" dirty="0">
                <a:solidFill>
                  <a:srgbClr val="333333"/>
                </a:solidFill>
                <a:latin typeface="Arial" panose="020B0604020202020204" pitchFamily="34" charset="0"/>
                <a:ea typeface="Times New Roman" panose="02020603050405020304" pitchFamily="18" charset="0"/>
                <a:cs typeface="Arial" panose="020B0604020202020204" pitchFamily="34" charset="0"/>
              </a:rPr>
              <a:t>lls run perpendicular to the rest of the wood fibers</a:t>
            </a:r>
          </a:p>
          <a:p>
            <a:r>
              <a:rPr lang="en-US" altLang="en-US" sz="1800" dirty="0">
                <a:solidFill>
                  <a:srgbClr val="333333"/>
                </a:solidFill>
                <a:latin typeface="Arial" panose="020B0604020202020204" pitchFamily="34" charset="0"/>
                <a:ea typeface="Times New Roman" panose="02020603050405020304" pitchFamily="18" charset="0"/>
                <a:cs typeface="Arial" panose="020B0604020202020204" pitchFamily="34" charset="0"/>
              </a:rPr>
              <a:t>serve to channel nutrients between the cambium, sapwood, and pith. </a:t>
            </a:r>
          </a:p>
          <a:p>
            <a:r>
              <a:rPr lang="en-US" altLang="en-US" sz="1800" dirty="0">
                <a:solidFill>
                  <a:srgbClr val="333333"/>
                </a:solidFill>
                <a:latin typeface="Arial" panose="020B0604020202020204" pitchFamily="34" charset="0"/>
                <a:ea typeface="Times New Roman" panose="02020603050405020304" pitchFamily="18" charset="0"/>
                <a:cs typeface="Arial" panose="020B0604020202020204" pitchFamily="34" charset="0"/>
              </a:rPr>
              <a:t>When viewed from the </a:t>
            </a:r>
            <a:r>
              <a:rPr lang="en-US" altLang="en-US" sz="1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endgrain</a:t>
            </a:r>
            <a:r>
              <a:rPr lang="en-US" altLang="en-US" sz="1800" dirty="0">
                <a:solidFill>
                  <a:srgbClr val="333333"/>
                </a:solidFill>
                <a:latin typeface="Arial" panose="020B0604020202020204" pitchFamily="34" charset="0"/>
                <a:ea typeface="Times New Roman" panose="02020603050405020304" pitchFamily="18" charset="0"/>
                <a:cs typeface="Arial" panose="020B0604020202020204" pitchFamily="34" charset="0"/>
              </a:rPr>
              <a:t>, rays appear as more-or-less straight, radial (vertical) lines spaced evenly across the wood sample.  </a:t>
            </a:r>
            <a:endParaRPr lang="en-US" dirty="0"/>
          </a:p>
        </p:txBody>
      </p:sp>
      <p:pic>
        <p:nvPicPr>
          <p:cNvPr id="6147" name="Picture 10">
            <a:extLst>
              <a:ext uri="{FF2B5EF4-FFF2-40B4-BE49-F238E27FC236}">
                <a16:creationId xmlns:a16="http://schemas.microsoft.com/office/drawing/2014/main" id="{2ADA643B-68E0-41E0-8C63-F02C19842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197" y="2440502"/>
            <a:ext cx="2791914" cy="279191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11">
            <a:extLst>
              <a:ext uri="{FF2B5EF4-FFF2-40B4-BE49-F238E27FC236}">
                <a16:creationId xmlns:a16="http://schemas.microsoft.com/office/drawing/2014/main" id="{9FE79DD1-5EA6-4DA7-973D-13690494C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07" y="2462146"/>
            <a:ext cx="2770271" cy="2770271"/>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2">
            <a:extLst>
              <a:ext uri="{FF2B5EF4-FFF2-40B4-BE49-F238E27FC236}">
                <a16:creationId xmlns:a16="http://schemas.microsoft.com/office/drawing/2014/main" id="{533C76C7-2F07-43C4-87B9-DF35C6696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884" y="2445913"/>
            <a:ext cx="2824378" cy="28243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8EE35765-651D-4C57-9FC7-5001BF285536}"/>
              </a:ext>
            </a:extLst>
          </p:cNvPr>
          <p:cNvSpPr>
            <a:spLocks noChangeArrowheads="1"/>
          </p:cNvSpPr>
          <p:nvPr/>
        </p:nvSpPr>
        <p:spPr bwMode="auto">
          <a:xfrm>
            <a:off x="7428261" y="3584250"/>
            <a:ext cx="225062"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sz="825">
                <a:latin typeface="Arial" panose="020B0604020202020204" pitchFamily="34" charset="0"/>
                <a:ea typeface="Times New Roman" panose="02020603050405020304" pitchFamily="18" charset="0"/>
                <a:cs typeface="Arial" panose="020B0604020202020204" pitchFamily="34" charset="0"/>
              </a:rPr>
              <a:t>   </a:t>
            </a:r>
            <a:endParaRPr lang="en-US" altLang="en-US" sz="1350">
              <a:latin typeface="Arial" panose="020B0604020202020204" pitchFamily="34" charset="0"/>
            </a:endParaRPr>
          </a:p>
        </p:txBody>
      </p:sp>
      <p:sp>
        <p:nvSpPr>
          <p:cNvPr id="6" name="Rectangle 6">
            <a:extLst>
              <a:ext uri="{FF2B5EF4-FFF2-40B4-BE49-F238E27FC236}">
                <a16:creationId xmlns:a16="http://schemas.microsoft.com/office/drawing/2014/main" id="{D3D61745-B5EF-48DA-9D3F-40E8759ABD94}"/>
              </a:ext>
            </a:extLst>
          </p:cNvPr>
          <p:cNvSpPr>
            <a:spLocks noChangeArrowheads="1"/>
          </p:cNvSpPr>
          <p:nvPr/>
        </p:nvSpPr>
        <p:spPr bwMode="auto">
          <a:xfrm>
            <a:off x="2968792" y="55095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Tree>
    <p:extLst>
      <p:ext uri="{BB962C8B-B14F-4D97-AF65-F5344CB8AC3E}">
        <p14:creationId xmlns:p14="http://schemas.microsoft.com/office/powerpoint/2010/main" val="1989702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96B8-AC6C-434A-9176-1C4CFA0CC5F3}"/>
              </a:ext>
            </a:extLst>
          </p:cNvPr>
          <p:cNvSpPr>
            <a:spLocks noGrp="1"/>
          </p:cNvSpPr>
          <p:nvPr>
            <p:ph type="title"/>
          </p:nvPr>
        </p:nvSpPr>
        <p:spPr/>
        <p:txBody>
          <a:bodyPr>
            <a:normAutofit fontScale="90000"/>
          </a:bodyPr>
          <a:lstStyle/>
          <a:p>
            <a:r>
              <a:rPr lang="en-US" sz="2025" b="1" dirty="0"/>
              <a:t/>
            </a:r>
            <a:br>
              <a:rPr lang="en-US" sz="2025" b="1" dirty="0"/>
            </a:br>
            <a:r>
              <a:rPr lang="en-US" sz="2025" b="1" dirty="0" err="1"/>
              <a:t>Tyloses</a:t>
            </a:r>
            <a:r>
              <a:rPr lang="en-US" sz="2025" dirty="0"/>
              <a:t> are bubble-like structures that plug vessel elements.  When the plant is stressed by drought or infection, </a:t>
            </a:r>
            <a:r>
              <a:rPr lang="en-US" sz="2025" dirty="0" err="1"/>
              <a:t>tyloses</a:t>
            </a:r>
            <a:r>
              <a:rPr lang="en-US" sz="2025" dirty="0"/>
              <a:t> will fall from the sides of the cells and "dam" up the vascular tissue to prevent further damage to the plant.</a:t>
            </a:r>
            <a:br>
              <a:rPr lang="en-US" sz="2025" dirty="0"/>
            </a:br>
            <a:r>
              <a:rPr lang="en-US" dirty="0"/>
              <a:t> </a:t>
            </a:r>
            <a:br>
              <a:rPr lang="en-US" dirty="0"/>
            </a:br>
            <a:endParaRPr lang="en-US" dirty="0"/>
          </a:p>
        </p:txBody>
      </p:sp>
      <p:pic>
        <p:nvPicPr>
          <p:cNvPr id="5122" name="Picture 3" descr="White Oak (endgrain 10x)">
            <a:extLst>
              <a:ext uri="{FF2B5EF4-FFF2-40B4-BE49-F238E27FC236}">
                <a16:creationId xmlns:a16="http://schemas.microsoft.com/office/drawing/2014/main" id="{253338AA-6472-44EC-A277-373B1EEDA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967856"/>
            <a:ext cx="3239503" cy="3239503"/>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2" descr="Red Oak (endgrain 10x)">
            <a:extLst>
              <a:ext uri="{FF2B5EF4-FFF2-40B4-BE49-F238E27FC236}">
                <a16:creationId xmlns:a16="http://schemas.microsoft.com/office/drawing/2014/main" id="{FD084741-CB59-42A7-903B-DAD57D293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191" y="1914638"/>
            <a:ext cx="3249920" cy="3249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3691FD9-6A2A-46B3-A693-7954DBA4E4AE}"/>
              </a:ext>
            </a:extLst>
          </p:cNvPr>
          <p:cNvSpPr>
            <a:spLocks noChangeArrowheads="1"/>
          </p:cNvSpPr>
          <p:nvPr/>
        </p:nvSpPr>
        <p:spPr bwMode="auto">
          <a:xfrm>
            <a:off x="1064795" y="5282002"/>
            <a:ext cx="2235227"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dirty="0">
                <a:latin typeface="Arial" panose="020B0604020202020204" pitchFamily="34" charset="0"/>
                <a:ea typeface="Times New Roman" panose="02020603050405020304" pitchFamily="18" charset="0"/>
                <a:cs typeface="Arial" panose="020B0604020202020204" pitchFamily="34" charset="0"/>
              </a:rPr>
              <a:t>White oak (</a:t>
            </a:r>
            <a:r>
              <a:rPr lang="en-US" altLang="en-US" sz="1350" dirty="0" err="1">
                <a:latin typeface="Arial" panose="020B0604020202020204" pitchFamily="34" charset="0"/>
                <a:ea typeface="Times New Roman" panose="02020603050405020304" pitchFamily="18" charset="0"/>
                <a:cs typeface="Arial" panose="020B0604020202020204" pitchFamily="34" charset="0"/>
              </a:rPr>
              <a:t>tyloses</a:t>
            </a:r>
            <a:r>
              <a:rPr lang="en-US" altLang="en-US" sz="1350" dirty="0">
                <a:latin typeface="Arial" panose="020B0604020202020204" pitchFamily="34" charset="0"/>
                <a:ea typeface="Times New Roman" panose="02020603050405020304" pitchFamily="18" charset="0"/>
                <a:cs typeface="Arial" panose="020B0604020202020204" pitchFamily="34" charset="0"/>
              </a:rPr>
              <a:t> present)</a:t>
            </a:r>
            <a:endParaRPr lang="en-US" altLang="en-US" sz="1350" dirty="0"/>
          </a:p>
          <a:p>
            <a:pPr defTabSz="685800" eaLnBrk="0" fontAlgn="base" hangingPunct="0">
              <a:spcBef>
                <a:spcPct val="0"/>
              </a:spcBef>
              <a:spcAft>
                <a:spcPct val="0"/>
              </a:spcAft>
            </a:pPr>
            <a:endParaRPr lang="en-US" altLang="en-US" sz="1350" dirty="0">
              <a:latin typeface="Arial" panose="020B0604020202020204" pitchFamily="34" charset="0"/>
            </a:endParaRPr>
          </a:p>
        </p:txBody>
      </p:sp>
      <p:sp>
        <p:nvSpPr>
          <p:cNvPr id="7" name="TextBox 6">
            <a:extLst>
              <a:ext uri="{FF2B5EF4-FFF2-40B4-BE49-F238E27FC236}">
                <a16:creationId xmlns:a16="http://schemas.microsoft.com/office/drawing/2014/main" id="{7206D195-2E40-4464-81E1-B3FB43CC2B1F}"/>
              </a:ext>
            </a:extLst>
          </p:cNvPr>
          <p:cNvSpPr txBox="1"/>
          <p:nvPr/>
        </p:nvSpPr>
        <p:spPr>
          <a:xfrm>
            <a:off x="6063915" y="5195202"/>
            <a:ext cx="2212195" cy="507831"/>
          </a:xfrm>
          <a:prstGeom prst="rect">
            <a:avLst/>
          </a:prstGeom>
          <a:noFill/>
        </p:spPr>
        <p:txBody>
          <a:bodyPr wrap="square" rtlCol="0">
            <a:spAutoFit/>
          </a:bodyPr>
          <a:lstStyle/>
          <a:p>
            <a:pPr lvl="0" algn="ctr" eaLnBrk="0" fontAlgn="base" hangingPunct="0">
              <a:spcBef>
                <a:spcPct val="0"/>
              </a:spcBef>
              <a:spcAft>
                <a:spcPct val="0"/>
              </a:spcAft>
            </a:pPr>
            <a:r>
              <a:rPr lang="en-US" altLang="en-US" sz="1350" dirty="0">
                <a:latin typeface="Arial" panose="020B0604020202020204" pitchFamily="34" charset="0"/>
                <a:ea typeface="Times New Roman" panose="02020603050405020304" pitchFamily="18" charset="0"/>
                <a:cs typeface="Arial" panose="020B0604020202020204" pitchFamily="34" charset="0"/>
              </a:rPr>
              <a:t>Red oak </a:t>
            </a:r>
            <a:br>
              <a:rPr lang="en-US" altLang="en-US" sz="1350" dirty="0">
                <a:latin typeface="Arial" panose="020B0604020202020204" pitchFamily="34" charset="0"/>
                <a:ea typeface="Times New Roman" panose="02020603050405020304" pitchFamily="18" charset="0"/>
                <a:cs typeface="Arial" panose="020B0604020202020204" pitchFamily="34" charset="0"/>
              </a:rPr>
            </a:br>
            <a:r>
              <a:rPr lang="en-US" altLang="en-US" sz="1350" dirty="0">
                <a:latin typeface="Arial" panose="020B0604020202020204" pitchFamily="34" charset="0"/>
                <a:ea typeface="Times New Roman" panose="02020603050405020304" pitchFamily="18" charset="0"/>
                <a:cs typeface="Arial" panose="020B0604020202020204" pitchFamily="34" charset="0"/>
              </a:rPr>
              <a:t>(</a:t>
            </a:r>
            <a:r>
              <a:rPr lang="en-US" altLang="en-US" sz="1350" dirty="0" err="1">
                <a:latin typeface="Arial" panose="020B0604020202020204" pitchFamily="34" charset="0"/>
                <a:ea typeface="Times New Roman" panose="02020603050405020304" pitchFamily="18" charset="0"/>
                <a:cs typeface="Arial" panose="020B0604020202020204" pitchFamily="34" charset="0"/>
              </a:rPr>
              <a:t>tyloses</a:t>
            </a:r>
            <a:r>
              <a:rPr lang="en-US" altLang="en-US" sz="1350" dirty="0">
                <a:latin typeface="Arial" panose="020B0604020202020204" pitchFamily="34" charset="0"/>
                <a:ea typeface="Times New Roman" panose="02020603050405020304" pitchFamily="18" charset="0"/>
                <a:cs typeface="Arial" panose="020B0604020202020204" pitchFamily="34" charset="0"/>
              </a:rPr>
              <a:t> not present)</a:t>
            </a:r>
            <a:r>
              <a:rPr lang="en-US" altLang="en-US" sz="825" dirty="0"/>
              <a:t> </a:t>
            </a:r>
            <a:endParaRPr lang="en-US" altLang="en-US" sz="2100" dirty="0">
              <a:latin typeface="Arial" panose="020B0604020202020204" pitchFamily="34" charset="0"/>
            </a:endParaRPr>
          </a:p>
        </p:txBody>
      </p:sp>
      <p:sp>
        <p:nvSpPr>
          <p:cNvPr id="8" name="Rectangle 7">
            <a:extLst>
              <a:ext uri="{FF2B5EF4-FFF2-40B4-BE49-F238E27FC236}">
                <a16:creationId xmlns:a16="http://schemas.microsoft.com/office/drawing/2014/main" id="{57D6BECA-4240-4118-9325-1D7045F54BB4}"/>
              </a:ext>
            </a:extLst>
          </p:cNvPr>
          <p:cNvSpPr/>
          <p:nvPr/>
        </p:nvSpPr>
        <p:spPr>
          <a:xfrm>
            <a:off x="0" y="5679950"/>
            <a:ext cx="9144000" cy="253916"/>
          </a:xfrm>
          <a:prstGeom prst="rect">
            <a:avLst/>
          </a:prstGeom>
        </p:spPr>
        <p:txBody>
          <a:bodyPr wrap="square">
            <a:spAutoFit/>
          </a:bodyPr>
          <a:lstStyle/>
          <a:p>
            <a:r>
              <a:rPr lang="en-US" sz="1050" dirty="0">
                <a:latin typeface="Arial" panose="020B0604020202020204" pitchFamily="34" charset="0"/>
                <a:ea typeface="Times New Roman" panose="02020603050405020304" pitchFamily="18" charset="0"/>
              </a:rPr>
              <a:t>Pictures and information taken and modified with permission from </a:t>
            </a:r>
            <a:r>
              <a:rPr lang="en-US" sz="1050" i="1" dirty="0">
                <a:latin typeface="Arial" panose="020B0604020202020204" pitchFamily="34" charset="0"/>
                <a:ea typeface="Times New Roman" panose="02020603050405020304" pitchFamily="18" charset="0"/>
              </a:rPr>
              <a:t>Wood!: Identifying and Using Hundreds of Woods Worldwide</a:t>
            </a:r>
            <a:r>
              <a:rPr lang="en-US" sz="1050" dirty="0">
                <a:latin typeface="Arial" panose="020B0604020202020204" pitchFamily="34" charset="0"/>
                <a:ea typeface="Times New Roman" panose="02020603050405020304" pitchFamily="18" charset="0"/>
              </a:rPr>
              <a:t> (2016) by Eric Meier.</a:t>
            </a:r>
            <a:endParaRPr lang="en-US" sz="10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8261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2" descr="cells labeled">
            <a:extLst>
              <a:ext uri="{FF2B5EF4-FFF2-40B4-BE49-F238E27FC236}">
                <a16:creationId xmlns:a16="http://schemas.microsoft.com/office/drawing/2014/main" id="{30B4273F-0C24-410E-80C9-0D4BC4B2F1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9964" y="74839"/>
            <a:ext cx="5015345" cy="58659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F226038-B767-4D5C-B3BA-1EAABEA1E973}"/>
              </a:ext>
            </a:extLst>
          </p:cNvPr>
          <p:cNvSpPr/>
          <p:nvPr/>
        </p:nvSpPr>
        <p:spPr>
          <a:xfrm>
            <a:off x="0" y="5585661"/>
            <a:ext cx="7741148" cy="300082"/>
          </a:xfrm>
          <a:prstGeom prst="rect">
            <a:avLst/>
          </a:prstGeom>
        </p:spPr>
        <p:txBody>
          <a:bodyPr wrap="square">
            <a:spAutoFit/>
          </a:bodyPr>
          <a:lstStyle/>
          <a:p>
            <a:pPr>
              <a:tabLst>
                <a:tab pos="1071563" algn="l"/>
              </a:tabLst>
            </a:pPr>
            <a:r>
              <a:rPr lang="en-US" sz="1050" dirty="0">
                <a:latin typeface="Arial" panose="020B0604020202020204" pitchFamily="34" charset="0"/>
                <a:ea typeface="Times New Roman" panose="02020603050405020304" pitchFamily="18" charset="0"/>
              </a:rPr>
              <a:t>Images C</a:t>
            </a:r>
            <a:r>
              <a:rPr lang="en-US" sz="1050" dirty="0">
                <a:solidFill>
                  <a:srgbClr val="212121"/>
                </a:solidFill>
                <a:latin typeface="Arial" panose="020B0604020202020204" pitchFamily="34" charset="0"/>
                <a:ea typeface="Times New Roman" panose="02020603050405020304" pitchFamily="18" charset="0"/>
              </a:rPr>
              <a:t>opyright of Carolina Biological Supply. Used by Permission.</a:t>
            </a:r>
            <a:r>
              <a:rPr lang="en-US" sz="1350" dirty="0">
                <a:latin typeface="Arial" panose="020B0604020202020204" pitchFamily="34"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9670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36D3-B5CC-43A3-A268-3F49E8BA3174}"/>
              </a:ext>
            </a:extLst>
          </p:cNvPr>
          <p:cNvSpPr>
            <a:spLocks noGrp="1"/>
          </p:cNvSpPr>
          <p:nvPr>
            <p:ph type="title"/>
          </p:nvPr>
        </p:nvSpPr>
        <p:spPr>
          <a:xfrm>
            <a:off x="395653" y="4424729"/>
            <a:ext cx="8354891" cy="697835"/>
          </a:xfrm>
        </p:spPr>
        <p:txBody>
          <a:bodyPr vert="horz" lIns="68580" tIns="34290" rIns="68580" bIns="34290" rtlCol="0" anchor="b">
            <a:normAutofit/>
          </a:bodyPr>
          <a:lstStyle/>
          <a:p>
            <a:pPr algn="ctr"/>
            <a:r>
              <a:rPr lang="en-US" sz="3450">
                <a:solidFill>
                  <a:srgbClr val="FFFFFF"/>
                </a:solidFill>
              </a:rPr>
              <a:t>Graphene and Biotechnology Literacy Lesson</a:t>
            </a:r>
          </a:p>
        </p:txBody>
      </p:sp>
      <p:pic>
        <p:nvPicPr>
          <p:cNvPr id="5" name="Content Placeholder 4">
            <a:extLst>
              <a:ext uri="{FF2B5EF4-FFF2-40B4-BE49-F238E27FC236}">
                <a16:creationId xmlns:a16="http://schemas.microsoft.com/office/drawing/2014/main" id="{5EFAFF5A-9EC2-402A-A585-05B076426D2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940" y="1929885"/>
            <a:ext cx="2998228" cy="3997637"/>
          </a:xfrm>
          <a:prstGeom prst="rect">
            <a:avLst/>
          </a:prstGeom>
        </p:spPr>
      </p:pic>
      <p:pic>
        <p:nvPicPr>
          <p:cNvPr id="7" name="Picture 6">
            <a:extLst>
              <a:ext uri="{FF2B5EF4-FFF2-40B4-BE49-F238E27FC236}">
                <a16:creationId xmlns:a16="http://schemas.microsoft.com/office/drawing/2014/main" id="{2407673B-AAD3-4FFE-87D1-9808A18BE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03907" y="2429590"/>
            <a:ext cx="3997637" cy="2998228"/>
          </a:xfrm>
          <a:prstGeom prst="rect">
            <a:avLst/>
          </a:prstGeom>
        </p:spPr>
      </p:pic>
      <p:sp>
        <p:nvSpPr>
          <p:cNvPr id="9" name="Title 1">
            <a:extLst>
              <a:ext uri="{FF2B5EF4-FFF2-40B4-BE49-F238E27FC236}">
                <a16:creationId xmlns:a16="http://schemas.microsoft.com/office/drawing/2014/main" id="{9FFD1D45-AEC7-4557-B8D5-088F37DBBBD4}"/>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Forest Products’ Innovations: Literacy and Research</a:t>
            </a:r>
          </a:p>
        </p:txBody>
      </p:sp>
    </p:spTree>
    <p:extLst>
      <p:ext uri="{BB962C8B-B14F-4D97-AF65-F5344CB8AC3E}">
        <p14:creationId xmlns:p14="http://schemas.microsoft.com/office/powerpoint/2010/main" val="2633735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6325-AE7A-4977-8A18-9A4867E5AE44}"/>
              </a:ext>
            </a:extLst>
          </p:cNvPr>
          <p:cNvSpPr>
            <a:spLocks noGrp="1"/>
          </p:cNvSpPr>
          <p:nvPr>
            <p:ph type="title"/>
          </p:nvPr>
        </p:nvSpPr>
        <p:spPr/>
        <p:txBody>
          <a:bodyPr/>
          <a:lstStyle/>
          <a:p>
            <a:r>
              <a:rPr lang="en-US" dirty="0"/>
              <a:t>New Biotechnology</a:t>
            </a:r>
          </a:p>
        </p:txBody>
      </p:sp>
      <p:sp>
        <p:nvSpPr>
          <p:cNvPr id="3" name="Content Placeholder 2">
            <a:extLst>
              <a:ext uri="{FF2B5EF4-FFF2-40B4-BE49-F238E27FC236}">
                <a16:creationId xmlns:a16="http://schemas.microsoft.com/office/drawing/2014/main" id="{A1E88155-A82D-42CA-AF64-DC7D33B7C8A5}"/>
              </a:ext>
            </a:extLst>
          </p:cNvPr>
          <p:cNvSpPr>
            <a:spLocks noGrp="1"/>
          </p:cNvSpPr>
          <p:nvPr>
            <p:ph idx="1"/>
          </p:nvPr>
        </p:nvSpPr>
        <p:spPr>
          <a:xfrm>
            <a:off x="628650" y="1371600"/>
            <a:ext cx="7886700" cy="4805363"/>
          </a:xfrm>
        </p:spPr>
        <p:txBody>
          <a:bodyPr>
            <a:normAutofit fontScale="70000" lnSpcReduction="20000"/>
          </a:bodyPr>
          <a:lstStyle/>
          <a:p>
            <a:pPr lvl="0"/>
            <a:r>
              <a:rPr lang="en-US" u="sng" dirty="0"/>
              <a:t>Biodegradable plastic made from 'tree glue' could be on shelves within five years.</a:t>
            </a:r>
          </a:p>
          <a:p>
            <a:pPr lvl="0"/>
            <a:r>
              <a:rPr lang="en-US" u="sng" dirty="0">
                <a:hlinkClick r:id="rId3">
                  <a:extLst>
                    <a:ext uri="{A12FA001-AC4F-418D-AE19-62706E023703}">
                      <ahyp:hlinkClr xmlns="" xmlns:ahyp="http://schemas.microsoft.com/office/drawing/2018/hyperlinkcolor" val="tx"/>
                    </a:ext>
                  </a:extLst>
                </a:hlinkClick>
              </a:rPr>
              <a:t>Cheap and scalable: New wood material prints large 3D objects</a:t>
            </a:r>
            <a:r>
              <a:rPr lang="en-US" u="sng" dirty="0"/>
              <a:t>.</a:t>
            </a:r>
          </a:p>
          <a:p>
            <a:pPr lvl="0"/>
            <a:r>
              <a:rPr lang="en-US" u="sng" dirty="0" err="1">
                <a:hlinkClick r:id="rId4">
                  <a:extLst>
                    <a:ext uri="{A12FA001-AC4F-418D-AE19-62706E023703}">
                      <ahyp:hlinkClr xmlns="" xmlns:ahyp="http://schemas.microsoft.com/office/drawing/2018/hyperlinkcolor" val="tx"/>
                    </a:ext>
                  </a:extLst>
                </a:hlinkClick>
              </a:rPr>
              <a:t>Nanowood</a:t>
            </a:r>
            <a:r>
              <a:rPr lang="en-US" u="sng" dirty="0">
                <a:hlinkClick r:id="rId4">
                  <a:extLst>
                    <a:ext uri="{A12FA001-AC4F-418D-AE19-62706E023703}">
                      <ahyp:hlinkClr xmlns="" xmlns:ahyp="http://schemas.microsoft.com/office/drawing/2018/hyperlinkcolor" val="tx"/>
                    </a:ext>
                  </a:extLst>
                </a:hlinkClick>
              </a:rPr>
              <a:t> – A New Insulator made from Wood may Edge Out Styrofoam</a:t>
            </a:r>
            <a:r>
              <a:rPr lang="en-US" u="sng" dirty="0"/>
              <a:t>.</a:t>
            </a:r>
          </a:p>
          <a:p>
            <a:pPr lvl="0"/>
            <a:r>
              <a:rPr lang="en-US" u="sng" dirty="0">
                <a:hlinkClick r:id="rId5">
                  <a:extLst>
                    <a:ext uri="{A12FA001-AC4F-418D-AE19-62706E023703}">
                      <ahyp:hlinkClr xmlns="" xmlns:ahyp="http://schemas.microsoft.com/office/drawing/2018/hyperlinkcolor" val="tx"/>
                    </a:ext>
                  </a:extLst>
                </a:hlinkClick>
              </a:rPr>
              <a:t>New wood nanofiber biomaterial steals strength record from spider silk</a:t>
            </a:r>
            <a:r>
              <a:rPr lang="en-US" u="sng" dirty="0"/>
              <a:t>. </a:t>
            </a:r>
          </a:p>
          <a:p>
            <a:pPr lvl="0"/>
            <a:r>
              <a:rPr lang="en-US" u="sng" dirty="0">
                <a:hlinkClick r:id="rId6">
                  <a:extLst>
                    <a:ext uri="{A12FA001-AC4F-418D-AE19-62706E023703}">
                      <ahyp:hlinkClr xmlns="" xmlns:ahyp="http://schemas.microsoft.com/office/drawing/2018/hyperlinkcolor" val="tx"/>
                    </a:ext>
                  </a:extLst>
                </a:hlinkClick>
              </a:rPr>
              <a:t>In a concrete jungle, one architect pushes for ‘plywood for giants’</a:t>
            </a:r>
            <a:r>
              <a:rPr lang="en-US" u="sng" dirty="0"/>
              <a:t>. </a:t>
            </a:r>
          </a:p>
          <a:p>
            <a:pPr lvl="0"/>
            <a:r>
              <a:rPr lang="en-US" u="sng" dirty="0"/>
              <a:t>Paper biomass to build lithium-sulfur batteries. </a:t>
            </a:r>
          </a:p>
          <a:p>
            <a:pPr lvl="0"/>
            <a:r>
              <a:rPr lang="en-US" u="sng" dirty="0">
                <a:hlinkClick r:id="rId7">
                  <a:extLst>
                    <a:ext uri="{A12FA001-AC4F-418D-AE19-62706E023703}">
                      <ahyp:hlinkClr xmlns="" xmlns:ahyp="http://schemas.microsoft.com/office/drawing/2018/hyperlinkcolor" val="tx"/>
                    </a:ext>
                  </a:extLst>
                </a:hlinkClick>
              </a:rPr>
              <a:t>Lumber’s lure: Thanks to physics, viable biofuel may grow in the woods</a:t>
            </a:r>
            <a:r>
              <a:rPr lang="en-US" u="sng" dirty="0"/>
              <a:t>. </a:t>
            </a:r>
          </a:p>
          <a:p>
            <a:pPr lvl="0"/>
            <a:r>
              <a:rPr lang="en-US" u="sng" dirty="0">
                <a:hlinkClick r:id="rId8">
                  <a:extLst>
                    <a:ext uri="{A12FA001-AC4F-418D-AE19-62706E023703}">
                      <ahyp:hlinkClr xmlns="" xmlns:ahyp="http://schemas.microsoft.com/office/drawing/2018/hyperlinkcolor" val="tx"/>
                    </a:ext>
                  </a:extLst>
                </a:hlinkClick>
              </a:rPr>
              <a:t>New technique strengthens building structures using wood waste</a:t>
            </a:r>
            <a:r>
              <a:rPr lang="en-US" u="sng" dirty="0"/>
              <a:t>.</a:t>
            </a:r>
          </a:p>
          <a:p>
            <a:pPr lvl="0"/>
            <a:r>
              <a:rPr lang="en-US" u="sng" dirty="0"/>
              <a:t>Wood to supercapacitors: Sustainable highly conductive electrode materials </a:t>
            </a:r>
            <a:r>
              <a:rPr lang="en-US" u="sng" dirty="0" err="1"/>
              <a:t>fom</a:t>
            </a:r>
            <a:r>
              <a:rPr lang="en-US" u="sng" dirty="0"/>
              <a:t> ultrathin carbon nanofiber aerogels derived from </a:t>
            </a:r>
            <a:r>
              <a:rPr lang="en-US" u="sng" dirty="0" err="1"/>
              <a:t>nanofibrillated</a:t>
            </a:r>
            <a:r>
              <a:rPr lang="en-US" u="sng" dirty="0"/>
              <a:t> cellulose.</a:t>
            </a:r>
          </a:p>
          <a:p>
            <a:pPr lvl="0"/>
            <a:r>
              <a:rPr lang="en-US" u="sng" dirty="0"/>
              <a:t>Wood to build human body parts—and other bio-innovations.</a:t>
            </a:r>
          </a:p>
        </p:txBody>
      </p:sp>
    </p:spTree>
    <p:extLst>
      <p:ext uri="{BB962C8B-B14F-4D97-AF65-F5344CB8AC3E}">
        <p14:creationId xmlns:p14="http://schemas.microsoft.com/office/powerpoint/2010/main" val="2274556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601E-11A5-4EEE-9390-C271E881D964}"/>
              </a:ext>
            </a:extLst>
          </p:cNvPr>
          <p:cNvSpPr>
            <a:spLocks noGrp="1"/>
          </p:cNvSpPr>
          <p:nvPr>
            <p:ph type="ctrTitle"/>
          </p:nvPr>
        </p:nvSpPr>
        <p:spPr>
          <a:xfrm>
            <a:off x="5059301" y="640081"/>
            <a:ext cx="3604638" cy="3637373"/>
          </a:xfrm>
          <a:noFill/>
        </p:spPr>
        <p:txBody>
          <a:bodyPr>
            <a:normAutofit/>
          </a:bodyPr>
          <a:lstStyle/>
          <a:p>
            <a:pPr algn="l"/>
            <a:r>
              <a:rPr lang="en-US"/>
              <a:t>Kit 1: Forest Health</a:t>
            </a:r>
          </a:p>
        </p:txBody>
      </p:sp>
      <p:pic>
        <p:nvPicPr>
          <p:cNvPr id="1028" name="Picture 4">
            <a:extLst>
              <a:ext uri="{FF2B5EF4-FFF2-40B4-BE49-F238E27FC236}">
                <a16:creationId xmlns:a16="http://schemas.microsoft.com/office/drawing/2014/main" id="{852F40A4-BED1-466A-8C6B-8B0ACBE3C3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4" r="2766"/>
          <a:stretch/>
        </p:blipFill>
        <p:spPr bwMode="auto">
          <a:xfrm>
            <a:off x="20" y="10"/>
            <a:ext cx="457922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38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E06A-C818-4373-88B8-EB5753948C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54482A-50AB-4DE3-AF3A-A5103073FD8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4EF883-8B2A-418B-BC4C-F1C88EAE9781}"/>
              </a:ext>
            </a:extLst>
          </p:cNvPr>
          <p:cNvPicPr>
            <a:picLocks noChangeAspect="1"/>
          </p:cNvPicPr>
          <p:nvPr/>
        </p:nvPicPr>
        <p:blipFill>
          <a:blip r:embed="rId2"/>
          <a:stretch>
            <a:fillRect/>
          </a:stretch>
        </p:blipFill>
        <p:spPr>
          <a:xfrm>
            <a:off x="0" y="372053"/>
            <a:ext cx="9144000" cy="5346173"/>
          </a:xfrm>
          <a:prstGeom prst="rect">
            <a:avLst/>
          </a:prstGeom>
        </p:spPr>
      </p:pic>
    </p:spTree>
    <p:extLst>
      <p:ext uri="{BB962C8B-B14F-4D97-AF65-F5344CB8AC3E}">
        <p14:creationId xmlns:p14="http://schemas.microsoft.com/office/powerpoint/2010/main" val="2919366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Content Placeholder 10">
            <a:extLst>
              <a:ext uri="{FF2B5EF4-FFF2-40B4-BE49-F238E27FC236}">
                <a16:creationId xmlns:a16="http://schemas.microsoft.com/office/drawing/2014/main" id="{8C191B61-253B-4093-8EBB-E9296A0FAE9B}"/>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4410" r="18837" b="-5"/>
          <a:stretch/>
        </p:blipFill>
        <p:spPr>
          <a:xfrm>
            <a:off x="4431459" y="299957"/>
            <a:ext cx="2275744" cy="227574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Picture 8">
            <a:extLst>
              <a:ext uri="{FF2B5EF4-FFF2-40B4-BE49-F238E27FC236}">
                <a16:creationId xmlns:a16="http://schemas.microsoft.com/office/drawing/2014/main" id="{0383F58D-B7DE-4F8F-A37D-74ED3C9B075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5924" r="6829" b="3"/>
          <a:stretch/>
        </p:blipFill>
        <p:spPr>
          <a:xfrm>
            <a:off x="3200401" y="2613120"/>
            <a:ext cx="3316388" cy="3316387"/>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a:extLst>
              <a:ext uri="{FF2B5EF4-FFF2-40B4-BE49-F238E27FC236}">
                <a16:creationId xmlns:a16="http://schemas.microsoft.com/office/drawing/2014/main" id="{F6A3D4A0-C16E-49C1-8DA3-18595A1F43D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5569" r="15009" b="-1"/>
          <a:stretch/>
        </p:blipFill>
        <p:spPr>
          <a:xfrm>
            <a:off x="1" y="1"/>
            <a:ext cx="4443799" cy="3776783"/>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2" name="Content Placeholder 4">
            <a:extLst>
              <a:ext uri="{FF2B5EF4-FFF2-40B4-BE49-F238E27FC236}">
                <a16:creationId xmlns:a16="http://schemas.microsoft.com/office/drawing/2014/main" id="{97CB36A5-A122-4E67-83C1-A19122AF725A}"/>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t="1050" r="3" b="34642"/>
          <a:stretch/>
        </p:blipFill>
        <p:spPr>
          <a:xfrm>
            <a:off x="-1" y="3905520"/>
            <a:ext cx="344058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33" name="Picture 32">
            <a:extLst>
              <a:ext uri="{FF2B5EF4-FFF2-40B4-BE49-F238E27FC236}">
                <a16:creationId xmlns:a16="http://schemas.microsoft.com/office/drawing/2014/main" id="{D198BA7A-A80E-4128-8A01-0F5D26B880F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5000"/>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D2394BEA-658A-41AE-9667-5F44BF0D692F}"/>
              </a:ext>
            </a:extLst>
          </p:cNvPr>
          <p:cNvSpPr>
            <a:spLocks noGrp="1"/>
          </p:cNvSpPr>
          <p:nvPr>
            <p:ph type="title"/>
          </p:nvPr>
        </p:nvSpPr>
        <p:spPr>
          <a:xfrm>
            <a:off x="5936572" y="4930870"/>
            <a:ext cx="3207428" cy="2587530"/>
          </a:xfrm>
        </p:spPr>
        <p:txBody>
          <a:bodyPr>
            <a:noAutofit/>
          </a:bodyPr>
          <a:lstStyle/>
          <a:p>
            <a:r>
              <a:rPr lang="en-US" sz="3600" dirty="0">
                <a:solidFill>
                  <a:srgbClr val="000000"/>
                </a:solidFill>
              </a:rPr>
              <a:t>Native Species</a:t>
            </a:r>
            <a:br>
              <a:rPr lang="en-US" sz="3600" dirty="0">
                <a:solidFill>
                  <a:srgbClr val="000000"/>
                </a:solidFill>
              </a:rPr>
            </a:br>
            <a:r>
              <a:rPr lang="en-US" sz="3600" dirty="0">
                <a:solidFill>
                  <a:srgbClr val="000000"/>
                </a:solidFill>
              </a:rPr>
              <a:t>Exotic Species</a:t>
            </a:r>
            <a:br>
              <a:rPr lang="en-US" sz="3600" dirty="0">
                <a:solidFill>
                  <a:srgbClr val="000000"/>
                </a:solidFill>
              </a:rPr>
            </a:br>
            <a:r>
              <a:rPr lang="en-US" sz="3600" dirty="0">
                <a:solidFill>
                  <a:srgbClr val="000000"/>
                </a:solidFill>
              </a:rPr>
              <a:t>Invasive Species</a:t>
            </a:r>
          </a:p>
        </p:txBody>
      </p:sp>
    </p:spTree>
    <p:extLst>
      <p:ext uri="{BB962C8B-B14F-4D97-AF65-F5344CB8AC3E}">
        <p14:creationId xmlns:p14="http://schemas.microsoft.com/office/powerpoint/2010/main" val="808173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body" idx="1"/>
          </p:nvPr>
        </p:nvSpPr>
        <p:spPr>
          <a:xfrm>
            <a:off x="4760685" y="1650322"/>
            <a:ext cx="4123778" cy="43820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en-US" sz="2400" b="0" i="0" u="none" strike="noStrike" cap="none">
                <a:solidFill>
                  <a:schemeClr val="dk1"/>
                </a:solidFill>
                <a:latin typeface="Calibri"/>
                <a:ea typeface="Calibri"/>
                <a:cs typeface="Calibri"/>
                <a:sym typeface="Calibri"/>
              </a:rPr>
              <a:t>Created in 1990, the WCEE envisions an actively engaged, educated population who create and maintain sustainable human and natural communities.</a:t>
            </a:r>
            <a:endParaRPr/>
          </a:p>
          <a:p>
            <a:pPr marL="0" marR="0" lvl="0" indent="0" algn="l" rtl="0">
              <a:lnSpc>
                <a:spcPct val="90000"/>
              </a:lnSpc>
              <a:spcBef>
                <a:spcPts val="100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r>
              <a:rPr lang="en-US" sz="2400" b="0" i="0" u="none" strike="noStrike" cap="none">
                <a:solidFill>
                  <a:schemeClr val="dk1"/>
                </a:solidFill>
                <a:latin typeface="Calibri"/>
                <a:ea typeface="Calibri"/>
                <a:cs typeface="Calibri"/>
                <a:sym typeface="Calibri"/>
              </a:rPr>
              <a:t>Mission: Provide leadership and resources to advance education for sustainable human and natural communities.</a:t>
            </a:r>
            <a:endParaRPr/>
          </a:p>
        </p:txBody>
      </p:sp>
      <p:sp>
        <p:nvSpPr>
          <p:cNvPr id="106" name="Google Shape;106;p15"/>
          <p:cNvSpPr txBox="1">
            <a:spLocks noGrp="1"/>
          </p:cNvSpPr>
          <p:nvPr>
            <p:ph type="title"/>
          </p:nvPr>
        </p:nvSpPr>
        <p:spPr>
          <a:xfrm>
            <a:off x="4760684" y="365127"/>
            <a:ext cx="4123779" cy="6254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About the WCEE</a:t>
            </a:r>
            <a:endParaRPr sz="4400" b="0" i="0" u="none" strike="noStrike" cap="none">
              <a:solidFill>
                <a:schemeClr val="dk1"/>
              </a:solidFill>
              <a:latin typeface="Calibri"/>
              <a:ea typeface="Calibri"/>
              <a:cs typeface="Calibri"/>
              <a:sym typeface="Calibri"/>
            </a:endParaRPr>
          </a:p>
        </p:txBody>
      </p:sp>
      <p:cxnSp>
        <p:nvCxnSpPr>
          <p:cNvPr id="108" name="Google Shape;108;p15"/>
          <p:cNvCxnSpPr/>
          <p:nvPr/>
        </p:nvCxnSpPr>
        <p:spPr>
          <a:xfrm>
            <a:off x="4630056" y="1208311"/>
            <a:ext cx="4513944" cy="0"/>
          </a:xfrm>
          <a:prstGeom prst="straightConnector1">
            <a:avLst/>
          </a:prstGeom>
          <a:noFill/>
          <a:ln w="38100" cap="flat" cmpd="sng">
            <a:solidFill>
              <a:srgbClr val="623F99"/>
            </a:solidFill>
            <a:prstDash val="solid"/>
            <a:miter lim="800000"/>
            <a:headEnd type="none" w="sm" len="sm"/>
            <a:tailEnd type="none" w="sm" len="sm"/>
          </a:ln>
        </p:spPr>
      </p:cxnSp>
      <p:pic>
        <p:nvPicPr>
          <p:cNvPr id="6" name="Picture 5">
            <a:extLst>
              <a:ext uri="{FF2B5EF4-FFF2-40B4-BE49-F238E27FC236}">
                <a16:creationId xmlns:a16="http://schemas.microsoft.com/office/drawing/2014/main" id="{5B8C078A-8675-4609-8152-FDA09A41F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37" y="365127"/>
            <a:ext cx="4139293" cy="551905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96AA-C913-4FC9-8C4A-79E81BC3EA62}"/>
              </a:ext>
            </a:extLst>
          </p:cNvPr>
          <p:cNvSpPr>
            <a:spLocks noGrp="1"/>
          </p:cNvSpPr>
          <p:nvPr>
            <p:ph type="title"/>
          </p:nvPr>
        </p:nvSpPr>
        <p:spPr/>
        <p:txBody>
          <a:bodyPr/>
          <a:lstStyle/>
          <a:p>
            <a:r>
              <a:rPr lang="en-US" dirty="0"/>
              <a:t>Kit 3: Forestry Education</a:t>
            </a:r>
          </a:p>
        </p:txBody>
      </p:sp>
      <p:pic>
        <p:nvPicPr>
          <p:cNvPr id="4" name="Picture 2">
            <a:extLst>
              <a:ext uri="{FF2B5EF4-FFF2-40B4-BE49-F238E27FC236}">
                <a16:creationId xmlns:a16="http://schemas.microsoft.com/office/drawing/2014/main" id="{7CF0A143-3FCE-4260-83F1-F6ECACFC9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65" y="1796815"/>
            <a:ext cx="4832176" cy="3264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18E572-208A-4186-AE97-566AE8CAF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229" y="1169085"/>
            <a:ext cx="3380509" cy="2535382"/>
          </a:xfrm>
          <a:prstGeom prst="rect">
            <a:avLst/>
          </a:prstGeom>
        </p:spPr>
      </p:pic>
      <p:pic>
        <p:nvPicPr>
          <p:cNvPr id="9" name="Picture 8">
            <a:extLst>
              <a:ext uri="{FF2B5EF4-FFF2-40B4-BE49-F238E27FC236}">
                <a16:creationId xmlns:a16="http://schemas.microsoft.com/office/drawing/2014/main" id="{B1E2DF4F-E880-4BF9-ABA7-BB28E8212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4228" y="3704466"/>
            <a:ext cx="3709677" cy="2088139"/>
          </a:xfrm>
          <a:prstGeom prst="rect">
            <a:avLst/>
          </a:prstGeom>
        </p:spPr>
      </p:pic>
    </p:spTree>
    <p:extLst>
      <p:ext uri="{BB962C8B-B14F-4D97-AF65-F5344CB8AC3E}">
        <p14:creationId xmlns:p14="http://schemas.microsoft.com/office/powerpoint/2010/main" val="2611227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66DC-1078-4281-A520-D9B906ED7DC9}"/>
              </a:ext>
            </a:extLst>
          </p:cNvPr>
          <p:cNvSpPr>
            <a:spLocks noGrp="1"/>
          </p:cNvSpPr>
          <p:nvPr>
            <p:ph type="title"/>
          </p:nvPr>
        </p:nvSpPr>
        <p:spPr/>
        <p:txBody>
          <a:bodyPr/>
          <a:lstStyle/>
          <a:p>
            <a:r>
              <a:rPr lang="en-US" dirty="0"/>
              <a:t>Eleven Locations in WI</a:t>
            </a:r>
          </a:p>
        </p:txBody>
      </p:sp>
      <p:sp>
        <p:nvSpPr>
          <p:cNvPr id="3" name="Content Placeholder 2">
            <a:extLst>
              <a:ext uri="{FF2B5EF4-FFF2-40B4-BE49-F238E27FC236}">
                <a16:creationId xmlns:a16="http://schemas.microsoft.com/office/drawing/2014/main" id="{FFA6F296-3B2A-46B3-A58C-CF88C5FB81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8A5C0A8-0B33-4AE8-92BD-E620EDAEF77C}"/>
              </a:ext>
            </a:extLst>
          </p:cNvPr>
          <p:cNvPicPr>
            <a:picLocks noChangeAspect="1"/>
          </p:cNvPicPr>
          <p:nvPr/>
        </p:nvPicPr>
        <p:blipFill>
          <a:blip r:embed="rId2"/>
          <a:stretch>
            <a:fillRect/>
          </a:stretch>
        </p:blipFill>
        <p:spPr>
          <a:xfrm>
            <a:off x="0" y="1037705"/>
            <a:ext cx="9144000" cy="4782589"/>
          </a:xfrm>
          <a:prstGeom prst="rect">
            <a:avLst/>
          </a:prstGeom>
        </p:spPr>
      </p:pic>
    </p:spTree>
    <p:extLst>
      <p:ext uri="{BB962C8B-B14F-4D97-AF65-F5344CB8AC3E}">
        <p14:creationId xmlns:p14="http://schemas.microsoft.com/office/powerpoint/2010/main" val="3776665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70E7-B51A-4026-9532-8490F8058DB3}"/>
              </a:ext>
            </a:extLst>
          </p:cNvPr>
          <p:cNvSpPr>
            <a:spLocks noGrp="1"/>
          </p:cNvSpPr>
          <p:nvPr>
            <p:ph type="title"/>
          </p:nvPr>
        </p:nvSpPr>
        <p:spPr/>
        <p:txBody>
          <a:bodyPr/>
          <a:lstStyle/>
          <a:p>
            <a:r>
              <a:rPr lang="en-US" dirty="0"/>
              <a:t>LEAF Tree Measurement Tutorial</a:t>
            </a:r>
          </a:p>
        </p:txBody>
      </p:sp>
      <p:pic>
        <p:nvPicPr>
          <p:cNvPr id="4" name="Online Media 3" title="Tree Measurement: A LEAF Program Tutorial Video">
            <a:hlinkClick r:id="" action="ppaction://media"/>
            <a:extLst>
              <a:ext uri="{FF2B5EF4-FFF2-40B4-BE49-F238E27FC236}">
                <a16:creationId xmlns:a16="http://schemas.microsoft.com/office/drawing/2014/main" id="{3F147D83-D0E1-43CC-9E7B-60E705F6FB67}"/>
              </a:ext>
            </a:extLst>
          </p:cNvPr>
          <p:cNvPicPr>
            <a:picLocks noGrp="1" noRot="1" noChangeAspect="1"/>
          </p:cNvPicPr>
          <p:nvPr>
            <p:ph idx="1"/>
            <a:videoFile r:link="rId1"/>
          </p:nvPr>
        </p:nvPicPr>
        <p:blipFill>
          <a:blip r:embed="rId3"/>
          <a:stretch>
            <a:fillRect/>
          </a:stretch>
        </p:blipFill>
        <p:spPr>
          <a:xfrm>
            <a:off x="96982" y="1084984"/>
            <a:ext cx="8951576" cy="5035261"/>
          </a:xfrm>
          <a:prstGeom prst="rect">
            <a:avLst/>
          </a:prstGeom>
        </p:spPr>
      </p:pic>
    </p:spTree>
    <p:extLst>
      <p:ext uri="{BB962C8B-B14F-4D97-AF65-F5344CB8AC3E}">
        <p14:creationId xmlns:p14="http://schemas.microsoft.com/office/powerpoint/2010/main" val="1161024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Hands-On Resources Just for You!</a:t>
            </a:r>
          </a:p>
        </p:txBody>
      </p:sp>
      <p:cxnSp>
        <p:nvCxnSpPr>
          <p:cNvPr id="4" name="Straight Connector 3"/>
          <p:cNvCxnSpPr/>
          <p:nvPr/>
        </p:nvCxnSpPr>
        <p:spPr>
          <a:xfrm flipV="1">
            <a:off x="0" y="1208311"/>
            <a:ext cx="9144000" cy="39918"/>
          </a:xfrm>
          <a:prstGeom prst="line">
            <a:avLst/>
          </a:prstGeom>
          <a:ln w="38100">
            <a:solidFill>
              <a:srgbClr val="623F99"/>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43400" y="1358900"/>
            <a:ext cx="4356100" cy="1569660"/>
          </a:xfrm>
          <a:prstGeom prst="rect">
            <a:avLst/>
          </a:prstGeom>
          <a:noFill/>
        </p:spPr>
        <p:txBody>
          <a:bodyPr wrap="square" rtlCol="0">
            <a:spAutoFit/>
          </a:bodyPr>
          <a:lstStyle/>
          <a:p>
            <a:pPr marL="285750" indent="-285750">
              <a:buFontTx/>
              <a:buChar char="-"/>
            </a:pPr>
            <a:r>
              <a:rPr lang="en-US" sz="2400" dirty="0"/>
              <a:t>30+ Kits and Trunks Available</a:t>
            </a:r>
          </a:p>
          <a:p>
            <a:pPr marL="285750" indent="-285750">
              <a:buFontTx/>
              <a:buChar char="-"/>
            </a:pPr>
            <a:r>
              <a:rPr lang="en-US" sz="2400" dirty="0"/>
              <a:t>Ready to go</a:t>
            </a:r>
          </a:p>
          <a:p>
            <a:pPr marL="285750" indent="-285750">
              <a:buFontTx/>
              <a:buChar char="-"/>
            </a:pPr>
            <a:r>
              <a:rPr lang="en-US" sz="2400" dirty="0"/>
              <a:t>Most can ship (share shipping costs)</a:t>
            </a:r>
          </a:p>
        </p:txBody>
      </p:sp>
      <p:sp>
        <p:nvSpPr>
          <p:cNvPr id="8" name="TextBox 7"/>
          <p:cNvSpPr txBox="1"/>
          <p:nvPr/>
        </p:nvSpPr>
        <p:spPr>
          <a:xfrm>
            <a:off x="6299184" y="5499100"/>
            <a:ext cx="2508272" cy="353943"/>
          </a:xfrm>
          <a:prstGeom prst="rect">
            <a:avLst/>
          </a:prstGeom>
          <a:noFill/>
        </p:spPr>
        <p:txBody>
          <a:bodyPr wrap="square" rtlCol="0">
            <a:spAutoFit/>
          </a:bodyPr>
          <a:lstStyle/>
          <a:p>
            <a:r>
              <a:rPr lang="en-US" sz="1700" dirty="0"/>
              <a:t>LEAF K-1 Lesson Guide Kit </a:t>
            </a:r>
          </a:p>
        </p:txBody>
      </p:sp>
      <p:sp>
        <p:nvSpPr>
          <p:cNvPr id="9" name="Rectangle 8"/>
          <p:cNvSpPr/>
          <p:nvPr/>
        </p:nvSpPr>
        <p:spPr>
          <a:xfrm>
            <a:off x="504817" y="5344411"/>
            <a:ext cx="2964346" cy="830997"/>
          </a:xfrm>
          <a:prstGeom prst="rect">
            <a:avLst/>
          </a:prstGeom>
        </p:spPr>
        <p:txBody>
          <a:bodyPr wrap="square">
            <a:spAutoFit/>
          </a:bodyPr>
          <a:lstStyle/>
          <a:p>
            <a:r>
              <a:rPr lang="en-US" dirty="0"/>
              <a:t>Forest Health Kit   </a:t>
            </a:r>
          </a:p>
          <a:p>
            <a:r>
              <a:rPr lang="en-US" dirty="0"/>
              <a:t>			      Forestry Kit </a:t>
            </a:r>
          </a:p>
          <a:p>
            <a:r>
              <a:rPr lang="en-US" sz="1200" i="1" dirty="0"/>
              <a:t>         (11 kits each throughout the state)</a:t>
            </a:r>
          </a:p>
        </p:txBody>
      </p:sp>
      <p:pic>
        <p:nvPicPr>
          <p:cNvPr id="18" name="Picture 17">
            <a:extLst>
              <a:ext uri="{FF2B5EF4-FFF2-40B4-BE49-F238E27FC236}">
                <a16:creationId xmlns:a16="http://schemas.microsoft.com/office/drawing/2014/main" id="{EF7DD678-7319-4A7F-9C61-A3A736C70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4" t="17619" r="4892" b="8457"/>
          <a:stretch/>
        </p:blipFill>
        <p:spPr>
          <a:xfrm>
            <a:off x="486608" y="1590933"/>
            <a:ext cx="3305373" cy="3676134"/>
          </a:xfrm>
          <a:prstGeom prst="rect">
            <a:avLst/>
          </a:prstGeom>
          <a:ln>
            <a:solidFill>
              <a:schemeClr val="accent4"/>
            </a:solidFill>
          </a:ln>
        </p:spPr>
      </p:pic>
      <p:pic>
        <p:nvPicPr>
          <p:cNvPr id="22" name="Picture 21">
            <a:extLst>
              <a:ext uri="{FF2B5EF4-FFF2-40B4-BE49-F238E27FC236}">
                <a16:creationId xmlns:a16="http://schemas.microsoft.com/office/drawing/2014/main" id="{8DB0060A-CBEC-4062-80EC-1110D9EB28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88" t="15279" r="5553" b="8816"/>
          <a:stretch/>
        </p:blipFill>
        <p:spPr>
          <a:xfrm>
            <a:off x="4572000" y="2919603"/>
            <a:ext cx="4070364" cy="2564455"/>
          </a:xfrm>
          <a:prstGeom prst="rect">
            <a:avLst/>
          </a:prstGeom>
          <a:ln>
            <a:solidFill>
              <a:schemeClr val="accent4"/>
            </a:solidFill>
          </a:ln>
        </p:spPr>
      </p:pic>
      <p:pic>
        <p:nvPicPr>
          <p:cNvPr id="27" name="Picture 26">
            <a:extLst>
              <a:ext uri="{FF2B5EF4-FFF2-40B4-BE49-F238E27FC236}">
                <a16:creationId xmlns:a16="http://schemas.microsoft.com/office/drawing/2014/main" id="{68B8FDCA-AF75-4EBE-8DC8-3CDCF5521057}"/>
              </a:ext>
            </a:extLst>
          </p:cNvPr>
          <p:cNvPicPr>
            <a:picLocks noChangeAspect="1"/>
          </p:cNvPicPr>
          <p:nvPr/>
        </p:nvPicPr>
        <p:blipFill rotWithShape="1">
          <a:blip r:embed="rId5">
            <a:extLst>
              <a:ext uri="{28A0092B-C50C-407E-A947-70E740481C1C}">
                <a14:useLocalDpi xmlns:a14="http://schemas.microsoft.com/office/drawing/2010/main" val="0"/>
              </a:ext>
            </a:extLst>
          </a:blip>
          <a:srcRect l="6655" r="4927" b="3570"/>
          <a:stretch/>
        </p:blipFill>
        <p:spPr>
          <a:xfrm>
            <a:off x="3469163" y="4175045"/>
            <a:ext cx="1709057" cy="1833870"/>
          </a:xfrm>
          <a:prstGeom prst="rect">
            <a:avLst/>
          </a:prstGeom>
          <a:ln>
            <a:solidFill>
              <a:schemeClr val="accent4"/>
            </a:solidFill>
          </a:ln>
        </p:spPr>
      </p:pic>
    </p:spTree>
    <p:extLst>
      <p:ext uri="{BB962C8B-B14F-4D97-AF65-F5344CB8AC3E}">
        <p14:creationId xmlns:p14="http://schemas.microsoft.com/office/powerpoint/2010/main" val="735962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opportunities?</a:t>
            </a:r>
          </a:p>
        </p:txBody>
      </p:sp>
      <p:pic>
        <p:nvPicPr>
          <p:cNvPr id="4" name="Picture 3">
            <a:hlinkClick r:id="rId3"/>
          </p:cNvPr>
          <p:cNvPicPr>
            <a:picLocks noChangeAspect="1"/>
          </p:cNvPicPr>
          <p:nvPr/>
        </p:nvPicPr>
        <p:blipFill rotWithShape="1">
          <a:blip r:embed="rId4"/>
          <a:srcRect l="56391" t="6137" r="2349" b="5048"/>
          <a:stretch/>
        </p:blipFill>
        <p:spPr>
          <a:xfrm>
            <a:off x="4212771" y="1812643"/>
            <a:ext cx="4450827" cy="3546753"/>
          </a:xfrm>
          <a:prstGeom prst="rect">
            <a:avLst/>
          </a:prstGeom>
          <a:ln>
            <a:solidFill>
              <a:schemeClr val="tx1"/>
            </a:solidFill>
          </a:ln>
        </p:spPr>
      </p:pic>
      <p:sp>
        <p:nvSpPr>
          <p:cNvPr id="5" name="Content Placeholder 4"/>
          <p:cNvSpPr>
            <a:spLocks noGrp="1"/>
          </p:cNvSpPr>
          <p:nvPr>
            <p:ph idx="1"/>
          </p:nvPr>
        </p:nvSpPr>
        <p:spPr>
          <a:xfrm>
            <a:off x="1280181" y="1620948"/>
            <a:ext cx="2661808" cy="912926"/>
          </a:xfrm>
          <a:solidFill>
            <a:srgbClr val="623F99"/>
          </a:solidFill>
        </p:spPr>
        <p:txBody>
          <a:bodyPr/>
          <a:lstStyle/>
          <a:p>
            <a:pPr marL="0" indent="0">
              <a:buNone/>
            </a:pPr>
            <a:r>
              <a:rPr lang="en-US" dirty="0">
                <a:solidFill>
                  <a:schemeClr val="bg1"/>
                </a:solidFill>
              </a:rPr>
              <a:t>WCEE PD Calendar Online</a:t>
            </a:r>
          </a:p>
        </p:txBody>
      </p:sp>
      <p:cxnSp>
        <p:nvCxnSpPr>
          <p:cNvPr id="6" name="Straight Connector 5"/>
          <p:cNvCxnSpPr/>
          <p:nvPr/>
        </p:nvCxnSpPr>
        <p:spPr>
          <a:xfrm flipV="1">
            <a:off x="0" y="1208311"/>
            <a:ext cx="9144000" cy="39918"/>
          </a:xfrm>
          <a:prstGeom prst="line">
            <a:avLst/>
          </a:prstGeom>
          <a:ln w="38100">
            <a:solidFill>
              <a:srgbClr val="623F9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1EA924F-247F-4901-B188-2A8F868E42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8" r="11799" b="-3"/>
          <a:stretch/>
        </p:blipFill>
        <p:spPr>
          <a:xfrm>
            <a:off x="517071" y="2731070"/>
            <a:ext cx="3424918" cy="3186113"/>
          </a:xfrm>
          <a:prstGeom prst="rect">
            <a:avLst/>
          </a:prstGeom>
        </p:spPr>
      </p:pic>
    </p:spTree>
    <p:extLst>
      <p:ext uri="{BB962C8B-B14F-4D97-AF65-F5344CB8AC3E}">
        <p14:creationId xmlns:p14="http://schemas.microsoft.com/office/powerpoint/2010/main" val="1474355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8" y="274638"/>
            <a:ext cx="9153528" cy="598148"/>
            <a:chOff x="-4764" y="457200"/>
            <a:chExt cx="9153528" cy="598148"/>
          </a:xfrm>
        </p:grpSpPr>
        <p:sp>
          <p:nvSpPr>
            <p:cNvPr id="10" name="Rectangle 9"/>
            <p:cNvSpPr/>
            <p:nvPr/>
          </p:nvSpPr>
          <p:spPr>
            <a:xfrm>
              <a:off x="0" y="457200"/>
              <a:ext cx="9144000" cy="598148"/>
            </a:xfrm>
            <a:prstGeom prst="rect">
              <a:avLst/>
            </a:prstGeom>
            <a:solidFill>
              <a:srgbClr val="4D2FA1"/>
            </a:solidFill>
            <a:ln>
              <a:solidFill>
                <a:srgbClr val="4D2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764" y="457200"/>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055348"/>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29841" y="306758"/>
            <a:ext cx="7886700" cy="1325563"/>
          </a:xfrm>
        </p:spPr>
        <p:txBody>
          <a:bodyPr>
            <a:normAutofit/>
          </a:bodyPr>
          <a:lstStyle/>
          <a:p>
            <a:r>
              <a:rPr lang="en-US" sz="4000" b="1" dirty="0">
                <a:solidFill>
                  <a:schemeClr val="bg1"/>
                </a:solidFill>
                <a:effectLst>
                  <a:outerShdw blurRad="38100" dist="38100" dir="2700000" algn="tl">
                    <a:srgbClr val="000000">
                      <a:alpha val="43137"/>
                    </a:srgbClr>
                  </a:outerShdw>
                </a:effectLst>
              </a:rPr>
              <a:t>What’s next?</a:t>
            </a:r>
          </a:p>
        </p:txBody>
      </p:sp>
      <p:sp>
        <p:nvSpPr>
          <p:cNvPr id="7" name="Text Placeholder 6">
            <a:extLst>
              <a:ext uri="{FF2B5EF4-FFF2-40B4-BE49-F238E27FC236}">
                <a16:creationId xmlns:a16="http://schemas.microsoft.com/office/drawing/2014/main" id="{492006BF-BF13-4816-9613-FF7EFA1818A7}"/>
              </a:ext>
            </a:extLst>
          </p:cNvPr>
          <p:cNvSpPr>
            <a:spLocks noGrp="1"/>
          </p:cNvSpPr>
          <p:nvPr>
            <p:ph type="body" idx="1"/>
          </p:nvPr>
        </p:nvSpPr>
        <p:spPr>
          <a:xfrm>
            <a:off x="773147" y="4248387"/>
            <a:ext cx="2826087" cy="823912"/>
          </a:xfrm>
        </p:spPr>
        <p:txBody>
          <a:bodyPr/>
          <a:lstStyle/>
          <a:p>
            <a:r>
              <a:rPr lang="en-US" sz="2800" dirty="0"/>
              <a:t>Forest Products</a:t>
            </a:r>
          </a:p>
          <a:p>
            <a:r>
              <a:rPr lang="en-US" dirty="0"/>
              <a:t> </a:t>
            </a:r>
          </a:p>
        </p:txBody>
      </p:sp>
      <p:pic>
        <p:nvPicPr>
          <p:cNvPr id="4" name="Content Placeholder 3">
            <a:extLst>
              <a:ext uri="{FF2B5EF4-FFF2-40B4-BE49-F238E27FC236}">
                <a16:creationId xmlns:a16="http://schemas.microsoft.com/office/drawing/2014/main" id="{5F560313-BE89-42AE-B4B8-FBAFEDDCD1F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7165"/>
          <a:stretch/>
        </p:blipFill>
        <p:spPr>
          <a:xfrm>
            <a:off x="128634" y="1167321"/>
            <a:ext cx="4293717" cy="2989566"/>
          </a:xfrm>
        </p:spPr>
      </p:pic>
      <p:sp>
        <p:nvSpPr>
          <p:cNvPr id="15" name="Text Placeholder 14">
            <a:extLst>
              <a:ext uri="{FF2B5EF4-FFF2-40B4-BE49-F238E27FC236}">
                <a16:creationId xmlns:a16="http://schemas.microsoft.com/office/drawing/2014/main" id="{FD3991CB-D873-40FE-B861-17CC044245E7}"/>
              </a:ext>
            </a:extLst>
          </p:cNvPr>
          <p:cNvSpPr>
            <a:spLocks noGrp="1"/>
          </p:cNvSpPr>
          <p:nvPr>
            <p:ph type="body" sz="quarter" idx="3"/>
          </p:nvPr>
        </p:nvSpPr>
        <p:spPr>
          <a:xfrm>
            <a:off x="5095806" y="5060185"/>
            <a:ext cx="4043430" cy="896643"/>
          </a:xfrm>
        </p:spPr>
        <p:txBody>
          <a:bodyPr/>
          <a:lstStyle/>
          <a:p>
            <a:r>
              <a:rPr lang="en-US" dirty="0"/>
              <a:t>Urban Forestry – </a:t>
            </a:r>
          </a:p>
          <a:p>
            <a:r>
              <a:rPr lang="en-US" dirty="0"/>
              <a:t>Community Tree Map</a:t>
            </a:r>
          </a:p>
        </p:txBody>
      </p:sp>
      <p:pic>
        <p:nvPicPr>
          <p:cNvPr id="18" name="Content Placeholder 17">
            <a:extLst>
              <a:ext uri="{FF2B5EF4-FFF2-40B4-BE49-F238E27FC236}">
                <a16:creationId xmlns:a16="http://schemas.microsoft.com/office/drawing/2014/main" id="{CC087591-5C0B-4170-80C7-6474C1918CF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514973" y="2230469"/>
            <a:ext cx="4521490" cy="2723788"/>
          </a:xfrm>
        </p:spPr>
      </p:pic>
    </p:spTree>
    <p:extLst>
      <p:ext uri="{BB962C8B-B14F-4D97-AF65-F5344CB8AC3E}">
        <p14:creationId xmlns:p14="http://schemas.microsoft.com/office/powerpoint/2010/main" val="2187241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252998" y="388992"/>
            <a:ext cx="8449938" cy="625474"/>
          </a:xfrm>
        </p:spPr>
        <p:txBody>
          <a:bodyPr/>
          <a:lstStyle/>
          <a:p>
            <a:pPr algn="ctr"/>
            <a:r>
              <a:rPr lang="en-US" dirty="0"/>
              <a:t>Stay Connected</a:t>
            </a:r>
          </a:p>
        </p:txBody>
      </p:sp>
      <p:cxnSp>
        <p:nvCxnSpPr>
          <p:cNvPr id="19" name="Straight Connector 18"/>
          <p:cNvCxnSpPr/>
          <p:nvPr/>
        </p:nvCxnSpPr>
        <p:spPr>
          <a:xfrm flipV="1">
            <a:off x="0" y="1160774"/>
            <a:ext cx="9144000" cy="90587"/>
          </a:xfrm>
          <a:prstGeom prst="line">
            <a:avLst/>
          </a:prstGeom>
          <a:ln w="38100">
            <a:solidFill>
              <a:srgbClr val="623F99"/>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810920" y="1910818"/>
            <a:ext cx="8333080" cy="39090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dirty="0"/>
              <a:t>www.leafprogram.org</a:t>
            </a:r>
          </a:p>
          <a:p>
            <a:pPr marL="0" indent="0">
              <a:buNone/>
            </a:pPr>
            <a:endParaRPr lang="en-US" sz="800" dirty="0"/>
          </a:p>
          <a:p>
            <a:pPr marL="0" indent="0">
              <a:buNone/>
            </a:pPr>
            <a:r>
              <a:rPr lang="en-US" sz="2400" dirty="0"/>
              <a:t>Twitter - </a:t>
            </a:r>
            <a:r>
              <a:rPr lang="en-US" sz="2400" u="sng" dirty="0">
                <a:hlinkClick r:id="rId3"/>
              </a:rPr>
              <a:t>@</a:t>
            </a:r>
            <a:r>
              <a:rPr lang="en-US" sz="2400" u="sng" dirty="0" err="1">
                <a:hlinkClick r:id="rId3"/>
              </a:rPr>
              <a:t>WCEEStaff</a:t>
            </a:r>
            <a:r>
              <a:rPr lang="en-US" sz="2400" dirty="0"/>
              <a:t> and </a:t>
            </a:r>
            <a:r>
              <a:rPr lang="en-US" sz="2400" dirty="0">
                <a:hlinkClick r:id="rId4"/>
              </a:rPr>
              <a:t>@LEAF_K12_Forest</a:t>
            </a:r>
            <a:endParaRPr lang="en-US" sz="2400" dirty="0"/>
          </a:p>
          <a:p>
            <a:pPr marL="0" indent="0">
              <a:buNone/>
            </a:pPr>
            <a:endParaRPr lang="en-US" sz="2400" u="sng" dirty="0">
              <a:hlinkClick r:id="" action="ppaction://noaction"/>
            </a:endParaRPr>
          </a:p>
          <a:p>
            <a:pPr marL="0" indent="0">
              <a:buNone/>
            </a:pPr>
            <a:r>
              <a:rPr lang="en-US" sz="2400" u="sng" dirty="0">
                <a:hlinkClick r:id="" action="ppaction://noaction"/>
              </a:rPr>
              <a:t>www.facebook.com/wicenterforee</a:t>
            </a:r>
            <a:r>
              <a:rPr lang="en-US" sz="2400" u="sng" dirty="0"/>
              <a:t> </a:t>
            </a:r>
            <a:r>
              <a:rPr lang="en-US" sz="2400" dirty="0"/>
              <a:t>&amp; </a:t>
            </a:r>
            <a:r>
              <a:rPr lang="en-US" sz="2400" dirty="0">
                <a:hlinkClick r:id="rId5"/>
              </a:rPr>
              <a:t>@UWSPCNRLEAF </a:t>
            </a:r>
            <a:endParaRPr lang="en-US" sz="2400" dirty="0"/>
          </a:p>
          <a:p>
            <a:pPr marL="0" indent="0">
              <a:buNone/>
            </a:pPr>
            <a:endParaRPr lang="en-US" sz="800" b="1" u="sng" dirty="0"/>
          </a:p>
          <a:p>
            <a:pPr marL="0" indent="0">
              <a:buNone/>
            </a:pPr>
            <a:r>
              <a:rPr lang="en-US" sz="2400" b="1" dirty="0">
                <a:solidFill>
                  <a:schemeClr val="accent5"/>
                </a:solidFill>
              </a:rPr>
              <a:t>leaf@uwsp.edu</a:t>
            </a:r>
          </a:p>
          <a:p>
            <a:pPr marL="0" indent="0">
              <a:buNone/>
            </a:pPr>
            <a:endParaRPr lang="en-US" sz="800" b="1" dirty="0"/>
          </a:p>
          <a:p>
            <a:pPr marL="0" indent="0">
              <a:buNone/>
            </a:pPr>
            <a:r>
              <a:rPr lang="en-US" sz="2400" b="1" dirty="0"/>
              <a:t/>
            </a:r>
            <a:br>
              <a:rPr lang="en-US" sz="2400" b="1" dirty="0"/>
            </a:br>
            <a:r>
              <a:rPr lang="en-US" sz="2400" b="1" dirty="0"/>
              <a:t>715-346-4956</a:t>
            </a:r>
          </a:p>
        </p:txBody>
      </p:sp>
      <p:pic>
        <p:nvPicPr>
          <p:cNvPr id="10" name="Shape 195" descr="TwitterLogo_#55acee.png"/>
          <p:cNvPicPr preferRelativeResize="0"/>
          <p:nvPr/>
        </p:nvPicPr>
        <p:blipFill>
          <a:blip r:embed="rId6">
            <a:alphaModFix/>
          </a:blip>
          <a:stretch>
            <a:fillRect/>
          </a:stretch>
        </p:blipFill>
        <p:spPr>
          <a:xfrm>
            <a:off x="29626" y="2298508"/>
            <a:ext cx="942598" cy="942598"/>
          </a:xfrm>
          <a:prstGeom prst="rect">
            <a:avLst/>
          </a:prstGeom>
          <a:noFill/>
          <a:ln>
            <a:noFill/>
          </a:ln>
        </p:spPr>
      </p:pic>
      <p:pic>
        <p:nvPicPr>
          <p:cNvPr id="11" name="Shape 196" descr="e-newsletter-icon.png"/>
          <p:cNvPicPr preferRelativeResize="0"/>
          <p:nvPr/>
        </p:nvPicPr>
        <p:blipFill>
          <a:blip r:embed="rId7">
            <a:alphaModFix/>
          </a:blip>
          <a:stretch>
            <a:fillRect/>
          </a:stretch>
        </p:blipFill>
        <p:spPr>
          <a:xfrm>
            <a:off x="100128" y="1561057"/>
            <a:ext cx="850921" cy="897113"/>
          </a:xfrm>
          <a:prstGeom prst="rect">
            <a:avLst/>
          </a:prstGeom>
          <a:noFill/>
          <a:ln>
            <a:noFill/>
          </a:ln>
        </p:spPr>
      </p:pic>
      <p:pic>
        <p:nvPicPr>
          <p:cNvPr id="12" name="Shape 197" descr="FB-f-Logo__blue_58.png"/>
          <p:cNvPicPr preferRelativeResize="0"/>
          <p:nvPr/>
        </p:nvPicPr>
        <p:blipFill>
          <a:blip r:embed="rId8">
            <a:alphaModFix/>
          </a:blip>
          <a:stretch>
            <a:fillRect/>
          </a:stretch>
        </p:blipFill>
        <p:spPr>
          <a:xfrm>
            <a:off x="208026" y="3317045"/>
            <a:ext cx="552450" cy="552450"/>
          </a:xfrm>
          <a:prstGeom prst="rect">
            <a:avLst/>
          </a:prstGeom>
          <a:noFill/>
          <a:ln>
            <a:noFill/>
          </a:ln>
        </p:spPr>
      </p:pic>
      <p:pic>
        <p:nvPicPr>
          <p:cNvPr id="1026" name="Picture 2" descr="Communication icons Free Vecto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746" t="6709" r="7721" b="52077"/>
          <a:stretch/>
        </p:blipFill>
        <p:spPr bwMode="auto">
          <a:xfrm>
            <a:off x="176328" y="5004843"/>
            <a:ext cx="649194" cy="644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mmunication icons Free Vecto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266" t="48562" r="6603" b="8307"/>
          <a:stretch/>
        </p:blipFill>
        <p:spPr bwMode="auto">
          <a:xfrm>
            <a:off x="196365" y="4179194"/>
            <a:ext cx="667853" cy="66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430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C099C4-B493-45B6-8E06-00EF0E7BD4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47"/>
          <a:stretch/>
        </p:blipFill>
        <p:spPr>
          <a:xfrm>
            <a:off x="20" y="10"/>
            <a:ext cx="5527522" cy="6857990"/>
          </a:xfrm>
          <a:prstGeom prst="rect">
            <a:avLst/>
          </a:prstGeom>
        </p:spPr>
      </p:pic>
      <p:pic>
        <p:nvPicPr>
          <p:cNvPr id="9" name="Picture 8">
            <a:extLst>
              <a:ext uri="{FF2B5EF4-FFF2-40B4-BE49-F238E27FC236}">
                <a16:creationId xmlns:a16="http://schemas.microsoft.com/office/drawing/2014/main" id="{D63D5729-D162-44FC-B57B-1D604B480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20" r="5204" b="3"/>
          <a:stretch/>
        </p:blipFill>
        <p:spPr>
          <a:xfrm>
            <a:off x="5650992" y="1"/>
            <a:ext cx="3493008" cy="3346704"/>
          </a:xfrm>
          <a:prstGeom prst="rect">
            <a:avLst/>
          </a:prstGeom>
        </p:spPr>
      </p:pic>
      <p:pic>
        <p:nvPicPr>
          <p:cNvPr id="7" name="Picture 6">
            <a:extLst>
              <a:ext uri="{FF2B5EF4-FFF2-40B4-BE49-F238E27FC236}">
                <a16:creationId xmlns:a16="http://schemas.microsoft.com/office/drawing/2014/main" id="{93D645F9-1985-4E28-B998-A6AF1CA0CFC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678" r="19045" b="3"/>
          <a:stretch/>
        </p:blipFill>
        <p:spPr>
          <a:xfrm>
            <a:off x="5650990" y="3511296"/>
            <a:ext cx="3493010" cy="3346704"/>
          </a:xfrm>
          <a:prstGeom prst="rect">
            <a:avLst/>
          </a:prstGeom>
        </p:spPr>
      </p:pic>
    </p:spTree>
    <p:extLst>
      <p:ext uri="{BB962C8B-B14F-4D97-AF65-F5344CB8AC3E}">
        <p14:creationId xmlns:p14="http://schemas.microsoft.com/office/powerpoint/2010/main" val="3785540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V="1">
            <a:off x="533400" y="1055348"/>
            <a:ext cx="0" cy="58026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146" y="385472"/>
            <a:ext cx="9153528" cy="598148"/>
            <a:chOff x="-4764" y="457200"/>
            <a:chExt cx="9153528" cy="598148"/>
          </a:xfrm>
        </p:grpSpPr>
        <p:sp>
          <p:nvSpPr>
            <p:cNvPr id="13" name="Rectangle 12"/>
            <p:cNvSpPr/>
            <p:nvPr/>
          </p:nvSpPr>
          <p:spPr>
            <a:xfrm>
              <a:off x="0" y="457200"/>
              <a:ext cx="9144000" cy="598148"/>
            </a:xfrm>
            <a:prstGeom prst="rect">
              <a:avLst/>
            </a:prstGeom>
            <a:solidFill>
              <a:srgbClr val="4D2FA1"/>
            </a:solidFill>
            <a:ln>
              <a:solidFill>
                <a:srgbClr val="4D2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764" y="457200"/>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055348"/>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2436" y="459857"/>
            <a:ext cx="8229600" cy="541700"/>
          </a:xfrm>
        </p:spPr>
        <p:txBody>
          <a:bodyPr>
            <a:noAutofit/>
          </a:bodyPr>
          <a:lstStyle/>
          <a:p>
            <a:r>
              <a:rPr lang="en-US" sz="2800" b="1" dirty="0">
                <a:solidFill>
                  <a:schemeClr val="bg1"/>
                </a:solidFill>
              </a:rPr>
              <a:t>Wisconsin’s K-12 Forestry Education Program (LEAF)</a:t>
            </a:r>
          </a:p>
        </p:txBody>
      </p:sp>
      <p:sp>
        <p:nvSpPr>
          <p:cNvPr id="19" name="Rectangle 18"/>
          <p:cNvSpPr/>
          <p:nvPr/>
        </p:nvSpPr>
        <p:spPr>
          <a:xfrm>
            <a:off x="503045" y="1145580"/>
            <a:ext cx="4068956" cy="2862322"/>
          </a:xfrm>
          <a:prstGeom prst="rect">
            <a:avLst/>
          </a:prstGeom>
        </p:spPr>
        <p:txBody>
          <a:bodyPr wrap="square">
            <a:spAutoFit/>
          </a:bodyPr>
          <a:lstStyle/>
          <a:p>
            <a:pPr marL="285750" indent="-285750">
              <a:buFont typeface="Wingdings" panose="05000000000000000000" pitchFamily="2" charset="2"/>
              <a:buChar char="Ø"/>
            </a:pPr>
            <a:r>
              <a:rPr lang="en-US" sz="2000" b="1" dirty="0"/>
              <a:t>What does LEAF do?</a:t>
            </a:r>
          </a:p>
          <a:p>
            <a:pPr marL="800100" lvl="1" indent="-342900">
              <a:buFont typeface="Arial" panose="020B0604020202020204" pitchFamily="34" charset="0"/>
              <a:buChar char="•"/>
            </a:pPr>
            <a:r>
              <a:rPr lang="en-US" sz="2000" dirty="0"/>
              <a:t>LEAF connects formal and non-formal educators in Wisconsin with quality forestry education materials</a:t>
            </a:r>
          </a:p>
          <a:p>
            <a:pPr marL="285750" indent="-285750">
              <a:buFont typeface="Wingdings" panose="05000000000000000000" pitchFamily="2" charset="2"/>
              <a:buChar char="Ø"/>
            </a:pPr>
            <a:r>
              <a:rPr lang="en-US" sz="2000" b="1" dirty="0"/>
              <a:t>What is LEAF?</a:t>
            </a:r>
          </a:p>
          <a:p>
            <a:pPr marL="800100" lvl="1" indent="-342900">
              <a:buFont typeface="Arial" panose="020B0604020202020204" pitchFamily="34" charset="0"/>
              <a:buChar char="•"/>
            </a:pPr>
            <a:r>
              <a:rPr lang="en-US" sz="2000" dirty="0"/>
              <a:t>Partnership between the WI DNR-Division of Forestry and the WCEE.</a:t>
            </a:r>
          </a:p>
        </p:txBody>
      </p:sp>
      <p:pic>
        <p:nvPicPr>
          <p:cNvPr id="16" name="Picture 15">
            <a:extLst>
              <a:ext uri="{FF2B5EF4-FFF2-40B4-BE49-F238E27FC236}">
                <a16:creationId xmlns:a16="http://schemas.microsoft.com/office/drawing/2014/main" id="{6FC28D1F-27AF-424E-AB28-E8BE17B80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001" y="1185658"/>
            <a:ext cx="4528982" cy="4812044"/>
          </a:xfrm>
          <a:prstGeom prst="rect">
            <a:avLst/>
          </a:prstGeom>
        </p:spPr>
      </p:pic>
      <p:grpSp>
        <p:nvGrpSpPr>
          <p:cNvPr id="18" name="Group 17">
            <a:extLst>
              <a:ext uri="{FF2B5EF4-FFF2-40B4-BE49-F238E27FC236}">
                <a16:creationId xmlns:a16="http://schemas.microsoft.com/office/drawing/2014/main" id="{6DCD4F71-CBC2-4CBE-BCC8-331177AFDF2B}"/>
              </a:ext>
            </a:extLst>
          </p:cNvPr>
          <p:cNvGrpSpPr/>
          <p:nvPr/>
        </p:nvGrpSpPr>
        <p:grpSpPr>
          <a:xfrm>
            <a:off x="3379988" y="4436412"/>
            <a:ext cx="2899565" cy="1461939"/>
            <a:chOff x="6067174" y="2305704"/>
            <a:chExt cx="3336849" cy="1461939"/>
          </a:xfrm>
        </p:grpSpPr>
        <p:grpSp>
          <p:nvGrpSpPr>
            <p:cNvPr id="21" name="Group 20">
              <a:extLst>
                <a:ext uri="{FF2B5EF4-FFF2-40B4-BE49-F238E27FC236}">
                  <a16:creationId xmlns:a16="http://schemas.microsoft.com/office/drawing/2014/main" id="{E7160AE0-81D3-4009-B50C-9E99FB72B681}"/>
                </a:ext>
              </a:extLst>
            </p:cNvPr>
            <p:cNvGrpSpPr/>
            <p:nvPr/>
          </p:nvGrpSpPr>
          <p:grpSpPr>
            <a:xfrm>
              <a:off x="6067174" y="2412482"/>
              <a:ext cx="286252" cy="1175121"/>
              <a:chOff x="2971397" y="1006538"/>
              <a:chExt cx="458003" cy="2153378"/>
            </a:xfrm>
          </p:grpSpPr>
          <p:sp>
            <p:nvSpPr>
              <p:cNvPr id="24" name="Oval 23">
                <a:extLst>
                  <a:ext uri="{FF2B5EF4-FFF2-40B4-BE49-F238E27FC236}">
                    <a16:creationId xmlns:a16="http://schemas.microsoft.com/office/drawing/2014/main" id="{29D2698C-C86D-4F8A-86D1-31E78DA9DCFA}"/>
                  </a:ext>
                </a:extLst>
              </p:cNvPr>
              <p:cNvSpPr/>
              <p:nvPr/>
            </p:nvSpPr>
            <p:spPr>
              <a:xfrm>
                <a:off x="2971397" y="2701915"/>
                <a:ext cx="458003" cy="458001"/>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96095F70-BC5F-46F4-8F1B-E7AA16002A46}"/>
                  </a:ext>
                </a:extLst>
              </p:cNvPr>
              <p:cNvSpPr/>
              <p:nvPr/>
            </p:nvSpPr>
            <p:spPr>
              <a:xfrm>
                <a:off x="2971397" y="1721439"/>
                <a:ext cx="458003" cy="458001"/>
              </a:xfrm>
              <a:prstGeom prst="ellipse">
                <a:avLst/>
              </a:prstGeom>
              <a:solidFill>
                <a:srgbClr val="0066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1CAB2612-6DA2-49CD-8362-E7F79A977EE6}"/>
                  </a:ext>
                </a:extLst>
              </p:cNvPr>
              <p:cNvSpPr/>
              <p:nvPr/>
            </p:nvSpPr>
            <p:spPr>
              <a:xfrm>
                <a:off x="2971399" y="1006538"/>
                <a:ext cx="458001" cy="458001"/>
              </a:xfrm>
              <a:prstGeom prst="ellipse">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F10DDEF4-8BC7-4C09-8AC8-45CD40657088}"/>
                </a:ext>
              </a:extLst>
            </p:cNvPr>
            <p:cNvSpPr txBox="1"/>
            <p:nvPr/>
          </p:nvSpPr>
          <p:spPr>
            <a:xfrm>
              <a:off x="6432223" y="2305704"/>
              <a:ext cx="2971800" cy="1461939"/>
            </a:xfrm>
            <a:prstGeom prst="rect">
              <a:avLst/>
            </a:prstGeom>
            <a:noFill/>
          </p:spPr>
          <p:txBody>
            <a:bodyPr wrap="square" rtlCol="0">
              <a:spAutoFit/>
            </a:bodyPr>
            <a:lstStyle/>
            <a:p>
              <a:r>
                <a:rPr lang="en-US" sz="2000" dirty="0"/>
                <a:t>PLT Workshops</a:t>
              </a:r>
            </a:p>
            <a:p>
              <a:endParaRPr lang="en-US" sz="400" dirty="0"/>
            </a:p>
            <a:p>
              <a:r>
                <a:rPr lang="en-US" sz="2000" dirty="0"/>
                <a:t>School Forests</a:t>
              </a:r>
            </a:p>
            <a:p>
              <a:endParaRPr lang="en-US" sz="500" dirty="0"/>
            </a:p>
            <a:p>
              <a:r>
                <a:rPr lang="en-US" sz="2000" dirty="0"/>
                <a:t>LEAF Professional Development</a:t>
              </a:r>
            </a:p>
          </p:txBody>
        </p:sp>
      </p:grpSp>
    </p:spTree>
    <p:extLst>
      <p:ext uri="{BB962C8B-B14F-4D97-AF65-F5344CB8AC3E}">
        <p14:creationId xmlns:p14="http://schemas.microsoft.com/office/powerpoint/2010/main" val="625564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V="1">
            <a:off x="480731" y="888272"/>
            <a:ext cx="0" cy="527944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743" y="3084802"/>
            <a:ext cx="3358544" cy="2959581"/>
          </a:xfrm>
          <a:prstGeom prst="rect">
            <a:avLst/>
          </a:prstGeom>
          <a:ln w="190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0" y="158126"/>
            <a:ext cx="9153528" cy="598148"/>
            <a:chOff x="-4764" y="457200"/>
            <a:chExt cx="9153528" cy="598148"/>
          </a:xfrm>
        </p:grpSpPr>
        <p:sp>
          <p:nvSpPr>
            <p:cNvPr id="13" name="Rectangle 12"/>
            <p:cNvSpPr/>
            <p:nvPr/>
          </p:nvSpPr>
          <p:spPr>
            <a:xfrm>
              <a:off x="0" y="457200"/>
              <a:ext cx="9144000" cy="598148"/>
            </a:xfrm>
            <a:prstGeom prst="rect">
              <a:avLst/>
            </a:prstGeom>
            <a:solidFill>
              <a:srgbClr val="4D2FA1"/>
            </a:solidFill>
            <a:ln>
              <a:solidFill>
                <a:srgbClr val="4D2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764" y="457200"/>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055348"/>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9582" y="242060"/>
            <a:ext cx="8229600" cy="571500"/>
          </a:xfrm>
        </p:spPr>
        <p:txBody>
          <a:bodyPr>
            <a:noAutofit/>
          </a:bodyPr>
          <a:lstStyle/>
          <a:p>
            <a:r>
              <a:rPr lang="en-US" sz="2800" b="1" dirty="0">
                <a:solidFill>
                  <a:schemeClr val="bg1"/>
                </a:solidFill>
                <a:effectLst>
                  <a:outerShdw blurRad="38100" dist="38100" dir="2700000" algn="tl">
                    <a:srgbClr val="000000">
                      <a:alpha val="43137"/>
                    </a:srgbClr>
                  </a:outerShdw>
                </a:effectLst>
              </a:rPr>
              <a:t>LEAF: Wisconsin’s K-12 Forestry Education Program</a:t>
            </a:r>
          </a:p>
        </p:txBody>
      </p:sp>
      <p:sp>
        <p:nvSpPr>
          <p:cNvPr id="16" name="Rectangle 15"/>
          <p:cNvSpPr/>
          <p:nvPr/>
        </p:nvSpPr>
        <p:spPr>
          <a:xfrm>
            <a:off x="480731" y="830985"/>
            <a:ext cx="4800600" cy="5724644"/>
          </a:xfrm>
          <a:prstGeom prst="rect">
            <a:avLst/>
          </a:prstGeom>
        </p:spPr>
        <p:txBody>
          <a:bodyPr wrap="square">
            <a:spAutoFit/>
          </a:bodyPr>
          <a:lstStyle/>
          <a:p>
            <a:pPr marL="285750" indent="-285750">
              <a:buFont typeface="Wingdings" panose="05000000000000000000" pitchFamily="2" charset="2"/>
              <a:buChar char="Ø"/>
            </a:pPr>
            <a:r>
              <a:rPr lang="en-US" b="1" dirty="0"/>
              <a:t>What LEAF Offers</a:t>
            </a:r>
          </a:p>
          <a:p>
            <a:endParaRPr lang="en-US" sz="1400" dirty="0"/>
          </a:p>
          <a:p>
            <a:pPr marL="742950" lvl="1" indent="-285750">
              <a:buFont typeface="Arial" panose="020B0604020202020204" pitchFamily="34" charset="0"/>
              <a:buChar char="•"/>
            </a:pPr>
            <a:r>
              <a:rPr lang="en-US" sz="1600" b="1" dirty="0"/>
              <a:t>Professional Development for Educators</a:t>
            </a:r>
          </a:p>
          <a:p>
            <a:pPr marL="1200150" lvl="2" indent="-285750">
              <a:buFont typeface="Arial" panose="020B0604020202020204" pitchFamily="34" charset="0"/>
              <a:buChar char="•"/>
            </a:pPr>
            <a:r>
              <a:rPr lang="en-US" sz="1600" dirty="0"/>
              <a:t>School staff in-service trainings</a:t>
            </a:r>
          </a:p>
          <a:p>
            <a:pPr marL="1200150" lvl="2" indent="-285750">
              <a:buFont typeface="Arial" panose="020B0604020202020204" pitchFamily="34" charset="0"/>
              <a:buChar char="•"/>
            </a:pPr>
            <a:r>
              <a:rPr lang="en-US" sz="1600" dirty="0" smtClean="0"/>
              <a:t>Workshops</a:t>
            </a:r>
          </a:p>
          <a:p>
            <a:pPr marL="1200150" lvl="2" indent="-285750">
              <a:buFont typeface="Arial" panose="020B0604020202020204" pitchFamily="34" charset="0"/>
              <a:buChar char="•"/>
            </a:pPr>
            <a:r>
              <a:rPr lang="en-US" sz="1600" dirty="0" smtClean="0"/>
              <a:t>Online training opportunities</a:t>
            </a:r>
            <a:endParaRPr lang="en-US" sz="1600" dirty="0"/>
          </a:p>
          <a:p>
            <a:pPr lvl="2"/>
            <a:endParaRPr lang="en-US" sz="1400" dirty="0"/>
          </a:p>
          <a:p>
            <a:pPr marL="742950" lvl="1" indent="-285750">
              <a:buFont typeface="Arial" panose="020B0604020202020204" pitchFamily="34" charset="0"/>
              <a:buChar char="•"/>
            </a:pPr>
            <a:r>
              <a:rPr lang="en-US" sz="1600" b="1" dirty="0"/>
              <a:t>Curriculum Materials</a:t>
            </a:r>
          </a:p>
          <a:p>
            <a:pPr marL="1200150" lvl="2" indent="-285750">
              <a:buFont typeface="Arial" panose="020B0604020202020204" pitchFamily="34" charset="0"/>
              <a:buChar char="•"/>
            </a:pPr>
            <a:r>
              <a:rPr lang="en-US" sz="1600" dirty="0"/>
              <a:t>Free to download</a:t>
            </a:r>
          </a:p>
          <a:p>
            <a:pPr marL="1200150" lvl="2" indent="-285750">
              <a:buFont typeface="Arial" panose="020B0604020202020204" pitchFamily="34" charset="0"/>
              <a:buChar char="•"/>
            </a:pPr>
            <a:r>
              <a:rPr lang="en-US" sz="1600" dirty="0"/>
              <a:t>Grade-specific curricula tied to educational standards</a:t>
            </a:r>
          </a:p>
          <a:p>
            <a:pPr lvl="2"/>
            <a:endParaRPr lang="en-US" sz="1400" dirty="0"/>
          </a:p>
          <a:p>
            <a:pPr marL="742950" lvl="1" indent="-285750">
              <a:buFont typeface="Arial" panose="020B0604020202020204" pitchFamily="34" charset="0"/>
              <a:buChar char="•"/>
            </a:pPr>
            <a:r>
              <a:rPr lang="en-US" sz="1600" b="1" dirty="0"/>
              <a:t>Hands-on forestry education kits</a:t>
            </a:r>
          </a:p>
          <a:p>
            <a:pPr marL="1200150" lvl="2" indent="-285750">
              <a:buFont typeface="Arial" panose="020B0604020202020204" pitchFamily="34" charset="0"/>
              <a:buChar char="•"/>
            </a:pPr>
            <a:r>
              <a:rPr lang="en-US" sz="1600" dirty="0"/>
              <a:t>Free to borrow from statewide locations</a:t>
            </a:r>
          </a:p>
          <a:p>
            <a:pPr marL="1200150" lvl="2" indent="-285750">
              <a:buFont typeface="Arial" panose="020B0604020202020204" pitchFamily="34" charset="0"/>
              <a:buChar char="•"/>
            </a:pPr>
            <a:r>
              <a:rPr lang="en-US" sz="1600" dirty="0"/>
              <a:t>Contain real forestry tools and suggestions for connecting to curriculum</a:t>
            </a:r>
          </a:p>
          <a:p>
            <a:pPr lvl="2"/>
            <a:endParaRPr lang="en-US" sz="1600" dirty="0"/>
          </a:p>
          <a:p>
            <a:pPr marL="742950" lvl="1" indent="-285750">
              <a:buFont typeface="Arial" panose="020B0604020202020204" pitchFamily="34" charset="0"/>
              <a:buChar char="•"/>
            </a:pPr>
            <a:r>
              <a:rPr lang="en-US" sz="1600" b="1" dirty="0"/>
              <a:t>Support for Outdoor Classrooms </a:t>
            </a:r>
          </a:p>
          <a:p>
            <a:pPr marL="1200150" lvl="2" indent="-285750">
              <a:buFont typeface="Arial" panose="020B0604020202020204" pitchFamily="34" charset="0"/>
              <a:buChar char="•"/>
            </a:pPr>
            <a:r>
              <a:rPr lang="en-US" sz="1600" dirty="0"/>
              <a:t>School Forests </a:t>
            </a:r>
          </a:p>
          <a:p>
            <a:pPr marL="1200150" lvl="2" indent="-285750">
              <a:buFont typeface="Arial" panose="020B0604020202020204" pitchFamily="34" charset="0"/>
              <a:buChar char="•"/>
            </a:pPr>
            <a:r>
              <a:rPr lang="en-US" sz="1600" dirty="0"/>
              <a:t>Project Learning Tree (PLT)</a:t>
            </a:r>
          </a:p>
          <a:p>
            <a:pPr marL="742950" lvl="1" indent="-285750">
              <a:buFont typeface="Arial" panose="020B0604020202020204" pitchFamily="34" charset="0"/>
              <a:buChar char="•"/>
            </a:pPr>
            <a:endParaRPr lang="en-US" sz="1600" b="1" dirty="0"/>
          </a:p>
          <a:p>
            <a:pPr marL="285750" indent="-285750">
              <a:buFont typeface="Wingdings" panose="05000000000000000000" pitchFamily="2" charset="2"/>
              <a:buChar char="Ø"/>
            </a:pPr>
            <a:r>
              <a:rPr lang="en-US" b="1" dirty="0"/>
              <a:t>Visit </a:t>
            </a:r>
            <a:r>
              <a:rPr lang="en-US" b="1" dirty="0">
                <a:solidFill>
                  <a:srgbClr val="002060"/>
                </a:solidFill>
              </a:rPr>
              <a:t>www.leafprogram.org</a:t>
            </a:r>
            <a:r>
              <a:rPr lang="en-US" b="1" dirty="0"/>
              <a:t> for more info</a:t>
            </a:r>
          </a:p>
          <a:p>
            <a:pPr marL="742950" lvl="1" indent="-285750">
              <a:buFont typeface="Wingdings" panose="05000000000000000000" pitchFamily="2" charset="2"/>
              <a:buChar char="Ø"/>
            </a:pPr>
            <a:endParaRPr lang="en-US" sz="1600" dirty="0"/>
          </a:p>
        </p:txBody>
      </p:sp>
      <p:pic>
        <p:nvPicPr>
          <p:cNvPr id="1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5219697" y="1001376"/>
            <a:ext cx="3457575" cy="18383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4869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965" y="4665605"/>
            <a:ext cx="4979105" cy="1292433"/>
          </a:xfrm>
        </p:spPr>
        <p:txBody>
          <a:bodyPr vert="horz" lIns="91440" tIns="45720" rIns="91440" bIns="45720" rtlCol="0" anchor="ctr">
            <a:normAutofit/>
          </a:bodyPr>
          <a:lstStyle/>
          <a:p>
            <a:r>
              <a:rPr lang="en-US" sz="2900" b="1" kern="1200">
                <a:solidFill>
                  <a:schemeClr val="tx1"/>
                </a:solidFill>
                <a:latin typeface="+mj-lt"/>
                <a:ea typeface="+mj-ea"/>
                <a:cs typeface="+mj-cs"/>
              </a:rPr>
              <a:t>Forest as a place to learn and/or as a context for learning</a:t>
            </a:r>
          </a:p>
        </p:txBody>
      </p:sp>
      <p:pic>
        <p:nvPicPr>
          <p:cNvPr id="7" name="Picture 6">
            <a:extLst>
              <a:ext uri="{FF2B5EF4-FFF2-40B4-BE49-F238E27FC236}">
                <a16:creationId xmlns:a16="http://schemas.microsoft.com/office/drawing/2014/main" id="{FA4325C6-1ADC-45B2-8496-9C52D324223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539" r="26901" b="-3"/>
          <a:stretch/>
        </p:blipFill>
        <p:spPr>
          <a:xfrm>
            <a:off x="20" y="1"/>
            <a:ext cx="3636208" cy="4359438"/>
          </a:xfrm>
          <a:prstGeom prst="rect">
            <a:avLst/>
          </a:prstGeom>
        </p:spPr>
      </p:pic>
      <p:pic>
        <p:nvPicPr>
          <p:cNvPr id="6" name="Picture 2">
            <a:extLst>
              <a:ext uri="{FF2B5EF4-FFF2-40B4-BE49-F238E27FC236}">
                <a16:creationId xmlns:a16="http://schemas.microsoft.com/office/drawing/2014/main" id="{73EBD69B-ADFF-4A43-8033-6EBBF2C398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39" r="3238" b="-3"/>
          <a:stretch/>
        </p:blipFill>
        <p:spPr bwMode="auto">
          <a:xfrm>
            <a:off x="3729037" y="-1"/>
            <a:ext cx="5412677" cy="43594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58F4AA2-25DF-45D3-B2A3-4E17026C2D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490" r="3" b="7311"/>
          <a:stretch/>
        </p:blipFill>
        <p:spPr>
          <a:xfrm>
            <a:off x="20" y="4472610"/>
            <a:ext cx="3636208" cy="2385390"/>
          </a:xfrm>
          <a:prstGeom prst="rect">
            <a:avLst/>
          </a:prstGeom>
        </p:spPr>
      </p:pic>
    </p:spTree>
    <p:extLst>
      <p:ext uri="{BB962C8B-B14F-4D97-AF65-F5344CB8AC3E}">
        <p14:creationId xmlns:p14="http://schemas.microsoft.com/office/powerpoint/2010/main" val="1067772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8" y="274638"/>
            <a:ext cx="9153528" cy="598148"/>
            <a:chOff x="-4764" y="457200"/>
            <a:chExt cx="9153528" cy="598148"/>
          </a:xfrm>
        </p:grpSpPr>
        <p:sp>
          <p:nvSpPr>
            <p:cNvPr id="10" name="Rectangle 9"/>
            <p:cNvSpPr/>
            <p:nvPr/>
          </p:nvSpPr>
          <p:spPr>
            <a:xfrm>
              <a:off x="0" y="457200"/>
              <a:ext cx="9144000" cy="598148"/>
            </a:xfrm>
            <a:prstGeom prst="rect">
              <a:avLst/>
            </a:prstGeom>
            <a:solidFill>
              <a:srgbClr val="4D2FA1"/>
            </a:solidFill>
            <a:ln>
              <a:solidFill>
                <a:srgbClr val="4D2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764" y="457200"/>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055348"/>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274638"/>
            <a:ext cx="8229600" cy="1554162"/>
          </a:xfrm>
        </p:spPr>
        <p:txBody>
          <a:bodyPr>
            <a:normAutofit/>
          </a:bodyPr>
          <a:lstStyle/>
          <a:p>
            <a:r>
              <a:rPr lang="en-US" sz="4000" b="1" dirty="0">
                <a:solidFill>
                  <a:schemeClr val="bg1"/>
                </a:solidFill>
                <a:effectLst>
                  <a:outerShdw blurRad="38100" dist="38100" dir="2700000" algn="tl">
                    <a:srgbClr val="000000">
                      <a:alpha val="43137"/>
                    </a:srgbClr>
                  </a:outerShdw>
                </a:effectLst>
              </a:rPr>
              <a:t>The WI School Forest Program </a:t>
            </a:r>
          </a:p>
        </p:txBody>
      </p:sp>
      <p:sp>
        <p:nvSpPr>
          <p:cNvPr id="6" name="TextBox 5"/>
          <p:cNvSpPr txBox="1"/>
          <p:nvPr/>
        </p:nvSpPr>
        <p:spPr>
          <a:xfrm>
            <a:off x="5500038" y="1051719"/>
            <a:ext cx="3962400" cy="3724096"/>
          </a:xfrm>
          <a:prstGeom prst="rect">
            <a:avLst/>
          </a:prstGeom>
          <a:noFill/>
        </p:spPr>
        <p:txBody>
          <a:bodyPr wrap="square" rtlCol="0">
            <a:spAutoFit/>
          </a:bodyPr>
          <a:lstStyle/>
          <a:p>
            <a:pPr>
              <a:spcBef>
                <a:spcPts val="600"/>
              </a:spcBef>
              <a:spcAft>
                <a:spcPts val="600"/>
              </a:spcAft>
            </a:pPr>
            <a:r>
              <a:rPr lang="en-US" sz="2400" b="1" dirty="0"/>
              <a:t>A school forest is…</a:t>
            </a:r>
          </a:p>
          <a:p>
            <a:pPr marL="285750" indent="-285750">
              <a:spcBef>
                <a:spcPts val="600"/>
              </a:spcBef>
              <a:spcAft>
                <a:spcPts val="600"/>
              </a:spcAft>
              <a:buFont typeface="Arial" pitchFamily="34" charset="0"/>
              <a:buChar char="•"/>
            </a:pPr>
            <a:r>
              <a:rPr lang="en-US" sz="2400" dirty="0"/>
              <a:t>land registered through state Community Forest Law</a:t>
            </a:r>
          </a:p>
          <a:p>
            <a:pPr marL="285750" indent="-285750">
              <a:spcBef>
                <a:spcPts val="600"/>
              </a:spcBef>
              <a:spcAft>
                <a:spcPts val="600"/>
              </a:spcAft>
              <a:buFont typeface="Arial" pitchFamily="34" charset="0"/>
              <a:buChar char="•"/>
            </a:pPr>
            <a:r>
              <a:rPr lang="en-US" sz="2400" dirty="0"/>
              <a:t>owned or </a:t>
            </a:r>
            <a:r>
              <a:rPr lang="en-US" sz="2400" i="1" dirty="0"/>
              <a:t>controlled</a:t>
            </a:r>
            <a:r>
              <a:rPr lang="en-US" sz="2400" dirty="0"/>
              <a:t> by a school and used for environmental education and natural resource management</a:t>
            </a:r>
          </a:p>
        </p:txBody>
      </p:sp>
      <p:grpSp>
        <p:nvGrpSpPr>
          <p:cNvPr id="4" name="Group 3">
            <a:extLst>
              <a:ext uri="{FF2B5EF4-FFF2-40B4-BE49-F238E27FC236}">
                <a16:creationId xmlns:a16="http://schemas.microsoft.com/office/drawing/2014/main" id="{380163DD-6C1B-4FEF-8140-228DA556142F}"/>
              </a:ext>
            </a:extLst>
          </p:cNvPr>
          <p:cNvGrpSpPr/>
          <p:nvPr/>
        </p:nvGrpSpPr>
        <p:grpSpPr>
          <a:xfrm>
            <a:off x="2256817" y="2426947"/>
            <a:ext cx="3341323" cy="3730661"/>
            <a:chOff x="656333" y="1676400"/>
            <a:chExt cx="4022371" cy="4419600"/>
          </a:xfrm>
        </p:grpSpPr>
        <p:pic>
          <p:nvPicPr>
            <p:cNvPr id="13" name="Picture 4">
              <a:extLst>
                <a:ext uri="{FF2B5EF4-FFF2-40B4-BE49-F238E27FC236}">
                  <a16:creationId xmlns:a16="http://schemas.microsoft.com/office/drawing/2014/main" id="{8EA4A74A-F2DF-468C-800F-776AA216B0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22"/>
            <a:stretch/>
          </p:blipFill>
          <p:spPr bwMode="auto">
            <a:xfrm>
              <a:off x="656333" y="1676400"/>
              <a:ext cx="4021333" cy="44196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13A7A04-9099-4380-8E2D-62DEC0D777C6}"/>
                </a:ext>
              </a:extLst>
            </p:cNvPr>
            <p:cNvSpPr txBox="1"/>
            <p:nvPr/>
          </p:nvSpPr>
          <p:spPr>
            <a:xfrm>
              <a:off x="3589206" y="1725560"/>
              <a:ext cx="1089498" cy="597954"/>
            </a:xfrm>
            <a:prstGeom prst="rect">
              <a:avLst/>
            </a:prstGeom>
            <a:solidFill>
              <a:schemeClr val="bg1"/>
            </a:solidFill>
            <a:ln>
              <a:noFill/>
            </a:ln>
          </p:spPr>
          <p:txBody>
            <a:bodyPr wrap="square" rtlCol="0">
              <a:spAutoFit/>
            </a:bodyPr>
            <a:lstStyle/>
            <a:p>
              <a:endParaRPr lang="en-US" dirty="0"/>
            </a:p>
          </p:txBody>
        </p:sp>
      </p:grpSp>
      <p:pic>
        <p:nvPicPr>
          <p:cNvPr id="14" name="Picture 13">
            <a:extLst>
              <a:ext uri="{FF2B5EF4-FFF2-40B4-BE49-F238E27FC236}">
                <a16:creationId xmlns:a16="http://schemas.microsoft.com/office/drawing/2014/main" id="{627906A2-BF59-4A70-A918-2B48C4F2BD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2" t="12859" r="14676" b="14132"/>
          <a:stretch/>
        </p:blipFill>
        <p:spPr>
          <a:xfrm>
            <a:off x="379379" y="988467"/>
            <a:ext cx="2538919" cy="1732349"/>
          </a:xfrm>
          <a:prstGeom prst="rect">
            <a:avLst/>
          </a:prstGeom>
        </p:spPr>
      </p:pic>
      <p:sp>
        <p:nvSpPr>
          <p:cNvPr id="5" name="Rectangle 4">
            <a:extLst>
              <a:ext uri="{FF2B5EF4-FFF2-40B4-BE49-F238E27FC236}">
                <a16:creationId xmlns:a16="http://schemas.microsoft.com/office/drawing/2014/main" id="{BB10415D-4CF9-4ECA-AD99-627870C34CF5}"/>
              </a:ext>
            </a:extLst>
          </p:cNvPr>
          <p:cNvSpPr/>
          <p:nvPr/>
        </p:nvSpPr>
        <p:spPr>
          <a:xfrm>
            <a:off x="379379" y="4562498"/>
            <a:ext cx="2188723" cy="800219"/>
          </a:xfrm>
          <a:prstGeom prst="rect">
            <a:avLst/>
          </a:prstGeom>
        </p:spPr>
        <p:txBody>
          <a:bodyPr wrap="square">
            <a:spAutoFit/>
          </a:bodyPr>
          <a:lstStyle/>
          <a:p>
            <a:pPr>
              <a:spcBef>
                <a:spcPts val="600"/>
              </a:spcBef>
              <a:spcAft>
                <a:spcPts val="600"/>
              </a:spcAft>
            </a:pPr>
            <a:r>
              <a:rPr lang="en-US" dirty="0"/>
              <a:t>425 school forests </a:t>
            </a:r>
          </a:p>
          <a:p>
            <a:pPr>
              <a:spcBef>
                <a:spcPts val="600"/>
              </a:spcBef>
              <a:spcAft>
                <a:spcPts val="600"/>
              </a:spcAft>
            </a:pPr>
            <a:r>
              <a:rPr lang="en-US" dirty="0"/>
              <a:t>247 different schools</a:t>
            </a:r>
          </a:p>
        </p:txBody>
      </p:sp>
    </p:spTree>
    <p:extLst>
      <p:ext uri="{BB962C8B-B14F-4D97-AF65-F5344CB8AC3E}">
        <p14:creationId xmlns:p14="http://schemas.microsoft.com/office/powerpoint/2010/main" val="267011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72160" y="2067066"/>
            <a:ext cx="3086100" cy="3524250"/>
          </a:xfrm>
          <a:prstGeom prst="rect">
            <a:avLst/>
          </a:prstGeom>
        </p:spPr>
      </p:pic>
      <p:pic>
        <p:nvPicPr>
          <p:cNvPr id="4" name="Picture 3"/>
          <p:cNvPicPr>
            <a:picLocks noChangeAspect="1"/>
          </p:cNvPicPr>
          <p:nvPr/>
        </p:nvPicPr>
        <p:blipFill>
          <a:blip r:embed="rId4"/>
          <a:stretch>
            <a:fillRect/>
          </a:stretch>
        </p:blipFill>
        <p:spPr>
          <a:xfrm>
            <a:off x="6031149" y="1020986"/>
            <a:ext cx="2200179" cy="2625258"/>
          </a:xfrm>
          <a:prstGeom prst="rect">
            <a:avLst/>
          </a:prstGeom>
        </p:spPr>
      </p:pic>
      <p:pic>
        <p:nvPicPr>
          <p:cNvPr id="5" name="Picture 4"/>
          <p:cNvPicPr>
            <a:picLocks noChangeAspect="1"/>
          </p:cNvPicPr>
          <p:nvPr/>
        </p:nvPicPr>
        <p:blipFill>
          <a:blip r:embed="rId5"/>
          <a:stretch>
            <a:fillRect/>
          </a:stretch>
        </p:blipFill>
        <p:spPr>
          <a:xfrm>
            <a:off x="5153931" y="3610686"/>
            <a:ext cx="2527052" cy="2226328"/>
          </a:xfrm>
          <a:prstGeom prst="rect">
            <a:avLst/>
          </a:prstGeom>
        </p:spPr>
      </p:pic>
      <p:grpSp>
        <p:nvGrpSpPr>
          <p:cNvPr id="6" name="Group 5">
            <a:extLst>
              <a:ext uri="{FF2B5EF4-FFF2-40B4-BE49-F238E27FC236}">
                <a16:creationId xmlns:a16="http://schemas.microsoft.com/office/drawing/2014/main" id="{A693ED43-8DBC-47B1-B754-C7AF8889FA03}"/>
              </a:ext>
            </a:extLst>
          </p:cNvPr>
          <p:cNvGrpSpPr/>
          <p:nvPr/>
        </p:nvGrpSpPr>
        <p:grpSpPr>
          <a:xfrm>
            <a:off x="-9528" y="263334"/>
            <a:ext cx="9153528" cy="598148"/>
            <a:chOff x="-4764" y="457200"/>
            <a:chExt cx="9153528" cy="598148"/>
          </a:xfrm>
        </p:grpSpPr>
        <p:sp>
          <p:nvSpPr>
            <p:cNvPr id="7" name="Rectangle 6">
              <a:extLst>
                <a:ext uri="{FF2B5EF4-FFF2-40B4-BE49-F238E27FC236}">
                  <a16:creationId xmlns:a16="http://schemas.microsoft.com/office/drawing/2014/main" id="{1D89BA1E-61F8-43E6-8BC1-C2D74A05A12C}"/>
                </a:ext>
              </a:extLst>
            </p:cNvPr>
            <p:cNvSpPr/>
            <p:nvPr/>
          </p:nvSpPr>
          <p:spPr>
            <a:xfrm>
              <a:off x="0" y="457200"/>
              <a:ext cx="9144000" cy="598148"/>
            </a:xfrm>
            <a:prstGeom prst="rect">
              <a:avLst/>
            </a:prstGeom>
            <a:solidFill>
              <a:srgbClr val="4D2FA1"/>
            </a:solidFill>
            <a:ln>
              <a:solidFill>
                <a:srgbClr val="4D2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29B70A1-DC40-42A2-BC51-F5073A24C979}"/>
                </a:ext>
              </a:extLst>
            </p:cNvPr>
            <p:cNvCxnSpPr/>
            <p:nvPr/>
          </p:nvCxnSpPr>
          <p:spPr>
            <a:xfrm>
              <a:off x="-4764" y="457200"/>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982E9E-AB0C-400A-824D-6BF694C6F9DB}"/>
                </a:ext>
              </a:extLst>
            </p:cNvPr>
            <p:cNvCxnSpPr/>
            <p:nvPr/>
          </p:nvCxnSpPr>
          <p:spPr>
            <a:xfrm>
              <a:off x="0" y="1055348"/>
              <a:ext cx="91487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4465CFD2-7A17-41A8-9D3B-73F2D989F45A}"/>
              </a:ext>
            </a:extLst>
          </p:cNvPr>
          <p:cNvSpPr/>
          <p:nvPr/>
        </p:nvSpPr>
        <p:spPr>
          <a:xfrm>
            <a:off x="477887" y="222258"/>
            <a:ext cx="6175832" cy="707886"/>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rPr>
              <a:t>Project Learning Tree (PLT)</a:t>
            </a:r>
            <a:endParaRPr lang="en-US" sz="4000" dirty="0"/>
          </a:p>
        </p:txBody>
      </p:sp>
    </p:spTree>
    <p:extLst>
      <p:ext uri="{BB962C8B-B14F-4D97-AF65-F5344CB8AC3E}">
        <p14:creationId xmlns:p14="http://schemas.microsoft.com/office/powerpoint/2010/main" val="450038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CEE Power Point Template - 4.3" id="{BFEB1B63-E568-4159-8444-DD9F02E72A70}" vid="{A9D5F2DC-677C-40AB-8654-B12301ADFA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WCEE Power Point Template - 4x3</Template>
  <TotalTime>522</TotalTime>
  <Words>1183</Words>
  <Application>Microsoft Office PowerPoint</Application>
  <PresentationFormat>On-screen Show (4:3)</PresentationFormat>
  <Paragraphs>187</Paragraphs>
  <Slides>36</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 New Roman</vt:lpstr>
      <vt:lpstr>Wingdings</vt:lpstr>
      <vt:lpstr>Office Theme</vt:lpstr>
      <vt:lpstr>Wisconsin Center for Environmental Education</vt:lpstr>
      <vt:lpstr>Overview of the Day</vt:lpstr>
      <vt:lpstr>About the WCEE</vt:lpstr>
      <vt:lpstr>PowerPoint Presentation</vt:lpstr>
      <vt:lpstr>Wisconsin’s K-12 Forestry Education Program (LEAF)</vt:lpstr>
      <vt:lpstr>LEAF: Wisconsin’s K-12 Forestry Education Program</vt:lpstr>
      <vt:lpstr>Forest as a place to learn and/or as a context for learning</vt:lpstr>
      <vt:lpstr>The WI School Forest Program </vt:lpstr>
      <vt:lpstr>PowerPoint Presentation</vt:lpstr>
      <vt:lpstr>Welcome WDNR Forest Products Staff</vt:lpstr>
      <vt:lpstr> orest Products Kit</vt:lpstr>
      <vt:lpstr>Eleven Locations in WI</vt:lpstr>
      <vt:lpstr>PowerPoint Presentation</vt:lpstr>
      <vt:lpstr>Track the Product: From Finish to Forest Lesson</vt:lpstr>
      <vt:lpstr>Forest Product</vt:lpstr>
      <vt:lpstr>Processing</vt:lpstr>
      <vt:lpstr>From the Forest (tree)</vt:lpstr>
      <vt:lpstr>Wood density and wood identification lesson</vt:lpstr>
      <vt:lpstr>PowerPoint Presentation</vt:lpstr>
      <vt:lpstr>Tracheids  (Softwood)</vt:lpstr>
      <vt:lpstr>Hardwood ring porous vessel comparisons</vt:lpstr>
      <vt:lpstr>PowerPoint Presentation</vt:lpstr>
      <vt:lpstr> Tyloses are bubble-like structures that plug vessel elements.  When the plant is stressed by drought or infection, tyloses will fall from the sides of the cells and "dam" up the vascular tissue to prevent further damage to the plant.   </vt:lpstr>
      <vt:lpstr>PowerPoint Presentation</vt:lpstr>
      <vt:lpstr>Graphene and Biotechnology Literacy Lesson</vt:lpstr>
      <vt:lpstr>New Biotechnology</vt:lpstr>
      <vt:lpstr>Kit 1: Forest Health</vt:lpstr>
      <vt:lpstr>PowerPoint Presentation</vt:lpstr>
      <vt:lpstr>Native Species Exotic Species Invasive Species</vt:lpstr>
      <vt:lpstr>Kit 3: Forestry Education</vt:lpstr>
      <vt:lpstr>Eleven Locations in WI</vt:lpstr>
      <vt:lpstr>LEAF Tree Measurement Tutorial</vt:lpstr>
      <vt:lpstr>Hands-On Resources Just for You!</vt:lpstr>
      <vt:lpstr>Other opportunities?</vt:lpstr>
      <vt:lpstr>What’s next?</vt:lpstr>
      <vt:lpstr>Stay Connected</vt:lpstr>
    </vt:vector>
  </TitlesOfParts>
  <Company>UWSP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LEAF:   Wi’s K-12 Forestry Education Program</dc:title>
  <dc:creator>Marshall, Gretchen</dc:creator>
  <cp:lastModifiedBy>Hicken, Jeffrey A.  DPI</cp:lastModifiedBy>
  <cp:revision>51</cp:revision>
  <dcterms:created xsi:type="dcterms:W3CDTF">2017-12-01T21:36:04Z</dcterms:created>
  <dcterms:modified xsi:type="dcterms:W3CDTF">2018-11-05T17:54:51Z</dcterms:modified>
</cp:coreProperties>
</file>