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31"/>
  </p:notesMasterIdLst>
  <p:sldIdLst>
    <p:sldId id="256" r:id="rId3"/>
    <p:sldId id="284" r:id="rId4"/>
    <p:sldId id="28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7010400" cy="9296400"/>
  <p:embeddedFontLst>
    <p:embeddedFont>
      <p:font typeface="Garamond" panose="02020404030301010803"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Tahoma" panose="020B0604030504040204" pitchFamily="34" charset="0"/>
      <p:regular r:id="rId40"/>
      <p:bold r:id="rId41"/>
    </p:embeddedFont>
    <p:embeddedFont>
      <p:font typeface="Lato" panose="020F0502020204030203"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64" autoAdjust="0"/>
  </p:normalViewPr>
  <p:slideViewPr>
    <p:cSldViewPr snapToGrid="0">
      <p:cViewPr varScale="1">
        <p:scale>
          <a:sx n="104" d="100"/>
          <a:sy n="104" d="100"/>
        </p:scale>
        <p:origin x="12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39" cy="464819"/>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7" y="0"/>
            <a:ext cx="3037839" cy="464819"/>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39" y="4415789"/>
            <a:ext cx="5608319" cy="4183379"/>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39" cy="464819"/>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7" y="8829967"/>
            <a:ext cx="3037839" cy="464819"/>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701039" y="4415789"/>
            <a:ext cx="5608319" cy="4183379"/>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06" name="Google Shape;106;p4:notes"/>
          <p:cNvSpPr txBox="1">
            <a:spLocks noGrp="1"/>
          </p:cNvSpPr>
          <p:nvPr>
            <p:ph type="sldNum" idx="12"/>
          </p:nvPr>
        </p:nvSpPr>
        <p:spPr>
          <a:xfrm>
            <a:off x="3970937" y="8829967"/>
            <a:ext cx="3037839" cy="464819"/>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add180ac1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add180ac1_0_0: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If a student moves during the test window, the previous district needs to exit the student and the new district must use the Enrollment Template to enroll the student. This needs to be a coordinated effort between the districts. The easier option is to contact me and I will happily verify the move and transfer the students for you. These steps are important so we make sure that the </a:t>
            </a:r>
            <a:r>
              <a:rPr lang="en-US" dirty="0" err="1" smtClean="0"/>
              <a:t>testlets</a:t>
            </a:r>
            <a:r>
              <a:rPr lang="en-US" dirty="0" smtClean="0"/>
              <a:t> completed follow the student and nothing gets lost in the move. </a:t>
            </a:r>
            <a:endParaRPr dirty="0"/>
          </a:p>
        </p:txBody>
      </p:sp>
      <p:sp>
        <p:nvSpPr>
          <p:cNvPr id="175" name="Google Shape;175;g6add180ac1_0_0: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0f54ab571_6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0f54ab571_6_0: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Materials</a:t>
            </a:r>
            <a:r>
              <a:rPr lang="en-US" baseline="0" dirty="0" smtClean="0"/>
              <a:t> collection lists are available on the Dynamic Leaning Maps websites, the links are provided. These are some items that are used during the assessment to help get you ready,. When you are able to view the </a:t>
            </a:r>
            <a:r>
              <a:rPr lang="en-US" baseline="0" dirty="0" err="1" smtClean="0"/>
              <a:t>Testlet</a:t>
            </a:r>
            <a:r>
              <a:rPr lang="en-US" baseline="0" dirty="0" smtClean="0"/>
              <a:t> information Page after the test window opens, the TIPS will provide more precise items. Remember they are substitutable and you can use items that are more familiar to the student. </a:t>
            </a:r>
            <a:endParaRPr lang="en-US" baseline="0" dirty="0"/>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smtClean="0"/>
              <a:t>Every year, we try to collect writing samples to validate the scoring on the Writing </a:t>
            </a:r>
            <a:r>
              <a:rPr lang="en-US" baseline="0" dirty="0" err="1" smtClean="0"/>
              <a:t>Testlets</a:t>
            </a:r>
            <a:r>
              <a:rPr lang="en-US" baseline="0" dirty="0" smtClean="0"/>
              <a:t>. DLM has provided an easy upload on Educator Portal this year so it is easier and more secure to collect. Any writing sample you get would be beneficial to DLM, so please upload any writing you are able to. </a:t>
            </a:r>
          </a:p>
        </p:txBody>
      </p:sp>
      <p:sp>
        <p:nvSpPr>
          <p:cNvPr id="182" name="Google Shape;182;g80f54ab571_6_0: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c7780237a_3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c7780237a_3_0: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chemeClr val="lt1"/>
                </a:highlight>
                <a:latin typeface="Lato"/>
                <a:ea typeface="Lato"/>
                <a:cs typeface="Lato"/>
                <a:sym typeface="Lato"/>
              </a:rPr>
              <a:t>We are about a week away from the start of the Forward Exam testing window. The window opens on Monday, March 23rd and closes on Friday, May 1st. As part of your preparation for Forward Exam testing this spring, you need to watch the DAC/SAC and Test Administrator recorded training presentations, available on the Forward Exam Trainings webpage. The Forward Exam manuals listed on this slide are available on the Forward Exam Resources webpage. We want to remind you that all test administrators must have a copy of the Test Administration Manual with them during testing sessions. The manual contains a script that TAs must read to students at the beginning of testing sessions. New this year, we also have the script available in Spanish. The Spanish script is posted with the manuals on the Resources webpage.</a:t>
            </a:r>
            <a:endParaRPr>
              <a:latin typeface="Lato"/>
              <a:ea typeface="Lato"/>
              <a:cs typeface="Lato"/>
              <a:sym typeface="Lato"/>
            </a:endParaRPr>
          </a:p>
        </p:txBody>
      </p:sp>
      <p:sp>
        <p:nvSpPr>
          <p:cNvPr id="189" name="Google Shape;189;g7c7780237a_3_0: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e51b78272_0_1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e51b78272_0_119: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Lato"/>
                <a:ea typeface="Lato"/>
                <a:cs typeface="Lato"/>
                <a:sym typeface="Lato"/>
              </a:rPr>
              <a:t>This slide lists some additional resources to help prepare for testing. The To-Do Checklists for DACs, SACs, and Test Administrators, the student and administrator video tutorials and Online Tools Trainings, and technology readiness resources are all available on the Resources webpage. Earlier this week you should have received an email with the Prior to Testing Checklist. This is not a comprehensive list to get ready for testing, only a quick double check prior to testing to make sure you are on track. </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r>
              <a:rPr lang="en-US" dirty="0">
                <a:latin typeface="Lato"/>
                <a:ea typeface="Lato"/>
                <a:cs typeface="Lato"/>
                <a:sym typeface="Lato"/>
              </a:rPr>
              <a:t>Students should be given the opportunity to use the Online Tools Training, and to become familiar with the different item types and the exam layout, prior to testing. Students will also benefit from viewing the practice tests and the text-dependent analysis samples. New this year, we have the text-dependent analysis Writer’s Checklist translated into Spanish. For the ELA test, only the test directions are translated into Spanish. The Writer’s Checklist is considered part of the directions for the TDA and therefore is allowed to be translated. The Spanish version of the Writer’s Checklist can be found on the Resources webpage, under text-dependent analysis resources.</a:t>
            </a:r>
            <a:endParaRPr dirty="0">
              <a:latin typeface="Lato"/>
              <a:ea typeface="Lato"/>
              <a:cs typeface="Lato"/>
              <a:sym typeface="Lato"/>
            </a:endParaRPr>
          </a:p>
        </p:txBody>
      </p:sp>
      <p:sp>
        <p:nvSpPr>
          <p:cNvPr id="198" name="Google Shape;198;g7e51b78272_0_119: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e51b78272_0_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e51b78272_0_63: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Lato"/>
                <a:ea typeface="Lato"/>
                <a:cs typeface="Lato"/>
                <a:sym typeface="Lato"/>
              </a:rPr>
              <a:t>Test set up is now open in the DRC INSIGHT Portal. Last week DRC placed all students into test sessions by subject area, grade, and school. You can now print test tickets, or you can set up new sessions prior to printing tickets, if desired. In addition, you can now enter accessibility features at the individual student level, add students or move students between test sessions, edit demographics, enter not-tested codes, and request transfers into your district. Instructions to do all of these are provided in the DRC INSIGHT Portal Guide. As a reminder, you need to add accessibility features for students in the INSIGHT Portal before printing tickets. However, if you do print a ticket and then realize that the student does not have their needed accessibility feature assigned and the student has not yet started testing, you can just destroy the ticket, enter the accessibility feature, and then print a new ticket for that student. </a:t>
            </a:r>
            <a:endParaRPr>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a:latin typeface="Lato"/>
                <a:ea typeface="Lato"/>
                <a:cs typeface="Lato"/>
                <a:sym typeface="Lato"/>
              </a:rPr>
              <a:t>If you have questions at any time before, during, or after testing this spring, please feel free to call me or Jennifer Teasdale in OSA. We are happy to help.</a:t>
            </a:r>
            <a:endParaRPr>
              <a:latin typeface="Lato"/>
              <a:ea typeface="Lato"/>
              <a:cs typeface="Lato"/>
              <a:sym typeface="Lato"/>
            </a:endParaRPr>
          </a:p>
        </p:txBody>
      </p:sp>
      <p:sp>
        <p:nvSpPr>
          <p:cNvPr id="205" name="Google Shape;205;g7e51b78272_0_63: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0f54ab571_9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80f54ab571_9_0:notes"/>
          <p:cNvSpPr txBox="1">
            <a:spLocks noGrp="1"/>
          </p:cNvSpPr>
          <p:nvPr>
            <p:ph type="body" idx="1"/>
          </p:nvPr>
        </p:nvSpPr>
        <p:spPr>
          <a:xfrm>
            <a:off x="701039" y="4415789"/>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a:latin typeface="Lato"/>
                <a:ea typeface="Lato"/>
                <a:cs typeface="Lato"/>
                <a:sym typeface="Lato"/>
              </a:rPr>
              <a:t>The makeup and emergency test dates for the ACT with writing are listed on the screen. Any grade 11 students that have not yet tested should be granted the opportunity to test on one of these dates. Scores from all three test dates will be used when making accountability determinations.</a:t>
            </a:r>
            <a:endParaRPr sz="1200">
              <a:latin typeface="Lato"/>
              <a:ea typeface="Lato"/>
              <a:cs typeface="Lato"/>
              <a:sym typeface="Lato"/>
            </a:endParaRPr>
          </a:p>
        </p:txBody>
      </p:sp>
      <p:sp>
        <p:nvSpPr>
          <p:cNvPr id="212" name="Google Shape;212;g80f54ab571_9_0: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0f54ab571_9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80f54ab571_9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en-US" sz="1200">
                <a:latin typeface="Lato"/>
                <a:ea typeface="Lato"/>
                <a:cs typeface="Lato"/>
                <a:sym typeface="Lato"/>
              </a:rPr>
              <a:t>The deadline to order materials for the makeup date has already passed. Schools that plan on testing on the March 31 emergency test date will need to place their order in PAnext between March 17 and March 20. Instructions for ordering can be found on page 13 of the PANext User Guide.</a:t>
            </a:r>
            <a:endParaRPr sz="1200">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80f54ab571_9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80f54ab571_9_15:notes"/>
          <p:cNvSpPr txBox="1">
            <a:spLocks noGrp="1"/>
          </p:cNvSpPr>
          <p:nvPr>
            <p:ph type="body" idx="1"/>
          </p:nvPr>
        </p:nvSpPr>
        <p:spPr>
          <a:xfrm>
            <a:off x="701039" y="4415789"/>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SzPts val="1400"/>
              <a:buNone/>
            </a:pPr>
            <a:r>
              <a:rPr lang="en-US" sz="1200">
                <a:latin typeface="Lato"/>
                <a:ea typeface="Lato"/>
                <a:cs typeface="Lato"/>
                <a:sym typeface="Lato"/>
              </a:rPr>
              <a:t>Students who take the DLM or do not test should be accounted for in PANext by indicating the reason for not completing the ACT. Directions can be found in the WI Administration Supplement. Please note that the deadline for entering this information in PANext is April 17.</a:t>
            </a:r>
            <a:endParaRPr sz="1200">
              <a:latin typeface="Lato"/>
              <a:ea typeface="Lato"/>
              <a:cs typeface="Lato"/>
              <a:sym typeface="Lato"/>
            </a:endParaRPr>
          </a:p>
        </p:txBody>
      </p:sp>
      <p:sp>
        <p:nvSpPr>
          <p:cNvPr id="227" name="Google Shape;227;g80f54ab571_9_15: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0f54ab571_9_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80f54ab571_9_22:notes"/>
          <p:cNvSpPr txBox="1">
            <a:spLocks noGrp="1"/>
          </p:cNvSpPr>
          <p:nvPr>
            <p:ph type="body" idx="1"/>
          </p:nvPr>
        </p:nvSpPr>
        <p:spPr>
          <a:xfrm>
            <a:off x="701039" y="4415789"/>
            <a:ext cx="5608200" cy="4183500"/>
          </a:xfrm>
          <a:prstGeom prst="rect">
            <a:avLst/>
          </a:prstGeom>
          <a:noFill/>
          <a:ln>
            <a:noFill/>
          </a:ln>
        </p:spPr>
        <p:txBody>
          <a:bodyPr spcFirstLastPara="1" wrap="square" lIns="91425" tIns="91425" rIns="91425" bIns="91425" anchor="t" anchorCtr="0">
            <a:noAutofit/>
          </a:bodyPr>
          <a:lstStyle/>
          <a:p>
            <a:pPr marL="412750" lvl="1" indent="-285750" algn="l" rtl="0">
              <a:lnSpc>
                <a:spcPct val="100000"/>
              </a:lnSpc>
              <a:spcBef>
                <a:spcPts val="0"/>
              </a:spcBef>
              <a:spcAft>
                <a:spcPts val="0"/>
              </a:spcAft>
              <a:buClr>
                <a:schemeClr val="dk1"/>
              </a:buClr>
              <a:buSzPts val="1600"/>
              <a:buFont typeface="Arial"/>
              <a:buNone/>
            </a:pPr>
            <a:r>
              <a:rPr lang="en-US" sz="1200">
                <a:solidFill>
                  <a:schemeClr val="dk1"/>
                </a:solidFill>
                <a:latin typeface="Lato"/>
                <a:ea typeface="Lato"/>
                <a:cs typeface="Lato"/>
                <a:sym typeface="Lato"/>
              </a:rPr>
              <a:t>Scores for individual students will be mailed to student addresses between 5 and 8 weeks after testing. In addition, printed student         </a:t>
            </a:r>
            <a:endParaRPr sz="1200">
              <a:solidFill>
                <a:schemeClr val="dk1"/>
              </a:solidFill>
              <a:latin typeface="Lato"/>
              <a:ea typeface="Lato"/>
              <a:cs typeface="Lato"/>
              <a:sym typeface="Lato"/>
            </a:endParaRPr>
          </a:p>
          <a:p>
            <a:pPr marL="412750" lvl="1" indent="-285750" algn="l" rtl="0">
              <a:lnSpc>
                <a:spcPct val="100000"/>
              </a:lnSpc>
              <a:spcBef>
                <a:spcPts val="0"/>
              </a:spcBef>
              <a:spcAft>
                <a:spcPts val="0"/>
              </a:spcAft>
              <a:buClr>
                <a:schemeClr val="dk1"/>
              </a:buClr>
              <a:buSzPts val="1600"/>
              <a:buFont typeface="Arial"/>
              <a:buNone/>
            </a:pPr>
            <a:r>
              <a:rPr lang="en-US" sz="1200">
                <a:solidFill>
                  <a:schemeClr val="dk1"/>
                </a:solidFill>
                <a:latin typeface="Lato"/>
                <a:ea typeface="Lato"/>
                <a:cs typeface="Lato"/>
                <a:sym typeface="Lato"/>
              </a:rPr>
              <a:t>reports will be sent to schools during this same time frame. By June 12, the high school profile report, the district profile report and a </a:t>
            </a:r>
            <a:endParaRPr sz="1200">
              <a:solidFill>
                <a:schemeClr val="dk1"/>
              </a:solidFill>
              <a:latin typeface="Lato"/>
              <a:ea typeface="Lato"/>
              <a:cs typeface="Lato"/>
              <a:sym typeface="Lato"/>
            </a:endParaRPr>
          </a:p>
          <a:p>
            <a:pPr marL="412750" lvl="1" indent="-285750" algn="l" rtl="0">
              <a:lnSpc>
                <a:spcPct val="100000"/>
              </a:lnSpc>
              <a:spcBef>
                <a:spcPts val="0"/>
              </a:spcBef>
              <a:spcAft>
                <a:spcPts val="0"/>
              </a:spcAft>
              <a:buClr>
                <a:schemeClr val="dk1"/>
              </a:buClr>
              <a:buSzPts val="1600"/>
              <a:buFont typeface="Arial"/>
              <a:buNone/>
            </a:pPr>
            <a:r>
              <a:rPr lang="en-US" sz="1200">
                <a:solidFill>
                  <a:schemeClr val="dk1"/>
                </a:solidFill>
                <a:latin typeface="Lato"/>
                <a:ea typeface="Lato"/>
                <a:cs typeface="Lato"/>
                <a:sym typeface="Lato"/>
              </a:rPr>
              <a:t>student level data file will be available in PAnext.</a:t>
            </a:r>
            <a:endParaRPr sz="1200">
              <a:solidFill>
                <a:schemeClr val="dk1"/>
              </a:solidFill>
              <a:latin typeface="Lato"/>
              <a:ea typeface="Lato"/>
              <a:cs typeface="Lato"/>
              <a:sym typeface="Lato"/>
            </a:endParaRPr>
          </a:p>
          <a:p>
            <a:pPr marL="412750" lvl="1" indent="-285750" algn="l" rtl="0">
              <a:lnSpc>
                <a:spcPct val="100000"/>
              </a:lnSpc>
              <a:spcBef>
                <a:spcPts val="0"/>
              </a:spcBef>
              <a:spcAft>
                <a:spcPts val="0"/>
              </a:spcAft>
              <a:buSzPts val="1600"/>
              <a:buNone/>
            </a:pPr>
            <a:r>
              <a:rPr lang="en-US" sz="1200">
                <a:solidFill>
                  <a:schemeClr val="dk1"/>
                </a:solidFill>
                <a:latin typeface="Lato"/>
                <a:ea typeface="Lato"/>
                <a:cs typeface="Lato"/>
                <a:sym typeface="Lato"/>
              </a:rPr>
              <a:t>												</a:t>
            </a:r>
            <a:endParaRPr sz="1200">
              <a:latin typeface="Lato"/>
              <a:ea typeface="Lato"/>
              <a:cs typeface="Lato"/>
              <a:sym typeface="Lato"/>
            </a:endParaRPr>
          </a:p>
        </p:txBody>
      </p:sp>
      <p:sp>
        <p:nvSpPr>
          <p:cNvPr id="235" name="Google Shape;235;g80f54ab571_9_22: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0f54ab571_9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80f54ab571_9_30:notes"/>
          <p:cNvSpPr txBox="1">
            <a:spLocks noGrp="1"/>
          </p:cNvSpPr>
          <p:nvPr>
            <p:ph type="body" idx="1"/>
          </p:nvPr>
        </p:nvSpPr>
        <p:spPr>
          <a:xfrm>
            <a:off x="701039" y="4415789"/>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SzPts val="1400"/>
              <a:buNone/>
            </a:pPr>
            <a:r>
              <a:rPr lang="en-US" sz="1200">
                <a:latin typeface="Lato"/>
                <a:ea typeface="Lato"/>
                <a:cs typeface="Lato"/>
                <a:sym typeface="Lato"/>
              </a:rPr>
              <a:t>The testing window for ACT Aspire will be from April 6 - May 6 for 9th and 10th grade students.</a:t>
            </a:r>
            <a:endParaRPr sz="1200">
              <a:latin typeface="Lato"/>
              <a:ea typeface="Lato"/>
              <a:cs typeface="Lato"/>
              <a:sym typeface="Lato"/>
            </a:endParaRPr>
          </a:p>
        </p:txBody>
      </p:sp>
      <p:sp>
        <p:nvSpPr>
          <p:cNvPr id="244" name="Google Shape;244;g80f54ab571_9_30: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0f2310e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0f2310e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8012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0f54ab571_9_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80f54ab571_9_36:notes"/>
          <p:cNvSpPr txBox="1">
            <a:spLocks noGrp="1"/>
          </p:cNvSpPr>
          <p:nvPr>
            <p:ph type="body" idx="1"/>
          </p:nvPr>
        </p:nvSpPr>
        <p:spPr>
          <a:xfrm>
            <a:off x="701039" y="4415789"/>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SzPts val="1400"/>
              <a:buNone/>
            </a:pPr>
            <a:r>
              <a:rPr lang="en-US" sz="1200">
                <a:latin typeface="Lato"/>
                <a:ea typeface="Lato"/>
                <a:cs typeface="Lato"/>
                <a:sym typeface="Lato"/>
              </a:rPr>
              <a:t>Technology coordinators should use the Technical Readiness Guide to assist with the installation of technology components. In addition, a technology readiness webinar is available to assist with installation. </a:t>
            </a:r>
            <a:endParaRPr sz="1200">
              <a:latin typeface="Lato"/>
              <a:ea typeface="Lato"/>
              <a:cs typeface="Lato"/>
              <a:sym typeface="Lato"/>
            </a:endParaRPr>
          </a:p>
        </p:txBody>
      </p:sp>
      <p:sp>
        <p:nvSpPr>
          <p:cNvPr id="251" name="Google Shape;251;g80f54ab571_9_36: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0f54ab571_9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80f54ab571_9_42:notes"/>
          <p:cNvSpPr txBox="1">
            <a:spLocks noGrp="1"/>
          </p:cNvSpPr>
          <p:nvPr>
            <p:ph type="body" idx="1"/>
          </p:nvPr>
        </p:nvSpPr>
        <p:spPr>
          <a:xfrm>
            <a:off x="701039" y="4415789"/>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SzPts val="1400"/>
              <a:buNone/>
            </a:pPr>
            <a:r>
              <a:rPr lang="en-US" sz="1200">
                <a:latin typeface="Lato"/>
                <a:ea typeface="Lato"/>
                <a:cs typeface="Lato"/>
                <a:sym typeface="Lato"/>
              </a:rPr>
              <a:t>District and school staff should be verifying the accuracy of student data, entering personal needs profiles for students needing accommodations, and creating test sessions for students. The PAnext User Guide and the PNP Creation Guide are valuable resources as you complete these tasks.</a:t>
            </a:r>
            <a:endParaRPr sz="1200">
              <a:latin typeface="Lato"/>
              <a:ea typeface="Lato"/>
              <a:cs typeface="Lato"/>
              <a:sym typeface="Lato"/>
            </a:endParaRPr>
          </a:p>
        </p:txBody>
      </p:sp>
      <p:sp>
        <p:nvSpPr>
          <p:cNvPr id="258" name="Google Shape;258;g80f54ab571_9_42: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0f54ab571_9_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80f54ab571_9_48:notes"/>
          <p:cNvSpPr txBox="1">
            <a:spLocks noGrp="1"/>
          </p:cNvSpPr>
          <p:nvPr>
            <p:ph type="body" idx="1"/>
          </p:nvPr>
        </p:nvSpPr>
        <p:spPr>
          <a:xfrm>
            <a:off x="701039" y="4415789"/>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SzPts val="1400"/>
              <a:buNone/>
            </a:pPr>
            <a:r>
              <a:rPr lang="en-US" sz="1200">
                <a:latin typeface="Lato"/>
                <a:ea typeface="Lato"/>
                <a:cs typeface="Lato"/>
                <a:sym typeface="Lato"/>
              </a:rPr>
              <a:t>English Learner supports such as translated test directions; word-to-word dictionaries for Math, Science and Writing; text-to-speech item translation; and extra time are available to your English Learner students. The ACT Aspire Accessibility User’s Guide provides guidance on each of these supports.</a:t>
            </a:r>
            <a:endParaRPr sz="1200">
              <a:latin typeface="Lato"/>
              <a:ea typeface="Lato"/>
              <a:cs typeface="Lato"/>
              <a:sym typeface="Lato"/>
            </a:endParaRPr>
          </a:p>
        </p:txBody>
      </p:sp>
      <p:sp>
        <p:nvSpPr>
          <p:cNvPr id="265" name="Google Shape;265;g80f54ab571_9_48: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0f54ab571_9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80f54ab571_9_54: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Lato"/>
                <a:ea typeface="Lato"/>
                <a:cs typeface="Lato"/>
                <a:sym typeface="Lato"/>
              </a:rPr>
              <a:t>The Administration Supplement provides guidance on how to initiate student transfers, how to print authorization tickets and how to apply Will not Test and Do not Report reason codes.</a:t>
            </a:r>
            <a:endParaRPr>
              <a:latin typeface="Lato"/>
              <a:ea typeface="Lato"/>
              <a:cs typeface="Lato"/>
              <a:sym typeface="Lato"/>
            </a:endParaRPr>
          </a:p>
        </p:txBody>
      </p:sp>
      <p:sp>
        <p:nvSpPr>
          <p:cNvPr id="272" name="Google Shape;272;g80f54ab571_9_54: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80f54ab571_9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80f54ab571_9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a:latin typeface="Lato"/>
                <a:ea typeface="Lato"/>
                <a:cs typeface="Lato"/>
                <a:sym typeface="Lato"/>
              </a:rPr>
              <a:t>Districts are able to be reimbursed for Reading Readiness expenses. On March 5, 2020, Assessment Coordinators should have received the reimbursement request form. Coordinators are asked to submit information about number of students screened, name of screener utilized, and amount sought for reimbursement for each grade by the March 27 deadline. Districts will receive their reimbursements in May or June of 2020. If you are the DAC for your district and have not received the reimbursement form, please contact me as soon as possible.</a:t>
            </a:r>
            <a:endParaRPr i="0" u="none" strike="noStrike" cap="none">
              <a:solidFill>
                <a:schemeClr val="dk1"/>
              </a:solidFill>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0f54ab571_9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80f54ab571_9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Font typeface="Calibri"/>
              <a:buNone/>
            </a:pPr>
            <a:r>
              <a:rPr lang="en-US">
                <a:latin typeface="Lato"/>
                <a:ea typeface="Lato"/>
                <a:cs typeface="Lato"/>
                <a:sym typeface="Lato"/>
              </a:rPr>
              <a:t>More information on the requirements of screening can be found in the following locations. Feel free to contact me at your convenience if you have follow-up questions. </a:t>
            </a:r>
            <a:endParaRPr sz="1200" i="0" u="none" strike="noStrike" cap="none">
              <a:solidFill>
                <a:schemeClr val="dk1"/>
              </a:solidFill>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72bdb913e_4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72bdb913e_4_0: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What’s happening now in NAEP schools? </a:t>
            </a:r>
            <a:endParaRPr b="1">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The age 9 test window is open through tomorrow, March 13; all sampled schools in Wisconsin are done testing.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Age 17 testing begins next week March 16 through May 22. Schools completed their student list submissions and should be finished or finalizing tasks to prepare for their assessments.  These tasks include reviewing and verifying lists of students selected to take the assessment, completing information for students with disabilities and English Learners, notifying parents, and planning for assessment day.  NAEP field staff representatives are in touch with all of their age 17 schools.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Age 17 Best Practices - this is to follow up on the Best Practices kit each high school received. These four emails contain timely one-pagers on encouraging and supporting student participation on NAEP. The last one was just emailed last week.</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In cases of widespread illness in schools, we will work with each school on a case-by-case basis to determine NAEP testing options (aim for 90% student participation rate, schedule make-up testing, reschedule test date within window, etc.).</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US" b="1">
                <a:latin typeface="Lato"/>
                <a:ea typeface="Lato"/>
                <a:cs typeface="Lato"/>
                <a:sym typeface="Lato"/>
              </a:rPr>
              <a:t>What’s coming up soon for NAEP?</a:t>
            </a:r>
            <a:endParaRPr b="1">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NAEP 2021 (school year 2020-21) is right around the corner. We should receive school samples from NCES in May, and we will notify District Administrators and DACS of the schools sampled in their districts. There will be some changes to the sample sizes, format of testing, and testing time in 2021.  Stay tuned for more information. </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You can find contact information for NAEP field staff representatives on each school’s MyNAEP page. Or as always, contact Angela Dugas with any questions. </a:t>
            </a:r>
            <a:endParaRPr>
              <a:latin typeface="Lato"/>
              <a:ea typeface="Lato"/>
              <a:cs typeface="Lato"/>
              <a:sym typeface="Lato"/>
            </a:endParaRPr>
          </a:p>
        </p:txBody>
      </p:sp>
      <p:sp>
        <p:nvSpPr>
          <p:cNvPr id="296" name="Google Shape;296;g572bdb913e_4_0: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61: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03" name="Google Shape;303;p61: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63: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10" name="Google Shape;310;p63: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0f2310e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0f2310e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522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0f2310e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0f2310e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Font typeface="Calibri"/>
              <a:buNone/>
            </a:pPr>
            <a:endParaRPr sz="1200" b="1"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36018cb9b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636018cb9b_2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1eb6adffe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1eb6adffe_0_6: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test window will open March 23 and run until May 1 for ELA, Math, Science and Social Studies. As a reminder, districts need to create a roster for each student for each subject they will be tested in. Make sure that you pay</a:t>
            </a:r>
            <a:r>
              <a:rPr lang="en-US" baseline="0" dirty="0" smtClean="0"/>
              <a:t> close attention to what subjects are tested at each grade level and do not roster students for tests they should not be taking. For example you would roster a third grade student in ELA and Math but you would not roster the student in Science and Social Studies. </a:t>
            </a:r>
            <a:r>
              <a:rPr lang="en-US" baseline="0" dirty="0" err="1" smtClean="0"/>
              <a:t>Testlets</a:t>
            </a:r>
            <a:r>
              <a:rPr lang="en-US" baseline="0" dirty="0" smtClean="0"/>
              <a:t> will be released to any rostered students. Students taking the incorrect tests will create problems down the road so we </a:t>
            </a:r>
            <a:r>
              <a:rPr lang="en-US" baseline="0" dirty="0" smtClean="0"/>
              <a:t>want </a:t>
            </a:r>
            <a:r>
              <a:rPr lang="en-US" baseline="0" dirty="0" smtClean="0"/>
              <a:t>to pay close attention to rostering. </a:t>
            </a:r>
            <a:endParaRPr dirty="0"/>
          </a:p>
        </p:txBody>
      </p:sp>
      <p:sp>
        <p:nvSpPr>
          <p:cNvPr id="147" name="Google Shape;147;g51eb6adffe_0_6: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36018cb9b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36018cb9b_0_1: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Please make sure that if you haven’t </a:t>
            </a:r>
            <a:r>
              <a:rPr lang="en-US" dirty="0" smtClean="0"/>
              <a:t>already, that you finish </a:t>
            </a:r>
            <a:r>
              <a:rPr lang="en-US" dirty="0" smtClean="0"/>
              <a:t>loading and</a:t>
            </a:r>
            <a:r>
              <a:rPr lang="en-US" baseline="0" dirty="0" smtClean="0"/>
              <a:t> validating your </a:t>
            </a:r>
            <a:r>
              <a:rPr lang="en-US" baseline="0" dirty="0" smtClean="0"/>
              <a:t>district’s </a:t>
            </a:r>
            <a:r>
              <a:rPr lang="en-US" baseline="0" dirty="0" smtClean="0"/>
              <a:t>students, rosters and users in Educator </a:t>
            </a:r>
            <a:r>
              <a:rPr lang="en-US" baseline="0" dirty="0" smtClean="0"/>
              <a:t>Portal. This </a:t>
            </a:r>
            <a:r>
              <a:rPr lang="en-US" baseline="0" dirty="0" smtClean="0"/>
              <a:t>will assure that </a:t>
            </a:r>
            <a:r>
              <a:rPr lang="en-US" baseline="0" dirty="0" err="1" smtClean="0"/>
              <a:t>testlets</a:t>
            </a:r>
            <a:r>
              <a:rPr lang="en-US" baseline="0" dirty="0" smtClean="0"/>
              <a:t> will start being assigned on the first day of testing. Also use the data extracts to monitor the progress of your districts test preparation and administration. Pay close attention to the security agreement abstract to make sure that your teachers have read and accepted the agreement. The agreement is automatically populated to decline the security agreement so if teachers are not reading it carefully and submitting the agreement, they will have actually </a:t>
            </a:r>
            <a:r>
              <a:rPr lang="en-US" baseline="0" dirty="0" smtClean="0"/>
              <a:t>declined </a:t>
            </a:r>
            <a:r>
              <a:rPr lang="en-US" baseline="0" dirty="0" smtClean="0"/>
              <a:t>it and will not be able to administer </a:t>
            </a:r>
            <a:r>
              <a:rPr lang="en-US" baseline="0" dirty="0" err="1" smtClean="0"/>
              <a:t>testlets</a:t>
            </a:r>
            <a:r>
              <a:rPr lang="en-US" baseline="0" dirty="0" smtClean="0"/>
              <a:t>. Test administrators will not have access to test tickets until both of these steps are complete and accepted. </a:t>
            </a:r>
            <a:endParaRPr dirty="0"/>
          </a:p>
        </p:txBody>
      </p:sp>
      <p:sp>
        <p:nvSpPr>
          <p:cNvPr id="154" name="Google Shape;154;g636018cb9b_0_1: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36018cb9b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36018cb9b_0_9: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a:t>
            </a:r>
            <a:r>
              <a:rPr lang="en-US" baseline="0" dirty="0" smtClean="0"/>
              <a:t> is a reminder that KITE student portal has been updated. Make sure that you have downloaded and installed the latest version. If you have not, a prompt will appear letting you know this needs to be done. </a:t>
            </a:r>
            <a:endParaRPr dirty="0"/>
          </a:p>
        </p:txBody>
      </p:sp>
      <p:sp>
        <p:nvSpPr>
          <p:cNvPr id="161" name="Google Shape;161;g636018cb9b_0_9: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36018cb9b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36018cb9b_0_15: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 order for test tickets to appear on March 23, students need to be entered and rostered correctly in Educator Portal. Teachers also need to complete and submit the personal needs and preferences profile and the First Contact Surveys for their students. Finally, the teacher needs to have completed their training on Moodle. </a:t>
            </a:r>
            <a:endParaRPr dirty="0"/>
          </a:p>
        </p:txBody>
      </p:sp>
      <p:sp>
        <p:nvSpPr>
          <p:cNvPr id="168" name="Google Shape;168;g636018cb9b_0_15: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1597818"/>
            <a:ext cx="7772400" cy="1102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4000" b="0" i="0" u="none" strike="noStrike" cap="none">
                <a:solidFill>
                  <a:srgbClr val="000090"/>
                </a:solidFill>
                <a:latin typeface="Arial"/>
                <a:ea typeface="Arial"/>
                <a:cs typeface="Arial"/>
                <a:sym typeface="Arial"/>
              </a:defRPr>
            </a:lvl1pPr>
            <a:lvl2pPr marL="0" marR="0" lvl="1"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2pPr>
            <a:lvl3pPr marL="0" marR="0" lvl="2"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3pPr>
            <a:lvl4pPr marL="0" marR="0" lvl="3"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4pPr>
            <a:lvl5pPr marL="0" marR="0" lvl="4"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5pPr>
            <a:lvl6pPr marL="457200" marR="0" lvl="5"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5" name="Google Shape;15;p2"/>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L="0" marR="0" lvl="0" indent="0" algn="ctr" rtl="0">
              <a:lnSpc>
                <a:spcPct val="150000"/>
              </a:lnSpc>
              <a:spcBef>
                <a:spcPts val="640"/>
              </a:spcBef>
              <a:spcAft>
                <a:spcPts val="0"/>
              </a:spcAft>
              <a:buClr>
                <a:srgbClr val="000090"/>
              </a:buClr>
              <a:buSzPts val="2400"/>
              <a:buFont typeface="Arial"/>
              <a:buNone/>
              <a:defRPr sz="3200" b="0" i="0" u="none" strike="noStrike" cap="none">
                <a:solidFill>
                  <a:srgbClr val="000090"/>
                </a:solidFill>
                <a:latin typeface="Lato"/>
                <a:ea typeface="Lato"/>
                <a:cs typeface="Lato"/>
                <a:sym typeface="Lato"/>
              </a:defRPr>
            </a:lvl1pPr>
            <a:lvl2pPr marL="457200" marR="0" lvl="1" indent="0" algn="ctr" rtl="0">
              <a:lnSpc>
                <a:spcPct val="150000"/>
              </a:lnSpc>
              <a:spcBef>
                <a:spcPts val="560"/>
              </a:spcBef>
              <a:spcAft>
                <a:spcPts val="0"/>
              </a:spcAft>
              <a:buClr>
                <a:schemeClr val="lt1"/>
              </a:buClr>
              <a:buSzPts val="1400"/>
              <a:buFont typeface="Arial"/>
              <a:buNone/>
              <a:defRPr sz="2800" b="0" i="0" u="none" strike="noStrike" cap="none">
                <a:solidFill>
                  <a:schemeClr val="lt1"/>
                </a:solidFill>
                <a:latin typeface="Lato"/>
                <a:ea typeface="Lato"/>
                <a:cs typeface="Lato"/>
                <a:sym typeface="Lato"/>
              </a:defRPr>
            </a:lvl2pPr>
            <a:lvl3pPr marL="914400" marR="0" lvl="2" indent="0" algn="ctr" rtl="0">
              <a:lnSpc>
                <a:spcPct val="90000"/>
              </a:lnSpc>
              <a:spcBef>
                <a:spcPts val="480"/>
              </a:spcBef>
              <a:spcAft>
                <a:spcPts val="0"/>
              </a:spcAft>
              <a:buClr>
                <a:schemeClr val="lt1"/>
              </a:buClr>
              <a:buSzPts val="1500"/>
              <a:buFont typeface="Arial"/>
              <a:buNone/>
              <a:defRPr sz="2400" b="0" i="0" u="none" strike="noStrike" cap="none">
                <a:solidFill>
                  <a:schemeClr val="lt1"/>
                </a:solidFill>
                <a:latin typeface="Lato"/>
                <a:ea typeface="Lato"/>
                <a:cs typeface="Lato"/>
                <a:sym typeface="Lato"/>
              </a:defRPr>
            </a:lvl3pPr>
            <a:lvl4pPr marL="1371600" marR="0" lvl="3"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4pPr>
            <a:lvl5pPr marL="1828800" marR="0" lvl="4"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5pPr>
            <a:lvl6pPr marL="2286000" marR="0" lvl="5"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6pPr>
            <a:lvl7pPr marL="2743200" marR="0" lvl="6"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7pPr>
            <a:lvl8pPr marL="3200400" marR="0" lvl="7"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8pPr>
            <a:lvl9pPr marL="3657600" marR="0" lvl="8"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9pPr>
          </a:lstStyle>
          <a:p>
            <a:endParaRPr/>
          </a:p>
        </p:txBody>
      </p:sp>
      <p:sp>
        <p:nvSpPr>
          <p:cNvPr id="16" name="Google Shape;16;p2"/>
          <p:cNvSpPr txBox="1">
            <a:spLocks noGrp="1"/>
          </p:cNvSpPr>
          <p:nvPr>
            <p:ph type="dt" idx="10"/>
          </p:nvPr>
        </p:nvSpPr>
        <p:spPr>
          <a:xfrm>
            <a:off x="457200" y="4767262"/>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L="457200" marR="0" lvl="1"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L="914400" marR="0" lvl="2"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L="1371600" marR="0" lvl="3"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L="1828800" marR="0" lvl="4"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L="2286000" marR="0" lvl="5"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L="2743200" marR="0" lvl="6"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L="3200400" marR="0" lvl="7"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L="3657600" marR="0" lvl="8"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17" name="Google Shape;17;p2"/>
          <p:cNvSpPr txBox="1">
            <a:spLocks noGrp="1"/>
          </p:cNvSpPr>
          <p:nvPr>
            <p:ph type="ftr" idx="11"/>
          </p:nvPr>
        </p:nvSpPr>
        <p:spPr>
          <a:xfrm>
            <a:off x="3124200" y="4767262"/>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L="457200" marR="0" lvl="1"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L="914400" marR="0" lvl="2"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L="1371600" marR="0" lvl="3"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L="1828800" marR="0" lvl="4"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L="2286000" marR="0" lvl="5"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L="2743200" marR="0" lvl="6"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L="3200400" marR="0" lvl="7"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L="3657600" marR="0" lvl="8"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18" name="Google Shape;18;p2"/>
          <p:cNvSpPr txBox="1">
            <a:spLocks noGrp="1"/>
          </p:cNvSpPr>
          <p:nvPr>
            <p:ph type="sldNum" idx="12"/>
          </p:nvPr>
        </p:nvSpPr>
        <p:spPr>
          <a:xfrm>
            <a:off x="6553200" y="4767262"/>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1pPr>
            <a:lvl2pPr marL="0" marR="0" lvl="1"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2pPr>
            <a:lvl3pPr marL="0" marR="0" lvl="2"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3pPr>
            <a:lvl4pPr marL="0" marR="0" lvl="3"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4pPr>
            <a:lvl5pPr marL="0" marR="0" lvl="4"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5pPr>
            <a:lvl6pPr marL="0" marR="0" lvl="5"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6pPr>
            <a:lvl7pPr marL="0" marR="0" lvl="6"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7pPr>
            <a:lvl8pPr marL="0" marR="0" lvl="7"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8pPr>
            <a:lvl9pPr marL="0" marR="0" lvl="8"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75"/>
        <p:cNvGrpSpPr/>
        <p:nvPr/>
      </p:nvGrpSpPr>
      <p:grpSpPr>
        <a:xfrm>
          <a:off x="0" y="0"/>
          <a:ext cx="0" cy="0"/>
          <a:chOff x="0" y="0"/>
          <a:chExt cx="0" cy="0"/>
        </a:xfrm>
      </p:grpSpPr>
      <p:pic>
        <p:nvPicPr>
          <p:cNvPr id="76" name="Google Shape;76;p13"/>
          <p:cNvPicPr preferRelativeResize="0"/>
          <p:nvPr/>
        </p:nvPicPr>
        <p:blipFill rotWithShape="1">
          <a:blip r:embed="rId2">
            <a:alphaModFix/>
          </a:blip>
          <a:srcRect l="9" t="7104" b="33198"/>
          <a:stretch/>
        </p:blipFill>
        <p:spPr>
          <a:xfrm>
            <a:off x="-10372" y="3700846"/>
            <a:ext cx="9161698" cy="1445100"/>
          </a:xfrm>
          <a:prstGeom prst="rect">
            <a:avLst/>
          </a:prstGeom>
          <a:noFill/>
          <a:ln>
            <a:noFill/>
          </a:ln>
        </p:spPr>
      </p:pic>
      <p:sp>
        <p:nvSpPr>
          <p:cNvPr id="77" name="Google Shape;77;p1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50000"/>
              </a:lnSpc>
              <a:spcBef>
                <a:spcPts val="75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8" name="Google Shape;78;p13"/>
          <p:cNvSpPr txBox="1">
            <a:spLocks noGrp="1"/>
          </p:cNvSpPr>
          <p:nvPr>
            <p:ph type="body" idx="2"/>
          </p:nvPr>
        </p:nvSpPr>
        <p:spPr>
          <a:xfrm>
            <a:off x="942821" y="1277258"/>
            <a:ext cx="3993600" cy="2329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75"/>
              </a:spcBef>
              <a:spcAft>
                <a:spcPts val="0"/>
              </a:spcAft>
              <a:buClr>
                <a:schemeClr val="dk1"/>
              </a:buClr>
              <a:buSzPts val="1302"/>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75"/>
              </a:spcBef>
              <a:spcAft>
                <a:spcPts val="0"/>
              </a:spcAft>
              <a:buClr>
                <a:schemeClr val="dk1"/>
              </a:buClr>
              <a:buSzPts val="1302"/>
              <a:buFont typeface="Arial"/>
              <a:buNone/>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9" name="Google Shape;79;p13"/>
          <p:cNvSpPr>
            <a:spLocks noGrp="1"/>
          </p:cNvSpPr>
          <p:nvPr>
            <p:ph type="pic" idx="3"/>
          </p:nvPr>
        </p:nvSpPr>
        <p:spPr>
          <a:xfrm>
            <a:off x="5262428" y="1291773"/>
            <a:ext cx="3420300" cy="3090600"/>
          </a:xfrm>
          <a:prstGeom prst="rect">
            <a:avLst/>
          </a:prstGeom>
          <a:noFill/>
          <a:ln>
            <a:noFill/>
          </a:ln>
        </p:spPr>
        <p:txBody>
          <a:bodyPr spcFirstLastPara="1" wrap="square" lIns="91425" tIns="91425" rIns="91425" bIns="91425" anchor="t" anchorCtr="0">
            <a:noAutofit/>
          </a:bodyPr>
          <a:lstStyle>
            <a:lvl1pPr marR="0" lvl="0" algn="l" rtl="0">
              <a:lnSpc>
                <a:spcPct val="150000"/>
              </a:lnSpc>
              <a:spcBef>
                <a:spcPts val="75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80" name="Google Shape;80;p13" descr="circle-logo-word-cover-color.png"/>
          <p:cNvPicPr preferRelativeResize="0"/>
          <p:nvPr/>
        </p:nvPicPr>
        <p:blipFill rotWithShape="1">
          <a:blip r:embed="rId3">
            <a:alphaModFix/>
          </a:blip>
          <a:srcRect/>
          <a:stretch/>
        </p:blipFill>
        <p:spPr>
          <a:xfrm>
            <a:off x="8389121" y="4458623"/>
            <a:ext cx="594000" cy="601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1"/>
        <p:cNvGrpSpPr/>
        <p:nvPr/>
      </p:nvGrpSpPr>
      <p:grpSpPr>
        <a:xfrm>
          <a:off x="0" y="0"/>
          <a:ext cx="0" cy="0"/>
          <a:chOff x="0" y="0"/>
          <a:chExt cx="0" cy="0"/>
        </a:xfrm>
      </p:grpSpPr>
      <p:sp>
        <p:nvSpPr>
          <p:cNvPr id="82" name="Google Shape;82;p14"/>
          <p:cNvSpPr txBox="1">
            <a:spLocks noGrp="1"/>
          </p:cNvSpPr>
          <p:nvPr>
            <p:ph type="body" idx="1"/>
          </p:nvPr>
        </p:nvSpPr>
        <p:spPr>
          <a:xfrm>
            <a:off x="1364320" y="1293833"/>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750"/>
              </a:spcBef>
              <a:spcAft>
                <a:spcPts val="0"/>
              </a:spcAft>
              <a:buClr>
                <a:srgbClr val="333399"/>
              </a:buClr>
              <a:buSzPts val="2400"/>
              <a:buFont typeface="Arial"/>
              <a:buNone/>
              <a:defRPr sz="3600" b="1" i="0" u="none" strike="noStrike" cap="none">
                <a:solidFill>
                  <a:srgbClr val="333399"/>
                </a:solidFill>
                <a:latin typeface="Lato"/>
                <a:ea typeface="Lato"/>
                <a:cs typeface="Lato"/>
                <a:sym typeface="Lato"/>
              </a:defRPr>
            </a:lvl1pPr>
            <a:lvl2pPr marL="914400" marR="0" lvl="1" indent="-228600" algn="l" rtl="0">
              <a:lnSpc>
                <a:spcPct val="150000"/>
              </a:lnSpc>
              <a:spcBef>
                <a:spcPts val="375"/>
              </a:spcBef>
              <a:spcAft>
                <a:spcPts val="0"/>
              </a:spcAft>
              <a:buClr>
                <a:srgbClr val="333399"/>
              </a:buClr>
              <a:buSzPts val="1400"/>
              <a:buFont typeface="Lato"/>
              <a:buNone/>
              <a:defRPr sz="2637" b="0" i="0" u="none" strike="noStrike" cap="none">
                <a:solidFill>
                  <a:srgbClr val="333399"/>
                </a:solidFill>
                <a:latin typeface="Calibri"/>
                <a:ea typeface="Calibri"/>
                <a:cs typeface="Calibri"/>
                <a:sym typeface="Calibri"/>
              </a:defRPr>
            </a:lvl2pPr>
            <a:lvl3pPr marL="1371600" marR="0" lvl="2" indent="-398462" algn="l" rtl="0">
              <a:lnSpc>
                <a:spcPct val="90000"/>
              </a:lnSpc>
              <a:spcBef>
                <a:spcPts val="375"/>
              </a:spcBef>
              <a:spcAft>
                <a:spcPts val="0"/>
              </a:spcAft>
              <a:buClr>
                <a:srgbClr val="333399"/>
              </a:buClr>
              <a:buSzPts val="2675"/>
              <a:buFont typeface="Arial"/>
              <a:buChar char="•"/>
              <a:defRPr sz="2637" b="0" i="0" u="none" strike="noStrike" cap="none">
                <a:solidFill>
                  <a:srgbClr val="333399"/>
                </a:solidFill>
                <a:latin typeface="Calibri"/>
                <a:ea typeface="Calibri"/>
                <a:cs typeface="Calibri"/>
                <a:sym typeface="Calibri"/>
              </a:defRPr>
            </a:lvl3pPr>
            <a:lvl4pPr marL="1828800" marR="0" lvl="3" indent="-398462" algn="l" rtl="0">
              <a:lnSpc>
                <a:spcPct val="90000"/>
              </a:lnSpc>
              <a:spcBef>
                <a:spcPts val="375"/>
              </a:spcBef>
              <a:spcAft>
                <a:spcPts val="0"/>
              </a:spcAft>
              <a:buClr>
                <a:srgbClr val="333399"/>
              </a:buClr>
              <a:buSzPts val="2675"/>
              <a:buFont typeface="Arial"/>
              <a:buChar char="•"/>
              <a:defRPr sz="2637" b="0" i="0" u="none" strike="noStrike" cap="none">
                <a:solidFill>
                  <a:srgbClr val="333399"/>
                </a:solidFill>
                <a:latin typeface="Calibri"/>
                <a:ea typeface="Calibri"/>
                <a:cs typeface="Calibri"/>
                <a:sym typeface="Calibri"/>
              </a:defRPr>
            </a:lvl4pPr>
            <a:lvl5pPr marL="2286000" marR="0" lvl="4" indent="-398462" algn="l" rtl="0">
              <a:lnSpc>
                <a:spcPct val="90000"/>
              </a:lnSpc>
              <a:spcBef>
                <a:spcPts val="375"/>
              </a:spcBef>
              <a:spcAft>
                <a:spcPts val="0"/>
              </a:spcAft>
              <a:buClr>
                <a:srgbClr val="333399"/>
              </a:buClr>
              <a:buSzPts val="2675"/>
              <a:buFont typeface="Arial"/>
              <a:buChar char="•"/>
              <a:defRPr sz="2637" b="0" i="0" u="none" strike="noStrike" cap="none">
                <a:solidFill>
                  <a:srgbClr val="333399"/>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body" idx="2"/>
          </p:nvPr>
        </p:nvSpPr>
        <p:spPr>
          <a:xfrm>
            <a:off x="5458012" y="3035369"/>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750"/>
              </a:spcBef>
              <a:spcAft>
                <a:spcPts val="0"/>
              </a:spcAft>
              <a:buClr>
                <a:schemeClr val="dk1"/>
              </a:buClr>
              <a:buSzPts val="2400"/>
              <a:buFont typeface="Arial"/>
              <a:buNone/>
              <a:defRPr sz="1800" b="1" i="0" u="none" strike="noStrike" cap="none">
                <a:solidFill>
                  <a:schemeClr val="dk1"/>
                </a:solidFill>
                <a:latin typeface="Lato"/>
                <a:ea typeface="Lato"/>
                <a:cs typeface="Lato"/>
                <a:sym typeface="Lato"/>
              </a:defRPr>
            </a:lvl1pPr>
            <a:lvl2pPr marL="914400" marR="0" lvl="1" indent="-228600" algn="l" rtl="0">
              <a:lnSpc>
                <a:spcPct val="100000"/>
              </a:lnSpc>
              <a:spcBef>
                <a:spcPts val="375"/>
              </a:spcBef>
              <a:spcAft>
                <a:spcPts val="0"/>
              </a:spcAft>
              <a:buClr>
                <a:schemeClr val="dk1"/>
              </a:buClr>
              <a:buSzPts val="1400"/>
              <a:buFont typeface="Lato"/>
              <a:buNone/>
              <a:defRPr sz="1465" b="0" i="0" u="none" strike="noStrike" cap="none">
                <a:solidFill>
                  <a:schemeClr val="dk1"/>
                </a:solidFill>
                <a:latin typeface="Lato"/>
                <a:ea typeface="Lato"/>
                <a:cs typeface="Lato"/>
                <a:sym typeface="Lato"/>
              </a:defRPr>
            </a:lvl2pPr>
            <a:lvl3pPr marL="1371600" marR="0" lvl="2" indent="-228600" algn="l" rtl="0">
              <a:lnSpc>
                <a:spcPct val="100000"/>
              </a:lnSpc>
              <a:spcBef>
                <a:spcPts val="375"/>
              </a:spcBef>
              <a:spcAft>
                <a:spcPts val="0"/>
              </a:spcAft>
              <a:buClr>
                <a:schemeClr val="dk1"/>
              </a:buClr>
              <a:buSzPts val="1500"/>
              <a:buFont typeface="Arial"/>
              <a:buNone/>
              <a:defRPr sz="1465"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5"/>
              </a:spcBef>
              <a:spcAft>
                <a:spcPts val="0"/>
              </a:spcAft>
              <a:buClr>
                <a:schemeClr val="dk1"/>
              </a:buClr>
              <a:buSzPts val="1302"/>
              <a:buFont typeface="Arial"/>
              <a:buNone/>
              <a:defRPr sz="1465"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5"/>
              </a:spcBef>
              <a:spcAft>
                <a:spcPts val="0"/>
              </a:spcAft>
              <a:buClr>
                <a:schemeClr val="dk1"/>
              </a:buClr>
              <a:buSzPts val="1302"/>
              <a:buFont typeface="Arial"/>
              <a:buNone/>
              <a:defRPr sz="1465"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84" name="Google Shape;84;p14"/>
          <p:cNvGrpSpPr/>
          <p:nvPr/>
        </p:nvGrpSpPr>
        <p:grpSpPr>
          <a:xfrm>
            <a:off x="-1" y="3248878"/>
            <a:ext cx="9144000" cy="1896300"/>
            <a:chOff x="-1" y="3248878"/>
            <a:chExt cx="9144000" cy="1896300"/>
          </a:xfrm>
        </p:grpSpPr>
        <p:pic>
          <p:nvPicPr>
            <p:cNvPr id="85" name="Google Shape;85;p14"/>
            <p:cNvPicPr preferRelativeResize="0"/>
            <p:nvPr/>
          </p:nvPicPr>
          <p:blipFill rotWithShape="1">
            <a:blip r:embed="rId2">
              <a:alphaModFix/>
            </a:blip>
            <a:srcRect l="209" t="7105" b="14548"/>
            <a:stretch/>
          </p:blipFill>
          <p:spPr>
            <a:xfrm>
              <a:off x="-1" y="3248878"/>
              <a:ext cx="9144000" cy="1896300"/>
            </a:xfrm>
            <a:prstGeom prst="rect">
              <a:avLst/>
            </a:prstGeom>
            <a:noFill/>
            <a:ln>
              <a:noFill/>
            </a:ln>
          </p:spPr>
        </p:pic>
        <p:pic>
          <p:nvPicPr>
            <p:cNvPr id="86" name="Google Shape;86;p14"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75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fade">
                                      <p:cBhvr>
                                        <p:cTn id="12" dur="750"/>
                                        <p:tgtEl>
                                          <p:spTgt spid="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Effect transition="in" filter="fade">
                                      <p:cBhvr>
                                        <p:cTn id="17" dur="750"/>
                                        <p:tgtEl>
                                          <p:spTgt spid="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xEl>
                                              <p:pRg st="3" end="3"/>
                                            </p:txEl>
                                          </p:spTgt>
                                        </p:tgtEl>
                                        <p:attrNameLst>
                                          <p:attrName>style.visibility</p:attrName>
                                        </p:attrNameLst>
                                      </p:cBhvr>
                                      <p:to>
                                        <p:strVal val="visible"/>
                                      </p:to>
                                    </p:set>
                                    <p:animEffect transition="in" filter="fade">
                                      <p:cBhvr>
                                        <p:cTn id="22" dur="750"/>
                                        <p:tgtEl>
                                          <p:spTgt spid="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xEl>
                                              <p:pRg st="4" end="4"/>
                                            </p:txEl>
                                          </p:spTgt>
                                        </p:tgtEl>
                                        <p:attrNameLst>
                                          <p:attrName>style.visibility</p:attrName>
                                        </p:attrNameLst>
                                      </p:cBhvr>
                                      <p:to>
                                        <p:strVal val="visible"/>
                                      </p:to>
                                    </p:set>
                                    <p:animEffect transition="in" filter="fade">
                                      <p:cBhvr>
                                        <p:cTn id="27" dur="750"/>
                                        <p:tgtEl>
                                          <p:spTgt spid="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
                                            <p:txEl>
                                              <p:pRg st="5" end="5"/>
                                            </p:txEl>
                                          </p:spTgt>
                                        </p:tgtEl>
                                        <p:attrNameLst>
                                          <p:attrName>style.visibility</p:attrName>
                                        </p:attrNameLst>
                                      </p:cBhvr>
                                      <p:to>
                                        <p:strVal val="visible"/>
                                      </p:to>
                                    </p:set>
                                    <p:animEffect transition="in" filter="fade">
                                      <p:cBhvr>
                                        <p:cTn id="32" dur="750"/>
                                        <p:tgtEl>
                                          <p:spTgt spid="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
                                            <p:txEl>
                                              <p:pRg st="6" end="6"/>
                                            </p:txEl>
                                          </p:spTgt>
                                        </p:tgtEl>
                                        <p:attrNameLst>
                                          <p:attrName>style.visibility</p:attrName>
                                        </p:attrNameLst>
                                      </p:cBhvr>
                                      <p:to>
                                        <p:strVal val="visible"/>
                                      </p:to>
                                    </p:set>
                                    <p:animEffect transition="in" filter="fade">
                                      <p:cBhvr>
                                        <p:cTn id="37" dur="750"/>
                                        <p:tgtEl>
                                          <p:spTgt spid="8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2">
                                            <p:txEl>
                                              <p:pRg st="7" end="7"/>
                                            </p:txEl>
                                          </p:spTgt>
                                        </p:tgtEl>
                                        <p:attrNameLst>
                                          <p:attrName>style.visibility</p:attrName>
                                        </p:attrNameLst>
                                      </p:cBhvr>
                                      <p:to>
                                        <p:strVal val="visible"/>
                                      </p:to>
                                    </p:set>
                                    <p:animEffect transition="in" filter="fade">
                                      <p:cBhvr>
                                        <p:cTn id="42" dur="750"/>
                                        <p:tgtEl>
                                          <p:spTgt spid="8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2">
                                            <p:txEl>
                                              <p:pRg st="8" end="8"/>
                                            </p:txEl>
                                          </p:spTgt>
                                        </p:tgtEl>
                                        <p:attrNameLst>
                                          <p:attrName>style.visibility</p:attrName>
                                        </p:attrNameLst>
                                      </p:cBhvr>
                                      <p:to>
                                        <p:strVal val="visible"/>
                                      </p:to>
                                    </p:set>
                                    <p:animEffect transition="in" filter="fade">
                                      <p:cBhvr>
                                        <p:cTn id="47" dur="750"/>
                                        <p:tgtEl>
                                          <p:spTgt spid="82">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83">
                                            <p:txEl>
                                              <p:pRg st="0" end="0"/>
                                            </p:txEl>
                                          </p:spTgt>
                                        </p:tgtEl>
                                        <p:attrNameLst>
                                          <p:attrName>style.visibility</p:attrName>
                                        </p:attrNameLst>
                                      </p:cBhvr>
                                      <p:to>
                                        <p:strVal val="visible"/>
                                      </p:to>
                                    </p:set>
                                    <p:animEffect transition="in" filter="fade">
                                      <p:cBhvr>
                                        <p:cTn id="51" dur="750"/>
                                        <p:tgtEl>
                                          <p:spTgt spid="83">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83">
                                            <p:txEl>
                                              <p:pRg st="1" end="1"/>
                                            </p:txEl>
                                          </p:spTgt>
                                        </p:tgtEl>
                                        <p:attrNameLst>
                                          <p:attrName>style.visibility</p:attrName>
                                        </p:attrNameLst>
                                      </p:cBhvr>
                                      <p:to>
                                        <p:strVal val="visible"/>
                                      </p:to>
                                    </p:set>
                                    <p:animEffect transition="in" filter="fade">
                                      <p:cBhvr>
                                        <p:cTn id="55" dur="750"/>
                                        <p:tgtEl>
                                          <p:spTgt spid="83">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83">
                                            <p:txEl>
                                              <p:pRg st="2" end="2"/>
                                            </p:txEl>
                                          </p:spTgt>
                                        </p:tgtEl>
                                        <p:attrNameLst>
                                          <p:attrName>style.visibility</p:attrName>
                                        </p:attrNameLst>
                                      </p:cBhvr>
                                      <p:to>
                                        <p:strVal val="visible"/>
                                      </p:to>
                                    </p:set>
                                    <p:animEffect transition="in" filter="fade">
                                      <p:cBhvr>
                                        <p:cTn id="59" dur="750"/>
                                        <p:tgtEl>
                                          <p:spTgt spid="83">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83">
                                            <p:txEl>
                                              <p:pRg st="3" end="3"/>
                                            </p:txEl>
                                          </p:spTgt>
                                        </p:tgtEl>
                                        <p:attrNameLst>
                                          <p:attrName>style.visibility</p:attrName>
                                        </p:attrNameLst>
                                      </p:cBhvr>
                                      <p:to>
                                        <p:strVal val="visible"/>
                                      </p:to>
                                    </p:set>
                                    <p:animEffect transition="in" filter="fade">
                                      <p:cBhvr>
                                        <p:cTn id="63" dur="750"/>
                                        <p:tgtEl>
                                          <p:spTgt spid="83">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83">
                                            <p:txEl>
                                              <p:pRg st="4" end="4"/>
                                            </p:txEl>
                                          </p:spTgt>
                                        </p:tgtEl>
                                        <p:attrNameLst>
                                          <p:attrName>style.visibility</p:attrName>
                                        </p:attrNameLst>
                                      </p:cBhvr>
                                      <p:to>
                                        <p:strVal val="visible"/>
                                      </p:to>
                                    </p:set>
                                    <p:animEffect transition="in" filter="fade">
                                      <p:cBhvr>
                                        <p:cTn id="67" dur="750"/>
                                        <p:tgtEl>
                                          <p:spTgt spid="83">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83">
                                            <p:txEl>
                                              <p:pRg st="5" end="5"/>
                                            </p:txEl>
                                          </p:spTgt>
                                        </p:tgtEl>
                                        <p:attrNameLst>
                                          <p:attrName>style.visibility</p:attrName>
                                        </p:attrNameLst>
                                      </p:cBhvr>
                                      <p:to>
                                        <p:strVal val="visible"/>
                                      </p:to>
                                    </p:set>
                                    <p:animEffect transition="in" filter="fade">
                                      <p:cBhvr>
                                        <p:cTn id="71" dur="750"/>
                                        <p:tgtEl>
                                          <p:spTgt spid="83">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83">
                                            <p:txEl>
                                              <p:pRg st="6" end="6"/>
                                            </p:txEl>
                                          </p:spTgt>
                                        </p:tgtEl>
                                        <p:attrNameLst>
                                          <p:attrName>style.visibility</p:attrName>
                                        </p:attrNameLst>
                                      </p:cBhvr>
                                      <p:to>
                                        <p:strVal val="visible"/>
                                      </p:to>
                                    </p:set>
                                    <p:animEffect transition="in" filter="fade">
                                      <p:cBhvr>
                                        <p:cTn id="75" dur="750"/>
                                        <p:tgtEl>
                                          <p:spTgt spid="83">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83">
                                            <p:txEl>
                                              <p:pRg st="7" end="7"/>
                                            </p:txEl>
                                          </p:spTgt>
                                        </p:tgtEl>
                                        <p:attrNameLst>
                                          <p:attrName>style.visibility</p:attrName>
                                        </p:attrNameLst>
                                      </p:cBhvr>
                                      <p:to>
                                        <p:strVal val="visible"/>
                                      </p:to>
                                    </p:set>
                                    <p:animEffect transition="in" filter="fade">
                                      <p:cBhvr>
                                        <p:cTn id="79" dur="750"/>
                                        <p:tgtEl>
                                          <p:spTgt spid="83">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83">
                                            <p:txEl>
                                              <p:pRg st="8" end="8"/>
                                            </p:txEl>
                                          </p:spTgt>
                                        </p:tgtEl>
                                        <p:attrNameLst>
                                          <p:attrName>style.visibility</p:attrName>
                                        </p:attrNameLst>
                                      </p:cBhvr>
                                      <p:to>
                                        <p:strVal val="visible"/>
                                      </p:to>
                                    </p:set>
                                    <p:animEffect transition="in" filter="fade">
                                      <p:cBhvr>
                                        <p:cTn id="83" dur="750"/>
                                        <p:tgtEl>
                                          <p:spTgt spid="83">
                                            <p:txEl>
                                              <p:pRg st="8" end="8"/>
                                            </p:txEl>
                                          </p:spTgt>
                                        </p:tgtEl>
                                      </p:cBhvr>
                                    </p:animEffect>
                                  </p:childTnLst>
                                </p:cTn>
                              </p:par>
                            </p:childTnLst>
                          </p:cTn>
                        </p:par>
                        <p:par>
                          <p:cTn id="84" fill="hold">
                            <p:stCondLst>
                              <p:cond delay="7500"/>
                            </p:stCondLst>
                            <p:childTnLst>
                              <p:par>
                                <p:cTn id="85" presetID="10" presetClass="entr" presetSubtype="0"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fade">
                                      <p:cBhvr>
                                        <p:cTn id="8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87"/>
        <p:cNvGrpSpPr/>
        <p:nvPr/>
      </p:nvGrpSpPr>
      <p:grpSpPr>
        <a:xfrm>
          <a:off x="0" y="0"/>
          <a:ext cx="0" cy="0"/>
          <a:chOff x="0" y="0"/>
          <a:chExt cx="0" cy="0"/>
        </a:xfrm>
      </p:grpSpPr>
      <p:pic>
        <p:nvPicPr>
          <p:cNvPr id="88" name="Google Shape;88;p15"/>
          <p:cNvPicPr preferRelativeResize="0"/>
          <p:nvPr/>
        </p:nvPicPr>
        <p:blipFill rotWithShape="1">
          <a:blip r:embed="rId2">
            <a:alphaModFix/>
          </a:blip>
          <a:srcRect l="109" t="7102" b="33560"/>
          <a:stretch/>
        </p:blipFill>
        <p:spPr>
          <a:xfrm>
            <a:off x="-8813" y="3700846"/>
            <a:ext cx="9153000" cy="1436400"/>
          </a:xfrm>
          <a:prstGeom prst="rect">
            <a:avLst/>
          </a:prstGeom>
          <a:noFill/>
          <a:ln>
            <a:noFill/>
          </a:ln>
        </p:spPr>
      </p:pic>
      <p:sp>
        <p:nvSpPr>
          <p:cNvPr id="89" name="Google Shape;89;p15"/>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a:ea typeface="Lato"/>
              <a:cs typeface="Lato"/>
              <a:sym typeface="Lato"/>
            </a:endParaRPr>
          </a:p>
        </p:txBody>
      </p:sp>
      <p:sp>
        <p:nvSpPr>
          <p:cNvPr id="90" name="Google Shape;90;p15"/>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50000"/>
              </a:lnSpc>
              <a:spcBef>
                <a:spcPts val="75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91" name="Google Shape;91;p15" descr="circle-logo-word-cover-color.png"/>
          <p:cNvPicPr preferRelativeResize="0"/>
          <p:nvPr/>
        </p:nvPicPr>
        <p:blipFill rotWithShape="1">
          <a:blip r:embed="rId3">
            <a:alphaModFix/>
          </a:blip>
          <a:srcRect/>
          <a:stretch/>
        </p:blipFill>
        <p:spPr>
          <a:xfrm>
            <a:off x="8389121" y="4458623"/>
            <a:ext cx="594000" cy="601500"/>
          </a:xfrm>
          <a:prstGeom prst="rect">
            <a:avLst/>
          </a:prstGeom>
          <a:noFill/>
          <a:ln>
            <a:noFill/>
          </a:ln>
        </p:spPr>
      </p:pic>
      <p:sp>
        <p:nvSpPr>
          <p:cNvPr id="92" name="Google Shape;92;p15"/>
          <p:cNvSpPr>
            <a:spLocks noGrp="1"/>
          </p:cNvSpPr>
          <p:nvPr>
            <p:ph type="media" idx="2"/>
          </p:nvPr>
        </p:nvSpPr>
        <p:spPr>
          <a:xfrm>
            <a:off x="2101082" y="1304873"/>
            <a:ext cx="5045100" cy="2530500"/>
          </a:xfrm>
          <a:prstGeom prst="rect">
            <a:avLst/>
          </a:prstGeom>
          <a:noFill/>
          <a:ln>
            <a:noFill/>
          </a:ln>
        </p:spPr>
        <p:txBody>
          <a:bodyPr spcFirstLastPara="1" wrap="square" lIns="91425" tIns="91425" rIns="91425" bIns="91425" anchor="t" anchorCtr="0">
            <a:noAutofit/>
          </a:bodyPr>
          <a:lstStyle>
            <a:lvl1pPr marR="0" lvl="0" algn="l" rtl="0">
              <a:lnSpc>
                <a:spcPct val="15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457200" y="205977"/>
            <a:ext cx="8229600" cy="857400"/>
          </a:xfrm>
          <a:prstGeom prst="rect">
            <a:avLst/>
          </a:prstGeom>
          <a:noFill/>
          <a:ln>
            <a:noFill/>
          </a:ln>
        </p:spPr>
        <p:txBody>
          <a:bodyPr spcFirstLastPara="1" wrap="square" lIns="91425" tIns="91425" rIns="91425" bIns="91425" anchor="b" anchorCtr="0">
            <a:noAutofit/>
          </a:bodyPr>
          <a:lstStyle>
            <a:lvl1pPr marR="0" lvl="0" algn="ctr" rtl="0">
              <a:lnSpc>
                <a:spcPct val="90000"/>
              </a:lnSpc>
              <a:spcBef>
                <a:spcPts val="0"/>
              </a:spcBef>
              <a:spcAft>
                <a:spcPts val="0"/>
              </a:spcAft>
              <a:buClr>
                <a:schemeClr val="lt1"/>
              </a:buClr>
              <a:buSzPts val="1400"/>
              <a:buFont typeface="Lato"/>
              <a:buNone/>
              <a:defRPr sz="40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2pPr>
            <a:lvl3pPr marR="0" lvl="2"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3pPr>
            <a:lvl4pPr marR="0" lvl="3"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4pPr>
            <a:lvl5pPr marR="0" lvl="4"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5pPr>
            <a:lvl6pPr marR="0" lvl="5"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95" name="Google Shape;95;p16"/>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50000"/>
              </a:lnSpc>
              <a:spcBef>
                <a:spcPts val="0"/>
              </a:spcBef>
              <a:spcAft>
                <a:spcPts val="0"/>
              </a:spcAft>
              <a:buClr>
                <a:schemeClr val="dk1"/>
              </a:buClr>
              <a:buSzPts val="3200"/>
              <a:buFont typeface="Arial"/>
              <a:buChar char="•"/>
              <a:defRPr sz="3200" b="0" i="0" u="none" strike="noStrike" cap="none">
                <a:solidFill>
                  <a:schemeClr val="dk1"/>
                </a:solidFill>
                <a:latin typeface="Lato"/>
                <a:ea typeface="Lato"/>
                <a:cs typeface="Lato"/>
                <a:sym typeface="Lato"/>
              </a:defRPr>
            </a:lvl1pPr>
            <a:lvl2pPr marL="914400" marR="0" lvl="1" indent="-406400" algn="l" rtl="0">
              <a:lnSpc>
                <a:spcPct val="150000"/>
              </a:lnSpc>
              <a:spcBef>
                <a:spcPts val="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lnSpc>
                <a:spcPct val="90000"/>
              </a:lnSpc>
              <a:spcBef>
                <a:spcPts val="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lnSpc>
                <a:spcPct val="90000"/>
              </a:lnSpc>
              <a:spcBef>
                <a:spcPts val="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lnSpc>
                <a:spcPct val="90000"/>
              </a:lnSpc>
              <a:spcBef>
                <a:spcPts val="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5pPr>
            <a:lvl6pPr marL="2743200" marR="0" lvl="5"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6pPr>
            <a:lvl7pPr marL="3200400" marR="0" lvl="6"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7pPr>
            <a:lvl8pPr marL="3657600" marR="0" lvl="7"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8pPr>
            <a:lvl9pPr marL="4114800" marR="0" lvl="8"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9pPr>
          </a:lstStyle>
          <a:p>
            <a:endParaRPr/>
          </a:p>
        </p:txBody>
      </p:sp>
      <p:sp>
        <p:nvSpPr>
          <p:cNvPr id="96" name="Google Shape;96;p16"/>
          <p:cNvSpPr txBox="1">
            <a:spLocks noGrp="1"/>
          </p:cNvSpPr>
          <p:nvPr>
            <p:ph type="sldNum" idx="12"/>
          </p:nvPr>
        </p:nvSpPr>
        <p:spPr>
          <a:xfrm>
            <a:off x="8556790" y="47498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lt1"/>
              </a:buClr>
              <a:buSzPts val="1400"/>
              <a:buFont typeface="Lato"/>
              <a:buNone/>
              <a:defRPr sz="40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2pPr>
            <a:lvl3pPr marR="0" lvl="2"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3pPr>
            <a:lvl4pPr marR="0" lvl="3"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4pPr>
            <a:lvl5pPr marR="0" lvl="4"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5pPr>
            <a:lvl6pPr marR="0" lvl="5"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99" name="Google Shape;99;p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50000"/>
              </a:lnSpc>
              <a:spcBef>
                <a:spcPts val="640"/>
              </a:spcBef>
              <a:spcAft>
                <a:spcPts val="0"/>
              </a:spcAft>
              <a:buClr>
                <a:schemeClr val="dk1"/>
              </a:buClr>
              <a:buSzPts val="3200"/>
              <a:buFont typeface="Arial"/>
              <a:buChar char="•"/>
              <a:defRPr sz="3200" b="0" i="0" u="none" strike="noStrike" cap="none">
                <a:solidFill>
                  <a:schemeClr val="dk1"/>
                </a:solidFill>
                <a:latin typeface="Lato"/>
                <a:ea typeface="Lato"/>
                <a:cs typeface="Lato"/>
                <a:sym typeface="Lato"/>
              </a:defRPr>
            </a:lvl1pPr>
            <a:lvl2pPr marL="914400" marR="0" lvl="1" indent="-406400" algn="l" rtl="0">
              <a:lnSpc>
                <a:spcPct val="150000"/>
              </a:lnSpc>
              <a:spcBef>
                <a:spcPts val="56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5pPr>
            <a:lvl6pPr marL="2743200" marR="0" lvl="5"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6pPr>
            <a:lvl7pPr marL="3200400" marR="0" lvl="6"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7pPr>
            <a:lvl8pPr marL="3657600" marR="0" lvl="7"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8pPr>
            <a:lvl9pPr marL="4114800" marR="0" lvl="8"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9pPr>
          </a:lstStyle>
          <a:p>
            <a:endParaRPr/>
          </a:p>
        </p:txBody>
      </p:sp>
      <p:sp>
        <p:nvSpPr>
          <p:cNvPr id="100" name="Google Shape;100;p17"/>
          <p:cNvSpPr txBox="1">
            <a:spLocks noGrp="1"/>
          </p:cNvSpPr>
          <p:nvPr>
            <p:ph type="dt" idx="10"/>
          </p:nvPr>
        </p:nvSpPr>
        <p:spPr>
          <a:xfrm>
            <a:off x="457200" y="4767262"/>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R="0" lvl="2"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R="0" lvl="3"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R="0" lvl="4"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R="0" lvl="5"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R="0" lvl="6"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R="0" lvl="7"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R="0" lvl="8"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101" name="Google Shape;101;p17"/>
          <p:cNvSpPr txBox="1">
            <a:spLocks noGrp="1"/>
          </p:cNvSpPr>
          <p:nvPr>
            <p:ph type="ftr" idx="11"/>
          </p:nvPr>
        </p:nvSpPr>
        <p:spPr>
          <a:xfrm>
            <a:off x="3124200" y="4767262"/>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R="0" lvl="2"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R="0" lvl="3"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R="0" lvl="4"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R="0" lvl="5"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R="0" lvl="6"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R="0" lvl="7"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R="0" lvl="8"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102" name="Google Shape;102;p17"/>
          <p:cNvSpPr txBox="1">
            <a:spLocks noGrp="1"/>
          </p:cNvSpPr>
          <p:nvPr>
            <p:ph type="sldNum" idx="12"/>
          </p:nvPr>
        </p:nvSpPr>
        <p:spPr>
          <a:xfrm>
            <a:off x="6553200" y="4767262"/>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chemeClr val="lt1"/>
              </a:buClr>
              <a:buSzPts val="1200"/>
              <a:buFont typeface="Lato"/>
              <a:buNone/>
              <a:defRPr sz="12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l="109" t="7102" b="33563"/>
          <a:stretch/>
        </p:blipFill>
        <p:spPr>
          <a:xfrm>
            <a:off x="-8813" y="3700846"/>
            <a:ext cx="9153000" cy="1436400"/>
          </a:xfrm>
          <a:prstGeom prst="rect">
            <a:avLst/>
          </a:prstGeom>
          <a:noFill/>
          <a:ln>
            <a:noFill/>
          </a:ln>
        </p:spPr>
      </p:pic>
      <p:sp>
        <p:nvSpPr>
          <p:cNvPr id="21" name="Google Shape;21;p3"/>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Font typeface="Arial"/>
              <a:buNone/>
            </a:pPr>
            <a:endParaRPr sz="2344" b="0" i="0" u="none" strike="noStrike" cap="none">
              <a:solidFill>
                <a:schemeClr val="dk1"/>
              </a:solidFill>
              <a:latin typeface="Lato"/>
              <a:ea typeface="Lato"/>
              <a:cs typeface="Lato"/>
              <a:sym typeface="Lato"/>
            </a:endParaRPr>
          </a:p>
        </p:txBody>
      </p:sp>
      <p:sp>
        <p:nvSpPr>
          <p:cNvPr id="22" name="Google Shape;22;p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50000"/>
              </a:lnSpc>
              <a:spcBef>
                <a:spcPts val="75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2"/>
          </p:nvPr>
        </p:nvSpPr>
        <p:spPr>
          <a:xfrm>
            <a:off x="457200" y="953575"/>
            <a:ext cx="8229600" cy="31248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02"/>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02"/>
              <a:buFont typeface="Arial"/>
              <a:buNone/>
              <a:defRPr sz="1758"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4" name="Google Shape;24;p3" descr="circle-logo-word-cover-color.png"/>
          <p:cNvPicPr preferRelativeResize="0"/>
          <p:nvPr/>
        </p:nvPicPr>
        <p:blipFill rotWithShape="1">
          <a:blip r:embed="rId3">
            <a:alphaModFix/>
          </a:blip>
          <a:srcRect/>
          <a:stretch/>
        </p:blipFill>
        <p:spPr>
          <a:xfrm>
            <a:off x="8389121" y="4458623"/>
            <a:ext cx="594000" cy="601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l="12" t="7102" b="33199"/>
          <a:stretch/>
        </p:blipFill>
        <p:spPr>
          <a:xfrm>
            <a:off x="-10372" y="3700846"/>
            <a:ext cx="9161700" cy="1445100"/>
          </a:xfrm>
          <a:prstGeom prst="rect">
            <a:avLst/>
          </a:prstGeom>
          <a:noFill/>
          <a:ln>
            <a:noFill/>
          </a:ln>
        </p:spPr>
      </p:pic>
      <p:sp>
        <p:nvSpPr>
          <p:cNvPr id="27" name="Google Shape;27;p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50000"/>
              </a:lnSpc>
              <a:spcBef>
                <a:spcPts val="75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2"/>
          </p:nvPr>
        </p:nvSpPr>
        <p:spPr>
          <a:xfrm>
            <a:off x="942821" y="1277258"/>
            <a:ext cx="3993600" cy="2329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75"/>
              </a:spcBef>
              <a:spcAft>
                <a:spcPts val="0"/>
              </a:spcAft>
              <a:buClr>
                <a:schemeClr val="dk1"/>
              </a:buClr>
              <a:buSzPts val="1302"/>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75"/>
              </a:spcBef>
              <a:spcAft>
                <a:spcPts val="0"/>
              </a:spcAft>
              <a:buClr>
                <a:schemeClr val="dk1"/>
              </a:buClr>
              <a:buSzPts val="1302"/>
              <a:buFont typeface="Arial"/>
              <a:buNone/>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 name="Google Shape;29;p4"/>
          <p:cNvSpPr>
            <a:spLocks noGrp="1"/>
          </p:cNvSpPr>
          <p:nvPr>
            <p:ph type="pic" idx="3"/>
          </p:nvPr>
        </p:nvSpPr>
        <p:spPr>
          <a:xfrm>
            <a:off x="5262428"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50000"/>
              </a:lnSpc>
              <a:spcBef>
                <a:spcPts val="75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825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1543050" marR="0" lvl="4"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1885950" marR="0" lvl="5"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2228850" marR="0" lvl="6"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2571750" marR="0" lvl="7"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2914650" marR="0" lvl="8"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0" name="Google Shape;30;p4" descr="circle-logo-word-cover-color.png"/>
          <p:cNvPicPr preferRelativeResize="0"/>
          <p:nvPr/>
        </p:nvPicPr>
        <p:blipFill rotWithShape="1">
          <a:blip r:embed="rId3">
            <a:alphaModFix/>
          </a:blip>
          <a:srcRect/>
          <a:stretch/>
        </p:blipFill>
        <p:spPr>
          <a:xfrm>
            <a:off x="8389121" y="4458623"/>
            <a:ext cx="594000" cy="601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1364320" y="1293833"/>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750"/>
              </a:spcBef>
              <a:spcAft>
                <a:spcPts val="0"/>
              </a:spcAft>
              <a:buClr>
                <a:srgbClr val="333399"/>
              </a:buClr>
              <a:buSzPts val="2400"/>
              <a:buFont typeface="Arial"/>
              <a:buNone/>
              <a:defRPr sz="3600" b="1" i="0" u="none" strike="noStrike" cap="none">
                <a:solidFill>
                  <a:srgbClr val="333399"/>
                </a:solidFill>
                <a:latin typeface="Lato"/>
                <a:ea typeface="Lato"/>
                <a:cs typeface="Lato"/>
                <a:sym typeface="Lato"/>
              </a:defRPr>
            </a:lvl1pPr>
            <a:lvl2pPr marL="914400" marR="0" lvl="1" indent="-228600" algn="l" rtl="0">
              <a:lnSpc>
                <a:spcPct val="150000"/>
              </a:lnSpc>
              <a:spcBef>
                <a:spcPts val="375"/>
              </a:spcBef>
              <a:spcAft>
                <a:spcPts val="0"/>
              </a:spcAft>
              <a:buClr>
                <a:srgbClr val="333399"/>
              </a:buClr>
              <a:buSzPts val="1400"/>
              <a:buFont typeface="Lato"/>
              <a:buNone/>
              <a:defRPr sz="2637" b="0" i="0" u="none" strike="noStrike" cap="none">
                <a:solidFill>
                  <a:srgbClr val="333399"/>
                </a:solidFill>
                <a:latin typeface="Calibri"/>
                <a:ea typeface="Calibri"/>
                <a:cs typeface="Calibri"/>
                <a:sym typeface="Calibri"/>
              </a:defRPr>
            </a:lvl2pPr>
            <a:lvl3pPr marL="1371600" marR="0" lvl="2" indent="-398432" algn="l" rtl="0">
              <a:lnSpc>
                <a:spcPct val="90000"/>
              </a:lnSpc>
              <a:spcBef>
                <a:spcPts val="375"/>
              </a:spcBef>
              <a:spcAft>
                <a:spcPts val="0"/>
              </a:spcAft>
              <a:buClr>
                <a:srgbClr val="333399"/>
              </a:buClr>
              <a:buSzPts val="2675"/>
              <a:buFont typeface="Arial"/>
              <a:buChar char="•"/>
              <a:defRPr sz="2637" b="0" i="0" u="none" strike="noStrike" cap="none">
                <a:solidFill>
                  <a:srgbClr val="333399"/>
                </a:solidFill>
                <a:latin typeface="Calibri"/>
                <a:ea typeface="Calibri"/>
                <a:cs typeface="Calibri"/>
                <a:sym typeface="Calibri"/>
              </a:defRPr>
            </a:lvl3pPr>
            <a:lvl4pPr marL="1828800" marR="0" lvl="3" indent="-398432" algn="l" rtl="0">
              <a:lnSpc>
                <a:spcPct val="90000"/>
              </a:lnSpc>
              <a:spcBef>
                <a:spcPts val="375"/>
              </a:spcBef>
              <a:spcAft>
                <a:spcPts val="0"/>
              </a:spcAft>
              <a:buClr>
                <a:srgbClr val="333399"/>
              </a:buClr>
              <a:buSzPts val="2675"/>
              <a:buFont typeface="Arial"/>
              <a:buChar char="•"/>
              <a:defRPr sz="2637" b="0" i="0" u="none" strike="noStrike" cap="none">
                <a:solidFill>
                  <a:srgbClr val="333399"/>
                </a:solidFill>
                <a:latin typeface="Calibri"/>
                <a:ea typeface="Calibri"/>
                <a:cs typeface="Calibri"/>
                <a:sym typeface="Calibri"/>
              </a:defRPr>
            </a:lvl4pPr>
            <a:lvl5pPr marL="2286000" marR="0" lvl="4" indent="-398432" algn="l" rtl="0">
              <a:lnSpc>
                <a:spcPct val="90000"/>
              </a:lnSpc>
              <a:spcBef>
                <a:spcPts val="375"/>
              </a:spcBef>
              <a:spcAft>
                <a:spcPts val="0"/>
              </a:spcAft>
              <a:buClr>
                <a:srgbClr val="333399"/>
              </a:buClr>
              <a:buSzPts val="2675"/>
              <a:buFont typeface="Arial"/>
              <a:buChar char="•"/>
              <a:defRPr sz="2637" b="0" i="0" u="none" strike="noStrike" cap="none">
                <a:solidFill>
                  <a:srgbClr val="333399"/>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5458012" y="3035369"/>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750"/>
              </a:spcBef>
              <a:spcAft>
                <a:spcPts val="0"/>
              </a:spcAft>
              <a:buClr>
                <a:schemeClr val="dk1"/>
              </a:buClr>
              <a:buSzPts val="2400"/>
              <a:buFont typeface="Arial"/>
              <a:buNone/>
              <a:defRPr sz="1800" b="1" i="0" u="none" strike="noStrike" cap="none">
                <a:solidFill>
                  <a:schemeClr val="dk1"/>
                </a:solidFill>
                <a:latin typeface="Lato"/>
                <a:ea typeface="Lato"/>
                <a:cs typeface="Lato"/>
                <a:sym typeface="Lato"/>
              </a:defRPr>
            </a:lvl1pPr>
            <a:lvl2pPr marL="914400" marR="0" lvl="1" indent="-228600" algn="l" rtl="0">
              <a:lnSpc>
                <a:spcPct val="100000"/>
              </a:lnSpc>
              <a:spcBef>
                <a:spcPts val="375"/>
              </a:spcBef>
              <a:spcAft>
                <a:spcPts val="0"/>
              </a:spcAft>
              <a:buClr>
                <a:schemeClr val="dk1"/>
              </a:buClr>
              <a:buSzPts val="1400"/>
              <a:buFont typeface="Lato"/>
              <a:buNone/>
              <a:defRPr sz="1465" b="0" i="0" u="none" strike="noStrike" cap="none">
                <a:solidFill>
                  <a:schemeClr val="dk1"/>
                </a:solidFill>
                <a:latin typeface="Lato"/>
                <a:ea typeface="Lato"/>
                <a:cs typeface="Lato"/>
                <a:sym typeface="Lato"/>
              </a:defRPr>
            </a:lvl2pPr>
            <a:lvl3pPr marL="1371600" marR="0" lvl="2" indent="-228600" algn="l" rtl="0">
              <a:lnSpc>
                <a:spcPct val="100000"/>
              </a:lnSpc>
              <a:spcBef>
                <a:spcPts val="375"/>
              </a:spcBef>
              <a:spcAft>
                <a:spcPts val="0"/>
              </a:spcAft>
              <a:buClr>
                <a:schemeClr val="dk1"/>
              </a:buClr>
              <a:buSzPts val="1500"/>
              <a:buFont typeface="Arial"/>
              <a:buNone/>
              <a:defRPr sz="1465"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5"/>
              </a:spcBef>
              <a:spcAft>
                <a:spcPts val="0"/>
              </a:spcAft>
              <a:buClr>
                <a:schemeClr val="dk1"/>
              </a:buClr>
              <a:buSzPts val="1302"/>
              <a:buFont typeface="Arial"/>
              <a:buNone/>
              <a:defRPr sz="1465"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5"/>
              </a:spcBef>
              <a:spcAft>
                <a:spcPts val="0"/>
              </a:spcAft>
              <a:buClr>
                <a:schemeClr val="dk1"/>
              </a:buClr>
              <a:buSzPts val="1302"/>
              <a:buFont typeface="Arial"/>
              <a:buNone/>
              <a:defRPr sz="1465"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40" name="Google Shape;40;p6"/>
          <p:cNvGrpSpPr/>
          <p:nvPr/>
        </p:nvGrpSpPr>
        <p:grpSpPr>
          <a:xfrm>
            <a:off x="-1" y="3248878"/>
            <a:ext cx="9144000" cy="1896300"/>
            <a:chOff x="-1" y="3248878"/>
            <a:chExt cx="9144000" cy="1896300"/>
          </a:xfrm>
        </p:grpSpPr>
        <p:pic>
          <p:nvPicPr>
            <p:cNvPr id="41" name="Google Shape;41;p6"/>
            <p:cNvPicPr preferRelativeResize="0"/>
            <p:nvPr/>
          </p:nvPicPr>
          <p:blipFill rotWithShape="1">
            <a:blip r:embed="rId2">
              <a:alphaModFix/>
            </a:blip>
            <a:srcRect l="206" t="7102" r="1" b="14554"/>
            <a:stretch/>
          </p:blipFill>
          <p:spPr>
            <a:xfrm>
              <a:off x="-1" y="3248878"/>
              <a:ext cx="9144000" cy="1896300"/>
            </a:xfrm>
            <a:prstGeom prst="rect">
              <a:avLst/>
            </a:prstGeom>
            <a:noFill/>
            <a:ln>
              <a:noFill/>
            </a:ln>
          </p:spPr>
        </p:pic>
        <p:pic>
          <p:nvPicPr>
            <p:cNvPr id="42" name="Google Shape;42;p6"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75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fade">
                                      <p:cBhvr>
                                        <p:cTn id="12" dur="750"/>
                                        <p:tgtEl>
                                          <p:spTgt spid="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animEffect transition="in" filter="fade">
                                      <p:cBhvr>
                                        <p:cTn id="17" dur="750"/>
                                        <p:tgtEl>
                                          <p:spTgt spid="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xEl>
                                              <p:pRg st="3" end="3"/>
                                            </p:txEl>
                                          </p:spTgt>
                                        </p:tgtEl>
                                        <p:attrNameLst>
                                          <p:attrName>style.visibility</p:attrName>
                                        </p:attrNameLst>
                                      </p:cBhvr>
                                      <p:to>
                                        <p:strVal val="visible"/>
                                      </p:to>
                                    </p:set>
                                    <p:animEffect transition="in" filter="fade">
                                      <p:cBhvr>
                                        <p:cTn id="22" dur="750"/>
                                        <p:tgtEl>
                                          <p:spTgt spid="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xEl>
                                              <p:pRg st="4" end="4"/>
                                            </p:txEl>
                                          </p:spTgt>
                                        </p:tgtEl>
                                        <p:attrNameLst>
                                          <p:attrName>style.visibility</p:attrName>
                                        </p:attrNameLst>
                                      </p:cBhvr>
                                      <p:to>
                                        <p:strVal val="visible"/>
                                      </p:to>
                                    </p:set>
                                    <p:animEffect transition="in" filter="fade">
                                      <p:cBhvr>
                                        <p:cTn id="27" dur="750"/>
                                        <p:tgtEl>
                                          <p:spTgt spid="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750"/>
                                        <p:tgtEl>
                                          <p:spTgt spid="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xEl>
                                              <p:pRg st="6" end="6"/>
                                            </p:txEl>
                                          </p:spTgt>
                                        </p:tgtEl>
                                        <p:attrNameLst>
                                          <p:attrName>style.visibility</p:attrName>
                                        </p:attrNameLst>
                                      </p:cBhvr>
                                      <p:to>
                                        <p:strVal val="visible"/>
                                      </p:to>
                                    </p:set>
                                    <p:animEffect transition="in" filter="fade">
                                      <p:cBhvr>
                                        <p:cTn id="37" dur="750"/>
                                        <p:tgtEl>
                                          <p:spTgt spid="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xEl>
                                              <p:pRg st="7" end="7"/>
                                            </p:txEl>
                                          </p:spTgt>
                                        </p:tgtEl>
                                        <p:attrNameLst>
                                          <p:attrName>style.visibility</p:attrName>
                                        </p:attrNameLst>
                                      </p:cBhvr>
                                      <p:to>
                                        <p:strVal val="visible"/>
                                      </p:to>
                                    </p:set>
                                    <p:animEffect transition="in" filter="fade">
                                      <p:cBhvr>
                                        <p:cTn id="42" dur="750"/>
                                        <p:tgtEl>
                                          <p:spTgt spid="3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xEl>
                                              <p:pRg st="8" end="8"/>
                                            </p:txEl>
                                          </p:spTgt>
                                        </p:tgtEl>
                                        <p:attrNameLst>
                                          <p:attrName>style.visibility</p:attrName>
                                        </p:attrNameLst>
                                      </p:cBhvr>
                                      <p:to>
                                        <p:strVal val="visible"/>
                                      </p:to>
                                    </p:set>
                                    <p:animEffect transition="in" filter="fade">
                                      <p:cBhvr>
                                        <p:cTn id="47" dur="750"/>
                                        <p:tgtEl>
                                          <p:spTgt spid="38">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39">
                                            <p:txEl>
                                              <p:pRg st="0" end="0"/>
                                            </p:txEl>
                                          </p:spTgt>
                                        </p:tgtEl>
                                        <p:attrNameLst>
                                          <p:attrName>style.visibility</p:attrName>
                                        </p:attrNameLst>
                                      </p:cBhvr>
                                      <p:to>
                                        <p:strVal val="visible"/>
                                      </p:to>
                                    </p:set>
                                    <p:animEffect transition="in" filter="fade">
                                      <p:cBhvr>
                                        <p:cTn id="51" dur="750"/>
                                        <p:tgtEl>
                                          <p:spTgt spid="3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39">
                                            <p:txEl>
                                              <p:pRg st="1" end="1"/>
                                            </p:txEl>
                                          </p:spTgt>
                                        </p:tgtEl>
                                        <p:attrNameLst>
                                          <p:attrName>style.visibility</p:attrName>
                                        </p:attrNameLst>
                                      </p:cBhvr>
                                      <p:to>
                                        <p:strVal val="visible"/>
                                      </p:to>
                                    </p:set>
                                    <p:animEffect transition="in" filter="fade">
                                      <p:cBhvr>
                                        <p:cTn id="55" dur="750"/>
                                        <p:tgtEl>
                                          <p:spTgt spid="39">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39">
                                            <p:txEl>
                                              <p:pRg st="2" end="2"/>
                                            </p:txEl>
                                          </p:spTgt>
                                        </p:tgtEl>
                                        <p:attrNameLst>
                                          <p:attrName>style.visibility</p:attrName>
                                        </p:attrNameLst>
                                      </p:cBhvr>
                                      <p:to>
                                        <p:strVal val="visible"/>
                                      </p:to>
                                    </p:set>
                                    <p:animEffect transition="in" filter="fade">
                                      <p:cBhvr>
                                        <p:cTn id="59" dur="750"/>
                                        <p:tgtEl>
                                          <p:spTgt spid="39">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39">
                                            <p:txEl>
                                              <p:pRg st="3" end="3"/>
                                            </p:txEl>
                                          </p:spTgt>
                                        </p:tgtEl>
                                        <p:attrNameLst>
                                          <p:attrName>style.visibility</p:attrName>
                                        </p:attrNameLst>
                                      </p:cBhvr>
                                      <p:to>
                                        <p:strVal val="visible"/>
                                      </p:to>
                                    </p:set>
                                    <p:animEffect transition="in" filter="fade">
                                      <p:cBhvr>
                                        <p:cTn id="63" dur="750"/>
                                        <p:tgtEl>
                                          <p:spTgt spid="39">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39">
                                            <p:txEl>
                                              <p:pRg st="4" end="4"/>
                                            </p:txEl>
                                          </p:spTgt>
                                        </p:tgtEl>
                                        <p:attrNameLst>
                                          <p:attrName>style.visibility</p:attrName>
                                        </p:attrNameLst>
                                      </p:cBhvr>
                                      <p:to>
                                        <p:strVal val="visible"/>
                                      </p:to>
                                    </p:set>
                                    <p:animEffect transition="in" filter="fade">
                                      <p:cBhvr>
                                        <p:cTn id="67" dur="750"/>
                                        <p:tgtEl>
                                          <p:spTgt spid="39">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39">
                                            <p:txEl>
                                              <p:pRg st="5" end="5"/>
                                            </p:txEl>
                                          </p:spTgt>
                                        </p:tgtEl>
                                        <p:attrNameLst>
                                          <p:attrName>style.visibility</p:attrName>
                                        </p:attrNameLst>
                                      </p:cBhvr>
                                      <p:to>
                                        <p:strVal val="visible"/>
                                      </p:to>
                                    </p:set>
                                    <p:animEffect transition="in" filter="fade">
                                      <p:cBhvr>
                                        <p:cTn id="71" dur="750"/>
                                        <p:tgtEl>
                                          <p:spTgt spid="39">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39">
                                            <p:txEl>
                                              <p:pRg st="6" end="6"/>
                                            </p:txEl>
                                          </p:spTgt>
                                        </p:tgtEl>
                                        <p:attrNameLst>
                                          <p:attrName>style.visibility</p:attrName>
                                        </p:attrNameLst>
                                      </p:cBhvr>
                                      <p:to>
                                        <p:strVal val="visible"/>
                                      </p:to>
                                    </p:set>
                                    <p:animEffect transition="in" filter="fade">
                                      <p:cBhvr>
                                        <p:cTn id="75" dur="750"/>
                                        <p:tgtEl>
                                          <p:spTgt spid="39">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39">
                                            <p:txEl>
                                              <p:pRg st="7" end="7"/>
                                            </p:txEl>
                                          </p:spTgt>
                                        </p:tgtEl>
                                        <p:attrNameLst>
                                          <p:attrName>style.visibility</p:attrName>
                                        </p:attrNameLst>
                                      </p:cBhvr>
                                      <p:to>
                                        <p:strVal val="visible"/>
                                      </p:to>
                                    </p:set>
                                    <p:animEffect transition="in" filter="fade">
                                      <p:cBhvr>
                                        <p:cTn id="79" dur="750"/>
                                        <p:tgtEl>
                                          <p:spTgt spid="39">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39">
                                            <p:txEl>
                                              <p:pRg st="8" end="8"/>
                                            </p:txEl>
                                          </p:spTgt>
                                        </p:tgtEl>
                                        <p:attrNameLst>
                                          <p:attrName>style.visibility</p:attrName>
                                        </p:attrNameLst>
                                      </p:cBhvr>
                                      <p:to>
                                        <p:strVal val="visible"/>
                                      </p:to>
                                    </p:set>
                                    <p:animEffect transition="in" filter="fade">
                                      <p:cBhvr>
                                        <p:cTn id="83" dur="750"/>
                                        <p:tgtEl>
                                          <p:spTgt spid="39">
                                            <p:txEl>
                                              <p:pRg st="8" end="8"/>
                                            </p:txEl>
                                          </p:spTgt>
                                        </p:tgtEl>
                                      </p:cBhvr>
                                    </p:animEffect>
                                  </p:childTnLst>
                                </p:cTn>
                              </p:par>
                            </p:childTnLst>
                          </p:cTn>
                        </p:par>
                        <p:par>
                          <p:cTn id="84" fill="hold">
                            <p:stCondLst>
                              <p:cond delay="7500"/>
                            </p:stCondLst>
                            <p:childTnLst>
                              <p:par>
                                <p:cTn id="85" presetID="10"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43"/>
        <p:cNvGrpSpPr/>
        <p:nvPr/>
      </p:nvGrpSpPr>
      <p:grpSpPr>
        <a:xfrm>
          <a:off x="0" y="0"/>
          <a:ext cx="0" cy="0"/>
          <a:chOff x="0" y="0"/>
          <a:chExt cx="0" cy="0"/>
        </a:xfrm>
      </p:grpSpPr>
      <p:pic>
        <p:nvPicPr>
          <p:cNvPr id="44" name="Google Shape;44;p7"/>
          <p:cNvPicPr preferRelativeResize="0"/>
          <p:nvPr/>
        </p:nvPicPr>
        <p:blipFill rotWithShape="1">
          <a:blip r:embed="rId2">
            <a:alphaModFix/>
          </a:blip>
          <a:srcRect l="109" t="7102" b="33563"/>
          <a:stretch/>
        </p:blipFill>
        <p:spPr>
          <a:xfrm>
            <a:off x="-8813" y="3700846"/>
            <a:ext cx="9153000" cy="1436400"/>
          </a:xfrm>
          <a:prstGeom prst="rect">
            <a:avLst/>
          </a:prstGeom>
          <a:noFill/>
          <a:ln>
            <a:noFill/>
          </a:ln>
        </p:spPr>
      </p:pic>
      <p:sp>
        <p:nvSpPr>
          <p:cNvPr id="45" name="Google Shape;45;p7"/>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Font typeface="Arial"/>
              <a:buNone/>
            </a:pPr>
            <a:endParaRPr sz="2344" b="0" i="0" u="none" strike="noStrike" cap="none">
              <a:solidFill>
                <a:schemeClr val="dk1"/>
              </a:solidFill>
              <a:latin typeface="Lato"/>
              <a:ea typeface="Lato"/>
              <a:cs typeface="Lato"/>
              <a:sym typeface="Lato"/>
            </a:endParaRPr>
          </a:p>
        </p:txBody>
      </p:sp>
      <p:sp>
        <p:nvSpPr>
          <p:cNvPr id="46" name="Google Shape;46;p7"/>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50000"/>
              </a:lnSpc>
              <a:spcBef>
                <a:spcPts val="75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47" name="Google Shape;47;p7" descr="circle-logo-word-cover-color.png"/>
          <p:cNvPicPr preferRelativeResize="0"/>
          <p:nvPr/>
        </p:nvPicPr>
        <p:blipFill rotWithShape="1">
          <a:blip r:embed="rId3">
            <a:alphaModFix/>
          </a:blip>
          <a:srcRect/>
          <a:stretch/>
        </p:blipFill>
        <p:spPr>
          <a:xfrm>
            <a:off x="8389121" y="4458623"/>
            <a:ext cx="594000" cy="601500"/>
          </a:xfrm>
          <a:prstGeom prst="rect">
            <a:avLst/>
          </a:prstGeom>
          <a:noFill/>
          <a:ln>
            <a:noFill/>
          </a:ln>
        </p:spPr>
      </p:pic>
      <p:sp>
        <p:nvSpPr>
          <p:cNvPr id="48" name="Google Shape;48;p7"/>
          <p:cNvSpPr>
            <a:spLocks noGrp="1"/>
          </p:cNvSpPr>
          <p:nvPr>
            <p:ph type="media" idx="2"/>
          </p:nvPr>
        </p:nvSpPr>
        <p:spPr>
          <a:xfrm>
            <a:off x="2101082" y="1304873"/>
            <a:ext cx="5045100" cy="2530500"/>
          </a:xfrm>
          <a:prstGeom prst="rect">
            <a:avLst/>
          </a:prstGeom>
          <a:noFill/>
          <a:ln>
            <a:noFill/>
          </a:ln>
        </p:spPr>
        <p:txBody>
          <a:bodyPr spcFirstLastPara="1" wrap="square" lIns="91425" tIns="91425" rIns="91425" bIns="91425" anchor="t" anchorCtr="0">
            <a:noAutofit/>
          </a:bodyPr>
          <a:lstStyle>
            <a:lvl1pPr marL="342900" marR="0" lvl="0" indent="-190500" algn="l" rtl="0">
              <a:lnSpc>
                <a:spcPct val="15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825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1543050" marR="0" lvl="4"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1885950" marR="0" lvl="5"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2228850" marR="0" lvl="6"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2571750" marR="0" lvl="7"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2914650" marR="0" lvl="8"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05977"/>
            <a:ext cx="8229600" cy="8574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lt1"/>
              </a:buClr>
              <a:buSzPts val="1400"/>
              <a:buFont typeface="Lato"/>
              <a:buNone/>
              <a:defRPr sz="4000" b="0" i="0" u="none" strike="noStrike" cap="none">
                <a:solidFill>
                  <a:schemeClr val="lt1"/>
                </a:solidFill>
                <a:latin typeface="Arial"/>
                <a:ea typeface="Arial"/>
                <a:cs typeface="Arial"/>
                <a:sym typeface="Arial"/>
              </a:defRPr>
            </a:lvl1pPr>
            <a:lvl2pPr marL="0" marR="0" lvl="1"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2pPr>
            <a:lvl3pPr marL="0" marR="0" lvl="2"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3pPr>
            <a:lvl4pPr marL="0" marR="0" lvl="3"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4pPr>
            <a:lvl5pPr marL="0" marR="0" lvl="4"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5pPr>
            <a:lvl6pPr marL="457200" marR="0" lvl="5"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51" name="Google Shape;51;p8"/>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50000"/>
              </a:lnSpc>
              <a:spcBef>
                <a:spcPts val="0"/>
              </a:spcBef>
              <a:spcAft>
                <a:spcPts val="0"/>
              </a:spcAft>
              <a:buClr>
                <a:schemeClr val="dk1"/>
              </a:buClr>
              <a:buSzPts val="3200"/>
              <a:buFont typeface="Arial"/>
              <a:buChar char="•"/>
              <a:defRPr sz="3200" b="0" i="0" u="none" strike="noStrike" cap="none">
                <a:solidFill>
                  <a:schemeClr val="dk1"/>
                </a:solidFill>
                <a:latin typeface="Lato"/>
                <a:ea typeface="Lato"/>
                <a:cs typeface="Lato"/>
                <a:sym typeface="Lato"/>
              </a:defRPr>
            </a:lvl1pPr>
            <a:lvl2pPr marL="914400" marR="0" lvl="1" indent="-406400" algn="l" rtl="0">
              <a:lnSpc>
                <a:spcPct val="150000"/>
              </a:lnSpc>
              <a:spcBef>
                <a:spcPts val="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lnSpc>
                <a:spcPct val="90000"/>
              </a:lnSpc>
              <a:spcBef>
                <a:spcPts val="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lnSpc>
                <a:spcPct val="90000"/>
              </a:lnSpc>
              <a:spcBef>
                <a:spcPts val="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lnSpc>
                <a:spcPct val="90000"/>
              </a:lnSpc>
              <a:spcBef>
                <a:spcPts val="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5pPr>
            <a:lvl6pPr marL="2743200" marR="0" lvl="5"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6pPr>
            <a:lvl7pPr marL="3200400" marR="0" lvl="6"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7pPr>
            <a:lvl8pPr marL="3657600" marR="0" lvl="7"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8pPr>
            <a:lvl9pPr marL="4114800" marR="0" lvl="8"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9pPr>
          </a:lstStyle>
          <a:p>
            <a:endParaRPr/>
          </a:p>
        </p:txBody>
      </p:sp>
      <p:sp>
        <p:nvSpPr>
          <p:cNvPr id="52" name="Google Shape;52;p8"/>
          <p:cNvSpPr txBox="1">
            <a:spLocks noGrp="1"/>
          </p:cNvSpPr>
          <p:nvPr>
            <p:ph type="sldNum" idx="12"/>
          </p:nvPr>
        </p:nvSpPr>
        <p:spPr>
          <a:xfrm>
            <a:off x="8556790" y="47498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4000" b="0" i="0" u="none" strike="noStrike" cap="none">
                <a:solidFill>
                  <a:schemeClr val="lt1"/>
                </a:solidFill>
                <a:latin typeface="Arial"/>
                <a:ea typeface="Arial"/>
                <a:cs typeface="Arial"/>
                <a:sym typeface="Arial"/>
              </a:defRPr>
            </a:lvl1pPr>
            <a:lvl2pPr marL="0" marR="0" lvl="1"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2pPr>
            <a:lvl3pPr marL="0" marR="0" lvl="2"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3pPr>
            <a:lvl4pPr marL="0" marR="0" lvl="3"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4pPr>
            <a:lvl5pPr marL="0" marR="0" lvl="4"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5pPr>
            <a:lvl6pPr marL="457200" marR="0" lvl="5"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55" name="Google Shape;55;p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50000"/>
              </a:lnSpc>
              <a:spcBef>
                <a:spcPts val="640"/>
              </a:spcBef>
              <a:spcAft>
                <a:spcPts val="0"/>
              </a:spcAft>
              <a:buClr>
                <a:schemeClr val="dk1"/>
              </a:buClr>
              <a:buSzPts val="3200"/>
              <a:buFont typeface="Arial"/>
              <a:buChar char="•"/>
              <a:defRPr sz="3200" b="0" i="0" u="none" strike="noStrike" cap="none">
                <a:solidFill>
                  <a:schemeClr val="dk1"/>
                </a:solidFill>
                <a:latin typeface="Lato"/>
                <a:ea typeface="Lato"/>
                <a:cs typeface="Lato"/>
                <a:sym typeface="Lato"/>
              </a:defRPr>
            </a:lvl1pPr>
            <a:lvl2pPr marL="914400" marR="0" lvl="1" indent="-406400" algn="l" rtl="0">
              <a:lnSpc>
                <a:spcPct val="150000"/>
              </a:lnSpc>
              <a:spcBef>
                <a:spcPts val="56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5pPr>
            <a:lvl6pPr marL="2743200" marR="0" lvl="5"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6pPr>
            <a:lvl7pPr marL="3200400" marR="0" lvl="6"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7pPr>
            <a:lvl8pPr marL="3657600" marR="0" lvl="7"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8pPr>
            <a:lvl9pPr marL="4114800" marR="0" lvl="8"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9pPr>
          </a:lstStyle>
          <a:p>
            <a:endParaRPr/>
          </a:p>
        </p:txBody>
      </p:sp>
      <p:sp>
        <p:nvSpPr>
          <p:cNvPr id="56" name="Google Shape;56;p9"/>
          <p:cNvSpPr txBox="1">
            <a:spLocks noGrp="1"/>
          </p:cNvSpPr>
          <p:nvPr>
            <p:ph type="dt" idx="10"/>
          </p:nvPr>
        </p:nvSpPr>
        <p:spPr>
          <a:xfrm>
            <a:off x="457200" y="4767262"/>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L="457200" marR="0" lvl="1"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L="914400" marR="0" lvl="2"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L="1371600" marR="0" lvl="3"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L="1828800" marR="0" lvl="4"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L="2286000" marR="0" lvl="5"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L="2743200" marR="0" lvl="6"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L="3200400" marR="0" lvl="7"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L="3657600" marR="0" lvl="8"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57" name="Google Shape;57;p9"/>
          <p:cNvSpPr txBox="1">
            <a:spLocks noGrp="1"/>
          </p:cNvSpPr>
          <p:nvPr>
            <p:ph type="ftr" idx="11"/>
          </p:nvPr>
        </p:nvSpPr>
        <p:spPr>
          <a:xfrm>
            <a:off x="3124200" y="4767262"/>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L="457200" marR="0" lvl="1"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L="914400" marR="0" lvl="2"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L="1371600" marR="0" lvl="3"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L="1828800" marR="0" lvl="4"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L="2286000" marR="0" lvl="5"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L="2743200" marR="0" lvl="6"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L="3200400" marR="0" lvl="7"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L="3657600" marR="0" lvl="8"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58" name="Google Shape;58;p9"/>
          <p:cNvSpPr txBox="1">
            <a:spLocks noGrp="1"/>
          </p:cNvSpPr>
          <p:nvPr>
            <p:ph type="sldNum" idx="12"/>
          </p:nvPr>
        </p:nvSpPr>
        <p:spPr>
          <a:xfrm>
            <a:off x="6553200" y="4767262"/>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1"/>
          <p:cNvSpPr txBox="1">
            <a:spLocks noGrp="1"/>
          </p:cNvSpPr>
          <p:nvPr>
            <p:ph type="ctrTitle"/>
          </p:nvPr>
        </p:nvSpPr>
        <p:spPr>
          <a:xfrm>
            <a:off x="685800" y="1597818"/>
            <a:ext cx="7772400" cy="11025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lt1"/>
              </a:buClr>
              <a:buSzPts val="1400"/>
              <a:buFont typeface="Lato"/>
              <a:buNone/>
              <a:defRPr sz="4000" b="0" i="0" u="none" strike="noStrike" cap="none">
                <a:solidFill>
                  <a:srgbClr val="000090"/>
                </a:solidFill>
                <a:latin typeface="Arial"/>
                <a:ea typeface="Arial"/>
                <a:cs typeface="Arial"/>
                <a:sym typeface="Arial"/>
              </a:defRPr>
            </a:lvl1pPr>
            <a:lvl2pPr marR="0" lvl="1"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2pPr>
            <a:lvl3pPr marR="0" lvl="2"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3pPr>
            <a:lvl4pPr marR="0" lvl="3"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4pPr>
            <a:lvl5pPr marR="0" lvl="4" algn="ctr" rtl="0">
              <a:lnSpc>
                <a:spcPct val="100000"/>
              </a:lnSpc>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5pPr>
            <a:lvl6pPr marR="0" lvl="5"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5" name="Google Shape;65;p11"/>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R="0" lvl="0" algn="ctr" rtl="0">
              <a:lnSpc>
                <a:spcPct val="150000"/>
              </a:lnSpc>
              <a:spcBef>
                <a:spcPts val="640"/>
              </a:spcBef>
              <a:spcAft>
                <a:spcPts val="0"/>
              </a:spcAft>
              <a:buClr>
                <a:srgbClr val="000090"/>
              </a:buClr>
              <a:buSzPts val="2400"/>
              <a:buFont typeface="Arial"/>
              <a:buNone/>
              <a:defRPr sz="3200" b="0" i="0" u="none" strike="noStrike" cap="none">
                <a:solidFill>
                  <a:srgbClr val="000090"/>
                </a:solidFill>
                <a:latin typeface="Lato"/>
                <a:ea typeface="Lato"/>
                <a:cs typeface="Lato"/>
                <a:sym typeface="Lato"/>
              </a:defRPr>
            </a:lvl1pPr>
            <a:lvl2pPr marR="0" lvl="1" algn="ctr" rtl="0">
              <a:lnSpc>
                <a:spcPct val="150000"/>
              </a:lnSpc>
              <a:spcBef>
                <a:spcPts val="560"/>
              </a:spcBef>
              <a:spcAft>
                <a:spcPts val="0"/>
              </a:spcAft>
              <a:buClr>
                <a:schemeClr val="lt1"/>
              </a:buClr>
              <a:buSzPts val="1400"/>
              <a:buFont typeface="Arial"/>
              <a:buNone/>
              <a:defRPr sz="2800" b="0" i="0" u="none" strike="noStrike" cap="none">
                <a:solidFill>
                  <a:schemeClr val="lt1"/>
                </a:solidFill>
                <a:latin typeface="Lato"/>
                <a:ea typeface="Lato"/>
                <a:cs typeface="Lato"/>
                <a:sym typeface="Lato"/>
              </a:defRPr>
            </a:lvl2pPr>
            <a:lvl3pPr marR="0" lvl="2" algn="ctr" rtl="0">
              <a:lnSpc>
                <a:spcPct val="90000"/>
              </a:lnSpc>
              <a:spcBef>
                <a:spcPts val="480"/>
              </a:spcBef>
              <a:spcAft>
                <a:spcPts val="0"/>
              </a:spcAft>
              <a:buClr>
                <a:schemeClr val="lt1"/>
              </a:buClr>
              <a:buSzPts val="1500"/>
              <a:buFont typeface="Arial"/>
              <a:buNone/>
              <a:defRPr sz="2400" b="0" i="0" u="none" strike="noStrike" cap="none">
                <a:solidFill>
                  <a:schemeClr val="lt1"/>
                </a:solidFill>
                <a:latin typeface="Lato"/>
                <a:ea typeface="Lato"/>
                <a:cs typeface="Lato"/>
                <a:sym typeface="Lato"/>
              </a:defRPr>
            </a:lvl3pPr>
            <a:lvl4pPr marR="0" lvl="3"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4pPr>
            <a:lvl5pPr marR="0" lvl="4"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5pPr>
            <a:lvl6pPr marR="0" lvl="5"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6pPr>
            <a:lvl7pPr marR="0" lvl="6"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7pPr>
            <a:lvl8pPr marR="0" lvl="7"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8pPr>
            <a:lvl9pPr marR="0" lvl="8"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9pPr>
          </a:lstStyle>
          <a:p>
            <a:endParaRPr/>
          </a:p>
        </p:txBody>
      </p:sp>
      <p:sp>
        <p:nvSpPr>
          <p:cNvPr id="66" name="Google Shape;66;p11"/>
          <p:cNvSpPr txBox="1">
            <a:spLocks noGrp="1"/>
          </p:cNvSpPr>
          <p:nvPr>
            <p:ph type="dt" idx="10"/>
          </p:nvPr>
        </p:nvSpPr>
        <p:spPr>
          <a:xfrm>
            <a:off x="457200" y="4767262"/>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R="0" lvl="2"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R="0" lvl="3"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R="0" lvl="4"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R="0" lvl="5"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R="0" lvl="6"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R="0" lvl="7"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R="0" lvl="8"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67" name="Google Shape;67;p11"/>
          <p:cNvSpPr txBox="1">
            <a:spLocks noGrp="1"/>
          </p:cNvSpPr>
          <p:nvPr>
            <p:ph type="ftr" idx="11"/>
          </p:nvPr>
        </p:nvSpPr>
        <p:spPr>
          <a:xfrm>
            <a:off x="3124200" y="4767262"/>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R="0" lvl="2"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R="0" lvl="3"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R="0" lvl="4"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R="0" lvl="5"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R="0" lvl="6"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R="0" lvl="7"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R="0" lvl="8"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68" name="Google Shape;68;p11"/>
          <p:cNvSpPr txBox="1">
            <a:spLocks noGrp="1"/>
          </p:cNvSpPr>
          <p:nvPr>
            <p:ph type="sldNum" idx="12"/>
          </p:nvPr>
        </p:nvSpPr>
        <p:spPr>
          <a:xfrm>
            <a:off x="6553200" y="4767262"/>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Lato"/>
              <a:buNone/>
              <a:defRPr sz="1200" b="0" i="0" u="none" strike="noStrike" cap="none">
                <a:solidFill>
                  <a:srgbClr val="000000"/>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200"/>
              <a:buFont typeface="Lato"/>
              <a:buNone/>
              <a:defRPr sz="1200" b="0" i="0" u="none" strike="noStrike" cap="none">
                <a:solidFill>
                  <a:srgbClr val="000000"/>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200"/>
              <a:buFont typeface="Lato"/>
              <a:buNone/>
              <a:defRPr sz="1200" b="0" i="0" u="none" strike="noStrike" cap="none">
                <a:solidFill>
                  <a:srgbClr val="000000"/>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200"/>
              <a:buFont typeface="Lato"/>
              <a:buNone/>
              <a:defRPr sz="1200" b="0" i="0" u="none" strike="noStrike" cap="none">
                <a:solidFill>
                  <a:srgbClr val="000000"/>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200"/>
              <a:buFont typeface="Lato"/>
              <a:buNone/>
              <a:defRPr sz="1200" b="0" i="0" u="none" strike="noStrike" cap="none">
                <a:solidFill>
                  <a:srgbClr val="000000"/>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200"/>
              <a:buFont typeface="Lato"/>
              <a:buNone/>
              <a:defRPr sz="1200" b="0" i="0" u="none" strike="noStrike" cap="none">
                <a:solidFill>
                  <a:srgbClr val="000000"/>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200"/>
              <a:buFont typeface="Lato"/>
              <a:buNone/>
              <a:defRPr sz="1200" b="0" i="0" u="none" strike="noStrike" cap="none">
                <a:solidFill>
                  <a:srgbClr val="000000"/>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200"/>
              <a:buFont typeface="Lato"/>
              <a:buNone/>
              <a:defRPr sz="1200" b="0" i="0" u="none" strike="noStrike" cap="none">
                <a:solidFill>
                  <a:srgbClr val="000000"/>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200"/>
              <a:buFont typeface="Lato"/>
              <a:buNone/>
              <a:defRPr sz="1200" b="0" i="0" u="none" strike="noStrike" cap="none">
                <a:solidFill>
                  <a:srgbClr val="00000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69"/>
        <p:cNvGrpSpPr/>
        <p:nvPr/>
      </p:nvGrpSpPr>
      <p:grpSpPr>
        <a:xfrm>
          <a:off x="0" y="0"/>
          <a:ext cx="0" cy="0"/>
          <a:chOff x="0" y="0"/>
          <a:chExt cx="0" cy="0"/>
        </a:xfrm>
      </p:grpSpPr>
      <p:pic>
        <p:nvPicPr>
          <p:cNvPr id="70" name="Google Shape;70;p12"/>
          <p:cNvPicPr preferRelativeResize="0"/>
          <p:nvPr/>
        </p:nvPicPr>
        <p:blipFill rotWithShape="1">
          <a:blip r:embed="rId2">
            <a:alphaModFix/>
          </a:blip>
          <a:srcRect l="109" t="7102" b="33560"/>
          <a:stretch/>
        </p:blipFill>
        <p:spPr>
          <a:xfrm>
            <a:off x="-8813" y="3700846"/>
            <a:ext cx="9153000" cy="1436400"/>
          </a:xfrm>
          <a:prstGeom prst="rect">
            <a:avLst/>
          </a:prstGeom>
          <a:noFill/>
          <a:ln>
            <a:noFill/>
          </a:ln>
        </p:spPr>
      </p:pic>
      <p:sp>
        <p:nvSpPr>
          <p:cNvPr id="71" name="Google Shape;71;p1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a:ea typeface="Lato"/>
              <a:cs typeface="Lato"/>
              <a:sym typeface="Lato"/>
            </a:endParaRPr>
          </a:p>
        </p:txBody>
      </p:sp>
      <p:sp>
        <p:nvSpPr>
          <p:cNvPr id="72" name="Google Shape;72;p12"/>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50000"/>
              </a:lnSpc>
              <a:spcBef>
                <a:spcPts val="75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body" idx="2"/>
          </p:nvPr>
        </p:nvSpPr>
        <p:spPr>
          <a:xfrm>
            <a:off x="457200" y="953575"/>
            <a:ext cx="8229600" cy="31248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02"/>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02"/>
              <a:buFont typeface="Arial"/>
              <a:buNone/>
              <a:defRPr sz="1758"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74" name="Google Shape;74;p12" descr="circle-logo-word-cover-color.png"/>
          <p:cNvPicPr preferRelativeResize="0"/>
          <p:nvPr/>
        </p:nvPicPr>
        <p:blipFill rotWithShape="1">
          <a:blip r:embed="rId3">
            <a:alphaModFix/>
          </a:blip>
          <a:srcRect/>
          <a:stretch/>
        </p:blipFill>
        <p:spPr>
          <a:xfrm>
            <a:off x="8389121" y="4458623"/>
            <a:ext cx="594000" cy="601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164425" y="1364104"/>
            <a:ext cx="4762500" cy="2478899"/>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Font typeface="Arial"/>
              <a:buNone/>
            </a:pPr>
            <a:endParaRPr sz="2344" b="0" i="0" u="none" strike="noStrike" cap="none">
              <a:solidFill>
                <a:schemeClr val="dk1"/>
              </a:solidFill>
              <a:latin typeface="Lato"/>
              <a:ea typeface="Lato"/>
              <a:cs typeface="Lato"/>
              <a:sym typeface="Lato"/>
            </a:endParaRPr>
          </a:p>
        </p:txBody>
      </p:sp>
      <p:sp>
        <p:nvSpPr>
          <p:cNvPr id="12" name="Google Shape;12;p1"/>
          <p:cNvSpPr txBox="1">
            <a:spLocks noGrp="1"/>
          </p:cNvSpPr>
          <p:nvPr>
            <p:ph type="title"/>
          </p:nvPr>
        </p:nvSpPr>
        <p:spPr>
          <a:xfrm>
            <a:off x="537497"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164425" y="1364104"/>
            <a:ext cx="4762500" cy="2478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a:ea typeface="Lato"/>
              <a:cs typeface="Lato"/>
              <a:sym typeface="Lato"/>
            </a:endParaRPr>
          </a:p>
        </p:txBody>
      </p:sp>
      <p:sp>
        <p:nvSpPr>
          <p:cNvPr id="62" name="Google Shape;62;p10"/>
          <p:cNvSpPr txBox="1">
            <a:spLocks noGrp="1"/>
          </p:cNvSpPr>
          <p:nvPr>
            <p:ph type="title"/>
          </p:nvPr>
        </p:nvSpPr>
        <p:spPr>
          <a:xfrm>
            <a:off x="537497" y="0"/>
            <a:ext cx="7886700" cy="9144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ynamiclearningmaps.org/erp_y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ynamiclearningmaps.org/sci_resourc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assessment/forward/resour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pi.wi.gov/assessment/forward/accommodatio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assessment/forward/resourc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ct.org/content/dam/act/unsecured/documents/PANUserGuide-AC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pi.wi.gov/sites/default/files/imce/assessment/pdf/ACT_Test_Admin_Supplement.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content.act.org/wisconsin/reader/mutvlvyXbeOZdRKbMWmI6w/N4hN1aKRq4ENGsjOW~Wii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uccess.act.org/s/article/ACT-Aspire-Technical-Readiness-Guide?_ga=2.237634312.924024469.1568214166-477439692.155069525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vent.on24.com/eventRegistration/EventLobbyServlet?target=reg20.jsp&amp;referrer=https%3A%2F%2Fwww.act.org%2Fcontent%2Fact%2Fen%2Fproducts-and-services%2Fstate-and-district-solutions%2Fwisconsin%2Faspire.html&amp;eventid=2082990&amp;sessionid=1&amp;key=62E26CD70E81A8C82550969534D4FBF9&amp;regTag=&amp;sourcepage=register" TargetMode="External"/><Relationship Id="rId4" Type="http://schemas.openxmlformats.org/officeDocument/2006/relationships/hyperlink" Target="https://support.assessment.pearson.com/display/TN/TestNav+System+Requirement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uccess.act.org/servlet/fileField?entityId=kaZ1B000000015CUAQ&amp;field=File__Body__s&amp;_ga=2.250730757.2055330472.1566229637-477439692.155069525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act.org/content/dam/act/secured/documents/pdfs/ACT-Aspire-Create-PNP.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pi.wi.gov/sites/default/files/imce/assessment/pdf/ACT_Aspire-Accessibility_Users_Guide-Summative_Testing-Spring_2020.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ct.org/content/dam/act/secured/documents/ACT-Aspire-Admin-Supplement-WI.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avocet.pearson.com/WisconsinACTAspire/Hom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dpi.wi.gov/assessment/reading-readiness"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hyperlink" Target="mailto:duane.dorn@dpi.wi.gov" TargetMode="External"/><Relationship Id="rId4" Type="http://schemas.openxmlformats.org/officeDocument/2006/relationships/hyperlink" Target="http://dpi.wi.gov/assessment/reading-readiness/FAQ"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osamail@dpi.wi.gov"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ida.wisc.edu/teach/learners/engagem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ynamiclearningmap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subTitle" idx="1"/>
          </p:nvPr>
        </p:nvSpPr>
        <p:spPr>
          <a:xfrm>
            <a:off x="3501950" y="1974225"/>
            <a:ext cx="4957200" cy="2417400"/>
          </a:xfrm>
          <a:prstGeom prst="rect">
            <a:avLst/>
          </a:prstGeom>
          <a:noFill/>
          <a:ln>
            <a:noFill/>
          </a:ln>
        </p:spPr>
        <p:txBody>
          <a:bodyPr spcFirstLastPara="1" wrap="square" lIns="91425" tIns="45700" rIns="91425" bIns="45700" anchor="t" anchorCtr="0">
            <a:noAutofit/>
          </a:bodyPr>
          <a:lstStyle/>
          <a:p>
            <a:pPr marL="0" marR="0" lvl="0" indent="0" algn="r" rtl="0">
              <a:lnSpc>
                <a:spcPct val="150000"/>
              </a:lnSpc>
              <a:spcBef>
                <a:spcPts val="0"/>
              </a:spcBef>
              <a:spcAft>
                <a:spcPts val="0"/>
              </a:spcAft>
              <a:buClr>
                <a:srgbClr val="333399"/>
              </a:buClr>
              <a:buFont typeface="Arial"/>
              <a:buNone/>
            </a:pPr>
            <a:r>
              <a:rPr lang="en-US" sz="2400" b="1" i="0" u="none" strike="noStrike" cap="none">
                <a:solidFill>
                  <a:srgbClr val="000000"/>
                </a:solidFill>
                <a:latin typeface="Lato"/>
                <a:ea typeface="Lato"/>
                <a:cs typeface="Lato"/>
                <a:sym typeface="Lato"/>
              </a:rPr>
              <a:t>Viji Somasundaram, Director</a:t>
            </a:r>
            <a:endParaRPr sz="2400">
              <a:solidFill>
                <a:srgbClr val="000000"/>
              </a:solidFill>
            </a:endParaRPr>
          </a:p>
          <a:p>
            <a:pPr marL="0" marR="0" lvl="0" indent="0" algn="r" rtl="0">
              <a:lnSpc>
                <a:spcPct val="150000"/>
              </a:lnSpc>
              <a:spcBef>
                <a:spcPts val="480"/>
              </a:spcBef>
              <a:spcAft>
                <a:spcPts val="0"/>
              </a:spcAft>
              <a:buClr>
                <a:srgbClr val="333399"/>
              </a:buClr>
              <a:buFont typeface="Arial"/>
              <a:buNone/>
            </a:pPr>
            <a:r>
              <a:rPr lang="en-US" sz="2400" b="1" i="0" u="none" strike="noStrike" cap="none">
                <a:solidFill>
                  <a:srgbClr val="000000"/>
                </a:solidFill>
                <a:latin typeface="Lato"/>
                <a:ea typeface="Lato"/>
                <a:cs typeface="Lato"/>
                <a:sym typeface="Lato"/>
              </a:rPr>
              <a:t>&amp; OSA Team Members</a:t>
            </a:r>
            <a:endParaRPr sz="2400">
              <a:solidFill>
                <a:srgbClr val="000000"/>
              </a:solidFill>
            </a:endParaRPr>
          </a:p>
          <a:p>
            <a:pPr marL="0" marR="0" lvl="0" indent="0" algn="r" rtl="0">
              <a:lnSpc>
                <a:spcPct val="100000"/>
              </a:lnSpc>
              <a:spcBef>
                <a:spcPts val="480"/>
              </a:spcBef>
              <a:spcAft>
                <a:spcPts val="0"/>
              </a:spcAft>
              <a:buClr>
                <a:srgbClr val="333399"/>
              </a:buClr>
              <a:buFont typeface="Arial"/>
              <a:buNone/>
            </a:pPr>
            <a:endParaRPr sz="2400" b="1" i="0" u="none" strike="noStrike" cap="none">
              <a:solidFill>
                <a:srgbClr val="000000"/>
              </a:solidFill>
              <a:latin typeface="Lato"/>
              <a:ea typeface="Lato"/>
              <a:cs typeface="Lato"/>
              <a:sym typeface="Lato"/>
            </a:endParaRPr>
          </a:p>
          <a:p>
            <a:pPr marL="0" marR="0" lvl="0" indent="0" algn="r" rtl="0">
              <a:lnSpc>
                <a:spcPct val="90000"/>
              </a:lnSpc>
              <a:spcBef>
                <a:spcPts val="0"/>
              </a:spcBef>
              <a:spcAft>
                <a:spcPts val="0"/>
              </a:spcAft>
              <a:buClr>
                <a:schemeClr val="dk1"/>
              </a:buClr>
              <a:buFont typeface="Arial"/>
              <a:buNone/>
            </a:pPr>
            <a:r>
              <a:rPr lang="en-US" sz="2400" i="1">
                <a:solidFill>
                  <a:srgbClr val="000000"/>
                </a:solidFill>
              </a:rPr>
              <a:t>March 12, 2020</a:t>
            </a:r>
            <a:endParaRPr sz="2400">
              <a:solidFill>
                <a:srgbClr val="000000"/>
              </a:solidFill>
            </a:endParaRPr>
          </a:p>
        </p:txBody>
      </p:sp>
      <p:pic>
        <p:nvPicPr>
          <p:cNvPr id="109" name="Google Shape;109;p18"/>
          <p:cNvPicPr preferRelativeResize="0"/>
          <p:nvPr/>
        </p:nvPicPr>
        <p:blipFill rotWithShape="1">
          <a:blip r:embed="rId3">
            <a:alphaModFix/>
          </a:blip>
          <a:srcRect/>
          <a:stretch/>
        </p:blipFill>
        <p:spPr>
          <a:xfrm>
            <a:off x="1273250" y="2018480"/>
            <a:ext cx="2228700" cy="2197800"/>
          </a:xfrm>
          <a:prstGeom prst="rect">
            <a:avLst/>
          </a:prstGeom>
          <a:noFill/>
          <a:ln>
            <a:noFill/>
          </a:ln>
        </p:spPr>
      </p:pic>
      <p:sp>
        <p:nvSpPr>
          <p:cNvPr id="110" name="Google Shape;110;p18"/>
          <p:cNvSpPr txBox="1"/>
          <p:nvPr/>
        </p:nvSpPr>
        <p:spPr>
          <a:xfrm>
            <a:off x="0" y="0"/>
            <a:ext cx="9144000" cy="9183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Font typeface="Lato"/>
              <a:buNone/>
            </a:pPr>
            <a:r>
              <a:rPr lang="en-US" sz="3600" b="1" i="0" u="none" strike="noStrike" cap="none">
                <a:solidFill>
                  <a:schemeClr val="lt1"/>
                </a:solidFill>
                <a:latin typeface="Lato"/>
                <a:ea typeface="Lato"/>
                <a:cs typeface="Lato"/>
                <a:sym typeface="Lato"/>
              </a:rPr>
              <a:t>OSA Office Hours</a:t>
            </a:r>
            <a:endParaRPr sz="3600" b="1">
              <a:latin typeface="Lato"/>
              <a:ea typeface="Lato"/>
              <a:cs typeface="Lato"/>
              <a:sym typeface="Lato"/>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DLM </a:t>
            </a:r>
            <a:endParaRPr/>
          </a:p>
        </p:txBody>
      </p:sp>
      <p:sp>
        <p:nvSpPr>
          <p:cNvPr id="178" name="Google Shape;178;p27"/>
          <p:cNvSpPr txBox="1">
            <a:spLocks noGrp="1"/>
          </p:cNvSpPr>
          <p:nvPr>
            <p:ph type="body" idx="2"/>
          </p:nvPr>
        </p:nvSpPr>
        <p:spPr>
          <a:xfrm>
            <a:off x="158350" y="963675"/>
            <a:ext cx="8615100" cy="31248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800"/>
              <a:t>What if a Student Moves During the Test Window?</a:t>
            </a:r>
            <a:endParaRPr sz="1800"/>
          </a:p>
          <a:p>
            <a:pPr marL="457200" lvl="0" indent="-342900" algn="l" rtl="0">
              <a:spcBef>
                <a:spcPts val="750"/>
              </a:spcBef>
              <a:spcAft>
                <a:spcPts val="0"/>
              </a:spcAft>
              <a:buSzPts val="1800"/>
              <a:buChar char="●"/>
            </a:pPr>
            <a:r>
              <a:rPr lang="en-US" sz="1800" b="0"/>
              <a:t>Previous district “exits” student from portal, new district must use Enrollment Template to enroll student, </a:t>
            </a:r>
            <a:r>
              <a:rPr lang="en-US" sz="1800" i="1"/>
              <a:t>OR</a:t>
            </a:r>
            <a:endParaRPr sz="1800" i="1"/>
          </a:p>
          <a:p>
            <a:pPr marL="457200" lvl="0" indent="-342900" algn="l" rtl="0">
              <a:spcBef>
                <a:spcPts val="0"/>
              </a:spcBef>
              <a:spcAft>
                <a:spcPts val="0"/>
              </a:spcAft>
              <a:buSzPts val="1800"/>
              <a:buChar char="●"/>
            </a:pPr>
            <a:r>
              <a:rPr lang="en-US" sz="1800" b="0"/>
              <a:t>State or DLM Helpdesk will need to transfer the student for the district.</a:t>
            </a:r>
            <a:endParaRPr sz="1800" b="0"/>
          </a:p>
          <a:p>
            <a:pPr marL="457200" lvl="0" indent="0" algn="l" rtl="0">
              <a:spcBef>
                <a:spcPts val="750"/>
              </a:spcBef>
              <a:spcAft>
                <a:spcPts val="0"/>
              </a:spcAft>
              <a:buNone/>
            </a:pPr>
            <a:endParaRPr sz="1800"/>
          </a:p>
          <a:p>
            <a:pPr marL="457200" lvl="0" indent="0" algn="l" rtl="0">
              <a:spcBef>
                <a:spcPts val="750"/>
              </a:spcBef>
              <a:spcAft>
                <a:spcPts val="439"/>
              </a:spcAft>
              <a:buNone/>
            </a:pPr>
            <a:r>
              <a:rPr lang="en-US" sz="1800"/>
              <a:t>DO NOT</a:t>
            </a:r>
            <a:r>
              <a:rPr lang="en-US" sz="1800" b="0"/>
              <a:t> use “find student” feature during the test window. </a:t>
            </a:r>
            <a:endParaRPr sz="1800">
              <a:highlight>
                <a:srgbClr val="FFFFFF"/>
              </a:highligh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DLM</a:t>
            </a:r>
            <a:endParaRPr/>
          </a:p>
        </p:txBody>
      </p:sp>
      <p:sp>
        <p:nvSpPr>
          <p:cNvPr id="185" name="Google Shape;185;p28"/>
          <p:cNvSpPr txBox="1">
            <a:spLocks noGrp="1"/>
          </p:cNvSpPr>
          <p:nvPr>
            <p:ph type="body" idx="2"/>
          </p:nvPr>
        </p:nvSpPr>
        <p:spPr>
          <a:xfrm>
            <a:off x="457200" y="953575"/>
            <a:ext cx="8229600" cy="3124800"/>
          </a:xfrm>
          <a:prstGeom prst="rect">
            <a:avLst/>
          </a:prstGeom>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r>
              <a:rPr lang="en-US" sz="1800"/>
              <a:t>DLM Additional Items</a:t>
            </a:r>
            <a:endParaRPr sz="1800"/>
          </a:p>
          <a:p>
            <a:pPr marL="457200" lvl="0" indent="-342900" algn="l" rtl="0">
              <a:lnSpc>
                <a:spcPct val="100000"/>
              </a:lnSpc>
              <a:spcBef>
                <a:spcPts val="750"/>
              </a:spcBef>
              <a:spcAft>
                <a:spcPts val="0"/>
              </a:spcAft>
              <a:buSzPts val="1800"/>
              <a:buChar char="●"/>
            </a:pPr>
            <a:r>
              <a:rPr lang="en-US" sz="1800" b="0"/>
              <a:t>Materials Collection Lists </a:t>
            </a:r>
            <a:endParaRPr sz="1800" b="0"/>
          </a:p>
          <a:p>
            <a:pPr marL="914400" lvl="1" indent="-342900" algn="l" rtl="0">
              <a:lnSpc>
                <a:spcPct val="100000"/>
              </a:lnSpc>
              <a:spcBef>
                <a:spcPts val="0"/>
              </a:spcBef>
              <a:spcAft>
                <a:spcPts val="0"/>
              </a:spcAft>
              <a:buSzPts val="1800"/>
              <a:buChar char="○"/>
            </a:pPr>
            <a:r>
              <a:rPr lang="en-US" sz="1800">
                <a:uFill>
                  <a:noFill/>
                </a:uFill>
                <a:hlinkClick r:id="rId3"/>
              </a:rPr>
              <a:t> </a:t>
            </a:r>
            <a:r>
              <a:rPr lang="en-US" sz="1800" u="sng">
                <a:solidFill>
                  <a:srgbClr val="1155CC"/>
                </a:solidFill>
                <a:hlinkClick r:id="rId3"/>
              </a:rPr>
              <a:t>ELA, Math</a:t>
            </a:r>
            <a:r>
              <a:rPr lang="en-US" sz="1800"/>
              <a:t> , </a:t>
            </a:r>
            <a:r>
              <a:rPr lang="en-US" sz="1800" u="sng">
                <a:solidFill>
                  <a:srgbClr val="1155CC"/>
                </a:solidFill>
                <a:hlinkClick r:id="rId4"/>
              </a:rPr>
              <a:t>Science</a:t>
            </a:r>
            <a:endParaRPr sz="1800"/>
          </a:p>
          <a:p>
            <a:pPr marL="457200" lvl="0" indent="-342900" algn="l" rtl="0">
              <a:lnSpc>
                <a:spcPct val="100000"/>
              </a:lnSpc>
              <a:spcBef>
                <a:spcPts val="0"/>
              </a:spcBef>
              <a:spcAft>
                <a:spcPts val="0"/>
              </a:spcAft>
              <a:buSzPts val="1800"/>
              <a:buChar char="●"/>
            </a:pPr>
            <a:r>
              <a:rPr lang="en-US" sz="1800" b="0"/>
              <a:t>Writing Samples Collection</a:t>
            </a:r>
            <a:endParaRPr sz="1800" b="0"/>
          </a:p>
          <a:p>
            <a:pPr marL="914400" lvl="1" indent="-342900" algn="l" rtl="0">
              <a:lnSpc>
                <a:spcPct val="100000"/>
              </a:lnSpc>
              <a:spcBef>
                <a:spcPts val="0"/>
              </a:spcBef>
              <a:spcAft>
                <a:spcPts val="0"/>
              </a:spcAft>
              <a:buSzPts val="1800"/>
              <a:buChar char="○"/>
            </a:pPr>
            <a:r>
              <a:rPr lang="en-US" sz="1800"/>
              <a:t>Can be loaded securely into Educator Portal.</a:t>
            </a:r>
            <a:endParaRPr sz="1800"/>
          </a:p>
          <a:p>
            <a:pPr marL="914400" lvl="1" indent="-342900" algn="l" rtl="0">
              <a:lnSpc>
                <a:spcPct val="100000"/>
              </a:lnSpc>
              <a:spcBef>
                <a:spcPts val="0"/>
              </a:spcBef>
              <a:spcAft>
                <a:spcPts val="0"/>
              </a:spcAft>
              <a:buSzPts val="1800"/>
              <a:buChar char="○"/>
            </a:pPr>
            <a:r>
              <a:rPr lang="en-US" sz="1800"/>
              <a:t>Upload student writing sample upon completion.  </a:t>
            </a:r>
            <a:endParaRPr sz="1800"/>
          </a:p>
          <a:p>
            <a:pPr marL="0" lvl="0" indent="0" algn="l" rtl="0">
              <a:lnSpc>
                <a:spcPct val="100000"/>
              </a:lnSpc>
              <a:spcBef>
                <a:spcPts val="750"/>
              </a:spcBef>
              <a:spcAft>
                <a:spcPts val="0"/>
              </a:spcAft>
              <a:buNone/>
            </a:pPr>
            <a:endParaRPr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Forward: Trainings and Manuals</a:t>
            </a:r>
            <a:endParaRPr/>
          </a:p>
        </p:txBody>
      </p:sp>
      <p:sp>
        <p:nvSpPr>
          <p:cNvPr id="192" name="Google Shape;192;p29"/>
          <p:cNvSpPr txBox="1"/>
          <p:nvPr/>
        </p:nvSpPr>
        <p:spPr>
          <a:xfrm>
            <a:off x="5518925" y="1069625"/>
            <a:ext cx="2974800" cy="743400"/>
          </a:xfrm>
          <a:prstGeom prst="rect">
            <a:avLst/>
          </a:prstGeom>
          <a:solidFill>
            <a:srgbClr val="70AD4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FFFFFF"/>
                </a:solidFill>
              </a:rPr>
              <a:t>Forward Test Window: </a:t>
            </a:r>
            <a:endParaRPr sz="1800" b="1">
              <a:solidFill>
                <a:srgbClr val="FFFFFF"/>
              </a:solidFill>
            </a:endParaRPr>
          </a:p>
          <a:p>
            <a:pPr marL="0" lvl="0" indent="0" algn="ctr" rtl="0">
              <a:spcBef>
                <a:spcPts val="0"/>
              </a:spcBef>
              <a:spcAft>
                <a:spcPts val="0"/>
              </a:spcAft>
              <a:buNone/>
            </a:pPr>
            <a:r>
              <a:rPr lang="en-US" sz="1800">
                <a:solidFill>
                  <a:srgbClr val="FFFFFF"/>
                </a:solidFill>
              </a:rPr>
              <a:t>March 23 - May 1, 2020</a:t>
            </a:r>
            <a:endParaRPr sz="1800">
              <a:solidFill>
                <a:srgbClr val="FFFFFF"/>
              </a:solidFill>
            </a:endParaRPr>
          </a:p>
          <a:p>
            <a:pPr marL="0" lvl="0" indent="0" algn="l" rtl="0">
              <a:spcBef>
                <a:spcPts val="0"/>
              </a:spcBef>
              <a:spcAft>
                <a:spcPts val="0"/>
              </a:spcAft>
              <a:buNone/>
            </a:pPr>
            <a:endParaRPr/>
          </a:p>
        </p:txBody>
      </p:sp>
      <p:sp>
        <p:nvSpPr>
          <p:cNvPr id="193" name="Google Shape;193;p29"/>
          <p:cNvSpPr txBox="1">
            <a:spLocks noGrp="1"/>
          </p:cNvSpPr>
          <p:nvPr>
            <p:ph type="body" idx="2"/>
          </p:nvPr>
        </p:nvSpPr>
        <p:spPr>
          <a:xfrm>
            <a:off x="80250" y="848025"/>
            <a:ext cx="8983500" cy="375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750">
                <a:solidFill>
                  <a:srgbClr val="000000"/>
                </a:solidFill>
                <a:highlight>
                  <a:srgbClr val="FFFFFF"/>
                </a:highlight>
              </a:rPr>
              <a:t>Trainings: </a:t>
            </a:r>
            <a:endParaRPr sz="1750" b="0">
              <a:solidFill>
                <a:srgbClr val="000000"/>
              </a:solidFill>
              <a:highlight>
                <a:srgbClr val="FFFFFF"/>
              </a:highlight>
            </a:endParaRPr>
          </a:p>
          <a:p>
            <a:pPr marL="457200" lvl="0" indent="-339725" algn="l" rtl="0">
              <a:lnSpc>
                <a:spcPct val="100000"/>
              </a:lnSpc>
              <a:spcBef>
                <a:spcPts val="0"/>
              </a:spcBef>
              <a:spcAft>
                <a:spcPts val="0"/>
              </a:spcAft>
              <a:buClr>
                <a:srgbClr val="000000"/>
              </a:buClr>
              <a:buSzPts val="1750"/>
              <a:buChar char="●"/>
            </a:pPr>
            <a:r>
              <a:rPr lang="en-US" sz="1750" b="0">
                <a:solidFill>
                  <a:srgbClr val="000000"/>
                </a:solidFill>
                <a:highlight>
                  <a:srgbClr val="FFFFFF"/>
                </a:highlight>
              </a:rPr>
              <a:t>New DAC/SAC Training</a:t>
            </a:r>
            <a:endParaRPr sz="1750" b="0">
              <a:solidFill>
                <a:srgbClr val="000000"/>
              </a:solidFill>
              <a:highlight>
                <a:srgbClr val="FFFFFF"/>
              </a:highlight>
            </a:endParaRPr>
          </a:p>
          <a:p>
            <a:pPr marL="457200" lvl="0" indent="-339725" algn="l" rtl="0">
              <a:lnSpc>
                <a:spcPct val="100000"/>
              </a:lnSpc>
              <a:spcBef>
                <a:spcPts val="0"/>
              </a:spcBef>
              <a:spcAft>
                <a:spcPts val="0"/>
              </a:spcAft>
              <a:buClr>
                <a:srgbClr val="000000"/>
              </a:buClr>
              <a:buSzPts val="1750"/>
              <a:buChar char="●"/>
            </a:pPr>
            <a:r>
              <a:rPr lang="en-US" sz="1750" b="0">
                <a:solidFill>
                  <a:srgbClr val="000000"/>
                </a:solidFill>
                <a:highlight>
                  <a:srgbClr val="FFFFFF"/>
                </a:highlight>
              </a:rPr>
              <a:t>Update DAC/SAC Training</a:t>
            </a:r>
            <a:endParaRPr sz="1750" b="0">
              <a:solidFill>
                <a:srgbClr val="000000"/>
              </a:solidFill>
              <a:highlight>
                <a:srgbClr val="FFFFFF"/>
              </a:highlight>
            </a:endParaRPr>
          </a:p>
          <a:p>
            <a:pPr marL="457200" lvl="0" indent="-339725" algn="l" rtl="0">
              <a:lnSpc>
                <a:spcPct val="100000"/>
              </a:lnSpc>
              <a:spcBef>
                <a:spcPts val="0"/>
              </a:spcBef>
              <a:spcAft>
                <a:spcPts val="0"/>
              </a:spcAft>
              <a:buClr>
                <a:srgbClr val="000000"/>
              </a:buClr>
              <a:buSzPts val="1750"/>
              <a:buChar char="●"/>
            </a:pPr>
            <a:r>
              <a:rPr lang="en-US" sz="1750" b="0">
                <a:solidFill>
                  <a:srgbClr val="000000"/>
                </a:solidFill>
                <a:highlight>
                  <a:srgbClr val="FFFFFF"/>
                </a:highlight>
              </a:rPr>
              <a:t>Test Administration Training</a:t>
            </a:r>
            <a:endParaRPr sz="1750" b="0">
              <a:solidFill>
                <a:srgbClr val="000000"/>
              </a:solidFill>
              <a:highlight>
                <a:srgbClr val="FFFFFF"/>
              </a:highlight>
            </a:endParaRPr>
          </a:p>
          <a:p>
            <a:pPr marL="457200" lvl="0" indent="-339725" algn="l" rtl="0">
              <a:lnSpc>
                <a:spcPct val="100000"/>
              </a:lnSpc>
              <a:spcBef>
                <a:spcPts val="0"/>
              </a:spcBef>
              <a:spcAft>
                <a:spcPts val="0"/>
              </a:spcAft>
              <a:buClr>
                <a:srgbClr val="000000"/>
              </a:buClr>
              <a:buSzPts val="1750"/>
              <a:buChar char="●"/>
            </a:pPr>
            <a:r>
              <a:rPr lang="en-US" sz="1750" b="0">
                <a:solidFill>
                  <a:srgbClr val="000000"/>
                </a:solidFill>
                <a:highlight>
                  <a:srgbClr val="FFFFFF"/>
                </a:highlight>
              </a:rPr>
              <a:t>Grade 10 Social Studies Test Administration Training Slides</a:t>
            </a:r>
            <a:endParaRPr sz="1750" b="0">
              <a:solidFill>
                <a:srgbClr val="000000"/>
              </a:solidFill>
              <a:highlight>
                <a:srgbClr val="FFFFFF"/>
              </a:highlight>
            </a:endParaRPr>
          </a:p>
          <a:p>
            <a:pPr marL="457200" lvl="0" indent="-339725" algn="l" rtl="0">
              <a:lnSpc>
                <a:spcPct val="100000"/>
              </a:lnSpc>
              <a:spcBef>
                <a:spcPts val="0"/>
              </a:spcBef>
              <a:spcAft>
                <a:spcPts val="0"/>
              </a:spcAft>
              <a:buSzPts val="1750"/>
              <a:buChar char="●"/>
            </a:pPr>
            <a:r>
              <a:rPr lang="en-US" sz="1750" b="0">
                <a:highlight>
                  <a:schemeClr val="lt1"/>
                </a:highlight>
              </a:rPr>
              <a:t>DTC Trainings, November 2019</a:t>
            </a:r>
            <a:br>
              <a:rPr lang="en-US" sz="1750" b="0">
                <a:highlight>
                  <a:schemeClr val="lt1"/>
                </a:highlight>
              </a:rPr>
            </a:br>
            <a:endParaRPr sz="1750" b="0">
              <a:solidFill>
                <a:srgbClr val="000000"/>
              </a:solidFill>
              <a:highlight>
                <a:srgbClr val="FFFFFF"/>
              </a:highlight>
            </a:endParaRPr>
          </a:p>
          <a:p>
            <a:pPr marL="0" lvl="0" indent="0" algn="l" rtl="0">
              <a:spcBef>
                <a:spcPts val="0"/>
              </a:spcBef>
              <a:spcAft>
                <a:spcPts val="0"/>
              </a:spcAft>
              <a:buNone/>
            </a:pPr>
            <a:r>
              <a:rPr lang="en-US" sz="1750">
                <a:solidFill>
                  <a:srgbClr val="000000"/>
                </a:solidFill>
                <a:highlight>
                  <a:srgbClr val="FFFFFF"/>
                </a:highlight>
              </a:rPr>
              <a:t>Manuals</a:t>
            </a:r>
            <a:endParaRPr sz="1750" b="0">
              <a:solidFill>
                <a:srgbClr val="000000"/>
              </a:solidFill>
              <a:highlight>
                <a:srgbClr val="FFFFFF"/>
              </a:highlight>
            </a:endParaRPr>
          </a:p>
          <a:p>
            <a:pPr marL="457200" lvl="0" indent="-339725" algn="l" rtl="0">
              <a:lnSpc>
                <a:spcPct val="100000"/>
              </a:lnSpc>
              <a:spcBef>
                <a:spcPts val="0"/>
              </a:spcBef>
              <a:spcAft>
                <a:spcPts val="0"/>
              </a:spcAft>
              <a:buSzPts val="1750"/>
              <a:buChar char="●"/>
            </a:pPr>
            <a:r>
              <a:rPr lang="en-US" sz="1750" b="0">
                <a:highlight>
                  <a:schemeClr val="lt1"/>
                </a:highlight>
              </a:rPr>
              <a:t>DRC INSIGHT Portal Guide (eDIRECT)</a:t>
            </a:r>
            <a:endParaRPr sz="1750" b="0">
              <a:highlight>
                <a:schemeClr val="lt1"/>
              </a:highlight>
            </a:endParaRPr>
          </a:p>
          <a:p>
            <a:pPr marL="457200" lvl="0" indent="-339725" algn="l" rtl="0">
              <a:lnSpc>
                <a:spcPct val="100000"/>
              </a:lnSpc>
              <a:spcBef>
                <a:spcPts val="0"/>
              </a:spcBef>
              <a:spcAft>
                <a:spcPts val="0"/>
              </a:spcAft>
              <a:buClr>
                <a:srgbClr val="000000"/>
              </a:buClr>
              <a:buSzPts val="1750"/>
              <a:buChar char="●"/>
            </a:pPr>
            <a:r>
              <a:rPr lang="en-US" sz="1750" b="0">
                <a:solidFill>
                  <a:srgbClr val="000000"/>
                </a:solidFill>
                <a:highlight>
                  <a:srgbClr val="FFFFFF"/>
                </a:highlight>
              </a:rPr>
              <a:t>Test Administration Manual</a:t>
            </a:r>
            <a:endParaRPr sz="1750" b="0">
              <a:solidFill>
                <a:srgbClr val="000000"/>
              </a:solidFill>
              <a:highlight>
                <a:srgbClr val="FFFFFF"/>
              </a:highlight>
            </a:endParaRPr>
          </a:p>
          <a:p>
            <a:pPr marL="457200" lvl="0" indent="-339725" algn="l" rtl="0">
              <a:lnSpc>
                <a:spcPct val="100000"/>
              </a:lnSpc>
              <a:spcBef>
                <a:spcPts val="0"/>
              </a:spcBef>
              <a:spcAft>
                <a:spcPts val="0"/>
              </a:spcAft>
              <a:buClr>
                <a:srgbClr val="000000"/>
              </a:buClr>
              <a:buSzPts val="1750"/>
              <a:buChar char="●"/>
            </a:pPr>
            <a:r>
              <a:rPr lang="en-US" sz="1750" b="0">
                <a:solidFill>
                  <a:srgbClr val="000000"/>
                </a:solidFill>
                <a:highlight>
                  <a:srgbClr val="FFFFFF"/>
                </a:highlight>
              </a:rPr>
              <a:t>Accessibility Guide</a:t>
            </a:r>
            <a:endParaRPr sz="1750" b="0">
              <a:solidFill>
                <a:srgbClr val="000000"/>
              </a:solidFill>
              <a:highlight>
                <a:srgbClr val="FFFFFF"/>
              </a:highlight>
            </a:endParaRPr>
          </a:p>
          <a:p>
            <a:pPr marL="0" lvl="0" indent="0" algn="l" rtl="0">
              <a:spcBef>
                <a:spcPts val="0"/>
              </a:spcBef>
              <a:spcAft>
                <a:spcPts val="0"/>
              </a:spcAft>
              <a:buNone/>
            </a:pPr>
            <a:endParaRPr sz="1400" b="0"/>
          </a:p>
          <a:p>
            <a:pPr marL="457200" lvl="0" indent="0" algn="l" rtl="0">
              <a:lnSpc>
                <a:spcPct val="100000"/>
              </a:lnSpc>
              <a:spcBef>
                <a:spcPts val="0"/>
              </a:spcBef>
              <a:spcAft>
                <a:spcPts val="0"/>
              </a:spcAft>
              <a:buNone/>
            </a:pPr>
            <a:endParaRPr sz="1600" b="0">
              <a:solidFill>
                <a:srgbClr val="000000"/>
              </a:solidFill>
              <a:highlight>
                <a:srgbClr val="FFFFFF"/>
              </a:highlight>
            </a:endParaRPr>
          </a:p>
          <a:p>
            <a:pPr marL="0" lvl="0" indent="0" algn="l" rtl="0">
              <a:spcBef>
                <a:spcPts val="0"/>
              </a:spcBef>
              <a:spcAft>
                <a:spcPts val="0"/>
              </a:spcAft>
              <a:buClr>
                <a:schemeClr val="dk1"/>
              </a:buClr>
              <a:buSzPts val="1100"/>
              <a:buFont typeface="Arial"/>
              <a:buNone/>
            </a:pPr>
            <a:endParaRPr sz="1400" b="0"/>
          </a:p>
          <a:p>
            <a:pPr marL="0" lvl="0" indent="0" algn="l" rtl="0">
              <a:spcBef>
                <a:spcPts val="0"/>
              </a:spcBef>
              <a:spcAft>
                <a:spcPts val="0"/>
              </a:spcAft>
              <a:buNone/>
            </a:pPr>
            <a:endParaRPr sz="1400" b="0">
              <a:solidFill>
                <a:srgbClr val="000000"/>
              </a:solidFill>
              <a:latin typeface="Arial"/>
              <a:ea typeface="Arial"/>
              <a:cs typeface="Arial"/>
              <a:sym typeface="Arial"/>
            </a:endParaRPr>
          </a:p>
          <a:p>
            <a:pPr marL="914400" lvl="0" indent="0" algn="l" rtl="0">
              <a:lnSpc>
                <a:spcPct val="100000"/>
              </a:lnSpc>
              <a:spcBef>
                <a:spcPts val="0"/>
              </a:spcBef>
              <a:spcAft>
                <a:spcPts val="0"/>
              </a:spcAft>
              <a:buNone/>
            </a:pPr>
            <a:endParaRPr sz="1700">
              <a:solidFill>
                <a:srgbClr val="000000"/>
              </a:solidFill>
              <a:highlight>
                <a:srgbClr val="FFFFFF"/>
              </a:highlight>
            </a:endParaRPr>
          </a:p>
          <a:p>
            <a:pPr marL="0" lvl="0" indent="0" algn="l" rtl="0">
              <a:spcBef>
                <a:spcPts val="0"/>
              </a:spcBef>
              <a:spcAft>
                <a:spcPts val="0"/>
              </a:spcAft>
              <a:buClr>
                <a:schemeClr val="dk1"/>
              </a:buClr>
              <a:buSzPts val="1100"/>
              <a:buFont typeface="Arial"/>
              <a:buNone/>
            </a:pPr>
            <a:endParaRPr sz="2000" b="0">
              <a:solidFill>
                <a:srgbClr val="000000"/>
              </a:solidFill>
            </a:endParaRPr>
          </a:p>
          <a:p>
            <a:pPr marL="457200" lvl="0" indent="0" algn="l" rtl="0">
              <a:lnSpc>
                <a:spcPct val="115000"/>
              </a:lnSpc>
              <a:spcBef>
                <a:spcPts val="0"/>
              </a:spcBef>
              <a:spcAft>
                <a:spcPts val="0"/>
              </a:spcAft>
              <a:buNone/>
            </a:pPr>
            <a:endParaRPr sz="1800" b="0">
              <a:solidFill>
                <a:srgbClr val="000000"/>
              </a:solidFill>
            </a:endParaRPr>
          </a:p>
          <a:p>
            <a:pPr marL="0" lvl="0" indent="0" algn="l" rtl="0">
              <a:lnSpc>
                <a:spcPct val="115000"/>
              </a:lnSpc>
              <a:spcBef>
                <a:spcPts val="0"/>
              </a:spcBef>
              <a:spcAft>
                <a:spcPts val="0"/>
              </a:spcAft>
              <a:buNone/>
            </a:pPr>
            <a:endParaRPr sz="1800">
              <a:solidFill>
                <a:srgbClr val="000000"/>
              </a:solidFill>
            </a:endParaRPr>
          </a:p>
        </p:txBody>
      </p:sp>
      <p:sp>
        <p:nvSpPr>
          <p:cNvPr id="194" name="Google Shape;194;p29"/>
          <p:cNvSpPr txBox="1"/>
          <p:nvPr/>
        </p:nvSpPr>
        <p:spPr>
          <a:xfrm>
            <a:off x="4074625" y="3640050"/>
            <a:ext cx="4620000" cy="660000"/>
          </a:xfrm>
          <a:prstGeom prst="rect">
            <a:avLst/>
          </a:prstGeom>
          <a:solidFill>
            <a:srgbClr val="4AD5E8"/>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u="sng">
                <a:latin typeface="Lato"/>
                <a:ea typeface="Lato"/>
                <a:cs typeface="Lato"/>
                <a:sym typeface="Lato"/>
                <a:hlinkClick r:id="rId3"/>
              </a:rPr>
              <a:t>https://dpi.wi.gov/assessment/forward/resources</a:t>
            </a:r>
            <a:endParaRPr>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u="sng">
                <a:latin typeface="Lato"/>
                <a:ea typeface="Lato"/>
                <a:cs typeface="Lato"/>
                <a:sym typeface="Lato"/>
                <a:hlinkClick r:id="rId4"/>
              </a:rPr>
              <a:t>https://dpi.wi.gov/assessment/forward/accommodations</a:t>
            </a:r>
            <a:endParaRPr>
              <a:latin typeface="Lato"/>
              <a:ea typeface="Lato"/>
              <a:cs typeface="Lato"/>
              <a:sym typeface="Lat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Forward: Additional Resources</a:t>
            </a:r>
            <a:endParaRPr/>
          </a:p>
        </p:txBody>
      </p:sp>
      <p:sp>
        <p:nvSpPr>
          <p:cNvPr id="201" name="Google Shape;201;p30"/>
          <p:cNvSpPr txBox="1">
            <a:spLocks noGrp="1"/>
          </p:cNvSpPr>
          <p:nvPr>
            <p:ph type="body" idx="2"/>
          </p:nvPr>
        </p:nvSpPr>
        <p:spPr>
          <a:xfrm>
            <a:off x="152400" y="877375"/>
            <a:ext cx="8229600" cy="3546300"/>
          </a:xfrm>
          <a:prstGeom prst="rect">
            <a:avLst/>
          </a:prstGeom>
        </p:spPr>
        <p:txBody>
          <a:bodyPr spcFirstLastPara="1" wrap="square" lIns="91425" tIns="91425" rIns="91425" bIns="91425" anchor="t" anchorCtr="0">
            <a:noAutofit/>
          </a:bodyPr>
          <a:lstStyle/>
          <a:p>
            <a:pPr marL="457200" lvl="0" indent="-342900" algn="l" rtl="0">
              <a:spcBef>
                <a:spcPts val="750"/>
              </a:spcBef>
              <a:spcAft>
                <a:spcPts val="0"/>
              </a:spcAft>
              <a:buClr>
                <a:srgbClr val="000000"/>
              </a:buClr>
              <a:buSzPts val="1800"/>
              <a:buFont typeface="Lato"/>
              <a:buChar char="•"/>
            </a:pPr>
            <a:r>
              <a:rPr lang="en-US" sz="1800" b="0" dirty="0">
                <a:solidFill>
                  <a:srgbClr val="000000"/>
                </a:solidFill>
              </a:rPr>
              <a:t>DAC, SAC, and TA To-Do Checklists</a:t>
            </a:r>
            <a:endParaRPr sz="1800" b="0" dirty="0">
              <a:solidFill>
                <a:srgbClr val="000000"/>
              </a:solidFill>
            </a:endParaRPr>
          </a:p>
          <a:p>
            <a:pPr marL="457200" lvl="0" indent="-342900" algn="l" rtl="0">
              <a:spcBef>
                <a:spcPts val="0"/>
              </a:spcBef>
              <a:spcAft>
                <a:spcPts val="0"/>
              </a:spcAft>
              <a:buClr>
                <a:srgbClr val="000000"/>
              </a:buClr>
              <a:buSzPts val="1800"/>
              <a:buFont typeface="Lato"/>
              <a:buChar char="•"/>
            </a:pPr>
            <a:r>
              <a:rPr lang="en-US" sz="1800" b="0" dirty="0">
                <a:solidFill>
                  <a:srgbClr val="000000"/>
                </a:solidFill>
              </a:rPr>
              <a:t>Student and Administrator Tutorials and Online Tools </a:t>
            </a:r>
            <a:r>
              <a:rPr lang="en-US" sz="1800" b="0" dirty="0" smtClean="0">
                <a:solidFill>
                  <a:srgbClr val="000000"/>
                </a:solidFill>
              </a:rPr>
              <a:t>Training</a:t>
            </a:r>
          </a:p>
          <a:p>
            <a:pPr marL="457200" lvl="0" indent="-342900" algn="l" rtl="0">
              <a:spcBef>
                <a:spcPts val="0"/>
              </a:spcBef>
              <a:spcAft>
                <a:spcPts val="0"/>
              </a:spcAft>
              <a:buClr>
                <a:srgbClr val="000000"/>
              </a:buClr>
              <a:buSzPts val="1800"/>
              <a:buFont typeface="Lato"/>
              <a:buChar char="•"/>
            </a:pPr>
            <a:r>
              <a:rPr lang="en-US" sz="1800" b="0" smtClean="0">
                <a:solidFill>
                  <a:srgbClr val="000000"/>
                </a:solidFill>
              </a:rPr>
              <a:t>Practice Tests </a:t>
            </a:r>
            <a:r>
              <a:rPr lang="en-US" sz="1800" b="0" dirty="0" smtClean="0">
                <a:solidFill>
                  <a:srgbClr val="000000"/>
                </a:solidFill>
              </a:rPr>
              <a:t>and TDA Resources</a:t>
            </a:r>
            <a:endParaRPr sz="1800" b="0" dirty="0">
              <a:solidFill>
                <a:srgbClr val="000000"/>
              </a:solidFill>
            </a:endParaRPr>
          </a:p>
          <a:p>
            <a:pPr marL="457200" lvl="0" indent="-342900" algn="l" rtl="0">
              <a:spcBef>
                <a:spcPts val="0"/>
              </a:spcBef>
              <a:spcAft>
                <a:spcPts val="0"/>
              </a:spcAft>
              <a:buClr>
                <a:schemeClr val="dk1"/>
              </a:buClr>
              <a:buSzPts val="1800"/>
              <a:buFont typeface="Lato"/>
              <a:buChar char="•"/>
            </a:pPr>
            <a:r>
              <a:rPr lang="en-US" sz="1800" b="0" dirty="0"/>
              <a:t>Technology Readiness Resources </a:t>
            </a:r>
            <a:endParaRPr sz="1800" b="0" dirty="0">
              <a:solidFill>
                <a:srgbClr val="000000"/>
              </a:solidFill>
            </a:endParaRPr>
          </a:p>
          <a:p>
            <a:pPr marL="457200" lvl="0" indent="-342900" algn="l" rtl="0">
              <a:spcBef>
                <a:spcPts val="0"/>
              </a:spcBef>
              <a:spcAft>
                <a:spcPts val="0"/>
              </a:spcAft>
              <a:buClr>
                <a:srgbClr val="000000"/>
              </a:buClr>
              <a:buSzPts val="1800"/>
              <a:buFont typeface="Lato"/>
              <a:buChar char="•"/>
            </a:pPr>
            <a:r>
              <a:rPr lang="en-US" sz="1800" b="0" dirty="0">
                <a:solidFill>
                  <a:srgbClr val="000000"/>
                </a:solidFill>
              </a:rPr>
              <a:t>DAC “Prior to Testing” Checklist</a:t>
            </a:r>
            <a:endParaRPr sz="1800" b="0" dirty="0">
              <a:solidFill>
                <a:srgbClr val="000000"/>
              </a:solidFill>
            </a:endParaRPr>
          </a:p>
          <a:p>
            <a:pPr marL="457200" lvl="0" indent="0" algn="l" rtl="0">
              <a:spcBef>
                <a:spcPts val="750"/>
              </a:spcBef>
              <a:spcAft>
                <a:spcPts val="0"/>
              </a:spcAft>
              <a:buNone/>
            </a:pPr>
            <a:endParaRPr sz="1800" b="0" dirty="0">
              <a:solidFill>
                <a:srgbClr val="000000"/>
              </a:solidFill>
            </a:endParaRPr>
          </a:p>
          <a:p>
            <a:pPr marL="0" lvl="0" indent="0" algn="l" rtl="0">
              <a:spcBef>
                <a:spcPts val="750"/>
              </a:spcBef>
              <a:spcAft>
                <a:spcPts val="0"/>
              </a:spcAft>
              <a:buClr>
                <a:srgbClr val="000000"/>
              </a:buClr>
              <a:buSzPts val="1100"/>
              <a:buFont typeface="Arial"/>
              <a:buNone/>
            </a:pPr>
            <a:r>
              <a:rPr lang="en-US" sz="1800" b="0" dirty="0">
                <a:solidFill>
                  <a:srgbClr val="000000"/>
                </a:solidFill>
              </a:rPr>
              <a:t>All resources are available through links on the Forward Exam Resources webpage:</a:t>
            </a:r>
            <a:r>
              <a:rPr lang="en-US" sz="1800" b="0" dirty="0">
                <a:solidFill>
                  <a:srgbClr val="000090"/>
                </a:solidFill>
              </a:rPr>
              <a:t> </a:t>
            </a:r>
            <a:r>
              <a:rPr lang="en-US" sz="1800" b="0" u="sng" dirty="0">
                <a:solidFill>
                  <a:schemeClr val="hlink"/>
                </a:solidFill>
                <a:hlinkClick r:id="rId3"/>
              </a:rPr>
              <a:t>https://dpi.wi.gov/assessment/forward/resources</a:t>
            </a:r>
            <a:r>
              <a:rPr lang="en-US" sz="1800" b="0" dirty="0">
                <a:solidFill>
                  <a:srgbClr val="000090"/>
                </a:solidFill>
              </a:rPr>
              <a:t>.</a:t>
            </a:r>
            <a:endParaRPr sz="1800" b="0" dirty="0">
              <a:solidFill>
                <a:srgbClr val="000090"/>
              </a:solidFill>
            </a:endParaRPr>
          </a:p>
          <a:p>
            <a:pPr marL="2286000" lvl="0" indent="457200" algn="l" rtl="0">
              <a:spcBef>
                <a:spcPts val="750"/>
              </a:spcBef>
              <a:spcAft>
                <a:spcPts val="0"/>
              </a:spcAft>
              <a:buNone/>
            </a:pPr>
            <a:endParaRPr sz="1800" dirty="0">
              <a:solidFill>
                <a:srgbClr val="000090"/>
              </a:solidFill>
              <a:latin typeface="Calibri"/>
              <a:ea typeface="Calibri"/>
              <a:cs typeface="Calibri"/>
              <a:sym typeface="Calibri"/>
            </a:endParaRPr>
          </a:p>
          <a:p>
            <a:pPr marL="457200" lvl="0" indent="457200" algn="l" rtl="0">
              <a:spcBef>
                <a:spcPts val="750"/>
              </a:spcBef>
              <a:spcAft>
                <a:spcPts val="0"/>
              </a:spcAft>
              <a:buClr>
                <a:srgbClr val="000000"/>
              </a:buClr>
              <a:buSzPts val="1100"/>
              <a:buFont typeface="Arial"/>
              <a:buNone/>
            </a:pPr>
            <a:endParaRPr sz="1800" dirty="0">
              <a:solidFill>
                <a:srgbClr val="000090"/>
              </a:solidFill>
              <a:latin typeface="Calibri"/>
              <a:ea typeface="Calibri"/>
              <a:cs typeface="Calibri"/>
              <a:sym typeface="Calibri"/>
            </a:endParaRPr>
          </a:p>
          <a:p>
            <a:pPr marL="0" lvl="0" indent="0" algn="l" rtl="0">
              <a:spcBef>
                <a:spcPts val="750"/>
              </a:spcBef>
              <a:spcAft>
                <a:spcPts val="0"/>
              </a:spcAft>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body" idx="1"/>
          </p:nvPr>
        </p:nvSpPr>
        <p:spPr>
          <a:xfrm>
            <a:off x="0" y="135075"/>
            <a:ext cx="9144000" cy="7863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Forward: Test Setup</a:t>
            </a:r>
            <a:endParaRPr/>
          </a:p>
        </p:txBody>
      </p:sp>
      <p:sp>
        <p:nvSpPr>
          <p:cNvPr id="208" name="Google Shape;208;p31"/>
          <p:cNvSpPr txBox="1">
            <a:spLocks noGrp="1"/>
          </p:cNvSpPr>
          <p:nvPr>
            <p:ph type="body" idx="2"/>
          </p:nvPr>
        </p:nvSpPr>
        <p:spPr>
          <a:xfrm>
            <a:off x="204300" y="1011950"/>
            <a:ext cx="8229600" cy="23595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Clr>
                <a:srgbClr val="000000"/>
              </a:buClr>
              <a:buSzPts val="1100"/>
              <a:buFont typeface="Arial"/>
              <a:buNone/>
            </a:pPr>
            <a:r>
              <a:rPr lang="en-US" sz="1800">
                <a:solidFill>
                  <a:srgbClr val="000000"/>
                </a:solidFill>
              </a:rPr>
              <a:t>DRC INSIGHT Portal (eDIRECT) Test Setup Became Available on March 9</a:t>
            </a:r>
            <a:endParaRPr sz="1800">
              <a:solidFill>
                <a:srgbClr val="000000"/>
              </a:solidFill>
            </a:endParaRPr>
          </a:p>
          <a:p>
            <a:pPr marL="457200" lvl="0" indent="-342900" algn="l" rtl="0">
              <a:spcBef>
                <a:spcPts val="750"/>
              </a:spcBef>
              <a:spcAft>
                <a:spcPts val="0"/>
              </a:spcAft>
              <a:buClr>
                <a:srgbClr val="000000"/>
              </a:buClr>
              <a:buSzPts val="1800"/>
              <a:buFont typeface="Lato"/>
              <a:buChar char="•"/>
            </a:pPr>
            <a:r>
              <a:rPr lang="en-US" sz="1800" b="0">
                <a:solidFill>
                  <a:srgbClr val="000000"/>
                </a:solidFill>
              </a:rPr>
              <a:t>Add accessibility features</a:t>
            </a:r>
            <a:endParaRPr sz="1800" b="0">
              <a:solidFill>
                <a:srgbClr val="000000"/>
              </a:solidFill>
            </a:endParaRPr>
          </a:p>
          <a:p>
            <a:pPr marL="457200" lvl="0" indent="-342900" algn="l" rtl="0">
              <a:spcBef>
                <a:spcPts val="0"/>
              </a:spcBef>
              <a:spcAft>
                <a:spcPts val="0"/>
              </a:spcAft>
              <a:buClr>
                <a:srgbClr val="000000"/>
              </a:buClr>
              <a:buSzPts val="1800"/>
              <a:buFont typeface="Lato"/>
              <a:buChar char="•"/>
            </a:pPr>
            <a:r>
              <a:rPr lang="en-US" sz="1800" b="0">
                <a:solidFill>
                  <a:srgbClr val="000000"/>
                </a:solidFill>
              </a:rPr>
              <a:t>Request student transfers into district</a:t>
            </a:r>
            <a:endParaRPr sz="1800" b="0">
              <a:solidFill>
                <a:srgbClr val="000000"/>
              </a:solidFill>
            </a:endParaRPr>
          </a:p>
          <a:p>
            <a:pPr marL="457200" lvl="0" indent="-342900" algn="l" rtl="0">
              <a:spcBef>
                <a:spcPts val="0"/>
              </a:spcBef>
              <a:spcAft>
                <a:spcPts val="0"/>
              </a:spcAft>
              <a:buClr>
                <a:srgbClr val="000000"/>
              </a:buClr>
              <a:buSzPts val="1800"/>
              <a:buFont typeface="Lato"/>
              <a:buChar char="•"/>
            </a:pPr>
            <a:r>
              <a:rPr lang="en-US" sz="1800" b="0">
                <a:solidFill>
                  <a:srgbClr val="000000"/>
                </a:solidFill>
              </a:rPr>
              <a:t>Transfer within district and add new students</a:t>
            </a:r>
            <a:endParaRPr sz="1800" b="0">
              <a:solidFill>
                <a:srgbClr val="000000"/>
              </a:solidFill>
            </a:endParaRPr>
          </a:p>
          <a:p>
            <a:pPr marL="457200" lvl="0" indent="-342900" algn="l" rtl="0">
              <a:spcBef>
                <a:spcPts val="0"/>
              </a:spcBef>
              <a:spcAft>
                <a:spcPts val="0"/>
              </a:spcAft>
              <a:buClr>
                <a:srgbClr val="000000"/>
              </a:buClr>
              <a:buSzPts val="1800"/>
              <a:buFont typeface="Lato"/>
              <a:buChar char="•"/>
            </a:pPr>
            <a:r>
              <a:rPr lang="en-US" sz="1800" b="0">
                <a:solidFill>
                  <a:srgbClr val="000000"/>
                </a:solidFill>
              </a:rPr>
              <a:t>Create or modify test sessions</a:t>
            </a:r>
            <a:endParaRPr sz="1800" b="0">
              <a:solidFill>
                <a:srgbClr val="000000"/>
              </a:solidFill>
            </a:endParaRPr>
          </a:p>
          <a:p>
            <a:pPr marL="457200" lvl="0" indent="-342900" algn="l" rtl="0">
              <a:spcBef>
                <a:spcPts val="0"/>
              </a:spcBef>
              <a:spcAft>
                <a:spcPts val="0"/>
              </a:spcAft>
              <a:buClr>
                <a:srgbClr val="000000"/>
              </a:buClr>
              <a:buSzPts val="1800"/>
              <a:buFont typeface="Lato"/>
              <a:buChar char="•"/>
            </a:pPr>
            <a:r>
              <a:rPr lang="en-US" sz="1800" b="0">
                <a:solidFill>
                  <a:srgbClr val="000000"/>
                </a:solidFill>
              </a:rPr>
              <a:t>Enter not-tested codes</a:t>
            </a:r>
            <a:endParaRPr sz="1800" b="0">
              <a:solidFill>
                <a:srgbClr val="000000"/>
              </a:solidFill>
            </a:endParaRPr>
          </a:p>
          <a:p>
            <a:pPr marL="457200" lvl="0" indent="-342900" algn="l" rtl="0">
              <a:spcBef>
                <a:spcPts val="0"/>
              </a:spcBef>
              <a:spcAft>
                <a:spcPts val="0"/>
              </a:spcAft>
              <a:buClr>
                <a:schemeClr val="dk1"/>
              </a:buClr>
              <a:buSzPts val="1800"/>
              <a:buFont typeface="Lato"/>
              <a:buChar char="•"/>
            </a:pPr>
            <a:r>
              <a:rPr lang="en-US" sz="1800" b="0"/>
              <a:t>Print test tickets</a:t>
            </a:r>
            <a:endParaRPr sz="1800">
              <a:solidFill>
                <a:srgbClr val="000090"/>
              </a:solidFill>
              <a:latin typeface="Calibri"/>
              <a:ea typeface="Calibri"/>
              <a:cs typeface="Calibri"/>
              <a:sym typeface="Calibri"/>
            </a:endParaRPr>
          </a:p>
          <a:p>
            <a:pPr marL="457200" lvl="0" indent="457200" algn="l" rtl="0">
              <a:spcBef>
                <a:spcPts val="750"/>
              </a:spcBef>
              <a:spcAft>
                <a:spcPts val="0"/>
              </a:spcAft>
              <a:buClr>
                <a:srgbClr val="000000"/>
              </a:buClr>
              <a:buSzPts val="1100"/>
              <a:buFont typeface="Arial"/>
              <a:buNone/>
            </a:pPr>
            <a:endParaRPr sz="1800">
              <a:solidFill>
                <a:srgbClr val="000090"/>
              </a:solidFill>
              <a:latin typeface="Calibri"/>
              <a:ea typeface="Calibri"/>
              <a:cs typeface="Calibri"/>
              <a:sym typeface="Calibri"/>
            </a:endParaRPr>
          </a:p>
          <a:p>
            <a:pPr marL="0" lvl="0" indent="0" algn="l" rtl="0">
              <a:spcBef>
                <a:spcPts val="750"/>
              </a:spcBef>
              <a:spcAft>
                <a:spcPts val="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body" idx="1"/>
          </p:nvPr>
        </p:nvSpPr>
        <p:spPr>
          <a:xfrm>
            <a:off x="0" y="135075"/>
            <a:ext cx="9144000" cy="7863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SzPts val="2400"/>
              <a:buNone/>
            </a:pPr>
            <a:r>
              <a:rPr lang="en-US"/>
              <a:t>ACT with writing</a:t>
            </a:r>
            <a:endParaRPr/>
          </a:p>
        </p:txBody>
      </p:sp>
      <p:sp>
        <p:nvSpPr>
          <p:cNvPr id="215" name="Google Shape;215;p32"/>
          <p:cNvSpPr txBox="1">
            <a:spLocks noGrp="1"/>
          </p:cNvSpPr>
          <p:nvPr>
            <p:ph type="body" idx="2"/>
          </p:nvPr>
        </p:nvSpPr>
        <p:spPr>
          <a:xfrm>
            <a:off x="24300" y="872650"/>
            <a:ext cx="9095400" cy="2878500"/>
          </a:xfrm>
          <a:prstGeom prst="rect">
            <a:avLst/>
          </a:prstGeom>
          <a:noFill/>
          <a:ln>
            <a:noFill/>
          </a:ln>
        </p:spPr>
        <p:txBody>
          <a:bodyPr spcFirstLastPara="1" wrap="square" lIns="91425" tIns="91425" rIns="91425" bIns="91425" anchor="t" anchorCtr="0">
            <a:noAutofit/>
          </a:bodyPr>
          <a:lstStyle/>
          <a:p>
            <a:pPr marL="127000" lvl="0" indent="0" algn="l" rtl="0">
              <a:lnSpc>
                <a:spcPct val="100000"/>
              </a:lnSpc>
              <a:spcBef>
                <a:spcPts val="0"/>
              </a:spcBef>
              <a:spcAft>
                <a:spcPts val="0"/>
              </a:spcAft>
              <a:buSzPts val="1600"/>
              <a:buNone/>
            </a:pPr>
            <a:r>
              <a:rPr lang="en-US" sz="1750"/>
              <a:t>Makeup and Emergency Dates </a:t>
            </a:r>
            <a:endParaRPr sz="1750"/>
          </a:p>
          <a:p>
            <a:pPr marL="457200" lvl="0" indent="-339725" algn="l" rtl="0">
              <a:lnSpc>
                <a:spcPct val="100000"/>
              </a:lnSpc>
              <a:spcBef>
                <a:spcPts val="0"/>
              </a:spcBef>
              <a:spcAft>
                <a:spcPts val="0"/>
              </a:spcAft>
              <a:buSzPts val="1750"/>
              <a:buFont typeface="Lato"/>
              <a:buChar char="●"/>
            </a:pPr>
            <a:r>
              <a:rPr lang="en-US" sz="1750" b="0"/>
              <a:t>March 17: standard time ACT makeup test day</a:t>
            </a:r>
            <a:endParaRPr sz="1750"/>
          </a:p>
          <a:p>
            <a:pPr marL="457200" lvl="0" indent="-339725" algn="l" rtl="0">
              <a:lnSpc>
                <a:spcPct val="100000"/>
              </a:lnSpc>
              <a:spcBef>
                <a:spcPts val="0"/>
              </a:spcBef>
              <a:spcAft>
                <a:spcPts val="0"/>
              </a:spcAft>
              <a:buSzPts val="1750"/>
              <a:buFont typeface="Lato"/>
              <a:buChar char="●"/>
            </a:pPr>
            <a:r>
              <a:rPr lang="en-US" sz="1750" b="0"/>
              <a:t>March 17-27: makeup accommodations testing window for ACT</a:t>
            </a:r>
            <a:endParaRPr sz="1750"/>
          </a:p>
          <a:p>
            <a:pPr marL="457200" lvl="0" indent="-339725" algn="l" rtl="0">
              <a:lnSpc>
                <a:spcPct val="100000"/>
              </a:lnSpc>
              <a:spcBef>
                <a:spcPts val="0"/>
              </a:spcBef>
              <a:spcAft>
                <a:spcPts val="0"/>
              </a:spcAft>
              <a:buSzPts val="1750"/>
              <a:buFont typeface="Lato"/>
              <a:buChar char="●"/>
            </a:pPr>
            <a:r>
              <a:rPr lang="en-US" sz="1750" b="0"/>
              <a:t>March 31: standard time ACT emergency test day</a:t>
            </a:r>
            <a:endParaRPr sz="1750" b="0"/>
          </a:p>
          <a:p>
            <a:pPr marL="457200" lvl="0" indent="-339725" algn="l" rtl="0">
              <a:lnSpc>
                <a:spcPct val="100000"/>
              </a:lnSpc>
              <a:spcBef>
                <a:spcPts val="0"/>
              </a:spcBef>
              <a:spcAft>
                <a:spcPts val="0"/>
              </a:spcAft>
              <a:buSzPts val="1750"/>
              <a:buFont typeface="Lato"/>
              <a:buChar char="●"/>
            </a:pPr>
            <a:r>
              <a:rPr lang="en-US" sz="1750" b="0"/>
              <a:t>March 31-April 10: emergency accommodations testing window for ACT</a:t>
            </a:r>
            <a:br>
              <a:rPr lang="en-US" sz="1750" b="0"/>
            </a:br>
            <a:endParaRPr sz="1750"/>
          </a:p>
          <a:p>
            <a:pPr marL="0" lvl="0" indent="0" algn="l" rtl="0">
              <a:lnSpc>
                <a:spcPct val="100000"/>
              </a:lnSpc>
              <a:spcBef>
                <a:spcPts val="0"/>
              </a:spcBef>
              <a:spcAft>
                <a:spcPts val="0"/>
              </a:spcAft>
              <a:buClr>
                <a:srgbClr val="000000"/>
              </a:buClr>
              <a:buSzPts val="1100"/>
              <a:buFont typeface="Arial"/>
              <a:buNone/>
            </a:pPr>
            <a:r>
              <a:rPr lang="en-US" sz="1750"/>
              <a:t>Who are the emergency test dates for?</a:t>
            </a:r>
            <a:endParaRPr sz="1750"/>
          </a:p>
          <a:p>
            <a:pPr marL="457200" lvl="0" indent="-339725" algn="l" rtl="0">
              <a:lnSpc>
                <a:spcPct val="100000"/>
              </a:lnSpc>
              <a:spcBef>
                <a:spcPts val="0"/>
              </a:spcBef>
              <a:spcAft>
                <a:spcPts val="0"/>
              </a:spcAft>
              <a:buSzPts val="1750"/>
              <a:buChar char="●"/>
            </a:pPr>
            <a:r>
              <a:rPr lang="en-US" sz="1750" b="0"/>
              <a:t>If you have grade 11 students who have not yet completed the ACT, you may use the makeup or emergency test dates.</a:t>
            </a:r>
            <a:endParaRPr sz="1750"/>
          </a:p>
          <a:p>
            <a:pPr marL="457200" lvl="0" indent="-339725" algn="l" rtl="0">
              <a:lnSpc>
                <a:spcPct val="100000"/>
              </a:lnSpc>
              <a:spcBef>
                <a:spcPts val="0"/>
              </a:spcBef>
              <a:spcAft>
                <a:spcPts val="0"/>
              </a:spcAft>
              <a:buSzPts val="1750"/>
              <a:buChar char="●"/>
            </a:pPr>
            <a:r>
              <a:rPr lang="en-US" sz="1750" b="0"/>
              <a:t>Scores from all three sets of dates (initial, makeup, and emergency) are used for accountability.</a:t>
            </a:r>
            <a:endParaRPr sz="1750"/>
          </a:p>
          <a:p>
            <a:pPr marL="457200" lvl="0" indent="0" algn="l" rtl="0">
              <a:lnSpc>
                <a:spcPct val="115000"/>
              </a:lnSpc>
              <a:spcBef>
                <a:spcPts val="0"/>
              </a:spcBef>
              <a:spcAft>
                <a:spcPts val="0"/>
              </a:spcAft>
              <a:buNone/>
            </a:pPr>
            <a:endParaRPr sz="1750" b="0"/>
          </a:p>
          <a:p>
            <a:pPr marL="457200" lvl="0" indent="457200" algn="l" rtl="0">
              <a:lnSpc>
                <a:spcPct val="100000"/>
              </a:lnSpc>
              <a:spcBef>
                <a:spcPts val="750"/>
              </a:spcBef>
              <a:spcAft>
                <a:spcPts val="0"/>
              </a:spcAft>
              <a:buSzPts val="2400"/>
              <a:buNone/>
            </a:pPr>
            <a:endParaRPr sz="1800">
              <a:solidFill>
                <a:srgbClr val="00009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SzPts val="2400"/>
              <a:buFont typeface="Tahoma"/>
              <a:buNone/>
            </a:pPr>
            <a:endParaRPr sz="2200" b="1" i="0" u="none" strike="noStrike" cap="none">
              <a:solidFill>
                <a:srgbClr val="233297"/>
              </a:solidFill>
              <a:latin typeface="Tahoma"/>
              <a:ea typeface="Tahoma"/>
              <a:cs typeface="Tahoma"/>
              <a:sym typeface="Tahoma"/>
            </a:endParaRPr>
          </a:p>
        </p:txBody>
      </p:sp>
      <p:sp>
        <p:nvSpPr>
          <p:cNvPr id="221" name="Google Shape;221;p33"/>
          <p:cNvSpPr/>
          <p:nvPr/>
        </p:nvSpPr>
        <p:spPr>
          <a:xfrm>
            <a:off x="-9400" y="-39131"/>
            <a:ext cx="9144000" cy="9927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Lato"/>
              <a:buNone/>
            </a:pPr>
            <a:endParaRPr sz="1800" b="0" i="0" u="none" strike="noStrike" cap="none">
              <a:solidFill>
                <a:schemeClr val="lt1"/>
              </a:solidFill>
              <a:latin typeface="Lato"/>
              <a:ea typeface="Lato"/>
              <a:cs typeface="Lato"/>
              <a:sym typeface="Lato"/>
            </a:endParaRPr>
          </a:p>
        </p:txBody>
      </p:sp>
      <p:sp>
        <p:nvSpPr>
          <p:cNvPr id="222" name="Google Shape;222;p33"/>
          <p:cNvSpPr txBox="1">
            <a:spLocks noGrp="1"/>
          </p:cNvSpPr>
          <p:nvPr>
            <p:ph type="title" idx="4294967295"/>
          </p:nvPr>
        </p:nvSpPr>
        <p:spPr>
          <a:xfrm>
            <a:off x="0" y="106050"/>
            <a:ext cx="9061800" cy="55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750"/>
              </a:spcBef>
              <a:spcAft>
                <a:spcPts val="0"/>
              </a:spcAft>
              <a:buClr>
                <a:schemeClr val="dk1"/>
              </a:buClr>
              <a:buSzPts val="1100"/>
              <a:buFont typeface="Arial"/>
              <a:buNone/>
            </a:pPr>
            <a:r>
              <a:rPr lang="en-US" sz="3200" b="1" dirty="0"/>
              <a:t>ACT: How to Place Orders for the </a:t>
            </a:r>
            <a:endParaRPr sz="3200" b="1" dirty="0"/>
          </a:p>
          <a:p>
            <a:pPr marL="0" lvl="0" indent="0" algn="ctr" rtl="0">
              <a:lnSpc>
                <a:spcPct val="100000"/>
              </a:lnSpc>
              <a:spcBef>
                <a:spcPts val="750"/>
              </a:spcBef>
              <a:spcAft>
                <a:spcPts val="0"/>
              </a:spcAft>
              <a:buClr>
                <a:schemeClr val="dk1"/>
              </a:buClr>
              <a:buSzPts val="1100"/>
              <a:buFont typeface="Arial"/>
              <a:buNone/>
            </a:pPr>
            <a:r>
              <a:rPr lang="en-US" sz="3200" b="1" dirty="0"/>
              <a:t>Emergency Test Date</a:t>
            </a:r>
            <a:endParaRPr sz="3200" b="1" dirty="0">
              <a:solidFill>
                <a:srgbClr val="FFFFFF"/>
              </a:solidFill>
            </a:endParaRPr>
          </a:p>
        </p:txBody>
      </p:sp>
      <p:sp>
        <p:nvSpPr>
          <p:cNvPr id="223" name="Google Shape;223;p33"/>
          <p:cNvSpPr txBox="1">
            <a:spLocks noGrp="1"/>
          </p:cNvSpPr>
          <p:nvPr>
            <p:ph type="body" idx="2"/>
          </p:nvPr>
        </p:nvSpPr>
        <p:spPr>
          <a:xfrm>
            <a:off x="149400" y="1047075"/>
            <a:ext cx="8845200" cy="317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1750" dirty="0"/>
              <a:t>Order Window: March 17-20</a:t>
            </a:r>
            <a:endParaRPr sz="1750" dirty="0"/>
          </a:p>
          <a:p>
            <a:pPr marL="457200" lvl="0" indent="-339725" algn="l" rtl="0">
              <a:lnSpc>
                <a:spcPct val="100000"/>
              </a:lnSpc>
              <a:spcBef>
                <a:spcPts val="0"/>
              </a:spcBef>
              <a:spcAft>
                <a:spcPts val="0"/>
              </a:spcAft>
              <a:buClr>
                <a:srgbClr val="000000"/>
              </a:buClr>
              <a:buSzPts val="1750"/>
              <a:buChar char="●"/>
            </a:pPr>
            <a:r>
              <a:rPr lang="en-US" sz="1750" b="0" dirty="0">
                <a:solidFill>
                  <a:srgbClr val="000000"/>
                </a:solidFill>
              </a:rPr>
              <a:t>Order materials in </a:t>
            </a:r>
            <a:r>
              <a:rPr lang="en-US" sz="1750" b="0" dirty="0" err="1">
                <a:solidFill>
                  <a:srgbClr val="000000"/>
                </a:solidFill>
              </a:rPr>
              <a:t>PearsonAccessNext</a:t>
            </a:r>
            <a:endParaRPr sz="1750" b="0" dirty="0">
              <a:solidFill>
                <a:srgbClr val="000000"/>
              </a:solidFill>
            </a:endParaRPr>
          </a:p>
          <a:p>
            <a:pPr marL="457200" lvl="0" indent="-339725" algn="l" rtl="0">
              <a:lnSpc>
                <a:spcPct val="100000"/>
              </a:lnSpc>
              <a:spcBef>
                <a:spcPts val="0"/>
              </a:spcBef>
              <a:spcAft>
                <a:spcPts val="0"/>
              </a:spcAft>
              <a:buClr>
                <a:srgbClr val="000000"/>
              </a:buClr>
              <a:buSzPts val="1750"/>
              <a:buFont typeface="Lato"/>
              <a:buChar char="●"/>
            </a:pPr>
            <a:r>
              <a:rPr lang="en-US" sz="1750" b="0" dirty="0">
                <a:solidFill>
                  <a:srgbClr val="000000"/>
                </a:solidFill>
              </a:rPr>
              <a:t>Resources (see page 13): </a:t>
            </a:r>
            <a:r>
              <a:rPr lang="en-US" sz="1750" b="0" u="sng" dirty="0" err="1">
                <a:solidFill>
                  <a:schemeClr val="hlink"/>
                </a:solidFill>
                <a:hlinkClick r:id="rId3"/>
              </a:rPr>
              <a:t>PANext</a:t>
            </a:r>
            <a:r>
              <a:rPr lang="en-US" sz="1750" b="0" u="sng" dirty="0">
                <a:solidFill>
                  <a:schemeClr val="hlink"/>
                </a:solidFill>
                <a:hlinkClick r:id="rId3"/>
              </a:rPr>
              <a:t> User Guide for the ACT</a:t>
            </a:r>
            <a:endParaRPr sz="1750" dirty="0"/>
          </a:p>
          <a:p>
            <a:pPr marL="127000" lvl="0" indent="0" algn="l" rtl="0">
              <a:lnSpc>
                <a:spcPct val="100000"/>
              </a:lnSpc>
              <a:spcBef>
                <a:spcPts val="0"/>
              </a:spcBef>
              <a:spcAft>
                <a:spcPts val="0"/>
              </a:spcAft>
              <a:buClr>
                <a:srgbClr val="000000"/>
              </a:buClr>
              <a:buSzPts val="1600"/>
              <a:buNone/>
            </a:pPr>
            <a:r>
              <a:rPr lang="en-US" sz="1750" b="0" dirty="0">
                <a:solidFill>
                  <a:srgbClr val="000000"/>
                </a:solidFill>
              </a:rPr>
              <a:t>	</a:t>
            </a:r>
            <a:endParaRPr sz="1750" b="0" i="1" dirty="0">
              <a:solidFill>
                <a:srgbClr val="000000"/>
              </a:solidFill>
            </a:endParaRPr>
          </a:p>
          <a:p>
            <a:pPr marL="0" lvl="0" indent="0" algn="l" rtl="0">
              <a:lnSpc>
                <a:spcPct val="100000"/>
              </a:lnSpc>
              <a:spcBef>
                <a:spcPts val="0"/>
              </a:spcBef>
              <a:spcAft>
                <a:spcPts val="0"/>
              </a:spcAft>
              <a:buSzPts val="2400"/>
              <a:buNone/>
            </a:pPr>
            <a:r>
              <a:rPr lang="en-US" sz="1750" dirty="0">
                <a:solidFill>
                  <a:srgbClr val="000000"/>
                </a:solidFill>
              </a:rPr>
              <a:t>ACT Accommodated</a:t>
            </a:r>
            <a:endParaRPr sz="1750" dirty="0">
              <a:solidFill>
                <a:srgbClr val="000000"/>
              </a:solidFill>
            </a:endParaRPr>
          </a:p>
          <a:p>
            <a:pPr marL="457200" lvl="0" indent="-339725" algn="l" rtl="0">
              <a:lnSpc>
                <a:spcPct val="100000"/>
              </a:lnSpc>
              <a:spcBef>
                <a:spcPts val="0"/>
              </a:spcBef>
              <a:spcAft>
                <a:spcPts val="0"/>
              </a:spcAft>
              <a:buClr>
                <a:srgbClr val="000000"/>
              </a:buClr>
              <a:buSzPts val="1750"/>
              <a:buFont typeface="Lato"/>
              <a:buChar char="●"/>
            </a:pPr>
            <a:r>
              <a:rPr lang="en-US" sz="1750" b="0" dirty="0">
                <a:solidFill>
                  <a:srgbClr val="000000"/>
                </a:solidFill>
              </a:rPr>
              <a:t>Call ACT Accommodations to order</a:t>
            </a:r>
            <a:endParaRPr sz="1750" dirty="0"/>
          </a:p>
          <a:p>
            <a:pPr marL="457200" lvl="0" indent="-339725" algn="l" rtl="0">
              <a:lnSpc>
                <a:spcPct val="100000"/>
              </a:lnSpc>
              <a:spcBef>
                <a:spcPts val="0"/>
              </a:spcBef>
              <a:spcAft>
                <a:spcPts val="0"/>
              </a:spcAft>
              <a:buClr>
                <a:srgbClr val="000000"/>
              </a:buClr>
              <a:buSzPts val="1750"/>
              <a:buFont typeface="Lato"/>
              <a:buChar char="●"/>
            </a:pPr>
            <a:r>
              <a:rPr lang="en-US" sz="1750" b="0" dirty="0">
                <a:solidFill>
                  <a:srgbClr val="000000"/>
                </a:solidFill>
              </a:rPr>
              <a:t>1-800-553-3244 x1788</a:t>
            </a:r>
            <a:endParaRPr sz="1750" b="0" dirty="0">
              <a:solidFill>
                <a:srgbClr val="000000"/>
              </a:solidFill>
            </a:endParaRPr>
          </a:p>
          <a:p>
            <a:pPr marL="0" marR="0" lvl="0" indent="0" algn="l" rtl="0">
              <a:lnSpc>
                <a:spcPct val="100000"/>
              </a:lnSpc>
              <a:spcBef>
                <a:spcPts val="0"/>
              </a:spcBef>
              <a:spcAft>
                <a:spcPts val="0"/>
              </a:spcAft>
              <a:buClr>
                <a:schemeClr val="dk1"/>
              </a:buClr>
              <a:buSzPts val="2400"/>
              <a:buFont typeface="Arial"/>
              <a:buNone/>
            </a:pPr>
            <a:endParaRPr sz="1750" b="1" i="0" u="none" strike="noStrike" cap="none" dirty="0">
              <a:solidFill>
                <a:schemeClr val="dk1"/>
              </a:solidFill>
              <a:latin typeface="Lato"/>
              <a:ea typeface="Lato"/>
              <a:cs typeface="Lato"/>
              <a:sym typeface="Lato"/>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body" idx="1"/>
          </p:nvPr>
        </p:nvSpPr>
        <p:spPr>
          <a:xfrm>
            <a:off x="0" y="76200"/>
            <a:ext cx="9144000" cy="9216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SzPts val="2400"/>
              <a:buNone/>
            </a:pPr>
            <a:r>
              <a:rPr lang="en-US"/>
              <a:t>Students Who Take DLM or Do Not Test</a:t>
            </a:r>
            <a:endParaRPr/>
          </a:p>
        </p:txBody>
      </p:sp>
      <p:sp>
        <p:nvSpPr>
          <p:cNvPr id="230" name="Google Shape;230;p34"/>
          <p:cNvSpPr txBox="1">
            <a:spLocks noGrp="1"/>
          </p:cNvSpPr>
          <p:nvPr>
            <p:ph type="body" idx="2"/>
          </p:nvPr>
        </p:nvSpPr>
        <p:spPr>
          <a:xfrm>
            <a:off x="48700" y="981050"/>
            <a:ext cx="8952300" cy="312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a:t>If students take the DLM or do not take the ACT for any other reason, please indicate the reason under State Use Question #1 on the student details screen in PearsonAccessNext. </a:t>
            </a:r>
            <a:endParaRPr sz="1800"/>
          </a:p>
          <a:p>
            <a:pPr marL="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Font typeface="Lato"/>
              <a:buChar char="●"/>
            </a:pPr>
            <a:r>
              <a:rPr lang="en-US" sz="1800" b="0"/>
              <a:t>The deadline for entering these codes is </a:t>
            </a:r>
            <a:r>
              <a:rPr lang="en-US" sz="1800">
                <a:solidFill>
                  <a:srgbClr val="FF0000"/>
                </a:solidFill>
              </a:rPr>
              <a:t>April 17</a:t>
            </a:r>
            <a:r>
              <a:rPr lang="en-US" sz="1800" b="0"/>
              <a:t>.</a:t>
            </a:r>
            <a:endParaRPr sz="1800" b="0"/>
          </a:p>
          <a:p>
            <a:pPr marL="457200" lvl="0" indent="-342900" algn="l" rtl="0">
              <a:lnSpc>
                <a:spcPct val="100000"/>
              </a:lnSpc>
              <a:spcBef>
                <a:spcPts val="0"/>
              </a:spcBef>
              <a:spcAft>
                <a:spcPts val="0"/>
              </a:spcAft>
              <a:buSzPts val="1800"/>
              <a:buFont typeface="Lato"/>
              <a:buChar char="●"/>
            </a:pPr>
            <a:r>
              <a:rPr lang="en-US" sz="1800" b="0"/>
              <a:t>Instructions are in the </a:t>
            </a:r>
            <a:r>
              <a:rPr lang="en-US" sz="1700" b="0" u="sng">
                <a:solidFill>
                  <a:schemeClr val="hlink"/>
                </a:solidFill>
                <a:hlinkClick r:id="rId3"/>
              </a:rPr>
              <a:t>WI Administration Supplement</a:t>
            </a:r>
            <a:r>
              <a:rPr lang="en-US" sz="1700" b="0"/>
              <a:t>.</a:t>
            </a:r>
            <a:endParaRPr sz="1700" b="0"/>
          </a:p>
          <a:p>
            <a:pPr marL="457200" lvl="0" indent="-228600" algn="l" rtl="0">
              <a:lnSpc>
                <a:spcPct val="100000"/>
              </a:lnSpc>
              <a:spcBef>
                <a:spcPts val="0"/>
              </a:spcBef>
              <a:spcAft>
                <a:spcPts val="0"/>
              </a:spcAft>
              <a:buSzPts val="1600"/>
              <a:buFont typeface="Lato"/>
              <a:buNone/>
            </a:pPr>
            <a:endParaRPr sz="1600"/>
          </a:p>
        </p:txBody>
      </p:sp>
      <p:pic>
        <p:nvPicPr>
          <p:cNvPr id="231" name="Google Shape;231;p34"/>
          <p:cNvPicPr preferRelativeResize="0"/>
          <p:nvPr/>
        </p:nvPicPr>
        <p:blipFill rotWithShape="1">
          <a:blip r:embed="rId4">
            <a:alphaModFix/>
          </a:blip>
          <a:srcRect/>
          <a:stretch/>
        </p:blipFill>
        <p:spPr>
          <a:xfrm>
            <a:off x="5983812" y="1927924"/>
            <a:ext cx="3017187" cy="3124801"/>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p:nvPr/>
        </p:nvSpPr>
        <p:spPr>
          <a:xfrm>
            <a:off x="6265175" y="3806525"/>
            <a:ext cx="2669700" cy="606900"/>
          </a:xfrm>
          <a:prstGeom prst="rect">
            <a:avLst/>
          </a:prstGeom>
          <a:solidFill>
            <a:srgbClr val="DDEAF6"/>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8" name="Google Shape;238;p35"/>
          <p:cNvSpPr txBox="1">
            <a:spLocks noGrp="1"/>
          </p:cNvSpPr>
          <p:nvPr>
            <p:ph type="body" idx="1"/>
          </p:nvPr>
        </p:nvSpPr>
        <p:spPr>
          <a:xfrm>
            <a:off x="0" y="76200"/>
            <a:ext cx="9144000" cy="9216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SzPts val="2400"/>
              <a:buNone/>
            </a:pPr>
            <a:r>
              <a:rPr lang="en-US"/>
              <a:t>Score Report Schedule ACT</a:t>
            </a:r>
            <a:endParaRPr/>
          </a:p>
        </p:txBody>
      </p:sp>
      <p:sp>
        <p:nvSpPr>
          <p:cNvPr id="239" name="Google Shape;239;p35"/>
          <p:cNvSpPr txBox="1">
            <a:spLocks noGrp="1"/>
          </p:cNvSpPr>
          <p:nvPr>
            <p:ph type="body" idx="2"/>
          </p:nvPr>
        </p:nvSpPr>
        <p:spPr>
          <a:xfrm>
            <a:off x="43375" y="838200"/>
            <a:ext cx="9144000" cy="170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750"/>
              <a:t>5-8 weeks after testing, sent in batches</a:t>
            </a:r>
            <a:endParaRPr sz="1750"/>
          </a:p>
          <a:p>
            <a:pPr marL="412750" lvl="0" indent="-295275" algn="l" rtl="0">
              <a:lnSpc>
                <a:spcPct val="100000"/>
              </a:lnSpc>
              <a:spcBef>
                <a:spcPts val="0"/>
              </a:spcBef>
              <a:spcAft>
                <a:spcPts val="0"/>
              </a:spcAft>
              <a:buSzPts val="1750"/>
              <a:buChar char="●"/>
            </a:pPr>
            <a:r>
              <a:rPr lang="en-US" sz="1750" b="0"/>
              <a:t>Printed student report sent to student’s home</a:t>
            </a:r>
            <a:endParaRPr sz="1750"/>
          </a:p>
          <a:p>
            <a:pPr marL="412750" lvl="0" indent="-295275" algn="l" rtl="0">
              <a:lnSpc>
                <a:spcPct val="100000"/>
              </a:lnSpc>
              <a:spcBef>
                <a:spcPts val="0"/>
              </a:spcBef>
              <a:spcAft>
                <a:spcPts val="0"/>
              </a:spcAft>
              <a:buSzPts val="1750"/>
              <a:buChar char="●"/>
            </a:pPr>
            <a:r>
              <a:rPr lang="en-US" sz="1750" b="0"/>
              <a:t>Printed student report sent to the school</a:t>
            </a:r>
            <a:endParaRPr sz="1750"/>
          </a:p>
          <a:p>
            <a:pPr marL="412750" lvl="0" indent="-295275" algn="l" rtl="0">
              <a:lnSpc>
                <a:spcPct val="100000"/>
              </a:lnSpc>
              <a:spcBef>
                <a:spcPts val="0"/>
              </a:spcBef>
              <a:spcAft>
                <a:spcPts val="0"/>
              </a:spcAft>
              <a:buSzPts val="1750"/>
              <a:buChar char="●"/>
            </a:pPr>
            <a:r>
              <a:rPr lang="en-US" sz="1750" b="0"/>
              <a:t>Student score labels sent to the school</a:t>
            </a:r>
            <a:endParaRPr sz="1750"/>
          </a:p>
          <a:p>
            <a:pPr marL="412750" lvl="0" indent="-295275" algn="l" rtl="0">
              <a:lnSpc>
                <a:spcPct val="100000"/>
              </a:lnSpc>
              <a:spcBef>
                <a:spcPts val="0"/>
              </a:spcBef>
              <a:spcAft>
                <a:spcPts val="0"/>
              </a:spcAft>
              <a:buSzPts val="1750"/>
              <a:buChar char="●"/>
            </a:pPr>
            <a:r>
              <a:rPr lang="en-US" sz="1750" b="0"/>
              <a:t>Checklist report sent to the school</a:t>
            </a:r>
            <a:endParaRPr sz="1750"/>
          </a:p>
          <a:p>
            <a:pPr marL="412750" lvl="0" indent="-295275" algn="l" rtl="0">
              <a:lnSpc>
                <a:spcPct val="100000"/>
              </a:lnSpc>
              <a:spcBef>
                <a:spcPts val="0"/>
              </a:spcBef>
              <a:spcAft>
                <a:spcPts val="0"/>
              </a:spcAft>
              <a:buSzPts val="1750"/>
              <a:buChar char="●"/>
            </a:pPr>
            <a:r>
              <a:rPr lang="en-US" sz="1750" b="0"/>
              <a:t>Scores sent to colleges the student selected during the non-test session</a:t>
            </a:r>
            <a:endParaRPr sz="1750"/>
          </a:p>
          <a:p>
            <a:pPr marL="457200" lvl="0" indent="0" algn="l" rtl="0">
              <a:lnSpc>
                <a:spcPct val="100000"/>
              </a:lnSpc>
              <a:spcBef>
                <a:spcPts val="0"/>
              </a:spcBef>
              <a:spcAft>
                <a:spcPts val="0"/>
              </a:spcAft>
              <a:buNone/>
            </a:pPr>
            <a:endParaRPr sz="1750" b="0"/>
          </a:p>
          <a:p>
            <a:pPr marL="0" lvl="0" indent="0" algn="l" rtl="0">
              <a:lnSpc>
                <a:spcPct val="100000"/>
              </a:lnSpc>
              <a:spcBef>
                <a:spcPts val="0"/>
              </a:spcBef>
              <a:spcAft>
                <a:spcPts val="0"/>
              </a:spcAft>
              <a:buNone/>
            </a:pPr>
            <a:r>
              <a:rPr lang="en-US" sz="1750"/>
              <a:t>By June 12</a:t>
            </a:r>
            <a:endParaRPr sz="1750"/>
          </a:p>
          <a:p>
            <a:pPr marL="412750" lvl="0" indent="-295275" algn="l" rtl="0">
              <a:lnSpc>
                <a:spcPct val="100000"/>
              </a:lnSpc>
              <a:spcBef>
                <a:spcPts val="0"/>
              </a:spcBef>
              <a:spcAft>
                <a:spcPts val="0"/>
              </a:spcAft>
              <a:buSzPts val="1750"/>
              <a:buChar char="●"/>
            </a:pPr>
            <a:r>
              <a:rPr lang="en-US" sz="1750" b="0"/>
              <a:t>High School Profile Report available in PAnext</a:t>
            </a:r>
            <a:endParaRPr sz="1750" b="0"/>
          </a:p>
          <a:p>
            <a:pPr marL="412750" lvl="0" indent="-295275" algn="l" rtl="0">
              <a:lnSpc>
                <a:spcPct val="100000"/>
              </a:lnSpc>
              <a:spcBef>
                <a:spcPts val="0"/>
              </a:spcBef>
              <a:spcAft>
                <a:spcPts val="0"/>
              </a:spcAft>
              <a:buSzPts val="1750"/>
              <a:buChar char="●"/>
            </a:pPr>
            <a:r>
              <a:rPr lang="en-US" sz="1750" b="0"/>
              <a:t>District Profile Report available in PAnext</a:t>
            </a:r>
            <a:endParaRPr sz="1750" b="0"/>
          </a:p>
          <a:p>
            <a:pPr marL="412750" lvl="0" indent="-295275" algn="l" rtl="0">
              <a:lnSpc>
                <a:spcPct val="100000"/>
              </a:lnSpc>
              <a:spcBef>
                <a:spcPts val="0"/>
              </a:spcBef>
              <a:spcAft>
                <a:spcPts val="0"/>
              </a:spcAft>
              <a:buSzPts val="1750"/>
              <a:buChar char="●"/>
            </a:pPr>
            <a:r>
              <a:rPr lang="en-US" sz="1750" b="0"/>
              <a:t>Student level data file for the district available in PAnext</a:t>
            </a:r>
            <a:endParaRPr sz="1750" b="0"/>
          </a:p>
          <a:p>
            <a:pPr marL="869950" lvl="1" indent="-285750" algn="l" rtl="0">
              <a:lnSpc>
                <a:spcPct val="150000"/>
              </a:lnSpc>
              <a:spcBef>
                <a:spcPts val="0"/>
              </a:spcBef>
              <a:spcAft>
                <a:spcPts val="0"/>
              </a:spcAft>
              <a:buSzPts val="1600"/>
              <a:buNone/>
            </a:pPr>
            <a:r>
              <a:rPr lang="en-US" sz="1750"/>
              <a:t>						</a:t>
            </a:r>
            <a:r>
              <a:rPr lang="en-US" sz="1750" b="0"/>
              <a:t>						</a:t>
            </a:r>
            <a:endParaRPr sz="1750" b="0"/>
          </a:p>
        </p:txBody>
      </p:sp>
      <p:sp>
        <p:nvSpPr>
          <p:cNvPr id="240" name="Google Shape;240;p35"/>
          <p:cNvSpPr txBox="1"/>
          <p:nvPr/>
        </p:nvSpPr>
        <p:spPr>
          <a:xfrm>
            <a:off x="5640675" y="3886625"/>
            <a:ext cx="3445800" cy="679200"/>
          </a:xfrm>
          <a:prstGeom prst="rect">
            <a:avLst/>
          </a:prstGeom>
          <a:noFill/>
          <a:ln>
            <a:noFill/>
          </a:ln>
        </p:spPr>
        <p:txBody>
          <a:bodyPr spcFirstLastPara="1" wrap="square" lIns="91425" tIns="91425" rIns="91425" bIns="91425" anchor="t" anchorCtr="0">
            <a:noAutofit/>
          </a:bodyPr>
          <a:lstStyle/>
          <a:p>
            <a:pPr marL="869950" lvl="1" indent="-285750" algn="l" rtl="0">
              <a:lnSpc>
                <a:spcPct val="150000"/>
              </a:lnSpc>
              <a:spcBef>
                <a:spcPts val="0"/>
              </a:spcBef>
              <a:spcAft>
                <a:spcPts val="0"/>
              </a:spcAft>
              <a:buNone/>
            </a:pPr>
            <a:r>
              <a:rPr lang="en-US" sz="1600" u="sng">
                <a:solidFill>
                  <a:schemeClr val="hlink"/>
                </a:solidFill>
                <a:latin typeface="Lato"/>
                <a:ea typeface="Lato"/>
                <a:cs typeface="Lato"/>
                <a:sym typeface="Lato"/>
                <a:hlinkClick r:id="rId3"/>
              </a:rPr>
              <a:t>ACT Score Report Schedule</a:t>
            </a:r>
            <a:br>
              <a:rPr lang="en-US" sz="1600" u="sng">
                <a:solidFill>
                  <a:schemeClr val="hlink"/>
                </a:solidFill>
                <a:latin typeface="Lato"/>
                <a:ea typeface="Lato"/>
                <a:cs typeface="Lato"/>
                <a:sym typeface="Lato"/>
                <a:hlinkClick r:id="rId3"/>
              </a:rPr>
            </a:b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latin typeface="Lato"/>
              <a:ea typeface="Lato"/>
              <a:cs typeface="Lato"/>
              <a:sym typeface="Lato"/>
            </a:endParaRPr>
          </a:p>
          <a:p>
            <a:pPr marL="869950" lvl="1" indent="-285750" algn="l" rtl="0">
              <a:lnSpc>
                <a:spcPct val="150000"/>
              </a:lnSpc>
              <a:spcBef>
                <a:spcPts val="0"/>
              </a:spcBef>
              <a:spcAft>
                <a:spcPts val="0"/>
              </a:spcAft>
              <a:buClr>
                <a:schemeClr val="dk1"/>
              </a:buClr>
              <a:buSzPts val="1600"/>
              <a:buFont typeface="Arial"/>
              <a:buNone/>
            </a:pPr>
            <a:r>
              <a:rPr lang="en-US" sz="1600" u="sng">
                <a:solidFill>
                  <a:schemeClr val="hlink"/>
                </a:solidFill>
                <a:latin typeface="Lato"/>
                <a:ea typeface="Lato"/>
                <a:cs typeface="Lato"/>
                <a:sym typeface="Lato"/>
                <a:hlinkClick r:id="rId3"/>
              </a:rPr>
              <a:t> </a:t>
            </a:r>
            <a:endParaRPr sz="1600">
              <a:solidFill>
                <a:schemeClr val="dk1"/>
              </a:solidFill>
              <a:latin typeface="Lato"/>
              <a:ea typeface="Lato"/>
              <a:cs typeface="Lato"/>
              <a:sym typeface="Lato"/>
            </a:endParaRPr>
          </a:p>
          <a:p>
            <a:pPr marL="869950" lvl="1" indent="-285750" algn="l" rtl="0">
              <a:lnSpc>
                <a:spcPct val="150000"/>
              </a:lnSpc>
              <a:spcBef>
                <a:spcPts val="0"/>
              </a:spcBef>
              <a:spcAft>
                <a:spcPts val="0"/>
              </a:spcAft>
              <a:buNone/>
            </a:pPr>
            <a:r>
              <a:rPr lang="en-US" sz="1600">
                <a:solidFill>
                  <a:schemeClr val="dk1"/>
                </a:solidFill>
                <a:latin typeface="Lato"/>
                <a:ea typeface="Lato"/>
                <a:cs typeface="Lato"/>
                <a:sym typeface="Lato"/>
              </a:rPr>
              <a:t>												</a:t>
            </a:r>
            <a:endParaRPr>
              <a:latin typeface="Lato"/>
              <a:ea typeface="Lato"/>
              <a:cs typeface="Lato"/>
              <a:sym typeface="Lat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body" idx="1"/>
          </p:nvPr>
        </p:nvSpPr>
        <p:spPr>
          <a:xfrm>
            <a:off x="0" y="76200"/>
            <a:ext cx="9144000" cy="9216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SzPts val="2400"/>
              <a:buNone/>
            </a:pPr>
            <a:r>
              <a:rPr lang="en-US"/>
              <a:t>Aspire</a:t>
            </a:r>
            <a:endParaRPr/>
          </a:p>
        </p:txBody>
      </p:sp>
      <p:sp>
        <p:nvSpPr>
          <p:cNvPr id="247" name="Google Shape;247;p36"/>
          <p:cNvSpPr txBox="1">
            <a:spLocks noGrp="1"/>
          </p:cNvSpPr>
          <p:nvPr>
            <p:ph type="body" idx="2"/>
          </p:nvPr>
        </p:nvSpPr>
        <p:spPr>
          <a:xfrm>
            <a:off x="48700" y="904850"/>
            <a:ext cx="8952300" cy="3124800"/>
          </a:xfrm>
          <a:prstGeom prst="rect">
            <a:avLst/>
          </a:prstGeom>
          <a:noFill/>
          <a:ln>
            <a:noFill/>
          </a:ln>
        </p:spPr>
        <p:txBody>
          <a:bodyPr spcFirstLastPara="1" wrap="square" lIns="91425" tIns="91425" rIns="91425" bIns="91425" anchor="t" anchorCtr="0">
            <a:noAutofit/>
          </a:bodyPr>
          <a:lstStyle/>
          <a:p>
            <a:pPr marL="76200" lvl="0" indent="0" algn="ctr" rtl="0">
              <a:lnSpc>
                <a:spcPct val="100000"/>
              </a:lnSpc>
              <a:spcBef>
                <a:spcPts val="750"/>
              </a:spcBef>
              <a:spcAft>
                <a:spcPts val="0"/>
              </a:spcAft>
              <a:buSzPts val="2400"/>
              <a:buNone/>
            </a:pPr>
            <a:endParaRPr b="0"/>
          </a:p>
          <a:p>
            <a:pPr marL="76200" lvl="0" indent="0" algn="ctr" rtl="0">
              <a:lnSpc>
                <a:spcPct val="100000"/>
              </a:lnSpc>
              <a:spcBef>
                <a:spcPts val="750"/>
              </a:spcBef>
              <a:spcAft>
                <a:spcPts val="0"/>
              </a:spcAft>
              <a:buSzPts val="2400"/>
              <a:buNone/>
            </a:pPr>
            <a:r>
              <a:rPr lang="en-US" sz="1800"/>
              <a:t>Testing Window: April 6 – May 6, 2020.</a:t>
            </a:r>
            <a:endParaRPr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Font typeface="Tahoma"/>
              <a:buNone/>
            </a:pPr>
            <a:endParaRPr sz="2200" b="1" i="0" u="none" strike="noStrike" cap="none">
              <a:solidFill>
                <a:srgbClr val="233297"/>
              </a:solidFill>
              <a:latin typeface="Tahoma"/>
              <a:ea typeface="Tahoma"/>
              <a:cs typeface="Tahoma"/>
              <a:sym typeface="Tahoma"/>
            </a:endParaRPr>
          </a:p>
        </p:txBody>
      </p:sp>
      <p:sp>
        <p:nvSpPr>
          <p:cNvPr id="133" name="Google Shape;133;p21"/>
          <p:cNvSpPr/>
          <p:nvPr/>
        </p:nvSpPr>
        <p:spPr>
          <a:xfrm>
            <a:off x="-9400" y="-39131"/>
            <a:ext cx="9144000" cy="9927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
        <p:nvSpPr>
          <p:cNvPr id="134" name="Google Shape;134;p21"/>
          <p:cNvSpPr txBox="1">
            <a:spLocks noGrp="1"/>
          </p:cNvSpPr>
          <p:nvPr>
            <p:ph type="body" idx="2"/>
          </p:nvPr>
        </p:nvSpPr>
        <p:spPr>
          <a:xfrm>
            <a:off x="142999" y="906625"/>
            <a:ext cx="5810913" cy="3559200"/>
          </a:xfrm>
          <a:prstGeom prst="rect">
            <a:avLst/>
          </a:prstGeom>
          <a:noFill/>
          <a:ln>
            <a:noFill/>
          </a:ln>
        </p:spPr>
        <p:txBody>
          <a:bodyPr spcFirstLastPara="1" wrap="square" lIns="91425" tIns="91425" rIns="91425" bIns="91425" anchor="t" anchorCtr="0">
            <a:noAutofit/>
          </a:bodyPr>
          <a:lstStyle/>
          <a:p>
            <a:pPr marL="0" lvl="0" indent="0">
              <a:spcBef>
                <a:spcPts val="0"/>
              </a:spcBef>
              <a:buNone/>
            </a:pPr>
            <a:r>
              <a:rPr lang="en-US" sz="1800" dirty="0">
                <a:solidFill>
                  <a:srgbClr val="000000"/>
                </a:solidFill>
              </a:rPr>
              <a:t>Welcome New Staff</a:t>
            </a:r>
          </a:p>
          <a:p>
            <a:pPr lvl="0" indent="-342900">
              <a:spcBef>
                <a:spcPts val="0"/>
              </a:spcBef>
              <a:buClr>
                <a:srgbClr val="000000"/>
              </a:buClr>
              <a:buSzPts val="1800"/>
              <a:buFont typeface="Lato"/>
              <a:buChar char="●"/>
            </a:pPr>
            <a:r>
              <a:rPr lang="en-US" sz="1800" b="0" dirty="0">
                <a:solidFill>
                  <a:srgbClr val="000000"/>
                </a:solidFill>
              </a:rPr>
              <a:t>Please join us in welcoming Nikki </a:t>
            </a:r>
            <a:r>
              <a:rPr lang="en-US" sz="1800" b="0" dirty="0" err="1">
                <a:solidFill>
                  <a:srgbClr val="000000"/>
                </a:solidFill>
              </a:rPr>
              <a:t>Braconier</a:t>
            </a:r>
            <a:r>
              <a:rPr lang="en-US" sz="1800" b="0" dirty="0">
                <a:solidFill>
                  <a:srgbClr val="000000"/>
                </a:solidFill>
              </a:rPr>
              <a:t> to the Office of Student Assessment.</a:t>
            </a:r>
          </a:p>
          <a:p>
            <a:pPr lvl="0" indent="-342900">
              <a:spcBef>
                <a:spcPts val="0"/>
              </a:spcBef>
              <a:buClr>
                <a:srgbClr val="000000"/>
              </a:buClr>
              <a:buSzPts val="1800"/>
              <a:buFont typeface="Lato"/>
              <a:buChar char="●"/>
            </a:pPr>
            <a:r>
              <a:rPr lang="en-US" sz="1800" b="0" dirty="0">
                <a:solidFill>
                  <a:srgbClr val="000000"/>
                </a:solidFill>
              </a:rPr>
              <a:t>Nikki will be the new ACT consultant. </a:t>
            </a:r>
          </a:p>
          <a:p>
            <a:pPr lvl="0" indent="-342900">
              <a:spcBef>
                <a:spcPts val="0"/>
              </a:spcBef>
              <a:buClr>
                <a:srgbClr val="000000"/>
              </a:buClr>
              <a:buSzPts val="1800"/>
              <a:buFont typeface="Lato"/>
              <a:buChar char="●"/>
            </a:pPr>
            <a:r>
              <a:rPr lang="en-US" sz="1800" b="0" dirty="0">
                <a:solidFill>
                  <a:srgbClr val="000000"/>
                </a:solidFill>
              </a:rPr>
              <a:t>Continue to contact Duane Dorn with questions for the next few weeks. </a:t>
            </a:r>
            <a:endParaRPr sz="1800" b="0" dirty="0"/>
          </a:p>
          <a:p>
            <a:pPr marL="0" lvl="0" indent="0" algn="l" rtl="0">
              <a:lnSpc>
                <a:spcPct val="100000"/>
              </a:lnSpc>
              <a:spcBef>
                <a:spcPts val="0"/>
              </a:spcBef>
              <a:spcAft>
                <a:spcPts val="0"/>
              </a:spcAft>
              <a:buNone/>
            </a:pPr>
            <a:endParaRPr sz="1600" b="0" dirty="0">
              <a:solidFill>
                <a:srgbClr val="000000"/>
              </a:solidFill>
            </a:endParaRPr>
          </a:p>
        </p:txBody>
      </p:sp>
      <p:sp>
        <p:nvSpPr>
          <p:cNvPr id="135" name="Google Shape;135;p21"/>
          <p:cNvSpPr txBox="1">
            <a:spLocks noGrp="1"/>
          </p:cNvSpPr>
          <p:nvPr>
            <p:ph type="title" idx="4294967295"/>
          </p:nvPr>
        </p:nvSpPr>
        <p:spPr>
          <a:xfrm>
            <a:off x="457200" y="28602"/>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Font typeface="Lato"/>
              <a:buNone/>
            </a:pPr>
            <a:r>
              <a:rPr lang="en-US" b="1" dirty="0" smtClean="0"/>
              <a:t>Director Updates</a:t>
            </a:r>
            <a:endParaRPr b="1" dirty="0"/>
          </a:p>
        </p:txBody>
      </p:sp>
      <p:pic>
        <p:nvPicPr>
          <p:cNvPr id="6" name="Google Shape;119;p19"/>
          <p:cNvPicPr preferRelativeResize="0"/>
          <p:nvPr/>
        </p:nvPicPr>
        <p:blipFill>
          <a:blip r:embed="rId3">
            <a:alphaModFix/>
          </a:blip>
          <a:stretch>
            <a:fillRect/>
          </a:stretch>
        </p:blipFill>
        <p:spPr>
          <a:xfrm>
            <a:off x="6362000" y="1404850"/>
            <a:ext cx="1756350" cy="1756350"/>
          </a:xfrm>
          <a:prstGeom prst="rect">
            <a:avLst/>
          </a:prstGeom>
          <a:noFill/>
          <a:ln>
            <a:noFill/>
          </a:ln>
        </p:spPr>
      </p:pic>
    </p:spTree>
    <p:extLst>
      <p:ext uri="{BB962C8B-B14F-4D97-AF65-F5344CB8AC3E}">
        <p14:creationId xmlns:p14="http://schemas.microsoft.com/office/powerpoint/2010/main" val="333890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body" idx="1"/>
          </p:nvPr>
        </p:nvSpPr>
        <p:spPr>
          <a:xfrm>
            <a:off x="0" y="76200"/>
            <a:ext cx="9144000" cy="9216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SzPts val="2400"/>
              <a:buNone/>
            </a:pPr>
            <a:r>
              <a:rPr lang="en-US"/>
              <a:t>Aspire: Technical Readiness</a:t>
            </a:r>
            <a:endParaRPr/>
          </a:p>
        </p:txBody>
      </p:sp>
      <p:sp>
        <p:nvSpPr>
          <p:cNvPr id="254" name="Google Shape;254;p37"/>
          <p:cNvSpPr txBox="1">
            <a:spLocks noGrp="1"/>
          </p:cNvSpPr>
          <p:nvPr>
            <p:ph type="body" idx="2"/>
          </p:nvPr>
        </p:nvSpPr>
        <p:spPr>
          <a:xfrm>
            <a:off x="201100" y="904850"/>
            <a:ext cx="8952300" cy="312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r>
              <a:rPr lang="en-US" sz="1800"/>
              <a:t>Use the </a:t>
            </a:r>
            <a:r>
              <a:rPr lang="en-US" sz="1800" u="sng">
                <a:solidFill>
                  <a:schemeClr val="hlink"/>
                </a:solidFill>
                <a:hlinkClick r:id="rId3"/>
              </a:rPr>
              <a:t>Technical Readiness Guide</a:t>
            </a:r>
            <a:r>
              <a:rPr lang="en-US" sz="1800"/>
              <a:t> to complete these activities:</a:t>
            </a:r>
            <a:endParaRPr sz="1800" b="0"/>
          </a:p>
          <a:p>
            <a:pPr marL="914400" lvl="0" indent="-342900" algn="l" rtl="0">
              <a:lnSpc>
                <a:spcPct val="100000"/>
              </a:lnSpc>
              <a:spcBef>
                <a:spcPts val="750"/>
              </a:spcBef>
              <a:spcAft>
                <a:spcPts val="0"/>
              </a:spcAft>
              <a:buSzPts val="1800"/>
              <a:buAutoNum type="arabicPeriod"/>
            </a:pPr>
            <a:r>
              <a:rPr lang="en-US" sz="1800" b="0"/>
              <a:t>Install proctor cache software and the newest version of TestNav </a:t>
            </a:r>
            <a:endParaRPr sz="1800" b="0"/>
          </a:p>
          <a:p>
            <a:pPr marL="914400" lvl="0" indent="-342900" algn="l" rtl="0">
              <a:lnSpc>
                <a:spcPct val="100000"/>
              </a:lnSpc>
              <a:spcBef>
                <a:spcPts val="0"/>
              </a:spcBef>
              <a:spcAft>
                <a:spcPts val="0"/>
              </a:spcAft>
              <a:buSzPts val="1800"/>
              <a:buAutoNum type="arabicPeriod"/>
            </a:pPr>
            <a:r>
              <a:rPr lang="en-US" sz="1800" b="0"/>
              <a:t>See </a:t>
            </a:r>
            <a:r>
              <a:rPr lang="en-US" sz="1800" b="0" u="sng">
                <a:solidFill>
                  <a:schemeClr val="hlink"/>
                </a:solidFill>
                <a:hlinkClick r:id="rId4"/>
              </a:rPr>
              <a:t>TestNav System Requirements</a:t>
            </a:r>
            <a:endParaRPr sz="1800" b="0"/>
          </a:p>
          <a:p>
            <a:pPr marL="914400" lvl="0" indent="-342900" algn="l" rtl="0">
              <a:lnSpc>
                <a:spcPct val="100000"/>
              </a:lnSpc>
              <a:spcBef>
                <a:spcPts val="0"/>
              </a:spcBef>
              <a:spcAft>
                <a:spcPts val="0"/>
              </a:spcAft>
              <a:buSzPts val="1800"/>
              <a:buAutoNum type="arabicPeriod"/>
            </a:pPr>
            <a:r>
              <a:rPr lang="en-US" sz="1800" b="0"/>
              <a:t>Conduct final technology readiness testing</a:t>
            </a:r>
            <a:endParaRPr sz="1800" b="0"/>
          </a:p>
          <a:p>
            <a:pPr marL="76200" lvl="0" indent="0" algn="l" rtl="0">
              <a:lnSpc>
                <a:spcPct val="100000"/>
              </a:lnSpc>
              <a:spcBef>
                <a:spcPts val="750"/>
              </a:spcBef>
              <a:spcAft>
                <a:spcPts val="0"/>
              </a:spcAft>
              <a:buSzPts val="2400"/>
              <a:buNone/>
            </a:pPr>
            <a:endParaRPr sz="1800" b="0"/>
          </a:p>
          <a:p>
            <a:pPr marL="76200" lvl="0" indent="0" algn="l" rtl="0">
              <a:lnSpc>
                <a:spcPct val="100000"/>
              </a:lnSpc>
              <a:spcBef>
                <a:spcPts val="750"/>
              </a:spcBef>
              <a:spcAft>
                <a:spcPts val="0"/>
              </a:spcAft>
              <a:buSzPts val="2400"/>
              <a:buNone/>
            </a:pPr>
            <a:r>
              <a:rPr lang="en-US" sz="1800" b="0"/>
              <a:t>Technology training available at </a:t>
            </a:r>
            <a:r>
              <a:rPr lang="en-US" sz="1800" u="sng">
                <a:solidFill>
                  <a:schemeClr val="hlink"/>
                </a:solidFill>
                <a:hlinkClick r:id="rId5"/>
              </a:rPr>
              <a:t>Technical Readiness Training Webinar</a:t>
            </a:r>
            <a:r>
              <a:rPr lang="en-US" sz="1800" b="0"/>
              <a:t>.</a:t>
            </a:r>
            <a:endParaRPr sz="1800" b="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a:spLocks noGrp="1"/>
          </p:cNvSpPr>
          <p:nvPr>
            <p:ph type="body" idx="1"/>
          </p:nvPr>
        </p:nvSpPr>
        <p:spPr>
          <a:xfrm>
            <a:off x="0" y="76200"/>
            <a:ext cx="9144000" cy="9216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SzPts val="2400"/>
              <a:buNone/>
            </a:pPr>
            <a:r>
              <a:rPr lang="en-US"/>
              <a:t>Aspire: Test Administration Readiness</a:t>
            </a:r>
            <a:endParaRPr/>
          </a:p>
        </p:txBody>
      </p:sp>
      <p:sp>
        <p:nvSpPr>
          <p:cNvPr id="261" name="Google Shape;261;p38"/>
          <p:cNvSpPr txBox="1">
            <a:spLocks noGrp="1"/>
          </p:cNvSpPr>
          <p:nvPr>
            <p:ph type="body" idx="2"/>
          </p:nvPr>
        </p:nvSpPr>
        <p:spPr>
          <a:xfrm>
            <a:off x="48700" y="904850"/>
            <a:ext cx="8952300" cy="312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r>
              <a:rPr lang="en-US" sz="1800"/>
              <a:t>Use the </a:t>
            </a:r>
            <a:r>
              <a:rPr lang="en-US" sz="1800" u="sng">
                <a:solidFill>
                  <a:schemeClr val="hlink"/>
                </a:solidFill>
                <a:hlinkClick r:id="rId3"/>
              </a:rPr>
              <a:t>PAnext User Guide for ACT Aspire</a:t>
            </a:r>
            <a:r>
              <a:rPr lang="en-US" sz="1800"/>
              <a:t> and the </a:t>
            </a:r>
            <a:r>
              <a:rPr lang="en-US" sz="1800" u="sng">
                <a:solidFill>
                  <a:schemeClr val="hlink"/>
                </a:solidFill>
                <a:hlinkClick r:id="rId4"/>
              </a:rPr>
              <a:t>PNP Creation Guide</a:t>
            </a:r>
            <a:r>
              <a:rPr lang="en-US" sz="1800"/>
              <a:t> to complete these activities (</a:t>
            </a:r>
            <a:r>
              <a:rPr lang="en-US" sz="1800" u="sng"/>
              <a:t>in this order</a:t>
            </a:r>
            <a:r>
              <a:rPr lang="en-US" sz="1800"/>
              <a:t>)</a:t>
            </a:r>
            <a:r>
              <a:rPr lang="en-US" sz="1800" b="0"/>
              <a:t>:</a:t>
            </a:r>
            <a:endParaRPr sz="1800"/>
          </a:p>
          <a:p>
            <a:pPr marL="914400" lvl="0" indent="-342900" algn="l" rtl="0">
              <a:lnSpc>
                <a:spcPct val="100000"/>
              </a:lnSpc>
              <a:spcBef>
                <a:spcPts val="750"/>
              </a:spcBef>
              <a:spcAft>
                <a:spcPts val="0"/>
              </a:spcAft>
              <a:buSzPts val="1800"/>
              <a:buAutoNum type="arabicPeriod"/>
            </a:pPr>
            <a:r>
              <a:rPr lang="en-US" sz="1800" b="0"/>
              <a:t>Confirm the student data in the portal</a:t>
            </a:r>
            <a:endParaRPr sz="1800"/>
          </a:p>
          <a:p>
            <a:pPr marL="914400" lvl="0" indent="-342900" algn="l" rtl="0">
              <a:lnSpc>
                <a:spcPct val="100000"/>
              </a:lnSpc>
              <a:spcBef>
                <a:spcPts val="0"/>
              </a:spcBef>
              <a:spcAft>
                <a:spcPts val="0"/>
              </a:spcAft>
              <a:buSzPts val="1800"/>
              <a:buAutoNum type="arabicPeriod"/>
            </a:pPr>
            <a:r>
              <a:rPr lang="en-US" sz="1800" b="0"/>
              <a:t>Enter all online accommodations in Personal Needs Profiles (PNP) in the portal </a:t>
            </a:r>
            <a:endParaRPr sz="1800" b="0"/>
          </a:p>
          <a:p>
            <a:pPr marL="914400" lvl="0" indent="-342900" algn="l" rtl="0">
              <a:lnSpc>
                <a:spcPct val="100000"/>
              </a:lnSpc>
              <a:spcBef>
                <a:spcPts val="0"/>
              </a:spcBef>
              <a:spcAft>
                <a:spcPts val="0"/>
              </a:spcAft>
              <a:buSzPts val="1800"/>
              <a:buAutoNum type="arabicPeriod"/>
            </a:pPr>
            <a:r>
              <a:rPr lang="en-US" sz="1800" b="0"/>
              <a:t>Create groups in the portal (optional)</a:t>
            </a:r>
            <a:endParaRPr sz="1800">
              <a:solidFill>
                <a:srgbClr val="FF0000"/>
              </a:solidFill>
            </a:endParaRPr>
          </a:p>
          <a:p>
            <a:pPr marL="914400" lvl="0" indent="-342900" algn="l" rtl="0">
              <a:lnSpc>
                <a:spcPct val="100000"/>
              </a:lnSpc>
              <a:spcBef>
                <a:spcPts val="0"/>
              </a:spcBef>
              <a:spcAft>
                <a:spcPts val="0"/>
              </a:spcAft>
              <a:buSzPts val="1800"/>
              <a:buAutoNum type="arabicPeriod"/>
            </a:pPr>
            <a:r>
              <a:rPr lang="en-US" sz="1800" b="0"/>
              <a:t>Create test sessions</a:t>
            </a:r>
            <a:endParaRPr sz="1800"/>
          </a:p>
          <a:p>
            <a:pPr marL="533400" lvl="0" indent="0" algn="l" rtl="0">
              <a:lnSpc>
                <a:spcPct val="100000"/>
              </a:lnSpc>
              <a:spcBef>
                <a:spcPts val="750"/>
              </a:spcBef>
              <a:spcAft>
                <a:spcPts val="0"/>
              </a:spcAft>
              <a:buSzPts val="2400"/>
              <a:buNone/>
            </a:pPr>
            <a:endParaRPr sz="1800"/>
          </a:p>
          <a:p>
            <a:pPr marL="76200" lvl="0" indent="0" algn="l" rtl="0">
              <a:lnSpc>
                <a:spcPct val="100000"/>
              </a:lnSpc>
              <a:spcBef>
                <a:spcPts val="750"/>
              </a:spcBef>
              <a:spcAft>
                <a:spcPts val="0"/>
              </a:spcAft>
              <a:buSzPts val="2400"/>
              <a:buNone/>
            </a:pPr>
            <a:endParaRPr sz="1800" b="0"/>
          </a:p>
          <a:p>
            <a:pPr marL="76200" lvl="0" indent="0" algn="l" rtl="0">
              <a:lnSpc>
                <a:spcPct val="100000"/>
              </a:lnSpc>
              <a:spcBef>
                <a:spcPts val="750"/>
              </a:spcBef>
              <a:spcAft>
                <a:spcPts val="0"/>
              </a:spcAft>
              <a:buSzPts val="2400"/>
              <a:buNone/>
            </a:pPr>
            <a:endParaRPr sz="16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a:spLocks noGrp="1"/>
          </p:cNvSpPr>
          <p:nvPr>
            <p:ph type="body" idx="1"/>
          </p:nvPr>
        </p:nvSpPr>
        <p:spPr>
          <a:xfrm>
            <a:off x="0" y="76200"/>
            <a:ext cx="9144000" cy="9216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SzPts val="2400"/>
              <a:buNone/>
            </a:pPr>
            <a:r>
              <a:rPr lang="en-US"/>
              <a:t>Aspire English Learner Supports</a:t>
            </a:r>
            <a:endParaRPr/>
          </a:p>
        </p:txBody>
      </p:sp>
      <p:sp>
        <p:nvSpPr>
          <p:cNvPr id="268" name="Google Shape;268;p39"/>
          <p:cNvSpPr txBox="1">
            <a:spLocks noGrp="1"/>
          </p:cNvSpPr>
          <p:nvPr>
            <p:ph type="body" idx="2"/>
          </p:nvPr>
        </p:nvSpPr>
        <p:spPr>
          <a:xfrm>
            <a:off x="277300" y="904850"/>
            <a:ext cx="8952300" cy="312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r>
              <a:rPr lang="en-US" sz="1800"/>
              <a:t>The following accessibility supports are available to EL students (in addition to the default embedded system tools and open access tools available to all users):</a:t>
            </a:r>
            <a:endParaRPr sz="1800"/>
          </a:p>
          <a:p>
            <a:pPr marL="457200" lvl="0" indent="-342900" algn="l" rtl="0">
              <a:lnSpc>
                <a:spcPct val="100000"/>
              </a:lnSpc>
              <a:spcBef>
                <a:spcPts val="375"/>
              </a:spcBef>
              <a:spcAft>
                <a:spcPts val="0"/>
              </a:spcAft>
              <a:buSzPts val="1800"/>
              <a:buChar char="●"/>
            </a:pPr>
            <a:r>
              <a:rPr lang="en-US" sz="1800" b="0"/>
              <a:t>Translated test directions for all subjects</a:t>
            </a:r>
            <a:endParaRPr sz="1800" b="0"/>
          </a:p>
          <a:p>
            <a:pPr marL="457200" lvl="0" indent="-342900" algn="l" rtl="0">
              <a:lnSpc>
                <a:spcPct val="100000"/>
              </a:lnSpc>
              <a:spcBef>
                <a:spcPts val="0"/>
              </a:spcBef>
              <a:spcAft>
                <a:spcPts val="0"/>
              </a:spcAft>
              <a:buSzPts val="1800"/>
              <a:buChar char="●"/>
            </a:pPr>
            <a:r>
              <a:rPr lang="en-US" sz="1800" b="0"/>
              <a:t>Word-to-word dictionaries for Math, Science, and Writing sections</a:t>
            </a:r>
            <a:endParaRPr sz="1800" b="0"/>
          </a:p>
          <a:p>
            <a:pPr marL="457200" lvl="0" indent="-342900" algn="l" rtl="0">
              <a:lnSpc>
                <a:spcPct val="100000"/>
              </a:lnSpc>
              <a:spcBef>
                <a:spcPts val="0"/>
              </a:spcBef>
              <a:spcAft>
                <a:spcPts val="0"/>
              </a:spcAft>
              <a:buSzPts val="1800"/>
              <a:buChar char="●"/>
            </a:pPr>
            <a:r>
              <a:rPr lang="en-US" sz="1800" b="0"/>
              <a:t>Text-to-Speech (Spanish audio) item translation</a:t>
            </a:r>
            <a:endParaRPr sz="1800" b="0"/>
          </a:p>
          <a:p>
            <a:pPr marL="457200" lvl="0" indent="-342900" algn="l" rtl="0">
              <a:lnSpc>
                <a:spcPct val="100000"/>
              </a:lnSpc>
              <a:spcBef>
                <a:spcPts val="0"/>
              </a:spcBef>
              <a:spcAft>
                <a:spcPts val="0"/>
              </a:spcAft>
              <a:buSzPts val="1800"/>
              <a:buChar char="●"/>
            </a:pPr>
            <a:r>
              <a:rPr lang="en-US" sz="1800" b="0"/>
              <a:t>Extra time</a:t>
            </a:r>
            <a:endParaRPr sz="1800" b="0"/>
          </a:p>
          <a:p>
            <a:pPr marL="457200" lvl="0" indent="0" algn="l" rtl="0">
              <a:lnSpc>
                <a:spcPct val="100000"/>
              </a:lnSpc>
              <a:spcBef>
                <a:spcPts val="375"/>
              </a:spcBef>
              <a:spcAft>
                <a:spcPts val="0"/>
              </a:spcAft>
              <a:buNone/>
            </a:pPr>
            <a:endParaRPr sz="1800" b="0"/>
          </a:p>
          <a:p>
            <a:pPr marL="457200" lvl="0" indent="0" algn="l" rtl="0">
              <a:lnSpc>
                <a:spcPct val="100000"/>
              </a:lnSpc>
              <a:spcBef>
                <a:spcPts val="375"/>
              </a:spcBef>
              <a:spcAft>
                <a:spcPts val="0"/>
              </a:spcAft>
              <a:buNone/>
            </a:pPr>
            <a:r>
              <a:rPr lang="en-US" sz="1800" b="0"/>
              <a:t>Please see the  </a:t>
            </a:r>
            <a:r>
              <a:rPr lang="en-US" sz="1800" b="0" u="sng">
                <a:solidFill>
                  <a:schemeClr val="hlink"/>
                </a:solidFill>
                <a:hlinkClick r:id="rId3"/>
              </a:rPr>
              <a:t>ACT Aspire Accessibility User’s Guide</a:t>
            </a:r>
            <a:r>
              <a:rPr lang="en-US" sz="1800" b="0"/>
              <a:t> for detailed information.</a:t>
            </a:r>
            <a:endParaRPr sz="1800" b="0"/>
          </a:p>
          <a:p>
            <a:pPr marL="457200" lvl="0" indent="0" algn="l" rtl="0">
              <a:lnSpc>
                <a:spcPct val="100000"/>
              </a:lnSpc>
              <a:spcBef>
                <a:spcPts val="750"/>
              </a:spcBef>
              <a:spcAft>
                <a:spcPts val="0"/>
              </a:spcAft>
              <a:buNone/>
            </a:pPr>
            <a:endParaRPr sz="1800"/>
          </a:p>
          <a:p>
            <a:pPr marL="0" lvl="0" indent="0" algn="l" rtl="0">
              <a:lnSpc>
                <a:spcPct val="100000"/>
              </a:lnSpc>
              <a:spcBef>
                <a:spcPts val="0"/>
              </a:spcBef>
              <a:spcAft>
                <a:spcPts val="0"/>
              </a:spcAft>
              <a:buSzPts val="2400"/>
              <a:buNone/>
            </a:pP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Resources: Aspire Wisconsin Supplement</a:t>
            </a:r>
            <a:endParaRPr/>
          </a:p>
        </p:txBody>
      </p:sp>
      <p:sp>
        <p:nvSpPr>
          <p:cNvPr id="275" name="Google Shape;275;p40"/>
          <p:cNvSpPr txBox="1">
            <a:spLocks noGrp="1"/>
          </p:cNvSpPr>
          <p:nvPr>
            <p:ph type="body" idx="2"/>
          </p:nvPr>
        </p:nvSpPr>
        <p:spPr>
          <a:xfrm>
            <a:off x="241100" y="953575"/>
            <a:ext cx="8445600" cy="312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t>Two page document that includes information on:</a:t>
            </a:r>
            <a:endParaRPr sz="1800"/>
          </a:p>
          <a:p>
            <a:pPr marL="457200" lvl="0" indent="-342900" algn="l" rtl="0">
              <a:lnSpc>
                <a:spcPct val="115000"/>
              </a:lnSpc>
              <a:spcBef>
                <a:spcPts val="0"/>
              </a:spcBef>
              <a:spcAft>
                <a:spcPts val="0"/>
              </a:spcAft>
              <a:buSzPts val="1800"/>
              <a:buChar char="●"/>
            </a:pPr>
            <a:r>
              <a:rPr lang="en-US" sz="1800" b="0"/>
              <a:t>Student Transfers</a:t>
            </a:r>
            <a:endParaRPr sz="1800" b="0"/>
          </a:p>
          <a:p>
            <a:pPr marL="457200" lvl="0" indent="-342900" algn="l" rtl="0">
              <a:lnSpc>
                <a:spcPct val="115000"/>
              </a:lnSpc>
              <a:spcBef>
                <a:spcPts val="0"/>
              </a:spcBef>
              <a:spcAft>
                <a:spcPts val="0"/>
              </a:spcAft>
              <a:buSzPts val="1800"/>
              <a:buChar char="●"/>
            </a:pPr>
            <a:r>
              <a:rPr lang="en-US" sz="1800" b="0"/>
              <a:t>Printing Authorization Tickets</a:t>
            </a:r>
            <a:endParaRPr sz="1800" b="0"/>
          </a:p>
          <a:p>
            <a:pPr marL="457200" lvl="0" indent="-342900" algn="l" rtl="0">
              <a:lnSpc>
                <a:spcPct val="115000"/>
              </a:lnSpc>
              <a:spcBef>
                <a:spcPts val="0"/>
              </a:spcBef>
              <a:spcAft>
                <a:spcPts val="0"/>
              </a:spcAft>
              <a:buSzPts val="1800"/>
              <a:buChar char="●"/>
            </a:pPr>
            <a:r>
              <a:rPr lang="en-US" sz="1800" b="0"/>
              <a:t>Reason Codes for</a:t>
            </a:r>
            <a:endParaRPr sz="1800" b="0"/>
          </a:p>
          <a:p>
            <a:pPr marL="914400" lvl="1" indent="-342900" algn="l" rtl="0">
              <a:lnSpc>
                <a:spcPct val="115000"/>
              </a:lnSpc>
              <a:spcBef>
                <a:spcPts val="0"/>
              </a:spcBef>
              <a:spcAft>
                <a:spcPts val="0"/>
              </a:spcAft>
              <a:buSzPts val="1800"/>
              <a:buChar char="○"/>
            </a:pPr>
            <a:r>
              <a:rPr lang="en-US" sz="1800"/>
              <a:t>Will not Test</a:t>
            </a:r>
            <a:endParaRPr sz="1800"/>
          </a:p>
          <a:p>
            <a:pPr marL="914400" lvl="1" indent="-342900" algn="l" rtl="0">
              <a:lnSpc>
                <a:spcPct val="115000"/>
              </a:lnSpc>
              <a:spcBef>
                <a:spcPts val="0"/>
              </a:spcBef>
              <a:spcAft>
                <a:spcPts val="0"/>
              </a:spcAft>
              <a:buSzPts val="1800"/>
              <a:buChar char="○"/>
            </a:pPr>
            <a:r>
              <a:rPr lang="en-US" sz="1800"/>
              <a:t>Do not Report</a:t>
            </a:r>
            <a:endParaRPr sz="1800"/>
          </a:p>
          <a:p>
            <a:pPr marL="342900" lvl="0" indent="-38100" algn="l" rtl="0">
              <a:lnSpc>
                <a:spcPct val="115000"/>
              </a:lnSpc>
              <a:spcBef>
                <a:spcPts val="0"/>
              </a:spcBef>
              <a:spcAft>
                <a:spcPts val="0"/>
              </a:spcAft>
              <a:buClr>
                <a:schemeClr val="dk1"/>
              </a:buClr>
              <a:buSzPts val="1100"/>
              <a:buFont typeface="Arial"/>
              <a:buNone/>
            </a:pPr>
            <a:endParaRPr sz="1800"/>
          </a:p>
          <a:p>
            <a:pPr marL="342900" lvl="0" indent="-38100" algn="l" rtl="0">
              <a:lnSpc>
                <a:spcPct val="115000"/>
              </a:lnSpc>
              <a:spcBef>
                <a:spcPts val="0"/>
              </a:spcBef>
              <a:spcAft>
                <a:spcPts val="0"/>
              </a:spcAft>
              <a:buClr>
                <a:schemeClr val="dk1"/>
              </a:buClr>
              <a:buSzPts val="1100"/>
              <a:buFont typeface="Arial"/>
              <a:buNone/>
            </a:pPr>
            <a:r>
              <a:rPr lang="en-US" sz="1800" b="0" u="sng">
                <a:solidFill>
                  <a:schemeClr val="hlink"/>
                </a:solidFill>
                <a:hlinkClick r:id="rId3"/>
              </a:rPr>
              <a:t>Administration Supplement - WI</a:t>
            </a:r>
            <a:endParaRPr sz="1800" b="0" u="sng">
              <a:solidFill>
                <a:schemeClr val="hlink"/>
              </a:solidFill>
              <a:hlinkClick r:id="rId4"/>
            </a:endParaRPr>
          </a:p>
          <a:p>
            <a:pPr marL="0" lvl="0" indent="0" algn="l" rtl="0">
              <a:spcBef>
                <a:spcPts val="750"/>
              </a:spcBef>
              <a:spcAft>
                <a:spcPts val="0"/>
              </a:spcAft>
              <a:buNone/>
            </a:pPr>
            <a:endParaRPr/>
          </a:p>
        </p:txBody>
      </p:sp>
      <p:pic>
        <p:nvPicPr>
          <p:cNvPr id="276" name="Google Shape;276;p40"/>
          <p:cNvPicPr preferRelativeResize="0"/>
          <p:nvPr/>
        </p:nvPicPr>
        <p:blipFill>
          <a:blip r:embed="rId5">
            <a:alphaModFix/>
          </a:blip>
          <a:stretch>
            <a:fillRect/>
          </a:stretch>
        </p:blipFill>
        <p:spPr>
          <a:xfrm>
            <a:off x="5537600" y="798300"/>
            <a:ext cx="3459700" cy="4256826"/>
          </a:xfrm>
          <a:prstGeom prst="rect">
            <a:avLst/>
          </a:prstGeom>
          <a:noFill/>
          <a:ln w="1905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1"/>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Font typeface="Tahoma"/>
              <a:buNone/>
            </a:pPr>
            <a:endParaRPr sz="2200" b="1" i="0" u="none" strike="noStrike" cap="none">
              <a:solidFill>
                <a:srgbClr val="233297"/>
              </a:solidFill>
              <a:latin typeface="Tahoma"/>
              <a:ea typeface="Tahoma"/>
              <a:cs typeface="Tahoma"/>
              <a:sym typeface="Tahoma"/>
            </a:endParaRPr>
          </a:p>
        </p:txBody>
      </p:sp>
      <p:sp>
        <p:nvSpPr>
          <p:cNvPr id="282" name="Google Shape;282;p41"/>
          <p:cNvSpPr/>
          <p:nvPr/>
        </p:nvSpPr>
        <p:spPr>
          <a:xfrm>
            <a:off x="-9400" y="-39131"/>
            <a:ext cx="9144000" cy="9927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
        <p:nvSpPr>
          <p:cNvPr id="283" name="Google Shape;283;p41"/>
          <p:cNvSpPr txBox="1">
            <a:spLocks noGrp="1"/>
          </p:cNvSpPr>
          <p:nvPr>
            <p:ph type="title" idx="4294967295"/>
          </p:nvPr>
        </p:nvSpPr>
        <p:spPr>
          <a:xfrm>
            <a:off x="-68200" y="28600"/>
            <a:ext cx="93030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Font typeface="Lato"/>
              <a:buNone/>
            </a:pPr>
            <a:r>
              <a:rPr lang="en-US" b="1" i="0" u="none" strike="noStrike" cap="none">
                <a:solidFill>
                  <a:srgbClr val="FFFFFF"/>
                </a:solidFill>
              </a:rPr>
              <a:t>Reading Readiness Reimbursements</a:t>
            </a:r>
            <a:endParaRPr b="1"/>
          </a:p>
        </p:txBody>
      </p:sp>
      <p:sp>
        <p:nvSpPr>
          <p:cNvPr id="284" name="Google Shape;284;p41"/>
          <p:cNvSpPr txBox="1">
            <a:spLocks noGrp="1"/>
          </p:cNvSpPr>
          <p:nvPr>
            <p:ph type="body" idx="2"/>
          </p:nvPr>
        </p:nvSpPr>
        <p:spPr>
          <a:xfrm>
            <a:off x="204500" y="787950"/>
            <a:ext cx="9030300" cy="312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600">
              <a:solidFill>
                <a:srgbClr val="233297"/>
              </a:solidFill>
            </a:endParaRPr>
          </a:p>
          <a:p>
            <a:pPr marL="0" lvl="0" indent="0" algn="l" rtl="0">
              <a:lnSpc>
                <a:spcPct val="90000"/>
              </a:lnSpc>
              <a:spcBef>
                <a:spcPts val="0"/>
              </a:spcBef>
              <a:spcAft>
                <a:spcPts val="0"/>
              </a:spcAft>
              <a:buNone/>
            </a:pPr>
            <a:r>
              <a:rPr lang="en-US" sz="1800">
                <a:solidFill>
                  <a:srgbClr val="000000"/>
                </a:solidFill>
              </a:rPr>
              <a:t>Reading Readiness Reimbursements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US" sz="1800" b="0">
                <a:solidFill>
                  <a:srgbClr val="000000"/>
                </a:solidFill>
              </a:rPr>
              <a:t>District Assessment Coordinators received the reimbursement request form on March 5.</a:t>
            </a:r>
            <a:endParaRPr sz="1800" b="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US" sz="1800" b="0">
                <a:solidFill>
                  <a:srgbClr val="000000"/>
                </a:solidFill>
              </a:rPr>
              <a:t>Coordinators should provide information on:</a:t>
            </a:r>
            <a:endParaRPr sz="1800" b="0">
              <a:solidFill>
                <a:srgbClr val="000000"/>
              </a:solidFill>
            </a:endParaRPr>
          </a:p>
          <a:p>
            <a:pPr marL="914400" marR="0" lvl="1" indent="-342900" algn="l" rtl="0">
              <a:lnSpc>
                <a:spcPct val="100000"/>
              </a:lnSpc>
              <a:spcBef>
                <a:spcPts val="0"/>
              </a:spcBef>
              <a:spcAft>
                <a:spcPts val="0"/>
              </a:spcAft>
              <a:buClr>
                <a:srgbClr val="000000"/>
              </a:buClr>
              <a:buSzPts val="1800"/>
              <a:buChar char="○"/>
            </a:pPr>
            <a:r>
              <a:rPr lang="en-US" sz="1800">
                <a:solidFill>
                  <a:srgbClr val="000000"/>
                </a:solidFill>
              </a:rPr>
              <a:t>Number of students screened</a:t>
            </a:r>
            <a:endParaRPr sz="1800">
              <a:solidFill>
                <a:srgbClr val="000000"/>
              </a:solidFill>
            </a:endParaRPr>
          </a:p>
          <a:p>
            <a:pPr marL="914400" marR="0" lvl="1" indent="-342900" algn="l" rtl="0">
              <a:lnSpc>
                <a:spcPct val="100000"/>
              </a:lnSpc>
              <a:spcBef>
                <a:spcPts val="0"/>
              </a:spcBef>
              <a:spcAft>
                <a:spcPts val="0"/>
              </a:spcAft>
              <a:buClr>
                <a:srgbClr val="000000"/>
              </a:buClr>
              <a:buSzPts val="1800"/>
              <a:buChar char="○"/>
            </a:pPr>
            <a:r>
              <a:rPr lang="en-US" sz="1800">
                <a:solidFill>
                  <a:srgbClr val="000000"/>
                </a:solidFill>
              </a:rPr>
              <a:t>Screener that was used</a:t>
            </a:r>
            <a:endParaRPr sz="1800">
              <a:solidFill>
                <a:srgbClr val="000000"/>
              </a:solidFill>
            </a:endParaRPr>
          </a:p>
          <a:p>
            <a:pPr marL="914400" marR="0" lvl="1" indent="-342900" algn="l" rtl="0">
              <a:lnSpc>
                <a:spcPct val="100000"/>
              </a:lnSpc>
              <a:spcBef>
                <a:spcPts val="0"/>
              </a:spcBef>
              <a:spcAft>
                <a:spcPts val="0"/>
              </a:spcAft>
              <a:buClr>
                <a:srgbClr val="000000"/>
              </a:buClr>
              <a:buSzPts val="1800"/>
              <a:buChar char="○"/>
            </a:pPr>
            <a:r>
              <a:rPr lang="en-US" sz="1800">
                <a:solidFill>
                  <a:srgbClr val="000000"/>
                </a:solidFill>
              </a:rPr>
              <a:t>Amount district is seeking for reimbursement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US" sz="1800" b="0"/>
              <a:t>Reimbursement request</a:t>
            </a:r>
            <a:r>
              <a:rPr lang="en-US" sz="1800" b="0">
                <a:solidFill>
                  <a:srgbClr val="000000"/>
                </a:solidFill>
              </a:rPr>
              <a:t> form should be submitted to DPI by March 27.</a:t>
            </a:r>
            <a:endParaRPr sz="1800" b="0">
              <a:solidFill>
                <a:srgbClr val="000000"/>
              </a:solidFill>
            </a:endParaRPr>
          </a:p>
          <a:p>
            <a:pPr marL="457200" marR="0" lvl="0" indent="-330200" algn="l" rtl="0">
              <a:lnSpc>
                <a:spcPct val="100000"/>
              </a:lnSpc>
              <a:spcBef>
                <a:spcPts val="0"/>
              </a:spcBef>
              <a:spcAft>
                <a:spcPts val="0"/>
              </a:spcAft>
              <a:buClr>
                <a:srgbClr val="000000"/>
              </a:buClr>
              <a:buSzPts val="1600"/>
              <a:buChar char="●"/>
            </a:pPr>
            <a:r>
              <a:rPr lang="en-US" sz="1800" b="0">
                <a:solidFill>
                  <a:srgbClr val="000000"/>
                </a:solidFill>
              </a:rPr>
              <a:t>Reimbursement for the 2019-20 school year will occur in May/June of 2020</a:t>
            </a:r>
            <a:r>
              <a:rPr lang="en-US" sz="1600" b="0">
                <a:solidFill>
                  <a:srgbClr val="000000"/>
                </a:solidFill>
              </a:rPr>
              <a:t>.</a:t>
            </a:r>
            <a:endParaRPr sz="1600" b="0">
              <a:solidFill>
                <a:srgbClr val="000000"/>
              </a:solidFill>
            </a:endParaRPr>
          </a:p>
          <a:p>
            <a:pPr marL="0" marR="0" lvl="0" indent="0" algn="l" rtl="0">
              <a:lnSpc>
                <a:spcPct val="100000"/>
              </a:lnSpc>
              <a:spcBef>
                <a:spcPts val="0"/>
              </a:spcBef>
              <a:spcAft>
                <a:spcPts val="0"/>
              </a:spcAft>
              <a:buClr>
                <a:srgbClr val="2F5496"/>
              </a:buClr>
              <a:buFont typeface="Arial"/>
              <a:buNone/>
            </a:pPr>
            <a:endParaRPr sz="2200" b="0" i="0" u="none" strike="noStrike" cap="none">
              <a:solidFill>
                <a:srgbClr val="233297"/>
              </a:solidFill>
              <a:latin typeface="Lato"/>
              <a:ea typeface="Lato"/>
              <a:cs typeface="Lato"/>
              <a:sym typeface="Lat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Font typeface="Tahoma"/>
              <a:buNone/>
            </a:pPr>
            <a:endParaRPr sz="2200" b="1" i="0" u="none" strike="noStrike" cap="none">
              <a:solidFill>
                <a:srgbClr val="233297"/>
              </a:solidFill>
              <a:latin typeface="Tahoma"/>
              <a:ea typeface="Tahoma"/>
              <a:cs typeface="Tahoma"/>
              <a:sym typeface="Tahoma"/>
            </a:endParaRPr>
          </a:p>
        </p:txBody>
      </p:sp>
      <p:sp>
        <p:nvSpPr>
          <p:cNvPr id="290" name="Google Shape;290;p42"/>
          <p:cNvSpPr/>
          <p:nvPr/>
        </p:nvSpPr>
        <p:spPr>
          <a:xfrm>
            <a:off x="-9400" y="-39131"/>
            <a:ext cx="9144000" cy="992700"/>
          </a:xfrm>
          <a:prstGeom prst="rect">
            <a:avLst/>
          </a:prstGeom>
          <a:solidFill>
            <a:srgbClr val="000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
        <p:nvSpPr>
          <p:cNvPr id="291" name="Google Shape;291;p42"/>
          <p:cNvSpPr txBox="1">
            <a:spLocks noGrp="1"/>
          </p:cNvSpPr>
          <p:nvPr>
            <p:ph type="title" idx="4294967295"/>
          </p:nvPr>
        </p:nvSpPr>
        <p:spPr>
          <a:xfrm>
            <a:off x="-107150" y="28525"/>
            <a:ext cx="92511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Font typeface="Lato"/>
              <a:buNone/>
            </a:pPr>
            <a:r>
              <a:rPr lang="en-US" b="1" i="0" u="none" strike="noStrike" cap="none">
                <a:solidFill>
                  <a:srgbClr val="FFFFFF"/>
                </a:solidFill>
              </a:rPr>
              <a:t>Reading Readiness</a:t>
            </a:r>
            <a:r>
              <a:rPr lang="en-US" b="1">
                <a:solidFill>
                  <a:srgbClr val="FFFFFF"/>
                </a:solidFill>
              </a:rPr>
              <a:t>:</a:t>
            </a:r>
            <a:r>
              <a:rPr lang="en-US" b="1" i="0" u="none" strike="noStrike" cap="none">
                <a:solidFill>
                  <a:srgbClr val="FFFFFF"/>
                </a:solidFill>
              </a:rPr>
              <a:t> </a:t>
            </a:r>
            <a:r>
              <a:rPr lang="en-US" b="1">
                <a:solidFill>
                  <a:srgbClr val="FFFFFF"/>
                </a:solidFill>
              </a:rPr>
              <a:t>Additional Information</a:t>
            </a:r>
            <a:r>
              <a:rPr lang="en-US" b="1" i="0" u="none" strike="noStrike" cap="none">
                <a:solidFill>
                  <a:srgbClr val="FFFFFF"/>
                </a:solidFill>
              </a:rPr>
              <a:t> </a:t>
            </a:r>
            <a:endParaRPr b="1"/>
          </a:p>
        </p:txBody>
      </p:sp>
      <p:sp>
        <p:nvSpPr>
          <p:cNvPr id="292" name="Google Shape;292;p42"/>
          <p:cNvSpPr txBox="1">
            <a:spLocks noGrp="1"/>
          </p:cNvSpPr>
          <p:nvPr>
            <p:ph type="body" idx="2"/>
          </p:nvPr>
        </p:nvSpPr>
        <p:spPr>
          <a:xfrm>
            <a:off x="237194" y="950125"/>
            <a:ext cx="8229600" cy="312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800" i="0" u="none" strike="noStrike" cap="none" dirty="0">
                <a:solidFill>
                  <a:srgbClr val="000000"/>
                </a:solidFill>
              </a:rPr>
              <a:t>More information can be found at:</a:t>
            </a:r>
            <a:endParaRPr sz="1800" dirty="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US" sz="1800" b="0" i="0" u="none" strike="noStrike" cap="none" dirty="0">
                <a:solidFill>
                  <a:srgbClr val="000000"/>
                </a:solidFill>
              </a:rPr>
              <a:t>General information: </a:t>
            </a:r>
            <a:r>
              <a:rPr lang="en-US" sz="1800" b="0" i="0" u="sng" strike="noStrike" cap="none" dirty="0">
                <a:solidFill>
                  <a:srgbClr val="1155CC"/>
                </a:solidFill>
                <a:hlinkClick r:id="rId3"/>
              </a:rPr>
              <a:t>http://dpi.wi.gov/assessment/reading-readiness</a:t>
            </a:r>
            <a:endParaRPr sz="1800" b="0" dirty="0">
              <a:solidFill>
                <a:srgbClr val="1155CC"/>
              </a:solidFill>
            </a:endParaRPr>
          </a:p>
          <a:p>
            <a:pPr marL="457200" marR="0" lvl="0" indent="-342900" algn="l" rtl="0">
              <a:lnSpc>
                <a:spcPct val="100000"/>
              </a:lnSpc>
              <a:spcBef>
                <a:spcPts val="0"/>
              </a:spcBef>
              <a:spcAft>
                <a:spcPts val="0"/>
              </a:spcAft>
              <a:buClr>
                <a:srgbClr val="000000"/>
              </a:buClr>
              <a:buSzPts val="1800"/>
              <a:buChar char="●"/>
            </a:pPr>
            <a:r>
              <a:rPr lang="en-US" sz="1800" b="0" i="0" u="none" strike="noStrike" cap="none" dirty="0">
                <a:solidFill>
                  <a:srgbClr val="000000"/>
                </a:solidFill>
              </a:rPr>
              <a:t>FAQ: </a:t>
            </a:r>
            <a:r>
              <a:rPr lang="en-US" sz="1800" b="0" i="0" u="sng" strike="noStrike" cap="none" dirty="0">
                <a:solidFill>
                  <a:srgbClr val="1155CC"/>
                </a:solidFill>
                <a:hlinkClick r:id="rId4"/>
              </a:rPr>
              <a:t>http://dpi.wi.gov/assessment/reading-readiness/FAQ</a:t>
            </a:r>
            <a:r>
              <a:rPr lang="en-US" sz="1800" b="0" i="0" u="none" strike="noStrike" cap="none" dirty="0">
                <a:solidFill>
                  <a:srgbClr val="000000"/>
                </a:solidFill>
              </a:rPr>
              <a:t> </a:t>
            </a:r>
            <a:endParaRPr sz="1800" b="0" i="0" u="none" strike="noStrike" cap="none" dirty="0">
              <a:solidFill>
                <a:srgbClr val="000000"/>
              </a:solidFill>
            </a:endParaRPr>
          </a:p>
          <a:p>
            <a:pPr marL="0" marR="0" lvl="0" indent="0" algn="l" rtl="0">
              <a:lnSpc>
                <a:spcPct val="100000"/>
              </a:lnSpc>
              <a:spcBef>
                <a:spcPts val="0"/>
              </a:spcBef>
              <a:spcAft>
                <a:spcPts val="0"/>
              </a:spcAft>
              <a:buNone/>
            </a:pPr>
            <a:endParaRPr sz="1800" dirty="0">
              <a:solidFill>
                <a:srgbClr val="000000"/>
              </a:solidFill>
            </a:endParaRPr>
          </a:p>
          <a:p>
            <a:pPr marL="0" marR="0" lvl="0" indent="0" algn="l" rtl="0">
              <a:lnSpc>
                <a:spcPct val="100000"/>
              </a:lnSpc>
              <a:spcBef>
                <a:spcPts val="0"/>
              </a:spcBef>
              <a:spcAft>
                <a:spcPts val="0"/>
              </a:spcAft>
              <a:buNone/>
            </a:pPr>
            <a:r>
              <a:rPr lang="en-US" sz="1800" i="0" u="none" strike="noStrike" cap="none" dirty="0">
                <a:solidFill>
                  <a:srgbClr val="000000"/>
                </a:solidFill>
              </a:rPr>
              <a:t>Department Contact</a:t>
            </a:r>
            <a:endParaRPr sz="1800" dirty="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US" sz="1800" b="0" i="0" u="none" strike="noStrike" cap="none" dirty="0">
                <a:solidFill>
                  <a:srgbClr val="000000"/>
                </a:solidFill>
              </a:rPr>
              <a:t>Duane Dorn: </a:t>
            </a:r>
            <a:r>
              <a:rPr lang="en-US" sz="1800" b="0" i="0" u="sng" strike="noStrike" cap="none" dirty="0">
                <a:solidFill>
                  <a:srgbClr val="1155CC"/>
                </a:solidFill>
                <a:hlinkClick r:id="rId5"/>
              </a:rPr>
              <a:t>duane.dorn@dpi.wi.gov</a:t>
            </a:r>
            <a:r>
              <a:rPr lang="en-US" sz="1800" b="0" i="0" u="none" strike="noStrike" cap="none" dirty="0">
                <a:solidFill>
                  <a:srgbClr val="000000"/>
                </a:solidFill>
              </a:rPr>
              <a:t>; (608</a:t>
            </a:r>
            <a:r>
              <a:rPr lang="en-US" sz="1800" b="0" dirty="0">
                <a:solidFill>
                  <a:srgbClr val="000000"/>
                </a:solidFill>
              </a:rPr>
              <a:t>) </a:t>
            </a:r>
            <a:r>
              <a:rPr lang="en-US" sz="1800" b="0" i="0" u="none" strike="noStrike" cap="none" dirty="0">
                <a:solidFill>
                  <a:srgbClr val="000000"/>
                </a:solidFill>
              </a:rPr>
              <a:t>267-1069.</a:t>
            </a:r>
            <a:endParaRPr sz="1800" b="0" dirty="0">
              <a:solidFill>
                <a:srgbClr val="000000"/>
              </a:solidFill>
            </a:endParaRPr>
          </a:p>
          <a:p>
            <a:pPr marL="0" marR="0" lvl="0" indent="0" algn="l" rtl="0">
              <a:lnSpc>
                <a:spcPct val="100000"/>
              </a:lnSpc>
              <a:spcBef>
                <a:spcPts val="0"/>
              </a:spcBef>
              <a:spcAft>
                <a:spcPts val="0"/>
              </a:spcAft>
              <a:buClr>
                <a:schemeClr val="dk1"/>
              </a:buClr>
              <a:buFont typeface="Arial"/>
              <a:buNone/>
            </a:pPr>
            <a:endParaRPr sz="1800" b="0" i="0" u="none" strike="noStrike" cap="none" dirty="0">
              <a:solidFill>
                <a:srgbClr val="233297"/>
              </a:solidFill>
              <a:latin typeface="Lato"/>
              <a:ea typeface="Lato"/>
              <a:cs typeface="Lato"/>
              <a:sym typeface="Lato"/>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NAEP</a:t>
            </a:r>
            <a:endParaRPr/>
          </a:p>
        </p:txBody>
      </p:sp>
      <p:sp>
        <p:nvSpPr>
          <p:cNvPr id="299" name="Google Shape;299;p43"/>
          <p:cNvSpPr txBox="1">
            <a:spLocks noGrp="1"/>
          </p:cNvSpPr>
          <p:nvPr>
            <p:ph type="body" idx="2"/>
          </p:nvPr>
        </p:nvSpPr>
        <p:spPr>
          <a:xfrm>
            <a:off x="15000" y="768050"/>
            <a:ext cx="9067200" cy="3670500"/>
          </a:xfrm>
          <a:prstGeom prst="rect">
            <a:avLst/>
          </a:prstGeom>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r>
              <a:rPr lang="en-US" sz="1800"/>
              <a:t>What’s happening in NAEP schools now? </a:t>
            </a:r>
            <a:endParaRPr sz="1800"/>
          </a:p>
          <a:p>
            <a:pPr marL="0" lvl="0" indent="0" algn="l" rtl="0">
              <a:lnSpc>
                <a:spcPct val="100000"/>
              </a:lnSpc>
              <a:spcBef>
                <a:spcPts val="750"/>
              </a:spcBef>
              <a:spcAft>
                <a:spcPts val="0"/>
              </a:spcAft>
              <a:buNone/>
            </a:pPr>
            <a:r>
              <a:rPr lang="en-US" sz="1800"/>
              <a:t>NAEP 2019-20 Long-Term Trend  </a:t>
            </a:r>
            <a:endParaRPr sz="1800"/>
          </a:p>
          <a:p>
            <a:pPr marL="457200" lvl="0" indent="-342900" algn="l" rtl="0">
              <a:lnSpc>
                <a:spcPct val="100000"/>
              </a:lnSpc>
              <a:spcBef>
                <a:spcPts val="750"/>
              </a:spcBef>
              <a:spcAft>
                <a:spcPts val="0"/>
              </a:spcAft>
              <a:buSzPts val="1800"/>
              <a:buChar char="●"/>
            </a:pPr>
            <a:r>
              <a:rPr lang="en-US" sz="1800" b="0"/>
              <a:t>Age 13 schools have completed testing.</a:t>
            </a:r>
            <a:endParaRPr sz="1800" b="0"/>
          </a:p>
          <a:p>
            <a:pPr marL="457200" lvl="0" indent="-342900" algn="l" rtl="0">
              <a:lnSpc>
                <a:spcPct val="100000"/>
              </a:lnSpc>
              <a:spcBef>
                <a:spcPts val="0"/>
              </a:spcBef>
              <a:spcAft>
                <a:spcPts val="0"/>
              </a:spcAft>
              <a:buSzPts val="1800"/>
              <a:buChar char="●"/>
            </a:pPr>
            <a:r>
              <a:rPr lang="en-US" sz="1800" b="0"/>
              <a:t>Age 9 schools have completed testing.</a:t>
            </a:r>
            <a:endParaRPr sz="1800" b="0"/>
          </a:p>
          <a:p>
            <a:pPr marL="457200" lvl="0" indent="-342900" algn="l" rtl="0">
              <a:lnSpc>
                <a:spcPct val="100000"/>
              </a:lnSpc>
              <a:spcBef>
                <a:spcPts val="0"/>
              </a:spcBef>
              <a:spcAft>
                <a:spcPts val="0"/>
              </a:spcAft>
              <a:buSzPts val="1800"/>
              <a:buChar char="●"/>
            </a:pPr>
            <a:r>
              <a:rPr lang="en-US" sz="1800" b="0"/>
              <a:t>Age 17 schools begin testing next week and should be completing the last of the pre-assessment tasks.  </a:t>
            </a:r>
            <a:endParaRPr sz="1800" i="1"/>
          </a:p>
          <a:p>
            <a:pPr marL="0" lvl="0" indent="0" algn="l" rtl="0">
              <a:lnSpc>
                <a:spcPct val="100000"/>
              </a:lnSpc>
              <a:spcBef>
                <a:spcPts val="750"/>
              </a:spcBef>
              <a:spcAft>
                <a:spcPts val="0"/>
              </a:spcAft>
              <a:buNone/>
            </a:pPr>
            <a:r>
              <a:rPr lang="en-US" sz="1800"/>
              <a:t>What’s coming up next?</a:t>
            </a:r>
            <a:endParaRPr sz="1800"/>
          </a:p>
          <a:p>
            <a:pPr marL="457200" lvl="0" indent="-342900" algn="l" rtl="0">
              <a:lnSpc>
                <a:spcPct val="100000"/>
              </a:lnSpc>
              <a:spcBef>
                <a:spcPts val="750"/>
              </a:spcBef>
              <a:spcAft>
                <a:spcPts val="0"/>
              </a:spcAft>
              <a:buSzPts val="1800"/>
              <a:buChar char="●"/>
            </a:pPr>
            <a:r>
              <a:rPr lang="en-US" sz="1800"/>
              <a:t>NAEP 2021! </a:t>
            </a:r>
            <a:r>
              <a:rPr lang="en-US" sz="1800" b="0"/>
              <a:t>Stay tuned for information about changes to NAEP. We should receive school samples in May and will notify districts as soon as we have the sample. </a:t>
            </a:r>
            <a:endParaRPr sz="1800" b="0"/>
          </a:p>
          <a:p>
            <a:pPr marL="0" lvl="0" indent="0" algn="l" rtl="0">
              <a:lnSpc>
                <a:spcPct val="100000"/>
              </a:lnSpc>
              <a:spcBef>
                <a:spcPts val="750"/>
              </a:spcBef>
              <a:spcAft>
                <a:spcPts val="0"/>
              </a:spcAft>
              <a:buNone/>
            </a:pPr>
            <a:endParaRPr sz="1800">
              <a:latin typeface="Lato"/>
              <a:ea typeface="Lato"/>
              <a:cs typeface="Lato"/>
              <a:sym typeface="Lato"/>
            </a:endParaRPr>
          </a:p>
          <a:p>
            <a:pPr marL="0" lvl="0" indent="0" algn="l" rtl="0">
              <a:lnSpc>
                <a:spcPct val="100000"/>
              </a:lnSpc>
              <a:spcBef>
                <a:spcPts val="750"/>
              </a:spcBef>
              <a:spcAft>
                <a:spcPts val="0"/>
              </a:spcAft>
              <a:buNone/>
            </a:pP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Font typeface="Arial"/>
              <a:buNone/>
            </a:pPr>
            <a:r>
              <a:rPr lang="en-US" i="0" u="none" strike="noStrike" cap="none">
                <a:solidFill>
                  <a:schemeClr val="lt1"/>
                </a:solidFill>
              </a:rPr>
              <a:t>Discussion &amp; Dialogue</a:t>
            </a:r>
            <a:endParaRPr/>
          </a:p>
        </p:txBody>
      </p:sp>
      <p:pic>
        <p:nvPicPr>
          <p:cNvPr id="306" name="Google Shape;306;p44" descr="Lets talk.JPG"/>
          <p:cNvPicPr preferRelativeResize="0"/>
          <p:nvPr/>
        </p:nvPicPr>
        <p:blipFill rotWithShape="1">
          <a:blip r:embed="rId3">
            <a:alphaModFix/>
          </a:blip>
          <a:srcRect/>
          <a:stretch/>
        </p:blipFill>
        <p:spPr>
          <a:xfrm>
            <a:off x="190075" y="967549"/>
            <a:ext cx="3266700" cy="2913000"/>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5"/>
          <p:cNvSpPr txBox="1">
            <a:spLocks noGrp="1"/>
          </p:cNvSpPr>
          <p:nvPr>
            <p:ph type="title" idx="4294967295"/>
          </p:nvPr>
        </p:nvSpPr>
        <p:spPr>
          <a:xfrm>
            <a:off x="0" y="0"/>
            <a:ext cx="9144000" cy="1063200"/>
          </a:xfrm>
          <a:prstGeom prst="rect">
            <a:avLst/>
          </a:prstGeom>
          <a:solidFill>
            <a:srgbClr val="333399"/>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Font typeface="Lato"/>
              <a:buNone/>
            </a:pPr>
            <a:r>
              <a:rPr lang="en-US" sz="3600" b="1" i="0" u="none" strike="noStrike" cap="none">
                <a:solidFill>
                  <a:schemeClr val="lt1"/>
                </a:solidFill>
              </a:rPr>
              <a:t>Thank You</a:t>
            </a:r>
            <a:endParaRPr b="1"/>
          </a:p>
        </p:txBody>
      </p:sp>
      <p:sp>
        <p:nvSpPr>
          <p:cNvPr id="313" name="Google Shape;313;p45"/>
          <p:cNvSpPr txBox="1">
            <a:spLocks noGrp="1"/>
          </p:cNvSpPr>
          <p:nvPr>
            <p:ph type="body" idx="2"/>
          </p:nvPr>
        </p:nvSpPr>
        <p:spPr>
          <a:xfrm>
            <a:off x="0" y="1424300"/>
            <a:ext cx="4792800" cy="247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Font typeface="Arial"/>
              <a:buNone/>
            </a:pPr>
            <a:r>
              <a:rPr lang="en-US" sz="1800" i="0" u="none" strike="noStrike" cap="none">
                <a:solidFill>
                  <a:srgbClr val="000000"/>
                </a:solidFill>
              </a:rPr>
              <a:t>Office of Student Assessment</a:t>
            </a:r>
            <a:endParaRPr sz="1800">
              <a:solidFill>
                <a:srgbClr val="000000"/>
              </a:solidFill>
            </a:endParaRPr>
          </a:p>
          <a:p>
            <a:pPr marL="0" marR="0" lvl="0" indent="0" algn="ctr" rtl="0">
              <a:lnSpc>
                <a:spcPct val="100000"/>
              </a:lnSpc>
              <a:spcBef>
                <a:spcPts val="560"/>
              </a:spcBef>
              <a:spcAft>
                <a:spcPts val="0"/>
              </a:spcAft>
              <a:buClr>
                <a:schemeClr val="dk1"/>
              </a:buClr>
              <a:buFont typeface="Arial"/>
              <a:buNone/>
            </a:pPr>
            <a:r>
              <a:rPr lang="en-US" sz="1800" b="0" i="0" u="none" strike="noStrike" cap="none">
                <a:solidFill>
                  <a:srgbClr val="000000"/>
                </a:solidFill>
                <a:latin typeface="Lato"/>
                <a:ea typeface="Lato"/>
                <a:cs typeface="Lato"/>
                <a:sym typeface="Lato"/>
              </a:rPr>
              <a:t>608-267-1072 </a:t>
            </a:r>
            <a:r>
              <a:rPr lang="en-US" sz="1800">
                <a:solidFill>
                  <a:srgbClr val="000000"/>
                </a:solidFill>
              </a:rPr>
              <a:t/>
            </a:r>
            <a:br>
              <a:rPr lang="en-US" sz="1800">
                <a:solidFill>
                  <a:srgbClr val="000000"/>
                </a:solidFill>
              </a:rPr>
            </a:br>
            <a:r>
              <a:rPr lang="en-US" sz="1800" b="0" i="0" u="sng" strike="noStrike" cap="none">
                <a:solidFill>
                  <a:srgbClr val="1155CC"/>
                </a:solidFill>
                <a:latin typeface="Lato"/>
                <a:ea typeface="Lato"/>
                <a:cs typeface="Lato"/>
                <a:sym typeface="Lato"/>
                <a:hlinkClick r:id="rId3"/>
              </a:rPr>
              <a:t>osamail@dpi.wi.gov</a:t>
            </a:r>
            <a:endParaRPr sz="1800">
              <a:solidFill>
                <a:srgbClr val="1155CC"/>
              </a:solidFill>
            </a:endParaRPr>
          </a:p>
          <a:p>
            <a:pPr marL="0" marR="0" lvl="0" indent="0" algn="ctr" rtl="0">
              <a:lnSpc>
                <a:spcPct val="100000"/>
              </a:lnSpc>
              <a:spcBef>
                <a:spcPts val="560"/>
              </a:spcBef>
              <a:spcAft>
                <a:spcPts val="0"/>
              </a:spcAft>
              <a:buClr>
                <a:srgbClr val="333399"/>
              </a:buClr>
              <a:buFont typeface="Arial"/>
              <a:buNone/>
            </a:pPr>
            <a:r>
              <a:rPr lang="en-US" sz="1800" b="0">
                <a:solidFill>
                  <a:srgbClr val="000000"/>
                </a:solidFill>
              </a:rPr>
              <a:t/>
            </a:r>
            <a:br>
              <a:rPr lang="en-US" sz="1800" b="0">
                <a:solidFill>
                  <a:srgbClr val="000000"/>
                </a:solidFill>
              </a:rPr>
            </a:br>
            <a:r>
              <a:rPr lang="en-US" sz="1800" b="0">
                <a:solidFill>
                  <a:srgbClr val="000000"/>
                </a:solidFill>
              </a:rPr>
              <a:t/>
            </a:r>
            <a:br>
              <a:rPr lang="en-US" sz="1800" b="0">
                <a:solidFill>
                  <a:srgbClr val="000000"/>
                </a:solidFill>
              </a:rPr>
            </a:br>
            <a:r>
              <a:rPr lang="en-US" sz="1800" b="0">
                <a:solidFill>
                  <a:srgbClr val="000000"/>
                </a:solidFill>
              </a:rPr>
              <a:t>The next OSA Office Hours is</a:t>
            </a:r>
            <a:endParaRPr sz="1800" b="0">
              <a:solidFill>
                <a:srgbClr val="000000"/>
              </a:solidFill>
            </a:endParaRPr>
          </a:p>
          <a:p>
            <a:pPr marL="0" marR="0" lvl="0" indent="0" algn="ctr" rtl="0">
              <a:lnSpc>
                <a:spcPct val="100000"/>
              </a:lnSpc>
              <a:spcBef>
                <a:spcPts val="560"/>
              </a:spcBef>
              <a:spcAft>
                <a:spcPts val="0"/>
              </a:spcAft>
              <a:buClr>
                <a:srgbClr val="333399"/>
              </a:buClr>
              <a:buFont typeface="Arial"/>
              <a:buNone/>
            </a:pPr>
            <a:r>
              <a:rPr lang="en-US" sz="1800" b="0">
                <a:solidFill>
                  <a:srgbClr val="000000"/>
                </a:solidFill>
              </a:rPr>
              <a:t> Thursday, May 21</a:t>
            </a:r>
            <a:endParaRPr sz="1800" b="0">
              <a:solidFill>
                <a:srgbClr val="000000"/>
              </a:solidFill>
            </a:endParaRPr>
          </a:p>
          <a:p>
            <a:pPr marL="0" marR="0" lvl="0" indent="0" algn="ctr" rtl="0">
              <a:lnSpc>
                <a:spcPct val="100000"/>
              </a:lnSpc>
              <a:spcBef>
                <a:spcPts val="560"/>
              </a:spcBef>
              <a:spcAft>
                <a:spcPts val="0"/>
              </a:spcAft>
              <a:buClr>
                <a:srgbClr val="333399"/>
              </a:buClr>
              <a:buFont typeface="Arial"/>
              <a:buNone/>
            </a:pPr>
            <a:r>
              <a:rPr lang="en-US" sz="1800" b="0">
                <a:solidFill>
                  <a:srgbClr val="000000"/>
                </a:solidFill>
              </a:rPr>
              <a:t>9:30-10:30 am.</a:t>
            </a:r>
            <a:endParaRPr sz="1800" b="0">
              <a:solidFill>
                <a:srgbClr val="000000"/>
              </a:solidFill>
            </a:endParaRPr>
          </a:p>
          <a:p>
            <a:pPr marL="342900" marR="0" lvl="0" indent="-190500" algn="l" rtl="0">
              <a:lnSpc>
                <a:spcPct val="150000"/>
              </a:lnSpc>
              <a:spcBef>
                <a:spcPts val="0"/>
              </a:spcBef>
              <a:spcAft>
                <a:spcPts val="0"/>
              </a:spcAft>
              <a:buClr>
                <a:schemeClr val="dk1"/>
              </a:buClr>
              <a:buFont typeface="Arial"/>
              <a:buNone/>
            </a:pPr>
            <a:endParaRPr sz="2400" b="1" i="0" u="none" strike="noStrike" cap="none">
              <a:solidFill>
                <a:schemeClr val="dk1"/>
              </a:solidFill>
              <a:latin typeface="Lato"/>
              <a:ea typeface="Lato"/>
              <a:cs typeface="Lato"/>
              <a:sym typeface="Lato"/>
            </a:endParaRPr>
          </a:p>
        </p:txBody>
      </p:sp>
      <p:pic>
        <p:nvPicPr>
          <p:cNvPr id="314" name="Google Shape;314;p45" descr="kids diverse.JPG"/>
          <p:cNvPicPr preferRelativeResize="0"/>
          <p:nvPr/>
        </p:nvPicPr>
        <p:blipFill rotWithShape="1">
          <a:blip r:embed="rId4">
            <a:alphaModFix/>
          </a:blip>
          <a:srcRect/>
          <a:stretch/>
        </p:blipFill>
        <p:spPr>
          <a:xfrm>
            <a:off x="4912975" y="1531212"/>
            <a:ext cx="3703799" cy="2081062"/>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Font typeface="Tahoma"/>
              <a:buNone/>
            </a:pPr>
            <a:endParaRPr sz="2200" b="1" i="0" u="none" strike="noStrike" cap="none">
              <a:solidFill>
                <a:srgbClr val="233297"/>
              </a:solidFill>
              <a:latin typeface="Tahoma"/>
              <a:ea typeface="Tahoma"/>
              <a:cs typeface="Tahoma"/>
              <a:sym typeface="Tahoma"/>
            </a:endParaRPr>
          </a:p>
        </p:txBody>
      </p:sp>
      <p:sp>
        <p:nvSpPr>
          <p:cNvPr id="133" name="Google Shape;133;p21"/>
          <p:cNvSpPr/>
          <p:nvPr/>
        </p:nvSpPr>
        <p:spPr>
          <a:xfrm>
            <a:off x="-9400" y="-39131"/>
            <a:ext cx="9144000" cy="9927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
        <p:nvSpPr>
          <p:cNvPr id="134" name="Google Shape;134;p21"/>
          <p:cNvSpPr txBox="1">
            <a:spLocks noGrp="1"/>
          </p:cNvSpPr>
          <p:nvPr>
            <p:ph type="body" idx="2"/>
          </p:nvPr>
        </p:nvSpPr>
        <p:spPr>
          <a:xfrm>
            <a:off x="143000" y="886000"/>
            <a:ext cx="8938500" cy="35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0" dirty="0"/>
          </a:p>
          <a:p>
            <a:pPr marL="0" lvl="0" indent="0" algn="l" rtl="0">
              <a:lnSpc>
                <a:spcPct val="100000"/>
              </a:lnSpc>
              <a:spcBef>
                <a:spcPts val="0"/>
              </a:spcBef>
              <a:spcAft>
                <a:spcPts val="0"/>
              </a:spcAft>
              <a:buNone/>
            </a:pPr>
            <a:endParaRPr sz="1600" b="0" dirty="0">
              <a:solidFill>
                <a:srgbClr val="000000"/>
              </a:solidFill>
            </a:endParaRPr>
          </a:p>
        </p:txBody>
      </p:sp>
      <p:sp>
        <p:nvSpPr>
          <p:cNvPr id="135" name="Google Shape;135;p21"/>
          <p:cNvSpPr txBox="1">
            <a:spLocks noGrp="1"/>
          </p:cNvSpPr>
          <p:nvPr>
            <p:ph type="title" idx="4294967295"/>
          </p:nvPr>
        </p:nvSpPr>
        <p:spPr>
          <a:xfrm>
            <a:off x="457200" y="28602"/>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Font typeface="Lato"/>
              <a:buNone/>
            </a:pPr>
            <a:r>
              <a:rPr lang="en-US" b="1" i="0" u="none" strike="noStrike" cap="none" dirty="0" smtClean="0">
                <a:solidFill>
                  <a:srgbClr val="FFFFFF"/>
                </a:solidFill>
              </a:rPr>
              <a:t>Assessment Updates </a:t>
            </a:r>
            <a:endParaRPr b="1" dirty="0"/>
          </a:p>
        </p:txBody>
      </p:sp>
      <p:pic>
        <p:nvPicPr>
          <p:cNvPr id="6" name="Google Shape;127;p20" descr="desks.JPG"/>
          <p:cNvPicPr preferRelativeResize="0"/>
          <p:nvPr/>
        </p:nvPicPr>
        <p:blipFill rotWithShape="1">
          <a:blip r:embed="rId3">
            <a:alphaModFix/>
          </a:blip>
          <a:srcRect/>
          <a:stretch/>
        </p:blipFill>
        <p:spPr>
          <a:xfrm>
            <a:off x="2461317" y="1078829"/>
            <a:ext cx="3905107" cy="2922531"/>
          </a:xfrm>
          <a:prstGeom prst="rect">
            <a:avLst/>
          </a:prstGeom>
          <a:noFill/>
          <a:ln>
            <a:noFill/>
          </a:ln>
        </p:spPr>
      </p:pic>
    </p:spTree>
    <p:extLst>
      <p:ext uri="{BB962C8B-B14F-4D97-AF65-F5344CB8AC3E}">
        <p14:creationId xmlns:p14="http://schemas.microsoft.com/office/powerpoint/2010/main" val="1419104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Font typeface="Tahoma"/>
              <a:buNone/>
            </a:pPr>
            <a:endParaRPr sz="2200" b="1" i="0" u="none" strike="noStrike" cap="none">
              <a:solidFill>
                <a:srgbClr val="233297"/>
              </a:solidFill>
              <a:latin typeface="Tahoma"/>
              <a:ea typeface="Tahoma"/>
              <a:cs typeface="Tahoma"/>
              <a:sym typeface="Tahoma"/>
            </a:endParaRPr>
          </a:p>
        </p:txBody>
      </p:sp>
      <p:sp>
        <p:nvSpPr>
          <p:cNvPr id="133" name="Google Shape;133;p21"/>
          <p:cNvSpPr/>
          <p:nvPr/>
        </p:nvSpPr>
        <p:spPr>
          <a:xfrm>
            <a:off x="-9400" y="-39131"/>
            <a:ext cx="9144000" cy="9927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
        <p:nvSpPr>
          <p:cNvPr id="134" name="Google Shape;134;p21"/>
          <p:cNvSpPr txBox="1">
            <a:spLocks noGrp="1"/>
          </p:cNvSpPr>
          <p:nvPr>
            <p:ph type="body" idx="2"/>
          </p:nvPr>
        </p:nvSpPr>
        <p:spPr>
          <a:xfrm>
            <a:off x="143000" y="886000"/>
            <a:ext cx="8938500" cy="355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a:t>Assessment Window Calendar:</a:t>
            </a:r>
            <a:endParaRPr sz="1800"/>
          </a:p>
          <a:p>
            <a:pPr marL="457200" lvl="0" indent="-342900" algn="l" rtl="0">
              <a:lnSpc>
                <a:spcPct val="100000"/>
              </a:lnSpc>
              <a:spcBef>
                <a:spcPts val="0"/>
              </a:spcBef>
              <a:spcAft>
                <a:spcPts val="0"/>
              </a:spcAft>
              <a:buSzPts val="1800"/>
              <a:buChar char="●"/>
            </a:pPr>
            <a:r>
              <a:rPr lang="en-US" sz="1800"/>
              <a:t>April 24:</a:t>
            </a:r>
            <a:r>
              <a:rPr lang="en-US" sz="1800" b="0"/>
              <a:t> Data is available in WIDA AMS, post-reporting data validation opens.</a:t>
            </a:r>
            <a:endParaRPr sz="1800" b="0"/>
          </a:p>
          <a:p>
            <a:pPr marL="457200" lvl="0" indent="-342900" algn="l" rtl="0">
              <a:lnSpc>
                <a:spcPct val="100000"/>
              </a:lnSpc>
              <a:spcBef>
                <a:spcPts val="0"/>
              </a:spcBef>
              <a:spcAft>
                <a:spcPts val="0"/>
              </a:spcAft>
              <a:buSzPts val="1800"/>
              <a:buChar char="●"/>
            </a:pPr>
            <a:r>
              <a:rPr lang="en-US" sz="1800"/>
              <a:t>May 1:</a:t>
            </a:r>
            <a:r>
              <a:rPr lang="en-US" sz="1800" b="0"/>
              <a:t> Paper ISRs are delivered.</a:t>
            </a:r>
            <a:endParaRPr sz="1800" b="0"/>
          </a:p>
          <a:p>
            <a:pPr marL="457200" lvl="0" indent="-342900" algn="l" rtl="0">
              <a:lnSpc>
                <a:spcPct val="100000"/>
              </a:lnSpc>
              <a:spcBef>
                <a:spcPts val="0"/>
              </a:spcBef>
              <a:spcAft>
                <a:spcPts val="0"/>
              </a:spcAft>
              <a:buSzPts val="1800"/>
              <a:buChar char="●"/>
            </a:pPr>
            <a:r>
              <a:rPr lang="en-US" sz="1800"/>
              <a:t>May 8:</a:t>
            </a:r>
            <a:r>
              <a:rPr lang="en-US" sz="1800" b="0"/>
              <a:t> Post-reporting data validation closes.</a:t>
            </a:r>
            <a:endParaRPr sz="1800" b="0"/>
          </a:p>
          <a:p>
            <a:pPr marL="457200" lvl="0" indent="-342900" algn="l" rtl="0">
              <a:lnSpc>
                <a:spcPct val="100000"/>
              </a:lnSpc>
              <a:spcBef>
                <a:spcPts val="0"/>
              </a:spcBef>
              <a:spcAft>
                <a:spcPts val="0"/>
              </a:spcAft>
              <a:buSzPts val="1800"/>
              <a:buChar char="●"/>
            </a:pPr>
            <a:r>
              <a:rPr lang="en-US" sz="1800"/>
              <a:t>Mid-June:</a:t>
            </a:r>
            <a:r>
              <a:rPr lang="en-US" sz="1800" b="0"/>
              <a:t> 2019-20 ACCESS data is in WISEdash for Districts.</a:t>
            </a:r>
            <a:endParaRPr sz="1800" b="0"/>
          </a:p>
          <a:p>
            <a:pPr marL="457200" lvl="0" indent="-342900" algn="l" rtl="0">
              <a:lnSpc>
                <a:spcPct val="100000"/>
              </a:lnSpc>
              <a:spcBef>
                <a:spcPts val="0"/>
              </a:spcBef>
              <a:spcAft>
                <a:spcPts val="0"/>
              </a:spcAft>
              <a:buSzPts val="1800"/>
              <a:buChar char="●"/>
            </a:pPr>
            <a:r>
              <a:rPr lang="en-US" sz="1800"/>
              <a:t>Mid-July: </a:t>
            </a:r>
            <a:r>
              <a:rPr lang="en-US" sz="1800" b="0"/>
              <a:t>SGPs are loaded to WISEdash for Districts.</a:t>
            </a:r>
            <a:endParaRPr sz="1800" b="0"/>
          </a:p>
          <a:p>
            <a:pPr marL="0" lvl="0" indent="0" algn="l" rtl="0">
              <a:spcBef>
                <a:spcPts val="0"/>
              </a:spcBef>
              <a:spcAft>
                <a:spcPts val="0"/>
              </a:spcAft>
              <a:buNone/>
            </a:pPr>
            <a:endParaRPr sz="1800" b="0"/>
          </a:p>
          <a:p>
            <a:pPr marL="0" lvl="0" indent="0" algn="l" rtl="0">
              <a:lnSpc>
                <a:spcPct val="100000"/>
              </a:lnSpc>
              <a:spcBef>
                <a:spcPts val="0"/>
              </a:spcBef>
              <a:spcAft>
                <a:spcPts val="0"/>
              </a:spcAft>
              <a:buNone/>
            </a:pPr>
            <a:endParaRPr sz="1600" b="0">
              <a:solidFill>
                <a:srgbClr val="000000"/>
              </a:solidFill>
            </a:endParaRPr>
          </a:p>
        </p:txBody>
      </p:sp>
      <p:sp>
        <p:nvSpPr>
          <p:cNvPr id="135" name="Google Shape;135;p21"/>
          <p:cNvSpPr txBox="1">
            <a:spLocks noGrp="1"/>
          </p:cNvSpPr>
          <p:nvPr>
            <p:ph type="title" idx="4294967295"/>
          </p:nvPr>
        </p:nvSpPr>
        <p:spPr>
          <a:xfrm>
            <a:off x="457200" y="28602"/>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Font typeface="Lato"/>
              <a:buNone/>
            </a:pPr>
            <a:r>
              <a:rPr lang="en-US" b="1" i="0" u="none" strike="noStrike" cap="none">
                <a:solidFill>
                  <a:srgbClr val="FFFFFF"/>
                </a:solidFill>
              </a:rPr>
              <a:t>ACCESS for ELLs</a:t>
            </a:r>
            <a:endParaRPr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Font typeface="Tahoma"/>
              <a:buNone/>
            </a:pPr>
            <a:endParaRPr sz="2200" b="1" i="0" u="none" strike="noStrike" cap="none">
              <a:solidFill>
                <a:srgbClr val="233297"/>
              </a:solidFill>
              <a:latin typeface="Tahoma"/>
              <a:ea typeface="Tahoma"/>
              <a:cs typeface="Tahoma"/>
              <a:sym typeface="Tahoma"/>
            </a:endParaRPr>
          </a:p>
        </p:txBody>
      </p:sp>
      <p:sp>
        <p:nvSpPr>
          <p:cNvPr id="141" name="Google Shape;141;p22"/>
          <p:cNvSpPr/>
          <p:nvPr/>
        </p:nvSpPr>
        <p:spPr>
          <a:xfrm>
            <a:off x="-9400" y="-39131"/>
            <a:ext cx="9144000" cy="9927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
        <p:nvSpPr>
          <p:cNvPr id="142" name="Google Shape;142;p22"/>
          <p:cNvSpPr txBox="1">
            <a:spLocks noGrp="1"/>
          </p:cNvSpPr>
          <p:nvPr>
            <p:ph type="body" idx="2"/>
          </p:nvPr>
        </p:nvSpPr>
        <p:spPr>
          <a:xfrm>
            <a:off x="321950" y="877375"/>
            <a:ext cx="8938500" cy="355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a:t>Scores and Data</a:t>
            </a:r>
            <a:endParaRPr sz="1800"/>
          </a:p>
          <a:p>
            <a:pPr marL="457200" lvl="0" indent="-342900" algn="l" rtl="0">
              <a:lnSpc>
                <a:spcPct val="100000"/>
              </a:lnSpc>
              <a:spcBef>
                <a:spcPts val="0"/>
              </a:spcBef>
              <a:spcAft>
                <a:spcPts val="0"/>
              </a:spcAft>
              <a:buSzPts val="1800"/>
              <a:buChar char="●"/>
            </a:pPr>
            <a:r>
              <a:rPr lang="en-US" sz="1800" b="0"/>
              <a:t>Data downloads are available on April 24 through the WIDA AMS. </a:t>
            </a:r>
            <a:endParaRPr sz="1800" b="0"/>
          </a:p>
          <a:p>
            <a:pPr marL="457200" lvl="0" indent="-342900" algn="l" rtl="0">
              <a:lnSpc>
                <a:spcPct val="100000"/>
              </a:lnSpc>
              <a:spcBef>
                <a:spcPts val="0"/>
              </a:spcBef>
              <a:spcAft>
                <a:spcPts val="0"/>
              </a:spcAft>
              <a:buSzPts val="1800"/>
              <a:buChar char="●"/>
            </a:pPr>
            <a:r>
              <a:rPr lang="en-US" sz="1800" b="0"/>
              <a:t>ISRs are delivered on May 1.</a:t>
            </a:r>
            <a:br>
              <a:rPr lang="en-US" sz="1800" b="0"/>
            </a:br>
            <a:endParaRPr sz="1800" b="0"/>
          </a:p>
          <a:p>
            <a:pPr marL="0" lvl="0" indent="0" algn="l" rtl="0">
              <a:lnSpc>
                <a:spcPct val="100000"/>
              </a:lnSpc>
              <a:spcBef>
                <a:spcPts val="0"/>
              </a:spcBef>
              <a:spcAft>
                <a:spcPts val="0"/>
              </a:spcAft>
              <a:buNone/>
            </a:pPr>
            <a:r>
              <a:rPr lang="en-US" sz="1800"/>
              <a:t>Parent Resources</a:t>
            </a:r>
            <a:endParaRPr sz="1800" b="0"/>
          </a:p>
          <a:p>
            <a:pPr marL="457200" lvl="0" indent="-342900" algn="l" rtl="0">
              <a:lnSpc>
                <a:spcPct val="100000"/>
              </a:lnSpc>
              <a:spcBef>
                <a:spcPts val="0"/>
              </a:spcBef>
              <a:spcAft>
                <a:spcPts val="0"/>
              </a:spcAft>
              <a:buSzPts val="1800"/>
              <a:buChar char="●"/>
            </a:pPr>
            <a:r>
              <a:rPr lang="en-US" sz="1800" b="0"/>
              <a:t>Translated ISRs are available in 40+ languages in the WIDA AMS.</a:t>
            </a:r>
            <a:endParaRPr sz="1800" b="0"/>
          </a:p>
          <a:p>
            <a:pPr marL="457200" lvl="0" indent="-342900" algn="l" rtl="0">
              <a:lnSpc>
                <a:spcPct val="100000"/>
              </a:lnSpc>
              <a:spcBef>
                <a:spcPts val="0"/>
              </a:spcBef>
              <a:spcAft>
                <a:spcPts val="0"/>
              </a:spcAft>
              <a:buSzPts val="1800"/>
              <a:buChar char="●"/>
            </a:pPr>
            <a:r>
              <a:rPr lang="en-US" sz="1800" b="0"/>
              <a:t>WIDA parent resources with translations: </a:t>
            </a:r>
            <a:endParaRPr sz="1800" b="0"/>
          </a:p>
          <a:p>
            <a:pPr marL="914400" lvl="1" indent="-342900" algn="l" rtl="0">
              <a:lnSpc>
                <a:spcPct val="100000"/>
              </a:lnSpc>
              <a:spcBef>
                <a:spcPts val="0"/>
              </a:spcBef>
              <a:spcAft>
                <a:spcPts val="0"/>
              </a:spcAft>
              <a:buSzPts val="1800"/>
              <a:buChar char="○"/>
            </a:pPr>
            <a:r>
              <a:rPr lang="en-US" sz="1800" u="sng">
                <a:solidFill>
                  <a:schemeClr val="hlink"/>
                </a:solidFill>
                <a:hlinkClick r:id="rId3"/>
              </a:rPr>
              <a:t>https://wida.wisc.edu/teach/learners/engagement</a:t>
            </a:r>
            <a:endParaRPr sz="1800"/>
          </a:p>
          <a:p>
            <a:pPr marL="914400" lvl="1" indent="-342900" algn="l" rtl="0">
              <a:lnSpc>
                <a:spcPct val="100000"/>
              </a:lnSpc>
              <a:spcBef>
                <a:spcPts val="0"/>
              </a:spcBef>
              <a:spcAft>
                <a:spcPts val="0"/>
              </a:spcAft>
              <a:buSzPts val="1800"/>
              <a:buFont typeface="Lato"/>
              <a:buChar char="○"/>
            </a:pPr>
            <a:r>
              <a:rPr lang="en-US" sz="1800"/>
              <a:t>p</a:t>
            </a:r>
            <a:r>
              <a:rPr lang="en-US" sz="1800">
                <a:latin typeface="Lato"/>
                <a:ea typeface="Lato"/>
                <a:cs typeface="Lato"/>
                <a:sym typeface="Lato"/>
              </a:rPr>
              <a:t>arent </a:t>
            </a:r>
            <a:r>
              <a:rPr lang="en-US" sz="1800"/>
              <a:t>h</a:t>
            </a:r>
            <a:r>
              <a:rPr lang="en-US" sz="1800">
                <a:latin typeface="Lato"/>
                <a:ea typeface="Lato"/>
                <a:cs typeface="Lato"/>
                <a:sym typeface="Lato"/>
              </a:rPr>
              <a:t>andouts</a:t>
            </a:r>
            <a:endParaRPr sz="1800">
              <a:latin typeface="Lato"/>
              <a:ea typeface="Lato"/>
              <a:cs typeface="Lato"/>
              <a:sym typeface="Lato"/>
            </a:endParaRPr>
          </a:p>
          <a:p>
            <a:pPr marL="914400" lvl="1" indent="-342900" algn="l" rtl="0">
              <a:lnSpc>
                <a:spcPct val="100000"/>
              </a:lnSpc>
              <a:spcBef>
                <a:spcPts val="0"/>
              </a:spcBef>
              <a:spcAft>
                <a:spcPts val="0"/>
              </a:spcAft>
              <a:buSzPts val="1800"/>
              <a:buFont typeface="Lato"/>
              <a:buChar char="○"/>
            </a:pPr>
            <a:r>
              <a:rPr lang="en-US" sz="1800"/>
              <a:t>p</a:t>
            </a:r>
            <a:r>
              <a:rPr lang="en-US" sz="1800">
                <a:latin typeface="Lato"/>
                <a:ea typeface="Lato"/>
                <a:cs typeface="Lato"/>
                <a:sym typeface="Lato"/>
              </a:rPr>
              <a:t>arent </a:t>
            </a:r>
            <a:r>
              <a:rPr lang="en-US" sz="1800"/>
              <a:t>g</a:t>
            </a:r>
            <a:r>
              <a:rPr lang="en-US" sz="1800">
                <a:latin typeface="Lato"/>
                <a:ea typeface="Lato"/>
                <a:cs typeface="Lato"/>
                <a:sym typeface="Lato"/>
              </a:rPr>
              <a:t>uides for </a:t>
            </a:r>
            <a:r>
              <a:rPr lang="en-US" sz="1800"/>
              <a:t>s</a:t>
            </a:r>
            <a:r>
              <a:rPr lang="en-US" sz="1800">
                <a:latin typeface="Lato"/>
                <a:ea typeface="Lato"/>
                <a:cs typeface="Lato"/>
                <a:sym typeface="Lato"/>
              </a:rPr>
              <a:t>core </a:t>
            </a:r>
            <a:r>
              <a:rPr lang="en-US" sz="1800"/>
              <a:t>r</a:t>
            </a:r>
            <a:r>
              <a:rPr lang="en-US" sz="1800">
                <a:latin typeface="Lato"/>
                <a:ea typeface="Lato"/>
                <a:cs typeface="Lato"/>
                <a:sym typeface="Lato"/>
              </a:rPr>
              <a:t>eports</a:t>
            </a:r>
            <a:endParaRPr sz="1800">
              <a:latin typeface="Lato"/>
              <a:ea typeface="Lato"/>
              <a:cs typeface="Lato"/>
              <a:sym typeface="Lato"/>
            </a:endParaRPr>
          </a:p>
          <a:p>
            <a:pPr marL="914400" lvl="1" indent="-342900" algn="l" rtl="0">
              <a:lnSpc>
                <a:spcPct val="100000"/>
              </a:lnSpc>
              <a:spcBef>
                <a:spcPts val="0"/>
              </a:spcBef>
              <a:spcAft>
                <a:spcPts val="0"/>
              </a:spcAft>
              <a:buSzPts val="1800"/>
              <a:buFont typeface="Lato"/>
              <a:buChar char="○"/>
            </a:pPr>
            <a:r>
              <a:rPr lang="en-US" sz="1800"/>
              <a:t>p</a:t>
            </a:r>
            <a:r>
              <a:rPr lang="en-US" sz="1800">
                <a:latin typeface="Lato"/>
                <a:ea typeface="Lato"/>
                <a:cs typeface="Lato"/>
                <a:sym typeface="Lato"/>
              </a:rPr>
              <a:t>arent </a:t>
            </a:r>
            <a:r>
              <a:rPr lang="en-US" sz="1800"/>
              <a:t>l</a:t>
            </a:r>
            <a:r>
              <a:rPr lang="en-US" sz="1800">
                <a:latin typeface="Lato"/>
                <a:ea typeface="Lato"/>
                <a:cs typeface="Lato"/>
                <a:sym typeface="Lato"/>
              </a:rPr>
              <a:t>etters</a:t>
            </a:r>
            <a:endParaRPr sz="1800">
              <a:latin typeface="Lato"/>
              <a:ea typeface="Lato"/>
              <a:cs typeface="Lato"/>
              <a:sym typeface="Lato"/>
            </a:endParaRPr>
          </a:p>
          <a:p>
            <a:pPr marL="13716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endParaRPr sz="1600" b="0">
              <a:solidFill>
                <a:srgbClr val="000000"/>
              </a:solidFill>
            </a:endParaRPr>
          </a:p>
        </p:txBody>
      </p:sp>
      <p:sp>
        <p:nvSpPr>
          <p:cNvPr id="143" name="Google Shape;143;p22"/>
          <p:cNvSpPr txBox="1">
            <a:spLocks noGrp="1"/>
          </p:cNvSpPr>
          <p:nvPr>
            <p:ph type="title" idx="4294967295"/>
          </p:nvPr>
        </p:nvSpPr>
        <p:spPr>
          <a:xfrm>
            <a:off x="457200" y="28602"/>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Font typeface="Lato"/>
              <a:buNone/>
            </a:pPr>
            <a:r>
              <a:rPr lang="en-US" b="1" i="0" u="none" strike="noStrike" cap="none">
                <a:solidFill>
                  <a:srgbClr val="FFFFFF"/>
                </a:solidFill>
              </a:rPr>
              <a:t>ACCESS for ELLs</a:t>
            </a:r>
            <a:endParaRPr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body" idx="1"/>
          </p:nvPr>
        </p:nvSpPr>
        <p:spPr>
          <a:xfrm>
            <a:off x="0" y="7620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DLM</a:t>
            </a:r>
            <a:endParaRPr/>
          </a:p>
        </p:txBody>
      </p:sp>
      <p:sp>
        <p:nvSpPr>
          <p:cNvPr id="150" name="Google Shape;150;p23"/>
          <p:cNvSpPr txBox="1">
            <a:spLocks noGrp="1"/>
          </p:cNvSpPr>
          <p:nvPr>
            <p:ph type="body" idx="2"/>
          </p:nvPr>
        </p:nvSpPr>
        <p:spPr>
          <a:xfrm>
            <a:off x="202100" y="864975"/>
            <a:ext cx="9013800" cy="312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dirty="0">
                <a:highlight>
                  <a:schemeClr val="lt1"/>
                </a:highlight>
              </a:rPr>
              <a:t>Test Window: March 23 - May 1 </a:t>
            </a:r>
            <a:endParaRPr sz="1800" dirty="0">
              <a:highlight>
                <a:schemeClr val="lt1"/>
              </a:highlight>
            </a:endParaRPr>
          </a:p>
          <a:p>
            <a:pPr marL="457200" lvl="0" indent="-342900" algn="l" rtl="0">
              <a:lnSpc>
                <a:spcPct val="100000"/>
              </a:lnSpc>
              <a:spcBef>
                <a:spcPts val="0"/>
              </a:spcBef>
              <a:spcAft>
                <a:spcPts val="0"/>
              </a:spcAft>
              <a:buSzPts val="1800"/>
              <a:buChar char="●"/>
            </a:pPr>
            <a:r>
              <a:rPr lang="en-US" sz="1800" b="0" dirty="0">
                <a:highlight>
                  <a:schemeClr val="lt1"/>
                </a:highlight>
              </a:rPr>
              <a:t>DLM Test Window for ELA, Mathematics, Science, and Social Studies.</a:t>
            </a:r>
            <a:endParaRPr sz="1800" b="0" dirty="0">
              <a:highlight>
                <a:schemeClr val="lt1"/>
              </a:highlight>
            </a:endParaRPr>
          </a:p>
          <a:p>
            <a:pPr marL="457200" lvl="0" indent="-342900" algn="l" rtl="0">
              <a:lnSpc>
                <a:spcPct val="100000"/>
              </a:lnSpc>
              <a:spcBef>
                <a:spcPts val="0"/>
              </a:spcBef>
              <a:spcAft>
                <a:spcPts val="0"/>
              </a:spcAft>
              <a:buSzPts val="1800"/>
              <a:buChar char="●"/>
            </a:pPr>
            <a:r>
              <a:rPr lang="en-US" sz="1800" b="0" dirty="0">
                <a:highlight>
                  <a:schemeClr val="lt1"/>
                </a:highlight>
              </a:rPr>
              <a:t>Create testing rosters for ELA and Math in grades 3-11, Science in grades 4 and 8-11 (only), and Social Studies in grades 4, 8 and 10 (only).</a:t>
            </a:r>
            <a:endParaRPr sz="1800" b="0" dirty="0">
              <a:highlight>
                <a:schemeClr val="lt1"/>
              </a:highlight>
            </a:endParaRPr>
          </a:p>
          <a:p>
            <a:pPr marL="457200" lvl="0" indent="0" algn="l" rtl="0">
              <a:spcBef>
                <a:spcPts val="0"/>
              </a:spcBef>
              <a:spcAft>
                <a:spcPts val="0"/>
              </a:spcAft>
              <a:buNone/>
            </a:pPr>
            <a:endParaRPr sz="1800" dirty="0"/>
          </a:p>
          <a:p>
            <a:pPr marL="457200" lvl="0" indent="0" algn="l" rtl="0">
              <a:spcBef>
                <a:spcPts val="750"/>
              </a:spcBef>
              <a:spcAft>
                <a:spcPts val="0"/>
              </a:spcAft>
              <a:buNone/>
            </a:pPr>
            <a:endParaRPr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DLM</a:t>
            </a:r>
            <a:endParaRPr/>
          </a:p>
        </p:txBody>
      </p:sp>
      <p:sp>
        <p:nvSpPr>
          <p:cNvPr id="157" name="Google Shape;157;p24"/>
          <p:cNvSpPr txBox="1">
            <a:spLocks noGrp="1"/>
          </p:cNvSpPr>
          <p:nvPr>
            <p:ph type="body" idx="2"/>
          </p:nvPr>
        </p:nvSpPr>
        <p:spPr>
          <a:xfrm>
            <a:off x="163275" y="953575"/>
            <a:ext cx="8767200" cy="31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Educator Portal </a:t>
            </a:r>
            <a:endParaRPr sz="1800"/>
          </a:p>
          <a:p>
            <a:pPr marL="457200" lvl="0" indent="-342900" algn="l" rtl="0">
              <a:spcBef>
                <a:spcPts val="0"/>
              </a:spcBef>
              <a:spcAft>
                <a:spcPts val="0"/>
              </a:spcAft>
              <a:buSzPts val="1800"/>
              <a:buFont typeface="Lato"/>
              <a:buChar char="●"/>
            </a:pPr>
            <a:r>
              <a:rPr lang="en-US" sz="1800" b="0"/>
              <a:t>Districts should have completed loading and validating data in KITE Educator Portal.</a:t>
            </a:r>
            <a:endParaRPr sz="1800" b="0"/>
          </a:p>
          <a:p>
            <a:pPr marL="457200" lvl="0" indent="-342900" algn="l" rtl="0">
              <a:spcBef>
                <a:spcPts val="0"/>
              </a:spcBef>
              <a:spcAft>
                <a:spcPts val="0"/>
              </a:spcAft>
              <a:buSzPts val="1800"/>
              <a:buFont typeface="Lato"/>
              <a:buChar char="●"/>
            </a:pPr>
            <a:r>
              <a:rPr lang="en-US" sz="1800" b="0"/>
              <a:t>Test Administrators should also have completed the required test administration training and accepted the security agreement in Educator Portal.</a:t>
            </a:r>
            <a:endParaRPr sz="1800" b="0"/>
          </a:p>
          <a:p>
            <a:pPr marL="457200" lvl="0" indent="-342900" algn="l" rtl="0">
              <a:spcBef>
                <a:spcPts val="0"/>
              </a:spcBef>
              <a:spcAft>
                <a:spcPts val="0"/>
              </a:spcAft>
              <a:buSzPts val="1800"/>
              <a:buChar char="●"/>
            </a:pPr>
            <a:r>
              <a:rPr lang="en-US" sz="1800" b="0"/>
              <a:t>Test administrators will not have access to test tickets until both of these steps are completed.</a:t>
            </a:r>
            <a:endParaRPr sz="1800"/>
          </a:p>
          <a:p>
            <a:pPr marL="457200" lvl="0" indent="0" algn="l" rtl="0">
              <a:spcBef>
                <a:spcPts val="750"/>
              </a:spcBef>
              <a:spcAft>
                <a:spcPts val="0"/>
              </a:spcAft>
              <a:buNone/>
            </a:pPr>
            <a:endParaRPr sz="1800"/>
          </a:p>
          <a:p>
            <a:pPr marL="457200" lvl="0" indent="0" algn="l" rtl="0">
              <a:spcBef>
                <a:spcPts val="750"/>
              </a:spcBef>
              <a:spcAft>
                <a:spcPts val="0"/>
              </a:spcAft>
              <a:buNone/>
            </a:pPr>
            <a:endParaRPr sz="1800"/>
          </a:p>
          <a:p>
            <a:pPr marL="457200" lvl="0" indent="0" algn="l" rtl="0">
              <a:spcBef>
                <a:spcPts val="750"/>
              </a:spcBef>
              <a:spcAft>
                <a:spcPts val="0"/>
              </a:spcAft>
              <a:buNone/>
            </a:pPr>
            <a:endParaRPr sz="1800" b="0"/>
          </a:p>
          <a:p>
            <a:pPr marL="457200" lvl="0" indent="0" algn="l" rtl="0">
              <a:spcBef>
                <a:spcPts val="75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DLM</a:t>
            </a:r>
            <a:endParaRPr/>
          </a:p>
        </p:txBody>
      </p:sp>
      <p:sp>
        <p:nvSpPr>
          <p:cNvPr id="164" name="Google Shape;164;p25"/>
          <p:cNvSpPr txBox="1">
            <a:spLocks noGrp="1"/>
          </p:cNvSpPr>
          <p:nvPr>
            <p:ph type="body" idx="2"/>
          </p:nvPr>
        </p:nvSpPr>
        <p:spPr>
          <a:xfrm>
            <a:off x="123075" y="921600"/>
            <a:ext cx="8945700" cy="31248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800"/>
              <a:t>KITE Student Portal 7.0</a:t>
            </a:r>
            <a:endParaRPr sz="1800"/>
          </a:p>
          <a:p>
            <a:pPr marL="457200" lvl="0" indent="-342900" algn="l" rtl="0">
              <a:spcBef>
                <a:spcPts val="750"/>
              </a:spcBef>
              <a:spcAft>
                <a:spcPts val="0"/>
              </a:spcAft>
              <a:buSzPts val="1800"/>
              <a:buChar char="●"/>
            </a:pPr>
            <a:r>
              <a:rPr lang="en-US" sz="1800" b="0"/>
              <a:t>The Student Portal has been updated.</a:t>
            </a:r>
            <a:endParaRPr sz="1800" b="0"/>
          </a:p>
          <a:p>
            <a:pPr marL="457200" lvl="0" indent="-342900" algn="l" rtl="0">
              <a:spcBef>
                <a:spcPts val="0"/>
              </a:spcBef>
              <a:spcAft>
                <a:spcPts val="0"/>
              </a:spcAft>
              <a:buSzPts val="1800"/>
              <a:buChar char="●"/>
            </a:pPr>
            <a:r>
              <a:rPr lang="en-US" sz="1800" b="0"/>
              <a:t>Download and install the latest version.</a:t>
            </a:r>
            <a:endParaRPr sz="1800" b="0"/>
          </a:p>
          <a:p>
            <a:pPr marL="457200" lvl="0" indent="-342900" algn="l" rtl="0">
              <a:spcBef>
                <a:spcPts val="0"/>
              </a:spcBef>
              <a:spcAft>
                <a:spcPts val="0"/>
              </a:spcAft>
              <a:buSzPts val="1800"/>
              <a:buChar char="●"/>
            </a:pPr>
            <a:r>
              <a:rPr lang="en-US" sz="1800" b="0"/>
              <a:t>The program download and instructions are located on the </a:t>
            </a:r>
            <a:r>
              <a:rPr lang="en-US" sz="1800" b="0" u="sng">
                <a:solidFill>
                  <a:schemeClr val="hlink"/>
                </a:solidFill>
                <a:hlinkClick r:id="rId3"/>
              </a:rPr>
              <a:t>DLM website</a:t>
            </a:r>
            <a:r>
              <a:rPr lang="en-US" sz="1800" b="0"/>
              <a:t> under Kite Suite.</a:t>
            </a:r>
            <a:endParaRPr sz="1800" b="0"/>
          </a:p>
          <a:p>
            <a:pPr marL="457200" lvl="0" indent="-342900" algn="l" rtl="0">
              <a:spcBef>
                <a:spcPts val="0"/>
              </a:spcBef>
              <a:spcAft>
                <a:spcPts val="0"/>
              </a:spcAft>
              <a:buSzPts val="1800"/>
              <a:buChar char="●"/>
            </a:pPr>
            <a:r>
              <a:rPr lang="en-US" sz="1800" b="0"/>
              <a:t>A prompt to download a new version will appear when the older version is opened.</a:t>
            </a:r>
            <a:endParaRPr sz="1800" b="0"/>
          </a:p>
          <a:p>
            <a:pPr marL="0" lvl="0" indent="0" algn="l" rtl="0">
              <a:spcBef>
                <a:spcPts val="750"/>
              </a:spcBef>
              <a:spcAft>
                <a:spcPts val="0"/>
              </a:spcAft>
              <a:buClr>
                <a:schemeClr val="dk1"/>
              </a:buClr>
              <a:buSzPts val="1100"/>
              <a:buFont typeface="Arial"/>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DLM</a:t>
            </a:r>
            <a:endParaRPr/>
          </a:p>
        </p:txBody>
      </p:sp>
      <p:sp>
        <p:nvSpPr>
          <p:cNvPr id="171" name="Google Shape;171;p26"/>
          <p:cNvSpPr txBox="1">
            <a:spLocks noGrp="1"/>
          </p:cNvSpPr>
          <p:nvPr>
            <p:ph type="body" idx="2"/>
          </p:nvPr>
        </p:nvSpPr>
        <p:spPr>
          <a:xfrm>
            <a:off x="153450" y="921600"/>
            <a:ext cx="8229600" cy="31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Test tickets will </a:t>
            </a:r>
            <a:r>
              <a:rPr lang="en-US" sz="1800" i="1"/>
              <a:t>only</a:t>
            </a:r>
            <a:r>
              <a:rPr lang="en-US" sz="1800"/>
              <a:t> appear on March 23 if: </a:t>
            </a:r>
            <a:endParaRPr sz="1800"/>
          </a:p>
          <a:p>
            <a:pPr marL="457200" lvl="0" indent="-342900" algn="l" rtl="0">
              <a:spcBef>
                <a:spcPts val="0"/>
              </a:spcBef>
              <a:spcAft>
                <a:spcPts val="0"/>
              </a:spcAft>
              <a:buSzPts val="1800"/>
              <a:buChar char="●"/>
            </a:pPr>
            <a:r>
              <a:rPr lang="en-US" sz="1800" b="0"/>
              <a:t>students are correctly entered into the portal, </a:t>
            </a:r>
            <a:r>
              <a:rPr lang="en-US" sz="1800" b="0" i="1"/>
              <a:t>and</a:t>
            </a:r>
            <a:endParaRPr sz="1800" b="0" i="1"/>
          </a:p>
          <a:p>
            <a:pPr marL="457200" lvl="0" indent="-342900" algn="l" rtl="0">
              <a:spcBef>
                <a:spcPts val="0"/>
              </a:spcBef>
              <a:spcAft>
                <a:spcPts val="0"/>
              </a:spcAft>
              <a:buSzPts val="1800"/>
              <a:buChar char="●"/>
            </a:pPr>
            <a:r>
              <a:rPr lang="en-US" sz="1800" b="0"/>
              <a:t>students are rostered in a DLM subject for ELA, Math, Science, and Social Studies, </a:t>
            </a:r>
            <a:r>
              <a:rPr lang="en-US" sz="1800" b="0" i="1"/>
              <a:t>and</a:t>
            </a:r>
            <a:endParaRPr sz="1800" b="0" i="1"/>
          </a:p>
          <a:p>
            <a:pPr marL="457200" lvl="0" indent="-342900" algn="l" rtl="0">
              <a:spcBef>
                <a:spcPts val="0"/>
              </a:spcBef>
              <a:spcAft>
                <a:spcPts val="0"/>
              </a:spcAft>
              <a:buSzPts val="1800"/>
              <a:buChar char="●"/>
            </a:pPr>
            <a:r>
              <a:rPr lang="en-US" sz="1800" b="0"/>
              <a:t>students have a completed PNP/FCS submitted. </a:t>
            </a:r>
            <a:endParaRPr sz="1800" b="0"/>
          </a:p>
          <a:p>
            <a:pPr marL="0" lvl="0" indent="0" algn="l" rtl="0">
              <a:spcBef>
                <a:spcPts val="0"/>
              </a:spcBef>
              <a:spcAft>
                <a:spcPts val="0"/>
              </a:spcAft>
              <a:buNone/>
            </a:pPr>
            <a:endParaRPr sz="1800"/>
          </a:p>
          <a:p>
            <a:pPr marL="0" lvl="0" indent="0" algn="l" rtl="0">
              <a:spcBef>
                <a:spcPts val="0"/>
              </a:spcBef>
              <a:spcAft>
                <a:spcPts val="0"/>
              </a:spcAft>
              <a:buNone/>
            </a:pPr>
            <a:endParaRPr sz="1800"/>
          </a:p>
          <a:p>
            <a:pPr marL="457200" lvl="0" indent="0" algn="l" rtl="0">
              <a:spcBef>
                <a:spcPts val="750"/>
              </a:spcBef>
              <a:spcAft>
                <a:spcPts val="0"/>
              </a:spcAft>
              <a:buNone/>
            </a:pPr>
            <a:endParaRPr sz="1800" b="0"/>
          </a:p>
          <a:p>
            <a:pPr marL="457200" lvl="0" indent="0" algn="l" rtl="0">
              <a:spcBef>
                <a:spcPts val="75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3350</Words>
  <Application>Microsoft Office PowerPoint</Application>
  <PresentationFormat>On-screen Show (16:9)</PresentationFormat>
  <Paragraphs>270</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Garamond</vt:lpstr>
      <vt:lpstr>Arial</vt:lpstr>
      <vt:lpstr>Calibri</vt:lpstr>
      <vt:lpstr>Tahoma</vt:lpstr>
      <vt:lpstr>Lato</vt:lpstr>
      <vt:lpstr>Office Theme</vt:lpstr>
      <vt:lpstr>Office Theme</vt:lpstr>
      <vt:lpstr>PowerPoint Presentation</vt:lpstr>
      <vt:lpstr>Director Updates</vt:lpstr>
      <vt:lpstr>Assessment Updates </vt:lpstr>
      <vt:lpstr>ACCESS for ELLs</vt:lpstr>
      <vt:lpstr>ACCESS for 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How to Place Orders for the  Emergency Test 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Readiness Reimbursements</vt:lpstr>
      <vt:lpstr>Reading Readiness: Additional Information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Zellmer, Lauren L.   DPI</dc:creator>
  <cp:lastModifiedBy>Zellmer, Lauren L.   DPI</cp:lastModifiedBy>
  <cp:revision>16</cp:revision>
  <dcterms:modified xsi:type="dcterms:W3CDTF">2020-03-13T21:30:06Z</dcterms:modified>
</cp:coreProperties>
</file>