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7010400" cy="9296400"/>
  <p:embeddedFontLst>
    <p:embeddedFont>
      <p:font typeface="Calibri" panose="020F0502020204030204" pitchFamily="34" charset="0"/>
      <p:regular r:id="rId37"/>
      <p:bold r:id="rId38"/>
      <p:italic r:id="rId39"/>
      <p:boldItalic r:id="rId40"/>
    </p:embeddedFont>
    <p:embeddedFont>
      <p:font typeface="Garamond" panose="02020404030301010803" pitchFamily="18" charset="0"/>
      <p:regular r:id="rId41"/>
      <p:bold r:id="rId42"/>
      <p:italic r:id="rId43"/>
      <p:boldItalic r:id="rId44"/>
    </p:embeddedFont>
    <p:embeddedFont>
      <p:font typeface="Lato" panose="020F0502020204030203" pitchFamily="34" charset="0"/>
      <p:regular r:id="rId45"/>
      <p:bold r:id="rId46"/>
      <p:italic r:id="rId47"/>
      <p:boldItalic r:id="rId48"/>
    </p:embeddedFont>
    <p:embeddedFont>
      <p:font typeface="Tahoma" panose="020B060403050404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8F8320-E121-4CEC-BE84-698DC11EF6FA}">
  <a:tblStyle styleId="{EF8F8320-E121-4CEC-BE84-698DC11EF6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39" cy="464819"/>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7" y="0"/>
            <a:ext cx="3037839" cy="464819"/>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39" y="4415789"/>
            <a:ext cx="5608319" cy="4183379"/>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39" cy="464819"/>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7" y="8829967"/>
            <a:ext cx="3037839" cy="464819"/>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uccess.act.org/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act.org/content/dam/act/unsecured/documents/user-guide-test-accessibility-and-accommodations.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pi.wi.gov/assessment/act/training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pi.wi.gov/assessment/act/aspire/training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pi.wi.gov/strategic-assessment/cycles-assessment/formative/resources-parent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pi.wi.gov/strategic-assessment/formative-assessment-resources-students-disabilitie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IE_Assessments_Flyer_YE_Version.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4: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Font typeface="Calibri"/>
              <a:buNone/>
            </a:pPr>
            <a:r>
              <a:rPr lang="en-US"/>
              <a:t>Thank you for joining our Office Hours Webinar. Recently, DPI has transitioned to Microsoft Teams and will be using this software moving forward for webinars and meetings. Today, our assessment team will share timely assessment updates and new resources. Please contact them with any specific assessment related questions. At this time, Viji, the Director of the Office of Educational Accountability will share an update. </a:t>
            </a:r>
            <a:endParaRPr sz="1200" b="0" i="0" u="none" strike="noStrike" cap="none">
              <a:solidFill>
                <a:schemeClr val="dk1"/>
              </a:solidFill>
              <a:latin typeface="Calibri"/>
              <a:ea typeface="Calibri"/>
              <a:cs typeface="Calibri"/>
              <a:sym typeface="Calibri"/>
            </a:endParaRPr>
          </a:p>
        </p:txBody>
      </p:sp>
      <p:sp>
        <p:nvSpPr>
          <p:cNvPr id="62" name="Google Shape;62;p4:notes"/>
          <p:cNvSpPr txBox="1">
            <a:spLocks noGrp="1"/>
          </p:cNvSpPr>
          <p:nvPr>
            <p:ph type="sldNum" idx="12"/>
          </p:nvPr>
        </p:nvSpPr>
        <p:spPr>
          <a:xfrm>
            <a:off x="3970937" y="8829967"/>
            <a:ext cx="3037839" cy="464819"/>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36018cb9b_0_15: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36018cb9b_0_15: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Here is a list of planned modules that are or will be updated this year. I encourage you to share these modules with educators as a way to help improve instruction for our students.</a:t>
            </a:r>
            <a:endParaRPr sz="1100">
              <a:latin typeface="Lato"/>
              <a:ea typeface="Lato"/>
              <a:cs typeface="Lato"/>
              <a:sym typeface="Lato"/>
            </a:endParaRPr>
          </a:p>
        </p:txBody>
      </p:sp>
      <p:sp>
        <p:nvSpPr>
          <p:cNvPr id="129" name="Google Shape;129;g636018cb9b_0_15: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3f9402361_4_0: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3f9402361_4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The 2020-21 Accessibility Guide became available on the Forward Exam Accommodations and Supports webpage in August this year.  There were no changes to the accessibility options for the Forward Exam for this upcoming year.  Please be sure that all staff are aware of the guide and know where to locate the guide when needed for completing and updating  IEPs and I-7 forms this fall.  </a:t>
            </a:r>
            <a:endParaRPr sz="1100">
              <a:latin typeface="Lato"/>
              <a:ea typeface="Lato"/>
              <a:cs typeface="Lato"/>
              <a:sym typeface="Lato"/>
            </a:endParaRPr>
          </a:p>
        </p:txBody>
      </p:sp>
      <p:sp>
        <p:nvSpPr>
          <p:cNvPr id="136" name="Google Shape;136;g93f9402361_4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3f9402361_4_57: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3f9402361_4_57: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The Forward Exam calendar webpage has been updated with key dates for the upcoming 2021 administration. If there are any changes to dates, we will make sure to post these on this webpage.</a:t>
            </a:r>
            <a:endParaRPr sz="1100">
              <a:latin typeface="Lato"/>
              <a:ea typeface="Lato"/>
              <a:cs typeface="Lato"/>
              <a:sym typeface="Lato"/>
            </a:endParaRPr>
          </a:p>
        </p:txBody>
      </p:sp>
      <p:sp>
        <p:nvSpPr>
          <p:cNvPr id="144" name="Google Shape;144;g93f9402361_4_57: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3f9402361_4_113: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3f9402361_4_113: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a:latin typeface="Lato"/>
                <a:ea typeface="Lato"/>
                <a:cs typeface="Lato"/>
                <a:sym typeface="Lato"/>
              </a:rPr>
              <a:t>It is important to verify early in the school year that the district’s testing devices meet the minimum system requirements for testing next spring. This information is provided by the Forward Exam test vendor, Data Recognition Corporation (DRC) and is available as a link on the Forward Exam Technology Requirements and Resources webpage. In addition, DRC has released a technology bulletin with information about what is new and changing for the upcoming 2020-21 administration. This bulletin is also available on the Forward Exam Technology Requirements webpage. </a:t>
            </a: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a:p>
        </p:txBody>
      </p:sp>
      <p:sp>
        <p:nvSpPr>
          <p:cNvPr id="151" name="Google Shape;151;g93f9402361_4_113: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3f9402361_4_169: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3f9402361_4_169: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Clr>
                <a:schemeClr val="dk1"/>
              </a:buClr>
              <a:buSzPts val="1100"/>
              <a:buFont typeface="Arial"/>
              <a:buNone/>
            </a:pPr>
            <a:r>
              <a:rPr lang="en-US" sz="1100">
                <a:highlight>
                  <a:schemeClr val="lt1"/>
                </a:highlight>
                <a:latin typeface="Lato"/>
                <a:ea typeface="Lato"/>
                <a:cs typeface="Lato"/>
                <a:sym typeface="Lato"/>
              </a:rPr>
              <a:t>Last year DRC made some updates to their data management portal and rebranded it, so what used to be referred to as eDIRECT is now called the DRC INSIGHT Portal. Next month we will provide DRC with an updated list of District Assessment Coordinators and DRC will assign permissions to the DACs to access the 2021 administration in the portal. To ensure we have an up-to-date DAC list, please submit your district’s annual DAC and DTC update forms by September 30. Once DACs have access to the 2021 administration in the portal, they need to assign permissions to other users and remove permissions for individuals who are no longer employed by the district or no longer need access to the portal. DACs should not be mass assigning permissions to all staff. </a:t>
            </a:r>
            <a:endParaRPr sz="1100">
              <a:latin typeface="Lato"/>
              <a:ea typeface="Lato"/>
              <a:cs typeface="Lato"/>
              <a:sym typeface="Lato"/>
            </a:endParaRPr>
          </a:p>
        </p:txBody>
      </p:sp>
      <p:sp>
        <p:nvSpPr>
          <p:cNvPr id="158" name="Google Shape;158;g93f9402361_4_169: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287f2587a_7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287f2587a_7_3: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100">
                <a:latin typeface="Lato"/>
                <a:ea typeface="Lato"/>
                <a:cs typeface="Lato"/>
                <a:sym typeface="Lato"/>
              </a:rPr>
              <a:t>Online Testing </a:t>
            </a:r>
            <a:endParaRPr sz="1100">
              <a:latin typeface="Lato"/>
              <a:ea typeface="Lato"/>
              <a:cs typeface="Lato"/>
              <a:sym typeface="Lato"/>
            </a:endParaRPr>
          </a:p>
          <a:p>
            <a:pPr marL="0" lvl="0" indent="0" algn="l" rtl="0">
              <a:spcBef>
                <a:spcPts val="750"/>
              </a:spcBef>
              <a:spcAft>
                <a:spcPts val="0"/>
              </a:spcAft>
              <a:buNone/>
            </a:pPr>
            <a:r>
              <a:rPr lang="en-US" sz="1100">
                <a:latin typeface="Lato"/>
                <a:ea typeface="Lato"/>
                <a:cs typeface="Lato"/>
                <a:sym typeface="Lato"/>
              </a:rPr>
              <a:t>TAA Migration into Success.ACT.org </a:t>
            </a:r>
            <a:endParaRPr sz="1100">
              <a:latin typeface="Lato"/>
              <a:ea typeface="Lato"/>
              <a:cs typeface="Lato"/>
              <a:sym typeface="Lato"/>
            </a:endParaRPr>
          </a:p>
          <a:p>
            <a:pPr marL="0" lvl="0" indent="0" algn="l" rtl="0">
              <a:spcBef>
                <a:spcPts val="750"/>
              </a:spcBef>
              <a:spcAft>
                <a:spcPts val="0"/>
              </a:spcAft>
              <a:buNone/>
            </a:pPr>
            <a:r>
              <a:rPr lang="en-US">
                <a:latin typeface="Lato"/>
                <a:ea typeface="Lato"/>
                <a:cs typeface="Lato"/>
                <a:sym typeface="Lato"/>
              </a:rPr>
              <a:t>MyACT.org</a:t>
            </a:r>
            <a:endParaRPr>
              <a:latin typeface="Lato"/>
              <a:ea typeface="Lato"/>
              <a:cs typeface="Lato"/>
              <a:sym typeface="Lato"/>
            </a:endParaRPr>
          </a:p>
          <a:p>
            <a:pPr marL="0" lvl="0" indent="0" algn="l" rtl="0">
              <a:spcBef>
                <a:spcPts val="750"/>
              </a:spcBef>
              <a:spcAft>
                <a:spcPts val="0"/>
              </a:spcAft>
              <a:buNone/>
            </a:pPr>
            <a:endParaRPr>
              <a:latin typeface="Lato"/>
              <a:ea typeface="Lato"/>
              <a:cs typeface="Lato"/>
              <a:sym typeface="Lato"/>
            </a:endParaRPr>
          </a:p>
        </p:txBody>
      </p:sp>
      <p:sp>
        <p:nvSpPr>
          <p:cNvPr id="165" name="Google Shape;165;g9287f2587a_7_3: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0f54ab571_9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80f54ab571_9_0: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sz="1100">
                <a:solidFill>
                  <a:schemeClr val="dk1"/>
                </a:solidFill>
                <a:latin typeface="Lato"/>
                <a:ea typeface="Lato"/>
                <a:cs typeface="Lato"/>
                <a:sym typeface="Lato"/>
              </a:rPr>
              <a:t>All spring 2021 ACT with writing dates for 11th grade students, including online testing dates, are listed on screen. Schools may use all three test windows to provide opportunities for  students to test, however, </a:t>
            </a:r>
            <a:r>
              <a:rPr lang="en-US" sz="1100" b="1">
                <a:solidFill>
                  <a:schemeClr val="dk1"/>
                </a:solidFill>
                <a:latin typeface="Lato"/>
                <a:ea typeface="Lato"/>
                <a:cs typeface="Lato"/>
                <a:sym typeface="Lato"/>
              </a:rPr>
              <a:t>DPI strongly encourages</a:t>
            </a:r>
            <a:r>
              <a:rPr lang="en-US" sz="1100">
                <a:solidFill>
                  <a:schemeClr val="dk1"/>
                </a:solidFill>
                <a:latin typeface="Lato"/>
                <a:ea typeface="Lato"/>
                <a:cs typeface="Lato"/>
                <a:sym typeface="Lato"/>
              </a:rPr>
              <a:t> </a:t>
            </a:r>
            <a:r>
              <a:rPr lang="en-US" sz="1100" b="1">
                <a:solidFill>
                  <a:schemeClr val="dk1"/>
                </a:solidFill>
                <a:latin typeface="Lato"/>
                <a:ea typeface="Lato"/>
                <a:cs typeface="Lato"/>
                <a:sym typeface="Lato"/>
              </a:rPr>
              <a:t>districts to test in Test Window 1, if possible.</a:t>
            </a:r>
            <a:r>
              <a:rPr lang="en-US" sz="1100">
                <a:solidFill>
                  <a:schemeClr val="dk1"/>
                </a:solidFill>
                <a:latin typeface="Lato"/>
                <a:ea typeface="Lato"/>
                <a:cs typeface="Lato"/>
                <a:sym typeface="Lato"/>
              </a:rPr>
              <a:t> This allows the use of Test Windows 2 and 3 to be used for make-up testing. Testing is available on weekdays only.  There is a link to online schedule and printable schedule: https://dpi.wi.gov/assessment/act/calendar.</a:t>
            </a:r>
            <a:endParaRPr sz="1100">
              <a:solidFill>
                <a:schemeClr val="dk1"/>
              </a:solidFill>
              <a:latin typeface="Lato"/>
              <a:ea typeface="Lato"/>
              <a:cs typeface="Lato"/>
              <a:sym typeface="Lato"/>
            </a:endParaRPr>
          </a:p>
          <a:p>
            <a:pPr marL="0" lvl="0" indent="0" algn="l" rtl="0">
              <a:spcBef>
                <a:spcPts val="0"/>
              </a:spcBef>
              <a:spcAft>
                <a:spcPts val="0"/>
              </a:spcAft>
              <a:buSzPts val="1400"/>
              <a:buNone/>
            </a:pPr>
            <a:endParaRPr sz="1100">
              <a:solidFill>
                <a:schemeClr val="dk1"/>
              </a:solidFill>
              <a:latin typeface="Lato"/>
              <a:ea typeface="Lato"/>
              <a:cs typeface="Lato"/>
              <a:sym typeface="Lato"/>
            </a:endParaRPr>
          </a:p>
          <a:p>
            <a:pPr marL="0" lvl="0" indent="0" algn="l" rtl="0">
              <a:spcBef>
                <a:spcPts val="0"/>
              </a:spcBef>
              <a:spcAft>
                <a:spcPts val="0"/>
              </a:spcAft>
              <a:buClr>
                <a:schemeClr val="dk1"/>
              </a:buClr>
              <a:buSzPts val="1400"/>
              <a:buFont typeface="Arial"/>
              <a:buNone/>
            </a:pPr>
            <a:r>
              <a:rPr lang="en-US" sz="1100">
                <a:solidFill>
                  <a:schemeClr val="dk1"/>
                </a:solidFill>
                <a:latin typeface="Lato"/>
                <a:ea typeface="Lato"/>
                <a:cs typeface="Lato"/>
                <a:sym typeface="Lato"/>
              </a:rPr>
              <a:t>Accommodations testing is available on Monday through Friday only during the windows indicated on the slide.</a:t>
            </a:r>
            <a:endParaRPr sz="1100">
              <a:latin typeface="Lato"/>
              <a:ea typeface="Lato"/>
              <a:cs typeface="Lato"/>
              <a:sym typeface="Lato"/>
            </a:endParaRPr>
          </a:p>
        </p:txBody>
      </p:sp>
      <p:sp>
        <p:nvSpPr>
          <p:cNvPr id="172" name="Google Shape;172;g80f54ab571_9_0: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0f54ab571_9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80f54ab571_9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750"/>
              </a:spcBef>
              <a:spcAft>
                <a:spcPts val="0"/>
              </a:spcAft>
              <a:buClr>
                <a:schemeClr val="dk1"/>
              </a:buClr>
              <a:buSzPts val="1100"/>
              <a:buFont typeface="Arial"/>
              <a:buNone/>
            </a:pPr>
            <a:r>
              <a:rPr lang="en-US" sz="1200">
                <a:solidFill>
                  <a:schemeClr val="dk1"/>
                </a:solidFill>
                <a:latin typeface="Lato"/>
                <a:ea typeface="Lato"/>
                <a:cs typeface="Lato"/>
                <a:sym typeface="Lato"/>
              </a:rPr>
              <a:t>New for 2021, DPI is offering districts the opportunity to administer ACT testing online.  Online testing is </a:t>
            </a:r>
            <a:r>
              <a:rPr lang="en-US" sz="1200" b="1" i="1" u="sng">
                <a:solidFill>
                  <a:schemeClr val="dk1"/>
                </a:solidFill>
                <a:latin typeface="Lato"/>
                <a:ea typeface="Lato"/>
                <a:cs typeface="Lato"/>
                <a:sym typeface="Lato"/>
              </a:rPr>
              <a:t>not</a:t>
            </a:r>
            <a:r>
              <a:rPr lang="en-US" sz="1200" b="1" u="sng">
                <a:solidFill>
                  <a:schemeClr val="dk1"/>
                </a:solidFill>
                <a:latin typeface="Lato"/>
                <a:ea typeface="Lato"/>
                <a:cs typeface="Lato"/>
                <a:sym typeface="Lato"/>
              </a:rPr>
              <a:t> </a:t>
            </a:r>
            <a:r>
              <a:rPr lang="en-US" sz="1200">
                <a:solidFill>
                  <a:schemeClr val="dk1"/>
                </a:solidFill>
                <a:latin typeface="Lato"/>
                <a:ea typeface="Lato"/>
                <a:cs typeface="Lato"/>
                <a:sym typeface="Lato"/>
              </a:rPr>
              <a:t>required and districts will have the choice to administer the ACT on paper, online or a combination of both paper and online</a:t>
            </a:r>
            <a:r>
              <a:rPr lang="en-US" sz="1200" b="1">
                <a:solidFill>
                  <a:schemeClr val="dk1"/>
                </a:solidFill>
                <a:latin typeface="Lato"/>
                <a:ea typeface="Lato"/>
                <a:cs typeface="Lato"/>
                <a:sym typeface="Lato"/>
              </a:rPr>
              <a:t>. </a:t>
            </a:r>
            <a:r>
              <a:rPr lang="en-US" sz="1200">
                <a:solidFill>
                  <a:schemeClr val="dk1"/>
                </a:solidFill>
                <a:latin typeface="Lato"/>
                <a:ea typeface="Lato"/>
                <a:cs typeface="Lato"/>
                <a:sym typeface="Lato"/>
              </a:rPr>
              <a:t> Online testing provides districts  an additional 15 test days, districts can split their testing population up over multiple days and online testing can be used as a make-up for students who missed paper testing.  </a:t>
            </a:r>
            <a:endParaRPr sz="120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400"/>
              <a:buFont typeface="Calibri"/>
              <a:buNone/>
            </a:pPr>
            <a:endParaRPr sz="1200">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287f2587a_7_9: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287f2587a_7_9: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The TAA system will open early this year on September 14, 2020. ACT migrated TAA into Success.ACT.org. For current TAA users who do not have an account set up at Success.ACT.org, you will need to set up an account to access TAA. </a:t>
            </a:r>
            <a:r>
              <a:rPr lang="en-US" sz="1100" b="1">
                <a:latin typeface="Lato"/>
                <a:ea typeface="Lato"/>
                <a:cs typeface="Lato"/>
                <a:sym typeface="Lato"/>
              </a:rPr>
              <a:t>When doing so, register with the same email address as TAA as this will migrate your account.  </a:t>
            </a:r>
            <a:r>
              <a:rPr lang="en-US" sz="1100">
                <a:latin typeface="Lato"/>
                <a:ea typeface="Lato"/>
                <a:cs typeface="Lato"/>
                <a:sym typeface="Lato"/>
              </a:rPr>
              <a:t>New TAA users will need to request access to TAA through their Success.ACT.org account.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Success.ACT.org: </a:t>
            </a:r>
            <a:r>
              <a:rPr lang="en-US" sz="1100" u="sng">
                <a:solidFill>
                  <a:schemeClr val="hlink"/>
                </a:solidFill>
                <a:latin typeface="Lato"/>
                <a:ea typeface="Lato"/>
                <a:cs typeface="Lato"/>
                <a:sym typeface="Lato"/>
                <a:hlinkClick r:id="rId3"/>
              </a:rPr>
              <a:t>https://success.act.org/s/</a:t>
            </a:r>
            <a:r>
              <a:rPr lang="en-US" sz="1100">
                <a:latin typeface="Lato"/>
                <a:ea typeface="Lato"/>
                <a:cs typeface="Lato"/>
                <a:sym typeface="Lato"/>
              </a:rPr>
              <a:t>.</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TAA User Guide: </a:t>
            </a:r>
            <a:r>
              <a:rPr lang="en-US" sz="1100" u="sng">
                <a:solidFill>
                  <a:schemeClr val="hlink"/>
                </a:solidFill>
                <a:latin typeface="Lato"/>
                <a:ea typeface="Lato"/>
                <a:cs typeface="Lato"/>
                <a:sym typeface="Lato"/>
                <a:hlinkClick r:id="rId4"/>
              </a:rPr>
              <a:t>https://www.act.org/content/dam/act/unsecured/documents/user-guide-test-accessibility-and-accommodations.pdf</a:t>
            </a:r>
            <a:r>
              <a:rPr lang="en-US" sz="1100">
                <a:latin typeface="Lato"/>
                <a:ea typeface="Lato"/>
                <a:cs typeface="Lato"/>
                <a:sym typeface="Lato"/>
              </a:rPr>
              <a:t>.</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sp>
        <p:nvSpPr>
          <p:cNvPr id="188" name="Google Shape;188;g9287f2587a_7_9: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287f2587a_7_15: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287f2587a_7_15: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PANext is the administrative portal/web system which school test coordinators and district assessment coordinators (DAC) use to manage data. School test coordinators will use PAnext to select the test participation dates, verify student information and order materials.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PANext Portal: https://testadmin.act.org/customer/index.action.</a:t>
            </a:r>
            <a:endParaRPr sz="1100">
              <a:latin typeface="Lato"/>
              <a:ea typeface="Lato"/>
              <a:cs typeface="Lato"/>
              <a:sym typeface="Lato"/>
            </a:endParaRPr>
          </a:p>
        </p:txBody>
      </p:sp>
      <p:sp>
        <p:nvSpPr>
          <p:cNvPr id="195" name="Google Shape;195;g9287f2587a_7_15: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23297ef6a_1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23297ef6a_1_8: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a:latin typeface="Lato"/>
                <a:ea typeface="Lato"/>
                <a:cs typeface="Lato"/>
                <a:sym typeface="Lato"/>
              </a:rPr>
              <a:t>Thanks for joining us for the first OEA Office Hours Webinar of the 2020-21 school year. As we move into the 2020-21 school year, we understand districts are navigating multiple learning platforms and student schedules, while ensuring student and staff safety. We sincerely appreciate the continued hard work and dedication of our districts, schools, and educators as we begin this school year.</a:t>
            </a: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Our team has changed over the last few months. At the end of last school year, we shared news of some reorganization here at DPI, namely that the Offices of Student Assessment and Educational Accountability would merge into a unified Office of Educational Accountability (OEA) team. I remain in the role of OEA director, and am happy to share with you that Sam Bohrod started as the new Assistant Director position o</a:t>
            </a:r>
            <a:r>
              <a:rPr lang="en-US" sz="1100">
                <a:solidFill>
                  <a:srgbClr val="000000"/>
                </a:solidFill>
                <a:latin typeface="Lato"/>
                <a:ea typeface="Lato"/>
                <a:cs typeface="Lato"/>
                <a:sym typeface="Lato"/>
              </a:rPr>
              <a:t>n August 3rd. Sam will support accountability and data-related work for the team. He has worked as a policy consultant in OEA for over five years and brings not only a wealth of knowledge about both state and federal accountability, but also a passion for equity, into his work. Please join us in welcoming Sam into his new role. As a reminder, we are happy to retain our current assistant director, Phil Olsen, who will continue to support assessment-related work.</a:t>
            </a:r>
            <a:endParaRPr sz="1100">
              <a:solidFill>
                <a:srgbClr val="000000"/>
              </a:solidFill>
              <a:latin typeface="Lato"/>
              <a:ea typeface="Lato"/>
              <a:cs typeface="Lato"/>
              <a:sym typeface="Lato"/>
            </a:endParaRPr>
          </a:p>
          <a:p>
            <a:pPr marL="0" lvl="0" indent="0" algn="l" rtl="0">
              <a:spcBef>
                <a:spcPts val="0"/>
              </a:spcBef>
              <a:spcAft>
                <a:spcPts val="0"/>
              </a:spcAft>
              <a:buNone/>
            </a:pPr>
            <a:endParaRPr sz="1100">
              <a:solidFill>
                <a:srgbClr val="000000"/>
              </a:solidFill>
              <a:latin typeface="Lato"/>
              <a:ea typeface="Lato"/>
              <a:cs typeface="Lato"/>
              <a:sym typeface="Lato"/>
            </a:endParaRPr>
          </a:p>
          <a:p>
            <a:pPr marL="0" lvl="0" indent="0" algn="l" rtl="0">
              <a:spcBef>
                <a:spcPts val="0"/>
              </a:spcBef>
              <a:spcAft>
                <a:spcPts val="0"/>
              </a:spcAft>
              <a:buNone/>
            </a:pPr>
            <a:endParaRPr/>
          </a:p>
        </p:txBody>
      </p:sp>
      <p:sp>
        <p:nvSpPr>
          <p:cNvPr id="70" name="Google Shape;70;g923297ef6a_1_8: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0f54ab571_9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80f54ab571_9_22: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1" indent="0" algn="l" rtl="0">
              <a:lnSpc>
                <a:spcPct val="100000"/>
              </a:lnSpc>
              <a:spcBef>
                <a:spcPts val="0"/>
              </a:spcBef>
              <a:spcAft>
                <a:spcPts val="0"/>
              </a:spcAft>
              <a:buClr>
                <a:schemeClr val="dk1"/>
              </a:buClr>
              <a:buSzPts val="1600"/>
              <a:buFont typeface="Arial"/>
              <a:buNone/>
            </a:pPr>
            <a:r>
              <a:rPr lang="en-US" sz="1100">
                <a:solidFill>
                  <a:schemeClr val="dk1"/>
                </a:solidFill>
                <a:latin typeface="Lato"/>
                <a:ea typeface="Lato"/>
                <a:cs typeface="Lato"/>
                <a:sym typeface="Lato"/>
              </a:rPr>
              <a:t>Important ACT Dates (Sep-Nov):</a:t>
            </a:r>
            <a:endParaRPr sz="1100">
              <a:solidFill>
                <a:schemeClr val="dk1"/>
              </a:solidFill>
              <a:latin typeface="Lato"/>
              <a:ea typeface="Lato"/>
              <a:cs typeface="Lato"/>
              <a:sym typeface="Lato"/>
            </a:endParaRPr>
          </a:p>
          <a:p>
            <a:pPr marL="457200" lvl="0" indent="-298450" algn="l" rtl="0">
              <a:lnSpc>
                <a:spcPct val="100000"/>
              </a:lnSpc>
              <a:spcBef>
                <a:spcPts val="0"/>
              </a:spcBef>
              <a:spcAft>
                <a:spcPts val="0"/>
              </a:spcAft>
              <a:buClr>
                <a:schemeClr val="dk1"/>
              </a:buClr>
              <a:buSzPts val="1100"/>
              <a:buFont typeface="Lato"/>
              <a:buChar char="●"/>
            </a:pPr>
            <a:r>
              <a:rPr lang="en-US" sz="1100">
                <a:solidFill>
                  <a:schemeClr val="dk1"/>
                </a:solidFill>
                <a:latin typeface="Lato"/>
                <a:ea typeface="Lato"/>
                <a:cs typeface="Lato"/>
                <a:sym typeface="Lato"/>
              </a:rPr>
              <a:t>September 14 - ACT Test Accessibility and Accommodations (TAA) system open</a:t>
            </a:r>
            <a:endParaRPr sz="1100">
              <a:solidFill>
                <a:schemeClr val="dk1"/>
              </a:solidFill>
              <a:latin typeface="Lato"/>
              <a:ea typeface="Lato"/>
              <a:cs typeface="Lato"/>
              <a:sym typeface="Lato"/>
            </a:endParaRPr>
          </a:p>
          <a:p>
            <a:pPr marL="457200" lvl="0" indent="-298450" algn="l" rtl="0">
              <a:lnSpc>
                <a:spcPct val="100000"/>
              </a:lnSpc>
              <a:spcBef>
                <a:spcPts val="0"/>
              </a:spcBef>
              <a:spcAft>
                <a:spcPts val="0"/>
              </a:spcAft>
              <a:buClr>
                <a:schemeClr val="dk1"/>
              </a:buClr>
              <a:buSzPts val="1100"/>
              <a:buFont typeface="Lato"/>
              <a:buChar char="●"/>
            </a:pPr>
            <a:r>
              <a:rPr lang="en-US" sz="1100">
                <a:solidFill>
                  <a:schemeClr val="dk1"/>
                </a:solidFill>
                <a:latin typeface="Lato"/>
                <a:ea typeface="Lato"/>
                <a:cs typeface="Lato"/>
                <a:sym typeface="Lato"/>
              </a:rPr>
              <a:t>November 2 - ACT PANext Test Administration portal opens</a:t>
            </a:r>
            <a:endParaRPr sz="1100">
              <a:solidFill>
                <a:schemeClr val="dk1"/>
              </a:solidFill>
              <a:latin typeface="Lato"/>
              <a:ea typeface="Lato"/>
              <a:cs typeface="Lato"/>
              <a:sym typeface="Lato"/>
            </a:endParaRPr>
          </a:p>
          <a:p>
            <a:pPr marL="457200" lvl="0" indent="-298450" algn="l" rtl="0">
              <a:lnSpc>
                <a:spcPct val="100000"/>
              </a:lnSpc>
              <a:spcBef>
                <a:spcPts val="0"/>
              </a:spcBef>
              <a:spcAft>
                <a:spcPts val="0"/>
              </a:spcAft>
              <a:buClr>
                <a:schemeClr val="dk1"/>
              </a:buClr>
              <a:buSzPts val="1100"/>
              <a:buFont typeface="Lato"/>
              <a:buChar char="●"/>
            </a:pPr>
            <a:r>
              <a:rPr lang="en-US" sz="1100">
                <a:solidFill>
                  <a:schemeClr val="dk1"/>
                </a:solidFill>
                <a:latin typeface="Lato"/>
                <a:ea typeface="Lato"/>
                <a:cs typeface="Lato"/>
                <a:sym typeface="Lato"/>
              </a:rPr>
              <a:t>November 27 - ACT Deadline for schools to verify shipping address in PANext</a:t>
            </a:r>
            <a:endParaRPr sz="1100">
              <a:solidFill>
                <a:schemeClr val="dk1"/>
              </a:solidFill>
              <a:latin typeface="Lato"/>
              <a:ea typeface="Lato"/>
              <a:cs typeface="Lato"/>
              <a:sym typeface="Lato"/>
            </a:endParaRPr>
          </a:p>
          <a:p>
            <a:pPr marL="0" lvl="1" indent="0" algn="l" rtl="0">
              <a:lnSpc>
                <a:spcPct val="100000"/>
              </a:lnSpc>
              <a:spcBef>
                <a:spcPts val="0"/>
              </a:spcBef>
              <a:spcAft>
                <a:spcPts val="0"/>
              </a:spcAft>
              <a:buClr>
                <a:schemeClr val="dk1"/>
              </a:buClr>
              <a:buSzPts val="1600"/>
              <a:buFont typeface="Arial"/>
              <a:buNone/>
            </a:pPr>
            <a:endParaRPr sz="1200">
              <a:solidFill>
                <a:schemeClr val="dk1"/>
              </a:solidFill>
              <a:latin typeface="Lato"/>
              <a:ea typeface="Lato"/>
              <a:cs typeface="Lato"/>
              <a:sym typeface="Lato"/>
            </a:endParaRPr>
          </a:p>
          <a:p>
            <a:pPr marL="0" lvl="1" indent="0" algn="l" rtl="0">
              <a:lnSpc>
                <a:spcPct val="100000"/>
              </a:lnSpc>
              <a:spcBef>
                <a:spcPts val="0"/>
              </a:spcBef>
              <a:spcAft>
                <a:spcPts val="0"/>
              </a:spcAft>
              <a:buClr>
                <a:schemeClr val="dk1"/>
              </a:buClr>
              <a:buSzPts val="1600"/>
              <a:buFont typeface="Arial"/>
              <a:buNone/>
            </a:pPr>
            <a:r>
              <a:rPr lang="en-US" sz="1100">
                <a:solidFill>
                  <a:schemeClr val="dk1"/>
                </a:solidFill>
                <a:latin typeface="Lato"/>
                <a:ea typeface="Lato"/>
                <a:cs typeface="Lato"/>
                <a:sym typeface="Lato"/>
              </a:rPr>
              <a:t>Additional resources, including all assessment manuals and training opportunities, will be updated and posted to the state ACT website (http://www.act.org/content/act/en/products-and-services/state-and-district-solutions/wisconsin.html) and corresponding ACT webpages on DPI’s website (https://dpi.wi.gov/assessment/act/high-school-assessments).</a:t>
            </a:r>
            <a:r>
              <a:rPr lang="en-US" sz="1200">
                <a:solidFill>
                  <a:schemeClr val="dk1"/>
                </a:solidFill>
                <a:latin typeface="Lato"/>
                <a:ea typeface="Lato"/>
                <a:cs typeface="Lato"/>
                <a:sym typeface="Lato"/>
              </a:rPr>
              <a:t> </a:t>
            </a:r>
            <a:endParaRPr sz="1200">
              <a:solidFill>
                <a:schemeClr val="dk1"/>
              </a:solidFill>
              <a:latin typeface="Lato"/>
              <a:ea typeface="Lato"/>
              <a:cs typeface="Lato"/>
              <a:sym typeface="Lato"/>
            </a:endParaRPr>
          </a:p>
          <a:p>
            <a:pPr marL="0" lvl="1" indent="0" algn="l" rtl="0">
              <a:lnSpc>
                <a:spcPct val="100000"/>
              </a:lnSpc>
              <a:spcBef>
                <a:spcPts val="0"/>
              </a:spcBef>
              <a:spcAft>
                <a:spcPts val="0"/>
              </a:spcAft>
              <a:buClr>
                <a:schemeClr val="dk1"/>
              </a:buClr>
              <a:buSzPts val="1600"/>
              <a:buFont typeface="Arial"/>
              <a:buNone/>
            </a:pPr>
            <a:endParaRPr sz="1200">
              <a:solidFill>
                <a:schemeClr val="dk1"/>
              </a:solidFill>
              <a:latin typeface="Lato"/>
              <a:ea typeface="Lato"/>
              <a:cs typeface="Lato"/>
              <a:sym typeface="Lato"/>
            </a:endParaRPr>
          </a:p>
          <a:p>
            <a:pPr marL="412750" lvl="1" indent="-285750" algn="l" rtl="0">
              <a:lnSpc>
                <a:spcPct val="100000"/>
              </a:lnSpc>
              <a:spcBef>
                <a:spcPts val="0"/>
              </a:spcBef>
              <a:spcAft>
                <a:spcPts val="0"/>
              </a:spcAft>
              <a:buSzPts val="1600"/>
              <a:buNone/>
            </a:pPr>
            <a:r>
              <a:rPr lang="en-US" sz="1200">
                <a:solidFill>
                  <a:schemeClr val="dk1"/>
                </a:solidFill>
                <a:latin typeface="Lato"/>
                <a:ea typeface="Lato"/>
                <a:cs typeface="Lato"/>
                <a:sym typeface="Lato"/>
              </a:rPr>
              <a:t>												</a:t>
            </a:r>
            <a:endParaRPr sz="1200">
              <a:latin typeface="Lato"/>
              <a:ea typeface="Lato"/>
              <a:cs typeface="Lato"/>
              <a:sym typeface="Lato"/>
            </a:endParaRPr>
          </a:p>
        </p:txBody>
      </p:sp>
      <p:sp>
        <p:nvSpPr>
          <p:cNvPr id="202" name="Google Shape;202;g80f54ab571_9_22: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3f9402361_1_7: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3f9402361_1_7: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DPI and ACT will provide four (4) webinar based training opportunities for the 2021 ACT assessment. One accommodations webinar, two test administration webinars and one online testing site readiness training.  Registration links will be available in the near future and posted to the DPI ACT Trainings webpage.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DPI ACT Trainings webpage: </a:t>
            </a:r>
            <a:r>
              <a:rPr lang="en-US" sz="1100" u="sng">
                <a:solidFill>
                  <a:schemeClr val="hlink"/>
                </a:solidFill>
                <a:latin typeface="Lato"/>
                <a:ea typeface="Lato"/>
                <a:cs typeface="Lato"/>
                <a:sym typeface="Lato"/>
                <a:hlinkClick r:id="rId3"/>
              </a:rPr>
              <a:t>https://dpi.wi.gov/assessment/act/trainings</a:t>
            </a:r>
            <a:r>
              <a:rPr lang="en-US" sz="1100">
                <a:latin typeface="Lato"/>
                <a:ea typeface="Lato"/>
                <a:cs typeface="Lato"/>
                <a:sym typeface="Lato"/>
              </a:rPr>
              <a:t>.</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sp>
        <p:nvSpPr>
          <p:cNvPr id="210" name="Google Shape;210;g93f9402361_1_7: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0f54ab571_9_3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0f54ab571_9_30: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SzPts val="1400"/>
              <a:buNone/>
            </a:pPr>
            <a:r>
              <a:rPr lang="en-US" sz="1100">
                <a:latin typeface="Lato"/>
                <a:ea typeface="Lato"/>
                <a:cs typeface="Lato"/>
                <a:sym typeface="Lato"/>
              </a:rPr>
              <a:t>The testing window for ACT Aspire will be from April 5 - May 5, 2021 for 9th and 10th grade students.</a:t>
            </a:r>
            <a:endParaRPr sz="1100">
              <a:latin typeface="Lato"/>
              <a:ea typeface="Lato"/>
              <a:cs typeface="Lato"/>
              <a:sym typeface="Lato"/>
            </a:endParaRPr>
          </a:p>
        </p:txBody>
      </p:sp>
      <p:sp>
        <p:nvSpPr>
          <p:cNvPr id="217" name="Google Shape;217;g80f54ab571_9_30: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0f54ab571_9_3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0f54ab571_9_36:notes"/>
          <p:cNvSpPr txBox="1">
            <a:spLocks noGrp="1"/>
          </p:cNvSpPr>
          <p:nvPr>
            <p:ph type="body" idx="1"/>
          </p:nvPr>
        </p:nvSpPr>
        <p:spPr>
          <a:xfrm>
            <a:off x="701039" y="4415789"/>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100">
                <a:solidFill>
                  <a:schemeClr val="dk1"/>
                </a:solidFill>
                <a:latin typeface="Lato"/>
                <a:ea typeface="Lato"/>
                <a:cs typeface="Lato"/>
                <a:sym typeface="Lato"/>
              </a:rPr>
              <a:t>PAnext will be the administrative platform for the 2021 ACT Aspire. </a:t>
            </a:r>
            <a:endParaRPr sz="1100">
              <a:solidFill>
                <a:schemeClr val="dk1"/>
              </a:solidFill>
              <a:latin typeface="Lato"/>
              <a:ea typeface="Lato"/>
              <a:cs typeface="Lato"/>
              <a:sym typeface="Lato"/>
            </a:endParaRPr>
          </a:p>
          <a:p>
            <a:pPr marL="0" lvl="0" indent="0" algn="l" rtl="0">
              <a:lnSpc>
                <a:spcPct val="100000"/>
              </a:lnSpc>
              <a:spcBef>
                <a:spcPts val="750"/>
              </a:spcBef>
              <a:spcAft>
                <a:spcPts val="0"/>
              </a:spcAft>
              <a:buNone/>
            </a:pPr>
            <a:r>
              <a:rPr lang="en-US" sz="1100">
                <a:solidFill>
                  <a:schemeClr val="dk1"/>
                </a:solidFill>
                <a:latin typeface="Lato"/>
                <a:ea typeface="Lato"/>
                <a:cs typeface="Lato"/>
                <a:sym typeface="Lato"/>
              </a:rPr>
              <a:t>Aspire PAnext will be available January 21, 2020. </a:t>
            </a:r>
            <a:endParaRPr sz="1100">
              <a:solidFill>
                <a:schemeClr val="dk1"/>
              </a:solidFill>
              <a:latin typeface="Lato"/>
              <a:ea typeface="Lato"/>
              <a:cs typeface="Lato"/>
              <a:sym typeface="Lato"/>
            </a:endParaRPr>
          </a:p>
          <a:p>
            <a:pPr marL="457200" lvl="0" indent="0" algn="l" rtl="0">
              <a:lnSpc>
                <a:spcPct val="100000"/>
              </a:lnSpc>
              <a:spcBef>
                <a:spcPts val="375"/>
              </a:spcBef>
              <a:spcAft>
                <a:spcPts val="0"/>
              </a:spcAft>
              <a:buNone/>
            </a:pPr>
            <a:r>
              <a:rPr lang="en-US" sz="1100">
                <a:solidFill>
                  <a:schemeClr val="dk1"/>
                </a:solidFill>
                <a:latin typeface="Lato"/>
                <a:ea typeface="Lato"/>
                <a:cs typeface="Lato"/>
                <a:sym typeface="Lato"/>
              </a:rPr>
              <a:t>DACs will receive instructions on how to give School Test Coordinators access</a:t>
            </a:r>
            <a:endParaRPr sz="1100">
              <a:solidFill>
                <a:schemeClr val="dk1"/>
              </a:solidFill>
              <a:latin typeface="Lato"/>
              <a:ea typeface="Lato"/>
              <a:cs typeface="Lato"/>
              <a:sym typeface="Lato"/>
            </a:endParaRPr>
          </a:p>
          <a:p>
            <a:pPr marL="0" lvl="0" indent="0" algn="l" rtl="0">
              <a:lnSpc>
                <a:spcPct val="100000"/>
              </a:lnSpc>
              <a:spcBef>
                <a:spcPts val="750"/>
              </a:spcBef>
              <a:spcAft>
                <a:spcPts val="0"/>
              </a:spcAft>
              <a:buNone/>
            </a:pPr>
            <a:r>
              <a:rPr lang="en-US" sz="1100">
                <a:solidFill>
                  <a:schemeClr val="dk1"/>
                </a:solidFill>
                <a:latin typeface="Lato"/>
                <a:ea typeface="Lato"/>
                <a:cs typeface="Lato"/>
                <a:sym typeface="Lato"/>
              </a:rPr>
              <a:t>Additional information on Aspire testing will be available in the near future. </a:t>
            </a:r>
            <a:endParaRPr sz="1100">
              <a:solidFill>
                <a:schemeClr val="dk1"/>
              </a:solidFill>
              <a:latin typeface="Lato"/>
              <a:ea typeface="Lato"/>
              <a:cs typeface="Lato"/>
              <a:sym typeface="Lato"/>
            </a:endParaRPr>
          </a:p>
          <a:p>
            <a:pPr marL="0" lvl="0" indent="0" algn="l" rtl="0">
              <a:lnSpc>
                <a:spcPct val="100000"/>
              </a:lnSpc>
              <a:spcBef>
                <a:spcPts val="750"/>
              </a:spcBef>
              <a:spcAft>
                <a:spcPts val="0"/>
              </a:spcAft>
              <a:buNone/>
            </a:pPr>
            <a:r>
              <a:rPr lang="en-US" sz="1100">
                <a:solidFill>
                  <a:schemeClr val="dk1"/>
                </a:solidFill>
                <a:latin typeface="Lato"/>
                <a:ea typeface="Lato"/>
                <a:cs typeface="Lato"/>
                <a:sym typeface="Lato"/>
              </a:rPr>
              <a:t>Resources, manuals and training opportunities will be posted and available on: </a:t>
            </a:r>
            <a:endParaRPr sz="1100">
              <a:solidFill>
                <a:schemeClr val="dk1"/>
              </a:solidFill>
              <a:latin typeface="Lato"/>
              <a:ea typeface="Lato"/>
              <a:cs typeface="Lato"/>
              <a:sym typeface="Lato"/>
            </a:endParaRPr>
          </a:p>
          <a:p>
            <a:pPr marL="457200" lvl="0" indent="0" algn="l" rtl="0">
              <a:lnSpc>
                <a:spcPct val="100000"/>
              </a:lnSpc>
              <a:spcBef>
                <a:spcPts val="375"/>
              </a:spcBef>
              <a:spcAft>
                <a:spcPts val="0"/>
              </a:spcAft>
              <a:buNone/>
            </a:pPr>
            <a:r>
              <a:rPr lang="en-US" sz="1100">
                <a:solidFill>
                  <a:schemeClr val="dk1"/>
                </a:solidFill>
                <a:latin typeface="Lato"/>
                <a:ea typeface="Lato"/>
                <a:cs typeface="Lato"/>
                <a:sym typeface="Lato"/>
              </a:rPr>
              <a:t>State of Wisconsin ACT Website: http://www.act.org/content/act/en/products-and-services/state-and-district-solutions/wisconsin.html</a:t>
            </a:r>
            <a:endParaRPr sz="1100">
              <a:solidFill>
                <a:schemeClr val="dk1"/>
              </a:solidFill>
              <a:latin typeface="Lato"/>
              <a:ea typeface="Lato"/>
              <a:cs typeface="Lato"/>
              <a:sym typeface="Lato"/>
            </a:endParaRPr>
          </a:p>
          <a:p>
            <a:pPr marL="457200" lvl="0" indent="0" algn="l" rtl="0">
              <a:spcBef>
                <a:spcPts val="375"/>
              </a:spcBef>
              <a:spcAft>
                <a:spcPts val="0"/>
              </a:spcAft>
              <a:buNone/>
            </a:pPr>
            <a:r>
              <a:rPr lang="en-US" sz="1100">
                <a:solidFill>
                  <a:schemeClr val="dk1"/>
                </a:solidFill>
                <a:latin typeface="Lato"/>
                <a:ea typeface="Lato"/>
                <a:cs typeface="Lato"/>
                <a:sym typeface="Lato"/>
              </a:rPr>
              <a:t>DPI Aspire webpages:  https://dpi.wi.gov/assessment/act/aspire</a:t>
            </a:r>
            <a:endParaRPr sz="1100">
              <a:solidFill>
                <a:schemeClr val="dk1"/>
              </a:solidFill>
              <a:latin typeface="Lato"/>
              <a:ea typeface="Lato"/>
              <a:cs typeface="Lato"/>
              <a:sym typeface="Lato"/>
            </a:endParaRPr>
          </a:p>
        </p:txBody>
      </p:sp>
      <p:sp>
        <p:nvSpPr>
          <p:cNvPr id="224" name="Google Shape;224;g80f54ab571_9_36: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5d76c32e4_9_0: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5d76c32e4_9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DPI and ACT will provide four (4) webinar based training opportunities for the 2021 ACT assessment. One accommodations webinar, two test administration webinars and one online testing site readiness training.  Registration links will be available in the near future and posted to the DPI Aspire Trainings webpage.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DPI ACT Trainings webpage:</a:t>
            </a:r>
            <a:r>
              <a:rPr lang="en-US" sz="1100" u="sng">
                <a:solidFill>
                  <a:schemeClr val="hlink"/>
                </a:solidFill>
                <a:latin typeface="Lato"/>
                <a:ea typeface="Lato"/>
                <a:cs typeface="Lato"/>
                <a:sym typeface="Lato"/>
                <a:hlinkClick r:id="rId3"/>
              </a:rPr>
              <a:t>https://dpi.wi.gov/assessment/act/aspire/trainings</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sp>
        <p:nvSpPr>
          <p:cNvPr id="231" name="Google Shape;231;g95d76c32e4_9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287f2587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9287f2587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Lato"/>
                <a:ea typeface="Lato"/>
                <a:cs typeface="Lato"/>
                <a:sym typeface="Lato"/>
              </a:rPr>
              <a:t>The Reading Readiness requirements will remain in effect for the 2020-21 school year. Districts will be required to screen all 4-year-old kindergarten through 2nd grade students at least once during the year using a district determined screener.</a:t>
            </a:r>
            <a:endParaRPr sz="1100">
              <a:latin typeface="Lato"/>
              <a:ea typeface="Lato"/>
              <a:cs typeface="Lato"/>
              <a:sym typeface="Lato"/>
            </a:endParaRPr>
          </a:p>
          <a:p>
            <a:pPr marL="0" marR="0" lvl="0" indent="0" algn="l" rtl="0">
              <a:lnSpc>
                <a:spcPct val="115000"/>
              </a:lnSpc>
              <a:spcBef>
                <a:spcPts val="0"/>
              </a:spcBef>
              <a:spcAft>
                <a:spcPts val="0"/>
              </a:spcAft>
              <a:buClr>
                <a:schemeClr val="dk1"/>
              </a:buClr>
              <a:buFont typeface="Calibri"/>
              <a:buNone/>
            </a:pP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287f2587a_1_77: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287f2587a_1_77: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Districts are authorized to establish their own schedules for screening students. Most vendor-based screeners have established screening windows. Screening during the established window is the best option for ensuring that results are valid and reliable. For districts that are implementing online instruction, virtual screening is an option that is available. Districts should verify with the vendor the conditions upon which virtual screening may occur.</a:t>
            </a:r>
            <a:endParaRPr sz="1100">
              <a:latin typeface="Lato"/>
              <a:ea typeface="Lato"/>
              <a:cs typeface="Lato"/>
              <a:sym typeface="Lato"/>
            </a:endParaRPr>
          </a:p>
        </p:txBody>
      </p:sp>
      <p:sp>
        <p:nvSpPr>
          <p:cNvPr id="246" name="Google Shape;246;g9287f2587a_1_77: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287f2587a_1_83: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287f2587a_1_83: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It is recommended that classroom teachers administer the screening to each student as these individuals typically have received training and have the most experience with administering a screener. Accurate and informative results are most likely to be obtained when the classroom teacher administers all parts of the screener.</a:t>
            </a:r>
            <a:endParaRPr sz="1100">
              <a:latin typeface="Lato"/>
              <a:ea typeface="Lato"/>
              <a:cs typeface="Lato"/>
              <a:sym typeface="Lato"/>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t>Screener results are required to be reported to parents and guardians. Each district can choose their preferred method of communicating these student results.</a:t>
            </a:r>
            <a:endParaRPr/>
          </a:p>
        </p:txBody>
      </p:sp>
      <p:sp>
        <p:nvSpPr>
          <p:cNvPr id="253" name="Google Shape;253;g9287f2587a_1_83: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287f2587a_1_7: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287f2587a_1_7: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Lato"/>
                <a:ea typeface="Lato"/>
                <a:cs typeface="Lato"/>
                <a:sym typeface="Lato"/>
              </a:rPr>
              <a:t>Students who are identified as being at risk of reading difficulty shall be provided with interventions or remedial reading services. These interventions or remedial services shall be scientifically based and shall address all areas in which the student is deficient. Students who are identified shall continue to receive high-quality core instruction. Small-group and individual interventions may be necessary based on obtained results. Classroom teachers are encouraged to work with other professionals to develop intervention plans.</a:t>
            </a:r>
            <a:endParaRPr sz="1100">
              <a:latin typeface="Lato"/>
              <a:ea typeface="Lato"/>
              <a:cs typeface="Lato"/>
              <a:sym typeface="Lato"/>
            </a:endParaRPr>
          </a:p>
          <a:p>
            <a:pPr marL="0" lvl="0" indent="0" algn="l" rtl="0">
              <a:spcBef>
                <a:spcPts val="0"/>
              </a:spcBef>
              <a:spcAft>
                <a:spcPts val="0"/>
              </a:spcAft>
              <a:buNone/>
            </a:pPr>
            <a:endParaRPr/>
          </a:p>
        </p:txBody>
      </p:sp>
      <p:sp>
        <p:nvSpPr>
          <p:cNvPr id="260" name="Google Shape;260;g9287f2587a_1_7: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287f2587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9287f2587a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Lato"/>
                <a:ea typeface="Lato"/>
                <a:cs typeface="Lato"/>
                <a:sym typeface="Lato"/>
              </a:rPr>
              <a:t>Districts were reimbursed on June 8 for their 2019-20 Reading Readiness expenses. District staff wishing to verify the amount of reimbursement can access the link listed on screen. </a:t>
            </a:r>
            <a:endParaRPr sz="11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sz="1100">
                <a:latin typeface="Lato"/>
                <a:ea typeface="Lato"/>
                <a:cs typeface="Lato"/>
                <a:sym typeface="Lato"/>
              </a:rPr>
              <a:t>Districts will be able to seek reimbursement for expenses incurred during the 2020-21 school year. DPI will provide reimbursement for 2020-21 expenses in May/June of 2020.</a:t>
            </a:r>
            <a:endParaRPr sz="1100">
              <a:latin typeface="Lato"/>
              <a:ea typeface="Lato"/>
              <a:cs typeface="Lato"/>
              <a:sym typeface="Lato"/>
            </a:endParaRPr>
          </a:p>
          <a:p>
            <a:pPr marL="0" marR="0" lvl="0" indent="0" algn="l" rtl="0">
              <a:lnSpc>
                <a:spcPct val="115000"/>
              </a:lnSpc>
              <a:spcBef>
                <a:spcPts val="0"/>
              </a:spcBef>
              <a:spcAft>
                <a:spcPts val="0"/>
              </a:spcAft>
              <a:buClr>
                <a:schemeClr val="dk1"/>
              </a:buClr>
              <a:buFont typeface="Calibri"/>
              <a:buNone/>
            </a:pP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8:notes"/>
          <p:cNvSpPr txBox="1">
            <a:spLocks noGrp="1"/>
          </p:cNvSpPr>
          <p:nvPr>
            <p:ph type="body" idx="1"/>
          </p:nvPr>
        </p:nvSpPr>
        <p:spPr>
          <a:xfrm>
            <a:off x="701040" y="4415790"/>
            <a:ext cx="5608200" cy="4183499"/>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100"/>
              <a:buFont typeface="Arial"/>
              <a:buNone/>
            </a:pPr>
            <a:r>
              <a:rPr lang="en-US" sz="1100">
                <a:latin typeface="Lato"/>
                <a:ea typeface="Lato"/>
                <a:cs typeface="Lato"/>
                <a:sym typeface="Lato"/>
              </a:rPr>
              <a:t>The assessment team has been hard at work developing plans for assessment that balance the need for valid data serving school improvement and equity, and the challenges districts are facing related to safe and effective instruction during the ongoing pandemic. Our assessments are reliable tools that </a:t>
            </a:r>
            <a:r>
              <a:rPr lang="en-US" sz="1100">
                <a:highlight>
                  <a:schemeClr val="lt1"/>
                </a:highlight>
                <a:latin typeface="Lato"/>
                <a:ea typeface="Lato"/>
                <a:cs typeface="Lato"/>
                <a:sym typeface="Lato"/>
              </a:rPr>
              <a:t>provide information about what students know in core academic areas and whether they can apply what they know.</a:t>
            </a:r>
            <a:r>
              <a:rPr lang="en-US" sz="1100">
                <a:latin typeface="Lato"/>
                <a:ea typeface="Lato"/>
                <a:cs typeface="Lato"/>
                <a:sym typeface="Lato"/>
              </a:rPr>
              <a:t> The tests provide valuable information for educators and families, and feed important school improvement systems such as WISE and Title I supports, among others. </a:t>
            </a: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100">
                <a:latin typeface="Lato"/>
                <a:ea typeface="Lato"/>
                <a:cs typeface="Lato"/>
                <a:sym typeface="Lato"/>
              </a:rPr>
              <a:t>We are required to assess students both by state and federal laws. At this point no state has received a federal assessment waiver and we are planning on administering our statewide assessments with some additional options. For example, districts may administer the ACT online this spring rather than using the paper and pencil test. For students who were unable to take the ACT last spring, we have provided optional vouchers that will allow them to sit for the exam on one of the national testing days through December 2020. We have extended the ACCESS for ELLs testing window one month, to February 26, 2021, to give districts more time to test the English language proficiency of their English learners (ELs). Our team is continuing to evaluate additional options for spring testing.</a:t>
            </a: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100">
                <a:latin typeface="Lato"/>
                <a:ea typeface="Lato"/>
                <a:cs typeface="Lato"/>
                <a:sym typeface="Lato"/>
              </a:rPr>
              <a:t>We are monitoring the situation and developing possible options for assessment in spring. We understand that families and schools are doing their best to cope with starting school this fall. We are wishing all of you the best this fall! </a:t>
            </a: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1200"/>
              </a:spcBef>
              <a:spcAft>
                <a:spcPts val="1200"/>
              </a:spcAft>
              <a:buClr>
                <a:schemeClr val="dk1"/>
              </a:buClr>
              <a:buSzPts val="1100"/>
              <a:buFont typeface="Arial"/>
              <a:buNone/>
            </a:pPr>
            <a:endParaRPr sz="1100">
              <a:latin typeface="Lato"/>
              <a:ea typeface="Lato"/>
              <a:cs typeface="Lato"/>
              <a:sym typeface="Lato"/>
            </a:endParaRPr>
          </a:p>
        </p:txBody>
      </p:sp>
      <p:sp>
        <p:nvSpPr>
          <p:cNvPr id="78" name="Google Shape;78;p18:notes"/>
          <p:cNvSpPr txBox="1">
            <a:spLocks noGrp="1"/>
          </p:cNvSpPr>
          <p:nvPr>
            <p:ph type="sldNum" idx="12"/>
          </p:nvPr>
        </p:nvSpPr>
        <p:spPr>
          <a:xfrm>
            <a:off x="3970937" y="8829966"/>
            <a:ext cx="3037800" cy="4647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287f2587a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9287f2587a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Calibri"/>
              <a:buNone/>
            </a:pPr>
            <a:r>
              <a:rPr lang="en-US" sz="1100">
                <a:latin typeface="Lato"/>
                <a:ea typeface="Lato"/>
                <a:cs typeface="Lato"/>
                <a:sym typeface="Lato"/>
              </a:rPr>
              <a:t>More information on the requirements of screening can be found at the links listed on the slide. Feel free to contact me at your convenience if you have follow-up questions. </a:t>
            </a:r>
            <a:endParaRPr sz="1100" i="0" u="none" strike="noStrike" cap="none">
              <a:solidFill>
                <a:schemeClr val="dk1"/>
              </a:solidFill>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72bdb913e_4_0: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72bdb913e_4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The National Center for Education Statistics (NCES), in the US Department of Education, oversees the administration of NAEP. NCES has determined that NAEP will be administered in a smaller sample of schools that originally planned, and with an extended test window to accommodate different school schedules and student testing needs. There will be some implications in the reporting of the results, most noticeably there will be no Trial Urban District Assessment (TUDA) results so we will not receive Milwaukee-district-level results from this assessment. There might also be some limited subgroup results. </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Notifications should go out to district administrators and DACs by the end of September. We are hoping to send those by email this year, knowing that many people are not working in their offices. Soon after the district notifications go out, we will send emails with detailed information to principals. Those emails will include links to materials that would normally be in hard-copy mailings, plus additional information specific to this year including COVID safety protocols. Also in those emails will be information about registering for MyNAEP (the secure site where most activities to prepare for NAEP will take place). The first task for principals to complete is the </a:t>
            </a:r>
            <a:r>
              <a:rPr lang="en-US" sz="1100" i="1">
                <a:latin typeface="Lato"/>
                <a:ea typeface="Lato"/>
                <a:cs typeface="Lato"/>
                <a:sym typeface="Lato"/>
              </a:rPr>
              <a:t>Provide School Information</a:t>
            </a:r>
            <a:r>
              <a:rPr lang="en-US" sz="1100">
                <a:latin typeface="Lato"/>
                <a:ea typeface="Lato"/>
                <a:cs typeface="Lato"/>
                <a:sym typeface="Lato"/>
              </a:rPr>
              <a:t> form, which should only take a few minutes but needs to be completed before we submit student lists on behalf of schools. </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You can find more detailed information about the assessments on each school’s MyNAEP page. DACs will receive registration information for a district-view of MyNAEP. Or as always, contact Angela Dugas with any questions. </a:t>
            </a:r>
            <a:endParaRPr sz="1100">
              <a:latin typeface="Lato"/>
              <a:ea typeface="Lato"/>
              <a:cs typeface="Lato"/>
              <a:sym typeface="Lato"/>
            </a:endParaRPr>
          </a:p>
        </p:txBody>
      </p:sp>
      <p:sp>
        <p:nvSpPr>
          <p:cNvPr id="283" name="Google Shape;283;g572bdb913e_4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91cd4466bb_3_0: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91cd4466bb_3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The Assessment Strategies to Inform Instruction in 2020-2021 was written in response to questions we were receiving from educators, districts and our CESA patterns in regards what what fall assessment should look like upon the return to school. The Office of Accountability partnered with several internal DPI teams as well as external partners including CESAs, the Wisconsin RTI Center, and other states and national associations to share strategies to help assess student learning in the fall. This resource provides considerations for district and school leaders to use in identifying initial student needs upon the return to school and considerations for monitoring ongoing student learning from an equity lens to ensure every student has what they need to learn when they need it, especially this year.  </a:t>
            </a:r>
            <a:endParaRPr sz="1100">
              <a:latin typeface="Lato"/>
              <a:ea typeface="Lato"/>
              <a:cs typeface="Lato"/>
              <a:sym typeface="Lato"/>
            </a:endParaRPr>
          </a:p>
        </p:txBody>
      </p:sp>
      <p:sp>
        <p:nvSpPr>
          <p:cNvPr id="290" name="Google Shape;290;g91cd4466bb_3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1cd4466bb_3_6: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1cd4466bb_3_6: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During the spring, two great formative assessment resources were shared via the Formative Assessment website. The </a:t>
            </a:r>
            <a:r>
              <a:rPr lang="en-US" sz="1100" b="1" u="sng">
                <a:solidFill>
                  <a:srgbClr val="0563C1"/>
                </a:solidFill>
                <a:highlight>
                  <a:schemeClr val="lt1"/>
                </a:highlight>
                <a:latin typeface="Lato"/>
                <a:ea typeface="Lato"/>
                <a:cs typeface="Lato"/>
                <a:sym typeface="Lato"/>
                <a:hlinkClick r:id="rId3">
                  <a:extLst>
                    <a:ext uri="{A12FA001-AC4F-418D-AE19-62706E023703}">
                      <ahyp:hlinkClr xmlns:ahyp="http://schemas.microsoft.com/office/drawing/2018/hyperlinkcolor" val="tx"/>
                    </a:ext>
                  </a:extLst>
                </a:hlinkClick>
              </a:rPr>
              <a:t>Formative Assessment Resources for Parents Website</a:t>
            </a:r>
            <a:r>
              <a:rPr lang="en-US" sz="1100">
                <a:highlight>
                  <a:schemeClr val="lt1"/>
                </a:highlight>
                <a:latin typeface="Lato"/>
                <a:ea typeface="Lato"/>
                <a:cs typeface="Lato"/>
                <a:sym typeface="Lato"/>
              </a:rPr>
              <a:t> was created to help student and parents engage in formative practices during virtual learning.  The website helps parents learn more about what formative assessment practices are, includes a video about formative assessment, and offers helpful resources to engage in formative assessment practices with students at home. The second resource, the  </a:t>
            </a:r>
            <a:r>
              <a:rPr lang="en-US" sz="1100" b="1" u="sng">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Formative Assessment Practices for Students with Disabilities Resources Website</a:t>
            </a:r>
            <a:r>
              <a:rPr lang="en-US" sz="1100">
                <a:latin typeface="Lato"/>
                <a:ea typeface="Lato"/>
                <a:cs typeface="Lato"/>
                <a:sym typeface="Lato"/>
              </a:rPr>
              <a:t> </a:t>
            </a:r>
            <a:r>
              <a:rPr lang="en-US" sz="1100">
                <a:highlight>
                  <a:schemeClr val="lt1"/>
                </a:highlight>
                <a:latin typeface="Lato"/>
                <a:ea typeface="Lato"/>
                <a:cs typeface="Lato"/>
                <a:sym typeface="Lato"/>
              </a:rPr>
              <a:t>explains how the formative assessment process can provide opportunities for students with disabilities to maximize their learning. The resources included here have been recommended by experts in the fields of special education and formative assessment. We hope to continue to add more formative assessment resources as the year progresses. We understand how important formative resources are, especially this year in particular. </a:t>
            </a:r>
            <a:endParaRPr sz="1100">
              <a:highlight>
                <a:schemeClr val="lt1"/>
              </a:highlight>
              <a:latin typeface="Lato"/>
              <a:ea typeface="Lato"/>
              <a:cs typeface="Lato"/>
              <a:sym typeface="Lato"/>
            </a:endParaRPr>
          </a:p>
        </p:txBody>
      </p:sp>
      <p:sp>
        <p:nvSpPr>
          <p:cNvPr id="297" name="Google Shape;297;g91cd4466bb_3_6: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63: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04" name="Google Shape;304;p63: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36018cb9b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636018cb9b_2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a:latin typeface="Lato"/>
                <a:ea typeface="Lato"/>
                <a:cs typeface="Lato"/>
                <a:sym typeface="Lato"/>
              </a:rPr>
              <a:t>The standard WIDA ELP Screeners should still be used if possible. The WIDA Remote Screener should only be used if students will not be available to test in person for the entire first month of school.</a:t>
            </a:r>
            <a:endParaRPr sz="11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58679bdee_8_0: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58679bdee_8_0: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a:latin typeface="Lato"/>
                <a:ea typeface="Lato"/>
                <a:cs typeface="Lato"/>
                <a:sym typeface="Lato"/>
              </a:rPr>
              <a:t>eLearning courses are available to all educators in the state of WI. </a:t>
            </a:r>
            <a:endParaRPr/>
          </a:p>
        </p:txBody>
      </p:sp>
      <p:sp>
        <p:nvSpPr>
          <p:cNvPr id="93" name="Google Shape;93;g958679bdee_8_0: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0f2310e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40f2310e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Font typeface="Calibri"/>
              <a:buNone/>
            </a:pPr>
            <a:r>
              <a:rPr lang="en-US" sz="1100">
                <a:latin typeface="Lato"/>
                <a:ea typeface="Lato"/>
                <a:cs typeface="Lato"/>
                <a:sym typeface="Lato"/>
              </a:rPr>
              <a:t>ACCESS for ELLs is required to be administered annually to all ELs by state and federal law. Please plan to administer ACCESS as early as feasibly possible, reserving the month of February for emergency testing if necessary. You may complete ACCESS testing at any point within the test window, and return materials. WIDA will not be offering a remote option for ACCESS for ELLs for the 2020-21 school year. </a:t>
            </a:r>
            <a:endParaRPr sz="1100" i="0" u="none" strike="noStrike" cap="none">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1eb6adffe_0_6: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1eb6adffe_0_6: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Dynamic Learning Maps® (DLM®) Instruction and Assessment Planner is a tool that is used with the instructionally embedded assessments provided by DLM throughout the school year.  Instructionally embedded assessments are computer-delivered alternate assessments intended to integrate classroom instruction and assessment in a cycle throughout the year. Instructionally embedded assessments are used during the instructionally embedded window. Teachers have the flexibility in the selection of Essential Elements and linkage levels and the delivery of testlets so that instruction and assessment can be a customized experience for each student. Reports provide assessment results to inform future instructional decisions. In order to use the Instruction and Assessment planner you must follow the outlined steps above. More information can be found on the Wisconsin side of the </a:t>
            </a:r>
            <a:r>
              <a:rPr lang="en-US" sz="1100" u="sng">
                <a:solidFill>
                  <a:schemeClr val="hlink"/>
                </a:solidFill>
                <a:latin typeface="Lato"/>
                <a:ea typeface="Lato"/>
                <a:cs typeface="Lato"/>
                <a:sym typeface="Lato"/>
                <a:hlinkClick r:id="rId3"/>
              </a:rPr>
              <a:t>DLM website</a:t>
            </a:r>
            <a:r>
              <a:rPr lang="en-US" sz="1100">
                <a:solidFill>
                  <a:schemeClr val="hlink"/>
                </a:solidFill>
                <a:uFill>
                  <a:noFill/>
                </a:uFill>
                <a:latin typeface="Lato"/>
                <a:ea typeface="Lato"/>
                <a:cs typeface="Lato"/>
                <a:sym typeface="Lato"/>
                <a:hlinkClick r:id="rId3"/>
              </a:rPr>
              <a:t>.</a:t>
            </a:r>
            <a:r>
              <a:rPr lang="en-US" sz="1100" u="sng">
                <a:solidFill>
                  <a:schemeClr val="hlink"/>
                </a:solidFill>
                <a:latin typeface="Lato"/>
                <a:ea typeface="Lato"/>
                <a:cs typeface="Lato"/>
                <a:sym typeface="Lato"/>
                <a:hlinkClick r:id="rId3"/>
              </a:rPr>
              <a:t> </a:t>
            </a:r>
            <a:endParaRPr sz="1100">
              <a:latin typeface="Lato"/>
              <a:ea typeface="Lato"/>
              <a:cs typeface="Lato"/>
              <a:sym typeface="Lato"/>
            </a:endParaRPr>
          </a:p>
        </p:txBody>
      </p:sp>
      <p:sp>
        <p:nvSpPr>
          <p:cNvPr id="108" name="Google Shape;108;g51eb6adffe_0_6: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36018cb9b_0_1: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36018cb9b_0_1: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Every year there are teachers and DACs that are changing roles and districts. If we do not remove teachers and DACs who have changed, there are users with access to student data that should not have access. DIstrict test coordinators have the ability to remove teachers that no longer need access in your district. This is an important security issue. Any Assessment Coordinator roles will need to be changed at the State Level. Reach out to Mike Peacy to get assistance in changing those.  </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Moodle training is available for teachers to begin their training. New teachers will be required to take the new teacher training and can expect to spend about three hours completing the modules.  Returning teachers, teachers who took the training last year, need only take the refresher course and can expect to spend about an hour completing the course.  It is important to note that the need to take new teacher training is based upon whether a teacher took the training last school year not whether you gave an assessment.  </a:t>
            </a:r>
            <a:endParaRPr sz="1100">
              <a:latin typeface="Lato"/>
              <a:ea typeface="Lato"/>
              <a:cs typeface="Lato"/>
              <a:sym typeface="Lato"/>
            </a:endParaRPr>
          </a:p>
        </p:txBody>
      </p:sp>
      <p:sp>
        <p:nvSpPr>
          <p:cNvPr id="115" name="Google Shape;115;g636018cb9b_0_1: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36018cb9b_0_9:notes"/>
          <p:cNvSpPr>
            <a:spLocks noGrp="1" noRot="1" noChangeAspect="1"/>
          </p:cNvSpPr>
          <p:nvPr>
            <p:ph type="sldImg" idx="2"/>
          </p:nvPr>
        </p:nvSpPr>
        <p:spPr>
          <a:xfrm>
            <a:off x="406400" y="696912"/>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36018cb9b_0_9:notes"/>
          <p:cNvSpPr txBox="1">
            <a:spLocks noGrp="1"/>
          </p:cNvSpPr>
          <p:nvPr>
            <p:ph type="body" idx="1"/>
          </p:nvPr>
        </p:nvSpPr>
        <p:spPr>
          <a:xfrm>
            <a:off x="701039" y="4415789"/>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Lato"/>
                <a:ea typeface="Lato"/>
                <a:cs typeface="Lato"/>
                <a:sym typeface="Lato"/>
              </a:rPr>
              <a:t>DLM is in the process of updating their instructional Professional Development (PD) modules. The goal is to make them more user friendly.  The new modules will be more interactive and more in line with the current system.  As new versions are being developed, the old versions will still be available. In all, there are more than 55 professional development modules that teachers may access to help improve instruction for the students with the most significant disabilities. The PD can be accessed by following the link above.   </a:t>
            </a:r>
            <a:endParaRPr sz="1100">
              <a:latin typeface="Lato"/>
              <a:ea typeface="Lato"/>
              <a:cs typeface="Lato"/>
              <a:sym typeface="Lato"/>
            </a:endParaRPr>
          </a:p>
        </p:txBody>
      </p:sp>
      <p:sp>
        <p:nvSpPr>
          <p:cNvPr id="122" name="Google Shape;122;g636018cb9b_0_9:notes"/>
          <p:cNvSpPr txBox="1">
            <a:spLocks noGrp="1"/>
          </p:cNvSpPr>
          <p:nvPr>
            <p:ph type="sldNum" idx="12"/>
          </p:nvPr>
        </p:nvSpPr>
        <p:spPr>
          <a:xfrm>
            <a:off x="3970937"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1597818"/>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4000" b="0" i="0" u="none" strike="noStrike" cap="none">
                <a:solidFill>
                  <a:srgbClr val="000090"/>
                </a:solidFill>
                <a:latin typeface="Arial"/>
                <a:ea typeface="Arial"/>
                <a:cs typeface="Arial"/>
                <a:sym typeface="Arial"/>
              </a:defRPr>
            </a:lvl1pPr>
            <a:lvl2pPr marL="0" marR="0" lvl="1"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5" name="Google Shape;15;p2"/>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L="0" marR="0" lvl="0" indent="0" algn="ctr" rtl="0">
              <a:lnSpc>
                <a:spcPct val="150000"/>
              </a:lnSpc>
              <a:spcBef>
                <a:spcPts val="640"/>
              </a:spcBef>
              <a:spcAft>
                <a:spcPts val="0"/>
              </a:spcAft>
              <a:buClr>
                <a:srgbClr val="000090"/>
              </a:buClr>
              <a:buSzPts val="2400"/>
              <a:buFont typeface="Arial"/>
              <a:buNone/>
              <a:defRPr sz="3200" b="0" i="0" u="none" strike="noStrike" cap="none">
                <a:solidFill>
                  <a:srgbClr val="000090"/>
                </a:solidFill>
                <a:latin typeface="Lato"/>
                <a:ea typeface="Lato"/>
                <a:cs typeface="Lato"/>
                <a:sym typeface="Lato"/>
              </a:defRPr>
            </a:lvl1pPr>
            <a:lvl2pPr marL="457200" marR="0" lvl="1" indent="0" algn="ctr" rtl="0">
              <a:lnSpc>
                <a:spcPct val="150000"/>
              </a:lnSpc>
              <a:spcBef>
                <a:spcPts val="560"/>
              </a:spcBef>
              <a:spcAft>
                <a:spcPts val="0"/>
              </a:spcAft>
              <a:buClr>
                <a:schemeClr val="lt1"/>
              </a:buClr>
              <a:buSzPts val="1400"/>
              <a:buFont typeface="Arial"/>
              <a:buNone/>
              <a:defRPr sz="2800" b="0" i="0" u="none" strike="noStrike" cap="none">
                <a:solidFill>
                  <a:schemeClr val="lt1"/>
                </a:solidFill>
                <a:latin typeface="Lato"/>
                <a:ea typeface="Lato"/>
                <a:cs typeface="Lato"/>
                <a:sym typeface="Lato"/>
              </a:defRPr>
            </a:lvl2pPr>
            <a:lvl3pPr marL="914400" marR="0" lvl="2" indent="0" algn="ctr" rtl="0">
              <a:lnSpc>
                <a:spcPct val="90000"/>
              </a:lnSpc>
              <a:spcBef>
                <a:spcPts val="480"/>
              </a:spcBef>
              <a:spcAft>
                <a:spcPts val="0"/>
              </a:spcAft>
              <a:buClr>
                <a:schemeClr val="lt1"/>
              </a:buClr>
              <a:buSzPts val="1500"/>
              <a:buFont typeface="Arial"/>
              <a:buNone/>
              <a:defRPr sz="2400" b="0" i="0" u="none" strike="noStrike" cap="none">
                <a:solidFill>
                  <a:schemeClr val="lt1"/>
                </a:solidFill>
                <a:latin typeface="Lato"/>
                <a:ea typeface="Lato"/>
                <a:cs typeface="Lato"/>
                <a:sym typeface="Lato"/>
              </a:defRPr>
            </a:lvl3pPr>
            <a:lvl4pPr marL="1371600" marR="0" lvl="3"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4pPr>
            <a:lvl5pPr marL="1828800" marR="0" lvl="4"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5pPr>
            <a:lvl6pPr marL="2286000" marR="0" lvl="5"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6pPr>
            <a:lvl7pPr marL="2743200" marR="0" lvl="6"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7pPr>
            <a:lvl8pPr marL="3200400" marR="0" lvl="7"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8pPr>
            <a:lvl9pPr marL="3657600" marR="0" lvl="8" indent="0" algn="ctr" rtl="0">
              <a:lnSpc>
                <a:spcPct val="90000"/>
              </a:lnSpc>
              <a:spcBef>
                <a:spcPts val="400"/>
              </a:spcBef>
              <a:spcAft>
                <a:spcPts val="0"/>
              </a:spcAft>
              <a:buClr>
                <a:schemeClr val="lt1"/>
              </a:buClr>
              <a:buSzPts val="1302"/>
              <a:buFont typeface="Arial"/>
              <a:buNone/>
              <a:defRPr sz="2000" b="0" i="0" u="none" strike="noStrike" cap="none">
                <a:solidFill>
                  <a:schemeClr val="lt1"/>
                </a:solidFill>
                <a:latin typeface="Lato"/>
                <a:ea typeface="Lato"/>
                <a:cs typeface="Lato"/>
                <a:sym typeface="Lato"/>
              </a:defRPr>
            </a:lvl9pPr>
          </a:lstStyle>
          <a:p>
            <a:endParaRPr/>
          </a:p>
        </p:txBody>
      </p:sp>
      <p:sp>
        <p:nvSpPr>
          <p:cNvPr id="16" name="Google Shape;16;p2"/>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17" name="Google Shape;17;p2"/>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18" name="Google Shape;18;p2"/>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1pPr>
            <a:lvl2pPr marL="0" marR="0" lvl="1"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2pPr>
            <a:lvl3pPr marL="0" marR="0" lvl="2"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3pPr>
            <a:lvl4pPr marL="0" marR="0" lvl="3"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4pPr>
            <a:lvl5pPr marL="0" marR="0" lvl="4"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5pPr>
            <a:lvl6pPr marL="0" marR="0" lvl="5"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6pPr>
            <a:lvl7pPr marL="0" marR="0" lvl="6"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7pPr>
            <a:lvl8pPr marL="0" marR="0" lvl="7"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8pPr>
            <a:lvl9pPr marL="0" marR="0" lvl="8" indent="0" algn="r" rtl="0">
              <a:lnSpc>
                <a:spcPct val="100000"/>
              </a:lnSpc>
              <a:spcBef>
                <a:spcPts val="0"/>
              </a:spcBef>
              <a:spcAft>
                <a:spcPts val="0"/>
              </a:spcAft>
              <a:buClr>
                <a:srgbClr val="000000"/>
              </a:buClr>
              <a:buFont typeface="Lato"/>
              <a:buNone/>
              <a:defRPr sz="1200" b="0" i="0" u="none" strike="noStrike" cap="none">
                <a:solidFill>
                  <a:srgbClr val="00000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l="109" t="7102" b="33563"/>
          <a:stretch/>
        </p:blipFill>
        <p:spPr>
          <a:xfrm>
            <a:off x="-8813" y="3700846"/>
            <a:ext cx="9153000" cy="1436400"/>
          </a:xfrm>
          <a:prstGeom prst="rect">
            <a:avLst/>
          </a:prstGeom>
          <a:noFill/>
          <a:ln>
            <a:noFill/>
          </a:ln>
        </p:spPr>
      </p:pic>
      <p:sp>
        <p:nvSpPr>
          <p:cNvPr id="21" name="Google Shape;21;p3"/>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44" b="0" i="0" u="none" strike="noStrike" cap="none">
              <a:solidFill>
                <a:schemeClr val="dk1"/>
              </a:solidFill>
              <a:latin typeface="Lato"/>
              <a:ea typeface="Lato"/>
              <a:cs typeface="Lato"/>
              <a:sym typeface="Lato"/>
            </a:endParaRPr>
          </a:p>
        </p:txBody>
      </p:sp>
      <p:sp>
        <p:nvSpPr>
          <p:cNvPr id="22" name="Google Shape;22;p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457200" y="953575"/>
            <a:ext cx="8229600" cy="3124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02"/>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02"/>
              <a:buFont typeface="Arial"/>
              <a:buNone/>
              <a:defRPr sz="1758"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4" name="Google Shape;24;p3"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l="12" t="7102" b="33199"/>
          <a:stretch/>
        </p:blipFill>
        <p:spPr>
          <a:xfrm>
            <a:off x="-10372" y="3700846"/>
            <a:ext cx="9161700" cy="1445100"/>
          </a:xfrm>
          <a:prstGeom prst="rect">
            <a:avLst/>
          </a:prstGeom>
          <a:noFill/>
          <a:ln>
            <a:noFill/>
          </a:ln>
        </p:spPr>
      </p:pic>
      <p:sp>
        <p:nvSpPr>
          <p:cNvPr id="27" name="Google Shape;27;p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2"/>
          </p:nvPr>
        </p:nvSpPr>
        <p:spPr>
          <a:xfrm>
            <a:off x="942821"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02"/>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02"/>
              <a:buFont typeface="Arial"/>
              <a:buNone/>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Google Shape;29;p4"/>
          <p:cNvSpPr>
            <a:spLocks noGrp="1"/>
          </p:cNvSpPr>
          <p:nvPr>
            <p:ph type="pic" idx="3"/>
          </p:nvPr>
        </p:nvSpPr>
        <p:spPr>
          <a:xfrm>
            <a:off x="5262428"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50000"/>
              </a:lnSpc>
              <a:spcBef>
                <a:spcPts val="75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825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1543050" marR="0" lvl="4"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1885950" marR="0" lvl="5"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2228850" marR="0" lvl="6"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2571750" marR="0" lvl="7"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2914650" marR="0" lvl="8"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0" name="Google Shape;30;p4"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2" y="3305175"/>
            <a:ext cx="7772400" cy="10215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lt1"/>
              </a:buClr>
              <a:buSzPts val="1400"/>
              <a:buFont typeface="Lato"/>
              <a:buNone/>
              <a:defRPr sz="4000" b="1"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3" name="Google Shape;33;p5"/>
          <p:cNvSpPr txBox="1">
            <a:spLocks noGrp="1"/>
          </p:cNvSpPr>
          <p:nvPr>
            <p:ph type="body" idx="1"/>
          </p:nvPr>
        </p:nvSpPr>
        <p:spPr>
          <a:xfrm>
            <a:off x="722312" y="2180034"/>
            <a:ext cx="7772400" cy="1125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50000"/>
              </a:lnSpc>
              <a:spcBef>
                <a:spcPts val="400"/>
              </a:spcBef>
              <a:spcAft>
                <a:spcPts val="0"/>
              </a:spcAft>
              <a:buClr>
                <a:schemeClr val="lt1"/>
              </a:buClr>
              <a:buSzPts val="2400"/>
              <a:buFont typeface="Arial"/>
              <a:buNone/>
              <a:defRPr sz="2000" b="0" i="0" u="none" strike="noStrike" cap="none">
                <a:solidFill>
                  <a:schemeClr val="lt1"/>
                </a:solidFill>
                <a:latin typeface="Lato"/>
                <a:ea typeface="Lato"/>
                <a:cs typeface="Lato"/>
                <a:sym typeface="Lato"/>
              </a:defRPr>
            </a:lvl1pPr>
            <a:lvl2pPr marL="914400" marR="0" lvl="1" indent="-228600" algn="l" rtl="0">
              <a:lnSpc>
                <a:spcPct val="150000"/>
              </a:lnSpc>
              <a:spcBef>
                <a:spcPts val="360"/>
              </a:spcBef>
              <a:spcAft>
                <a:spcPts val="0"/>
              </a:spcAft>
              <a:buClr>
                <a:schemeClr val="lt1"/>
              </a:buClr>
              <a:buSzPts val="1400"/>
              <a:buFont typeface="Arial"/>
              <a:buNone/>
              <a:defRPr sz="1800" b="0" i="0" u="none" strike="noStrike" cap="none">
                <a:solidFill>
                  <a:schemeClr val="lt1"/>
                </a:solidFill>
                <a:latin typeface="Lato"/>
                <a:ea typeface="Lato"/>
                <a:cs typeface="Lato"/>
                <a:sym typeface="Lato"/>
              </a:defRPr>
            </a:lvl2pPr>
            <a:lvl3pPr marL="1371600" marR="0" lvl="2" indent="-228600" algn="l" rtl="0">
              <a:lnSpc>
                <a:spcPct val="90000"/>
              </a:lnSpc>
              <a:spcBef>
                <a:spcPts val="320"/>
              </a:spcBef>
              <a:spcAft>
                <a:spcPts val="0"/>
              </a:spcAft>
              <a:buClr>
                <a:schemeClr val="lt1"/>
              </a:buClr>
              <a:buSzPts val="1500"/>
              <a:buFont typeface="Arial"/>
              <a:buNone/>
              <a:defRPr sz="1600" b="0" i="0" u="none" strike="noStrike" cap="none">
                <a:solidFill>
                  <a:schemeClr val="lt1"/>
                </a:solidFill>
                <a:latin typeface="Lato"/>
                <a:ea typeface="Lato"/>
                <a:cs typeface="Lato"/>
                <a:sym typeface="Lato"/>
              </a:defRPr>
            </a:lvl3pPr>
            <a:lvl4pPr marL="1828800" marR="0" lvl="3" indent="-228600" algn="l" rtl="0">
              <a:lnSpc>
                <a:spcPct val="90000"/>
              </a:lnSpc>
              <a:spcBef>
                <a:spcPts val="280"/>
              </a:spcBef>
              <a:spcAft>
                <a:spcPts val="0"/>
              </a:spcAft>
              <a:buClr>
                <a:schemeClr val="lt1"/>
              </a:buClr>
              <a:buSzPts val="1302"/>
              <a:buFont typeface="Arial"/>
              <a:buNone/>
              <a:defRPr sz="1400" b="0" i="0" u="none" strike="noStrike" cap="none">
                <a:solidFill>
                  <a:schemeClr val="lt1"/>
                </a:solidFill>
                <a:latin typeface="Lato"/>
                <a:ea typeface="Lato"/>
                <a:cs typeface="Lato"/>
                <a:sym typeface="Lato"/>
              </a:defRPr>
            </a:lvl4pPr>
            <a:lvl5pPr marL="2286000" marR="0" lvl="4" indent="-228600" algn="l" rtl="0">
              <a:lnSpc>
                <a:spcPct val="90000"/>
              </a:lnSpc>
              <a:spcBef>
                <a:spcPts val="280"/>
              </a:spcBef>
              <a:spcAft>
                <a:spcPts val="0"/>
              </a:spcAft>
              <a:buClr>
                <a:schemeClr val="lt1"/>
              </a:buClr>
              <a:buSzPts val="1302"/>
              <a:buFont typeface="Arial"/>
              <a:buNone/>
              <a:defRPr sz="1400" b="0" i="0" u="none" strike="noStrike" cap="none">
                <a:solidFill>
                  <a:schemeClr val="lt1"/>
                </a:solidFill>
                <a:latin typeface="Lato"/>
                <a:ea typeface="Lato"/>
                <a:cs typeface="Lato"/>
                <a:sym typeface="Lato"/>
              </a:defRPr>
            </a:lvl5pPr>
            <a:lvl6pPr marL="2743200" marR="0" lvl="5" indent="-228600" algn="l" rtl="0">
              <a:lnSpc>
                <a:spcPct val="90000"/>
              </a:lnSpc>
              <a:spcBef>
                <a:spcPts val="280"/>
              </a:spcBef>
              <a:spcAft>
                <a:spcPts val="0"/>
              </a:spcAft>
              <a:buClr>
                <a:schemeClr val="lt1"/>
              </a:buClr>
              <a:buSzPts val="1302"/>
              <a:buFont typeface="Arial"/>
              <a:buNone/>
              <a:defRPr sz="1400" b="0" i="0" u="none" strike="noStrike" cap="none">
                <a:solidFill>
                  <a:schemeClr val="lt1"/>
                </a:solidFill>
                <a:latin typeface="Lato"/>
                <a:ea typeface="Lato"/>
                <a:cs typeface="Lato"/>
                <a:sym typeface="Lato"/>
              </a:defRPr>
            </a:lvl6pPr>
            <a:lvl7pPr marL="3200400" marR="0" lvl="6" indent="-228600" algn="l" rtl="0">
              <a:lnSpc>
                <a:spcPct val="90000"/>
              </a:lnSpc>
              <a:spcBef>
                <a:spcPts val="280"/>
              </a:spcBef>
              <a:spcAft>
                <a:spcPts val="0"/>
              </a:spcAft>
              <a:buClr>
                <a:schemeClr val="lt1"/>
              </a:buClr>
              <a:buSzPts val="1302"/>
              <a:buFont typeface="Arial"/>
              <a:buNone/>
              <a:defRPr sz="1400" b="0" i="0" u="none" strike="noStrike" cap="none">
                <a:solidFill>
                  <a:schemeClr val="lt1"/>
                </a:solidFill>
                <a:latin typeface="Lato"/>
                <a:ea typeface="Lato"/>
                <a:cs typeface="Lato"/>
                <a:sym typeface="Lato"/>
              </a:defRPr>
            </a:lvl7pPr>
            <a:lvl8pPr marL="3657600" marR="0" lvl="7" indent="-228600" algn="l" rtl="0">
              <a:lnSpc>
                <a:spcPct val="90000"/>
              </a:lnSpc>
              <a:spcBef>
                <a:spcPts val="280"/>
              </a:spcBef>
              <a:spcAft>
                <a:spcPts val="0"/>
              </a:spcAft>
              <a:buClr>
                <a:schemeClr val="lt1"/>
              </a:buClr>
              <a:buSzPts val="1302"/>
              <a:buFont typeface="Arial"/>
              <a:buNone/>
              <a:defRPr sz="1400" b="0" i="0" u="none" strike="noStrike" cap="none">
                <a:solidFill>
                  <a:schemeClr val="lt1"/>
                </a:solidFill>
                <a:latin typeface="Lato"/>
                <a:ea typeface="Lato"/>
                <a:cs typeface="Lato"/>
                <a:sym typeface="Lato"/>
              </a:defRPr>
            </a:lvl8pPr>
            <a:lvl9pPr marL="4114800" marR="0" lvl="8" indent="-228600" algn="l" rtl="0">
              <a:lnSpc>
                <a:spcPct val="90000"/>
              </a:lnSpc>
              <a:spcBef>
                <a:spcPts val="280"/>
              </a:spcBef>
              <a:spcAft>
                <a:spcPts val="0"/>
              </a:spcAft>
              <a:buClr>
                <a:schemeClr val="lt1"/>
              </a:buClr>
              <a:buSzPts val="1302"/>
              <a:buFont typeface="Arial"/>
              <a:buNone/>
              <a:defRPr sz="1400" b="0" i="0" u="none" strike="noStrike" cap="none">
                <a:solidFill>
                  <a:schemeClr val="lt1"/>
                </a:solidFill>
                <a:latin typeface="Lato"/>
                <a:ea typeface="Lato"/>
                <a:cs typeface="Lato"/>
                <a:sym typeface="Lato"/>
              </a:defRPr>
            </a:lvl9pPr>
          </a:lstStyle>
          <a:p>
            <a:endParaRPr/>
          </a:p>
        </p:txBody>
      </p:sp>
      <p:sp>
        <p:nvSpPr>
          <p:cNvPr id="34" name="Google Shape;34;p5"/>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35" name="Google Shape;35;p5"/>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36" name="Google Shape;36;p5"/>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1364320" y="1293833"/>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75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75"/>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843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3pPr>
            <a:lvl4pPr marL="1828800" marR="0" lvl="3" indent="-39843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4pPr>
            <a:lvl5pPr marL="2286000" marR="0" lvl="4" indent="-398432" algn="l" rtl="0">
              <a:lnSpc>
                <a:spcPct val="90000"/>
              </a:lnSpc>
              <a:spcBef>
                <a:spcPts val="375"/>
              </a:spcBef>
              <a:spcAft>
                <a:spcPts val="0"/>
              </a:spcAft>
              <a:buClr>
                <a:srgbClr val="333399"/>
              </a:buClr>
              <a:buSzPts val="2675"/>
              <a:buFont typeface="Arial"/>
              <a:buChar char="•"/>
              <a:defRPr sz="2637" b="0" i="0" u="none" strike="noStrike" cap="none">
                <a:solidFill>
                  <a:srgbClr val="333399"/>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5458012" y="3035369"/>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5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75"/>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02"/>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02"/>
              <a:buFont typeface="Arial"/>
              <a:buNone/>
              <a:defRPr sz="1465"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40" name="Google Shape;40;p6"/>
          <p:cNvGrpSpPr/>
          <p:nvPr/>
        </p:nvGrpSpPr>
        <p:grpSpPr>
          <a:xfrm>
            <a:off x="-1" y="3248878"/>
            <a:ext cx="9144000" cy="1896300"/>
            <a:chOff x="-1" y="3248878"/>
            <a:chExt cx="9144000" cy="1896300"/>
          </a:xfrm>
        </p:grpSpPr>
        <p:pic>
          <p:nvPicPr>
            <p:cNvPr id="41" name="Google Shape;41;p6"/>
            <p:cNvPicPr preferRelativeResize="0"/>
            <p:nvPr/>
          </p:nvPicPr>
          <p:blipFill rotWithShape="1">
            <a:blip r:embed="rId2">
              <a:alphaModFix/>
            </a:blip>
            <a:srcRect l="206" t="7102" r="1" b="14554"/>
            <a:stretch/>
          </p:blipFill>
          <p:spPr>
            <a:xfrm>
              <a:off x="-1" y="3248878"/>
              <a:ext cx="9144000" cy="1896300"/>
            </a:xfrm>
            <a:prstGeom prst="rect">
              <a:avLst/>
            </a:prstGeom>
            <a:noFill/>
            <a:ln>
              <a:noFill/>
            </a:ln>
          </p:spPr>
        </p:pic>
        <p:pic>
          <p:nvPicPr>
            <p:cNvPr id="42" name="Google Shape;42;p6"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75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fade">
                                      <p:cBhvr>
                                        <p:cTn id="12" dur="75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fade">
                                      <p:cBhvr>
                                        <p:cTn id="17" dur="75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fade">
                                      <p:cBhvr>
                                        <p:cTn id="22" dur="75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fade">
                                      <p:cBhvr>
                                        <p:cTn id="27" dur="75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75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fade">
                                      <p:cBhvr>
                                        <p:cTn id="37" dur="75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fade">
                                      <p:cBhvr>
                                        <p:cTn id="42" dur="750"/>
                                        <p:tgtEl>
                                          <p:spTgt spid="3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xEl>
                                              <p:pRg st="8" end="8"/>
                                            </p:txEl>
                                          </p:spTgt>
                                        </p:tgtEl>
                                        <p:attrNameLst>
                                          <p:attrName>style.visibility</p:attrName>
                                        </p:attrNameLst>
                                      </p:cBhvr>
                                      <p:to>
                                        <p:strVal val="visible"/>
                                      </p:to>
                                    </p:set>
                                    <p:animEffect transition="in" filter="fade">
                                      <p:cBhvr>
                                        <p:cTn id="47" dur="750"/>
                                        <p:tgtEl>
                                          <p:spTgt spid="38">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fade">
                                      <p:cBhvr>
                                        <p:cTn id="51" dur="750"/>
                                        <p:tgtEl>
                                          <p:spTgt spid="3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39">
                                            <p:txEl>
                                              <p:pRg st="1" end="1"/>
                                            </p:txEl>
                                          </p:spTgt>
                                        </p:tgtEl>
                                        <p:attrNameLst>
                                          <p:attrName>style.visibility</p:attrName>
                                        </p:attrNameLst>
                                      </p:cBhvr>
                                      <p:to>
                                        <p:strVal val="visible"/>
                                      </p:to>
                                    </p:set>
                                    <p:animEffect transition="in" filter="fade">
                                      <p:cBhvr>
                                        <p:cTn id="55" dur="750"/>
                                        <p:tgtEl>
                                          <p:spTgt spid="39">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39">
                                            <p:txEl>
                                              <p:pRg st="2" end="2"/>
                                            </p:txEl>
                                          </p:spTgt>
                                        </p:tgtEl>
                                        <p:attrNameLst>
                                          <p:attrName>style.visibility</p:attrName>
                                        </p:attrNameLst>
                                      </p:cBhvr>
                                      <p:to>
                                        <p:strVal val="visible"/>
                                      </p:to>
                                    </p:set>
                                    <p:animEffect transition="in" filter="fade">
                                      <p:cBhvr>
                                        <p:cTn id="59" dur="750"/>
                                        <p:tgtEl>
                                          <p:spTgt spid="39">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39">
                                            <p:txEl>
                                              <p:pRg st="3" end="3"/>
                                            </p:txEl>
                                          </p:spTgt>
                                        </p:tgtEl>
                                        <p:attrNameLst>
                                          <p:attrName>style.visibility</p:attrName>
                                        </p:attrNameLst>
                                      </p:cBhvr>
                                      <p:to>
                                        <p:strVal val="visible"/>
                                      </p:to>
                                    </p:set>
                                    <p:animEffect transition="in" filter="fade">
                                      <p:cBhvr>
                                        <p:cTn id="63" dur="750"/>
                                        <p:tgtEl>
                                          <p:spTgt spid="39">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39">
                                            <p:txEl>
                                              <p:pRg st="4" end="4"/>
                                            </p:txEl>
                                          </p:spTgt>
                                        </p:tgtEl>
                                        <p:attrNameLst>
                                          <p:attrName>style.visibility</p:attrName>
                                        </p:attrNameLst>
                                      </p:cBhvr>
                                      <p:to>
                                        <p:strVal val="visible"/>
                                      </p:to>
                                    </p:set>
                                    <p:animEffect transition="in" filter="fade">
                                      <p:cBhvr>
                                        <p:cTn id="67" dur="750"/>
                                        <p:tgtEl>
                                          <p:spTgt spid="39">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39">
                                            <p:txEl>
                                              <p:pRg st="5" end="5"/>
                                            </p:txEl>
                                          </p:spTgt>
                                        </p:tgtEl>
                                        <p:attrNameLst>
                                          <p:attrName>style.visibility</p:attrName>
                                        </p:attrNameLst>
                                      </p:cBhvr>
                                      <p:to>
                                        <p:strVal val="visible"/>
                                      </p:to>
                                    </p:set>
                                    <p:animEffect transition="in" filter="fade">
                                      <p:cBhvr>
                                        <p:cTn id="71" dur="750"/>
                                        <p:tgtEl>
                                          <p:spTgt spid="39">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39">
                                            <p:txEl>
                                              <p:pRg st="6" end="6"/>
                                            </p:txEl>
                                          </p:spTgt>
                                        </p:tgtEl>
                                        <p:attrNameLst>
                                          <p:attrName>style.visibility</p:attrName>
                                        </p:attrNameLst>
                                      </p:cBhvr>
                                      <p:to>
                                        <p:strVal val="visible"/>
                                      </p:to>
                                    </p:set>
                                    <p:animEffect transition="in" filter="fade">
                                      <p:cBhvr>
                                        <p:cTn id="75" dur="750"/>
                                        <p:tgtEl>
                                          <p:spTgt spid="39">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39">
                                            <p:txEl>
                                              <p:pRg st="7" end="7"/>
                                            </p:txEl>
                                          </p:spTgt>
                                        </p:tgtEl>
                                        <p:attrNameLst>
                                          <p:attrName>style.visibility</p:attrName>
                                        </p:attrNameLst>
                                      </p:cBhvr>
                                      <p:to>
                                        <p:strVal val="visible"/>
                                      </p:to>
                                    </p:set>
                                    <p:animEffect transition="in" filter="fade">
                                      <p:cBhvr>
                                        <p:cTn id="79" dur="750"/>
                                        <p:tgtEl>
                                          <p:spTgt spid="39">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39">
                                            <p:txEl>
                                              <p:pRg st="8" end="8"/>
                                            </p:txEl>
                                          </p:spTgt>
                                        </p:tgtEl>
                                        <p:attrNameLst>
                                          <p:attrName>style.visibility</p:attrName>
                                        </p:attrNameLst>
                                      </p:cBhvr>
                                      <p:to>
                                        <p:strVal val="visible"/>
                                      </p:to>
                                    </p:set>
                                    <p:animEffect transition="in" filter="fade">
                                      <p:cBhvr>
                                        <p:cTn id="83" dur="750"/>
                                        <p:tgtEl>
                                          <p:spTgt spid="39">
                                            <p:txEl>
                                              <p:pRg st="8" end="8"/>
                                            </p:txEl>
                                          </p:spTgt>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l="109" t="7102" b="33563"/>
          <a:stretch/>
        </p:blipFill>
        <p:spPr>
          <a:xfrm>
            <a:off x="-8813" y="3700846"/>
            <a:ext cx="9153000" cy="1436400"/>
          </a:xfrm>
          <a:prstGeom prst="rect">
            <a:avLst/>
          </a:prstGeom>
          <a:noFill/>
          <a:ln>
            <a:noFill/>
          </a:ln>
        </p:spPr>
      </p:pic>
      <p:sp>
        <p:nvSpPr>
          <p:cNvPr id="45" name="Google Shape;45;p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44" b="0" i="0" u="none" strike="noStrike" cap="none">
              <a:solidFill>
                <a:schemeClr val="dk1"/>
              </a:solidFill>
              <a:latin typeface="Lato"/>
              <a:ea typeface="Lato"/>
              <a:cs typeface="Lato"/>
              <a:sym typeface="Lato"/>
            </a:endParaRPr>
          </a:p>
        </p:txBody>
      </p:sp>
      <p:sp>
        <p:nvSpPr>
          <p:cNvPr id="46" name="Google Shape;46;p7"/>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50000"/>
              </a:lnSpc>
              <a:spcBef>
                <a:spcPts val="75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47" name="Google Shape;47;p7" descr="circle-logo-word-cover-color.png"/>
          <p:cNvPicPr preferRelativeResize="0"/>
          <p:nvPr/>
        </p:nvPicPr>
        <p:blipFill rotWithShape="1">
          <a:blip r:embed="rId3">
            <a:alphaModFix/>
          </a:blip>
          <a:srcRect/>
          <a:stretch/>
        </p:blipFill>
        <p:spPr>
          <a:xfrm>
            <a:off x="8389121" y="4458623"/>
            <a:ext cx="594000" cy="601500"/>
          </a:xfrm>
          <a:prstGeom prst="rect">
            <a:avLst/>
          </a:prstGeom>
          <a:noFill/>
          <a:ln>
            <a:noFill/>
          </a:ln>
        </p:spPr>
      </p:pic>
      <p:sp>
        <p:nvSpPr>
          <p:cNvPr id="48" name="Google Shape;48;p7"/>
          <p:cNvSpPr>
            <a:spLocks noGrp="1"/>
          </p:cNvSpPr>
          <p:nvPr>
            <p:ph type="media" idx="2"/>
          </p:nvPr>
        </p:nvSpPr>
        <p:spPr>
          <a:xfrm>
            <a:off x="2101082" y="1304873"/>
            <a:ext cx="5045100" cy="2530500"/>
          </a:xfrm>
          <a:prstGeom prst="rect">
            <a:avLst/>
          </a:prstGeom>
          <a:noFill/>
          <a:ln>
            <a:noFill/>
          </a:ln>
        </p:spPr>
        <p:txBody>
          <a:bodyPr spcFirstLastPara="1" wrap="square" lIns="91425" tIns="91425" rIns="91425" bIns="91425" anchor="t" anchorCtr="0">
            <a:noAutofit/>
          </a:bodyPr>
          <a:lstStyle>
            <a:lvl1pPr marL="342900" marR="0" lvl="0" indent="-1905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825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1543050" marR="0" lvl="4"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1885950" marR="0" lvl="5"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2228850" marR="0" lvl="6"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2571750" marR="0" lvl="7"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2914650" marR="0" lvl="8" indent="-95250"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05977"/>
            <a:ext cx="8229600" cy="8574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lt1"/>
              </a:buClr>
              <a:buSzPts val="1400"/>
              <a:buFont typeface="Lato"/>
              <a:buNone/>
              <a:defRPr sz="40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51" name="Google Shape;51;p8"/>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50000"/>
              </a:lnSpc>
              <a:spcBef>
                <a:spcPts val="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lnSpc>
                <a:spcPct val="150000"/>
              </a:lnSpc>
              <a:spcBef>
                <a:spcPts val="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lnSpc>
                <a:spcPct val="90000"/>
              </a:lnSpc>
              <a:spcBef>
                <a:spcPts val="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lnSpc>
                <a:spcPct val="90000"/>
              </a:lnSpc>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lnSpc>
                <a:spcPct val="90000"/>
              </a:lnSpc>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6pPr>
            <a:lvl7pPr marL="3200400" marR="0" lvl="6"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7pPr>
            <a:lvl8pPr marL="3657600" marR="0" lvl="7"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8pPr>
            <a:lvl9pPr marL="4114800" marR="0" lvl="8" indent="-355600" algn="l" rtl="0">
              <a:lnSpc>
                <a:spcPct val="90000"/>
              </a:lnSpc>
              <a:spcBef>
                <a:spcPts val="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9pPr>
          </a:lstStyle>
          <a:p>
            <a:endParaRPr/>
          </a:p>
        </p:txBody>
      </p:sp>
      <p:sp>
        <p:nvSpPr>
          <p:cNvPr id="52" name="Google Shape;52;p8"/>
          <p:cNvSpPr txBox="1">
            <a:spLocks noGrp="1"/>
          </p:cNvSpPr>
          <p:nvPr>
            <p:ph type="sldNum" idx="12"/>
          </p:nvPr>
        </p:nvSpPr>
        <p:spPr>
          <a:xfrm>
            <a:off x="8556790" y="47498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40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Clr>
                <a:schemeClr val="lt1"/>
              </a:buClr>
              <a:buSzPts val="1400"/>
              <a:buFont typeface="Garamond"/>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55" name="Google Shape;55;p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50000"/>
              </a:lnSpc>
              <a:spcBef>
                <a:spcPts val="64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lnSpc>
                <a:spcPct val="150000"/>
              </a:lnSpc>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6pPr>
            <a:lvl7pPr marL="3200400" marR="0" lvl="6"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7pPr>
            <a:lvl8pPr marL="3657600" marR="0" lvl="7"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8pPr>
            <a:lvl9pPr marL="4114800" marR="0" lvl="8"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9pPr>
          </a:lstStyle>
          <a:p>
            <a:endParaRPr/>
          </a:p>
        </p:txBody>
      </p:sp>
      <p:sp>
        <p:nvSpPr>
          <p:cNvPr id="56" name="Google Shape;56;p9"/>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57" name="Google Shape;57;p9"/>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Lato"/>
              <a:buNone/>
              <a:defRPr sz="12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58" name="Google Shape;58;p9"/>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chemeClr val="lt1"/>
              </a:buClr>
              <a:buFont typeface="Lato"/>
              <a:buNone/>
              <a:defRPr sz="12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64425" y="1364104"/>
            <a:ext cx="4762500" cy="247889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75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75"/>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44" b="0" i="0" u="none" strike="noStrike" cap="none">
              <a:solidFill>
                <a:schemeClr val="dk1"/>
              </a:solidFill>
              <a:latin typeface="Lato"/>
              <a:ea typeface="Lato"/>
              <a:cs typeface="Lato"/>
              <a:sym typeface="Lato"/>
            </a:endParaRPr>
          </a:p>
        </p:txBody>
      </p:sp>
      <p:sp>
        <p:nvSpPr>
          <p:cNvPr id="12" name="Google Shape;12;p1"/>
          <p:cNvSpPr txBox="1">
            <a:spLocks noGrp="1"/>
          </p:cNvSpPr>
          <p:nvPr>
            <p:ph type="title"/>
          </p:nvPr>
        </p:nvSpPr>
        <p:spPr>
          <a:xfrm>
            <a:off x="537497"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pi.wi.gov/assessment/forward/accommod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assessment/forward/calenda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assessment/forward/technolog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uccess.act.org/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y.act.org/account/signin?location=https://my.act.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sites/default/files/imce/assessment/pdf/2021_ACT_Printable_Calendar.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uccess.act.org/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act.org/content/dam/act/unsecured/documents/user-guide-test-accessibility-and-accommodations.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estadmin.act.org/customer/index.ac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ct.org/content/act/en/products-and-services/state-and-district-solutions/wisconsi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pi.wi.gov/assessment/act/high-school-assessmen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pi.wi.gov/assessment/act/training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ct.org/content/act/en/products-and-services/state-and-district-solutions/wisconsin.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pi.wi.gov/assessment/act/aspir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pi.wi.gov/assessment/act/aspire/training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s.legis.wisconsin.gov/document/statutes/118.01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pps6.dpi.wi.gov/AI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dpi.wi.gov/assessment/reading-readines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duane.dorn@dpi.wi.gov" TargetMode="External"/><Relationship Id="rId4" Type="http://schemas.openxmlformats.org/officeDocument/2006/relationships/hyperlink" Target="http://dpi.wi.gov/assessment/reading-readiness/FA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ngela.dugas@dpi.wi.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ites/default/files/imce/assessment/pdf/Assessment_Strategies_to_Inform_Instruction_in_2020-2021.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pi.wi.gov/strategic-assessment/cycles-assessment/formative/resources-parent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dpi.wi.gov/strategic-assessment/formative-assessment-resources-students-disabiliti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osamail@dpi.wi.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dpi.wi.gov/english-learners/el-identification-and-plac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ida.wisc.edu/teach/distance-teaching-lear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lmpd.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0"/>
          <p:cNvSpPr txBox="1">
            <a:spLocks noGrp="1"/>
          </p:cNvSpPr>
          <p:nvPr>
            <p:ph type="subTitle" idx="1"/>
          </p:nvPr>
        </p:nvSpPr>
        <p:spPr>
          <a:xfrm>
            <a:off x="3501950" y="1974225"/>
            <a:ext cx="4957200" cy="24174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Clr>
                <a:srgbClr val="333399"/>
              </a:buClr>
              <a:buFont typeface="Arial"/>
              <a:buNone/>
            </a:pPr>
            <a:r>
              <a:rPr lang="en-US" sz="2400" b="1" i="0" u="none" strike="noStrike" cap="none" dirty="0">
                <a:solidFill>
                  <a:srgbClr val="000000"/>
                </a:solidFill>
                <a:latin typeface="Lato"/>
                <a:ea typeface="Lato"/>
                <a:cs typeface="Lato"/>
                <a:sym typeface="Lato"/>
              </a:rPr>
              <a:t>Viji Somasundaram, Director</a:t>
            </a:r>
            <a:endParaRPr sz="2400" dirty="0">
              <a:solidFill>
                <a:srgbClr val="000000"/>
              </a:solidFill>
            </a:endParaRPr>
          </a:p>
          <a:p>
            <a:pPr marL="0" marR="0" lvl="0" indent="0" algn="r" rtl="0">
              <a:lnSpc>
                <a:spcPct val="150000"/>
              </a:lnSpc>
              <a:spcBef>
                <a:spcPts val="480"/>
              </a:spcBef>
              <a:spcAft>
                <a:spcPts val="0"/>
              </a:spcAft>
              <a:buClr>
                <a:srgbClr val="333399"/>
              </a:buClr>
              <a:buFont typeface="Arial"/>
              <a:buNone/>
            </a:pPr>
            <a:r>
              <a:rPr lang="en-US" sz="2400" b="1" i="0" u="none" strike="noStrike" cap="none" dirty="0">
                <a:solidFill>
                  <a:srgbClr val="000000"/>
                </a:solidFill>
                <a:latin typeface="Lato"/>
                <a:ea typeface="Lato"/>
                <a:cs typeface="Lato"/>
                <a:sym typeface="Lato"/>
              </a:rPr>
              <a:t>&amp; Team Members</a:t>
            </a:r>
            <a:endParaRPr sz="2400" dirty="0">
              <a:solidFill>
                <a:srgbClr val="000000"/>
              </a:solidFill>
            </a:endParaRPr>
          </a:p>
          <a:p>
            <a:pPr marL="0" marR="0" lvl="0" indent="0" algn="r" rtl="0">
              <a:lnSpc>
                <a:spcPct val="100000"/>
              </a:lnSpc>
              <a:spcBef>
                <a:spcPts val="480"/>
              </a:spcBef>
              <a:spcAft>
                <a:spcPts val="0"/>
              </a:spcAft>
              <a:buClr>
                <a:srgbClr val="333399"/>
              </a:buClr>
              <a:buFont typeface="Arial"/>
              <a:buNone/>
            </a:pPr>
            <a:endParaRPr sz="2400" b="1" i="0" u="none" strike="noStrike" cap="none" dirty="0">
              <a:solidFill>
                <a:srgbClr val="000000"/>
              </a:solidFill>
              <a:latin typeface="Lato"/>
              <a:ea typeface="Lato"/>
              <a:cs typeface="Lato"/>
              <a:sym typeface="Lato"/>
            </a:endParaRPr>
          </a:p>
          <a:p>
            <a:pPr marL="0" marR="0" lvl="0" indent="0" algn="r" rtl="0">
              <a:lnSpc>
                <a:spcPct val="90000"/>
              </a:lnSpc>
              <a:spcBef>
                <a:spcPts val="0"/>
              </a:spcBef>
              <a:spcAft>
                <a:spcPts val="0"/>
              </a:spcAft>
              <a:buClr>
                <a:schemeClr val="dk1"/>
              </a:buClr>
              <a:buFont typeface="Arial"/>
              <a:buNone/>
            </a:pPr>
            <a:r>
              <a:rPr lang="en-US" sz="2400" i="1" dirty="0">
                <a:solidFill>
                  <a:srgbClr val="000000"/>
                </a:solidFill>
              </a:rPr>
              <a:t>September 2020</a:t>
            </a:r>
            <a:endParaRPr sz="2400" dirty="0">
              <a:solidFill>
                <a:srgbClr val="000000"/>
              </a:solidFill>
            </a:endParaRPr>
          </a:p>
        </p:txBody>
      </p:sp>
      <p:pic>
        <p:nvPicPr>
          <p:cNvPr id="65" name="Google Shape;65;p10"/>
          <p:cNvPicPr preferRelativeResize="0"/>
          <p:nvPr/>
        </p:nvPicPr>
        <p:blipFill rotWithShape="1">
          <a:blip r:embed="rId3">
            <a:alphaModFix/>
          </a:blip>
          <a:srcRect/>
          <a:stretch/>
        </p:blipFill>
        <p:spPr>
          <a:xfrm>
            <a:off x="1273250" y="2018480"/>
            <a:ext cx="2228700" cy="2197800"/>
          </a:xfrm>
          <a:prstGeom prst="rect">
            <a:avLst/>
          </a:prstGeom>
          <a:noFill/>
          <a:ln>
            <a:noFill/>
          </a:ln>
        </p:spPr>
      </p:pic>
      <p:sp>
        <p:nvSpPr>
          <p:cNvPr id="66" name="Google Shape;66;p10"/>
          <p:cNvSpPr txBox="1"/>
          <p:nvPr/>
        </p:nvSpPr>
        <p:spPr>
          <a:xfrm>
            <a:off x="0" y="0"/>
            <a:ext cx="9144000" cy="9183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Font typeface="Lato"/>
              <a:buNone/>
            </a:pPr>
            <a:r>
              <a:rPr lang="en-US" sz="3600" b="1" i="0" u="none" strike="noStrike" cap="none">
                <a:solidFill>
                  <a:schemeClr val="lt1"/>
                </a:solidFill>
                <a:latin typeface="Lato"/>
                <a:ea typeface="Lato"/>
                <a:cs typeface="Lato"/>
                <a:sym typeface="Lato"/>
              </a:rPr>
              <a:t>O</a:t>
            </a:r>
            <a:r>
              <a:rPr lang="en-US" sz="3600" b="1">
                <a:solidFill>
                  <a:schemeClr val="lt1"/>
                </a:solidFill>
                <a:latin typeface="Lato"/>
                <a:ea typeface="Lato"/>
                <a:cs typeface="Lato"/>
                <a:sym typeface="Lato"/>
              </a:rPr>
              <a:t>E</a:t>
            </a:r>
            <a:r>
              <a:rPr lang="en-US" sz="3600" b="1" i="0" u="none" strike="noStrike" cap="none">
                <a:solidFill>
                  <a:schemeClr val="lt1"/>
                </a:solidFill>
                <a:latin typeface="Lato"/>
                <a:ea typeface="Lato"/>
                <a:cs typeface="Lato"/>
                <a:sym typeface="Lato"/>
              </a:rPr>
              <a:t>A Office Hours</a:t>
            </a:r>
            <a:endParaRPr sz="3600" b="1">
              <a:latin typeface="Lato"/>
              <a:ea typeface="Lato"/>
              <a:cs typeface="Lato"/>
              <a:sym typeface="Lato"/>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32" name="Google Shape;132;p19"/>
          <p:cNvSpPr txBox="1">
            <a:spLocks noGrp="1"/>
          </p:cNvSpPr>
          <p:nvPr>
            <p:ph type="body" idx="2"/>
          </p:nvPr>
        </p:nvSpPr>
        <p:spPr>
          <a:xfrm>
            <a:off x="153450" y="921600"/>
            <a:ext cx="8229600" cy="31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Modules Planned for Updates:</a:t>
            </a:r>
            <a:endParaRPr sz="1800"/>
          </a:p>
          <a:p>
            <a:pPr marL="914400" lvl="0" indent="-342900" algn="l" rtl="0">
              <a:spcBef>
                <a:spcPts val="0"/>
              </a:spcBef>
              <a:spcAft>
                <a:spcPts val="0"/>
              </a:spcAft>
              <a:buSzPts val="1800"/>
              <a:buAutoNum type="arabicPeriod"/>
            </a:pPr>
            <a:r>
              <a:rPr lang="en-US" sz="1800" b="0"/>
              <a:t>DLM Claims and Conceptual Areas </a:t>
            </a:r>
            <a:endParaRPr sz="1800" b="0"/>
          </a:p>
          <a:p>
            <a:pPr marL="914400" lvl="0" indent="-342900" algn="l" rtl="0">
              <a:spcBef>
                <a:spcPts val="0"/>
              </a:spcBef>
              <a:spcAft>
                <a:spcPts val="0"/>
              </a:spcAft>
              <a:buSzPts val="1800"/>
              <a:buAutoNum type="arabicPeriod"/>
            </a:pPr>
            <a:r>
              <a:rPr lang="en-US" sz="1800" b="0"/>
              <a:t>DLM Essential Elements  </a:t>
            </a:r>
            <a:endParaRPr sz="1800" b="0"/>
          </a:p>
          <a:p>
            <a:pPr marL="914400" lvl="0" indent="-342900" algn="l" rtl="0">
              <a:spcBef>
                <a:spcPts val="0"/>
              </a:spcBef>
              <a:spcAft>
                <a:spcPts val="0"/>
              </a:spcAft>
              <a:buSzPts val="1800"/>
              <a:buAutoNum type="arabicPeriod"/>
            </a:pPr>
            <a:r>
              <a:rPr lang="en-US" sz="1800" b="0"/>
              <a:t>College and Career Reading Standards </a:t>
            </a:r>
            <a:endParaRPr sz="1800" b="0"/>
          </a:p>
          <a:p>
            <a:pPr marL="914400" lvl="0" indent="-342900" algn="l" rtl="0">
              <a:spcBef>
                <a:spcPts val="0"/>
              </a:spcBef>
              <a:spcAft>
                <a:spcPts val="0"/>
              </a:spcAft>
              <a:buSzPts val="1800"/>
              <a:buAutoNum type="arabicPeriod"/>
            </a:pPr>
            <a:r>
              <a:rPr lang="en-US" sz="1800" b="0"/>
              <a:t>Individual Education Programs Linked to the DLM Essential Elements </a:t>
            </a:r>
            <a:endParaRPr sz="1800" b="0"/>
          </a:p>
          <a:p>
            <a:pPr marL="914400" lvl="0" indent="-342900" algn="l" rtl="0">
              <a:spcBef>
                <a:spcPts val="0"/>
              </a:spcBef>
              <a:spcAft>
                <a:spcPts val="0"/>
              </a:spcAft>
              <a:buSzPts val="1800"/>
              <a:buAutoNum type="arabicPeriod"/>
            </a:pPr>
            <a:r>
              <a:rPr lang="en-US" sz="1800" b="0"/>
              <a:t>Who are Students with Significant Cognitive Disabilities? </a:t>
            </a:r>
            <a:endParaRPr sz="1800" b="0"/>
          </a:p>
          <a:p>
            <a:pPr marL="914400" lvl="0" indent="-342900" algn="l" rtl="0">
              <a:spcBef>
                <a:spcPts val="0"/>
              </a:spcBef>
              <a:spcAft>
                <a:spcPts val="0"/>
              </a:spcAft>
              <a:buSzPts val="1800"/>
              <a:buAutoNum type="arabicPeriod"/>
            </a:pPr>
            <a:r>
              <a:rPr lang="en-US" sz="1800" b="0"/>
              <a:t>Principles of English Language Arts Instruction </a:t>
            </a:r>
            <a:endParaRPr sz="1800" b="0"/>
          </a:p>
          <a:p>
            <a:pPr marL="914400" lvl="0" indent="-342900" algn="l" rtl="0">
              <a:spcBef>
                <a:spcPts val="0"/>
              </a:spcBef>
              <a:spcAft>
                <a:spcPts val="0"/>
              </a:spcAft>
              <a:buSzPts val="1800"/>
              <a:buAutoNum type="arabicPeriod"/>
            </a:pPr>
            <a:r>
              <a:rPr lang="en-US" sz="1800" b="0"/>
              <a:t>Effective Instruction in Mathematics </a:t>
            </a:r>
            <a:endParaRPr sz="1800" b="0"/>
          </a:p>
          <a:p>
            <a:pPr marL="0" lvl="0" indent="0" algn="l" rtl="0">
              <a:spcBef>
                <a:spcPts val="0"/>
              </a:spcBef>
              <a:spcAft>
                <a:spcPts val="0"/>
              </a:spcAft>
              <a:buNone/>
            </a:pPr>
            <a:endParaRPr sz="1800"/>
          </a:p>
          <a:p>
            <a:pPr marL="0" lvl="0" indent="0" algn="l" rtl="0">
              <a:spcBef>
                <a:spcPts val="0"/>
              </a:spcBef>
              <a:spcAft>
                <a:spcPts val="0"/>
              </a:spcAft>
              <a:buNone/>
            </a:pPr>
            <a:endParaRPr sz="1800"/>
          </a:p>
          <a:p>
            <a:pPr marL="457200" lvl="0" indent="0" algn="l" rtl="0">
              <a:spcBef>
                <a:spcPts val="750"/>
              </a:spcBef>
              <a:spcAft>
                <a:spcPts val="0"/>
              </a:spcAft>
              <a:buNone/>
            </a:pPr>
            <a:endParaRPr sz="1800" b="0"/>
          </a:p>
          <a:p>
            <a:pPr marL="45720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199050" y="135075"/>
            <a:ext cx="8811600" cy="78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Forward: Accessibility Guide </a:t>
            </a:r>
            <a:endParaRPr/>
          </a:p>
        </p:txBody>
      </p:sp>
      <p:sp>
        <p:nvSpPr>
          <p:cNvPr id="139" name="Google Shape;139;p20"/>
          <p:cNvSpPr txBox="1"/>
          <p:nvPr/>
        </p:nvSpPr>
        <p:spPr>
          <a:xfrm>
            <a:off x="218575" y="953575"/>
            <a:ext cx="8468100" cy="227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endParaRPr sz="1600">
              <a:latin typeface="Lato"/>
              <a:ea typeface="Lato"/>
              <a:cs typeface="Lato"/>
              <a:sym typeface="Lato"/>
            </a:endParaRPr>
          </a:p>
          <a:p>
            <a:pPr marL="0" lvl="0" indent="0" algn="l" rtl="0">
              <a:lnSpc>
                <a:spcPct val="100000"/>
              </a:lnSpc>
              <a:spcBef>
                <a:spcPts val="750"/>
              </a:spcBef>
              <a:spcAft>
                <a:spcPts val="0"/>
              </a:spcAft>
              <a:buNone/>
            </a:pPr>
            <a:endParaRPr sz="1600">
              <a:latin typeface="Lato"/>
              <a:ea typeface="Lato"/>
              <a:cs typeface="Lato"/>
              <a:sym typeface="Lato"/>
            </a:endParaRPr>
          </a:p>
          <a:p>
            <a:pPr marL="0" lvl="0" indent="0" algn="l" rtl="0">
              <a:lnSpc>
                <a:spcPct val="100000"/>
              </a:lnSpc>
              <a:spcBef>
                <a:spcPts val="750"/>
              </a:spcBef>
              <a:spcAft>
                <a:spcPts val="0"/>
              </a:spcAft>
              <a:buNone/>
            </a:pPr>
            <a:endParaRPr sz="1600">
              <a:solidFill>
                <a:srgbClr val="000090"/>
              </a:solidFill>
              <a:latin typeface="Lato"/>
              <a:ea typeface="Lato"/>
              <a:cs typeface="Lato"/>
              <a:sym typeface="Lato"/>
            </a:endParaRPr>
          </a:p>
          <a:p>
            <a:pPr marL="457200" lvl="0" indent="0" algn="l" rtl="0">
              <a:spcBef>
                <a:spcPts val="750"/>
              </a:spcBef>
              <a:spcAft>
                <a:spcPts val="0"/>
              </a:spcAft>
              <a:buNone/>
            </a:pPr>
            <a:endParaRPr sz="1600">
              <a:solidFill>
                <a:srgbClr val="000090"/>
              </a:solidFill>
              <a:latin typeface="Lato"/>
              <a:ea typeface="Lato"/>
              <a:cs typeface="Lato"/>
              <a:sym typeface="Lato"/>
            </a:endParaRPr>
          </a:p>
          <a:p>
            <a:pPr marL="0" lvl="0" indent="0" algn="l" rtl="0">
              <a:spcBef>
                <a:spcPts val="750"/>
              </a:spcBef>
              <a:spcAft>
                <a:spcPts val="0"/>
              </a:spcAft>
              <a:buNone/>
            </a:pPr>
            <a:endParaRPr sz="1600">
              <a:solidFill>
                <a:srgbClr val="000090"/>
              </a:solidFill>
              <a:latin typeface="Lato"/>
              <a:ea typeface="Lato"/>
              <a:cs typeface="Lato"/>
              <a:sym typeface="Lato"/>
            </a:endParaRPr>
          </a:p>
          <a:p>
            <a:pPr marL="0" lvl="0" indent="0" algn="ctr" rtl="0">
              <a:spcBef>
                <a:spcPts val="750"/>
              </a:spcBef>
              <a:spcAft>
                <a:spcPts val="0"/>
              </a:spcAft>
              <a:buNone/>
            </a:pPr>
            <a:endParaRPr sz="1800">
              <a:solidFill>
                <a:srgbClr val="000090"/>
              </a:solidFill>
              <a:latin typeface="Calibri"/>
              <a:ea typeface="Calibri"/>
              <a:cs typeface="Calibri"/>
              <a:sym typeface="Calibri"/>
            </a:endParaRPr>
          </a:p>
        </p:txBody>
      </p:sp>
      <p:sp>
        <p:nvSpPr>
          <p:cNvPr id="140" name="Google Shape;140;p20"/>
          <p:cNvSpPr txBox="1"/>
          <p:nvPr/>
        </p:nvSpPr>
        <p:spPr>
          <a:xfrm>
            <a:off x="231900" y="1433725"/>
            <a:ext cx="8745900" cy="27756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1800" b="1">
              <a:solidFill>
                <a:schemeClr val="dk1"/>
              </a:solidFill>
              <a:latin typeface="Lato"/>
              <a:ea typeface="Lato"/>
              <a:cs typeface="Lato"/>
              <a:sym typeface="Lato"/>
            </a:endParaRPr>
          </a:p>
          <a:p>
            <a:pPr marL="457200" marR="0" lvl="0" indent="-339725" algn="l" rtl="0">
              <a:lnSpc>
                <a:spcPct val="100000"/>
              </a:lnSpc>
              <a:spcBef>
                <a:spcPts val="0"/>
              </a:spcBef>
              <a:spcAft>
                <a:spcPts val="0"/>
              </a:spcAft>
              <a:buClr>
                <a:schemeClr val="dk1"/>
              </a:buClr>
              <a:buSzPts val="1750"/>
              <a:buChar char="●"/>
            </a:pPr>
            <a:r>
              <a:rPr lang="en-US" sz="1750">
                <a:solidFill>
                  <a:schemeClr val="dk1"/>
                </a:solidFill>
                <a:highlight>
                  <a:srgbClr val="FFFFFF"/>
                </a:highlight>
                <a:latin typeface="Lato"/>
                <a:ea typeface="Lato"/>
                <a:cs typeface="Lato"/>
                <a:sym typeface="Lato"/>
              </a:rPr>
              <a:t>The</a:t>
            </a:r>
            <a:r>
              <a:rPr lang="en-US" sz="1800">
                <a:solidFill>
                  <a:schemeClr val="dk1"/>
                </a:solidFill>
                <a:latin typeface="Lato"/>
                <a:ea typeface="Lato"/>
                <a:cs typeface="Lato"/>
                <a:sym typeface="Lato"/>
              </a:rPr>
              <a:t> 2020-21 Accessibility Guide is now available on the </a:t>
            </a:r>
            <a:r>
              <a:rPr lang="en-US" sz="1800" u="sng">
                <a:solidFill>
                  <a:srgbClr val="1155CC"/>
                </a:solidFill>
                <a:latin typeface="Lato"/>
                <a:ea typeface="Lato"/>
                <a:cs typeface="Lato"/>
                <a:sym typeface="Lato"/>
                <a:hlinkClick r:id="rId3">
                  <a:extLst>
                    <a:ext uri="{A12FA001-AC4F-418D-AE19-62706E023703}">
                      <ahyp:hlinkClr xmlns:ahyp="http://schemas.microsoft.com/office/drawing/2018/hyperlinkcolor" val="tx"/>
                    </a:ext>
                  </a:extLst>
                </a:hlinkClick>
              </a:rPr>
              <a:t>Forward Accommodations and Supports webpage</a:t>
            </a:r>
            <a:r>
              <a:rPr lang="en-US"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marL="457200" marR="0" lvl="0" indent="-339725" algn="l" rtl="0">
              <a:lnSpc>
                <a:spcPct val="100000"/>
              </a:lnSpc>
              <a:spcBef>
                <a:spcPts val="0"/>
              </a:spcBef>
              <a:spcAft>
                <a:spcPts val="0"/>
              </a:spcAft>
              <a:buClr>
                <a:schemeClr val="dk1"/>
              </a:buClr>
              <a:buSzPts val="1750"/>
              <a:buChar char="●"/>
            </a:pPr>
            <a:r>
              <a:rPr lang="en-US" sz="1750">
                <a:solidFill>
                  <a:schemeClr val="dk1"/>
                </a:solidFill>
                <a:highlight>
                  <a:srgbClr val="FFFFFF"/>
                </a:highlight>
                <a:latin typeface="Lato"/>
                <a:ea typeface="Lato"/>
                <a:cs typeface="Lato"/>
                <a:sym typeface="Lato"/>
              </a:rPr>
              <a:t>Please</a:t>
            </a:r>
            <a:r>
              <a:rPr lang="en-US" sz="1800">
                <a:solidFill>
                  <a:schemeClr val="dk1"/>
                </a:solidFill>
                <a:latin typeface="Lato"/>
                <a:ea typeface="Lato"/>
                <a:cs typeface="Lato"/>
                <a:sym typeface="Lato"/>
              </a:rPr>
              <a:t> ensure </a:t>
            </a:r>
            <a:r>
              <a:rPr lang="en-US" sz="1800" b="1">
                <a:solidFill>
                  <a:schemeClr val="dk1"/>
                </a:solidFill>
                <a:latin typeface="Lato"/>
                <a:ea typeface="Lato"/>
                <a:cs typeface="Lato"/>
                <a:sym typeface="Lato"/>
              </a:rPr>
              <a:t>ALL</a:t>
            </a:r>
            <a:r>
              <a:rPr lang="en-US" sz="1800">
                <a:solidFill>
                  <a:schemeClr val="dk1"/>
                </a:solidFill>
                <a:latin typeface="Lato"/>
                <a:ea typeface="Lato"/>
                <a:cs typeface="Lato"/>
                <a:sym typeface="Lato"/>
              </a:rPr>
              <a:t> staff are made aware of and view the Accessibility Guide for the upcoming 2021 test administration.</a:t>
            </a:r>
            <a:endParaRPr sz="1800">
              <a:solidFill>
                <a:schemeClr val="dk1"/>
              </a:solidFill>
              <a:latin typeface="Lato"/>
              <a:ea typeface="Lato"/>
              <a:cs typeface="Lato"/>
              <a:sym typeface="Lato"/>
            </a:endParaRPr>
          </a:p>
          <a:p>
            <a:pPr marL="457200" marR="0" lvl="0" indent="-342900" algn="l" rtl="0">
              <a:lnSpc>
                <a:spcPct val="100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The Accessibility Guide should be referred to when completing the Forward Exam I-7 forms this fall.</a:t>
            </a:r>
            <a:endParaRPr sz="1800">
              <a:solidFill>
                <a:schemeClr val="dk1"/>
              </a:solidFill>
              <a:latin typeface="Lato"/>
              <a:ea typeface="Lato"/>
              <a:cs typeface="Lato"/>
              <a:sym typeface="Lato"/>
            </a:endParaRPr>
          </a:p>
          <a:p>
            <a:pPr marL="457200" lvl="0" indent="0" algn="l" rtl="0">
              <a:lnSpc>
                <a:spcPct val="100000"/>
              </a:lnSpc>
              <a:spcBef>
                <a:spcPts val="750"/>
              </a:spcBef>
              <a:spcAft>
                <a:spcPts val="0"/>
              </a:spcAft>
              <a:buNone/>
            </a:pPr>
            <a:endParaRPr sz="1800">
              <a:solidFill>
                <a:srgbClr val="000090"/>
              </a:solidFill>
              <a:latin typeface="Lato"/>
              <a:ea typeface="Lato"/>
              <a:cs typeface="Lato"/>
              <a:sym typeface="Lato"/>
            </a:endParaRPr>
          </a:p>
          <a:p>
            <a:pPr marL="457200" lvl="0" indent="0" algn="l" rtl="0">
              <a:spcBef>
                <a:spcPts val="750"/>
              </a:spcBef>
              <a:spcAft>
                <a:spcPts val="0"/>
              </a:spcAft>
              <a:buNone/>
            </a:pPr>
            <a:endParaRPr sz="1800">
              <a:solidFill>
                <a:srgbClr val="000090"/>
              </a:solidFill>
              <a:latin typeface="Lato"/>
              <a:ea typeface="Lato"/>
              <a:cs typeface="Lato"/>
              <a:sym typeface="Lato"/>
            </a:endParaRPr>
          </a:p>
          <a:p>
            <a:pPr marL="0" lvl="0" indent="0" algn="l" rtl="0">
              <a:spcBef>
                <a:spcPts val="750"/>
              </a:spcBef>
              <a:spcAft>
                <a:spcPts val="0"/>
              </a:spcAft>
              <a:buNone/>
            </a:pPr>
            <a:endParaRPr sz="1800">
              <a:solidFill>
                <a:srgbClr val="000090"/>
              </a:solidFill>
              <a:latin typeface="Lato"/>
              <a:ea typeface="Lato"/>
              <a:cs typeface="Lato"/>
              <a:sym typeface="Lato"/>
            </a:endParaRPr>
          </a:p>
          <a:p>
            <a:pPr marL="0" lvl="0" indent="0" algn="ctr" rtl="0">
              <a:spcBef>
                <a:spcPts val="750"/>
              </a:spcBef>
              <a:spcAft>
                <a:spcPts val="0"/>
              </a:spcAft>
              <a:buNone/>
            </a:pPr>
            <a:endParaRPr sz="1800">
              <a:solidFill>
                <a:srgbClr val="00009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Forward: Calendar</a:t>
            </a:r>
            <a:endParaRPr/>
          </a:p>
        </p:txBody>
      </p:sp>
      <p:sp>
        <p:nvSpPr>
          <p:cNvPr id="147" name="Google Shape;147;p21"/>
          <p:cNvSpPr txBox="1">
            <a:spLocks noGrp="1"/>
          </p:cNvSpPr>
          <p:nvPr>
            <p:ph type="body" idx="2"/>
          </p:nvPr>
        </p:nvSpPr>
        <p:spPr>
          <a:xfrm>
            <a:off x="511350" y="1167925"/>
            <a:ext cx="8229600" cy="2730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b="0"/>
              <a:t>The Forward Exam calendar webpage has been updated with the 2020-21 test administration key dates. Please refer back to the </a:t>
            </a:r>
            <a:r>
              <a:rPr lang="en-US" sz="1800" b="0" u="sng">
                <a:solidFill>
                  <a:schemeClr val="hlink"/>
                </a:solidFill>
                <a:hlinkClick r:id="rId3"/>
              </a:rPr>
              <a:t>calendar webpage</a:t>
            </a:r>
            <a:r>
              <a:rPr lang="en-US" sz="1800" b="0"/>
              <a:t> regularly for any updates.</a:t>
            </a:r>
            <a:endParaRPr sz="18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body" idx="1"/>
          </p:nvPr>
        </p:nvSpPr>
        <p:spPr>
          <a:xfrm>
            <a:off x="0" y="135075"/>
            <a:ext cx="9144000" cy="7863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Forward: System Requirements</a:t>
            </a:r>
            <a:endParaRPr/>
          </a:p>
        </p:txBody>
      </p:sp>
      <p:sp>
        <p:nvSpPr>
          <p:cNvPr id="154" name="Google Shape;154;p22"/>
          <p:cNvSpPr txBox="1">
            <a:spLocks noGrp="1"/>
          </p:cNvSpPr>
          <p:nvPr>
            <p:ph type="body" idx="2"/>
          </p:nvPr>
        </p:nvSpPr>
        <p:spPr>
          <a:xfrm>
            <a:off x="324850" y="1127725"/>
            <a:ext cx="8423100" cy="2774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b="0"/>
              <a:t>DACs and DTCs should review the system requirements documentation for the 2020-21 administration year to ensure their testing devices are meeting the minimum required for testing. </a:t>
            </a:r>
            <a:endParaRPr sz="1800" b="0"/>
          </a:p>
          <a:p>
            <a:pPr marL="457200" lvl="0" indent="-342900" algn="l" rtl="0">
              <a:spcBef>
                <a:spcPts val="0"/>
              </a:spcBef>
              <a:spcAft>
                <a:spcPts val="0"/>
              </a:spcAft>
              <a:buSzPts val="1800"/>
              <a:buChar char="●"/>
            </a:pPr>
            <a:r>
              <a:rPr lang="en-US" sz="1800" b="0"/>
              <a:t>DTCs should confirm that the district testing devices can support the operating system that is required for running INSIGHT.  </a:t>
            </a:r>
            <a:endParaRPr sz="1800" b="0"/>
          </a:p>
          <a:p>
            <a:pPr marL="457200" lvl="0" indent="-342900" algn="l" rtl="0">
              <a:spcBef>
                <a:spcPts val="0"/>
              </a:spcBef>
              <a:spcAft>
                <a:spcPts val="0"/>
              </a:spcAft>
              <a:buSzPts val="1800"/>
              <a:buChar char="●"/>
            </a:pPr>
            <a:r>
              <a:rPr lang="en-US" sz="1800" b="0"/>
              <a:t>System requirements are available on the </a:t>
            </a:r>
            <a:r>
              <a:rPr lang="en-US" sz="1800" b="0" u="sng">
                <a:solidFill>
                  <a:srgbClr val="1155CC"/>
                </a:solidFill>
                <a:hlinkClick r:id="rId3">
                  <a:extLst>
                    <a:ext uri="{A12FA001-AC4F-418D-AE19-62706E023703}">
                      <ahyp:hlinkClr xmlns:ahyp="http://schemas.microsoft.com/office/drawing/2018/hyperlinkcolor" val="tx"/>
                    </a:ext>
                  </a:extLst>
                </a:hlinkClick>
              </a:rPr>
              <a:t>Forward Exam Technology Requirements and Resources webpage</a:t>
            </a:r>
            <a:r>
              <a:rPr lang="en-US" sz="1800" b="0"/>
              <a:t>.</a:t>
            </a:r>
            <a:endParaRPr sz="18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body" idx="1"/>
          </p:nvPr>
        </p:nvSpPr>
        <p:spPr>
          <a:xfrm>
            <a:off x="0" y="7620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Forward: DRC INSIGHT Permissions</a:t>
            </a:r>
            <a:endParaRPr/>
          </a:p>
        </p:txBody>
      </p:sp>
      <p:sp>
        <p:nvSpPr>
          <p:cNvPr id="161" name="Google Shape;161;p23"/>
          <p:cNvSpPr txBox="1">
            <a:spLocks noGrp="1"/>
          </p:cNvSpPr>
          <p:nvPr>
            <p:ph type="body" idx="2"/>
          </p:nvPr>
        </p:nvSpPr>
        <p:spPr>
          <a:xfrm>
            <a:off x="371250" y="1051900"/>
            <a:ext cx="8399700" cy="2885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sz="1800" b="0"/>
              <a:t>If you have not already done so, be sure to submit your district’s </a:t>
            </a:r>
            <a:r>
              <a:rPr lang="en-US" sz="1800"/>
              <a:t>annual DAC and DTC update</a:t>
            </a:r>
            <a:r>
              <a:rPr lang="en-US" sz="1800" b="0"/>
              <a:t> </a:t>
            </a:r>
            <a:r>
              <a:rPr lang="en-US" sz="1800"/>
              <a:t>forms</a:t>
            </a:r>
            <a:r>
              <a:rPr lang="en-US" sz="1800" b="0"/>
              <a:t> </a:t>
            </a:r>
            <a:r>
              <a:rPr lang="en-US" sz="1800"/>
              <a:t>by </a:t>
            </a:r>
            <a:r>
              <a:rPr lang="en-US" sz="1800">
                <a:solidFill>
                  <a:srgbClr val="FF0000"/>
                </a:solidFill>
              </a:rPr>
              <a:t>September 30</a:t>
            </a:r>
            <a:r>
              <a:rPr lang="en-US" sz="1800" b="0"/>
              <a:t>. </a:t>
            </a:r>
            <a:endParaRPr sz="1800" b="0"/>
          </a:p>
          <a:p>
            <a:pPr marL="457200" lvl="0" indent="-342900" algn="l" rtl="0">
              <a:lnSpc>
                <a:spcPct val="100000"/>
              </a:lnSpc>
              <a:spcBef>
                <a:spcPts val="0"/>
              </a:spcBef>
              <a:spcAft>
                <a:spcPts val="0"/>
              </a:spcAft>
              <a:buSzPts val="1800"/>
              <a:buChar char="●"/>
            </a:pPr>
            <a:r>
              <a:rPr lang="en-US" sz="1800" b="0">
                <a:highlight>
                  <a:schemeClr val="lt1"/>
                </a:highlight>
              </a:rPr>
              <a:t>DRC will assign DACs permission to access the 2021 DRC INSIGHT administration portal at the end of October.</a:t>
            </a:r>
            <a:r>
              <a:rPr lang="en-US" sz="1800" b="0"/>
              <a:t> </a:t>
            </a:r>
            <a:endParaRPr sz="1100" b="0"/>
          </a:p>
          <a:p>
            <a:pPr marL="457200" lvl="0" indent="-342900" algn="l" rtl="0">
              <a:lnSpc>
                <a:spcPct val="100000"/>
              </a:lnSpc>
              <a:spcBef>
                <a:spcPts val="0"/>
              </a:spcBef>
              <a:spcAft>
                <a:spcPts val="0"/>
              </a:spcAft>
              <a:buSzPts val="1800"/>
              <a:buChar char="●"/>
            </a:pPr>
            <a:r>
              <a:rPr lang="en-US" sz="1800" b="0"/>
              <a:t>DACs must assign permissions to other users in the district.</a:t>
            </a:r>
            <a:endParaRPr sz="1800" b="0"/>
          </a:p>
          <a:p>
            <a:pPr marL="457200" lvl="0" indent="-342900" algn="l" rtl="0">
              <a:lnSpc>
                <a:spcPct val="100000"/>
              </a:lnSpc>
              <a:spcBef>
                <a:spcPts val="0"/>
              </a:spcBef>
              <a:spcAft>
                <a:spcPts val="0"/>
              </a:spcAft>
              <a:buSzPts val="1800"/>
              <a:buChar char="●"/>
            </a:pPr>
            <a:r>
              <a:rPr lang="en-US" sz="1800" b="0"/>
              <a:t>DACs must remove permissions from and make inactive any individuals in the portal who are no longer employed by the district and adjust user roles to sync with recent staffing changes.</a:t>
            </a:r>
            <a:endParaRPr sz="1800">
              <a:highlight>
                <a:srgbClr val="FFFFFF"/>
              </a:highlight>
            </a:endParaRPr>
          </a:p>
          <a:p>
            <a:pPr marL="0" lvl="0" indent="0" algn="l" rtl="0">
              <a:spcBef>
                <a:spcPts val="750"/>
              </a:spcBef>
              <a:spcAft>
                <a:spcPts val="0"/>
              </a:spcAft>
              <a:buClr>
                <a:srgbClr val="000000"/>
              </a:buClr>
              <a:buSzPts val="1100"/>
              <a:buFont typeface="Arial"/>
              <a:buNone/>
            </a:pPr>
            <a:endParaRPr sz="1800"/>
          </a:p>
          <a:p>
            <a:pPr marL="0" lvl="0" indent="0" algn="l" rtl="0">
              <a:lnSpc>
                <a:spcPct val="100000"/>
              </a:lnSpc>
              <a:spcBef>
                <a:spcPts val="0"/>
              </a:spcBef>
              <a:spcAft>
                <a:spcPts val="0"/>
              </a:spcAft>
              <a:buNone/>
            </a:pPr>
            <a:endParaRPr sz="1800">
              <a:solidFill>
                <a:srgbClr val="000000"/>
              </a:solidFill>
              <a:highlight>
                <a:srgbClr val="FFFFFF"/>
              </a:highlight>
            </a:endParaRPr>
          </a:p>
          <a:p>
            <a:pPr marL="0" lvl="0" indent="0" algn="l" rtl="0">
              <a:spcBef>
                <a:spcPts val="0"/>
              </a:spcBef>
              <a:spcAft>
                <a:spcPts val="0"/>
              </a:spcAft>
              <a:buClr>
                <a:schemeClr val="dk1"/>
              </a:buClr>
              <a:buSzPts val="1100"/>
              <a:buFont typeface="Arial"/>
              <a:buNone/>
            </a:pPr>
            <a:endParaRPr sz="1800" b="0">
              <a:solidFill>
                <a:srgbClr val="000000"/>
              </a:solidFill>
            </a:endParaRPr>
          </a:p>
          <a:p>
            <a:pPr marL="457200" lvl="0" indent="0" algn="l" rtl="0">
              <a:lnSpc>
                <a:spcPct val="115000"/>
              </a:lnSpc>
              <a:spcBef>
                <a:spcPts val="0"/>
              </a:spcBef>
              <a:spcAft>
                <a:spcPts val="0"/>
              </a:spcAft>
              <a:buNone/>
            </a:pPr>
            <a:endParaRPr sz="1800" b="0">
              <a:solidFill>
                <a:srgbClr val="000000"/>
              </a:solidFill>
            </a:endParaRPr>
          </a:p>
          <a:p>
            <a:pPr marL="0" lvl="0" indent="0" algn="l" rtl="0">
              <a:lnSpc>
                <a:spcPct val="115000"/>
              </a:lnSpc>
              <a:spcBef>
                <a:spcPts val="0"/>
              </a:spcBef>
              <a:spcAft>
                <a:spcPts val="0"/>
              </a:spcAft>
              <a:buNone/>
            </a:pPr>
            <a:endParaRPr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Clr>
                <a:schemeClr val="dk1"/>
              </a:buClr>
              <a:buSzPts val="2400"/>
              <a:buFont typeface="Arial"/>
              <a:buNone/>
            </a:pPr>
            <a:r>
              <a:rPr lang="en-US"/>
              <a:t>ACT with writing - What’s New</a:t>
            </a:r>
            <a:endParaRPr/>
          </a:p>
        </p:txBody>
      </p:sp>
      <p:sp>
        <p:nvSpPr>
          <p:cNvPr id="168" name="Google Shape;168;p24"/>
          <p:cNvSpPr txBox="1">
            <a:spLocks noGrp="1"/>
          </p:cNvSpPr>
          <p:nvPr>
            <p:ph type="body" idx="2"/>
          </p:nvPr>
        </p:nvSpPr>
        <p:spPr>
          <a:xfrm>
            <a:off x="457200" y="822947"/>
            <a:ext cx="8229600" cy="3124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dirty="0"/>
              <a:t>NEW 2021</a:t>
            </a:r>
            <a:endParaRPr sz="1800" dirty="0"/>
          </a:p>
          <a:p>
            <a:pPr marL="457200" lvl="0" indent="-342900" algn="l" rtl="0">
              <a:spcBef>
                <a:spcPts val="750"/>
              </a:spcBef>
              <a:spcAft>
                <a:spcPts val="0"/>
              </a:spcAft>
              <a:buSzPts val="1800"/>
              <a:buChar char="●"/>
            </a:pPr>
            <a:r>
              <a:rPr lang="en-US" sz="1800" b="0" dirty="0"/>
              <a:t>Testing Options </a:t>
            </a:r>
            <a:endParaRPr sz="1800" b="0" dirty="0"/>
          </a:p>
          <a:p>
            <a:pPr marL="914400" lvl="1" indent="-342900" algn="l" rtl="0">
              <a:spcBef>
                <a:spcPts val="0"/>
              </a:spcBef>
              <a:spcAft>
                <a:spcPts val="0"/>
              </a:spcAft>
              <a:buSzPts val="1800"/>
              <a:buChar char="○"/>
            </a:pPr>
            <a:r>
              <a:rPr lang="en-US" sz="1800" dirty="0"/>
              <a:t>Beginning this year, school districts can choose to test ACT o</a:t>
            </a:r>
            <a:r>
              <a:rPr lang="en-US" sz="1800" b="0" dirty="0"/>
              <a:t>nline</a:t>
            </a:r>
            <a:endParaRPr sz="1800" dirty="0"/>
          </a:p>
          <a:p>
            <a:pPr marL="914400" lvl="1" indent="-342900" algn="l" rtl="0">
              <a:spcBef>
                <a:spcPts val="0"/>
              </a:spcBef>
              <a:spcAft>
                <a:spcPts val="0"/>
              </a:spcAft>
              <a:buSzPts val="1800"/>
              <a:buChar char="○"/>
            </a:pPr>
            <a:r>
              <a:rPr lang="en-US" sz="1800" dirty="0"/>
              <a:t>Paper/pencil option is still available</a:t>
            </a:r>
            <a:endParaRPr sz="1800" dirty="0"/>
          </a:p>
          <a:p>
            <a:pPr marL="457200" lvl="0" indent="-342900" algn="l" rtl="0">
              <a:spcBef>
                <a:spcPts val="0"/>
              </a:spcBef>
              <a:spcAft>
                <a:spcPts val="0"/>
              </a:spcAft>
              <a:buSzPts val="1800"/>
              <a:buChar char="●"/>
            </a:pPr>
            <a:r>
              <a:rPr lang="en-US" sz="1800" b="0" dirty="0"/>
              <a:t>Test Accessibility and Accommodation System (TAA) Migration and early access</a:t>
            </a:r>
            <a:endParaRPr sz="1800" b="0" dirty="0"/>
          </a:p>
          <a:p>
            <a:pPr marL="914400" lvl="1" indent="-342900" algn="l" rtl="0">
              <a:spcBef>
                <a:spcPts val="0"/>
              </a:spcBef>
              <a:spcAft>
                <a:spcPts val="0"/>
              </a:spcAft>
              <a:buSzPts val="1800"/>
              <a:buChar char="○"/>
            </a:pPr>
            <a:r>
              <a:rPr lang="en-US" sz="1800" u="sng" dirty="0">
                <a:solidFill>
                  <a:schemeClr val="hlink"/>
                </a:solidFill>
                <a:hlinkClick r:id="rId3"/>
              </a:rPr>
              <a:t>Success.ACT.org</a:t>
            </a:r>
            <a:endParaRPr sz="1800" dirty="0"/>
          </a:p>
          <a:p>
            <a:pPr marL="457200" lvl="0" indent="-342900" algn="l" rtl="0">
              <a:spcBef>
                <a:spcPts val="0"/>
              </a:spcBef>
              <a:spcAft>
                <a:spcPts val="0"/>
              </a:spcAft>
              <a:buSzPts val="1800"/>
              <a:buChar char="●"/>
            </a:pPr>
            <a:r>
              <a:rPr lang="en-US" sz="1800" b="0" u="sng" dirty="0">
                <a:solidFill>
                  <a:schemeClr val="hlink"/>
                </a:solidFill>
                <a:hlinkClick r:id="rId4"/>
              </a:rPr>
              <a:t>MyACT.org</a:t>
            </a:r>
            <a:endParaRPr sz="1800" b="0" dirty="0"/>
          </a:p>
          <a:p>
            <a:pPr marL="914400" lvl="1" indent="-342900" algn="l" rtl="0">
              <a:spcBef>
                <a:spcPts val="0"/>
              </a:spcBef>
              <a:spcAft>
                <a:spcPts val="0"/>
              </a:spcAft>
              <a:buSzPts val="1800"/>
              <a:buChar char="○"/>
            </a:pPr>
            <a:r>
              <a:rPr lang="en-US" sz="1800" dirty="0"/>
              <a:t>Non-test information</a:t>
            </a:r>
            <a:endParaRP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0" y="202225"/>
            <a:ext cx="9144000" cy="786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ACT with writing - 2021 Dates</a:t>
            </a:r>
            <a:endParaRPr/>
          </a:p>
        </p:txBody>
      </p:sp>
      <p:sp>
        <p:nvSpPr>
          <p:cNvPr id="175" name="Google Shape;175;p25"/>
          <p:cNvSpPr txBox="1">
            <a:spLocks noGrp="1"/>
          </p:cNvSpPr>
          <p:nvPr>
            <p:ph type="body" idx="2"/>
          </p:nvPr>
        </p:nvSpPr>
        <p:spPr>
          <a:xfrm>
            <a:off x="516050" y="872650"/>
            <a:ext cx="8603700" cy="351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600"/>
              <a:t>Test Window 1 (Initial):</a:t>
            </a:r>
            <a:endParaRPr sz="1600"/>
          </a:p>
          <a:p>
            <a:pPr marL="457200" lvl="0" indent="-330200" algn="l" rtl="0">
              <a:lnSpc>
                <a:spcPct val="100000"/>
              </a:lnSpc>
              <a:spcBef>
                <a:spcPts val="0"/>
              </a:spcBef>
              <a:spcAft>
                <a:spcPts val="0"/>
              </a:spcAft>
              <a:buSzPts val="1600"/>
              <a:buFont typeface="Lato"/>
              <a:buChar char="•"/>
            </a:pPr>
            <a:r>
              <a:rPr lang="en-US" sz="1600" b="0"/>
              <a:t>March 9, 2021 – Paper Administration</a:t>
            </a:r>
            <a:endParaRPr sz="1600" b="0"/>
          </a:p>
          <a:p>
            <a:pPr marL="457200" lvl="0" indent="-330200" algn="l" rtl="0">
              <a:lnSpc>
                <a:spcPct val="100000"/>
              </a:lnSpc>
              <a:spcBef>
                <a:spcPts val="0"/>
              </a:spcBef>
              <a:spcAft>
                <a:spcPts val="0"/>
              </a:spcAft>
              <a:buSzPts val="1600"/>
              <a:buFont typeface="Lato"/>
              <a:buChar char="•"/>
            </a:pPr>
            <a:r>
              <a:rPr lang="en-US" sz="1600" b="0"/>
              <a:t>March 9-12 &amp; 15-19, 2021 – Paper Accommodations Administration</a:t>
            </a:r>
            <a:endParaRPr sz="1600" b="0"/>
          </a:p>
          <a:p>
            <a:pPr marL="457200" lvl="0" indent="-330200" algn="l" rtl="0">
              <a:lnSpc>
                <a:spcPct val="100000"/>
              </a:lnSpc>
              <a:spcBef>
                <a:spcPts val="0"/>
              </a:spcBef>
              <a:spcAft>
                <a:spcPts val="0"/>
              </a:spcAft>
              <a:buSzPts val="1600"/>
              <a:buFont typeface="Lato"/>
              <a:buChar char="•"/>
            </a:pPr>
            <a:r>
              <a:rPr lang="en-US" sz="1600" b="0"/>
              <a:t>March 9-11 &amp; 16-18, 2021 – Online Administration</a:t>
            </a:r>
            <a:endParaRPr sz="1600" b="0"/>
          </a:p>
          <a:p>
            <a:pPr marL="0" lvl="0" indent="0" algn="l" rtl="0">
              <a:lnSpc>
                <a:spcPct val="100000"/>
              </a:lnSpc>
              <a:spcBef>
                <a:spcPts val="0"/>
              </a:spcBef>
              <a:spcAft>
                <a:spcPts val="0"/>
              </a:spcAft>
              <a:buClr>
                <a:schemeClr val="dk1"/>
              </a:buClr>
              <a:buSzPts val="1100"/>
              <a:buFont typeface="Arial"/>
              <a:buNone/>
            </a:pPr>
            <a:r>
              <a:rPr lang="en-US" sz="1600"/>
              <a:t>Test Window 2 (Make-Up):</a:t>
            </a:r>
            <a:endParaRPr sz="1600"/>
          </a:p>
          <a:p>
            <a:pPr marL="457200" lvl="0" indent="-330200" algn="l" rtl="0">
              <a:lnSpc>
                <a:spcPct val="100000"/>
              </a:lnSpc>
              <a:spcBef>
                <a:spcPts val="0"/>
              </a:spcBef>
              <a:spcAft>
                <a:spcPts val="0"/>
              </a:spcAft>
              <a:buSzPts val="1600"/>
              <a:buFont typeface="Lato"/>
              <a:buChar char="•"/>
            </a:pPr>
            <a:r>
              <a:rPr lang="en-US" sz="1600" b="0"/>
              <a:t>March 23, 2021 – Paper Administration</a:t>
            </a:r>
            <a:endParaRPr sz="1600" b="0"/>
          </a:p>
          <a:p>
            <a:pPr marL="457200" lvl="0" indent="-330200" algn="l" rtl="0">
              <a:lnSpc>
                <a:spcPct val="100000"/>
              </a:lnSpc>
              <a:spcBef>
                <a:spcPts val="0"/>
              </a:spcBef>
              <a:spcAft>
                <a:spcPts val="0"/>
              </a:spcAft>
              <a:buSzPts val="1600"/>
              <a:buFont typeface="Lato"/>
              <a:buChar char="•"/>
            </a:pPr>
            <a:r>
              <a:rPr lang="en-US" sz="1600" b="0"/>
              <a:t>March 23-26, 29-31 &amp; April 1-2, 2021 – Paper Accommodations Administration</a:t>
            </a:r>
            <a:endParaRPr sz="1600" b="0"/>
          </a:p>
          <a:p>
            <a:pPr marL="457200" lvl="0" indent="-330200" algn="l" rtl="0">
              <a:lnSpc>
                <a:spcPct val="100000"/>
              </a:lnSpc>
              <a:spcBef>
                <a:spcPts val="0"/>
              </a:spcBef>
              <a:spcAft>
                <a:spcPts val="0"/>
              </a:spcAft>
              <a:buSzPts val="1600"/>
              <a:buFont typeface="Lato"/>
              <a:buChar char="•"/>
            </a:pPr>
            <a:r>
              <a:rPr lang="en-US" sz="1600" b="0"/>
              <a:t>March 23-25 &amp; 30-31 &amp; April 1, 2021 – Online Administration</a:t>
            </a:r>
            <a:endParaRPr sz="1600" b="0"/>
          </a:p>
          <a:p>
            <a:pPr marL="0" lvl="0" indent="0" algn="l" rtl="0">
              <a:lnSpc>
                <a:spcPct val="100000"/>
              </a:lnSpc>
              <a:spcBef>
                <a:spcPts val="0"/>
              </a:spcBef>
              <a:spcAft>
                <a:spcPts val="0"/>
              </a:spcAft>
              <a:buClr>
                <a:schemeClr val="dk1"/>
              </a:buClr>
              <a:buSzPts val="1100"/>
              <a:buFont typeface="Arial"/>
              <a:buNone/>
            </a:pPr>
            <a:r>
              <a:rPr lang="en-US" sz="1600"/>
              <a:t>Test Window 3 (Emergency)</a:t>
            </a:r>
            <a:endParaRPr sz="1600"/>
          </a:p>
          <a:p>
            <a:pPr marL="457200" lvl="0" indent="-330200" algn="l" rtl="0">
              <a:lnSpc>
                <a:spcPct val="100000"/>
              </a:lnSpc>
              <a:spcBef>
                <a:spcPts val="0"/>
              </a:spcBef>
              <a:spcAft>
                <a:spcPts val="0"/>
              </a:spcAft>
              <a:buSzPts val="1600"/>
              <a:buFont typeface="Lato"/>
              <a:buChar char="•"/>
            </a:pPr>
            <a:r>
              <a:rPr lang="en-US" sz="1600" b="0"/>
              <a:t>April 13, 2021 – Paper Administration</a:t>
            </a:r>
            <a:endParaRPr sz="1600" b="0"/>
          </a:p>
          <a:p>
            <a:pPr marL="457200" lvl="0" indent="-330200" algn="l" rtl="0">
              <a:lnSpc>
                <a:spcPct val="100000"/>
              </a:lnSpc>
              <a:spcBef>
                <a:spcPts val="0"/>
              </a:spcBef>
              <a:spcAft>
                <a:spcPts val="0"/>
              </a:spcAft>
              <a:buSzPts val="1600"/>
              <a:buFont typeface="Lato"/>
              <a:buChar char="•"/>
            </a:pPr>
            <a:r>
              <a:rPr lang="en-US" sz="1600" b="0"/>
              <a:t>April 13-16 &amp; 19-23, 2021 – Paper Accommodations Administration</a:t>
            </a:r>
            <a:endParaRPr sz="1600" b="0"/>
          </a:p>
          <a:p>
            <a:pPr marL="457200" lvl="0" indent="-330200" algn="l" rtl="0">
              <a:lnSpc>
                <a:spcPct val="100000"/>
              </a:lnSpc>
              <a:spcBef>
                <a:spcPts val="0"/>
              </a:spcBef>
              <a:spcAft>
                <a:spcPts val="0"/>
              </a:spcAft>
              <a:buSzPts val="1600"/>
              <a:buFont typeface="Lato"/>
              <a:buChar char="•"/>
            </a:pPr>
            <a:r>
              <a:rPr lang="en-US" sz="1600" b="0"/>
              <a:t>April 13-15 &amp; 20-22, 2021 – Online Administration </a:t>
            </a:r>
            <a:endParaRPr sz="1600" b="0"/>
          </a:p>
          <a:p>
            <a:pPr marL="0" lvl="0" indent="0" algn="l" rtl="0">
              <a:lnSpc>
                <a:spcPct val="100000"/>
              </a:lnSpc>
              <a:spcBef>
                <a:spcPts val="0"/>
              </a:spcBef>
              <a:spcAft>
                <a:spcPts val="0"/>
              </a:spcAft>
              <a:buSzPts val="1600"/>
              <a:buNone/>
            </a:pPr>
            <a:endParaRPr sz="1700"/>
          </a:p>
          <a:p>
            <a:pPr marL="457200" lvl="0" indent="457200" algn="l" rtl="0">
              <a:lnSpc>
                <a:spcPct val="100000"/>
              </a:lnSpc>
              <a:spcBef>
                <a:spcPts val="750"/>
              </a:spcBef>
              <a:spcAft>
                <a:spcPts val="0"/>
              </a:spcAft>
              <a:buSzPts val="2400"/>
              <a:buNone/>
            </a:pPr>
            <a:endParaRPr sz="1800">
              <a:solidFill>
                <a:srgbClr val="000090"/>
              </a:solidFill>
            </a:endParaRPr>
          </a:p>
        </p:txBody>
      </p:sp>
      <p:sp>
        <p:nvSpPr>
          <p:cNvPr id="176" name="Google Shape;176;p25"/>
          <p:cNvSpPr/>
          <p:nvPr/>
        </p:nvSpPr>
        <p:spPr>
          <a:xfrm>
            <a:off x="271725" y="4698150"/>
            <a:ext cx="3411000" cy="2820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n-US" b="1" u="sng">
                <a:solidFill>
                  <a:schemeClr val="hlink"/>
                </a:solidFill>
                <a:hlinkClick r:id="rId3"/>
              </a:rPr>
              <a:t>Link to Printable ACT Schedule</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SzPts val="2400"/>
              <a:buFont typeface="Tahoma"/>
              <a:buNone/>
            </a:pPr>
            <a:endParaRPr sz="2200" b="1" i="0" u="none" strike="noStrike" cap="none">
              <a:solidFill>
                <a:srgbClr val="233297"/>
              </a:solidFill>
              <a:latin typeface="Tahoma"/>
              <a:ea typeface="Tahoma"/>
              <a:cs typeface="Tahoma"/>
              <a:sym typeface="Tahoma"/>
            </a:endParaRPr>
          </a:p>
        </p:txBody>
      </p:sp>
      <p:sp>
        <p:nvSpPr>
          <p:cNvPr id="182" name="Google Shape;182;p26"/>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Lato"/>
              <a:buNone/>
            </a:pPr>
            <a:endParaRPr sz="1800" b="0" i="0" u="none" strike="noStrike" cap="none">
              <a:solidFill>
                <a:schemeClr val="lt1"/>
              </a:solidFill>
              <a:latin typeface="Lato"/>
              <a:ea typeface="Lato"/>
              <a:cs typeface="Lato"/>
              <a:sym typeface="Lato"/>
            </a:endParaRPr>
          </a:p>
        </p:txBody>
      </p:sp>
      <p:sp>
        <p:nvSpPr>
          <p:cNvPr id="183" name="Google Shape;183;p26"/>
          <p:cNvSpPr txBox="1">
            <a:spLocks noGrp="1"/>
          </p:cNvSpPr>
          <p:nvPr>
            <p:ph type="title" idx="4294967295"/>
          </p:nvPr>
        </p:nvSpPr>
        <p:spPr>
          <a:xfrm>
            <a:off x="31700" y="181350"/>
            <a:ext cx="9061800" cy="5589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Clr>
                <a:schemeClr val="dk1"/>
              </a:buClr>
              <a:buSzPts val="2400"/>
              <a:buFont typeface="Arial"/>
              <a:buNone/>
            </a:pPr>
            <a:r>
              <a:rPr lang="en-US" b="1"/>
              <a:t>ACT with writing - Online Testing</a:t>
            </a:r>
            <a:endParaRPr sz="3200" b="1">
              <a:solidFill>
                <a:srgbClr val="FFFFFF"/>
              </a:solidFill>
            </a:endParaRPr>
          </a:p>
        </p:txBody>
      </p:sp>
      <p:sp>
        <p:nvSpPr>
          <p:cNvPr id="184" name="Google Shape;184;p26"/>
          <p:cNvSpPr txBox="1">
            <a:spLocks noGrp="1"/>
          </p:cNvSpPr>
          <p:nvPr>
            <p:ph type="body" idx="2"/>
          </p:nvPr>
        </p:nvSpPr>
        <p:spPr>
          <a:xfrm>
            <a:off x="149400" y="1150200"/>
            <a:ext cx="8845200" cy="317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solidFill>
                  <a:srgbClr val="000000"/>
                </a:solidFill>
              </a:rPr>
              <a:t>Online Testing:</a:t>
            </a:r>
            <a:endParaRPr sz="1800">
              <a:solidFill>
                <a:srgbClr val="000000"/>
              </a:solidFill>
            </a:endParaRPr>
          </a:p>
          <a:p>
            <a:pPr marL="457200" lvl="0" indent="-342900" algn="l" rtl="0">
              <a:spcBef>
                <a:spcPts val="0"/>
              </a:spcBef>
              <a:spcAft>
                <a:spcPts val="0"/>
              </a:spcAft>
              <a:buSzPts val="1800"/>
              <a:buFont typeface="Lato"/>
              <a:buChar char="•"/>
            </a:pPr>
            <a:r>
              <a:rPr lang="en-US" sz="1800" b="0"/>
              <a:t>Online testing provides districts with 15 additional testing day opportunities.</a:t>
            </a:r>
            <a:endParaRPr sz="1800" b="0"/>
          </a:p>
          <a:p>
            <a:pPr marL="457200" lvl="0" indent="-342900" algn="l" rtl="0">
              <a:spcBef>
                <a:spcPts val="0"/>
              </a:spcBef>
              <a:spcAft>
                <a:spcPts val="0"/>
              </a:spcAft>
              <a:buSzPts val="1800"/>
              <a:buFont typeface="Lato"/>
              <a:buChar char="•"/>
            </a:pPr>
            <a:r>
              <a:rPr lang="en-US" sz="1800" b="0"/>
              <a:t>No paper materials need to be ordered (paper testing may still be required for certain accommodations).</a:t>
            </a:r>
            <a:endParaRPr sz="1800" b="0"/>
          </a:p>
          <a:p>
            <a:pPr marL="457200" lvl="0" indent="-342900" algn="l" rtl="0">
              <a:spcBef>
                <a:spcPts val="0"/>
              </a:spcBef>
              <a:spcAft>
                <a:spcPts val="0"/>
              </a:spcAft>
              <a:buSzPts val="1800"/>
              <a:buFont typeface="Lato"/>
              <a:buChar char="•"/>
            </a:pPr>
            <a:r>
              <a:rPr lang="en-US" sz="1800" b="0"/>
              <a:t>Districts can split their testing population up over multiple days in any given test window. </a:t>
            </a:r>
            <a:endParaRPr sz="1800" b="0"/>
          </a:p>
          <a:p>
            <a:pPr marL="457200" lvl="0" indent="-342900" algn="l" rtl="0">
              <a:spcBef>
                <a:spcPts val="0"/>
              </a:spcBef>
              <a:spcAft>
                <a:spcPts val="0"/>
              </a:spcAft>
              <a:buSzPts val="1800"/>
              <a:buFont typeface="Lato"/>
              <a:buChar char="•"/>
            </a:pPr>
            <a:r>
              <a:rPr lang="en-US" sz="1800" b="0"/>
              <a:t>Online testing can be used as a make-up for students who missed paper testing, potentially allowing all testing to be completed in one window. </a:t>
            </a:r>
            <a:endParaRPr sz="1800" b="0"/>
          </a:p>
          <a:p>
            <a:pPr marL="1371600" lvl="0" indent="0" algn="l" rtl="0">
              <a:spcBef>
                <a:spcPts val="1200"/>
              </a:spcBef>
              <a:spcAft>
                <a:spcPts val="1200"/>
              </a:spcAft>
              <a:buNone/>
            </a:pPr>
            <a:endParaRPr sz="235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ACT with writing - TAA </a:t>
            </a:r>
            <a:endParaRPr/>
          </a:p>
        </p:txBody>
      </p:sp>
      <p:sp>
        <p:nvSpPr>
          <p:cNvPr id="191" name="Google Shape;191;p27"/>
          <p:cNvSpPr txBox="1">
            <a:spLocks noGrp="1"/>
          </p:cNvSpPr>
          <p:nvPr>
            <p:ph type="body" idx="2"/>
          </p:nvPr>
        </p:nvSpPr>
        <p:spPr>
          <a:xfrm>
            <a:off x="578000" y="921600"/>
            <a:ext cx="7774200" cy="36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Test Accessibility and Accommodation System (TAA)  </a:t>
            </a:r>
            <a:r>
              <a:rPr lang="en-US" sz="1800" b="0"/>
              <a:t>is the</a:t>
            </a:r>
            <a:r>
              <a:rPr lang="en-US" sz="1800"/>
              <a:t> </a:t>
            </a:r>
            <a:r>
              <a:rPr lang="en-US" sz="1800" b="0"/>
              <a:t>ACT system used for school staff to enter accommodations for students with disabilities</a:t>
            </a:r>
            <a:r>
              <a:rPr lang="en-US" sz="1800"/>
              <a:t>. </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US" sz="1800"/>
              <a:t>Opens September 14, 2020</a:t>
            </a:r>
            <a:endParaRPr sz="1800"/>
          </a:p>
          <a:p>
            <a:pPr marL="457200" lvl="0" indent="-342900" algn="l" rtl="0">
              <a:spcBef>
                <a:spcPts val="0"/>
              </a:spcBef>
              <a:spcAft>
                <a:spcPts val="0"/>
              </a:spcAft>
              <a:buSzPts val="1800"/>
              <a:buChar char="●"/>
            </a:pPr>
            <a:r>
              <a:rPr lang="en-US" sz="1800"/>
              <a:t>Migrated into </a:t>
            </a:r>
            <a:r>
              <a:rPr lang="en-US" sz="1800" u="sng">
                <a:solidFill>
                  <a:schemeClr val="hlink"/>
                </a:solidFill>
                <a:hlinkClick r:id="rId3"/>
              </a:rPr>
              <a:t>Success.ACT.org </a:t>
            </a:r>
            <a:endParaRPr sz="1800"/>
          </a:p>
          <a:p>
            <a:pPr marL="914400" lvl="1" indent="-342900" algn="l" rtl="0">
              <a:lnSpc>
                <a:spcPct val="100000"/>
              </a:lnSpc>
              <a:spcBef>
                <a:spcPts val="0"/>
              </a:spcBef>
              <a:spcAft>
                <a:spcPts val="0"/>
              </a:spcAft>
              <a:buSzPts val="1800"/>
              <a:buChar char="○"/>
            </a:pPr>
            <a:r>
              <a:rPr lang="en-US" sz="1800"/>
              <a:t>Success.ACT.org account is required </a:t>
            </a:r>
            <a:endParaRPr sz="1800"/>
          </a:p>
          <a:p>
            <a:pPr marL="914400" lvl="1" indent="-342900" algn="l" rtl="0">
              <a:lnSpc>
                <a:spcPct val="100000"/>
              </a:lnSpc>
              <a:spcBef>
                <a:spcPts val="0"/>
              </a:spcBef>
              <a:spcAft>
                <a:spcPts val="0"/>
              </a:spcAft>
              <a:buSzPts val="1800"/>
              <a:buChar char="○"/>
            </a:pPr>
            <a:r>
              <a:rPr lang="en-US" sz="1800"/>
              <a:t>Current TAA users access automatically migrated </a:t>
            </a:r>
            <a:endParaRPr sz="1800"/>
          </a:p>
          <a:p>
            <a:pPr marL="914400" lvl="1" indent="-342900" algn="l" rtl="0">
              <a:lnSpc>
                <a:spcPct val="100000"/>
              </a:lnSpc>
              <a:spcBef>
                <a:spcPts val="0"/>
              </a:spcBef>
              <a:spcAft>
                <a:spcPts val="0"/>
              </a:spcAft>
              <a:buSzPts val="1800"/>
              <a:buChar char="○"/>
            </a:pPr>
            <a:r>
              <a:rPr lang="en-US" sz="1800"/>
              <a:t>New TAA users will need to request access from Trusted Agent (TA) in Success.ACT</a:t>
            </a:r>
            <a:endParaRPr sz="1800"/>
          </a:p>
          <a:p>
            <a:pPr marL="457200" lvl="0" indent="-342900" algn="l" rtl="0">
              <a:spcBef>
                <a:spcPts val="0"/>
              </a:spcBef>
              <a:spcAft>
                <a:spcPts val="0"/>
              </a:spcAft>
              <a:buSzPts val="1800"/>
              <a:buChar char="●"/>
            </a:pPr>
            <a:r>
              <a:rPr lang="en-US" sz="1800" b="0" u="sng">
                <a:solidFill>
                  <a:schemeClr val="hlink"/>
                </a:solidFill>
                <a:hlinkClick r:id="rId4"/>
              </a:rPr>
              <a:t>TAA User Guide</a:t>
            </a:r>
            <a:endParaRPr sz="1800"/>
          </a:p>
          <a:p>
            <a:pPr marL="0" lvl="0" indent="0" algn="l" rtl="0">
              <a:spcBef>
                <a:spcPts val="0"/>
              </a:spcBef>
              <a:spcAft>
                <a:spcPts val="0"/>
              </a:spcAft>
              <a:buNone/>
            </a:pPr>
            <a:endParaRPr sz="1700"/>
          </a:p>
          <a:p>
            <a:pPr marL="914400" lvl="1" indent="-228600" algn="l" rtl="0">
              <a:lnSpc>
                <a:spcPct val="100000"/>
              </a:lnSpc>
              <a:spcBef>
                <a:spcPts val="0"/>
              </a:spcBef>
              <a:spcAft>
                <a:spcPts val="0"/>
              </a:spcAft>
              <a:buSzPts val="1700"/>
              <a:buNone/>
            </a:pPr>
            <a:endParaRPr sz="1700"/>
          </a:p>
          <a:p>
            <a:pPr marL="914400" lvl="1" indent="-228600" algn="l" rtl="0">
              <a:lnSpc>
                <a:spcPct val="100000"/>
              </a:lnSpc>
              <a:spcBef>
                <a:spcPts val="0"/>
              </a:spcBef>
              <a:spcAft>
                <a:spcPts val="0"/>
              </a:spcAft>
              <a:buSzPts val="2000"/>
              <a:buNone/>
            </a:pPr>
            <a:endParaRPr sz="2000"/>
          </a:p>
          <a:p>
            <a:pPr marL="457200" lvl="0" indent="0" algn="l" rtl="0">
              <a:lnSpc>
                <a:spcPct val="100000"/>
              </a:lnSpc>
              <a:spcBef>
                <a:spcPts val="0"/>
              </a:spcBef>
              <a:spcAft>
                <a:spcPts val="0"/>
              </a:spcAft>
              <a:buNone/>
            </a:pPr>
            <a:endParaRPr sz="1800"/>
          </a:p>
          <a:p>
            <a:pPr marL="914400" lvl="1" indent="-228600" algn="l" rtl="0">
              <a:lnSpc>
                <a:spcPct val="100000"/>
              </a:lnSpc>
              <a:spcBef>
                <a:spcPts val="0"/>
              </a:spcBef>
              <a:spcAft>
                <a:spcPts val="0"/>
              </a:spcAft>
              <a:buSzPts val="2000"/>
              <a:buNone/>
            </a:pPr>
            <a:endParaRPr sz="2000"/>
          </a:p>
          <a:p>
            <a:pPr marL="914400" lvl="1" indent="-228600" algn="l" rtl="0">
              <a:spcBef>
                <a:spcPts val="0"/>
              </a:spcBef>
              <a:spcAft>
                <a:spcPts val="0"/>
              </a:spcAft>
              <a:buSzPts val="2000"/>
              <a:buNone/>
            </a:pPr>
            <a:endParaRPr sz="2000"/>
          </a:p>
          <a:p>
            <a:pPr marL="457200" lvl="0" indent="0" algn="l" rtl="0">
              <a:spcBef>
                <a:spcPts val="0"/>
              </a:spcBef>
              <a:spcAft>
                <a:spcPts val="0"/>
              </a:spcAft>
              <a:buNone/>
            </a:pP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457200" lvl="0" indent="0" algn="ctr" rtl="0">
              <a:spcBef>
                <a:spcPts val="750"/>
              </a:spcBef>
              <a:spcAft>
                <a:spcPts val="0"/>
              </a:spcAft>
              <a:buNone/>
            </a:pPr>
            <a:r>
              <a:rPr lang="en-US"/>
              <a:t>ACT with writing -PANext</a:t>
            </a:r>
            <a:endParaRPr/>
          </a:p>
        </p:txBody>
      </p:sp>
      <p:sp>
        <p:nvSpPr>
          <p:cNvPr id="198" name="Google Shape;198;p28"/>
          <p:cNvSpPr txBox="1">
            <a:spLocks noGrp="1"/>
          </p:cNvSpPr>
          <p:nvPr>
            <p:ph type="body" idx="2"/>
          </p:nvPr>
        </p:nvSpPr>
        <p:spPr>
          <a:xfrm>
            <a:off x="61350" y="677225"/>
            <a:ext cx="9021300" cy="3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0"/>
              </a:spcBef>
              <a:spcAft>
                <a:spcPts val="0"/>
              </a:spcAft>
              <a:buNone/>
            </a:pPr>
            <a:r>
              <a:rPr lang="en-US" sz="1800"/>
              <a:t>PearsonAccessNext (PANext)</a:t>
            </a:r>
            <a:r>
              <a:rPr lang="en-US" sz="1800" b="0"/>
              <a:t> is the administrative portal/web system which school test coordinators and district assessment coordinators (DAC) manage data for ACT testing. </a:t>
            </a:r>
            <a:endParaRPr sz="1800" b="0"/>
          </a:p>
          <a:p>
            <a:pPr marL="0" lvl="0" indent="0" algn="l" rtl="0">
              <a:spcBef>
                <a:spcPts val="0"/>
              </a:spcBef>
              <a:spcAft>
                <a:spcPts val="0"/>
              </a:spcAft>
              <a:buNone/>
            </a:pPr>
            <a:endParaRPr sz="1100"/>
          </a:p>
          <a:p>
            <a:pPr marL="0" lvl="0" indent="0" algn="l" rtl="0">
              <a:spcBef>
                <a:spcPts val="0"/>
              </a:spcBef>
              <a:spcAft>
                <a:spcPts val="0"/>
              </a:spcAft>
              <a:buNone/>
            </a:pPr>
            <a:r>
              <a:rPr lang="en-US" sz="1800"/>
              <a:t>Opens November 2, 2020:</a:t>
            </a:r>
            <a:endParaRPr sz="1800"/>
          </a:p>
          <a:p>
            <a:pPr marL="914400" lvl="0" indent="-342900" algn="l" rtl="0">
              <a:spcBef>
                <a:spcPts val="0"/>
              </a:spcBef>
              <a:spcAft>
                <a:spcPts val="0"/>
              </a:spcAft>
              <a:buSzPts val="1800"/>
              <a:buChar char="●"/>
            </a:pPr>
            <a:r>
              <a:rPr lang="en-US" sz="1800" b="0"/>
              <a:t>Used to manage school’s test participation </a:t>
            </a:r>
            <a:endParaRPr sz="1800" b="0"/>
          </a:p>
          <a:p>
            <a:pPr marL="1371600" lvl="1" indent="-342900" algn="l" rtl="0">
              <a:lnSpc>
                <a:spcPct val="100000"/>
              </a:lnSpc>
              <a:spcBef>
                <a:spcPts val="0"/>
              </a:spcBef>
              <a:spcAft>
                <a:spcPts val="0"/>
              </a:spcAft>
              <a:buSzPts val="1800"/>
              <a:buChar char="○"/>
            </a:pPr>
            <a:r>
              <a:rPr lang="en-US" sz="1800"/>
              <a:t>Update testing staff </a:t>
            </a:r>
            <a:endParaRPr sz="1800"/>
          </a:p>
          <a:p>
            <a:pPr marL="1371600" lvl="1" indent="-342900" algn="l" rtl="0">
              <a:lnSpc>
                <a:spcPct val="100000"/>
              </a:lnSpc>
              <a:spcBef>
                <a:spcPts val="0"/>
              </a:spcBef>
              <a:spcAft>
                <a:spcPts val="0"/>
              </a:spcAft>
              <a:buSzPts val="1800"/>
              <a:buChar char="○"/>
            </a:pPr>
            <a:r>
              <a:rPr lang="en-US" sz="1800"/>
              <a:t>Verify and update student information </a:t>
            </a:r>
            <a:endParaRPr sz="1800"/>
          </a:p>
          <a:p>
            <a:pPr marL="1371600" lvl="1" indent="-342900" algn="l" rtl="0">
              <a:lnSpc>
                <a:spcPct val="100000"/>
              </a:lnSpc>
              <a:spcBef>
                <a:spcPts val="0"/>
              </a:spcBef>
              <a:spcAft>
                <a:spcPts val="0"/>
              </a:spcAft>
              <a:buSzPts val="1800"/>
              <a:buChar char="○"/>
            </a:pPr>
            <a:r>
              <a:rPr lang="en-US" sz="1800"/>
              <a:t>Order materials </a:t>
            </a:r>
            <a:endParaRPr sz="1800"/>
          </a:p>
          <a:p>
            <a:pPr marL="1371600" lvl="1" indent="-342900" algn="l" rtl="0">
              <a:lnSpc>
                <a:spcPct val="100000"/>
              </a:lnSpc>
              <a:spcBef>
                <a:spcPts val="0"/>
              </a:spcBef>
              <a:spcAft>
                <a:spcPts val="0"/>
              </a:spcAft>
              <a:buSzPts val="1800"/>
              <a:buChar char="○"/>
            </a:pPr>
            <a:r>
              <a:rPr lang="en-US" sz="1800"/>
              <a:t>Verify shipping address </a:t>
            </a:r>
            <a:endParaRPr sz="1800"/>
          </a:p>
          <a:p>
            <a:pPr marL="1371600" lvl="1" indent="-342900" algn="l" rtl="0">
              <a:lnSpc>
                <a:spcPct val="100000"/>
              </a:lnSpc>
              <a:spcBef>
                <a:spcPts val="0"/>
              </a:spcBef>
              <a:spcAft>
                <a:spcPts val="0"/>
              </a:spcAft>
              <a:buSzPts val="1800"/>
              <a:buChar char="○"/>
            </a:pPr>
            <a:r>
              <a:rPr lang="en-US" sz="1800"/>
              <a:t>Identify testing format (paper/online) </a:t>
            </a:r>
            <a:endParaRPr sz="1800"/>
          </a:p>
          <a:p>
            <a:pPr marL="914400" lvl="0" indent="-342900" algn="l" rtl="0">
              <a:spcBef>
                <a:spcPts val="0"/>
              </a:spcBef>
              <a:spcAft>
                <a:spcPts val="0"/>
              </a:spcAft>
              <a:buSzPts val="1800"/>
              <a:buChar char="●"/>
            </a:pPr>
            <a:r>
              <a:rPr lang="en-US" sz="1800" u="sng">
                <a:solidFill>
                  <a:schemeClr val="hlink"/>
                </a:solidFill>
                <a:hlinkClick r:id="rId3"/>
              </a:rPr>
              <a:t>ACT PANext Portal</a:t>
            </a:r>
            <a:endParaRPr sz="1800"/>
          </a:p>
          <a:p>
            <a:pPr marL="914400" lvl="0" indent="0" algn="l" rtl="0">
              <a:spcBef>
                <a:spcPts val="0"/>
              </a:spcBef>
              <a:spcAft>
                <a:spcPts val="0"/>
              </a:spcAft>
              <a:buNone/>
            </a:pPr>
            <a:endParaRPr sz="1700" b="0"/>
          </a:p>
          <a:p>
            <a:pPr marL="342900" lvl="0" indent="-110" algn="l" rtl="0">
              <a:spcBef>
                <a:spcPts val="0"/>
              </a:spcBef>
              <a:spcAft>
                <a:spcPts val="0"/>
              </a:spcAft>
              <a:buNone/>
            </a:pPr>
            <a:endParaRPr sz="17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ctrTitle"/>
          </p:nvPr>
        </p:nvSpPr>
        <p:spPr>
          <a:xfrm>
            <a:off x="685800" y="1317300"/>
            <a:ext cx="7772400" cy="25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lnSpc>
                <a:spcPct val="100000"/>
              </a:lnSpc>
              <a:spcBef>
                <a:spcPts val="0"/>
              </a:spcBef>
              <a:spcAft>
                <a:spcPts val="0"/>
              </a:spcAft>
              <a:buNone/>
            </a:pPr>
            <a:endParaRPr sz="1800" b="1" dirty="0">
              <a:latin typeface="Lato"/>
              <a:ea typeface="Lato"/>
              <a:cs typeface="Lato"/>
              <a:sym typeface="Lato"/>
            </a:endParaRPr>
          </a:p>
          <a:p>
            <a:pPr marL="0" lvl="0" indent="0" algn="l" rtl="0">
              <a:lnSpc>
                <a:spcPct val="100000"/>
              </a:lnSpc>
              <a:spcBef>
                <a:spcPts val="1000"/>
              </a:spcBef>
              <a:spcAft>
                <a:spcPts val="0"/>
              </a:spcAft>
              <a:buNone/>
            </a:pPr>
            <a:r>
              <a:rPr lang="en-US" sz="1800" b="1" dirty="0">
                <a:solidFill>
                  <a:srgbClr val="000000"/>
                </a:solidFill>
                <a:latin typeface="Lato"/>
                <a:ea typeface="Lato"/>
                <a:cs typeface="Lato"/>
                <a:sym typeface="Lato"/>
              </a:rPr>
              <a:t>Team </a:t>
            </a:r>
            <a:endParaRPr sz="1800" b="1" dirty="0">
              <a:solidFill>
                <a:srgbClr val="000000"/>
              </a:solidFill>
              <a:latin typeface="Lato"/>
              <a:ea typeface="Lato"/>
              <a:cs typeface="Lato"/>
              <a:sym typeface="Lato"/>
            </a:endParaRPr>
          </a:p>
          <a:p>
            <a:pPr marL="457200" lvl="0" indent="-342900" algn="l" rtl="0">
              <a:lnSpc>
                <a:spcPct val="100000"/>
              </a:lnSpc>
              <a:spcBef>
                <a:spcPts val="1000"/>
              </a:spcBef>
              <a:spcAft>
                <a:spcPts val="0"/>
              </a:spcAft>
              <a:buClr>
                <a:schemeClr val="dk1"/>
              </a:buClr>
              <a:buSzPts val="1800"/>
              <a:buFont typeface="Lato"/>
              <a:buChar char="●"/>
            </a:pPr>
            <a:r>
              <a:rPr lang="en-US" sz="1800" dirty="0">
                <a:solidFill>
                  <a:schemeClr val="dk1"/>
                </a:solidFill>
                <a:latin typeface="Lato"/>
                <a:ea typeface="Lato"/>
                <a:cs typeface="Lato"/>
                <a:sym typeface="Lato"/>
              </a:rPr>
              <a:t>The Office of Educational Accountability includes both assessment and accountability staff.</a:t>
            </a:r>
            <a:endParaRPr sz="1800" dirty="0">
              <a:solidFill>
                <a:schemeClr val="dk1"/>
              </a:solidFill>
              <a:latin typeface="Lato"/>
              <a:ea typeface="Lato"/>
              <a:cs typeface="Lato"/>
              <a:sym typeface="Lato"/>
            </a:endParaRPr>
          </a:p>
          <a:p>
            <a:pPr marL="457200" lvl="0" indent="-342900" algn="l" rtl="0">
              <a:lnSpc>
                <a:spcPct val="100000"/>
              </a:lnSpc>
              <a:spcBef>
                <a:spcPts val="0"/>
              </a:spcBef>
              <a:spcAft>
                <a:spcPts val="0"/>
              </a:spcAft>
              <a:buClr>
                <a:schemeClr val="dk1"/>
              </a:buClr>
              <a:buSzPts val="1800"/>
              <a:buFont typeface="Lato"/>
              <a:buChar char="●"/>
            </a:pPr>
            <a:r>
              <a:rPr lang="en-US" sz="1800" dirty="0">
                <a:solidFill>
                  <a:schemeClr val="dk1"/>
                </a:solidFill>
                <a:latin typeface="Lato"/>
                <a:ea typeface="Lato"/>
                <a:cs typeface="Lato"/>
                <a:sym typeface="Lato"/>
              </a:rPr>
              <a:t>The Office of Student Assessment no longer exists.</a:t>
            </a:r>
            <a:endParaRPr sz="1800" dirty="0">
              <a:solidFill>
                <a:schemeClr val="dk1"/>
              </a:solidFill>
              <a:latin typeface="Lato"/>
              <a:ea typeface="Lato"/>
              <a:cs typeface="Lato"/>
              <a:sym typeface="Lato"/>
            </a:endParaRPr>
          </a:p>
          <a:p>
            <a:pPr marL="457200" lvl="0" indent="-342900" algn="l" rtl="0">
              <a:lnSpc>
                <a:spcPct val="100000"/>
              </a:lnSpc>
              <a:spcBef>
                <a:spcPts val="0"/>
              </a:spcBef>
              <a:spcAft>
                <a:spcPts val="0"/>
              </a:spcAft>
              <a:buClr>
                <a:schemeClr val="dk1"/>
              </a:buClr>
              <a:buSzPts val="1800"/>
              <a:buFont typeface="Lato"/>
              <a:buChar char="●"/>
            </a:pPr>
            <a:r>
              <a:rPr lang="en-US" sz="1800" dirty="0">
                <a:solidFill>
                  <a:schemeClr val="dk1"/>
                </a:solidFill>
                <a:latin typeface="Lato"/>
                <a:ea typeface="Lato"/>
                <a:cs typeface="Lato"/>
                <a:sym typeface="Lato"/>
              </a:rPr>
              <a:t>Viji is the director of the Office of Educational Accountability, with two assistant directors; Phil Olsen focuses on assessment and Sam Bohrod focuses on accountability.</a:t>
            </a:r>
            <a:endParaRPr sz="1800" dirty="0">
              <a:solidFill>
                <a:schemeClr val="dk1"/>
              </a:solidFill>
              <a:latin typeface="Lato"/>
              <a:ea typeface="Lato"/>
              <a:cs typeface="Lato"/>
              <a:sym typeface="Lato"/>
            </a:endParaRPr>
          </a:p>
          <a:p>
            <a:pPr marL="914400" lvl="0" indent="0" algn="l" rtl="0">
              <a:lnSpc>
                <a:spcPct val="100000"/>
              </a:lnSpc>
              <a:spcBef>
                <a:spcPts val="10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800" b="1" dirty="0">
              <a:latin typeface="Lato"/>
              <a:ea typeface="Lato"/>
              <a:cs typeface="Lato"/>
              <a:sym typeface="Lato"/>
            </a:endParaRPr>
          </a:p>
          <a:p>
            <a:pPr marL="0" lvl="0" indent="0" algn="l" rtl="0">
              <a:spcBef>
                <a:spcPts val="0"/>
              </a:spcBef>
              <a:spcAft>
                <a:spcPts val="0"/>
              </a:spcAft>
              <a:buNone/>
            </a:pPr>
            <a:endParaRPr sz="2800" dirty="0"/>
          </a:p>
          <a:p>
            <a:pPr marL="0" lvl="0" indent="0" algn="l" rtl="0">
              <a:lnSpc>
                <a:spcPct val="100000"/>
              </a:lnSpc>
              <a:spcBef>
                <a:spcPts val="0"/>
              </a:spcBef>
              <a:spcAft>
                <a:spcPts val="0"/>
              </a:spcAft>
              <a:buNone/>
            </a:pPr>
            <a:endParaRPr dirty="0"/>
          </a:p>
        </p:txBody>
      </p:sp>
      <p:sp>
        <p:nvSpPr>
          <p:cNvPr id="73" name="Google Shape;73;p11"/>
          <p:cNvSpPr txBox="1">
            <a:spLocks noGrp="1"/>
          </p:cNvSpPr>
          <p:nvPr>
            <p:ph type="sldNum" idx="12"/>
          </p:nvPr>
        </p:nvSpPr>
        <p:spPr>
          <a:xfrm>
            <a:off x="6553200" y="4767262"/>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Lato"/>
              <a:buNone/>
            </a:pPr>
            <a:fld id="{00000000-1234-1234-1234-123412341234}" type="slidenum">
              <a:rPr lang="en-US"/>
              <a:t>2</a:t>
            </a:fld>
            <a:endParaRPr/>
          </a:p>
        </p:txBody>
      </p:sp>
      <p:sp>
        <p:nvSpPr>
          <p:cNvPr id="74" name="Google Shape;74;p11"/>
          <p:cNvSpPr txBox="1"/>
          <p:nvPr/>
        </p:nvSpPr>
        <p:spPr>
          <a:xfrm>
            <a:off x="0" y="0"/>
            <a:ext cx="7772400" cy="770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3600" b="1">
                <a:solidFill>
                  <a:schemeClr val="lt1"/>
                </a:solidFill>
                <a:latin typeface="Lato"/>
                <a:ea typeface="Lato"/>
                <a:cs typeface="Lato"/>
                <a:sym typeface="Lato"/>
              </a:rPr>
              <a:t>Director Updates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ACT with writing - Resources</a:t>
            </a:r>
            <a:endParaRPr/>
          </a:p>
        </p:txBody>
      </p:sp>
      <p:sp>
        <p:nvSpPr>
          <p:cNvPr id="205" name="Google Shape;205;p29"/>
          <p:cNvSpPr txBox="1">
            <a:spLocks noGrp="1"/>
          </p:cNvSpPr>
          <p:nvPr>
            <p:ph type="body" idx="2"/>
          </p:nvPr>
        </p:nvSpPr>
        <p:spPr>
          <a:xfrm>
            <a:off x="137375" y="921600"/>
            <a:ext cx="9144000" cy="356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t>Important Dates: </a:t>
            </a:r>
            <a:endParaRPr sz="1800"/>
          </a:p>
          <a:p>
            <a:pPr marL="0" lvl="0" indent="0" algn="l" rtl="0">
              <a:lnSpc>
                <a:spcPct val="100000"/>
              </a:lnSpc>
              <a:spcBef>
                <a:spcPts val="0"/>
              </a:spcBef>
              <a:spcAft>
                <a:spcPts val="0"/>
              </a:spcAft>
              <a:buNone/>
            </a:pPr>
            <a:endParaRPr sz="1300" b="0"/>
          </a:p>
          <a:p>
            <a:pPr marL="0" lvl="0" indent="0" algn="l" rtl="0">
              <a:lnSpc>
                <a:spcPct val="100000"/>
              </a:lnSpc>
              <a:spcBef>
                <a:spcPts val="0"/>
              </a:spcBef>
              <a:spcAft>
                <a:spcPts val="0"/>
              </a:spcAft>
              <a:buNone/>
            </a:pPr>
            <a:endParaRPr sz="1800" b="0"/>
          </a:p>
          <a:p>
            <a:pPr marL="0" lvl="0" indent="0" algn="l" rtl="0">
              <a:lnSpc>
                <a:spcPct val="100000"/>
              </a:lnSpc>
              <a:spcBef>
                <a:spcPts val="0"/>
              </a:spcBef>
              <a:spcAft>
                <a:spcPts val="0"/>
              </a:spcAft>
              <a:buNone/>
            </a:pPr>
            <a:endParaRPr sz="1800" b="0"/>
          </a:p>
          <a:p>
            <a:pPr marL="0" lvl="0" indent="0" algn="l" rtl="0">
              <a:lnSpc>
                <a:spcPct val="100000"/>
              </a:lnSpc>
              <a:spcBef>
                <a:spcPts val="0"/>
              </a:spcBef>
              <a:spcAft>
                <a:spcPts val="0"/>
              </a:spcAft>
              <a:buNone/>
            </a:pPr>
            <a:endParaRPr sz="1800" b="0"/>
          </a:p>
          <a:p>
            <a:pPr marL="0" lvl="0" indent="0" algn="l" rtl="0">
              <a:lnSpc>
                <a:spcPct val="100000"/>
              </a:lnSpc>
              <a:spcBef>
                <a:spcPts val="0"/>
              </a:spcBef>
              <a:spcAft>
                <a:spcPts val="0"/>
              </a:spcAft>
              <a:buNone/>
            </a:pPr>
            <a:endParaRPr sz="1800" b="0"/>
          </a:p>
          <a:p>
            <a:pPr marL="0" lvl="0" indent="0" algn="l" rtl="0">
              <a:lnSpc>
                <a:spcPct val="100000"/>
              </a:lnSpc>
              <a:spcBef>
                <a:spcPts val="0"/>
              </a:spcBef>
              <a:spcAft>
                <a:spcPts val="0"/>
              </a:spcAft>
              <a:buNone/>
            </a:pPr>
            <a:endParaRPr sz="1800" b="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US" sz="1800"/>
              <a:t>Where to Find Resources: </a:t>
            </a:r>
            <a:endParaRPr sz="1800"/>
          </a:p>
          <a:p>
            <a:pPr marL="457200" lvl="0" indent="0" algn="l" rtl="0">
              <a:lnSpc>
                <a:spcPct val="100000"/>
              </a:lnSpc>
              <a:spcBef>
                <a:spcPts val="0"/>
              </a:spcBef>
              <a:spcAft>
                <a:spcPts val="0"/>
              </a:spcAft>
              <a:buNone/>
            </a:pPr>
            <a:r>
              <a:rPr lang="en-US" sz="1800" b="0" u="sng">
                <a:solidFill>
                  <a:schemeClr val="hlink"/>
                </a:solidFill>
                <a:hlinkClick r:id="rId3"/>
              </a:rPr>
              <a:t>State of Wisconsin ACT Website </a:t>
            </a:r>
            <a:endParaRPr sz="1800" b="0"/>
          </a:p>
          <a:p>
            <a:pPr marL="457200" lvl="0" indent="0" algn="l" rtl="0">
              <a:lnSpc>
                <a:spcPct val="100000"/>
              </a:lnSpc>
              <a:spcBef>
                <a:spcPts val="0"/>
              </a:spcBef>
              <a:spcAft>
                <a:spcPts val="0"/>
              </a:spcAft>
              <a:buNone/>
            </a:pPr>
            <a:r>
              <a:rPr lang="en-US" sz="1800" b="0" u="sng">
                <a:solidFill>
                  <a:schemeClr val="hlink"/>
                </a:solidFill>
                <a:hlinkClick r:id="rId4"/>
              </a:rPr>
              <a:t>DPI ACT Webpage</a:t>
            </a:r>
            <a:endParaRPr sz="1800" b="0"/>
          </a:p>
          <a:p>
            <a:pPr marL="0" lvl="0" indent="0" algn="l" rtl="0">
              <a:lnSpc>
                <a:spcPct val="100000"/>
              </a:lnSpc>
              <a:spcBef>
                <a:spcPts val="0"/>
              </a:spcBef>
              <a:spcAft>
                <a:spcPts val="0"/>
              </a:spcAft>
              <a:buNone/>
            </a:pPr>
            <a:endParaRPr sz="1800" b="0"/>
          </a:p>
        </p:txBody>
      </p:sp>
      <p:graphicFrame>
        <p:nvGraphicFramePr>
          <p:cNvPr id="206" name="Google Shape;206;p29"/>
          <p:cNvGraphicFramePr/>
          <p:nvPr/>
        </p:nvGraphicFramePr>
        <p:xfrm>
          <a:off x="1482975" y="1478975"/>
          <a:ext cx="7001600" cy="1445025"/>
        </p:xfrm>
        <a:graphic>
          <a:graphicData uri="http://schemas.openxmlformats.org/drawingml/2006/table">
            <a:tbl>
              <a:tblPr>
                <a:noFill/>
                <a:tableStyleId>{EF8F8320-E121-4CEC-BE84-698DC11EF6FA}</a:tableStyleId>
              </a:tblPr>
              <a:tblGrid>
                <a:gridCol w="1377100">
                  <a:extLst>
                    <a:ext uri="{9D8B030D-6E8A-4147-A177-3AD203B41FA5}">
                      <a16:colId xmlns:a16="http://schemas.microsoft.com/office/drawing/2014/main" val="20000"/>
                    </a:ext>
                  </a:extLst>
                </a:gridCol>
                <a:gridCol w="5624500">
                  <a:extLst>
                    <a:ext uri="{9D8B030D-6E8A-4147-A177-3AD203B41FA5}">
                      <a16:colId xmlns:a16="http://schemas.microsoft.com/office/drawing/2014/main" val="20001"/>
                    </a:ext>
                  </a:extLst>
                </a:gridCol>
              </a:tblGrid>
              <a:tr h="495400">
                <a:tc>
                  <a:txBody>
                    <a:bodyPr/>
                    <a:lstStyle/>
                    <a:p>
                      <a:pPr marL="0" lvl="0" indent="0" algn="l" rtl="0">
                        <a:spcBef>
                          <a:spcPts val="0"/>
                        </a:spcBef>
                        <a:spcAft>
                          <a:spcPts val="0"/>
                        </a:spcAft>
                        <a:buNone/>
                      </a:pPr>
                      <a:r>
                        <a:rPr lang="en-US" b="1"/>
                        <a:t>September 14</a:t>
                      </a:r>
                      <a:endParaRPr b="1"/>
                    </a:p>
                  </a:txBody>
                  <a:tcPr marL="91425" marR="91425" marT="91425" marB="91425"/>
                </a:tc>
                <a:tc>
                  <a:txBody>
                    <a:bodyPr/>
                    <a:lstStyle/>
                    <a:p>
                      <a:pPr marL="0" lvl="0" indent="0" algn="l" rtl="0">
                        <a:spcBef>
                          <a:spcPts val="0"/>
                        </a:spcBef>
                        <a:spcAft>
                          <a:spcPts val="0"/>
                        </a:spcAft>
                        <a:buNone/>
                      </a:pPr>
                      <a:r>
                        <a:rPr lang="en-US"/>
                        <a:t>Test Accessibility and Accommodations (TAA) system opens</a:t>
                      </a:r>
                      <a:endParaRPr/>
                    </a:p>
                  </a:txBody>
                  <a:tcPr marL="91425" marR="91425" marT="91425" marB="91425"/>
                </a:tc>
                <a:extLst>
                  <a:ext uri="{0D108BD9-81ED-4DB2-BD59-A6C34878D82A}">
                    <a16:rowId xmlns:a16="http://schemas.microsoft.com/office/drawing/2014/main" val="10000"/>
                  </a:ext>
                </a:extLst>
              </a:tr>
              <a:tr h="495400">
                <a:tc>
                  <a:txBody>
                    <a:bodyPr/>
                    <a:lstStyle/>
                    <a:p>
                      <a:pPr marL="0" lvl="0" indent="0" algn="l" rtl="0">
                        <a:spcBef>
                          <a:spcPts val="0"/>
                        </a:spcBef>
                        <a:spcAft>
                          <a:spcPts val="0"/>
                        </a:spcAft>
                        <a:buNone/>
                      </a:pPr>
                      <a:r>
                        <a:rPr lang="en-US" b="1"/>
                        <a:t>November 2 </a:t>
                      </a:r>
                      <a:endParaRPr b="1"/>
                    </a:p>
                  </a:txBody>
                  <a:tcPr marL="91425" marR="91425" marT="91425" marB="91425"/>
                </a:tc>
                <a:tc>
                  <a:txBody>
                    <a:bodyPr/>
                    <a:lstStyle/>
                    <a:p>
                      <a:pPr marL="0" lvl="0" indent="0" algn="l" rtl="0">
                        <a:spcBef>
                          <a:spcPts val="0"/>
                        </a:spcBef>
                        <a:spcAft>
                          <a:spcPts val="0"/>
                        </a:spcAft>
                        <a:buNone/>
                      </a:pPr>
                      <a:r>
                        <a:rPr lang="en-US"/>
                        <a:t>PANext Test Administration portal opens</a:t>
                      </a:r>
                      <a:endParaRPr/>
                    </a:p>
                  </a:txBody>
                  <a:tcPr marL="91425" marR="91425" marT="91425" marB="91425"/>
                </a:tc>
                <a:extLst>
                  <a:ext uri="{0D108BD9-81ED-4DB2-BD59-A6C34878D82A}">
                    <a16:rowId xmlns:a16="http://schemas.microsoft.com/office/drawing/2014/main" val="10001"/>
                  </a:ext>
                </a:extLst>
              </a:tr>
              <a:tr h="454225">
                <a:tc>
                  <a:txBody>
                    <a:bodyPr/>
                    <a:lstStyle/>
                    <a:p>
                      <a:pPr marL="0" lvl="0" indent="0" algn="l" rtl="0">
                        <a:spcBef>
                          <a:spcPts val="0"/>
                        </a:spcBef>
                        <a:spcAft>
                          <a:spcPts val="0"/>
                        </a:spcAft>
                        <a:buNone/>
                      </a:pPr>
                      <a:r>
                        <a:rPr lang="en-US" b="1"/>
                        <a:t>November 27 </a:t>
                      </a:r>
                      <a:endParaRPr b="1"/>
                    </a:p>
                  </a:txBody>
                  <a:tcPr marL="91425" marR="91425" marT="91425" marB="91425"/>
                </a:tc>
                <a:tc>
                  <a:txBody>
                    <a:bodyPr/>
                    <a:lstStyle/>
                    <a:p>
                      <a:pPr marL="0" lvl="0" indent="0" algn="l" rtl="0">
                        <a:spcBef>
                          <a:spcPts val="0"/>
                        </a:spcBef>
                        <a:spcAft>
                          <a:spcPts val="0"/>
                        </a:spcAft>
                        <a:buNone/>
                      </a:pPr>
                      <a:r>
                        <a:rPr lang="en-US"/>
                        <a:t>Deadline for schools to verify shipping address in PANext</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457200" lvl="0" indent="0" algn="ctr" rtl="0">
              <a:spcBef>
                <a:spcPts val="750"/>
              </a:spcBef>
              <a:spcAft>
                <a:spcPts val="0"/>
              </a:spcAft>
              <a:buClr>
                <a:schemeClr val="dk1"/>
              </a:buClr>
              <a:buSzPts val="1100"/>
              <a:buFont typeface="Arial"/>
              <a:buNone/>
            </a:pPr>
            <a:r>
              <a:rPr lang="en-US"/>
              <a:t>ACT with writing - Training</a:t>
            </a:r>
            <a:endParaRPr/>
          </a:p>
        </p:txBody>
      </p:sp>
      <p:sp>
        <p:nvSpPr>
          <p:cNvPr id="213" name="Google Shape;213;p30"/>
          <p:cNvSpPr txBox="1">
            <a:spLocks noGrp="1"/>
          </p:cNvSpPr>
          <p:nvPr>
            <p:ph type="body" idx="2"/>
          </p:nvPr>
        </p:nvSpPr>
        <p:spPr>
          <a:xfrm>
            <a:off x="457200" y="953575"/>
            <a:ext cx="8229600" cy="312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800"/>
              <a:t>Upcoming Training Opportunities: </a:t>
            </a:r>
            <a:endParaRPr sz="1800"/>
          </a:p>
          <a:p>
            <a:pPr marL="457200" lvl="0" indent="-342900" algn="l" rtl="0">
              <a:lnSpc>
                <a:spcPct val="115000"/>
              </a:lnSpc>
              <a:spcBef>
                <a:spcPts val="1200"/>
              </a:spcBef>
              <a:spcAft>
                <a:spcPts val="0"/>
              </a:spcAft>
              <a:buSzPts val="1800"/>
              <a:buChar char="●"/>
            </a:pPr>
            <a:r>
              <a:rPr lang="en-US" sz="1800" b="0"/>
              <a:t>Accommodations Webinar - October 29, 2020, 10:30am-11:30am  </a:t>
            </a:r>
            <a:endParaRPr sz="1800" b="0"/>
          </a:p>
          <a:p>
            <a:pPr marL="457200" lvl="0" indent="-342900" algn="l" rtl="0">
              <a:lnSpc>
                <a:spcPct val="115000"/>
              </a:lnSpc>
              <a:spcBef>
                <a:spcPts val="0"/>
              </a:spcBef>
              <a:spcAft>
                <a:spcPts val="0"/>
              </a:spcAft>
              <a:buSzPts val="1800"/>
              <a:buChar char="●"/>
            </a:pPr>
            <a:r>
              <a:rPr lang="en-US" sz="1800" b="0"/>
              <a:t>Test Administration Webinar #1 - November 12, 2020, 10:30am-11:30am</a:t>
            </a:r>
            <a:endParaRPr sz="1800" b="0"/>
          </a:p>
          <a:p>
            <a:pPr marL="457200" lvl="0" indent="-342900" algn="l" rtl="0">
              <a:lnSpc>
                <a:spcPct val="115000"/>
              </a:lnSpc>
              <a:spcBef>
                <a:spcPts val="0"/>
              </a:spcBef>
              <a:spcAft>
                <a:spcPts val="0"/>
              </a:spcAft>
              <a:buSzPts val="1800"/>
              <a:buChar char="●"/>
            </a:pPr>
            <a:r>
              <a:rPr lang="en-US" sz="1800" b="0"/>
              <a:t>Online Testing Site Readiness - December 10, 2020 , 10:30am-11:30am </a:t>
            </a:r>
            <a:endParaRPr sz="1800" b="0"/>
          </a:p>
          <a:p>
            <a:pPr marL="457200" lvl="0" indent="-342900" algn="l" rtl="0">
              <a:lnSpc>
                <a:spcPct val="115000"/>
              </a:lnSpc>
              <a:spcBef>
                <a:spcPts val="0"/>
              </a:spcBef>
              <a:spcAft>
                <a:spcPts val="0"/>
              </a:spcAft>
              <a:buSzPts val="1800"/>
              <a:buChar char="●"/>
            </a:pPr>
            <a:r>
              <a:rPr lang="en-US" sz="1800" b="0"/>
              <a:t>Test Administration Webinar #2 - February 11, 2021, 10:30am-11:30am  </a:t>
            </a:r>
            <a:endParaRPr sz="1800" b="0"/>
          </a:p>
          <a:p>
            <a:pPr marL="0" lvl="0" indent="0" algn="l" rtl="0">
              <a:lnSpc>
                <a:spcPct val="115000"/>
              </a:lnSpc>
              <a:spcBef>
                <a:spcPts val="1200"/>
              </a:spcBef>
              <a:spcAft>
                <a:spcPts val="0"/>
              </a:spcAft>
              <a:buNone/>
            </a:pPr>
            <a:r>
              <a:rPr lang="en-US" sz="1800"/>
              <a:t>Please note:</a:t>
            </a:r>
            <a:r>
              <a:rPr lang="en-US" sz="1800" b="0"/>
              <a:t> Registration links will be available in the near future and posted to  </a:t>
            </a:r>
            <a:r>
              <a:rPr lang="en-US" sz="1800" b="0" u="sng">
                <a:solidFill>
                  <a:schemeClr val="hlink"/>
                </a:solidFill>
                <a:hlinkClick r:id="rId3"/>
              </a:rPr>
              <a:t>DPI ACT Trainings</a:t>
            </a:r>
            <a:r>
              <a:rPr lang="en-US" sz="1800" b="0"/>
              <a:t> webpage. </a:t>
            </a:r>
            <a:endParaRPr sz="1800" b="0"/>
          </a:p>
          <a:p>
            <a:pPr marL="457200" lvl="0" indent="0" algn="l" rtl="0">
              <a:spcBef>
                <a:spcPts val="1200"/>
              </a:spcBef>
              <a:spcAft>
                <a:spcPts val="0"/>
              </a:spcAft>
              <a:buClr>
                <a:schemeClr val="dk1"/>
              </a:buClr>
              <a:buSzPts val="1100"/>
              <a:buFont typeface="Arial"/>
              <a:buNone/>
            </a:pP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Aspire</a:t>
            </a:r>
            <a:endParaRPr/>
          </a:p>
        </p:txBody>
      </p:sp>
      <p:sp>
        <p:nvSpPr>
          <p:cNvPr id="220" name="Google Shape;220;p31"/>
          <p:cNvSpPr txBox="1">
            <a:spLocks noGrp="1"/>
          </p:cNvSpPr>
          <p:nvPr>
            <p:ph type="body" idx="2"/>
          </p:nvPr>
        </p:nvSpPr>
        <p:spPr>
          <a:xfrm>
            <a:off x="949825" y="904850"/>
            <a:ext cx="6906300" cy="3124800"/>
          </a:xfrm>
          <a:prstGeom prst="rect">
            <a:avLst/>
          </a:prstGeom>
          <a:noFill/>
          <a:ln>
            <a:noFill/>
          </a:ln>
        </p:spPr>
        <p:txBody>
          <a:bodyPr spcFirstLastPara="1" wrap="square" lIns="91425" tIns="91425" rIns="91425" bIns="91425" anchor="t" anchorCtr="0">
            <a:noAutofit/>
          </a:bodyPr>
          <a:lstStyle/>
          <a:p>
            <a:pPr marL="76200" lvl="0" indent="0" algn="ctr" rtl="0">
              <a:lnSpc>
                <a:spcPct val="100000"/>
              </a:lnSpc>
              <a:spcBef>
                <a:spcPts val="750"/>
              </a:spcBef>
              <a:spcAft>
                <a:spcPts val="0"/>
              </a:spcAft>
              <a:buSzPts val="2400"/>
              <a:buNone/>
            </a:pPr>
            <a:endParaRPr b="0"/>
          </a:p>
          <a:p>
            <a:pPr marL="76200" lvl="0" indent="0" algn="ctr" rtl="0">
              <a:lnSpc>
                <a:spcPct val="100000"/>
              </a:lnSpc>
              <a:spcBef>
                <a:spcPts val="750"/>
              </a:spcBef>
              <a:spcAft>
                <a:spcPts val="0"/>
              </a:spcAft>
              <a:buSzPts val="2400"/>
              <a:buNone/>
            </a:pPr>
            <a:r>
              <a:rPr lang="en-US" sz="1800"/>
              <a:t>Online Test Window:</a:t>
            </a:r>
            <a:endParaRPr sz="1800"/>
          </a:p>
          <a:p>
            <a:pPr marL="76200" lvl="0" indent="0" algn="ctr" rtl="0">
              <a:lnSpc>
                <a:spcPct val="100000"/>
              </a:lnSpc>
              <a:spcBef>
                <a:spcPts val="750"/>
              </a:spcBef>
              <a:spcAft>
                <a:spcPts val="0"/>
              </a:spcAft>
              <a:buSzPts val="2400"/>
              <a:buNone/>
            </a:pPr>
            <a:r>
              <a:rPr lang="en-US" sz="1800"/>
              <a:t> April 5 – May 5, 2021</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body" idx="1"/>
          </p:nvPr>
        </p:nvSpPr>
        <p:spPr>
          <a:xfrm>
            <a:off x="0" y="76200"/>
            <a:ext cx="9144000" cy="9216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750"/>
              </a:spcBef>
              <a:spcAft>
                <a:spcPts val="0"/>
              </a:spcAft>
              <a:buSzPts val="2400"/>
              <a:buNone/>
            </a:pPr>
            <a:r>
              <a:rPr lang="en-US"/>
              <a:t>Aspire Next Steps</a:t>
            </a:r>
            <a:endParaRPr/>
          </a:p>
        </p:txBody>
      </p:sp>
      <p:sp>
        <p:nvSpPr>
          <p:cNvPr id="227" name="Google Shape;227;p32"/>
          <p:cNvSpPr txBox="1">
            <a:spLocks noGrp="1"/>
          </p:cNvSpPr>
          <p:nvPr>
            <p:ph type="body" idx="2"/>
          </p:nvPr>
        </p:nvSpPr>
        <p:spPr>
          <a:xfrm>
            <a:off x="191700" y="828450"/>
            <a:ext cx="8952300" cy="3486600"/>
          </a:xfrm>
          <a:prstGeom prst="rect">
            <a:avLst/>
          </a:prstGeom>
          <a:noFill/>
          <a:ln>
            <a:noFill/>
          </a:ln>
        </p:spPr>
        <p:txBody>
          <a:bodyPr spcFirstLastPara="1" wrap="square" lIns="91425" tIns="91425" rIns="91425" bIns="91425" anchor="t" anchorCtr="0">
            <a:noAutofit/>
          </a:bodyPr>
          <a:lstStyle/>
          <a:p>
            <a:pPr marL="457200" lvl="0" indent="-342900" algn="l" rtl="0">
              <a:spcBef>
                <a:spcPts val="750"/>
              </a:spcBef>
              <a:spcAft>
                <a:spcPts val="0"/>
              </a:spcAft>
              <a:buSzPts val="1800"/>
              <a:buChar char="●"/>
            </a:pPr>
            <a:r>
              <a:rPr lang="en-US" sz="1800" b="0"/>
              <a:t>PA Next will be the administrative platform for the 2021 ACT Aspire. </a:t>
            </a:r>
            <a:endParaRPr sz="1800" b="0"/>
          </a:p>
          <a:p>
            <a:pPr marL="457200" lvl="0" indent="-342900" algn="l" rtl="0">
              <a:spcBef>
                <a:spcPts val="0"/>
              </a:spcBef>
              <a:spcAft>
                <a:spcPts val="0"/>
              </a:spcAft>
              <a:buSzPts val="1800"/>
              <a:buChar char="●"/>
            </a:pPr>
            <a:r>
              <a:rPr lang="en-US" sz="1800" b="0"/>
              <a:t>Aspire PAnext will be available January 21, 2021. </a:t>
            </a:r>
            <a:endParaRPr sz="1800" b="0"/>
          </a:p>
          <a:p>
            <a:pPr marL="914400" lvl="1" indent="-342900" algn="l" rtl="0">
              <a:spcBef>
                <a:spcPts val="0"/>
              </a:spcBef>
              <a:spcAft>
                <a:spcPts val="0"/>
              </a:spcAft>
              <a:buSzPts val="1800"/>
              <a:buChar char="○"/>
            </a:pPr>
            <a:r>
              <a:rPr lang="en-US" sz="1800" b="0"/>
              <a:t>DACs will receive instructions on how to give School Test Coordinators access.</a:t>
            </a:r>
            <a:endParaRPr sz="1800" b="0"/>
          </a:p>
          <a:p>
            <a:pPr marL="457200" lvl="0" indent="-342900" algn="l" rtl="0">
              <a:spcBef>
                <a:spcPts val="0"/>
              </a:spcBef>
              <a:spcAft>
                <a:spcPts val="0"/>
              </a:spcAft>
              <a:buSzPts val="1800"/>
              <a:buChar char="●"/>
            </a:pPr>
            <a:r>
              <a:rPr lang="en-US" sz="1800" b="0"/>
              <a:t>Additional information on Aspire testing will be available in the near future. </a:t>
            </a:r>
            <a:endParaRPr sz="1800" b="0"/>
          </a:p>
          <a:p>
            <a:pPr marL="457200" lvl="0" indent="-342900" algn="l" rtl="0">
              <a:spcBef>
                <a:spcPts val="0"/>
              </a:spcBef>
              <a:spcAft>
                <a:spcPts val="0"/>
              </a:spcAft>
              <a:buSzPts val="1800"/>
              <a:buChar char="●"/>
            </a:pPr>
            <a:r>
              <a:rPr lang="en-US" sz="1800" b="0"/>
              <a:t>Resources, manuals and training opportunities will be posted and available on: </a:t>
            </a:r>
            <a:endParaRPr sz="1800" b="0"/>
          </a:p>
          <a:p>
            <a:pPr marL="914400" lvl="1" indent="-342900" algn="l" rtl="0">
              <a:lnSpc>
                <a:spcPct val="100000"/>
              </a:lnSpc>
              <a:spcBef>
                <a:spcPts val="0"/>
              </a:spcBef>
              <a:spcAft>
                <a:spcPts val="0"/>
              </a:spcAft>
              <a:buSzPts val="1800"/>
              <a:buChar char="○"/>
            </a:pPr>
            <a:r>
              <a:rPr lang="en-US" sz="1800" u="sng">
                <a:solidFill>
                  <a:schemeClr val="hlink"/>
                </a:solidFill>
                <a:hlinkClick r:id="rId3"/>
              </a:rPr>
              <a:t>State of Wisconsin ACT Website</a:t>
            </a:r>
            <a:endParaRPr sz="1800"/>
          </a:p>
          <a:p>
            <a:pPr marL="914400" lvl="1" indent="-342900" algn="l" rtl="0">
              <a:lnSpc>
                <a:spcPct val="100000"/>
              </a:lnSpc>
              <a:spcBef>
                <a:spcPts val="0"/>
              </a:spcBef>
              <a:spcAft>
                <a:spcPts val="0"/>
              </a:spcAft>
              <a:buSzPts val="1800"/>
              <a:buChar char="○"/>
            </a:pPr>
            <a:r>
              <a:rPr lang="en-US" sz="1800" u="sng">
                <a:solidFill>
                  <a:schemeClr val="hlink"/>
                </a:solidFill>
                <a:hlinkClick r:id="rId4"/>
              </a:rPr>
              <a:t>DPI Aspire webpage</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457200" lvl="0" indent="0" algn="ctr" rtl="0">
              <a:spcBef>
                <a:spcPts val="750"/>
              </a:spcBef>
              <a:spcAft>
                <a:spcPts val="0"/>
              </a:spcAft>
              <a:buClr>
                <a:schemeClr val="dk1"/>
              </a:buClr>
              <a:buSzPts val="1100"/>
              <a:buFont typeface="Arial"/>
              <a:buNone/>
            </a:pPr>
            <a:r>
              <a:rPr lang="en-US"/>
              <a:t>ACT Aspire - Training</a:t>
            </a:r>
            <a:endParaRPr/>
          </a:p>
        </p:txBody>
      </p:sp>
      <p:sp>
        <p:nvSpPr>
          <p:cNvPr id="234" name="Google Shape;234;p33"/>
          <p:cNvSpPr txBox="1">
            <a:spLocks noGrp="1"/>
          </p:cNvSpPr>
          <p:nvPr>
            <p:ph type="body" idx="2"/>
          </p:nvPr>
        </p:nvSpPr>
        <p:spPr>
          <a:xfrm>
            <a:off x="457200" y="953575"/>
            <a:ext cx="8229600" cy="312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800"/>
              <a:t>Upcoming Training Opportunities: </a:t>
            </a:r>
            <a:endParaRPr sz="1800" b="0"/>
          </a:p>
          <a:p>
            <a:pPr marL="457200" lvl="0" indent="-342900" algn="l" rtl="0">
              <a:lnSpc>
                <a:spcPct val="115000"/>
              </a:lnSpc>
              <a:spcBef>
                <a:spcPts val="1200"/>
              </a:spcBef>
              <a:spcAft>
                <a:spcPts val="0"/>
              </a:spcAft>
              <a:buSzPts val="1800"/>
              <a:buChar char="●"/>
            </a:pPr>
            <a:r>
              <a:rPr lang="en-US" sz="1800" b="0"/>
              <a:t>Test Administration Webinar #1 - February 4, 2021, 10:30am-11:30am</a:t>
            </a:r>
            <a:endParaRPr sz="1800" b="0"/>
          </a:p>
          <a:p>
            <a:pPr marL="457200" lvl="0" indent="-342900" algn="l" rtl="0">
              <a:lnSpc>
                <a:spcPct val="115000"/>
              </a:lnSpc>
              <a:spcBef>
                <a:spcPts val="0"/>
              </a:spcBef>
              <a:spcAft>
                <a:spcPts val="0"/>
              </a:spcAft>
              <a:buSzPts val="1800"/>
              <a:buChar char="●"/>
            </a:pPr>
            <a:r>
              <a:rPr lang="en-US" sz="1800" b="0"/>
              <a:t>Tech Readiness - February 9, 2021, 10:30-11:30am</a:t>
            </a:r>
            <a:endParaRPr sz="1800" b="0"/>
          </a:p>
          <a:p>
            <a:pPr marL="457200" lvl="0" indent="-342900" algn="l" rtl="0">
              <a:lnSpc>
                <a:spcPct val="115000"/>
              </a:lnSpc>
              <a:spcBef>
                <a:spcPts val="0"/>
              </a:spcBef>
              <a:spcAft>
                <a:spcPts val="0"/>
              </a:spcAft>
              <a:buSzPts val="1800"/>
              <a:buChar char="●"/>
            </a:pPr>
            <a:r>
              <a:rPr lang="en-US" sz="1800" b="0"/>
              <a:t>Test Administration Webinar #2 - March 4, 2021, 10:30am-11:30am  </a:t>
            </a:r>
            <a:endParaRPr sz="1800" b="0"/>
          </a:p>
          <a:p>
            <a:pPr marL="0" lvl="0" indent="0" algn="l" rtl="0">
              <a:lnSpc>
                <a:spcPct val="115000"/>
              </a:lnSpc>
              <a:spcBef>
                <a:spcPts val="1200"/>
              </a:spcBef>
              <a:spcAft>
                <a:spcPts val="0"/>
              </a:spcAft>
              <a:buNone/>
            </a:pPr>
            <a:r>
              <a:rPr lang="en-US" sz="1800"/>
              <a:t>Please note:</a:t>
            </a:r>
            <a:r>
              <a:rPr lang="en-US" sz="1800" b="0"/>
              <a:t> Registration links will be available in the near future and posted to  </a:t>
            </a:r>
            <a:r>
              <a:rPr lang="en-US" sz="1800" b="0" u="sng">
                <a:solidFill>
                  <a:schemeClr val="hlink"/>
                </a:solidFill>
                <a:hlinkClick r:id="rId3"/>
              </a:rPr>
              <a:t>DPI Aspire Trainings</a:t>
            </a:r>
            <a:r>
              <a:rPr lang="en-US" sz="1800" b="0"/>
              <a:t> webpage. </a:t>
            </a:r>
            <a:endParaRPr sz="1800" b="0"/>
          </a:p>
          <a:p>
            <a:pPr marL="457200" lvl="0" indent="0" algn="l" rtl="0">
              <a:spcBef>
                <a:spcPts val="1200"/>
              </a:spcBef>
              <a:spcAft>
                <a:spcPts val="0"/>
              </a:spcAft>
              <a:buClr>
                <a:schemeClr val="dk1"/>
              </a:buClr>
              <a:buSzPts val="1100"/>
              <a:buFont typeface="Arial"/>
              <a:buNone/>
            </a:pP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240" name="Google Shape;240;p34"/>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241" name="Google Shape;241;p34"/>
          <p:cNvSpPr txBox="1">
            <a:spLocks noGrp="1"/>
          </p:cNvSpPr>
          <p:nvPr>
            <p:ph type="title" idx="4294967295"/>
          </p:nvPr>
        </p:nvSpPr>
        <p:spPr>
          <a:xfrm>
            <a:off x="-68200" y="28600"/>
            <a:ext cx="93030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Reading Readiness </a:t>
            </a:r>
            <a:r>
              <a:rPr lang="en-US" b="1">
                <a:solidFill>
                  <a:srgbClr val="FFFFFF"/>
                </a:solidFill>
              </a:rPr>
              <a:t>Requirements</a:t>
            </a:r>
            <a:endParaRPr b="1">
              <a:solidFill>
                <a:srgbClr val="FFFFFF"/>
              </a:solidFill>
            </a:endParaRPr>
          </a:p>
          <a:p>
            <a:pPr marL="0" marR="0" lvl="0" indent="0" algn="ctr" rtl="0">
              <a:lnSpc>
                <a:spcPct val="90000"/>
              </a:lnSpc>
              <a:spcBef>
                <a:spcPts val="0"/>
              </a:spcBef>
              <a:spcAft>
                <a:spcPts val="0"/>
              </a:spcAft>
              <a:buClr>
                <a:srgbClr val="FFFFFF"/>
              </a:buClr>
              <a:buFont typeface="Lato"/>
              <a:buNone/>
            </a:pPr>
            <a:r>
              <a:rPr lang="en-US" b="1">
                <a:solidFill>
                  <a:srgbClr val="FFFFFF"/>
                </a:solidFill>
              </a:rPr>
              <a:t>2020-21</a:t>
            </a:r>
            <a:endParaRPr b="1">
              <a:solidFill>
                <a:srgbClr val="FFFFFF"/>
              </a:solidFill>
            </a:endParaRPr>
          </a:p>
        </p:txBody>
      </p:sp>
      <p:sp>
        <p:nvSpPr>
          <p:cNvPr id="242" name="Google Shape;242;p34"/>
          <p:cNvSpPr txBox="1">
            <a:spLocks noGrp="1"/>
          </p:cNvSpPr>
          <p:nvPr>
            <p:ph type="body" idx="2"/>
          </p:nvPr>
        </p:nvSpPr>
        <p:spPr>
          <a:xfrm>
            <a:off x="0" y="657275"/>
            <a:ext cx="9030300" cy="311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233297"/>
              </a:solidFill>
            </a:endParaRPr>
          </a:p>
          <a:p>
            <a:pPr marL="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a:t>The 2020-21 Reading Readiness requirements will remain the same as previous years.</a:t>
            </a:r>
            <a:endParaRPr sz="1800" b="0"/>
          </a:p>
          <a:p>
            <a:pPr marL="457200" lvl="0" indent="-342900" algn="l" rtl="0">
              <a:lnSpc>
                <a:spcPct val="100000"/>
              </a:lnSpc>
              <a:spcBef>
                <a:spcPts val="0"/>
              </a:spcBef>
              <a:spcAft>
                <a:spcPts val="0"/>
              </a:spcAft>
              <a:buClr>
                <a:srgbClr val="000000"/>
              </a:buClr>
              <a:buSzPts val="1800"/>
              <a:buChar char="●"/>
            </a:pPr>
            <a:r>
              <a:rPr lang="en-US" sz="1800" b="0"/>
              <a:t>Districts will be required to assess Reading Readiness for </a:t>
            </a:r>
            <a:r>
              <a:rPr lang="en-US" sz="1800" b="0" u="sng"/>
              <a:t>all</a:t>
            </a:r>
            <a:r>
              <a:rPr lang="en-US" sz="1800" b="0"/>
              <a:t> 4-year-old kindergarten through 2nd grade students at least once during the school year.</a:t>
            </a:r>
            <a:endParaRPr sz="1800" b="0"/>
          </a:p>
          <a:p>
            <a:pPr marL="457200" lvl="0" indent="-342900" algn="l" rtl="0">
              <a:lnSpc>
                <a:spcPct val="100000"/>
              </a:lnSpc>
              <a:spcBef>
                <a:spcPts val="0"/>
              </a:spcBef>
              <a:spcAft>
                <a:spcPts val="0"/>
              </a:spcAft>
              <a:buClr>
                <a:srgbClr val="000000"/>
              </a:buClr>
              <a:buSzPts val="1800"/>
              <a:buChar char="●"/>
            </a:pPr>
            <a:r>
              <a:rPr lang="en-US" sz="1800" b="0"/>
              <a:t>Each school board and the operator of each charter school shall select the appropriate, valid, and reliable assessment of literacy fundamentals to be used.</a:t>
            </a:r>
            <a:endParaRPr sz="1800" b="0"/>
          </a:p>
          <a:p>
            <a:pPr marL="457200" lvl="0" indent="-342900" algn="l" rtl="0">
              <a:lnSpc>
                <a:spcPct val="100000"/>
              </a:lnSpc>
              <a:spcBef>
                <a:spcPts val="0"/>
              </a:spcBef>
              <a:spcAft>
                <a:spcPts val="0"/>
              </a:spcAft>
              <a:buClr>
                <a:srgbClr val="000000"/>
              </a:buClr>
              <a:buSzPts val="1800"/>
              <a:buChar char="●"/>
            </a:pPr>
            <a:r>
              <a:rPr lang="en-US" sz="1800" b="0"/>
              <a:t>The school board or operator shall ensure that the assessment evaluates whether a pupil possesses </a:t>
            </a:r>
            <a:r>
              <a:rPr lang="en-US" sz="1800" b="0" u="sng"/>
              <a:t>phonemic awareness</a:t>
            </a:r>
            <a:r>
              <a:rPr lang="en-US" sz="1800" b="0"/>
              <a:t> and </a:t>
            </a:r>
            <a:r>
              <a:rPr lang="en-US" sz="1800" b="0" u="sng"/>
              <a:t>letter sound knowledge</a:t>
            </a:r>
            <a:r>
              <a:rPr lang="en-US" sz="1800" b="0"/>
              <a:t>.</a:t>
            </a:r>
            <a:endParaRPr sz="1800" b="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Reading Readiness Screening Options</a:t>
            </a:r>
            <a:endParaRPr/>
          </a:p>
        </p:txBody>
      </p:sp>
      <p:sp>
        <p:nvSpPr>
          <p:cNvPr id="249" name="Google Shape;249;p35"/>
          <p:cNvSpPr txBox="1">
            <a:spLocks noGrp="1"/>
          </p:cNvSpPr>
          <p:nvPr>
            <p:ph type="body" idx="2"/>
          </p:nvPr>
        </p:nvSpPr>
        <p:spPr>
          <a:xfrm>
            <a:off x="136325" y="921600"/>
            <a:ext cx="8849400" cy="3367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sz="1600" b="0"/>
              <a:t>As many schools are considering blended models of instruction this school year, it is important to review the requirements for the administration of a Reading Readiness screener.</a:t>
            </a:r>
            <a:endParaRPr sz="1600" b="0"/>
          </a:p>
          <a:p>
            <a:pPr marL="457200" lvl="0" indent="-330200" algn="l" rtl="0">
              <a:spcBef>
                <a:spcPts val="1200"/>
              </a:spcBef>
              <a:spcAft>
                <a:spcPts val="0"/>
              </a:spcAft>
              <a:buSzPts val="1600"/>
              <a:buFont typeface="Lato"/>
              <a:buChar char="●"/>
            </a:pPr>
            <a:r>
              <a:rPr lang="en-US" sz="1600"/>
              <a:t>When to Screen</a:t>
            </a:r>
            <a:r>
              <a:rPr lang="en-US" sz="1600" b="0"/>
              <a:t>: DPI does not have a state mandated screening window. Districts are free to establish their own screening window. Keep in mind that some vendors may utilize a screening window and have established benchmarks based on students being screened during the vendor-prescribed window.</a:t>
            </a:r>
            <a:endParaRPr sz="1600" b="0"/>
          </a:p>
          <a:p>
            <a:pPr marL="457200" lvl="0" indent="-330200" algn="l" rtl="0">
              <a:spcBef>
                <a:spcPts val="0"/>
              </a:spcBef>
              <a:spcAft>
                <a:spcPts val="0"/>
              </a:spcAft>
              <a:buSzPts val="1600"/>
              <a:buFont typeface="Lato"/>
              <a:buChar char="●"/>
            </a:pPr>
            <a:r>
              <a:rPr lang="en-US" sz="1600"/>
              <a:t>Virtual Screening</a:t>
            </a:r>
            <a:r>
              <a:rPr lang="en-US" sz="1600" b="0"/>
              <a:t>: Each district is authorized to determine the method in which screening may take place. Several vendors allow for virtual administration of their screener. Users of purchased screeners should verify with the vendor the conditions upon which virtual screening should occur.</a:t>
            </a:r>
            <a:endParaRPr sz="1600" b="0"/>
          </a:p>
          <a:p>
            <a:pPr marL="0" lvl="0" indent="0" algn="l" rtl="0">
              <a:spcBef>
                <a:spcPts val="750"/>
              </a:spcBef>
              <a:spcAft>
                <a:spcPts val="0"/>
              </a:spcAft>
              <a:buNone/>
            </a:pP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Screening Options (cont.)</a:t>
            </a:r>
            <a:endParaRPr/>
          </a:p>
        </p:txBody>
      </p:sp>
      <p:sp>
        <p:nvSpPr>
          <p:cNvPr id="256" name="Google Shape;256;p36"/>
          <p:cNvSpPr txBox="1">
            <a:spLocks noGrp="1"/>
          </p:cNvSpPr>
          <p:nvPr>
            <p:ph type="body" idx="2"/>
          </p:nvPr>
        </p:nvSpPr>
        <p:spPr>
          <a:xfrm>
            <a:off x="99150" y="953575"/>
            <a:ext cx="8587800" cy="34236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Font typeface="Lato"/>
              <a:buChar char="●"/>
            </a:pPr>
            <a:r>
              <a:rPr lang="en-US" sz="1800"/>
              <a:t>Who Should Administer</a:t>
            </a:r>
            <a:r>
              <a:rPr lang="en-US" sz="1800" b="0"/>
              <a:t>: It is highly recommended that classroom teachers administer the screening to each student. Classroom teachers typically have received training and have the most experience with administering a Reading Readiness screener. In general, the most accurate and informative results will be obtained when the classroom teacher administers all parts of the screening.</a:t>
            </a:r>
            <a:endParaRPr sz="1800" b="0"/>
          </a:p>
          <a:p>
            <a:pPr marL="457200" lvl="0" indent="-342900" algn="l" rtl="0">
              <a:spcBef>
                <a:spcPts val="0"/>
              </a:spcBef>
              <a:spcAft>
                <a:spcPts val="0"/>
              </a:spcAft>
              <a:buSzPts val="1800"/>
              <a:buChar char="●"/>
            </a:pPr>
            <a:r>
              <a:rPr lang="en-US" sz="1800"/>
              <a:t>Sharing Information with Parents</a:t>
            </a:r>
            <a:r>
              <a:rPr lang="en-US" sz="1800" b="0"/>
              <a:t>: Each district shall report the results of the screening to each student’s parent or guardian. Districts can choose their preferred method of communicating these results to parents/guardians.</a:t>
            </a:r>
            <a:endParaRPr sz="1600">
              <a:solidFill>
                <a:srgbClr val="222222"/>
              </a:solidFill>
            </a:endParaRPr>
          </a:p>
          <a:p>
            <a:pPr marL="0" lvl="0" indent="0" algn="l" rtl="0">
              <a:spcBef>
                <a:spcPts val="750"/>
              </a:spcBef>
              <a:spcAft>
                <a:spcPts val="0"/>
              </a:spcAft>
              <a:buNone/>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800"/>
              </a:spcBef>
              <a:spcAft>
                <a:spcPts val="0"/>
              </a:spcAft>
              <a:buNone/>
            </a:pPr>
            <a:r>
              <a:rPr lang="en-US">
                <a:solidFill>
                  <a:srgbClr val="FFFFFF"/>
                </a:solidFill>
              </a:rPr>
              <a:t>Reading Readiness Results</a:t>
            </a:r>
            <a:endParaRPr/>
          </a:p>
        </p:txBody>
      </p:sp>
      <p:sp>
        <p:nvSpPr>
          <p:cNvPr id="263" name="Google Shape;263;p37"/>
          <p:cNvSpPr txBox="1">
            <a:spLocks noGrp="1"/>
          </p:cNvSpPr>
          <p:nvPr>
            <p:ph type="body" idx="2"/>
          </p:nvPr>
        </p:nvSpPr>
        <p:spPr>
          <a:xfrm>
            <a:off x="111550" y="801175"/>
            <a:ext cx="8575200" cy="3124800"/>
          </a:xfrm>
          <a:prstGeom prst="rect">
            <a:avLst/>
          </a:prstGeom>
        </p:spPr>
        <p:txBody>
          <a:bodyPr spcFirstLastPara="1" wrap="square" lIns="91425" tIns="91425" rIns="91425" bIns="91425" anchor="t" anchorCtr="0">
            <a:noAutofit/>
          </a:bodyPr>
          <a:lstStyle/>
          <a:p>
            <a:pPr marL="457200" lvl="0" indent="-336550" algn="l" rtl="0">
              <a:spcBef>
                <a:spcPts val="1200"/>
              </a:spcBef>
              <a:spcAft>
                <a:spcPts val="0"/>
              </a:spcAft>
              <a:buSzPts val="1700"/>
              <a:buFont typeface="Lato"/>
              <a:buChar char="●"/>
            </a:pPr>
            <a:r>
              <a:rPr lang="en-US" sz="1700"/>
              <a:t>Students Identified as Being at Risk</a:t>
            </a:r>
            <a:r>
              <a:rPr lang="en-US" sz="1700" b="0"/>
              <a:t>: Students identified as being at risk are required to be provided interventions or remedial services.</a:t>
            </a:r>
            <a:r>
              <a:rPr lang="en-US" sz="1700" b="0">
                <a:uFill>
                  <a:noFill/>
                </a:uFill>
                <a:hlinkClick r:id="rId3"/>
              </a:rPr>
              <a:t> </a:t>
            </a:r>
            <a:r>
              <a:rPr lang="en-US" sz="1700" b="0"/>
              <a:t>The interventions or services shall be scientifically based, and shall address all areas in which the student is deficient, in a manner consistent with the state standards in reading and language arts.</a:t>
            </a:r>
            <a:endParaRPr sz="1700" b="0"/>
          </a:p>
          <a:p>
            <a:pPr marL="457200" lvl="0" indent="-336550" algn="l" rtl="0">
              <a:spcBef>
                <a:spcPts val="0"/>
              </a:spcBef>
              <a:spcAft>
                <a:spcPts val="0"/>
              </a:spcAft>
              <a:buSzPts val="1700"/>
              <a:buFont typeface="Lato"/>
              <a:buChar char="●"/>
            </a:pPr>
            <a:r>
              <a:rPr lang="en-US" sz="1700"/>
              <a:t>Interventions and Remedial Services</a:t>
            </a:r>
            <a:r>
              <a:rPr lang="en-US" sz="1700" b="0"/>
              <a:t>: Students who are identified as at risk of reading difficulty should continue to receive high-quality core instruction. In addition, targeted small-group and individual interventions may be necessary based on the obtained results. Teachers are also encouraged to work with other professionals (other classroom teachers, reading specialists, special education teachers, ELL teachers, psychologists and principals) to develop intervention plans. </a:t>
            </a:r>
            <a:endParaRPr sz="1900" b="0"/>
          </a:p>
          <a:p>
            <a:pPr marL="0" lvl="0" indent="0" algn="l" rtl="0">
              <a:spcBef>
                <a:spcPts val="75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269" name="Google Shape;269;p38"/>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270" name="Google Shape;270;p38"/>
          <p:cNvSpPr txBox="1">
            <a:spLocks noGrp="1"/>
          </p:cNvSpPr>
          <p:nvPr>
            <p:ph type="title" idx="4294967295"/>
          </p:nvPr>
        </p:nvSpPr>
        <p:spPr>
          <a:xfrm>
            <a:off x="-68200" y="28600"/>
            <a:ext cx="93030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Reading Readiness </a:t>
            </a:r>
            <a:r>
              <a:rPr lang="en-US" b="1">
                <a:solidFill>
                  <a:srgbClr val="FFFFFF"/>
                </a:solidFill>
              </a:rPr>
              <a:t>Reimbursements</a:t>
            </a:r>
            <a:endParaRPr b="1"/>
          </a:p>
        </p:txBody>
      </p:sp>
      <p:sp>
        <p:nvSpPr>
          <p:cNvPr id="271" name="Google Shape;271;p38"/>
          <p:cNvSpPr txBox="1"/>
          <p:nvPr/>
        </p:nvSpPr>
        <p:spPr>
          <a:xfrm>
            <a:off x="11300" y="1117125"/>
            <a:ext cx="9144000" cy="3037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On June 8, DPI electronically reimbursed districts for their Reading Readiness expenses for the 2019-20 school year. More information about these reimbursements can be found at the</a:t>
            </a:r>
            <a:r>
              <a:rPr lang="en-US" sz="1800">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 </a:t>
            </a:r>
            <a:r>
              <a:rPr lang="en-US" sz="1800" u="sng">
                <a:solidFill>
                  <a:srgbClr val="1155CC"/>
                </a:solidFill>
                <a:latin typeface="Lato"/>
                <a:ea typeface="Lato"/>
                <a:cs typeface="Lato"/>
                <a:sym typeface="Lato"/>
                <a:hlinkClick r:id="rId3">
                  <a:extLst>
                    <a:ext uri="{A12FA001-AC4F-418D-AE19-62706E023703}">
                      <ahyp:hlinkClr xmlns:ahyp="http://schemas.microsoft.com/office/drawing/2018/hyperlinkcolor" val="tx"/>
                    </a:ext>
                  </a:extLst>
                </a:hlinkClick>
              </a:rPr>
              <a:t>STAR AIDS Register</a:t>
            </a:r>
            <a:r>
              <a:rPr lang="en-US" sz="1800">
                <a:solidFill>
                  <a:schemeClr val="dk1"/>
                </a:solidFill>
                <a:latin typeface="Lato"/>
                <a:ea typeface="Lato"/>
                <a:cs typeface="Lato"/>
                <a:sym typeface="Lato"/>
              </a:rPr>
              <a:t>; search under “Assessments of Reading Readiness Public”.</a:t>
            </a:r>
            <a:endParaRPr sz="1800">
              <a:solidFill>
                <a:schemeClr val="dk1"/>
              </a:solidFill>
              <a:latin typeface="Lato"/>
              <a:ea typeface="Lato"/>
              <a:cs typeface="Lato"/>
              <a:sym typeface="Lato"/>
            </a:endParaRPr>
          </a:p>
          <a:p>
            <a:pPr marL="457200" lvl="0" indent="-342900" algn="l" rtl="0">
              <a:lnSpc>
                <a:spcPct val="115000"/>
              </a:lnSpc>
              <a:spcBef>
                <a:spcPts val="1200"/>
              </a:spcBef>
              <a:spcAft>
                <a:spcPts val="0"/>
              </a:spcAft>
              <a:buClr>
                <a:schemeClr val="dk1"/>
              </a:buClr>
              <a:buSzPts val="1800"/>
              <a:buFont typeface="Lato"/>
              <a:buChar char="●"/>
            </a:pPr>
            <a:r>
              <a:rPr lang="en-US" sz="1800">
                <a:solidFill>
                  <a:schemeClr val="dk1"/>
                </a:solidFill>
                <a:latin typeface="Lato"/>
                <a:ea typeface="Lato"/>
                <a:cs typeface="Lato"/>
                <a:sym typeface="Lato"/>
              </a:rPr>
              <a:t>DPI will continue to reimburse districts for eligible expenses for the 2020-21 school year.</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Reimbursement for the 2020-21 school year will occur in late May/early June of 2021.</a:t>
            </a:r>
            <a:endParaRPr sz="18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0" y="144775"/>
            <a:ext cx="9144000" cy="894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Font typeface="Lato"/>
              <a:buNone/>
            </a:pPr>
            <a:r>
              <a:rPr lang="en-US" sz="3600" i="0" u="none" strike="noStrike" cap="none">
                <a:solidFill>
                  <a:schemeClr val="lt1"/>
                </a:solidFill>
                <a:latin typeface="Lato"/>
                <a:ea typeface="Lato"/>
                <a:cs typeface="Lato"/>
                <a:sym typeface="Lato"/>
              </a:rPr>
              <a:t>A</a:t>
            </a:r>
            <a:r>
              <a:rPr lang="en-US" sz="3600">
                <a:latin typeface="Lato"/>
                <a:ea typeface="Lato"/>
                <a:cs typeface="Lato"/>
                <a:sym typeface="Lato"/>
              </a:rPr>
              <a:t>ssessment </a:t>
            </a:r>
            <a:r>
              <a:rPr lang="en-US" sz="3600" i="0" u="none" strike="noStrike" cap="none">
                <a:solidFill>
                  <a:schemeClr val="lt1"/>
                </a:solidFill>
                <a:latin typeface="Lato"/>
                <a:ea typeface="Lato"/>
                <a:cs typeface="Lato"/>
                <a:sym typeface="Lato"/>
              </a:rPr>
              <a:t>U</a:t>
            </a:r>
            <a:r>
              <a:rPr lang="en-US" sz="3600">
                <a:latin typeface="Lato"/>
                <a:ea typeface="Lato"/>
                <a:cs typeface="Lato"/>
                <a:sym typeface="Lato"/>
              </a:rPr>
              <a:t>pdates </a:t>
            </a:r>
            <a:endParaRPr sz="3600"/>
          </a:p>
        </p:txBody>
      </p:sp>
      <p:pic>
        <p:nvPicPr>
          <p:cNvPr id="81" name="Google Shape;81;p12" descr="desks.JPG"/>
          <p:cNvPicPr preferRelativeResize="0"/>
          <p:nvPr/>
        </p:nvPicPr>
        <p:blipFill rotWithShape="1">
          <a:blip r:embed="rId3">
            <a:alphaModFix/>
          </a:blip>
          <a:srcRect/>
          <a:stretch/>
        </p:blipFill>
        <p:spPr>
          <a:xfrm>
            <a:off x="2657275" y="1255300"/>
            <a:ext cx="3991800" cy="3675900"/>
          </a:xfrm>
          <a:prstGeom prst="rect">
            <a:avLst/>
          </a:prstGeom>
          <a:noFill/>
          <a:ln>
            <a:noFill/>
          </a:ln>
        </p:spPr>
      </p:pic>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277" name="Google Shape;277;p39"/>
          <p:cNvSpPr/>
          <p:nvPr/>
        </p:nvSpPr>
        <p:spPr>
          <a:xfrm>
            <a:off x="-9400" y="-39131"/>
            <a:ext cx="9144000" cy="992700"/>
          </a:xfrm>
          <a:prstGeom prst="rect">
            <a:avLst/>
          </a:prstGeom>
          <a:solidFill>
            <a:srgbClr val="000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278" name="Google Shape;278;p39"/>
          <p:cNvSpPr txBox="1">
            <a:spLocks noGrp="1"/>
          </p:cNvSpPr>
          <p:nvPr>
            <p:ph type="title" idx="4294967295"/>
          </p:nvPr>
        </p:nvSpPr>
        <p:spPr>
          <a:xfrm>
            <a:off x="-107150" y="28525"/>
            <a:ext cx="92511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Reading Readiness</a:t>
            </a:r>
            <a:r>
              <a:rPr lang="en-US" b="1">
                <a:solidFill>
                  <a:srgbClr val="FFFFFF"/>
                </a:solidFill>
              </a:rPr>
              <a:t>:</a:t>
            </a:r>
            <a:r>
              <a:rPr lang="en-US" b="1" i="0" u="none" strike="noStrike" cap="none">
                <a:solidFill>
                  <a:srgbClr val="FFFFFF"/>
                </a:solidFill>
              </a:rPr>
              <a:t> </a:t>
            </a:r>
            <a:r>
              <a:rPr lang="en-US" b="1">
                <a:solidFill>
                  <a:srgbClr val="FFFFFF"/>
                </a:solidFill>
              </a:rPr>
              <a:t>Additional Information</a:t>
            </a:r>
            <a:r>
              <a:rPr lang="en-US" b="1" i="0" u="none" strike="noStrike" cap="none">
                <a:solidFill>
                  <a:srgbClr val="FFFFFF"/>
                </a:solidFill>
              </a:rPr>
              <a:t> </a:t>
            </a:r>
            <a:endParaRPr b="1"/>
          </a:p>
        </p:txBody>
      </p:sp>
      <p:sp>
        <p:nvSpPr>
          <p:cNvPr id="279" name="Google Shape;279;p39"/>
          <p:cNvSpPr txBox="1">
            <a:spLocks noGrp="1"/>
          </p:cNvSpPr>
          <p:nvPr>
            <p:ph type="body" idx="2"/>
          </p:nvPr>
        </p:nvSpPr>
        <p:spPr>
          <a:xfrm>
            <a:off x="457200" y="1267450"/>
            <a:ext cx="8229600" cy="312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00" i="0" u="none" strike="noStrike" cap="none">
                <a:solidFill>
                  <a:srgbClr val="000000"/>
                </a:solidFill>
              </a:rPr>
              <a:t>More information can be found at: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i="0" u="none" strike="noStrike" cap="none">
                <a:solidFill>
                  <a:srgbClr val="000000"/>
                </a:solidFill>
              </a:rPr>
              <a:t>General information: </a:t>
            </a:r>
            <a:r>
              <a:rPr lang="en-US" sz="1800" b="0" i="0" u="sng" strike="noStrike" cap="none">
                <a:solidFill>
                  <a:srgbClr val="1155CC"/>
                </a:solidFill>
                <a:hlinkClick r:id="rId3">
                  <a:extLst>
                    <a:ext uri="{A12FA001-AC4F-418D-AE19-62706E023703}">
                      <ahyp:hlinkClr xmlns:ahyp="http://schemas.microsoft.com/office/drawing/2018/hyperlinkcolor" val="tx"/>
                    </a:ext>
                  </a:extLst>
                </a:hlinkClick>
              </a:rPr>
              <a:t>http://dpi.wi.gov/assessment/reading-readiness</a:t>
            </a:r>
            <a:r>
              <a:rPr lang="en-US" sz="1800" b="0">
                <a:solidFill>
                  <a:srgbClr val="1155CC"/>
                </a:solidFill>
              </a:rPr>
              <a:t>.</a:t>
            </a:r>
            <a:endParaRPr sz="1800" b="0">
              <a:solidFill>
                <a:srgbClr val="1155CC"/>
              </a:solidFill>
            </a:endParaRPr>
          </a:p>
          <a:p>
            <a:pPr marL="457200" marR="0" lvl="0" indent="-342900" algn="l" rtl="0">
              <a:lnSpc>
                <a:spcPct val="100000"/>
              </a:lnSpc>
              <a:spcBef>
                <a:spcPts val="0"/>
              </a:spcBef>
              <a:spcAft>
                <a:spcPts val="0"/>
              </a:spcAft>
              <a:buClr>
                <a:srgbClr val="000000"/>
              </a:buClr>
              <a:buSzPts val="1800"/>
              <a:buChar char="●"/>
            </a:pPr>
            <a:r>
              <a:rPr lang="en-US" sz="1800" b="0" i="0" u="none" strike="noStrike" cap="none">
                <a:solidFill>
                  <a:srgbClr val="000000"/>
                </a:solidFill>
              </a:rPr>
              <a:t>FAQ: </a:t>
            </a:r>
            <a:r>
              <a:rPr lang="en-US" sz="1800" b="0" i="0" u="sng" strike="noStrike" cap="none">
                <a:solidFill>
                  <a:srgbClr val="1155CC"/>
                </a:solidFill>
                <a:hlinkClick r:id="rId4">
                  <a:extLst>
                    <a:ext uri="{A12FA001-AC4F-418D-AE19-62706E023703}">
                      <ahyp:hlinkClr xmlns:ahyp="http://schemas.microsoft.com/office/drawing/2018/hyperlinkcolor" val="tx"/>
                    </a:ext>
                  </a:extLst>
                </a:hlinkClick>
              </a:rPr>
              <a:t>http://dpi.wi.gov/assessment/reading-readiness/FAQ</a:t>
            </a:r>
            <a:r>
              <a:rPr lang="en-US" sz="1800" b="0">
                <a:solidFill>
                  <a:srgbClr val="000000"/>
                </a:solidFill>
              </a:rPr>
              <a:t>.</a:t>
            </a:r>
            <a:r>
              <a:rPr lang="en-US" sz="1800" b="0" i="0" u="none" strike="noStrike" cap="none">
                <a:solidFill>
                  <a:srgbClr val="000000"/>
                </a:solidFill>
              </a:rPr>
              <a:t> </a:t>
            </a:r>
            <a:endParaRPr sz="1800" b="0" i="0" u="none" strike="noStrike" cap="none">
              <a:solidFill>
                <a:srgbClr val="000000"/>
              </a:solidFill>
            </a:endParaRPr>
          </a:p>
          <a:p>
            <a:pPr marL="0" marR="0" lvl="0" indent="0" algn="l" rtl="0">
              <a:lnSpc>
                <a:spcPct val="100000"/>
              </a:lnSpc>
              <a:spcBef>
                <a:spcPts val="0"/>
              </a:spcBef>
              <a:spcAft>
                <a:spcPts val="0"/>
              </a:spcAft>
              <a:buNone/>
            </a:pPr>
            <a:endParaRPr sz="1800">
              <a:solidFill>
                <a:srgbClr val="000000"/>
              </a:solidFill>
            </a:endParaRPr>
          </a:p>
          <a:p>
            <a:pPr marL="0" marR="0" lvl="0" indent="0" algn="l" rtl="0">
              <a:lnSpc>
                <a:spcPct val="100000"/>
              </a:lnSpc>
              <a:spcBef>
                <a:spcPts val="0"/>
              </a:spcBef>
              <a:spcAft>
                <a:spcPts val="0"/>
              </a:spcAft>
              <a:buNone/>
            </a:pPr>
            <a:r>
              <a:rPr lang="en-US" sz="1800" i="0" u="none" strike="noStrike" cap="none">
                <a:solidFill>
                  <a:srgbClr val="000000"/>
                </a:solidFill>
              </a:rPr>
              <a:t>Department Contact: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sz="1800" b="0" i="0" u="none" strike="noStrike" cap="none">
                <a:solidFill>
                  <a:srgbClr val="000000"/>
                </a:solidFill>
              </a:rPr>
              <a:t>Duane Dorn: </a:t>
            </a:r>
            <a:r>
              <a:rPr lang="en-US" sz="1800" b="0" i="0" u="sng" strike="noStrike" cap="none">
                <a:solidFill>
                  <a:srgbClr val="1155CC"/>
                </a:solidFill>
                <a:hlinkClick r:id="rId5">
                  <a:extLst>
                    <a:ext uri="{A12FA001-AC4F-418D-AE19-62706E023703}">
                      <ahyp:hlinkClr xmlns:ahyp="http://schemas.microsoft.com/office/drawing/2018/hyperlinkcolor" val="tx"/>
                    </a:ext>
                  </a:extLst>
                </a:hlinkClick>
              </a:rPr>
              <a:t>duane.dorn@dpi.wi.gov</a:t>
            </a:r>
            <a:r>
              <a:rPr lang="en-US" sz="1800" b="0" i="0" u="none" strike="noStrike" cap="none">
                <a:solidFill>
                  <a:srgbClr val="000000"/>
                </a:solidFill>
              </a:rPr>
              <a:t>; (608</a:t>
            </a:r>
            <a:r>
              <a:rPr lang="en-US" sz="1800" b="0">
                <a:solidFill>
                  <a:srgbClr val="000000"/>
                </a:solidFill>
              </a:rPr>
              <a:t>) </a:t>
            </a:r>
            <a:r>
              <a:rPr lang="en-US" sz="1800" b="0" i="0" u="none" strike="noStrike" cap="none">
                <a:solidFill>
                  <a:srgbClr val="000000"/>
                </a:solidFill>
              </a:rPr>
              <a:t>267-1069.</a:t>
            </a:r>
            <a:endParaRPr sz="1800" b="0">
              <a:solidFill>
                <a:srgbClr val="000000"/>
              </a:solidFill>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rgbClr val="233297"/>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sz="3000"/>
              <a:t>NAEP</a:t>
            </a:r>
            <a:r>
              <a:rPr lang="en-US" sz="3000">
                <a:solidFill>
                  <a:srgbClr val="FFFFFF"/>
                </a:solidFill>
              </a:rPr>
              <a:t> 2020-21 (“NAEP 2021”)</a:t>
            </a:r>
            <a:endParaRPr sz="3000">
              <a:solidFill>
                <a:srgbClr val="FFFFFF"/>
              </a:solidFill>
            </a:endParaRPr>
          </a:p>
        </p:txBody>
      </p:sp>
      <p:sp>
        <p:nvSpPr>
          <p:cNvPr id="286" name="Google Shape;286;p40"/>
          <p:cNvSpPr txBox="1">
            <a:spLocks noGrp="1"/>
          </p:cNvSpPr>
          <p:nvPr>
            <p:ph type="body" idx="2"/>
          </p:nvPr>
        </p:nvSpPr>
        <p:spPr>
          <a:xfrm>
            <a:off x="15000" y="768050"/>
            <a:ext cx="9067200" cy="36705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750"/>
              </a:spcBef>
              <a:spcAft>
                <a:spcPts val="0"/>
              </a:spcAft>
              <a:buSzPts val="1800"/>
              <a:buChar char="●"/>
            </a:pPr>
            <a:r>
              <a:rPr lang="en-US" sz="1800" b="0"/>
              <a:t>NAEP will be administering reading and mathematics assessments in grades 4 and 8 in the 2020-21 school year.</a:t>
            </a:r>
            <a:endParaRPr sz="1800" b="0"/>
          </a:p>
          <a:p>
            <a:pPr marL="457200" lvl="0" indent="-342900" algn="l" rtl="0">
              <a:lnSpc>
                <a:spcPct val="100000"/>
              </a:lnSpc>
              <a:spcBef>
                <a:spcPts val="0"/>
              </a:spcBef>
              <a:spcAft>
                <a:spcPts val="0"/>
              </a:spcAft>
              <a:buSzPts val="1800"/>
              <a:buChar char="●"/>
            </a:pPr>
            <a:r>
              <a:rPr lang="en-US" sz="1800" b="0"/>
              <a:t>There is a reduced national sample of schools and an extended test window of January 25 to March 19, 2021.</a:t>
            </a:r>
            <a:endParaRPr sz="1800" b="0"/>
          </a:p>
          <a:p>
            <a:pPr marL="457200" lvl="0" indent="-342900" algn="l" rtl="0">
              <a:lnSpc>
                <a:spcPct val="100000"/>
              </a:lnSpc>
              <a:spcBef>
                <a:spcPts val="0"/>
              </a:spcBef>
              <a:spcAft>
                <a:spcPts val="0"/>
              </a:spcAft>
              <a:buSzPts val="1800"/>
              <a:buChar char="●"/>
            </a:pPr>
            <a:r>
              <a:rPr lang="en-US" sz="1800" b="0"/>
              <a:t>Notifications will go out to districts and then schools by the end of September.</a:t>
            </a:r>
            <a:endParaRPr sz="1800" b="0"/>
          </a:p>
          <a:p>
            <a:pPr marL="457200" lvl="0" indent="-342900" algn="l" rtl="0">
              <a:lnSpc>
                <a:spcPct val="100000"/>
              </a:lnSpc>
              <a:spcBef>
                <a:spcPts val="0"/>
              </a:spcBef>
              <a:spcAft>
                <a:spcPts val="0"/>
              </a:spcAft>
              <a:buSzPts val="1800"/>
              <a:buChar char="●"/>
            </a:pPr>
            <a:r>
              <a:rPr lang="en-US" sz="1800" b="0"/>
              <a:t>Principals will register for MyNAEP following instructions in the notification email, and should complete the </a:t>
            </a:r>
            <a:r>
              <a:rPr lang="en-US" sz="1800" b="0" i="1"/>
              <a:t>Provide School Information</a:t>
            </a:r>
            <a:r>
              <a:rPr lang="en-US" sz="1800" b="0"/>
              <a:t> form by </a:t>
            </a:r>
            <a:r>
              <a:rPr lang="en-US" sz="1800"/>
              <a:t>October 15</a:t>
            </a:r>
            <a:r>
              <a:rPr lang="en-US" sz="1800" b="0"/>
              <a:t>. </a:t>
            </a:r>
            <a:endParaRPr sz="1800" b="0"/>
          </a:p>
          <a:p>
            <a:pPr marL="457200" lvl="0" indent="-342900" algn="l" rtl="0">
              <a:lnSpc>
                <a:spcPct val="100000"/>
              </a:lnSpc>
              <a:spcBef>
                <a:spcPts val="0"/>
              </a:spcBef>
              <a:spcAft>
                <a:spcPts val="0"/>
              </a:spcAft>
              <a:buSzPts val="1800"/>
              <a:buChar char="●"/>
            </a:pPr>
            <a:r>
              <a:rPr lang="en-US" sz="1800" b="0"/>
              <a:t>NAEP field staff will bring tablets and all testing materials to schools, and they will administer the assessments following enhanced COVID safety guidelines.</a:t>
            </a:r>
            <a:endParaRPr sz="1800" b="0"/>
          </a:p>
          <a:p>
            <a:pPr marL="457200" lvl="0" indent="-342900" algn="l" rtl="0">
              <a:lnSpc>
                <a:spcPct val="100000"/>
              </a:lnSpc>
              <a:spcBef>
                <a:spcPts val="0"/>
              </a:spcBef>
              <a:spcAft>
                <a:spcPts val="0"/>
              </a:spcAft>
              <a:buSzPts val="1800"/>
              <a:buChar char="●"/>
            </a:pPr>
            <a:r>
              <a:rPr lang="en-US" sz="1800" b="0"/>
              <a:t>Questions? Email Angela Dugas: </a:t>
            </a:r>
            <a:r>
              <a:rPr lang="en-US" sz="1800" b="0" u="sng">
                <a:solidFill>
                  <a:schemeClr val="hlink"/>
                </a:solidFill>
                <a:hlinkClick r:id="rId3"/>
              </a:rPr>
              <a:t>angela.dugas@dpi.wi.gov</a:t>
            </a:r>
            <a:r>
              <a:rPr lang="en-US" sz="1800" b="0"/>
              <a:t>.</a:t>
            </a:r>
            <a:endParaRPr sz="1800" b="0"/>
          </a:p>
          <a:p>
            <a:pPr marL="0" lvl="0" indent="0" algn="l" rtl="0">
              <a:lnSpc>
                <a:spcPct val="100000"/>
              </a:lnSpc>
              <a:spcBef>
                <a:spcPts val="750"/>
              </a:spcBef>
              <a:spcAft>
                <a:spcPts val="0"/>
              </a:spcAft>
              <a:buNone/>
            </a:pPr>
            <a:endParaRPr sz="1800">
              <a:latin typeface="Lato"/>
              <a:ea typeface="Lato"/>
              <a:cs typeface="Lato"/>
              <a:sym typeface="Lato"/>
            </a:endParaRPr>
          </a:p>
          <a:p>
            <a:pPr marL="0" lvl="0" indent="0" algn="l" rtl="0">
              <a:lnSpc>
                <a:spcPct val="100000"/>
              </a:lnSpc>
              <a:spcBef>
                <a:spcPts val="75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000">
                <a:solidFill>
                  <a:srgbClr val="FFFFFF"/>
                </a:solidFill>
              </a:rPr>
              <a:t>Assessment Strategies to Inform Instruction in 2020-2021 Resource</a:t>
            </a:r>
            <a:endParaRPr sz="3000">
              <a:solidFill>
                <a:srgbClr val="FFFFFF"/>
              </a:solidFill>
            </a:endParaRPr>
          </a:p>
        </p:txBody>
      </p:sp>
      <p:sp>
        <p:nvSpPr>
          <p:cNvPr id="293" name="Google Shape;293;p41"/>
          <p:cNvSpPr txBox="1">
            <a:spLocks noGrp="1"/>
          </p:cNvSpPr>
          <p:nvPr>
            <p:ph type="body" idx="2"/>
          </p:nvPr>
        </p:nvSpPr>
        <p:spPr>
          <a:xfrm>
            <a:off x="136325" y="953575"/>
            <a:ext cx="8898900" cy="31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hlink"/>
                </a:solidFill>
                <a:hlinkClick r:id="rId3"/>
              </a:rPr>
              <a:t>Assessment Strategies to Inform Instruction in 2020-2021</a:t>
            </a:r>
            <a:r>
              <a:rPr lang="en-US" sz="1800" u="sng">
                <a:solidFill>
                  <a:schemeClr val="hlink"/>
                </a:solidFill>
                <a:highlight>
                  <a:srgbClr val="FFFFFF"/>
                </a:highlight>
                <a:hlinkClick r:id="rId3"/>
              </a:rPr>
              <a:t> </a:t>
            </a:r>
            <a:endParaRPr sz="1800">
              <a:solidFill>
                <a:srgbClr val="000000"/>
              </a:solidFill>
              <a:highlight>
                <a:srgbClr val="FFFFFF"/>
              </a:highlight>
            </a:endParaRPr>
          </a:p>
          <a:p>
            <a:pPr marL="0" lvl="0" indent="0" algn="l" rtl="0">
              <a:spcBef>
                <a:spcPts val="0"/>
              </a:spcBef>
              <a:spcAft>
                <a:spcPts val="0"/>
              </a:spcAft>
              <a:buNone/>
            </a:pPr>
            <a:endParaRPr sz="1800">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US" sz="1800" b="0">
                <a:solidFill>
                  <a:srgbClr val="000000"/>
                </a:solidFill>
              </a:rPr>
              <a:t>This resource provides considerations for district and school leaders to use in identifying initial student needs and monitoring ongoing student learning from an equity lens to ensure every student has what they need to learn when they need it.</a:t>
            </a:r>
            <a:endParaRPr sz="1800" b="0">
              <a:solidFill>
                <a:srgbClr val="000000"/>
              </a:solidFill>
            </a:endParaRPr>
          </a:p>
          <a:p>
            <a:pPr marL="457200" lvl="0" indent="-342900" algn="l" rtl="0">
              <a:spcBef>
                <a:spcPts val="0"/>
              </a:spcBef>
              <a:spcAft>
                <a:spcPts val="0"/>
              </a:spcAft>
              <a:buClr>
                <a:srgbClr val="000000"/>
              </a:buClr>
              <a:buSzPts val="1800"/>
              <a:buChar char="●"/>
            </a:pPr>
            <a:r>
              <a:rPr lang="en-US" sz="1800" b="0">
                <a:solidFill>
                  <a:srgbClr val="000000"/>
                </a:solidFill>
              </a:rPr>
              <a:t>This resource offers a process and sources of data to identify and align the unfinished learning students need to advance on grade-level standards within the current/upcoming unit of study.</a:t>
            </a:r>
            <a:endParaRPr sz="18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000">
                <a:solidFill>
                  <a:srgbClr val="FFFFFF"/>
                </a:solidFill>
              </a:rPr>
              <a:t>Formative Assessment Resources</a:t>
            </a:r>
            <a:endParaRPr/>
          </a:p>
        </p:txBody>
      </p:sp>
      <p:sp>
        <p:nvSpPr>
          <p:cNvPr id="300" name="Google Shape;300;p42"/>
          <p:cNvSpPr txBox="1">
            <a:spLocks noGrp="1"/>
          </p:cNvSpPr>
          <p:nvPr>
            <p:ph type="body" idx="2"/>
          </p:nvPr>
        </p:nvSpPr>
        <p:spPr>
          <a:xfrm>
            <a:off x="161125" y="953575"/>
            <a:ext cx="8812200" cy="31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hlink"/>
                </a:solidFill>
                <a:highlight>
                  <a:srgbClr val="FFFFFF"/>
                </a:highlight>
                <a:hlinkClick r:id="rId3"/>
              </a:rPr>
              <a:t>Formative Assessment Resources for Parents Website</a:t>
            </a:r>
            <a:endParaRPr sz="1800">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US" sz="1800" b="0">
                <a:solidFill>
                  <a:srgbClr val="000000"/>
                </a:solidFill>
                <a:highlight>
                  <a:srgbClr val="FFFFFF"/>
                </a:highlight>
              </a:rPr>
              <a:t>Parents can learn more about what formative assessment practices are, watch a video about formative assessment, and find helpful resources to engage in formative assessment practices with students at home.</a:t>
            </a:r>
            <a:br>
              <a:rPr lang="en-US" sz="1800" b="0">
                <a:solidFill>
                  <a:srgbClr val="000000"/>
                </a:solidFill>
                <a:highlight>
                  <a:srgbClr val="FFFFFF"/>
                </a:highlight>
              </a:rPr>
            </a:br>
            <a:endParaRPr sz="1800" b="0">
              <a:solidFill>
                <a:srgbClr val="000000"/>
              </a:solidFill>
              <a:highlight>
                <a:srgbClr val="FFFFFF"/>
              </a:highlight>
            </a:endParaRPr>
          </a:p>
          <a:p>
            <a:pPr marL="0" lvl="0" indent="0" algn="l" rtl="0">
              <a:spcBef>
                <a:spcPts val="0"/>
              </a:spcBef>
              <a:spcAft>
                <a:spcPts val="0"/>
              </a:spcAft>
              <a:buClr>
                <a:schemeClr val="dk1"/>
              </a:buClr>
              <a:buSzPts val="1100"/>
              <a:buFont typeface="Arial"/>
              <a:buNone/>
            </a:pPr>
            <a:r>
              <a:rPr lang="en-US" sz="1800" u="sng">
                <a:solidFill>
                  <a:schemeClr val="hlink"/>
                </a:solidFill>
                <a:hlinkClick r:id="rId4"/>
              </a:rPr>
              <a:t>Formative Assessment Practices for Students with Disabilities Resources Website</a:t>
            </a:r>
            <a:r>
              <a:rPr lang="en-US" sz="1800" b="0">
                <a:solidFill>
                  <a:srgbClr val="000000"/>
                </a:solidFill>
              </a:rPr>
              <a:t> </a:t>
            </a:r>
            <a:endParaRPr sz="1800" b="0">
              <a:solidFill>
                <a:srgbClr val="000000"/>
              </a:solidFill>
            </a:endParaRPr>
          </a:p>
          <a:p>
            <a:pPr marL="457200" lvl="0" indent="-342900" algn="l" rtl="0">
              <a:spcBef>
                <a:spcPts val="0"/>
              </a:spcBef>
              <a:spcAft>
                <a:spcPts val="0"/>
              </a:spcAft>
              <a:buClr>
                <a:srgbClr val="000000"/>
              </a:buClr>
              <a:buSzPts val="1800"/>
              <a:buChar char="●"/>
            </a:pPr>
            <a:r>
              <a:rPr lang="en-US" sz="1800" b="0">
                <a:solidFill>
                  <a:srgbClr val="000000"/>
                </a:solidFill>
                <a:highlight>
                  <a:srgbClr val="FFFFFF"/>
                </a:highlight>
              </a:rPr>
              <a:t>The formative assessment process can help provide opportunities for students with disabilities to maximize their learning.</a:t>
            </a:r>
            <a:endParaRPr sz="1800" b="0">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US" sz="1800" b="0">
                <a:solidFill>
                  <a:srgbClr val="000000"/>
                </a:solidFill>
                <a:highlight>
                  <a:srgbClr val="FFFFFF"/>
                </a:highlight>
              </a:rPr>
              <a:t>The resources included have been recommended by experts in the fields of special education and formative assessment. </a:t>
            </a:r>
            <a:endParaRPr sz="1800" b="0">
              <a:solidFill>
                <a:srgbClr val="000000"/>
              </a:solidFill>
              <a:highlight>
                <a:srgbClr val="FFFFFF"/>
              </a:highlight>
            </a:endParaRPr>
          </a:p>
          <a:p>
            <a:pPr marL="0" lvl="0" indent="0" algn="l" rtl="0">
              <a:spcBef>
                <a:spcPts val="0"/>
              </a:spcBef>
              <a:spcAft>
                <a:spcPts val="0"/>
              </a:spcAft>
              <a:buClr>
                <a:schemeClr val="dk1"/>
              </a:buClr>
              <a:buSzPts val="1100"/>
              <a:buFont typeface="Arial"/>
              <a:buNone/>
            </a:pPr>
            <a:endParaRPr sz="1600" b="0">
              <a:solidFill>
                <a:srgbClr val="292F33"/>
              </a:solidFill>
              <a:highlight>
                <a:srgbClr val="FFFFFF"/>
              </a:highlight>
              <a:latin typeface="Arial"/>
              <a:ea typeface="Arial"/>
              <a:cs typeface="Arial"/>
              <a:sym typeface="Arial"/>
            </a:endParaRPr>
          </a:p>
          <a:p>
            <a:pPr marL="0" lvl="0" indent="0" algn="l" rtl="0">
              <a:spcBef>
                <a:spcPts val="75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idx="4294967295"/>
          </p:nvPr>
        </p:nvSpPr>
        <p:spPr>
          <a:xfrm>
            <a:off x="0" y="0"/>
            <a:ext cx="9144000" cy="1063200"/>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Font typeface="Lato"/>
              <a:buNone/>
            </a:pPr>
            <a:r>
              <a:rPr lang="en-US" b="1"/>
              <a:t>Questions? </a:t>
            </a:r>
            <a:endParaRPr b="1"/>
          </a:p>
        </p:txBody>
      </p:sp>
      <p:sp>
        <p:nvSpPr>
          <p:cNvPr id="307" name="Google Shape;307;p43"/>
          <p:cNvSpPr txBox="1">
            <a:spLocks noGrp="1"/>
          </p:cNvSpPr>
          <p:nvPr>
            <p:ph type="body" idx="2"/>
          </p:nvPr>
        </p:nvSpPr>
        <p:spPr>
          <a:xfrm>
            <a:off x="0" y="1411900"/>
            <a:ext cx="4792800" cy="247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Font typeface="Arial"/>
              <a:buNone/>
            </a:pPr>
            <a:r>
              <a:rPr lang="en-US" sz="1800">
                <a:solidFill>
                  <a:srgbClr val="000000"/>
                </a:solidFill>
              </a:rPr>
              <a:t>Please contact the </a:t>
            </a:r>
            <a:endParaRPr sz="1800">
              <a:solidFill>
                <a:srgbClr val="000000"/>
              </a:solidFill>
            </a:endParaRPr>
          </a:p>
          <a:p>
            <a:pPr marL="0" marR="0" lvl="0" indent="0" algn="ctr" rtl="0">
              <a:lnSpc>
                <a:spcPct val="100000"/>
              </a:lnSpc>
              <a:spcBef>
                <a:spcPts val="0"/>
              </a:spcBef>
              <a:spcAft>
                <a:spcPts val="0"/>
              </a:spcAft>
              <a:buClr>
                <a:schemeClr val="dk1"/>
              </a:buClr>
              <a:buFont typeface="Arial"/>
              <a:buNone/>
            </a:pPr>
            <a:r>
              <a:rPr lang="en-US" sz="1800" i="0" u="none" strike="noStrike" cap="none">
                <a:solidFill>
                  <a:srgbClr val="000000"/>
                </a:solidFill>
              </a:rPr>
              <a:t>Office of </a:t>
            </a:r>
            <a:r>
              <a:rPr lang="en-US" sz="1800">
                <a:solidFill>
                  <a:srgbClr val="000000"/>
                </a:solidFill>
              </a:rPr>
              <a:t>Educational Accountability </a:t>
            </a:r>
            <a:endParaRPr sz="1800">
              <a:solidFill>
                <a:srgbClr val="000000"/>
              </a:solidFill>
            </a:endParaRPr>
          </a:p>
          <a:p>
            <a:pPr marL="0" marR="0" lvl="0" indent="0" algn="ctr" rtl="0">
              <a:lnSpc>
                <a:spcPct val="100000"/>
              </a:lnSpc>
              <a:spcBef>
                <a:spcPts val="560"/>
              </a:spcBef>
              <a:spcAft>
                <a:spcPts val="0"/>
              </a:spcAft>
              <a:buClr>
                <a:schemeClr val="dk1"/>
              </a:buClr>
              <a:buFont typeface="Arial"/>
              <a:buNone/>
            </a:pPr>
            <a:r>
              <a:rPr lang="en-US" sz="1800" b="0" i="0" u="none" strike="noStrike" cap="none">
                <a:solidFill>
                  <a:srgbClr val="000000"/>
                </a:solidFill>
                <a:latin typeface="Lato"/>
                <a:ea typeface="Lato"/>
                <a:cs typeface="Lato"/>
                <a:sym typeface="Lato"/>
              </a:rPr>
              <a:t>608-267-1072 </a:t>
            </a:r>
            <a:br>
              <a:rPr lang="en-US" sz="1800">
                <a:solidFill>
                  <a:srgbClr val="000000"/>
                </a:solidFill>
              </a:rPr>
            </a:br>
            <a:r>
              <a:rPr lang="en-US" sz="1800" b="0" i="0" u="sng" strike="noStrike" cap="none">
                <a:solidFill>
                  <a:srgbClr val="1155CC"/>
                </a:solidFill>
                <a:latin typeface="Lato"/>
                <a:ea typeface="Lato"/>
                <a:cs typeface="Lato"/>
                <a:sym typeface="Lato"/>
                <a:hlinkClick r:id="rId3">
                  <a:extLst>
                    <a:ext uri="{A12FA001-AC4F-418D-AE19-62706E023703}">
                      <ahyp:hlinkClr xmlns:ahyp="http://schemas.microsoft.com/office/drawing/2018/hyperlinkcolor" val="tx"/>
                    </a:ext>
                  </a:extLst>
                </a:hlinkClick>
              </a:rPr>
              <a:t>osamail@dpi.wi.gov</a:t>
            </a:r>
            <a:endParaRPr sz="1800">
              <a:solidFill>
                <a:srgbClr val="1155CC"/>
              </a:solidFill>
            </a:endParaRPr>
          </a:p>
          <a:p>
            <a:pPr marL="0" marR="0" lvl="0" indent="0" algn="ctr" rtl="0">
              <a:lnSpc>
                <a:spcPct val="100000"/>
              </a:lnSpc>
              <a:spcBef>
                <a:spcPts val="560"/>
              </a:spcBef>
              <a:spcAft>
                <a:spcPts val="0"/>
              </a:spcAft>
              <a:buClr>
                <a:srgbClr val="333399"/>
              </a:buClr>
              <a:buFont typeface="Arial"/>
              <a:buNone/>
            </a:pPr>
            <a:br>
              <a:rPr lang="en-US" sz="1800" b="0">
                <a:solidFill>
                  <a:srgbClr val="000000"/>
                </a:solidFill>
              </a:rPr>
            </a:br>
            <a:br>
              <a:rPr lang="en-US" sz="1800" b="0">
                <a:solidFill>
                  <a:srgbClr val="000000"/>
                </a:solidFill>
              </a:rPr>
            </a:br>
            <a:endParaRPr sz="1800" b="0">
              <a:solidFill>
                <a:srgbClr val="000000"/>
              </a:solidFill>
            </a:endParaRPr>
          </a:p>
          <a:p>
            <a:pPr marL="342900" marR="0" lvl="0" indent="-190500" algn="l" rtl="0">
              <a:lnSpc>
                <a:spcPct val="150000"/>
              </a:lnSpc>
              <a:spcBef>
                <a:spcPts val="0"/>
              </a:spcBef>
              <a:spcAft>
                <a:spcPts val="0"/>
              </a:spcAft>
              <a:buClr>
                <a:schemeClr val="dk1"/>
              </a:buClr>
              <a:buFont typeface="Arial"/>
              <a:buNone/>
            </a:pPr>
            <a:endParaRPr sz="2400" b="1" i="0" u="none" strike="noStrike" cap="none">
              <a:solidFill>
                <a:schemeClr val="dk1"/>
              </a:solidFill>
              <a:latin typeface="Lato"/>
              <a:ea typeface="Lato"/>
              <a:cs typeface="Lato"/>
              <a:sym typeface="Lato"/>
            </a:endParaRPr>
          </a:p>
        </p:txBody>
      </p:sp>
      <p:pic>
        <p:nvPicPr>
          <p:cNvPr id="308" name="Google Shape;308;p43" descr="kids diverse.JPG"/>
          <p:cNvPicPr preferRelativeResize="0"/>
          <p:nvPr/>
        </p:nvPicPr>
        <p:blipFill rotWithShape="1">
          <a:blip r:embed="rId4">
            <a:alphaModFix/>
          </a:blip>
          <a:srcRect/>
          <a:stretch/>
        </p:blipFill>
        <p:spPr>
          <a:xfrm>
            <a:off x="4912975" y="1531212"/>
            <a:ext cx="3703799" cy="2081062"/>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87" name="Google Shape;87;p13"/>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88" name="Google Shape;88;p13"/>
          <p:cNvSpPr txBox="1">
            <a:spLocks noGrp="1"/>
          </p:cNvSpPr>
          <p:nvPr>
            <p:ph type="body" idx="2"/>
          </p:nvPr>
        </p:nvSpPr>
        <p:spPr>
          <a:xfrm>
            <a:off x="321950" y="877375"/>
            <a:ext cx="8938500" cy="355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EL Identification</a:t>
            </a:r>
            <a:endParaRPr sz="1800"/>
          </a:p>
          <a:p>
            <a:pPr marL="914400" lvl="0" indent="-342900" algn="l" rtl="0">
              <a:lnSpc>
                <a:spcPct val="100000"/>
              </a:lnSpc>
              <a:spcBef>
                <a:spcPts val="0"/>
              </a:spcBef>
              <a:spcAft>
                <a:spcPts val="0"/>
              </a:spcAft>
              <a:buSzPts val="1800"/>
              <a:buChar char="●"/>
            </a:pPr>
            <a:r>
              <a:rPr lang="en-US" sz="1800"/>
              <a:t>WIDA Remote Screener</a:t>
            </a:r>
            <a:endParaRPr sz="1800"/>
          </a:p>
          <a:p>
            <a:pPr marL="1371600" lvl="1" indent="-342900" algn="l" rtl="0">
              <a:lnSpc>
                <a:spcPct val="100000"/>
              </a:lnSpc>
              <a:spcBef>
                <a:spcPts val="0"/>
              </a:spcBef>
              <a:spcAft>
                <a:spcPts val="0"/>
              </a:spcAft>
              <a:buSzPts val="1800"/>
              <a:buChar char="○"/>
            </a:pPr>
            <a:r>
              <a:rPr lang="en-US" sz="1800" b="0"/>
              <a:t>Available in WIDA Secure Portal</a:t>
            </a:r>
            <a:endParaRPr sz="1800" b="0"/>
          </a:p>
          <a:p>
            <a:pPr marL="1371600" lvl="1" indent="-342900" algn="l" rtl="0">
              <a:lnSpc>
                <a:spcPct val="100000"/>
              </a:lnSpc>
              <a:spcBef>
                <a:spcPts val="0"/>
              </a:spcBef>
              <a:spcAft>
                <a:spcPts val="0"/>
              </a:spcAft>
              <a:buSzPts val="1800"/>
              <a:buChar char="○"/>
            </a:pPr>
            <a:r>
              <a:rPr lang="en-US" sz="1800" b="0"/>
              <a:t>Guidance: </a:t>
            </a:r>
            <a:r>
              <a:rPr lang="en-US" sz="1800" b="0" u="sng">
                <a:solidFill>
                  <a:schemeClr val="hlink"/>
                </a:solidFill>
                <a:hlinkClick r:id="rId3"/>
              </a:rPr>
              <a:t>https://dpi.wi.gov/english-learners/el-identification-and-placement</a:t>
            </a:r>
            <a:endParaRPr sz="1800" b="0"/>
          </a:p>
          <a:p>
            <a:pPr marL="1828800" lvl="2" indent="-342900" algn="l" rtl="0">
              <a:lnSpc>
                <a:spcPct val="100000"/>
              </a:lnSpc>
              <a:spcBef>
                <a:spcPts val="0"/>
              </a:spcBef>
              <a:spcAft>
                <a:spcPts val="0"/>
              </a:spcAft>
              <a:buSzPts val="1800"/>
              <a:buChar char="■"/>
            </a:pPr>
            <a:r>
              <a:rPr lang="en-US" sz="1800"/>
              <a:t>COVID Guidance Chapters 1-3</a:t>
            </a:r>
            <a:endParaRPr sz="1800"/>
          </a:p>
          <a:p>
            <a:pPr marL="914400" lvl="0" indent="-342900" algn="l" rtl="0">
              <a:lnSpc>
                <a:spcPct val="100000"/>
              </a:lnSpc>
              <a:spcBef>
                <a:spcPts val="0"/>
              </a:spcBef>
              <a:spcAft>
                <a:spcPts val="0"/>
              </a:spcAft>
              <a:buSzPts val="1800"/>
              <a:buChar char="●"/>
            </a:pPr>
            <a:r>
              <a:rPr lang="en-US" sz="1800" b="0"/>
              <a:t>30 Day requirement to identify ELs in federal statute, not waived</a:t>
            </a:r>
            <a:endParaRPr sz="1800" b="0"/>
          </a:p>
          <a:p>
            <a:pPr marL="914400" lvl="0" indent="-342900" algn="l" rtl="0">
              <a:lnSpc>
                <a:spcPct val="100000"/>
              </a:lnSpc>
              <a:spcBef>
                <a:spcPts val="0"/>
              </a:spcBef>
              <a:spcAft>
                <a:spcPts val="0"/>
              </a:spcAft>
              <a:buSzPts val="1800"/>
              <a:buChar char="●"/>
            </a:pPr>
            <a:r>
              <a:rPr lang="en-US" sz="1800" b="0"/>
              <a:t>Standard WIDA ELP Screeners are preferred, but WIDA Remote Screener may be used if necessary</a:t>
            </a:r>
            <a:endParaRPr sz="1800" b="0"/>
          </a:p>
          <a:p>
            <a:pPr marL="0" lvl="0" indent="0" algn="l" rtl="0">
              <a:lnSpc>
                <a:spcPct val="100000"/>
              </a:lnSpc>
              <a:spcBef>
                <a:spcPts val="0"/>
              </a:spcBef>
              <a:spcAft>
                <a:spcPts val="0"/>
              </a:spcAft>
              <a:buNone/>
            </a:pPr>
            <a:endParaRPr sz="1800"/>
          </a:p>
          <a:p>
            <a:pPr marL="13716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endParaRPr sz="1600" b="0">
              <a:solidFill>
                <a:srgbClr val="000000"/>
              </a:solidFill>
            </a:endParaRPr>
          </a:p>
        </p:txBody>
      </p:sp>
      <p:sp>
        <p:nvSpPr>
          <p:cNvPr id="89" name="Google Shape;89;p13"/>
          <p:cNvSpPr txBox="1">
            <a:spLocks noGrp="1"/>
          </p:cNvSpPr>
          <p:nvPr>
            <p:ph type="title" idx="4294967295"/>
          </p:nvPr>
        </p:nvSpPr>
        <p:spPr>
          <a:xfrm>
            <a:off x="457200" y="28602"/>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ACCESS for ELLs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body" idx="1"/>
          </p:nvPr>
        </p:nvSpPr>
        <p:spPr>
          <a:xfrm>
            <a:off x="0" y="457200"/>
            <a:ext cx="9144000" cy="9216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Font typeface="Lato"/>
              <a:buNone/>
            </a:pPr>
            <a:r>
              <a:rPr lang="en-US"/>
              <a:t>ACCESS for ELLs</a:t>
            </a:r>
            <a:endParaRPr/>
          </a:p>
          <a:p>
            <a:pPr marL="0" lvl="0" indent="0" algn="ctr" rtl="0">
              <a:spcBef>
                <a:spcPts val="750"/>
              </a:spcBef>
              <a:spcAft>
                <a:spcPts val="0"/>
              </a:spcAft>
              <a:buNone/>
            </a:pPr>
            <a:endParaRPr/>
          </a:p>
        </p:txBody>
      </p:sp>
      <p:sp>
        <p:nvSpPr>
          <p:cNvPr id="96" name="Google Shape;96;p14"/>
          <p:cNvSpPr txBox="1">
            <a:spLocks noGrp="1"/>
          </p:cNvSpPr>
          <p:nvPr>
            <p:ph type="body" idx="2"/>
          </p:nvPr>
        </p:nvSpPr>
        <p:spPr>
          <a:xfrm>
            <a:off x="457200" y="724975"/>
            <a:ext cx="8229600" cy="31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br>
              <a:rPr lang="en-US" sz="1800"/>
            </a:br>
            <a:r>
              <a:rPr lang="en-US" sz="1800"/>
              <a:t>eLearning</a:t>
            </a:r>
            <a:endParaRPr sz="1800" b="0"/>
          </a:p>
          <a:p>
            <a:pPr marL="457200" lvl="0" indent="-342900" algn="l" rtl="0">
              <a:spcBef>
                <a:spcPts val="0"/>
              </a:spcBef>
              <a:spcAft>
                <a:spcPts val="0"/>
              </a:spcAft>
              <a:buSzPts val="1800"/>
              <a:buChar char="●"/>
            </a:pPr>
            <a:r>
              <a:rPr lang="en-US" sz="1800" b="0"/>
              <a:t>There are six eLearning courses in the WIDA Secure Portal, including courses for ESL teachers, administrators, and classroom teachers. </a:t>
            </a:r>
            <a:endParaRPr sz="1800" b="0"/>
          </a:p>
          <a:p>
            <a:pPr marL="457200" lvl="0" indent="-342900" algn="l" rtl="0">
              <a:spcBef>
                <a:spcPts val="0"/>
              </a:spcBef>
              <a:spcAft>
                <a:spcPts val="0"/>
              </a:spcAft>
              <a:buSzPts val="1800"/>
              <a:buChar char="●"/>
            </a:pPr>
            <a:r>
              <a:rPr lang="en-US" sz="1800" b="0"/>
              <a:t>To access these courses, staff need a WIDA Secure Portal account with the eLearning permissions. </a:t>
            </a:r>
            <a:endParaRPr sz="1800" b="0"/>
          </a:p>
          <a:p>
            <a:pPr marL="457200" lvl="0" indent="-342900" algn="l" rtl="0">
              <a:spcBef>
                <a:spcPts val="0"/>
              </a:spcBef>
              <a:spcAft>
                <a:spcPts val="0"/>
              </a:spcAft>
              <a:buSzPts val="1800"/>
              <a:buChar char="●"/>
            </a:pPr>
            <a:r>
              <a:rPr lang="en-US" sz="1800" b="0"/>
              <a:t>You may make accounts for any staff who need them. </a:t>
            </a:r>
            <a:endParaRPr sz="1800" b="0"/>
          </a:p>
          <a:p>
            <a:pPr marL="457200" lvl="0" indent="-342900" algn="l" rtl="0">
              <a:spcBef>
                <a:spcPts val="0"/>
              </a:spcBef>
              <a:spcAft>
                <a:spcPts val="0"/>
              </a:spcAft>
              <a:buSzPts val="1800"/>
              <a:buChar char="●"/>
            </a:pPr>
            <a:r>
              <a:rPr lang="en-US" sz="1800" b="0"/>
              <a:t>WIDA also has three mini-courses available for supporting ELs during distance learning.</a:t>
            </a:r>
            <a:endParaRPr sz="1800" b="0"/>
          </a:p>
          <a:p>
            <a:pPr marL="914400" lvl="1" indent="-342900" algn="l" rtl="0">
              <a:lnSpc>
                <a:spcPct val="100000"/>
              </a:lnSpc>
              <a:spcBef>
                <a:spcPts val="0"/>
              </a:spcBef>
              <a:spcAft>
                <a:spcPts val="0"/>
              </a:spcAft>
              <a:buSzPts val="1800"/>
              <a:buChar char="○"/>
            </a:pPr>
            <a:r>
              <a:rPr lang="en-US" sz="1800" u="sng">
                <a:solidFill>
                  <a:schemeClr val="hlink"/>
                </a:solidFill>
                <a:hlinkClick r:id="rId3"/>
              </a:rPr>
              <a:t>https://wida.wisc.edu/teach/distance-teaching-learning</a:t>
            </a:r>
            <a:r>
              <a:rPr lang="en-US" sz="1800"/>
              <a:t> </a:t>
            </a:r>
            <a:endParaRPr sz="1800"/>
          </a:p>
          <a:p>
            <a:pPr marL="0" lvl="0" indent="0" algn="l" rtl="0">
              <a:spcBef>
                <a:spcPts val="0"/>
              </a:spcBef>
              <a:spcAft>
                <a:spcPts val="0"/>
              </a:spcAft>
              <a:buClr>
                <a:schemeClr val="dk1"/>
              </a:buClr>
              <a:buSzPts val="1100"/>
              <a:buFont typeface="Arial"/>
              <a:buNone/>
            </a:pPr>
            <a:endParaRPr sz="1800"/>
          </a:p>
          <a:p>
            <a:pPr marL="0" lvl="0" indent="0" algn="l" rtl="0">
              <a:spcBef>
                <a:spcPts val="75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33297"/>
              </a:buClr>
              <a:buFont typeface="Tahoma"/>
              <a:buNone/>
            </a:pPr>
            <a:endParaRPr sz="2200" b="1" i="0" u="none" strike="noStrike" cap="none">
              <a:solidFill>
                <a:srgbClr val="233297"/>
              </a:solidFill>
              <a:latin typeface="Tahoma"/>
              <a:ea typeface="Tahoma"/>
              <a:cs typeface="Tahoma"/>
              <a:sym typeface="Tahoma"/>
            </a:endParaRPr>
          </a:p>
        </p:txBody>
      </p:sp>
      <p:sp>
        <p:nvSpPr>
          <p:cNvPr id="102" name="Google Shape;102;p15"/>
          <p:cNvSpPr/>
          <p:nvPr/>
        </p:nvSpPr>
        <p:spPr>
          <a:xfrm>
            <a:off x="-9400" y="-39131"/>
            <a:ext cx="9144000" cy="9927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
        <p:nvSpPr>
          <p:cNvPr id="103" name="Google Shape;103;p15"/>
          <p:cNvSpPr txBox="1">
            <a:spLocks noGrp="1"/>
          </p:cNvSpPr>
          <p:nvPr>
            <p:ph type="body" idx="2"/>
          </p:nvPr>
        </p:nvSpPr>
        <p:spPr>
          <a:xfrm>
            <a:off x="143000" y="886000"/>
            <a:ext cx="8938500" cy="355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t>Assessment Window Calendar:</a:t>
            </a:r>
            <a:endParaRPr sz="1800"/>
          </a:p>
          <a:p>
            <a:pPr marL="457200" lvl="0" indent="-342900" algn="l" rtl="0">
              <a:lnSpc>
                <a:spcPct val="100000"/>
              </a:lnSpc>
              <a:spcBef>
                <a:spcPts val="0"/>
              </a:spcBef>
              <a:spcAft>
                <a:spcPts val="0"/>
              </a:spcAft>
              <a:buSzPts val="1800"/>
              <a:buChar char="●"/>
            </a:pPr>
            <a:r>
              <a:rPr lang="en-US" sz="1800"/>
              <a:t>September 28:</a:t>
            </a:r>
            <a:r>
              <a:rPr lang="en-US" sz="1800" b="0"/>
              <a:t> Private school pre-ID upload window opens</a:t>
            </a:r>
            <a:endParaRPr sz="1800" b="0"/>
          </a:p>
          <a:p>
            <a:pPr marL="457200" lvl="0" indent="-342900" algn="l" rtl="0">
              <a:lnSpc>
                <a:spcPct val="100000"/>
              </a:lnSpc>
              <a:spcBef>
                <a:spcPts val="0"/>
              </a:spcBef>
              <a:spcAft>
                <a:spcPts val="0"/>
              </a:spcAft>
              <a:buSzPts val="1800"/>
              <a:buChar char="●"/>
            </a:pPr>
            <a:r>
              <a:rPr lang="en-US" sz="1800"/>
              <a:t>November 2:</a:t>
            </a:r>
            <a:r>
              <a:rPr lang="en-US" sz="1800" b="0"/>
              <a:t> Private school pre-ID upload window closes</a:t>
            </a:r>
            <a:endParaRPr sz="1800" b="0"/>
          </a:p>
          <a:p>
            <a:pPr marL="457200" lvl="0" indent="-342900" algn="l" rtl="0">
              <a:lnSpc>
                <a:spcPct val="100000"/>
              </a:lnSpc>
              <a:spcBef>
                <a:spcPts val="0"/>
              </a:spcBef>
              <a:spcAft>
                <a:spcPts val="0"/>
              </a:spcAft>
              <a:buSzPts val="1800"/>
              <a:buChar char="●"/>
            </a:pPr>
            <a:r>
              <a:rPr lang="en-US" sz="1800"/>
              <a:t>November 2:</a:t>
            </a:r>
            <a:r>
              <a:rPr lang="en-US" sz="1800" b="0"/>
              <a:t> DPI uploads public school pre-ID roster</a:t>
            </a:r>
            <a:endParaRPr sz="1800" b="0"/>
          </a:p>
          <a:p>
            <a:pPr marL="457200" lvl="0" indent="-342900" algn="l" rtl="0">
              <a:lnSpc>
                <a:spcPct val="100000"/>
              </a:lnSpc>
              <a:spcBef>
                <a:spcPts val="0"/>
              </a:spcBef>
              <a:spcAft>
                <a:spcPts val="0"/>
              </a:spcAft>
              <a:buSzPts val="1800"/>
              <a:buChar char="●"/>
            </a:pPr>
            <a:r>
              <a:rPr lang="en-US" sz="1800"/>
              <a:t>November 10:</a:t>
            </a:r>
            <a:r>
              <a:rPr lang="en-US" sz="1800" b="0"/>
              <a:t> Test setup opens</a:t>
            </a:r>
            <a:endParaRPr sz="1800" b="0"/>
          </a:p>
          <a:p>
            <a:pPr marL="457200" lvl="0" indent="-342900" algn="l" rtl="0">
              <a:lnSpc>
                <a:spcPct val="100000"/>
              </a:lnSpc>
              <a:spcBef>
                <a:spcPts val="0"/>
              </a:spcBef>
              <a:spcAft>
                <a:spcPts val="0"/>
              </a:spcAft>
              <a:buSzPts val="1800"/>
              <a:buChar char="●"/>
            </a:pPr>
            <a:r>
              <a:rPr lang="en-US" sz="1800"/>
              <a:t>November 24:</a:t>
            </a:r>
            <a:r>
              <a:rPr lang="en-US" sz="1800" b="0"/>
              <a:t> Materials arrive; additional materials window opens</a:t>
            </a:r>
            <a:endParaRPr sz="1800" b="0"/>
          </a:p>
          <a:p>
            <a:pPr marL="457200" lvl="0" indent="-342900" algn="l" rtl="0">
              <a:lnSpc>
                <a:spcPct val="100000"/>
              </a:lnSpc>
              <a:spcBef>
                <a:spcPts val="0"/>
              </a:spcBef>
              <a:spcAft>
                <a:spcPts val="0"/>
              </a:spcAft>
              <a:buSzPts val="1800"/>
              <a:buChar char="●"/>
            </a:pPr>
            <a:r>
              <a:rPr lang="en-US" sz="1800"/>
              <a:t>December 1: </a:t>
            </a:r>
            <a:r>
              <a:rPr lang="en-US" sz="1800" b="0"/>
              <a:t>Test window opens</a:t>
            </a:r>
            <a:endParaRPr sz="1800" b="0"/>
          </a:p>
          <a:p>
            <a:pPr marL="457200" lvl="0" indent="-342900" algn="l" rtl="0">
              <a:lnSpc>
                <a:spcPct val="100000"/>
              </a:lnSpc>
              <a:spcBef>
                <a:spcPts val="0"/>
              </a:spcBef>
              <a:spcAft>
                <a:spcPts val="0"/>
              </a:spcAft>
              <a:buSzPts val="1800"/>
              <a:buChar char="●"/>
            </a:pPr>
            <a:r>
              <a:rPr lang="en-US" sz="1800"/>
              <a:t>February 19:</a:t>
            </a:r>
            <a:r>
              <a:rPr lang="en-US" sz="1800" b="0"/>
              <a:t> Additional materials window closes</a:t>
            </a:r>
            <a:endParaRPr sz="1800" b="0"/>
          </a:p>
          <a:p>
            <a:pPr marL="457200" lvl="0" indent="-342900" algn="l" rtl="0">
              <a:lnSpc>
                <a:spcPct val="100000"/>
              </a:lnSpc>
              <a:spcBef>
                <a:spcPts val="0"/>
              </a:spcBef>
              <a:spcAft>
                <a:spcPts val="0"/>
              </a:spcAft>
              <a:buSzPts val="1800"/>
              <a:buChar char="●"/>
            </a:pPr>
            <a:r>
              <a:rPr lang="en-US" sz="1800"/>
              <a:t>February 26:</a:t>
            </a:r>
            <a:r>
              <a:rPr lang="en-US" sz="1800" b="0"/>
              <a:t> Test window closes</a:t>
            </a:r>
            <a:endParaRPr sz="1800" b="0"/>
          </a:p>
          <a:p>
            <a:pPr marL="457200" lvl="0" indent="-342900" algn="l" rtl="0">
              <a:lnSpc>
                <a:spcPct val="100000"/>
              </a:lnSpc>
              <a:spcBef>
                <a:spcPts val="0"/>
              </a:spcBef>
              <a:spcAft>
                <a:spcPts val="0"/>
              </a:spcAft>
              <a:buSzPts val="1800"/>
              <a:buChar char="●"/>
            </a:pPr>
            <a:r>
              <a:rPr lang="en-US" sz="1800"/>
              <a:t>March 5:</a:t>
            </a:r>
            <a:r>
              <a:rPr lang="en-US" sz="1800" b="0"/>
              <a:t> All materials due back to DRC</a:t>
            </a:r>
            <a:endParaRPr sz="1800" b="0"/>
          </a:p>
          <a:p>
            <a:pPr marL="0" lvl="0" indent="0" algn="l" rtl="0">
              <a:spcBef>
                <a:spcPts val="0"/>
              </a:spcBef>
              <a:spcAft>
                <a:spcPts val="0"/>
              </a:spcAft>
              <a:buNone/>
            </a:pPr>
            <a:endParaRPr sz="1800" b="0"/>
          </a:p>
          <a:p>
            <a:pPr marL="0" lvl="0" indent="0" algn="l" rtl="0">
              <a:lnSpc>
                <a:spcPct val="100000"/>
              </a:lnSpc>
              <a:spcBef>
                <a:spcPts val="0"/>
              </a:spcBef>
              <a:spcAft>
                <a:spcPts val="0"/>
              </a:spcAft>
              <a:buNone/>
            </a:pPr>
            <a:endParaRPr sz="1600" b="0">
              <a:solidFill>
                <a:srgbClr val="000000"/>
              </a:solidFill>
            </a:endParaRPr>
          </a:p>
        </p:txBody>
      </p:sp>
      <p:sp>
        <p:nvSpPr>
          <p:cNvPr id="104" name="Google Shape;104;p15"/>
          <p:cNvSpPr txBox="1">
            <a:spLocks noGrp="1"/>
          </p:cNvSpPr>
          <p:nvPr>
            <p:ph type="title" idx="4294967295"/>
          </p:nvPr>
        </p:nvSpPr>
        <p:spPr>
          <a:xfrm>
            <a:off x="457200" y="28602"/>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Font typeface="Lato"/>
              <a:buNone/>
            </a:pPr>
            <a:r>
              <a:rPr lang="en-US" b="1" i="0" u="none" strike="noStrike" cap="none">
                <a:solidFill>
                  <a:srgbClr val="FFFFFF"/>
                </a:solidFill>
              </a:rPr>
              <a:t>ACCESS for ELLs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0" y="7620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11" name="Google Shape;111;p16"/>
          <p:cNvSpPr txBox="1">
            <a:spLocks noGrp="1"/>
          </p:cNvSpPr>
          <p:nvPr>
            <p:ph type="body" idx="2"/>
          </p:nvPr>
        </p:nvSpPr>
        <p:spPr>
          <a:xfrm>
            <a:off x="202100" y="780750"/>
            <a:ext cx="9013800" cy="3124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a:t>Instruction and Assessment Planner - Opens on September 14</a:t>
            </a:r>
            <a:endParaRPr sz="1800"/>
          </a:p>
          <a:p>
            <a:pPr marL="0" lvl="0" indent="0" algn="l" rtl="0">
              <a:spcBef>
                <a:spcPts val="750"/>
              </a:spcBef>
              <a:spcAft>
                <a:spcPts val="0"/>
              </a:spcAft>
              <a:buNone/>
            </a:pPr>
            <a:r>
              <a:rPr lang="en-US" sz="1800" b="0"/>
              <a:t>This tool is intended to integrate classroom instruction and assessment in a cycle throughout the year.</a:t>
            </a:r>
            <a:endParaRPr sz="1800"/>
          </a:p>
          <a:p>
            <a:pPr marL="0" lvl="0" indent="0" algn="l" rtl="0">
              <a:spcBef>
                <a:spcPts val="750"/>
              </a:spcBef>
              <a:spcAft>
                <a:spcPts val="0"/>
              </a:spcAft>
              <a:buNone/>
            </a:pPr>
            <a:r>
              <a:rPr lang="en-US" sz="1800"/>
              <a:t>Steps Needed to Use Planner:</a:t>
            </a:r>
            <a:endParaRPr sz="1800"/>
          </a:p>
          <a:p>
            <a:pPr marL="457200" lvl="0" indent="-342900" algn="l" rtl="0">
              <a:spcBef>
                <a:spcPts val="750"/>
              </a:spcBef>
              <a:spcAft>
                <a:spcPts val="0"/>
              </a:spcAft>
              <a:buSzPts val="1800"/>
              <a:buChar char="●"/>
            </a:pPr>
            <a:r>
              <a:rPr lang="en-US" sz="1800" b="0"/>
              <a:t>Security agreement needs to be signed</a:t>
            </a:r>
            <a:endParaRPr sz="1800" b="0"/>
          </a:p>
          <a:p>
            <a:pPr marL="457200" lvl="0" indent="-342900" algn="l" rtl="0">
              <a:spcBef>
                <a:spcPts val="0"/>
              </a:spcBef>
              <a:spcAft>
                <a:spcPts val="0"/>
              </a:spcAft>
              <a:buSzPts val="1800"/>
              <a:buChar char="●"/>
            </a:pPr>
            <a:r>
              <a:rPr lang="en-US" sz="1800" b="0"/>
              <a:t>Teachers need to complete training</a:t>
            </a:r>
            <a:endParaRPr sz="1800" b="0"/>
          </a:p>
          <a:p>
            <a:pPr marL="457200" lvl="0" indent="-342900" algn="l" rtl="0">
              <a:spcBef>
                <a:spcPts val="0"/>
              </a:spcBef>
              <a:spcAft>
                <a:spcPts val="0"/>
              </a:spcAft>
              <a:buSzPts val="1800"/>
              <a:buChar char="●"/>
            </a:pPr>
            <a:r>
              <a:rPr lang="en-US" sz="1800" b="0"/>
              <a:t>Students need to be rostered </a:t>
            </a:r>
            <a:endParaRPr sz="1800" b="0"/>
          </a:p>
          <a:p>
            <a:pPr marL="457200" lvl="0" indent="-342900" algn="l" rtl="0">
              <a:spcBef>
                <a:spcPts val="0"/>
              </a:spcBef>
              <a:spcAft>
                <a:spcPts val="0"/>
              </a:spcAft>
              <a:buSzPts val="1800"/>
              <a:buChar char="●"/>
            </a:pPr>
            <a:r>
              <a:rPr lang="en-US" sz="1800" b="0"/>
              <a:t>First contact surveys need to be complete</a:t>
            </a:r>
            <a:endParaRPr sz="1800">
              <a:highlight>
                <a:schemeClr val="lt1"/>
              </a:highlight>
            </a:endParaRPr>
          </a:p>
          <a:p>
            <a:pPr marL="457200" lvl="0" indent="0" algn="l" rtl="0">
              <a:spcBef>
                <a:spcPts val="0"/>
              </a:spcBef>
              <a:spcAft>
                <a:spcPts val="0"/>
              </a:spcAft>
              <a:buNone/>
            </a:pPr>
            <a:endParaRPr sz="1800"/>
          </a:p>
          <a:p>
            <a:pPr marL="457200" lvl="0" indent="0" algn="l" rtl="0">
              <a:spcBef>
                <a:spcPts val="750"/>
              </a:spcBef>
              <a:spcAft>
                <a:spcPts val="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18" name="Google Shape;118;p17"/>
          <p:cNvSpPr txBox="1">
            <a:spLocks noGrp="1"/>
          </p:cNvSpPr>
          <p:nvPr>
            <p:ph type="body" idx="2"/>
          </p:nvPr>
        </p:nvSpPr>
        <p:spPr>
          <a:xfrm>
            <a:off x="163275" y="953575"/>
            <a:ext cx="8767200" cy="3124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a:t>User Cleanup</a:t>
            </a:r>
            <a:endParaRPr sz="1800"/>
          </a:p>
          <a:p>
            <a:pPr marL="457200" lvl="0" indent="-342900" algn="l" rtl="0">
              <a:spcBef>
                <a:spcPts val="750"/>
              </a:spcBef>
              <a:spcAft>
                <a:spcPts val="0"/>
              </a:spcAft>
              <a:buSzPts val="1800"/>
              <a:buChar char="●"/>
            </a:pPr>
            <a:r>
              <a:rPr lang="en-US" sz="1800" b="0"/>
              <a:t>User cleanup is important for security.</a:t>
            </a:r>
            <a:endParaRPr sz="1800" b="0"/>
          </a:p>
          <a:p>
            <a:pPr marL="457200" lvl="0" indent="-342900" algn="l" rtl="0">
              <a:spcBef>
                <a:spcPts val="0"/>
              </a:spcBef>
              <a:spcAft>
                <a:spcPts val="0"/>
              </a:spcAft>
              <a:buSzPts val="1800"/>
              <a:buChar char="●"/>
            </a:pPr>
            <a:r>
              <a:rPr lang="en-US" sz="1800" b="0"/>
              <a:t>Please make sure only users that need access have access.</a:t>
            </a:r>
            <a:endParaRPr sz="1800" b="0"/>
          </a:p>
          <a:p>
            <a:pPr marL="457200" lvl="0" indent="-342900" algn="l" rtl="0">
              <a:spcBef>
                <a:spcPts val="0"/>
              </a:spcBef>
              <a:spcAft>
                <a:spcPts val="0"/>
              </a:spcAft>
              <a:buSzPts val="1800"/>
              <a:buChar char="●"/>
            </a:pPr>
            <a:r>
              <a:rPr lang="en-US" sz="1800" b="0"/>
              <a:t>Deactivate users who do not need access, or have changed roles or districts.</a:t>
            </a:r>
            <a:endParaRPr sz="1800" b="0"/>
          </a:p>
          <a:p>
            <a:pPr marL="0" lvl="0" indent="0" algn="l" rtl="0">
              <a:spcBef>
                <a:spcPts val="750"/>
              </a:spcBef>
              <a:spcAft>
                <a:spcPts val="0"/>
              </a:spcAft>
              <a:buNone/>
            </a:pPr>
            <a:r>
              <a:rPr lang="en-US" sz="1800"/>
              <a:t>Training</a:t>
            </a:r>
            <a:endParaRPr sz="1800"/>
          </a:p>
          <a:p>
            <a:pPr marL="457200" lvl="0" indent="-342900" algn="l" rtl="0">
              <a:spcBef>
                <a:spcPts val="750"/>
              </a:spcBef>
              <a:spcAft>
                <a:spcPts val="0"/>
              </a:spcAft>
              <a:buSzPts val="1800"/>
              <a:buChar char="●"/>
            </a:pPr>
            <a:r>
              <a:rPr lang="en-US" sz="1800" b="0"/>
              <a:t>Moodle training is available now.</a:t>
            </a:r>
            <a:endParaRPr sz="1800" b="0"/>
          </a:p>
          <a:p>
            <a:pPr marL="457200" lvl="0" indent="-342900" algn="l" rtl="0">
              <a:spcBef>
                <a:spcPts val="0"/>
              </a:spcBef>
              <a:spcAft>
                <a:spcPts val="0"/>
              </a:spcAft>
              <a:buSzPts val="1800"/>
              <a:buChar char="●"/>
            </a:pPr>
            <a:r>
              <a:rPr lang="en-US" sz="1800" b="0"/>
              <a:t>Teachers that completed their training last year will only need to complete the refresher training.</a:t>
            </a:r>
            <a:endParaRPr sz="1800" b="0"/>
          </a:p>
          <a:p>
            <a:pPr marL="457200" lvl="0" indent="0" algn="l" rtl="0">
              <a:spcBef>
                <a:spcPts val="750"/>
              </a:spcBef>
              <a:spcAft>
                <a:spcPts val="0"/>
              </a:spcAft>
              <a:buNone/>
            </a:pPr>
            <a:endParaRPr sz="1800"/>
          </a:p>
          <a:p>
            <a:pPr marL="457200" lvl="0" indent="0" algn="l" rtl="0">
              <a:spcBef>
                <a:spcPts val="750"/>
              </a:spcBef>
              <a:spcAft>
                <a:spcPts val="0"/>
              </a:spcAft>
              <a:buNone/>
            </a:pPr>
            <a:endParaRPr sz="1800"/>
          </a:p>
          <a:p>
            <a:pPr marL="457200" lvl="0" indent="0" algn="l" rtl="0">
              <a:spcBef>
                <a:spcPts val="750"/>
              </a:spcBef>
              <a:spcAft>
                <a:spcPts val="0"/>
              </a:spcAft>
              <a:buNone/>
            </a:pPr>
            <a:endParaRPr sz="1800" b="0"/>
          </a:p>
          <a:p>
            <a:pPr marL="457200" lvl="0" indent="0" algn="l" rtl="0">
              <a:spcBef>
                <a:spcPts val="75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body" idx="1"/>
          </p:nvPr>
        </p:nvSpPr>
        <p:spPr>
          <a:xfrm>
            <a:off x="0" y="0"/>
            <a:ext cx="9144000" cy="921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US"/>
              <a:t>DLM</a:t>
            </a:r>
            <a:endParaRPr/>
          </a:p>
        </p:txBody>
      </p:sp>
      <p:sp>
        <p:nvSpPr>
          <p:cNvPr id="125" name="Google Shape;125;p18"/>
          <p:cNvSpPr txBox="1">
            <a:spLocks noGrp="1"/>
          </p:cNvSpPr>
          <p:nvPr>
            <p:ph type="body" idx="2"/>
          </p:nvPr>
        </p:nvSpPr>
        <p:spPr>
          <a:xfrm>
            <a:off x="664775" y="921600"/>
            <a:ext cx="8080800" cy="3124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a:t>DLM Instructional Professional Development Updates</a:t>
            </a:r>
            <a:endParaRPr sz="1800"/>
          </a:p>
          <a:p>
            <a:pPr marL="457200" lvl="0" indent="-342900" algn="l" rtl="0">
              <a:spcBef>
                <a:spcPts val="750"/>
              </a:spcBef>
              <a:spcAft>
                <a:spcPts val="0"/>
              </a:spcAft>
              <a:buSzPts val="1800"/>
              <a:buChar char="●"/>
            </a:pPr>
            <a:r>
              <a:rPr lang="en-US" sz="1800" b="0"/>
              <a:t>DLM has updated foundational modules that were originally developed in 2013-14.</a:t>
            </a:r>
            <a:endParaRPr sz="1800" b="0"/>
          </a:p>
          <a:p>
            <a:pPr marL="457200" lvl="0" indent="-342900" algn="l" rtl="0">
              <a:spcBef>
                <a:spcPts val="0"/>
              </a:spcBef>
              <a:spcAft>
                <a:spcPts val="0"/>
              </a:spcAft>
              <a:buSzPts val="1800"/>
              <a:buChar char="●"/>
            </a:pPr>
            <a:r>
              <a:rPr lang="en-US" sz="1800" b="0"/>
              <a:t>Updates reflect the current implementation of the Dynamic Learning Maps® alternate assessments.</a:t>
            </a:r>
            <a:endParaRPr sz="1800" b="0"/>
          </a:p>
          <a:p>
            <a:pPr marL="457200" lvl="0" indent="-342900" algn="l" rtl="0">
              <a:spcBef>
                <a:spcPts val="0"/>
              </a:spcBef>
              <a:spcAft>
                <a:spcPts val="0"/>
              </a:spcAft>
              <a:buSzPts val="1800"/>
              <a:buChar char="●"/>
            </a:pPr>
            <a:r>
              <a:rPr lang="en-US" sz="1800" b="0"/>
              <a:t>Language and terminology have been updated to match the current system.</a:t>
            </a:r>
            <a:endParaRPr sz="1800" b="0"/>
          </a:p>
          <a:p>
            <a:pPr marL="457200" lvl="0" indent="-342900" algn="l" rtl="0">
              <a:spcBef>
                <a:spcPts val="0"/>
              </a:spcBef>
              <a:spcAft>
                <a:spcPts val="0"/>
              </a:spcAft>
              <a:buSzPts val="1800"/>
              <a:buChar char="●"/>
            </a:pPr>
            <a:r>
              <a:rPr lang="en-US" sz="1800" b="0"/>
              <a:t>New versions have been uploaded to </a:t>
            </a:r>
            <a:r>
              <a:rPr lang="en-US" sz="1800" b="0" u="sng">
                <a:solidFill>
                  <a:schemeClr val="hlink"/>
                </a:solidFill>
                <a:hlinkClick r:id="rId3"/>
              </a:rPr>
              <a:t>http://dlmpd.com</a:t>
            </a:r>
            <a:r>
              <a:rPr lang="en-US" sz="1800" b="0"/>
              <a:t>.</a:t>
            </a:r>
            <a:endParaRPr sz="1800" b="0"/>
          </a:p>
          <a:p>
            <a:pPr marL="0" lvl="0" indent="0" algn="l" rtl="0">
              <a:spcBef>
                <a:spcPts val="750"/>
              </a:spcBef>
              <a:spcAft>
                <a:spcPts val="0"/>
              </a:spcAft>
              <a:buClr>
                <a:schemeClr val="dk1"/>
              </a:buClr>
              <a:buSzPts val="1100"/>
              <a:buFont typeface="Arial"/>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5575</Words>
  <Application>Microsoft Office PowerPoint</Application>
  <PresentationFormat>On-screen Show (16:9)</PresentationFormat>
  <Paragraphs>360</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Garamond</vt:lpstr>
      <vt:lpstr>Arial</vt:lpstr>
      <vt:lpstr>Tahoma</vt:lpstr>
      <vt:lpstr>Lato</vt:lpstr>
      <vt:lpstr>Office Theme</vt:lpstr>
      <vt:lpstr>PowerPoint Presentation</vt:lpstr>
      <vt:lpstr>     Team  The Office of Educational Accountability includes both assessment and accountability staff. The Office of Student Assessment no longer exists. Viji is the director of the Office of Educational Accountability, with two assistant directors; Phil Olsen focuses on assessment and Sam Bohrod focuses on accountability.     </vt:lpstr>
      <vt:lpstr>Assessment Updates </vt:lpstr>
      <vt:lpstr>ACCESS for ELLs</vt:lpstr>
      <vt:lpstr>PowerPoint Presentation</vt:lpstr>
      <vt:lpstr>ACCESS for 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with writing - Online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Readiness Requirements 2020-21</vt:lpstr>
      <vt:lpstr>PowerPoint Presentation</vt:lpstr>
      <vt:lpstr>PowerPoint Presentation</vt:lpstr>
      <vt:lpstr>PowerPoint Presentation</vt:lpstr>
      <vt:lpstr>Reading Readiness Reimbursements</vt:lpstr>
      <vt:lpstr>Reading Readiness: Additional Information </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Zellmer, Lauren L.   DPI</dc:creator>
  <cp:lastModifiedBy>Zellmer, Lauren L.   DPI</cp:lastModifiedBy>
  <cp:revision>1</cp:revision>
  <dcterms:modified xsi:type="dcterms:W3CDTF">2020-09-15T14:53:49Z</dcterms:modified>
</cp:coreProperties>
</file>