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3"/>
  </p:notesMasterIdLst>
  <p:handoutMasterIdLst>
    <p:handoutMasterId r:id="rId24"/>
  </p:handoutMasterIdLst>
  <p:sldIdLst>
    <p:sldId id="265" r:id="rId2"/>
    <p:sldId id="310" r:id="rId3"/>
    <p:sldId id="314" r:id="rId4"/>
    <p:sldId id="313" r:id="rId5"/>
    <p:sldId id="316" r:id="rId6"/>
    <p:sldId id="305" r:id="rId7"/>
    <p:sldId id="267" r:id="rId8"/>
    <p:sldId id="306" r:id="rId9"/>
    <p:sldId id="269" r:id="rId10"/>
    <p:sldId id="307" r:id="rId11"/>
    <p:sldId id="271" r:id="rId12"/>
    <p:sldId id="287" r:id="rId13"/>
    <p:sldId id="273" r:id="rId14"/>
    <p:sldId id="274" r:id="rId15"/>
    <p:sldId id="284" r:id="rId16"/>
    <p:sldId id="276" r:id="rId17"/>
    <p:sldId id="277" r:id="rId18"/>
    <p:sldId id="285" r:id="rId19"/>
    <p:sldId id="279" r:id="rId20"/>
    <p:sldId id="286" r:id="rId21"/>
    <p:sldId id="28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72280" autoAdjust="0"/>
  </p:normalViewPr>
  <p:slideViewPr>
    <p:cSldViewPr>
      <p:cViewPr varScale="1">
        <p:scale>
          <a:sx n="62" d="100"/>
          <a:sy n="62" d="100"/>
        </p:scale>
        <p:origin x="-768"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EACC3960-9377-468E-854C-974EA7E1F33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5DDBCB1E-0675-4E63-AB8D-49EF280F358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E99F766-0BAD-42BB-A2C1-79E562B81A90}"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This session covers both types of child care claims-child care centers (including Head Starts and OSHC)</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Every agency is required to submit claims on-line; however, we recommend you complete a paper copy of the claim each month prior to submitting on-line.  We also recommend viewing the webcast on how to </a:t>
            </a:r>
            <a:r>
              <a:rPr lang="en-US" sz="1200" b="1" kern="1200" dirty="0" smtClean="0">
                <a:solidFill>
                  <a:schemeClr val="tx1"/>
                </a:solidFill>
                <a:latin typeface="Arial" charset="0"/>
                <a:ea typeface="+mn-ea"/>
                <a:cs typeface="+mn-cs"/>
              </a:rPr>
              <a:t>submit</a:t>
            </a:r>
            <a:r>
              <a:rPr lang="en-US" sz="1200" kern="1200" dirty="0" smtClean="0">
                <a:solidFill>
                  <a:schemeClr val="tx1"/>
                </a:solidFill>
                <a:latin typeface="Arial" charset="0"/>
                <a:ea typeface="+mn-ea"/>
                <a:cs typeface="+mn-cs"/>
              </a:rPr>
              <a:t> your CACFP claim on-line after viewing this one on preparing it.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D552C32-B135-488E-BD68-A97D2A51B31B}" type="slidenum">
              <a:rPr lang="en-US" smtClean="0"/>
              <a:pPr/>
              <a:t>13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Now let’s talk about how to compute the average daily attendance or ADA. Using the daily attendance records, </a:t>
            </a:r>
            <a:r>
              <a:rPr lang="en-US" sz="1200" u="sng" kern="1200" dirty="0" smtClean="0">
                <a:solidFill>
                  <a:schemeClr val="tx1"/>
                </a:solidFill>
                <a:latin typeface="Arial" charset="0"/>
                <a:ea typeface="+mn-ea"/>
                <a:cs typeface="+mn-cs"/>
              </a:rPr>
              <a:t>NOT</a:t>
            </a:r>
            <a:r>
              <a:rPr lang="en-US" sz="1200" kern="1200" dirty="0" smtClean="0">
                <a:solidFill>
                  <a:schemeClr val="tx1"/>
                </a:solidFill>
                <a:latin typeface="Arial" charset="0"/>
                <a:ea typeface="+mn-ea"/>
                <a:cs typeface="+mn-cs"/>
              </a:rPr>
              <a:t> meal counts, determine the number of children in attendance each day the site was open and claiming meals. Then add up each day’s total to get a monthly total.</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Divide the monthly total by the number of days of service that month to determine </a:t>
            </a:r>
            <a:r>
              <a:rPr lang="en-US" sz="1200" i="1" kern="1200" dirty="0" smtClean="0">
                <a:solidFill>
                  <a:schemeClr val="tx1"/>
                </a:solidFill>
                <a:latin typeface="Arial" charset="0"/>
                <a:ea typeface="+mn-ea"/>
                <a:cs typeface="+mn-cs"/>
              </a:rPr>
              <a:t>Average Daily Attendance</a:t>
            </a:r>
            <a:r>
              <a:rPr lang="en-US" sz="1200" kern="1200" dirty="0" smtClean="0">
                <a:solidFill>
                  <a:schemeClr val="tx1"/>
                </a:solidFill>
                <a:latin typeface="Arial" charset="0"/>
                <a:ea typeface="+mn-ea"/>
                <a:cs typeface="+mn-cs"/>
              </a:rPr>
              <a:t>.  Remember to round all fractions up to the next whole number for ADA.</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540A8D1-732B-4E99-A213-CF9D15525D92}"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For example, if the ADA is 21.1, you’d round up to 22.</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LINE 8 of the claim form is where you report the total </a:t>
            </a:r>
            <a:r>
              <a:rPr lang="en-US" sz="1200" i="1" kern="1200" dirty="0" smtClean="0">
                <a:solidFill>
                  <a:schemeClr val="tx1"/>
                </a:solidFill>
                <a:latin typeface="Arial" charset="0"/>
                <a:ea typeface="+mn-ea"/>
                <a:cs typeface="+mn-cs"/>
              </a:rPr>
              <a:t>Number of Meals Served to Children</a:t>
            </a:r>
            <a:r>
              <a:rPr lang="en-US" sz="1200" kern="1200" dirty="0" smtClean="0">
                <a:solidFill>
                  <a:schemeClr val="tx1"/>
                </a:solidFill>
                <a:latin typeface="Arial" charset="0"/>
                <a:ea typeface="+mn-ea"/>
                <a:cs typeface="+mn-cs"/>
              </a:rPr>
              <a:t> from your meal count records.  </a:t>
            </a:r>
          </a:p>
        </p:txBody>
      </p:sp>
      <p:sp>
        <p:nvSpPr>
          <p:cNvPr id="4" name="Slide Number Placeholder 3"/>
          <p:cNvSpPr>
            <a:spLocks noGrp="1"/>
          </p:cNvSpPr>
          <p:nvPr>
            <p:ph type="sldNum" sz="quarter" idx="10"/>
          </p:nvPr>
        </p:nvSpPr>
        <p:spPr/>
        <p:txBody>
          <a:bodyPr/>
          <a:lstStyle/>
          <a:p>
            <a:fld id="{5DDBCB1E-0675-4E63-AB8D-49EF280F3581}"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BD501FB-3636-40C1-920B-AA0A763A1265}" type="slidenum">
              <a:rPr lang="en-US" smtClean="0"/>
              <a:pPr/>
              <a:t>16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Meal counts may be recorded on the DPI form titled “Meal Count Form” or a similar agency-designed form.  Meal counts are required to be recorded at the time of the meal service or immediately after.  It must be an actual count of the children eating at each meal or snack. The totals from the bottom of this form are then transferred to line 8 of the claim form.</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CACFP regulations limit the number of meals and snacks that can be claimed on a daily basis to no more than 2 meals and 1 snack or 1 meal and 2 snacks per child per day.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If a center elects to claim meals and snacks that exceed these limits, they must keep track of meal counts by child name using the “Greater Than 3 Meals Record” or a similar agency-designed form that has been pre-approved by DPI.  This helps to ensure that no more than 2 meals and 1 snack or 1 meal and 2 snacks are claimed per child per day.  Please refer to Guidance Memorandum #9C for the mentioned forms.</a:t>
            </a:r>
          </a:p>
          <a:p>
            <a:endParaRPr lang="en-US" dirty="0"/>
          </a:p>
        </p:txBody>
      </p:sp>
      <p:sp>
        <p:nvSpPr>
          <p:cNvPr id="4" name="Slide Number Placeholder 3"/>
          <p:cNvSpPr>
            <a:spLocks noGrp="1"/>
          </p:cNvSpPr>
          <p:nvPr>
            <p:ph type="sldNum" sz="quarter" idx="10"/>
          </p:nvPr>
        </p:nvSpPr>
        <p:spPr/>
        <p:txBody>
          <a:bodyPr/>
          <a:lstStyle/>
          <a:p>
            <a:pPr>
              <a:defRPr/>
            </a:pPr>
            <a:fld id="{7FBD4935-CFB3-48DF-B208-A72F6953BCA0}"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Report the total number of meals for the month by meal type on line 8 of the claim form.  In this example, record the total breakfasts for the month, the total lunches, PM snacks and then</a:t>
            </a:r>
            <a:r>
              <a:rPr lang="en-US" sz="1200" b="1" kern="120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add up the total number of meals served to children for the month. </a:t>
            </a:r>
          </a:p>
        </p:txBody>
      </p:sp>
      <p:sp>
        <p:nvSpPr>
          <p:cNvPr id="4" name="Slide Number Placeholder 3"/>
          <p:cNvSpPr>
            <a:spLocks noGrp="1"/>
          </p:cNvSpPr>
          <p:nvPr>
            <p:ph type="sldNum" sz="quarter" idx="10"/>
          </p:nvPr>
        </p:nvSpPr>
        <p:spPr/>
        <p:txBody>
          <a:bodyPr/>
          <a:lstStyle/>
          <a:p>
            <a:fld id="{5DDBCB1E-0675-4E63-AB8D-49EF280F3581}"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6C84CA4-1053-458A-A110-CD16CEE265FA}" type="slidenum">
              <a:rPr lang="en-US" smtClean="0"/>
              <a:pPr/>
              <a:t>19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Sponsoring organizations with more than one site on the CACFP must provide the individual site information on the back of the claim form. We will discuss the applicable columns to complete before entering in the on-line claim. These columns are numbered in red across the top.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 column 1, the Site Number must be the DPI-assigned site code number.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In column 2</a:t>
            </a:r>
            <a:r>
              <a:rPr lang="en-US" sz="1200" b="1" kern="120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list the name of each site.</a:t>
            </a:r>
            <a:r>
              <a:rPr lang="en-US" sz="1200" b="1" kern="120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Columns 3-6 are for you to report enrollment data for each site.</a:t>
            </a:r>
          </a:p>
          <a:p>
            <a:r>
              <a:rPr lang="en-US" sz="1200" kern="1200" dirty="0" smtClean="0">
                <a:solidFill>
                  <a:schemeClr val="tx1"/>
                </a:solidFill>
                <a:latin typeface="Arial" charset="0"/>
                <a:ea typeface="+mn-ea"/>
                <a:cs typeface="+mn-cs"/>
              </a:rPr>
              <a:t>Enrollment data must be reported by need category (non-needy, reduced, or free) for each site. </a:t>
            </a:r>
          </a:p>
          <a:p>
            <a:r>
              <a:rPr lang="en-US" sz="1200" kern="1200" dirty="0" smtClean="0">
                <a:solidFill>
                  <a:schemeClr val="tx1"/>
                </a:solidFill>
                <a:latin typeface="Arial" charset="0"/>
                <a:ea typeface="+mn-ea"/>
                <a:cs typeface="+mn-cs"/>
              </a:rPr>
              <a:t>The numbers reported for non-needy, reduced, and free must equal the total enrollment for the month for each site.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The totals from the bottom row - which are highlighted with the red box - can then be transferred to Boxes 1-4 on the front of the claim form (which you’ll see on the next slide).  These totals will be entered in the on-line claim.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In column 7, report the number of days of service for each site. If sites differed in the total days of service, transfer the highest number to the front of the claim for the days of service. In this example 21 days is the higher number and would go on line 6 on the front of the claim.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In column 8, calculate average daily attendance for each site.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Columns 9-11 are where you would report the number of meals for the month by meal type for each site.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To complete the paper claim, you would transfer the sites’ totals for free, reduced and non-needy and the total enrollment from the back of the claim to the front of the claim. Include the highest number of days of service. For Average Daily Attendance, add each site's ADA for the total ADA. </a:t>
            </a:r>
          </a:p>
        </p:txBody>
      </p:sp>
      <p:sp>
        <p:nvSpPr>
          <p:cNvPr id="4" name="Slide Number Placeholder 3"/>
          <p:cNvSpPr>
            <a:spLocks noGrp="1"/>
          </p:cNvSpPr>
          <p:nvPr>
            <p:ph type="sldNum" sz="quarter" idx="10"/>
          </p:nvPr>
        </p:nvSpPr>
        <p:spPr/>
        <p:txBody>
          <a:bodyPr/>
          <a:lstStyle/>
          <a:p>
            <a:fld id="{5DDBCB1E-0675-4E63-AB8D-49EF280F3581}"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5E2CB91-F4CC-4327-99B9-9B394286B71C}" type="slidenum">
              <a:rPr lang="en-US" smtClean="0"/>
              <a:pPr/>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2D2A237-A4CF-4BEC-AB6C-DEE7881B7F3A}"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On-line claiming is required for all child care institutions and outside of school hours care centers.  On-line claiming shortens the time needed to process the claim, resulting in faster payment.  A confirmation page showing the amount of reimbursement that will be received can be viewed when the claim information has been successfully submitted on-line.  Print a copy of this page and maintain it with the other records that support the monthly claim.</a:t>
            </a:r>
          </a:p>
          <a:p>
            <a:endParaRPr lang="en-US" sz="1200" kern="1200" dirty="0" smtClean="0">
              <a:solidFill>
                <a:schemeClr val="tx1"/>
              </a:solidFill>
              <a:latin typeface="Arial" charset="0"/>
              <a:ea typeface="+mn-ea"/>
              <a:cs typeface="+mn-cs"/>
            </a:endParaRP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This is an example of the paper copy of the CACFP reimbursement claim – </a:t>
            </a:r>
            <a:r>
              <a:rPr lang="en-US" sz="1200" b="1" kern="1200" dirty="0" smtClean="0">
                <a:solidFill>
                  <a:schemeClr val="tx1"/>
                </a:solidFill>
                <a:latin typeface="Arial" charset="0"/>
                <a:ea typeface="+mn-ea"/>
                <a:cs typeface="+mn-cs"/>
              </a:rPr>
              <a:t>for child care centers, Head Starts</a:t>
            </a:r>
            <a:r>
              <a:rPr lang="en-US" sz="1200" b="1" kern="1200" baseline="0" dirty="0" smtClean="0">
                <a:solidFill>
                  <a:schemeClr val="tx1"/>
                </a:solidFill>
                <a:latin typeface="Arial" charset="0"/>
                <a:ea typeface="+mn-ea"/>
                <a:cs typeface="+mn-cs"/>
              </a:rPr>
              <a:t> and Outside of School Hours Sites</a:t>
            </a:r>
            <a:r>
              <a:rPr lang="en-US" sz="1200" kern="1200" dirty="0" smtClean="0">
                <a:solidFill>
                  <a:schemeClr val="tx1"/>
                </a:solidFill>
                <a:latin typeface="Arial" charset="0"/>
                <a:ea typeface="+mn-ea"/>
                <a:cs typeface="+mn-cs"/>
              </a:rPr>
              <a:t>.  Prior to submitting your on-line claim, it is recommended that you complete sections 1 through 8 of the paper claim form.  We will go through each section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The claim must include an accurate report of enrollment by need category for the month which</a:t>
            </a:r>
            <a:r>
              <a:rPr lang="en-US" sz="1200" kern="1200" baseline="0" dirty="0" smtClean="0">
                <a:solidFill>
                  <a:schemeClr val="tx1"/>
                </a:solidFill>
                <a:latin typeface="Arial" charset="0"/>
                <a:ea typeface="+mn-ea"/>
                <a:cs typeface="+mn-cs"/>
              </a:rPr>
              <a:t> is highlighted here in red</a:t>
            </a:r>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It must include an accurate record of the number of days of meal service (highlighted</a:t>
            </a:r>
            <a:r>
              <a:rPr lang="en-US" sz="1200" kern="1200" baseline="0" dirty="0" smtClean="0">
                <a:solidFill>
                  <a:schemeClr val="tx1"/>
                </a:solidFill>
                <a:latin typeface="Arial" charset="0"/>
                <a:ea typeface="+mn-ea"/>
                <a:cs typeface="+mn-cs"/>
              </a:rPr>
              <a:t> in purple)</a:t>
            </a:r>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an accurate record of the average daily attendance (highlighted in green), and </a:t>
            </a:r>
          </a:p>
          <a:p>
            <a:r>
              <a:rPr lang="en-US" sz="1200" kern="1200" dirty="0" smtClean="0">
                <a:solidFill>
                  <a:schemeClr val="tx1"/>
                </a:solidFill>
                <a:latin typeface="Arial" charset="0"/>
                <a:ea typeface="+mn-ea"/>
                <a:cs typeface="+mn-cs"/>
              </a:rPr>
              <a:t>an accurate record of the number of meals and snacks meeting CACFP requirements served during the month (highlighted in blue). </a:t>
            </a:r>
          </a:p>
        </p:txBody>
      </p:sp>
      <p:sp>
        <p:nvSpPr>
          <p:cNvPr id="4" name="Slide Number Placeholder 3"/>
          <p:cNvSpPr>
            <a:spLocks noGrp="1"/>
          </p:cNvSpPr>
          <p:nvPr>
            <p:ph type="sldNum" sz="quarter" idx="10"/>
          </p:nvPr>
        </p:nvSpPr>
        <p:spPr/>
        <p:txBody>
          <a:bodyPr/>
          <a:lstStyle/>
          <a:p>
            <a:fld id="{5DDBCB1E-0675-4E63-AB8D-49EF280F358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Federal regulations impose a claim submission deadline of 60 days after the end of the claim month. For example, an October claim cannot be paid if it arrives later than December 30</a:t>
            </a:r>
            <a:r>
              <a:rPr lang="en-US" sz="1200" kern="1200" baseline="30000" dirty="0" smtClean="0">
                <a:solidFill>
                  <a:schemeClr val="tx1"/>
                </a:solidFill>
                <a:latin typeface="Arial" charset="0"/>
                <a:ea typeface="+mn-ea"/>
                <a:cs typeface="+mn-cs"/>
              </a:rPr>
              <a:t>th</a:t>
            </a:r>
            <a:r>
              <a:rPr lang="en-US" sz="1200" kern="1200" dirty="0" smtClean="0">
                <a:solidFill>
                  <a:schemeClr val="tx1"/>
                </a:solidFill>
                <a:latin typeface="Arial" charset="0"/>
                <a:ea typeface="+mn-ea"/>
                <a:cs typeface="+mn-cs"/>
              </a:rPr>
              <a:t>. </a:t>
            </a:r>
          </a:p>
          <a:p>
            <a:endParaRPr lang="en-US" dirty="0" smtClean="0"/>
          </a:p>
        </p:txBody>
      </p:sp>
      <p:sp>
        <p:nvSpPr>
          <p:cNvPr id="31748" name="Slide Number Placeholder 3"/>
          <p:cNvSpPr>
            <a:spLocks noGrp="1"/>
          </p:cNvSpPr>
          <p:nvPr>
            <p:ph type="sldNum" sz="quarter" idx="5"/>
          </p:nvPr>
        </p:nvSpPr>
        <p:spPr>
          <a:noFill/>
        </p:spPr>
        <p:txBody>
          <a:bodyPr/>
          <a:lstStyle/>
          <a:p>
            <a:fld id="{635C79EB-F1FE-4187-8429-75976D27531F}"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Section I of the claim is for you to report the </a:t>
            </a:r>
            <a:r>
              <a:rPr lang="en-US" sz="1200" i="1" kern="1200" dirty="0" smtClean="0">
                <a:solidFill>
                  <a:schemeClr val="tx1"/>
                </a:solidFill>
                <a:latin typeface="Arial" charset="0"/>
                <a:ea typeface="+mn-ea"/>
                <a:cs typeface="+mn-cs"/>
              </a:rPr>
              <a:t>Enrollment Data</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Complete BOXES 1-4 by filling in the totals of non-needy, reduced, free and total enrolled children from your Household Size-Income Record. </a:t>
            </a:r>
            <a:endParaRPr lang="en-US" dirty="0"/>
          </a:p>
        </p:txBody>
      </p:sp>
      <p:sp>
        <p:nvSpPr>
          <p:cNvPr id="4" name="Slide Number Placeholder 3"/>
          <p:cNvSpPr>
            <a:spLocks noGrp="1"/>
          </p:cNvSpPr>
          <p:nvPr>
            <p:ph type="sldNum" sz="quarter" idx="10"/>
          </p:nvPr>
        </p:nvSpPr>
        <p:spPr/>
        <p:txBody>
          <a:bodyPr/>
          <a:lstStyle/>
          <a:p>
            <a:fld id="{5DDBCB1E-0675-4E63-AB8D-49EF280F358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4E902C7-3804-4BB1-983B-6752B729608A}" type="slidenum">
              <a:rPr lang="en-US" smtClean="0"/>
              <a:pPr/>
              <a:t>9</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From the Income Record (shown here), you would transfer the number of children in the non-needy, reduced, and free categories from the bottom of the respective month to the proper places on the claim form.  In this case, the totals are 12 non-needy, 5 reduced, and 10 free. Remember that any enrolled child without a current, valid income statement on file must be considered non-needy.</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Section I of the claim is for you to report the </a:t>
            </a:r>
            <a:r>
              <a:rPr lang="en-US" sz="1200" i="1" kern="1200" dirty="0" smtClean="0">
                <a:solidFill>
                  <a:schemeClr val="tx1"/>
                </a:solidFill>
                <a:latin typeface="Arial" charset="0"/>
                <a:ea typeface="+mn-ea"/>
                <a:cs typeface="+mn-cs"/>
              </a:rPr>
              <a:t>Enrollment Data</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Complete BOXES 1-4 by filling in the totals of non-needy, reduced, free and total enrolled children from your Household Size-Income Record. </a:t>
            </a:r>
            <a:endParaRPr lang="en-US" dirty="0"/>
          </a:p>
        </p:txBody>
      </p:sp>
      <p:sp>
        <p:nvSpPr>
          <p:cNvPr id="4" name="Slide Number Placeholder 3"/>
          <p:cNvSpPr>
            <a:spLocks noGrp="1"/>
          </p:cNvSpPr>
          <p:nvPr>
            <p:ph type="sldNum" sz="quarter" idx="10"/>
          </p:nvPr>
        </p:nvSpPr>
        <p:spPr/>
        <p:txBody>
          <a:bodyPr/>
          <a:lstStyle/>
          <a:p>
            <a:fld id="{5DDBCB1E-0675-4E63-AB8D-49EF280F3581}"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E5A04E-73A5-4071-9366-D16F9ACC52DF}" type="slidenum">
              <a:rPr lang="en-US" smtClean="0"/>
              <a:pPr/>
              <a:t>11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In order for for-profit centers to file a claim for a given month, they must be able to prove that at least 25% of the children they serve are from low-income households.  This percentage can be based on either the number of enrolled children or the licensed capacity of the center, whichever is less. You may calculate this percent in one of two ways.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Divide the number of children for whom the center received county funding (also called W2 CC Assistance) during the month by the total number of children enrolled or the licensed capacity. If that number is 25% or more, a for-profit center can file a claim for the month.  OR</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Divide the number of children who currently qualify in the free and reduced categories based on the income statements you have on file, by the total number of children enrolled or the licensed capacity. If that number is 25% or more, a for-profit center can file a claim for the month.</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These methods are exclusive and cannot be combined within a given month; however, either method can be used for any month. Failure to meet the 25% means that the for-profit center cannot be reimbursed for that month.</a:t>
            </a:r>
          </a:p>
          <a:p>
            <a:pPr eaLnBrk="1" hangingPunct="1">
              <a:buFontTx/>
              <a:buNone/>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next section of the claim form to complete is Part II</a:t>
            </a:r>
            <a:r>
              <a:rPr lang="en-US" sz="1200" i="1" kern="1200" dirty="0" smtClean="0">
                <a:solidFill>
                  <a:schemeClr val="tx1"/>
                </a:solidFill>
                <a:latin typeface="Arial" charset="0"/>
                <a:ea typeface="+mn-ea"/>
                <a:cs typeface="+mn-cs"/>
              </a:rPr>
              <a:t>. Participation Data</a:t>
            </a:r>
            <a:r>
              <a:rPr lang="en-US" sz="1200" kern="1200" dirty="0" smtClean="0">
                <a:solidFill>
                  <a:schemeClr val="tx1"/>
                </a:solidFill>
                <a:latin typeface="Arial" charset="0"/>
                <a:ea typeface="+mn-ea"/>
                <a:cs typeface="+mn-cs"/>
              </a:rPr>
              <a:t> using the applicable column(s). Depending on what type of agency you are, complete the appropriate column.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On LINE 5, you report the total </a:t>
            </a:r>
            <a:r>
              <a:rPr lang="en-US" sz="1200" i="1" kern="1200" dirty="0" smtClean="0">
                <a:solidFill>
                  <a:schemeClr val="tx1"/>
                </a:solidFill>
                <a:latin typeface="Arial" charset="0"/>
                <a:ea typeface="+mn-ea"/>
                <a:cs typeface="+mn-cs"/>
              </a:rPr>
              <a:t>Number of Sites</a:t>
            </a:r>
            <a:r>
              <a:rPr lang="en-US" sz="1200" kern="1200" dirty="0" smtClean="0">
                <a:solidFill>
                  <a:schemeClr val="tx1"/>
                </a:solidFill>
                <a:latin typeface="Arial" charset="0"/>
                <a:ea typeface="+mn-ea"/>
                <a:cs typeface="+mn-cs"/>
              </a:rPr>
              <a:t>. If you have only one site participating on the CACFP, you would put “one” on line 5.  If you have 2 or more sites participating on the CACFP, you record the number of sites participating that month.  I will discuss how sponsoring organizations complete Section II of the claim a little later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On LINE 6, you list the </a:t>
            </a:r>
            <a:r>
              <a:rPr lang="en-US" sz="1200" i="1" kern="1200" dirty="0" smtClean="0">
                <a:solidFill>
                  <a:schemeClr val="tx1"/>
                </a:solidFill>
                <a:latin typeface="Arial" charset="0"/>
                <a:ea typeface="+mn-ea"/>
                <a:cs typeface="+mn-cs"/>
              </a:rPr>
              <a:t>Number of Days of Service</a:t>
            </a:r>
            <a:r>
              <a:rPr lang="en-US" sz="1200" kern="1200" dirty="0" smtClean="0">
                <a:solidFill>
                  <a:schemeClr val="tx1"/>
                </a:solidFill>
                <a:latin typeface="Arial" charset="0"/>
                <a:ea typeface="+mn-ea"/>
                <a:cs typeface="+mn-cs"/>
              </a:rPr>
              <a:t> the site was open and serving meals during the month. 	</a:t>
            </a:r>
            <a:endParaRPr lang="en-US" dirty="0" smtClean="0"/>
          </a:p>
        </p:txBody>
      </p:sp>
      <p:sp>
        <p:nvSpPr>
          <p:cNvPr id="4" name="Slide Number Placeholder 3"/>
          <p:cNvSpPr>
            <a:spLocks noGrp="1"/>
          </p:cNvSpPr>
          <p:nvPr>
            <p:ph type="sldNum" sz="quarter" idx="10"/>
          </p:nvPr>
        </p:nvSpPr>
        <p:spPr/>
        <p:txBody>
          <a:bodyPr/>
          <a:lstStyle/>
          <a:p>
            <a:fld id="{5DDBCB1E-0675-4E63-AB8D-49EF280F358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r>
              <a:rPr lang="en-US"/>
              <a:t>Click to edit Master title style</a:t>
            </a:r>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r>
              <a:rPr lang="en-US"/>
              <a:t>Click to edit Master subtitle style</a:t>
            </a:r>
          </a:p>
        </p:txBody>
      </p:sp>
      <p:sp>
        <p:nvSpPr>
          <p:cNvPr id="109572" name="Rectangle 4"/>
          <p:cNvSpPr>
            <a:spLocks noGrp="1" noChangeArrowheads="1"/>
          </p:cNvSpPr>
          <p:nvPr>
            <p:ph type="dt" sz="half" idx="2"/>
          </p:nvPr>
        </p:nvSpPr>
        <p:spPr/>
        <p:txBody>
          <a:bodyPr/>
          <a:lstStyle>
            <a:lvl1pPr>
              <a:defRPr b="0">
                <a:latin typeface="+mn-lt"/>
              </a:defRPr>
            </a:lvl1pPr>
          </a:lstStyle>
          <a:p>
            <a:endParaRPr lang="en-US"/>
          </a:p>
        </p:txBody>
      </p:sp>
      <p:sp>
        <p:nvSpPr>
          <p:cNvPr id="109573" name="Rectangle 5"/>
          <p:cNvSpPr>
            <a:spLocks noGrp="1" noChangeArrowheads="1"/>
          </p:cNvSpPr>
          <p:nvPr>
            <p:ph type="ftr" sz="quarter" idx="3"/>
          </p:nvPr>
        </p:nvSpPr>
        <p:spPr/>
        <p:txBody>
          <a:bodyPr/>
          <a:lstStyle>
            <a:lvl1pPr>
              <a:defRPr b="0">
                <a:latin typeface="+mn-lt"/>
              </a:defRPr>
            </a:lvl1pPr>
          </a:lstStyle>
          <a:p>
            <a:endParaRPr lang="en-US"/>
          </a:p>
        </p:txBody>
      </p:sp>
      <p:sp>
        <p:nvSpPr>
          <p:cNvPr id="109574" name="Rectangle 6"/>
          <p:cNvSpPr>
            <a:spLocks noGrp="1" noChangeArrowheads="1"/>
          </p:cNvSpPr>
          <p:nvPr>
            <p:ph type="sldNum" sz="quarter" idx="4"/>
          </p:nvPr>
        </p:nvSpPr>
        <p:spPr/>
        <p:txBody>
          <a:bodyPr/>
          <a:lstStyle>
            <a:lvl1pPr>
              <a:defRPr b="0">
                <a:latin typeface="+mn-lt"/>
              </a:defRPr>
            </a:lvl1pPr>
          </a:lstStyle>
          <a:p>
            <a:fld id="{33978F9F-095B-4E35-86F3-2D72B37BB4CA}"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1F473D-A7AA-490B-B0BA-7A6E89E3A8D0}"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0855EC-9278-41BC-AFF5-41F1D9E4BAC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16F5BF-A35E-4005-BB48-2B7A2C73899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A3389E-F467-4A80-A9D7-33D16FF67F19}"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E290BC-B46A-498F-8B65-EDBEBBD919C4}"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3AB7B3-E767-4509-B875-7A8365182690}"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0D3777-81E0-4199-B238-1EA0418D659B}"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E877E5-CC34-4C7F-879E-3B2188C6F267}"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DD51D3-B023-4A70-8B97-F0F67CB68D1C}"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14A566-7085-40FE-9FB2-60ACA7796C3C}"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 bullet text</a:t>
            </a:r>
          </a:p>
          <a:p>
            <a:pPr lvl="2"/>
            <a:r>
              <a:rPr lang="en-US" smtClean="0"/>
              <a:t>Third level bullet text</a:t>
            </a:r>
          </a:p>
          <a:p>
            <a:pPr lvl="3"/>
            <a:r>
              <a:rPr lang="en-US" smtClean="0"/>
              <a:t> Fourth level bullet text</a:t>
            </a:r>
          </a:p>
          <a:p>
            <a:pPr lvl="4"/>
            <a:r>
              <a:rPr lang="en-US" smtClean="0"/>
              <a:t>Fifth level bullet text</a:t>
            </a:r>
          </a:p>
          <a:p>
            <a:pPr lvl="1"/>
            <a:endParaRPr lang="en-US" smtClean="0"/>
          </a:p>
          <a:p>
            <a:pPr lvl="2"/>
            <a:endParaRPr lang="en-US"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vl1pPr>
          </a:lstStyle>
          <a:p>
            <a:endParaRPr lang="en-US"/>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endParaRPr lang="en-US"/>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6CE1D087-8AFF-4E1D-B88A-B4F87A869F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nLst>
      <p:par>
        <p:cTn id="1" dur="indefinite" restart="never" nodeType="tmRoot"/>
      </p:par>
    </p:tnLst>
  </p:timing>
  <p:txStyles>
    <p:titleStyle>
      <a:lvl1pPr algn="l"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p:titleStyle>
    <p:bodyStyle>
      <a:lvl1pPr marL="342900" indent="-342900" algn="l" rtl="0" fontAlgn="base">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fontAlgn="base">
        <a:spcBef>
          <a:spcPct val="20000"/>
        </a:spcBef>
        <a:spcAft>
          <a:spcPct val="0"/>
        </a:spcAft>
        <a:buFont typeface="Trebuchet MS" pitchFamily="34"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rebuchet MS" pitchFamily="34" charset="0"/>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www.ocio.usda.gov/sites/default/files/docs/2012/Complain_combined_6_8_1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90600"/>
            <a:ext cx="8305800" cy="1447800"/>
          </a:xfrm>
        </p:spPr>
        <p:txBody>
          <a:bodyPr/>
          <a:lstStyle/>
          <a:p>
            <a:pPr eaLnBrk="1" hangingPunct="1"/>
            <a:r>
              <a:rPr lang="en-US" b="1" dirty="0" smtClean="0">
                <a:latin typeface="Arial" pitchFamily="34" charset="0"/>
                <a:cs typeface="Arial" pitchFamily="34" charset="0"/>
              </a:rPr>
              <a:t>Compiling CACFP Claims</a:t>
            </a:r>
          </a:p>
        </p:txBody>
      </p:sp>
      <p:sp>
        <p:nvSpPr>
          <p:cNvPr id="4" name="Subtitle 2"/>
          <p:cNvSpPr txBox="1">
            <a:spLocks/>
          </p:cNvSpPr>
          <p:nvPr/>
        </p:nvSpPr>
        <p:spPr bwMode="auto">
          <a:xfrm>
            <a:off x="838200" y="2667000"/>
            <a:ext cx="7696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2800" b="0" i="0" u="none" strike="noStrike" kern="0" cap="none" spc="0" normalizeH="0" baseline="0" noProof="0" dirty="0" smtClean="0">
                <a:ln>
                  <a:noFill/>
                </a:ln>
                <a:solidFill>
                  <a:schemeClr val="accent6"/>
                </a:solidFill>
                <a:effectLst/>
                <a:uLnTx/>
                <a:uFillTx/>
                <a:latin typeface="+mn-lt"/>
                <a:ea typeface="+mn-ea"/>
                <a:cs typeface="+mn-cs"/>
              </a:rPr>
              <a:t>Wisconsin Department of Public Instruction</a:t>
            </a:r>
          </a:p>
          <a:p>
            <a:pPr lvl="0" algn="ctr" eaLnBrk="0" hangingPunct="0">
              <a:spcBef>
                <a:spcPct val="20000"/>
              </a:spcBef>
              <a:buClr>
                <a:schemeClr val="accent1"/>
              </a:buClr>
              <a:buSzPct val="65000"/>
              <a:defRPr/>
            </a:pPr>
            <a:r>
              <a:rPr lang="en-US" sz="2400" dirty="0">
                <a:solidFill>
                  <a:schemeClr val="accent6"/>
                </a:solidFill>
                <a:cs typeface="Arial" pitchFamily="34" charset="0"/>
              </a:rPr>
              <a:t>Child and Adult Care Food </a:t>
            </a:r>
            <a:r>
              <a:rPr lang="en-US" sz="2400" dirty="0" smtClean="0">
                <a:solidFill>
                  <a:schemeClr val="accent6"/>
                </a:solidFill>
                <a:cs typeface="Arial" pitchFamily="34" charset="0"/>
              </a:rPr>
              <a:t>Program</a:t>
            </a:r>
          </a:p>
          <a:p>
            <a:pPr lvl="0" algn="ctr" eaLnBrk="0" hangingPunct="0">
              <a:spcBef>
                <a:spcPct val="20000"/>
              </a:spcBef>
              <a:buClr>
                <a:schemeClr val="accent1"/>
              </a:buClr>
              <a:buSzPct val="65000"/>
              <a:defRPr/>
            </a:pPr>
            <a:endParaRPr lang="en-US" sz="2400" dirty="0" smtClean="0">
              <a:solidFill>
                <a:schemeClr val="accent6"/>
              </a:solidFill>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3200" b="0" i="0" u="sng" strike="noStrike" kern="0" cap="none" spc="0" normalizeH="0" baseline="0" noProof="0" dirty="0" smtClean="0">
                <a:ln>
                  <a:noFill/>
                </a:ln>
                <a:solidFill>
                  <a:srgbClr val="FF0000"/>
                </a:solidFill>
                <a:effectLst/>
                <a:uLnTx/>
                <a:uFillTx/>
                <a:latin typeface="+mn-lt"/>
                <a:ea typeface="+mn-ea"/>
                <a:cs typeface="+mn-cs"/>
              </a:rPr>
              <a:t>Child Care Institutions</a:t>
            </a:r>
          </a:p>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r>
              <a:rPr kumimoji="0" lang="en-US" sz="3200" b="0" i="0" u="sng" strike="noStrike" kern="0" cap="none" spc="0" normalizeH="0" baseline="0" noProof="0" dirty="0" smtClean="0">
                <a:ln>
                  <a:noFill/>
                </a:ln>
                <a:solidFill>
                  <a:srgbClr val="FF0000"/>
                </a:solidFill>
                <a:effectLst/>
                <a:uLnTx/>
                <a:uFillTx/>
                <a:latin typeface="+mn-lt"/>
                <a:ea typeface="+mn-ea"/>
                <a:cs typeface="+mn-cs"/>
              </a:rPr>
              <a:t>Outside of School Hours Care Centers</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defRPr/>
            </a:pPr>
            <a:endParaRPr kumimoji="0" lang="en-US" sz="3200" b="0" i="0" u="none" strike="noStrike" kern="0" cap="none" spc="0" normalizeH="0" baseline="0" noProof="0" dirty="0">
              <a:ln>
                <a:noFill/>
              </a:ln>
              <a:solidFill>
                <a:schemeClr val="accent6">
                  <a:lumMod val="75000"/>
                </a:schemeClr>
              </a:solidFill>
              <a:effectLst/>
              <a:uLnTx/>
              <a:uFillTx/>
              <a:latin typeface="+mn-lt"/>
              <a:ea typeface="+mn-ea"/>
              <a:cs typeface="+mn-cs"/>
            </a:endParaRPr>
          </a:p>
        </p:txBody>
      </p:sp>
      <p:pic>
        <p:nvPicPr>
          <p:cNvPr id="5" name="Picture 2" descr="http://fred/to_communications/external_documents/DPI_Logos/dpilogo_web.gif"/>
          <p:cNvPicPr>
            <a:picLocks noChangeAspect="1" noChangeArrowheads="1"/>
          </p:cNvPicPr>
          <p:nvPr/>
        </p:nvPicPr>
        <p:blipFill>
          <a:blip r:embed="rId3" cstate="print"/>
          <a:srcRect/>
          <a:stretch>
            <a:fillRect/>
          </a:stretch>
        </p:blipFill>
        <p:spPr bwMode="auto">
          <a:xfrm>
            <a:off x="7334250" y="5829300"/>
            <a:ext cx="1809750" cy="1028700"/>
          </a:xfrm>
          <a:prstGeom prst="rect">
            <a:avLst/>
          </a:prstGeom>
          <a:noFill/>
        </p:spPr>
      </p:pic>
      <p:sp>
        <p:nvSpPr>
          <p:cNvPr id="6" name="Rectangle 5"/>
          <p:cNvSpPr/>
          <p:nvPr/>
        </p:nvSpPr>
        <p:spPr>
          <a:xfrm>
            <a:off x="381000" y="6172200"/>
            <a:ext cx="5105400" cy="923330"/>
          </a:xfrm>
          <a:prstGeom prst="rect">
            <a:avLst/>
          </a:prstGeom>
        </p:spPr>
        <p:txBody>
          <a:bodyPr wrap="square">
            <a:spAutoFit/>
          </a:bodyPr>
          <a:lstStyle/>
          <a:p>
            <a:r>
              <a:rPr lang="en-US" dirty="0" smtClean="0">
                <a:solidFill>
                  <a:schemeClr val="accent1">
                    <a:lumMod val="50000"/>
                  </a:schemeClr>
                </a:solidFill>
              </a:rPr>
              <a:t>Guidance Memorandum #3C</a:t>
            </a:r>
          </a:p>
          <a:p>
            <a:r>
              <a:rPr lang="en-US" dirty="0" smtClean="0">
                <a:solidFill>
                  <a:schemeClr val="accent1">
                    <a:lumMod val="50000"/>
                  </a:schemeClr>
                </a:solidFill>
              </a:rPr>
              <a:t>http://fns.dpi.wi.gov/fns_centermemos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5895" t="16916" r="25104" b="35092"/>
          <a:stretch>
            <a:fillRect/>
          </a:stretch>
        </p:blipFill>
        <p:spPr bwMode="auto">
          <a:xfrm>
            <a:off x="0" y="1447800"/>
            <a:ext cx="9144000" cy="4937760"/>
          </a:xfrm>
          <a:prstGeom prst="rect">
            <a:avLst/>
          </a:prstGeom>
          <a:noFill/>
          <a:ln w="9525">
            <a:noFill/>
            <a:miter lim="800000"/>
            <a:headEnd/>
            <a:tailEnd/>
          </a:ln>
        </p:spPr>
      </p:pic>
      <p:sp>
        <p:nvSpPr>
          <p:cNvPr id="5" name="Rectangle 7"/>
          <p:cNvSpPr>
            <a:spLocks noChangeArrowheads="1"/>
          </p:cNvSpPr>
          <p:nvPr/>
        </p:nvSpPr>
        <p:spPr bwMode="auto">
          <a:xfrm>
            <a:off x="457200" y="5029200"/>
            <a:ext cx="8077200" cy="457200"/>
          </a:xfrm>
          <a:prstGeom prst="rect">
            <a:avLst/>
          </a:prstGeom>
          <a:noFill/>
          <a:ln w="38100">
            <a:solidFill>
              <a:srgbClr val="FF0000"/>
            </a:solidFill>
            <a:miter lim="800000"/>
            <a:headEnd/>
            <a:tailEnd/>
          </a:ln>
        </p:spPr>
        <p:txBody>
          <a:bodyPr wrap="none" anchor="ctr"/>
          <a:lstStyle/>
          <a:p>
            <a:endParaRPr lang="en-US"/>
          </a:p>
        </p:txBody>
      </p:sp>
      <p:sp>
        <p:nvSpPr>
          <p:cNvPr id="10" name="TextBox 9"/>
          <p:cNvSpPr txBox="1"/>
          <p:nvPr/>
        </p:nvSpPr>
        <p:spPr>
          <a:xfrm>
            <a:off x="2514600" y="4724400"/>
            <a:ext cx="4038600" cy="369332"/>
          </a:xfrm>
          <a:prstGeom prst="rect">
            <a:avLst/>
          </a:prstGeom>
          <a:solidFill>
            <a:srgbClr val="FFFF66">
              <a:alpha val="0"/>
            </a:srgbClr>
          </a:solidFill>
          <a:effectLst>
            <a:glow rad="228600">
              <a:schemeClr val="accent1">
                <a:satMod val="175000"/>
                <a:alpha val="40000"/>
              </a:schemeClr>
            </a:glow>
          </a:effectLst>
        </p:spPr>
        <p:txBody>
          <a:bodyPr wrap="square" rtlCol="0">
            <a:spAutoFit/>
          </a:bodyPr>
          <a:lstStyle/>
          <a:p>
            <a:endParaRPr lang="en-US" dirty="0"/>
          </a:p>
        </p:txBody>
      </p:sp>
      <p:sp>
        <p:nvSpPr>
          <p:cNvPr id="9" name="TextBox 8"/>
          <p:cNvSpPr txBox="1"/>
          <p:nvPr/>
        </p:nvSpPr>
        <p:spPr>
          <a:xfrm>
            <a:off x="533400" y="609600"/>
            <a:ext cx="5609869" cy="769441"/>
          </a:xfrm>
          <a:prstGeom prst="rect">
            <a:avLst/>
          </a:prstGeom>
          <a:noFill/>
        </p:spPr>
        <p:txBody>
          <a:bodyPr wrap="none" rtlCol="0">
            <a:spAutoFit/>
          </a:bodyPr>
          <a:lstStyle/>
          <a:p>
            <a:r>
              <a:rPr lang="en-US" sz="4400" dirty="0" smtClean="0">
                <a:solidFill>
                  <a:srgbClr val="FF0000"/>
                </a:solidFill>
              </a:rPr>
              <a:t>ENROLLMENT DATA</a:t>
            </a:r>
            <a:endParaRPr lang="en-US" sz="4400" dirty="0">
              <a:solidFill>
                <a:srgbClr val="FF0000"/>
              </a:solidFill>
            </a:endParaRPr>
          </a:p>
        </p:txBody>
      </p:sp>
      <p:sp>
        <p:nvSpPr>
          <p:cNvPr id="11" name="Text Box 13"/>
          <p:cNvSpPr txBox="1">
            <a:spLocks noChangeArrowheads="1"/>
          </p:cNvSpPr>
          <p:nvPr/>
        </p:nvSpPr>
        <p:spPr bwMode="auto">
          <a:xfrm>
            <a:off x="2514600" y="4724400"/>
            <a:ext cx="4038600" cy="274638"/>
          </a:xfrm>
          <a:prstGeom prst="rect">
            <a:avLst/>
          </a:prstGeom>
          <a:solidFill>
            <a:srgbClr val="FFFF66"/>
          </a:solidFill>
          <a:ln w="9525">
            <a:noFill/>
            <a:miter lim="800000"/>
            <a:headEnd/>
            <a:tailEnd/>
          </a:ln>
        </p:spPr>
        <p:txBody>
          <a:bodyPr>
            <a:spAutoFit/>
          </a:bodyPr>
          <a:lstStyle/>
          <a:p>
            <a:pPr algn="ctr" eaLnBrk="0" hangingPunct="0">
              <a:spcBef>
                <a:spcPct val="50000"/>
              </a:spcBef>
            </a:pPr>
            <a:r>
              <a:rPr lang="en-US" sz="1200" dirty="0">
                <a:latin typeface="Tahoma" charset="0"/>
              </a:rPr>
              <a:t>I. Child and Adult Care Food Program Enrollment Data</a:t>
            </a:r>
          </a:p>
        </p:txBody>
      </p:sp>
      <p:sp>
        <p:nvSpPr>
          <p:cNvPr id="12" name="TextBox 11"/>
          <p:cNvSpPr txBox="1"/>
          <p:nvPr/>
        </p:nvSpPr>
        <p:spPr>
          <a:xfrm>
            <a:off x="1981200" y="5105400"/>
            <a:ext cx="533400" cy="369332"/>
          </a:xfrm>
          <a:prstGeom prst="rect">
            <a:avLst/>
          </a:prstGeom>
          <a:noFill/>
        </p:spPr>
        <p:txBody>
          <a:bodyPr wrap="square" rtlCol="0">
            <a:spAutoFit/>
          </a:bodyPr>
          <a:lstStyle/>
          <a:p>
            <a:r>
              <a:rPr lang="en-US" dirty="0" smtClean="0">
                <a:solidFill>
                  <a:srgbClr val="FF0000"/>
                </a:solidFill>
              </a:rPr>
              <a:t>12</a:t>
            </a:r>
            <a:endParaRPr lang="en-US" dirty="0">
              <a:solidFill>
                <a:srgbClr val="FF0000"/>
              </a:solidFill>
            </a:endParaRPr>
          </a:p>
        </p:txBody>
      </p:sp>
      <p:sp>
        <p:nvSpPr>
          <p:cNvPr id="13" name="TextBox 12"/>
          <p:cNvSpPr txBox="1"/>
          <p:nvPr/>
        </p:nvSpPr>
        <p:spPr>
          <a:xfrm>
            <a:off x="3810000" y="5105400"/>
            <a:ext cx="5334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14" name="TextBox 13"/>
          <p:cNvSpPr txBox="1"/>
          <p:nvPr/>
        </p:nvSpPr>
        <p:spPr>
          <a:xfrm>
            <a:off x="5638800" y="5105400"/>
            <a:ext cx="533400" cy="369332"/>
          </a:xfrm>
          <a:prstGeom prst="rect">
            <a:avLst/>
          </a:prstGeom>
          <a:noFill/>
        </p:spPr>
        <p:txBody>
          <a:bodyPr wrap="square" rtlCol="0">
            <a:spAutoFit/>
          </a:bodyPr>
          <a:lstStyle/>
          <a:p>
            <a:r>
              <a:rPr lang="en-US" dirty="0" smtClean="0">
                <a:solidFill>
                  <a:srgbClr val="FF0000"/>
                </a:solidFill>
              </a:rPr>
              <a:t>10</a:t>
            </a:r>
            <a:endParaRPr lang="en-US" dirty="0">
              <a:solidFill>
                <a:srgbClr val="FF0000"/>
              </a:solidFill>
            </a:endParaRPr>
          </a:p>
        </p:txBody>
      </p:sp>
      <p:sp>
        <p:nvSpPr>
          <p:cNvPr id="15" name="TextBox 14"/>
          <p:cNvSpPr txBox="1"/>
          <p:nvPr/>
        </p:nvSpPr>
        <p:spPr>
          <a:xfrm>
            <a:off x="7772400" y="5105400"/>
            <a:ext cx="533400" cy="369332"/>
          </a:xfrm>
          <a:prstGeom prst="rect">
            <a:avLst/>
          </a:prstGeom>
          <a:noFill/>
        </p:spPr>
        <p:txBody>
          <a:bodyPr wrap="square" rtlCol="0">
            <a:spAutoFit/>
          </a:bodyPr>
          <a:lstStyle/>
          <a:p>
            <a:r>
              <a:rPr lang="en-US" dirty="0" smtClean="0">
                <a:solidFill>
                  <a:srgbClr val="FF0000"/>
                </a:solidFill>
              </a:rPr>
              <a:t>27</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04800"/>
            <a:ext cx="5562600" cy="914400"/>
          </a:xfrm>
        </p:spPr>
        <p:txBody>
          <a:bodyPr/>
          <a:lstStyle/>
          <a:p>
            <a:pPr eaLnBrk="1" hangingPunct="1"/>
            <a:r>
              <a:rPr lang="en-US" dirty="0" smtClean="0"/>
              <a:t>For-Profit Centers </a:t>
            </a:r>
          </a:p>
        </p:txBody>
      </p:sp>
      <p:sp>
        <p:nvSpPr>
          <p:cNvPr id="12291" name="Rectangle 3"/>
          <p:cNvSpPr>
            <a:spLocks noGrp="1" noChangeArrowheads="1"/>
          </p:cNvSpPr>
          <p:nvPr>
            <p:ph idx="1"/>
          </p:nvPr>
        </p:nvSpPr>
        <p:spPr>
          <a:xfrm>
            <a:off x="457200" y="1295400"/>
            <a:ext cx="8229600" cy="4953000"/>
          </a:xfrm>
        </p:spPr>
        <p:txBody>
          <a:bodyPr/>
          <a:lstStyle/>
          <a:p>
            <a:pPr eaLnBrk="1" hangingPunct="1">
              <a:lnSpc>
                <a:spcPct val="90000"/>
              </a:lnSpc>
            </a:pPr>
            <a:r>
              <a:rPr lang="en-US" sz="2600" dirty="0" smtClean="0"/>
              <a:t>Monthly eligibility requirement </a:t>
            </a:r>
          </a:p>
          <a:p>
            <a:pPr eaLnBrk="1" hangingPunct="1">
              <a:lnSpc>
                <a:spcPct val="90000"/>
              </a:lnSpc>
            </a:pPr>
            <a:endParaRPr lang="en-US" sz="2600" dirty="0" smtClean="0"/>
          </a:p>
          <a:p>
            <a:pPr eaLnBrk="1" hangingPunct="1">
              <a:lnSpc>
                <a:spcPct val="90000"/>
              </a:lnSpc>
            </a:pPr>
            <a:r>
              <a:rPr lang="en-US" sz="2600" dirty="0" smtClean="0"/>
              <a:t>25% of the children must be county-funded (W2 Child Care Assistance, i.e. Shares) or 25% must be determined as free or reduced</a:t>
            </a:r>
          </a:p>
          <a:p>
            <a:pPr eaLnBrk="1" hangingPunct="1">
              <a:lnSpc>
                <a:spcPct val="90000"/>
              </a:lnSpc>
            </a:pPr>
            <a:endParaRPr lang="en-US" sz="2600" dirty="0" smtClean="0"/>
          </a:p>
          <a:p>
            <a:pPr eaLnBrk="1" hangingPunct="1">
              <a:lnSpc>
                <a:spcPct val="90000"/>
              </a:lnSpc>
            </a:pPr>
            <a:r>
              <a:rPr lang="en-US" sz="2600" dirty="0" smtClean="0"/>
              <a:t>Failure to meet the 25% means the center cannot be reimbursed for that given month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1066800" y="1066800"/>
            <a:ext cx="8077200" cy="914400"/>
          </a:xfrm>
        </p:spPr>
        <p:txBody>
          <a:bodyPr/>
          <a:lstStyle/>
          <a:p>
            <a:pPr eaLnBrk="1" hangingPunct="1"/>
            <a:r>
              <a:rPr lang="en-US" dirty="0" smtClean="0"/>
              <a:t>Participation Data</a:t>
            </a:r>
          </a:p>
        </p:txBody>
      </p:sp>
      <p:pic>
        <p:nvPicPr>
          <p:cNvPr id="1026" name="Picture 2"/>
          <p:cNvPicPr>
            <a:picLocks noGrp="1" noChangeAspect="1" noChangeArrowheads="1"/>
          </p:cNvPicPr>
          <p:nvPr>
            <p:ph idx="1"/>
          </p:nvPr>
        </p:nvPicPr>
        <p:blipFill>
          <a:blip r:embed="rId3" cstate="print"/>
          <a:srcRect l="1887" t="46541" r="50943" b="18435"/>
          <a:stretch>
            <a:fillRect/>
          </a:stretch>
        </p:blipFill>
        <p:spPr bwMode="auto">
          <a:xfrm>
            <a:off x="45154" y="2209800"/>
            <a:ext cx="9031112" cy="2895600"/>
          </a:xfrm>
          <a:prstGeom prst="rect">
            <a:avLst/>
          </a:prstGeom>
          <a:noFill/>
          <a:ln w="9525">
            <a:noFill/>
            <a:miter lim="800000"/>
            <a:headEnd/>
            <a:tailEnd/>
          </a:ln>
        </p:spPr>
      </p:pic>
      <p:sp>
        <p:nvSpPr>
          <p:cNvPr id="8" name="Rectangle 7"/>
          <p:cNvSpPr>
            <a:spLocks noChangeArrowheads="1"/>
          </p:cNvSpPr>
          <p:nvPr/>
        </p:nvSpPr>
        <p:spPr bwMode="auto">
          <a:xfrm>
            <a:off x="0" y="2971800"/>
            <a:ext cx="9144000" cy="2133600"/>
          </a:xfrm>
          <a:prstGeom prst="rect">
            <a:avLst/>
          </a:prstGeom>
          <a:noFill/>
          <a:ln w="57150">
            <a:solidFill>
              <a:srgbClr val="FF0000"/>
            </a:solidFill>
            <a:miter lim="800000"/>
            <a:headEnd/>
            <a:tailEnd/>
          </a:ln>
        </p:spPr>
        <p:txBody>
          <a:bodyPr wrap="none" anchor="ctr"/>
          <a:lstStyle/>
          <a:p>
            <a:endParaRPr lang="en-US"/>
          </a:p>
        </p:txBody>
      </p:sp>
      <p:sp>
        <p:nvSpPr>
          <p:cNvPr id="9" name="Text Box 7"/>
          <p:cNvSpPr txBox="1">
            <a:spLocks noChangeArrowheads="1"/>
          </p:cNvSpPr>
          <p:nvPr/>
        </p:nvSpPr>
        <p:spPr bwMode="auto">
          <a:xfrm>
            <a:off x="3200400" y="2971800"/>
            <a:ext cx="2819400" cy="274638"/>
          </a:xfrm>
          <a:prstGeom prst="rect">
            <a:avLst/>
          </a:prstGeom>
          <a:solidFill>
            <a:srgbClr val="FFFF66"/>
          </a:solidFill>
          <a:ln w="9525">
            <a:noFill/>
            <a:miter lim="800000"/>
            <a:headEnd/>
            <a:tailEnd/>
          </a:ln>
        </p:spPr>
        <p:txBody>
          <a:bodyPr>
            <a:spAutoFit/>
          </a:bodyPr>
          <a:lstStyle/>
          <a:p>
            <a:pPr algn="ctr" eaLnBrk="0" hangingPunct="0">
              <a:spcBef>
                <a:spcPct val="50000"/>
              </a:spcBef>
            </a:pPr>
            <a:r>
              <a:rPr lang="en-US" sz="1200" dirty="0">
                <a:latin typeface="Tahoma" charset="0"/>
              </a:rPr>
              <a:t>II. Participation Data</a:t>
            </a:r>
          </a:p>
        </p:txBody>
      </p:sp>
      <p:sp>
        <p:nvSpPr>
          <p:cNvPr id="6" name="Text Box 17"/>
          <p:cNvSpPr txBox="1">
            <a:spLocks noChangeArrowheads="1"/>
          </p:cNvSpPr>
          <p:nvPr/>
        </p:nvSpPr>
        <p:spPr bwMode="auto">
          <a:xfrm>
            <a:off x="2971800" y="3505200"/>
            <a:ext cx="3048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1</a:t>
            </a:r>
          </a:p>
        </p:txBody>
      </p:sp>
      <p:sp>
        <p:nvSpPr>
          <p:cNvPr id="7" name="Text Box 18"/>
          <p:cNvSpPr txBox="1">
            <a:spLocks noChangeArrowheads="1"/>
          </p:cNvSpPr>
          <p:nvPr/>
        </p:nvSpPr>
        <p:spPr bwMode="auto">
          <a:xfrm>
            <a:off x="2895600" y="3810000"/>
            <a:ext cx="5334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23</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7800" y="228600"/>
            <a:ext cx="7467600" cy="914400"/>
          </a:xfrm>
        </p:spPr>
        <p:txBody>
          <a:bodyPr/>
          <a:lstStyle/>
          <a:p>
            <a:pPr eaLnBrk="1" hangingPunct="1"/>
            <a:r>
              <a:rPr lang="en-US" dirty="0" smtClean="0"/>
              <a:t>Average Daily Attendance</a:t>
            </a:r>
          </a:p>
        </p:txBody>
      </p:sp>
      <p:sp>
        <p:nvSpPr>
          <p:cNvPr id="14339" name="Rectangle 3"/>
          <p:cNvSpPr>
            <a:spLocks noGrp="1" noChangeArrowheads="1"/>
          </p:cNvSpPr>
          <p:nvPr>
            <p:ph idx="1"/>
          </p:nvPr>
        </p:nvSpPr>
        <p:spPr>
          <a:xfrm>
            <a:off x="457200" y="1828800"/>
            <a:ext cx="8229600" cy="4530725"/>
          </a:xfrm>
        </p:spPr>
        <p:txBody>
          <a:bodyPr/>
          <a:lstStyle/>
          <a:p>
            <a:pPr eaLnBrk="1" hangingPunct="1">
              <a:lnSpc>
                <a:spcPct val="90000"/>
              </a:lnSpc>
            </a:pPr>
            <a:r>
              <a:rPr lang="en-US" dirty="0" smtClean="0"/>
              <a:t>Use daily attendance records, </a:t>
            </a:r>
            <a:r>
              <a:rPr lang="en-US" u="sng" dirty="0" smtClean="0"/>
              <a:t>NOT</a:t>
            </a:r>
            <a:r>
              <a:rPr lang="en-US" dirty="0" smtClean="0"/>
              <a:t> meal counts</a:t>
            </a:r>
          </a:p>
          <a:p>
            <a:pPr eaLnBrk="1" hangingPunct="1">
              <a:lnSpc>
                <a:spcPct val="90000"/>
              </a:lnSpc>
            </a:pPr>
            <a:endParaRPr lang="en-US" dirty="0" smtClean="0"/>
          </a:p>
          <a:p>
            <a:pPr eaLnBrk="1" hangingPunct="1">
              <a:lnSpc>
                <a:spcPct val="90000"/>
              </a:lnSpc>
            </a:pPr>
            <a:r>
              <a:rPr lang="en-US" dirty="0" smtClean="0"/>
              <a:t>ADA        Total children in attendance      days of operation</a:t>
            </a:r>
          </a:p>
          <a:p>
            <a:pPr eaLnBrk="1" hangingPunct="1">
              <a:lnSpc>
                <a:spcPct val="90000"/>
              </a:lnSpc>
            </a:pPr>
            <a:endParaRPr lang="en-US" dirty="0" smtClean="0"/>
          </a:p>
          <a:p>
            <a:pPr eaLnBrk="1" hangingPunct="1">
              <a:lnSpc>
                <a:spcPct val="90000"/>
              </a:lnSpc>
            </a:pPr>
            <a:r>
              <a:rPr lang="en-US" dirty="0" smtClean="0"/>
              <a:t>Round all fractions up to the next whole number</a:t>
            </a:r>
          </a:p>
        </p:txBody>
      </p:sp>
      <p:sp>
        <p:nvSpPr>
          <p:cNvPr id="5" name="Division 4"/>
          <p:cNvSpPr/>
          <p:nvPr/>
        </p:nvSpPr>
        <p:spPr>
          <a:xfrm>
            <a:off x="7772400" y="3276600"/>
            <a:ext cx="762000" cy="609600"/>
          </a:xfrm>
          <a:prstGeom prst="mathDivid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905"/>
              <a:solidFill>
                <a:schemeClr val="accent6">
                  <a:lumMod val="60000"/>
                  <a:lumOff val="40000"/>
                </a:schemeClr>
              </a:solidFill>
              <a:effectLst>
                <a:innerShdw blurRad="69850" dist="43180" dir="5400000">
                  <a:srgbClr val="000000">
                    <a:alpha val="65000"/>
                  </a:srgbClr>
                </a:innerShdw>
              </a:effectLst>
            </a:endParaRPr>
          </a:p>
        </p:txBody>
      </p:sp>
      <p:sp>
        <p:nvSpPr>
          <p:cNvPr id="6" name="Equal 5"/>
          <p:cNvSpPr/>
          <p:nvPr/>
        </p:nvSpPr>
        <p:spPr>
          <a:xfrm>
            <a:off x="1828800" y="3352800"/>
            <a:ext cx="609600" cy="457200"/>
          </a:xfrm>
          <a:prstGeom prst="mathEqua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00200" y="609600"/>
            <a:ext cx="6172200" cy="914400"/>
          </a:xfrm>
        </p:spPr>
        <p:txBody>
          <a:bodyPr/>
          <a:lstStyle/>
          <a:p>
            <a:pPr eaLnBrk="1" hangingPunct="1"/>
            <a:r>
              <a:rPr lang="en-US" dirty="0" smtClean="0"/>
              <a:t>Participation Data</a:t>
            </a:r>
          </a:p>
        </p:txBody>
      </p:sp>
      <p:pic>
        <p:nvPicPr>
          <p:cNvPr id="15363" name="Picture 3"/>
          <p:cNvPicPr>
            <a:picLocks noGrp="1" noChangeAspect="1" noChangeArrowheads="1"/>
          </p:cNvPicPr>
          <p:nvPr>
            <p:ph idx="1"/>
          </p:nvPr>
        </p:nvPicPr>
        <p:blipFill>
          <a:blip r:embed="rId3" cstate="print"/>
          <a:srcRect l="14583" t="45757" r="14583" b="28159"/>
          <a:stretch>
            <a:fillRect/>
          </a:stretch>
        </p:blipFill>
        <p:spPr>
          <a:xfrm>
            <a:off x="0" y="1905000"/>
            <a:ext cx="9144000" cy="3505200"/>
          </a:xfrm>
          <a:noFill/>
        </p:spPr>
      </p:pic>
      <p:sp>
        <p:nvSpPr>
          <p:cNvPr id="15364" name="Text Box 4"/>
          <p:cNvSpPr txBox="1">
            <a:spLocks noChangeArrowheads="1"/>
          </p:cNvSpPr>
          <p:nvPr/>
        </p:nvSpPr>
        <p:spPr bwMode="auto">
          <a:xfrm>
            <a:off x="0" y="3429000"/>
            <a:ext cx="1447800" cy="274638"/>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200">
                <a:latin typeface="Tahoma" charset="0"/>
              </a:rPr>
              <a:t>5. Number of sites</a:t>
            </a:r>
          </a:p>
        </p:txBody>
      </p:sp>
      <p:sp>
        <p:nvSpPr>
          <p:cNvPr id="15365" name="Text Box 5"/>
          <p:cNvSpPr txBox="1">
            <a:spLocks noChangeArrowheads="1"/>
          </p:cNvSpPr>
          <p:nvPr/>
        </p:nvSpPr>
        <p:spPr bwMode="auto">
          <a:xfrm>
            <a:off x="0" y="3886200"/>
            <a:ext cx="2133600" cy="274638"/>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200">
                <a:latin typeface="Tahoma" charset="0"/>
              </a:rPr>
              <a:t>6. Number of days of service</a:t>
            </a:r>
          </a:p>
        </p:txBody>
      </p:sp>
      <p:sp>
        <p:nvSpPr>
          <p:cNvPr id="15366" name="Text Box 6"/>
          <p:cNvSpPr txBox="1">
            <a:spLocks noChangeArrowheads="1"/>
          </p:cNvSpPr>
          <p:nvPr/>
        </p:nvSpPr>
        <p:spPr bwMode="auto">
          <a:xfrm>
            <a:off x="0" y="4343400"/>
            <a:ext cx="2286000" cy="274638"/>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200">
                <a:latin typeface="Tahoma" charset="0"/>
              </a:rPr>
              <a:t>7. Average Daily Attendance</a:t>
            </a:r>
          </a:p>
        </p:txBody>
      </p:sp>
      <p:sp>
        <p:nvSpPr>
          <p:cNvPr id="15367" name="Text Box 7"/>
          <p:cNvSpPr txBox="1">
            <a:spLocks noChangeArrowheads="1"/>
          </p:cNvSpPr>
          <p:nvPr/>
        </p:nvSpPr>
        <p:spPr bwMode="auto">
          <a:xfrm>
            <a:off x="3200400" y="2895600"/>
            <a:ext cx="2819400" cy="274638"/>
          </a:xfrm>
          <a:prstGeom prst="rect">
            <a:avLst/>
          </a:prstGeom>
          <a:solidFill>
            <a:srgbClr val="FFFF66"/>
          </a:solidFill>
          <a:ln w="9525">
            <a:noFill/>
            <a:miter lim="800000"/>
            <a:headEnd/>
            <a:tailEnd/>
          </a:ln>
        </p:spPr>
        <p:txBody>
          <a:bodyPr>
            <a:spAutoFit/>
          </a:bodyPr>
          <a:lstStyle/>
          <a:p>
            <a:pPr algn="ctr" eaLnBrk="0" hangingPunct="0">
              <a:spcBef>
                <a:spcPct val="50000"/>
              </a:spcBef>
            </a:pPr>
            <a:r>
              <a:rPr lang="en-US" sz="1200">
                <a:latin typeface="Tahoma" charset="0"/>
              </a:rPr>
              <a:t>II. Participation Data</a:t>
            </a:r>
          </a:p>
        </p:txBody>
      </p:sp>
      <p:sp>
        <p:nvSpPr>
          <p:cNvPr id="15368" name="Rectangle 8"/>
          <p:cNvSpPr>
            <a:spLocks noChangeArrowheads="1"/>
          </p:cNvSpPr>
          <p:nvPr/>
        </p:nvSpPr>
        <p:spPr bwMode="auto">
          <a:xfrm>
            <a:off x="0" y="2819400"/>
            <a:ext cx="9144000" cy="2590800"/>
          </a:xfrm>
          <a:prstGeom prst="rect">
            <a:avLst/>
          </a:prstGeom>
          <a:noFill/>
          <a:ln w="57150">
            <a:solidFill>
              <a:srgbClr val="FF0000"/>
            </a:solidFill>
            <a:miter lim="800000"/>
            <a:headEnd/>
            <a:tailEnd/>
          </a:ln>
        </p:spPr>
        <p:txBody>
          <a:bodyPr wrap="none" anchor="ctr"/>
          <a:lstStyle/>
          <a:p>
            <a:endParaRPr lang="en-US"/>
          </a:p>
        </p:txBody>
      </p:sp>
      <p:sp>
        <p:nvSpPr>
          <p:cNvPr id="15369" name="Text Box 13"/>
          <p:cNvSpPr txBox="1">
            <a:spLocks noChangeArrowheads="1"/>
          </p:cNvSpPr>
          <p:nvPr/>
        </p:nvSpPr>
        <p:spPr bwMode="auto">
          <a:xfrm>
            <a:off x="2971800" y="3505200"/>
            <a:ext cx="304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1</a:t>
            </a:r>
          </a:p>
        </p:txBody>
      </p:sp>
      <p:sp>
        <p:nvSpPr>
          <p:cNvPr id="15370" name="Text Box 14"/>
          <p:cNvSpPr txBox="1">
            <a:spLocks noChangeArrowheads="1"/>
          </p:cNvSpPr>
          <p:nvPr/>
        </p:nvSpPr>
        <p:spPr bwMode="auto">
          <a:xfrm>
            <a:off x="2895600" y="3962400"/>
            <a:ext cx="5334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23</a:t>
            </a:r>
          </a:p>
        </p:txBody>
      </p:sp>
      <p:sp>
        <p:nvSpPr>
          <p:cNvPr id="15371" name="Text Box 15"/>
          <p:cNvSpPr txBox="1">
            <a:spLocks noChangeArrowheads="1"/>
          </p:cNvSpPr>
          <p:nvPr/>
        </p:nvSpPr>
        <p:spPr bwMode="auto">
          <a:xfrm>
            <a:off x="2438400" y="4267200"/>
            <a:ext cx="6858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21.1</a:t>
            </a:r>
          </a:p>
        </p:txBody>
      </p:sp>
      <p:sp>
        <p:nvSpPr>
          <p:cNvPr id="15372" name="Text Box 25"/>
          <p:cNvSpPr txBox="1">
            <a:spLocks noChangeArrowheads="1"/>
          </p:cNvSpPr>
          <p:nvPr/>
        </p:nvSpPr>
        <p:spPr bwMode="auto">
          <a:xfrm>
            <a:off x="3048000" y="4267200"/>
            <a:ext cx="9144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sym typeface="Symbol" pitchFamily="18" charset="2"/>
              </a:rPr>
              <a:t> </a:t>
            </a:r>
            <a:r>
              <a:rPr lang="en-US" dirty="0">
                <a:solidFill>
                  <a:srgbClr val="FF0000"/>
                </a:solidFill>
                <a:latin typeface="Tahoma" charset="0"/>
              </a:rPr>
              <a:t>22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1066800" y="1066800"/>
            <a:ext cx="8077200" cy="914400"/>
          </a:xfrm>
        </p:spPr>
        <p:txBody>
          <a:bodyPr/>
          <a:lstStyle/>
          <a:p>
            <a:pPr eaLnBrk="1" hangingPunct="1"/>
            <a:r>
              <a:rPr lang="en-US" dirty="0" smtClean="0"/>
              <a:t>Number of Meals Served to Children</a:t>
            </a:r>
          </a:p>
        </p:txBody>
      </p:sp>
      <p:pic>
        <p:nvPicPr>
          <p:cNvPr id="1026" name="Picture 2"/>
          <p:cNvPicPr>
            <a:picLocks noGrp="1" noChangeAspect="1" noChangeArrowheads="1"/>
          </p:cNvPicPr>
          <p:nvPr>
            <p:ph idx="1"/>
          </p:nvPr>
        </p:nvPicPr>
        <p:blipFill>
          <a:blip r:embed="rId3" cstate="print"/>
          <a:srcRect l="1887" t="46541" r="50943" b="18435"/>
          <a:stretch>
            <a:fillRect/>
          </a:stretch>
        </p:blipFill>
        <p:spPr bwMode="auto">
          <a:xfrm>
            <a:off x="45154" y="2590800"/>
            <a:ext cx="9031112" cy="2514600"/>
          </a:xfrm>
          <a:prstGeom prst="rect">
            <a:avLst/>
          </a:prstGeom>
          <a:noFill/>
          <a:ln w="9525">
            <a:noFill/>
            <a:miter lim="800000"/>
            <a:headEnd/>
            <a:tailEnd/>
          </a:ln>
        </p:spPr>
      </p:pic>
      <p:sp>
        <p:nvSpPr>
          <p:cNvPr id="8" name="Rectangle 7"/>
          <p:cNvSpPr>
            <a:spLocks noChangeArrowheads="1"/>
          </p:cNvSpPr>
          <p:nvPr/>
        </p:nvSpPr>
        <p:spPr bwMode="auto">
          <a:xfrm>
            <a:off x="0" y="4572000"/>
            <a:ext cx="9144000" cy="533400"/>
          </a:xfrm>
          <a:prstGeom prst="rect">
            <a:avLst/>
          </a:prstGeom>
          <a:noFill/>
          <a:ln w="57150">
            <a:solidFill>
              <a:srgbClr val="FF0000"/>
            </a:solidFill>
            <a:miter lim="800000"/>
            <a:headEnd/>
            <a:tailEnd/>
          </a:ln>
        </p:spPr>
        <p:txBody>
          <a:bodyPr wrap="none" anchor="ctr"/>
          <a:lstStyle/>
          <a:p>
            <a:endParaRPr lang="en-US"/>
          </a:p>
        </p:txBody>
      </p:sp>
      <p:sp>
        <p:nvSpPr>
          <p:cNvPr id="9" name="Text Box 7"/>
          <p:cNvSpPr txBox="1">
            <a:spLocks noChangeArrowheads="1"/>
          </p:cNvSpPr>
          <p:nvPr/>
        </p:nvSpPr>
        <p:spPr bwMode="auto">
          <a:xfrm>
            <a:off x="3200400" y="3200400"/>
            <a:ext cx="2819400" cy="274638"/>
          </a:xfrm>
          <a:prstGeom prst="rect">
            <a:avLst/>
          </a:prstGeom>
          <a:solidFill>
            <a:srgbClr val="FFFF66"/>
          </a:solidFill>
          <a:ln w="9525">
            <a:noFill/>
            <a:miter lim="800000"/>
            <a:headEnd/>
            <a:tailEnd/>
          </a:ln>
        </p:spPr>
        <p:txBody>
          <a:bodyPr>
            <a:spAutoFit/>
          </a:bodyPr>
          <a:lstStyle/>
          <a:p>
            <a:pPr algn="ctr" eaLnBrk="0" hangingPunct="0">
              <a:spcBef>
                <a:spcPct val="50000"/>
              </a:spcBef>
            </a:pPr>
            <a:r>
              <a:rPr lang="en-US" sz="1200">
                <a:latin typeface="Tahoma" charset="0"/>
              </a:rPr>
              <a:t>II. Participation Data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05000" y="0"/>
            <a:ext cx="4953000" cy="6843542"/>
          </a:xfrm>
          <a:prstGeom prst="rect">
            <a:avLst/>
          </a:prstGeom>
          <a:noFill/>
          <a:ln w="9525">
            <a:noFill/>
            <a:miter lim="800000"/>
            <a:headEnd/>
            <a:tailEnd/>
          </a:ln>
        </p:spPr>
      </p:pic>
      <p:sp>
        <p:nvSpPr>
          <p:cNvPr id="17411" name="Rectangle 11"/>
          <p:cNvSpPr>
            <a:spLocks noChangeArrowheads="1"/>
          </p:cNvSpPr>
          <p:nvPr/>
        </p:nvSpPr>
        <p:spPr bwMode="auto">
          <a:xfrm>
            <a:off x="1981200" y="6019800"/>
            <a:ext cx="4114800" cy="152400"/>
          </a:xfrm>
          <a:prstGeom prst="rect">
            <a:avLst/>
          </a:prstGeom>
          <a:noFill/>
          <a:ln w="38100" cap="sq">
            <a:solidFill>
              <a:srgbClr val="FF0000"/>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914400"/>
          </a:xfrm>
        </p:spPr>
        <p:txBody>
          <a:bodyPr/>
          <a:lstStyle/>
          <a:p>
            <a:r>
              <a:rPr lang="en-US" dirty="0" smtClean="0"/>
              <a:t>Claiming Meals for Reimbursement</a:t>
            </a:r>
            <a:endParaRPr lang="en-US" dirty="0"/>
          </a:p>
        </p:txBody>
      </p:sp>
      <p:sp>
        <p:nvSpPr>
          <p:cNvPr id="3" name="Content Placeholder 2"/>
          <p:cNvSpPr>
            <a:spLocks noGrp="1"/>
          </p:cNvSpPr>
          <p:nvPr>
            <p:ph idx="1"/>
          </p:nvPr>
        </p:nvSpPr>
        <p:spPr>
          <a:xfrm>
            <a:off x="609600" y="1600200"/>
            <a:ext cx="8229600" cy="4191000"/>
          </a:xfrm>
        </p:spPr>
        <p:txBody>
          <a:bodyPr/>
          <a:lstStyle/>
          <a:p>
            <a:r>
              <a:rPr lang="en-US" sz="2800" dirty="0" smtClean="0">
                <a:solidFill>
                  <a:schemeClr val="tx1"/>
                </a:solidFill>
              </a:rPr>
              <a:t>2 meals and 1 snack </a:t>
            </a:r>
            <a:r>
              <a:rPr lang="en-US" sz="2800" b="1" u="sng" dirty="0" smtClean="0">
                <a:solidFill>
                  <a:schemeClr val="tx1"/>
                </a:solidFill>
              </a:rPr>
              <a:t>or</a:t>
            </a:r>
            <a:r>
              <a:rPr lang="en-US" sz="2800" dirty="0" smtClean="0">
                <a:solidFill>
                  <a:schemeClr val="tx1"/>
                </a:solidFill>
              </a:rPr>
              <a:t> 2 snacks and 1 meal per child per day</a:t>
            </a:r>
          </a:p>
          <a:p>
            <a:endParaRPr lang="en-US" sz="2800" dirty="0" smtClean="0">
              <a:solidFill>
                <a:schemeClr val="tx1"/>
              </a:solidFill>
            </a:endParaRPr>
          </a:p>
          <a:p>
            <a:r>
              <a:rPr lang="en-US" sz="2800" dirty="0" smtClean="0">
                <a:solidFill>
                  <a:schemeClr val="tx1"/>
                </a:solidFill>
                <a:latin typeface="+mn-lt"/>
                <a:ea typeface="+mn-ea"/>
                <a:cs typeface="+mn-cs"/>
              </a:rPr>
              <a:t>Greater than 3 Meals</a:t>
            </a:r>
          </a:p>
          <a:p>
            <a:endParaRPr lang="en-US" sz="2800" dirty="0" smtClean="0">
              <a:solidFill>
                <a:schemeClr val="tx1"/>
              </a:solidFill>
              <a:latin typeface="+mn-lt"/>
              <a:ea typeface="+mn-ea"/>
              <a:cs typeface="+mn-cs"/>
            </a:endParaRPr>
          </a:p>
          <a:p>
            <a:r>
              <a:rPr lang="en-US" sz="2800" dirty="0" smtClean="0">
                <a:solidFill>
                  <a:schemeClr val="tx1"/>
                </a:solidFill>
              </a:rPr>
              <a:t>Guidance Memorandum #9C</a:t>
            </a:r>
            <a:endParaRPr lang="en-US" sz="2800" dirty="0">
              <a:solidFill>
                <a:schemeClr val="tx1"/>
              </a:solidFill>
            </a:endParaRPr>
          </a:p>
        </p:txBody>
      </p:sp>
      <p:pic>
        <p:nvPicPr>
          <p:cNvPr id="1027" name="Picture 3" descr="C:\Users\heideje\AppData\Local\Microsoft\Windows\Temporary Internet Files\Content.IE5\X2BEH4UA\MP90030577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48400" y="3124200"/>
            <a:ext cx="2139950" cy="28466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1066800" y="1066800"/>
            <a:ext cx="8077200" cy="914400"/>
          </a:xfrm>
        </p:spPr>
        <p:txBody>
          <a:bodyPr/>
          <a:lstStyle/>
          <a:p>
            <a:pPr eaLnBrk="1" hangingPunct="1"/>
            <a:r>
              <a:rPr lang="en-US" dirty="0" smtClean="0"/>
              <a:t>Number of Meals Served to Children</a:t>
            </a:r>
          </a:p>
        </p:txBody>
      </p:sp>
      <p:pic>
        <p:nvPicPr>
          <p:cNvPr id="1026" name="Picture 2"/>
          <p:cNvPicPr>
            <a:picLocks noGrp="1" noChangeAspect="1" noChangeArrowheads="1"/>
          </p:cNvPicPr>
          <p:nvPr>
            <p:ph idx="1"/>
          </p:nvPr>
        </p:nvPicPr>
        <p:blipFill>
          <a:blip r:embed="rId3" cstate="print"/>
          <a:srcRect l="1887" t="46541" r="50943" b="18435"/>
          <a:stretch>
            <a:fillRect/>
          </a:stretch>
        </p:blipFill>
        <p:spPr bwMode="auto">
          <a:xfrm>
            <a:off x="45154" y="2590800"/>
            <a:ext cx="9031112" cy="2819400"/>
          </a:xfrm>
          <a:prstGeom prst="rect">
            <a:avLst/>
          </a:prstGeom>
          <a:noFill/>
          <a:ln w="9525">
            <a:noFill/>
            <a:miter lim="800000"/>
            <a:headEnd/>
            <a:tailEnd/>
          </a:ln>
        </p:spPr>
      </p:pic>
      <p:sp>
        <p:nvSpPr>
          <p:cNvPr id="8" name="Rectangle 7"/>
          <p:cNvSpPr>
            <a:spLocks noChangeArrowheads="1"/>
          </p:cNvSpPr>
          <p:nvPr/>
        </p:nvSpPr>
        <p:spPr bwMode="auto">
          <a:xfrm>
            <a:off x="0" y="4800600"/>
            <a:ext cx="9144000" cy="609600"/>
          </a:xfrm>
          <a:prstGeom prst="rect">
            <a:avLst/>
          </a:prstGeom>
          <a:noFill/>
          <a:ln w="57150">
            <a:solidFill>
              <a:srgbClr val="FF0000"/>
            </a:solidFill>
            <a:miter lim="800000"/>
            <a:headEnd/>
            <a:tailEnd/>
          </a:ln>
        </p:spPr>
        <p:txBody>
          <a:bodyPr wrap="none" anchor="ctr"/>
          <a:lstStyle/>
          <a:p>
            <a:endParaRPr lang="en-US"/>
          </a:p>
        </p:txBody>
      </p:sp>
      <p:sp>
        <p:nvSpPr>
          <p:cNvPr id="9" name="Text Box 7"/>
          <p:cNvSpPr txBox="1">
            <a:spLocks noChangeArrowheads="1"/>
          </p:cNvSpPr>
          <p:nvPr/>
        </p:nvSpPr>
        <p:spPr bwMode="auto">
          <a:xfrm>
            <a:off x="3124200" y="3352800"/>
            <a:ext cx="2819400" cy="274638"/>
          </a:xfrm>
          <a:prstGeom prst="rect">
            <a:avLst/>
          </a:prstGeom>
          <a:solidFill>
            <a:srgbClr val="FFFF66"/>
          </a:solidFill>
          <a:ln w="9525">
            <a:noFill/>
            <a:miter lim="800000"/>
            <a:headEnd/>
            <a:tailEnd/>
          </a:ln>
        </p:spPr>
        <p:txBody>
          <a:bodyPr>
            <a:spAutoFit/>
          </a:bodyPr>
          <a:lstStyle/>
          <a:p>
            <a:pPr algn="ctr" eaLnBrk="0" hangingPunct="0">
              <a:spcBef>
                <a:spcPct val="50000"/>
              </a:spcBef>
            </a:pPr>
            <a:r>
              <a:rPr lang="en-US" sz="1200" dirty="0">
                <a:latin typeface="Tahoma" charset="0"/>
              </a:rPr>
              <a:t>II. Participation Data</a:t>
            </a:r>
          </a:p>
        </p:txBody>
      </p:sp>
      <p:sp>
        <p:nvSpPr>
          <p:cNvPr id="6" name="Text Box 9"/>
          <p:cNvSpPr txBox="1">
            <a:spLocks noChangeArrowheads="1"/>
          </p:cNvSpPr>
          <p:nvPr/>
        </p:nvSpPr>
        <p:spPr bwMode="auto">
          <a:xfrm>
            <a:off x="2514600" y="5029200"/>
            <a:ext cx="6096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539</a:t>
            </a:r>
          </a:p>
        </p:txBody>
      </p:sp>
      <p:sp>
        <p:nvSpPr>
          <p:cNvPr id="7" name="Text Box 11"/>
          <p:cNvSpPr txBox="1">
            <a:spLocks noChangeArrowheads="1"/>
          </p:cNvSpPr>
          <p:nvPr/>
        </p:nvSpPr>
        <p:spPr bwMode="auto">
          <a:xfrm>
            <a:off x="4495800" y="5029200"/>
            <a:ext cx="6096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546</a:t>
            </a:r>
          </a:p>
        </p:txBody>
      </p:sp>
      <p:sp>
        <p:nvSpPr>
          <p:cNvPr id="10" name="Text Box 10"/>
          <p:cNvSpPr txBox="1">
            <a:spLocks noChangeArrowheads="1"/>
          </p:cNvSpPr>
          <p:nvPr/>
        </p:nvSpPr>
        <p:spPr bwMode="auto">
          <a:xfrm>
            <a:off x="5410200" y="5029200"/>
            <a:ext cx="6096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555</a:t>
            </a:r>
          </a:p>
        </p:txBody>
      </p:sp>
      <p:sp>
        <p:nvSpPr>
          <p:cNvPr id="11" name="Text Box 12"/>
          <p:cNvSpPr txBox="1">
            <a:spLocks noChangeArrowheads="1"/>
          </p:cNvSpPr>
          <p:nvPr/>
        </p:nvSpPr>
        <p:spPr bwMode="auto">
          <a:xfrm>
            <a:off x="8229600" y="5029200"/>
            <a:ext cx="685800" cy="338554"/>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1600">
                <a:solidFill>
                  <a:srgbClr val="FF0000"/>
                </a:solidFill>
                <a:latin typeface="Tahoma" charset="0"/>
              </a:rPr>
              <a:t>1640</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a:xfrm>
            <a:off x="1676400" y="990600"/>
            <a:ext cx="7010400" cy="914400"/>
          </a:xfrm>
        </p:spPr>
        <p:txBody>
          <a:bodyPr/>
          <a:lstStyle/>
          <a:p>
            <a:pPr eaLnBrk="1" hangingPunct="1"/>
            <a:r>
              <a:rPr lang="en-US" dirty="0" smtClean="0"/>
              <a:t>Site Participation Data for </a:t>
            </a:r>
            <a:br>
              <a:rPr lang="en-US" dirty="0" smtClean="0"/>
            </a:br>
            <a:r>
              <a:rPr lang="en-US" dirty="0" smtClean="0"/>
              <a:t>Sponsoring Organizations</a:t>
            </a:r>
          </a:p>
        </p:txBody>
      </p:sp>
      <p:pic>
        <p:nvPicPr>
          <p:cNvPr id="19459" name="Picture 6"/>
          <p:cNvPicPr>
            <a:picLocks noGrp="1" noChangeAspect="1" noChangeArrowheads="1"/>
          </p:cNvPicPr>
          <p:nvPr>
            <p:ph sz="half" idx="1"/>
          </p:nvPr>
        </p:nvPicPr>
        <p:blipFill>
          <a:blip r:embed="rId3" cstate="print"/>
          <a:srcRect l="2087" t="27777" r="1913" b="41667"/>
          <a:stretch>
            <a:fillRect/>
          </a:stretch>
        </p:blipFill>
        <p:spPr>
          <a:xfrm>
            <a:off x="0" y="2133600"/>
            <a:ext cx="9144000" cy="1943100"/>
          </a:xfrm>
          <a:noFill/>
        </p:spPr>
      </p:pic>
      <p:pic>
        <p:nvPicPr>
          <p:cNvPr id="19460" name="Picture 9"/>
          <p:cNvPicPr>
            <a:picLocks noGrp="1" noChangeAspect="1" noChangeArrowheads="1"/>
          </p:cNvPicPr>
          <p:nvPr>
            <p:ph sz="half" idx="2"/>
          </p:nvPr>
        </p:nvPicPr>
        <p:blipFill>
          <a:blip r:embed="rId4" cstate="print"/>
          <a:srcRect l="2087" t="63889" r="1913" b="19444"/>
          <a:stretch>
            <a:fillRect/>
          </a:stretch>
        </p:blipFill>
        <p:spPr>
          <a:xfrm>
            <a:off x="0" y="4191000"/>
            <a:ext cx="9144000" cy="1257300"/>
          </a:xfrm>
          <a:noFill/>
        </p:spPr>
      </p:pic>
      <p:sp>
        <p:nvSpPr>
          <p:cNvPr id="19461" name="Line 12"/>
          <p:cNvSpPr>
            <a:spLocks noChangeShapeType="1"/>
          </p:cNvSpPr>
          <p:nvPr/>
        </p:nvSpPr>
        <p:spPr bwMode="auto">
          <a:xfrm>
            <a:off x="0" y="4114800"/>
            <a:ext cx="9144000" cy="0"/>
          </a:xfrm>
          <a:prstGeom prst="line">
            <a:avLst/>
          </a:prstGeom>
          <a:noFill/>
          <a:ln w="76200">
            <a:solidFill>
              <a:schemeClr val="tx1"/>
            </a:solidFill>
            <a:round/>
            <a:headEnd/>
            <a:tailEnd/>
          </a:ln>
        </p:spPr>
        <p:txBody>
          <a:bodyPr/>
          <a:lstStyle/>
          <a:p>
            <a:endParaRPr lang="en-US"/>
          </a:p>
        </p:txBody>
      </p:sp>
      <p:sp>
        <p:nvSpPr>
          <p:cNvPr id="19462" name="Text Box 38"/>
          <p:cNvSpPr txBox="1">
            <a:spLocks noChangeArrowheads="1"/>
          </p:cNvSpPr>
          <p:nvPr/>
        </p:nvSpPr>
        <p:spPr bwMode="auto">
          <a:xfrm>
            <a:off x="990600" y="3352800"/>
            <a:ext cx="1828800" cy="400050"/>
          </a:xfrm>
          <a:prstGeom prst="rect">
            <a:avLst/>
          </a:prstGeom>
          <a:solidFill>
            <a:schemeClr val="bg1"/>
          </a:solidFill>
          <a:ln w="12700" cap="sq">
            <a:solidFill>
              <a:schemeClr val="tx1"/>
            </a:solidFill>
            <a:miter lim="800000"/>
            <a:headEnd type="none" w="sm" len="sm"/>
            <a:tailEnd type="none" w="sm" len="sm"/>
          </a:ln>
        </p:spPr>
        <p:txBody>
          <a:bodyPr>
            <a:spAutoFit/>
          </a:bodyPr>
          <a:lstStyle/>
          <a:p>
            <a:pPr>
              <a:lnSpc>
                <a:spcPct val="50000"/>
              </a:lnSpc>
            </a:pPr>
            <a:endParaRPr lang="en-US" sz="1100">
              <a:latin typeface="Times New Roman" pitchFamily="18" charset="0"/>
            </a:endParaRPr>
          </a:p>
          <a:p>
            <a:pPr>
              <a:lnSpc>
                <a:spcPct val="50000"/>
              </a:lnSpc>
            </a:pPr>
            <a:r>
              <a:rPr lang="en-US" sz="1100">
                <a:latin typeface="Times New Roman" pitchFamily="18" charset="0"/>
              </a:rPr>
              <a:t>ABC Child Care 1</a:t>
            </a:r>
          </a:p>
          <a:p>
            <a:pPr>
              <a:lnSpc>
                <a:spcPct val="50000"/>
              </a:lnSpc>
            </a:pPr>
            <a:r>
              <a:rPr lang="en-US"/>
              <a:t> </a:t>
            </a:r>
          </a:p>
        </p:txBody>
      </p:sp>
      <p:sp>
        <p:nvSpPr>
          <p:cNvPr id="19463" name="Text Box 39"/>
          <p:cNvSpPr txBox="1">
            <a:spLocks noChangeArrowheads="1"/>
          </p:cNvSpPr>
          <p:nvPr/>
        </p:nvSpPr>
        <p:spPr bwMode="auto">
          <a:xfrm>
            <a:off x="990600" y="3581400"/>
            <a:ext cx="1828800" cy="236538"/>
          </a:xfrm>
          <a:prstGeom prst="rect">
            <a:avLst/>
          </a:prstGeom>
          <a:solidFill>
            <a:schemeClr val="bg1"/>
          </a:solidFill>
          <a:ln w="12700" cap="sq">
            <a:solidFill>
              <a:schemeClr val="tx1"/>
            </a:solidFill>
            <a:miter lim="800000"/>
            <a:headEnd type="none" w="sm" len="sm"/>
            <a:tailEnd type="none" w="sm" len="sm"/>
          </a:ln>
        </p:spPr>
        <p:txBody>
          <a:bodyPr>
            <a:spAutoFit/>
          </a:bodyPr>
          <a:lstStyle/>
          <a:p>
            <a:pPr>
              <a:lnSpc>
                <a:spcPct val="85000"/>
              </a:lnSpc>
            </a:pPr>
            <a:r>
              <a:rPr lang="en-US" sz="1100">
                <a:latin typeface="Times New Roman" pitchFamily="18" charset="0"/>
              </a:rPr>
              <a:t>ABC Child Care 2</a:t>
            </a:r>
            <a:endParaRPr lang="en-US" sz="700"/>
          </a:p>
        </p:txBody>
      </p:sp>
      <p:sp>
        <p:nvSpPr>
          <p:cNvPr id="19464" name="Line 40"/>
          <p:cNvSpPr>
            <a:spLocks noChangeShapeType="1"/>
          </p:cNvSpPr>
          <p:nvPr/>
        </p:nvSpPr>
        <p:spPr bwMode="auto">
          <a:xfrm>
            <a:off x="990600" y="3581400"/>
            <a:ext cx="1828800" cy="0"/>
          </a:xfrm>
          <a:prstGeom prst="line">
            <a:avLst/>
          </a:prstGeom>
          <a:noFill/>
          <a:ln w="12700" cap="sq">
            <a:solidFill>
              <a:schemeClr val="tx1"/>
            </a:solidFill>
            <a:round/>
            <a:headEnd type="none" w="sm" len="sm"/>
            <a:tailEnd type="none" w="sm" len="sm"/>
          </a:ln>
        </p:spPr>
        <p:txBody>
          <a:bodyPr/>
          <a:lstStyle/>
          <a:p>
            <a:endParaRPr lang="en-US"/>
          </a:p>
        </p:txBody>
      </p:sp>
      <p:sp>
        <p:nvSpPr>
          <p:cNvPr id="19465" name="Text Box 9"/>
          <p:cNvSpPr txBox="1">
            <a:spLocks noChangeArrowheads="1"/>
          </p:cNvSpPr>
          <p:nvPr/>
        </p:nvSpPr>
        <p:spPr bwMode="auto">
          <a:xfrm>
            <a:off x="304800" y="25908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1</a:t>
            </a:r>
          </a:p>
        </p:txBody>
      </p:sp>
      <p:sp>
        <p:nvSpPr>
          <p:cNvPr id="19466" name="Text Box 9"/>
          <p:cNvSpPr txBox="1">
            <a:spLocks noChangeArrowheads="1"/>
          </p:cNvSpPr>
          <p:nvPr/>
        </p:nvSpPr>
        <p:spPr bwMode="auto">
          <a:xfrm>
            <a:off x="1676400" y="25146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2</a:t>
            </a:r>
          </a:p>
        </p:txBody>
      </p:sp>
      <p:sp>
        <p:nvSpPr>
          <p:cNvPr id="19467" name="Text Box 9"/>
          <p:cNvSpPr txBox="1">
            <a:spLocks noChangeArrowheads="1"/>
          </p:cNvSpPr>
          <p:nvPr/>
        </p:nvSpPr>
        <p:spPr bwMode="auto">
          <a:xfrm>
            <a:off x="2743200" y="25146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3</a:t>
            </a:r>
          </a:p>
        </p:txBody>
      </p:sp>
      <p:sp>
        <p:nvSpPr>
          <p:cNvPr id="19468" name="Text Box 9"/>
          <p:cNvSpPr txBox="1">
            <a:spLocks noChangeArrowheads="1"/>
          </p:cNvSpPr>
          <p:nvPr/>
        </p:nvSpPr>
        <p:spPr bwMode="auto">
          <a:xfrm>
            <a:off x="3124200" y="25146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4</a:t>
            </a:r>
          </a:p>
        </p:txBody>
      </p:sp>
      <p:sp>
        <p:nvSpPr>
          <p:cNvPr id="19469" name="Text Box 9"/>
          <p:cNvSpPr txBox="1">
            <a:spLocks noChangeArrowheads="1"/>
          </p:cNvSpPr>
          <p:nvPr/>
        </p:nvSpPr>
        <p:spPr bwMode="auto">
          <a:xfrm>
            <a:off x="3429000" y="25146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5</a:t>
            </a:r>
          </a:p>
        </p:txBody>
      </p:sp>
      <p:sp>
        <p:nvSpPr>
          <p:cNvPr id="19470" name="Text Box 9"/>
          <p:cNvSpPr txBox="1">
            <a:spLocks noChangeArrowheads="1"/>
          </p:cNvSpPr>
          <p:nvPr/>
        </p:nvSpPr>
        <p:spPr bwMode="auto">
          <a:xfrm>
            <a:off x="3886200" y="25146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6</a:t>
            </a:r>
          </a:p>
        </p:txBody>
      </p:sp>
      <p:sp>
        <p:nvSpPr>
          <p:cNvPr id="19471" name="Text Box 9"/>
          <p:cNvSpPr txBox="1">
            <a:spLocks noChangeArrowheads="1"/>
          </p:cNvSpPr>
          <p:nvPr/>
        </p:nvSpPr>
        <p:spPr bwMode="auto">
          <a:xfrm>
            <a:off x="4419600" y="25908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7</a:t>
            </a:r>
          </a:p>
        </p:txBody>
      </p:sp>
      <p:sp>
        <p:nvSpPr>
          <p:cNvPr id="19472" name="Text Box 9"/>
          <p:cNvSpPr txBox="1">
            <a:spLocks noChangeArrowheads="1"/>
          </p:cNvSpPr>
          <p:nvPr/>
        </p:nvSpPr>
        <p:spPr bwMode="auto">
          <a:xfrm>
            <a:off x="5029200" y="25908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8</a:t>
            </a:r>
          </a:p>
        </p:txBody>
      </p:sp>
      <p:sp>
        <p:nvSpPr>
          <p:cNvPr id="19473" name="Text Box 9"/>
          <p:cNvSpPr txBox="1">
            <a:spLocks noChangeArrowheads="1"/>
          </p:cNvSpPr>
          <p:nvPr/>
        </p:nvSpPr>
        <p:spPr bwMode="auto">
          <a:xfrm>
            <a:off x="5638800" y="25908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9</a:t>
            </a:r>
          </a:p>
        </p:txBody>
      </p:sp>
      <p:sp>
        <p:nvSpPr>
          <p:cNvPr id="19474" name="Text Box 9"/>
          <p:cNvSpPr txBox="1">
            <a:spLocks noChangeArrowheads="1"/>
          </p:cNvSpPr>
          <p:nvPr/>
        </p:nvSpPr>
        <p:spPr bwMode="auto">
          <a:xfrm>
            <a:off x="6781800" y="26670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10</a:t>
            </a:r>
          </a:p>
        </p:txBody>
      </p:sp>
      <p:sp>
        <p:nvSpPr>
          <p:cNvPr id="19475" name="Text Box 9"/>
          <p:cNvSpPr txBox="1">
            <a:spLocks noChangeArrowheads="1"/>
          </p:cNvSpPr>
          <p:nvPr/>
        </p:nvSpPr>
        <p:spPr bwMode="auto">
          <a:xfrm>
            <a:off x="7391400" y="26670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latin typeface="Tahoma" charset="0"/>
              </a:rPr>
              <a:t>11</a:t>
            </a:r>
          </a:p>
        </p:txBody>
      </p:sp>
      <p:sp>
        <p:nvSpPr>
          <p:cNvPr id="19476" name="Rectangle 8"/>
          <p:cNvSpPr>
            <a:spLocks noChangeArrowheads="1"/>
          </p:cNvSpPr>
          <p:nvPr/>
        </p:nvSpPr>
        <p:spPr bwMode="auto">
          <a:xfrm>
            <a:off x="2819400" y="4572000"/>
            <a:ext cx="1447800" cy="304800"/>
          </a:xfrm>
          <a:prstGeom prst="rect">
            <a:avLst/>
          </a:prstGeom>
          <a:noFill/>
          <a:ln w="57150">
            <a:solidFill>
              <a:srgbClr val="FF0000"/>
            </a:solidFill>
            <a:miter lim="800000"/>
            <a:headEnd/>
            <a:tailEnd/>
          </a:ln>
        </p:spPr>
        <p:txBody>
          <a:bodyPr wrap="none" anchor="ctr"/>
          <a:lstStyle/>
          <a:p>
            <a:endParaRPr lang="en-US"/>
          </a:p>
        </p:txBody>
      </p:sp>
      <p:sp>
        <p:nvSpPr>
          <p:cNvPr id="19477" name="Text Box 39"/>
          <p:cNvSpPr txBox="1">
            <a:spLocks noChangeArrowheads="1"/>
          </p:cNvSpPr>
          <p:nvPr/>
        </p:nvSpPr>
        <p:spPr bwMode="auto">
          <a:xfrm>
            <a:off x="4876800" y="4572000"/>
            <a:ext cx="2971800" cy="285750"/>
          </a:xfrm>
          <a:prstGeom prst="rect">
            <a:avLst/>
          </a:prstGeom>
          <a:solidFill>
            <a:schemeClr val="bg1"/>
          </a:solidFill>
          <a:ln w="12700" cap="sq">
            <a:solidFill>
              <a:schemeClr val="tx1"/>
            </a:solidFill>
            <a:miter lim="800000"/>
            <a:headEnd type="none" w="sm" len="sm"/>
            <a:tailEnd type="none" w="sm" len="sm"/>
          </a:ln>
        </p:spPr>
        <p:txBody>
          <a:bodyPr>
            <a:spAutoFit/>
          </a:bodyPr>
          <a:lstStyle/>
          <a:p>
            <a:pPr>
              <a:lnSpc>
                <a:spcPct val="85000"/>
              </a:lnSpc>
            </a:pPr>
            <a:endParaRPr lang="en-US" sz="700">
              <a:latin typeface="Times New Roman" pitchFamily="18" charset="0"/>
            </a:endParaRPr>
          </a:p>
          <a:p>
            <a:pPr>
              <a:lnSpc>
                <a:spcPct val="85000"/>
              </a:lnSpc>
            </a:pPr>
            <a:r>
              <a:rPr lang="en-US" sz="700">
                <a:latin typeface="Times New Roman" pitchFamily="18" charset="0"/>
              </a:rPr>
              <a:t>  </a:t>
            </a:r>
            <a:endParaRPr lang="en-US" sz="700"/>
          </a:p>
        </p:txBody>
      </p:sp>
      <p:sp>
        <p:nvSpPr>
          <p:cNvPr id="19478" name="Oval 11"/>
          <p:cNvSpPr>
            <a:spLocks noChangeArrowheads="1"/>
          </p:cNvSpPr>
          <p:nvPr/>
        </p:nvSpPr>
        <p:spPr bwMode="auto">
          <a:xfrm>
            <a:off x="4419600" y="3352800"/>
            <a:ext cx="304800" cy="2286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914400"/>
          </a:xfrm>
        </p:spPr>
        <p:txBody>
          <a:bodyPr/>
          <a:lstStyle/>
          <a:p>
            <a:r>
              <a:rPr lang="en-US" dirty="0" smtClean="0"/>
              <a:t>Claim Documentation</a:t>
            </a:r>
            <a:endParaRPr lang="en-US" dirty="0"/>
          </a:p>
        </p:txBody>
      </p:sp>
      <p:sp>
        <p:nvSpPr>
          <p:cNvPr id="3" name="Content Placeholder 2"/>
          <p:cNvSpPr>
            <a:spLocks noGrp="1"/>
          </p:cNvSpPr>
          <p:nvPr>
            <p:ph idx="1"/>
          </p:nvPr>
        </p:nvSpPr>
        <p:spPr>
          <a:xfrm>
            <a:off x="533400" y="1219200"/>
            <a:ext cx="8077200" cy="4495800"/>
          </a:xfrm>
        </p:spPr>
        <p:txBody>
          <a:bodyPr/>
          <a:lstStyle/>
          <a:p>
            <a:pPr lvl="1"/>
            <a:r>
              <a:rPr lang="en-US" sz="2400" dirty="0" smtClean="0"/>
              <a:t>Household Size Income Statements</a:t>
            </a:r>
          </a:p>
          <a:p>
            <a:pPr lvl="1"/>
            <a:r>
              <a:rPr lang="en-US" sz="2400" dirty="0" smtClean="0"/>
              <a:t>Household Size-Income Record</a:t>
            </a:r>
          </a:p>
          <a:p>
            <a:pPr lvl="1"/>
            <a:r>
              <a:rPr lang="en-US" sz="2400" dirty="0" smtClean="0"/>
              <a:t>Time of Service Meal Count Records</a:t>
            </a:r>
          </a:p>
          <a:p>
            <a:pPr lvl="1"/>
            <a:r>
              <a:rPr lang="en-US" sz="2400" dirty="0" smtClean="0"/>
              <a:t>Attendance Records</a:t>
            </a:r>
          </a:p>
          <a:p>
            <a:pPr lvl="1"/>
            <a:r>
              <a:rPr lang="en-US" sz="2400" dirty="0" smtClean="0"/>
              <a:t>Days of Operation</a:t>
            </a:r>
          </a:p>
          <a:p>
            <a:pPr lvl="1"/>
            <a:r>
              <a:rPr lang="en-US" sz="2400" dirty="0" smtClean="0"/>
              <a:t>Dated Menus (listing substitutions, changes, updates, etc.)</a:t>
            </a:r>
          </a:p>
          <a:p>
            <a:pPr lvl="1"/>
            <a:r>
              <a:rPr lang="en-US" sz="2400" dirty="0" smtClean="0"/>
              <a:t>Production Records (Children ages 1-12 years)</a:t>
            </a:r>
          </a:p>
          <a:p>
            <a:pPr lvl="1"/>
            <a:r>
              <a:rPr lang="en-US" sz="2400" dirty="0" smtClean="0"/>
              <a:t>Infant Meal Records, if applicable</a:t>
            </a:r>
          </a:p>
          <a:p>
            <a:pPr lvl="1"/>
            <a:r>
              <a:rPr lang="en-US" sz="2400" dirty="0" smtClean="0"/>
              <a:t>Recipes</a:t>
            </a:r>
          </a:p>
          <a:p>
            <a:pPr lvl="1"/>
            <a:r>
              <a:rPr lang="en-US" sz="2400" dirty="0" smtClean="0"/>
              <a:t>Child Nutrition Labels/Product Analysis Sheets</a:t>
            </a:r>
          </a:p>
          <a:p>
            <a:pPr lvl="1"/>
            <a:r>
              <a:rPr lang="en-US" sz="2400" dirty="0" smtClean="0"/>
              <a:t>Original Food receipts, invoices etc.</a:t>
            </a:r>
          </a:p>
          <a:p>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10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10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10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10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10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10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10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1000"/>
                                        <p:tgtEl>
                                          <p:spTgt spid="3">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1000"/>
                                        <p:tgtEl>
                                          <p:spTgt spid="3">
                                            <p:txEl>
                                              <p:pRg st="9" end="9"/>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1066800" y="1066800"/>
            <a:ext cx="8077200" cy="914400"/>
          </a:xfrm>
        </p:spPr>
        <p:txBody>
          <a:bodyPr/>
          <a:lstStyle/>
          <a:p>
            <a:pPr eaLnBrk="1" hangingPunct="1"/>
            <a:r>
              <a:rPr lang="en-US" dirty="0" smtClean="0"/>
              <a:t>Participation Data: </a:t>
            </a:r>
            <a:br>
              <a:rPr lang="en-US" dirty="0" smtClean="0"/>
            </a:br>
            <a:r>
              <a:rPr lang="en-US" dirty="0" smtClean="0"/>
              <a:t>Sponsoring Organizations</a:t>
            </a:r>
          </a:p>
        </p:txBody>
      </p:sp>
      <p:pic>
        <p:nvPicPr>
          <p:cNvPr id="1026" name="Picture 2"/>
          <p:cNvPicPr>
            <a:picLocks noGrp="1" noChangeAspect="1" noChangeArrowheads="1"/>
          </p:cNvPicPr>
          <p:nvPr>
            <p:ph idx="1"/>
          </p:nvPr>
        </p:nvPicPr>
        <p:blipFill>
          <a:blip r:embed="rId3" cstate="print"/>
          <a:srcRect l="1887" t="46541" r="50943" b="19382"/>
          <a:stretch>
            <a:fillRect/>
          </a:stretch>
        </p:blipFill>
        <p:spPr bwMode="auto">
          <a:xfrm>
            <a:off x="45154" y="2590800"/>
            <a:ext cx="9031112" cy="2895600"/>
          </a:xfrm>
          <a:prstGeom prst="rect">
            <a:avLst/>
          </a:prstGeom>
          <a:noFill/>
          <a:ln w="9525">
            <a:noFill/>
            <a:miter lim="800000"/>
            <a:headEnd/>
            <a:tailEnd/>
          </a:ln>
        </p:spPr>
      </p:pic>
      <p:sp>
        <p:nvSpPr>
          <p:cNvPr id="13" name="Text Box 16"/>
          <p:cNvSpPr txBox="1">
            <a:spLocks noChangeArrowheads="1"/>
          </p:cNvSpPr>
          <p:nvPr/>
        </p:nvSpPr>
        <p:spPr bwMode="auto">
          <a:xfrm>
            <a:off x="1371600" y="2895600"/>
            <a:ext cx="6096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34</a:t>
            </a:r>
          </a:p>
        </p:txBody>
      </p:sp>
      <p:sp>
        <p:nvSpPr>
          <p:cNvPr id="14" name="Text Box 17"/>
          <p:cNvSpPr txBox="1">
            <a:spLocks noChangeArrowheads="1"/>
          </p:cNvSpPr>
          <p:nvPr/>
        </p:nvSpPr>
        <p:spPr bwMode="auto">
          <a:xfrm>
            <a:off x="3505200" y="2895600"/>
            <a:ext cx="6096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17</a:t>
            </a:r>
          </a:p>
        </p:txBody>
      </p:sp>
      <p:sp>
        <p:nvSpPr>
          <p:cNvPr id="15" name="Text Box 18"/>
          <p:cNvSpPr txBox="1">
            <a:spLocks noChangeArrowheads="1"/>
          </p:cNvSpPr>
          <p:nvPr/>
        </p:nvSpPr>
        <p:spPr bwMode="auto">
          <a:xfrm>
            <a:off x="5562600" y="2895600"/>
            <a:ext cx="6096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38</a:t>
            </a:r>
          </a:p>
        </p:txBody>
      </p:sp>
      <p:sp>
        <p:nvSpPr>
          <p:cNvPr id="16" name="Text Box 19"/>
          <p:cNvSpPr txBox="1">
            <a:spLocks noChangeArrowheads="1"/>
          </p:cNvSpPr>
          <p:nvPr/>
        </p:nvSpPr>
        <p:spPr bwMode="auto">
          <a:xfrm>
            <a:off x="8001000" y="2895600"/>
            <a:ext cx="6096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89</a:t>
            </a:r>
          </a:p>
        </p:txBody>
      </p:sp>
      <p:sp>
        <p:nvSpPr>
          <p:cNvPr id="17" name="Text Box 9"/>
          <p:cNvSpPr txBox="1">
            <a:spLocks noChangeArrowheads="1"/>
          </p:cNvSpPr>
          <p:nvPr/>
        </p:nvSpPr>
        <p:spPr bwMode="auto">
          <a:xfrm>
            <a:off x="2971800" y="3810000"/>
            <a:ext cx="3048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2</a:t>
            </a:r>
          </a:p>
        </p:txBody>
      </p:sp>
      <p:sp>
        <p:nvSpPr>
          <p:cNvPr id="18" name="Text Box 10"/>
          <p:cNvSpPr txBox="1">
            <a:spLocks noChangeArrowheads="1"/>
          </p:cNvSpPr>
          <p:nvPr/>
        </p:nvSpPr>
        <p:spPr bwMode="auto">
          <a:xfrm>
            <a:off x="2895600" y="4191000"/>
            <a:ext cx="533400" cy="366713"/>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latin typeface="Tahoma" charset="0"/>
              </a:rPr>
              <a:t>21</a:t>
            </a:r>
          </a:p>
        </p:txBody>
      </p:sp>
      <p:sp>
        <p:nvSpPr>
          <p:cNvPr id="19" name="Text Box 10"/>
          <p:cNvSpPr txBox="1">
            <a:spLocks noChangeArrowheads="1"/>
          </p:cNvSpPr>
          <p:nvPr/>
        </p:nvSpPr>
        <p:spPr bwMode="auto">
          <a:xfrm>
            <a:off x="2895600" y="4572000"/>
            <a:ext cx="533400" cy="366713"/>
          </a:xfrm>
          <a:prstGeom prst="rect">
            <a:avLst/>
          </a:prstGeom>
          <a:noFill/>
          <a:ln w="9525">
            <a:noFill/>
            <a:miter lim="800000"/>
            <a:headEnd/>
            <a:tailEnd/>
          </a:ln>
        </p:spPr>
        <p:txBody>
          <a:bodyPr>
            <a:spAutoFit/>
          </a:bodyPr>
          <a:lstStyle/>
          <a:p>
            <a:pPr eaLnBrk="0" hangingPunct="0">
              <a:spcBef>
                <a:spcPct val="50000"/>
              </a:spcBef>
            </a:pPr>
            <a:r>
              <a:rPr lang="en-US" dirty="0" smtClean="0">
                <a:solidFill>
                  <a:srgbClr val="FF0000"/>
                </a:solidFill>
                <a:latin typeface="Tahoma" charset="0"/>
              </a:rPr>
              <a:t>82</a:t>
            </a:r>
            <a:endParaRPr lang="en-US" dirty="0">
              <a:solidFill>
                <a:srgbClr val="FF0000"/>
              </a:solidFill>
              <a:latin typeface="Tahoma"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OLZIMM\Local Settings\Temporary Internet Files\Content.IE5\G7OL2Z6T\MC900105220[1].wmf"/>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743200" y="304800"/>
            <a:ext cx="3200401" cy="2560320"/>
          </a:xfrm>
          <a:prstGeom prst="rect">
            <a:avLst/>
          </a:prstGeom>
          <a:noFill/>
        </p:spPr>
      </p:pic>
      <p:sp>
        <p:nvSpPr>
          <p:cNvPr id="3" name="Rectangle 1"/>
          <p:cNvSpPr>
            <a:spLocks noChangeArrowheads="1"/>
          </p:cNvSpPr>
          <p:nvPr/>
        </p:nvSpPr>
        <p:spPr bwMode="auto">
          <a:xfrm>
            <a:off x="1828800" y="4841677"/>
            <a:ext cx="6324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100" dirty="0"/>
          </a:p>
        </p:txBody>
      </p:sp>
      <p:sp>
        <p:nvSpPr>
          <p:cNvPr id="4" name="Content Placeholder 2"/>
          <p:cNvSpPr txBox="1">
            <a:spLocks/>
          </p:cNvSpPr>
          <p:nvPr/>
        </p:nvSpPr>
        <p:spPr>
          <a:xfrm>
            <a:off x="1219200" y="2819400"/>
            <a:ext cx="7498080" cy="3810000"/>
          </a:xfrm>
          <a:prstGeom prst="rect">
            <a:avLst/>
          </a:prstGeom>
        </p:spPr>
        <p:txBody>
          <a:bodyPr>
            <a:normAutofit fontScale="55000" lnSpcReduction="20000"/>
          </a:bodyPr>
          <a:lstStyle/>
          <a:p>
            <a:pPr marL="342900" marR="0" lvl="0" indent="-342900" algn="l" defTabSz="914400" rtl="0" eaLnBrk="1" fontAlgn="base" latinLnBrk="0" hangingPunct="1">
              <a:lnSpc>
                <a:spcPct val="125000"/>
              </a:lnSpc>
              <a:spcBef>
                <a:spcPct val="20000"/>
              </a:spcBef>
              <a:spcAft>
                <a:spcPct val="0"/>
              </a:spcAft>
              <a:buClr>
                <a:schemeClr val="bg2"/>
              </a:buClr>
              <a:buSzTx/>
              <a:buFont typeface="Wingdings 2" pitchFamily="18" charset="2"/>
              <a:buNone/>
              <a:tabLst/>
              <a:defRPr/>
            </a:pPr>
            <a:r>
              <a:rPr kumimoji="0" lang="en-US" sz="3400" b="0" i="0" u="none" strike="noStrike" kern="0" cap="none" spc="0" normalizeH="0" baseline="0" noProof="0" dirty="0" smtClean="0">
                <a:ln>
                  <a:noFill/>
                </a:ln>
                <a:solidFill>
                  <a:srgbClr val="284C6A"/>
                </a:solidFill>
                <a:effectLst/>
                <a:uLnTx/>
                <a:uFillTx/>
                <a:latin typeface="+mn-lt"/>
                <a:ea typeface="+mn-ea"/>
                <a:cs typeface="+mn-cs"/>
              </a:rPr>
              <a:t>     </a:t>
            </a:r>
            <a:r>
              <a:rPr kumimoji="0" lang="en-US" sz="2200" b="0" i="0" u="none" strike="noStrike" kern="0" cap="none" spc="0" normalizeH="0" baseline="0" noProof="0" dirty="0" smtClean="0">
                <a:ln>
                  <a:noFill/>
                </a:ln>
                <a:solidFill>
                  <a:srgbClr val="284C6A"/>
                </a:solidFill>
                <a:effectLst/>
                <a:uLnTx/>
                <a:uFillTx/>
                <a:latin typeface="+mn-lt"/>
                <a:ea typeface="+mn-ea"/>
                <a:cs typeface="+mn-cs"/>
              </a:rPr>
              <a:t>The U.S Department of Agriculture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marL="342900" marR="0" lvl="0" indent="-342900" algn="l" defTabSz="914400" rtl="0" eaLnBrk="1" fontAlgn="base" latinLnBrk="0" hangingPunct="1">
              <a:lnSpc>
                <a:spcPct val="125000"/>
              </a:lnSpc>
              <a:spcBef>
                <a:spcPct val="20000"/>
              </a:spcBef>
              <a:spcAft>
                <a:spcPct val="0"/>
              </a:spcAft>
              <a:buClr>
                <a:schemeClr val="bg2"/>
              </a:buClr>
              <a:buSzTx/>
              <a:buFont typeface="Wingdings 2" pitchFamily="18" charset="2"/>
              <a:buNone/>
              <a:tabLst/>
              <a:defRPr/>
            </a:pPr>
            <a:r>
              <a:rPr kumimoji="0" lang="en-US" sz="2200" b="0" i="0" u="none" strike="noStrike" kern="0" cap="none" spc="0" normalizeH="0" baseline="0" noProof="0" dirty="0" smtClean="0">
                <a:ln>
                  <a:noFill/>
                </a:ln>
                <a:solidFill>
                  <a:srgbClr val="284C6A"/>
                </a:solidFill>
                <a:effectLst/>
                <a:uLnTx/>
                <a:uFillTx/>
                <a:latin typeface="+mn-lt"/>
                <a:ea typeface="+mn-ea"/>
                <a:cs typeface="+mn-cs"/>
              </a:rPr>
              <a:t>        If you wish to file a Civil Rights program complaint of discrimination, complete the </a:t>
            </a:r>
            <a:r>
              <a:rPr kumimoji="0" lang="en-US" sz="2200" b="0" i="0" u="sng" strike="noStrike" kern="0" cap="none" spc="0" normalizeH="0" baseline="0" noProof="0" dirty="0" smtClean="0">
                <a:ln>
                  <a:noFill/>
                </a:ln>
                <a:solidFill>
                  <a:srgbClr val="FF0000"/>
                </a:solidFill>
                <a:effectLst/>
                <a:uLnTx/>
                <a:uFillTx/>
                <a:latin typeface="+mn-lt"/>
                <a:ea typeface="+mn-ea"/>
                <a:cs typeface="+mn-cs"/>
                <a:hlinkClick r:id="rId4" tooltip="Opens in new window."/>
              </a:rPr>
              <a:t>USDA Program Discrimination Complaint Form</a:t>
            </a:r>
            <a:r>
              <a:rPr kumimoji="0" lang="en-US" sz="2200" b="0" i="0" u="none" strike="noStrike" kern="0" cap="none" spc="0" normalizeH="0" baseline="0" noProof="0" dirty="0" smtClean="0">
                <a:ln>
                  <a:noFill/>
                </a:ln>
                <a:solidFill>
                  <a:srgbClr val="284C6A"/>
                </a:solidFill>
                <a:effectLst/>
                <a:uLnTx/>
                <a:uFillTx/>
                <a:latin typeface="+mn-lt"/>
                <a:ea typeface="+mn-ea"/>
                <a:cs typeface="+mn-cs"/>
              </a:rPr>
              <a:t>, found online at </a:t>
            </a:r>
            <a:r>
              <a:rPr kumimoji="0" lang="en-US" sz="2200" b="0" i="0" u="sng" strike="noStrike" kern="0" cap="none" spc="0" normalizeH="0" baseline="0" noProof="0" dirty="0" smtClean="0">
                <a:ln>
                  <a:noFill/>
                </a:ln>
                <a:solidFill>
                  <a:srgbClr val="284C6A"/>
                </a:solidFill>
                <a:effectLst/>
                <a:uLnTx/>
                <a:uFillTx/>
                <a:latin typeface="+mn-lt"/>
                <a:ea typeface="+mn-ea"/>
                <a:cs typeface="+mn-cs"/>
                <a:hlinkClick r:id="rId5" tooltip="Opens in new window."/>
              </a:rPr>
              <a:t>http://www.ascr.usda.gov/complaint_filing_cust.html</a:t>
            </a:r>
            <a:r>
              <a:rPr kumimoji="0" lang="en-US" sz="2200" b="0" i="0" u="none" strike="noStrike" kern="0" cap="none" spc="0" normalizeH="0" baseline="0" noProof="0" dirty="0" smtClean="0">
                <a:ln>
                  <a:noFill/>
                </a:ln>
                <a:solidFill>
                  <a:srgbClr val="284C6A"/>
                </a:solidFill>
                <a:effectLst/>
                <a:uLnTx/>
                <a:uFillTx/>
                <a:latin typeface="+mn-lt"/>
                <a:ea typeface="+mn-ea"/>
                <a:cs typeface="+mn-cs"/>
              </a:rPr>
              <a:t>, or at any USDA office, or call (866) 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 690-7442 or email at </a:t>
            </a:r>
            <a:r>
              <a:rPr kumimoji="0" lang="en-US" sz="2200" b="0" i="0" u="sng" strike="noStrike" kern="0" cap="none" spc="0" normalizeH="0" baseline="0" noProof="0" dirty="0" smtClean="0">
                <a:ln>
                  <a:noFill/>
                </a:ln>
                <a:solidFill>
                  <a:srgbClr val="284C6A"/>
                </a:solidFill>
                <a:effectLst/>
                <a:uLnTx/>
                <a:uFillTx/>
                <a:latin typeface="+mn-lt"/>
                <a:ea typeface="+mn-ea"/>
                <a:cs typeface="+mn-cs"/>
                <a:hlinkClick r:id="rId6"/>
              </a:rPr>
              <a:t>program.intake@usda.gov</a:t>
            </a:r>
            <a:r>
              <a:rPr kumimoji="0" lang="en-US" sz="2200" b="0" i="0" u="none" strike="noStrike" kern="0" cap="none" spc="0" normalizeH="0" baseline="0" noProof="0" dirty="0" smtClean="0">
                <a:ln>
                  <a:noFill/>
                </a:ln>
                <a:solidFill>
                  <a:srgbClr val="284C6A"/>
                </a:solidFill>
                <a:effectLst/>
                <a:uLnTx/>
                <a:uFillTx/>
                <a:latin typeface="+mn-lt"/>
                <a:ea typeface="+mn-ea"/>
                <a:cs typeface="+mn-cs"/>
              </a:rPr>
              <a:t>.</a:t>
            </a:r>
          </a:p>
          <a:p>
            <a:pPr marL="342900" marR="0" lvl="0" indent="-342900" algn="l" defTabSz="914400" rtl="0" eaLnBrk="1" fontAlgn="base" latinLnBrk="0" hangingPunct="1">
              <a:lnSpc>
                <a:spcPct val="125000"/>
              </a:lnSpc>
              <a:spcBef>
                <a:spcPct val="20000"/>
              </a:spcBef>
              <a:spcAft>
                <a:spcPct val="0"/>
              </a:spcAft>
              <a:buClr>
                <a:schemeClr val="bg2"/>
              </a:buClr>
              <a:buSzTx/>
              <a:buFont typeface="Wingdings 2" pitchFamily="18" charset="2"/>
              <a:buNone/>
              <a:tabLst/>
              <a:defRPr/>
            </a:pPr>
            <a:r>
              <a:rPr kumimoji="0" lang="en-US" sz="2200" b="0" i="0" u="none" strike="noStrike" kern="0" cap="none" spc="0" normalizeH="0" baseline="0" noProof="0" dirty="0" smtClean="0">
                <a:ln>
                  <a:noFill/>
                </a:ln>
                <a:solidFill>
                  <a:srgbClr val="284C6A"/>
                </a:solidFill>
                <a:effectLst/>
                <a:uLnTx/>
                <a:uFillTx/>
                <a:latin typeface="+mn-lt"/>
                <a:ea typeface="+mn-ea"/>
                <a:cs typeface="+mn-cs"/>
              </a:rPr>
              <a:t>       Individuals who are deaf, hard of hearing or have speech disabilities may contact USDA through the Federal Relay Service at (800) 877-8339; or (800) 845-6136 (Spanish).  </a:t>
            </a:r>
          </a:p>
          <a:p>
            <a:pPr marL="342900" marR="0" lvl="0" indent="-342900" algn="l" defTabSz="914400" rtl="0" eaLnBrk="1" fontAlgn="base" latinLnBrk="0" hangingPunct="1">
              <a:lnSpc>
                <a:spcPct val="125000"/>
              </a:lnSpc>
              <a:spcBef>
                <a:spcPct val="20000"/>
              </a:spcBef>
              <a:spcAft>
                <a:spcPct val="0"/>
              </a:spcAft>
              <a:buClr>
                <a:schemeClr val="bg2"/>
              </a:buClr>
              <a:buSzTx/>
              <a:buFont typeface="Wingdings 2" pitchFamily="18" charset="2"/>
              <a:buNone/>
              <a:tabLst/>
              <a:defRPr/>
            </a:pPr>
            <a:r>
              <a:rPr kumimoji="0" lang="en-US" sz="2200" b="0" i="0" u="none" strike="noStrike" kern="0" cap="none" spc="0" normalizeH="0" baseline="0" noProof="0" dirty="0" smtClean="0">
                <a:ln>
                  <a:noFill/>
                </a:ln>
                <a:solidFill>
                  <a:srgbClr val="284C6A"/>
                </a:solidFill>
                <a:effectLst/>
                <a:uLnTx/>
                <a:uFillTx/>
                <a:latin typeface="+mn-lt"/>
                <a:ea typeface="+mn-ea"/>
                <a:cs typeface="+mn-cs"/>
              </a:rPr>
              <a:t>       USDA is an equal opportunity provider and employer.</a:t>
            </a:r>
          </a:p>
          <a:p>
            <a:pPr marL="342900" marR="0" lvl="0" indent="-342900" algn="l" defTabSz="914400" rtl="0" eaLnBrk="1" fontAlgn="base" latinLnBrk="0" hangingPunct="1">
              <a:lnSpc>
                <a:spcPct val="125000"/>
              </a:lnSpc>
              <a:spcBef>
                <a:spcPct val="20000"/>
              </a:spcBef>
              <a:spcAft>
                <a:spcPct val="0"/>
              </a:spcAft>
              <a:buClr>
                <a:schemeClr val="bg2"/>
              </a:buClr>
              <a:buSzTx/>
              <a:buFontTx/>
              <a:buNone/>
              <a:tabLst/>
              <a:defRPr/>
            </a:pPr>
            <a:endParaRPr kumimoji="0" lang="en-US" sz="3200" b="0" i="0" u="none" strike="noStrike" kern="0" cap="none" spc="0" normalizeH="0" baseline="0" noProof="0" dirty="0" smtClean="0">
              <a:ln>
                <a:noFill/>
              </a:ln>
              <a:solidFill>
                <a:srgbClr val="284C6A"/>
              </a:solidFill>
              <a:effectLst/>
              <a:uLnTx/>
              <a:uFillTx/>
              <a:latin typeface="+mn-lt"/>
              <a:ea typeface="+mn-ea"/>
              <a:cs typeface="+mn-cs"/>
            </a:endParaRPr>
          </a:p>
          <a:p>
            <a:pPr marL="342900" marR="0" lvl="0" indent="-342900" algn="l" defTabSz="914400" rtl="0" eaLnBrk="1" fontAlgn="base" latinLnBrk="0" hangingPunct="1">
              <a:lnSpc>
                <a:spcPct val="125000"/>
              </a:lnSpc>
              <a:spcBef>
                <a:spcPct val="20000"/>
              </a:spcBef>
              <a:spcAft>
                <a:spcPct val="0"/>
              </a:spcAft>
              <a:buClr>
                <a:schemeClr val="bg2"/>
              </a:buClr>
              <a:buSzTx/>
              <a:buFontTx/>
              <a:buChar char="•"/>
              <a:tabLst/>
              <a:defRPr/>
            </a:pPr>
            <a:endParaRPr kumimoji="0" lang="en-US" sz="3200" b="0" i="0" u="none" strike="noStrike" kern="0" cap="none" spc="0" normalizeH="0" baseline="0" noProof="0" dirty="0">
              <a:ln>
                <a:noFill/>
              </a:ln>
              <a:solidFill>
                <a:srgbClr val="284C6A"/>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19200" y="1524006"/>
          <a:ext cx="6857999" cy="4267198"/>
        </p:xfrm>
        <a:graphic>
          <a:graphicData uri="http://schemas.openxmlformats.org/drawingml/2006/table">
            <a:tbl>
              <a:tblPr/>
              <a:tblGrid>
                <a:gridCol w="1963794"/>
                <a:gridCol w="4894205"/>
              </a:tblGrid>
              <a:tr h="328246">
                <a:tc>
                  <a:txBody>
                    <a:bodyPr/>
                    <a:lstStyle/>
                    <a:p>
                      <a:pPr marL="0" marR="0" algn="ctr">
                        <a:spcBef>
                          <a:spcPts val="0"/>
                        </a:spcBef>
                        <a:spcAft>
                          <a:spcPts val="0"/>
                        </a:spcAft>
                      </a:pPr>
                      <a:r>
                        <a:rPr lang="en-US" sz="2000" b="1" dirty="0">
                          <a:latin typeface="Calibri"/>
                          <a:ea typeface="Times New Roman"/>
                          <a:cs typeface="Arial"/>
                        </a:rPr>
                        <a:t>Claiming Month</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lgn="ctr">
                        <a:spcBef>
                          <a:spcPts val="0"/>
                        </a:spcBef>
                        <a:spcAft>
                          <a:spcPts val="0"/>
                        </a:spcAft>
                      </a:pPr>
                      <a:r>
                        <a:rPr lang="en-US" sz="2000" b="1" dirty="0">
                          <a:latin typeface="Calibri"/>
                          <a:ea typeface="Times New Roman"/>
                          <a:cs typeface="Arial"/>
                        </a:rPr>
                        <a:t>Last Day for Online Submission</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328246">
                <a:tc>
                  <a:txBody>
                    <a:bodyPr/>
                    <a:lstStyle/>
                    <a:p>
                      <a:pPr marL="0" marR="0" algn="ctr">
                        <a:spcBef>
                          <a:spcPts val="0"/>
                        </a:spcBef>
                        <a:spcAft>
                          <a:spcPts val="0"/>
                        </a:spcAft>
                      </a:pPr>
                      <a:r>
                        <a:rPr lang="en-US" sz="2000">
                          <a:latin typeface="Calibri"/>
                          <a:ea typeface="Times New Roman"/>
                          <a:cs typeface="Arial"/>
                        </a:rPr>
                        <a:t>January</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2000" dirty="0">
                          <a:latin typeface="Calibri"/>
                          <a:ea typeface="Times New Roman"/>
                          <a:cs typeface="Arial"/>
                        </a:rPr>
                        <a:t>April 1 (March 31 on leap years)</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8246">
                <a:tc>
                  <a:txBody>
                    <a:bodyPr/>
                    <a:lstStyle/>
                    <a:p>
                      <a:pPr marL="0" marR="0" algn="ctr">
                        <a:spcBef>
                          <a:spcPts val="0"/>
                        </a:spcBef>
                        <a:spcAft>
                          <a:spcPts val="0"/>
                        </a:spcAft>
                      </a:pPr>
                      <a:r>
                        <a:rPr lang="en-US" sz="2000" dirty="0">
                          <a:latin typeface="Calibri"/>
                          <a:ea typeface="Times New Roman"/>
                          <a:cs typeface="Arial"/>
                        </a:rPr>
                        <a:t>February</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Calibri"/>
                          <a:ea typeface="Times New Roman"/>
                          <a:cs typeface="Arial"/>
                        </a:rPr>
                        <a:t>April 29</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46">
                <a:tc>
                  <a:txBody>
                    <a:bodyPr/>
                    <a:lstStyle/>
                    <a:p>
                      <a:pPr marL="0" marR="0" algn="ctr">
                        <a:spcBef>
                          <a:spcPts val="0"/>
                        </a:spcBef>
                        <a:spcAft>
                          <a:spcPts val="0"/>
                        </a:spcAft>
                      </a:pPr>
                      <a:r>
                        <a:rPr lang="en-US" sz="2000">
                          <a:latin typeface="Calibri"/>
                          <a:ea typeface="Times New Roman"/>
                          <a:cs typeface="Arial"/>
                        </a:rPr>
                        <a:t>March</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2000" dirty="0">
                          <a:latin typeface="Calibri"/>
                          <a:ea typeface="Times New Roman"/>
                          <a:cs typeface="Arial"/>
                        </a:rPr>
                        <a:t>May 30</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8246">
                <a:tc>
                  <a:txBody>
                    <a:bodyPr/>
                    <a:lstStyle/>
                    <a:p>
                      <a:pPr marL="0" marR="0" algn="ctr">
                        <a:spcBef>
                          <a:spcPts val="0"/>
                        </a:spcBef>
                        <a:spcAft>
                          <a:spcPts val="0"/>
                        </a:spcAft>
                      </a:pPr>
                      <a:r>
                        <a:rPr lang="en-US" sz="2000">
                          <a:latin typeface="Calibri"/>
                          <a:ea typeface="Times New Roman"/>
                          <a:cs typeface="Arial"/>
                        </a:rPr>
                        <a:t>April</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Calibri"/>
                          <a:ea typeface="Times New Roman"/>
                          <a:cs typeface="Arial"/>
                        </a:rPr>
                        <a:t>June 29</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46">
                <a:tc>
                  <a:txBody>
                    <a:bodyPr/>
                    <a:lstStyle/>
                    <a:p>
                      <a:pPr marL="0" marR="0" algn="ctr">
                        <a:spcBef>
                          <a:spcPts val="0"/>
                        </a:spcBef>
                        <a:spcAft>
                          <a:spcPts val="0"/>
                        </a:spcAft>
                      </a:pPr>
                      <a:r>
                        <a:rPr lang="en-US" sz="2000">
                          <a:latin typeface="Calibri"/>
                          <a:ea typeface="Times New Roman"/>
                          <a:cs typeface="Arial"/>
                        </a:rPr>
                        <a:t>May</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2000" dirty="0">
                          <a:latin typeface="Calibri"/>
                          <a:ea typeface="Times New Roman"/>
                          <a:cs typeface="Arial"/>
                        </a:rPr>
                        <a:t>July 30</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8246">
                <a:tc>
                  <a:txBody>
                    <a:bodyPr/>
                    <a:lstStyle/>
                    <a:p>
                      <a:pPr marL="0" marR="0" algn="ctr">
                        <a:spcBef>
                          <a:spcPts val="0"/>
                        </a:spcBef>
                        <a:spcAft>
                          <a:spcPts val="0"/>
                        </a:spcAft>
                      </a:pPr>
                      <a:r>
                        <a:rPr lang="en-US" sz="2000">
                          <a:latin typeface="Calibri"/>
                          <a:ea typeface="Times New Roman"/>
                          <a:cs typeface="Arial"/>
                        </a:rPr>
                        <a:t>June</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Calibri"/>
                          <a:ea typeface="Times New Roman"/>
                          <a:cs typeface="Arial"/>
                        </a:rPr>
                        <a:t>August 29</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46">
                <a:tc>
                  <a:txBody>
                    <a:bodyPr/>
                    <a:lstStyle/>
                    <a:p>
                      <a:pPr marL="0" marR="0" algn="ctr">
                        <a:spcBef>
                          <a:spcPts val="0"/>
                        </a:spcBef>
                        <a:spcAft>
                          <a:spcPts val="0"/>
                        </a:spcAft>
                      </a:pPr>
                      <a:r>
                        <a:rPr lang="en-US" sz="2000">
                          <a:latin typeface="Calibri"/>
                          <a:ea typeface="Times New Roman"/>
                          <a:cs typeface="Arial"/>
                        </a:rPr>
                        <a:t>July</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2000" dirty="0">
                          <a:latin typeface="Calibri"/>
                          <a:ea typeface="Times New Roman"/>
                          <a:cs typeface="Arial"/>
                        </a:rPr>
                        <a:t>September 29</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8246">
                <a:tc>
                  <a:txBody>
                    <a:bodyPr/>
                    <a:lstStyle/>
                    <a:p>
                      <a:pPr marL="0" marR="0" algn="ctr">
                        <a:spcBef>
                          <a:spcPts val="0"/>
                        </a:spcBef>
                        <a:spcAft>
                          <a:spcPts val="0"/>
                        </a:spcAft>
                      </a:pPr>
                      <a:r>
                        <a:rPr lang="en-US" sz="2000">
                          <a:latin typeface="Calibri"/>
                          <a:ea typeface="Times New Roman"/>
                          <a:cs typeface="Arial"/>
                        </a:rPr>
                        <a:t>August</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Calibri"/>
                          <a:ea typeface="Times New Roman"/>
                          <a:cs typeface="Arial"/>
                        </a:rPr>
                        <a:t>October 30</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46">
                <a:tc>
                  <a:txBody>
                    <a:bodyPr/>
                    <a:lstStyle/>
                    <a:p>
                      <a:pPr marL="0" marR="0" algn="ctr">
                        <a:spcBef>
                          <a:spcPts val="0"/>
                        </a:spcBef>
                        <a:spcAft>
                          <a:spcPts val="0"/>
                        </a:spcAft>
                      </a:pPr>
                      <a:r>
                        <a:rPr lang="en-US" sz="2000">
                          <a:latin typeface="Calibri"/>
                          <a:ea typeface="Times New Roman"/>
                          <a:cs typeface="Arial"/>
                        </a:rPr>
                        <a:t>September</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2000" dirty="0">
                          <a:latin typeface="Calibri"/>
                          <a:ea typeface="Times New Roman"/>
                          <a:cs typeface="Arial"/>
                        </a:rPr>
                        <a:t>November 29</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8246">
                <a:tc>
                  <a:txBody>
                    <a:bodyPr/>
                    <a:lstStyle/>
                    <a:p>
                      <a:pPr marL="0" marR="0" algn="ctr">
                        <a:spcBef>
                          <a:spcPts val="0"/>
                        </a:spcBef>
                        <a:spcAft>
                          <a:spcPts val="0"/>
                        </a:spcAft>
                      </a:pPr>
                      <a:r>
                        <a:rPr lang="en-US" sz="2000">
                          <a:latin typeface="Calibri"/>
                          <a:ea typeface="Times New Roman"/>
                          <a:cs typeface="Arial"/>
                        </a:rPr>
                        <a:t>October</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Calibri"/>
                          <a:ea typeface="Times New Roman"/>
                          <a:cs typeface="Arial"/>
                        </a:rPr>
                        <a:t>December 30</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46">
                <a:tc>
                  <a:txBody>
                    <a:bodyPr/>
                    <a:lstStyle/>
                    <a:p>
                      <a:pPr marL="0" marR="0" algn="ctr">
                        <a:spcBef>
                          <a:spcPts val="0"/>
                        </a:spcBef>
                        <a:spcAft>
                          <a:spcPts val="0"/>
                        </a:spcAft>
                      </a:pPr>
                      <a:r>
                        <a:rPr lang="en-US" sz="2000">
                          <a:latin typeface="Calibri"/>
                          <a:ea typeface="Times New Roman"/>
                          <a:cs typeface="Arial"/>
                        </a:rPr>
                        <a:t>November</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2000" dirty="0">
                          <a:latin typeface="Calibri"/>
                          <a:ea typeface="Times New Roman"/>
                          <a:cs typeface="Arial"/>
                        </a:rPr>
                        <a:t>January 29</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8246">
                <a:tc>
                  <a:txBody>
                    <a:bodyPr/>
                    <a:lstStyle/>
                    <a:p>
                      <a:pPr marL="0" marR="0" algn="ctr">
                        <a:spcBef>
                          <a:spcPts val="0"/>
                        </a:spcBef>
                        <a:spcAft>
                          <a:spcPts val="0"/>
                        </a:spcAft>
                      </a:pPr>
                      <a:r>
                        <a:rPr lang="en-US" sz="2000">
                          <a:latin typeface="Calibri"/>
                          <a:ea typeface="Times New Roman"/>
                          <a:cs typeface="Arial"/>
                        </a:rPr>
                        <a:t>December</a:t>
                      </a:r>
                      <a:endParaRPr lang="en-US" sz="200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Calibri"/>
                          <a:ea typeface="Times New Roman"/>
                          <a:cs typeface="Arial"/>
                        </a:rPr>
                        <a:t>March 1 (February 29 on leap years)</a:t>
                      </a:r>
                      <a:endParaRPr lang="en-US" sz="2000" dirty="0">
                        <a:latin typeface="NewCenturySchlbk"/>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itle 1"/>
          <p:cNvSpPr txBox="1">
            <a:spLocks/>
          </p:cNvSpPr>
          <p:nvPr/>
        </p:nvSpPr>
        <p:spPr>
          <a:xfrm>
            <a:off x="457200" y="685800"/>
            <a:ext cx="8077200" cy="914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284C6A"/>
                </a:solidFill>
                <a:effectLst/>
                <a:uLnTx/>
                <a:uFillTx/>
                <a:latin typeface="+mj-lt"/>
                <a:ea typeface="+mj-ea"/>
                <a:cs typeface="+mj-cs"/>
              </a:rPr>
              <a:t>Claim Deadline Dates</a:t>
            </a:r>
            <a:endParaRPr kumimoji="0" lang="en-US" sz="4400" b="0" i="0" u="none" strike="noStrike" kern="0" cap="none" spc="0" normalizeH="0" baseline="0" noProof="0" dirty="0">
              <a:ln>
                <a:noFill/>
              </a:ln>
              <a:solidFill>
                <a:srgbClr val="284C6A"/>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838200"/>
            <a:ext cx="5867400" cy="914400"/>
          </a:xfrm>
        </p:spPr>
        <p:txBody>
          <a:bodyPr/>
          <a:lstStyle/>
          <a:p>
            <a:pPr eaLnBrk="1" hangingPunct="1"/>
            <a:r>
              <a:rPr lang="en-US" dirty="0" smtClean="0"/>
              <a:t>On-Line Claiming</a:t>
            </a:r>
          </a:p>
        </p:txBody>
      </p:sp>
      <p:sp>
        <p:nvSpPr>
          <p:cNvPr id="21507" name="Rectangle 3"/>
          <p:cNvSpPr>
            <a:spLocks noGrp="1" noChangeArrowheads="1"/>
          </p:cNvSpPr>
          <p:nvPr>
            <p:ph idx="1"/>
          </p:nvPr>
        </p:nvSpPr>
        <p:spPr>
          <a:xfrm>
            <a:off x="457200" y="1905000"/>
            <a:ext cx="5562600" cy="4495800"/>
          </a:xfrm>
        </p:spPr>
        <p:txBody>
          <a:bodyPr/>
          <a:lstStyle/>
          <a:p>
            <a:pPr eaLnBrk="1" hangingPunct="1"/>
            <a:r>
              <a:rPr lang="en-US" dirty="0" smtClean="0"/>
              <a:t>Required</a:t>
            </a:r>
          </a:p>
          <a:p>
            <a:pPr eaLnBrk="1" hangingPunct="1"/>
            <a:endParaRPr lang="en-US" dirty="0" smtClean="0"/>
          </a:p>
          <a:p>
            <a:pPr eaLnBrk="1" hangingPunct="1"/>
            <a:r>
              <a:rPr lang="en-US" dirty="0" smtClean="0"/>
              <a:t>Maintain confirmation page from the internet claim site</a:t>
            </a:r>
          </a:p>
        </p:txBody>
      </p:sp>
      <p:pic>
        <p:nvPicPr>
          <p:cNvPr id="3074" name="Picture 2" descr="C:\Users\heideje\AppData\Local\Microsoft\Windows\Temporary Internet Files\Content.IE5\SWYVGZAG\MC900356521[1].wmf"/>
          <p:cNvPicPr>
            <a:picLocks noChangeAspect="1" noChangeArrowheads="1"/>
          </p:cNvPicPr>
          <p:nvPr/>
        </p:nvPicPr>
        <p:blipFill>
          <a:blip r:embed="rId3" cstate="print"/>
          <a:srcRect/>
          <a:stretch>
            <a:fillRect/>
          </a:stretch>
        </p:blipFill>
        <p:spPr bwMode="auto">
          <a:xfrm>
            <a:off x="6477000" y="2514600"/>
            <a:ext cx="2087562" cy="23041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Confirmation Page</a:t>
            </a:r>
            <a:endParaRPr lang="en-US" dirty="0"/>
          </a:p>
        </p:txBody>
      </p:sp>
      <p:pic>
        <p:nvPicPr>
          <p:cNvPr id="4" name="Content Placeholder 3"/>
          <p:cNvPicPr>
            <a:picLocks noGrp="1" noChangeAspect="1"/>
          </p:cNvPicPr>
          <p:nvPr>
            <p:ph idx="1"/>
          </p:nvPr>
        </p:nvPicPr>
        <p:blipFill>
          <a:blip r:embed="rId2" cstate="print"/>
          <a:srcRect l="14100" t="30211" r="59408" b="19087"/>
          <a:stretch>
            <a:fillRect/>
          </a:stretch>
        </p:blipFill>
        <p:spPr bwMode="auto">
          <a:xfrm>
            <a:off x="457200" y="1645920"/>
            <a:ext cx="7900259" cy="521208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5895" t="16916" r="25104" b="14347"/>
          <a:stretch>
            <a:fillRect/>
          </a:stretch>
        </p:blipFill>
        <p:spPr bwMode="auto">
          <a:xfrm>
            <a:off x="0" y="0"/>
            <a:ext cx="9144000" cy="6766560"/>
          </a:xfrm>
          <a:prstGeom prst="rect">
            <a:avLst/>
          </a:prstGeom>
          <a:noFill/>
          <a:ln w="9525">
            <a:noFill/>
            <a:miter lim="800000"/>
            <a:headEnd/>
            <a:tailEnd/>
          </a:ln>
        </p:spPr>
      </p:pic>
      <p:sp>
        <p:nvSpPr>
          <p:cNvPr id="5" name="Rectangle 7"/>
          <p:cNvSpPr>
            <a:spLocks noChangeArrowheads="1"/>
          </p:cNvSpPr>
          <p:nvPr/>
        </p:nvSpPr>
        <p:spPr bwMode="auto">
          <a:xfrm>
            <a:off x="533400" y="3429000"/>
            <a:ext cx="8001000" cy="457200"/>
          </a:xfrm>
          <a:prstGeom prst="rect">
            <a:avLst/>
          </a:prstGeom>
          <a:noFill/>
          <a:ln w="38100">
            <a:solidFill>
              <a:srgbClr val="FF0000"/>
            </a:solidFill>
            <a:miter lim="800000"/>
            <a:headEnd/>
            <a:tailEnd/>
          </a:ln>
        </p:spPr>
        <p:txBody>
          <a:bodyPr wrap="none" anchor="ctr"/>
          <a:lstStyle/>
          <a:p>
            <a:endParaRPr lang="en-US"/>
          </a:p>
        </p:txBody>
      </p:sp>
      <p:sp>
        <p:nvSpPr>
          <p:cNvPr id="6" name="Rectangle 11"/>
          <p:cNvSpPr>
            <a:spLocks noChangeArrowheads="1"/>
          </p:cNvSpPr>
          <p:nvPr/>
        </p:nvSpPr>
        <p:spPr bwMode="auto">
          <a:xfrm>
            <a:off x="533400" y="4876800"/>
            <a:ext cx="8077200" cy="381000"/>
          </a:xfrm>
          <a:prstGeom prst="rect">
            <a:avLst/>
          </a:prstGeom>
          <a:noFill/>
          <a:ln w="38100">
            <a:solidFill>
              <a:srgbClr val="7030A0"/>
            </a:solidFill>
            <a:miter lim="800000"/>
            <a:headEnd/>
            <a:tailEnd/>
          </a:ln>
        </p:spPr>
        <p:txBody>
          <a:bodyPr wrap="none" anchor="ctr"/>
          <a:lstStyle/>
          <a:p>
            <a:endParaRPr lang="en-US"/>
          </a:p>
        </p:txBody>
      </p:sp>
      <p:sp>
        <p:nvSpPr>
          <p:cNvPr id="7" name="Rectangle 10"/>
          <p:cNvSpPr>
            <a:spLocks noChangeArrowheads="1"/>
          </p:cNvSpPr>
          <p:nvPr/>
        </p:nvSpPr>
        <p:spPr bwMode="auto">
          <a:xfrm>
            <a:off x="533400" y="5257800"/>
            <a:ext cx="8077200" cy="304800"/>
          </a:xfrm>
          <a:prstGeom prst="rect">
            <a:avLst/>
          </a:prstGeom>
          <a:noFill/>
          <a:ln w="38100">
            <a:solidFill>
              <a:srgbClr val="00B050"/>
            </a:solidFill>
            <a:miter lim="800000"/>
            <a:headEnd/>
            <a:tailEnd/>
          </a:ln>
        </p:spPr>
        <p:txBody>
          <a:bodyPr wrap="none" anchor="ctr"/>
          <a:lstStyle/>
          <a:p>
            <a:endParaRPr lang="en-US"/>
          </a:p>
        </p:txBody>
      </p:sp>
      <p:sp>
        <p:nvSpPr>
          <p:cNvPr id="8" name="Rectangle 7"/>
          <p:cNvSpPr>
            <a:spLocks noChangeArrowheads="1"/>
          </p:cNvSpPr>
          <p:nvPr/>
        </p:nvSpPr>
        <p:spPr bwMode="auto">
          <a:xfrm>
            <a:off x="533400" y="5638800"/>
            <a:ext cx="8077200" cy="685800"/>
          </a:xfrm>
          <a:prstGeom prst="rect">
            <a:avLst/>
          </a:prstGeom>
          <a:noFill/>
          <a:ln w="38100">
            <a:solidFill>
              <a:srgbClr val="00B0F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457200"/>
            <a:ext cx="5791200" cy="914400"/>
          </a:xfrm>
        </p:spPr>
        <p:txBody>
          <a:bodyPr/>
          <a:lstStyle/>
          <a:p>
            <a:pPr eaLnBrk="1" hangingPunct="1"/>
            <a:r>
              <a:rPr lang="en-US" dirty="0" smtClean="0"/>
              <a:t>Claim Due Date</a:t>
            </a:r>
          </a:p>
        </p:txBody>
      </p:sp>
      <p:sp>
        <p:nvSpPr>
          <p:cNvPr id="8195" name="Rectangle 3"/>
          <p:cNvSpPr>
            <a:spLocks noGrp="1" noChangeArrowheads="1"/>
          </p:cNvSpPr>
          <p:nvPr>
            <p:ph idx="1"/>
          </p:nvPr>
        </p:nvSpPr>
        <p:spPr>
          <a:xfrm>
            <a:off x="914400" y="1371600"/>
            <a:ext cx="7772400" cy="4459288"/>
          </a:xfrm>
        </p:spPr>
        <p:txBody>
          <a:bodyPr/>
          <a:lstStyle/>
          <a:p>
            <a:pPr eaLnBrk="1" hangingPunct="1"/>
            <a:endParaRPr lang="en-US" dirty="0" smtClean="0"/>
          </a:p>
          <a:p>
            <a:pPr eaLnBrk="1" hangingPunct="1"/>
            <a:r>
              <a:rPr lang="en-US" dirty="0" smtClean="0"/>
              <a:t>Claim submission deadline of 60 days after the end of the claim month</a:t>
            </a:r>
          </a:p>
        </p:txBody>
      </p:sp>
      <p:pic>
        <p:nvPicPr>
          <p:cNvPr id="1026" name="Picture 2" descr="C:\Users\heideje\AppData\Local\Microsoft\Windows\Temporary Internet Files\Content.IE5\SWYVGZAG\MC900335232[1].wmf"/>
          <p:cNvPicPr>
            <a:picLocks noChangeAspect="1" noChangeArrowheads="1"/>
          </p:cNvPicPr>
          <p:nvPr/>
        </p:nvPicPr>
        <p:blipFill>
          <a:blip r:embed="rId3" cstate="print"/>
          <a:srcRect/>
          <a:stretch>
            <a:fillRect/>
          </a:stretch>
        </p:blipFill>
        <p:spPr bwMode="auto">
          <a:xfrm>
            <a:off x="3071864" y="3581400"/>
            <a:ext cx="3209873" cy="305063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5895" t="16916" r="25104" b="35092"/>
          <a:stretch>
            <a:fillRect/>
          </a:stretch>
        </p:blipFill>
        <p:spPr bwMode="auto">
          <a:xfrm>
            <a:off x="0" y="1447800"/>
            <a:ext cx="9144000" cy="4937760"/>
          </a:xfrm>
          <a:prstGeom prst="rect">
            <a:avLst/>
          </a:prstGeom>
          <a:noFill/>
          <a:ln w="9525">
            <a:noFill/>
            <a:miter lim="800000"/>
            <a:headEnd/>
            <a:tailEnd/>
          </a:ln>
        </p:spPr>
      </p:pic>
      <p:sp>
        <p:nvSpPr>
          <p:cNvPr id="5" name="Rectangle 7"/>
          <p:cNvSpPr>
            <a:spLocks noChangeArrowheads="1"/>
          </p:cNvSpPr>
          <p:nvPr/>
        </p:nvSpPr>
        <p:spPr bwMode="auto">
          <a:xfrm>
            <a:off x="457200" y="5029200"/>
            <a:ext cx="8077200" cy="457200"/>
          </a:xfrm>
          <a:prstGeom prst="rect">
            <a:avLst/>
          </a:prstGeom>
          <a:noFill/>
          <a:ln w="38100">
            <a:solidFill>
              <a:srgbClr val="FF0000"/>
            </a:solidFill>
            <a:miter lim="800000"/>
            <a:headEnd/>
            <a:tailEnd/>
          </a:ln>
        </p:spPr>
        <p:txBody>
          <a:bodyPr wrap="none" anchor="ctr"/>
          <a:lstStyle/>
          <a:p>
            <a:endParaRPr lang="en-US"/>
          </a:p>
        </p:txBody>
      </p:sp>
      <p:sp>
        <p:nvSpPr>
          <p:cNvPr id="10" name="TextBox 9"/>
          <p:cNvSpPr txBox="1"/>
          <p:nvPr/>
        </p:nvSpPr>
        <p:spPr>
          <a:xfrm>
            <a:off x="2514600" y="4724400"/>
            <a:ext cx="4038600" cy="369332"/>
          </a:xfrm>
          <a:prstGeom prst="rect">
            <a:avLst/>
          </a:prstGeom>
          <a:solidFill>
            <a:srgbClr val="FFFF66">
              <a:alpha val="0"/>
            </a:srgbClr>
          </a:solidFill>
          <a:effectLst>
            <a:glow rad="228600">
              <a:schemeClr val="accent1">
                <a:satMod val="175000"/>
                <a:alpha val="40000"/>
              </a:schemeClr>
            </a:glow>
          </a:effectLst>
        </p:spPr>
        <p:txBody>
          <a:bodyPr wrap="square" rtlCol="0">
            <a:spAutoFit/>
          </a:bodyPr>
          <a:lstStyle/>
          <a:p>
            <a:endParaRPr lang="en-US" dirty="0"/>
          </a:p>
        </p:txBody>
      </p:sp>
      <p:sp>
        <p:nvSpPr>
          <p:cNvPr id="9" name="TextBox 8"/>
          <p:cNvSpPr txBox="1"/>
          <p:nvPr/>
        </p:nvSpPr>
        <p:spPr>
          <a:xfrm>
            <a:off x="533400" y="609600"/>
            <a:ext cx="5609869" cy="769441"/>
          </a:xfrm>
          <a:prstGeom prst="rect">
            <a:avLst/>
          </a:prstGeom>
          <a:noFill/>
        </p:spPr>
        <p:txBody>
          <a:bodyPr wrap="none" rtlCol="0">
            <a:spAutoFit/>
          </a:bodyPr>
          <a:lstStyle/>
          <a:p>
            <a:r>
              <a:rPr lang="en-US" sz="4400" dirty="0" smtClean="0">
                <a:solidFill>
                  <a:srgbClr val="FF0000"/>
                </a:solidFill>
              </a:rPr>
              <a:t>ENROLLMENT DATA</a:t>
            </a:r>
            <a:endParaRPr lang="en-US" sz="4400" dirty="0">
              <a:solidFill>
                <a:srgbClr val="FF0000"/>
              </a:solidFill>
            </a:endParaRPr>
          </a:p>
        </p:txBody>
      </p:sp>
      <p:sp>
        <p:nvSpPr>
          <p:cNvPr id="11" name="Text Box 13"/>
          <p:cNvSpPr txBox="1">
            <a:spLocks noChangeArrowheads="1"/>
          </p:cNvSpPr>
          <p:nvPr/>
        </p:nvSpPr>
        <p:spPr bwMode="auto">
          <a:xfrm>
            <a:off x="2514600" y="4724400"/>
            <a:ext cx="4038600" cy="274638"/>
          </a:xfrm>
          <a:prstGeom prst="rect">
            <a:avLst/>
          </a:prstGeom>
          <a:solidFill>
            <a:srgbClr val="FFFF66"/>
          </a:solidFill>
          <a:ln w="9525">
            <a:noFill/>
            <a:miter lim="800000"/>
            <a:headEnd/>
            <a:tailEnd/>
          </a:ln>
        </p:spPr>
        <p:txBody>
          <a:bodyPr>
            <a:spAutoFit/>
          </a:bodyPr>
          <a:lstStyle/>
          <a:p>
            <a:pPr algn="ctr" eaLnBrk="0" hangingPunct="0">
              <a:spcBef>
                <a:spcPct val="50000"/>
              </a:spcBef>
            </a:pPr>
            <a:r>
              <a:rPr lang="en-US" sz="1200" dirty="0">
                <a:latin typeface="Tahoma" charset="0"/>
              </a:rPr>
              <a:t>I. Child and Adult Care Food Program Enrollment Data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1+#ppt_w/2"/>
                                          </p:val>
                                        </p:tav>
                                        <p:tav tm="100000">
                                          <p:val>
                                            <p:strVal val="#ppt_x"/>
                                          </p:val>
                                        </p:tav>
                                      </p:tavLst>
                                    </p:anim>
                                    <p:anim calcmode="lin" valueType="num">
                                      <p:cBhvr additive="base">
                                        <p:cTn id="1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t="19444" r="35304" b="11111"/>
          <a:stretch>
            <a:fillRect/>
          </a:stretch>
        </p:blipFill>
        <p:spPr bwMode="auto">
          <a:xfrm>
            <a:off x="381000" y="115888"/>
            <a:ext cx="8153400" cy="6575425"/>
          </a:xfrm>
          <a:prstGeom prst="rect">
            <a:avLst/>
          </a:prstGeom>
          <a:noFill/>
          <a:ln w="9525">
            <a:noFill/>
            <a:miter lim="800000"/>
            <a:headEnd/>
            <a:tailEnd/>
          </a:ln>
        </p:spPr>
      </p:pic>
      <p:sp>
        <p:nvSpPr>
          <p:cNvPr id="10243" name="Oval 3"/>
          <p:cNvSpPr>
            <a:spLocks noChangeArrowheads="1"/>
          </p:cNvSpPr>
          <p:nvPr/>
        </p:nvSpPr>
        <p:spPr bwMode="auto">
          <a:xfrm>
            <a:off x="5715000" y="6172200"/>
            <a:ext cx="1219200" cy="457200"/>
          </a:xfrm>
          <a:prstGeom prst="ellipse">
            <a:avLst/>
          </a:prstGeom>
          <a:noFill/>
          <a:ln w="38100" cap="sq">
            <a:solidFill>
              <a:srgbClr val="FF0000"/>
            </a:solidFill>
            <a:round/>
            <a:headEnd/>
            <a:tailEn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02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theme/theme1.xml><?xml version="1.0" encoding="utf-8"?>
<a:theme xmlns:a="http://schemas.openxmlformats.org/drawingml/2006/main" name="Training seminar presentation">
  <a:themeElements>
    <a:clrScheme name="Training seminar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 seminar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seminar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 seminar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 seminar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 seminar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 seminar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 seminar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 seminar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2698</TotalTime>
  <Words>1397</Words>
  <Application>Microsoft Office PowerPoint</Application>
  <PresentationFormat>On-screen Show (4:3)</PresentationFormat>
  <Paragraphs>207</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Training seminar presentation</vt:lpstr>
      <vt:lpstr>Compiling CACFP Claims</vt:lpstr>
      <vt:lpstr>Claim Documentation</vt:lpstr>
      <vt:lpstr>Slide 3</vt:lpstr>
      <vt:lpstr>On-Line Claiming</vt:lpstr>
      <vt:lpstr>Online Confirmation Page</vt:lpstr>
      <vt:lpstr>Slide 6</vt:lpstr>
      <vt:lpstr>Claim Due Date</vt:lpstr>
      <vt:lpstr>Slide 8</vt:lpstr>
      <vt:lpstr>Slide 9</vt:lpstr>
      <vt:lpstr>Slide 10</vt:lpstr>
      <vt:lpstr>For-Profit Centers </vt:lpstr>
      <vt:lpstr>Participation Data</vt:lpstr>
      <vt:lpstr>Average Daily Attendance</vt:lpstr>
      <vt:lpstr>Participation Data</vt:lpstr>
      <vt:lpstr>Number of Meals Served to Children</vt:lpstr>
      <vt:lpstr>Slide 16</vt:lpstr>
      <vt:lpstr>Claiming Meals for Reimbursement</vt:lpstr>
      <vt:lpstr>Number of Meals Served to Children</vt:lpstr>
      <vt:lpstr>Site Participation Data for  Sponsoring Organizations</vt:lpstr>
      <vt:lpstr>Participation Data:  Sponsoring Organizations</vt:lpstr>
      <vt:lpstr>Slide 21</vt:lpstr>
    </vt:vector>
  </TitlesOfParts>
  <Company>Department of Public Instruction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Presentation</dc:title>
  <dc:creator>New User</dc:creator>
  <cp:lastModifiedBy>Department of Public Instruction</cp:lastModifiedBy>
  <cp:revision>60</cp:revision>
  <cp:lastPrinted>1601-01-01T00:00:00Z</cp:lastPrinted>
  <dcterms:created xsi:type="dcterms:W3CDTF">2008-04-04T19:03:18Z</dcterms:created>
  <dcterms:modified xsi:type="dcterms:W3CDTF">2015-03-19T18:32:03Z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