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32" autoAdjust="0"/>
  </p:normalViewPr>
  <p:slideViewPr>
    <p:cSldViewPr>
      <p:cViewPr varScale="1">
        <p:scale>
          <a:sx n="87" d="100"/>
          <a:sy n="87" d="100"/>
        </p:scale>
        <p:origin x="6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FE045-09B4-4625-99FD-D669F8A7E498}" type="datetimeFigureOut">
              <a:rPr lang="en-US" smtClean="0"/>
              <a:pPr/>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3DE4E-473E-4CE9-84E8-75E84C46AB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BEE63-02D2-492A-B509-FE705D5476EF}" type="slidenum">
              <a:rPr lang="en-US"/>
              <a:pPr/>
              <a:t>1</a:t>
            </a:fld>
            <a:endParaRPr lang="en-US" dirty="0"/>
          </a:p>
        </p:txBody>
      </p:sp>
      <p:sp>
        <p:nvSpPr>
          <p:cNvPr id="107522" name="Rectangle 2"/>
          <p:cNvSpPr>
            <a:spLocks noGrp="1" noRot="1" noChangeAspect="1" noChangeArrowheads="1" noTextEdit="1"/>
          </p:cNvSpPr>
          <p:nvPr>
            <p:ph type="sldImg"/>
          </p:nvPr>
        </p:nvSpPr>
        <p:spPr>
          <a:xfrm>
            <a:off x="2363788" y="685800"/>
            <a:ext cx="2293937" cy="1720850"/>
          </a:xfrm>
          <a:ln/>
        </p:spPr>
      </p:sp>
      <p:sp>
        <p:nvSpPr>
          <p:cNvPr id="107523" name="Rectangle 3"/>
          <p:cNvSpPr>
            <a:spLocks noGrp="1" noChangeArrowheads="1"/>
          </p:cNvSpPr>
          <p:nvPr>
            <p:ph type="body" idx="1"/>
          </p:nvPr>
        </p:nvSpPr>
        <p:spPr>
          <a:xfrm>
            <a:off x="1066800" y="2667000"/>
            <a:ext cx="5029200" cy="5410200"/>
          </a:xfrm>
        </p:spPr>
        <p:txBody>
          <a:bodyPr/>
          <a:lstStyle/>
          <a:p>
            <a:r>
              <a:rPr lang="en-US" dirty="0" smtClean="0"/>
              <a:t>Creditable grains must</a:t>
            </a:r>
            <a:r>
              <a:rPr lang="en-US" baseline="0" dirty="0" smtClean="0"/>
              <a:t> be</a:t>
            </a:r>
            <a:r>
              <a:rPr lang="en-US" dirty="0" smtClean="0"/>
              <a:t> enriched or whole-grain meal and/or flour, bran, and/or germ.</a:t>
            </a:r>
          </a:p>
          <a:p>
            <a:pPr>
              <a:buFont typeface="Arial" pitchFamily="34" charset="0"/>
              <a:buChar char="•"/>
            </a:pPr>
            <a:r>
              <a:rPr lang="en-US" dirty="0" smtClean="0"/>
              <a:t>  “Enriched” adds back what was lost during processing.</a:t>
            </a:r>
          </a:p>
          <a:p>
            <a:pPr>
              <a:buFont typeface="Arial" pitchFamily="34" charset="0"/>
              <a:buChar char="•"/>
            </a:pPr>
            <a:r>
              <a:rPr lang="en-US" dirty="0" smtClean="0"/>
              <a:t>  “Fortified” adds something not originally present.</a:t>
            </a:r>
          </a:p>
          <a:p>
            <a:endParaRPr lang="en-US" dirty="0" smtClean="0"/>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aseline="0" dirty="0" smtClean="0"/>
              <a:t>Do the same equation for 6-12 year olds. Since a serving for a 6-12 year old is 20 grams, </a:t>
            </a:r>
          </a:p>
          <a:p>
            <a:pPr defTabSz="914350">
              <a:defRPr/>
            </a:pPr>
            <a:r>
              <a:rPr lang="en-US" b="1" baseline="0" dirty="0" smtClean="0"/>
              <a:t>(CLICK)</a:t>
            </a:r>
            <a:r>
              <a:rPr lang="en-US" baseline="0" dirty="0" smtClean="0"/>
              <a:t> multiply that by 11 crackers to get 220. </a:t>
            </a:r>
            <a:r>
              <a:rPr lang="en-US" b="1" baseline="0" dirty="0" smtClean="0"/>
              <a:t>(CLICK)</a:t>
            </a:r>
            <a:r>
              <a:rPr lang="en-US" baseline="0" dirty="0" smtClean="0"/>
              <a:t> </a:t>
            </a:r>
          </a:p>
          <a:p>
            <a:pPr defTabSz="914350">
              <a:defRPr/>
            </a:pPr>
            <a:r>
              <a:rPr lang="en-US" baseline="0" dirty="0" smtClean="0"/>
              <a:t>Divide that by 31 to get 7.09 crackers.</a:t>
            </a:r>
            <a:r>
              <a:rPr lang="en-US" b="1" baseline="0" dirty="0" smtClean="0"/>
              <a:t> (CLICK)</a:t>
            </a:r>
            <a:r>
              <a:rPr lang="en-US" baseline="0" dirty="0" smtClean="0"/>
              <a:t>  </a:t>
            </a:r>
          </a:p>
          <a:p>
            <a:pPr defTabSz="914350">
              <a:defRPr/>
            </a:pPr>
            <a:r>
              <a:rPr lang="en-US" b="1" baseline="0" dirty="0" smtClean="0"/>
              <a:t>(CLICK)</a:t>
            </a:r>
            <a:r>
              <a:rPr lang="en-US" baseline="0" dirty="0" smtClean="0"/>
              <a:t> Round that up to 8 crackers per child.</a:t>
            </a:r>
            <a:endParaRPr lang="en-US" dirty="0" smtClean="0"/>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figure out how many boxes to buy you will need to know how many children will be eating in each age group, multiply that by the number of required crackers.  Add up the number of required crackers for each age group to give you the total.  You will also need to know how many crackers there are in a box &amp; the nutrition facts label can help you determine that.  Take the serving size times the servings per container.  The total crackers needed to provide to the children is divided by the number of crackers in one box.  Always round up.</a:t>
            </a:r>
            <a:endParaRPr lang="en-US" dirty="0"/>
          </a:p>
        </p:txBody>
      </p:sp>
      <p:sp>
        <p:nvSpPr>
          <p:cNvPr id="4" name="Header Placeholder 3"/>
          <p:cNvSpPr>
            <a:spLocks noGrp="1"/>
          </p:cNvSpPr>
          <p:nvPr>
            <p:ph type="hdr" sz="quarter" idx="10"/>
          </p:nvPr>
        </p:nvSpPr>
        <p:spPr/>
        <p:txBody>
          <a:bodyPr/>
          <a:lstStyle/>
          <a:p>
            <a:r>
              <a:rPr lang="en-US" dirty="0" smtClean="0"/>
              <a:t>CACFP Nutrition Training - Meal Planning</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17168-F250-4AFD-A201-01AA0CFDFCC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do this another way. This is</a:t>
            </a:r>
            <a:r>
              <a:rPr lang="en-US" baseline="0" dirty="0" smtClean="0"/>
              <a:t> for a different type of snack cracker in a 16 oz box that you’re serving family style.</a:t>
            </a:r>
            <a:r>
              <a:rPr lang="en-US" dirty="0" smtClean="0"/>
              <a:t> If you already know</a:t>
            </a:r>
            <a:r>
              <a:rPr lang="en-US" baseline="0" dirty="0" smtClean="0"/>
              <a:t> the total n</a:t>
            </a:r>
            <a:r>
              <a:rPr lang="en-US" dirty="0" smtClean="0"/>
              <a:t>umber of children (and adults)</a:t>
            </a:r>
            <a:r>
              <a:rPr lang="en-US" baseline="0" dirty="0" smtClean="0"/>
              <a:t> present, now you want to calculate how many 16-oz boxes of snack crackers to buy or use. We’ll use the same number of children by age group as before. </a:t>
            </a:r>
          </a:p>
          <a:p>
            <a:endParaRPr lang="en-US" baseline="0" dirty="0" smtClean="0"/>
          </a:p>
          <a:p>
            <a:r>
              <a:rPr lang="en-US" baseline="0" dirty="0" smtClean="0"/>
              <a:t>So, you take the number of children per age group times the number of required ounces per the grains/breads chart.  Add up the required ounces to get the total amount needed, 17.8 ounces.</a:t>
            </a:r>
          </a:p>
          <a:p>
            <a:endParaRPr lang="en-US" baseline="0"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12</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how many 16 oz boxes of crackers do we need.  In total we need 17.8 ounces divided by 16 ounces in a box equals 1.11 boxes.  You would round that number up to 2 boxes to purchase.</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13</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a:t>
            </a:r>
            <a:r>
              <a:rPr lang="en-US" baseline="0" dirty="0" smtClean="0"/>
              <a:t> a cheat sheet for the common grains/breads served at your agency can save time in figuring out how much to serve each time.  This is especially helpful if the teachers are required to provide the snack &amp; they don’t have access to the production records.  Just providing the CACFP meal pattern to each teacher would not be sufficient information for them to figure out how much to serve to each child beings each grains/bread item falls into different categories.  When creating this cheat sheet you will want to be sure that the same product (brand name) is used each time because it will vary with each brand.  This can be posted in the kitchen, each classroom, cafeteria, etc.</a:t>
            </a:r>
          </a:p>
          <a:p>
            <a:endParaRPr lang="en-US" baseline="0" dirty="0" smtClean="0"/>
          </a:p>
        </p:txBody>
      </p:sp>
      <p:sp>
        <p:nvSpPr>
          <p:cNvPr id="4" name="Slide Number Placeholder 3"/>
          <p:cNvSpPr>
            <a:spLocks noGrp="1"/>
          </p:cNvSpPr>
          <p:nvPr>
            <p:ph type="sldNum" sz="quarter" idx="10"/>
          </p:nvPr>
        </p:nvSpPr>
        <p:spPr/>
        <p:txBody>
          <a:bodyPr/>
          <a:lstStyle/>
          <a:p>
            <a:fld id="{3FD0A581-25A7-441E-BFD6-3AF37C638BD2}"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F2D62-E61F-4B05-80AB-3E66A11CE891}" type="slidenum">
              <a:rPr lang="en-US"/>
              <a:pPr/>
              <a:t>2</a:t>
            </a:fld>
            <a:endParaRPr lang="en-US" dirty="0"/>
          </a:p>
        </p:txBody>
      </p:sp>
      <p:sp>
        <p:nvSpPr>
          <p:cNvPr id="113666" name="Rectangle 2"/>
          <p:cNvSpPr>
            <a:spLocks noGrp="1" noRot="1" noChangeAspect="1" noChangeArrowheads="1" noTextEdit="1"/>
          </p:cNvSpPr>
          <p:nvPr>
            <p:ph type="sldImg"/>
          </p:nvPr>
        </p:nvSpPr>
        <p:spPr>
          <a:xfrm>
            <a:off x="2211388" y="685800"/>
            <a:ext cx="2293937" cy="1720850"/>
          </a:xfrm>
          <a:ln/>
        </p:spPr>
      </p:sp>
      <p:sp>
        <p:nvSpPr>
          <p:cNvPr id="113667" name="Rectangle 3"/>
          <p:cNvSpPr>
            <a:spLocks noGrp="1" noChangeArrowheads="1"/>
          </p:cNvSpPr>
          <p:nvPr>
            <p:ph type="body" idx="1"/>
          </p:nvPr>
        </p:nvSpPr>
        <p:spPr>
          <a:xfrm>
            <a:off x="990600" y="2590800"/>
            <a:ext cx="5029200" cy="5410200"/>
          </a:xfrm>
        </p:spPr>
        <p:txBody>
          <a:bodyPr/>
          <a:lstStyle/>
          <a:p>
            <a:r>
              <a:rPr lang="en-US" dirty="0" smtClean="0">
                <a:solidFill>
                  <a:srgbClr val="000000"/>
                </a:solidFill>
                <a:cs typeface="Times New Roman" pitchFamily="18" charset="0"/>
              </a:rPr>
              <a:t>To determine if a</a:t>
            </a:r>
            <a:r>
              <a:rPr lang="en-US" baseline="0" dirty="0" smtClean="0">
                <a:solidFill>
                  <a:srgbClr val="000000"/>
                </a:solidFill>
                <a:cs typeface="Times New Roman" pitchFamily="18" charset="0"/>
              </a:rPr>
              <a:t> bread/grain is creditable, you need to ask the following questions about the product. These questions are presented in a chart in the FBG on page 3-7.</a:t>
            </a:r>
          </a:p>
          <a:p>
            <a:endParaRPr lang="en-US" baseline="0" dirty="0" smtClean="0">
              <a:solidFill>
                <a:srgbClr val="000000"/>
              </a:solidFill>
              <a:cs typeface="Times New Roman" pitchFamily="18" charset="0"/>
            </a:endParaRPr>
          </a:p>
          <a:p>
            <a:r>
              <a:rPr lang="en-US" sz="1100" dirty="0">
                <a:solidFill>
                  <a:srgbClr val="FFFFCC"/>
                </a:solidFill>
              </a:rPr>
              <a:t> </a:t>
            </a:r>
            <a:r>
              <a:rPr lang="en-US" dirty="0" smtClean="0"/>
              <a:t>Questions A–E will determine the creditability of most purchased G/B products</a:t>
            </a:r>
            <a:endParaRPr lang="en-US" dirty="0" smtClean="0">
              <a:solidFill>
                <a:srgbClr val="000000"/>
              </a:solidFill>
              <a:cs typeface="Times New Roman" pitchFamily="18" charset="0"/>
            </a:endParaRPr>
          </a:p>
          <a:p>
            <a:pPr>
              <a:buFont typeface="Arial" pitchFamily="34" charset="0"/>
              <a:buChar char="•"/>
            </a:pPr>
            <a:r>
              <a:rPr lang="en-US" dirty="0" smtClean="0">
                <a:solidFill>
                  <a:srgbClr val="000000"/>
                </a:solidFill>
                <a:cs typeface="Times New Roman" pitchFamily="18" charset="0"/>
              </a:rPr>
              <a:t>Is the food product labeled as “whole grain”?</a:t>
            </a:r>
          </a:p>
          <a:p>
            <a:pPr>
              <a:buFont typeface="Arial" pitchFamily="34" charset="0"/>
              <a:buChar char="•"/>
            </a:pPr>
            <a:r>
              <a:rPr lang="en-US" dirty="0" smtClean="0">
                <a:solidFill>
                  <a:srgbClr val="000000"/>
                </a:solidFill>
                <a:cs typeface="Times New Roman" pitchFamily="18" charset="0"/>
              </a:rPr>
              <a:t>Is the food product labeled</a:t>
            </a:r>
            <a:r>
              <a:rPr lang="en-US" baseline="0" dirty="0" smtClean="0">
                <a:solidFill>
                  <a:srgbClr val="000000"/>
                </a:solidFill>
                <a:cs typeface="Times New Roman" pitchFamily="18" charset="0"/>
              </a:rPr>
              <a:t> as “enriched”?</a:t>
            </a:r>
          </a:p>
          <a:p>
            <a:pPr>
              <a:buFont typeface="Arial" pitchFamily="34" charset="0"/>
              <a:buChar char="•"/>
            </a:pPr>
            <a:r>
              <a:rPr lang="en-US" baseline="0" dirty="0" smtClean="0">
                <a:solidFill>
                  <a:srgbClr val="000000"/>
                </a:solidFill>
                <a:cs typeface="Times New Roman" pitchFamily="18" charset="0"/>
              </a:rPr>
              <a:t>Is the food product a fortified cereal?</a:t>
            </a:r>
          </a:p>
          <a:p>
            <a:pPr defTabSz="914350">
              <a:buFont typeface="Arial" pitchFamily="34" charset="0"/>
              <a:buChar char="•"/>
              <a:defRPr/>
            </a:pPr>
            <a:r>
              <a:rPr lang="en-US" baseline="0" dirty="0" smtClean="0">
                <a:solidFill>
                  <a:srgbClr val="000000"/>
                </a:solidFill>
                <a:cs typeface="Times New Roman" pitchFamily="18" charset="0"/>
              </a:rPr>
              <a:t>In the ingredient statement, is the primary grain ingredient labeled “enriched”? </a:t>
            </a:r>
            <a:r>
              <a:rPr lang="en-US" dirty="0" smtClean="0"/>
              <a:t>Primary grain ingredient is the first listed grain ingredient in the ingredient statement.</a:t>
            </a:r>
            <a:endParaRPr lang="en-US" baseline="0" dirty="0" smtClean="0">
              <a:solidFill>
                <a:srgbClr val="000000"/>
              </a:solidFill>
              <a:cs typeface="Times New Roman" pitchFamily="18" charset="0"/>
            </a:endParaRPr>
          </a:p>
          <a:p>
            <a:pPr>
              <a:buFont typeface="Arial" pitchFamily="34" charset="0"/>
              <a:buChar char="•"/>
            </a:pPr>
            <a:r>
              <a:rPr lang="en-US" baseline="0" dirty="0" smtClean="0">
                <a:solidFill>
                  <a:srgbClr val="000000"/>
                </a:solidFill>
                <a:cs typeface="Times New Roman" pitchFamily="18" charset="0"/>
              </a:rPr>
              <a:t>In the ingredient statement, is the primary grain ingredient designated as a whole grain?</a:t>
            </a:r>
          </a:p>
          <a:p>
            <a:pPr>
              <a:buFont typeface="Arial" pitchFamily="34" charset="0"/>
              <a:buChar char="•"/>
            </a:pPr>
            <a:endParaRPr lang="en-US" baseline="0" dirty="0" smtClean="0">
              <a:solidFill>
                <a:srgbClr val="000000"/>
              </a:solidFill>
              <a:cs typeface="Times New Roman" pitchFamily="18" charset="0"/>
            </a:endParaRPr>
          </a:p>
          <a:p>
            <a:pPr>
              <a:buFont typeface="Arial" pitchFamily="34" charset="0"/>
              <a:buNone/>
            </a:pPr>
            <a:r>
              <a:rPr lang="en-US" baseline="0" dirty="0" smtClean="0">
                <a:solidFill>
                  <a:srgbClr val="000000"/>
                </a:solidFill>
                <a:cs typeface="Times New Roman" pitchFamily="18" charset="0"/>
              </a:rPr>
              <a:t>After we determine the grain is creditable, you need to determine the serving size.</a:t>
            </a:r>
          </a:p>
          <a:p>
            <a:endParaRPr lang="en-US" dirty="0">
              <a:solidFill>
                <a:srgbClr val="000000"/>
              </a:solidFill>
              <a:cs typeface="Times New Roman" pitchFamily="18"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F0CE6-7797-4D2F-A0EA-55CD5E7DA9C7}" type="slidenum">
              <a:rPr lang="en-US"/>
              <a:pPr/>
              <a:t>3</a:t>
            </a:fld>
            <a:endParaRPr lang="en-US" dirty="0"/>
          </a:p>
        </p:txBody>
      </p:sp>
      <p:sp>
        <p:nvSpPr>
          <p:cNvPr id="115714" name="Rectangle 2"/>
          <p:cNvSpPr>
            <a:spLocks noGrp="1" noRot="1" noChangeAspect="1" noChangeArrowheads="1" noTextEdit="1"/>
          </p:cNvSpPr>
          <p:nvPr>
            <p:ph type="sldImg"/>
          </p:nvPr>
        </p:nvSpPr>
        <p:spPr>
          <a:xfrm>
            <a:off x="2211388" y="685800"/>
            <a:ext cx="2293937" cy="1720850"/>
          </a:xfrm>
          <a:ln/>
        </p:spPr>
      </p:sp>
      <p:sp>
        <p:nvSpPr>
          <p:cNvPr id="115715" name="Rectangle 3"/>
          <p:cNvSpPr>
            <a:spLocks noGrp="1" noChangeArrowheads="1"/>
          </p:cNvSpPr>
          <p:nvPr>
            <p:ph type="body" idx="1"/>
          </p:nvPr>
        </p:nvSpPr>
        <p:spPr>
          <a:xfrm>
            <a:off x="990600" y="2590800"/>
            <a:ext cx="5029200" cy="5410200"/>
          </a:xfrm>
        </p:spPr>
        <p:txBody>
          <a:bodyPr/>
          <a:lstStyle/>
          <a:p>
            <a:pPr defTabSz="914350">
              <a:defRPr/>
            </a:pPr>
            <a:r>
              <a:rPr lang="en-US" dirty="0" smtClean="0"/>
              <a:t>Determining the serving size is necessary to credit the grain</a:t>
            </a:r>
            <a:r>
              <a:rPr lang="en-US" baseline="0" dirty="0" smtClean="0"/>
              <a:t>/bread</a:t>
            </a:r>
            <a:r>
              <a:rPr lang="en-US" dirty="0" smtClean="0"/>
              <a:t> for the targeted number of G/B servings needed for a meal service</a:t>
            </a:r>
          </a:p>
          <a:p>
            <a:endParaRPr lang="en-US" dirty="0">
              <a:cs typeface="Times New Roman" pitchFamily="18"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4D03C-2930-41CD-A213-CFB4C8DE105A}" type="slidenum">
              <a:rPr lang="en-US"/>
              <a:pPr/>
              <a:t>4</a:t>
            </a:fld>
            <a:endParaRPr lang="en-US" dirty="0"/>
          </a:p>
        </p:txBody>
      </p:sp>
      <p:sp>
        <p:nvSpPr>
          <p:cNvPr id="117762" name="Rectangle 2"/>
          <p:cNvSpPr>
            <a:spLocks noGrp="1" noRot="1" noChangeAspect="1" noChangeArrowheads="1" noTextEdit="1"/>
          </p:cNvSpPr>
          <p:nvPr>
            <p:ph type="sldImg"/>
          </p:nvPr>
        </p:nvSpPr>
        <p:spPr>
          <a:xfrm>
            <a:off x="2211388" y="685800"/>
            <a:ext cx="2293937" cy="1720850"/>
          </a:xfrm>
          <a:ln/>
        </p:spPr>
      </p:sp>
      <p:sp>
        <p:nvSpPr>
          <p:cNvPr id="117763" name="Rectangle 3"/>
          <p:cNvSpPr>
            <a:spLocks noGrp="1" noChangeArrowheads="1"/>
          </p:cNvSpPr>
          <p:nvPr>
            <p:ph type="body" idx="1"/>
          </p:nvPr>
        </p:nvSpPr>
        <p:spPr>
          <a:xfrm>
            <a:off x="990600" y="2590800"/>
            <a:ext cx="5029200" cy="5410200"/>
          </a:xfrm>
        </p:spPr>
        <p:txBody>
          <a:bodyPr/>
          <a:lstStyle/>
          <a:p>
            <a:r>
              <a:rPr lang="en-US" b="1" dirty="0" smtClean="0"/>
              <a:t>Refer</a:t>
            </a:r>
            <a:r>
              <a:rPr lang="en-US" b="1" baseline="0" dirty="0" smtClean="0"/>
              <a:t> to pages 48-49 of the Crediting Handbook for the CACFP for the Grains/Breads chart.</a:t>
            </a:r>
            <a:endParaRPr lang="en-US" b="1" dirty="0" smtClean="0"/>
          </a:p>
          <a:p>
            <a:endParaRPr lang="en-US" b="1" dirty="0" smtClean="0"/>
          </a:p>
          <a:p>
            <a:r>
              <a:rPr lang="en-US" dirty="0" smtClean="0"/>
              <a:t>Exhibit A includes </a:t>
            </a:r>
            <a:r>
              <a:rPr lang="en-US" dirty="0"/>
              <a:t>commonly available food products</a:t>
            </a:r>
            <a:r>
              <a:rPr lang="en-US" dirty="0" smtClean="0"/>
              <a:t>.  The products have a creditable grain as the primary ingredient.</a:t>
            </a:r>
            <a:r>
              <a:rPr lang="en-US" baseline="0" dirty="0" smtClean="0"/>
              <a:t>  </a:t>
            </a:r>
            <a:r>
              <a:rPr lang="en-US" dirty="0" smtClean="0"/>
              <a:t>It </a:t>
            </a:r>
            <a:r>
              <a:rPr lang="en-US" dirty="0"/>
              <a:t>is necessary to identify the group in which a G/B food product is listed before determining the weight that contributes one serving of </a:t>
            </a:r>
            <a:r>
              <a:rPr lang="en-US" dirty="0" smtClean="0"/>
              <a:t>G/B.</a:t>
            </a:r>
            <a:r>
              <a:rPr lang="en-US" baseline="0" dirty="0" smtClean="0"/>
              <a:t>  </a:t>
            </a:r>
            <a:r>
              <a:rPr lang="en-US" dirty="0" smtClean="0"/>
              <a:t>Groups </a:t>
            </a:r>
            <a:r>
              <a:rPr lang="en-US" dirty="0"/>
              <a:t>are based on average grain content and similar concentrations of creditable grains</a:t>
            </a:r>
            <a:r>
              <a:rPr lang="en-US" dirty="0" smtClean="0"/>
              <a:t>. G/B products are divided into groups by weight, based on 14.75 grams of grain content in one serving of G/B. This information is represented in Exhibit A.</a:t>
            </a:r>
            <a:r>
              <a:rPr lang="en-US" baseline="0" dirty="0" smtClean="0"/>
              <a:t>  It can also be found in the</a:t>
            </a:r>
            <a:r>
              <a:rPr lang="en-US" dirty="0" smtClean="0"/>
              <a:t> FBG, pages 3-15–3-16.</a:t>
            </a:r>
          </a:p>
          <a:p>
            <a:endParaRPr lang="en-US" dirty="0"/>
          </a:p>
          <a:p>
            <a:r>
              <a:rPr lang="en-US" dirty="0" smtClean="0"/>
              <a:t>Exhibit </a:t>
            </a:r>
            <a:r>
              <a:rPr lang="en-US" dirty="0"/>
              <a:t>A is used for products that are whole grain, enriched, or fortified (if a cereal) </a:t>
            </a:r>
            <a:r>
              <a:rPr lang="en-US" dirty="0" smtClean="0"/>
              <a:t>or </a:t>
            </a:r>
            <a:r>
              <a:rPr lang="en-US" dirty="0"/>
              <a:t>products that have creditable grain as the primary grain </a:t>
            </a:r>
            <a:r>
              <a:rPr lang="en-US" dirty="0" smtClean="0"/>
              <a:t>ingredient.</a:t>
            </a:r>
            <a:r>
              <a:rPr lang="en-US" baseline="0" dirty="0" smtClean="0"/>
              <a:t>  </a:t>
            </a:r>
            <a:r>
              <a:rPr lang="en-US" dirty="0" smtClean="0"/>
              <a:t>Each </a:t>
            </a:r>
            <a:r>
              <a:rPr lang="en-US" dirty="0"/>
              <a:t>group in Exhibit A provides the minimum serving size needed to supply 1 full G/B serving</a:t>
            </a:r>
            <a:r>
              <a:rPr lang="en-US" dirty="0" smtClean="0"/>
              <a:t>.</a:t>
            </a:r>
          </a:p>
          <a:p>
            <a:endParaRPr lang="en-US" dirty="0" smtClean="0"/>
          </a:p>
          <a:p>
            <a:r>
              <a:rPr lang="en-US" dirty="0" smtClean="0"/>
              <a:t>Foods with similar concentrations of creditable grains are grouped together.  Items in groups D through G, such as grain fruit bars or toaster pastries, require larger serving sizes because they contain less grain by weight.</a:t>
            </a:r>
          </a:p>
          <a:p>
            <a:endParaRPr lang="en-US" dirty="0" smtClean="0"/>
          </a:p>
          <a:p>
            <a:r>
              <a:rPr lang="en-US" dirty="0" smtClean="0"/>
              <a:t>Now</a:t>
            </a:r>
            <a:r>
              <a:rPr lang="en-US" baseline="0" dirty="0" smtClean="0"/>
              <a:t> let’s go through an example of grains/breads and how to credit them.</a:t>
            </a: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figure out how many snack crackers we will need to meet the CACFP meal pattern at snack.  </a:t>
            </a:r>
            <a:r>
              <a:rPr lang="en-US" dirty="0" smtClean="0"/>
              <a:t>We need to have the grains/breads</a:t>
            </a:r>
            <a:r>
              <a:rPr lang="en-US" baseline="0" dirty="0" smtClean="0"/>
              <a:t> chart &amp; the nutrition facts label from the package of crackers available in order to determine how many crackers to serve to each age group.</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5</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#1: </a:t>
            </a:r>
            <a:r>
              <a:rPr lang="en-US" dirty="0" smtClean="0"/>
              <a:t>Grains</a:t>
            </a:r>
            <a:r>
              <a:rPr lang="en-US" baseline="0" dirty="0" smtClean="0"/>
              <a:t>/Bread Chart</a:t>
            </a:r>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6</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#2: </a:t>
            </a:r>
            <a:r>
              <a:rPr lang="en-US" dirty="0" smtClean="0"/>
              <a:t>Nutrition Facts</a:t>
            </a:r>
            <a:r>
              <a:rPr lang="en-US" baseline="0" dirty="0" smtClean="0"/>
              <a:t> Label</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(CLICK)</a:t>
            </a:r>
            <a:r>
              <a:rPr lang="en-US" baseline="0" dirty="0" smtClean="0"/>
              <a:t> </a:t>
            </a:r>
            <a:r>
              <a:rPr lang="en-US" dirty="0" smtClean="0"/>
              <a:t>First, find the creditable grain in the GR/B</a:t>
            </a:r>
            <a:r>
              <a:rPr lang="en-US" baseline="0" dirty="0" smtClean="0"/>
              <a:t> chart. Saltine crackers fall under Group A.  </a:t>
            </a:r>
          </a:p>
          <a:p>
            <a:r>
              <a:rPr lang="en-US" baseline="0" dirty="0" smtClean="0"/>
              <a:t>Next, determine the weight needed for each age group.  According to the GR/B chart, children ages 1-5 need a ½ serving of G/B which equals 10 grams. </a:t>
            </a:r>
            <a:r>
              <a:rPr lang="en-US" b="1" baseline="0" dirty="0" smtClean="0"/>
              <a:t>(CLICK)</a:t>
            </a:r>
            <a:r>
              <a:rPr lang="en-US" baseline="0" dirty="0" smtClean="0"/>
              <a:t>  Children ages 6-12 need a full serving or a serving weighing 20 grams of snack crackers. </a:t>
            </a:r>
            <a:r>
              <a:rPr lang="en-US" b="1" baseline="0" dirty="0" smtClean="0"/>
              <a:t>(CLICK)</a:t>
            </a:r>
            <a:r>
              <a:rPr lang="en-US" baseline="0" dirty="0" smtClean="0"/>
              <a:t>   Then, go to the Nutrition Facts Label to determine what a serving size is and how much a serving weighs. </a:t>
            </a:r>
            <a:r>
              <a:rPr lang="en-US" b="1" baseline="0" dirty="0" smtClean="0"/>
              <a:t>(CLICK)</a:t>
            </a:r>
            <a:r>
              <a:rPr lang="en-US" baseline="0" dirty="0" smtClean="0"/>
              <a:t>   In our example of snack crackers, 11 crackers weighs 31 grams. </a:t>
            </a:r>
            <a:r>
              <a:rPr lang="en-US" b="1" baseline="0" dirty="0" smtClean="0"/>
              <a:t>(CLICK)</a:t>
            </a:r>
            <a:r>
              <a:rPr lang="en-US" baseline="0" dirty="0" smtClean="0"/>
              <a:t> </a:t>
            </a:r>
            <a:r>
              <a:rPr lang="en-US" b="1" baseline="0" dirty="0" smtClean="0"/>
              <a:t>(CLICK)</a:t>
            </a:r>
            <a:r>
              <a:rPr lang="en-US" baseline="0" dirty="0" smtClean="0"/>
              <a:t> So, how many crackers does each child need? </a:t>
            </a:r>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8</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To figure out</a:t>
            </a:r>
            <a:r>
              <a:rPr lang="en-US" baseline="0" dirty="0" smtClean="0"/>
              <a:t> how many crackers each child needs, you just need to do a simple ratio equation.  From the Nutrition Facts Label on the cracker box, it says that 11 crackers = 31 grams.  From the GB chart, it says that a serving for a 1-5 year old is 10 grams, </a:t>
            </a:r>
          </a:p>
          <a:p>
            <a:pPr defTabSz="914350">
              <a:defRPr/>
            </a:pPr>
            <a:r>
              <a:rPr lang="en-US" b="1" baseline="0" dirty="0" smtClean="0"/>
              <a:t>(CLICK)</a:t>
            </a:r>
            <a:r>
              <a:rPr lang="en-US" baseline="0" dirty="0" smtClean="0"/>
              <a:t> so multiply 11 by 10 to get 110 and </a:t>
            </a:r>
            <a:r>
              <a:rPr lang="en-US" b="1" baseline="0" dirty="0" smtClean="0"/>
              <a:t>(CLICK)</a:t>
            </a:r>
            <a:r>
              <a:rPr lang="en-US" baseline="0" dirty="0" smtClean="0"/>
              <a:t> </a:t>
            </a:r>
          </a:p>
          <a:p>
            <a:pPr defTabSz="914350">
              <a:defRPr/>
            </a:pPr>
            <a:r>
              <a:rPr lang="en-US" b="1" baseline="0" dirty="0" smtClean="0"/>
              <a:t>(CLICK)</a:t>
            </a:r>
            <a:r>
              <a:rPr lang="en-US" baseline="0" dirty="0" smtClean="0"/>
              <a:t> divide by 31 to get 3.5 crackers. </a:t>
            </a:r>
            <a:r>
              <a:rPr lang="en-US" b="1" baseline="0" dirty="0" smtClean="0"/>
              <a:t>(CLICK)</a:t>
            </a:r>
            <a:r>
              <a:rPr lang="en-US" baseline="0" dirty="0" smtClean="0"/>
              <a:t>  </a:t>
            </a:r>
          </a:p>
          <a:p>
            <a:pPr defTabSz="914350">
              <a:defRPr/>
            </a:pPr>
            <a:r>
              <a:rPr lang="en-US" b="1" baseline="0" dirty="0" smtClean="0"/>
              <a:t>(CLICK)</a:t>
            </a:r>
            <a:r>
              <a:rPr lang="en-US" baseline="0" dirty="0" smtClean="0"/>
              <a:t> Round up to 4 crackers per 1-5 year old.  </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7388" y="611188"/>
            <a:ext cx="7769225" cy="9874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7388" y="1754188"/>
            <a:ext cx="3808412" cy="4187825"/>
          </a:xfrm>
        </p:spPr>
        <p:txBody>
          <a:bodyPr/>
          <a:lstStyle/>
          <a:p>
            <a:endParaRPr lang="en-US" dirty="0"/>
          </a:p>
        </p:txBody>
      </p:sp>
      <p:sp>
        <p:nvSpPr>
          <p:cNvPr id="4" name="Text Placeholder 3"/>
          <p:cNvSpPr>
            <a:spLocks noGrp="1"/>
          </p:cNvSpPr>
          <p:nvPr>
            <p:ph type="body" sz="half" idx="2"/>
          </p:nvPr>
        </p:nvSpPr>
        <p:spPr>
          <a:xfrm>
            <a:off x="4648200" y="1754188"/>
            <a:ext cx="3808413" cy="4187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5613" y="6019800"/>
            <a:ext cx="1905000" cy="455613"/>
          </a:xfrm>
        </p:spPr>
        <p:txBody>
          <a:bodyPr/>
          <a:lstStyle>
            <a:lvl1pPr>
              <a:defRPr/>
            </a:lvl1pPr>
          </a:lstStyle>
          <a:p>
            <a:endParaRPr lang="en-US" dirty="0"/>
          </a:p>
        </p:txBody>
      </p:sp>
      <p:sp>
        <p:nvSpPr>
          <p:cNvPr id="6" name="Footer Placeholder 5"/>
          <p:cNvSpPr>
            <a:spLocks noGrp="1"/>
          </p:cNvSpPr>
          <p:nvPr>
            <p:ph type="ftr" sz="quarter" idx="11"/>
          </p:nvPr>
        </p:nvSpPr>
        <p:spPr>
          <a:xfrm>
            <a:off x="3122613" y="6019800"/>
            <a:ext cx="2898775" cy="455613"/>
          </a:xfrm>
        </p:spPr>
        <p:txBody>
          <a:bodyPr/>
          <a:lstStyle>
            <a:lvl1pPr>
              <a:defRPr/>
            </a:lvl1pPr>
          </a:lstStyle>
          <a:p>
            <a:endParaRPr lang="en-US" dirty="0"/>
          </a:p>
        </p:txBody>
      </p:sp>
      <p:sp>
        <p:nvSpPr>
          <p:cNvPr id="7" name="Slide Number Placeholder 6"/>
          <p:cNvSpPr>
            <a:spLocks noGrp="1"/>
          </p:cNvSpPr>
          <p:nvPr>
            <p:ph type="sldNum" sz="quarter" idx="12"/>
          </p:nvPr>
        </p:nvSpPr>
        <p:spPr>
          <a:xfrm>
            <a:off x="6858000" y="6019800"/>
            <a:ext cx="1905000" cy="455613"/>
          </a:xfrm>
        </p:spPr>
        <p:txBody>
          <a:bodyPr/>
          <a:lstStyle>
            <a:lvl1pPr>
              <a:defRPr/>
            </a:lvl1pPr>
          </a:lstStyle>
          <a:p>
            <a:r>
              <a:rPr lang="en-US" dirty="0"/>
              <a:t>I -</a:t>
            </a:r>
            <a:fld id="{F43934AE-D9D4-40E0-A452-F60D5C780E51}" type="slidenum">
              <a:rPr lang="en-US"/>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9CA45-863A-46F9-BED2-059B91A667E7}"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2679-7ABF-4690-8E2B-4E08198B0E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9CA45-863A-46F9-BED2-059B91A667E7}" type="datetimeFigureOut">
              <a:rPr lang="en-US" smtClean="0"/>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02679-7ABF-4690-8E2B-4E08198B0E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fns.usda.gov/tn/food-buying-guide-for-child-nutrition-progr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Grp="1" noChangeAspect="1" noChangeArrowheads="1"/>
          </p:cNvPicPr>
          <p:nvPr>
            <p:ph type="subTitle" idx="1"/>
          </p:nvPr>
        </p:nvPicPr>
        <p:blipFill>
          <a:blip r:embed="rId3" cstate="print"/>
          <a:stretch>
            <a:fillRect/>
          </a:stretch>
        </p:blipFill>
        <p:spPr>
          <a:xfrm>
            <a:off x="2362200" y="1219200"/>
            <a:ext cx="4343400" cy="5355900"/>
          </a:xfrm>
          <a:noFill/>
          <a:ln>
            <a:solidFill>
              <a:srgbClr val="990033"/>
            </a:solidFill>
          </a:ln>
        </p:spPr>
      </p:pic>
      <p:sp>
        <p:nvSpPr>
          <p:cNvPr id="4" name="Slide Number Placeholder 3"/>
          <p:cNvSpPr>
            <a:spLocks noGrp="1"/>
          </p:cNvSpPr>
          <p:nvPr>
            <p:ph type="sldNum" sz="quarter" idx="12"/>
          </p:nvPr>
        </p:nvSpPr>
        <p:spPr>
          <a:xfrm>
            <a:off x="6553200" y="6245225"/>
            <a:ext cx="2133600" cy="476250"/>
          </a:xfrm>
          <a:prstGeom prst="rect">
            <a:avLst/>
          </a:prstGeom>
        </p:spPr>
        <p:txBody>
          <a:bodyPr/>
          <a:lstStyle/>
          <a:p>
            <a:fld id="{1611B2F5-A09F-4355-BC35-73EFD970BA12}" type="slidenum">
              <a:rPr lang="en-US" smtClean="0"/>
              <a:pPr/>
              <a:t>1</a:t>
            </a:fld>
            <a:endParaRPr lang="en-US" dirty="0"/>
          </a:p>
        </p:txBody>
      </p:sp>
      <p:sp>
        <p:nvSpPr>
          <p:cNvPr id="106502" name="Text Box 6"/>
          <p:cNvSpPr txBox="1">
            <a:spLocks noChangeArrowheads="1"/>
          </p:cNvSpPr>
          <p:nvPr/>
        </p:nvSpPr>
        <p:spPr bwMode="auto">
          <a:xfrm>
            <a:off x="1447800" y="362634"/>
            <a:ext cx="6429977" cy="830997"/>
          </a:xfrm>
          <a:prstGeom prst="rect">
            <a:avLst/>
          </a:prstGeom>
          <a:noFill/>
          <a:ln w="9525">
            <a:noFill/>
            <a:miter lim="800000"/>
            <a:headEnd/>
            <a:tailEnd/>
          </a:ln>
          <a:effectLst/>
        </p:spPr>
        <p:txBody>
          <a:bodyPr wrap="square">
            <a:spAutoFit/>
          </a:bodyPr>
          <a:lstStyle/>
          <a:p>
            <a:pPr algn="ctr"/>
            <a:r>
              <a:rPr lang="en-US" sz="4800" b="1" dirty="0" smtClean="0">
                <a:solidFill>
                  <a:schemeClr val="accent1">
                    <a:lumMod val="75000"/>
                  </a:schemeClr>
                </a:solidFill>
                <a:latin typeface="Calibri" pitchFamily="34" charset="0"/>
              </a:rPr>
              <a:t>Crediting Grains/Breads </a:t>
            </a:r>
            <a:endParaRPr lang="en-US" sz="4800" dirty="0">
              <a:solidFill>
                <a:schemeClr val="accent1">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1025"/>
            <a:ext cx="4572000" cy="584775"/>
          </a:xfrm>
          <a:prstGeom prst="rect">
            <a:avLst/>
          </a:prstGeom>
          <a:blipFill>
            <a:blip r:embed="rId3" cstate="print"/>
            <a:tile tx="0" ty="0" sx="100000" sy="100000" flip="none" algn="tl"/>
          </a:blipFill>
          <a:ln w="38100">
            <a:solidFill>
              <a:schemeClr val="accent1">
                <a:lumMod val="50000"/>
              </a:schemeClr>
            </a:solidFill>
          </a:ln>
        </p:spPr>
        <p:txBody>
          <a:bodyPr wrap="square">
            <a:spAutoFit/>
          </a:bodyPr>
          <a:lstStyle/>
          <a:p>
            <a:r>
              <a:rPr lang="en-US" sz="3200" b="1" dirty="0" smtClean="0">
                <a:solidFill>
                  <a:schemeClr val="accent6">
                    <a:lumMod val="50000"/>
                  </a:schemeClr>
                </a:solidFill>
                <a:latin typeface="Calibri" pitchFamily="34" charset="0"/>
              </a:rPr>
              <a:t>6-12 year olds need</a:t>
            </a:r>
            <a:endParaRPr lang="en-US" sz="3200" dirty="0"/>
          </a:p>
        </p:txBody>
      </p:sp>
      <p:sp>
        <p:nvSpPr>
          <p:cNvPr id="4" name="Rectangle 3"/>
          <p:cNvSpPr/>
          <p:nvPr/>
        </p:nvSpPr>
        <p:spPr>
          <a:xfrm>
            <a:off x="838200" y="914400"/>
            <a:ext cx="609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11 crackers x 20 gm = 220 gm</a:t>
            </a:r>
            <a:endParaRPr lang="en-US" sz="3200" dirty="0"/>
          </a:p>
        </p:txBody>
      </p:sp>
      <p:sp>
        <p:nvSpPr>
          <p:cNvPr id="5" name="Rectangle 4"/>
          <p:cNvSpPr/>
          <p:nvPr/>
        </p:nvSpPr>
        <p:spPr>
          <a:xfrm>
            <a:off x="1600200" y="2362200"/>
            <a:ext cx="6477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220 ÷31 grams = 7.09 crackers</a:t>
            </a:r>
            <a:endParaRPr lang="en-US" sz="3200" dirty="0"/>
          </a:p>
        </p:txBody>
      </p:sp>
      <p:sp>
        <p:nvSpPr>
          <p:cNvPr id="6" name="Rectangle 5"/>
          <p:cNvSpPr/>
          <p:nvPr/>
        </p:nvSpPr>
        <p:spPr>
          <a:xfrm>
            <a:off x="2209800" y="3962400"/>
            <a:ext cx="685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Round up to 8 crackers per 6-12 year old</a:t>
            </a:r>
            <a:endParaRPr lang="en-US" sz="3200" dirty="0"/>
          </a:p>
        </p:txBody>
      </p:sp>
      <p:sp>
        <p:nvSpPr>
          <p:cNvPr id="9" name="Rectangle 8"/>
          <p:cNvSpPr/>
          <p:nvPr/>
        </p:nvSpPr>
        <p:spPr>
          <a:xfrm>
            <a:off x="6019800" y="1905000"/>
            <a:ext cx="1295400" cy="923330"/>
          </a:xfrm>
          <a:prstGeom prst="rect">
            <a:avLst/>
          </a:prstGeom>
          <a:noFill/>
        </p:spPr>
        <p:txBody>
          <a:bodyPr wrap="square" lIns="91440" tIns="45720" rIns="91440" bIns="45720">
            <a:spAutoFit/>
          </a:bodyPr>
          <a:lstStyle/>
          <a:p>
            <a:pPr algn="ctr"/>
            <a:r>
              <a:rPr lang="en-US" sz="5400" b="1" cap="none" spc="0" dirty="0" smtClean="0">
                <a:ln w="38100" cmpd="sng">
                  <a:solidFill>
                    <a:srgbClr val="3EE23E"/>
                  </a:solidFill>
                  <a:prstDash val="solid"/>
                </a:ln>
                <a:solidFill>
                  <a:srgbClr val="3EE23E"/>
                </a:solidFill>
                <a:effectLst/>
              </a:rPr>
              <a:t>↓</a:t>
            </a:r>
            <a:endParaRPr lang="en-US" sz="5400" b="1" cap="none" spc="0" dirty="0">
              <a:ln w="38100" cmpd="sng">
                <a:solidFill>
                  <a:srgbClr val="3EE23E"/>
                </a:solidFill>
                <a:prstDash val="solid"/>
              </a:ln>
              <a:solidFill>
                <a:srgbClr val="3EE23E"/>
              </a:solidFill>
              <a:effectLst/>
            </a:endParaRPr>
          </a:p>
        </p:txBody>
      </p:sp>
      <p:sp>
        <p:nvSpPr>
          <p:cNvPr id="12" name="Rectangle 11"/>
          <p:cNvSpPr/>
          <p:nvPr/>
        </p:nvSpPr>
        <p:spPr>
          <a:xfrm>
            <a:off x="7162800" y="3581400"/>
            <a:ext cx="1295400" cy="923330"/>
          </a:xfrm>
          <a:prstGeom prst="rect">
            <a:avLst/>
          </a:prstGeom>
          <a:noFill/>
        </p:spPr>
        <p:txBody>
          <a:bodyPr wrap="square" lIns="91440" tIns="45720" rIns="91440" bIns="45720">
            <a:spAutoFit/>
          </a:bodyPr>
          <a:lstStyle/>
          <a:p>
            <a:pPr algn="ctr"/>
            <a:r>
              <a:rPr lang="en-US" sz="5400" b="1" cap="none" spc="0" dirty="0" smtClean="0">
                <a:ln w="38100" cmpd="sng">
                  <a:solidFill>
                    <a:srgbClr val="3EE23E"/>
                  </a:solidFill>
                  <a:prstDash val="solid"/>
                </a:ln>
                <a:solidFill>
                  <a:srgbClr val="3EE23E"/>
                </a:solidFill>
                <a:effectLst/>
              </a:rPr>
              <a:t>↓</a:t>
            </a:r>
            <a:endParaRPr lang="en-US" sz="5400" b="1" cap="none" spc="0" dirty="0">
              <a:ln w="38100" cmpd="sng">
                <a:solidFill>
                  <a:srgbClr val="3EE23E"/>
                </a:solidFill>
                <a:prstDash val="solid"/>
              </a:ln>
              <a:solidFill>
                <a:srgbClr val="3EE23E"/>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00800"/>
            <a:ext cx="1905000" cy="457200"/>
          </a:xfrm>
        </p:spPr>
        <p:txBody>
          <a:bodyPr/>
          <a:lstStyle/>
          <a:p>
            <a:fld id="{F78284F7-1C68-44F9-8E2C-248AF053FBAD}" type="slidenum">
              <a:rPr lang="en-US" smtClean="0"/>
              <a:pPr/>
              <a:t>11</a:t>
            </a:fld>
            <a:endParaRPr lang="en-US" dirty="0"/>
          </a:p>
        </p:txBody>
      </p:sp>
      <p:sp>
        <p:nvSpPr>
          <p:cNvPr id="9" name="Title 8"/>
          <p:cNvSpPr>
            <a:spLocks noGrp="1"/>
          </p:cNvSpPr>
          <p:nvPr>
            <p:ph type="title"/>
          </p:nvPr>
        </p:nvSpPr>
        <p:spPr>
          <a:xfrm>
            <a:off x="685800" y="0"/>
            <a:ext cx="7772400" cy="1403350"/>
          </a:xfrm>
        </p:spPr>
        <p:txBody>
          <a:bodyPr>
            <a:normAutofit/>
          </a:bodyPr>
          <a:lstStyle/>
          <a:p>
            <a:r>
              <a:rPr lang="en-US" sz="4000" b="1" dirty="0" smtClean="0">
                <a:solidFill>
                  <a:schemeClr val="accent6">
                    <a:lumMod val="50000"/>
                  </a:schemeClr>
                </a:solidFill>
                <a:latin typeface="Calibri" pitchFamily="34" charset="0"/>
              </a:rPr>
              <a:t>How many boxes should you buy?</a:t>
            </a:r>
            <a:endParaRPr lang="en-US" sz="4000" b="1" dirty="0">
              <a:solidFill>
                <a:schemeClr val="accent6">
                  <a:lumMod val="50000"/>
                </a:schemeClr>
              </a:solidFill>
              <a:latin typeface="Calibri" pitchFamily="34" charset="0"/>
            </a:endParaRPr>
          </a:p>
        </p:txBody>
      </p:sp>
      <p:graphicFrame>
        <p:nvGraphicFramePr>
          <p:cNvPr id="6" name="Group 60"/>
          <p:cNvGraphicFramePr>
            <a:graphicFrameLocks noGrp="1"/>
          </p:cNvGraphicFramePr>
          <p:nvPr/>
        </p:nvGraphicFramePr>
        <p:xfrm>
          <a:off x="1716579" y="1080655"/>
          <a:ext cx="5562602" cy="3558540"/>
        </p:xfrm>
        <a:graphic>
          <a:graphicData uri="http://schemas.openxmlformats.org/drawingml/2006/table">
            <a:tbl>
              <a:tblPr/>
              <a:tblGrid>
                <a:gridCol w="1056190">
                  <a:extLst>
                    <a:ext uri="{9D8B030D-6E8A-4147-A177-3AD203B41FA5}">
                      <a16:colId xmlns:a16="http://schemas.microsoft.com/office/drawing/2014/main" val="20000"/>
                    </a:ext>
                  </a:extLst>
                </a:gridCol>
                <a:gridCol w="1126603">
                  <a:extLst>
                    <a:ext uri="{9D8B030D-6E8A-4147-A177-3AD203B41FA5}">
                      <a16:colId xmlns:a16="http://schemas.microsoft.com/office/drawing/2014/main" val="20001"/>
                    </a:ext>
                  </a:extLst>
                </a:gridCol>
                <a:gridCol w="1126603">
                  <a:extLst>
                    <a:ext uri="{9D8B030D-6E8A-4147-A177-3AD203B41FA5}">
                      <a16:colId xmlns:a16="http://schemas.microsoft.com/office/drawing/2014/main" val="20002"/>
                    </a:ext>
                  </a:extLst>
                </a:gridCol>
                <a:gridCol w="1262604">
                  <a:extLst>
                    <a:ext uri="{9D8B030D-6E8A-4147-A177-3AD203B41FA5}">
                      <a16:colId xmlns:a16="http://schemas.microsoft.com/office/drawing/2014/main" val="20003"/>
                    </a:ext>
                  </a:extLst>
                </a:gridCol>
                <a:gridCol w="990602">
                  <a:extLst>
                    <a:ext uri="{9D8B030D-6E8A-4147-A177-3AD203B41FA5}">
                      <a16:colId xmlns:a16="http://schemas.microsoft.com/office/drawing/2014/main" val="20004"/>
                    </a:ext>
                  </a:extLst>
                </a:gridCol>
              </a:tblGrid>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Age Group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Eating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Multiply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Required crackers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6-12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Adults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Total Crackers Needed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192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7" name="Picture 3074"/>
          <p:cNvPicPr>
            <a:picLocks noChangeAspect="1" noChangeArrowheads="1"/>
          </p:cNvPicPr>
          <p:nvPr/>
        </p:nvPicPr>
        <p:blipFill>
          <a:blip r:embed="rId3" cstate="print"/>
          <a:srcRect b="85500"/>
          <a:stretch>
            <a:fillRect/>
          </a:stretch>
        </p:blipFill>
        <p:spPr bwMode="auto">
          <a:xfrm>
            <a:off x="0" y="5065438"/>
            <a:ext cx="5012287" cy="1387665"/>
          </a:xfrm>
          <a:prstGeom prst="rect">
            <a:avLst/>
          </a:prstGeom>
          <a:noFill/>
          <a:ln w="9525">
            <a:noFill/>
            <a:miter lim="800000"/>
            <a:headEnd/>
            <a:tailEnd/>
          </a:ln>
        </p:spPr>
      </p:pic>
      <p:sp>
        <p:nvSpPr>
          <p:cNvPr id="8" name="TextBox 7"/>
          <p:cNvSpPr txBox="1"/>
          <p:nvPr/>
        </p:nvSpPr>
        <p:spPr>
          <a:xfrm>
            <a:off x="5012287" y="5065438"/>
            <a:ext cx="3852949" cy="1384995"/>
          </a:xfrm>
          <a:prstGeom prst="rect">
            <a:avLst/>
          </a:prstGeom>
          <a:noFill/>
        </p:spPr>
        <p:txBody>
          <a:bodyPr wrap="square" rtlCol="0">
            <a:spAutoFit/>
          </a:bodyPr>
          <a:lstStyle/>
          <a:p>
            <a:r>
              <a:rPr lang="en-US" sz="2800" dirty="0" smtClean="0"/>
              <a:t>11 x 6 = 66 crackers/box</a:t>
            </a:r>
          </a:p>
          <a:p>
            <a:endParaRPr lang="en-US" sz="2800" dirty="0" smtClean="0"/>
          </a:p>
          <a:p>
            <a:r>
              <a:rPr lang="en-US" sz="2800" b="1" dirty="0" smtClean="0">
                <a:solidFill>
                  <a:srgbClr val="FF0000"/>
                </a:solidFill>
              </a:rPr>
              <a:t>192</a:t>
            </a:r>
            <a:r>
              <a:rPr lang="en-US" sz="2800" dirty="0" smtClean="0"/>
              <a:t> ÷ 66 = 2.9 or </a:t>
            </a:r>
            <a:r>
              <a:rPr lang="en-US" sz="2800" b="1" dirty="0" smtClean="0">
                <a:solidFill>
                  <a:srgbClr val="FF0000"/>
                </a:solidFill>
              </a:rPr>
              <a:t>3</a:t>
            </a:r>
            <a:r>
              <a:rPr lang="en-US" sz="2800" dirty="0" smtClean="0"/>
              <a:t> boxes</a:t>
            </a:r>
            <a:endParaRPr lang="en-US" dirty="0"/>
          </a:p>
        </p:txBody>
      </p:sp>
      <p:cxnSp>
        <p:nvCxnSpPr>
          <p:cNvPr id="11" name="Straight Arrow Connector 10"/>
          <p:cNvCxnSpPr/>
          <p:nvPr/>
        </p:nvCxnSpPr>
        <p:spPr bwMode="auto">
          <a:xfrm flipV="1">
            <a:off x="4472247" y="5486400"/>
            <a:ext cx="1395153" cy="532016"/>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72" name="Group 60"/>
          <p:cNvGraphicFramePr>
            <a:graphicFrameLocks noGrp="1"/>
          </p:cNvGraphicFramePr>
          <p:nvPr/>
        </p:nvGraphicFramePr>
        <p:xfrm>
          <a:off x="1828800" y="3048000"/>
          <a:ext cx="5562602" cy="3558540"/>
        </p:xfrm>
        <a:graphic>
          <a:graphicData uri="http://schemas.openxmlformats.org/drawingml/2006/table">
            <a:tbl>
              <a:tblPr/>
              <a:tblGrid>
                <a:gridCol w="1056190">
                  <a:extLst>
                    <a:ext uri="{9D8B030D-6E8A-4147-A177-3AD203B41FA5}">
                      <a16:colId xmlns:a16="http://schemas.microsoft.com/office/drawing/2014/main" val="20000"/>
                    </a:ext>
                  </a:extLst>
                </a:gridCol>
                <a:gridCol w="1126603">
                  <a:extLst>
                    <a:ext uri="{9D8B030D-6E8A-4147-A177-3AD203B41FA5}">
                      <a16:colId xmlns:a16="http://schemas.microsoft.com/office/drawing/2014/main" val="20001"/>
                    </a:ext>
                  </a:extLst>
                </a:gridCol>
                <a:gridCol w="1126603">
                  <a:extLst>
                    <a:ext uri="{9D8B030D-6E8A-4147-A177-3AD203B41FA5}">
                      <a16:colId xmlns:a16="http://schemas.microsoft.com/office/drawing/2014/main" val="20002"/>
                    </a:ext>
                  </a:extLst>
                </a:gridCol>
                <a:gridCol w="1262604">
                  <a:extLst>
                    <a:ext uri="{9D8B030D-6E8A-4147-A177-3AD203B41FA5}">
                      <a16:colId xmlns:a16="http://schemas.microsoft.com/office/drawing/2014/main" val="20003"/>
                    </a:ext>
                  </a:extLst>
                </a:gridCol>
                <a:gridCol w="990602">
                  <a:extLst>
                    <a:ext uri="{9D8B030D-6E8A-4147-A177-3AD203B41FA5}">
                      <a16:colId xmlns:a16="http://schemas.microsoft.com/office/drawing/2014/main" val="20004"/>
                    </a:ext>
                  </a:extLst>
                </a:gridCol>
              </a:tblGrid>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Age Group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Eating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Multiply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Required Ounces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 oz.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.4 oz.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6-12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 oz.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Adults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.7 oz.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Total Ounces Needed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17.8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315" name="Rectangle 61"/>
          <p:cNvSpPr>
            <a:spLocks noChangeArrowheads="1"/>
          </p:cNvSpPr>
          <p:nvPr/>
        </p:nvSpPr>
        <p:spPr bwMode="auto">
          <a:xfrm>
            <a:off x="1783890" y="0"/>
            <a:ext cx="5276188" cy="1015663"/>
          </a:xfrm>
          <a:prstGeom prst="rect">
            <a:avLst/>
          </a:prstGeom>
          <a:noFill/>
          <a:ln w="9525">
            <a:noFill/>
            <a:miter lim="800000"/>
            <a:headEnd/>
            <a:tailEnd/>
          </a:ln>
        </p:spPr>
        <p:txBody>
          <a:bodyPr wrap="none">
            <a:spAutoFit/>
          </a:bodyPr>
          <a:lstStyle/>
          <a:p>
            <a:pPr algn="ctr"/>
            <a:r>
              <a:rPr lang="en-US" sz="3600" b="1" u="none" dirty="0">
                <a:solidFill>
                  <a:schemeClr val="tx2">
                    <a:lumMod val="75000"/>
                  </a:schemeClr>
                </a:solidFill>
                <a:latin typeface="Calibri" pitchFamily="34" charset="0"/>
                <a:cs typeface="Times New Roman" charset="0"/>
              </a:rPr>
              <a:t>Food Item:  </a:t>
            </a:r>
            <a:r>
              <a:rPr lang="en-US" sz="3600" b="1" u="none" dirty="0" smtClean="0">
                <a:solidFill>
                  <a:schemeClr val="tx2">
                    <a:lumMod val="75000"/>
                  </a:schemeClr>
                </a:solidFill>
                <a:latin typeface="Calibri" pitchFamily="34" charset="0"/>
                <a:cs typeface="Times New Roman" charset="0"/>
              </a:rPr>
              <a:t>Snack Crackers</a:t>
            </a:r>
            <a:endParaRPr lang="en-US" sz="3600" b="1" u="none" dirty="0">
              <a:solidFill>
                <a:schemeClr val="tx2">
                  <a:lumMod val="75000"/>
                </a:schemeClr>
              </a:solidFill>
              <a:latin typeface="Calibri" pitchFamily="34" charset="0"/>
              <a:cs typeface="Times New Roman" charset="0"/>
            </a:endParaRPr>
          </a:p>
          <a:p>
            <a:pPr algn="ctr"/>
            <a:r>
              <a:rPr lang="en-US" sz="2400" b="1" u="none" dirty="0">
                <a:solidFill>
                  <a:schemeClr val="tx2">
                    <a:lumMod val="75000"/>
                  </a:schemeClr>
                </a:solidFill>
                <a:latin typeface="Calibri" pitchFamily="34" charset="0"/>
                <a:cs typeface="Times New Roman" charset="0"/>
              </a:rPr>
              <a:t>Calculating </a:t>
            </a:r>
            <a:r>
              <a:rPr lang="en-US" sz="2400" b="1" u="none" dirty="0" smtClean="0">
                <a:solidFill>
                  <a:schemeClr val="tx2">
                    <a:lumMod val="75000"/>
                  </a:schemeClr>
                </a:solidFill>
                <a:latin typeface="Calibri" pitchFamily="34" charset="0"/>
                <a:cs typeface="Times New Roman" charset="0"/>
              </a:rPr>
              <a:t>Quantities to Purchase</a:t>
            </a:r>
            <a:endParaRPr lang="en-US" sz="2400" b="1" u="none" dirty="0">
              <a:solidFill>
                <a:schemeClr val="tx2">
                  <a:lumMod val="75000"/>
                </a:schemeClr>
              </a:solidFill>
              <a:latin typeface="Calibri" pitchFamily="34" charset="0"/>
              <a:cs typeface="Times New Roman" charset="0"/>
            </a:endParaRPr>
          </a:p>
        </p:txBody>
      </p:sp>
      <p:sp>
        <p:nvSpPr>
          <p:cNvPr id="9" name="Slide Number Placeholder 8"/>
          <p:cNvSpPr>
            <a:spLocks noGrp="1"/>
          </p:cNvSpPr>
          <p:nvPr>
            <p:ph type="sldNum" sz="quarter" idx="12"/>
          </p:nvPr>
        </p:nvSpPr>
        <p:spPr>
          <a:xfrm>
            <a:off x="7162802" y="6400800"/>
            <a:ext cx="1905000" cy="457200"/>
          </a:xfrm>
        </p:spPr>
        <p:txBody>
          <a:bodyPr/>
          <a:lstStyle/>
          <a:p>
            <a:fld id="{55B4FB06-A13A-42AA-9BAD-780CEC3F9DA0}" type="slidenum">
              <a:rPr lang="en-US" smtClean="0"/>
              <a:pPr/>
              <a:t>12</a:t>
            </a:fld>
            <a:endParaRPr lang="en-US" dirty="0"/>
          </a:p>
        </p:txBody>
      </p:sp>
      <p:pic>
        <p:nvPicPr>
          <p:cNvPr id="10" name="Picture 1"/>
          <p:cNvPicPr>
            <a:picLocks noChangeAspect="1" noChangeArrowheads="1"/>
          </p:cNvPicPr>
          <p:nvPr/>
        </p:nvPicPr>
        <p:blipFill>
          <a:blip r:embed="rId3" cstate="print"/>
          <a:srcRect/>
          <a:stretch>
            <a:fillRect/>
          </a:stretch>
        </p:blipFill>
        <p:spPr bwMode="auto">
          <a:xfrm>
            <a:off x="838200" y="990600"/>
            <a:ext cx="7391400" cy="2028825"/>
          </a:xfrm>
          <a:prstGeom prst="rect">
            <a:avLst/>
          </a:prstGeom>
          <a:noFill/>
          <a:ln w="9525">
            <a:noFill/>
            <a:miter lim="800000"/>
            <a:headEnd/>
            <a:tailEnd/>
          </a:ln>
        </p:spPr>
      </p:pic>
      <p:cxnSp>
        <p:nvCxnSpPr>
          <p:cNvPr id="14" name="Straight Arrow Connector 13"/>
          <p:cNvCxnSpPr/>
          <p:nvPr/>
        </p:nvCxnSpPr>
        <p:spPr>
          <a:xfrm flipH="1" flipV="1">
            <a:off x="7162800" y="1828800"/>
            <a:ext cx="685800" cy="76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239000" y="2209800"/>
            <a:ext cx="762000" cy="152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72400" y="1438870"/>
            <a:ext cx="1371600" cy="923330"/>
          </a:xfrm>
          <a:prstGeom prst="rect">
            <a:avLst/>
          </a:prstGeom>
          <a:noFill/>
        </p:spPr>
        <p:txBody>
          <a:bodyPr wrap="square" rtlCol="0">
            <a:spAutoFit/>
          </a:bodyPr>
          <a:lstStyle/>
          <a:p>
            <a:endParaRPr lang="en-US" b="1" dirty="0" smtClean="0"/>
          </a:p>
          <a:p>
            <a:r>
              <a:rPr lang="en-US" b="1" dirty="0" smtClean="0"/>
              <a:t>6-12 year olds</a:t>
            </a:r>
            <a:endParaRPr lang="en-US" b="1" dirty="0"/>
          </a:p>
        </p:txBody>
      </p:sp>
      <p:sp>
        <p:nvSpPr>
          <p:cNvPr id="17" name="TextBox 16"/>
          <p:cNvSpPr txBox="1"/>
          <p:nvPr/>
        </p:nvSpPr>
        <p:spPr>
          <a:xfrm>
            <a:off x="7620000" y="2362200"/>
            <a:ext cx="1524000" cy="369332"/>
          </a:xfrm>
          <a:prstGeom prst="rect">
            <a:avLst/>
          </a:prstGeom>
          <a:noFill/>
        </p:spPr>
        <p:txBody>
          <a:bodyPr wrap="square" rtlCol="0">
            <a:spAutoFit/>
          </a:bodyPr>
          <a:lstStyle/>
          <a:p>
            <a:r>
              <a:rPr lang="en-US" b="1" dirty="0" smtClean="0"/>
              <a:t>1-5 year olds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9"/>
          <p:cNvSpPr>
            <a:spLocks noGrp="1" noChangeArrowheads="1"/>
          </p:cNvSpPr>
          <p:nvPr>
            <p:ph type="title"/>
          </p:nvPr>
        </p:nvSpPr>
        <p:spPr>
          <a:xfrm>
            <a:off x="457200" y="257008"/>
            <a:ext cx="7086600" cy="1403350"/>
          </a:xfrm>
        </p:spPr>
        <p:txBody>
          <a:bodyPr>
            <a:noAutofit/>
          </a:bodyPr>
          <a:lstStyle/>
          <a:p>
            <a:pPr eaLnBrk="1" hangingPunct="1"/>
            <a:r>
              <a:rPr lang="en-US" sz="4400" b="1" dirty="0" smtClean="0">
                <a:solidFill>
                  <a:schemeClr val="accent6">
                    <a:lumMod val="50000"/>
                  </a:schemeClr>
                </a:solidFill>
                <a:latin typeface="Calibri" pitchFamily="34" charset="0"/>
              </a:rPr>
              <a:t>How many 16-ounce boxes are needed?</a:t>
            </a:r>
          </a:p>
        </p:txBody>
      </p:sp>
      <p:sp>
        <p:nvSpPr>
          <p:cNvPr id="95322" name="Rectangle 90"/>
          <p:cNvSpPr>
            <a:spLocks noGrp="1" noChangeArrowheads="1"/>
          </p:cNvSpPr>
          <p:nvPr>
            <p:ph idx="1"/>
          </p:nvPr>
        </p:nvSpPr>
        <p:spPr>
          <a:xfrm>
            <a:off x="381000" y="2871788"/>
            <a:ext cx="7086600" cy="3986212"/>
          </a:xfrm>
        </p:spPr>
        <p:txBody>
          <a:bodyPr>
            <a:normAutofit lnSpcReduction="10000"/>
          </a:bodyPr>
          <a:lstStyle/>
          <a:p>
            <a:pPr eaLnBrk="1" hangingPunct="1">
              <a:lnSpc>
                <a:spcPct val="90000"/>
              </a:lnSpc>
              <a:buFont typeface="Wingdings" pitchFamily="2" charset="2"/>
              <a:buNone/>
              <a:defRPr/>
            </a:pPr>
            <a:endParaRPr lang="en-US" dirty="0" smtClean="0"/>
          </a:p>
          <a:p>
            <a:pPr algn="ctr" eaLnBrk="1" hangingPunct="1">
              <a:lnSpc>
                <a:spcPct val="90000"/>
              </a:lnSpc>
              <a:buFont typeface="Wingdings" pitchFamily="2" charset="2"/>
              <a:buNone/>
              <a:defRPr/>
            </a:pPr>
            <a:r>
              <a:rPr lang="en-US" dirty="0" smtClean="0">
                <a:latin typeface="Tahoma" pitchFamily="34" charset="0"/>
              </a:rPr>
              <a:t>Divide the total ounces needed by the number of ounces in a box:</a:t>
            </a:r>
          </a:p>
          <a:p>
            <a:pPr algn="ctr" eaLnBrk="1" hangingPunct="1">
              <a:lnSpc>
                <a:spcPct val="90000"/>
              </a:lnSpc>
              <a:buFont typeface="Wingdings" pitchFamily="2" charset="2"/>
              <a:buNone/>
              <a:defRPr/>
            </a:pPr>
            <a:endParaRPr lang="en-US" dirty="0" smtClean="0">
              <a:latin typeface="Tahoma" pitchFamily="34" charset="0"/>
            </a:endParaRPr>
          </a:p>
          <a:p>
            <a:pPr algn="ctr" eaLnBrk="1" hangingPunct="1">
              <a:lnSpc>
                <a:spcPct val="90000"/>
              </a:lnSpc>
              <a:buFont typeface="Wingdings" pitchFamily="2" charset="2"/>
              <a:buNone/>
              <a:defRPr/>
            </a:pPr>
            <a:r>
              <a:rPr lang="en-US" dirty="0" smtClean="0">
                <a:solidFill>
                  <a:srgbClr val="FF0000"/>
                </a:solidFill>
                <a:latin typeface="Tahoma" pitchFamily="34" charset="0"/>
              </a:rPr>
              <a:t>17.8</a:t>
            </a:r>
            <a:r>
              <a:rPr lang="en-US" dirty="0" smtClean="0">
                <a:latin typeface="Tahoma" pitchFamily="34" charset="0"/>
              </a:rPr>
              <a:t> oz÷16 oz = </a:t>
            </a:r>
            <a:r>
              <a:rPr lang="en-US" dirty="0" smtClean="0">
                <a:solidFill>
                  <a:srgbClr val="FF0000"/>
                </a:solidFill>
                <a:latin typeface="Tahoma" pitchFamily="34" charset="0"/>
              </a:rPr>
              <a:t>1.11</a:t>
            </a:r>
            <a:r>
              <a:rPr lang="en-US" dirty="0" smtClean="0">
                <a:latin typeface="Tahoma" pitchFamily="34" charset="0"/>
              </a:rPr>
              <a:t> boxes</a:t>
            </a:r>
          </a:p>
          <a:p>
            <a:pPr algn="ctr" eaLnBrk="1" hangingPunct="1">
              <a:lnSpc>
                <a:spcPct val="90000"/>
              </a:lnSpc>
              <a:buFont typeface="Wingdings" pitchFamily="2" charset="2"/>
              <a:buNone/>
              <a:defRPr/>
            </a:pPr>
            <a:endParaRPr lang="en-US" dirty="0" smtClean="0">
              <a:latin typeface="Tahoma" pitchFamily="34" charset="0"/>
            </a:endParaRPr>
          </a:p>
          <a:p>
            <a:pPr algn="ctr" eaLnBrk="1" hangingPunct="1">
              <a:lnSpc>
                <a:spcPct val="90000"/>
              </a:lnSpc>
              <a:buFont typeface="Wingdings" pitchFamily="2" charset="2"/>
              <a:buNone/>
              <a:defRPr/>
            </a:pPr>
            <a:r>
              <a:rPr lang="en-US" dirty="0" smtClean="0">
                <a:latin typeface="Tahoma" pitchFamily="34" charset="0"/>
              </a:rPr>
              <a:t>You must buy </a:t>
            </a:r>
            <a:r>
              <a:rPr lang="en-US" dirty="0" smtClean="0">
                <a:solidFill>
                  <a:srgbClr val="FF0000"/>
                </a:solidFill>
                <a:latin typeface="Tahoma" pitchFamily="34" charset="0"/>
              </a:rPr>
              <a:t>2</a:t>
            </a:r>
            <a:r>
              <a:rPr lang="en-US" dirty="0" smtClean="0">
                <a:latin typeface="Tahoma" pitchFamily="34" charset="0"/>
              </a:rPr>
              <a:t> 16-ounce boxes of Snack Crackers</a:t>
            </a:r>
          </a:p>
        </p:txBody>
      </p:sp>
      <p:sp>
        <p:nvSpPr>
          <p:cNvPr id="4" name="Slide Number Placeholder 3"/>
          <p:cNvSpPr>
            <a:spLocks noGrp="1"/>
          </p:cNvSpPr>
          <p:nvPr>
            <p:ph type="sldNum" sz="quarter" idx="12"/>
          </p:nvPr>
        </p:nvSpPr>
        <p:spPr/>
        <p:txBody>
          <a:bodyPr/>
          <a:lstStyle/>
          <a:p>
            <a:fld id="{F78284F7-1C68-44F9-8E2C-248AF053FBAD}" type="slidenum">
              <a:rPr lang="en-US" smtClean="0"/>
              <a:pPr/>
              <a:t>13</a:t>
            </a:fld>
            <a:endParaRPr lang="en-US" dirty="0"/>
          </a:p>
        </p:txBody>
      </p:sp>
      <p:grpSp>
        <p:nvGrpSpPr>
          <p:cNvPr id="2" name="Group 9"/>
          <p:cNvGrpSpPr/>
          <p:nvPr/>
        </p:nvGrpSpPr>
        <p:grpSpPr>
          <a:xfrm>
            <a:off x="7495918" y="5616917"/>
            <a:ext cx="1648082" cy="1241083"/>
            <a:chOff x="4905118" y="4596586"/>
            <a:chExt cx="2578111" cy="2180897"/>
          </a:xfrm>
        </p:grpSpPr>
        <p:pic>
          <p:nvPicPr>
            <p:cNvPr id="332804" name="Picture 4" descr="https://www.kashi.com/image/pim/desktop/458_NakedShot.jpg"/>
            <p:cNvPicPr>
              <a:picLocks noChangeAspect="1" noChangeArrowheads="1"/>
            </p:cNvPicPr>
            <p:nvPr/>
          </p:nvPicPr>
          <p:blipFill>
            <a:blip r:embed="rId3" cstate="print"/>
            <a:srcRect l="33866" r="23453" b="5333"/>
            <a:stretch>
              <a:fillRect/>
            </a:stretch>
          </p:blipFill>
          <p:spPr bwMode="auto">
            <a:xfrm>
              <a:off x="5028229" y="4596586"/>
              <a:ext cx="2084510" cy="2180897"/>
            </a:xfrm>
            <a:prstGeom prst="rect">
              <a:avLst/>
            </a:prstGeom>
            <a:noFill/>
          </p:spPr>
        </p:pic>
        <p:sp>
          <p:nvSpPr>
            <p:cNvPr id="8" name="TextBox 7"/>
            <p:cNvSpPr txBox="1"/>
            <p:nvPr/>
          </p:nvSpPr>
          <p:spPr>
            <a:xfrm>
              <a:off x="6742249" y="5673703"/>
              <a:ext cx="740980" cy="246221"/>
            </a:xfrm>
            <a:prstGeom prst="rect">
              <a:avLst/>
            </a:prstGeom>
            <a:solidFill>
              <a:schemeClr val="bg1"/>
            </a:solidFill>
          </p:spPr>
          <p:txBody>
            <a:bodyPr wrap="square" rtlCol="0">
              <a:spAutoFit/>
            </a:bodyPr>
            <a:lstStyle/>
            <a:p>
              <a:endParaRPr lang="en-US" sz="1000" dirty="0"/>
            </a:p>
          </p:txBody>
        </p:sp>
        <p:sp>
          <p:nvSpPr>
            <p:cNvPr id="9" name="TextBox 8"/>
            <p:cNvSpPr txBox="1"/>
            <p:nvPr/>
          </p:nvSpPr>
          <p:spPr>
            <a:xfrm rot="18757011">
              <a:off x="4657739" y="5769290"/>
              <a:ext cx="740980" cy="246221"/>
            </a:xfrm>
            <a:prstGeom prst="rect">
              <a:avLst/>
            </a:prstGeom>
            <a:solidFill>
              <a:schemeClr val="bg1"/>
            </a:solidFill>
          </p:spPr>
          <p:txBody>
            <a:bodyPr wrap="square" rtlCol="0">
              <a:spAutoFit/>
            </a:bodyPr>
            <a:lstStyle/>
            <a:p>
              <a:endParaRPr lang="en-US" sz="1000" dirty="0"/>
            </a:p>
          </p:txBody>
        </p:sp>
      </p:grpSp>
      <p:pic>
        <p:nvPicPr>
          <p:cNvPr id="425986" name="Picture 2" descr="http://www.moneysavingmadness.com/wp-content/uploads/2012/01/Capture253.png"/>
          <p:cNvPicPr>
            <a:picLocks noChangeAspect="1" noChangeArrowheads="1"/>
          </p:cNvPicPr>
          <p:nvPr/>
        </p:nvPicPr>
        <p:blipFill>
          <a:blip r:embed="rId4" cstate="print"/>
          <a:srcRect l="80339" t="88319"/>
          <a:stretch>
            <a:fillRect/>
          </a:stretch>
        </p:blipFill>
        <p:spPr bwMode="auto">
          <a:xfrm>
            <a:off x="2590800" y="1752600"/>
            <a:ext cx="3227700" cy="1354155"/>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Create a cheat sheet for Grains/Breads</a:t>
            </a:r>
            <a:endParaRPr lang="en-US" dirty="0"/>
          </a:p>
        </p:txBody>
      </p:sp>
      <p:graphicFrame>
        <p:nvGraphicFramePr>
          <p:cNvPr id="6" name="Content Placeholder 5"/>
          <p:cNvGraphicFramePr>
            <a:graphicFrameLocks noGrp="1"/>
          </p:cNvGraphicFramePr>
          <p:nvPr>
            <p:ph idx="1"/>
          </p:nvPr>
        </p:nvGraphicFramePr>
        <p:xfrm>
          <a:off x="457200" y="1481138"/>
          <a:ext cx="8229600" cy="22910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Snack Items, Grain/Breads</a:t>
                      </a:r>
                      <a:endParaRPr lang="en-US" dirty="0"/>
                    </a:p>
                  </a:txBody>
                  <a:tcPr/>
                </a:tc>
                <a:tc>
                  <a:txBody>
                    <a:bodyPr/>
                    <a:lstStyle/>
                    <a:p>
                      <a:r>
                        <a:rPr lang="en-US" dirty="0" smtClean="0"/>
                        <a:t>1-2 Year Olds</a:t>
                      </a:r>
                      <a:endParaRPr lang="en-US" dirty="0"/>
                    </a:p>
                  </a:txBody>
                  <a:tcPr/>
                </a:tc>
                <a:tc>
                  <a:txBody>
                    <a:bodyPr/>
                    <a:lstStyle/>
                    <a:p>
                      <a:r>
                        <a:rPr lang="en-US" dirty="0" smtClean="0"/>
                        <a:t>3-5 Year Olds</a:t>
                      </a:r>
                      <a:endParaRPr lang="en-US" dirty="0"/>
                    </a:p>
                  </a:txBody>
                  <a:tcPr/>
                </a:tc>
                <a:tc>
                  <a:txBody>
                    <a:bodyPr/>
                    <a:lstStyle/>
                    <a:p>
                      <a:r>
                        <a:rPr lang="en-US" dirty="0" smtClean="0"/>
                        <a:t>6-12 Year Olds</a:t>
                      </a:r>
                      <a:endParaRPr lang="en-US" dirty="0"/>
                    </a:p>
                  </a:txBody>
                  <a:tcPr/>
                </a:tc>
                <a:extLst>
                  <a:ext uri="{0D108BD9-81ED-4DB2-BD59-A6C34878D82A}">
                    <a16:rowId xmlns:a16="http://schemas.microsoft.com/office/drawing/2014/main" val="10000"/>
                  </a:ext>
                </a:extLst>
              </a:tr>
              <a:tr h="370840">
                <a:tc>
                  <a:txBody>
                    <a:bodyPr/>
                    <a:lstStyle/>
                    <a:p>
                      <a:r>
                        <a:rPr lang="en-US" dirty="0" smtClean="0"/>
                        <a:t>Cheese Snack Crackers</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10001"/>
                  </a:ext>
                </a:extLst>
              </a:tr>
              <a:tr h="370840">
                <a:tc>
                  <a:txBody>
                    <a:bodyPr/>
                    <a:lstStyle/>
                    <a:p>
                      <a:r>
                        <a:rPr lang="en-US" dirty="0" smtClean="0"/>
                        <a:t>Graham Crackers</a:t>
                      </a:r>
                      <a:endParaRPr lang="en-US" dirty="0"/>
                    </a:p>
                  </a:txBody>
                  <a:tcPr/>
                </a:tc>
                <a:tc>
                  <a:txBody>
                    <a:bodyPr/>
                    <a:lstStyle/>
                    <a:p>
                      <a:r>
                        <a:rPr lang="en-US" dirty="0" smtClean="0"/>
                        <a:t>3 crackers</a:t>
                      </a:r>
                      <a:r>
                        <a:rPr lang="en-US" baseline="0" dirty="0" smtClean="0"/>
                        <a:t> (3/4 sheet)</a:t>
                      </a:r>
                      <a:endParaRPr lang="en-US" dirty="0"/>
                    </a:p>
                  </a:txBody>
                  <a:tcPr/>
                </a:tc>
                <a:tc>
                  <a:txBody>
                    <a:bodyPr/>
                    <a:lstStyle/>
                    <a:p>
                      <a:r>
                        <a:rPr lang="en-US" dirty="0" smtClean="0"/>
                        <a:t>3 crackers</a:t>
                      </a:r>
                      <a:r>
                        <a:rPr lang="en-US" baseline="0" dirty="0" smtClean="0"/>
                        <a:t> (3/4 sheet)</a:t>
                      </a:r>
                      <a:endParaRPr lang="en-US" dirty="0"/>
                    </a:p>
                  </a:txBody>
                  <a:tcPr/>
                </a:tc>
                <a:tc>
                  <a:txBody>
                    <a:bodyPr/>
                    <a:lstStyle/>
                    <a:p>
                      <a:r>
                        <a:rPr lang="en-US" dirty="0" smtClean="0"/>
                        <a:t>6 crackers (1 ½ sheets)</a:t>
                      </a:r>
                      <a:endParaRPr lang="en-US" dirty="0"/>
                    </a:p>
                  </a:txBody>
                  <a:tcPr/>
                </a:tc>
                <a:extLst>
                  <a:ext uri="{0D108BD9-81ED-4DB2-BD59-A6C34878D82A}">
                    <a16:rowId xmlns:a16="http://schemas.microsoft.com/office/drawing/2014/main" val="10002"/>
                  </a:ext>
                </a:extLst>
              </a:tr>
              <a:tr h="370840">
                <a:tc>
                  <a:txBody>
                    <a:bodyPr/>
                    <a:lstStyle/>
                    <a:p>
                      <a:r>
                        <a:rPr lang="en-US" dirty="0" smtClean="0"/>
                        <a:t>Saltine Crackers</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val="10003"/>
                  </a:ext>
                </a:extLst>
              </a:tr>
            </a:tbl>
          </a:graphicData>
        </a:graphic>
      </p:graphicFrame>
      <p:pic>
        <p:nvPicPr>
          <p:cNvPr id="269315" name="Picture 3" descr="http://www.todayifoundout.com/wp-content/uploads/2010/10/saltine-crackers.jpg"/>
          <p:cNvPicPr>
            <a:picLocks noChangeAspect="1" noChangeArrowheads="1"/>
          </p:cNvPicPr>
          <p:nvPr/>
        </p:nvPicPr>
        <p:blipFill>
          <a:blip r:embed="rId3" cstate="print"/>
          <a:srcRect/>
          <a:stretch>
            <a:fillRect/>
          </a:stretch>
        </p:blipFill>
        <p:spPr bwMode="auto">
          <a:xfrm>
            <a:off x="2667000" y="3886200"/>
            <a:ext cx="3810000" cy="247650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638799" y="1447800"/>
            <a:ext cx="2514601" cy="3124200"/>
          </a:xfrm>
        </p:spPr>
        <p:txBody>
          <a:bodyPr>
            <a:noAutofit/>
          </a:bodyPr>
          <a:lstStyle/>
          <a:p>
            <a:pPr algn="ctr" defTabSz="914400"/>
            <a:r>
              <a:rPr lang="en-US" sz="3200" dirty="0">
                <a:solidFill>
                  <a:schemeClr val="tx1"/>
                </a:solidFill>
              </a:rPr>
              <a:t>Flow Chart for Determining </a:t>
            </a:r>
            <a:br>
              <a:rPr lang="en-US" sz="3200" dirty="0">
                <a:solidFill>
                  <a:schemeClr val="tx1"/>
                </a:solidFill>
              </a:rPr>
            </a:br>
            <a:r>
              <a:rPr lang="en-US" sz="3200" dirty="0" smtClean="0">
                <a:solidFill>
                  <a:schemeClr val="tx1"/>
                </a:solidFill>
              </a:rPr>
              <a:t>GR/B Creditability</a:t>
            </a:r>
            <a:br>
              <a:rPr lang="en-US" sz="3200" dirty="0" smtClean="0">
                <a:solidFill>
                  <a:schemeClr val="tx1"/>
                </a:solidFill>
              </a:rPr>
            </a:br>
            <a:r>
              <a:rPr lang="en-US" sz="3200" dirty="0" smtClean="0">
                <a:solidFill>
                  <a:schemeClr val="tx1"/>
                </a:solidFill>
              </a:rPr>
              <a:t>FBG p. 3-7</a:t>
            </a:r>
            <a:r>
              <a:rPr lang="en-US" sz="3200" dirty="0" smtClean="0">
                <a:solidFill>
                  <a:srgbClr val="FF5050"/>
                </a:solidFill>
                <a:effectLst>
                  <a:outerShdw blurRad="38100" dist="38100" dir="2700000" algn="tl">
                    <a:srgbClr val="C0C0C0"/>
                  </a:outerShdw>
                </a:effectLst>
              </a:rPr>
              <a:t> </a:t>
            </a:r>
            <a:endParaRPr lang="en-US" sz="3200" dirty="0">
              <a:solidFill>
                <a:srgbClr val="FF5050"/>
              </a:solidFill>
              <a:effectLst>
                <a:outerShdw blurRad="38100" dist="38100" dir="2700000" algn="tl">
                  <a:srgbClr val="C0C0C0"/>
                </a:outerShdw>
              </a:effectLst>
            </a:endParaRPr>
          </a:p>
        </p:txBody>
      </p:sp>
      <p:pic>
        <p:nvPicPr>
          <p:cNvPr id="112644" name="Picture 4"/>
          <p:cNvPicPr>
            <a:picLocks noGrp="1" noChangeAspect="1" noChangeArrowheads="1"/>
          </p:cNvPicPr>
          <p:nvPr>
            <p:ph type="clipArt" sz="half" idx="1"/>
          </p:nvPr>
        </p:nvPicPr>
        <p:blipFill>
          <a:blip r:embed="rId3" cstate="print"/>
          <a:srcRect/>
          <a:stretch>
            <a:fillRect/>
          </a:stretch>
        </p:blipFill>
        <p:spPr>
          <a:xfrm>
            <a:off x="43911" y="228600"/>
            <a:ext cx="4943959" cy="6629400"/>
          </a:xfrm>
          <a:noFill/>
          <a:ln cap="flat">
            <a:solidFill>
              <a:srgbClr val="990033"/>
            </a:solidFill>
          </a:ln>
        </p:spPr>
      </p:pic>
      <p:sp>
        <p:nvSpPr>
          <p:cNvPr id="6" name="Slide Number Placeholder 5"/>
          <p:cNvSpPr>
            <a:spLocks noGrp="1"/>
          </p:cNvSpPr>
          <p:nvPr>
            <p:ph type="sldNum" sz="quarter" idx="12"/>
          </p:nvPr>
        </p:nvSpPr>
        <p:spPr>
          <a:xfrm>
            <a:off x="6667502" y="6247606"/>
            <a:ext cx="1905000" cy="455613"/>
          </a:xfrm>
        </p:spPr>
        <p:txBody>
          <a:bodyPr/>
          <a:lstStyle/>
          <a:p>
            <a:fld id="{F43934AE-D9D4-40E0-A452-F60D5C780E51}" type="slidenum">
              <a:rPr lang="en-US" smtClean="0"/>
              <a:pPr/>
              <a:t>2</a:t>
            </a:fld>
            <a:endParaRPr lang="en-US" dirty="0"/>
          </a:p>
        </p:txBody>
      </p:sp>
      <p:sp>
        <p:nvSpPr>
          <p:cNvPr id="7" name="Rectangle 6"/>
          <p:cNvSpPr/>
          <p:nvPr/>
        </p:nvSpPr>
        <p:spPr>
          <a:xfrm>
            <a:off x="228600" y="762000"/>
            <a:ext cx="3810000" cy="2438400"/>
          </a:xfrm>
          <a:prstGeom prst="rect">
            <a:avLst/>
          </a:prstGeom>
          <a:noFill/>
          <a:ln w="571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294715" y="6368732"/>
            <a:ext cx="6688167" cy="338554"/>
          </a:xfrm>
          <a:prstGeom prst="rect">
            <a:avLst/>
          </a:prstGeom>
        </p:spPr>
        <p:txBody>
          <a:bodyPr wrap="square">
            <a:spAutoFit/>
          </a:bodyPr>
          <a:lstStyle/>
          <a:p>
            <a:r>
              <a:rPr lang="en-US" sz="1600" dirty="0">
                <a:hlinkClick r:id="rId4"/>
              </a:rPr>
              <a:t>https://</a:t>
            </a:r>
            <a:r>
              <a:rPr lang="en-US" sz="1600" dirty="0" smtClean="0">
                <a:hlinkClick r:id="rId4"/>
              </a:rPr>
              <a:t>www.fns.usda.gov/tn/food-buying-guide-for-child-nutrition-programs</a:t>
            </a:r>
            <a:r>
              <a:rPr lang="en-US" sz="1600" dirty="0" smtClean="0"/>
              <a:t> </a:t>
            </a:r>
            <a:endParaRPr lang="en-US" sz="16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762000" y="1524000"/>
            <a:ext cx="7034463" cy="4495800"/>
          </a:xfrm>
        </p:spPr>
        <p:txBody>
          <a:bodyPr>
            <a:normAutofit/>
          </a:bodyPr>
          <a:lstStyle/>
          <a:p>
            <a:pPr marL="0" indent="0" defTabSz="914400">
              <a:lnSpc>
                <a:spcPct val="90000"/>
              </a:lnSpc>
              <a:buClr>
                <a:schemeClr val="bg2"/>
              </a:buClr>
              <a:buFontTx/>
              <a:buNone/>
            </a:pPr>
            <a:r>
              <a:rPr lang="en-US" dirty="0"/>
              <a:t/>
            </a:r>
            <a:br>
              <a:rPr lang="en-US" dirty="0"/>
            </a:br>
            <a:r>
              <a:rPr lang="en-US" dirty="0"/>
              <a:t> </a:t>
            </a:r>
          </a:p>
        </p:txBody>
      </p:sp>
      <p:sp>
        <p:nvSpPr>
          <p:cNvPr id="5" name="Slide Number Placeholder 4"/>
          <p:cNvSpPr>
            <a:spLocks noGrp="1"/>
          </p:cNvSpPr>
          <p:nvPr>
            <p:ph type="sldNum" sz="quarter" idx="12"/>
          </p:nvPr>
        </p:nvSpPr>
        <p:spPr/>
        <p:txBody>
          <a:bodyPr/>
          <a:lstStyle/>
          <a:p>
            <a:fld id="{F78284F7-1C68-44F9-8E2C-248AF053FBAD}" type="slidenum">
              <a:rPr lang="en-US" smtClean="0"/>
              <a:pPr/>
              <a:t>3</a:t>
            </a:fld>
            <a:endParaRPr lang="en-US" dirty="0"/>
          </a:p>
        </p:txBody>
      </p:sp>
      <p:sp>
        <p:nvSpPr>
          <p:cNvPr id="114690" name="Rectangle 2"/>
          <p:cNvSpPr>
            <a:spLocks noGrp="1" noChangeArrowheads="1"/>
          </p:cNvSpPr>
          <p:nvPr>
            <p:ph type="title"/>
          </p:nvPr>
        </p:nvSpPr>
        <p:spPr>
          <a:xfrm>
            <a:off x="517358" y="453189"/>
            <a:ext cx="7772400" cy="762000"/>
          </a:xfrm>
        </p:spPr>
        <p:txBody>
          <a:bodyPr>
            <a:noAutofit/>
          </a:bodyPr>
          <a:lstStyle/>
          <a:p>
            <a:pPr algn="ctr" defTabSz="914400"/>
            <a:r>
              <a:rPr lang="en-US" sz="5400" b="1" dirty="0">
                <a:solidFill>
                  <a:schemeClr val="accent6">
                    <a:lumMod val="50000"/>
                  </a:schemeClr>
                </a:solidFill>
                <a:latin typeface="Calibri" pitchFamily="34" charset="0"/>
              </a:rPr>
              <a:t>Determine Serving Sizes</a:t>
            </a:r>
          </a:p>
        </p:txBody>
      </p:sp>
      <p:pic>
        <p:nvPicPr>
          <p:cNvPr id="114692" name="Picture 4"/>
          <p:cNvPicPr>
            <a:picLocks noChangeAspect="1" noChangeArrowheads="1"/>
          </p:cNvPicPr>
          <p:nvPr/>
        </p:nvPicPr>
        <p:blipFill>
          <a:blip r:embed="rId3" cstate="print"/>
          <a:srcRect/>
          <a:stretch>
            <a:fillRect/>
          </a:stretch>
        </p:blipFill>
        <p:spPr bwMode="auto">
          <a:xfrm>
            <a:off x="2438400" y="1653153"/>
            <a:ext cx="3810000" cy="3680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553200" y="6390620"/>
            <a:ext cx="1905000" cy="457200"/>
          </a:xfrm>
        </p:spPr>
        <p:txBody>
          <a:bodyPr/>
          <a:lstStyle/>
          <a:p>
            <a:fld id="{613D47A4-57C4-44DF-8642-D1C43F093506}" type="slidenum">
              <a:rPr lang="en-US" smtClean="0"/>
              <a:pPr/>
              <a:t>4</a:t>
            </a:fld>
            <a:endParaRPr lang="en-US" dirty="0"/>
          </a:p>
        </p:txBody>
      </p:sp>
      <p:sp>
        <p:nvSpPr>
          <p:cNvPr id="116738" name="Rectangle 2"/>
          <p:cNvSpPr>
            <a:spLocks noGrp="1" noChangeArrowheads="1"/>
          </p:cNvSpPr>
          <p:nvPr>
            <p:ph type="title"/>
          </p:nvPr>
        </p:nvSpPr>
        <p:spPr>
          <a:xfrm>
            <a:off x="685800" y="216568"/>
            <a:ext cx="7769225" cy="911225"/>
          </a:xfrm>
        </p:spPr>
        <p:txBody>
          <a:bodyPr>
            <a:noAutofit/>
          </a:bodyPr>
          <a:lstStyle/>
          <a:p>
            <a:pPr algn="ctr" defTabSz="914400"/>
            <a:r>
              <a:rPr lang="en-US" sz="4000" b="1" dirty="0" smtClean="0">
                <a:solidFill>
                  <a:schemeClr val="accent6">
                    <a:lumMod val="50000"/>
                  </a:schemeClr>
                </a:solidFill>
                <a:latin typeface="Calibri" pitchFamily="34" charset="0"/>
              </a:rPr>
              <a:t>Exhibit A (Handout)</a:t>
            </a:r>
            <a:br>
              <a:rPr lang="en-US" sz="4000" b="1" dirty="0" smtClean="0">
                <a:solidFill>
                  <a:schemeClr val="accent6">
                    <a:lumMod val="50000"/>
                  </a:schemeClr>
                </a:solidFill>
                <a:latin typeface="Calibri" pitchFamily="34" charset="0"/>
              </a:rPr>
            </a:br>
            <a:r>
              <a:rPr lang="en-US" sz="4000" b="1" dirty="0" smtClean="0">
                <a:solidFill>
                  <a:schemeClr val="accent6">
                    <a:lumMod val="50000"/>
                  </a:schemeClr>
                </a:solidFill>
                <a:latin typeface="Calibri" pitchFamily="34" charset="0"/>
              </a:rPr>
              <a:t>Grains/Breads Chart</a:t>
            </a:r>
            <a:endParaRPr lang="en-US" sz="4000" b="1" dirty="0">
              <a:solidFill>
                <a:schemeClr val="accent6">
                  <a:lumMod val="50000"/>
                </a:schemeClr>
              </a:solidFill>
              <a:latin typeface="Calibri" pitchFamily="34" charset="0"/>
            </a:endParaRPr>
          </a:p>
        </p:txBody>
      </p:sp>
      <p:sp>
        <p:nvSpPr>
          <p:cNvPr id="116740" name="Text Box 4"/>
          <p:cNvSpPr txBox="1">
            <a:spLocks noChangeArrowheads="1"/>
          </p:cNvSpPr>
          <p:nvPr/>
        </p:nvSpPr>
        <p:spPr bwMode="auto">
          <a:xfrm>
            <a:off x="4724400" y="1447800"/>
            <a:ext cx="4191000" cy="4401205"/>
          </a:xfrm>
          <a:prstGeom prst="rect">
            <a:avLst/>
          </a:prstGeom>
          <a:noFill/>
          <a:ln w="9525">
            <a:noFill/>
            <a:miter lim="800000"/>
            <a:headEnd/>
            <a:tailEnd/>
          </a:ln>
          <a:effectLst/>
        </p:spPr>
        <p:txBody>
          <a:bodyPr wrap="square">
            <a:spAutoFit/>
          </a:bodyPr>
          <a:lstStyle/>
          <a:p>
            <a:pPr marL="627063" lvl="1" indent="-346075" algn="l">
              <a:buClr>
                <a:srgbClr val="990033"/>
              </a:buClr>
            </a:pPr>
            <a:endParaRPr lang="en-US" sz="4000" dirty="0" smtClean="0"/>
          </a:p>
          <a:p>
            <a:pPr marL="627063" lvl="1" indent="-346075">
              <a:buClr>
                <a:srgbClr val="990033"/>
              </a:buClr>
              <a:buFont typeface="Wingdings" pitchFamily="2" charset="2"/>
              <a:buChar char="§"/>
            </a:pPr>
            <a:r>
              <a:rPr lang="en-US" sz="4000" b="1" dirty="0" smtClean="0">
                <a:solidFill>
                  <a:srgbClr val="C00000"/>
                </a:solidFill>
              </a:rPr>
              <a:t>6-12 year olds require 1 serving each</a:t>
            </a:r>
          </a:p>
          <a:p>
            <a:pPr marL="627063" lvl="1" indent="-346075">
              <a:buClr>
                <a:srgbClr val="990033"/>
              </a:buClr>
              <a:buFont typeface="Wingdings" pitchFamily="2" charset="2"/>
              <a:buChar char="§"/>
            </a:pPr>
            <a:r>
              <a:rPr lang="en-US" sz="4000" b="1" dirty="0" smtClean="0">
                <a:solidFill>
                  <a:srgbClr val="C00000"/>
                </a:solidFill>
              </a:rPr>
              <a:t>1-5 year olds require ½ serving each</a:t>
            </a:r>
            <a:endParaRPr lang="en-US" sz="4000" b="1" dirty="0">
              <a:solidFill>
                <a:srgbClr val="C00000"/>
              </a:solidFill>
            </a:endParaRPr>
          </a:p>
        </p:txBody>
      </p:sp>
      <p:pic>
        <p:nvPicPr>
          <p:cNvPr id="6" name="Content Placeholder 3"/>
          <p:cNvPicPr>
            <a:picLocks/>
          </p:cNvPicPr>
          <p:nvPr/>
        </p:nvPicPr>
        <p:blipFill>
          <a:blip r:embed="rId3" cstate="print"/>
          <a:srcRect/>
          <a:stretch>
            <a:fillRect/>
          </a:stretch>
        </p:blipFill>
        <p:spPr bwMode="auto">
          <a:xfrm>
            <a:off x="381000" y="1447800"/>
            <a:ext cx="4343400" cy="5105400"/>
          </a:xfrm>
          <a:prstGeom prst="rect">
            <a:avLst/>
          </a:prstGeom>
          <a:noFill/>
          <a:ln w="44450">
            <a:solidFill>
              <a:schemeClr val="accent6">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685800" y="2057400"/>
            <a:ext cx="7570788" cy="2590800"/>
          </a:xfrm>
        </p:spPr>
        <p:txBody>
          <a:bodyPr>
            <a:normAutofit fontScale="85000" lnSpcReduction="10000"/>
          </a:bodyPr>
          <a:lstStyle/>
          <a:p>
            <a:pPr eaLnBrk="1" hangingPunct="1">
              <a:buFont typeface="Wingdings" pitchFamily="2" charset="2"/>
              <a:buNone/>
              <a:defRPr/>
            </a:pPr>
            <a:r>
              <a:rPr lang="en-US" sz="3200" b="1" dirty="0" smtClean="0">
                <a:latin typeface="Tahoma" pitchFamily="34" charset="0"/>
                <a:cs typeface="Times New Roman" pitchFamily="18" charset="0"/>
              </a:rPr>
              <a:t>Resources needed:</a:t>
            </a:r>
          </a:p>
          <a:p>
            <a:pPr eaLnBrk="1" hangingPunct="1">
              <a:buFont typeface="Wingdings" pitchFamily="2" charset="2"/>
              <a:buNone/>
              <a:defRPr/>
            </a:pPr>
            <a:endParaRPr lang="en-US" dirty="0" smtClean="0">
              <a:latin typeface="Tahoma" pitchFamily="34" charset="0"/>
              <a:cs typeface="Times New Roman" pitchFamily="18" charset="0"/>
            </a:endParaRPr>
          </a:p>
          <a:p>
            <a:pPr eaLnBrk="1" hangingPunct="1">
              <a:defRPr/>
            </a:pPr>
            <a:r>
              <a:rPr lang="en-US" dirty="0" smtClean="0">
                <a:latin typeface="Tahoma" pitchFamily="34" charset="0"/>
                <a:cs typeface="Times New Roman" pitchFamily="18" charset="0"/>
              </a:rPr>
              <a:t>Grains/Bread Chart </a:t>
            </a:r>
          </a:p>
          <a:p>
            <a:pPr eaLnBrk="1" hangingPunct="1">
              <a:buNone/>
              <a:defRPr/>
            </a:pPr>
            <a:endParaRPr lang="en-US" dirty="0" smtClean="0">
              <a:latin typeface="Tahoma" pitchFamily="34" charset="0"/>
              <a:cs typeface="Times New Roman" pitchFamily="18" charset="0"/>
            </a:endParaRPr>
          </a:p>
          <a:p>
            <a:pPr eaLnBrk="1" hangingPunct="1">
              <a:defRPr/>
            </a:pPr>
            <a:r>
              <a:rPr lang="en-US" dirty="0" smtClean="0">
                <a:latin typeface="Tahoma" pitchFamily="34" charset="0"/>
                <a:cs typeface="Times New Roman" pitchFamily="18" charset="0"/>
              </a:rPr>
              <a:t>Nutrition Facts Label from Package of Crackers</a:t>
            </a:r>
            <a:endParaRPr lang="en-US" dirty="0" smtClean="0">
              <a:latin typeface="Tahoma" pitchFamily="34" charset="0"/>
            </a:endParaRPr>
          </a:p>
        </p:txBody>
      </p:sp>
      <p:sp>
        <p:nvSpPr>
          <p:cNvPr id="4" name="Slide Number Placeholder 3"/>
          <p:cNvSpPr>
            <a:spLocks noGrp="1"/>
          </p:cNvSpPr>
          <p:nvPr>
            <p:ph type="sldNum" sz="quarter" idx="12"/>
          </p:nvPr>
        </p:nvSpPr>
        <p:spPr/>
        <p:txBody>
          <a:bodyPr/>
          <a:lstStyle/>
          <a:p>
            <a:fld id="{F78284F7-1C68-44F9-8E2C-248AF053FBAD}" type="slidenum">
              <a:rPr lang="en-US" smtClean="0"/>
              <a:pPr/>
              <a:t>5</a:t>
            </a:fld>
            <a:endParaRPr lang="en-US" dirty="0"/>
          </a:p>
        </p:txBody>
      </p:sp>
      <p:sp>
        <p:nvSpPr>
          <p:cNvPr id="46082" name="Rectangle 2"/>
          <p:cNvSpPr>
            <a:spLocks noGrp="1" noChangeArrowheads="1"/>
          </p:cNvSpPr>
          <p:nvPr>
            <p:ph type="title"/>
          </p:nvPr>
        </p:nvSpPr>
        <p:spPr>
          <a:xfrm>
            <a:off x="620110" y="397042"/>
            <a:ext cx="7457090" cy="1143000"/>
          </a:xfrm>
        </p:spPr>
        <p:txBody>
          <a:bodyPr>
            <a:noAutofit/>
          </a:bodyPr>
          <a:lstStyle/>
          <a:p>
            <a:pPr algn="ctr" eaLnBrk="1" hangingPunct="1"/>
            <a:r>
              <a:rPr lang="en-US" sz="4800" dirty="0" smtClean="0"/>
              <a:t>   </a:t>
            </a:r>
            <a:r>
              <a:rPr lang="en-US" sz="4800" b="1" dirty="0" smtClean="0">
                <a:solidFill>
                  <a:schemeClr val="accent6">
                    <a:lumMod val="50000"/>
                  </a:schemeClr>
                </a:solidFill>
              </a:rPr>
              <a:t>How many snack crackers equal a CACFP serving?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4790094" cy="954107"/>
          </a:xfrm>
          <a:prstGeom prst="rect">
            <a:avLst/>
          </a:prstGeom>
        </p:spPr>
        <p:txBody>
          <a:bodyPr wrap="none">
            <a:spAutoFit/>
          </a:bodyPr>
          <a:lstStyle/>
          <a:p>
            <a:r>
              <a:rPr lang="en-US" sz="2800" b="1" dirty="0" smtClean="0"/>
              <a:t>Resource 1: </a:t>
            </a:r>
            <a:r>
              <a:rPr lang="en-US" sz="2800" dirty="0" smtClean="0"/>
              <a:t>Grains/Bread Chart</a:t>
            </a:r>
          </a:p>
          <a:p>
            <a:endParaRPr lang="en-US" sz="2800" dirty="0"/>
          </a:p>
        </p:txBody>
      </p:sp>
      <p:sp>
        <p:nvSpPr>
          <p:cNvPr id="4" name="Slide Number Placeholder 3"/>
          <p:cNvSpPr>
            <a:spLocks noGrp="1"/>
          </p:cNvSpPr>
          <p:nvPr>
            <p:ph type="sldNum" sz="quarter" idx="12"/>
          </p:nvPr>
        </p:nvSpPr>
        <p:spPr/>
        <p:txBody>
          <a:bodyPr/>
          <a:lstStyle/>
          <a:p>
            <a:fld id="{55B4FB06-A13A-42AA-9BAD-780CEC3F9DA0}" type="slidenum">
              <a:rPr lang="en-US" smtClean="0"/>
              <a:pPr/>
              <a:t>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685801"/>
            <a:ext cx="4495800" cy="6172199"/>
          </a:xfrm>
          <a:prstGeom prst="rect">
            <a:avLst/>
          </a:prstGeom>
          <a:noFill/>
          <a:ln w="25400" cmpd="sng">
            <a:solidFill>
              <a:schemeClr val="tx2">
                <a:lumMod val="50000"/>
              </a:schemeClr>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1991" y="685800"/>
            <a:ext cx="4652010" cy="6172200"/>
          </a:xfrm>
          <a:prstGeom prst="rect">
            <a:avLst/>
          </a:prstGeom>
          <a:noFill/>
          <a:ln w="2540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075"/>
          <p:cNvSpPr>
            <a:spLocks noChangeArrowheads="1"/>
          </p:cNvSpPr>
          <p:nvPr/>
        </p:nvSpPr>
        <p:spPr bwMode="auto">
          <a:xfrm>
            <a:off x="2995613" y="-52388"/>
            <a:ext cx="9144000"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endParaRPr>
          </a:p>
        </p:txBody>
      </p:sp>
      <p:pic>
        <p:nvPicPr>
          <p:cNvPr id="41987" name="Picture 3074"/>
          <p:cNvPicPr>
            <a:picLocks noChangeAspect="1" noChangeArrowheads="1"/>
          </p:cNvPicPr>
          <p:nvPr/>
        </p:nvPicPr>
        <p:blipFill>
          <a:blip r:embed="rId3" cstate="print"/>
          <a:srcRect/>
          <a:stretch>
            <a:fillRect/>
          </a:stretch>
        </p:blipFill>
        <p:spPr bwMode="auto">
          <a:xfrm>
            <a:off x="3826042" y="19798"/>
            <a:ext cx="3581400" cy="6838202"/>
          </a:xfrm>
          <a:prstGeom prst="rect">
            <a:avLst/>
          </a:prstGeom>
          <a:noFill/>
          <a:ln w="9525">
            <a:noFill/>
            <a:miter lim="800000"/>
            <a:headEnd/>
            <a:tailEnd/>
          </a:ln>
        </p:spPr>
      </p:pic>
      <p:sp>
        <p:nvSpPr>
          <p:cNvPr id="4" name="Rectangle 3"/>
          <p:cNvSpPr/>
          <p:nvPr/>
        </p:nvSpPr>
        <p:spPr>
          <a:xfrm>
            <a:off x="304800" y="228601"/>
            <a:ext cx="4076693" cy="954107"/>
          </a:xfrm>
          <a:prstGeom prst="rect">
            <a:avLst/>
          </a:prstGeom>
        </p:spPr>
        <p:txBody>
          <a:bodyPr wrap="square">
            <a:spAutoFit/>
          </a:bodyPr>
          <a:lstStyle/>
          <a:p>
            <a:r>
              <a:rPr lang="en-US" sz="2800" b="1" dirty="0" smtClean="0"/>
              <a:t>Resource 2: </a:t>
            </a:r>
          </a:p>
          <a:p>
            <a:r>
              <a:rPr lang="en-US" sz="2800" dirty="0" smtClean="0"/>
              <a:t>Nutrition Facts Label</a:t>
            </a:r>
            <a:endParaRPr lang="en-US" sz="2800" dirty="0"/>
          </a:p>
        </p:txBody>
      </p:sp>
      <p:cxnSp>
        <p:nvCxnSpPr>
          <p:cNvPr id="6" name="Straight Arrow Connector 5"/>
          <p:cNvCxnSpPr/>
          <p:nvPr/>
        </p:nvCxnSpPr>
        <p:spPr>
          <a:xfrm flipV="1">
            <a:off x="2550695" y="609600"/>
            <a:ext cx="1397418" cy="200125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5B4FB06-A13A-42AA-9BAD-780CEC3F9DA0}" type="slidenum">
              <a:rPr lang="en-US" smtClean="0"/>
              <a:pPr/>
              <a:t>7</a:t>
            </a:fld>
            <a:endParaRPr lang="en-US" dirty="0"/>
          </a:p>
        </p:txBody>
      </p:sp>
      <p:sp>
        <p:nvSpPr>
          <p:cNvPr id="10" name="Explosion 1 9"/>
          <p:cNvSpPr/>
          <p:nvPr/>
        </p:nvSpPr>
        <p:spPr>
          <a:xfrm>
            <a:off x="381000" y="2590800"/>
            <a:ext cx="3124200" cy="26670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066800" y="3505200"/>
            <a:ext cx="1828800" cy="830997"/>
          </a:xfrm>
          <a:prstGeom prst="rect">
            <a:avLst/>
          </a:prstGeom>
          <a:noFill/>
          <a:effectLst>
            <a:outerShdw blurRad="50800" dist="50800" sx="1000" sy="1000" algn="ctr" rotWithShape="0">
              <a:srgbClr val="000000"/>
            </a:outerShdw>
          </a:effectLst>
        </p:spPr>
        <p:txBody>
          <a:bodyPr wrap="square" rtlCol="0">
            <a:spAutoFit/>
          </a:bodyPr>
          <a:lstStyle/>
          <a:p>
            <a:pPr algn="ctr"/>
            <a:r>
              <a:rPr lang="en-US" sz="2400" dirty="0" smtClean="0"/>
              <a:t>Refer to the serving size</a:t>
            </a:r>
            <a:endParaRPr lang="en-US" sz="2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5B4FB06-A13A-42AA-9BAD-780CEC3F9DA0}" type="slidenum">
              <a:rPr lang="en-US" smtClean="0"/>
              <a:pPr/>
              <a:t>8</a:t>
            </a:fld>
            <a:endParaRPr lang="en-US" dirty="0"/>
          </a:p>
        </p:txBody>
      </p:sp>
      <p:sp>
        <p:nvSpPr>
          <p:cNvPr id="81924" name="Rectangle 4"/>
          <p:cNvSpPr>
            <a:spLocks noGrp="1" noChangeArrowheads="1"/>
          </p:cNvSpPr>
          <p:nvPr>
            <p:ph type="body" idx="4294967295"/>
          </p:nvPr>
        </p:nvSpPr>
        <p:spPr>
          <a:xfrm>
            <a:off x="0" y="168275"/>
            <a:ext cx="7772400" cy="6689725"/>
          </a:xfrm>
        </p:spPr>
        <p:txBody>
          <a:bodyPr>
            <a:normAutofit lnSpcReduction="10000"/>
          </a:bodyPr>
          <a:lstStyle/>
          <a:p>
            <a:pPr eaLnBrk="1" hangingPunct="1">
              <a:buFont typeface="Wingdings" pitchFamily="2" charset="2"/>
              <a:buNone/>
              <a:defRPr/>
            </a:pPr>
            <a:r>
              <a:rPr lang="en-US" b="1" dirty="0" smtClean="0"/>
              <a:t>Grains/Bread Chart</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sz="2400" u="sng" dirty="0" smtClean="0"/>
          </a:p>
          <a:p>
            <a:pPr eaLnBrk="1" hangingPunct="1">
              <a:buFont typeface="Wingdings" pitchFamily="2" charset="2"/>
              <a:buNone/>
              <a:defRPr/>
            </a:pPr>
            <a:r>
              <a:rPr lang="en-US" sz="2400" u="sng" dirty="0" smtClean="0"/>
              <a:t>Group A: Crackers – saltines and snack crackers</a:t>
            </a:r>
          </a:p>
          <a:p>
            <a:pPr eaLnBrk="1" hangingPunct="1">
              <a:spcBef>
                <a:spcPct val="0"/>
              </a:spcBef>
              <a:buFont typeface="Wingdings" pitchFamily="2" charset="2"/>
              <a:buNone/>
              <a:defRPr/>
            </a:pPr>
            <a:r>
              <a:rPr lang="en-US" sz="2400" dirty="0" smtClean="0"/>
              <a:t>Ages 1-5:  ½ serving = 10 grams</a:t>
            </a:r>
          </a:p>
          <a:p>
            <a:pPr>
              <a:spcBef>
                <a:spcPct val="0"/>
              </a:spcBef>
              <a:buNone/>
              <a:defRPr/>
            </a:pPr>
            <a:r>
              <a:rPr lang="en-US" sz="2400" dirty="0" smtClean="0"/>
              <a:t>Ages 6-12: 1 serving = 20 grams</a:t>
            </a:r>
          </a:p>
          <a:p>
            <a:pPr>
              <a:spcBef>
                <a:spcPct val="0"/>
              </a:spcBef>
              <a:buNone/>
              <a:defRPr/>
            </a:pPr>
            <a:endParaRPr lang="en-US" b="1" dirty="0" smtClean="0"/>
          </a:p>
          <a:p>
            <a:pPr>
              <a:spcBef>
                <a:spcPct val="0"/>
              </a:spcBef>
              <a:buNone/>
              <a:defRPr/>
            </a:pPr>
            <a:r>
              <a:rPr lang="en-US" b="1" dirty="0" smtClean="0">
                <a:solidFill>
                  <a:srgbClr val="0070C0"/>
                </a:solidFill>
              </a:rPr>
              <a:t>Resource 2: Nutrition </a:t>
            </a:r>
          </a:p>
          <a:p>
            <a:pPr marL="0" lvl="0" indent="0">
              <a:spcBef>
                <a:spcPts val="0"/>
              </a:spcBef>
              <a:buClr>
                <a:srgbClr val="1F497D"/>
              </a:buClr>
              <a:buSzPct val="75000"/>
              <a:buNone/>
              <a:defRPr/>
            </a:pPr>
            <a:endParaRPr lang="en-US" dirty="0" smtClean="0">
              <a:solidFill>
                <a:prstClr val="black"/>
              </a:solidFill>
              <a:cs typeface="Times New Roman" pitchFamily="18" charset="0"/>
            </a:endParaRPr>
          </a:p>
          <a:p>
            <a:pPr marL="0" lvl="0" indent="0">
              <a:spcBef>
                <a:spcPts val="0"/>
              </a:spcBef>
              <a:buClr>
                <a:srgbClr val="1F497D"/>
              </a:buClr>
              <a:buSzPct val="75000"/>
              <a:buNone/>
              <a:defRPr/>
            </a:pPr>
            <a:endParaRPr lang="en-US" dirty="0" smtClean="0">
              <a:solidFill>
                <a:prstClr val="black"/>
              </a:solidFill>
              <a:cs typeface="Times New Roman" pitchFamily="18" charset="0"/>
            </a:endParaRPr>
          </a:p>
          <a:p>
            <a:pPr marL="0" lvl="0" indent="0">
              <a:spcBef>
                <a:spcPts val="0"/>
              </a:spcBef>
              <a:buClr>
                <a:srgbClr val="1F497D"/>
              </a:buClr>
              <a:buSzPct val="75000"/>
              <a:buNone/>
              <a:defRPr/>
            </a:pPr>
            <a:r>
              <a:rPr lang="en-US" dirty="0" smtClean="0">
                <a:solidFill>
                  <a:prstClr val="black"/>
                </a:solidFill>
                <a:cs typeface="Times New Roman" pitchFamily="18" charset="0"/>
              </a:rPr>
              <a:t>  Serving Size:  11 crackers (31 g)</a:t>
            </a:r>
          </a:p>
          <a:p>
            <a:pPr>
              <a:spcBef>
                <a:spcPct val="0"/>
              </a:spcBef>
              <a:buNone/>
              <a:defRPr/>
            </a:pPr>
            <a:endParaRPr lang="en-US" dirty="0" smtClean="0">
              <a:latin typeface="Tahoma" pitchFamily="34" charset="0"/>
            </a:endParaRPr>
          </a:p>
          <a:p>
            <a:pPr eaLnBrk="1" hangingPunct="1">
              <a:spcBef>
                <a:spcPct val="0"/>
              </a:spcBef>
              <a:buFont typeface="Wingdings" pitchFamily="2" charset="2"/>
              <a:buNone/>
              <a:defRPr/>
            </a:pPr>
            <a:endParaRPr lang="en-US" dirty="0" smtClean="0">
              <a:latin typeface="Tahoma" pitchFamily="34" charset="0"/>
            </a:endParaRPr>
          </a:p>
        </p:txBody>
      </p:sp>
      <p:pic>
        <p:nvPicPr>
          <p:cNvPr id="4" name="Picture 3074"/>
          <p:cNvPicPr>
            <a:picLocks noChangeAspect="1" noChangeArrowheads="1"/>
          </p:cNvPicPr>
          <p:nvPr/>
        </p:nvPicPr>
        <p:blipFill>
          <a:blip r:embed="rId3" cstate="print"/>
          <a:srcRect b="85500"/>
          <a:stretch>
            <a:fillRect/>
          </a:stretch>
        </p:blipFill>
        <p:spPr bwMode="auto">
          <a:xfrm>
            <a:off x="228600" y="5181600"/>
            <a:ext cx="3092521" cy="856173"/>
          </a:xfrm>
          <a:prstGeom prst="rect">
            <a:avLst/>
          </a:prstGeom>
          <a:noFill/>
          <a:ln w="9525">
            <a:noFill/>
            <a:miter lim="800000"/>
            <a:headEnd/>
            <a:tailEnd/>
          </a:ln>
        </p:spPr>
      </p:pic>
      <p:sp>
        <p:nvSpPr>
          <p:cNvPr id="10" name="Explosion 1 9"/>
          <p:cNvSpPr/>
          <p:nvPr/>
        </p:nvSpPr>
        <p:spPr bwMode="auto">
          <a:xfrm>
            <a:off x="5410200" y="4648200"/>
            <a:ext cx="3512313" cy="1852246"/>
          </a:xfrm>
          <a:prstGeom prst="irregularSeal1">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11" name="TextBox 10"/>
          <p:cNvSpPr txBox="1"/>
          <p:nvPr/>
        </p:nvSpPr>
        <p:spPr>
          <a:xfrm>
            <a:off x="6096000" y="5257800"/>
            <a:ext cx="2233796" cy="584775"/>
          </a:xfrm>
          <a:prstGeom prst="rect">
            <a:avLst/>
          </a:prstGeom>
          <a:noFill/>
        </p:spPr>
        <p:txBody>
          <a:bodyPr wrap="square" rtlCol="0">
            <a:spAutoFit/>
          </a:bodyPr>
          <a:lstStyle/>
          <a:p>
            <a:pPr algn="ctr"/>
            <a:r>
              <a:rPr lang="en-US" sz="1600" b="1" dirty="0" smtClean="0">
                <a:solidFill>
                  <a:srgbClr val="7030A0"/>
                </a:solidFill>
              </a:rPr>
              <a:t>How many crackers does each child need?</a:t>
            </a:r>
            <a:endParaRPr lang="en-US" sz="1600" b="1" dirty="0">
              <a:solidFill>
                <a:srgbClr val="7030A0"/>
              </a:solidFill>
            </a:endParaRPr>
          </a:p>
        </p:txBody>
      </p:sp>
      <p:pic>
        <p:nvPicPr>
          <p:cNvPr id="259073" name="Picture 1"/>
          <p:cNvPicPr>
            <a:picLocks noChangeAspect="1" noChangeArrowheads="1"/>
          </p:cNvPicPr>
          <p:nvPr/>
        </p:nvPicPr>
        <p:blipFill>
          <a:blip r:embed="rId4" cstate="print"/>
          <a:srcRect/>
          <a:stretch>
            <a:fillRect/>
          </a:stretch>
        </p:blipFill>
        <p:spPr bwMode="auto">
          <a:xfrm>
            <a:off x="762000" y="714375"/>
            <a:ext cx="7391400" cy="2028825"/>
          </a:xfrm>
          <a:prstGeom prst="rect">
            <a:avLst/>
          </a:prstGeom>
          <a:noFill/>
          <a:ln w="9525">
            <a:noFill/>
            <a:miter lim="800000"/>
            <a:headEnd/>
            <a:tailEnd/>
          </a:ln>
        </p:spPr>
      </p:pic>
      <p:cxnSp>
        <p:nvCxnSpPr>
          <p:cNvPr id="25" name="Straight Arrow Connector 24"/>
          <p:cNvCxnSpPr/>
          <p:nvPr/>
        </p:nvCxnSpPr>
        <p:spPr>
          <a:xfrm>
            <a:off x="228600" y="2057400"/>
            <a:ext cx="6858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086600" y="1600200"/>
            <a:ext cx="685800" cy="76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162800" y="1905000"/>
            <a:ext cx="7620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72400" y="1295401"/>
            <a:ext cx="1371600" cy="923330"/>
          </a:xfrm>
          <a:prstGeom prst="rect">
            <a:avLst/>
          </a:prstGeom>
          <a:noFill/>
        </p:spPr>
        <p:txBody>
          <a:bodyPr wrap="square" rtlCol="0">
            <a:spAutoFit/>
          </a:bodyPr>
          <a:lstStyle/>
          <a:p>
            <a:endParaRPr lang="en-US" b="1" dirty="0" smtClean="0"/>
          </a:p>
          <a:p>
            <a:r>
              <a:rPr lang="en-US" b="1" dirty="0" smtClean="0"/>
              <a:t>6-12 year olds</a:t>
            </a:r>
            <a:endParaRPr lang="en-US" b="1" dirty="0"/>
          </a:p>
        </p:txBody>
      </p:sp>
      <p:sp>
        <p:nvSpPr>
          <p:cNvPr id="37" name="TextBox 36"/>
          <p:cNvSpPr txBox="1"/>
          <p:nvPr/>
        </p:nvSpPr>
        <p:spPr>
          <a:xfrm>
            <a:off x="7315200" y="2819400"/>
            <a:ext cx="1524000" cy="369332"/>
          </a:xfrm>
          <a:prstGeom prst="rect">
            <a:avLst/>
          </a:prstGeom>
          <a:noFill/>
        </p:spPr>
        <p:txBody>
          <a:bodyPr wrap="square" rtlCol="0">
            <a:spAutoFit/>
          </a:bodyPr>
          <a:lstStyle/>
          <a:p>
            <a:r>
              <a:rPr lang="en-US" b="1" dirty="0" smtClean="0"/>
              <a:t>1-5 year olds</a:t>
            </a:r>
            <a:endParaRPr lang="en-US" b="1" dirty="0"/>
          </a:p>
        </p:txBody>
      </p:sp>
      <p:cxnSp>
        <p:nvCxnSpPr>
          <p:cNvPr id="13" name="Straight Arrow Connector 12"/>
          <p:cNvCxnSpPr/>
          <p:nvPr/>
        </p:nvCxnSpPr>
        <p:spPr>
          <a:xfrm flipH="1">
            <a:off x="2895600" y="5334000"/>
            <a:ext cx="2209800" cy="381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from="(-#ppt_w/2)" to="(#ppt_x)" calcmode="lin" valueType="num">
                                      <p:cBhvr>
                                        <p:cTn id="31" dur="600" fill="hold">
                                          <p:stCondLst>
                                            <p:cond delay="0"/>
                                          </p:stCondLst>
                                        </p:cTn>
                                        <p:tgtEl>
                                          <p:spTgt spid="10"/>
                                        </p:tgtEl>
                                        <p:attrNameLst>
                                          <p:attrName>ppt_x</p:attrName>
                                        </p:attrNameLst>
                                      </p:cBhvr>
                                    </p:anim>
                                    <p:anim from="0" to="-1.0" calcmode="lin" valueType="num">
                                      <p:cBhvr>
                                        <p:cTn id="32" dur="200" decel="50000" autoRev="1" fill="hold">
                                          <p:stCondLst>
                                            <p:cond delay="600"/>
                                          </p:stCondLst>
                                        </p:cTn>
                                        <p:tgtEl>
                                          <p:spTgt spid="10"/>
                                        </p:tgtEl>
                                        <p:attrNameLst>
                                          <p:attrName>xshear</p:attrName>
                                        </p:attrNameLst>
                                      </p:cBhvr>
                                    </p:anim>
                                    <p:animScale>
                                      <p:cBhvr>
                                        <p:cTn id="33" dur="200" decel="100000" autoRev="1" fill="hold">
                                          <p:stCondLst>
                                            <p:cond delay="600"/>
                                          </p:stCondLst>
                                        </p:cTn>
                                        <p:tgtEl>
                                          <p:spTgt spid="10"/>
                                        </p:tgtEl>
                                      </p:cBhvr>
                                      <p:from x="100000" y="100000"/>
                                      <p:to x="80000" y="100000"/>
                                    </p:animScale>
                                    <p:anim by="(#ppt_h/3+#ppt_w*0.1)" calcmode="lin" valueType="num">
                                      <p:cBhvr additive="sum">
                                        <p:cTn id="34" dur="200" decel="100000" autoRev="1" fill="hold">
                                          <p:stCondLst>
                                            <p:cond delay="600"/>
                                          </p:stCondLst>
                                        </p:cTn>
                                        <p:tgtEl>
                                          <p:spTgt spid="10"/>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0.05"/>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anim calcmode="lin" valueType="num">
                                      <p:cBhvr>
                                        <p:cTn id="41" dur="500" fill="hold"/>
                                        <p:tgtEl>
                                          <p:spTgt spid="11"/>
                                        </p:tgtEl>
                                        <p:attrNameLst>
                                          <p:attrName>ppt_x</p:attrName>
                                        </p:attrNameLst>
                                      </p:cBhvr>
                                      <p:tavLst>
                                        <p:tav tm="0">
                                          <p:val>
                                            <p:strVal val="#ppt_x-.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1025"/>
            <a:ext cx="4648200" cy="584775"/>
          </a:xfrm>
          <a:prstGeom prst="rect">
            <a:avLst/>
          </a:prstGeom>
          <a:blipFill>
            <a:blip r:embed="rId3" cstate="print"/>
            <a:tile tx="0" ty="0" sx="100000" sy="100000" flip="none" algn="tl"/>
          </a:blipFill>
          <a:ln w="38100">
            <a:solidFill>
              <a:schemeClr val="accent1">
                <a:lumMod val="50000"/>
              </a:schemeClr>
            </a:solidFill>
          </a:ln>
        </p:spPr>
        <p:txBody>
          <a:bodyPr wrap="square">
            <a:spAutoFit/>
          </a:bodyPr>
          <a:lstStyle/>
          <a:p>
            <a:pPr algn="ctr"/>
            <a:r>
              <a:rPr lang="en-US" sz="3200" b="1" dirty="0" smtClean="0">
                <a:solidFill>
                  <a:schemeClr val="accent6">
                    <a:lumMod val="50000"/>
                  </a:schemeClr>
                </a:solidFill>
                <a:latin typeface="Calibri" pitchFamily="34" charset="0"/>
              </a:rPr>
              <a:t>1-5 year olds need</a:t>
            </a:r>
            <a:endParaRPr lang="en-US" sz="3200" dirty="0"/>
          </a:p>
        </p:txBody>
      </p:sp>
      <p:sp>
        <p:nvSpPr>
          <p:cNvPr id="4" name="Rectangle 3"/>
          <p:cNvSpPr/>
          <p:nvPr/>
        </p:nvSpPr>
        <p:spPr>
          <a:xfrm>
            <a:off x="990600" y="914400"/>
            <a:ext cx="609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11 crackers x 10 gm = 110 gm</a:t>
            </a:r>
            <a:endParaRPr lang="en-US" sz="3200" dirty="0"/>
          </a:p>
        </p:txBody>
      </p:sp>
      <p:sp>
        <p:nvSpPr>
          <p:cNvPr id="5" name="Rectangle 4"/>
          <p:cNvSpPr/>
          <p:nvPr/>
        </p:nvSpPr>
        <p:spPr>
          <a:xfrm>
            <a:off x="1676400" y="2362200"/>
            <a:ext cx="6477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110 ÷31 grams=3.5 crackers</a:t>
            </a:r>
            <a:endParaRPr lang="en-US" sz="3200" dirty="0"/>
          </a:p>
        </p:txBody>
      </p:sp>
      <p:sp>
        <p:nvSpPr>
          <p:cNvPr id="6" name="Rectangle 5"/>
          <p:cNvSpPr/>
          <p:nvPr/>
        </p:nvSpPr>
        <p:spPr>
          <a:xfrm>
            <a:off x="2286000" y="3962400"/>
            <a:ext cx="685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Round up to 4 crackers per 1-5 year old</a:t>
            </a:r>
            <a:endParaRPr lang="en-US" sz="3200" dirty="0"/>
          </a:p>
        </p:txBody>
      </p:sp>
      <p:sp>
        <p:nvSpPr>
          <p:cNvPr id="9" name="Rectangle 8"/>
          <p:cNvSpPr/>
          <p:nvPr/>
        </p:nvSpPr>
        <p:spPr>
          <a:xfrm>
            <a:off x="6019800" y="1896070"/>
            <a:ext cx="1295400" cy="923330"/>
          </a:xfrm>
          <a:prstGeom prst="rect">
            <a:avLst/>
          </a:prstGeom>
          <a:noFill/>
        </p:spPr>
        <p:txBody>
          <a:bodyPr wrap="square" lIns="91440" tIns="45720" rIns="91440" bIns="45720">
            <a:spAutoFit/>
          </a:bodyPr>
          <a:lstStyle/>
          <a:p>
            <a:pPr algn="ctr"/>
            <a:r>
              <a:rPr lang="en-US" sz="5400" b="1" cap="none" spc="0" dirty="0" smtClean="0">
                <a:ln w="38100" cmpd="sng">
                  <a:solidFill>
                    <a:srgbClr val="3EE23E"/>
                  </a:solidFill>
                  <a:prstDash val="solid"/>
                </a:ln>
                <a:solidFill>
                  <a:srgbClr val="3EE23E"/>
                </a:solidFill>
                <a:effectLst/>
              </a:rPr>
              <a:t>↓</a:t>
            </a:r>
            <a:endParaRPr lang="en-US" sz="5400" b="1" cap="none" spc="0" dirty="0">
              <a:ln w="38100" cmpd="sng">
                <a:solidFill>
                  <a:srgbClr val="3EE23E"/>
                </a:solidFill>
                <a:prstDash val="solid"/>
              </a:ln>
              <a:solidFill>
                <a:srgbClr val="3EE23E"/>
              </a:solidFill>
              <a:effectLst/>
            </a:endParaRPr>
          </a:p>
        </p:txBody>
      </p:sp>
      <p:sp>
        <p:nvSpPr>
          <p:cNvPr id="12" name="Rectangle 11"/>
          <p:cNvSpPr/>
          <p:nvPr/>
        </p:nvSpPr>
        <p:spPr>
          <a:xfrm>
            <a:off x="7239000" y="3581400"/>
            <a:ext cx="1295400" cy="923330"/>
          </a:xfrm>
          <a:prstGeom prst="rect">
            <a:avLst/>
          </a:prstGeom>
          <a:noFill/>
        </p:spPr>
        <p:txBody>
          <a:bodyPr wrap="square" lIns="91440" tIns="45720" rIns="91440" bIns="45720">
            <a:spAutoFit/>
          </a:bodyPr>
          <a:lstStyle/>
          <a:p>
            <a:pPr algn="ctr"/>
            <a:r>
              <a:rPr lang="en-US" sz="5400" b="1" cap="none" spc="0" dirty="0" smtClean="0">
                <a:ln w="38100" cmpd="sng">
                  <a:solidFill>
                    <a:srgbClr val="3EE23E"/>
                  </a:solidFill>
                  <a:prstDash val="solid"/>
                </a:ln>
                <a:solidFill>
                  <a:srgbClr val="3EE23E"/>
                </a:solidFill>
                <a:effectLst/>
              </a:rPr>
              <a:t>↓</a:t>
            </a:r>
            <a:endParaRPr lang="en-US" sz="5400" b="1" cap="none" spc="0" dirty="0">
              <a:ln w="38100" cmpd="sng">
                <a:solidFill>
                  <a:srgbClr val="3EE23E"/>
                </a:solidFill>
                <a:prstDash val="solid"/>
              </a:ln>
              <a:solidFill>
                <a:srgbClr val="3EE23E"/>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E0E7F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0E7F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1621</Words>
  <Application>Microsoft Office PowerPoint</Application>
  <PresentationFormat>On-screen Show (4:3)</PresentationFormat>
  <Paragraphs>213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Tahoma</vt:lpstr>
      <vt:lpstr>Times</vt:lpstr>
      <vt:lpstr>Times New Roman</vt:lpstr>
      <vt:lpstr>Wingdings</vt:lpstr>
      <vt:lpstr>Office Theme</vt:lpstr>
      <vt:lpstr>PowerPoint Presentation</vt:lpstr>
      <vt:lpstr>Flow Chart for Determining  GR/B Creditability FBG p. 3-7 </vt:lpstr>
      <vt:lpstr>Determine Serving Sizes</vt:lpstr>
      <vt:lpstr>Exhibit A (Handout) Grains/Breads Chart</vt:lpstr>
      <vt:lpstr>   How many snack crackers equal a CACFP serving?</vt:lpstr>
      <vt:lpstr>PowerPoint Presentation</vt:lpstr>
      <vt:lpstr>PowerPoint Presentation</vt:lpstr>
      <vt:lpstr>PowerPoint Presentation</vt:lpstr>
      <vt:lpstr>PowerPoint Presentation</vt:lpstr>
      <vt:lpstr>PowerPoint Presentation</vt:lpstr>
      <vt:lpstr>How many boxes should you buy?</vt:lpstr>
      <vt:lpstr>PowerPoint Presentation</vt:lpstr>
      <vt:lpstr>How many 16-ounce boxes are needed?</vt:lpstr>
      <vt:lpstr>Create a cheat sheet for Grains/Breads</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Public Instruction</dc:creator>
  <cp:lastModifiedBy>Shiela Coulton</cp:lastModifiedBy>
  <cp:revision>4</cp:revision>
  <dcterms:created xsi:type="dcterms:W3CDTF">2015-02-24T16:21:41Z</dcterms:created>
  <dcterms:modified xsi:type="dcterms:W3CDTF">2017-10-16T13:01:22Z</dcterms:modified>
</cp:coreProperties>
</file>