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77" r:id="rId5"/>
    <p:sldId id="378" r:id="rId6"/>
    <p:sldId id="379" r:id="rId7"/>
    <p:sldId id="385" r:id="rId8"/>
    <p:sldId id="387" r:id="rId9"/>
    <p:sldId id="399" r:id="rId10"/>
    <p:sldId id="388" r:id="rId11"/>
    <p:sldId id="389" r:id="rId12"/>
    <p:sldId id="390" r:id="rId13"/>
    <p:sldId id="391" r:id="rId14"/>
    <p:sldId id="392" r:id="rId15"/>
    <p:sldId id="393" r:id="rId16"/>
    <p:sldId id="394" r:id="rId17"/>
    <p:sldId id="395" r:id="rId18"/>
    <p:sldId id="396" r:id="rId19"/>
    <p:sldId id="397" r:id="rId20"/>
    <p:sldId id="398" r:id="rId21"/>
    <p:sldId id="401" r:id="rId22"/>
    <p:sldId id="380" r:id="rId23"/>
    <p:sldId id="372" r:id="rId24"/>
    <p:sldId id="400" r:id="rId25"/>
    <p:sldId id="373" r:id="rId26"/>
    <p:sldId id="376" r:id="rId27"/>
    <p:sldId id="382" r:id="rId28"/>
    <p:sldId id="383" r:id="rId29"/>
    <p:sldId id="384" r:id="rId30"/>
  </p:sldIdLst>
  <p:sldSz cx="9144000" cy="6858000" type="screen4x3"/>
  <p:notesSz cx="7315200" cy="96012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E0FC8"/>
    <a:srgbClr val="FFFFFF"/>
    <a:srgbClr val="05CDD7"/>
    <a:srgbClr val="5639D4"/>
    <a:srgbClr val="23C83F"/>
    <a:srgbClr val="119EDA"/>
    <a:srgbClr val="1F2264"/>
    <a:srgbClr val="18806C"/>
    <a:srgbClr val="156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7" autoAdjust="0"/>
    <p:restoredTop sz="66667" autoAdjust="0"/>
  </p:normalViewPr>
  <p:slideViewPr>
    <p:cSldViewPr snapToGrid="0">
      <p:cViewPr varScale="1">
        <p:scale>
          <a:sx n="75" d="100"/>
          <a:sy n="75" d="100"/>
        </p:scale>
        <p:origin x="98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83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8274176-3C3B-438B-86B8-B54F41694619}" type="datetimeFigureOut">
              <a:rPr lang="en-US" smtClean="0"/>
              <a:pPr/>
              <a:t>11/26/2019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91CD92E-7D3F-4F6E-BFD8-55BA79DDACE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pPr>
              <a:defRPr/>
            </a:pPr>
            <a:fld id="{EFD94392-0EC6-487E-A323-3AAB8EFF1E88}" type="datetimeFigureOut">
              <a:rPr lang="en-US"/>
              <a:pPr>
                <a:defRPr/>
              </a:pPr>
              <a:t>11/26/2019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pPr>
              <a:defRPr/>
            </a:pPr>
            <a:fld id="{B8DB3C69-16F6-466A-B3B3-DB0E2089E12C}" type="slidenum">
              <a:rPr lang="en-US"/>
              <a:pPr>
                <a:defRPr/>
              </a:pPr>
              <a:t>‹#›</a:t>
            </a:fld>
            <a:endParaRPr lang="en-US"/>
          </a:p>
        </p:txBody>
      </p:sp>
    </p:spTree>
    <p:extLst>
      <p:ext uri="{BB962C8B-B14F-4D97-AF65-F5344CB8AC3E}">
        <p14:creationId xmlns:p14="http://schemas.microsoft.com/office/powerpoint/2010/main" val="3557956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oe.k12.de.us/ddoe/files/pdf/FamilyStyleMealServic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major activity that can positively influence children’s eating habits is by serving meals family style.  </a:t>
            </a:r>
          </a:p>
          <a:p>
            <a:endParaRPr lang="en-US" dirty="0"/>
          </a:p>
        </p:txBody>
      </p:sp>
      <p:sp>
        <p:nvSpPr>
          <p:cNvPr id="4" name="Slide Number Placeholder 3"/>
          <p:cNvSpPr>
            <a:spLocks noGrp="1"/>
          </p:cNvSpPr>
          <p:nvPr>
            <p:ph type="sldNum" sz="quarter" idx="10"/>
          </p:nvPr>
        </p:nvSpPr>
        <p:spPr/>
        <p:txBody>
          <a:bodyPr/>
          <a:lstStyle/>
          <a:p>
            <a:fld id="{E2D8223A-C299-4EC4-A2E5-89625996F7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enjoy</a:t>
            </a:r>
            <a:r>
              <a:rPr lang="en-US" baseline="0" dirty="0" smtClean="0"/>
              <a:t> having some independence and can be reinforced by family style meal service.</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Adults</a:t>
            </a:r>
            <a:r>
              <a:rPr lang="en-US" baseline="0" dirty="0" smtClean="0"/>
              <a:t> play an important role at the table during the family style meal service.  By eating with the children, you are being the role model by trying new foods, providing good conversation during the meal service, and help the children who have difficulty passing &amp;/or pouring.</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D88CD793-CD69-486B-8835-0F99CEDC5164}" type="slidenum">
              <a:rPr lang="en-US" smtClean="0"/>
              <a:pPr/>
              <a:t>13</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Notes Placeholder 4"/>
          <p:cNvSpPr>
            <a:spLocks noGrp="1"/>
          </p:cNvSpPr>
          <p:nvPr/>
        </p:nvSpPr>
        <p:spPr bwMode="auto">
          <a:xfrm>
            <a:off x="731520" y="4560570"/>
            <a:ext cx="5852160" cy="4320540"/>
          </a:xfrm>
          <a:prstGeom prst="rect">
            <a:avLst/>
          </a:prstGeom>
          <a:noFill/>
          <a:ln w="9525">
            <a:noFill/>
            <a:miter lim="800000"/>
            <a:headEnd/>
            <a:tailEnd/>
          </a:ln>
        </p:spPr>
        <p:txBody>
          <a:bodyPr lIns="96653" tIns="48327" rIns="96653" bIns="48327"/>
          <a:lstStyle/>
          <a:p>
            <a:pPr defTabSz="483265">
              <a:spcBef>
                <a:spcPct val="30000"/>
              </a:spcBef>
            </a:pPr>
            <a:endParaRPr lang="en-US" sz="1200" dirty="0">
              <a:latin typeface="Calibri" pitchFamily="-65" charset="0"/>
            </a:endParaRPr>
          </a:p>
        </p:txBody>
      </p:sp>
      <p:sp>
        <p:nvSpPr>
          <p:cNvPr id="5" name="Notes Placeholder 4"/>
          <p:cNvSpPr>
            <a:spLocks noGrp="1"/>
          </p:cNvSpPr>
          <p:nvPr>
            <p:ph type="body" idx="1"/>
          </p:nvPr>
        </p:nvSpPr>
        <p:spPr/>
        <p:txBody>
          <a:bodyPr>
            <a:normAutofit/>
          </a:bodyPr>
          <a:lstStyle/>
          <a:p>
            <a:r>
              <a:rPr lang="en-US" dirty="0" smtClean="0"/>
              <a:t>During the meal service, remember the Ellyn</a:t>
            </a:r>
            <a:r>
              <a:rPr lang="en-US" baseline="0" dirty="0" smtClean="0"/>
              <a:t> </a:t>
            </a:r>
            <a:r>
              <a:rPr lang="en-US" baseline="0" dirty="0" err="1" smtClean="0"/>
              <a:t>Satter</a:t>
            </a:r>
            <a:r>
              <a:rPr lang="en-US" baseline="0" dirty="0" smtClean="0"/>
              <a:t> rules for Division of Responsibility.  The adult is responsible for what, when, and where of feeding.  The children choose how much and whether they are going to eat.</a:t>
            </a:r>
            <a:endParaRPr lang="en-US" dirty="0"/>
          </a:p>
        </p:txBody>
      </p:sp>
      <p:sp>
        <p:nvSpPr>
          <p:cNvPr id="6" name="Date Placeholder 5"/>
          <p:cNvSpPr>
            <a:spLocks noGrp="1"/>
          </p:cNvSpPr>
          <p:nvPr>
            <p:ph type="dt" idx="10"/>
          </p:nvPr>
        </p:nvSpPr>
        <p:spPr/>
        <p:txBody>
          <a:bodyPr/>
          <a:lstStyle/>
          <a:p>
            <a:endParaRPr lang="en-US"/>
          </a:p>
        </p:txBody>
      </p:sp>
      <p:sp>
        <p:nvSpPr>
          <p:cNvPr id="7" name="Header Placeholder 6"/>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3252BEF6-C83D-45A2-A066-922EEAFA7971}" type="slidenum">
              <a:rPr lang="en-US" smtClean="0"/>
              <a:pPr/>
              <a:t>14</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pitchFamily="-65" charset="-128"/>
            </a:endParaRPr>
          </a:p>
        </p:txBody>
      </p:sp>
      <p:sp>
        <p:nvSpPr>
          <p:cNvPr id="5" name="Date Placeholder 4"/>
          <p:cNvSpPr>
            <a:spLocks noGrp="1"/>
          </p:cNvSpPr>
          <p:nvPr>
            <p:ph type="dt" idx="10"/>
          </p:nvPr>
        </p:nvSpPr>
        <p:spPr/>
        <p:txBody>
          <a:bodyPr/>
          <a:lstStyle/>
          <a:p>
            <a:endParaRPr lang="en-US"/>
          </a:p>
        </p:txBody>
      </p:sp>
      <p:sp>
        <p:nvSpPr>
          <p:cNvPr id="6" name="Header Placeholder 5"/>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2C796FED-E58C-4D59-8746-7FEF0DF0B466}" type="slidenum">
              <a:rPr lang="en-US" smtClean="0"/>
              <a:pPr/>
              <a:t>15</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pitchFamily="-65" charset="-128"/>
            </a:endParaRPr>
          </a:p>
        </p:txBody>
      </p:sp>
      <p:sp>
        <p:nvSpPr>
          <p:cNvPr id="5" name="Date Placeholder 4"/>
          <p:cNvSpPr>
            <a:spLocks noGrp="1"/>
          </p:cNvSpPr>
          <p:nvPr>
            <p:ph type="dt" idx="10"/>
          </p:nvPr>
        </p:nvSpPr>
        <p:spPr/>
        <p:txBody>
          <a:bodyPr/>
          <a:lstStyle/>
          <a:p>
            <a:endParaRPr lang="en-US"/>
          </a:p>
        </p:txBody>
      </p:sp>
      <p:sp>
        <p:nvSpPr>
          <p:cNvPr id="6" name="Header Placeholder 5"/>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EE5CC507-74E4-44DC-A6D8-27ADF58D76E5}" type="slidenum">
              <a:rPr lang="en-US" smtClean="0"/>
              <a:pPr/>
              <a:t>16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Notes Placeholder 4"/>
          <p:cNvSpPr>
            <a:spLocks noGrp="1"/>
          </p:cNvSpPr>
          <p:nvPr/>
        </p:nvSpPr>
        <p:spPr bwMode="auto">
          <a:xfrm>
            <a:off x="731520" y="4560570"/>
            <a:ext cx="5852160" cy="4320540"/>
          </a:xfrm>
          <a:prstGeom prst="rect">
            <a:avLst/>
          </a:prstGeom>
          <a:noFill/>
          <a:ln w="9525">
            <a:noFill/>
            <a:miter lim="800000"/>
            <a:headEnd/>
            <a:tailEnd/>
          </a:ln>
        </p:spPr>
        <p:txBody>
          <a:bodyPr lIns="96653" tIns="48327" rIns="96653" bIns="48327"/>
          <a:lstStyle/>
          <a:p>
            <a:pPr defTabSz="483265">
              <a:spcBef>
                <a:spcPct val="30000"/>
              </a:spcBef>
            </a:pPr>
            <a:endParaRPr lang="en-US" sz="1200" dirty="0">
              <a:latin typeface="Calibri" pitchFamily="-65" charset="0"/>
            </a:endParaRPr>
          </a:p>
        </p:txBody>
      </p:sp>
      <p:sp>
        <p:nvSpPr>
          <p:cNvPr id="5" name="Date Placeholder 4"/>
          <p:cNvSpPr>
            <a:spLocks noGrp="1"/>
          </p:cNvSpPr>
          <p:nvPr>
            <p:ph type="dt" idx="10"/>
          </p:nvPr>
        </p:nvSpPr>
        <p:spPr/>
        <p:txBody>
          <a:bodyPr/>
          <a:lstStyle/>
          <a:p>
            <a:endParaRPr lang="en-US"/>
          </a:p>
        </p:txBody>
      </p:sp>
      <p:sp>
        <p:nvSpPr>
          <p:cNvPr id="6" name="Header Placeholder 5"/>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5"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EC32F882-EAAB-4623-B047-05B0BD1FF79B}" type="slidenum">
              <a:rPr lang="en-US" smtClean="0"/>
              <a:pPr/>
              <a:t>17</a:t>
            </a:fld>
            <a:endParaRPr lang="en-US" smtClean="0"/>
          </a:p>
        </p:txBody>
      </p:sp>
      <p:sp>
        <p:nvSpPr>
          <p:cNvPr id="5" name="Date Placeholder 4"/>
          <p:cNvSpPr>
            <a:spLocks noGrp="1"/>
          </p:cNvSpPr>
          <p:nvPr>
            <p:ph type="dt" idx="10"/>
          </p:nvPr>
        </p:nvSpPr>
        <p:spPr/>
        <p:txBody>
          <a:bodyPr/>
          <a:lstStyle/>
          <a:p>
            <a:endParaRPr lang="en-US"/>
          </a:p>
        </p:txBody>
      </p:sp>
      <p:sp>
        <p:nvSpPr>
          <p:cNvPr id="6" name="Header Placeholder 5"/>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D8223A-C299-4EC4-A2E5-89625996F71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defTabSz="964974"/>
            <a:r>
              <a:rPr lang="en-US" dirty="0" smtClean="0"/>
              <a:t>Picture books or stories can be read to children while waiting for all of the children to wash hands before eating so that when sitting down at the table, all individuals sit at the same time and do not have to wait for others to gather.</a:t>
            </a:r>
          </a:p>
          <a:p>
            <a:pPr defTabSz="964974"/>
            <a:endParaRPr lang="en-US" dirty="0" smtClean="0"/>
          </a:p>
          <a:p>
            <a:pPr defTabSz="964974"/>
            <a:r>
              <a:rPr lang="en-US" dirty="0" smtClean="0"/>
              <a:t>Plan enough time for the meal service.  Remove time restraints by building the eating experience into the curriculum.  Eating is as important as the art project, or any other learning concept, that you have planned for the day.</a:t>
            </a:r>
          </a:p>
          <a:p>
            <a:pPr defTabSz="964974"/>
            <a:endParaRPr lang="en-US" dirty="0"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91ECF3-D7F8-4805-A84C-C81D7B04183C}"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13005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atin typeface="Arial" pitchFamily="34" charset="0"/>
                <a:cs typeface="Arial" pitchFamily="34" charset="0"/>
              </a:rPr>
              <a:t>Summer 2010 - Feeding Kids in the CACFP</a:t>
            </a:r>
          </a:p>
        </p:txBody>
      </p:sp>
      <p:sp>
        <p:nvSpPr>
          <p:cNvPr id="130054"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D8223A-C299-4EC4-A2E5-89625996F7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family style dining successful,</a:t>
            </a:r>
            <a:r>
              <a:rPr lang="en-US" baseline="0" dirty="0" smtClean="0"/>
              <a:t> you may want to start with passing one meal component at a meal service.  You could also try this as a non-meal activity during playtime.  </a:t>
            </a:r>
          </a:p>
          <a:p>
            <a:endParaRPr lang="en-US" baseline="0" dirty="0" smtClean="0"/>
          </a:p>
          <a:p>
            <a:r>
              <a:rPr lang="en-US" baseline="0" dirty="0" smtClean="0"/>
              <a:t>It can be helpful to have non picky eaters sit next to picky eaters so they can be encouraged to try new foods as they watch the person they are sitting with.   </a:t>
            </a:r>
          </a:p>
          <a:p>
            <a:endParaRPr lang="en-US" baseline="0" dirty="0" smtClean="0"/>
          </a:p>
          <a:p>
            <a:r>
              <a:rPr lang="en-US" baseline="0" dirty="0" smtClean="0"/>
              <a:t>For some of your centers, trying family style meal service will be very new to the children.  It will take some time for children to understand what is expected of them but be consistent with them each day and overtime meal time will improve.</a:t>
            </a:r>
            <a:endParaRPr lang="en-US" dirty="0"/>
          </a:p>
        </p:txBody>
      </p:sp>
      <p:sp>
        <p:nvSpPr>
          <p:cNvPr id="4" name="Slide Number Placeholder 3"/>
          <p:cNvSpPr>
            <a:spLocks noGrp="1"/>
          </p:cNvSpPr>
          <p:nvPr>
            <p:ph type="sldNum" sz="quarter" idx="10"/>
          </p:nvPr>
        </p:nvSpPr>
        <p:spPr/>
        <p:txBody>
          <a:bodyPr/>
          <a:lstStyle/>
          <a:p>
            <a:fld id="{607A164A-797F-4BBC-8F13-224697BC01FB}" type="slidenum">
              <a:rPr lang="en-US" smtClean="0"/>
              <a:pPr/>
              <a:t>21</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Children learn though experience.  Set up a water table with water or with sand, beans or rice so children can practice scooping and pouring.  Put pitchers, scoops, serving spoons, plastic plate and bowls to practice with.</a:t>
            </a:r>
          </a:p>
          <a:p>
            <a:endParaRPr lang="en-US" smtClean="0"/>
          </a:p>
          <a:p>
            <a:r>
              <a:rPr lang="en-US" smtClean="0"/>
              <a:t>Plan menus with children directing the selection into healthy choices.  For example ask to choose the vegetable that should be served by giving a choice of broccoli, carrots or beets. </a:t>
            </a:r>
            <a:r>
              <a:rPr lang="en-US" i="1" smtClean="0"/>
              <a:t>Which vegetable should we put on the menu?</a:t>
            </a:r>
            <a:endParaRPr lang="en-US" smtClean="0"/>
          </a:p>
          <a:p>
            <a:endParaRPr lang="en-US" smtClean="0"/>
          </a:p>
          <a:p>
            <a:r>
              <a:rPr lang="en-US" smtClean="0"/>
              <a:t>Require all children to remain seated as children finish eating while the teacher directs the table discussion.  Slowly dismiss children to wash after eating and get ready for the next planned activity.</a:t>
            </a:r>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DB027-5091-49D5-96B5-E00210346B4B}"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13107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atin typeface="Arial" pitchFamily="34" charset="0"/>
                <a:cs typeface="Arial" pitchFamily="34" charset="0"/>
              </a:rPr>
              <a:t>Summer 2010 - Feeding Kids in the CACFP</a:t>
            </a:r>
          </a:p>
        </p:txBody>
      </p:sp>
      <p:sp>
        <p:nvSpPr>
          <p:cNvPr id="131078"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987D4B-9778-4626-9AB6-F79FEB8CA9C6}"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1341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atin typeface="Arial" pitchFamily="34" charset="0"/>
                <a:cs typeface="Arial" pitchFamily="34" charset="0"/>
              </a:rPr>
              <a:t>Summer 2010 - Feeding Kids in the CACFP</a:t>
            </a:r>
          </a:p>
        </p:txBody>
      </p:sp>
      <p:sp>
        <p:nvSpPr>
          <p:cNvPr id="134150"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D8223A-C299-4EC4-A2E5-89625996F71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D8223A-C299-4EC4-A2E5-89625996F710}"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D8223A-C299-4EC4-A2E5-89625996F7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4:41</a:t>
            </a:r>
            <a:r>
              <a:rPr lang="en-US" baseline="0" dirty="0" smtClean="0"/>
              <a:t> through 6:37</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children are going to learn all types</a:t>
            </a:r>
            <a:r>
              <a:rPr lang="en-US" baseline="0" dirty="0" smtClean="0"/>
              <a:t> of skills during the family style meal service.  </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Eating is a sensory experience and touches all senses.  This makes it the perfect setting for teaching small children who learn through sensorial experience. (Piaget’s Sensory Motor stage of learning.).  We experience food by tasting, smelling, touching, seeing and sometimes hearing.</a:t>
            </a:r>
          </a:p>
          <a:p>
            <a:endParaRPr lang="en-US" smtClean="0"/>
          </a:p>
          <a:p>
            <a:r>
              <a:rPr lang="en-US" smtClean="0"/>
              <a:t>Examples of things to ask the children as they are eating: </a:t>
            </a:r>
            <a:r>
              <a:rPr lang="en-US" i="1" smtClean="0"/>
              <a:t>Let’s count how many peas we have on our plate, what color are the peas?</a:t>
            </a:r>
          </a:p>
          <a:p>
            <a:r>
              <a:rPr lang="en-US" i="1" smtClean="0"/>
              <a:t>When you put the peas in your mouth are they hard and crunchy or soft and squishy?</a:t>
            </a:r>
          </a:p>
          <a:p>
            <a:r>
              <a:rPr lang="en-US" i="1" smtClean="0"/>
              <a:t>What’s your favorite thing that we are eating today?  What things are we suppose to eat with our spoons or forks and what things can we eat with our fingers?</a:t>
            </a:r>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29D379-8392-44A1-88A2-1916044303F4}"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902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atin typeface="Arial" pitchFamily="34" charset="0"/>
                <a:cs typeface="Arial" pitchFamily="34" charset="0"/>
              </a:rPr>
              <a:t>Summer 2010 - Feeding Kids in the CACFP</a:t>
            </a:r>
          </a:p>
        </p:txBody>
      </p:sp>
      <p:sp>
        <p:nvSpPr>
          <p:cNvPr id="129030"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skills—allows the children to take</a:t>
            </a:r>
            <a:r>
              <a:rPr lang="en-US" baseline="0" dirty="0" smtClean="0"/>
              <a:t> turns, pass food to others, use their manners (please &amp; thank you), and allow them to help set the table.</a:t>
            </a:r>
          </a:p>
          <a:p>
            <a:endParaRPr lang="en-US" baseline="0" dirty="0" smtClean="0"/>
          </a:p>
          <a:p>
            <a:r>
              <a:rPr lang="en-US" baseline="0" dirty="0" smtClean="0"/>
              <a:t>Serving skills—practice fine and gross motor skills, learn to pass food without touching the food, and learn not to eat with the serving utensils.</a:t>
            </a:r>
          </a:p>
          <a:p>
            <a:endParaRPr lang="en-US" baseline="0" dirty="0" smtClean="0"/>
          </a:p>
          <a:p>
            <a:r>
              <a:rPr lang="en-US" baseline="0" dirty="0" smtClean="0"/>
              <a:t>Giving children control of their eating—take small servings of food and take more during the meal service, take food at a later time during the meal service, and feel confident that additional helpings will be available throughout the meals.</a:t>
            </a:r>
          </a:p>
          <a:p>
            <a:endParaRPr lang="en-US" baseline="0" dirty="0" smtClean="0"/>
          </a:p>
          <a:p>
            <a:r>
              <a:rPr lang="en-US" baseline="0" dirty="0" smtClean="0"/>
              <a:t>Trying new foods—children that don’t feel pressured and feel in control of their eating are more likely to try new foods; children may need to see new food 8-10 times before they want to try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Source: </a:t>
            </a:r>
            <a:r>
              <a:rPr lang="en-US" sz="1200" u="sng" dirty="0" smtClean="0">
                <a:hlinkClick r:id="rId3"/>
              </a:rPr>
              <a:t>http://www.doe.k12.de.us/ddoe/files/pdf/FamilyStyleMealService.pdf</a:t>
            </a:r>
            <a:endParaRPr lang="en-US" sz="120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4750966-721B-4591-BA26-3E2BE293CBCB}"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Interactive—teachers and staff act as role models, demonstrating</a:t>
            </a:r>
            <a:r>
              <a:rPr lang="en-US" baseline="0" dirty="0" smtClean="0"/>
              <a:t> appropriate mealtime behavior.</a:t>
            </a:r>
          </a:p>
          <a:p>
            <a:endParaRPr lang="en-US" baseline="0" dirty="0" smtClean="0"/>
          </a:p>
          <a:p>
            <a:r>
              <a:rPr lang="en-US" baseline="0" dirty="0" smtClean="0"/>
              <a:t>Satisfying—With reduced food waste, there is enough food for everyone, including teachers and staff.  Teachers and staff can eat the same nutritious meals that the children are eating.</a:t>
            </a:r>
          </a:p>
          <a:p>
            <a:endParaRPr lang="en-US" baseline="0" dirty="0" smtClean="0"/>
          </a:p>
          <a:p>
            <a:r>
              <a:rPr lang="en-US" baseline="0" dirty="0" smtClean="0"/>
              <a:t>Relaxing—With all of the food on the table, the teachers and staff will not have to return to the kitchen for more food.  By eating during the designated meal time, teachers and staff will not have their meal time interrupted by other responsibilities.</a:t>
            </a:r>
          </a:p>
          <a:p>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definitely more pros</a:t>
            </a:r>
            <a:r>
              <a:rPr lang="en-US" baseline="0" dirty="0" smtClean="0"/>
              <a:t> to family style service than cons.  The major negative aspects are spills and that it will take a little more time.  With the proper tools, patience, and practice; family style dining will become easier for the children and the teacher/adult sitting with the children.</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a:p>
        </p:txBody>
      </p:sp>
    </p:spTree>
    <p:custDataLst>
      <p:tags r:id="rId1"/>
    </p:custData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a:p>
        </p:txBody>
      </p:sp>
    </p:spTree>
    <p:custDataLst>
      <p:tags r:id="rId1"/>
    </p:custData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a:p>
        </p:txBody>
      </p:sp>
    </p:spTree>
    <p:custDataLst>
      <p:tags r:id="rId1"/>
    </p:custData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pPr>
                <a:defRPr/>
              </a:pPr>
              <a:t>11/26/2019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a:p>
        </p:txBody>
      </p:sp>
    </p:spTree>
    <p:custDataLst>
      <p:tags r:id="rId1"/>
    </p:custData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pPr>
                <a:defRPr/>
              </a:pPr>
              <a:t>11/26/2019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a:p>
        </p:txBody>
      </p:sp>
    </p:spTree>
    <p:custDataLst>
      <p:tags r:id="rId1"/>
    </p:custData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F33C5F-077D-4A3B-92FC-DFDE082422EF}"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44DA743-98B5-466A-AB86-35F0977ED26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F33C5F-077D-4A3B-92FC-DFDE082422EF}" type="datetimeFigureOut">
              <a:rPr lang="en-US" smtClean="0"/>
              <a:pPr/>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DA743-98B5-466A-AB86-35F0977ED2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6C59D-F18C-4773-9645-551455268564}" type="datetimeFigureOut">
              <a:rPr lang="en-US"/>
              <a:pPr>
                <a:defRPr/>
              </a:pPr>
              <a:t>11/26/2019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a:p>
        </p:txBody>
      </p:sp>
    </p:spTree>
    <p:custDataLst>
      <p:tags r:id="rId10"/>
    </p:custData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ransition spd="slow">
    <p:fade thruBlk="1"/>
  </p:transition>
  <p:txStyles>
    <p:titleStyle>
      <a:lvl1pPr algn="ctr" rtl="0" eaLnBrk="1" fontAlgn="base" hangingPunct="1">
        <a:spcBef>
          <a:spcPct val="0"/>
        </a:spcBef>
        <a:spcAft>
          <a:spcPct val="0"/>
        </a:spcAft>
        <a:defRPr sz="4000" b="0" i="0" u="none"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s://www.youtube.com/watch?v=knOgg6EF21w" TargetMode="External"/><Relationship Id="rId1" Type="http://schemas.openxmlformats.org/officeDocument/2006/relationships/slideLayout" Target="../slideLayouts/slideLayout8.xml"/><Relationship Id="rId5" Type="http://schemas.openxmlformats.org/officeDocument/2006/relationships/image" Target="../media/image4.tiff"/><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nOgg6EF21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als.uidaho.edu/feeding/pdfs/BMER.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j_s89ydnB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1000" y="4191000"/>
            <a:ext cx="8382000" cy="1066800"/>
          </a:xfrm>
        </p:spPr>
        <p:txBody>
          <a:bodyPr>
            <a:noAutofit/>
          </a:bodyPr>
          <a:lstStyle/>
          <a:p>
            <a:pPr algn="ctr"/>
            <a:r>
              <a:rPr lang="en-US" sz="4400" dirty="0" smtClean="0">
                <a:solidFill>
                  <a:schemeClr val="bg1"/>
                </a:solidFill>
                <a:latin typeface="Comic Sans MS" pitchFamily="66" charset="0"/>
              </a:rPr>
              <a:t>Family Style Dining</a:t>
            </a:r>
            <a:endParaRPr lang="en-US" sz="4400" dirty="0">
              <a:solidFill>
                <a:schemeClr val="bg1"/>
              </a:solidFill>
              <a:latin typeface="Comic Sans MS" pitchFamily="66" charset="0"/>
            </a:endParaRPr>
          </a:p>
        </p:txBody>
      </p:sp>
      <p:pic>
        <p:nvPicPr>
          <p:cNvPr id="15" name="Picture Placeholder 14" descr="children_in_daycare_eating.jpg"/>
          <p:cNvPicPr>
            <a:picLocks noGrp="1" noChangeAspect="1"/>
          </p:cNvPicPr>
          <p:nvPr>
            <p:ph type="pic" idx="1"/>
          </p:nvPr>
        </p:nvPicPr>
        <p:blipFill>
          <a:blip r:embed="rId4" cstate="print"/>
          <a:srcRect l="5481" r="5481"/>
          <a:stretch>
            <a:fillRect/>
          </a:stretch>
        </p:blipFill>
        <p:spPr>
          <a:xfrm>
            <a:off x="1219200" y="914400"/>
            <a:ext cx="4271433" cy="3203575"/>
          </a:xfrm>
        </p:spPr>
      </p:pic>
      <p:pic>
        <p:nvPicPr>
          <p:cNvPr id="1034" name="Picture 10" descr="F:\Family style dining\Children eating.jpg"/>
          <p:cNvPicPr>
            <a:picLocks noChangeAspect="1" noChangeArrowheads="1"/>
          </p:cNvPicPr>
          <p:nvPr/>
        </p:nvPicPr>
        <p:blipFill>
          <a:blip r:embed="rId5" cstate="print"/>
          <a:srcRect/>
          <a:stretch>
            <a:fillRect/>
          </a:stretch>
        </p:blipFill>
        <p:spPr bwMode="auto">
          <a:xfrm>
            <a:off x="5715000" y="1371600"/>
            <a:ext cx="2534207" cy="2057400"/>
          </a:xfrm>
          <a:prstGeom prst="rect">
            <a:avLst/>
          </a:prstGeom>
          <a:noFill/>
        </p:spPr>
      </p:pic>
      <p:sp>
        <p:nvSpPr>
          <p:cNvPr id="7" name="TextBox 6"/>
          <p:cNvSpPr txBox="1"/>
          <p:nvPr/>
        </p:nvSpPr>
        <p:spPr>
          <a:xfrm>
            <a:off x="228600" y="5715000"/>
            <a:ext cx="1676400" cy="369332"/>
          </a:xfrm>
          <a:prstGeom prst="rect">
            <a:avLst/>
          </a:prstGeom>
          <a:noFill/>
        </p:spPr>
        <p:txBody>
          <a:bodyPr wrap="square" rtlCol="0">
            <a:spAutoFit/>
          </a:bodyPr>
          <a:lstStyle/>
          <a:p>
            <a:endParaRPr lang="en-US" dirty="0"/>
          </a:p>
        </p:txBody>
      </p:sp>
      <p:pic>
        <p:nvPicPr>
          <p:cNvPr id="1026" name="Picture 2" descr="C:\Users\schnejc\Downloads\dpilogo.tif"/>
          <p:cNvPicPr>
            <a:picLocks noChangeAspect="1" noChangeArrowheads="1"/>
          </p:cNvPicPr>
          <p:nvPr/>
        </p:nvPicPr>
        <p:blipFill>
          <a:blip r:embed="rId6" cstate="print"/>
          <a:srcRect/>
          <a:stretch>
            <a:fillRect/>
          </a:stretch>
        </p:blipFill>
        <p:spPr bwMode="auto">
          <a:xfrm>
            <a:off x="304800" y="5410200"/>
            <a:ext cx="1865376" cy="106070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lumMod val="75000"/>
                  </a:schemeClr>
                </a:solidFill>
                <a:latin typeface="Kristen ITC" pitchFamily="66" charset="0"/>
              </a:rPr>
              <a:t>Value to the Children</a:t>
            </a:r>
            <a:endParaRPr lang="en-US" sz="4000" b="1" dirty="0">
              <a:solidFill>
                <a:schemeClr val="accent2">
                  <a:lumMod val="75000"/>
                </a:schemeClr>
              </a:solidFill>
              <a:latin typeface="Kristen ITC" pitchFamily="66" charset="0"/>
            </a:endParaRPr>
          </a:p>
        </p:txBody>
      </p:sp>
      <p:sp>
        <p:nvSpPr>
          <p:cNvPr id="3" name="Subtitle 2"/>
          <p:cNvSpPr>
            <a:spLocks noGrp="1"/>
          </p:cNvSpPr>
          <p:nvPr>
            <p:ph idx="1"/>
          </p:nvPr>
        </p:nvSpPr>
        <p:spPr/>
        <p:txBody>
          <a:bodyPr/>
          <a:lstStyle/>
          <a:p>
            <a:pPr algn="ctr">
              <a:buNone/>
            </a:pPr>
            <a:r>
              <a:rPr lang="en-US" dirty="0" smtClean="0"/>
              <a:t>“</a:t>
            </a:r>
            <a:r>
              <a:rPr lang="en-US" sz="4000" dirty="0" smtClean="0"/>
              <a:t>I did it all by myself!”</a:t>
            </a:r>
          </a:p>
          <a:p>
            <a:pPr algn="ctr">
              <a:buNone/>
            </a:pPr>
            <a:endParaRPr lang="en-US" sz="4000" dirty="0" smtClean="0"/>
          </a:p>
          <a:p>
            <a:pPr algn="ctr">
              <a:buNone/>
            </a:pPr>
            <a:r>
              <a:rPr lang="en-US" sz="4000" dirty="0" smtClean="0"/>
              <a:t>Sense of self accomplishment</a:t>
            </a:r>
            <a:endParaRPr lang="en-US" sz="4000" dirty="0"/>
          </a:p>
        </p:txBody>
      </p:sp>
      <p:sp>
        <p:nvSpPr>
          <p:cNvPr id="4" name="Slide Number Placeholder 3"/>
          <p:cNvSpPr>
            <a:spLocks noGrp="1"/>
          </p:cNvSpPr>
          <p:nvPr>
            <p:ph type="sldNum" sz="quarter" idx="12"/>
          </p:nvPr>
        </p:nvSpPr>
        <p:spPr/>
        <p:txBody>
          <a:bodyPr/>
          <a:lstStyle/>
          <a:p>
            <a:fld id="{F78284F7-1C68-44F9-8E2C-248AF053FBAD}" type="slidenum">
              <a:rPr lang="en-US" smtClean="0"/>
              <a:pPr/>
              <a:t>10</a:t>
            </a:fld>
            <a:endParaRPr lang="en-US"/>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lumMod val="75000"/>
                  </a:schemeClr>
                </a:solidFill>
                <a:latin typeface="Kristen ITC" pitchFamily="66" charset="0"/>
              </a:rPr>
              <a:t>Adults at the table</a:t>
            </a:r>
            <a:endParaRPr lang="en-US" sz="4000" b="1" dirty="0">
              <a:solidFill>
                <a:schemeClr val="accent2">
                  <a:lumMod val="75000"/>
                </a:schemeClr>
              </a:solidFill>
              <a:latin typeface="Kristen ITC" pitchFamily="66" charset="0"/>
            </a:endParaRPr>
          </a:p>
        </p:txBody>
      </p:sp>
      <p:sp>
        <p:nvSpPr>
          <p:cNvPr id="3" name="Content Placeholder 2"/>
          <p:cNvSpPr>
            <a:spLocks noGrp="1"/>
          </p:cNvSpPr>
          <p:nvPr>
            <p:ph idx="1"/>
          </p:nvPr>
        </p:nvSpPr>
        <p:spPr/>
        <p:txBody>
          <a:bodyPr/>
          <a:lstStyle/>
          <a:p>
            <a:r>
              <a:rPr lang="en-US" dirty="0" smtClean="0"/>
              <a:t>Eat with children</a:t>
            </a:r>
          </a:p>
          <a:p>
            <a:endParaRPr lang="en-US" dirty="0" smtClean="0"/>
          </a:p>
          <a:p>
            <a:r>
              <a:rPr lang="en-US" dirty="0" smtClean="0"/>
              <a:t>Children will model the adult</a:t>
            </a:r>
          </a:p>
          <a:p>
            <a:endParaRPr lang="en-US" dirty="0" smtClean="0"/>
          </a:p>
          <a:p>
            <a:r>
              <a:rPr lang="en-US" dirty="0" smtClean="0"/>
              <a:t>Will encourage appropriate meal conversation</a:t>
            </a:r>
          </a:p>
          <a:p>
            <a:endParaRPr lang="en-US" dirty="0" smtClean="0"/>
          </a:p>
          <a:p>
            <a:r>
              <a:rPr lang="en-US" dirty="0" smtClean="0"/>
              <a:t>Assist children as they pass food</a:t>
            </a:r>
            <a:endParaRPr lang="en-US" dirty="0"/>
          </a:p>
        </p:txBody>
      </p:sp>
      <p:sp>
        <p:nvSpPr>
          <p:cNvPr id="4" name="Slide Number Placeholder 3"/>
          <p:cNvSpPr>
            <a:spLocks noGrp="1"/>
          </p:cNvSpPr>
          <p:nvPr>
            <p:ph type="sldNum" sz="quarter" idx="12"/>
          </p:nvPr>
        </p:nvSpPr>
        <p:spPr/>
        <p:txBody>
          <a:bodyPr/>
          <a:lstStyle/>
          <a:p>
            <a:fld id="{F78284F7-1C68-44F9-8E2C-248AF053FBAD}" type="slidenum">
              <a:rPr lang="en-US" smtClean="0"/>
              <a:pPr/>
              <a:t>11</a:t>
            </a:fld>
            <a:endParaRPr lang="en-US"/>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086600" cy="1403350"/>
          </a:xfrm>
        </p:spPr>
        <p:txBody>
          <a:bodyPr>
            <a:normAutofit/>
          </a:bodyPr>
          <a:lstStyle/>
          <a:p>
            <a:r>
              <a:rPr lang="en-US" sz="3600" b="1" dirty="0" smtClean="0">
                <a:solidFill>
                  <a:schemeClr val="accent2">
                    <a:lumMod val="75000"/>
                  </a:schemeClr>
                </a:solidFill>
                <a:latin typeface="Kristen ITC" pitchFamily="66" charset="0"/>
              </a:rPr>
              <a:t>Recommended Equipment &amp; Materials</a:t>
            </a:r>
            <a:endParaRPr lang="en-US" sz="3600" b="1" dirty="0">
              <a:solidFill>
                <a:schemeClr val="accent2">
                  <a:lumMod val="75000"/>
                </a:schemeClr>
              </a:solidFill>
              <a:latin typeface="Kristen ITC" pitchFamily="66" charset="0"/>
            </a:endParaRPr>
          </a:p>
        </p:txBody>
      </p:sp>
      <p:sp>
        <p:nvSpPr>
          <p:cNvPr id="3" name="Content Placeholder 2"/>
          <p:cNvSpPr>
            <a:spLocks noGrp="1"/>
          </p:cNvSpPr>
          <p:nvPr>
            <p:ph idx="1"/>
          </p:nvPr>
        </p:nvSpPr>
        <p:spPr>
          <a:xfrm>
            <a:off x="701040" y="1594585"/>
            <a:ext cx="7086600" cy="3986212"/>
          </a:xfrm>
        </p:spPr>
        <p:txBody>
          <a:bodyPr/>
          <a:lstStyle/>
          <a:p>
            <a:r>
              <a:rPr lang="en-US" dirty="0" smtClean="0"/>
              <a:t>Appropriate size chairs</a:t>
            </a:r>
          </a:p>
          <a:p>
            <a:endParaRPr lang="en-US" dirty="0" smtClean="0"/>
          </a:p>
          <a:p>
            <a:r>
              <a:rPr lang="en-US" dirty="0" smtClean="0"/>
              <a:t>Age appropriate spoons, cups, and bowls</a:t>
            </a:r>
          </a:p>
          <a:p>
            <a:endParaRPr lang="en-US" dirty="0" smtClean="0"/>
          </a:p>
          <a:p>
            <a:r>
              <a:rPr lang="en-US" dirty="0" smtClean="0"/>
              <a:t>Child size serving pieces, pitchers, &amp; glasses</a:t>
            </a:r>
          </a:p>
          <a:p>
            <a:endParaRPr lang="en-US" dirty="0" smtClean="0"/>
          </a:p>
          <a:p>
            <a:r>
              <a:rPr lang="en-US" dirty="0" smtClean="0"/>
              <a:t>Appropriate size flatware</a:t>
            </a:r>
          </a:p>
          <a:p>
            <a:endParaRPr lang="en-US" dirty="0"/>
          </a:p>
        </p:txBody>
      </p:sp>
      <p:sp>
        <p:nvSpPr>
          <p:cNvPr id="4" name="Slide Number Placeholder 3"/>
          <p:cNvSpPr>
            <a:spLocks noGrp="1"/>
          </p:cNvSpPr>
          <p:nvPr>
            <p:ph type="sldNum" sz="quarter" idx="12"/>
          </p:nvPr>
        </p:nvSpPr>
        <p:spPr/>
        <p:txBody>
          <a:bodyPr/>
          <a:lstStyle/>
          <a:p>
            <a:fld id="{F78284F7-1C68-44F9-8E2C-248AF053FBAD}" type="slidenum">
              <a:rPr lang="en-US" smtClean="0"/>
              <a:pPr/>
              <a:t>12</a:t>
            </a:fld>
            <a:endParaRPr lang="en-US"/>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143000" y="1447800"/>
            <a:ext cx="6705600" cy="4525963"/>
          </a:xfrm>
        </p:spPr>
        <p:txBody>
          <a:bodyPr/>
          <a:lstStyle/>
          <a:p>
            <a:r>
              <a:rPr lang="en-US" sz="4000" dirty="0" smtClean="0">
                <a:ea typeface="ＭＳ Ｐゴシック" pitchFamily="-65" charset="-128"/>
              </a:rPr>
              <a:t>Adults do the: </a:t>
            </a:r>
          </a:p>
          <a:p>
            <a:pPr lvl="1"/>
            <a:r>
              <a:rPr lang="en-US" sz="3600" b="1" i="1" dirty="0" smtClean="0">
                <a:solidFill>
                  <a:srgbClr val="008000"/>
                </a:solidFill>
                <a:ea typeface="ＭＳ Ｐゴシック" pitchFamily="-65" charset="-128"/>
              </a:rPr>
              <a:t>what</a:t>
            </a:r>
            <a:r>
              <a:rPr lang="en-US" sz="3600" dirty="0" smtClean="0">
                <a:ea typeface="ＭＳ Ｐゴシック" pitchFamily="-65" charset="-128"/>
              </a:rPr>
              <a:t>, </a:t>
            </a:r>
            <a:r>
              <a:rPr lang="en-US" sz="3600" b="1" i="1" dirty="0" smtClean="0">
                <a:solidFill>
                  <a:srgbClr val="008000"/>
                </a:solidFill>
                <a:ea typeface="ＭＳ Ｐゴシック" pitchFamily="-65" charset="-128"/>
              </a:rPr>
              <a:t>when</a:t>
            </a:r>
            <a:r>
              <a:rPr lang="en-US" sz="3600" dirty="0" smtClean="0">
                <a:ea typeface="ＭＳ Ｐゴシック" pitchFamily="-65" charset="-128"/>
              </a:rPr>
              <a:t>, and </a:t>
            </a:r>
            <a:r>
              <a:rPr lang="en-US" sz="3600" b="1" i="1" dirty="0" smtClean="0">
                <a:solidFill>
                  <a:srgbClr val="008000"/>
                </a:solidFill>
                <a:ea typeface="ＭＳ Ｐゴシック" pitchFamily="-65" charset="-128"/>
              </a:rPr>
              <a:t>where</a:t>
            </a:r>
            <a:r>
              <a:rPr lang="en-US" sz="3600" dirty="0" smtClean="0">
                <a:ea typeface="ＭＳ Ｐゴシック" pitchFamily="-65" charset="-128"/>
              </a:rPr>
              <a:t> of feeding</a:t>
            </a:r>
          </a:p>
          <a:p>
            <a:r>
              <a:rPr lang="en-US" sz="4000" dirty="0" smtClean="0">
                <a:ea typeface="ＭＳ Ｐゴシック" pitchFamily="-65" charset="-128"/>
              </a:rPr>
              <a:t>Children do the: </a:t>
            </a:r>
          </a:p>
          <a:p>
            <a:pPr lvl="1"/>
            <a:r>
              <a:rPr lang="en-US" sz="3600" b="1" i="1" dirty="0" smtClean="0">
                <a:solidFill>
                  <a:srgbClr val="008000"/>
                </a:solidFill>
                <a:ea typeface="ＭＳ Ｐゴシック" pitchFamily="-65" charset="-128"/>
              </a:rPr>
              <a:t>how much</a:t>
            </a:r>
            <a:r>
              <a:rPr lang="en-US" sz="3600" dirty="0" smtClean="0">
                <a:ea typeface="ＭＳ Ｐゴシック" pitchFamily="-65" charset="-128"/>
              </a:rPr>
              <a:t> and </a:t>
            </a:r>
            <a:r>
              <a:rPr lang="en-US" sz="3600" b="1" i="1" dirty="0" smtClean="0">
                <a:solidFill>
                  <a:srgbClr val="008000"/>
                </a:solidFill>
                <a:ea typeface="ＭＳ Ｐゴシック" pitchFamily="-65" charset="-128"/>
              </a:rPr>
              <a:t>whether</a:t>
            </a:r>
            <a:r>
              <a:rPr lang="en-US" sz="3600" dirty="0" smtClean="0">
                <a:ea typeface="ＭＳ Ｐゴシック" pitchFamily="-65" charset="-128"/>
              </a:rPr>
              <a:t> of eating</a:t>
            </a:r>
          </a:p>
          <a:p>
            <a:endParaRPr lang="en-US" dirty="0" smtClean="0">
              <a:ea typeface="ＭＳ Ｐゴシック" pitchFamily="-65" charset="-128"/>
            </a:endParaRPr>
          </a:p>
        </p:txBody>
      </p:sp>
      <p:sp>
        <p:nvSpPr>
          <p:cNvPr id="4" name="Title 3"/>
          <p:cNvSpPr>
            <a:spLocks noGrp="1"/>
          </p:cNvSpPr>
          <p:nvPr>
            <p:ph type="title"/>
          </p:nvPr>
        </p:nvSpPr>
        <p:spPr/>
        <p:txBody>
          <a:bodyPr/>
          <a:lstStyle/>
          <a:p>
            <a:r>
              <a:rPr lang="en-US" sz="4000" b="1" dirty="0" smtClean="0">
                <a:solidFill>
                  <a:schemeClr val="accent2">
                    <a:lumMod val="75000"/>
                  </a:schemeClr>
                </a:solidFill>
                <a:latin typeface="Kristen ITC" pitchFamily="66" charset="0"/>
              </a:rPr>
              <a:t>Division of Responsibility</a:t>
            </a:r>
            <a:endParaRPr lang="en-US" sz="4000" b="1" dirty="0">
              <a:solidFill>
                <a:schemeClr val="accent2">
                  <a:lumMod val="75000"/>
                </a:schemeClr>
              </a:solidFill>
              <a:latin typeface="Kristen ITC" pitchFamily="66" charset="0"/>
            </a:endParaRPr>
          </a:p>
        </p:txBody>
      </p:sp>
      <p:sp>
        <p:nvSpPr>
          <p:cNvPr id="5" name="TextBox 4"/>
          <p:cNvSpPr txBox="1"/>
          <p:nvPr/>
        </p:nvSpPr>
        <p:spPr>
          <a:xfrm>
            <a:off x="3801979" y="6183684"/>
            <a:ext cx="3832198" cy="307777"/>
          </a:xfrm>
          <a:prstGeom prst="rect">
            <a:avLst/>
          </a:prstGeom>
          <a:noFill/>
        </p:spPr>
        <p:txBody>
          <a:bodyPr wrap="square" rtlCol="0">
            <a:spAutoFit/>
          </a:bodyPr>
          <a:lstStyle/>
          <a:p>
            <a:r>
              <a:rPr lang="en-US" sz="1400" dirty="0" err="1" smtClean="0">
                <a:solidFill>
                  <a:schemeClr val="bg1"/>
                </a:solidFill>
                <a:latin typeface="Arial" charset="0"/>
              </a:rPr>
              <a:t>Satter</a:t>
            </a:r>
            <a:r>
              <a:rPr lang="en-US" sz="1400" dirty="0" smtClean="0">
                <a:solidFill>
                  <a:schemeClr val="bg1"/>
                </a:solidFill>
                <a:latin typeface="Arial" charset="0"/>
              </a:rPr>
              <a:t> E.  </a:t>
            </a:r>
            <a:r>
              <a:rPr lang="en-US" sz="1400" i="1" dirty="0" smtClean="0">
                <a:solidFill>
                  <a:schemeClr val="bg1"/>
                </a:solidFill>
                <a:latin typeface="Arial" charset="0"/>
              </a:rPr>
              <a:t>Child of Mine</a:t>
            </a:r>
            <a:r>
              <a:rPr lang="en-US" sz="1400" dirty="0" smtClean="0">
                <a:solidFill>
                  <a:schemeClr val="bg1"/>
                </a:solidFill>
                <a:latin typeface="Arial" charset="0"/>
              </a:rPr>
              <a:t>, Bull Publishing, 2000</a:t>
            </a:r>
            <a:endParaRPr lang="en-US" sz="1400" dirty="0">
              <a:solidFill>
                <a:schemeClr val="bg1"/>
              </a:solidFill>
            </a:endParaRPr>
          </a:p>
        </p:txBody>
      </p:sp>
      <p:sp>
        <p:nvSpPr>
          <p:cNvPr id="6" name="Slide Number Placeholder 5"/>
          <p:cNvSpPr>
            <a:spLocks noGrp="1"/>
          </p:cNvSpPr>
          <p:nvPr>
            <p:ph type="sldNum" sz="quarter" idx="12"/>
          </p:nvPr>
        </p:nvSpPr>
        <p:spPr/>
        <p:txBody>
          <a:bodyPr/>
          <a:lstStyle/>
          <a:p>
            <a:fld id="{F78284F7-1C68-44F9-8E2C-248AF053FBAD}" type="slidenum">
              <a:rPr lang="en-US" smtClean="0"/>
              <a:pPr/>
              <a:t>13</a:t>
            </a:fld>
            <a:endParaRPr lang="en-US"/>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dirty="0" smtClean="0">
                <a:solidFill>
                  <a:schemeClr val="bg1"/>
                </a:solidFill>
                <a:latin typeface="Kristen ITC" pitchFamily="66" charset="0"/>
                <a:ea typeface="ＭＳ Ｐゴシック" pitchFamily="-65" charset="-128"/>
              </a:rPr>
              <a:t>Adult Responsibilities </a:t>
            </a:r>
          </a:p>
        </p:txBody>
      </p:sp>
      <p:sp>
        <p:nvSpPr>
          <p:cNvPr id="30723" name="Rectangle 3"/>
          <p:cNvSpPr>
            <a:spLocks noGrp="1" noChangeArrowheads="1"/>
          </p:cNvSpPr>
          <p:nvPr>
            <p:ph idx="1"/>
          </p:nvPr>
        </p:nvSpPr>
        <p:spPr>
          <a:xfrm>
            <a:off x="685800" y="1471613"/>
            <a:ext cx="6781800" cy="4525963"/>
          </a:xfrm>
        </p:spPr>
        <p:txBody>
          <a:bodyPr/>
          <a:lstStyle/>
          <a:p>
            <a:pPr eaLnBrk="1" hangingPunct="1"/>
            <a:r>
              <a:rPr lang="en-US" dirty="0" smtClean="0">
                <a:latin typeface="Tahoma" pitchFamily="-65" charset="0"/>
                <a:ea typeface="ＭＳ Ｐゴシック" pitchFamily="-65" charset="-128"/>
              </a:rPr>
              <a:t>Choose and prepare food</a:t>
            </a:r>
          </a:p>
          <a:p>
            <a:pPr eaLnBrk="1" hangingPunct="1"/>
            <a:r>
              <a:rPr lang="en-US" dirty="0" smtClean="0">
                <a:latin typeface="Tahoma" pitchFamily="-65" charset="0"/>
                <a:ea typeface="ＭＳ Ｐゴシック" pitchFamily="-65" charset="-128"/>
              </a:rPr>
              <a:t>Provide </a:t>
            </a:r>
            <a:r>
              <a:rPr lang="en-US" u="sng" dirty="0" smtClean="0">
                <a:latin typeface="Tahoma" pitchFamily="-65" charset="0"/>
                <a:ea typeface="ＭＳ Ｐゴシック" pitchFamily="-65" charset="-128"/>
              </a:rPr>
              <a:t>regular</a:t>
            </a:r>
            <a:r>
              <a:rPr lang="en-US" dirty="0" smtClean="0">
                <a:latin typeface="Tahoma" pitchFamily="-65" charset="0"/>
                <a:ea typeface="ＭＳ Ｐゴシック" pitchFamily="-65" charset="-128"/>
              </a:rPr>
              <a:t> meals and snacks</a:t>
            </a:r>
          </a:p>
          <a:p>
            <a:pPr eaLnBrk="1" hangingPunct="1"/>
            <a:r>
              <a:rPr lang="en-US" dirty="0" smtClean="0">
                <a:latin typeface="Tahoma" pitchFamily="-65" charset="0"/>
                <a:ea typeface="ＭＳ Ｐゴシック" pitchFamily="-65" charset="-128"/>
              </a:rPr>
              <a:t>Make eating times pleasant</a:t>
            </a:r>
          </a:p>
          <a:p>
            <a:pPr eaLnBrk="1" hangingPunct="1"/>
            <a:r>
              <a:rPr lang="en-US" dirty="0" smtClean="0">
                <a:latin typeface="Tahoma" pitchFamily="-65" charset="0"/>
                <a:ea typeface="ＭＳ Ｐゴシック" pitchFamily="-65" charset="-128"/>
              </a:rPr>
              <a:t>Show children what they have to learn about food and mealtime behavior</a:t>
            </a:r>
          </a:p>
          <a:p>
            <a:pPr eaLnBrk="1" hangingPunct="1"/>
            <a:r>
              <a:rPr lang="en-US" dirty="0" smtClean="0">
                <a:latin typeface="Tahoma" pitchFamily="-65" charset="0"/>
                <a:ea typeface="ＭＳ Ｐゴシック" pitchFamily="-65" charset="-128"/>
              </a:rPr>
              <a:t>Prevent grazing for food or drinks between mealtimes</a:t>
            </a:r>
          </a:p>
        </p:txBody>
      </p:sp>
      <p:sp>
        <p:nvSpPr>
          <p:cNvPr id="4" name="Slide Number Placeholder 3"/>
          <p:cNvSpPr>
            <a:spLocks noGrp="1"/>
          </p:cNvSpPr>
          <p:nvPr>
            <p:ph type="sldNum" sz="quarter" idx="12"/>
          </p:nvPr>
        </p:nvSpPr>
        <p:spPr/>
        <p:txBody>
          <a:bodyPr/>
          <a:lstStyle/>
          <a:p>
            <a:fld id="{F78284F7-1C68-44F9-8E2C-248AF053FBAD}" type="slidenum">
              <a:rPr lang="en-US" smtClean="0"/>
              <a:pPr/>
              <a:t>14</a:t>
            </a:fld>
            <a:endParaRPr lang="en-US"/>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400" b="1" dirty="0" smtClean="0">
                <a:solidFill>
                  <a:schemeClr val="accent2">
                    <a:lumMod val="75000"/>
                  </a:schemeClr>
                </a:solidFill>
                <a:latin typeface="Kristen ITC" pitchFamily="66" charset="0"/>
                <a:ea typeface="ＭＳ Ｐゴシック" pitchFamily="-65" charset="-128"/>
              </a:rPr>
              <a:t>Adult Responsibilities </a:t>
            </a:r>
          </a:p>
        </p:txBody>
      </p:sp>
      <p:sp>
        <p:nvSpPr>
          <p:cNvPr id="31747" name="Rectangle 3"/>
          <p:cNvSpPr>
            <a:spLocks noGrp="1" noChangeArrowheads="1"/>
          </p:cNvSpPr>
          <p:nvPr>
            <p:ph idx="1"/>
          </p:nvPr>
        </p:nvSpPr>
        <p:spPr>
          <a:xfrm>
            <a:off x="609600" y="1600200"/>
            <a:ext cx="3962400" cy="4572000"/>
          </a:xfrm>
        </p:spPr>
        <p:txBody>
          <a:bodyPr/>
          <a:lstStyle/>
          <a:p>
            <a:pPr algn="ctr" eaLnBrk="1" hangingPunct="1">
              <a:spcAft>
                <a:spcPts val="3000"/>
              </a:spcAft>
              <a:buFont typeface="Arial" charset="0"/>
              <a:buNone/>
            </a:pPr>
            <a:r>
              <a:rPr lang="en-US" sz="4800" dirty="0" smtClean="0">
                <a:latin typeface="Tahoma" pitchFamily="-65" charset="0"/>
                <a:ea typeface="ＭＳ Ｐゴシック" pitchFamily="-65" charset="-128"/>
              </a:rPr>
              <a:t>  </a:t>
            </a:r>
            <a:r>
              <a:rPr lang="en-US" sz="4400" dirty="0" smtClean="0">
                <a:latin typeface="Tahoma" pitchFamily="-65" charset="0"/>
                <a:ea typeface="ＭＳ Ｐゴシック" pitchFamily="-65" charset="-128"/>
              </a:rPr>
              <a:t>Let children grow into the bodies that are right for them</a:t>
            </a:r>
            <a:endParaRPr lang="en-US" sz="3600" dirty="0" smtClean="0">
              <a:latin typeface="Tahoma" pitchFamily="-65" charset="0"/>
              <a:ea typeface="ＭＳ Ｐゴシック" pitchFamily="-65" charset="-128"/>
            </a:endParaRPr>
          </a:p>
        </p:txBody>
      </p:sp>
      <p:pic>
        <p:nvPicPr>
          <p:cNvPr id="31748" name="Picture 4" descr="AsianBoy.jpg"/>
          <p:cNvPicPr>
            <a:picLocks noChangeAspect="1"/>
          </p:cNvPicPr>
          <p:nvPr/>
        </p:nvPicPr>
        <p:blipFill>
          <a:blip r:embed="rId3" cstate="print"/>
          <a:srcRect/>
          <a:stretch>
            <a:fillRect/>
          </a:stretch>
        </p:blipFill>
        <p:spPr bwMode="auto">
          <a:xfrm>
            <a:off x="5029200" y="1676400"/>
            <a:ext cx="2452688" cy="4537075"/>
          </a:xfrm>
          <a:prstGeom prst="rect">
            <a:avLst/>
          </a:prstGeom>
          <a:noFill/>
          <a:ln w="38100">
            <a:solidFill>
              <a:srgbClr val="660066"/>
            </a:solidFill>
            <a:round/>
            <a:headEnd/>
            <a:tailEnd/>
          </a:ln>
        </p:spPr>
      </p:pic>
      <p:sp>
        <p:nvSpPr>
          <p:cNvPr id="5" name="Slide Number Placeholder 4"/>
          <p:cNvSpPr>
            <a:spLocks noGrp="1"/>
          </p:cNvSpPr>
          <p:nvPr>
            <p:ph type="sldNum" sz="quarter" idx="12"/>
          </p:nvPr>
        </p:nvSpPr>
        <p:spPr/>
        <p:txBody>
          <a:bodyPr/>
          <a:lstStyle/>
          <a:p>
            <a:fld id="{F78284F7-1C68-44F9-8E2C-248AF053FBAD}" type="slidenum">
              <a:rPr lang="en-US" smtClean="0"/>
              <a:pPr/>
              <a:t>15</a:t>
            </a:fld>
            <a:endParaRPr lang="en-US"/>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400" b="1" dirty="0" smtClean="0">
                <a:solidFill>
                  <a:schemeClr val="accent2">
                    <a:lumMod val="75000"/>
                  </a:schemeClr>
                </a:solidFill>
                <a:latin typeface="Kristen ITC" pitchFamily="66" charset="0"/>
                <a:ea typeface="ＭＳ Ｐゴシック" pitchFamily="-65" charset="-128"/>
              </a:rPr>
              <a:t>Child Responsibilities </a:t>
            </a:r>
          </a:p>
        </p:txBody>
      </p:sp>
      <p:sp>
        <p:nvSpPr>
          <p:cNvPr id="32771" name="Content Placeholder 6"/>
          <p:cNvSpPr>
            <a:spLocks noGrp="1"/>
          </p:cNvSpPr>
          <p:nvPr>
            <p:ph idx="1"/>
          </p:nvPr>
        </p:nvSpPr>
        <p:spPr>
          <a:xfrm>
            <a:off x="685800" y="1788694"/>
            <a:ext cx="6858000" cy="4602163"/>
          </a:xfrm>
        </p:spPr>
        <p:txBody>
          <a:bodyPr>
            <a:normAutofit lnSpcReduction="10000"/>
          </a:bodyPr>
          <a:lstStyle/>
          <a:p>
            <a:pPr>
              <a:spcBef>
                <a:spcPct val="0"/>
              </a:spcBef>
              <a:spcAft>
                <a:spcPts val="1200"/>
              </a:spcAft>
            </a:pPr>
            <a:r>
              <a:rPr lang="en-US" dirty="0" smtClean="0">
                <a:latin typeface="Tahoma" pitchFamily="-65" charset="0"/>
                <a:ea typeface="ＭＳ Ｐゴシック" pitchFamily="-65" charset="-128"/>
              </a:rPr>
              <a:t>Children will eat</a:t>
            </a:r>
          </a:p>
          <a:p>
            <a:pPr>
              <a:spcBef>
                <a:spcPct val="0"/>
              </a:spcBef>
              <a:spcAft>
                <a:spcPts val="1200"/>
              </a:spcAft>
            </a:pPr>
            <a:r>
              <a:rPr lang="en-US" dirty="0" smtClean="0">
                <a:latin typeface="Tahoma" pitchFamily="-65" charset="0"/>
                <a:ea typeface="ＭＳ Ｐゴシック" pitchFamily="-65" charset="-128"/>
              </a:rPr>
              <a:t>They will eat the amount they need to grow normally</a:t>
            </a:r>
          </a:p>
          <a:p>
            <a:pPr>
              <a:spcBef>
                <a:spcPct val="0"/>
              </a:spcBef>
              <a:spcAft>
                <a:spcPts val="1200"/>
              </a:spcAft>
            </a:pPr>
            <a:r>
              <a:rPr lang="en-US" dirty="0" smtClean="0">
                <a:latin typeface="Tahoma" pitchFamily="-65" charset="0"/>
                <a:ea typeface="ＭＳ Ｐゴシック" pitchFamily="-65" charset="-128"/>
              </a:rPr>
              <a:t>They will enjoy an increasing variety of food and beverages</a:t>
            </a:r>
          </a:p>
          <a:p>
            <a:pPr>
              <a:spcBef>
                <a:spcPct val="0"/>
              </a:spcBef>
              <a:spcAft>
                <a:spcPts val="1200"/>
              </a:spcAft>
            </a:pPr>
            <a:r>
              <a:rPr lang="en-US" dirty="0" smtClean="0">
                <a:latin typeface="Tahoma" pitchFamily="-65" charset="0"/>
                <a:ea typeface="ＭＳ Ｐゴシック" pitchFamily="-65" charset="-128"/>
              </a:rPr>
              <a:t>They will learn to behave well at the table</a:t>
            </a:r>
          </a:p>
          <a:p>
            <a:pPr>
              <a:spcBef>
                <a:spcPct val="0"/>
              </a:spcBef>
              <a:spcAft>
                <a:spcPts val="1200"/>
              </a:spcAft>
            </a:pPr>
            <a:r>
              <a:rPr lang="en-US" dirty="0" smtClean="0">
                <a:latin typeface="Tahoma" pitchFamily="-65" charset="0"/>
                <a:ea typeface="ＭＳ Ｐゴシック" pitchFamily="-65" charset="-128"/>
              </a:rPr>
              <a:t>They will grow predictably</a:t>
            </a:r>
          </a:p>
        </p:txBody>
      </p:sp>
      <p:sp>
        <p:nvSpPr>
          <p:cNvPr id="4" name="Slide Number Placeholder 3"/>
          <p:cNvSpPr>
            <a:spLocks noGrp="1"/>
          </p:cNvSpPr>
          <p:nvPr>
            <p:ph type="sldNum" sz="quarter" idx="12"/>
          </p:nvPr>
        </p:nvSpPr>
        <p:spPr/>
        <p:txBody>
          <a:bodyPr/>
          <a:lstStyle/>
          <a:p>
            <a:fld id="{F78284F7-1C68-44F9-8E2C-248AF053FBAD}" type="slidenum">
              <a:rPr lang="en-US" smtClean="0"/>
              <a:pPr/>
              <a:t>16</a:t>
            </a:fld>
            <a:endParaRPr lang="en-US"/>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53261"/>
            <a:ext cx="7086600" cy="1403350"/>
          </a:xfrm>
        </p:spPr>
        <p:txBody>
          <a:bodyPr/>
          <a:lstStyle/>
          <a:p>
            <a:r>
              <a:rPr lang="en-US" sz="4000" b="1" dirty="0" smtClean="0">
                <a:solidFill>
                  <a:schemeClr val="accent2">
                    <a:lumMod val="75000"/>
                  </a:schemeClr>
                </a:solidFill>
                <a:latin typeface="Kristen ITC" pitchFamily="66" charset="0"/>
                <a:ea typeface="ＭＳ Ｐゴシック" pitchFamily="-65" charset="-128"/>
              </a:rPr>
              <a:t>Negative Control</a:t>
            </a:r>
          </a:p>
        </p:txBody>
      </p:sp>
      <p:sp>
        <p:nvSpPr>
          <p:cNvPr id="35843" name="Rectangle 3"/>
          <p:cNvSpPr>
            <a:spLocks noGrp="1" noChangeArrowheads="1"/>
          </p:cNvSpPr>
          <p:nvPr>
            <p:ph idx="1"/>
          </p:nvPr>
        </p:nvSpPr>
        <p:spPr>
          <a:xfrm>
            <a:off x="336884" y="1756611"/>
            <a:ext cx="7435516" cy="4525963"/>
          </a:xfrm>
        </p:spPr>
        <p:txBody>
          <a:bodyPr/>
          <a:lstStyle/>
          <a:p>
            <a:r>
              <a:rPr lang="en-US" sz="3200" dirty="0" smtClean="0">
                <a:ea typeface="ＭＳ Ｐゴシック" pitchFamily="-65" charset="-128"/>
              </a:rPr>
              <a:t>When adults restrict foods/calories, children tend to gain </a:t>
            </a:r>
            <a:r>
              <a:rPr lang="en-US" sz="3200" b="1" dirty="0" smtClean="0">
                <a:ea typeface="ＭＳ Ｐゴシック" pitchFamily="-65" charset="-128"/>
              </a:rPr>
              <a:t>MORE</a:t>
            </a:r>
            <a:r>
              <a:rPr lang="en-US" sz="3200" dirty="0" smtClean="0">
                <a:ea typeface="ＭＳ Ｐゴシック" pitchFamily="-65" charset="-128"/>
              </a:rPr>
              <a:t> weight</a:t>
            </a:r>
          </a:p>
          <a:p>
            <a:r>
              <a:rPr lang="en-US" sz="3200" dirty="0" smtClean="0">
                <a:ea typeface="ＭＳ Ｐゴシック" pitchFamily="-65" charset="-128"/>
              </a:rPr>
              <a:t>When adults pressure, bribe, or force children to eat more, children eat </a:t>
            </a:r>
            <a:r>
              <a:rPr lang="en-US" sz="3200" b="1" dirty="0" smtClean="0">
                <a:ea typeface="ＭＳ Ｐゴシック" pitchFamily="-65" charset="-128"/>
              </a:rPr>
              <a:t>LESS</a:t>
            </a:r>
            <a:endParaRPr lang="en-US" sz="3200" dirty="0" smtClean="0">
              <a:ea typeface="ＭＳ Ｐゴシック" pitchFamily="-65" charset="-128"/>
            </a:endParaRPr>
          </a:p>
          <a:p>
            <a:r>
              <a:rPr lang="en-US" sz="3200" dirty="0" smtClean="0">
                <a:ea typeface="ＭＳ Ｐゴシック" pitchFamily="-65" charset="-128"/>
              </a:rPr>
              <a:t>Kids feel bad about eating, mealtime is not pleasant for anyone</a:t>
            </a:r>
          </a:p>
        </p:txBody>
      </p:sp>
      <p:sp>
        <p:nvSpPr>
          <p:cNvPr id="4" name="Slide Number Placeholder 3"/>
          <p:cNvSpPr>
            <a:spLocks noGrp="1"/>
          </p:cNvSpPr>
          <p:nvPr>
            <p:ph type="sldNum" sz="quarter" idx="12"/>
          </p:nvPr>
        </p:nvSpPr>
        <p:spPr/>
        <p:txBody>
          <a:bodyPr/>
          <a:lstStyle/>
          <a:p>
            <a:fld id="{F78284F7-1C68-44F9-8E2C-248AF053FBAD}" type="slidenum">
              <a:rPr lang="en-US" smtClean="0"/>
              <a:pPr/>
              <a:t>17</a:t>
            </a:fld>
            <a:endParaRPr lang="en-US"/>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Division of Responsibility</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905000"/>
            <a:ext cx="8229600" cy="4389120"/>
          </a:xfrm>
        </p:spPr>
        <p:txBody>
          <a:bodyPr>
            <a:normAutofit fontScale="92500" lnSpcReduction="20000"/>
          </a:bodyPr>
          <a:lstStyle/>
          <a:p>
            <a:pPr>
              <a:buNone/>
            </a:pPr>
            <a:r>
              <a:rPr lang="en-US" i="1" dirty="0" smtClean="0"/>
              <a:t>	</a:t>
            </a:r>
            <a:r>
              <a:rPr lang="en-US" sz="3500" i="1" dirty="0" smtClean="0">
                <a:solidFill>
                  <a:schemeClr val="bg2">
                    <a:lumMod val="25000"/>
                  </a:schemeClr>
                </a:solidFill>
              </a:rPr>
              <a:t>You get your points when you put it on the table, not when your child eats it.  Back off. Generations of parents have somehow been taught that children don’t like vegetables and generations of parents have created that reality by forcing, enticing, and rewarding their children to eat vegetables.  Let your child learn to like vegetables at her/own speed and in her own way.  The same goes for you.” E. </a:t>
            </a:r>
            <a:r>
              <a:rPr lang="en-US" sz="3500" i="1" dirty="0" err="1" smtClean="0">
                <a:solidFill>
                  <a:schemeClr val="bg2">
                    <a:lumMod val="25000"/>
                  </a:schemeClr>
                </a:solidFill>
              </a:rPr>
              <a:t>Satter</a:t>
            </a:r>
            <a:r>
              <a:rPr lang="en-US" sz="3500" i="1" dirty="0" smtClean="0">
                <a:solidFill>
                  <a:schemeClr val="bg2">
                    <a:lumMod val="25000"/>
                  </a:schemeClr>
                </a:solidFill>
              </a:rPr>
              <a:t> </a:t>
            </a:r>
            <a:endParaRPr lang="en-US" dirty="0" smtClean="0">
              <a:solidFill>
                <a:schemeClr val="bg2">
                  <a:lumMod val="25000"/>
                </a:schemeClr>
              </a:solidFill>
            </a:endParaRPr>
          </a:p>
          <a:p>
            <a:endParaRPr lang="en-US" dirty="0"/>
          </a:p>
        </p:txBody>
      </p:sp>
      <p:pic>
        <p:nvPicPr>
          <p:cNvPr id="1030" name="Picture 6" descr="C:\Users\schnejc\AppData\Local\Microsoft\Windows\Temporary Internet Files\Content.IE5\OCQNSZXS\MC900370204[1].wmf"/>
          <p:cNvPicPr>
            <a:picLocks noChangeAspect="1" noChangeArrowheads="1"/>
          </p:cNvPicPr>
          <p:nvPr/>
        </p:nvPicPr>
        <p:blipFill>
          <a:blip r:embed="rId3" cstate="print"/>
          <a:srcRect/>
          <a:stretch>
            <a:fillRect/>
          </a:stretch>
        </p:blipFill>
        <p:spPr bwMode="auto">
          <a:xfrm>
            <a:off x="7924800" y="152400"/>
            <a:ext cx="951886" cy="12192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i="1" dirty="0" smtClean="0"/>
              <a:t>Pass the Peaches Please</a:t>
            </a:r>
            <a:r>
              <a:rPr lang="en-US" sz="1400" dirty="0" smtClean="0"/>
              <a:t/>
            </a:r>
            <a:br>
              <a:rPr lang="en-US" sz="1400" dirty="0" smtClean="0"/>
            </a:br>
            <a:r>
              <a:rPr lang="en-US" sz="1400" dirty="0" smtClean="0"/>
              <a:t>Montana Office of Public Instruction Team Nutrition</a:t>
            </a:r>
            <a:endParaRPr lang="en-US" dirty="0"/>
          </a:p>
        </p:txBody>
      </p:sp>
      <p:sp>
        <p:nvSpPr>
          <p:cNvPr id="3" name="Text Placeholder 2"/>
          <p:cNvSpPr>
            <a:spLocks noGrp="1"/>
          </p:cNvSpPr>
          <p:nvPr>
            <p:ph type="body" idx="1"/>
          </p:nvPr>
        </p:nvSpPr>
        <p:spPr>
          <a:xfrm>
            <a:off x="381000" y="2209800"/>
            <a:ext cx="4267200" cy="659352"/>
          </a:xfrm>
        </p:spPr>
        <p:txBody>
          <a:bodyPr>
            <a:normAutofit fontScale="92500" lnSpcReduction="10000"/>
          </a:bodyPr>
          <a:lstStyle/>
          <a:p>
            <a:r>
              <a:rPr lang="en-US" dirty="0">
                <a:hlinkClick r:id="rId2"/>
              </a:rPr>
              <a:t>https://www.youtube.com/watch?v=knOgg6EF21w</a:t>
            </a:r>
            <a:endParaRPr lang="en-US" dirty="0"/>
          </a:p>
        </p:txBody>
      </p:sp>
      <p:sp>
        <p:nvSpPr>
          <p:cNvPr id="4" name="Text Placeholder 3"/>
          <p:cNvSpPr>
            <a:spLocks noGrp="1"/>
          </p:cNvSpPr>
          <p:nvPr>
            <p:ph type="body" sz="half" idx="3"/>
          </p:nvPr>
        </p:nvSpPr>
        <p:spPr>
          <a:xfrm>
            <a:off x="4648200" y="2057400"/>
            <a:ext cx="4041775" cy="685800"/>
          </a:xfrm>
        </p:spPr>
        <p:txBody>
          <a:bodyPr/>
          <a:lstStyle/>
          <a:p>
            <a:r>
              <a:rPr lang="en-US" dirty="0" smtClean="0">
                <a:solidFill>
                  <a:schemeClr val="bg1"/>
                </a:solidFill>
              </a:rPr>
              <a:t>10 minute video</a:t>
            </a:r>
            <a:endParaRPr lang="en-US" dirty="0">
              <a:solidFill>
                <a:schemeClr val="bg1"/>
              </a:solidFill>
            </a:endParaRPr>
          </a:p>
        </p:txBody>
      </p:sp>
      <p:pic>
        <p:nvPicPr>
          <p:cNvPr id="3074" name="Picture 2" descr="C:\Users\schnejc\AppData\Local\Microsoft\Windows\Temporary Internet Files\Content.IE5\OCQNSZXS\MC900233565[1].wmf"/>
          <p:cNvPicPr>
            <a:picLocks noGrp="1" noChangeAspect="1" noChangeArrowheads="1"/>
          </p:cNvPicPr>
          <p:nvPr>
            <p:ph sz="quarter" idx="2"/>
          </p:nvPr>
        </p:nvPicPr>
        <p:blipFill>
          <a:blip r:embed="rId3" cstate="print"/>
          <a:stretch>
            <a:fillRect/>
          </a:stretch>
        </p:blipFill>
        <p:spPr bwMode="auto">
          <a:xfrm>
            <a:off x="1187175" y="3411797"/>
            <a:ext cx="2580238" cy="2052119"/>
          </a:xfrm>
          <a:prstGeom prst="rect">
            <a:avLst/>
          </a:prstGeom>
          <a:noFill/>
        </p:spPr>
      </p:pic>
      <p:pic>
        <p:nvPicPr>
          <p:cNvPr id="3075" name="Picture 3" descr="C:\Users\schnejc\AppData\Local\Microsoft\Windows\Temporary Internet Files\Content.IE5\G6H0MCSF\MP900401342[1].jpg"/>
          <p:cNvPicPr>
            <a:picLocks noGrp="1" noChangeAspect="1" noChangeArrowheads="1"/>
          </p:cNvPicPr>
          <p:nvPr>
            <p:ph sz="quarter" idx="4"/>
          </p:nvPr>
        </p:nvPicPr>
        <p:blipFill>
          <a:blip r:embed="rId4" cstate="print"/>
          <a:stretch>
            <a:fillRect/>
          </a:stretch>
        </p:blipFill>
        <p:spPr bwMode="auto">
          <a:xfrm>
            <a:off x="4715192" y="3137884"/>
            <a:ext cx="3901440" cy="2599944"/>
          </a:xfrm>
          <a:prstGeom prst="rect">
            <a:avLst/>
          </a:prstGeom>
          <a:noFill/>
        </p:spPr>
      </p:pic>
      <p:pic>
        <p:nvPicPr>
          <p:cNvPr id="7" name="Picture 2" descr="C:\Users\schnejc\Downloads\dpilogo.tif"/>
          <p:cNvPicPr>
            <a:picLocks noChangeAspect="1" noChangeArrowheads="1"/>
          </p:cNvPicPr>
          <p:nvPr/>
        </p:nvPicPr>
        <p:blipFill>
          <a:blip r:embed="rId5" cstate="print"/>
          <a:srcRect/>
          <a:stretch>
            <a:fillRect/>
          </a:stretch>
        </p:blipFill>
        <p:spPr bwMode="auto">
          <a:xfrm>
            <a:off x="381000" y="5791200"/>
            <a:ext cx="1206062" cy="685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Comic Sans MS" pitchFamily="66" charset="0"/>
              </a:rPr>
              <a:t>What to expect from our time together!</a:t>
            </a:r>
            <a:endParaRPr lang="en-US" dirty="0">
              <a:solidFill>
                <a:schemeClr val="bg1"/>
              </a:solidFill>
              <a:latin typeface="Comic Sans MS" pitchFamily="66" charset="0"/>
            </a:endParaRPr>
          </a:p>
        </p:txBody>
      </p:sp>
      <p:sp>
        <p:nvSpPr>
          <p:cNvPr id="3" name="Content Placeholder 2"/>
          <p:cNvSpPr>
            <a:spLocks noGrp="1"/>
          </p:cNvSpPr>
          <p:nvPr>
            <p:ph idx="1"/>
          </p:nvPr>
        </p:nvSpPr>
        <p:spPr>
          <a:xfrm>
            <a:off x="457200" y="1905000"/>
            <a:ext cx="8229600" cy="4525963"/>
          </a:xfrm>
        </p:spPr>
        <p:txBody>
          <a:bodyPr>
            <a:normAutofit/>
          </a:bodyPr>
          <a:lstStyle/>
          <a:p>
            <a:r>
              <a:rPr lang="en-US" sz="3200" dirty="0" smtClean="0"/>
              <a:t>How to set the stage for </a:t>
            </a:r>
            <a:r>
              <a:rPr lang="en-US" sz="3200" i="1" dirty="0" smtClean="0"/>
              <a:t>family style dining</a:t>
            </a:r>
            <a:endParaRPr lang="en-US" sz="3200" dirty="0" smtClean="0"/>
          </a:p>
          <a:p>
            <a:r>
              <a:rPr lang="en-US" sz="3200" dirty="0" smtClean="0"/>
              <a:t>Viewing </a:t>
            </a:r>
            <a:r>
              <a:rPr lang="en-US" sz="3200" i="1" dirty="0" smtClean="0"/>
              <a:t>“Pass the Peaches Please” </a:t>
            </a:r>
            <a:r>
              <a:rPr lang="en-US" sz="2000" dirty="0">
                <a:hlinkClick r:id="rId3"/>
              </a:rPr>
              <a:t>https://</a:t>
            </a:r>
            <a:r>
              <a:rPr lang="en-US" sz="2000" dirty="0" smtClean="0">
                <a:hlinkClick r:id="rId3"/>
              </a:rPr>
              <a:t>www.youtube.com/watch?v=knOgg6EF21w</a:t>
            </a:r>
            <a:endParaRPr lang="en-US" sz="2000" dirty="0" smtClean="0"/>
          </a:p>
          <a:p>
            <a:r>
              <a:rPr lang="en-US" sz="3200" dirty="0" smtClean="0"/>
              <a:t>Ellyn </a:t>
            </a:r>
            <a:r>
              <a:rPr lang="en-US" sz="3200" dirty="0" err="1" smtClean="0"/>
              <a:t>Satter’s</a:t>
            </a:r>
            <a:r>
              <a:rPr lang="en-US" sz="3200" dirty="0" smtClean="0"/>
              <a:t> </a:t>
            </a:r>
            <a:r>
              <a:rPr lang="en-US" sz="3200" i="1" dirty="0" smtClean="0"/>
              <a:t>Division of Responsibility</a:t>
            </a:r>
            <a:endParaRPr lang="en-US" sz="3200" dirty="0" smtClean="0"/>
          </a:p>
          <a:p>
            <a:r>
              <a:rPr lang="en-US" sz="3200" dirty="0" smtClean="0"/>
              <a:t>Slowing down the tempo</a:t>
            </a:r>
          </a:p>
          <a:p>
            <a:r>
              <a:rPr lang="en-US" sz="3200" dirty="0" smtClean="0"/>
              <a:t>Meals as part of the curriculum</a:t>
            </a:r>
          </a:p>
          <a:p>
            <a:r>
              <a:rPr lang="en-US" sz="3200" dirty="0" smtClean="0"/>
              <a:t>Designing your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a:t>
            </a:r>
            <a:endParaRPr lang="en-US" sz="3200" dirty="0" smtClean="0"/>
          </a:p>
          <a:p>
            <a:pPr>
              <a:buNone/>
            </a:pPr>
            <a:endParaRPr lang="en-US" dirty="0" smtClean="0"/>
          </a:p>
          <a:p>
            <a:endParaRPr lang="en-US" dirty="0" smtClean="0"/>
          </a:p>
          <a:p>
            <a:pPr>
              <a:buNone/>
            </a:pPr>
            <a:endParaRPr lang="en-US" dirty="0" smtClean="0"/>
          </a:p>
          <a:p>
            <a:endParaRPr lang="en-US" dirty="0"/>
          </a:p>
        </p:txBody>
      </p:sp>
      <p:pic>
        <p:nvPicPr>
          <p:cNvPr id="4098" name="Picture 2" descr="C:\Users\schnejc\AppData\Local\Microsoft\Windows\Temporary Internet Files\Content.IE5\V9OFYU4S\MC900434929[1].png"/>
          <p:cNvPicPr>
            <a:picLocks noChangeAspect="1" noChangeArrowheads="1"/>
          </p:cNvPicPr>
          <p:nvPr/>
        </p:nvPicPr>
        <p:blipFill>
          <a:blip r:embed="rId4" cstate="print"/>
          <a:srcRect/>
          <a:stretch>
            <a:fillRect/>
          </a:stretch>
        </p:blipFill>
        <p:spPr bwMode="auto">
          <a:xfrm>
            <a:off x="7543800" y="670560"/>
            <a:ext cx="1295400" cy="12954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i="1" dirty="0" smtClean="0">
                <a:solidFill>
                  <a:srgbClr val="0070C0"/>
                </a:solidFill>
              </a:rPr>
              <a:t>How to start family style dining…..</a:t>
            </a:r>
            <a:br>
              <a:rPr lang="en-US" i="1" dirty="0" smtClean="0">
                <a:solidFill>
                  <a:srgbClr val="0070C0"/>
                </a:solidFill>
              </a:rPr>
            </a:br>
            <a:r>
              <a:rPr lang="en-US" i="1" dirty="0">
                <a:solidFill>
                  <a:srgbClr val="0070C0"/>
                </a:solidFill>
              </a:rPr>
              <a:t>s</a:t>
            </a:r>
            <a:r>
              <a:rPr lang="en-US" i="1" dirty="0" smtClean="0">
                <a:solidFill>
                  <a:srgbClr val="0070C0"/>
                </a:solidFill>
              </a:rPr>
              <a:t>tart slowly</a:t>
            </a:r>
            <a:endParaRPr lang="en-US" i="1" dirty="0">
              <a:solidFill>
                <a:srgbClr val="0070C0"/>
              </a:solidFill>
            </a:endParaRPr>
          </a:p>
        </p:txBody>
      </p:sp>
      <p:sp>
        <p:nvSpPr>
          <p:cNvPr id="55299" name="Content Placeholder 2"/>
          <p:cNvSpPr>
            <a:spLocks noGrp="1"/>
          </p:cNvSpPr>
          <p:nvPr>
            <p:ph idx="1"/>
          </p:nvPr>
        </p:nvSpPr>
        <p:spPr>
          <a:xfrm>
            <a:off x="457200" y="1600200"/>
            <a:ext cx="8122920" cy="4873625"/>
          </a:xfrm>
        </p:spPr>
        <p:txBody>
          <a:bodyPr/>
          <a:lstStyle/>
          <a:p>
            <a:r>
              <a:rPr lang="en-US" dirty="0" smtClean="0"/>
              <a:t>Slow down, meals are part of the curriculum.</a:t>
            </a:r>
          </a:p>
          <a:p>
            <a:r>
              <a:rPr lang="en-US" dirty="0" smtClean="0"/>
              <a:t>Plan ahead for spills and utensils that may fall on the ground.</a:t>
            </a:r>
          </a:p>
          <a:p>
            <a:r>
              <a:rPr lang="en-US" dirty="0" smtClean="0"/>
              <a:t>Start small by serving and passing one item of the meal.</a:t>
            </a:r>
          </a:p>
          <a:p>
            <a:r>
              <a:rPr lang="en-US" dirty="0" smtClean="0"/>
              <a:t>Teachers assist with serving and passing, </a:t>
            </a:r>
          </a:p>
          <a:p>
            <a:pPr>
              <a:buFont typeface="Wingdings" pitchFamily="2" charset="2"/>
              <a:buNone/>
            </a:pPr>
            <a:r>
              <a:rPr lang="en-US" dirty="0" smtClean="0"/>
              <a:t>	initially, then allow children to complete</a:t>
            </a:r>
          </a:p>
          <a:p>
            <a:pPr>
              <a:buFont typeface="Wingdings" pitchFamily="2" charset="2"/>
              <a:buNone/>
            </a:pPr>
            <a:r>
              <a:rPr lang="en-US" dirty="0" smtClean="0"/>
              <a:t>	the task.</a:t>
            </a:r>
          </a:p>
        </p:txBody>
      </p:sp>
      <p:sp>
        <p:nvSpPr>
          <p:cNvPr id="55301" name="Slide Number Placeholder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ABE3DE2-601E-488B-B813-3B9402D8DE6B}" type="slidenum">
              <a:rPr lang="es-ES">
                <a:latin typeface="Arial" pitchFamily="34" charset="0"/>
                <a:cs typeface="Arial" pitchFamily="34" charset="0"/>
              </a:rPr>
              <a:pPr/>
              <a:t>20</a:t>
            </a:fld>
            <a:endParaRPr lang="es-ES">
              <a:latin typeface="Arial" pitchFamily="34" charset="0"/>
              <a:cs typeface="Arial" pitchFamily="34" charset="0"/>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8" y="68263"/>
            <a:ext cx="7327232" cy="1403350"/>
          </a:xfrm>
        </p:spPr>
        <p:txBody>
          <a:bodyPr/>
          <a:lstStyle/>
          <a:p>
            <a:r>
              <a:rPr lang="en-US" sz="3600" b="1" dirty="0" smtClean="0">
                <a:solidFill>
                  <a:schemeClr val="accent2">
                    <a:lumMod val="75000"/>
                  </a:schemeClr>
                </a:solidFill>
                <a:latin typeface="Kristen ITC" pitchFamily="66" charset="0"/>
              </a:rPr>
              <a:t>Making Family Style Successful</a:t>
            </a:r>
            <a:endParaRPr lang="en-US" sz="3600" b="1" dirty="0">
              <a:solidFill>
                <a:schemeClr val="accent2">
                  <a:lumMod val="75000"/>
                </a:schemeClr>
              </a:solidFill>
              <a:latin typeface="Kristen ITC" pitchFamily="66" charset="0"/>
            </a:endParaRPr>
          </a:p>
        </p:txBody>
      </p:sp>
      <p:sp>
        <p:nvSpPr>
          <p:cNvPr id="3" name="Content Placeholder 2"/>
          <p:cNvSpPr>
            <a:spLocks noGrp="1"/>
          </p:cNvSpPr>
          <p:nvPr>
            <p:ph sz="half" idx="1"/>
          </p:nvPr>
        </p:nvSpPr>
        <p:spPr/>
        <p:txBody>
          <a:bodyPr/>
          <a:lstStyle/>
          <a:p>
            <a:r>
              <a:rPr lang="en-US" dirty="0" smtClean="0"/>
              <a:t>Begin using family style service with one dish at a time or for snack</a:t>
            </a:r>
          </a:p>
          <a:p>
            <a:r>
              <a:rPr lang="en-US" dirty="0" smtClean="0"/>
              <a:t>Seat picky eaters next to non-picky eaters	</a:t>
            </a:r>
          </a:p>
        </p:txBody>
      </p:sp>
      <p:sp>
        <p:nvSpPr>
          <p:cNvPr id="4" name="Content Placeholder 3"/>
          <p:cNvSpPr>
            <a:spLocks noGrp="1"/>
          </p:cNvSpPr>
          <p:nvPr>
            <p:ph sz="half" idx="2"/>
          </p:nvPr>
        </p:nvSpPr>
        <p:spPr/>
        <p:txBody>
          <a:bodyPr/>
          <a:lstStyle/>
          <a:p>
            <a:r>
              <a:rPr lang="en-US" dirty="0" smtClean="0"/>
              <a:t>Be persistent—it will take time &amp; practice:</a:t>
            </a:r>
          </a:p>
          <a:p>
            <a:pPr lvl="1"/>
            <a:r>
              <a:rPr lang="en-US" dirty="0" smtClean="0"/>
              <a:t>Children are in a more relaxed atmosphere</a:t>
            </a:r>
          </a:p>
          <a:p>
            <a:pPr lvl="1"/>
            <a:r>
              <a:rPr lang="en-US" dirty="0" smtClean="0"/>
              <a:t>Children are building lifetime skills at an early age</a:t>
            </a:r>
            <a:endParaRPr lang="en-US" dirty="0"/>
          </a:p>
        </p:txBody>
      </p:sp>
      <p:sp>
        <p:nvSpPr>
          <p:cNvPr id="5" name="Slide Number Placeholder 4"/>
          <p:cNvSpPr>
            <a:spLocks noGrp="1"/>
          </p:cNvSpPr>
          <p:nvPr>
            <p:ph type="sldNum" sz="quarter" idx="12"/>
          </p:nvPr>
        </p:nvSpPr>
        <p:spPr/>
        <p:txBody>
          <a:bodyPr/>
          <a:lstStyle/>
          <a:p>
            <a:fld id="{08DAC418-871F-43B3-AE08-ED980269D16E}" type="slidenum">
              <a:rPr lang="en-US" smtClean="0"/>
              <a:pPr/>
              <a:t>21</a:t>
            </a:fld>
            <a:endParaRPr lang="en-US"/>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books.jpg"/>
          <p:cNvPicPr>
            <a:picLocks noChangeAspect="1"/>
          </p:cNvPicPr>
          <p:nvPr/>
        </p:nvPicPr>
        <p:blipFill>
          <a:blip r:embed="rId3" cstate="print"/>
          <a:srcRect/>
          <a:stretch>
            <a:fillRect/>
          </a:stretch>
        </p:blipFill>
        <p:spPr bwMode="auto">
          <a:xfrm>
            <a:off x="182880" y="2987040"/>
            <a:ext cx="1057275" cy="1287463"/>
          </a:xfrm>
          <a:prstGeom prst="rect">
            <a:avLst/>
          </a:prstGeom>
          <a:noFill/>
          <a:ln w="9525">
            <a:noFill/>
            <a:miter lim="800000"/>
            <a:headEnd/>
            <a:tailEnd/>
          </a:ln>
        </p:spPr>
      </p:pic>
      <p:sp>
        <p:nvSpPr>
          <p:cNvPr id="2" name="Title 1"/>
          <p:cNvSpPr>
            <a:spLocks noGrp="1"/>
          </p:cNvSpPr>
          <p:nvPr>
            <p:ph type="title"/>
          </p:nvPr>
        </p:nvSpPr>
        <p:spPr>
          <a:xfrm>
            <a:off x="2124075" y="260350"/>
            <a:ext cx="5559425" cy="1143000"/>
          </a:xfrm>
        </p:spPr>
        <p:txBody>
          <a:bodyPr/>
          <a:lstStyle/>
          <a:p>
            <a:pPr fontAlgn="auto">
              <a:spcAft>
                <a:spcPts val="0"/>
              </a:spcAft>
              <a:defRPr/>
            </a:pPr>
            <a:r>
              <a:rPr lang="en-US" i="1" dirty="0" smtClean="0">
                <a:solidFill>
                  <a:srgbClr val="0070C0"/>
                </a:solidFill>
              </a:rPr>
              <a:t>Learn about food through experiences….</a:t>
            </a:r>
            <a:endParaRPr lang="en-US" i="1" dirty="0">
              <a:solidFill>
                <a:srgbClr val="0070C0"/>
              </a:solidFill>
            </a:endParaRPr>
          </a:p>
        </p:txBody>
      </p:sp>
      <p:sp>
        <p:nvSpPr>
          <p:cNvPr id="56325" name="Content Placeholder 2"/>
          <p:cNvSpPr>
            <a:spLocks noGrp="1"/>
          </p:cNvSpPr>
          <p:nvPr>
            <p:ph idx="1"/>
          </p:nvPr>
        </p:nvSpPr>
        <p:spPr>
          <a:xfrm>
            <a:off x="1173480" y="1981201"/>
            <a:ext cx="6492240" cy="4069080"/>
          </a:xfrm>
        </p:spPr>
        <p:txBody>
          <a:bodyPr/>
          <a:lstStyle/>
          <a:p>
            <a:r>
              <a:rPr lang="en-US" dirty="0" smtClean="0"/>
              <a:t>Using picture books to introduce a topic</a:t>
            </a:r>
          </a:p>
          <a:p>
            <a:r>
              <a:rPr lang="en-US" dirty="0" smtClean="0"/>
              <a:t>Set up a pouring table during play time to practice pouring and scooping</a:t>
            </a:r>
          </a:p>
          <a:p>
            <a:r>
              <a:rPr lang="en-US" dirty="0" smtClean="0"/>
              <a:t>Plan menus with children</a:t>
            </a:r>
          </a:p>
          <a:p>
            <a:r>
              <a:rPr lang="en-US" dirty="0" smtClean="0"/>
              <a:t>Encourage cooking experiences</a:t>
            </a:r>
          </a:p>
          <a:p>
            <a:pPr lvl="2">
              <a:buFont typeface="Wingdings" pitchFamily="2" charset="2"/>
              <a:buNone/>
            </a:pPr>
            <a:endParaRPr lang="en-US" dirty="0" smtClean="0"/>
          </a:p>
          <a:p>
            <a:endParaRPr lang="en-US" dirty="0" smtClean="0"/>
          </a:p>
          <a:p>
            <a:endParaRPr lang="en-US" dirty="0" smtClean="0"/>
          </a:p>
        </p:txBody>
      </p:sp>
      <p:pic>
        <p:nvPicPr>
          <p:cNvPr id="56326" name="Picture 5" descr="Stone soup.jpg"/>
          <p:cNvPicPr>
            <a:picLocks noChangeAspect="1"/>
          </p:cNvPicPr>
          <p:nvPr/>
        </p:nvPicPr>
        <p:blipFill>
          <a:blip r:embed="rId4" cstate="print"/>
          <a:srcRect/>
          <a:stretch>
            <a:fillRect/>
          </a:stretch>
        </p:blipFill>
        <p:spPr bwMode="auto">
          <a:xfrm>
            <a:off x="0" y="5545137"/>
            <a:ext cx="1066800" cy="1312863"/>
          </a:xfrm>
          <a:prstGeom prst="rect">
            <a:avLst/>
          </a:prstGeom>
          <a:noFill/>
          <a:ln w="9525">
            <a:noFill/>
            <a:miter lim="800000"/>
            <a:headEnd/>
            <a:tailEnd/>
          </a:ln>
        </p:spPr>
      </p:pic>
      <p:pic>
        <p:nvPicPr>
          <p:cNvPr id="56327" name="Picture 6" descr="Bread bread bread.jpg"/>
          <p:cNvPicPr>
            <a:picLocks noChangeAspect="1"/>
          </p:cNvPicPr>
          <p:nvPr/>
        </p:nvPicPr>
        <p:blipFill>
          <a:blip r:embed="rId5" cstate="print"/>
          <a:srcRect/>
          <a:stretch>
            <a:fillRect/>
          </a:stretch>
        </p:blipFill>
        <p:spPr bwMode="auto">
          <a:xfrm>
            <a:off x="7677150" y="2026920"/>
            <a:ext cx="1238250" cy="990600"/>
          </a:xfrm>
          <a:prstGeom prst="rect">
            <a:avLst/>
          </a:prstGeom>
          <a:noFill/>
          <a:ln w="9525">
            <a:noFill/>
            <a:miter lim="800000"/>
            <a:headEnd/>
            <a:tailEnd/>
          </a:ln>
        </p:spPr>
      </p:pic>
      <p:pic>
        <p:nvPicPr>
          <p:cNvPr id="56328" name="Picture 7" descr="Eating through the alphabet.jpg"/>
          <p:cNvPicPr>
            <a:picLocks noChangeAspect="1"/>
          </p:cNvPicPr>
          <p:nvPr/>
        </p:nvPicPr>
        <p:blipFill>
          <a:blip r:embed="rId6" cstate="print"/>
          <a:srcRect/>
          <a:stretch>
            <a:fillRect/>
          </a:stretch>
        </p:blipFill>
        <p:spPr bwMode="auto">
          <a:xfrm>
            <a:off x="7756525" y="0"/>
            <a:ext cx="1387475" cy="1219200"/>
          </a:xfrm>
          <a:prstGeom prst="rect">
            <a:avLst/>
          </a:prstGeom>
          <a:noFill/>
          <a:ln w="9525">
            <a:noFill/>
            <a:miter lim="800000"/>
            <a:headEnd/>
            <a:tailEnd/>
          </a:ln>
        </p:spPr>
      </p:pic>
      <p:pic>
        <p:nvPicPr>
          <p:cNvPr id="56329" name="Picture 8" descr="Everybody cooks rice.jpg"/>
          <p:cNvPicPr>
            <a:picLocks noChangeAspect="1"/>
          </p:cNvPicPr>
          <p:nvPr/>
        </p:nvPicPr>
        <p:blipFill>
          <a:blip r:embed="rId7" cstate="print"/>
          <a:srcRect/>
          <a:stretch>
            <a:fillRect/>
          </a:stretch>
        </p:blipFill>
        <p:spPr bwMode="auto">
          <a:xfrm>
            <a:off x="304800" y="228600"/>
            <a:ext cx="1371600" cy="1155700"/>
          </a:xfrm>
          <a:prstGeom prst="rect">
            <a:avLst/>
          </a:prstGeom>
          <a:noFill/>
          <a:ln w="9525">
            <a:noFill/>
            <a:miter lim="800000"/>
            <a:headEnd/>
            <a:tailEnd/>
          </a:ln>
        </p:spPr>
      </p:pic>
      <p:pic>
        <p:nvPicPr>
          <p:cNvPr id="56330" name="Picture 9" descr="The Little Red Hen.jpg"/>
          <p:cNvPicPr>
            <a:picLocks noChangeAspect="1"/>
          </p:cNvPicPr>
          <p:nvPr/>
        </p:nvPicPr>
        <p:blipFill>
          <a:blip r:embed="rId8" cstate="print"/>
          <a:srcRect/>
          <a:stretch>
            <a:fillRect/>
          </a:stretch>
        </p:blipFill>
        <p:spPr bwMode="auto">
          <a:xfrm>
            <a:off x="7879080" y="3566160"/>
            <a:ext cx="1066800" cy="1152525"/>
          </a:xfrm>
          <a:prstGeom prst="rect">
            <a:avLst/>
          </a:prstGeom>
          <a:noFill/>
          <a:ln w="9525">
            <a:noFill/>
            <a:miter lim="800000"/>
            <a:headEnd/>
            <a:tailEnd/>
          </a:ln>
        </p:spPr>
      </p:pic>
      <p:pic>
        <p:nvPicPr>
          <p:cNvPr id="56331" name="Picture 11" descr="Jamberry.jpg"/>
          <p:cNvPicPr>
            <a:picLocks noChangeAspect="1"/>
          </p:cNvPicPr>
          <p:nvPr/>
        </p:nvPicPr>
        <p:blipFill>
          <a:blip r:embed="rId9" cstate="print"/>
          <a:srcRect/>
          <a:stretch>
            <a:fillRect/>
          </a:stretch>
        </p:blipFill>
        <p:spPr bwMode="auto">
          <a:xfrm>
            <a:off x="7620000" y="5126038"/>
            <a:ext cx="1219200" cy="1598612"/>
          </a:xfrm>
          <a:prstGeom prst="rect">
            <a:avLst/>
          </a:prstGeom>
          <a:noFill/>
          <a:ln w="9525">
            <a:noFill/>
            <a:miter lim="800000"/>
            <a:headEnd/>
            <a:tailEnd/>
          </a:ln>
        </p:spPr>
      </p:pic>
      <p:sp>
        <p:nvSpPr>
          <p:cNvPr id="56332" name="Slide Number Placeholder 1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55F3EF1-0F88-4489-A53D-C14869DF937F}" type="slidenum">
              <a:rPr lang="es-ES">
                <a:latin typeface="Arial" pitchFamily="34" charset="0"/>
                <a:cs typeface="Arial" pitchFamily="34" charset="0"/>
              </a:rPr>
              <a:pPr/>
              <a:t>22</a:t>
            </a:fld>
            <a:endParaRPr lang="es-ES">
              <a:latin typeface="Arial" pitchFamily="34" charset="0"/>
              <a:cs typeface="Arial" pitchFamily="34" charset="0"/>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467600" cy="652463"/>
          </a:xfrm>
        </p:spPr>
        <p:txBody>
          <a:bodyPr/>
          <a:lstStyle/>
          <a:p>
            <a:pPr fontAlgn="auto">
              <a:spcAft>
                <a:spcPts val="0"/>
              </a:spcAft>
              <a:defRPr/>
            </a:pPr>
            <a:r>
              <a:rPr lang="en-US" i="1" dirty="0" smtClean="0">
                <a:solidFill>
                  <a:srgbClr val="0070C0"/>
                </a:solidFill>
              </a:rPr>
              <a:t>Division of Responsibility</a:t>
            </a:r>
            <a:endParaRPr lang="en-US" i="1" dirty="0">
              <a:solidFill>
                <a:srgbClr val="0070C0"/>
              </a:solidFill>
            </a:endParaRPr>
          </a:p>
        </p:txBody>
      </p:sp>
      <p:sp>
        <p:nvSpPr>
          <p:cNvPr id="3" name="Content Placeholder 2"/>
          <p:cNvSpPr>
            <a:spLocks noGrp="1"/>
          </p:cNvSpPr>
          <p:nvPr>
            <p:ph idx="1"/>
          </p:nvPr>
        </p:nvSpPr>
        <p:spPr>
          <a:xfrm>
            <a:off x="468313" y="1125538"/>
            <a:ext cx="8305800" cy="5732462"/>
          </a:xfrm>
        </p:spPr>
        <p:txBody>
          <a:bodyPr>
            <a:normAutofit fontScale="85000" lnSpcReduction="20000"/>
          </a:bodyPr>
          <a:lstStyle/>
          <a:p>
            <a:pPr marL="274320" indent="-274320" fontAlgn="auto">
              <a:spcAft>
                <a:spcPts val="0"/>
              </a:spcAft>
              <a:buFont typeface="Wingdings"/>
              <a:buNone/>
              <a:defRPr/>
            </a:pPr>
            <a:r>
              <a:rPr lang="en-US" sz="3500" b="1" dirty="0" smtClean="0"/>
              <a:t>Fundamental to parents’ (</a:t>
            </a:r>
            <a:r>
              <a:rPr lang="en-US" sz="3500" b="1" i="1" dirty="0" smtClean="0"/>
              <a:t>or child care provider’s</a:t>
            </a:r>
            <a:r>
              <a:rPr lang="en-US" sz="3500" b="1" dirty="0" smtClean="0"/>
              <a:t>) job is trusting children to decide </a:t>
            </a:r>
            <a:r>
              <a:rPr lang="en-US" sz="3500" b="1" i="1" dirty="0" smtClean="0"/>
              <a:t>how much</a:t>
            </a:r>
            <a:r>
              <a:rPr lang="en-US" sz="3500" b="1" dirty="0" smtClean="0"/>
              <a:t> and </a:t>
            </a:r>
            <a:r>
              <a:rPr lang="en-US" sz="3500" b="1" i="1" dirty="0" smtClean="0"/>
              <a:t>whether</a:t>
            </a:r>
            <a:r>
              <a:rPr lang="en-US" sz="3500" b="1" dirty="0" smtClean="0"/>
              <a:t> to eat. If parents do their jobs with </a:t>
            </a:r>
            <a:r>
              <a:rPr lang="en-US" sz="3500" b="1" i="1" dirty="0" smtClean="0"/>
              <a:t>feeding</a:t>
            </a:r>
            <a:r>
              <a:rPr lang="en-US" sz="3500" b="1" dirty="0" smtClean="0"/>
              <a:t>, children will do their jobs with </a:t>
            </a:r>
            <a:r>
              <a:rPr lang="en-US" sz="3500" b="1" i="1" dirty="0" smtClean="0"/>
              <a:t>eating</a:t>
            </a:r>
            <a:r>
              <a:rPr lang="en-US" sz="3500" b="1" dirty="0" smtClean="0"/>
              <a:t>:</a:t>
            </a:r>
          </a:p>
          <a:p>
            <a:pPr marL="274320" indent="-274320" fontAlgn="auto">
              <a:spcAft>
                <a:spcPts val="0"/>
              </a:spcAft>
              <a:buFont typeface="Wingdings"/>
              <a:buNone/>
              <a:defRPr/>
            </a:pPr>
            <a:r>
              <a:rPr lang="en-US" dirty="0" smtClean="0"/>
              <a:t> </a:t>
            </a:r>
            <a:endParaRPr lang="en-US" sz="3300" dirty="0" smtClean="0"/>
          </a:p>
          <a:p>
            <a:pPr marL="274320" indent="-274320" fontAlgn="auto">
              <a:spcAft>
                <a:spcPts val="0"/>
              </a:spcAft>
              <a:buFont typeface="Wingdings"/>
              <a:buChar char=""/>
              <a:defRPr/>
            </a:pPr>
            <a:r>
              <a:rPr lang="en-US" sz="3300" dirty="0" smtClean="0"/>
              <a:t>Children will eat </a:t>
            </a:r>
          </a:p>
          <a:p>
            <a:pPr marL="274320" indent="-274320" fontAlgn="auto">
              <a:spcAft>
                <a:spcPts val="0"/>
              </a:spcAft>
              <a:buFont typeface="Wingdings"/>
              <a:buChar char=""/>
              <a:defRPr/>
            </a:pPr>
            <a:r>
              <a:rPr lang="en-US" sz="3300" dirty="0" smtClean="0"/>
              <a:t>They will eat the amount they need </a:t>
            </a:r>
          </a:p>
          <a:p>
            <a:pPr marL="274320" indent="-274320" fontAlgn="auto">
              <a:spcAft>
                <a:spcPts val="0"/>
              </a:spcAft>
              <a:buFont typeface="Wingdings"/>
              <a:buChar char=""/>
              <a:defRPr/>
            </a:pPr>
            <a:r>
              <a:rPr lang="en-US" sz="3300" dirty="0" smtClean="0"/>
              <a:t>They will learn to eat the food their parents (</a:t>
            </a:r>
            <a:r>
              <a:rPr lang="en-US" sz="3300" i="1" dirty="0" smtClean="0"/>
              <a:t>or caregivers) </a:t>
            </a:r>
            <a:r>
              <a:rPr lang="en-US" sz="3300" dirty="0" smtClean="0"/>
              <a:t>eat </a:t>
            </a:r>
          </a:p>
          <a:p>
            <a:pPr marL="274320" indent="-274320" fontAlgn="auto">
              <a:spcAft>
                <a:spcPts val="0"/>
              </a:spcAft>
              <a:buFont typeface="Wingdings"/>
              <a:buChar char=""/>
              <a:defRPr/>
            </a:pPr>
            <a:r>
              <a:rPr lang="en-US" sz="3300" dirty="0" smtClean="0"/>
              <a:t>They will grow predictably </a:t>
            </a:r>
          </a:p>
          <a:p>
            <a:pPr marL="274320" indent="-274320" fontAlgn="auto">
              <a:spcAft>
                <a:spcPts val="0"/>
              </a:spcAft>
              <a:buFont typeface="Wingdings"/>
              <a:buChar char=""/>
              <a:defRPr/>
            </a:pPr>
            <a:r>
              <a:rPr lang="en-US" sz="3300" dirty="0" smtClean="0"/>
              <a:t>They will learn to behave well at the table </a:t>
            </a:r>
          </a:p>
          <a:p>
            <a:pPr marL="274320" indent="-274320" fontAlgn="auto">
              <a:spcAft>
                <a:spcPts val="0"/>
              </a:spcAft>
              <a:buFont typeface="Wingdings"/>
              <a:buNone/>
              <a:defRPr/>
            </a:pPr>
            <a:endParaRPr lang="en-US" sz="1900" b="1" dirty="0" smtClean="0"/>
          </a:p>
          <a:p>
            <a:pPr marL="274320" indent="-274320" fontAlgn="auto">
              <a:spcAft>
                <a:spcPts val="0"/>
              </a:spcAft>
              <a:buFont typeface="Wingdings"/>
              <a:buNone/>
              <a:defRPr/>
            </a:pPr>
            <a:r>
              <a:rPr lang="en-US" b="1" dirty="0" smtClean="0"/>
              <a:t>© 2009</a:t>
            </a:r>
            <a:r>
              <a:rPr lang="en-US" dirty="0" smtClean="0"/>
              <a:t> </a:t>
            </a:r>
            <a:r>
              <a:rPr lang="en-US" b="1" dirty="0" smtClean="0"/>
              <a:t>Ellyn </a:t>
            </a:r>
            <a:r>
              <a:rPr lang="en-US" b="1" dirty="0" err="1" smtClean="0"/>
              <a:t>Satter</a:t>
            </a:r>
            <a:endParaRPr lang="en-US" dirty="0" smtClean="0"/>
          </a:p>
          <a:p>
            <a:pPr marL="274320" indent="-274320" fontAlgn="auto">
              <a:spcAft>
                <a:spcPts val="0"/>
              </a:spcAft>
              <a:buFont typeface="Wingdings"/>
              <a:buChar char=""/>
              <a:defRPr/>
            </a:pPr>
            <a:endParaRPr lang="en-US" dirty="0"/>
          </a:p>
        </p:txBody>
      </p:sp>
      <p:pic>
        <p:nvPicPr>
          <p:cNvPr id="59396" name="Picture 3" descr="Ellyn Satter.jpg"/>
          <p:cNvPicPr>
            <a:picLocks noChangeAspect="1"/>
          </p:cNvPicPr>
          <p:nvPr/>
        </p:nvPicPr>
        <p:blipFill>
          <a:blip r:embed="rId3" cstate="print"/>
          <a:srcRect/>
          <a:stretch>
            <a:fillRect/>
          </a:stretch>
        </p:blipFill>
        <p:spPr bwMode="auto">
          <a:xfrm>
            <a:off x="7848600" y="4843462"/>
            <a:ext cx="1295400" cy="2014538"/>
          </a:xfrm>
          <a:prstGeom prst="rect">
            <a:avLst/>
          </a:prstGeom>
          <a:noFill/>
          <a:ln w="9525">
            <a:noFill/>
            <a:miter lim="800000"/>
            <a:headEnd/>
            <a:tailEnd/>
          </a:ln>
        </p:spPr>
      </p:pic>
      <p:sp>
        <p:nvSpPr>
          <p:cNvPr id="59397" name="Slide Number Placeholder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D6B2082-CEC2-4A1C-8286-0D8A981CC5A2}" type="slidenum">
              <a:rPr lang="es-ES">
                <a:latin typeface="Arial" pitchFamily="34" charset="0"/>
                <a:cs typeface="Arial" pitchFamily="34" charset="0"/>
              </a:rPr>
              <a:pPr/>
              <a:t>23</a:t>
            </a:fld>
            <a:endParaRPr lang="es-ES">
              <a:latin typeface="Arial" pitchFamily="34" charset="0"/>
              <a:cs typeface="Arial" pitchFamily="34" charset="0"/>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rPr>
              <a:t>Creating our Environment for Learning</a:t>
            </a:r>
            <a:endParaRPr lang="en-US" dirty="0">
              <a:solidFill>
                <a:schemeClr val="bg1"/>
              </a:solidFill>
            </a:endParaRPr>
          </a:p>
        </p:txBody>
      </p:sp>
      <p:sp>
        <p:nvSpPr>
          <p:cNvPr id="3" name="Content Placeholder 2"/>
          <p:cNvSpPr>
            <a:spLocks noGrp="1"/>
          </p:cNvSpPr>
          <p:nvPr>
            <p:ph idx="1"/>
          </p:nvPr>
        </p:nvSpPr>
        <p:spPr>
          <a:xfrm>
            <a:off x="457200" y="1935480"/>
            <a:ext cx="8229600" cy="4465320"/>
          </a:xfrm>
        </p:spPr>
        <p:txBody>
          <a:bodyPr>
            <a:normAutofit/>
          </a:bodyPr>
          <a:lstStyle/>
          <a:p>
            <a:r>
              <a:rPr lang="en-US" sz="3200" dirty="0" smtClean="0"/>
              <a:t>Slowing down the temp of your meal.</a:t>
            </a:r>
          </a:p>
          <a:p>
            <a:r>
              <a:rPr lang="en-US" sz="3200" dirty="0" smtClean="0"/>
              <a:t>How do you see this as an important part of </a:t>
            </a:r>
            <a:r>
              <a:rPr lang="en-US" sz="3200" i="1" dirty="0" smtClean="0"/>
              <a:t>family style dining.</a:t>
            </a:r>
          </a:p>
          <a:p>
            <a:r>
              <a:rPr lang="en-US" sz="3200" dirty="0" smtClean="0"/>
              <a:t>How do we set up an “environment” for learning during the </a:t>
            </a:r>
            <a:r>
              <a:rPr lang="en-US" sz="3200" i="1" dirty="0" smtClean="0"/>
              <a:t>family style eating time.</a:t>
            </a:r>
          </a:p>
          <a:p>
            <a:r>
              <a:rPr lang="en-US" sz="3200" i="1" dirty="0" smtClean="0"/>
              <a:t>Building Mealtime Behaviors and </a:t>
            </a:r>
            <a:r>
              <a:rPr lang="en-US" sz="3200" i="1" dirty="0" err="1" smtClean="0"/>
              <a:t>Enviornments</a:t>
            </a:r>
            <a:r>
              <a:rPr lang="en-US" sz="3200" i="1" dirty="0" smtClean="0"/>
              <a:t> </a:t>
            </a:r>
            <a:r>
              <a:rPr lang="en-US" sz="3200" dirty="0" smtClean="0"/>
              <a:t> by the University of Idaho</a:t>
            </a:r>
            <a:endParaRPr lang="en-US" sz="3200" i="1" dirty="0" smtClean="0"/>
          </a:p>
          <a:p>
            <a:endParaRPr lang="en-US" sz="3200" i="1" dirty="0" smtClean="0"/>
          </a:p>
          <a:p>
            <a:pPr>
              <a:buNone/>
            </a:pPr>
            <a:endParaRPr lang="en-US" sz="3200" i="1" dirty="0" smtClean="0"/>
          </a:p>
        </p:txBody>
      </p:sp>
      <p:sp>
        <p:nvSpPr>
          <p:cNvPr id="5" name="TextBox 4"/>
          <p:cNvSpPr txBox="1"/>
          <p:nvPr/>
        </p:nvSpPr>
        <p:spPr>
          <a:xfrm>
            <a:off x="1447800" y="5715000"/>
            <a:ext cx="5420586" cy="646331"/>
          </a:xfrm>
          <a:prstGeom prst="rect">
            <a:avLst/>
          </a:prstGeom>
          <a:noFill/>
        </p:spPr>
        <p:txBody>
          <a:bodyPr wrap="none" rtlCol="0">
            <a:spAutoFit/>
          </a:bodyPr>
          <a:lstStyle/>
          <a:p>
            <a:r>
              <a:rPr lang="en-US" dirty="0" smtClean="0">
                <a:hlinkClick r:id="rId2"/>
              </a:rPr>
              <a:t>http://www.cals.uidaho.edu/feeding/pdfs/BMER.pdf</a:t>
            </a:r>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gn="ctr"/>
            <a:r>
              <a:rPr lang="en-US" dirty="0" smtClean="0"/>
              <a:t>Bringing It All Together</a:t>
            </a:r>
            <a:endParaRPr lang="en-US" dirty="0"/>
          </a:p>
        </p:txBody>
      </p:sp>
      <p:sp>
        <p:nvSpPr>
          <p:cNvPr id="6" name="Content Placeholder 5"/>
          <p:cNvSpPr>
            <a:spLocks noGrp="1"/>
          </p:cNvSpPr>
          <p:nvPr>
            <p:ph idx="1"/>
          </p:nvPr>
        </p:nvSpPr>
        <p:spPr>
          <a:effectLst/>
        </p:spPr>
        <p:txBody>
          <a:bodyPr>
            <a:normAutofit/>
          </a:bodyPr>
          <a:lstStyle/>
          <a:p>
            <a:r>
              <a:rPr lang="en-US" sz="3600" dirty="0" smtClean="0"/>
              <a:t>Family Style Meal Service is desired as “best practice” in child care.</a:t>
            </a:r>
          </a:p>
          <a:p>
            <a:r>
              <a:rPr lang="en-US" sz="3600" dirty="0" smtClean="0"/>
              <a:t>Work on your routine slowly.</a:t>
            </a:r>
          </a:p>
          <a:p>
            <a:r>
              <a:rPr lang="en-US" sz="3600" dirty="0" smtClean="0"/>
              <a:t>Use every moment as a </a:t>
            </a:r>
            <a:r>
              <a:rPr lang="en-US" sz="3600" i="1" dirty="0" smtClean="0"/>
              <a:t>teachable moment.</a:t>
            </a:r>
          </a:p>
          <a:p>
            <a:r>
              <a:rPr lang="en-US" sz="3600" dirty="0" smtClean="0"/>
              <a:t>Enjoy yourself during this time of day</a:t>
            </a:r>
          </a:p>
        </p:txBody>
      </p:sp>
      <p:pic>
        <p:nvPicPr>
          <p:cNvPr id="7" name="Picture 2" descr="C:\Users\schnejc\Downloads\dpilogo.tif"/>
          <p:cNvPicPr>
            <a:picLocks noChangeAspect="1" noChangeArrowheads="1"/>
          </p:cNvPicPr>
          <p:nvPr/>
        </p:nvPicPr>
        <p:blipFill>
          <a:blip r:embed="rId3" cstate="print"/>
          <a:srcRect/>
          <a:stretch>
            <a:fillRect/>
          </a:stretch>
        </p:blipFill>
        <p:spPr bwMode="auto">
          <a:xfrm>
            <a:off x="685800" y="5715000"/>
            <a:ext cx="1608083" cy="9144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smtClean="0"/>
              <a:t>Objectives</a:t>
            </a:r>
            <a:endParaRPr lang="en-US" dirty="0"/>
          </a:p>
        </p:txBody>
      </p:sp>
      <p:sp>
        <p:nvSpPr>
          <p:cNvPr id="3" name="Content Placeholder 2"/>
          <p:cNvSpPr>
            <a:spLocks noGrp="1"/>
          </p:cNvSpPr>
          <p:nvPr>
            <p:ph idx="1"/>
          </p:nvPr>
        </p:nvSpPr>
        <p:spPr>
          <a:xfrm>
            <a:off x="457200" y="1371600"/>
            <a:ext cx="8229600" cy="4389120"/>
          </a:xfrm>
        </p:spPr>
        <p:txBody>
          <a:bodyPr>
            <a:noAutofit/>
          </a:bodyPr>
          <a:lstStyle/>
          <a:p>
            <a:r>
              <a:rPr lang="en-US" sz="2400" dirty="0" smtClean="0"/>
              <a:t>Workshop participants can describe the basic principles of Ellyn </a:t>
            </a:r>
            <a:r>
              <a:rPr lang="en-US" sz="2400" dirty="0" err="1" smtClean="0"/>
              <a:t>Satter’s</a:t>
            </a:r>
            <a:r>
              <a:rPr lang="en-US" sz="2400" dirty="0" smtClean="0"/>
              <a:t> </a:t>
            </a:r>
            <a:r>
              <a:rPr lang="en-US" sz="2400" i="1" dirty="0" smtClean="0"/>
              <a:t>Division of Responsibility</a:t>
            </a:r>
            <a:endParaRPr lang="en-US" sz="2400" dirty="0" smtClean="0"/>
          </a:p>
          <a:p>
            <a:pPr lvl="0"/>
            <a:r>
              <a:rPr lang="en-US" sz="2400" dirty="0" smtClean="0"/>
              <a:t>Develop a vision of family style dining at my child care center or family child care home.</a:t>
            </a:r>
          </a:p>
          <a:p>
            <a:pPr lvl="0"/>
            <a:r>
              <a:rPr lang="en-US" sz="2400" dirty="0" smtClean="0"/>
              <a:t>Make Mealtimes pleasant and utilize the dining experience for many teachable moments. </a:t>
            </a:r>
          </a:p>
          <a:p>
            <a:pPr lvl="0"/>
            <a:r>
              <a:rPr lang="en-US" sz="2400" dirty="0" smtClean="0"/>
              <a:t>Consider the meal time as part of the curriculum and plan accordingly.</a:t>
            </a:r>
          </a:p>
          <a:p>
            <a:pPr lvl="0"/>
            <a:r>
              <a:rPr lang="en-US" sz="2400" dirty="0" smtClean="0"/>
              <a:t>Incorporate learning experiences before, during and after the meal.</a:t>
            </a:r>
          </a:p>
          <a:p>
            <a:endParaRPr lang="en-US" sz="2400" dirty="0" smtClean="0"/>
          </a:p>
          <a:p>
            <a:endParaRPr lang="en-US" sz="2400" dirty="0" smtClean="0"/>
          </a:p>
        </p:txBody>
      </p:sp>
      <p:pic>
        <p:nvPicPr>
          <p:cNvPr id="1026" name="Picture 2" descr="C:\Users\schnejc\AppData\Local\Microsoft\Windows\Temporary Internet Files\Content.IE5\OCQNSZXS\MC900318520[1].wmf"/>
          <p:cNvPicPr>
            <a:picLocks noChangeAspect="1" noChangeArrowheads="1"/>
          </p:cNvPicPr>
          <p:nvPr/>
        </p:nvPicPr>
        <p:blipFill>
          <a:blip r:embed="rId3" cstate="print"/>
          <a:srcRect/>
          <a:stretch>
            <a:fillRect/>
          </a:stretch>
        </p:blipFill>
        <p:spPr bwMode="auto">
          <a:xfrm>
            <a:off x="7848600" y="0"/>
            <a:ext cx="1066800" cy="921305"/>
          </a:xfrm>
          <a:prstGeom prst="rect">
            <a:avLst/>
          </a:prstGeom>
          <a:noFill/>
        </p:spPr>
      </p:pic>
      <p:pic>
        <p:nvPicPr>
          <p:cNvPr id="5" name="Picture 2" descr="C:\Users\schnejc\Downloads\dpilogo.tif"/>
          <p:cNvPicPr>
            <a:picLocks noChangeAspect="1" noChangeArrowheads="1"/>
          </p:cNvPicPr>
          <p:nvPr/>
        </p:nvPicPr>
        <p:blipFill>
          <a:blip r:embed="rId4" cstate="print"/>
          <a:srcRect/>
          <a:stretch>
            <a:fillRect/>
          </a:stretch>
        </p:blipFill>
        <p:spPr bwMode="auto">
          <a:xfrm>
            <a:off x="457200" y="5715000"/>
            <a:ext cx="1608083" cy="9144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USDA CACFP Regulations Regarding </a:t>
            </a:r>
            <a:r>
              <a:rPr lang="en-US" i="1" dirty="0" smtClean="0">
                <a:solidFill>
                  <a:schemeClr val="bg1"/>
                </a:solidFill>
              </a:rPr>
              <a:t>Family Style Dining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How much food should be on the table when serving </a:t>
            </a:r>
            <a:r>
              <a:rPr lang="en-US" i="1" dirty="0" smtClean="0"/>
              <a:t>family style.</a:t>
            </a:r>
          </a:p>
          <a:p>
            <a:r>
              <a:rPr lang="en-US" dirty="0" smtClean="0"/>
              <a:t>Measure amounts initially so that </a:t>
            </a:r>
          </a:p>
          <a:p>
            <a:pPr>
              <a:buNone/>
            </a:pPr>
            <a:r>
              <a:rPr lang="en-US" dirty="0" smtClean="0"/>
              <a:t>	you can see what a serving size looks like.</a:t>
            </a:r>
          </a:p>
          <a:p>
            <a:r>
              <a:rPr lang="en-US" dirty="0" smtClean="0"/>
              <a:t>Use bowls and serving utensils that</a:t>
            </a:r>
          </a:p>
          <a:p>
            <a:pPr>
              <a:buNone/>
            </a:pPr>
            <a:r>
              <a:rPr lang="en-US" dirty="0" smtClean="0"/>
              <a:t>	young children can handle.</a:t>
            </a:r>
          </a:p>
          <a:p>
            <a:endParaRPr lang="en-US" dirty="0" smtClean="0"/>
          </a:p>
          <a:p>
            <a:pPr>
              <a:buNone/>
            </a:pPr>
            <a:endParaRPr lang="en-US" dirty="0" smtClean="0"/>
          </a:p>
          <a:p>
            <a:endParaRPr lang="en-US" dirty="0"/>
          </a:p>
        </p:txBody>
      </p:sp>
      <p:pic>
        <p:nvPicPr>
          <p:cNvPr id="4" name="Picture 4" descr="2-TableWaits.jpg"/>
          <p:cNvPicPr>
            <a:picLocks noChangeAspect="1"/>
          </p:cNvPicPr>
          <p:nvPr/>
        </p:nvPicPr>
        <p:blipFill>
          <a:blip r:embed="rId3" cstate="print"/>
          <a:srcRect t="7407" b="7407"/>
          <a:stretch>
            <a:fillRect/>
          </a:stretch>
        </p:blipFill>
        <p:spPr bwMode="auto">
          <a:xfrm>
            <a:off x="6042991" y="4876800"/>
            <a:ext cx="3101009" cy="1981200"/>
          </a:xfrm>
          <a:prstGeom prst="rect">
            <a:avLst/>
          </a:prstGeom>
          <a:noFill/>
          <a:ln w="38100">
            <a:solidFill>
              <a:srgbClr val="660066"/>
            </a:solidFill>
            <a:round/>
            <a:headEnd/>
            <a:tailEnd/>
          </a:ln>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103"/>
            <a:ext cx="7086600" cy="1403350"/>
          </a:xfrm>
        </p:spPr>
        <p:txBody>
          <a:bodyPr>
            <a:normAutofit/>
          </a:bodyPr>
          <a:lstStyle/>
          <a:p>
            <a:r>
              <a:rPr lang="en-US" sz="3600" b="1" dirty="0" smtClean="0">
                <a:solidFill>
                  <a:schemeClr val="accent2">
                    <a:lumMod val="75000"/>
                  </a:schemeClr>
                </a:solidFill>
                <a:latin typeface="Kristen ITC" pitchFamily="66" charset="0"/>
              </a:rPr>
              <a:t>What successful family style dining looks like:</a:t>
            </a:r>
            <a:endParaRPr lang="en-US" sz="3600" b="1" dirty="0">
              <a:solidFill>
                <a:schemeClr val="accent2">
                  <a:lumMod val="75000"/>
                </a:schemeClr>
              </a:solidFill>
              <a:latin typeface="Kristen ITC" pitchFamily="66" charset="0"/>
            </a:endParaRPr>
          </a:p>
        </p:txBody>
      </p:sp>
      <p:sp>
        <p:nvSpPr>
          <p:cNvPr id="4" name="Rectangle 3"/>
          <p:cNvSpPr/>
          <p:nvPr/>
        </p:nvSpPr>
        <p:spPr>
          <a:xfrm>
            <a:off x="1716123" y="2718132"/>
            <a:ext cx="5246239" cy="369332"/>
          </a:xfrm>
          <a:prstGeom prst="rect">
            <a:avLst/>
          </a:prstGeom>
        </p:spPr>
        <p:txBody>
          <a:bodyPr wrap="square">
            <a:spAutoFit/>
          </a:bodyPr>
          <a:lstStyle/>
          <a:p>
            <a:r>
              <a:rPr lang="en-US" u="sng" dirty="0" smtClean="0">
                <a:hlinkClick r:id="rId3"/>
              </a:rPr>
              <a:t>http://www.youtube.com/watch?v=nj_s89ydnBs</a:t>
            </a:r>
            <a:endParaRPr lang="en-US" dirty="0"/>
          </a:p>
        </p:txBody>
      </p:sp>
      <p:sp>
        <p:nvSpPr>
          <p:cNvPr id="5" name="TextBox 4"/>
          <p:cNvSpPr txBox="1"/>
          <p:nvPr/>
        </p:nvSpPr>
        <p:spPr>
          <a:xfrm>
            <a:off x="630622" y="1733187"/>
            <a:ext cx="7141778" cy="830997"/>
          </a:xfrm>
          <a:prstGeom prst="rect">
            <a:avLst/>
          </a:prstGeom>
          <a:noFill/>
        </p:spPr>
        <p:txBody>
          <a:bodyPr wrap="square" rtlCol="0">
            <a:spAutoFit/>
          </a:bodyPr>
          <a:lstStyle/>
          <a:p>
            <a:pPr algn="ctr"/>
            <a:r>
              <a:rPr lang="en-US" sz="2400" dirty="0" smtClean="0">
                <a:solidFill>
                  <a:schemeClr val="bg1"/>
                </a:solidFill>
                <a:latin typeface="+mj-lt"/>
              </a:rPr>
              <a:t>Source: Arizona Department of Health Services</a:t>
            </a:r>
          </a:p>
          <a:p>
            <a:pPr algn="ctr"/>
            <a:r>
              <a:rPr lang="en-US" sz="2400" dirty="0" smtClean="0">
                <a:solidFill>
                  <a:schemeClr val="bg1"/>
                </a:solidFill>
                <a:latin typeface="+mj-lt"/>
              </a:rPr>
              <a:t>Arizona Child Care: Champions for Change</a:t>
            </a:r>
            <a:endParaRPr lang="en-US" sz="2400" dirty="0">
              <a:solidFill>
                <a:schemeClr val="bg1"/>
              </a:solidFill>
              <a:latin typeface="+mj-lt"/>
            </a:endParaRPr>
          </a:p>
        </p:txBody>
      </p:sp>
      <p:sp>
        <p:nvSpPr>
          <p:cNvPr id="6" name="Slide Number Placeholder 5"/>
          <p:cNvSpPr>
            <a:spLocks noGrp="1"/>
          </p:cNvSpPr>
          <p:nvPr>
            <p:ph type="sldNum" sz="quarter" idx="12"/>
          </p:nvPr>
        </p:nvSpPr>
        <p:spPr/>
        <p:txBody>
          <a:bodyPr/>
          <a:lstStyle/>
          <a:p>
            <a:fld id="{613D47A4-57C4-44DF-8642-D1C43F093506}" type="slidenum">
              <a:rPr lang="en-US" smtClean="0"/>
              <a:pPr/>
              <a:t>4</a:t>
            </a:fld>
            <a:endParaRPr lang="en-US"/>
          </a:p>
        </p:txBody>
      </p:sp>
      <p:pic>
        <p:nvPicPr>
          <p:cNvPr id="192513" name="Picture 1"/>
          <p:cNvPicPr>
            <a:picLocks noChangeAspect="1" noChangeArrowheads="1"/>
          </p:cNvPicPr>
          <p:nvPr/>
        </p:nvPicPr>
        <p:blipFill>
          <a:blip r:embed="rId4" cstate="print"/>
          <a:srcRect l="31961" t="14480" r="37392" b="53031"/>
          <a:stretch>
            <a:fillRect/>
          </a:stretch>
        </p:blipFill>
        <p:spPr bwMode="auto">
          <a:xfrm>
            <a:off x="2346003" y="3324664"/>
            <a:ext cx="3986480" cy="3380937"/>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7008"/>
            <a:ext cx="7086600" cy="1403350"/>
          </a:xfrm>
        </p:spPr>
        <p:txBody>
          <a:bodyPr>
            <a:normAutofit/>
          </a:bodyPr>
          <a:lstStyle/>
          <a:p>
            <a:r>
              <a:rPr lang="en-US" sz="3600" b="1" dirty="0" smtClean="0">
                <a:solidFill>
                  <a:schemeClr val="accent2">
                    <a:lumMod val="75000"/>
                  </a:schemeClr>
                </a:solidFill>
                <a:latin typeface="Kristen ITC" pitchFamily="66" charset="0"/>
              </a:rPr>
              <a:t>What will the children learn with Family Style Dining?</a:t>
            </a:r>
            <a:endParaRPr lang="en-US" sz="3600" b="1" dirty="0">
              <a:solidFill>
                <a:schemeClr val="accent2">
                  <a:lumMod val="75000"/>
                </a:schemeClr>
              </a:solidFill>
              <a:latin typeface="Kristen ITC" pitchFamily="66" charset="0"/>
            </a:endParaRPr>
          </a:p>
        </p:txBody>
      </p:sp>
      <p:sp>
        <p:nvSpPr>
          <p:cNvPr id="3" name="Content Placeholder 2"/>
          <p:cNvSpPr>
            <a:spLocks noGrp="1"/>
          </p:cNvSpPr>
          <p:nvPr>
            <p:ph idx="1"/>
          </p:nvPr>
        </p:nvSpPr>
        <p:spPr>
          <a:xfrm>
            <a:off x="409575" y="2524947"/>
            <a:ext cx="7362825" cy="3986212"/>
          </a:xfrm>
        </p:spPr>
        <p:txBody>
          <a:bodyPr>
            <a:normAutofit fontScale="85000" lnSpcReduction="20000"/>
          </a:bodyPr>
          <a:lstStyle/>
          <a:p>
            <a:r>
              <a:rPr lang="en-US" dirty="0" smtClean="0"/>
              <a:t>Pouring</a:t>
            </a:r>
          </a:p>
          <a:p>
            <a:r>
              <a:rPr lang="en-US" dirty="0" smtClean="0"/>
              <a:t>Passing</a:t>
            </a:r>
          </a:p>
          <a:p>
            <a:r>
              <a:rPr lang="en-US" dirty="0" smtClean="0"/>
              <a:t>Serving</a:t>
            </a:r>
          </a:p>
          <a:p>
            <a:r>
              <a:rPr lang="en-US" dirty="0" smtClean="0"/>
              <a:t>Sharing food</a:t>
            </a:r>
          </a:p>
          <a:p>
            <a:r>
              <a:rPr lang="en-US" dirty="0" smtClean="0"/>
              <a:t>Promoting language &amp; fine motor development</a:t>
            </a:r>
          </a:p>
          <a:p>
            <a:r>
              <a:rPr lang="en-US" dirty="0" smtClean="0"/>
              <a:t>Teaching manners</a:t>
            </a:r>
          </a:p>
          <a:p>
            <a:r>
              <a:rPr lang="en-US" dirty="0" smtClean="0"/>
              <a:t>Enhancing child’s self-concept by providing opportunities to make decisions &amp; take responsibilities</a:t>
            </a:r>
          </a:p>
        </p:txBody>
      </p:sp>
      <p:sp>
        <p:nvSpPr>
          <p:cNvPr id="4" name="Slide Number Placeholder 3"/>
          <p:cNvSpPr>
            <a:spLocks noGrp="1"/>
          </p:cNvSpPr>
          <p:nvPr>
            <p:ph type="sldNum" sz="quarter" idx="12"/>
          </p:nvPr>
        </p:nvSpPr>
        <p:spPr/>
        <p:txBody>
          <a:bodyPr/>
          <a:lstStyle/>
          <a:p>
            <a:fld id="{F78284F7-1C68-44F9-8E2C-248AF053FBAD}" type="slidenum">
              <a:rPr lang="en-US" smtClean="0"/>
              <a:pPr/>
              <a:t>5</a:t>
            </a:fld>
            <a:endParaRPr lang="en-US" dirty="0"/>
          </a:p>
        </p:txBody>
      </p:sp>
      <p:pic>
        <p:nvPicPr>
          <p:cNvPr id="193538" name="Picture 2" descr="http://www.waldorfinthehome.org/table%20skills%20pouring.jpg"/>
          <p:cNvPicPr>
            <a:picLocks noChangeAspect="1" noChangeArrowheads="1"/>
          </p:cNvPicPr>
          <p:nvPr/>
        </p:nvPicPr>
        <p:blipFill>
          <a:blip r:embed="rId3" cstate="print"/>
          <a:srcRect b="12633"/>
          <a:stretch>
            <a:fillRect/>
          </a:stretch>
        </p:blipFill>
        <p:spPr bwMode="auto">
          <a:xfrm>
            <a:off x="3975993" y="1896841"/>
            <a:ext cx="3390189" cy="221795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i="1" dirty="0" smtClean="0">
                <a:solidFill>
                  <a:srgbClr val="0070C0"/>
                </a:solidFill>
              </a:rPr>
              <a:t>Benefits of family style dining…. </a:t>
            </a:r>
            <a:br>
              <a:rPr lang="en-US" i="1" dirty="0" smtClean="0">
                <a:solidFill>
                  <a:srgbClr val="0070C0"/>
                </a:solidFill>
              </a:rPr>
            </a:br>
            <a:r>
              <a:rPr lang="en-US" i="1" dirty="0" smtClean="0">
                <a:solidFill>
                  <a:srgbClr val="0070C0"/>
                </a:solidFill>
              </a:rPr>
              <a:t>what we learn by doing</a:t>
            </a:r>
            <a:endParaRPr lang="en-US" i="1" dirty="0">
              <a:solidFill>
                <a:srgbClr val="0070C0"/>
              </a:solidFill>
            </a:endParaRPr>
          </a:p>
        </p:txBody>
      </p:sp>
      <p:sp>
        <p:nvSpPr>
          <p:cNvPr id="54275" name="Content Placeholder 2"/>
          <p:cNvSpPr>
            <a:spLocks noGrp="1"/>
          </p:cNvSpPr>
          <p:nvPr>
            <p:ph idx="1"/>
          </p:nvPr>
        </p:nvSpPr>
        <p:spPr>
          <a:xfrm>
            <a:off x="472440" y="1706880"/>
            <a:ext cx="8229600" cy="4525963"/>
          </a:xfrm>
        </p:spPr>
        <p:txBody>
          <a:bodyPr/>
          <a:lstStyle/>
          <a:p>
            <a:r>
              <a:rPr lang="en-US" dirty="0" smtClean="0"/>
              <a:t>Eating is a sensory experience.  </a:t>
            </a:r>
          </a:p>
          <a:p>
            <a:endParaRPr lang="en-US" dirty="0" smtClean="0"/>
          </a:p>
          <a:p>
            <a:r>
              <a:rPr lang="en-US" dirty="0" smtClean="0"/>
              <a:t>Eating can be a mathematical experience -setting the table, counting, eating a fraction of the whole.</a:t>
            </a:r>
          </a:p>
          <a:p>
            <a:endParaRPr lang="en-US" dirty="0" smtClean="0"/>
          </a:p>
          <a:p>
            <a:r>
              <a:rPr lang="en-US" dirty="0" smtClean="0"/>
              <a:t>Eating is a social experience, learning the give and take of conversation as well as please and thank you.</a:t>
            </a:r>
          </a:p>
        </p:txBody>
      </p:sp>
      <p:pic>
        <p:nvPicPr>
          <p:cNvPr id="54276" name="Picture 2" descr="C:\Documents and Settings\schnejc\Local Settings\Temporary Internet Files\Content.IE5\052BSD63\MC900339188[1].wmf"/>
          <p:cNvPicPr>
            <a:picLocks noChangeAspect="1" noChangeArrowheads="1"/>
          </p:cNvPicPr>
          <p:nvPr/>
        </p:nvPicPr>
        <p:blipFill>
          <a:blip r:embed="rId3" cstate="print"/>
          <a:srcRect/>
          <a:stretch>
            <a:fillRect/>
          </a:stretch>
        </p:blipFill>
        <p:spPr bwMode="auto">
          <a:xfrm>
            <a:off x="7629208" y="1435418"/>
            <a:ext cx="1295400" cy="1295400"/>
          </a:xfrm>
          <a:prstGeom prst="rect">
            <a:avLst/>
          </a:prstGeom>
          <a:noFill/>
          <a:ln w="9525">
            <a:noFill/>
            <a:miter lim="800000"/>
            <a:headEnd/>
            <a:tailEnd/>
          </a:ln>
        </p:spPr>
      </p:pic>
      <p:pic>
        <p:nvPicPr>
          <p:cNvPr id="54277" name="Picture 10" descr="C:\Documents and Settings\schnejc\Local Settings\Temporary Internet Files\Content.IE5\1OEGGVD1\MC900297939[1].wmf"/>
          <p:cNvPicPr>
            <a:picLocks noChangeAspect="1" noChangeArrowheads="1"/>
          </p:cNvPicPr>
          <p:nvPr/>
        </p:nvPicPr>
        <p:blipFill>
          <a:blip r:embed="rId4" cstate="print"/>
          <a:srcRect/>
          <a:stretch>
            <a:fillRect/>
          </a:stretch>
        </p:blipFill>
        <p:spPr bwMode="auto">
          <a:xfrm>
            <a:off x="8192770" y="3495040"/>
            <a:ext cx="503238" cy="1211263"/>
          </a:xfrm>
          <a:prstGeom prst="rect">
            <a:avLst/>
          </a:prstGeom>
          <a:noFill/>
          <a:ln w="9525">
            <a:noFill/>
            <a:miter lim="800000"/>
            <a:headEnd/>
            <a:tailEnd/>
          </a:ln>
        </p:spPr>
      </p:pic>
      <p:sp>
        <p:nvSpPr>
          <p:cNvPr id="54278" name="Slide Number Placeholder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2EE7A1E-8C32-423E-B659-A73FC69C6A8B}" type="slidenum">
              <a:rPr lang="es-ES">
                <a:latin typeface="Arial" pitchFamily="34" charset="0"/>
                <a:cs typeface="Arial" pitchFamily="34" charset="0"/>
              </a:rPr>
              <a:pPr/>
              <a:t>6</a:t>
            </a:fld>
            <a:endParaRPr lang="es-ES">
              <a:latin typeface="Arial" pitchFamily="34" charset="0"/>
              <a:cs typeface="Arial" pitchFamily="34" charset="0"/>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263"/>
            <a:ext cx="7086600" cy="1086769"/>
          </a:xfrm>
        </p:spPr>
        <p:txBody>
          <a:bodyPr/>
          <a:lstStyle/>
          <a:p>
            <a:r>
              <a:rPr lang="en-US" sz="4000" b="1" dirty="0" smtClean="0">
                <a:solidFill>
                  <a:schemeClr val="accent2">
                    <a:lumMod val="75000"/>
                  </a:schemeClr>
                </a:solidFill>
                <a:latin typeface="Kristen ITC" pitchFamily="66" charset="0"/>
              </a:rPr>
              <a:t>Advantages for children</a:t>
            </a:r>
            <a:endParaRPr lang="en-US" sz="4000" b="1" dirty="0">
              <a:solidFill>
                <a:schemeClr val="accent2">
                  <a:lumMod val="75000"/>
                </a:schemeClr>
              </a:solidFill>
              <a:latin typeface="Kristen ITC" pitchFamily="66" charset="0"/>
            </a:endParaRPr>
          </a:p>
        </p:txBody>
      </p:sp>
      <p:sp>
        <p:nvSpPr>
          <p:cNvPr id="3" name="Content Placeholder 2"/>
          <p:cNvSpPr>
            <a:spLocks noGrp="1"/>
          </p:cNvSpPr>
          <p:nvPr>
            <p:ph idx="1"/>
          </p:nvPr>
        </p:nvSpPr>
        <p:spPr>
          <a:xfrm>
            <a:off x="520567" y="972152"/>
            <a:ext cx="8364353" cy="3986212"/>
          </a:xfrm>
        </p:spPr>
        <p:txBody>
          <a:bodyPr/>
          <a:lstStyle/>
          <a:p>
            <a:r>
              <a:rPr lang="en-US" dirty="0" smtClean="0"/>
              <a:t>Reinforces social skills</a:t>
            </a:r>
          </a:p>
          <a:p>
            <a:pPr lvl="1"/>
            <a:r>
              <a:rPr lang="en-US" dirty="0" smtClean="0"/>
              <a:t>Take turns, pass food to others, manners (please &amp; thank you), and help set the table</a:t>
            </a:r>
          </a:p>
          <a:p>
            <a:r>
              <a:rPr lang="en-US" dirty="0" smtClean="0"/>
              <a:t>Strengthen serving skills</a:t>
            </a:r>
          </a:p>
          <a:p>
            <a:pPr lvl="1"/>
            <a:r>
              <a:rPr lang="en-US" dirty="0" smtClean="0"/>
              <a:t>Practice fine and gross motor skills, pass food without touching it, learn not to eat with the serving utensils</a:t>
            </a:r>
          </a:p>
          <a:p>
            <a:r>
              <a:rPr lang="en-US" dirty="0" smtClean="0"/>
              <a:t>Gives children control of their eating</a:t>
            </a:r>
          </a:p>
          <a:p>
            <a:pPr lvl="1"/>
            <a:r>
              <a:rPr lang="en-US" dirty="0" smtClean="0"/>
              <a:t>Take small servings to start and feel confident that additional helpings will be available</a:t>
            </a:r>
          </a:p>
          <a:p>
            <a:r>
              <a:rPr lang="en-US" dirty="0" smtClean="0"/>
              <a:t>Encourages children to try new foods</a:t>
            </a:r>
            <a:endParaRPr lang="en-US" dirty="0"/>
          </a:p>
        </p:txBody>
      </p:sp>
      <p:sp>
        <p:nvSpPr>
          <p:cNvPr id="7" name="Slide Number Placeholder 6"/>
          <p:cNvSpPr>
            <a:spLocks noGrp="1"/>
          </p:cNvSpPr>
          <p:nvPr>
            <p:ph type="sldNum" sz="quarter" idx="12"/>
          </p:nvPr>
        </p:nvSpPr>
        <p:spPr>
          <a:xfrm>
            <a:off x="6553200" y="6400800"/>
            <a:ext cx="1905000" cy="457200"/>
          </a:xfrm>
        </p:spPr>
        <p:txBody>
          <a:bodyPr/>
          <a:lstStyle/>
          <a:p>
            <a:fld id="{F78284F7-1C68-44F9-8E2C-248AF053FBAD}" type="slidenum">
              <a:rPr lang="en-US" smtClean="0"/>
              <a:pPr/>
              <a:t>7</a:t>
            </a:fld>
            <a:endParaRPr lang="en-US" dirty="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1241"/>
            <a:ext cx="8260080" cy="3986212"/>
          </a:xfrm>
        </p:spPr>
        <p:txBody>
          <a:bodyPr/>
          <a:lstStyle/>
          <a:p>
            <a:pPr lvl="0">
              <a:defRPr/>
            </a:pPr>
            <a:r>
              <a:rPr lang="en-US" sz="2800" dirty="0" smtClean="0"/>
              <a:t>Interactive</a:t>
            </a:r>
          </a:p>
          <a:p>
            <a:pPr lvl="1">
              <a:defRPr/>
            </a:pPr>
            <a:r>
              <a:rPr lang="en-US" sz="2400" dirty="0" smtClean="0"/>
              <a:t>Teachers and staff act as role models, demonstrating appropriate mealtime behavior</a:t>
            </a:r>
          </a:p>
          <a:p>
            <a:pPr lvl="0">
              <a:defRPr/>
            </a:pPr>
            <a:r>
              <a:rPr lang="en-US" sz="2800" dirty="0" smtClean="0"/>
              <a:t>Satisfying</a:t>
            </a:r>
          </a:p>
          <a:p>
            <a:pPr lvl="1">
              <a:defRPr/>
            </a:pPr>
            <a:r>
              <a:rPr lang="en-US" sz="2400" dirty="0" smtClean="0"/>
              <a:t>Teachers and staff can eat the same nutritious meals that the children are eating</a:t>
            </a:r>
          </a:p>
          <a:p>
            <a:pPr lvl="0">
              <a:defRPr/>
            </a:pPr>
            <a:r>
              <a:rPr lang="en-US" sz="2800" dirty="0" smtClean="0"/>
              <a:t>Relaxing</a:t>
            </a:r>
          </a:p>
          <a:p>
            <a:pPr lvl="1">
              <a:defRPr/>
            </a:pPr>
            <a:r>
              <a:rPr lang="en-US" sz="2400" dirty="0" smtClean="0"/>
              <a:t>With all of the food on the table, the teachers will not have to return to the kitchen for more food</a:t>
            </a:r>
          </a:p>
          <a:p>
            <a:pPr lvl="1">
              <a:defRPr/>
            </a:pPr>
            <a:r>
              <a:rPr lang="en-US" sz="2400" dirty="0" smtClean="0"/>
              <a:t>By eating during the designated meal time, teachers and staff will not have their meal time interrupted by other responsibilities</a:t>
            </a:r>
          </a:p>
        </p:txBody>
      </p:sp>
      <p:sp>
        <p:nvSpPr>
          <p:cNvPr id="4" name="Slide Number Placeholder 3"/>
          <p:cNvSpPr>
            <a:spLocks noGrp="1"/>
          </p:cNvSpPr>
          <p:nvPr>
            <p:ph type="sldNum" sz="quarter" idx="12"/>
          </p:nvPr>
        </p:nvSpPr>
        <p:spPr/>
        <p:txBody>
          <a:bodyPr/>
          <a:lstStyle/>
          <a:p>
            <a:fld id="{F78284F7-1C68-44F9-8E2C-248AF053FBAD}" type="slidenum">
              <a:rPr lang="en-US" smtClean="0"/>
              <a:pPr/>
              <a:t>8</a:t>
            </a:fld>
            <a:endParaRPr lang="en-US" dirty="0"/>
          </a:p>
        </p:txBody>
      </p:sp>
      <p:sp>
        <p:nvSpPr>
          <p:cNvPr id="5" name="Title 1"/>
          <p:cNvSpPr txBox="1">
            <a:spLocks noGrp="1"/>
          </p:cNvSpPr>
          <p:nvPr>
            <p:ph type="title"/>
          </p:nvPr>
        </p:nvSpPr>
        <p:spPr bwMode="auto">
          <a:xfrm>
            <a:off x="775662" y="289560"/>
            <a:ext cx="7667297" cy="868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2">
                    <a:lumMod val="75000"/>
                  </a:schemeClr>
                </a:solidFill>
                <a:effectLst/>
                <a:uLnTx/>
                <a:uFillTx/>
                <a:latin typeface="Kristen ITC" pitchFamily="66" charset="0"/>
                <a:ea typeface="+mj-ea"/>
                <a:cs typeface="+mj-cs"/>
              </a:rPr>
              <a:t>Advantages for Staff/Teachers</a:t>
            </a:r>
            <a:endParaRPr kumimoji="0" lang="en-US" sz="3600" b="1" i="0" u="none" strike="noStrike" kern="0" cap="none" spc="0" normalizeH="0" baseline="0" noProof="0" dirty="0">
              <a:ln>
                <a:noFill/>
              </a:ln>
              <a:solidFill>
                <a:schemeClr val="accent2">
                  <a:lumMod val="75000"/>
                </a:schemeClr>
              </a:solidFill>
              <a:effectLst/>
              <a:uLnTx/>
              <a:uFillTx/>
              <a:latin typeface="Kristen ITC" pitchFamily="66" charset="0"/>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lumMod val="75000"/>
                  </a:schemeClr>
                </a:solidFill>
                <a:latin typeface="Kristen ITC" pitchFamily="66" charset="0"/>
              </a:rPr>
              <a:t>Family Style Dining</a:t>
            </a:r>
            <a:endParaRPr lang="en-US" sz="3600" b="1" dirty="0">
              <a:solidFill>
                <a:schemeClr val="accent2">
                  <a:lumMod val="75000"/>
                </a:schemeClr>
              </a:solidFill>
              <a:latin typeface="Kristen ITC" pitchFamily="66" charset="0"/>
            </a:endParaRPr>
          </a:p>
        </p:txBody>
      </p:sp>
      <p:sp>
        <p:nvSpPr>
          <p:cNvPr id="3" name="Content Placeholder 2"/>
          <p:cNvSpPr>
            <a:spLocks noGrp="1"/>
          </p:cNvSpPr>
          <p:nvPr>
            <p:ph sz="half" idx="1"/>
          </p:nvPr>
        </p:nvSpPr>
        <p:spPr>
          <a:xfrm>
            <a:off x="685800" y="1471613"/>
            <a:ext cx="3467100" cy="3986212"/>
          </a:xfrm>
        </p:spPr>
        <p:txBody>
          <a:bodyPr/>
          <a:lstStyle/>
          <a:p>
            <a:r>
              <a:rPr lang="en-US" dirty="0" smtClean="0"/>
              <a:t>Pros</a:t>
            </a:r>
          </a:p>
          <a:p>
            <a:endParaRPr lang="en-US" sz="1400" dirty="0"/>
          </a:p>
          <a:p>
            <a:pPr lvl="1"/>
            <a:r>
              <a:rPr lang="en-US" dirty="0" smtClean="0"/>
              <a:t>Children can decline foods</a:t>
            </a:r>
          </a:p>
          <a:p>
            <a:pPr lvl="1"/>
            <a:r>
              <a:rPr lang="en-US" dirty="0" smtClean="0"/>
              <a:t>Teaches children to make choices</a:t>
            </a:r>
          </a:p>
          <a:p>
            <a:pPr lvl="1"/>
            <a:r>
              <a:rPr lang="en-US" dirty="0" smtClean="0"/>
              <a:t>Create independence</a:t>
            </a:r>
          </a:p>
          <a:p>
            <a:pPr lvl="1"/>
            <a:r>
              <a:rPr lang="en-US" dirty="0" smtClean="0"/>
              <a:t>Enhance social competence</a:t>
            </a:r>
          </a:p>
          <a:p>
            <a:pPr lvl="1"/>
            <a:r>
              <a:rPr lang="en-US" dirty="0" smtClean="0"/>
              <a:t>Promote self esteem</a:t>
            </a:r>
          </a:p>
        </p:txBody>
      </p:sp>
      <p:sp>
        <p:nvSpPr>
          <p:cNvPr id="4" name="Content Placeholder 3"/>
          <p:cNvSpPr>
            <a:spLocks noGrp="1"/>
          </p:cNvSpPr>
          <p:nvPr>
            <p:ph sz="half" idx="2"/>
          </p:nvPr>
        </p:nvSpPr>
        <p:spPr>
          <a:xfrm>
            <a:off x="3982453" y="1471613"/>
            <a:ext cx="3789947" cy="3986212"/>
          </a:xfrm>
        </p:spPr>
        <p:txBody>
          <a:bodyPr/>
          <a:lstStyle/>
          <a:p>
            <a:r>
              <a:rPr lang="en-US" dirty="0" smtClean="0"/>
              <a:t>Cons</a:t>
            </a:r>
          </a:p>
          <a:p>
            <a:endParaRPr lang="en-US" sz="1400" dirty="0"/>
          </a:p>
          <a:p>
            <a:pPr lvl="1"/>
            <a:r>
              <a:rPr lang="en-US" dirty="0" smtClean="0"/>
              <a:t>Challenges with children under age 2</a:t>
            </a:r>
          </a:p>
          <a:p>
            <a:pPr lvl="2"/>
            <a:r>
              <a:rPr lang="en-US" dirty="0" smtClean="0"/>
              <a:t>Spills</a:t>
            </a:r>
          </a:p>
          <a:p>
            <a:pPr lvl="2"/>
            <a:r>
              <a:rPr lang="en-US" dirty="0" smtClean="0"/>
              <a:t>Takes more time</a:t>
            </a:r>
            <a:endParaRPr lang="en-US" dirty="0"/>
          </a:p>
        </p:txBody>
      </p:sp>
      <p:sp>
        <p:nvSpPr>
          <p:cNvPr id="5" name="Slide Number Placeholder 4"/>
          <p:cNvSpPr>
            <a:spLocks noGrp="1"/>
          </p:cNvSpPr>
          <p:nvPr>
            <p:ph type="sldNum" sz="quarter" idx="12"/>
          </p:nvPr>
        </p:nvSpPr>
        <p:spPr/>
        <p:txBody>
          <a:bodyPr/>
          <a:lstStyle/>
          <a:p>
            <a:fld id="{08DAC418-871F-43B3-AE08-ED980269D16E}" type="slidenum">
              <a:rPr lang="en-US" smtClean="0"/>
              <a:pPr/>
              <a:t>9</a:t>
            </a:fld>
            <a:endParaRPr lang="en-US"/>
          </a:p>
        </p:txBody>
      </p:sp>
    </p:spTree>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MMPROD_NEXTUNIQUEID" val="10009"/>
  <p:tag name="MMPROD_UIDATA" val="&lt;database version=&quot;10.0&quot;&gt;&lt;object type=&quot;1&quot; unique_id=&quot;10001&quot;&gt;&lt;object type=&quot;2&quot; unique_id=&quot;10025&quot;&gt;&lt;object type=&quot;3&quot; unique_id=&quot;10026&quot;&gt;&lt;property id=&quot;20148&quot; value=&quot;5&quot;/&gt;&lt;property id=&quot;20300&quot; value=&quot;Slide 1 - &amp;quot;Outreach Designed for Learning&amp;quot;&quot;/&gt;&lt;property id=&quot;20307&quot; value=&quot;258&quot;/&gt;&lt;/object&gt;&lt;object type=&quot;3&quot; unique_id=&quot;10027&quot;&gt;&lt;property id=&quot;20148&quot; value=&quot;5&quot;/&gt;&lt;property id=&quot;20300&quot; value=&quot;Slide 3 - &amp;quot;Objectives&amp;quot;&quot;/&gt;&lt;property id=&quot;20307&quot; value=&quot;322&quot;/&gt;&lt;/object&gt;&lt;object type=&quot;3&quot; unique_id=&quot;10028&quot;&gt;&lt;property id=&quot;20148&quot; value=&quot;5&quot;/&gt;&lt;property id=&quot;20300&quot; value=&quot;Slide 4&quot;/&gt;&lt;property id=&quot;20307&quot; value=&quot;323&quot;/&gt;&lt;/object&gt;&lt;object type=&quot;3&quot; unique_id=&quot;10029&quot;&gt;&lt;property id=&quot;20148&quot; value=&quot;5&quot;/&gt;&lt;property id=&quot;20300&quot; value=&quot;Slide 5 - &amp;quot;What is eLearning? &amp;quot;&quot;/&gt;&lt;property id=&quot;20307&quot; value=&quot;324&quot;/&gt;&lt;/object&gt;&lt;object type=&quot;3&quot; unique_id=&quot;10030&quot;&gt;&lt;property id=&quot;20148&quot; value=&quot;5&quot;/&gt;&lt;property id=&quot;20300&quot; value=&quot;Slide 8 - &amp;quot;Best Practices &amp;quot;&quot;/&gt;&lt;property id=&quot;20307&quot; value=&quot;325&quot;/&gt;&lt;/object&gt;&lt;object type=&quot;3&quot; unique_id=&quot;10031&quot;&gt;&lt;property id=&quot;20148&quot; value=&quot;5&quot;/&gt;&lt;property id=&quot;20300&quot; value=&quot;Slide 10 - &amp;quot;Your Title Here in Lato Black&amp;quot;&quot;/&gt;&lt;property id=&quot;20307&quot; value=&quot;321&quot;/&gt;&lt;/object&gt;&lt;object type=&quot;3&quot; unique_id=&quot;10032&quot;&gt;&lt;property id=&quot;20148&quot; value=&quot;5&quot;/&gt;&lt;property id=&quot;20300&quot; value=&quot;Slide 11 - &amp;quot;Title&amp;quot;&quot;/&gt;&lt;property id=&quot;20307&quot; value=&quot;298&quot;/&gt;&lt;/object&gt;&lt;object type=&quot;3&quot; unique_id=&quot;10033&quot;&gt;&lt;property id=&quot;20148&quot; value=&quot;5&quot;/&gt;&lt;property id=&quot;20300&quot; value=&quot;Slide 12 - &amp;quot;Title&amp;quot;&quot;/&gt;&lt;property id=&quot;20307&quot; value=&quot;319&quot;/&gt;&lt;/object&gt;&lt;object type=&quot;3&quot; unique_id=&quot;10034&quot;&gt;&lt;property id=&quot;20148&quot; value=&quot;5&quot;/&gt;&lt;property id=&quot;20300&quot; value=&quot;Slide 13 - &amp;quot;Title&amp;quot;&quot;/&gt;&lt;property id=&quot;20307&quot; value=&quot;320&quot;/&gt;&lt;/object&gt;&lt;object type=&quot;3&quot; unique_id=&quot;10134&quot;&gt;&lt;property id=&quot;20148&quot; value=&quot;5&quot;/&gt;&lt;property id=&quot;20300&quot; value=&quot;Slide 9 - &amp;quot;Best Practices - Branding &amp;quot;&quot;/&gt;&lt;property id=&quot;20307&quot; value=&quot;326&quot;/&gt;&lt;/object&gt;&lt;object type=&quot;3&quot; unique_id=&quot;10135&quot;&gt;&lt;property id=&quot;20148&quot; value=&quot;5&quot;/&gt;&lt;property id=&quot;20300&quot; value=&quot;Slide 14 - &amp;quot;Best Practices - Audience&amp;quot;&quot;/&gt;&lt;property id=&quot;20307&quot; value=&quot;327&quot;/&gt;&lt;/object&gt;&lt;object type=&quot;3&quot; unique_id=&quot;10136&quot;&gt;&lt;property id=&quot;20148&quot; value=&quot;5&quot;/&gt;&lt;property id=&quot;20300&quot; value=&quot;Slide 15 - &amp;quot;Best Practices - Writing &amp;quot;&quot;/&gt;&lt;property id=&quot;20307&quot; value=&quot;328&quot;/&gt;&lt;/object&gt;&lt;object type=&quot;3&quot; unique_id=&quot;10137&quot;&gt;&lt;property id=&quot;20148&quot; value=&quot;5&quot;/&gt;&lt;property id=&quot;20300&quot; value=&quot;Slide 16 - &amp;quot;Best Practices - Viewing &amp;quot;&quot;/&gt;&lt;property id=&quot;20307&quot; value=&quot;329&quot;/&gt;&lt;/object&gt;&lt;object type=&quot;3&quot; unique_id=&quot;10138&quot;&gt;&lt;property id=&quot;20148&quot; value=&quot;5&quot;/&gt;&lt;property id=&quot;20300&quot; value=&quot;Slide 17 - &amp;quot;Best Practices - Assessment&amp;quot;&quot;/&gt;&lt;property id=&quot;20307&quot; value=&quot;330&quot;/&gt;&lt;/object&gt;&lt;object type=&quot;3&quot; unique_id=&quot;10139&quot;&gt;&lt;property id=&quot;20148&quot; value=&quot;5&quot;/&gt;&lt;property id=&quot;20300&quot; value=&quot;Slide 18 - &amp;quot;Best Practices - Survey &amp;quot;&quot;/&gt;&lt;property id=&quot;20307&quot; value=&quot;331&quot;/&gt;&lt;/object&gt;&lt;object type=&quot;3&quot; unique_id=&quot;10140&quot;&gt;&lt;property id=&quot;20148&quot; value=&quot;5&quot;/&gt;&lt;property id=&quot;20300&quot; value=&quot;Slide 19 - &amp;quot;Best Practices &amp;quot;&quot;/&gt;&lt;property id=&quot;20307&quot; value=&quot;332&quot;/&gt;&lt;/object&gt;&lt;object type=&quot;3&quot; unique_id=&quot;10519&quot;&gt;&lt;property id=&quot;20148&quot; value=&quot;5&quot;/&gt;&lt;property id=&quot;20300&quot; value=&quot;Slide 2 - &amp;quot;Outreach Designed for Learning&amp;quot;&quot;/&gt;&lt;property id=&quot;20307&quot; value=&quot;333&quot;/&gt;&lt;/object&gt;&lt;object type=&quot;3&quot; unique_id=&quot;10520&quot;&gt;&lt;property id=&quot;20148&quot; value=&quot;5&quot;/&gt;&lt;property id=&quot;20300&quot; value=&quot;Slide 6 - &amp;quot;Why eLearning? &amp;quot;&quot;/&gt;&lt;property id=&quot;20307&quot; value=&quot;334&quot;/&gt;&lt;/object&gt;&lt;object type=&quot;3&quot; unique_id=&quot;10521&quot;&gt;&lt;property id=&quot;20148&quot; value=&quot;5&quot;/&gt;&lt;property id=&quot;20300&quot; value=&quot;Slide 7 - &amp;quot;eLearning Flowchart&amp;quot;&quot;/&gt;&lt;property id=&quot;20307&quot; value=&quot;335&quot;/&gt;&lt;/object&gt;&lt;/object&gt;&lt;object type=&quot;8&quot; unique_id=&quot;10045&quot;&gt;&lt;/object&gt;&lt;/object&gt;&lt;/database&gt;"/>
  <p:tag name="SECTOMILLISECCONVERTED" val="1"/>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S030002245">
  <a:themeElements>
    <a:clrScheme name="Custom 6">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233197"/>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3.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5327</TotalTime>
  <Words>2041</Words>
  <Application>Microsoft Office PowerPoint</Application>
  <PresentationFormat>On-screen Show (4:3)</PresentationFormat>
  <Paragraphs>257</Paragraphs>
  <Slides>26</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Ｐゴシック</vt:lpstr>
      <vt:lpstr>Arial</vt:lpstr>
      <vt:lpstr>Calibri</vt:lpstr>
      <vt:lpstr>Comic Sans MS</vt:lpstr>
      <vt:lpstr>Futura Bk</vt:lpstr>
      <vt:lpstr>Gadget</vt:lpstr>
      <vt:lpstr>Garamond</vt:lpstr>
      <vt:lpstr>Kristen ITC</vt:lpstr>
      <vt:lpstr>Tahoma</vt:lpstr>
      <vt:lpstr>Wingdings</vt:lpstr>
      <vt:lpstr>TS030002245</vt:lpstr>
      <vt:lpstr>Family Style Dining</vt:lpstr>
      <vt:lpstr>What to expect from our time together!</vt:lpstr>
      <vt:lpstr>USDA CACFP Regulations Regarding Family Style Dining</vt:lpstr>
      <vt:lpstr>What successful family style dining looks like:</vt:lpstr>
      <vt:lpstr>What will the children learn with Family Style Dining?</vt:lpstr>
      <vt:lpstr>Benefits of family style dining….  what we learn by doing</vt:lpstr>
      <vt:lpstr>Advantages for children</vt:lpstr>
      <vt:lpstr>Advantages for Staff/Teachers</vt:lpstr>
      <vt:lpstr>Family Style Dining</vt:lpstr>
      <vt:lpstr>Value to the Children</vt:lpstr>
      <vt:lpstr>Adults at the table</vt:lpstr>
      <vt:lpstr>Recommended Equipment &amp; Materials</vt:lpstr>
      <vt:lpstr>Division of Responsibility</vt:lpstr>
      <vt:lpstr>Adult Responsibilities </vt:lpstr>
      <vt:lpstr>Adult Responsibilities </vt:lpstr>
      <vt:lpstr>Child Responsibilities </vt:lpstr>
      <vt:lpstr>Negative Control</vt:lpstr>
      <vt:lpstr>Division of Responsibility</vt:lpstr>
      <vt:lpstr>Pass the Peaches Please Montana Office of Public Instruction Team Nutrition</vt:lpstr>
      <vt:lpstr>How to start family style dining….. start slowly</vt:lpstr>
      <vt:lpstr>Making Family Style Successful</vt:lpstr>
      <vt:lpstr>Learn about food through experiences….</vt:lpstr>
      <vt:lpstr>Division of Responsibility</vt:lpstr>
      <vt:lpstr>Creating our Environment for Learning</vt:lpstr>
      <vt:lpstr>Bringing It All Together</vt:lpstr>
      <vt:lpstr>Objectives</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Style Dining</dc:title>
  <dc:creator>Shiela.Coulton@dpi.wi.gov</dc:creator>
  <cp:keywords>Family style dining</cp:keywords>
  <cp:lastModifiedBy>Coulton, Shiela   DPI</cp:lastModifiedBy>
  <cp:revision>265</cp:revision>
  <cp:lastPrinted>2010-11-08T23:29:36Z</cp:lastPrinted>
  <dcterms:created xsi:type="dcterms:W3CDTF">2011-08-03T18:08:34Z</dcterms:created>
  <dcterms:modified xsi:type="dcterms:W3CDTF">2019-11-26T13:51:40Z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-1644929983</vt:i4>
  </property>
  <property fmtid="{D5CDD505-2E9C-101B-9397-08002B2CF9AE}" pid="4" name="_NewReviewCycle">
    <vt:lpwstr/>
  </property>
  <property fmtid="{D5CDD505-2E9C-101B-9397-08002B2CF9AE}" pid="5" name="_EmailSubject">
    <vt:lpwstr>[WI DPI eContent Developers] Thanks everyone for a great meeting look...</vt:lpwstr>
  </property>
  <property fmtid="{D5CDD505-2E9C-101B-9397-08002B2CF9AE}" pid="6" name="_AuthorEmail">
    <vt:lpwstr>Daniel.Toomey@dpi.wi.gov</vt:lpwstr>
  </property>
  <property fmtid="{D5CDD505-2E9C-101B-9397-08002B2CF9AE}" pid="7" name="_AuthorEmailDisplayName">
    <vt:lpwstr>Toomey, Daniel P.   DPI</vt:lpwstr>
  </property>
  <property fmtid="{D5CDD505-2E9C-101B-9397-08002B2CF9AE}" pid="8" name="ArticulateGUID">
    <vt:lpwstr>D241D129-48B5-4732-8618-DDB6E523ECEB</vt:lpwstr>
  </property>
  <property fmtid="{D5CDD505-2E9C-101B-9397-08002B2CF9AE}" pid="9" name="ArticulatePath">
    <vt:lpwstr>presentation_template-articulate</vt:lpwstr>
  </property>
  <property fmtid="{D5CDD505-2E9C-101B-9397-08002B2CF9AE}" pid="10" name="_PreviousAdHocReviewCycleID">
    <vt:i4>67970328</vt:i4>
  </property>
</Properties>
</file>