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48"/>
  </p:notesMasterIdLst>
  <p:handoutMasterIdLst>
    <p:handoutMasterId r:id="rId49"/>
  </p:handoutMasterIdLst>
  <p:sldIdLst>
    <p:sldId id="382" r:id="rId2"/>
    <p:sldId id="549" r:id="rId3"/>
    <p:sldId id="550" r:id="rId4"/>
    <p:sldId id="551" r:id="rId5"/>
    <p:sldId id="552" r:id="rId6"/>
    <p:sldId id="553" r:id="rId7"/>
    <p:sldId id="554" r:id="rId8"/>
    <p:sldId id="555" r:id="rId9"/>
    <p:sldId id="556" r:id="rId10"/>
    <p:sldId id="557" r:id="rId11"/>
    <p:sldId id="558" r:id="rId12"/>
    <p:sldId id="475" r:id="rId13"/>
    <p:sldId id="476" r:id="rId14"/>
    <p:sldId id="477" r:id="rId15"/>
    <p:sldId id="389" r:id="rId16"/>
    <p:sldId id="386" r:id="rId17"/>
    <p:sldId id="538" r:id="rId18"/>
    <p:sldId id="575" r:id="rId19"/>
    <p:sldId id="576" r:id="rId20"/>
    <p:sldId id="577" r:id="rId21"/>
    <p:sldId id="578" r:id="rId22"/>
    <p:sldId id="579" r:id="rId23"/>
    <p:sldId id="539" r:id="rId24"/>
    <p:sldId id="559" r:id="rId25"/>
    <p:sldId id="560" r:id="rId26"/>
    <p:sldId id="567" r:id="rId27"/>
    <p:sldId id="540" r:id="rId28"/>
    <p:sldId id="568" r:id="rId29"/>
    <p:sldId id="541" r:id="rId30"/>
    <p:sldId id="561" r:id="rId31"/>
    <p:sldId id="562" r:id="rId32"/>
    <p:sldId id="563" r:id="rId33"/>
    <p:sldId id="569" r:id="rId34"/>
    <p:sldId id="542" r:id="rId35"/>
    <p:sldId id="570" r:id="rId36"/>
    <p:sldId id="543" r:id="rId37"/>
    <p:sldId id="564" r:id="rId38"/>
    <p:sldId id="565" r:id="rId39"/>
    <p:sldId id="572" r:id="rId40"/>
    <p:sldId id="544" r:id="rId41"/>
    <p:sldId id="573" r:id="rId42"/>
    <p:sldId id="545" r:id="rId43"/>
    <p:sldId id="546" r:id="rId44"/>
    <p:sldId id="574" r:id="rId45"/>
    <p:sldId id="499" r:id="rId46"/>
    <p:sldId id="500"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E23E"/>
    <a:srgbClr val="201888"/>
    <a:srgbClr val="813F0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158" autoAdjust="0"/>
    <p:restoredTop sz="68817" autoAdjust="0"/>
  </p:normalViewPr>
  <p:slideViewPr>
    <p:cSldViewPr>
      <p:cViewPr>
        <p:scale>
          <a:sx n="50" d="100"/>
          <a:sy n="50" d="100"/>
        </p:scale>
        <p:origin x="-706" y="-27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62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B7B1704-22BD-4C0A-B233-406FB8011E56}" type="datetimeFigureOut">
              <a:rPr lang="en-US" smtClean="0"/>
              <a:pPr/>
              <a:t>3/11/2015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6D677E2-54D9-47DE-9F28-BBE179511D1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2EC09F-B628-42F5-9B1B-81950C6B0E98}" type="datetimeFigureOut">
              <a:rPr lang="en-US" smtClean="0"/>
              <a:pPr/>
              <a:t>3/11/2015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D0A581-25A7-441E-BFD6-3AF37C638BD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dirty="0" smtClean="0"/>
              <a:t>Let’s start with the Food Buying Guide (FBG) for Child Nutrition Programs </a:t>
            </a:r>
          </a:p>
          <a:p>
            <a:pPr lvl="0"/>
            <a:r>
              <a:rPr lang="en-US" dirty="0" smtClean="0"/>
              <a:t>As</a:t>
            </a:r>
            <a:r>
              <a:rPr lang="en-US" baseline="0" dirty="0" smtClean="0"/>
              <a:t> </a:t>
            </a:r>
            <a:r>
              <a:rPr lang="en-US" dirty="0" smtClean="0"/>
              <a:t>mentioned earlier, you may order one through Team Nutrition if you are not sure if you have one available.  Most agencies receive a hardcopy when they initially start with the program.  You can also view it on the team nutrition website.  The FBG is a: </a:t>
            </a:r>
          </a:p>
          <a:p>
            <a:pPr lvl="0"/>
            <a:endParaRPr lang="en-US" dirty="0" smtClean="0"/>
          </a:p>
          <a:p>
            <a:pPr lvl="0">
              <a:buFont typeface="Arial" pitchFamily="34" charset="0"/>
              <a:buChar char="•"/>
            </a:pPr>
            <a:r>
              <a:rPr lang="en-US" dirty="0" smtClean="0"/>
              <a:t>Purchasing guide to assist with buying the right amount of food and the appropriate type of food for your program.</a:t>
            </a:r>
          </a:p>
          <a:p>
            <a:pPr lvl="0">
              <a:buFont typeface="Arial" pitchFamily="34" charset="0"/>
              <a:buChar char="•"/>
            </a:pPr>
            <a:r>
              <a:rPr lang="en-US" dirty="0" smtClean="0"/>
              <a:t>Use to calculate the appropriate amount of food to meet the meal pattern.</a:t>
            </a:r>
          </a:p>
          <a:p>
            <a:pPr lvl="0">
              <a:buFont typeface="Arial" pitchFamily="34" charset="0"/>
              <a:buChar char="•"/>
            </a:pPr>
            <a:r>
              <a:rPr lang="en-US" dirty="0" smtClean="0"/>
              <a:t>This guide can be used to determine if a food is creditable for the CACFP meal pattern.</a:t>
            </a:r>
          </a:p>
          <a:p>
            <a:pPr lvl="0">
              <a:buFont typeface="Arial" pitchFamily="34" charset="0"/>
              <a:buChar char="•"/>
            </a:pPr>
            <a:r>
              <a:rPr lang="en-US" dirty="0" smtClean="0"/>
              <a:t>Provides additional information to assist in planning, preparing and serving nourishing meals.</a:t>
            </a:r>
          </a:p>
          <a:p>
            <a:pPr>
              <a:buFont typeface="Arial" pitchFamily="34" charset="0"/>
              <a:buChar char="•"/>
            </a:pPr>
            <a:r>
              <a:rPr lang="en-US" dirty="0" smtClean="0"/>
              <a:t>FBG is a source of current yield information published by the USDA to support menu planning, food purchasing, food production, and portioning in the CNP.</a:t>
            </a:r>
          </a:p>
          <a:p>
            <a:pPr>
              <a:buFont typeface="Arial" pitchFamily="34" charset="0"/>
              <a:buChar char="•"/>
            </a:pPr>
            <a:endParaRPr lang="en-US" dirty="0" smtClean="0"/>
          </a:p>
          <a:p>
            <a:pPr>
              <a:buFont typeface="Arial" pitchFamily="34" charset="0"/>
              <a:buNone/>
            </a:pPr>
            <a:r>
              <a:rPr lang="en-US" dirty="0" smtClean="0"/>
              <a:t>The</a:t>
            </a:r>
            <a:r>
              <a:rPr lang="en-US" baseline="0" dirty="0" smtClean="0"/>
              <a:t> FBG is tabbed by components.   </a:t>
            </a:r>
          </a:p>
          <a:p>
            <a:pPr>
              <a:buFont typeface="Arial" pitchFamily="34" charset="0"/>
              <a:buChar char="•"/>
            </a:pPr>
            <a:r>
              <a:rPr lang="en-US" baseline="0" dirty="0" smtClean="0"/>
              <a:t>M/MA</a:t>
            </a:r>
          </a:p>
          <a:p>
            <a:pPr>
              <a:buFont typeface="Arial" pitchFamily="34" charset="0"/>
              <a:buChar char="•"/>
            </a:pPr>
            <a:r>
              <a:rPr lang="en-US" baseline="0" dirty="0" smtClean="0"/>
              <a:t>F/V</a:t>
            </a:r>
          </a:p>
          <a:p>
            <a:pPr>
              <a:buFont typeface="Arial" pitchFamily="34" charset="0"/>
              <a:buChar char="•"/>
            </a:pPr>
            <a:r>
              <a:rPr lang="en-US" baseline="0" dirty="0" smtClean="0"/>
              <a:t>Grains/Breads</a:t>
            </a:r>
          </a:p>
          <a:p>
            <a:pPr>
              <a:buFont typeface="Arial" pitchFamily="34" charset="0"/>
              <a:buChar char="•"/>
            </a:pPr>
            <a:r>
              <a:rPr lang="en-US" baseline="0" dirty="0" smtClean="0"/>
              <a:t>Milk</a:t>
            </a:r>
          </a:p>
          <a:p>
            <a:pPr>
              <a:buFont typeface="Arial" pitchFamily="34" charset="0"/>
              <a:buChar char="•"/>
            </a:pPr>
            <a:endParaRPr lang="en-US" baseline="0" dirty="0" smtClean="0"/>
          </a:p>
          <a:p>
            <a:pPr>
              <a:buFont typeface="Arial" pitchFamily="34" charset="0"/>
              <a:buNone/>
            </a:pPr>
            <a:r>
              <a:rPr lang="en-US" baseline="0" dirty="0" smtClean="0"/>
              <a:t>It also contains several other items that are useful when it comes to preparing meals for child nutrition programs. </a:t>
            </a:r>
            <a:endParaRPr lang="en-US" dirty="0" smtClean="0"/>
          </a:p>
        </p:txBody>
      </p:sp>
      <p:sp>
        <p:nvSpPr>
          <p:cNvPr id="4" name="Slide Number Placeholder 3"/>
          <p:cNvSpPr>
            <a:spLocks noGrp="1"/>
          </p:cNvSpPr>
          <p:nvPr>
            <p:ph type="sldNum" sz="quarter" idx="10"/>
          </p:nvPr>
        </p:nvSpPr>
        <p:spPr/>
        <p:txBody>
          <a:bodyPr/>
          <a:lstStyle/>
          <a:p>
            <a:fld id="{3FD0A581-25A7-441E-BFD6-3AF37C638BD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u="sng" dirty="0" smtClean="0"/>
              <a:t>Column 6:</a:t>
            </a:r>
            <a:r>
              <a:rPr lang="en-US" b="1" dirty="0" smtClean="0"/>
              <a:t> Additional information</a:t>
            </a:r>
            <a:endParaRPr lang="en-US" dirty="0" smtClean="0"/>
          </a:p>
          <a:p>
            <a:pPr lvl="0"/>
            <a:r>
              <a:rPr lang="en-US" dirty="0" smtClean="0"/>
              <a:t>Provides other information to help you calculate the amount of food you need to purchase and/or prepare.  For many of the food items, this column shows the quantity of ready-to-cook- or cooked food you will get from a pound of food as purchased.</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For example, it tells you 1 pound of fresh, whole, 125-138 count apples will yield 0.78 pounds of raw, cored, peeled ready-to-cook or serve apples.</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This was created by the National Foodservice Management Institute (NFSMI) for child nutrition programs to assist in calculating the amounts to purchase &amp; prepare.  There are 4 Self-Tutorial Videos you can view that will walk you through using the calculator.  This website also provides a link to view the online version of the Food Buying Guide.  It is an electronic version of the FBG.  You will still need to know how much you need to meet the minimum amounts of the CACFP meal pattern.  This tool can help you create a shopping list that can be printed &amp;/or e-mailed to you.</a:t>
            </a:r>
          </a:p>
          <a:p>
            <a:pPr defTabSz="931774">
              <a:defRPr/>
            </a:pPr>
            <a:endParaRPr lang="en-US" baseline="0" dirty="0" smtClean="0"/>
          </a:p>
          <a:p>
            <a:pPr eaLnBrk="1" hangingPunct="1"/>
            <a:r>
              <a:rPr lang="en-US" baseline="0" dirty="0" smtClean="0"/>
              <a:t>Let’s go through an example of how to use the calculator.</a:t>
            </a:r>
            <a:endParaRPr lang="en-US" dirty="0" smtClean="0"/>
          </a:p>
        </p:txBody>
      </p:sp>
      <p:sp>
        <p:nvSpPr>
          <p:cNvPr id="4" name="Slide Number Placeholder 3"/>
          <p:cNvSpPr>
            <a:spLocks noGrp="1"/>
          </p:cNvSpPr>
          <p:nvPr>
            <p:ph type="sldNum" sz="quarter" idx="10"/>
          </p:nvPr>
        </p:nvSpPr>
        <p:spPr/>
        <p:txBody>
          <a:bodyPr/>
          <a:lstStyle/>
          <a:p>
            <a:fld id="{C4750966-721B-4591-BA26-3E2BE293CBCB}" type="slidenum">
              <a:rPr lang="en-US" smtClean="0"/>
              <a:pPr/>
              <a:t>12</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smtClean="0"/>
              <a:t>CACFP Nutrition Training - Meal Planning</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a:t>
            </a:r>
            <a:r>
              <a:rPr lang="en-US" baseline="0" dirty="0" smtClean="0"/>
              <a:t> use the same component (ground beef, no more than 30% fat) as used on the previous slide.  </a:t>
            </a:r>
          </a:p>
          <a:p>
            <a:r>
              <a:rPr lang="en-US" b="1" baseline="0" dirty="0" smtClean="0"/>
              <a:t>(CLICK)</a:t>
            </a:r>
            <a:r>
              <a:rPr lang="en-US" baseline="0" dirty="0" smtClean="0"/>
              <a:t> First, click on “Select Food Category”.  </a:t>
            </a:r>
          </a:p>
          <a:p>
            <a:r>
              <a:rPr lang="en-US" b="1" baseline="0" dirty="0" smtClean="0"/>
              <a:t>(CLICK)</a:t>
            </a:r>
            <a:r>
              <a:rPr lang="en-US" baseline="0" dirty="0" smtClean="0"/>
              <a:t> Second, choose the category you need: “Beef &amp; Beef Products”.  </a:t>
            </a:r>
          </a:p>
          <a:p>
            <a:r>
              <a:rPr lang="en-US" b="1" baseline="0" dirty="0" smtClean="0"/>
              <a:t>(CLICK)</a:t>
            </a:r>
            <a:r>
              <a:rPr lang="en-US" baseline="0" dirty="0" smtClean="0"/>
              <a:t> Third, scroll down until you find the item you are looking for: “Beef, ground…no more than 30% fat”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4750966-721B-4591-BA26-3E2BE293CBCB}" type="slidenum">
              <a:rPr lang="en-US" smtClean="0"/>
              <a:pPr/>
              <a:t>13</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smtClean="0"/>
              <a:t>CACFP Nutrition Training - Meal Planning</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(CLICK)</a:t>
            </a:r>
            <a:r>
              <a:rPr lang="en-US" baseline="0" dirty="0" smtClean="0"/>
              <a:t> </a:t>
            </a:r>
            <a:r>
              <a:rPr lang="en-US" dirty="0" smtClean="0"/>
              <a:t>Step 1: Enter in the serving size needed (in this case – ounces because we already calculated total number of cooked ounces needed). </a:t>
            </a:r>
          </a:p>
          <a:p>
            <a:r>
              <a:rPr lang="en-US" b="1" baseline="0" dirty="0" smtClean="0"/>
              <a:t>(CLICK)</a:t>
            </a:r>
            <a:r>
              <a:rPr lang="en-US" baseline="0" dirty="0" smtClean="0"/>
              <a:t> </a:t>
            </a:r>
            <a:r>
              <a:rPr lang="en-US" dirty="0" smtClean="0"/>
              <a:t>Step 2: Enter</a:t>
            </a:r>
            <a:r>
              <a:rPr lang="en-US" baseline="0" dirty="0" smtClean="0"/>
              <a:t> </a:t>
            </a:r>
            <a:r>
              <a:rPr lang="en-US" dirty="0" smtClean="0"/>
              <a:t>the total number of ounces needed (54.5 rounded up to 55).</a:t>
            </a:r>
          </a:p>
          <a:p>
            <a:r>
              <a:rPr lang="en-US" b="1" baseline="0" dirty="0" smtClean="0"/>
              <a:t>(CLICK)</a:t>
            </a:r>
            <a:r>
              <a:rPr lang="en-US" baseline="0" dirty="0" smtClean="0"/>
              <a:t> </a:t>
            </a:r>
            <a:r>
              <a:rPr lang="en-US" dirty="0" smtClean="0"/>
              <a:t>Step</a:t>
            </a:r>
            <a:r>
              <a:rPr lang="en-US" baseline="0" dirty="0" smtClean="0"/>
              <a:t> 3: </a:t>
            </a:r>
            <a:r>
              <a:rPr lang="en-US" dirty="0" smtClean="0"/>
              <a:t>Click, “Add to List”</a:t>
            </a:r>
          </a:p>
          <a:p>
            <a:r>
              <a:rPr lang="en-US" b="1" baseline="0" dirty="0" smtClean="0"/>
              <a:t>(CLICK)</a:t>
            </a:r>
            <a:r>
              <a:rPr lang="en-US" baseline="0" dirty="0" smtClean="0"/>
              <a:t> </a:t>
            </a:r>
            <a:r>
              <a:rPr lang="en-US" dirty="0" smtClean="0"/>
              <a:t>Step</a:t>
            </a:r>
            <a:r>
              <a:rPr lang="en-US" baseline="0" dirty="0" smtClean="0"/>
              <a:t> 4: </a:t>
            </a:r>
            <a:r>
              <a:rPr lang="en-US" dirty="0" smtClean="0"/>
              <a:t>Then the amount you need to purchase will appear in the shopping list shown here at the bottom of the screen;</a:t>
            </a:r>
            <a:r>
              <a:rPr lang="en-US" baseline="0" dirty="0" smtClean="0"/>
              <a:t> 5lbs.</a:t>
            </a:r>
            <a:endParaRPr lang="en-US" dirty="0" smtClean="0"/>
          </a:p>
          <a:p>
            <a:r>
              <a:rPr lang="en-US" b="1" baseline="0" dirty="0" smtClean="0"/>
              <a:t>(CLICK)</a:t>
            </a:r>
            <a:r>
              <a:rPr lang="en-US" baseline="0" dirty="0" smtClean="0"/>
              <a:t> </a:t>
            </a:r>
            <a:r>
              <a:rPr lang="en-US" dirty="0" smtClean="0"/>
              <a:t>Step 5: Continue to “Add More</a:t>
            </a:r>
            <a:r>
              <a:rPr lang="en-US" baseline="0" dirty="0" smtClean="0"/>
              <a:t> Items” t</a:t>
            </a:r>
            <a:r>
              <a:rPr lang="en-US" dirty="0" smtClean="0"/>
              <a:t>o calculate the other items for the meal</a:t>
            </a:r>
          </a:p>
          <a:p>
            <a:endParaRPr lang="en-US" dirty="0" smtClean="0"/>
          </a:p>
          <a:p>
            <a:r>
              <a:rPr lang="en-US" dirty="0" smtClean="0"/>
              <a:t>This is a great tool if</a:t>
            </a:r>
            <a:r>
              <a:rPr lang="en-US" baseline="0" dirty="0" smtClean="0"/>
              <a:t> you struggle with using the FBG binder.  Also, the Food Buying Guide Calculator along with the FBG is a great tool to see if the food item you are serving would be a creditable component for the CACFP.  If those two items are not available, you can always review the Crediting Handbook for the CACFP which will be discussed next.</a:t>
            </a:r>
            <a:endParaRPr lang="en-US" dirty="0" smtClean="0"/>
          </a:p>
        </p:txBody>
      </p:sp>
      <p:sp>
        <p:nvSpPr>
          <p:cNvPr id="4" name="Slide Number Placeholder 3"/>
          <p:cNvSpPr>
            <a:spLocks noGrp="1"/>
          </p:cNvSpPr>
          <p:nvPr>
            <p:ph type="sldNum" sz="quarter" idx="10"/>
          </p:nvPr>
        </p:nvSpPr>
        <p:spPr/>
        <p:txBody>
          <a:bodyPr/>
          <a:lstStyle/>
          <a:p>
            <a:fld id="{C4750966-721B-4591-BA26-3E2BE293CBCB}" type="slidenum">
              <a:rPr lang="en-US" smtClean="0"/>
              <a:pPr/>
              <a:t>14</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smtClean="0"/>
              <a:t>CACFP Nutrition Training - Meal Planning</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the FBG, there is a section dedicated to non-creditable foods, section 5.  They are commonly served with a meal but not creditable towards any of the components of the CACFP meal pattern.</a:t>
            </a:r>
          </a:p>
          <a:p>
            <a:endParaRPr lang="en-US" sz="1000" dirty="0" smtClean="0"/>
          </a:p>
          <a:p>
            <a:r>
              <a:rPr lang="en-US" sz="1000" dirty="0" smtClean="0"/>
              <a:t>Other foods that are not creditable but</a:t>
            </a:r>
            <a:r>
              <a:rPr lang="en-US" sz="1000" baseline="0" dirty="0" smtClean="0"/>
              <a:t> are</a:t>
            </a:r>
            <a:r>
              <a:rPr lang="en-US" sz="1000" dirty="0" smtClean="0"/>
              <a:t> commonly seen on menus at centers are: </a:t>
            </a:r>
          </a:p>
          <a:p>
            <a:endParaRPr lang="en-US" sz="1000" dirty="0" smtClean="0"/>
          </a:p>
          <a:p>
            <a:pPr>
              <a:buFont typeface="Arial" pitchFamily="34" charset="0"/>
              <a:buChar char="•"/>
            </a:pPr>
            <a:r>
              <a:rPr lang="en-US" sz="1000" dirty="0" smtClean="0"/>
              <a:t>Jell-O</a:t>
            </a:r>
          </a:p>
          <a:p>
            <a:pPr>
              <a:buFont typeface="Arial" pitchFamily="34" charset="0"/>
              <a:buChar char="•"/>
            </a:pPr>
            <a:r>
              <a:rPr lang="en-US" sz="1000" dirty="0" smtClean="0"/>
              <a:t>Fruit Snacks</a:t>
            </a:r>
          </a:p>
          <a:p>
            <a:pPr>
              <a:buFont typeface="Arial" pitchFamily="34" charset="0"/>
              <a:buChar char="•"/>
            </a:pPr>
            <a:r>
              <a:rPr lang="en-US" sz="1000" dirty="0" smtClean="0"/>
              <a:t>Ice Cream, sherbet, frozen yogurt</a:t>
            </a:r>
          </a:p>
          <a:p>
            <a:pPr>
              <a:buFont typeface="Arial" pitchFamily="34" charset="0"/>
              <a:buChar char="•"/>
            </a:pPr>
            <a:r>
              <a:rPr lang="en-US" sz="1000" dirty="0" smtClean="0"/>
              <a:t>Box macaroni and cheese (made with powder cheese)</a:t>
            </a:r>
          </a:p>
          <a:p>
            <a:pPr>
              <a:buFont typeface="Arial" pitchFamily="34" charset="0"/>
              <a:buChar char="•"/>
            </a:pPr>
            <a:r>
              <a:rPr lang="en-US" sz="1000" dirty="0" smtClean="0"/>
              <a:t>Tofu and </a:t>
            </a:r>
            <a:r>
              <a:rPr lang="en-US" sz="1000" dirty="0" err="1" smtClean="0"/>
              <a:t>tempeh</a:t>
            </a:r>
            <a:r>
              <a:rPr lang="en-US" sz="1000" dirty="0" smtClean="0"/>
              <a:t> (without a CN label)</a:t>
            </a:r>
          </a:p>
          <a:p>
            <a:pPr>
              <a:buFont typeface="Arial" pitchFamily="34" charset="0"/>
              <a:buChar char="•"/>
            </a:pPr>
            <a:r>
              <a:rPr lang="en-US" sz="1000" dirty="0" smtClean="0"/>
              <a:t>Cheese product, imitation cheese (i.e.-</a:t>
            </a:r>
            <a:r>
              <a:rPr lang="en-US" sz="1000" dirty="0" err="1" smtClean="0"/>
              <a:t>velveeta</a:t>
            </a:r>
            <a:r>
              <a:rPr lang="en-US" sz="1000" dirty="0" smtClean="0"/>
              <a:t> cheese)</a:t>
            </a:r>
          </a:p>
          <a:p>
            <a:endParaRPr lang="en-US" sz="1000" dirty="0" smtClean="0"/>
          </a:p>
          <a:p>
            <a:pPr marL="0" lvl="1" defTabSz="931774">
              <a:defRPr/>
            </a:pPr>
            <a:r>
              <a:rPr lang="en-US" sz="1000" dirty="0" smtClean="0"/>
              <a:t>Fruit or full strength 100% juice in gelatin salads may be credited if each serving contains a minimum 1/8 cup fruit, vegetable or full-strength fruit or vegetable juice.</a:t>
            </a:r>
          </a:p>
          <a:p>
            <a:pPr marL="0" lvl="1" defTabSz="931774">
              <a:defRPr/>
            </a:pPr>
            <a:endParaRPr lang="en-US" sz="1000" dirty="0" smtClean="0"/>
          </a:p>
          <a:p>
            <a:pPr marL="0" lvl="1" defTabSz="931774">
              <a:defRPr/>
            </a:pPr>
            <a:r>
              <a:rPr lang="en-US" sz="1000" dirty="0" smtClean="0"/>
              <a:t>Juice that is not 100% (such as </a:t>
            </a:r>
            <a:r>
              <a:rPr lang="en-US" sz="1000" dirty="0" err="1" smtClean="0"/>
              <a:t>kool</a:t>
            </a:r>
            <a:r>
              <a:rPr lang="en-US" sz="1000" dirty="0" smtClean="0"/>
              <a:t> aid, juice drinks) are not creditable.  There are several meat &amp; meat products that must be credited as well.</a:t>
            </a:r>
          </a:p>
        </p:txBody>
      </p:sp>
      <p:sp>
        <p:nvSpPr>
          <p:cNvPr id="4" name="Slide Number Placeholder 3"/>
          <p:cNvSpPr>
            <a:spLocks noGrp="1"/>
          </p:cNvSpPr>
          <p:nvPr>
            <p:ph type="sldNum" sz="quarter" idx="10"/>
          </p:nvPr>
        </p:nvSpPr>
        <p:spPr/>
        <p:txBody>
          <a:bodyPr/>
          <a:lstStyle/>
          <a:p>
            <a:fld id="{102A510A-97C5-4271-B8B7-6F33162F18EB}" type="slidenum">
              <a:rPr lang="en-US" smtClean="0"/>
              <a:pPr/>
              <a:t>15</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smtClean="0"/>
              <a:t>CACFP Nutrition Training - Meal Planning</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Available</a:t>
            </a:r>
            <a:r>
              <a:rPr lang="en-US" b="1" baseline="0" dirty="0" smtClean="0"/>
              <a:t> through </a:t>
            </a:r>
            <a:r>
              <a:rPr lang="en-US" b="1" dirty="0" smtClean="0"/>
              <a:t>Team Nutrition.  If you want additional copies you can go onto the TN website to print a copy off.  </a:t>
            </a:r>
            <a:endParaRPr lang="en-US" dirty="0" smtClean="0"/>
          </a:p>
          <a:p>
            <a:pPr lvl="0">
              <a:buFont typeface="Arial" pitchFamily="34" charset="0"/>
              <a:buChar char="•"/>
            </a:pPr>
            <a:r>
              <a:rPr lang="en-US" dirty="0" smtClean="0"/>
              <a:t>Foods not listed in </a:t>
            </a:r>
            <a:r>
              <a:rPr lang="en-US" i="1" dirty="0" smtClean="0"/>
              <a:t>Crediting Handbook for the CACFP </a:t>
            </a:r>
            <a:r>
              <a:rPr lang="en-US" dirty="0" smtClean="0"/>
              <a:t>or not listed in the </a:t>
            </a:r>
            <a:r>
              <a:rPr lang="en-US" i="1" dirty="0" smtClean="0"/>
              <a:t>Food Buying Guide </a:t>
            </a:r>
            <a:r>
              <a:rPr lang="en-US" dirty="0" smtClean="0"/>
              <a:t>are not creditable; the food item cannot be used to count toward any meal component.</a:t>
            </a:r>
          </a:p>
          <a:p>
            <a:pPr lvl="0">
              <a:buFont typeface="Arial" pitchFamily="34" charset="0"/>
              <a:buChar char="•"/>
            </a:pPr>
            <a:r>
              <a:rPr lang="en-US" dirty="0" smtClean="0"/>
              <a:t>Not an all inclusive list; only includes commonly served foods in child care programs.</a:t>
            </a:r>
          </a:p>
          <a:p>
            <a:pPr lvl="0">
              <a:buFont typeface="Arial" pitchFamily="34" charset="0"/>
              <a:buChar char="•"/>
            </a:pPr>
            <a:r>
              <a:rPr lang="en-US" dirty="0" smtClean="0"/>
              <a:t>Provides general guidance on menu planning.</a:t>
            </a:r>
          </a:p>
          <a:p>
            <a:pPr lvl="0">
              <a:buFont typeface="Arial" pitchFamily="34" charset="0"/>
              <a:buChar char="•"/>
            </a:pPr>
            <a:r>
              <a:rPr lang="en-US" dirty="0" smtClean="0"/>
              <a:t>Includes a menu checklist that can be used to help with serving a variety of foods.</a:t>
            </a:r>
          </a:p>
          <a:p>
            <a:pPr lvl="0">
              <a:buFont typeface="Arial" pitchFamily="34" charset="0"/>
              <a:buChar char="•"/>
            </a:pPr>
            <a:r>
              <a:rPr lang="en-US" dirty="0" smtClean="0"/>
              <a:t>Provides ideas for dark green vegetables, red &amp; orange vegetables, starchy vegetables, beans &amp; peas to add variety.</a:t>
            </a:r>
          </a:p>
          <a:p>
            <a:pPr lvl="0">
              <a:buFont typeface="Arial" pitchFamily="34" charset="0"/>
              <a:buChar char="•"/>
            </a:pPr>
            <a:r>
              <a:rPr lang="en-US" dirty="0" smtClean="0"/>
              <a:t>Includes a list of common whole grains and tips to add more whole grains to your menu.</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the production record handout listed below the presentation.</a:t>
            </a:r>
          </a:p>
        </p:txBody>
      </p:sp>
      <p:sp>
        <p:nvSpPr>
          <p:cNvPr id="4" name="Slide Number Placeholder 3"/>
          <p:cNvSpPr>
            <a:spLocks noGrp="1"/>
          </p:cNvSpPr>
          <p:nvPr>
            <p:ph type="sldNum" sz="quarter" idx="10"/>
          </p:nvPr>
        </p:nvSpPr>
        <p:spPr/>
        <p:txBody>
          <a:bodyPr/>
          <a:lstStyle/>
          <a:p>
            <a:fld id="{3FD0A581-25A7-441E-BFD6-3AF37C638BD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From the meal pattern chart, the requirements for the m/ma component for lunch/supper are circled here on this slide.</a:t>
            </a:r>
          </a:p>
          <a:p>
            <a:r>
              <a:rPr lang="en-US" baseline="0" dirty="0" smtClean="0"/>
              <a:t>Using the estimated number of children to be served, from the previous slide, we calculate the amount of ground beef we need to prepare.</a:t>
            </a:r>
          </a:p>
          <a:p>
            <a:endParaRPr lang="en-US" baseline="0" dirty="0" smtClean="0"/>
          </a:p>
          <a:p>
            <a:r>
              <a:rPr lang="en-US" baseline="0" dirty="0" smtClean="0"/>
              <a:t>We have (7) 1-2 year olds that require a minimum 1 oz meat for a total of 7 oz meat.</a:t>
            </a:r>
          </a:p>
          <a:p>
            <a:r>
              <a:rPr lang="en-US" baseline="0" dirty="0" smtClean="0"/>
              <a:t>There are (13) 3-5 year olds that require 1.5 oz meat for a total of 19.5 oz.</a:t>
            </a:r>
          </a:p>
          <a:p>
            <a:r>
              <a:rPr lang="en-US" baseline="0" dirty="0" smtClean="0"/>
              <a:t>There are (9) 6-12 year olds that require 2 oz meat for a total of 18 oz.</a:t>
            </a:r>
          </a:p>
          <a:p>
            <a:r>
              <a:rPr lang="en-US" baseline="0" dirty="0" smtClean="0"/>
              <a:t>And there are 5 adults eating, that require 2 oz meat for a total 10 oz.</a:t>
            </a:r>
          </a:p>
          <a:p>
            <a:endParaRPr lang="en-US" baseline="0" dirty="0" smtClean="0"/>
          </a:p>
          <a:p>
            <a:r>
              <a:rPr lang="en-US" baseline="0" dirty="0" smtClean="0"/>
              <a:t>When you add all of these amounts together we see that we need to prepare a minimum 54.5 oz ground beef.</a:t>
            </a:r>
          </a:p>
          <a:p>
            <a:endParaRPr lang="en-US" baseline="0" dirty="0" smtClean="0"/>
          </a:p>
        </p:txBody>
      </p:sp>
      <p:sp>
        <p:nvSpPr>
          <p:cNvPr id="4" name="Slide Number Placeholder 3"/>
          <p:cNvSpPr>
            <a:spLocks noGrp="1"/>
          </p:cNvSpPr>
          <p:nvPr>
            <p:ph type="sldNum" sz="quarter" idx="10"/>
          </p:nvPr>
        </p:nvSpPr>
        <p:spPr/>
        <p:txBody>
          <a:bodyPr/>
          <a:lstStyle/>
          <a:p>
            <a:fld id="{C4750966-721B-4591-BA26-3E2BE293CBC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However, is that 54.5 oz cooked ground beef or 54.5 oz raw ground beef?</a:t>
            </a:r>
          </a:p>
          <a:p>
            <a:pPr defTabSz="931774">
              <a:defRPr/>
            </a:pPr>
            <a:endParaRPr lang="en-US" baseline="0" dirty="0" smtClean="0"/>
          </a:p>
          <a:p>
            <a:pPr defTabSz="931774">
              <a:defRPr/>
            </a:pPr>
            <a:r>
              <a:rPr lang="en-US" baseline="0" dirty="0" smtClean="0"/>
              <a:t>The answer is cooked, and beef is one of many food items when once cooked form yields less meat than the raw form.  So, we need to use the Food Buying Guide.</a:t>
            </a:r>
          </a:p>
          <a:p>
            <a:endParaRPr lang="en-US" dirty="0"/>
          </a:p>
        </p:txBody>
      </p:sp>
      <p:sp>
        <p:nvSpPr>
          <p:cNvPr id="4" name="Slide Number Placeholder 3"/>
          <p:cNvSpPr>
            <a:spLocks noGrp="1"/>
          </p:cNvSpPr>
          <p:nvPr>
            <p:ph type="sldNum" sz="quarter" idx="10"/>
          </p:nvPr>
        </p:nvSpPr>
        <p:spPr/>
        <p:txBody>
          <a:bodyPr/>
          <a:lstStyle/>
          <a:p>
            <a:fld id="{C4750966-721B-4591-BA26-3E2BE293CBC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information do the yield tables in the food buying</a:t>
            </a:r>
            <a:r>
              <a:rPr lang="en-US" baseline="0" dirty="0" smtClean="0"/>
              <a:t> guide</a:t>
            </a:r>
            <a:r>
              <a:rPr lang="en-US" dirty="0" smtClean="0"/>
              <a:t> provide?  Each column provides information that will assist you in preparing</a:t>
            </a:r>
            <a:r>
              <a:rPr lang="en-US" baseline="0" dirty="0" smtClean="0"/>
              <a:t> the correct amount for the number of children being served.  The six columns are:</a:t>
            </a:r>
          </a:p>
          <a:p>
            <a:endParaRPr lang="en-US" dirty="0" smtClean="0"/>
          </a:p>
          <a:p>
            <a:r>
              <a:rPr lang="en-US" dirty="0" smtClean="0"/>
              <a:t>1. Food As Purchased, AP</a:t>
            </a:r>
          </a:p>
          <a:p>
            <a:r>
              <a:rPr lang="en-US" dirty="0" smtClean="0"/>
              <a:t>2. Purchase Unit</a:t>
            </a:r>
          </a:p>
          <a:p>
            <a:r>
              <a:rPr lang="en-US" dirty="0" smtClean="0"/>
              <a:t>3. Servings per Purchase Unit, EP (Edible Portion)</a:t>
            </a:r>
          </a:p>
          <a:p>
            <a:r>
              <a:rPr lang="en-US" dirty="0" smtClean="0"/>
              <a:t>4. Serving Size per Meal Contribution</a:t>
            </a:r>
          </a:p>
          <a:p>
            <a:r>
              <a:rPr lang="en-US" dirty="0" smtClean="0"/>
              <a:t>5. Purchase Units for 100 Servings</a:t>
            </a:r>
          </a:p>
          <a:p>
            <a:r>
              <a:rPr lang="en-US" dirty="0" smtClean="0"/>
              <a:t>6. Additional Information</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Most agencies should have a food buying guide that you</a:t>
            </a:r>
            <a:r>
              <a:rPr lang="en-US" baseline="0" dirty="0" smtClean="0"/>
              <a:t> received during a previsit or review.  If you do not have a guide you can request one.  There is information at the end of this presentation that tells you how you can get a copy.</a:t>
            </a:r>
            <a:endParaRPr lang="en-US" dirty="0" smtClean="0"/>
          </a:p>
          <a:p>
            <a:pPr eaLnBrk="1" hangingPunct="1"/>
            <a:endParaRPr lang="en-US" dirty="0" smtClean="0"/>
          </a:p>
          <a:p>
            <a:pPr eaLnBrk="1" hangingPunct="1"/>
            <a:r>
              <a:rPr lang="en-US" dirty="0" smtClean="0"/>
              <a:t>Page 1-15 of the Food Buying Guide (FBG) lists Beef, ground, fresh or frozen.</a:t>
            </a:r>
          </a:p>
          <a:p>
            <a:pPr eaLnBrk="1" hangingPunct="1"/>
            <a:endParaRPr lang="en-US" dirty="0" smtClean="0"/>
          </a:p>
          <a:p>
            <a:pPr eaLnBrk="1" hangingPunct="1"/>
            <a:r>
              <a:rPr lang="en-US" dirty="0" smtClean="0"/>
              <a:t>The FBG is saying that you will get (11.2) 1 –ounces servings of cooked beef per pound of raw beef.  So, to determine how muc</a:t>
            </a:r>
            <a:r>
              <a:rPr lang="en-US" baseline="0" dirty="0" smtClean="0"/>
              <a:t>h raw ground beef we need to make to be sure we have 54.5 oz cooked ground beef for our spaghetti you divide our needed amount, 54.5 oz, by 11.2 oz.  And we need 4.87 pounds.  We will round this up to 5 pounds, so we need to prepare 5 pounds of raw ground beef.</a:t>
            </a:r>
            <a:endParaRPr lang="en-US" dirty="0" smtClean="0"/>
          </a:p>
          <a:p>
            <a:pPr eaLnBrk="1" hangingPunct="1"/>
            <a:endParaRPr lang="en-US" dirty="0" smtClean="0"/>
          </a:p>
          <a:p>
            <a:pPr algn="l" eaLnBrk="1" hangingPunct="1"/>
            <a:r>
              <a:rPr lang="en-US" baseline="0" dirty="0" smtClean="0"/>
              <a:t>The FBG does provide alternate information if you were to be working with a different serving size other than 1 ounce.  For example if we were preparing only 1.5 oz servings, we can use the second row that tells us that one pound of raw meat when cooked produces 7.46 (1.5) oz servings of cooked beef.</a:t>
            </a:r>
            <a:endParaRPr lang="en-US" dirty="0" smtClean="0"/>
          </a:p>
          <a:p>
            <a:pPr algn="l" eaLnBrk="1" hangingPunct="1"/>
            <a:endParaRPr lang="en-US" dirty="0" smtClean="0"/>
          </a:p>
          <a:p>
            <a:pPr algn="l" eaLnBrk="1" hangingPunct="1"/>
            <a:r>
              <a:rPr lang="en-US" dirty="0" smtClean="0"/>
              <a:t>There is also additional Information in (Column 6).</a:t>
            </a:r>
            <a:r>
              <a:rPr lang="en-US" baseline="0" dirty="0" smtClean="0"/>
              <a:t>  F</a:t>
            </a:r>
            <a:r>
              <a:rPr lang="en-US" dirty="0" smtClean="0"/>
              <a:t>or raw beef it tells</a:t>
            </a:r>
            <a:r>
              <a:rPr lang="en-US" baseline="0" dirty="0" smtClean="0"/>
              <a:t> us that 1 pound of raw beef yields .70 pounds of cooked, drained meat.  (.70x16oz = 11.2oz) or column 5 tells us that if we are preparing (100) 1-oz servings we need to start with 9 pounds of raw ground beef.</a:t>
            </a:r>
            <a:endParaRPr lang="en-US" dirty="0" smtClean="0"/>
          </a:p>
          <a:p>
            <a:pPr eaLnBrk="1" hangingPunct="1"/>
            <a:endParaRPr lang="en-US" dirty="0" smtClean="0"/>
          </a:p>
          <a:p>
            <a:pPr eaLnBrk="1" hangingPunct="1"/>
            <a:r>
              <a:rPr lang="en-US" dirty="0" smtClean="0"/>
              <a:t>The FBG also</a:t>
            </a:r>
            <a:r>
              <a:rPr lang="en-US" baseline="0" dirty="0" smtClean="0"/>
              <a:t> lists ground beef by the </a:t>
            </a:r>
            <a:r>
              <a:rPr lang="en-US" dirty="0" smtClean="0"/>
              <a:t>different amounts of fat (for example 30% fat, 26% fat, etc.)  The higher the fat content (30%), the lower the yield of cooked meat.</a:t>
            </a:r>
          </a:p>
        </p:txBody>
      </p:sp>
      <p:sp>
        <p:nvSpPr>
          <p:cNvPr id="4" name="Slide Number Placeholder 3"/>
          <p:cNvSpPr>
            <a:spLocks noGrp="1"/>
          </p:cNvSpPr>
          <p:nvPr>
            <p:ph type="sldNum" sz="quarter" idx="10"/>
          </p:nvPr>
        </p:nvSpPr>
        <p:spPr/>
        <p:txBody>
          <a:bodyPr/>
          <a:lstStyle/>
          <a:p>
            <a:fld id="{C4750966-721B-4591-BA26-3E2BE293CBC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So, now that we know we need 5 lbs of raw hamburger</a:t>
            </a:r>
            <a:r>
              <a:rPr lang="en-US" baseline="0" dirty="0" smtClean="0"/>
              <a:t> we write that</a:t>
            </a:r>
            <a:r>
              <a:rPr lang="en-US" dirty="0" smtClean="0"/>
              <a:t> under the column “Amounts Prepared.” and we also indicate</a:t>
            </a:r>
            <a:r>
              <a:rPr lang="en-US" baseline="0" dirty="0" smtClean="0"/>
              <a:t> in the comments box that it is raw.</a:t>
            </a:r>
            <a:endParaRPr lang="en-US" dirty="0" smtClean="0"/>
          </a:p>
          <a:p>
            <a:endParaRPr lang="en-US" dirty="0"/>
          </a:p>
        </p:txBody>
      </p:sp>
      <p:sp>
        <p:nvSpPr>
          <p:cNvPr id="4" name="Slide Number Placeholder 3"/>
          <p:cNvSpPr>
            <a:spLocks noGrp="1"/>
          </p:cNvSpPr>
          <p:nvPr>
            <p:ph type="sldNum" sz="quarter" idx="10"/>
          </p:nvPr>
        </p:nvSpPr>
        <p:spPr/>
        <p:txBody>
          <a:bodyPr/>
          <a:lstStyle/>
          <a:p>
            <a:fld id="{C4750966-721B-4591-BA26-3E2BE293CBC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Day 1 (Monday) Breakfast</a:t>
            </a:r>
            <a:endParaRPr lang="en-US" dirty="0" smtClean="0"/>
          </a:p>
          <a:p>
            <a:pPr lvl="1"/>
            <a:r>
              <a:rPr lang="en-US" dirty="0" smtClean="0"/>
              <a:t>How many pounds of bananas do we need?</a:t>
            </a:r>
          </a:p>
          <a:p>
            <a:endParaRPr lang="en-US" dirty="0" smtClean="0"/>
          </a:p>
          <a:p>
            <a:r>
              <a:rPr lang="en-US" dirty="0" smtClean="0"/>
              <a:t>We need 26 ¼</a:t>
            </a:r>
            <a:r>
              <a:rPr lang="en-US" baseline="0" dirty="0" smtClean="0"/>
              <a:t> cups of bananas in total. </a:t>
            </a:r>
            <a:r>
              <a:rPr lang="en-US" b="1" baseline="0" dirty="0" smtClean="0"/>
              <a:t>(CLICK)</a:t>
            </a:r>
            <a:r>
              <a:rPr lang="en-US" baseline="0" dirty="0" smtClean="0"/>
              <a:t> </a:t>
            </a:r>
          </a:p>
          <a:p>
            <a:r>
              <a:rPr lang="en-US" baseline="0" dirty="0" smtClean="0"/>
              <a:t>We will use the ¼ cup raw, ½ inch sliced fruit. </a:t>
            </a:r>
            <a:r>
              <a:rPr lang="en-US" b="1" baseline="0" dirty="0" smtClean="0"/>
              <a:t>(CLICK)</a:t>
            </a:r>
            <a:r>
              <a:rPr lang="en-US" baseline="0" dirty="0" smtClean="0"/>
              <a:t> </a:t>
            </a:r>
          </a:p>
          <a:p>
            <a:r>
              <a:rPr lang="en-US" baseline="0" dirty="0" smtClean="0"/>
              <a:t>Next, you need to convert the total number of cups into ¼ cups. </a:t>
            </a:r>
            <a:r>
              <a:rPr lang="en-US" b="1" baseline="0" dirty="0" smtClean="0"/>
              <a:t>(CLICK)</a:t>
            </a:r>
            <a:r>
              <a:rPr lang="en-US" baseline="0" dirty="0" smtClean="0"/>
              <a:t> Take 26 ¼ cups divided by 0.25 which is 105 ¼ cups. </a:t>
            </a:r>
          </a:p>
          <a:p>
            <a:r>
              <a:rPr lang="en-US" baseline="0" dirty="0" smtClean="0"/>
              <a:t>Next, we need to know how many servings we will get in one pound of bananas, 7.07 lbs. </a:t>
            </a:r>
            <a:r>
              <a:rPr lang="en-US" b="1" baseline="0" dirty="0" smtClean="0"/>
              <a:t>(CLICK)</a:t>
            </a:r>
            <a:r>
              <a:rPr lang="en-US" baseline="0" dirty="0" smtClean="0"/>
              <a:t> </a:t>
            </a:r>
          </a:p>
          <a:p>
            <a:r>
              <a:rPr lang="en-US" b="1" baseline="0" dirty="0" smtClean="0"/>
              <a:t>(CLICK)</a:t>
            </a:r>
            <a:r>
              <a:rPr lang="en-US" baseline="0" dirty="0" smtClean="0"/>
              <a:t> The last step is to take 105 ¼ cups divided by 7.07 which is 14.85 lbs, round up to 15 lbs needed to purchase.</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How many 14 oz boxes of Cheerios ® will be needed?  </a:t>
            </a:r>
          </a:p>
          <a:p>
            <a:pPr marL="0" lvl="1" defTabSz="931774">
              <a:defRPr/>
            </a:pPr>
            <a:r>
              <a:rPr lang="en-US" dirty="0" smtClean="0"/>
              <a:t>The information provided on the nutrition facts label &amp; the box size should have helped you determine the amount.  </a:t>
            </a:r>
          </a:p>
          <a:p>
            <a:pPr marL="0" lvl="1" defTabSz="931774">
              <a:defRPr/>
            </a:pPr>
            <a:r>
              <a:rPr lang="en-US" dirty="0" smtClean="0"/>
              <a:t>Since we need 33 ounces in total </a:t>
            </a:r>
            <a:r>
              <a:rPr lang="en-US" b="1" baseline="0" dirty="0" smtClean="0"/>
              <a:t>(CLICK)</a:t>
            </a:r>
            <a:r>
              <a:rPr lang="en-US" dirty="0" smtClean="0"/>
              <a:t>, you would take that divided by the number of ounces in the box which is 14 ounces </a:t>
            </a:r>
            <a:r>
              <a:rPr lang="en-US" b="1" baseline="0" dirty="0" smtClean="0"/>
              <a:t>(CLICK)</a:t>
            </a:r>
            <a:r>
              <a:rPr lang="en-US" dirty="0" smtClean="0"/>
              <a:t>; </a:t>
            </a:r>
          </a:p>
          <a:p>
            <a:pPr marL="0" lvl="1" defTabSz="931774">
              <a:defRPr/>
            </a:pPr>
            <a:r>
              <a:rPr lang="en-US" b="1" baseline="0" dirty="0" smtClean="0"/>
              <a:t>(CLICK)</a:t>
            </a:r>
            <a:r>
              <a:rPr lang="en-US" baseline="0" dirty="0" smtClean="0"/>
              <a:t> </a:t>
            </a:r>
            <a:r>
              <a:rPr lang="en-US" dirty="0" smtClean="0"/>
              <a:t>33 divided by 14 is 2.36 so round up to 3 boxes.</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16 cups in 1 gallon </a:t>
            </a:r>
            <a:r>
              <a:rPr lang="en-US" b="1" baseline="0" dirty="0" smtClean="0"/>
              <a:t>(CLICK)</a:t>
            </a:r>
            <a:r>
              <a:rPr lang="en-US" dirty="0" smtClean="0"/>
              <a:t>; we need 5 cups of whole milk &amp; 38 ¾ cups of skim milk.  Take 5 divided by 16 to get ½</a:t>
            </a:r>
            <a:r>
              <a:rPr lang="en-US" baseline="0" dirty="0" smtClean="0"/>
              <a:t> gallon of whole milk.  Take 36.75 divided by 16, that comes out to 2 ½ gallons needed.  </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how</a:t>
            </a:r>
            <a:r>
              <a:rPr lang="en-US" baseline="0" dirty="0" smtClean="0"/>
              <a:t> the three components from Monday’s breakfast can be documented on the production record.  As you can see, I included pounds </a:t>
            </a:r>
            <a:r>
              <a:rPr lang="en-US" b="1" baseline="0" dirty="0" smtClean="0"/>
              <a:t>(CLICK)</a:t>
            </a:r>
            <a:r>
              <a:rPr lang="en-US" baseline="0" dirty="0" smtClean="0"/>
              <a:t>  for the amount of bananas I purchased, I used the comment section to indicate 3, 14 oz boxes of cereal are needed, </a:t>
            </a:r>
            <a:r>
              <a:rPr lang="en-US" b="1" baseline="0" dirty="0" smtClean="0"/>
              <a:t>(CLICK)</a:t>
            </a:r>
            <a:r>
              <a:rPr lang="en-US" baseline="0" dirty="0" smtClean="0"/>
              <a:t>  &amp; included gallons next to the milk.</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Day 2 (Tuesday) Breakfast</a:t>
            </a:r>
            <a:endParaRPr lang="en-US" dirty="0" smtClean="0"/>
          </a:p>
          <a:p>
            <a:pPr lvl="0"/>
            <a:endParaRPr lang="en-US" dirty="0" smtClean="0"/>
          </a:p>
          <a:p>
            <a:pPr lvl="0"/>
            <a:r>
              <a:rPr lang="en-US" b="1" dirty="0" smtClean="0"/>
              <a:t>How many French toast sticks will each child need? </a:t>
            </a:r>
            <a:r>
              <a:rPr lang="en-US" dirty="0" smtClean="0"/>
              <a:t>5 sticks is a serving size @ 114 grams </a:t>
            </a:r>
            <a:r>
              <a:rPr lang="en-US" b="1" dirty="0" smtClean="0"/>
              <a:t>(CLICK)</a:t>
            </a:r>
            <a:endParaRPr lang="en-US" dirty="0" smtClean="0"/>
          </a:p>
          <a:p>
            <a:r>
              <a:rPr lang="en-US" dirty="0" smtClean="0"/>
              <a:t>multiply that by 31 grams for 1-5 year olds plus adults to convert to grams; divide by 114 gm in 5 sticks, you get 1.36—round up to 2 sticks for each 1-5 year old plus adults </a:t>
            </a:r>
            <a:r>
              <a:rPr lang="en-US" b="1" dirty="0" smtClean="0"/>
              <a:t>(CLICK)</a:t>
            </a:r>
            <a:endParaRPr lang="en-US" dirty="0" smtClean="0"/>
          </a:p>
          <a:p>
            <a:r>
              <a:rPr lang="en-US" dirty="0" smtClean="0"/>
              <a:t>5 sticks multiplied by 63 grams for 6-12 year olds to convert to grams; divide by 114 gm in 5 sticks, you get 2.76—round up to 3 sticks for each 6-12 year old </a:t>
            </a:r>
            <a:r>
              <a:rPr lang="en-US" b="1" dirty="0" smtClean="0"/>
              <a:t>(CLICK)</a:t>
            </a:r>
            <a:endParaRPr lang="en-US" dirty="0" smtClean="0"/>
          </a:p>
          <a:p>
            <a:endParaRPr lang="en-US" dirty="0" smtClean="0"/>
          </a:p>
          <a:p>
            <a:r>
              <a:rPr lang="en-US" b="1" dirty="0" smtClean="0"/>
              <a:t>How many boxes of French toast sticks will you need to purchase/prepare? (CLICK)</a:t>
            </a:r>
          </a:p>
          <a:p>
            <a:r>
              <a:rPr lang="en-US" dirty="0" smtClean="0"/>
              <a:t>First you need to determine how many total sticks you will need for breakfast.  Multiply the total number of 1-5 year olds plus adults by 2 sticks (50 x 2) </a:t>
            </a:r>
            <a:r>
              <a:rPr lang="en-US" b="1" dirty="0" smtClean="0"/>
              <a:t>(CLICK)</a:t>
            </a:r>
            <a:r>
              <a:rPr lang="en-US" dirty="0" smtClean="0"/>
              <a:t>; 100 sticks.  Do the same steps for the 6-12 year olds; 3 sticks x 10 </a:t>
            </a:r>
            <a:r>
              <a:rPr lang="en-US" b="1" dirty="0" smtClean="0"/>
              <a:t>(CLICK)</a:t>
            </a:r>
            <a:r>
              <a:rPr lang="en-US" dirty="0" smtClean="0"/>
              <a:t>; 30 sticks.  In total we need 130 sticks.</a:t>
            </a:r>
          </a:p>
          <a:p>
            <a:r>
              <a:rPr lang="en-US" dirty="0" smtClean="0"/>
              <a:t>Next you need to determine how many sticks are in one box, that can be done by multiplying the serving size of 5 sticks by the number of servings in the box which is 4 servings; that is 20 sticks per box. </a:t>
            </a:r>
            <a:r>
              <a:rPr lang="en-US" b="1" dirty="0" smtClean="0"/>
              <a:t>(CLICK) </a:t>
            </a:r>
            <a:r>
              <a:rPr lang="en-US" dirty="0" smtClean="0"/>
              <a:t>Take 130 total sticks divided by 20 is 6.5 boxes, you will need to purchase/prepare 7 boxes.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French toast sticks, you can enter the number of</a:t>
            </a:r>
            <a:r>
              <a:rPr lang="en-US" baseline="0" dirty="0" smtClean="0"/>
              <a:t> sticks prepared </a:t>
            </a:r>
            <a:r>
              <a:rPr lang="en-US" b="1" dirty="0" smtClean="0"/>
              <a:t>(CLICK)</a:t>
            </a:r>
            <a:r>
              <a:rPr lang="en-US" baseline="0" dirty="0" smtClean="0"/>
              <a:t>or the number of boxes prepared.  If you enter the number of boxes, </a:t>
            </a:r>
            <a:r>
              <a:rPr lang="en-US" b="1" dirty="0" smtClean="0"/>
              <a:t>(CLICK) </a:t>
            </a:r>
            <a:r>
              <a:rPr lang="en-US" baseline="0" dirty="0" smtClean="0"/>
              <a:t>include the number in each box along with the serving size (i.e. 5 sticks = 114 grams).  Typically, when we are reviewing production records during an audit the more information available the better.  Also, it is common to see an item served but the package is no longer available to review to ensure the minimum amounts were met.</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Day 1 (Monday) Lunch</a:t>
            </a:r>
            <a:endParaRPr lang="en-US" dirty="0" smtClean="0"/>
          </a:p>
          <a:p>
            <a:pPr lvl="1"/>
            <a:r>
              <a:rPr lang="en-US" dirty="0" smtClean="0"/>
              <a:t>How many pounds of chicken do we need to prepare?</a:t>
            </a:r>
          </a:p>
          <a:p>
            <a:pPr lvl="1"/>
            <a:endParaRPr lang="en-US" dirty="0" smtClean="0"/>
          </a:p>
          <a:p>
            <a:pPr marL="0" lvl="1"/>
            <a:r>
              <a:rPr lang="en-US" dirty="0" smtClean="0"/>
              <a:t>We need a total of 67.5 oz of m/ma.  There are 11.2 </a:t>
            </a:r>
            <a:r>
              <a:rPr lang="en-US" b="1" dirty="0" smtClean="0"/>
              <a:t>(CLICK)</a:t>
            </a:r>
            <a:r>
              <a:rPr lang="en-US" dirty="0" smtClean="0"/>
              <a:t>, 1 oz servings in 1 lb.  Take 67.5 oz divided by 11.2=6.03 lbs, </a:t>
            </a:r>
            <a:r>
              <a:rPr lang="en-US" b="1" dirty="0" smtClean="0"/>
              <a:t>(CLICK)</a:t>
            </a:r>
            <a:r>
              <a:rPr lang="en-US" dirty="0" smtClean="0"/>
              <a:t> round up to 6.25 lbs</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How many pounds of frozen veggies will we need for this meal?</a:t>
            </a:r>
          </a:p>
          <a:p>
            <a:pPr marL="0" lvl="1" defTabSz="931774">
              <a:defRPr/>
            </a:pPr>
            <a:endParaRPr lang="en-US" dirty="0" smtClean="0"/>
          </a:p>
          <a:p>
            <a:pPr marL="0" lvl="1" defTabSz="931774">
              <a:defRPr/>
            </a:pPr>
            <a:r>
              <a:rPr lang="en-US" dirty="0" smtClean="0"/>
              <a:t>We need 11 cups &amp; we want the vegetables cooked &amp; drained so we will use the 10.6 servings per pound option </a:t>
            </a:r>
            <a:r>
              <a:rPr lang="en-US" b="1" dirty="0" smtClean="0"/>
              <a:t>(CLICK)</a:t>
            </a:r>
            <a:r>
              <a:rPr lang="en-US" dirty="0" smtClean="0"/>
              <a:t>.  First we need to convert the 11 cups to ¼ cups. </a:t>
            </a:r>
            <a:r>
              <a:rPr lang="en-US" b="1" dirty="0" smtClean="0"/>
              <a:t>(CLICK)</a:t>
            </a:r>
            <a:r>
              <a:rPr lang="en-US" dirty="0" smtClean="0"/>
              <a:t> Take 11 divided by 0.25, you get 44 ¼ cups. Next you will take 44, ¼ cups divided by 10.6=4.15 lbs, </a:t>
            </a:r>
            <a:r>
              <a:rPr lang="en-US" b="1" dirty="0" smtClean="0"/>
              <a:t>(CLICK)</a:t>
            </a:r>
            <a:r>
              <a:rPr lang="en-US" dirty="0" smtClean="0"/>
              <a:t> round up to 4.25 lbs of frozen veggies to purchase/prepare</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u="sng" dirty="0" smtClean="0"/>
              <a:t>Column 1:</a:t>
            </a:r>
            <a:r>
              <a:rPr lang="en-US" dirty="0" smtClean="0"/>
              <a:t> </a:t>
            </a:r>
            <a:r>
              <a:rPr lang="en-US" b="1" dirty="0" smtClean="0"/>
              <a:t>As Purchased</a:t>
            </a:r>
            <a:endParaRPr lang="en-US" dirty="0" smtClean="0"/>
          </a:p>
          <a:p>
            <a:pPr lvl="0"/>
            <a:r>
              <a:rPr lang="en-US" dirty="0" smtClean="0"/>
              <a:t>Indicates the name of the food item &amp; the form(s) in which it is purchased.</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How many number 10 cans are needed for the pineapple?</a:t>
            </a:r>
          </a:p>
          <a:p>
            <a:pPr marL="0" lvl="1" defTabSz="931774">
              <a:defRPr/>
            </a:pPr>
            <a:endParaRPr lang="en-US" dirty="0" smtClean="0"/>
          </a:p>
          <a:p>
            <a:pPr marL="0" lvl="1" defTabSz="931774">
              <a:defRPr/>
            </a:pPr>
            <a:r>
              <a:rPr lang="en-US" dirty="0" smtClean="0"/>
              <a:t>Based off the previous slide, we know we need 11 cups in total &amp; that equates to 44 ¼ cups.  We will be serving the fruit drained </a:t>
            </a:r>
            <a:r>
              <a:rPr lang="en-US" b="1" dirty="0" smtClean="0"/>
              <a:t>(CLICK)</a:t>
            </a:r>
            <a:r>
              <a:rPr lang="en-US" dirty="0" smtClean="0"/>
              <a:t>, we will get 31.8 </a:t>
            </a:r>
            <a:r>
              <a:rPr lang="en-US" b="1" dirty="0" smtClean="0"/>
              <a:t>(CLICK)</a:t>
            </a:r>
            <a:r>
              <a:rPr lang="en-US" dirty="0" smtClean="0"/>
              <a:t> ¼ cup portions in 1, #10 can.  Take 44 ¼ cups divided by 31.8 to get 1.38, </a:t>
            </a:r>
            <a:r>
              <a:rPr lang="en-US" b="1" dirty="0" smtClean="0"/>
              <a:t>(CLICK) </a:t>
            </a:r>
            <a:r>
              <a:rPr lang="en-US" dirty="0" smtClean="0"/>
              <a:t>round up to 2, #10 cans must be available to meet the minimum amount for this meal service</a:t>
            </a:r>
            <a:r>
              <a:rPr lang="en-US" sz="2900" dirty="0" smtClean="0"/>
              <a:t>.</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How much rice is needed for this meal service?</a:t>
            </a:r>
          </a:p>
          <a:p>
            <a:pPr marL="0" lvl="1" defTabSz="931774">
              <a:defRPr/>
            </a:pPr>
            <a:endParaRPr lang="en-US" dirty="0" smtClean="0"/>
          </a:p>
          <a:p>
            <a:pPr marL="0" lvl="1" defTabSz="931774">
              <a:defRPr/>
            </a:pPr>
            <a:r>
              <a:rPr lang="en-US" dirty="0" smtClean="0"/>
              <a:t>The steps are very similar to the fruit/vegetable items.  You will first need to convert the 12 ½ cups </a:t>
            </a:r>
            <a:r>
              <a:rPr lang="en-US" b="1" dirty="0" smtClean="0"/>
              <a:t>(CLICK)</a:t>
            </a:r>
            <a:r>
              <a:rPr lang="en-US" dirty="0" smtClean="0"/>
              <a:t> into ¼ cups.  12.5 divided by 0.25 which is 50</a:t>
            </a:r>
            <a:r>
              <a:rPr lang="en-US" b="1" dirty="0" smtClean="0"/>
              <a:t>(CLICK)</a:t>
            </a:r>
            <a:r>
              <a:rPr lang="en-US" dirty="0" smtClean="0"/>
              <a:t>, ¼ cups servings.  Next, take 50 divided by 32 servings in 1 lb of rice equals1.56, </a:t>
            </a:r>
            <a:r>
              <a:rPr lang="en-US" b="1" dirty="0" smtClean="0"/>
              <a:t>(CLICK)</a:t>
            </a:r>
            <a:r>
              <a:rPr lang="en-US" dirty="0" smtClean="0"/>
              <a:t> round up to 1.75 lbs of dry rice must be prepared.</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want to be sure that you specify the type of chicken used as this will make</a:t>
            </a:r>
            <a:r>
              <a:rPr lang="en-US" baseline="0" dirty="0" smtClean="0"/>
              <a:t> a difference.  This applies to fruit &amp; veggies as well—are they canned? Frozen?  Fresh?  You will get different yields from frozen veggies compared to fresh.  If you are using canned fruits, you can simply put in the number for the can size such as #10. </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Day 2 (Tuesday) Lunch</a:t>
            </a:r>
            <a:endParaRPr lang="en-US" dirty="0" smtClean="0"/>
          </a:p>
          <a:p>
            <a:pPr lvl="1"/>
            <a:r>
              <a:rPr lang="en-US" dirty="0" smtClean="0"/>
              <a:t>How many servings of the Fiesta Wrap recipe will need to be prepared to meet the minimum amounts for the M/MA? </a:t>
            </a:r>
          </a:p>
          <a:p>
            <a:pPr lvl="2"/>
            <a:r>
              <a:rPr lang="en-US" dirty="0" smtClean="0"/>
              <a:t>Note: 1 Fiesta Wrap contributes 1 oz m/ma &amp; 1 gr/b for the CACFP meal pattern.</a:t>
            </a:r>
          </a:p>
          <a:p>
            <a:pPr marL="0" lvl="2"/>
            <a:endParaRPr lang="en-US" dirty="0" smtClean="0"/>
          </a:p>
          <a:p>
            <a:pPr marL="0" lvl="2"/>
            <a:r>
              <a:rPr lang="en-US" dirty="0" smtClean="0"/>
              <a:t>If one wrap equates to 1 oz meat/meat alternate &amp; 1 grain bread, </a:t>
            </a:r>
            <a:r>
              <a:rPr lang="en-US" b="1" dirty="0" smtClean="0"/>
              <a:t>(CLICK) </a:t>
            </a:r>
            <a:r>
              <a:rPr lang="en-US" dirty="0" smtClean="0"/>
              <a:t>we will need 15 wraps in total for the 1 &amp; 2 year olds.  For the 3-5 year olds plus adults, they need 1.5 oz meat/meat alternate.  We have 35 in total,</a:t>
            </a:r>
            <a:r>
              <a:rPr lang="en-US" b="1" dirty="0" smtClean="0"/>
              <a:t> (CLICK)</a:t>
            </a:r>
            <a:r>
              <a:rPr lang="en-US" dirty="0" smtClean="0"/>
              <a:t> multiply that by 1.5=52.5 or 53 wraps. </a:t>
            </a:r>
            <a:r>
              <a:rPr lang="en-US" b="1" dirty="0" smtClean="0"/>
              <a:t>(CLICK) </a:t>
            </a:r>
            <a:r>
              <a:rPr lang="en-US" dirty="0" smtClean="0"/>
              <a:t>15 + 53 = 68 wraps in total needed; there are recipes for yields of 25, 50, &amp; 100 servings.  You would want to prepare for 100 servings to ensure there are enough wraps to meet the minimum amount for all age groups.</a:t>
            </a:r>
          </a:p>
        </p:txBody>
      </p:sp>
      <p:sp>
        <p:nvSpPr>
          <p:cNvPr id="4" name="Slide Number Placeholder 3"/>
          <p:cNvSpPr>
            <a:spLocks noGrp="1"/>
          </p:cNvSpPr>
          <p:nvPr>
            <p:ph type="sldNum" sz="quarter" idx="10"/>
          </p:nvPr>
        </p:nvSpPr>
        <p:spPr/>
        <p:txBody>
          <a:bodyPr/>
          <a:lstStyle/>
          <a:p>
            <a:fld id="{3FD0A581-25A7-441E-BFD6-3AF37C638BD2}"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items that used a recipe</a:t>
            </a:r>
            <a:r>
              <a:rPr lang="en-US" baseline="0" dirty="0" smtClean="0"/>
              <a:t>, it is good practice to reference ‘recipe’ </a:t>
            </a:r>
            <a:r>
              <a:rPr lang="en-US" b="1" dirty="0" smtClean="0"/>
              <a:t>(CLICK) </a:t>
            </a:r>
            <a:r>
              <a:rPr lang="en-US" baseline="0" dirty="0" smtClean="0"/>
              <a:t>on the production record.  Some recipes have numbers &amp; you could write recipe #25.  This is helpful for combination food items such as chicken nuggets.  If you make homemade chicken nuggets but don’t indicate that it is a recipe or homemade (HM) we may think it needs a CN label.</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Day 4 (Thursday) Lunch</a:t>
            </a:r>
            <a:endParaRPr lang="en-US" dirty="0" smtClean="0"/>
          </a:p>
          <a:p>
            <a:pPr lvl="0"/>
            <a:r>
              <a:rPr lang="en-US" dirty="0" smtClean="0"/>
              <a:t>How many fish sticks are needed for each child?  </a:t>
            </a:r>
          </a:p>
          <a:p>
            <a:pPr lvl="0"/>
            <a:r>
              <a:rPr lang="en-US" dirty="0" smtClean="0"/>
              <a:t>First, we need to know what information on the CN label: 2 fish sticks equal 1 oz m/ma &amp; ½ gr/b.</a:t>
            </a:r>
          </a:p>
          <a:p>
            <a:pPr lvl="0"/>
            <a:endParaRPr lang="en-US" dirty="0" smtClean="0"/>
          </a:p>
          <a:p>
            <a:pPr lvl="0"/>
            <a:r>
              <a:rPr lang="en-US" dirty="0" smtClean="0"/>
              <a:t>Next, we take the minimum amount needed for each age group divided by the CN label contribution;</a:t>
            </a:r>
            <a:r>
              <a:rPr lang="en-US" b="1" dirty="0" smtClean="0"/>
              <a:t> (CLICK)</a:t>
            </a:r>
            <a:r>
              <a:rPr lang="en-US" dirty="0" smtClean="0"/>
              <a:t> 1 divided by 1 oz=1 serving multiplied by serving size of 2 sticks equals 2 sticks for each 1 &amp; 2 year old.  Repeat the same steps for the 3-5 year olds plus adults. </a:t>
            </a:r>
            <a:r>
              <a:rPr lang="en-US" b="1" dirty="0" smtClean="0"/>
              <a:t>(CLICK)</a:t>
            </a:r>
            <a:r>
              <a:rPr lang="en-US" dirty="0" smtClean="0"/>
              <a:t> 1.5 x 1 = 1.5 servings x 2 sticks = 3 sticks for each 3-5 year old &amp; adults.</a:t>
            </a:r>
          </a:p>
          <a:p>
            <a:pPr lvl="0"/>
            <a:endParaRPr lang="en-US" dirty="0" smtClean="0"/>
          </a:p>
          <a:p>
            <a:pPr lvl="0"/>
            <a:r>
              <a:rPr lang="en-US" dirty="0" smtClean="0"/>
              <a:t>How many fish sticks in total should be prepared?  </a:t>
            </a:r>
          </a:p>
          <a:p>
            <a:pPr defTabSz="931774">
              <a:defRPr/>
            </a:pPr>
            <a:r>
              <a:rPr lang="en-US" dirty="0" smtClean="0"/>
              <a:t>Then we can take the total projected number of 1 &amp; 2 year olds times 2 sticks (2 x 15 =30 sticks).  Repeat the same process for 6-12 year olds; 3 sticks x 35=105 sticks. </a:t>
            </a:r>
            <a:r>
              <a:rPr lang="en-US" b="1" dirty="0" smtClean="0"/>
              <a:t>(CLICK)</a:t>
            </a:r>
            <a:endParaRPr lang="en-US" dirty="0" smtClean="0"/>
          </a:p>
          <a:p>
            <a:endParaRPr lang="en-US" dirty="0" smtClean="0"/>
          </a:p>
          <a:p>
            <a:r>
              <a:rPr lang="en-US" dirty="0" smtClean="0"/>
              <a:t>Add</a:t>
            </a:r>
            <a:r>
              <a:rPr lang="en-US" baseline="0" dirty="0" smtClean="0"/>
              <a:t> up 30 + 105=135 sticks in total should be prepared to meet the minimum amount.</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How much coleslaw should be prepared?  </a:t>
            </a:r>
          </a:p>
          <a:p>
            <a:pPr marL="0" lvl="1" defTabSz="931774">
              <a:defRPr/>
            </a:pPr>
            <a:endParaRPr lang="en-US" dirty="0" smtClean="0"/>
          </a:p>
          <a:p>
            <a:pPr marL="0" lvl="1" defTabSz="931774">
              <a:defRPr/>
            </a:pPr>
            <a:r>
              <a:rPr lang="en-US" dirty="0" smtClean="0"/>
              <a:t>Per the recipe, ¼ cup of coleslaw equates to ¼ cup vegetable.  Convert the 11 cups needed into ¼ cups, 11 divided by .25=44, ¼ cups servings are needed.</a:t>
            </a:r>
            <a:r>
              <a:rPr lang="en-US" b="1" dirty="0" smtClean="0"/>
              <a:t> (CLICK)</a:t>
            </a:r>
            <a:r>
              <a:rPr lang="en-US" dirty="0" smtClean="0"/>
              <a:t>   You will need to prepare the coleslaw for 50 servings.</a:t>
            </a:r>
          </a:p>
          <a:p>
            <a:pPr marL="0" lvl="1" defTabSz="931774">
              <a:defRPr/>
            </a:pPr>
            <a:endParaRPr lang="en-US" dirty="0" smtClean="0"/>
          </a:p>
          <a:p>
            <a:pPr marL="0" lvl="1"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How many pounds of fresh cantaloupe are needed?</a:t>
            </a:r>
          </a:p>
          <a:p>
            <a:pPr marL="0" lvl="1" defTabSz="931774">
              <a:defRPr/>
            </a:pPr>
            <a:endParaRPr lang="en-US" dirty="0" smtClean="0"/>
          </a:p>
          <a:p>
            <a:pPr marL="0" lvl="1" defTabSz="931774">
              <a:defRPr/>
            </a:pPr>
            <a:r>
              <a:rPr lang="en-US" dirty="0" smtClean="0"/>
              <a:t>We already know we need 44, ¼ cups of fruit.  Take 44 divided by 5.73 </a:t>
            </a:r>
            <a:r>
              <a:rPr lang="en-US" b="1" dirty="0" smtClean="0"/>
              <a:t>(CLICK)</a:t>
            </a:r>
            <a:r>
              <a:rPr lang="en-US" dirty="0" smtClean="0"/>
              <a:t>=7.76 lbs, round up to 7.75 lbs</a:t>
            </a:r>
          </a:p>
          <a:p>
            <a:pPr marL="0" lvl="1"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reference</a:t>
            </a:r>
            <a:r>
              <a:rPr lang="en-US" baseline="0" dirty="0" smtClean="0"/>
              <a:t> of CN labels on the production records indicates to us if they are being used &amp; if they are being used correctly.  You can put CN behind the name of the item.  If the item contributes to more than one component, put the name of the item in the spot (like I have with the fish sticks for the grain/bread) along with CN.  In the comment section you can include the serving size for each age group to assist with serving the correct number to the children. </a:t>
            </a:r>
            <a:r>
              <a:rPr lang="en-US" b="1" dirty="0" smtClean="0"/>
              <a:t>(CLICK)</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Day 1 (Monday) Snack</a:t>
            </a:r>
            <a:endParaRPr lang="en-US" dirty="0" smtClean="0"/>
          </a:p>
          <a:p>
            <a:pPr lvl="0"/>
            <a:r>
              <a:rPr lang="en-US" dirty="0" smtClean="0"/>
              <a:t>How many slices of cheese should 1-5 year olds (plus adults) receive? 6-12 year olds? </a:t>
            </a:r>
          </a:p>
          <a:p>
            <a:pPr lvl="0"/>
            <a:r>
              <a:rPr lang="en-US" dirty="0" smtClean="0"/>
              <a:t>First, you will need to know how many grams are in an ounce beings 1 slice is 21 grams </a:t>
            </a:r>
            <a:r>
              <a:rPr lang="en-US" b="1" dirty="0" smtClean="0"/>
              <a:t>(CLICK)</a:t>
            </a:r>
            <a:r>
              <a:rPr lang="en-US" dirty="0" smtClean="0"/>
              <a:t>.  1 slice does not equate to 1 ounce, which is 28.3495 grams </a:t>
            </a:r>
            <a:r>
              <a:rPr lang="en-US" b="1" dirty="0" smtClean="0"/>
              <a:t>(CLICK)</a:t>
            </a:r>
            <a:r>
              <a:rPr lang="en-US" dirty="0" smtClean="0"/>
              <a:t>.  Next, you need to know the serving size for the age groups at snack:</a:t>
            </a:r>
          </a:p>
          <a:p>
            <a:pPr lvl="0"/>
            <a:endParaRPr lang="en-US" dirty="0" smtClean="0"/>
          </a:p>
          <a:p>
            <a:pPr lvl="0"/>
            <a:r>
              <a:rPr lang="en-US" b="1" dirty="0" smtClean="0"/>
              <a:t>(CLICK)</a:t>
            </a:r>
            <a:endParaRPr lang="en-US" dirty="0" smtClean="0"/>
          </a:p>
          <a:p>
            <a:pPr lvl="0"/>
            <a:r>
              <a:rPr lang="en-US" dirty="0" smtClean="0"/>
              <a:t>1-5 year olds plus adults need ½ ounce of meat/meat alternate &amp; there are 50 projected; take 50 x 0.5=25 slices </a:t>
            </a:r>
          </a:p>
          <a:p>
            <a:pPr lvl="0"/>
            <a:r>
              <a:rPr lang="en-US" dirty="0" smtClean="0"/>
              <a:t>6-12 year olds need 1 ounce of meat/meat alternate &amp; there are 20 projected.  Beings one slice does not equate to 1 ounce they will need to be served 1 ½ slices x 20=30 slices for 6-12 year olds</a:t>
            </a:r>
          </a:p>
          <a:p>
            <a:pPr lvl="0"/>
            <a:endParaRPr lang="en-US" dirty="0" smtClean="0"/>
          </a:p>
          <a:p>
            <a:pPr lvl="0"/>
            <a:r>
              <a:rPr lang="en-US" b="1" dirty="0" smtClean="0"/>
              <a:t>(CLICK)</a:t>
            </a:r>
            <a:endParaRPr lang="en-US" dirty="0" smtClean="0"/>
          </a:p>
          <a:p>
            <a:pPr lvl="0"/>
            <a:r>
              <a:rPr lang="en-US" dirty="0" smtClean="0"/>
              <a:t>In total you will need to have 55 slices of cheese to meet the minimum amount.</a:t>
            </a:r>
          </a:p>
          <a:p>
            <a:pPr lvl="0"/>
            <a:endParaRPr lang="en-US" dirty="0" smtClean="0"/>
          </a:p>
          <a:p>
            <a:pPr lvl="0"/>
            <a:r>
              <a:rPr lang="en-US" dirty="0" smtClean="0"/>
              <a:t>How many packages of cheese are needed to meet the minimum requirement?  </a:t>
            </a:r>
          </a:p>
          <a:p>
            <a:pPr lvl="0"/>
            <a:endParaRPr lang="en-US" dirty="0" smtClean="0"/>
          </a:p>
          <a:p>
            <a:pPr lvl="0"/>
            <a:r>
              <a:rPr lang="en-US" dirty="0" smtClean="0"/>
              <a:t>Per the package there are 11 slices;  Take the total amount needed of 55 slices divided by 11 slices per package to give you 5 packages.</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u="sng" dirty="0" smtClean="0"/>
              <a:t>Column 2:</a:t>
            </a:r>
            <a:r>
              <a:rPr lang="en-US" b="1" dirty="0" smtClean="0"/>
              <a:t> Purchase Units</a:t>
            </a:r>
            <a:endParaRPr lang="en-US" dirty="0" smtClean="0"/>
          </a:p>
          <a:p>
            <a:pPr lvl="0"/>
            <a:r>
              <a:rPr lang="en-US" dirty="0" smtClean="0"/>
              <a:t>Indicates the basic unit of purchase for the food.  Most items are listed in pounds.</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r>
              <a:rPr lang="en-US" baseline="0" dirty="0" smtClean="0"/>
              <a:t> information about the product in the comment section.  I indicated how many slices were in a package &amp; how many slices are needed for each age group.  These notes will assist anyone who needs to fill in for the cook &amp; or help serve the food.</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Day 2 (Tuesday) Snacks</a:t>
            </a:r>
          </a:p>
          <a:p>
            <a:pPr lvl="0"/>
            <a:r>
              <a:rPr lang="en-US" dirty="0" smtClean="0"/>
              <a:t>How many recipes of the Peanut Butter muffins will have to be prepared for this snack?  </a:t>
            </a:r>
          </a:p>
          <a:p>
            <a:endParaRPr lang="en-US" dirty="0" smtClean="0"/>
          </a:p>
          <a:p>
            <a:r>
              <a:rPr lang="en-US" dirty="0" smtClean="0"/>
              <a:t>The recipe indicates that one muffin</a:t>
            </a:r>
            <a:r>
              <a:rPr lang="en-US" baseline="0" dirty="0" smtClean="0"/>
              <a:t> equals one grain bread &amp; yields 18 muffins </a:t>
            </a:r>
            <a:r>
              <a:rPr lang="en-US" b="1" dirty="0" smtClean="0"/>
              <a:t>(CLICK)</a:t>
            </a:r>
            <a:r>
              <a:rPr lang="en-US" baseline="0" dirty="0" smtClean="0"/>
              <a:t>.  You need 45 servings </a:t>
            </a:r>
            <a:r>
              <a:rPr lang="en-US" b="1" dirty="0" smtClean="0"/>
              <a:t>(CLICK)</a:t>
            </a:r>
            <a:r>
              <a:rPr lang="en-US" baseline="0" dirty="0" smtClean="0"/>
              <a:t> of grain bread to meet the minimum requirement for Tuesdays snack.  Take 45 servings in total needed divided by 18 muffins per recipe equals 2.5 </a:t>
            </a:r>
            <a:r>
              <a:rPr lang="en-US" b="1" dirty="0" smtClean="0"/>
              <a:t>(CLICK)</a:t>
            </a:r>
            <a:r>
              <a:rPr lang="en-US" baseline="0" dirty="0" smtClean="0"/>
              <a:t>  or 3 recipes</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b="1" dirty="0" smtClean="0"/>
              <a:t>Day 3 (Wednesday) Snack</a:t>
            </a:r>
            <a:endParaRPr lang="en-US" dirty="0" smtClean="0"/>
          </a:p>
          <a:p>
            <a:pPr lvl="0"/>
            <a:r>
              <a:rPr lang="en-US" b="1" dirty="0" smtClean="0"/>
              <a:t>How many granola bars are needed for each child?</a:t>
            </a:r>
          </a:p>
          <a:p>
            <a:pPr lvl="0"/>
            <a:r>
              <a:rPr lang="en-US" dirty="0" smtClean="0"/>
              <a:t>In order to determine the number of granola bars should be served to each age group, you need to read the nutrition facts label to determine how much each bar weights.  Next, determine where they would fall in the grain bread chart.  Beings these have chocolate pieces you will use Group E to determine the amounts.</a:t>
            </a:r>
          </a:p>
          <a:p>
            <a:pPr lvl="0"/>
            <a:endParaRPr lang="en-US" dirty="0" smtClean="0"/>
          </a:p>
          <a:p>
            <a:pPr lvl="0"/>
            <a:r>
              <a:rPr lang="en-US" b="1" dirty="0" smtClean="0"/>
              <a:t>(CLICK)</a:t>
            </a:r>
            <a:endParaRPr lang="en-US" dirty="0" smtClean="0"/>
          </a:p>
          <a:p>
            <a:pPr lvl="0"/>
            <a:r>
              <a:rPr lang="en-US" dirty="0" smtClean="0"/>
              <a:t>1-5 year olds plus adults need ½ serving grain/bread at snack or 31 grams; the serving size is 1 bar; take 1 x 31=31 then divide that by the weight of the bar of 24 grams equals 1.29, round up to two bars for each 1-5 year old plus adults. </a:t>
            </a:r>
          </a:p>
          <a:p>
            <a:pPr lvl="0"/>
            <a:endParaRPr lang="en-US" dirty="0" smtClean="0"/>
          </a:p>
          <a:p>
            <a:pPr lvl="0"/>
            <a:r>
              <a:rPr lang="en-US" dirty="0" smtClean="0"/>
              <a:t>For the 6-12 year olds we follow the same steps; they require 1 serving of grain/bread at 63 grams; 1x63=63/24=2.625 bars, round up to 3 bars for each 6-12 year old.</a:t>
            </a:r>
          </a:p>
          <a:p>
            <a:pPr lvl="0"/>
            <a:endParaRPr lang="en-US" dirty="0" smtClean="0"/>
          </a:p>
          <a:p>
            <a:pPr lvl="0"/>
            <a:r>
              <a:rPr lang="en-US" b="1" dirty="0" smtClean="0"/>
              <a:t>How many bars in total are needed for this PM snack? </a:t>
            </a:r>
          </a:p>
          <a:p>
            <a:pPr lvl="0"/>
            <a:r>
              <a:rPr lang="en-US" dirty="0" smtClean="0"/>
              <a:t>To figure out the total number you will need to know the projected numbers for each age group.</a:t>
            </a:r>
          </a:p>
          <a:p>
            <a:pPr lvl="0"/>
            <a:endParaRPr lang="en-US" dirty="0" smtClean="0"/>
          </a:p>
          <a:p>
            <a:pPr lvl="0"/>
            <a:r>
              <a:rPr lang="en-US" b="1" dirty="0" smtClean="0"/>
              <a:t>(CLICK)</a:t>
            </a:r>
            <a:endParaRPr lang="en-US" dirty="0" smtClean="0"/>
          </a:p>
          <a:p>
            <a:pPr lvl="0"/>
            <a:r>
              <a:rPr lang="en-US" dirty="0" smtClean="0"/>
              <a:t>1-5 plus adults: 50 x 2 bars = 100 bars</a:t>
            </a:r>
          </a:p>
          <a:p>
            <a:pPr lvl="0"/>
            <a:r>
              <a:rPr lang="en-US" dirty="0" smtClean="0"/>
              <a:t>6-12 year olds: 20 x 3=60</a:t>
            </a:r>
          </a:p>
          <a:p>
            <a:pPr lvl="0"/>
            <a:r>
              <a:rPr lang="en-US" dirty="0" smtClean="0"/>
              <a:t>100+60=160 bars in total are needed</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Indicating</a:t>
            </a:r>
            <a:r>
              <a:rPr lang="en-US" baseline="0" dirty="0" smtClean="0"/>
              <a:t> how many bars are to be served to each age group can be put in the comment section. </a:t>
            </a:r>
            <a:r>
              <a:rPr lang="en-US" b="1" dirty="0" smtClean="0"/>
              <a:t>(CLICK)</a:t>
            </a:r>
            <a:r>
              <a:rPr lang="en-US" baseline="0" dirty="0" smtClean="0"/>
              <a:t>  Another option is to indicate how many boxes were used &amp; how many bars in each box along with the serving size per the nutrition facts label.</a:t>
            </a:r>
          </a:p>
          <a:p>
            <a:endParaRPr lang="en-US" baseline="0" dirty="0" smtClean="0"/>
          </a:p>
          <a:p>
            <a:r>
              <a:rPr lang="en-US" baseline="0" dirty="0" smtClean="0"/>
              <a:t>As promised, I will have Kim start passing out the completed production record that you can use as a sample guide to assist in the completion of your production records.</a:t>
            </a:r>
          </a:p>
          <a:p>
            <a:endParaRPr lang="en-US" baseline="0" dirty="0" smtClean="0"/>
          </a:p>
          <a:p>
            <a:r>
              <a:rPr lang="en-US" baseline="0" dirty="0" smtClean="0"/>
              <a:t>The different scenarios covered are meant to assist you in planning for the meals you will be serving to the children.</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Thank you so</a:t>
            </a:r>
            <a:r>
              <a:rPr lang="en-US" baseline="0" dirty="0" smtClean="0"/>
              <a:t> much for attending the session on </a:t>
            </a:r>
            <a:r>
              <a:rPr lang="en-US" b="1" dirty="0" smtClean="0">
                <a:solidFill>
                  <a:schemeClr val="tx2"/>
                </a:solidFill>
                <a:effectLst>
                  <a:outerShdw blurRad="31750" dist="25400" dir="5400000" algn="tl" rotWithShape="0">
                    <a:srgbClr val="000000">
                      <a:alpha val="25000"/>
                    </a:srgbClr>
                  </a:outerShdw>
                </a:effectLst>
              </a:rPr>
              <a:t>Meal Preparation:  What To Do Before You Start Cooking.</a:t>
            </a:r>
            <a:r>
              <a:rPr lang="en-US" dirty="0" smtClean="0">
                <a:solidFill>
                  <a:schemeClr val="tx2"/>
                </a:solidFill>
                <a:effectLst>
                  <a:outerShdw blurRad="31750" dist="25400" dir="5400000" algn="tl" rotWithShape="0">
                    <a:srgbClr val="000000">
                      <a:alpha val="25000"/>
                    </a:srgbClr>
                  </a:outerShdw>
                </a:effectLst>
              </a:rPr>
              <a:t>  Please feel free to send any questions to the training e-mail that may have not been answered.  It is also located on your agenda as well.</a:t>
            </a:r>
            <a:endParaRPr lang="en-US" b="1" dirty="0" smtClean="0">
              <a:solidFill>
                <a:schemeClr val="tx2"/>
              </a:solidFill>
              <a:effectLst>
                <a:outerShdw blurRad="31750" dist="25400" dir="5400000" algn="tl" rotWithShape="0">
                  <a:srgbClr val="000000">
                    <a:alpha val="25000"/>
                  </a:srgbClr>
                </a:outerShdw>
              </a:effectLst>
            </a:endParaRP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D0A581-25A7-441E-BFD6-3AF37C638BD2}" type="slidenum">
              <a:rPr lang="en-US" smtClean="0"/>
              <a:pPr/>
              <a:t>46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u="sng" dirty="0" smtClean="0"/>
              <a:t>Column 3:</a:t>
            </a:r>
            <a:r>
              <a:rPr lang="en-US" b="1" dirty="0" smtClean="0"/>
              <a:t> Servings per Purchase Unit, EP (Edible Portion)</a:t>
            </a:r>
            <a:endParaRPr lang="en-US" dirty="0" smtClean="0"/>
          </a:p>
          <a:p>
            <a:pPr lvl="0"/>
            <a:r>
              <a:rPr lang="en-US" dirty="0" smtClean="0"/>
              <a:t>Indicates the number of servings of the given size.  Lets look at an example on the next slide.</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Fresh cranberries are listed as 1 pound in column 2. </a:t>
            </a:r>
          </a:p>
          <a:p>
            <a:r>
              <a:rPr lang="en-US" dirty="0" smtClean="0"/>
              <a:t>Column 3 indicates 15.6 servings per purchase unit if ¼ cup raw, chopped fruit (column 4) is served.  </a:t>
            </a:r>
          </a:p>
          <a:p>
            <a:r>
              <a:rPr lang="en-US" dirty="0" smtClean="0"/>
              <a:t>This tells us we can expect to obtain 15.6 - ¼ cup servings from 1 pound of good quality fresh cranberries.</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u="sng" dirty="0" smtClean="0"/>
              <a:t>Column 4:</a:t>
            </a:r>
            <a:r>
              <a:rPr lang="en-US" b="1" dirty="0" smtClean="0"/>
              <a:t> Serving Size per Meal Contribution</a:t>
            </a:r>
            <a:endParaRPr lang="en-US" dirty="0" smtClean="0"/>
          </a:p>
          <a:p>
            <a:pPr lvl="0"/>
            <a:r>
              <a:rPr lang="en-US" dirty="0" smtClean="0"/>
              <a:t>Describes the serving size by weight, measure, or number of pieces/slices.  </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for each 3.7 oz raw chicken drumsticks, Column 4 reads: 1 drumstick equates to about 1.8 oz cooked chicken with skin. </a:t>
            </a:r>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u="sng" dirty="0" smtClean="0"/>
              <a:t>Column 5:</a:t>
            </a:r>
            <a:r>
              <a:rPr lang="en-US" b="1" dirty="0" smtClean="0"/>
              <a:t> Purchase units for 100 servings</a:t>
            </a:r>
            <a:endParaRPr lang="en-US" dirty="0" smtClean="0"/>
          </a:p>
          <a:p>
            <a:pPr lvl="0"/>
            <a:r>
              <a:rPr lang="en-US" dirty="0" smtClean="0"/>
              <a:t>Indicates the number of purchase unites needed for 100 servings.</a:t>
            </a:r>
          </a:p>
          <a:p>
            <a:endParaRPr lang="en-US" dirty="0"/>
          </a:p>
        </p:txBody>
      </p:sp>
      <p:sp>
        <p:nvSpPr>
          <p:cNvPr id="4" name="Slide Number Placeholder 3"/>
          <p:cNvSpPr>
            <a:spLocks noGrp="1"/>
          </p:cNvSpPr>
          <p:nvPr>
            <p:ph type="sldNum" sz="quarter" idx="10"/>
          </p:nvPr>
        </p:nvSpPr>
        <p:spPr/>
        <p:txBody>
          <a:bodyPr/>
          <a:lstStyle/>
          <a:p>
            <a:fld id="{3FD0A581-25A7-441E-BFD6-3AF37C638BD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1C1CCE8-958D-4D2D-A436-57188A60472F}" type="datetimeFigureOut">
              <a:rPr lang="en-US" smtClean="0"/>
              <a:pPr/>
              <a:t>3/11/2015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8071EFE-FBB8-4645-B4E7-6B461692D524}"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C1CCE8-958D-4D2D-A436-57188A60472F}" type="datetimeFigureOut">
              <a:rPr lang="en-US" smtClean="0"/>
              <a:pPr/>
              <a:t>3/11/2015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8071EFE-FBB8-4645-B4E7-6B461692D524}"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C1CCE8-958D-4D2D-A436-57188A60472F}" type="datetimeFigureOut">
              <a:rPr lang="en-US" smtClean="0"/>
              <a:pPr/>
              <a:t>3/11/2015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8071EFE-FBB8-4645-B4E7-6B461692D524}"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C1CCE8-958D-4D2D-A436-57188A60472F}" type="datetimeFigureOut">
              <a:rPr lang="en-US" smtClean="0"/>
              <a:pPr/>
              <a:t>3/11/2015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8071EFE-FBB8-4645-B4E7-6B461692D524}"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1C1CCE8-958D-4D2D-A436-57188A60472F}" type="datetimeFigureOut">
              <a:rPr lang="en-US" smtClean="0"/>
              <a:pPr/>
              <a:t>3/11/2015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8071EFE-FBB8-4645-B4E7-6B461692D524}"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C1CCE8-958D-4D2D-A436-57188A60472F}" type="datetimeFigureOut">
              <a:rPr lang="en-US" smtClean="0"/>
              <a:pPr/>
              <a:t>3/11/2015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8071EFE-FBB8-4645-B4E7-6B461692D524}"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1C1CCE8-958D-4D2D-A436-57188A60472F}" type="datetimeFigureOut">
              <a:rPr lang="en-US" smtClean="0"/>
              <a:pPr/>
              <a:t>3/11/2015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8071EFE-FBB8-4645-B4E7-6B461692D524}"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1C1CCE8-958D-4D2D-A436-57188A60472F}" type="datetimeFigureOut">
              <a:rPr lang="en-US" smtClean="0"/>
              <a:pPr/>
              <a:t>3/11/2015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8071EFE-FBB8-4645-B4E7-6B461692D524}"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1C1CCE8-958D-4D2D-A436-57188A60472F}" type="datetimeFigureOut">
              <a:rPr lang="en-US" smtClean="0"/>
              <a:pPr/>
              <a:t>3/11/2015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8071EFE-FBB8-4645-B4E7-6B461692D524}"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1C1CCE8-958D-4D2D-A436-57188A60472F}" type="datetimeFigureOut">
              <a:rPr lang="en-US" smtClean="0"/>
              <a:pPr/>
              <a:t>3/11/2015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8071EFE-FBB8-4645-B4E7-6B461692D524}"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1C1CCE8-958D-4D2D-A436-57188A60472F}" type="datetimeFigureOut">
              <a:rPr lang="en-US" smtClean="0"/>
              <a:pPr/>
              <a:t>3/11/2015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8071EFE-FBB8-4645-B4E7-6B461692D524}"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C1CCE8-958D-4D2D-A436-57188A60472F}" type="datetimeFigureOut">
              <a:rPr lang="en-US" smtClean="0"/>
              <a:pPr/>
              <a:t>3/11/2015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8071EFE-FBB8-4645-B4E7-6B461692D5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fns.usda.gov/tn/foodbuying-guide-child-nutrition-program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fbg.nfsmi.org/"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fbg.nfsmi.org/"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fns.usda.gov/tn/crediting-handbook-child-and-adult-care-food-progra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eal_prep%20-%20prod%20recs%202014.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a:stretch>
            <a:fillRect/>
          </a:stretch>
        </p:blipFill>
        <p:spPr bwMode="auto">
          <a:xfrm>
            <a:off x="838200" y="1524000"/>
            <a:ext cx="3581400" cy="4190999"/>
          </a:xfrm>
          <a:prstGeom prst="rect">
            <a:avLst/>
          </a:prstGeom>
          <a:noFill/>
          <a:ln w="44450">
            <a:solidFill>
              <a:schemeClr val="tx2">
                <a:lumMod val="75000"/>
              </a:schemeClr>
            </a:solidFill>
            <a:miter lim="800000"/>
            <a:headEnd/>
            <a:tailEnd/>
          </a:ln>
        </p:spPr>
      </p:pic>
      <p:sp>
        <p:nvSpPr>
          <p:cNvPr id="2" name="Title 1"/>
          <p:cNvSpPr>
            <a:spLocks noGrp="1"/>
          </p:cNvSpPr>
          <p:nvPr>
            <p:ph type="title"/>
          </p:nvPr>
        </p:nvSpPr>
        <p:spPr/>
        <p:txBody>
          <a:bodyPr>
            <a:normAutofit fontScale="90000"/>
          </a:bodyPr>
          <a:lstStyle/>
          <a:p>
            <a:r>
              <a:rPr lang="en-US" b="1" dirty="0" smtClean="0">
                <a:solidFill>
                  <a:schemeClr val="tx2">
                    <a:lumMod val="75000"/>
                  </a:schemeClr>
                </a:solidFill>
              </a:rPr>
              <a:t>Food Buying Guide (FBG) for Child Nutrition Programs</a:t>
            </a:r>
            <a:endParaRPr lang="en-US" b="1" dirty="0">
              <a:solidFill>
                <a:schemeClr val="tx2">
                  <a:lumMod val="75000"/>
                </a:schemeClr>
              </a:solidFill>
            </a:endParaRPr>
          </a:p>
        </p:txBody>
      </p:sp>
      <p:sp>
        <p:nvSpPr>
          <p:cNvPr id="5" name="Rectangle 4"/>
          <p:cNvSpPr/>
          <p:nvPr/>
        </p:nvSpPr>
        <p:spPr>
          <a:xfrm>
            <a:off x="5181600" y="2058412"/>
            <a:ext cx="3429000" cy="3046988"/>
          </a:xfrm>
          <a:prstGeom prst="rect">
            <a:avLst/>
          </a:prstGeom>
        </p:spPr>
        <p:txBody>
          <a:bodyPr wrap="square">
            <a:spAutoFit/>
          </a:bodyPr>
          <a:lstStyle/>
          <a:p>
            <a:pPr algn="ctr"/>
            <a:r>
              <a:rPr lang="en-US" sz="3200" dirty="0" smtClean="0">
                <a:solidFill>
                  <a:srgbClr val="010000"/>
                </a:solidFill>
              </a:rPr>
              <a:t>United States </a:t>
            </a:r>
          </a:p>
          <a:p>
            <a:pPr algn="ctr"/>
            <a:r>
              <a:rPr lang="en-US" sz="3200" dirty="0" smtClean="0">
                <a:solidFill>
                  <a:srgbClr val="010000"/>
                </a:solidFill>
              </a:rPr>
              <a:t>Department of </a:t>
            </a:r>
          </a:p>
          <a:p>
            <a:pPr algn="ctr"/>
            <a:r>
              <a:rPr lang="en-US" sz="3200" dirty="0" smtClean="0">
                <a:solidFill>
                  <a:srgbClr val="010000"/>
                </a:solidFill>
              </a:rPr>
              <a:t>Agriculture (USDA)</a:t>
            </a:r>
          </a:p>
          <a:p>
            <a:pPr algn="ctr"/>
            <a:endParaRPr lang="en-US" sz="3200" dirty="0" smtClean="0">
              <a:solidFill>
                <a:srgbClr val="010000"/>
              </a:solidFill>
            </a:endParaRPr>
          </a:p>
          <a:p>
            <a:pPr algn="ctr"/>
            <a:r>
              <a:rPr lang="en-US" sz="3200" dirty="0" smtClean="0">
                <a:solidFill>
                  <a:srgbClr val="010000"/>
                </a:solidFill>
              </a:rPr>
              <a:t>Food and Nutrition Service (FNS)</a:t>
            </a:r>
            <a:endParaRPr lang="en-US" sz="3200" dirty="0">
              <a:solidFill>
                <a:srgbClr val="010000"/>
              </a:solidFill>
            </a:endParaRPr>
          </a:p>
        </p:txBody>
      </p:sp>
      <p:sp>
        <p:nvSpPr>
          <p:cNvPr id="6" name="Rectangle 3"/>
          <p:cNvSpPr txBox="1">
            <a:spLocks noChangeArrowheads="1"/>
          </p:cNvSpPr>
          <p:nvPr/>
        </p:nvSpPr>
        <p:spPr>
          <a:xfrm>
            <a:off x="1447800" y="6096000"/>
            <a:ext cx="9144000" cy="533400"/>
          </a:xfrm>
          <a:prstGeom prst="rect">
            <a:avLst/>
          </a:prstGeom>
        </p:spPr>
        <p:txBody>
          <a:bodyPr>
            <a:normAutofit/>
          </a:bodyPr>
          <a:lstStyle/>
          <a:p>
            <a:pPr marL="342900" lvl="0" indent="-342900" algn="ctr">
              <a:spcBef>
                <a:spcPct val="20000"/>
              </a:spcBef>
              <a:buClr>
                <a:schemeClr val="folHlink"/>
              </a:buClr>
              <a:buSzPct val="60000"/>
              <a:defRPr/>
            </a:pPr>
            <a:r>
              <a:rPr lang="en-US" sz="1600" u="sng" dirty="0" smtClean="0">
                <a:solidFill>
                  <a:srgbClr val="010000"/>
                </a:solidFill>
                <a:hlinkClick r:id="rId4"/>
              </a:rPr>
              <a:t>http://www.fns.usda.gov/tn/foodbuying-guide-child-nutrition-programs</a:t>
            </a:r>
            <a:endParaRPr kumimoji="0" lang="en-US" sz="1600" b="0" i="0" u="sng" strike="noStrike" kern="1200" cap="none" spc="0" normalizeH="0" baseline="0" noProof="0" dirty="0">
              <a:ln>
                <a:noFill/>
              </a:ln>
              <a:solidFill>
                <a:srgbClr val="0100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i="1" u="sng" dirty="0" smtClean="0">
                <a:solidFill>
                  <a:schemeClr val="tx1"/>
                </a:solidFill>
              </a:rPr>
              <a:t>Column 6:</a:t>
            </a:r>
            <a:r>
              <a:rPr lang="en-US" sz="4400" dirty="0" smtClean="0">
                <a:solidFill>
                  <a:schemeClr val="tx1"/>
                </a:solidFill>
              </a:rPr>
              <a:t> </a:t>
            </a:r>
            <a:br>
              <a:rPr lang="en-US" sz="4400" dirty="0" smtClean="0">
                <a:solidFill>
                  <a:schemeClr val="tx1"/>
                </a:solidFill>
              </a:rPr>
            </a:br>
            <a:r>
              <a:rPr lang="en-US" sz="4400" dirty="0" smtClean="0">
                <a:solidFill>
                  <a:schemeClr val="tx1"/>
                </a:solidFill>
              </a:rPr>
              <a:t>Additional information</a:t>
            </a:r>
            <a:br>
              <a:rPr lang="en-US" sz="4400" dirty="0" smtClean="0">
                <a:solidFill>
                  <a:schemeClr val="tx1"/>
                </a:solidFill>
              </a:rPr>
            </a:br>
            <a:endParaRPr lang="en-US" dirty="0"/>
          </a:p>
        </p:txBody>
      </p:sp>
      <p:pic>
        <p:nvPicPr>
          <p:cNvPr id="18434" name="Picture 2"/>
          <p:cNvPicPr>
            <a:picLocks noGrp="1" noChangeAspect="1" noChangeArrowheads="1"/>
          </p:cNvPicPr>
          <p:nvPr>
            <p:ph idx="1"/>
          </p:nvPr>
        </p:nvPicPr>
        <p:blipFill>
          <a:blip r:embed="rId3" cstate="print"/>
          <a:srcRect/>
          <a:stretch>
            <a:fillRect/>
          </a:stretch>
        </p:blipFill>
        <p:spPr bwMode="auto">
          <a:xfrm>
            <a:off x="533400" y="1295400"/>
            <a:ext cx="8096250" cy="3810000"/>
          </a:xfrm>
          <a:prstGeom prst="rect">
            <a:avLst/>
          </a:prstGeom>
          <a:noFill/>
          <a:ln w="9525">
            <a:noFill/>
            <a:miter lim="800000"/>
            <a:headEnd/>
            <a:tailEnd/>
          </a:ln>
        </p:spPr>
      </p:pic>
      <p:pic>
        <p:nvPicPr>
          <p:cNvPr id="4" name="Content Placeholder 3"/>
          <p:cNvPicPr>
            <a:picLocks/>
          </p:cNvPicPr>
          <p:nvPr/>
        </p:nvPicPr>
        <p:blipFill>
          <a:blip r:embed="rId4" cstate="print"/>
          <a:srcRect/>
          <a:stretch>
            <a:fillRect/>
          </a:stretch>
        </p:blipFill>
        <p:spPr bwMode="auto">
          <a:xfrm>
            <a:off x="6324600" y="4038600"/>
            <a:ext cx="2438400" cy="2438400"/>
          </a:xfrm>
          <a:prstGeom prst="rect">
            <a:avLst/>
          </a:prstGeom>
          <a:noFill/>
          <a:ln w="44450">
            <a:solidFill>
              <a:schemeClr val="tx2">
                <a:lumMod val="75000"/>
              </a:schemeClr>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fontScale="90000"/>
          </a:bodyPr>
          <a:lstStyle/>
          <a:p>
            <a:r>
              <a:rPr lang="en-US" sz="4400" i="1" u="sng" dirty="0" smtClean="0">
                <a:solidFill>
                  <a:schemeClr val="tx1"/>
                </a:solidFill>
              </a:rPr>
              <a:t>Column 6:</a:t>
            </a:r>
            <a:r>
              <a:rPr lang="en-US" sz="4400" dirty="0" smtClean="0">
                <a:solidFill>
                  <a:schemeClr val="tx1"/>
                </a:solidFill>
              </a:rPr>
              <a:t> Additional information</a:t>
            </a:r>
            <a:br>
              <a:rPr lang="en-US" sz="4400" dirty="0" smtClean="0">
                <a:solidFill>
                  <a:schemeClr val="tx1"/>
                </a:solidFill>
              </a:rPr>
            </a:br>
            <a:endParaRPr lang="en-US" dirty="0"/>
          </a:p>
        </p:txBody>
      </p:sp>
      <p:pic>
        <p:nvPicPr>
          <p:cNvPr id="5" name="Content Placeholder 4"/>
          <p:cNvPicPr>
            <a:picLocks noGrp="1"/>
          </p:cNvPicPr>
          <p:nvPr>
            <p:ph idx="1"/>
          </p:nvPr>
        </p:nvPicPr>
        <p:blipFill>
          <a:blip r:embed="rId3" cstate="print"/>
          <a:srcRect/>
          <a:stretch>
            <a:fillRect/>
          </a:stretch>
        </p:blipFill>
        <p:spPr bwMode="auto">
          <a:xfrm>
            <a:off x="609600" y="1143000"/>
            <a:ext cx="8077199" cy="4648200"/>
          </a:xfrm>
          <a:prstGeom prst="rect">
            <a:avLst/>
          </a:prstGeom>
          <a:noFill/>
          <a:ln w="9525">
            <a:noFill/>
            <a:miter lim="800000"/>
            <a:headEnd/>
            <a:tailEnd/>
          </a:ln>
        </p:spPr>
      </p:pic>
      <p:sp>
        <p:nvSpPr>
          <p:cNvPr id="6" name="Oval 5"/>
          <p:cNvSpPr/>
          <p:nvPr/>
        </p:nvSpPr>
        <p:spPr>
          <a:xfrm>
            <a:off x="6248400" y="4495800"/>
            <a:ext cx="2514600" cy="1295400"/>
          </a:xfrm>
          <a:prstGeom prst="ellipse">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937" t="16406" r="1562" b="13245"/>
          <a:stretch>
            <a:fillRect/>
          </a:stretch>
        </p:blipFill>
        <p:spPr bwMode="auto">
          <a:xfrm>
            <a:off x="1" y="762001"/>
            <a:ext cx="6019799" cy="295575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l="1250" t="17188" r="30905" b="8984"/>
          <a:stretch>
            <a:fillRect/>
          </a:stretch>
        </p:blipFill>
        <p:spPr bwMode="auto">
          <a:xfrm>
            <a:off x="4267200" y="2667000"/>
            <a:ext cx="4876800" cy="3980134"/>
          </a:xfrm>
          <a:prstGeom prst="rect">
            <a:avLst/>
          </a:prstGeom>
          <a:noFill/>
          <a:ln w="9525">
            <a:noFill/>
            <a:miter lim="800000"/>
            <a:headEnd/>
            <a:tailEnd/>
          </a:ln>
          <a:effectLst/>
        </p:spPr>
      </p:pic>
      <p:cxnSp>
        <p:nvCxnSpPr>
          <p:cNvPr id="17" name="Straight Arrow Connector 16"/>
          <p:cNvCxnSpPr/>
          <p:nvPr/>
        </p:nvCxnSpPr>
        <p:spPr>
          <a:xfrm flipV="1">
            <a:off x="4114800" y="3886200"/>
            <a:ext cx="1718510" cy="1066800"/>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343400" y="3429000"/>
            <a:ext cx="2667000" cy="4572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7620000" y="3505200"/>
            <a:ext cx="1524000" cy="16764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292516" y="2052935"/>
            <a:ext cx="2851484" cy="461665"/>
          </a:xfrm>
          <a:prstGeom prst="rect">
            <a:avLst/>
          </a:prstGeom>
          <a:noFill/>
        </p:spPr>
        <p:txBody>
          <a:bodyPr wrap="square" rtlCol="0">
            <a:spAutoFit/>
          </a:bodyPr>
          <a:lstStyle/>
          <a:p>
            <a:r>
              <a:rPr lang="en-US" dirty="0" smtClean="0">
                <a:hlinkClick r:id="rId5"/>
              </a:rPr>
              <a:t>http://fbg.nfsmi.org/</a:t>
            </a:r>
            <a:r>
              <a:rPr lang="en-US" dirty="0" smtClean="0"/>
              <a:t> </a:t>
            </a:r>
          </a:p>
        </p:txBody>
      </p:sp>
      <p:sp>
        <p:nvSpPr>
          <p:cNvPr id="9" name="TextBox 6"/>
          <p:cNvSpPr txBox="1">
            <a:spLocks noChangeArrowheads="1"/>
          </p:cNvSpPr>
          <p:nvPr/>
        </p:nvSpPr>
        <p:spPr bwMode="auto">
          <a:xfrm>
            <a:off x="156411" y="4459069"/>
            <a:ext cx="4439651" cy="800219"/>
          </a:xfrm>
          <a:prstGeom prst="rect">
            <a:avLst/>
          </a:prstGeom>
          <a:noFill/>
          <a:ln w="9525">
            <a:noFill/>
            <a:miter lim="800000"/>
            <a:headEnd/>
            <a:tailEnd/>
          </a:ln>
        </p:spPr>
        <p:txBody>
          <a:bodyPr wrap="square">
            <a:spAutoFit/>
          </a:bodyPr>
          <a:lstStyle/>
          <a:p>
            <a:pPr marL="0" lvl="2"/>
            <a:endParaRPr lang="en-US" sz="1800" dirty="0">
              <a:latin typeface="Constantia" pitchFamily="18" charset="0"/>
            </a:endParaRPr>
          </a:p>
          <a:p>
            <a:pPr marL="0" lvl="2">
              <a:buFont typeface="Wingdings" pitchFamily="2" charset="2"/>
              <a:buChar char="ü"/>
            </a:pPr>
            <a:r>
              <a:rPr lang="en-US" sz="2800" dirty="0">
                <a:latin typeface="Constantia" pitchFamily="18" charset="0"/>
              </a:rPr>
              <a:t>Self tutorial on website</a:t>
            </a:r>
          </a:p>
        </p:txBody>
      </p:sp>
      <p:sp>
        <p:nvSpPr>
          <p:cNvPr id="13" name="Slide Number Placeholder 12"/>
          <p:cNvSpPr>
            <a:spLocks noGrp="1"/>
          </p:cNvSpPr>
          <p:nvPr>
            <p:ph type="sldNum" sz="quarter" idx="12"/>
          </p:nvPr>
        </p:nvSpPr>
        <p:spPr/>
        <p:txBody>
          <a:bodyPr/>
          <a:lstStyle/>
          <a:p>
            <a:fld id="{55B4FB06-A13A-42AA-9BAD-780CEC3F9DA0}" type="slidenum">
              <a:rPr lang="en-US" smtClean="0"/>
              <a:pPr/>
              <a:t>12</a:t>
            </a:fld>
            <a:endParaRPr lang="en-US" dirty="0"/>
          </a:p>
        </p:txBody>
      </p:sp>
      <p:sp>
        <p:nvSpPr>
          <p:cNvPr id="11" name="Rectangle 10"/>
          <p:cNvSpPr/>
          <p:nvPr/>
        </p:nvSpPr>
        <p:spPr>
          <a:xfrm>
            <a:off x="0" y="0"/>
            <a:ext cx="9144000" cy="830997"/>
          </a:xfrm>
          <a:prstGeom prst="rect">
            <a:avLst/>
          </a:prstGeom>
        </p:spPr>
        <p:txBody>
          <a:bodyPr wrap="square">
            <a:spAutoFit/>
          </a:bodyPr>
          <a:lstStyle/>
          <a:p>
            <a:r>
              <a:rPr lang="en-US" sz="4800" b="1" dirty="0" smtClean="0">
                <a:solidFill>
                  <a:schemeClr val="tx2">
                    <a:lumMod val="75000"/>
                  </a:schemeClr>
                </a:solidFill>
              </a:rPr>
              <a:t>Food Buying Guide Calculator</a:t>
            </a:r>
            <a:endParaRPr lang="en-US" sz="4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3" cstate="print"/>
          <a:srcRect l="14641" t="21875" r="16837" b="35417"/>
          <a:stretch>
            <a:fillRect/>
          </a:stretch>
        </p:blipFill>
        <p:spPr bwMode="auto">
          <a:xfrm>
            <a:off x="228600" y="0"/>
            <a:ext cx="8915400" cy="3124200"/>
          </a:xfrm>
          <a:prstGeom prst="rect">
            <a:avLst/>
          </a:prstGeom>
          <a:noFill/>
          <a:ln w="9525">
            <a:noFill/>
            <a:miter lim="800000"/>
            <a:headEnd/>
            <a:tailEnd/>
          </a:ln>
        </p:spPr>
      </p:pic>
      <p:pic>
        <p:nvPicPr>
          <p:cNvPr id="165891" name="Picture 3"/>
          <p:cNvPicPr>
            <a:picLocks noChangeAspect="1" noChangeArrowheads="1"/>
          </p:cNvPicPr>
          <p:nvPr/>
        </p:nvPicPr>
        <p:blipFill>
          <a:blip r:embed="rId4" cstate="print"/>
          <a:srcRect l="14861" t="34375" r="34187" b="15625"/>
          <a:stretch>
            <a:fillRect/>
          </a:stretch>
        </p:blipFill>
        <p:spPr bwMode="auto">
          <a:xfrm>
            <a:off x="2514600" y="3200400"/>
            <a:ext cx="6629400" cy="3657600"/>
          </a:xfrm>
          <a:prstGeom prst="rect">
            <a:avLst/>
          </a:prstGeom>
          <a:noFill/>
          <a:ln w="9525">
            <a:noFill/>
            <a:miter lim="800000"/>
            <a:headEnd/>
            <a:tailEnd/>
          </a:ln>
        </p:spPr>
      </p:pic>
      <p:cxnSp>
        <p:nvCxnSpPr>
          <p:cNvPr id="5" name="Straight Arrow Connector 4"/>
          <p:cNvCxnSpPr/>
          <p:nvPr/>
        </p:nvCxnSpPr>
        <p:spPr>
          <a:xfrm flipH="1">
            <a:off x="3048000" y="1295400"/>
            <a:ext cx="39624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52600" y="3886200"/>
            <a:ext cx="7620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752600" y="1981200"/>
            <a:ext cx="55626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667000" y="224135"/>
            <a:ext cx="4495800" cy="461665"/>
          </a:xfrm>
          <a:prstGeom prst="rect">
            <a:avLst/>
          </a:prstGeom>
        </p:spPr>
        <p:txBody>
          <a:bodyPr wrap="square">
            <a:spAutoFit/>
          </a:bodyPr>
          <a:lstStyle/>
          <a:p>
            <a:r>
              <a:rPr lang="en-US" sz="2400" b="1" dirty="0" smtClean="0">
                <a:solidFill>
                  <a:schemeClr val="tx2">
                    <a:lumMod val="75000"/>
                  </a:schemeClr>
                </a:solidFill>
              </a:rPr>
              <a:t>Food Buying Guide Calculator</a:t>
            </a:r>
            <a:endParaRPr lang="en-US" sz="2400" dirty="0"/>
          </a:p>
        </p:txBody>
      </p:sp>
      <p:sp>
        <p:nvSpPr>
          <p:cNvPr id="17" name="Rectangle 16"/>
          <p:cNvSpPr/>
          <p:nvPr/>
        </p:nvSpPr>
        <p:spPr>
          <a:xfrm>
            <a:off x="6553200" y="762000"/>
            <a:ext cx="1219200"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Rectangle 17"/>
          <p:cNvSpPr/>
          <p:nvPr/>
        </p:nvSpPr>
        <p:spPr>
          <a:xfrm>
            <a:off x="7010400" y="1600200"/>
            <a:ext cx="1219200" cy="923330"/>
          </a:xfrm>
          <a:prstGeom prst="rect">
            <a:avLst/>
          </a:prstGeom>
          <a:noFill/>
        </p:spPr>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 name="Rectangle 18"/>
          <p:cNvSpPr/>
          <p:nvPr/>
        </p:nvSpPr>
        <p:spPr>
          <a:xfrm>
            <a:off x="990600" y="3048000"/>
            <a:ext cx="1219200" cy="923330"/>
          </a:xfrm>
          <a:prstGeom prst="rect">
            <a:avLst/>
          </a:prstGeom>
          <a:noFill/>
        </p:spPr>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ctangle 10"/>
          <p:cNvSpPr/>
          <p:nvPr/>
        </p:nvSpPr>
        <p:spPr>
          <a:xfrm>
            <a:off x="0" y="5269468"/>
            <a:ext cx="2209800" cy="369332"/>
          </a:xfrm>
          <a:prstGeom prst="rect">
            <a:avLst/>
          </a:prstGeom>
        </p:spPr>
        <p:txBody>
          <a:bodyPr wrap="square">
            <a:spAutoFit/>
          </a:bodyPr>
          <a:lstStyle/>
          <a:p>
            <a:r>
              <a:rPr lang="en-US" dirty="0" smtClean="0">
                <a:hlinkClick r:id="rId5"/>
              </a:rPr>
              <a:t>http://fbg.nfsmi.org/</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ppt_x</p:attrName>
                                        </p:attrNameLst>
                                      </p:cBhvr>
                                      <p:tavLst>
                                        <p:tav tm="0">
                                          <p:val>
                                            <p:strVal val="#ppt_x-.2"/>
                                          </p:val>
                                        </p:tav>
                                        <p:tav tm="100000">
                                          <p:val>
                                            <p:strVal val="#ppt_x"/>
                                          </p:val>
                                        </p:tav>
                                      </p:tavLst>
                                    </p:anim>
                                    <p:anim calcmode="lin" valueType="num">
                                      <p:cBhvr>
                                        <p:cTn id="1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ppt_x</p:attrName>
                                        </p:attrNameLst>
                                      </p:cBhvr>
                                      <p:tavLst>
                                        <p:tav tm="0">
                                          <p:val>
                                            <p:strVal val="#ppt_x-.2"/>
                                          </p:val>
                                        </p:tav>
                                        <p:tav tm="100000">
                                          <p:val>
                                            <p:strVal val="#ppt_x"/>
                                          </p:val>
                                        </p:tav>
                                      </p:tavLst>
                                    </p:anim>
                                    <p:anim calcmode="lin" valueType="num">
                                      <p:cBhvr>
                                        <p:cTn id="2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l="14056" t="46875" r="16252" b="16667"/>
          <a:stretch>
            <a:fillRect/>
          </a:stretch>
        </p:blipFill>
        <p:spPr bwMode="auto">
          <a:xfrm>
            <a:off x="0" y="685800"/>
            <a:ext cx="9067800" cy="2667000"/>
          </a:xfrm>
          <a:prstGeom prst="rect">
            <a:avLst/>
          </a:prstGeom>
          <a:noFill/>
          <a:ln w="9525">
            <a:noFill/>
            <a:miter lim="800000"/>
            <a:headEnd/>
            <a:tailEnd/>
          </a:ln>
        </p:spPr>
      </p:pic>
      <p:pic>
        <p:nvPicPr>
          <p:cNvPr id="164866" name="Picture 2"/>
          <p:cNvPicPr>
            <a:picLocks noChangeAspect="1" noChangeArrowheads="1"/>
          </p:cNvPicPr>
          <p:nvPr/>
        </p:nvPicPr>
        <p:blipFill>
          <a:blip r:embed="rId4" cstate="print"/>
          <a:srcRect l="14641" t="27083" r="15666" b="22917"/>
          <a:stretch>
            <a:fillRect/>
          </a:stretch>
        </p:blipFill>
        <p:spPr bwMode="auto">
          <a:xfrm>
            <a:off x="0" y="3200400"/>
            <a:ext cx="9067800" cy="3657600"/>
          </a:xfrm>
          <a:prstGeom prst="rect">
            <a:avLst/>
          </a:prstGeom>
          <a:noFill/>
          <a:ln w="9525">
            <a:noFill/>
            <a:miter lim="800000"/>
            <a:headEnd/>
            <a:tailEnd/>
          </a:ln>
        </p:spPr>
      </p:pic>
      <p:cxnSp>
        <p:nvCxnSpPr>
          <p:cNvPr id="5" name="Straight Arrow Connector 4"/>
          <p:cNvCxnSpPr>
            <a:stCxn id="20" idx="1"/>
          </p:cNvCxnSpPr>
          <p:nvPr/>
        </p:nvCxnSpPr>
        <p:spPr>
          <a:xfrm flipH="1" flipV="1">
            <a:off x="1981200" y="2133600"/>
            <a:ext cx="4343400" cy="114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2" idx="1"/>
          </p:cNvCxnSpPr>
          <p:nvPr/>
        </p:nvCxnSpPr>
        <p:spPr>
          <a:xfrm flipH="1" flipV="1">
            <a:off x="1143000" y="2743200"/>
            <a:ext cx="5181600" cy="114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1"/>
          </p:cNvCxnSpPr>
          <p:nvPr/>
        </p:nvCxnSpPr>
        <p:spPr>
          <a:xfrm flipH="1" flipV="1">
            <a:off x="990600" y="3048000"/>
            <a:ext cx="5334000" cy="419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638800" y="6248400"/>
            <a:ext cx="2514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6324600" y="2057400"/>
            <a:ext cx="1752600" cy="381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Step 1</a:t>
            </a:r>
            <a:endParaRPr lang="en-US" dirty="0"/>
          </a:p>
        </p:txBody>
      </p:sp>
      <p:sp>
        <p:nvSpPr>
          <p:cNvPr id="22" name="TextBox 21"/>
          <p:cNvSpPr txBox="1"/>
          <p:nvPr/>
        </p:nvSpPr>
        <p:spPr>
          <a:xfrm>
            <a:off x="6324600" y="2667000"/>
            <a:ext cx="1752600" cy="381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Step 2</a:t>
            </a:r>
            <a:endParaRPr lang="en-US" dirty="0"/>
          </a:p>
        </p:txBody>
      </p:sp>
      <p:sp>
        <p:nvSpPr>
          <p:cNvPr id="27" name="TextBox 26"/>
          <p:cNvSpPr txBox="1"/>
          <p:nvPr/>
        </p:nvSpPr>
        <p:spPr>
          <a:xfrm>
            <a:off x="6324600" y="3276600"/>
            <a:ext cx="1752600" cy="381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Step 3</a:t>
            </a:r>
            <a:endParaRPr lang="en-US" dirty="0"/>
          </a:p>
        </p:txBody>
      </p:sp>
      <p:sp>
        <p:nvSpPr>
          <p:cNvPr id="29" name="TextBox 28"/>
          <p:cNvSpPr txBox="1"/>
          <p:nvPr/>
        </p:nvSpPr>
        <p:spPr>
          <a:xfrm>
            <a:off x="5562600" y="5562600"/>
            <a:ext cx="2286000" cy="38100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Step 4</a:t>
            </a:r>
            <a:endParaRPr lang="en-US" dirty="0"/>
          </a:p>
        </p:txBody>
      </p:sp>
      <p:sp>
        <p:nvSpPr>
          <p:cNvPr id="30" name="TextBox 29"/>
          <p:cNvSpPr txBox="1"/>
          <p:nvPr/>
        </p:nvSpPr>
        <p:spPr>
          <a:xfrm>
            <a:off x="1447800" y="3810000"/>
            <a:ext cx="2286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Step 5</a:t>
            </a:r>
            <a:endParaRPr lang="en-US" dirty="0"/>
          </a:p>
        </p:txBody>
      </p:sp>
      <p:cxnSp>
        <p:nvCxnSpPr>
          <p:cNvPr id="31" name="Straight Arrow Connector 30"/>
          <p:cNvCxnSpPr/>
          <p:nvPr/>
        </p:nvCxnSpPr>
        <p:spPr>
          <a:xfrm flipH="1" flipV="1">
            <a:off x="1066800" y="3733800"/>
            <a:ext cx="304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endParaRPr lang="en-US" dirty="0"/>
          </a:p>
        </p:txBody>
      </p:sp>
      <p:sp>
        <p:nvSpPr>
          <p:cNvPr id="23" name="Rectangle 22"/>
          <p:cNvSpPr/>
          <p:nvPr/>
        </p:nvSpPr>
        <p:spPr>
          <a:xfrm>
            <a:off x="0" y="1"/>
            <a:ext cx="9144000" cy="646331"/>
          </a:xfrm>
          <a:prstGeom prst="rect">
            <a:avLst/>
          </a:prstGeom>
        </p:spPr>
        <p:txBody>
          <a:bodyPr wrap="square">
            <a:spAutoFit/>
          </a:bodyPr>
          <a:lstStyle/>
          <a:p>
            <a:pPr algn="ctr"/>
            <a:r>
              <a:rPr lang="en-US" sz="3600" b="1" dirty="0" smtClean="0">
                <a:solidFill>
                  <a:schemeClr val="tx2">
                    <a:lumMod val="75000"/>
                  </a:schemeClr>
                </a:solidFill>
              </a:rPr>
              <a:t>Food Buying Guide Calculator: Ground Beef</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amond(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amond(in)">
                                      <p:cBhvr>
                                        <p:cTn id="17" dur="2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amond(in)">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amond(in)">
                                      <p:cBhvr>
                                        <p:cTn id="2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7"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solidFill>
                  <a:schemeClr val="accent1">
                    <a:lumMod val="75000"/>
                  </a:schemeClr>
                </a:solidFill>
                <a:latin typeface="Calibri" pitchFamily="34" charset="0"/>
              </a:rPr>
              <a:t>Food Buying Guide </a:t>
            </a:r>
            <a:r>
              <a:rPr lang="en-US" dirty="0" smtClean="0"/>
              <a:t/>
            </a:r>
            <a:br>
              <a:rPr lang="en-US" dirty="0" smtClean="0"/>
            </a:br>
            <a:r>
              <a:rPr lang="en-US" i="1" dirty="0" smtClean="0"/>
              <a:t>Section 5:  Other Foods</a:t>
            </a:r>
            <a:endParaRPr lang="en-US" i="1" dirty="0"/>
          </a:p>
        </p:txBody>
      </p:sp>
      <p:sp>
        <p:nvSpPr>
          <p:cNvPr id="6" name="Text Placeholder 5"/>
          <p:cNvSpPr>
            <a:spLocks noGrp="1"/>
          </p:cNvSpPr>
          <p:nvPr>
            <p:ph type="body" idx="1"/>
          </p:nvPr>
        </p:nvSpPr>
        <p:spPr>
          <a:xfrm>
            <a:off x="533400" y="1524000"/>
            <a:ext cx="7323221" cy="838200"/>
          </a:xfrm>
        </p:spPr>
        <p:txBody>
          <a:bodyPr>
            <a:normAutofit/>
          </a:bodyPr>
          <a:lstStyle/>
          <a:p>
            <a:r>
              <a:rPr lang="en-US" dirty="0" smtClean="0"/>
              <a:t>Foods in this section do not meet the requirement for any component</a:t>
            </a:r>
            <a:endParaRPr lang="en-US" dirty="0"/>
          </a:p>
        </p:txBody>
      </p:sp>
      <p:sp>
        <p:nvSpPr>
          <p:cNvPr id="3" name="Content Placeholder 2"/>
          <p:cNvSpPr>
            <a:spLocks noGrp="1"/>
          </p:cNvSpPr>
          <p:nvPr>
            <p:ph sz="quarter" idx="2"/>
          </p:nvPr>
        </p:nvSpPr>
        <p:spPr>
          <a:xfrm>
            <a:off x="457200" y="2438400"/>
            <a:ext cx="4040188" cy="3951288"/>
          </a:xfrm>
        </p:spPr>
        <p:txBody>
          <a:bodyPr>
            <a:normAutofit/>
          </a:bodyPr>
          <a:lstStyle/>
          <a:p>
            <a:r>
              <a:rPr lang="en-US" dirty="0" smtClean="0"/>
              <a:t>Ketchup</a:t>
            </a:r>
          </a:p>
          <a:p>
            <a:r>
              <a:rPr lang="en-US" dirty="0" smtClean="0"/>
              <a:t>Mustard</a:t>
            </a:r>
          </a:p>
          <a:p>
            <a:r>
              <a:rPr lang="en-US" dirty="0" smtClean="0"/>
              <a:t>Chili sauce</a:t>
            </a:r>
          </a:p>
          <a:p>
            <a:r>
              <a:rPr lang="en-US" dirty="0" smtClean="0"/>
              <a:t>Salad dressing</a:t>
            </a:r>
          </a:p>
          <a:p>
            <a:r>
              <a:rPr lang="en-US" dirty="0" smtClean="0"/>
              <a:t>Syrup</a:t>
            </a:r>
          </a:p>
          <a:p>
            <a:r>
              <a:rPr lang="en-US" dirty="0" smtClean="0"/>
              <a:t>Cream cheese</a:t>
            </a:r>
          </a:p>
          <a:p>
            <a:r>
              <a:rPr lang="en-US" dirty="0" smtClean="0"/>
              <a:t>Egg product (frozen egg whites/yolks)</a:t>
            </a:r>
          </a:p>
        </p:txBody>
      </p:sp>
      <p:sp>
        <p:nvSpPr>
          <p:cNvPr id="8" name="Content Placeholder 7"/>
          <p:cNvSpPr>
            <a:spLocks noGrp="1"/>
          </p:cNvSpPr>
          <p:nvPr>
            <p:ph sz="quarter" idx="4"/>
          </p:nvPr>
        </p:nvSpPr>
        <p:spPr>
          <a:xfrm>
            <a:off x="4094748" y="2438400"/>
            <a:ext cx="4041775" cy="3951288"/>
          </a:xfrm>
        </p:spPr>
        <p:txBody>
          <a:bodyPr/>
          <a:lstStyle/>
          <a:p>
            <a:r>
              <a:rPr lang="en-US" dirty="0" smtClean="0"/>
              <a:t>Bacon</a:t>
            </a:r>
          </a:p>
          <a:p>
            <a:r>
              <a:rPr lang="en-US" dirty="0" smtClean="0"/>
              <a:t>Coconut</a:t>
            </a:r>
          </a:p>
          <a:p>
            <a:r>
              <a:rPr lang="en-US" dirty="0" smtClean="0"/>
              <a:t>Jams, jellies, preserves</a:t>
            </a:r>
          </a:p>
          <a:p>
            <a:r>
              <a:rPr lang="en-US" dirty="0" smtClean="0"/>
              <a:t>Pickle relish</a:t>
            </a:r>
          </a:p>
          <a:p>
            <a:r>
              <a:rPr lang="en-US" dirty="0" smtClean="0"/>
              <a:t>Popcorn</a:t>
            </a:r>
          </a:p>
          <a:p>
            <a:r>
              <a:rPr lang="en-US" dirty="0" smtClean="0"/>
              <a:t>Potato chips or potato sticks</a:t>
            </a:r>
          </a:p>
          <a:p>
            <a:r>
              <a:rPr lang="en-US" dirty="0" smtClean="0"/>
              <a:t>Pudding</a:t>
            </a:r>
          </a:p>
          <a:p>
            <a:r>
              <a:rPr lang="en-US" dirty="0" smtClean="0"/>
              <a:t>Dried or evaporated milk</a:t>
            </a:r>
          </a:p>
          <a:p>
            <a:pPr>
              <a:buNone/>
            </a:pPr>
            <a:endParaRPr lang="en-US" dirty="0"/>
          </a:p>
        </p:txBody>
      </p:sp>
      <p:sp>
        <p:nvSpPr>
          <p:cNvPr id="7" name="Slide Number Placeholder 6"/>
          <p:cNvSpPr>
            <a:spLocks noGrp="1"/>
          </p:cNvSpPr>
          <p:nvPr>
            <p:ph type="sldNum" sz="quarter" idx="12"/>
          </p:nvPr>
        </p:nvSpPr>
        <p:spPr/>
        <p:txBody>
          <a:bodyPr/>
          <a:lstStyle/>
          <a:p>
            <a:fld id="{82BE3DBC-D74C-49F6-87C5-7BDE8180523E}" type="slidenum">
              <a:rPr lang="en-US" smtClean="0"/>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1"/>
          <p:cNvSpPr>
            <a:spLocks noChangeArrowheads="1"/>
          </p:cNvSpPr>
          <p:nvPr/>
        </p:nvSpPr>
        <p:spPr bwMode="auto">
          <a:xfrm>
            <a:off x="685800" y="228600"/>
            <a:ext cx="792479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sng" strike="noStrike" cap="none" normalizeH="0" baseline="0" dirty="0" smtClean="0">
                <a:ln>
                  <a:noFill/>
                </a:ln>
                <a:solidFill>
                  <a:schemeClr val="tx2">
                    <a:lumMod val="75000"/>
                  </a:schemeClr>
                </a:solidFill>
                <a:effectLst/>
                <a:latin typeface="Calibri" pitchFamily="34" charset="0"/>
                <a:ea typeface="Times New Roman" pitchFamily="18" charset="0"/>
                <a:cs typeface="Arial" pitchFamily="34" charset="0"/>
              </a:rPr>
              <a:t>Crediting Handbook for the CACFP</a:t>
            </a:r>
            <a:endParaRPr kumimoji="0" lang="en-US" sz="4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endParaRPr>
          </a:p>
        </p:txBody>
      </p:sp>
      <p:sp>
        <p:nvSpPr>
          <p:cNvPr id="3" name="TextBox 2"/>
          <p:cNvSpPr txBox="1"/>
          <p:nvPr/>
        </p:nvSpPr>
        <p:spPr>
          <a:xfrm>
            <a:off x="1752600" y="5968425"/>
            <a:ext cx="7620000" cy="338554"/>
          </a:xfrm>
          <a:prstGeom prst="rect">
            <a:avLst/>
          </a:prstGeom>
          <a:noFill/>
        </p:spPr>
        <p:txBody>
          <a:bodyPr wrap="square" rtlCol="0">
            <a:spAutoFit/>
          </a:bodyPr>
          <a:lstStyle/>
          <a:p>
            <a:pPr lvl="0" algn="ctr" eaLnBrk="0" fontAlgn="base" hangingPunct="0">
              <a:spcBef>
                <a:spcPct val="0"/>
              </a:spcBef>
              <a:spcAft>
                <a:spcPct val="0"/>
              </a:spcAft>
            </a:pPr>
            <a:r>
              <a:rPr lang="en-US" sz="1600" dirty="0" smtClean="0">
                <a:latin typeface="Calibri" pitchFamily="34" charset="0"/>
                <a:ea typeface="Times New Roman" pitchFamily="18" charset="0"/>
                <a:cs typeface="Arial" pitchFamily="34" charset="0"/>
                <a:hlinkClick r:id="rId3"/>
              </a:rPr>
              <a:t>http://www.fns.usda.gov/tn/crediting-handbook-child-and-adult-care-food-program</a:t>
            </a:r>
            <a:endParaRPr lang="en-US" sz="1600" dirty="0" smtClean="0">
              <a:latin typeface="Arial" pitchFamily="34" charset="0"/>
              <a:cs typeface="Arial" pitchFamily="34" charset="0"/>
            </a:endParaRPr>
          </a:p>
        </p:txBody>
      </p:sp>
      <p:pic>
        <p:nvPicPr>
          <p:cNvPr id="251908" name="Picture 4"/>
          <p:cNvPicPr>
            <a:picLocks noChangeAspect="1" noChangeArrowheads="1"/>
          </p:cNvPicPr>
          <p:nvPr/>
        </p:nvPicPr>
        <p:blipFill>
          <a:blip r:embed="rId4" cstate="print"/>
          <a:srcRect/>
          <a:stretch>
            <a:fillRect/>
          </a:stretch>
        </p:blipFill>
        <p:spPr bwMode="auto">
          <a:xfrm>
            <a:off x="1524000" y="1143000"/>
            <a:ext cx="3298229" cy="4267200"/>
          </a:xfrm>
          <a:prstGeom prst="rect">
            <a:avLst/>
          </a:prstGeom>
          <a:noFill/>
          <a:ln w="9525">
            <a:noFill/>
            <a:miter lim="800000"/>
            <a:headEnd/>
            <a:tailEnd/>
          </a:ln>
        </p:spPr>
      </p:pic>
      <p:sp>
        <p:nvSpPr>
          <p:cNvPr id="251909" name="Rectangle 5"/>
          <p:cNvSpPr>
            <a:spLocks noChangeArrowheads="1"/>
          </p:cNvSpPr>
          <p:nvPr/>
        </p:nvSpPr>
        <p:spPr bwMode="auto">
          <a:xfrm>
            <a:off x="1371600" y="1066800"/>
            <a:ext cx="3581400" cy="4495800"/>
          </a:xfrm>
          <a:prstGeom prst="rect">
            <a:avLst/>
          </a:prstGeom>
          <a:solidFill>
            <a:srgbClr val="FFFFFF">
              <a:alpha val="0"/>
            </a:srgbClr>
          </a:solidFill>
          <a:ln w="101600">
            <a:solidFill>
              <a:srgbClr val="FFCC00"/>
            </a:solidFill>
            <a:prstDash val="sysDot"/>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6" name="Picture 8" descr="http://www.fns.usda.gov/sites/default/files/images/TNlogo2d.jpg"/>
          <p:cNvPicPr>
            <a:picLocks noChangeAspect="1" noChangeArrowheads="1"/>
          </p:cNvPicPr>
          <p:nvPr/>
        </p:nvPicPr>
        <p:blipFill>
          <a:blip r:embed="rId5" cstate="print"/>
          <a:srcRect/>
          <a:stretch>
            <a:fillRect/>
          </a:stretch>
        </p:blipFill>
        <p:spPr bwMode="auto">
          <a:xfrm>
            <a:off x="6019800" y="1676400"/>
            <a:ext cx="2209800" cy="22098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09800"/>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Production Record Exercise: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effectLst>
                  <a:outerShdw blurRad="31750" dist="25400" dir="5400000" algn="tl" rotWithShape="0">
                    <a:srgbClr val="000000">
                      <a:alpha val="25000"/>
                    </a:srgbClr>
                  </a:outerShdw>
                </a:effectLst>
                <a:latin typeface="+mj-lt"/>
                <a:ea typeface="+mj-ea"/>
                <a:cs typeface="+mj-cs"/>
              </a:rPr>
              <a:t>Determining Amounts Prepared</a:t>
            </a:r>
            <a:endParaRPr kumimoji="0" lang="en-US" sz="4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77962"/>
          </a:xfrm>
        </p:spPr>
        <p:txBody>
          <a:bodyPr>
            <a:normAutofit fontScale="90000"/>
          </a:bodyPr>
          <a:lstStyle/>
          <a:p>
            <a:pPr marL="342900" lvl="0" indent="-342900" fontAlgn="base">
              <a:spcBef>
                <a:spcPct val="20000"/>
              </a:spcBef>
              <a:spcAft>
                <a:spcPct val="0"/>
              </a:spcAft>
            </a:pPr>
            <a:r>
              <a:rPr lang="en-US" sz="2800" kern="0" dirty="0" smtClean="0">
                <a:solidFill>
                  <a:srgbClr val="000000"/>
                </a:solidFill>
                <a:latin typeface="Arial"/>
                <a:ea typeface="+mn-ea"/>
                <a:cs typeface="+mn-cs"/>
              </a:rPr>
              <a:t/>
            </a:r>
            <a:br>
              <a:rPr lang="en-US" sz="2800" kern="0" dirty="0" smtClean="0">
                <a:solidFill>
                  <a:srgbClr val="000000"/>
                </a:solidFill>
                <a:latin typeface="Arial"/>
                <a:ea typeface="+mn-ea"/>
                <a:cs typeface="+mn-cs"/>
              </a:rPr>
            </a:br>
            <a:r>
              <a:rPr lang="en-US" sz="2800" kern="0" dirty="0" smtClean="0">
                <a:solidFill>
                  <a:srgbClr val="000000"/>
                </a:solidFill>
                <a:latin typeface="Arial"/>
                <a:ea typeface="+mn-ea"/>
                <a:cs typeface="+mn-cs"/>
              </a:rPr>
              <a:t/>
            </a:r>
            <a:br>
              <a:rPr lang="en-US" sz="2800" kern="0" dirty="0" smtClean="0">
                <a:solidFill>
                  <a:srgbClr val="000000"/>
                </a:solidFill>
                <a:latin typeface="Arial"/>
                <a:ea typeface="+mn-ea"/>
                <a:cs typeface="+mn-cs"/>
              </a:rPr>
            </a:br>
            <a:r>
              <a:rPr lang="en-US" sz="3600" kern="0" dirty="0" smtClean="0">
                <a:solidFill>
                  <a:srgbClr val="000000"/>
                </a:solidFill>
                <a:latin typeface="Arial"/>
                <a:ea typeface="+mn-ea"/>
                <a:cs typeface="+mn-cs"/>
              </a:rPr>
              <a:t>M/MA</a:t>
            </a:r>
            <a:r>
              <a:rPr lang="en-US" sz="2800" kern="0" dirty="0" smtClean="0">
                <a:solidFill>
                  <a:srgbClr val="000000"/>
                </a:solidFill>
                <a:latin typeface="Arial"/>
                <a:ea typeface="+mn-ea"/>
                <a:cs typeface="+mn-cs"/>
              </a:rPr>
              <a:t/>
            </a:r>
            <a:br>
              <a:rPr lang="en-US" sz="2800" kern="0" dirty="0" smtClean="0">
                <a:solidFill>
                  <a:srgbClr val="000000"/>
                </a:solidFill>
                <a:latin typeface="Arial"/>
                <a:ea typeface="+mn-ea"/>
                <a:cs typeface="+mn-cs"/>
              </a:rPr>
            </a:br>
            <a:r>
              <a:rPr lang="en-US" sz="2800" kern="0" dirty="0" smtClean="0">
                <a:solidFill>
                  <a:srgbClr val="000000"/>
                </a:solidFill>
                <a:latin typeface="Arial"/>
                <a:ea typeface="+mn-ea"/>
                <a:cs typeface="+mn-cs"/>
              </a:rPr>
              <a:t>Calculate total amount of meat/meat alternate (ground beef, raw) needed using Meal Pattern Requirements</a:t>
            </a:r>
            <a:br>
              <a:rPr lang="en-US" sz="2800" kern="0" dirty="0" smtClean="0">
                <a:solidFill>
                  <a:srgbClr val="000000"/>
                </a:solidFill>
                <a:latin typeface="Arial"/>
                <a:ea typeface="+mn-ea"/>
                <a:cs typeface="+mn-cs"/>
              </a:rPr>
            </a:br>
            <a:endParaRPr lang="en-US" dirty="0"/>
          </a:p>
        </p:txBody>
      </p:sp>
      <p:graphicFrame>
        <p:nvGraphicFramePr>
          <p:cNvPr id="4" name="Group 448"/>
          <p:cNvGraphicFramePr>
            <a:graphicFrameLocks noGrp="1"/>
          </p:cNvGraphicFramePr>
          <p:nvPr>
            <p:ph sz="half" idx="4294967295"/>
          </p:nvPr>
        </p:nvGraphicFramePr>
        <p:xfrm>
          <a:off x="685800" y="2438400"/>
          <a:ext cx="7519988" cy="3255010"/>
        </p:xfrm>
        <a:graphic>
          <a:graphicData uri="http://schemas.openxmlformats.org/drawingml/2006/table">
            <a:tbl>
              <a:tblPr/>
              <a:tblGrid>
                <a:gridCol w="1169988"/>
                <a:gridCol w="1670050"/>
                <a:gridCol w="587375"/>
                <a:gridCol w="1168400"/>
                <a:gridCol w="752475"/>
                <a:gridCol w="2171700"/>
              </a:tblGrid>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rPr>
                        <a:t>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Est. Meal Count</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M/MA</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Amt. Needed</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 &amp;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x</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 oz</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7 oz</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3 –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x</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1.5 oz</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19.5 oz</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6 - 12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x</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 oz</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18 oz</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Adult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x</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2 oz</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pitchFamily="34" charset="0"/>
                        </a:rPr>
                        <a:t>10 oz</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250">
                <a:tc gridSpan="5">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CC0000"/>
                          </a:solidFill>
                          <a:effectLst/>
                          <a:latin typeface="Arial" pitchFamily="34" charset="0"/>
                        </a:rPr>
                        <a:t>Total amount of m/ma needed for lunch:</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smtClean="0">
                          <a:ln>
                            <a:noFill/>
                          </a:ln>
                          <a:solidFill>
                            <a:srgbClr val="CC0000"/>
                          </a:solidFill>
                          <a:effectLst/>
                          <a:latin typeface="Arial" pitchFamily="34" charset="0"/>
                        </a:rPr>
                        <a:t>54.5 oz</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Oval 691"/>
          <p:cNvSpPr>
            <a:spLocks noChangeArrowheads="1"/>
          </p:cNvSpPr>
          <p:nvPr/>
        </p:nvSpPr>
        <p:spPr bwMode="auto">
          <a:xfrm rot="5400000">
            <a:off x="3162300" y="3086100"/>
            <a:ext cx="2971800" cy="1219200"/>
          </a:xfrm>
          <a:prstGeom prst="ellipse">
            <a:avLst/>
          </a:prstGeom>
          <a:noFill/>
          <a:ln w="2222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286000"/>
          </a:xfrm>
        </p:spPr>
        <p:txBody>
          <a:bodyPr>
            <a:normAutofit/>
          </a:bodyPr>
          <a:lstStyle/>
          <a:p>
            <a:pPr algn="ctr">
              <a:buNone/>
            </a:pPr>
            <a:r>
              <a:rPr lang="en-US" sz="7200" dirty="0" smtClean="0">
                <a:solidFill>
                  <a:schemeClr val="accent2">
                    <a:lumMod val="75000"/>
                  </a:schemeClr>
                </a:solidFill>
              </a:rPr>
              <a:t>Cooked or Raw Ground Beef?</a:t>
            </a:r>
          </a:p>
          <a:p>
            <a:pPr algn="ctr">
              <a:buNone/>
            </a:pPr>
            <a:endParaRPr lang="en-US" sz="7200" dirty="0" smtClean="0">
              <a:solidFill>
                <a:schemeClr val="accent2">
                  <a:lumMod val="75000"/>
                </a:schemeClr>
              </a:solidFill>
            </a:endParaRPr>
          </a:p>
          <a:p>
            <a:pPr algn="ctr">
              <a:buNone/>
            </a:pPr>
            <a:endParaRPr lang="en-US" sz="7200" dirty="0">
              <a:solidFill>
                <a:schemeClr val="accent2">
                  <a:lumMod val="75000"/>
                </a:schemeClr>
              </a:solidFill>
            </a:endParaRPr>
          </a:p>
        </p:txBody>
      </p:sp>
      <p:sp>
        <p:nvSpPr>
          <p:cNvPr id="5" name="TextBox 4"/>
          <p:cNvSpPr txBox="1"/>
          <p:nvPr/>
        </p:nvSpPr>
        <p:spPr>
          <a:xfrm>
            <a:off x="2743200" y="4191000"/>
            <a:ext cx="3733800" cy="1446550"/>
          </a:xfrm>
          <a:prstGeom prst="rect">
            <a:avLst/>
          </a:prstGeom>
          <a:noFill/>
        </p:spPr>
        <p:txBody>
          <a:bodyPr wrap="square" rtlCol="0">
            <a:spAutoFit/>
          </a:bodyPr>
          <a:lstStyle/>
          <a:p>
            <a:r>
              <a:rPr lang="en-US" sz="8800" dirty="0" smtClean="0">
                <a:solidFill>
                  <a:schemeClr val="tx2">
                    <a:lumMod val="75000"/>
                  </a:schemeClr>
                </a:solidFill>
              </a:rPr>
              <a:t>Cooked</a:t>
            </a:r>
            <a:endParaRPr lang="en-US" sz="88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ctr"/>
            <a:r>
              <a:rPr lang="en-US" u="sng" dirty="0" smtClean="0"/>
              <a:t>Food Buying Guide Column: Information Provided in the Yield Tables</a:t>
            </a:r>
            <a:r>
              <a:rPr lang="en-US" dirty="0" smtClean="0"/>
              <a:t/>
            </a:r>
            <a:br>
              <a:rPr lang="en-US" dirty="0" smtClean="0"/>
            </a:b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76200" y="2590800"/>
            <a:ext cx="8915400"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6"/>
          <p:cNvSpPr txBox="1">
            <a:spLocks noChangeArrowheads="1"/>
          </p:cNvSpPr>
          <p:nvPr/>
        </p:nvSpPr>
        <p:spPr>
          <a:xfrm>
            <a:off x="381000" y="228600"/>
            <a:ext cx="8534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Food Buying Guide  		    </a:t>
            </a:r>
            <a:r>
              <a:rPr kumimoji="0" lang="en-US" sz="2000" b="0" i="0" u="none" strike="noStrike" kern="1200" cap="none" spc="0" normalizeH="0" baseline="0" noProof="0" smtClean="0">
                <a:ln>
                  <a:noFill/>
                </a:ln>
                <a:solidFill>
                  <a:schemeClr val="tx1"/>
                </a:solidFill>
                <a:effectLst/>
                <a:uLnTx/>
                <a:uFillTx/>
                <a:latin typeface="+mj-lt"/>
                <a:ea typeface="+mj-ea"/>
                <a:cs typeface="+mj-cs"/>
              </a:rPr>
              <a:t>page 1-15</a:t>
            </a:r>
            <a:r>
              <a:rPr kumimoji="0" lang="en-US" sz="4400" b="0" i="0" u="none" strike="noStrike" kern="1200" cap="none" spc="0" normalizeH="0" baseline="0" noProof="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3" name="Group 696"/>
          <p:cNvGraphicFramePr>
            <a:graphicFrameLocks/>
          </p:cNvGraphicFramePr>
          <p:nvPr/>
        </p:nvGraphicFramePr>
        <p:xfrm>
          <a:off x="304800" y="2590800"/>
          <a:ext cx="8534400" cy="2289175"/>
        </p:xfrm>
        <a:graphic>
          <a:graphicData uri="http://schemas.openxmlformats.org/drawingml/2006/table">
            <a:tbl>
              <a:tblPr/>
              <a:tblGrid>
                <a:gridCol w="228600"/>
                <a:gridCol w="1219200"/>
                <a:gridCol w="228600"/>
                <a:gridCol w="838200"/>
                <a:gridCol w="228600"/>
                <a:gridCol w="1066800"/>
                <a:gridCol w="228600"/>
                <a:gridCol w="1676400"/>
                <a:gridCol w="228600"/>
                <a:gridCol w="1066800"/>
                <a:gridCol w="228600"/>
                <a:gridCol w="182563"/>
                <a:gridCol w="1112837"/>
              </a:tblGrid>
              <a:tr h="685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Comic Sans MS" pitchFamily="66" charset="0"/>
                        </a:rPr>
                        <a:t>1</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D5F2"/>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rPr>
                        <a:t>Food As Purchased, AP</a:t>
                      </a: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D5F2"/>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Comic Sans MS" pitchFamily="66" charset="0"/>
                        </a:rPr>
                        <a:t>2</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D5F2"/>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rPr>
                        <a:t>Purchase Unit</a:t>
                      </a: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D5F2"/>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Comic Sans MS" pitchFamily="66" charset="0"/>
                        </a:rPr>
                        <a:t>3</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D5F2"/>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rPr>
                        <a:t>Servings per Purchase Unit, EP</a:t>
                      </a: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D5F2"/>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Comic Sans MS" pitchFamily="66" charset="0"/>
                        </a:rPr>
                        <a:t>4</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D5F2"/>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rPr>
                        <a:t>Serving Size per Meal Contribution</a:t>
                      </a: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D5F2"/>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Comic Sans MS" pitchFamily="66" charset="0"/>
                        </a:rPr>
                        <a:t>5</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D5F2"/>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rPr>
                        <a:t>Purchase Units for 100 Servings</a:t>
                      </a: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D5F2"/>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i="0" u="none" strike="noStrike" cap="none" normalizeH="0" baseline="0" smtClean="0">
                          <a:ln>
                            <a:noFill/>
                          </a:ln>
                          <a:solidFill>
                            <a:schemeClr val="tx1"/>
                          </a:solidFill>
                          <a:effectLst/>
                          <a:latin typeface="Comic Sans MS" pitchFamily="66" charset="0"/>
                        </a:rPr>
                        <a:t>6</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D5F2"/>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rPr>
                        <a:t>Additional Information</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D5F2"/>
                    </a:solidFill>
                  </a:tcPr>
                </a:tc>
                <a:tc hMerge="1">
                  <a:txBody>
                    <a:bodyPr/>
                    <a:lstStyle/>
                    <a:p>
                      <a:endParaRPr lang="en-US"/>
                    </a:p>
                  </a:txBody>
                  <a:tcPr/>
                </a:tc>
              </a:tr>
              <a:tr h="381000">
                <a:tc gridSpan="13">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chemeClr val="bg1"/>
                          </a:solidFill>
                          <a:effectLst/>
                          <a:latin typeface="Arial" pitchFamily="34" charset="0"/>
                        </a:rPr>
                        <a:t>BEEF GROUND, fresh or frozen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5800">
                <a:tc rowSpan="2"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pitchFamily="34" charset="0"/>
                        </a:rPr>
                        <a:t>Beef, Ground, fresh</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or frozen</a:t>
                      </a:r>
                      <a:r>
                        <a:rPr kumimoji="0" lang="en-US" sz="1200" b="0" i="0" u="none" strike="noStrike" cap="none" normalizeH="0" baseline="0" dirty="0" smtClean="0">
                          <a:ln>
                            <a:noFill/>
                          </a:ln>
                          <a:solidFill>
                            <a:schemeClr val="tx1"/>
                          </a:solidFill>
                          <a:effectLst/>
                          <a:latin typeface="Arial" pitchFamily="34" charset="0"/>
                        </a:rPr>
                        <a:t> Market Style no more than 30%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rPr>
                        <a:t>Pound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rgbClr val="CC0000"/>
                          </a:solidFill>
                          <a:effectLst/>
                          <a:latin typeface="Arial" pitchFamily="34" charset="0"/>
                        </a:rPr>
                        <a:t>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rgbClr val="CC0000"/>
                          </a:solidFill>
                          <a:effectLst/>
                          <a:latin typeface="Arial" pitchFamily="34" charset="0"/>
                        </a:rPr>
                        <a:t>1 oz cooked lean meat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rPr>
                        <a:t>1 lb AP = 0.70 lb cooked, drained, lean meat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36575">
                <a:tc gridSpan="2" vMerge="1">
                  <a:txBody>
                    <a:bodyPr/>
                    <a:lstStyle/>
                    <a:p>
                      <a:endParaRPr lang="en-US"/>
                    </a:p>
                  </a:txBody>
                  <a:tcPr/>
                </a:tc>
                <a:tc hMerge="1"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rPr>
                        <a:t>Pound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1D2"/>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rPr>
                        <a:t>7.46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1D2"/>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rPr>
                        <a:t>1-1/2 oz cooked lean meat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1D2"/>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rPr>
                        <a:t>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1D2"/>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1D2"/>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200" b="0" i="0" u="none" strike="noStrike" cap="none" normalizeH="0" baseline="0" smtClean="0">
                        <a:ln>
                          <a:noFill/>
                        </a:ln>
                        <a:solidFill>
                          <a:schemeClr val="tx1"/>
                        </a:solidFill>
                        <a:effectLst/>
                        <a:latin typeface="Arial" pitchFamily="34" charset="0"/>
                      </a:endParaRP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1D2"/>
                    </a:solidFill>
                  </a:tcPr>
                </a:tc>
              </a:tr>
            </a:tbl>
          </a:graphicData>
        </a:graphic>
      </p:graphicFrame>
      <p:sp>
        <p:nvSpPr>
          <p:cNvPr id="4" name="Text Box 684"/>
          <p:cNvSpPr txBox="1">
            <a:spLocks noChangeArrowheads="1"/>
          </p:cNvSpPr>
          <p:nvPr/>
        </p:nvSpPr>
        <p:spPr bwMode="auto">
          <a:xfrm>
            <a:off x="457200" y="5029200"/>
            <a:ext cx="8305800" cy="1466850"/>
          </a:xfrm>
          <a:prstGeom prst="rect">
            <a:avLst/>
          </a:prstGeom>
          <a:noFill/>
          <a:ln w="9525">
            <a:noFill/>
            <a:miter lim="800000"/>
            <a:headEnd/>
            <a:tailEnd/>
          </a:ln>
        </p:spPr>
        <p:txBody>
          <a:bodyPr>
            <a:spAutoFit/>
          </a:bodyPr>
          <a:lstStyle/>
          <a:p>
            <a:pPr marL="228600" indent="-228600" algn="l" eaLnBrk="1" hangingPunct="1">
              <a:spcBef>
                <a:spcPct val="50000"/>
              </a:spcBef>
              <a:buFontTx/>
              <a:buChar char="•"/>
            </a:pPr>
            <a:r>
              <a:rPr lang="en-US"/>
              <a:t>Divide the number of servings needed by the number of servings you will get per purchase unit.</a:t>
            </a:r>
          </a:p>
          <a:p>
            <a:pPr marL="228600" indent="-228600" algn="l" eaLnBrk="1" hangingPunct="1">
              <a:spcBef>
                <a:spcPct val="50000"/>
              </a:spcBef>
            </a:pPr>
            <a:r>
              <a:rPr lang="en-US"/>
              <a:t>	54.5 oz ÷ 11.2 oz = 4.87 lb</a:t>
            </a:r>
          </a:p>
          <a:p>
            <a:pPr marL="228600" indent="-228600" algn="l" eaLnBrk="1" hangingPunct="1">
              <a:spcBef>
                <a:spcPct val="50000"/>
              </a:spcBef>
            </a:pPr>
            <a:r>
              <a:rPr lang="en-US">
                <a:cs typeface="Arial" pitchFamily="34" charset="0"/>
              </a:rPr>
              <a:t>	Round up to </a:t>
            </a:r>
            <a:r>
              <a:rPr lang="en-US" u="sng">
                <a:solidFill>
                  <a:srgbClr val="CC0000"/>
                </a:solidFill>
                <a:cs typeface="Arial" pitchFamily="34" charset="0"/>
              </a:rPr>
              <a:t>5</a:t>
            </a:r>
            <a:r>
              <a:rPr lang="en-US">
                <a:solidFill>
                  <a:srgbClr val="CC0000"/>
                </a:solidFill>
                <a:cs typeface="Arial" pitchFamily="34" charset="0"/>
              </a:rPr>
              <a:t> lbs = Amount of raw ground beef to prepare</a:t>
            </a:r>
          </a:p>
        </p:txBody>
      </p:sp>
      <p:sp>
        <p:nvSpPr>
          <p:cNvPr id="5" name="Text Box 686"/>
          <p:cNvSpPr txBox="1">
            <a:spLocks noChangeArrowheads="1"/>
          </p:cNvSpPr>
          <p:nvPr/>
        </p:nvSpPr>
        <p:spPr bwMode="auto">
          <a:xfrm>
            <a:off x="381000" y="1143000"/>
            <a:ext cx="8305800" cy="1328738"/>
          </a:xfrm>
          <a:prstGeom prst="rect">
            <a:avLst/>
          </a:prstGeom>
          <a:noFill/>
          <a:ln w="9525">
            <a:noFill/>
            <a:miter lim="800000"/>
            <a:headEnd/>
            <a:tailEnd/>
          </a:ln>
        </p:spPr>
        <p:txBody>
          <a:bodyPr>
            <a:spAutoFit/>
          </a:bodyPr>
          <a:lstStyle/>
          <a:p>
            <a:pPr marL="228600" indent="-228600" algn="l" eaLnBrk="1" hangingPunct="1">
              <a:spcBef>
                <a:spcPct val="50000"/>
              </a:spcBef>
              <a:buFontTx/>
              <a:buChar char="•"/>
            </a:pPr>
            <a:r>
              <a:rPr lang="en-US" dirty="0"/>
              <a:t>Locate the food in the </a:t>
            </a:r>
            <a:r>
              <a:rPr lang="en-US" i="1" dirty="0"/>
              <a:t>Food Buying Guide</a:t>
            </a:r>
            <a:r>
              <a:rPr lang="en-US" dirty="0"/>
              <a:t> in the form you intend to purchase (Column 1), then locate the form of the food you intend to serve (Column 4).</a:t>
            </a:r>
          </a:p>
          <a:p>
            <a:pPr marL="228600" indent="-228600" algn="l" eaLnBrk="1" hangingPunct="1">
              <a:spcBef>
                <a:spcPct val="50000"/>
              </a:spcBef>
              <a:buFontTx/>
              <a:buChar char="•"/>
            </a:pPr>
            <a:r>
              <a:rPr lang="en-US" dirty="0"/>
              <a:t>Refer to (Column 2) to find the purchase unit.  Refer to (Column 3 &amp; 4) for the number of servings &amp; serving size you will get per purchase unit.</a:t>
            </a:r>
          </a:p>
        </p:txBody>
      </p:sp>
      <p:sp>
        <p:nvSpPr>
          <p:cNvPr id="6" name="Oval 688"/>
          <p:cNvSpPr>
            <a:spLocks noChangeArrowheads="1"/>
          </p:cNvSpPr>
          <p:nvPr/>
        </p:nvSpPr>
        <p:spPr bwMode="auto">
          <a:xfrm>
            <a:off x="1752600" y="3581400"/>
            <a:ext cx="685800" cy="533400"/>
          </a:xfrm>
          <a:prstGeom prst="ellipse">
            <a:avLst/>
          </a:prstGeom>
          <a:noFill/>
          <a:ln w="22225">
            <a:solidFill>
              <a:srgbClr val="FF0000"/>
            </a:solidFill>
            <a:round/>
            <a:headEnd/>
            <a:tailEnd/>
          </a:ln>
        </p:spPr>
        <p:txBody>
          <a:bodyPr wrap="none" anchor="ctr"/>
          <a:lstStyle/>
          <a:p>
            <a:endParaRPr lang="en-US"/>
          </a:p>
        </p:txBody>
      </p:sp>
      <p:sp>
        <p:nvSpPr>
          <p:cNvPr id="7" name="Oval 689"/>
          <p:cNvSpPr>
            <a:spLocks noChangeArrowheads="1"/>
          </p:cNvSpPr>
          <p:nvPr/>
        </p:nvSpPr>
        <p:spPr bwMode="auto">
          <a:xfrm>
            <a:off x="1524000" y="5638800"/>
            <a:ext cx="838200" cy="533400"/>
          </a:xfrm>
          <a:prstGeom prst="ellipse">
            <a:avLst/>
          </a:prstGeom>
          <a:noFill/>
          <a:ln w="22225">
            <a:solidFill>
              <a:srgbClr val="FF0000"/>
            </a:solidFill>
            <a:round/>
            <a:headEnd/>
            <a:tailEnd/>
          </a:ln>
        </p:spPr>
        <p:txBody>
          <a:bodyPr wrap="none" anchor="ctr"/>
          <a:lstStyle/>
          <a:p>
            <a:endParaRPr lang="en-US"/>
          </a:p>
        </p:txBody>
      </p:sp>
      <p:sp>
        <p:nvSpPr>
          <p:cNvPr id="8" name="Oval 691"/>
          <p:cNvSpPr>
            <a:spLocks noChangeArrowheads="1"/>
          </p:cNvSpPr>
          <p:nvPr/>
        </p:nvSpPr>
        <p:spPr bwMode="auto">
          <a:xfrm>
            <a:off x="2743200" y="3505200"/>
            <a:ext cx="990600" cy="609600"/>
          </a:xfrm>
          <a:prstGeom prst="ellipse">
            <a:avLst/>
          </a:prstGeom>
          <a:noFill/>
          <a:ln w="22225">
            <a:solidFill>
              <a:srgbClr val="FF0000"/>
            </a:solidFill>
            <a:round/>
            <a:headEnd/>
            <a:tailEnd/>
          </a:ln>
        </p:spPr>
        <p:txBody>
          <a:bodyPr wrap="none" anchor="ctr"/>
          <a:lstStyle/>
          <a:p>
            <a:endParaRPr lang="en-US"/>
          </a:p>
        </p:txBody>
      </p:sp>
      <p:sp>
        <p:nvSpPr>
          <p:cNvPr id="9" name="Oval 692"/>
          <p:cNvSpPr>
            <a:spLocks noChangeArrowheads="1"/>
          </p:cNvSpPr>
          <p:nvPr/>
        </p:nvSpPr>
        <p:spPr bwMode="auto">
          <a:xfrm>
            <a:off x="152400" y="3505200"/>
            <a:ext cx="1600200" cy="1219200"/>
          </a:xfrm>
          <a:prstGeom prst="ellipse">
            <a:avLst/>
          </a:prstGeom>
          <a:noFill/>
          <a:ln w="22225">
            <a:solidFill>
              <a:srgbClr val="FF0000"/>
            </a:solidFill>
            <a:round/>
            <a:headEnd/>
            <a:tailEnd/>
          </a:ln>
        </p:spPr>
        <p:txBody>
          <a:bodyPr wrap="none" anchor="ctr"/>
          <a:lstStyle/>
          <a:p>
            <a:endParaRPr lang="en-US"/>
          </a:p>
        </p:txBody>
      </p:sp>
      <p:sp>
        <p:nvSpPr>
          <p:cNvPr id="10" name="Line 694"/>
          <p:cNvSpPr>
            <a:spLocks noChangeShapeType="1"/>
          </p:cNvSpPr>
          <p:nvPr/>
        </p:nvSpPr>
        <p:spPr bwMode="auto">
          <a:xfrm flipH="1">
            <a:off x="2590800" y="3962400"/>
            <a:ext cx="457200" cy="1676400"/>
          </a:xfrm>
          <a:prstGeom prst="line">
            <a:avLst/>
          </a:prstGeom>
          <a:noFill/>
          <a:ln w="28575">
            <a:solidFill>
              <a:srgbClr val="CC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0" y="2438400"/>
            <a:ext cx="9144000" cy="304911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M/MA</a:t>
            </a:r>
            <a:endParaRPr lang="en-US" dirty="0"/>
          </a:p>
        </p:txBody>
      </p:sp>
      <p:grpSp>
        <p:nvGrpSpPr>
          <p:cNvPr id="3" name="Group 25"/>
          <p:cNvGrpSpPr>
            <a:grpSpLocks/>
          </p:cNvGrpSpPr>
          <p:nvPr/>
        </p:nvGrpSpPr>
        <p:grpSpPr bwMode="auto">
          <a:xfrm>
            <a:off x="2514600" y="3429000"/>
            <a:ext cx="2133600" cy="2131541"/>
            <a:chOff x="1728" y="1344"/>
            <a:chExt cx="1344" cy="1215"/>
          </a:xfrm>
        </p:grpSpPr>
        <p:sp>
          <p:nvSpPr>
            <p:cNvPr id="6" name="Text Box 12"/>
            <p:cNvSpPr txBox="1">
              <a:spLocks noChangeArrowheads="1"/>
            </p:cNvSpPr>
            <p:nvPr/>
          </p:nvSpPr>
          <p:spPr bwMode="auto">
            <a:xfrm>
              <a:off x="1728" y="1536"/>
              <a:ext cx="1344" cy="231"/>
            </a:xfrm>
            <a:prstGeom prst="rect">
              <a:avLst/>
            </a:prstGeom>
            <a:noFill/>
            <a:ln w="9525">
              <a:noFill/>
              <a:miter lim="800000"/>
              <a:headEnd/>
              <a:tailEnd/>
            </a:ln>
          </p:spPr>
          <p:txBody>
            <a:bodyPr>
              <a:spAutoFit/>
            </a:bodyPr>
            <a:lstStyle/>
            <a:p>
              <a:pPr algn="l" eaLnBrk="1" hangingPunct="1">
                <a:spcBef>
                  <a:spcPct val="50000"/>
                </a:spcBef>
              </a:pPr>
              <a:r>
                <a:rPr lang="en-US" dirty="0"/>
                <a:t>Tomato Sauce</a:t>
              </a:r>
            </a:p>
          </p:txBody>
        </p:sp>
        <p:sp>
          <p:nvSpPr>
            <p:cNvPr id="7" name="Text Box 13"/>
            <p:cNvSpPr txBox="1">
              <a:spLocks noChangeArrowheads="1"/>
            </p:cNvSpPr>
            <p:nvPr/>
          </p:nvSpPr>
          <p:spPr bwMode="auto">
            <a:xfrm>
              <a:off x="1728" y="1728"/>
              <a:ext cx="1344" cy="231"/>
            </a:xfrm>
            <a:prstGeom prst="rect">
              <a:avLst/>
            </a:prstGeom>
            <a:noFill/>
            <a:ln w="9525">
              <a:noFill/>
              <a:miter lim="800000"/>
              <a:headEnd/>
              <a:tailEnd/>
            </a:ln>
          </p:spPr>
          <p:txBody>
            <a:bodyPr>
              <a:spAutoFit/>
            </a:bodyPr>
            <a:lstStyle/>
            <a:p>
              <a:pPr algn="l" eaLnBrk="1" hangingPunct="1">
                <a:spcBef>
                  <a:spcPct val="50000"/>
                </a:spcBef>
              </a:pPr>
              <a:r>
                <a:rPr lang="en-US" dirty="0"/>
                <a:t>Mixed Fruit</a:t>
              </a:r>
            </a:p>
          </p:txBody>
        </p:sp>
        <p:sp>
          <p:nvSpPr>
            <p:cNvPr id="8" name="Text Box 14"/>
            <p:cNvSpPr txBox="1">
              <a:spLocks noChangeArrowheads="1"/>
            </p:cNvSpPr>
            <p:nvPr/>
          </p:nvSpPr>
          <p:spPr bwMode="auto">
            <a:xfrm>
              <a:off x="1728" y="1344"/>
              <a:ext cx="1344" cy="203"/>
            </a:xfrm>
            <a:prstGeom prst="rect">
              <a:avLst/>
            </a:prstGeom>
            <a:noFill/>
            <a:ln w="9525">
              <a:noFill/>
              <a:miter lim="800000"/>
              <a:headEnd/>
              <a:tailEnd/>
            </a:ln>
          </p:spPr>
          <p:txBody>
            <a:bodyPr>
              <a:spAutoFit/>
            </a:bodyPr>
            <a:lstStyle/>
            <a:p>
              <a:pPr algn="l" eaLnBrk="1" hangingPunct="1">
                <a:spcBef>
                  <a:spcPct val="50000"/>
                </a:spcBef>
              </a:pPr>
              <a:r>
                <a:rPr lang="en-US" dirty="0" smtClean="0"/>
                <a:t>Ground Beef</a:t>
              </a:r>
              <a:endParaRPr lang="en-US" dirty="0"/>
            </a:p>
          </p:txBody>
        </p:sp>
        <p:sp>
          <p:nvSpPr>
            <p:cNvPr id="9" name="Text Box 15"/>
            <p:cNvSpPr txBox="1">
              <a:spLocks noChangeArrowheads="1"/>
            </p:cNvSpPr>
            <p:nvPr/>
          </p:nvSpPr>
          <p:spPr bwMode="auto">
            <a:xfrm>
              <a:off x="1728" y="1920"/>
              <a:ext cx="1344" cy="231"/>
            </a:xfrm>
            <a:prstGeom prst="rect">
              <a:avLst/>
            </a:prstGeom>
            <a:noFill/>
            <a:ln w="9525">
              <a:noFill/>
              <a:miter lim="800000"/>
              <a:headEnd/>
              <a:tailEnd/>
            </a:ln>
          </p:spPr>
          <p:txBody>
            <a:bodyPr>
              <a:spAutoFit/>
            </a:bodyPr>
            <a:lstStyle/>
            <a:p>
              <a:pPr algn="l" eaLnBrk="1" hangingPunct="1">
                <a:spcBef>
                  <a:spcPct val="50000"/>
                </a:spcBef>
              </a:pPr>
              <a:r>
                <a:rPr lang="en-US" dirty="0"/>
                <a:t>Spaghetti Noodles</a:t>
              </a:r>
            </a:p>
          </p:txBody>
        </p:sp>
        <p:sp>
          <p:nvSpPr>
            <p:cNvPr id="10" name="Text Box 16"/>
            <p:cNvSpPr txBox="1">
              <a:spLocks noChangeArrowheads="1"/>
            </p:cNvSpPr>
            <p:nvPr/>
          </p:nvSpPr>
          <p:spPr bwMode="auto">
            <a:xfrm>
              <a:off x="1728" y="2112"/>
              <a:ext cx="1344" cy="447"/>
            </a:xfrm>
            <a:prstGeom prst="rect">
              <a:avLst/>
            </a:prstGeom>
            <a:noFill/>
            <a:ln w="9525">
              <a:noFill/>
              <a:miter lim="800000"/>
              <a:headEnd/>
              <a:tailEnd/>
            </a:ln>
          </p:spPr>
          <p:txBody>
            <a:bodyPr>
              <a:spAutoFit/>
            </a:bodyPr>
            <a:lstStyle/>
            <a:p>
              <a:pPr algn="l" eaLnBrk="1" hangingPunct="1">
                <a:spcBef>
                  <a:spcPct val="50000"/>
                </a:spcBef>
              </a:pPr>
              <a:r>
                <a:rPr lang="en-US" dirty="0" smtClean="0"/>
                <a:t>Whole  </a:t>
              </a:r>
            </a:p>
            <a:p>
              <a:pPr algn="l" eaLnBrk="1" hangingPunct="1">
                <a:spcBef>
                  <a:spcPct val="50000"/>
                </a:spcBef>
              </a:pPr>
              <a:r>
                <a:rPr lang="en-US" dirty="0" smtClean="0"/>
                <a:t>1</a:t>
              </a:r>
              <a:r>
                <a:rPr lang="en-US" dirty="0"/>
                <a:t>%</a:t>
              </a:r>
            </a:p>
          </p:txBody>
        </p:sp>
      </p:grpSp>
      <p:sp>
        <p:nvSpPr>
          <p:cNvPr id="11" name="Text Box 31"/>
          <p:cNvSpPr txBox="1">
            <a:spLocks noChangeArrowheads="1"/>
          </p:cNvSpPr>
          <p:nvPr/>
        </p:nvSpPr>
        <p:spPr bwMode="auto">
          <a:xfrm>
            <a:off x="6553200" y="3352800"/>
            <a:ext cx="685800" cy="366713"/>
          </a:xfrm>
          <a:prstGeom prst="rect">
            <a:avLst/>
          </a:prstGeom>
          <a:noFill/>
          <a:ln w="9525">
            <a:noFill/>
            <a:miter lim="800000"/>
            <a:headEnd/>
            <a:tailEnd/>
          </a:ln>
        </p:spPr>
        <p:txBody>
          <a:bodyPr>
            <a:spAutoFit/>
          </a:bodyPr>
          <a:lstStyle/>
          <a:p>
            <a:pPr algn="l" eaLnBrk="1" hangingPunct="1">
              <a:spcBef>
                <a:spcPct val="50000"/>
              </a:spcBef>
            </a:pPr>
            <a:r>
              <a:rPr lang="en-US" dirty="0">
                <a:solidFill>
                  <a:srgbClr val="CC0000"/>
                </a:solidFill>
              </a:rPr>
              <a:t>5 lbs</a:t>
            </a:r>
          </a:p>
        </p:txBody>
      </p:sp>
      <p:sp>
        <p:nvSpPr>
          <p:cNvPr id="13" name="Text Box 26"/>
          <p:cNvSpPr txBox="1">
            <a:spLocks noChangeArrowheads="1"/>
          </p:cNvSpPr>
          <p:nvPr/>
        </p:nvSpPr>
        <p:spPr bwMode="auto">
          <a:xfrm>
            <a:off x="7620000" y="3429000"/>
            <a:ext cx="838200" cy="320675"/>
          </a:xfrm>
          <a:prstGeom prst="rect">
            <a:avLst/>
          </a:prstGeom>
          <a:noFill/>
          <a:ln w="9525">
            <a:noFill/>
            <a:miter lim="800000"/>
            <a:headEnd/>
            <a:tailEnd/>
          </a:ln>
        </p:spPr>
        <p:txBody>
          <a:bodyPr>
            <a:spAutoFit/>
          </a:bodyPr>
          <a:lstStyle/>
          <a:p>
            <a:pPr algn="l" eaLnBrk="1" hangingPunct="1">
              <a:spcBef>
                <a:spcPct val="50000"/>
              </a:spcBef>
            </a:pPr>
            <a:r>
              <a:rPr lang="en-US" sz="1500" dirty="0"/>
              <a:t>(raw)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Amounts Required, based on the meal pattern and number of children, were calculated for you in the </a:t>
            </a:r>
            <a:r>
              <a:rPr lang="en-US" i="1" dirty="0" smtClean="0">
                <a:hlinkClick r:id="rId2" action="ppaction://hlinkpres?slideindex=1&amp;slidetitle="/>
              </a:rPr>
              <a:t>Meal Preparation and Production Records</a:t>
            </a:r>
            <a:r>
              <a:rPr lang="en-US" dirty="0" smtClean="0"/>
              <a:t> presentation</a:t>
            </a:r>
          </a:p>
          <a:p>
            <a:endParaRPr lang="en-US" dirty="0" smtClean="0"/>
          </a:p>
          <a:p>
            <a:r>
              <a:rPr lang="en-US" dirty="0" smtClean="0"/>
              <a:t>The calculations are on slides 26-40</a:t>
            </a:r>
            <a:endParaRPr lang="en-US" dirty="0"/>
          </a:p>
        </p:txBody>
      </p:sp>
      <p:sp>
        <p:nvSpPr>
          <p:cNvPr id="3" name="Title 2"/>
          <p:cNvSpPr>
            <a:spLocks noGrp="1"/>
          </p:cNvSpPr>
          <p:nvPr>
            <p:ph type="title"/>
          </p:nvPr>
        </p:nvSpPr>
        <p:spPr/>
        <p:txBody>
          <a:bodyPr/>
          <a:lstStyle/>
          <a:p>
            <a:r>
              <a:rPr lang="en-US" dirty="0" smtClean="0"/>
              <a:t>FBG Exercises</a:t>
            </a: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0" y="762000"/>
            <a:ext cx="9144000" cy="1066800"/>
          </a:xfrm>
          <a:prstGeom prst="rect">
            <a:avLst/>
          </a:prstGeom>
          <a:noFill/>
          <a:ln w="9525">
            <a:noFill/>
            <a:miter lim="800000"/>
            <a:headEnd/>
            <a:tailEnd/>
          </a:ln>
        </p:spPr>
      </p:pic>
      <p:pic>
        <p:nvPicPr>
          <p:cNvPr id="3" name="Picture 2"/>
          <p:cNvPicPr/>
          <p:nvPr/>
        </p:nvPicPr>
        <p:blipFill>
          <a:blip r:embed="rId4" cstate="print"/>
          <a:srcRect/>
          <a:stretch>
            <a:fillRect/>
          </a:stretch>
        </p:blipFill>
        <p:spPr bwMode="auto">
          <a:xfrm>
            <a:off x="0" y="1828800"/>
            <a:ext cx="9144000" cy="1524000"/>
          </a:xfrm>
          <a:prstGeom prst="rect">
            <a:avLst/>
          </a:prstGeom>
          <a:noFill/>
          <a:ln w="9525">
            <a:noFill/>
            <a:miter lim="800000"/>
            <a:headEnd/>
            <a:tailEnd/>
          </a:ln>
        </p:spPr>
      </p:pic>
      <p:sp>
        <p:nvSpPr>
          <p:cNvPr id="4" name="Rectangle 3"/>
          <p:cNvSpPr/>
          <p:nvPr/>
        </p:nvSpPr>
        <p:spPr>
          <a:xfrm>
            <a:off x="0" y="0"/>
            <a:ext cx="9144000" cy="646331"/>
          </a:xfrm>
          <a:prstGeom prst="rect">
            <a:avLst/>
          </a:prstGeom>
        </p:spPr>
        <p:txBody>
          <a:bodyPr wrap="square">
            <a:spAutoFit/>
          </a:bodyPr>
          <a:lstStyle/>
          <a:p>
            <a:pPr lvl="1"/>
            <a:r>
              <a:rPr lang="en-US" sz="3600" b="1" dirty="0" smtClean="0"/>
              <a:t>How many pounds of bananas do we need?</a:t>
            </a:r>
          </a:p>
        </p:txBody>
      </p:sp>
      <p:sp>
        <p:nvSpPr>
          <p:cNvPr id="5" name="TextBox 4"/>
          <p:cNvSpPr txBox="1"/>
          <p:nvPr/>
        </p:nvSpPr>
        <p:spPr>
          <a:xfrm>
            <a:off x="0" y="3429000"/>
            <a:ext cx="9144000" cy="2246769"/>
          </a:xfrm>
          <a:prstGeom prst="rect">
            <a:avLst/>
          </a:prstGeom>
          <a:noFill/>
        </p:spPr>
        <p:txBody>
          <a:bodyPr wrap="square" rtlCol="0">
            <a:spAutoFit/>
          </a:bodyPr>
          <a:lstStyle/>
          <a:p>
            <a:pPr marL="342900" indent="-342900">
              <a:buAutoNum type="arabicParenR"/>
            </a:pPr>
            <a:r>
              <a:rPr lang="en-US" sz="2800" dirty="0" smtClean="0"/>
              <a:t>Need 26.25 cups total</a:t>
            </a:r>
          </a:p>
          <a:p>
            <a:pPr marL="342900" indent="-342900">
              <a:buAutoNum type="arabicParenR"/>
            </a:pPr>
            <a:endParaRPr lang="en-US" sz="2800" dirty="0" smtClean="0"/>
          </a:p>
          <a:p>
            <a:pPr marL="342900" indent="-342900">
              <a:buAutoNum type="arabicParenR"/>
            </a:pPr>
            <a:r>
              <a:rPr lang="en-US" sz="2800" dirty="0" smtClean="0"/>
              <a:t>Convert 26.25 cups to ¼ cups; 26.25 ÷ 0.25=105, ¼ cups</a:t>
            </a:r>
          </a:p>
          <a:p>
            <a:pPr marL="342900" indent="-342900">
              <a:buAutoNum type="arabicParenR"/>
            </a:pPr>
            <a:endParaRPr lang="en-US" sz="2800" dirty="0" smtClean="0"/>
          </a:p>
          <a:p>
            <a:pPr marL="342900" indent="-342900">
              <a:buAutoNum type="arabicParenR"/>
            </a:pPr>
            <a:r>
              <a:rPr lang="en-US" sz="2800" dirty="0" smtClean="0"/>
              <a:t>105, ¼ cups ÷7.07=14.85, round up to 15 lbs</a:t>
            </a:r>
            <a:endParaRPr lang="en-US" sz="2800" dirty="0"/>
          </a:p>
        </p:txBody>
      </p:sp>
      <p:sp>
        <p:nvSpPr>
          <p:cNvPr id="6" name="Oval 5"/>
          <p:cNvSpPr/>
          <p:nvPr/>
        </p:nvSpPr>
        <p:spPr>
          <a:xfrm>
            <a:off x="3657600" y="1752600"/>
            <a:ext cx="1905000" cy="609600"/>
          </a:xfrm>
          <a:prstGeom prst="ellipse">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438400" y="1600200"/>
            <a:ext cx="838200" cy="685800"/>
          </a:xfrm>
          <a:prstGeom prst="ellipse">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ox(in)">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box(in)">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025"/>
            <a:ext cx="9144000" cy="584775"/>
          </a:xfrm>
          <a:prstGeom prst="rect">
            <a:avLst/>
          </a:prstGeom>
        </p:spPr>
        <p:txBody>
          <a:bodyPr wrap="square">
            <a:spAutoFit/>
          </a:bodyPr>
          <a:lstStyle/>
          <a:p>
            <a:pPr algn="ctr"/>
            <a:r>
              <a:rPr lang="en-US" sz="3200" b="1" dirty="0" smtClean="0"/>
              <a:t>How many 14 oz boxes of Cheerios® will be needed? </a:t>
            </a:r>
            <a:endParaRPr lang="en-US" sz="3200" b="1" dirty="0"/>
          </a:p>
        </p:txBody>
      </p:sp>
      <p:pic>
        <p:nvPicPr>
          <p:cNvPr id="3" name="Picture 2" descr="http://healthiestregards.files.wordpress.com/2011/10/cheerios-661-ashx.jpg"/>
          <p:cNvPicPr/>
          <p:nvPr/>
        </p:nvPicPr>
        <p:blipFill>
          <a:blip r:embed="rId3" cstate="print"/>
          <a:srcRect/>
          <a:stretch>
            <a:fillRect/>
          </a:stretch>
        </p:blipFill>
        <p:spPr bwMode="auto">
          <a:xfrm>
            <a:off x="0" y="971550"/>
            <a:ext cx="3505200" cy="4667250"/>
          </a:xfrm>
          <a:prstGeom prst="rect">
            <a:avLst/>
          </a:prstGeom>
          <a:noFill/>
          <a:ln w="9525">
            <a:noFill/>
            <a:miter lim="800000"/>
            <a:headEnd/>
            <a:tailEnd/>
          </a:ln>
        </p:spPr>
      </p:pic>
      <p:sp>
        <p:nvSpPr>
          <p:cNvPr id="4" name="Text Box 7"/>
          <p:cNvSpPr txBox="1">
            <a:spLocks noChangeArrowheads="1"/>
          </p:cNvSpPr>
          <p:nvPr/>
        </p:nvSpPr>
        <p:spPr bwMode="auto">
          <a:xfrm>
            <a:off x="3581400" y="914400"/>
            <a:ext cx="4648200" cy="12954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Serving Size (1 cup): 28 gm</a:t>
            </a:r>
          </a:p>
          <a:p>
            <a:pPr marL="0" marR="0" lvl="0" indent="0" algn="l" defTabSz="914400" rtl="0" eaLnBrk="1" fontAlgn="base" latinLnBrk="0" hangingPunct="1">
              <a:lnSpc>
                <a:spcPct val="100000"/>
              </a:lnSpc>
              <a:spcBef>
                <a:spcPct val="0"/>
              </a:spcBef>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Servings per container: 14</a:t>
            </a:r>
          </a:p>
          <a:p>
            <a:pPr marL="0" marR="0" lvl="0" indent="0" algn="l" defTabSz="914400" rtl="0" eaLnBrk="1" fontAlgn="base" latinLnBrk="0" hangingPunct="1">
              <a:lnSpc>
                <a:spcPct val="100000"/>
              </a:lnSpc>
              <a:spcBef>
                <a:spcPct val="0"/>
              </a:spcBef>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Box size: 14 oz</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3581400" y="2679918"/>
            <a:ext cx="5410200" cy="1384995"/>
          </a:xfrm>
          <a:prstGeom prst="rect">
            <a:avLst/>
          </a:prstGeom>
          <a:noFill/>
        </p:spPr>
        <p:txBody>
          <a:bodyPr wrap="square" rtlCol="0">
            <a:spAutoFit/>
          </a:bodyPr>
          <a:lstStyle/>
          <a:p>
            <a:pPr marL="342900" indent="-342900">
              <a:buAutoNum type="arabicParenR"/>
            </a:pPr>
            <a:r>
              <a:rPr lang="en-US" sz="2800" dirty="0" smtClean="0"/>
              <a:t>Need 33 ounces in total</a:t>
            </a:r>
          </a:p>
          <a:p>
            <a:pPr marL="342900" indent="-342900">
              <a:buAutoNum type="arabicParenR"/>
            </a:pPr>
            <a:r>
              <a:rPr lang="en-US" sz="2800" dirty="0" smtClean="0"/>
              <a:t>33 ounces ÷ 14 = 2.36, round up to 3-14 oz boxes </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4">
                                            <p:txEl>
                                              <p:pRg st="2" end="2"/>
                                            </p:txEl>
                                          </p:spTgt>
                                        </p:tgtEl>
                                        <p:attrNameLst>
                                          <p:attrName>ppt_x</p:attrName>
                                          <p:attrName>ppt_y</p:attrName>
                                        </p:attrNameLst>
                                      </p:cBhvr>
                                    </p:animMotion>
                                    <p:animRot by="1500000">
                                      <p:cBhvr>
                                        <p:cTn id="16" dur="125" fill="hold">
                                          <p:stCondLst>
                                            <p:cond delay="0"/>
                                          </p:stCondLst>
                                        </p:cTn>
                                        <p:tgtEl>
                                          <p:spTgt spid="4">
                                            <p:txEl>
                                              <p:pRg st="2" end="2"/>
                                            </p:txEl>
                                          </p:spTgt>
                                        </p:tgtEl>
                                        <p:attrNameLst>
                                          <p:attrName>r</p:attrName>
                                        </p:attrNameLst>
                                      </p:cBhvr>
                                    </p:animRot>
                                    <p:animRot by="-1500000">
                                      <p:cBhvr>
                                        <p:cTn id="17" dur="125" fill="hold">
                                          <p:stCondLst>
                                            <p:cond delay="125"/>
                                          </p:stCondLst>
                                        </p:cTn>
                                        <p:tgtEl>
                                          <p:spTgt spid="4">
                                            <p:txEl>
                                              <p:pRg st="2" end="2"/>
                                            </p:txEl>
                                          </p:spTgt>
                                        </p:tgtEl>
                                        <p:attrNameLst>
                                          <p:attrName>r</p:attrName>
                                        </p:attrNameLst>
                                      </p:cBhvr>
                                    </p:animRot>
                                    <p:animRot by="-1500000">
                                      <p:cBhvr>
                                        <p:cTn id="18" dur="125" fill="hold">
                                          <p:stCondLst>
                                            <p:cond delay="250"/>
                                          </p:stCondLst>
                                        </p:cTn>
                                        <p:tgtEl>
                                          <p:spTgt spid="4">
                                            <p:txEl>
                                              <p:pRg st="2" end="2"/>
                                            </p:txEl>
                                          </p:spTgt>
                                        </p:tgtEl>
                                        <p:attrNameLst>
                                          <p:attrName>r</p:attrName>
                                        </p:attrNameLst>
                                      </p:cBhvr>
                                    </p:animRot>
                                    <p:animRot by="1500000">
                                      <p:cBhvr>
                                        <p:cTn id="19" dur="125" fill="hold">
                                          <p:stCondLst>
                                            <p:cond delay="375"/>
                                          </p:stCondLst>
                                        </p:cTn>
                                        <p:tgtEl>
                                          <p:spTgt spid="4">
                                            <p:txEl>
                                              <p:pRg st="2" end="2"/>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500" fill="hold"/>
                                        <p:tgtEl>
                                          <p:spTgt spid="5">
                                            <p:txEl>
                                              <p:pRg st="1" end="1"/>
                                            </p:txEl>
                                          </p:spTgt>
                                        </p:tgtEl>
                                        <p:attrNameLst>
                                          <p:attrName>ppt_w</p:attrName>
                                        </p:attrNameLst>
                                      </p:cBhvr>
                                      <p:tavLst>
                                        <p:tav tm="0">
                                          <p:val>
                                            <p:strVal val="#ppt_w*0.05"/>
                                          </p:val>
                                        </p:tav>
                                        <p:tav tm="100000">
                                          <p:val>
                                            <p:strVal val="#ppt_w"/>
                                          </p:val>
                                        </p:tav>
                                      </p:tavLst>
                                    </p:anim>
                                    <p:anim calcmode="lin" valueType="num">
                                      <p:cBhvr>
                                        <p:cTn id="25" dur="5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6" dur="5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7" dur="5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pPr marL="0" lvl="1" algn="ctr">
              <a:defRPr/>
            </a:pPr>
            <a:r>
              <a:rPr lang="en-US" sz="3200" b="1" dirty="0" smtClean="0"/>
              <a:t>How many gallons of milk are needed for whole &amp; skim?</a:t>
            </a:r>
          </a:p>
        </p:txBody>
      </p:sp>
      <p:pic>
        <p:nvPicPr>
          <p:cNvPr id="3" name="Picture 2"/>
          <p:cNvPicPr/>
          <p:nvPr/>
        </p:nvPicPr>
        <p:blipFill>
          <a:blip r:embed="rId3" cstate="print"/>
          <a:srcRect/>
          <a:stretch>
            <a:fillRect/>
          </a:stretch>
        </p:blipFill>
        <p:spPr bwMode="auto">
          <a:xfrm>
            <a:off x="0" y="1143000"/>
            <a:ext cx="9144000" cy="1143000"/>
          </a:xfrm>
          <a:prstGeom prst="rect">
            <a:avLst/>
          </a:prstGeom>
          <a:noFill/>
          <a:ln w="9525">
            <a:noFill/>
            <a:miter lim="800000"/>
            <a:headEnd/>
            <a:tailEnd/>
          </a:ln>
        </p:spPr>
      </p:pic>
      <p:pic>
        <p:nvPicPr>
          <p:cNvPr id="4" name="Picture 3"/>
          <p:cNvPicPr/>
          <p:nvPr/>
        </p:nvPicPr>
        <p:blipFill>
          <a:blip r:embed="rId4" cstate="print"/>
          <a:srcRect/>
          <a:stretch>
            <a:fillRect/>
          </a:stretch>
        </p:blipFill>
        <p:spPr bwMode="auto">
          <a:xfrm>
            <a:off x="0" y="2286000"/>
            <a:ext cx="9144000" cy="3505200"/>
          </a:xfrm>
          <a:prstGeom prst="rect">
            <a:avLst/>
          </a:prstGeom>
          <a:noFill/>
          <a:ln w="9525">
            <a:noFill/>
            <a:miter lim="800000"/>
            <a:headEnd/>
            <a:tailEnd/>
          </a:ln>
        </p:spPr>
      </p:pic>
      <p:sp>
        <p:nvSpPr>
          <p:cNvPr id="5" name="Rectangle 4"/>
          <p:cNvSpPr/>
          <p:nvPr/>
        </p:nvSpPr>
        <p:spPr>
          <a:xfrm>
            <a:off x="1600200" y="2438400"/>
            <a:ext cx="2209800" cy="457200"/>
          </a:xfrm>
          <a:prstGeom prst="rect">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 y="1828800"/>
            <a:ext cx="8839200" cy="4191000"/>
          </a:xfrm>
          <a:prstGeom prst="rect">
            <a:avLst/>
          </a:prstGeom>
          <a:noFill/>
          <a:ln w="127000">
            <a:solidFill>
              <a:srgbClr val="002060"/>
            </a:solidFill>
            <a:miter lim="800000"/>
            <a:headEnd/>
            <a:tailEnd/>
          </a:ln>
        </p:spPr>
      </p:pic>
      <p:sp>
        <p:nvSpPr>
          <p:cNvPr id="4" name="TextBox 3"/>
          <p:cNvSpPr txBox="1"/>
          <p:nvPr/>
        </p:nvSpPr>
        <p:spPr>
          <a:xfrm>
            <a:off x="0" y="329625"/>
            <a:ext cx="9144000" cy="707886"/>
          </a:xfrm>
          <a:prstGeom prst="rect">
            <a:avLst/>
          </a:prstGeom>
          <a:noFill/>
        </p:spPr>
        <p:txBody>
          <a:bodyPr wrap="square" rtlCol="0">
            <a:spAutoFit/>
          </a:bodyPr>
          <a:lstStyle/>
          <a:p>
            <a:pPr algn="ctr"/>
            <a:r>
              <a:rPr lang="en-US" sz="4000" b="1" dirty="0" smtClean="0"/>
              <a:t>Scenario B: Day 1 (Monday) Breakfast</a:t>
            </a:r>
            <a:endParaRPr lang="en-US" sz="4000" b="1" dirty="0"/>
          </a:p>
        </p:txBody>
      </p:sp>
      <p:sp>
        <p:nvSpPr>
          <p:cNvPr id="6" name="Rectangle 5"/>
          <p:cNvSpPr/>
          <p:nvPr/>
        </p:nvSpPr>
        <p:spPr>
          <a:xfrm>
            <a:off x="6629400" y="2590800"/>
            <a:ext cx="1219200" cy="7620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9400" y="3429000"/>
            <a:ext cx="1905000" cy="7620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2580"/>
            <a:ext cx="9144000" cy="584775"/>
          </a:xfrm>
          <a:prstGeom prst="rect">
            <a:avLst/>
          </a:prstGeom>
        </p:spPr>
        <p:txBody>
          <a:bodyPr wrap="square">
            <a:spAutoFit/>
          </a:bodyPr>
          <a:lstStyle/>
          <a:p>
            <a:pPr algn="ctr"/>
            <a:r>
              <a:rPr lang="en-US" sz="3200" b="1" dirty="0" smtClean="0"/>
              <a:t>How many French toast sticks will each child need? </a:t>
            </a:r>
            <a:endParaRPr lang="en-US" sz="3200" b="1" dirty="0"/>
          </a:p>
        </p:txBody>
      </p:sp>
      <p:pic>
        <p:nvPicPr>
          <p:cNvPr id="3" name="Picture 2"/>
          <p:cNvPicPr/>
          <p:nvPr/>
        </p:nvPicPr>
        <p:blipFill>
          <a:blip r:embed="rId3" cstate="print"/>
          <a:srcRect/>
          <a:stretch>
            <a:fillRect/>
          </a:stretch>
        </p:blipFill>
        <p:spPr bwMode="auto">
          <a:xfrm>
            <a:off x="228600" y="914400"/>
            <a:ext cx="3200400" cy="2438400"/>
          </a:xfrm>
          <a:prstGeom prst="rect">
            <a:avLst/>
          </a:prstGeom>
          <a:noFill/>
          <a:ln w="9525">
            <a:noFill/>
            <a:miter lim="800000"/>
            <a:headEnd/>
            <a:tailEnd/>
          </a:ln>
        </p:spPr>
      </p:pic>
      <p:sp>
        <p:nvSpPr>
          <p:cNvPr id="4" name="Text Box 6"/>
          <p:cNvSpPr txBox="1">
            <a:spLocks noChangeArrowheads="1"/>
          </p:cNvSpPr>
          <p:nvPr/>
        </p:nvSpPr>
        <p:spPr bwMode="auto">
          <a:xfrm>
            <a:off x="381000" y="3733800"/>
            <a:ext cx="3276600" cy="129540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Serving Size: 5 sticks (114 gm)                        Serving per box: 4</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3733800" y="1044476"/>
            <a:ext cx="5029200" cy="369332"/>
          </a:xfrm>
          <a:prstGeom prst="rect">
            <a:avLst/>
          </a:prstGeom>
          <a:noFill/>
        </p:spPr>
        <p:txBody>
          <a:bodyPr wrap="square" rtlCol="0">
            <a:spAutoFit/>
          </a:bodyPr>
          <a:lstStyle/>
          <a:p>
            <a:pPr marL="342900" indent="-342900"/>
            <a:r>
              <a:rPr lang="en-US" b="1" dirty="0" smtClean="0"/>
              <a:t>Grains/Bread Chart, Group E</a:t>
            </a:r>
          </a:p>
        </p:txBody>
      </p:sp>
      <p:sp>
        <p:nvSpPr>
          <p:cNvPr id="6" name="TextBox 5"/>
          <p:cNvSpPr txBox="1"/>
          <p:nvPr/>
        </p:nvSpPr>
        <p:spPr>
          <a:xfrm>
            <a:off x="3886200" y="3739277"/>
            <a:ext cx="4419600" cy="646331"/>
          </a:xfrm>
          <a:prstGeom prst="rect">
            <a:avLst/>
          </a:prstGeom>
          <a:noFill/>
        </p:spPr>
        <p:txBody>
          <a:bodyPr wrap="square" rtlCol="0">
            <a:spAutoFit/>
          </a:bodyPr>
          <a:lstStyle/>
          <a:p>
            <a:pPr algn="ctr"/>
            <a:r>
              <a:rPr lang="en-US" b="1" dirty="0" smtClean="0"/>
              <a:t>How many boxes are needed?</a:t>
            </a:r>
          </a:p>
          <a:p>
            <a:pPr marL="800100" lvl="1" indent="-342900"/>
            <a:endParaRPr lang="en-US" dirty="0" smtClean="0"/>
          </a:p>
        </p:txBody>
      </p:sp>
      <p:sp>
        <p:nvSpPr>
          <p:cNvPr id="7" name="Rectangle 6"/>
          <p:cNvSpPr/>
          <p:nvPr/>
        </p:nvSpPr>
        <p:spPr>
          <a:xfrm>
            <a:off x="3886200" y="2667000"/>
            <a:ext cx="4572000" cy="923330"/>
          </a:xfrm>
          <a:prstGeom prst="rect">
            <a:avLst/>
          </a:prstGeom>
        </p:spPr>
        <p:txBody>
          <a:bodyPr>
            <a:spAutoFit/>
          </a:bodyPr>
          <a:lstStyle/>
          <a:p>
            <a:pPr marL="342900" indent="-342900"/>
            <a:r>
              <a:rPr lang="en-US" dirty="0" smtClean="0"/>
              <a:t>2) 6-12 year olds need 63 grams for 1 serving</a:t>
            </a:r>
          </a:p>
          <a:p>
            <a:pPr marL="800100" lvl="1" indent="-342900">
              <a:buFont typeface="Arial" pitchFamily="34" charset="0"/>
              <a:buChar char="•"/>
            </a:pPr>
            <a:r>
              <a:rPr lang="en-US" dirty="0" smtClean="0"/>
              <a:t>5 sticks x 63 gm = 315 ÷ 114 gm = 2.76, 3 sticks</a:t>
            </a:r>
          </a:p>
        </p:txBody>
      </p:sp>
      <p:sp>
        <p:nvSpPr>
          <p:cNvPr id="8" name="Rectangle 7"/>
          <p:cNvSpPr/>
          <p:nvPr/>
        </p:nvSpPr>
        <p:spPr>
          <a:xfrm>
            <a:off x="3810000" y="1447800"/>
            <a:ext cx="4572000" cy="1200329"/>
          </a:xfrm>
          <a:prstGeom prst="rect">
            <a:avLst/>
          </a:prstGeom>
        </p:spPr>
        <p:txBody>
          <a:bodyPr>
            <a:spAutoFit/>
          </a:bodyPr>
          <a:lstStyle/>
          <a:p>
            <a:pPr marL="342900" indent="-342900"/>
            <a:r>
              <a:rPr lang="en-US" dirty="0" smtClean="0"/>
              <a:t>1) 1-5 year olds &amp; adults need 31 grams for ½ serving</a:t>
            </a:r>
          </a:p>
          <a:p>
            <a:pPr marL="800100" lvl="1" indent="-342900">
              <a:buFont typeface="Arial" pitchFamily="34" charset="0"/>
              <a:buChar char="•"/>
            </a:pPr>
            <a:r>
              <a:rPr lang="en-US" dirty="0" smtClean="0"/>
              <a:t>5 sticks x 31 gm = 155÷114 gm =    1.36, 2 sticks</a:t>
            </a:r>
          </a:p>
        </p:txBody>
      </p:sp>
      <p:sp>
        <p:nvSpPr>
          <p:cNvPr id="10" name="Rectangle 9"/>
          <p:cNvSpPr/>
          <p:nvPr/>
        </p:nvSpPr>
        <p:spPr>
          <a:xfrm>
            <a:off x="3886200" y="4114800"/>
            <a:ext cx="4572000" cy="1200329"/>
          </a:xfrm>
          <a:prstGeom prst="rect">
            <a:avLst/>
          </a:prstGeom>
        </p:spPr>
        <p:txBody>
          <a:bodyPr>
            <a:spAutoFit/>
          </a:bodyPr>
          <a:lstStyle/>
          <a:p>
            <a:pPr marL="342900" indent="-342900"/>
            <a:r>
              <a:rPr lang="en-US" dirty="0" smtClean="0"/>
              <a:t>1) Figure out how many sticks in total are needed:</a:t>
            </a:r>
          </a:p>
          <a:p>
            <a:pPr marL="800100" lvl="1" indent="-342900">
              <a:buFont typeface="Arial" pitchFamily="34" charset="0"/>
              <a:buChar char="•"/>
            </a:pPr>
            <a:r>
              <a:rPr lang="en-US" dirty="0" smtClean="0"/>
              <a:t>1-5: 50 x 2=100 sticks</a:t>
            </a:r>
          </a:p>
          <a:p>
            <a:pPr marL="800100" lvl="1" indent="-342900">
              <a:buFont typeface="Arial" pitchFamily="34" charset="0"/>
              <a:buChar char="•"/>
            </a:pPr>
            <a:r>
              <a:rPr lang="en-US" dirty="0" smtClean="0"/>
              <a:t>6-12: 10 x 3=30 </a:t>
            </a:r>
          </a:p>
        </p:txBody>
      </p:sp>
      <p:sp>
        <p:nvSpPr>
          <p:cNvPr id="11" name="Rectangle 10"/>
          <p:cNvSpPr/>
          <p:nvPr/>
        </p:nvSpPr>
        <p:spPr>
          <a:xfrm>
            <a:off x="3962400" y="5257800"/>
            <a:ext cx="4341060" cy="369332"/>
          </a:xfrm>
          <a:prstGeom prst="rect">
            <a:avLst/>
          </a:prstGeom>
        </p:spPr>
        <p:txBody>
          <a:bodyPr wrap="none">
            <a:spAutoFit/>
          </a:bodyPr>
          <a:lstStyle/>
          <a:p>
            <a:pPr marL="342900" indent="-342900"/>
            <a:r>
              <a:rPr lang="en-US" dirty="0" smtClean="0"/>
              <a:t>2) 4 servings/box x 5 sticks=20 sticks per box</a:t>
            </a:r>
          </a:p>
        </p:txBody>
      </p:sp>
      <p:sp>
        <p:nvSpPr>
          <p:cNvPr id="12" name="Rectangle 11"/>
          <p:cNvSpPr/>
          <p:nvPr/>
        </p:nvSpPr>
        <p:spPr>
          <a:xfrm>
            <a:off x="3962400" y="5638800"/>
            <a:ext cx="4572000" cy="646331"/>
          </a:xfrm>
          <a:prstGeom prst="rect">
            <a:avLst/>
          </a:prstGeom>
        </p:spPr>
        <p:txBody>
          <a:bodyPr>
            <a:spAutoFit/>
          </a:bodyPr>
          <a:lstStyle/>
          <a:p>
            <a:pPr marL="342900" indent="-342900"/>
            <a:r>
              <a:rPr lang="en-US" dirty="0" smtClean="0"/>
              <a:t>3) 130 sticks ÷ 20 = 6.5 boxes, round up to 7 boxes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7" grpId="0"/>
      <p:bldP spid="8"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2400" y="1676400"/>
            <a:ext cx="8839200" cy="4640580"/>
          </a:xfrm>
          <a:prstGeom prst="rect">
            <a:avLst/>
          </a:prstGeom>
          <a:noFill/>
          <a:ln w="127000">
            <a:solidFill>
              <a:srgbClr val="002060"/>
            </a:solidFill>
            <a:miter lim="800000"/>
            <a:headEnd/>
            <a:tailEnd/>
          </a:ln>
        </p:spPr>
      </p:pic>
      <p:sp>
        <p:nvSpPr>
          <p:cNvPr id="5" name="Rectangle 4"/>
          <p:cNvSpPr/>
          <p:nvPr/>
        </p:nvSpPr>
        <p:spPr>
          <a:xfrm>
            <a:off x="6705600" y="3429000"/>
            <a:ext cx="990600" cy="990600"/>
          </a:xfrm>
          <a:prstGeom prst="rect">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8229600" y="1371600"/>
            <a:ext cx="533400" cy="2133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329625"/>
            <a:ext cx="9144000" cy="707886"/>
          </a:xfrm>
          <a:prstGeom prst="rect">
            <a:avLst/>
          </a:prstGeom>
          <a:noFill/>
        </p:spPr>
        <p:txBody>
          <a:bodyPr wrap="square" rtlCol="0">
            <a:spAutoFit/>
          </a:bodyPr>
          <a:lstStyle/>
          <a:p>
            <a:pPr algn="ctr"/>
            <a:r>
              <a:rPr lang="en-US" sz="4000" b="1" dirty="0" smtClean="0"/>
              <a:t>Scenario C: Day 2 (Tuesday) Breakfast</a:t>
            </a:r>
            <a:endParaRPr lang="en-US" sz="4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gtEl>
                                        <p:attrNameLst>
                                          <p:attrName>ppt_x</p:attrName>
                                          <p:attrName>ppt_y</p:attrName>
                                        </p:attrNameLst>
                                      </p:cBhvr>
                                    </p:animMotion>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pPr lvl="1" algn="ctr"/>
            <a:r>
              <a:rPr lang="en-US" sz="3200" b="1" dirty="0" smtClean="0"/>
              <a:t>How many pounds of chicken do we need to prepare?</a:t>
            </a:r>
          </a:p>
        </p:txBody>
      </p:sp>
      <p:pic>
        <p:nvPicPr>
          <p:cNvPr id="3" name="Picture 2"/>
          <p:cNvPicPr/>
          <p:nvPr/>
        </p:nvPicPr>
        <p:blipFill>
          <a:blip r:embed="rId3" cstate="print"/>
          <a:srcRect/>
          <a:stretch>
            <a:fillRect/>
          </a:stretch>
        </p:blipFill>
        <p:spPr bwMode="auto">
          <a:xfrm>
            <a:off x="0" y="1143000"/>
            <a:ext cx="9144000" cy="1143000"/>
          </a:xfrm>
          <a:prstGeom prst="rect">
            <a:avLst/>
          </a:prstGeom>
          <a:noFill/>
          <a:ln w="9525">
            <a:noFill/>
            <a:miter lim="800000"/>
            <a:headEnd/>
            <a:tailEnd/>
          </a:ln>
        </p:spPr>
      </p:pic>
      <p:pic>
        <p:nvPicPr>
          <p:cNvPr id="4" name="Picture 3"/>
          <p:cNvPicPr/>
          <p:nvPr/>
        </p:nvPicPr>
        <p:blipFill>
          <a:blip r:embed="rId4" cstate="print"/>
          <a:srcRect/>
          <a:stretch>
            <a:fillRect/>
          </a:stretch>
        </p:blipFill>
        <p:spPr bwMode="auto">
          <a:xfrm>
            <a:off x="0" y="2286000"/>
            <a:ext cx="9144000" cy="1600200"/>
          </a:xfrm>
          <a:prstGeom prst="rect">
            <a:avLst/>
          </a:prstGeom>
          <a:noFill/>
          <a:ln w="9525">
            <a:noFill/>
            <a:miter lim="800000"/>
            <a:headEnd/>
            <a:tailEnd/>
          </a:ln>
        </p:spPr>
      </p:pic>
      <p:sp>
        <p:nvSpPr>
          <p:cNvPr id="5" name="TextBox 4"/>
          <p:cNvSpPr txBox="1"/>
          <p:nvPr/>
        </p:nvSpPr>
        <p:spPr>
          <a:xfrm>
            <a:off x="0" y="3912275"/>
            <a:ext cx="9144000" cy="2031325"/>
          </a:xfrm>
          <a:prstGeom prst="rect">
            <a:avLst/>
          </a:prstGeom>
          <a:noFill/>
        </p:spPr>
        <p:txBody>
          <a:bodyPr wrap="square" rtlCol="0">
            <a:spAutoFit/>
          </a:bodyPr>
          <a:lstStyle/>
          <a:p>
            <a:pPr marL="342900" indent="-342900">
              <a:buAutoNum type="arabicParenR"/>
            </a:pPr>
            <a:r>
              <a:rPr lang="en-US" sz="3600" dirty="0" smtClean="0"/>
              <a:t> Need 67.5 oz m/ma in total</a:t>
            </a:r>
          </a:p>
          <a:p>
            <a:pPr marL="342900" indent="-342900">
              <a:buAutoNum type="arabicParenR"/>
            </a:pPr>
            <a:endParaRPr lang="en-US" sz="3600" dirty="0" smtClean="0"/>
          </a:p>
          <a:p>
            <a:pPr marL="342900" indent="-342900">
              <a:buAutoNum type="arabicParenR"/>
            </a:pPr>
            <a:r>
              <a:rPr lang="en-US" sz="3600" dirty="0" smtClean="0"/>
              <a:t> 67.5 ÷ 11.2 = 6.03, round up to 6.25 lbs</a:t>
            </a:r>
          </a:p>
          <a:p>
            <a:pPr marL="342900" indent="-342900">
              <a:buAutoNum type="arabicParenR"/>
            </a:pPr>
            <a:endParaRPr lang="en-US" dirty="0"/>
          </a:p>
        </p:txBody>
      </p:sp>
      <p:sp>
        <p:nvSpPr>
          <p:cNvPr id="6" name="Rectangle 5"/>
          <p:cNvSpPr/>
          <p:nvPr/>
        </p:nvSpPr>
        <p:spPr>
          <a:xfrm>
            <a:off x="2667000" y="2590800"/>
            <a:ext cx="990600" cy="4572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990600"/>
          </a:xfrm>
        </p:spPr>
        <p:txBody>
          <a:bodyPr>
            <a:normAutofit fontScale="90000"/>
          </a:bodyPr>
          <a:lstStyle/>
          <a:p>
            <a:r>
              <a:rPr lang="en-US" sz="4400" i="1" u="sng" dirty="0" smtClean="0">
                <a:solidFill>
                  <a:schemeClr val="tx1"/>
                </a:solidFill>
              </a:rPr>
              <a:t/>
            </a:r>
            <a:br>
              <a:rPr lang="en-US" sz="4400" i="1" u="sng" dirty="0" smtClean="0">
                <a:solidFill>
                  <a:schemeClr val="tx1"/>
                </a:solidFill>
              </a:rPr>
            </a:br>
            <a:r>
              <a:rPr lang="en-US" sz="4400" i="1" u="sng" dirty="0" smtClean="0">
                <a:solidFill>
                  <a:schemeClr val="tx1"/>
                </a:solidFill>
              </a:rPr>
              <a:t>Column 1:</a:t>
            </a:r>
            <a:r>
              <a:rPr lang="en-US" sz="4400" dirty="0" smtClean="0">
                <a:solidFill>
                  <a:schemeClr val="tx1"/>
                </a:solidFill>
              </a:rPr>
              <a:t> </a:t>
            </a:r>
            <a:br>
              <a:rPr lang="en-US" sz="4400" dirty="0" smtClean="0">
                <a:solidFill>
                  <a:schemeClr val="tx1"/>
                </a:solidFill>
              </a:rPr>
            </a:br>
            <a:r>
              <a:rPr lang="en-US" sz="4400" dirty="0" smtClean="0">
                <a:solidFill>
                  <a:schemeClr val="tx1"/>
                </a:solidFill>
              </a:rPr>
              <a:t>As Purchased</a:t>
            </a:r>
            <a:br>
              <a:rPr lang="en-US" sz="4400" dirty="0" smtClean="0">
                <a:solidFill>
                  <a:schemeClr val="tx1"/>
                </a:solidFill>
              </a:rPr>
            </a:br>
            <a:endParaRPr lang="en-US" dirty="0"/>
          </a:p>
        </p:txBody>
      </p:sp>
      <p:pic>
        <p:nvPicPr>
          <p:cNvPr id="13314" name="Picture 2"/>
          <p:cNvPicPr>
            <a:picLocks noGrp="1" noChangeAspect="1" noChangeArrowheads="1"/>
          </p:cNvPicPr>
          <p:nvPr>
            <p:ph idx="1"/>
          </p:nvPr>
        </p:nvPicPr>
        <p:blipFill>
          <a:blip r:embed="rId3" cstate="print"/>
          <a:srcRect/>
          <a:stretch>
            <a:fillRect/>
          </a:stretch>
        </p:blipFill>
        <p:spPr bwMode="auto">
          <a:xfrm>
            <a:off x="533399" y="1676400"/>
            <a:ext cx="6258297" cy="3886200"/>
          </a:xfrm>
          <a:prstGeom prst="rect">
            <a:avLst/>
          </a:prstGeom>
          <a:noFill/>
          <a:ln w="9525">
            <a:noFill/>
            <a:miter lim="800000"/>
            <a:headEnd/>
            <a:tailEnd/>
          </a:ln>
        </p:spPr>
      </p:pic>
      <p:pic>
        <p:nvPicPr>
          <p:cNvPr id="4" name="Content Placeholder 3"/>
          <p:cNvPicPr>
            <a:picLocks/>
          </p:cNvPicPr>
          <p:nvPr/>
        </p:nvPicPr>
        <p:blipFill>
          <a:blip r:embed="rId4" cstate="print"/>
          <a:srcRect/>
          <a:stretch>
            <a:fillRect/>
          </a:stretch>
        </p:blipFill>
        <p:spPr bwMode="auto">
          <a:xfrm>
            <a:off x="6324600" y="4038600"/>
            <a:ext cx="2438400" cy="2438400"/>
          </a:xfrm>
          <a:prstGeom prst="rect">
            <a:avLst/>
          </a:prstGeom>
          <a:noFill/>
          <a:ln w="44450">
            <a:solidFill>
              <a:schemeClr val="tx2">
                <a:lumMod val="75000"/>
              </a:schemeClr>
            </a:solid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1982"/>
            <a:ext cx="9144000" cy="1077218"/>
          </a:xfrm>
          <a:prstGeom prst="rect">
            <a:avLst/>
          </a:prstGeom>
        </p:spPr>
        <p:txBody>
          <a:bodyPr wrap="square">
            <a:spAutoFit/>
          </a:bodyPr>
          <a:lstStyle/>
          <a:p>
            <a:pPr lvl="1" algn="ctr"/>
            <a:r>
              <a:rPr lang="en-US" sz="3200" b="1" dirty="0" smtClean="0"/>
              <a:t>How many pounds of frozen veggies will we need for this meal?</a:t>
            </a:r>
          </a:p>
        </p:txBody>
      </p:sp>
      <p:pic>
        <p:nvPicPr>
          <p:cNvPr id="4" name="Picture 3"/>
          <p:cNvPicPr/>
          <p:nvPr/>
        </p:nvPicPr>
        <p:blipFill>
          <a:blip r:embed="rId3" cstate="print"/>
          <a:srcRect/>
          <a:stretch>
            <a:fillRect/>
          </a:stretch>
        </p:blipFill>
        <p:spPr bwMode="auto">
          <a:xfrm>
            <a:off x="0" y="1295400"/>
            <a:ext cx="9144000" cy="1524000"/>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0" y="2819400"/>
            <a:ext cx="9144000" cy="1981200"/>
          </a:xfrm>
          <a:prstGeom prst="rect">
            <a:avLst/>
          </a:prstGeom>
          <a:noFill/>
          <a:ln w="9525">
            <a:noFill/>
            <a:miter lim="800000"/>
            <a:headEnd/>
            <a:tailEnd/>
          </a:ln>
        </p:spPr>
      </p:pic>
      <p:sp>
        <p:nvSpPr>
          <p:cNvPr id="6" name="TextBox 5"/>
          <p:cNvSpPr txBox="1"/>
          <p:nvPr/>
        </p:nvSpPr>
        <p:spPr>
          <a:xfrm>
            <a:off x="0" y="4863405"/>
            <a:ext cx="9144000" cy="1384995"/>
          </a:xfrm>
          <a:prstGeom prst="rect">
            <a:avLst/>
          </a:prstGeom>
          <a:noFill/>
        </p:spPr>
        <p:txBody>
          <a:bodyPr wrap="square" rtlCol="0">
            <a:spAutoFit/>
          </a:bodyPr>
          <a:lstStyle/>
          <a:p>
            <a:pPr marL="342900" indent="-342900" algn="ctr">
              <a:buAutoNum type="arabicParenR"/>
            </a:pPr>
            <a:r>
              <a:rPr lang="en-US" sz="2800" dirty="0" smtClean="0"/>
              <a:t>Need 11 cups</a:t>
            </a:r>
          </a:p>
          <a:p>
            <a:pPr marL="342900" indent="-342900" algn="ctr">
              <a:buAutoNum type="arabicParenR"/>
            </a:pPr>
            <a:r>
              <a:rPr lang="en-US" sz="2800" dirty="0" smtClean="0"/>
              <a:t>Convert 11 cups to ¼ cups; 11 ÷ 0.25 = 44, ¼ cups</a:t>
            </a:r>
          </a:p>
          <a:p>
            <a:pPr marL="342900" indent="-342900" algn="ctr">
              <a:buAutoNum type="arabicParenR"/>
            </a:pPr>
            <a:r>
              <a:rPr lang="en-US" sz="2800" dirty="0" smtClean="0"/>
              <a:t>44, ¼ cups ÷10.6 = 4.15, round up to 4.25 lbs</a:t>
            </a:r>
            <a:endParaRPr lang="en-US" sz="2800" dirty="0"/>
          </a:p>
        </p:txBody>
      </p:sp>
      <p:sp>
        <p:nvSpPr>
          <p:cNvPr id="7" name="Rectangle 6"/>
          <p:cNvSpPr/>
          <p:nvPr/>
        </p:nvSpPr>
        <p:spPr>
          <a:xfrm>
            <a:off x="2667000" y="3810000"/>
            <a:ext cx="1066800" cy="6096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anim calcmode="lin" valueType="num">
                                      <p:cBhvr>
                                        <p:cTn id="1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anim calcmode="lin" valueType="num">
                                      <p:cBhvr>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pPr lvl="1" algn="ctr"/>
            <a:r>
              <a:rPr lang="en-US" sz="3200" b="1" dirty="0" smtClean="0"/>
              <a:t>How many number 10 cans are needed for the pineapple?</a:t>
            </a:r>
          </a:p>
        </p:txBody>
      </p:sp>
      <p:pic>
        <p:nvPicPr>
          <p:cNvPr id="3" name="Picture 2"/>
          <p:cNvPicPr/>
          <p:nvPr/>
        </p:nvPicPr>
        <p:blipFill>
          <a:blip r:embed="rId3" cstate="print"/>
          <a:srcRect/>
          <a:stretch>
            <a:fillRect/>
          </a:stretch>
        </p:blipFill>
        <p:spPr bwMode="auto">
          <a:xfrm>
            <a:off x="0" y="1295400"/>
            <a:ext cx="9144000" cy="1600200"/>
          </a:xfrm>
          <a:prstGeom prst="rect">
            <a:avLst/>
          </a:prstGeom>
          <a:noFill/>
          <a:ln w="9525">
            <a:noFill/>
            <a:miter lim="800000"/>
            <a:headEnd/>
            <a:tailEnd/>
          </a:ln>
        </p:spPr>
      </p:pic>
      <p:pic>
        <p:nvPicPr>
          <p:cNvPr id="4" name="Picture 3"/>
          <p:cNvPicPr/>
          <p:nvPr/>
        </p:nvPicPr>
        <p:blipFill>
          <a:blip r:embed="rId4" cstate="print"/>
          <a:srcRect/>
          <a:stretch>
            <a:fillRect/>
          </a:stretch>
        </p:blipFill>
        <p:spPr bwMode="auto">
          <a:xfrm>
            <a:off x="0" y="2895600"/>
            <a:ext cx="9144000" cy="2362200"/>
          </a:xfrm>
          <a:prstGeom prst="rect">
            <a:avLst/>
          </a:prstGeom>
          <a:noFill/>
          <a:ln w="9525">
            <a:noFill/>
            <a:miter lim="800000"/>
            <a:headEnd/>
            <a:tailEnd/>
          </a:ln>
        </p:spPr>
      </p:pic>
      <p:sp>
        <p:nvSpPr>
          <p:cNvPr id="5" name="TextBox 4"/>
          <p:cNvSpPr txBox="1"/>
          <p:nvPr/>
        </p:nvSpPr>
        <p:spPr>
          <a:xfrm>
            <a:off x="0" y="5358825"/>
            <a:ext cx="9144000" cy="584775"/>
          </a:xfrm>
          <a:prstGeom prst="rect">
            <a:avLst/>
          </a:prstGeom>
          <a:noFill/>
        </p:spPr>
        <p:txBody>
          <a:bodyPr wrap="square" rtlCol="0">
            <a:spAutoFit/>
          </a:bodyPr>
          <a:lstStyle/>
          <a:p>
            <a:pPr marL="342900" indent="-342900" algn="ctr"/>
            <a:r>
              <a:rPr lang="en-US" sz="3200" dirty="0" smtClean="0"/>
              <a:t>44, ¼ cups ÷ 31.8 = 1.38, round up to 2, no. 10 cans</a:t>
            </a:r>
            <a:endParaRPr lang="en-US" sz="3200" dirty="0"/>
          </a:p>
        </p:txBody>
      </p:sp>
      <p:sp>
        <p:nvSpPr>
          <p:cNvPr id="6" name="Oval 5"/>
          <p:cNvSpPr/>
          <p:nvPr/>
        </p:nvSpPr>
        <p:spPr>
          <a:xfrm>
            <a:off x="3657600" y="3581400"/>
            <a:ext cx="2133600" cy="533400"/>
          </a:xfrm>
          <a:prstGeom prst="ellipse">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667000" y="3657600"/>
            <a:ext cx="838200" cy="6858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800" decel="100000"/>
                                        <p:tgtEl>
                                          <p:spTgt spid="5"/>
                                        </p:tgtEl>
                                      </p:cBhvr>
                                    </p:animEffect>
                                    <p:anim calcmode="lin" valueType="num">
                                      <p:cBhvr>
                                        <p:cTn id="23" dur="800" decel="100000" fill="hold"/>
                                        <p:tgtEl>
                                          <p:spTgt spid="5"/>
                                        </p:tgtEl>
                                        <p:attrNameLst>
                                          <p:attrName>style.rotation</p:attrName>
                                        </p:attrNameLst>
                                      </p:cBhvr>
                                      <p:tavLst>
                                        <p:tav tm="0">
                                          <p:val>
                                            <p:fltVal val="-90"/>
                                          </p:val>
                                        </p:tav>
                                        <p:tav tm="100000">
                                          <p:val>
                                            <p:fltVal val="0"/>
                                          </p:val>
                                        </p:tav>
                                      </p:tavLst>
                                    </p:anim>
                                    <p:anim calcmode="lin" valueType="num">
                                      <p:cBhvr>
                                        <p:cTn id="24" dur="800" decel="100000" fill="hold"/>
                                        <p:tgtEl>
                                          <p:spTgt spid="5"/>
                                        </p:tgtEl>
                                        <p:attrNameLst>
                                          <p:attrName>ppt_x</p:attrName>
                                        </p:attrNameLst>
                                      </p:cBhvr>
                                      <p:tavLst>
                                        <p:tav tm="0">
                                          <p:val>
                                            <p:strVal val="#ppt_x+0.4"/>
                                          </p:val>
                                        </p:tav>
                                        <p:tav tm="100000">
                                          <p:val>
                                            <p:strVal val="#ppt_x-0.05"/>
                                          </p:val>
                                        </p:tav>
                                      </p:tavLst>
                                    </p:anim>
                                    <p:anim calcmode="lin" valueType="num">
                                      <p:cBhvr>
                                        <p:cTn id="25" dur="800" decel="100000" fill="hold"/>
                                        <p:tgtEl>
                                          <p:spTgt spid="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9625"/>
            <a:ext cx="9144000" cy="584775"/>
          </a:xfrm>
          <a:prstGeom prst="rect">
            <a:avLst/>
          </a:prstGeom>
        </p:spPr>
        <p:txBody>
          <a:bodyPr wrap="square">
            <a:spAutoFit/>
          </a:bodyPr>
          <a:lstStyle/>
          <a:p>
            <a:pPr lvl="1" algn="ctr"/>
            <a:r>
              <a:rPr lang="en-US" sz="3200" b="1" dirty="0" smtClean="0"/>
              <a:t>How much rice is needed for this meal service?</a:t>
            </a:r>
          </a:p>
        </p:txBody>
      </p:sp>
      <p:pic>
        <p:nvPicPr>
          <p:cNvPr id="3" name="Picture 2"/>
          <p:cNvPicPr/>
          <p:nvPr/>
        </p:nvPicPr>
        <p:blipFill>
          <a:blip r:embed="rId3" cstate="print"/>
          <a:srcRect/>
          <a:stretch>
            <a:fillRect/>
          </a:stretch>
        </p:blipFill>
        <p:spPr bwMode="auto">
          <a:xfrm>
            <a:off x="0" y="1219200"/>
            <a:ext cx="9144000" cy="1143000"/>
          </a:xfrm>
          <a:prstGeom prst="rect">
            <a:avLst/>
          </a:prstGeom>
          <a:noFill/>
          <a:ln w="9525">
            <a:noFill/>
            <a:miter lim="800000"/>
            <a:headEnd/>
            <a:tailEnd/>
          </a:ln>
        </p:spPr>
      </p:pic>
      <p:pic>
        <p:nvPicPr>
          <p:cNvPr id="4" name="Picture 3"/>
          <p:cNvPicPr/>
          <p:nvPr/>
        </p:nvPicPr>
        <p:blipFill>
          <a:blip r:embed="rId4" cstate="print"/>
          <a:srcRect/>
          <a:stretch>
            <a:fillRect/>
          </a:stretch>
        </p:blipFill>
        <p:spPr bwMode="auto">
          <a:xfrm>
            <a:off x="0" y="2362200"/>
            <a:ext cx="9144000" cy="1905000"/>
          </a:xfrm>
          <a:prstGeom prst="rect">
            <a:avLst/>
          </a:prstGeom>
          <a:noFill/>
          <a:ln w="9525">
            <a:noFill/>
            <a:miter lim="800000"/>
            <a:headEnd/>
            <a:tailEnd/>
          </a:ln>
        </p:spPr>
      </p:pic>
      <p:sp>
        <p:nvSpPr>
          <p:cNvPr id="5" name="TextBox 4"/>
          <p:cNvSpPr txBox="1"/>
          <p:nvPr/>
        </p:nvSpPr>
        <p:spPr>
          <a:xfrm>
            <a:off x="0" y="4373940"/>
            <a:ext cx="9144000" cy="1569660"/>
          </a:xfrm>
          <a:prstGeom prst="rect">
            <a:avLst/>
          </a:prstGeom>
          <a:noFill/>
        </p:spPr>
        <p:txBody>
          <a:bodyPr wrap="square" rtlCol="0">
            <a:spAutoFit/>
          </a:bodyPr>
          <a:lstStyle/>
          <a:p>
            <a:pPr marL="342900" indent="-342900">
              <a:buAutoNum type="arabicParenR"/>
            </a:pPr>
            <a:r>
              <a:rPr lang="en-US" sz="3200" dirty="0" smtClean="0"/>
              <a:t>Need 12 ½ cups</a:t>
            </a:r>
          </a:p>
          <a:p>
            <a:pPr marL="342900" indent="-342900">
              <a:buAutoNum type="arabicParenR"/>
            </a:pPr>
            <a:r>
              <a:rPr lang="en-US" sz="3200" dirty="0" smtClean="0"/>
              <a:t>Convert 12 ½ cups to ¼ cups; 12.5 ÷ 0.25=50, ¼ cups</a:t>
            </a:r>
          </a:p>
          <a:p>
            <a:pPr marL="342900" indent="-342900">
              <a:buAutoNum type="arabicParenR"/>
            </a:pPr>
            <a:r>
              <a:rPr lang="en-US" sz="3200" dirty="0" smtClean="0"/>
              <a:t>50, ¼ cups ÷32=1.56, round up to 1.75 lbs dry rice</a:t>
            </a:r>
            <a:endParaRPr lang="en-US" sz="3200" dirty="0"/>
          </a:p>
        </p:txBody>
      </p:sp>
      <p:sp>
        <p:nvSpPr>
          <p:cNvPr id="6" name="Rectangle 5"/>
          <p:cNvSpPr/>
          <p:nvPr/>
        </p:nvSpPr>
        <p:spPr>
          <a:xfrm>
            <a:off x="1524000" y="2590800"/>
            <a:ext cx="7620000" cy="5334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28600" y="1905000"/>
            <a:ext cx="8610600" cy="4161790"/>
          </a:xfrm>
          <a:prstGeom prst="rect">
            <a:avLst/>
          </a:prstGeom>
          <a:noFill/>
          <a:ln w="127000">
            <a:solidFill>
              <a:srgbClr val="002060"/>
            </a:solidFill>
            <a:miter lim="800000"/>
            <a:headEnd/>
            <a:tailEnd/>
          </a:ln>
        </p:spPr>
      </p:pic>
      <p:sp>
        <p:nvSpPr>
          <p:cNvPr id="3" name="TextBox 2"/>
          <p:cNvSpPr txBox="1"/>
          <p:nvPr/>
        </p:nvSpPr>
        <p:spPr>
          <a:xfrm>
            <a:off x="0" y="329625"/>
            <a:ext cx="9144000" cy="707886"/>
          </a:xfrm>
          <a:prstGeom prst="rect">
            <a:avLst/>
          </a:prstGeom>
          <a:noFill/>
        </p:spPr>
        <p:txBody>
          <a:bodyPr wrap="square" rtlCol="0">
            <a:spAutoFit/>
          </a:bodyPr>
          <a:lstStyle/>
          <a:p>
            <a:pPr algn="ctr"/>
            <a:r>
              <a:rPr lang="en-US" sz="4000" b="1" dirty="0" smtClean="0"/>
              <a:t>Scenario D: Day 1 (Monday) Lunch</a:t>
            </a:r>
            <a:endParaRPr lang="en-US" sz="40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838200" y="2000250"/>
            <a:ext cx="6743700" cy="2800350"/>
          </a:xfrm>
          <a:prstGeom prst="rect">
            <a:avLst/>
          </a:prstGeom>
          <a:noFill/>
          <a:ln w="9525">
            <a:noFill/>
            <a:miter lim="800000"/>
            <a:headEnd/>
            <a:tailEnd/>
          </a:ln>
        </p:spPr>
      </p:pic>
      <p:pic>
        <p:nvPicPr>
          <p:cNvPr id="2048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1143000"/>
            <a:ext cx="3451412" cy="762000"/>
          </a:xfrm>
          <a:prstGeom prst="rect">
            <a:avLst/>
          </a:prstGeom>
          <a:noFill/>
          <a:ln w="9525">
            <a:noFill/>
            <a:miter lim="800000"/>
            <a:headEnd/>
            <a:tailEnd/>
          </a:ln>
        </p:spPr>
      </p:pic>
      <p:sp>
        <p:nvSpPr>
          <p:cNvPr id="4" name="Rectangle 3"/>
          <p:cNvSpPr/>
          <p:nvPr/>
        </p:nvSpPr>
        <p:spPr>
          <a:xfrm>
            <a:off x="0" y="188893"/>
            <a:ext cx="9144000" cy="954107"/>
          </a:xfrm>
          <a:prstGeom prst="rect">
            <a:avLst/>
          </a:prstGeom>
        </p:spPr>
        <p:txBody>
          <a:bodyPr wrap="square">
            <a:spAutoFit/>
          </a:bodyPr>
          <a:lstStyle/>
          <a:p>
            <a:pPr algn="ctr"/>
            <a:r>
              <a:rPr lang="en-US" sz="2800" b="1" dirty="0" smtClean="0"/>
              <a:t>How many servings of the Fiesta Wrap recipe will need to be prepared to meet the minimum amounts for the M/MA? </a:t>
            </a:r>
            <a:endParaRPr lang="en-US" sz="2800" b="1" dirty="0"/>
          </a:p>
        </p:txBody>
      </p:sp>
      <p:sp>
        <p:nvSpPr>
          <p:cNvPr id="5" name="TextBox 4"/>
          <p:cNvSpPr txBox="1"/>
          <p:nvPr/>
        </p:nvSpPr>
        <p:spPr>
          <a:xfrm>
            <a:off x="1981200" y="4800600"/>
            <a:ext cx="8305800" cy="1569660"/>
          </a:xfrm>
          <a:prstGeom prst="rect">
            <a:avLst/>
          </a:prstGeom>
          <a:noFill/>
        </p:spPr>
        <p:txBody>
          <a:bodyPr wrap="square" rtlCol="0">
            <a:spAutoFit/>
          </a:bodyPr>
          <a:lstStyle/>
          <a:p>
            <a:r>
              <a:rPr lang="en-US" sz="2400" b="1" dirty="0" smtClean="0"/>
              <a:t>1 Fiesta Wrap : 1 oz m/ma &amp; 1 GR/B </a:t>
            </a:r>
          </a:p>
          <a:p>
            <a:r>
              <a:rPr lang="en-US" sz="2400" dirty="0" smtClean="0"/>
              <a:t>1) 1  Wrap x 15 (1-5 year olds) = 15 wraps</a:t>
            </a:r>
          </a:p>
          <a:p>
            <a:r>
              <a:rPr lang="en-US" sz="2400" dirty="0" smtClean="0"/>
              <a:t>2) 1 ½ Wraps x 35 (3-5 year olds, adults) = 52.5, 53 wraps</a:t>
            </a:r>
          </a:p>
          <a:p>
            <a:r>
              <a:rPr lang="en-US" sz="2400" dirty="0" smtClean="0"/>
              <a:t>3) 15 + 53 = 68 wraps, make the recipe for 100 servings</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Bottom)">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slide(fromBottom)">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slide(fromBottom)">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28600" y="2135231"/>
            <a:ext cx="8686800" cy="1674769"/>
          </a:xfrm>
          <a:prstGeom prst="rect">
            <a:avLst/>
          </a:prstGeom>
          <a:noFill/>
          <a:ln w="127000">
            <a:solidFill>
              <a:srgbClr val="002060"/>
            </a:solidFill>
            <a:miter lim="800000"/>
            <a:headEnd/>
            <a:tailEnd/>
          </a:ln>
        </p:spPr>
      </p:pic>
      <p:sp>
        <p:nvSpPr>
          <p:cNvPr id="3" name="TextBox 2"/>
          <p:cNvSpPr txBox="1"/>
          <p:nvPr/>
        </p:nvSpPr>
        <p:spPr>
          <a:xfrm>
            <a:off x="0" y="329625"/>
            <a:ext cx="9144000" cy="707886"/>
          </a:xfrm>
          <a:prstGeom prst="rect">
            <a:avLst/>
          </a:prstGeom>
          <a:noFill/>
        </p:spPr>
        <p:txBody>
          <a:bodyPr wrap="square" rtlCol="0">
            <a:spAutoFit/>
          </a:bodyPr>
          <a:lstStyle/>
          <a:p>
            <a:pPr algn="ctr"/>
            <a:r>
              <a:rPr lang="en-US" sz="4000" b="1" dirty="0" smtClean="0"/>
              <a:t>Scenario E: Day 2 (Tuesday) Lunch</a:t>
            </a:r>
            <a:endParaRPr lang="en-US" sz="4000" b="1" dirty="0"/>
          </a:p>
        </p:txBody>
      </p:sp>
      <p:sp>
        <p:nvSpPr>
          <p:cNvPr id="4" name="Oval 3"/>
          <p:cNvSpPr/>
          <p:nvPr/>
        </p:nvSpPr>
        <p:spPr>
          <a:xfrm>
            <a:off x="7086600" y="1828800"/>
            <a:ext cx="1828800" cy="2438400"/>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838200"/>
            <a:ext cx="9144000" cy="2362200"/>
          </a:xfrm>
          <a:prstGeom prst="rect">
            <a:avLst/>
          </a:prstGeom>
          <a:noFill/>
          <a:ln w="9525">
            <a:noFill/>
            <a:miter lim="800000"/>
            <a:headEnd/>
            <a:tailEnd/>
          </a:ln>
        </p:spPr>
      </p:pic>
      <p:sp>
        <p:nvSpPr>
          <p:cNvPr id="4" name="Rectangle 3"/>
          <p:cNvSpPr/>
          <p:nvPr/>
        </p:nvSpPr>
        <p:spPr>
          <a:xfrm>
            <a:off x="0" y="101025"/>
            <a:ext cx="9144000" cy="584775"/>
          </a:xfrm>
          <a:prstGeom prst="rect">
            <a:avLst/>
          </a:prstGeom>
        </p:spPr>
        <p:txBody>
          <a:bodyPr wrap="square">
            <a:spAutoFit/>
          </a:bodyPr>
          <a:lstStyle/>
          <a:p>
            <a:pPr algn="ctr"/>
            <a:r>
              <a:rPr lang="en-US" sz="3200" b="1" dirty="0" smtClean="0"/>
              <a:t>How many fish sticks are needed for each child? </a:t>
            </a:r>
            <a:endParaRPr lang="en-US" sz="3200" b="1" dirty="0"/>
          </a:p>
        </p:txBody>
      </p:sp>
      <p:sp>
        <p:nvSpPr>
          <p:cNvPr id="6" name="TextBox 5"/>
          <p:cNvSpPr txBox="1"/>
          <p:nvPr/>
        </p:nvSpPr>
        <p:spPr>
          <a:xfrm>
            <a:off x="3352800" y="5638800"/>
            <a:ext cx="3124200" cy="923330"/>
          </a:xfrm>
          <a:prstGeom prst="rect">
            <a:avLst/>
          </a:prstGeom>
          <a:noFill/>
        </p:spPr>
        <p:txBody>
          <a:bodyPr wrap="square" rtlCol="0">
            <a:spAutoFit/>
          </a:bodyPr>
          <a:lstStyle/>
          <a:p>
            <a:r>
              <a:rPr lang="en-US" b="1" dirty="0" smtClean="0"/>
              <a:t>Total:</a:t>
            </a:r>
          </a:p>
          <a:p>
            <a:r>
              <a:rPr lang="en-US" dirty="0" smtClean="0"/>
              <a:t>30 sticks + 105 sticks = 135 fish sticks need to be prepared</a:t>
            </a:r>
          </a:p>
        </p:txBody>
      </p:sp>
      <p:sp>
        <p:nvSpPr>
          <p:cNvPr id="7" name="TextBox 6"/>
          <p:cNvSpPr txBox="1"/>
          <p:nvPr/>
        </p:nvSpPr>
        <p:spPr>
          <a:xfrm>
            <a:off x="1600200" y="3200400"/>
            <a:ext cx="6400800" cy="523220"/>
          </a:xfrm>
          <a:prstGeom prst="rect">
            <a:avLst/>
          </a:prstGeom>
          <a:noFill/>
        </p:spPr>
        <p:txBody>
          <a:bodyPr wrap="square" rtlCol="0">
            <a:spAutoFit/>
          </a:bodyPr>
          <a:lstStyle/>
          <a:p>
            <a:pPr algn="ctr"/>
            <a:r>
              <a:rPr lang="en-US" sz="2800" b="1" dirty="0" smtClean="0"/>
              <a:t>2 Fish Sticks = 1 oz m/ma, ½ GR/B</a:t>
            </a:r>
            <a:endParaRPr lang="en-US" sz="2800" dirty="0" smtClean="0"/>
          </a:p>
        </p:txBody>
      </p:sp>
      <p:sp>
        <p:nvSpPr>
          <p:cNvPr id="8" name="TextBox 7"/>
          <p:cNvSpPr txBox="1"/>
          <p:nvPr/>
        </p:nvSpPr>
        <p:spPr>
          <a:xfrm>
            <a:off x="304800" y="3733800"/>
            <a:ext cx="2743200" cy="369332"/>
          </a:xfrm>
          <a:prstGeom prst="rect">
            <a:avLst/>
          </a:prstGeom>
          <a:noFill/>
        </p:spPr>
        <p:txBody>
          <a:bodyPr wrap="square" rtlCol="0">
            <a:spAutoFit/>
          </a:bodyPr>
          <a:lstStyle/>
          <a:p>
            <a:pPr algn="ctr"/>
            <a:r>
              <a:rPr lang="en-US" b="1" u="sng" dirty="0" smtClean="0"/>
              <a:t>1-2 Year Olds</a:t>
            </a:r>
            <a:endParaRPr lang="en-US" b="1" u="sng" dirty="0"/>
          </a:p>
        </p:txBody>
      </p:sp>
      <p:sp>
        <p:nvSpPr>
          <p:cNvPr id="9" name="TextBox 8"/>
          <p:cNvSpPr txBox="1"/>
          <p:nvPr/>
        </p:nvSpPr>
        <p:spPr>
          <a:xfrm>
            <a:off x="0" y="4114800"/>
            <a:ext cx="4648200" cy="923330"/>
          </a:xfrm>
          <a:prstGeom prst="rect">
            <a:avLst/>
          </a:prstGeom>
          <a:noFill/>
        </p:spPr>
        <p:txBody>
          <a:bodyPr wrap="square" rtlCol="0">
            <a:spAutoFit/>
          </a:bodyPr>
          <a:lstStyle/>
          <a:p>
            <a:pPr marL="0" lvl="1" indent="-342900">
              <a:buFont typeface="Arial" pitchFamily="34" charset="0"/>
              <a:buChar char="•"/>
            </a:pPr>
            <a:r>
              <a:rPr lang="en-US" dirty="0" smtClean="0"/>
              <a:t>1 oz ÷ 1 = 1 serving</a:t>
            </a:r>
          </a:p>
          <a:p>
            <a:pPr marL="0" lvl="1" indent="-342900">
              <a:buFont typeface="Arial" pitchFamily="34" charset="0"/>
              <a:buChar char="•"/>
            </a:pPr>
            <a:r>
              <a:rPr lang="en-US" dirty="0" smtClean="0"/>
              <a:t>1 serving x 2 fish sticks = 2 sticks per child</a:t>
            </a:r>
          </a:p>
          <a:p>
            <a:pPr marL="0" lvl="1" indent="-342900">
              <a:buFont typeface="Arial" pitchFamily="34" charset="0"/>
              <a:buChar char="•"/>
            </a:pPr>
            <a:r>
              <a:rPr lang="en-US" dirty="0" smtClean="0"/>
              <a:t>2 sticks x 15 = 30 sticks for 1-2 year olds</a:t>
            </a:r>
          </a:p>
        </p:txBody>
      </p:sp>
      <p:sp>
        <p:nvSpPr>
          <p:cNvPr id="10" name="TextBox 9"/>
          <p:cNvSpPr txBox="1"/>
          <p:nvPr/>
        </p:nvSpPr>
        <p:spPr>
          <a:xfrm>
            <a:off x="4800600" y="3733800"/>
            <a:ext cx="3505200" cy="381000"/>
          </a:xfrm>
          <a:prstGeom prst="rect">
            <a:avLst/>
          </a:prstGeom>
          <a:noFill/>
        </p:spPr>
        <p:txBody>
          <a:bodyPr wrap="square" rtlCol="0">
            <a:spAutoFit/>
          </a:bodyPr>
          <a:lstStyle/>
          <a:p>
            <a:pPr marL="342900" indent="-342900" algn="ctr"/>
            <a:r>
              <a:rPr lang="en-US" b="1" u="sng" dirty="0" smtClean="0"/>
              <a:t>3-5 year old, adults:</a:t>
            </a:r>
          </a:p>
        </p:txBody>
      </p:sp>
      <p:sp>
        <p:nvSpPr>
          <p:cNvPr id="11" name="TextBox 10"/>
          <p:cNvSpPr txBox="1"/>
          <p:nvPr/>
        </p:nvSpPr>
        <p:spPr>
          <a:xfrm>
            <a:off x="4343400" y="4114800"/>
            <a:ext cx="4800600" cy="1200329"/>
          </a:xfrm>
          <a:prstGeom prst="rect">
            <a:avLst/>
          </a:prstGeom>
          <a:noFill/>
        </p:spPr>
        <p:txBody>
          <a:bodyPr wrap="square" rtlCol="0">
            <a:spAutoFit/>
          </a:bodyPr>
          <a:lstStyle/>
          <a:p>
            <a:pPr marL="0" lvl="1" indent="-342900">
              <a:buFont typeface="Arial" pitchFamily="34" charset="0"/>
              <a:buChar char="•"/>
            </a:pPr>
            <a:r>
              <a:rPr lang="en-US" dirty="0" smtClean="0"/>
              <a:t>1.5 oz ÷ 1 = 1.5 servings</a:t>
            </a:r>
          </a:p>
          <a:p>
            <a:pPr marL="0" lvl="1" indent="-342900">
              <a:buFont typeface="Arial" pitchFamily="34" charset="0"/>
              <a:buChar char="•"/>
            </a:pPr>
            <a:r>
              <a:rPr lang="en-US" dirty="0" smtClean="0"/>
              <a:t>1.5 servings x 2 sticks =3 sticks per child</a:t>
            </a:r>
          </a:p>
          <a:p>
            <a:pPr marL="0" lvl="1" indent="-342900">
              <a:buFont typeface="Arial" pitchFamily="34" charset="0"/>
              <a:buChar char="•"/>
            </a:pPr>
            <a:r>
              <a:rPr lang="en-US" dirty="0" smtClean="0"/>
              <a:t>3 sticks x 35 = 105 sticks for 3-5 year olds &amp; adult</a:t>
            </a:r>
            <a:endParaRPr lang="en-US" dirty="0"/>
          </a:p>
        </p:txBody>
      </p:sp>
      <p:cxnSp>
        <p:nvCxnSpPr>
          <p:cNvPr id="13" name="Straight Connector 12"/>
          <p:cNvCxnSpPr/>
          <p:nvPr/>
        </p:nvCxnSpPr>
        <p:spPr>
          <a:xfrm>
            <a:off x="4343400" y="3810000"/>
            <a:ext cx="0" cy="175260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895600" y="5562600"/>
            <a:ext cx="3657600" cy="9906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style.rotation</p:attrName>
                                        </p:attrNameLst>
                                      </p:cBhvr>
                                      <p:tavLst>
                                        <p:tav tm="0">
                                          <p:val>
                                            <p:fltVal val="360"/>
                                          </p:val>
                                        </p:tav>
                                        <p:tav tm="100000">
                                          <p:val>
                                            <p:fltVal val="0"/>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 calcmode="lin" valueType="num">
                                      <p:cBhvr>
                                        <p:cTn id="41" dur="500" fill="hold"/>
                                        <p:tgtEl>
                                          <p:spTgt spid="6"/>
                                        </p:tgtEl>
                                        <p:attrNameLst>
                                          <p:attrName>style.rotation</p:attrName>
                                        </p:attrNameLst>
                                      </p:cBhvr>
                                      <p:tavLst>
                                        <p:tav tm="0">
                                          <p:val>
                                            <p:fltVal val="360"/>
                                          </p:val>
                                        </p:tav>
                                        <p:tav tm="100000">
                                          <p:val>
                                            <p:fltVal val="0"/>
                                          </p:val>
                                        </p:tav>
                                      </p:tavLst>
                                    </p:anim>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1025"/>
            <a:ext cx="9144000" cy="584775"/>
          </a:xfrm>
          <a:prstGeom prst="rect">
            <a:avLst/>
          </a:prstGeom>
        </p:spPr>
        <p:txBody>
          <a:bodyPr wrap="square">
            <a:spAutoFit/>
          </a:bodyPr>
          <a:lstStyle/>
          <a:p>
            <a:pPr lvl="1"/>
            <a:r>
              <a:rPr lang="en-US" sz="3200" b="1" dirty="0" smtClean="0"/>
              <a:t>How much coleslaw should be prepared? </a:t>
            </a:r>
          </a:p>
        </p:txBody>
      </p:sp>
      <p:pic>
        <p:nvPicPr>
          <p:cNvPr id="22530" name="Picture 2"/>
          <p:cNvPicPr>
            <a:picLocks noChangeAspect="1" noChangeArrowheads="1"/>
          </p:cNvPicPr>
          <p:nvPr/>
        </p:nvPicPr>
        <p:blipFill>
          <a:blip r:embed="rId3" cstate="print"/>
          <a:srcRect/>
          <a:stretch>
            <a:fillRect/>
          </a:stretch>
        </p:blipFill>
        <p:spPr bwMode="auto">
          <a:xfrm>
            <a:off x="0" y="762000"/>
            <a:ext cx="9144000" cy="3048000"/>
          </a:xfrm>
          <a:prstGeom prst="rect">
            <a:avLst/>
          </a:prstGeom>
          <a:noFill/>
          <a:ln w="9525">
            <a:noFill/>
            <a:miter lim="800000"/>
            <a:headEnd/>
            <a:tailEnd/>
          </a:ln>
        </p:spPr>
      </p:pic>
      <p:sp>
        <p:nvSpPr>
          <p:cNvPr id="5" name="Rectangle 4"/>
          <p:cNvSpPr/>
          <p:nvPr/>
        </p:nvSpPr>
        <p:spPr>
          <a:xfrm>
            <a:off x="381000" y="2057400"/>
            <a:ext cx="2743200" cy="6096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76400" y="3846255"/>
            <a:ext cx="5334000" cy="2554545"/>
          </a:xfrm>
          <a:prstGeom prst="rect">
            <a:avLst/>
          </a:prstGeom>
          <a:noFill/>
        </p:spPr>
        <p:txBody>
          <a:bodyPr wrap="square" rtlCol="0">
            <a:spAutoFit/>
          </a:bodyPr>
          <a:lstStyle/>
          <a:p>
            <a:pPr marL="342900" indent="-342900">
              <a:buAutoNum type="arabicParenR"/>
            </a:pPr>
            <a:r>
              <a:rPr lang="en-US" sz="3200" dirty="0" smtClean="0"/>
              <a:t>Need 11 cups in total</a:t>
            </a:r>
          </a:p>
          <a:p>
            <a:pPr marL="342900" indent="-342900">
              <a:buAutoNum type="arabicParenR"/>
            </a:pPr>
            <a:endParaRPr lang="en-US" sz="3200" dirty="0" smtClean="0"/>
          </a:p>
          <a:p>
            <a:pPr marL="342900" indent="-342900">
              <a:buAutoNum type="arabicParenR"/>
            </a:pPr>
            <a:r>
              <a:rPr lang="en-US" sz="3200" dirty="0" smtClean="0"/>
              <a:t>11 cups ÷ 0.25 = 44, ¼ cups</a:t>
            </a:r>
          </a:p>
          <a:p>
            <a:pPr marL="342900" indent="-342900">
              <a:buAutoNum type="arabicParenR"/>
            </a:pPr>
            <a:endParaRPr lang="en-US" sz="3200" dirty="0" smtClean="0"/>
          </a:p>
          <a:p>
            <a:pPr marL="342900" indent="-342900">
              <a:buAutoNum type="arabicParenR"/>
            </a:pPr>
            <a:r>
              <a:rPr lang="en-US" sz="3200" dirty="0" smtClean="0"/>
              <a:t>Need to make 50 servings </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28" y="141982"/>
            <a:ext cx="9126872" cy="1077218"/>
          </a:xfrm>
          <a:prstGeom prst="rect">
            <a:avLst/>
          </a:prstGeom>
        </p:spPr>
        <p:txBody>
          <a:bodyPr wrap="square">
            <a:spAutoFit/>
          </a:bodyPr>
          <a:lstStyle/>
          <a:p>
            <a:pPr lvl="1" algn="ctr"/>
            <a:r>
              <a:rPr lang="en-US" sz="3200" b="1" dirty="0" smtClean="0"/>
              <a:t>How many pounds of fresh cantaloupe are needed?</a:t>
            </a:r>
          </a:p>
        </p:txBody>
      </p:sp>
      <p:pic>
        <p:nvPicPr>
          <p:cNvPr id="3" name="Picture 2"/>
          <p:cNvPicPr/>
          <p:nvPr/>
        </p:nvPicPr>
        <p:blipFill>
          <a:blip r:embed="rId3" cstate="print"/>
          <a:srcRect/>
          <a:stretch>
            <a:fillRect/>
          </a:stretch>
        </p:blipFill>
        <p:spPr bwMode="auto">
          <a:xfrm>
            <a:off x="0" y="1219200"/>
            <a:ext cx="9144000" cy="1524000"/>
          </a:xfrm>
          <a:prstGeom prst="rect">
            <a:avLst/>
          </a:prstGeom>
          <a:noFill/>
          <a:ln w="9525">
            <a:noFill/>
            <a:miter lim="800000"/>
            <a:headEnd/>
            <a:tailEnd/>
          </a:ln>
        </p:spPr>
      </p:pic>
      <p:pic>
        <p:nvPicPr>
          <p:cNvPr id="4" name="Picture 3"/>
          <p:cNvPicPr/>
          <p:nvPr/>
        </p:nvPicPr>
        <p:blipFill>
          <a:blip r:embed="rId4" cstate="print"/>
          <a:srcRect/>
          <a:stretch>
            <a:fillRect/>
          </a:stretch>
        </p:blipFill>
        <p:spPr bwMode="auto">
          <a:xfrm>
            <a:off x="0" y="2743200"/>
            <a:ext cx="9144000" cy="1905000"/>
          </a:xfrm>
          <a:prstGeom prst="rect">
            <a:avLst/>
          </a:prstGeom>
          <a:noFill/>
          <a:ln w="9525">
            <a:noFill/>
            <a:miter lim="800000"/>
            <a:headEnd/>
            <a:tailEnd/>
          </a:ln>
        </p:spPr>
      </p:pic>
      <p:sp>
        <p:nvSpPr>
          <p:cNvPr id="6" name="TextBox 5"/>
          <p:cNvSpPr txBox="1"/>
          <p:nvPr/>
        </p:nvSpPr>
        <p:spPr>
          <a:xfrm>
            <a:off x="152400" y="4743271"/>
            <a:ext cx="9144000" cy="1200329"/>
          </a:xfrm>
          <a:prstGeom prst="rect">
            <a:avLst/>
          </a:prstGeom>
          <a:noFill/>
        </p:spPr>
        <p:txBody>
          <a:bodyPr wrap="square" rtlCol="0">
            <a:spAutoFit/>
          </a:bodyPr>
          <a:lstStyle/>
          <a:p>
            <a:pPr marL="342900" indent="-342900" algn="ctr">
              <a:buAutoNum type="arabicParenR"/>
            </a:pPr>
            <a:r>
              <a:rPr lang="en-US" sz="2400" dirty="0" smtClean="0"/>
              <a:t>Need 11 cups fruit</a:t>
            </a:r>
          </a:p>
          <a:p>
            <a:pPr marL="342900" indent="-342900" algn="ctr">
              <a:buAutoNum type="arabicParenR"/>
            </a:pPr>
            <a:r>
              <a:rPr lang="en-US" sz="2400" dirty="0" smtClean="0"/>
              <a:t>Convert 11 cups to ¼ cups; 11 ÷ 0.25 = 44, ¼ cups</a:t>
            </a:r>
          </a:p>
          <a:p>
            <a:pPr marL="342900" indent="-342900" algn="ctr">
              <a:buAutoNum type="arabicParenR"/>
            </a:pPr>
            <a:r>
              <a:rPr lang="en-US" sz="2400" dirty="0" smtClean="0"/>
              <a:t>44, ¼ cups ÷ 5.73 = 7.67, round up to 7.75 lbs</a:t>
            </a:r>
            <a:endParaRPr lang="en-US" sz="2400" dirty="0"/>
          </a:p>
        </p:txBody>
      </p:sp>
      <p:sp>
        <p:nvSpPr>
          <p:cNvPr id="7" name="Oval 6"/>
          <p:cNvSpPr/>
          <p:nvPr/>
        </p:nvSpPr>
        <p:spPr>
          <a:xfrm>
            <a:off x="2438400" y="3048000"/>
            <a:ext cx="1066800" cy="457200"/>
          </a:xfrm>
          <a:prstGeom prst="ellipse">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04800" y="1831340"/>
            <a:ext cx="8610600" cy="3731260"/>
          </a:xfrm>
          <a:prstGeom prst="rect">
            <a:avLst/>
          </a:prstGeom>
          <a:noFill/>
          <a:ln w="127000">
            <a:solidFill>
              <a:srgbClr val="002060"/>
            </a:solidFill>
            <a:miter lim="800000"/>
            <a:headEnd/>
            <a:tailEnd/>
          </a:ln>
        </p:spPr>
      </p:pic>
      <p:sp>
        <p:nvSpPr>
          <p:cNvPr id="3" name="TextBox 2"/>
          <p:cNvSpPr txBox="1"/>
          <p:nvPr/>
        </p:nvSpPr>
        <p:spPr>
          <a:xfrm>
            <a:off x="0" y="329625"/>
            <a:ext cx="9144000" cy="707886"/>
          </a:xfrm>
          <a:prstGeom prst="rect">
            <a:avLst/>
          </a:prstGeom>
          <a:noFill/>
        </p:spPr>
        <p:txBody>
          <a:bodyPr wrap="square" rtlCol="0">
            <a:spAutoFit/>
          </a:bodyPr>
          <a:lstStyle/>
          <a:p>
            <a:pPr algn="ctr"/>
            <a:r>
              <a:rPr lang="en-US" sz="4000" b="1" dirty="0" smtClean="0"/>
              <a:t>Scenario F: Day 4 (Thursday) Lunch</a:t>
            </a:r>
            <a:endParaRPr lang="en-US" sz="4000" b="1" dirty="0"/>
          </a:p>
        </p:txBody>
      </p:sp>
      <p:sp>
        <p:nvSpPr>
          <p:cNvPr id="4" name="Oval 3"/>
          <p:cNvSpPr/>
          <p:nvPr/>
        </p:nvSpPr>
        <p:spPr>
          <a:xfrm>
            <a:off x="7391400" y="1676400"/>
            <a:ext cx="1447800" cy="1828800"/>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i="1" u="sng" dirty="0" smtClean="0">
                <a:solidFill>
                  <a:schemeClr val="tx1"/>
                </a:solidFill>
              </a:rPr>
              <a:t/>
            </a:r>
            <a:br>
              <a:rPr lang="en-US" sz="4400" i="1" u="sng" dirty="0" smtClean="0">
                <a:solidFill>
                  <a:schemeClr val="tx1"/>
                </a:solidFill>
              </a:rPr>
            </a:br>
            <a:r>
              <a:rPr lang="en-US" sz="4400" i="1" u="sng" dirty="0" smtClean="0">
                <a:solidFill>
                  <a:schemeClr val="tx1"/>
                </a:solidFill>
              </a:rPr>
              <a:t>Column 2:</a:t>
            </a:r>
            <a:r>
              <a:rPr lang="en-US" sz="4400" dirty="0" smtClean="0">
                <a:solidFill>
                  <a:schemeClr val="tx1"/>
                </a:solidFill>
              </a:rPr>
              <a:t> </a:t>
            </a:r>
            <a:br>
              <a:rPr lang="en-US" sz="4400" dirty="0" smtClean="0">
                <a:solidFill>
                  <a:schemeClr val="tx1"/>
                </a:solidFill>
              </a:rPr>
            </a:br>
            <a:r>
              <a:rPr lang="en-US" sz="4400" dirty="0" smtClean="0">
                <a:solidFill>
                  <a:schemeClr val="tx1"/>
                </a:solidFill>
              </a:rPr>
              <a:t>Purchase Units</a:t>
            </a:r>
            <a:br>
              <a:rPr lang="en-US" sz="4400" dirty="0" smtClean="0">
                <a:solidFill>
                  <a:schemeClr val="tx1"/>
                </a:solidFill>
              </a:rPr>
            </a:br>
            <a:endParaRPr lang="en-US" dirty="0"/>
          </a:p>
        </p:txBody>
      </p:sp>
      <p:pic>
        <p:nvPicPr>
          <p:cNvPr id="14338" name="Picture 2"/>
          <p:cNvPicPr>
            <a:picLocks noGrp="1" noChangeAspect="1" noChangeArrowheads="1"/>
          </p:cNvPicPr>
          <p:nvPr>
            <p:ph idx="1"/>
          </p:nvPr>
        </p:nvPicPr>
        <p:blipFill>
          <a:blip r:embed="rId3" cstate="print"/>
          <a:srcRect/>
          <a:stretch>
            <a:fillRect/>
          </a:stretch>
        </p:blipFill>
        <p:spPr bwMode="auto">
          <a:xfrm>
            <a:off x="533400" y="1645356"/>
            <a:ext cx="4724400" cy="4374444"/>
          </a:xfrm>
          <a:prstGeom prst="rect">
            <a:avLst/>
          </a:prstGeom>
          <a:noFill/>
          <a:ln w="9525">
            <a:noFill/>
            <a:miter lim="800000"/>
            <a:headEnd/>
            <a:tailEnd/>
          </a:ln>
        </p:spPr>
      </p:pic>
      <p:pic>
        <p:nvPicPr>
          <p:cNvPr id="4" name="Content Placeholder 3"/>
          <p:cNvPicPr>
            <a:picLocks/>
          </p:cNvPicPr>
          <p:nvPr/>
        </p:nvPicPr>
        <p:blipFill>
          <a:blip r:embed="rId4" cstate="print"/>
          <a:srcRect/>
          <a:stretch>
            <a:fillRect/>
          </a:stretch>
        </p:blipFill>
        <p:spPr bwMode="auto">
          <a:xfrm>
            <a:off x="6324600" y="4038600"/>
            <a:ext cx="2438400" cy="2438400"/>
          </a:xfrm>
          <a:prstGeom prst="rect">
            <a:avLst/>
          </a:prstGeom>
          <a:noFill/>
          <a:ln w="44450">
            <a:solidFill>
              <a:schemeClr val="tx2">
                <a:lumMod val="75000"/>
              </a:schemeClr>
            </a:solid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pPr algn="ctr"/>
            <a:r>
              <a:rPr lang="en-US" sz="3200" b="1" dirty="0" smtClean="0"/>
              <a:t>How many slices of cheese should 1-5 year olds (plus adults) receive? 6-12 year olds?  - </a:t>
            </a:r>
            <a:r>
              <a:rPr lang="en-US" sz="3200" b="1" dirty="0" smtClean="0">
                <a:solidFill>
                  <a:srgbClr val="00B050"/>
                </a:solidFill>
              </a:rPr>
              <a:t>Snack</a:t>
            </a:r>
            <a:endParaRPr lang="en-US" sz="3200" b="1" dirty="0">
              <a:solidFill>
                <a:srgbClr val="00B050"/>
              </a:solidFill>
            </a:endParaRPr>
          </a:p>
        </p:txBody>
      </p:sp>
      <p:pic>
        <p:nvPicPr>
          <p:cNvPr id="3" name="Picture 2"/>
          <p:cNvPicPr/>
          <p:nvPr/>
        </p:nvPicPr>
        <p:blipFill>
          <a:blip r:embed="rId3" cstate="print"/>
          <a:srcRect/>
          <a:stretch>
            <a:fillRect/>
          </a:stretch>
        </p:blipFill>
        <p:spPr bwMode="auto">
          <a:xfrm>
            <a:off x="0" y="1066800"/>
            <a:ext cx="1672724" cy="2476500"/>
          </a:xfrm>
          <a:prstGeom prst="rect">
            <a:avLst/>
          </a:prstGeom>
          <a:noFill/>
          <a:ln w="9525">
            <a:noFill/>
            <a:miter lim="800000"/>
            <a:headEnd/>
            <a:tailEnd/>
          </a:ln>
        </p:spPr>
      </p:pic>
      <p:pic>
        <p:nvPicPr>
          <p:cNvPr id="4" name="Picture 3"/>
          <p:cNvPicPr/>
          <p:nvPr/>
        </p:nvPicPr>
        <p:blipFill>
          <a:blip r:embed="rId4" cstate="print"/>
          <a:srcRect/>
          <a:stretch>
            <a:fillRect/>
          </a:stretch>
        </p:blipFill>
        <p:spPr bwMode="auto">
          <a:xfrm>
            <a:off x="2209800" y="1190625"/>
            <a:ext cx="2133600" cy="4676775"/>
          </a:xfrm>
          <a:prstGeom prst="rect">
            <a:avLst/>
          </a:prstGeom>
          <a:noFill/>
          <a:ln w="9525">
            <a:noFill/>
            <a:miter lim="800000"/>
            <a:headEnd/>
            <a:tailEnd/>
          </a:ln>
        </p:spPr>
      </p:pic>
      <p:sp>
        <p:nvSpPr>
          <p:cNvPr id="5" name="Rectangle 4"/>
          <p:cNvSpPr/>
          <p:nvPr/>
        </p:nvSpPr>
        <p:spPr>
          <a:xfrm>
            <a:off x="2209800" y="1447800"/>
            <a:ext cx="1371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Box 4"/>
          <p:cNvSpPr txBox="1">
            <a:spLocks noChangeArrowheads="1"/>
          </p:cNvSpPr>
          <p:nvPr/>
        </p:nvSpPr>
        <p:spPr bwMode="auto">
          <a:xfrm>
            <a:off x="57150" y="3886200"/>
            <a:ext cx="2076450" cy="1143000"/>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NOTE: </a:t>
            </a:r>
          </a:p>
          <a:p>
            <a:pPr marL="0" marR="0" lvl="0" indent="0" algn="l" defTabSz="914400" rtl="0" eaLnBrk="1" fontAlgn="base" latinLnBrk="0" hangingPunct="1">
              <a:lnSpc>
                <a:spcPct val="100000"/>
              </a:lnSpc>
              <a:spcBef>
                <a:spcPct val="0"/>
              </a:spcBef>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1 ounce = 28.3495 grams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4419600" y="1371600"/>
            <a:ext cx="4724400" cy="1938992"/>
          </a:xfrm>
          <a:prstGeom prst="rect">
            <a:avLst/>
          </a:prstGeom>
          <a:noFill/>
        </p:spPr>
        <p:txBody>
          <a:bodyPr wrap="square" rtlCol="0">
            <a:spAutoFit/>
          </a:bodyPr>
          <a:lstStyle/>
          <a:p>
            <a:r>
              <a:rPr lang="en-US" sz="2000" b="1" dirty="0" smtClean="0"/>
              <a:t>How many slices of cheese per child?</a:t>
            </a:r>
            <a:endParaRPr lang="en-US" sz="2000" dirty="0" smtClean="0"/>
          </a:p>
          <a:p>
            <a:pPr marL="342900" indent="-342900">
              <a:buAutoNum type="arabicParenR"/>
            </a:pPr>
            <a:r>
              <a:rPr lang="en-US" sz="2000" dirty="0" smtClean="0"/>
              <a:t>1-5 year olds, adults need ½ ounce m/ma:</a:t>
            </a:r>
          </a:p>
          <a:p>
            <a:pPr marL="800100" lvl="1" indent="-342900">
              <a:buFont typeface="Arial" pitchFamily="34" charset="0"/>
              <a:buChar char="•"/>
            </a:pPr>
            <a:r>
              <a:rPr lang="en-US" sz="2000" dirty="0" smtClean="0"/>
              <a:t>50 x ½ slice = 25 slices</a:t>
            </a:r>
          </a:p>
          <a:p>
            <a:pPr marL="342900" indent="-342900">
              <a:buAutoNum type="arabicParenR"/>
            </a:pPr>
            <a:r>
              <a:rPr lang="en-US" sz="2000" dirty="0" smtClean="0"/>
              <a:t>6-12 year olds need 1 oz m/ma:</a:t>
            </a:r>
          </a:p>
          <a:p>
            <a:pPr marL="800100" lvl="1" indent="-342900">
              <a:buFont typeface="Arial" pitchFamily="34" charset="0"/>
              <a:buChar char="•"/>
            </a:pPr>
            <a:r>
              <a:rPr lang="en-US" sz="2000" dirty="0" smtClean="0"/>
              <a:t>20 x 1.5 slices = 30 slices</a:t>
            </a:r>
          </a:p>
        </p:txBody>
      </p:sp>
      <p:sp>
        <p:nvSpPr>
          <p:cNvPr id="8" name="TextBox 7"/>
          <p:cNvSpPr txBox="1"/>
          <p:nvPr/>
        </p:nvSpPr>
        <p:spPr>
          <a:xfrm>
            <a:off x="4343400" y="4114800"/>
            <a:ext cx="4800600" cy="1631216"/>
          </a:xfrm>
          <a:prstGeom prst="rect">
            <a:avLst/>
          </a:prstGeom>
          <a:noFill/>
        </p:spPr>
        <p:txBody>
          <a:bodyPr wrap="square" rtlCol="0">
            <a:spAutoFit/>
          </a:bodyPr>
          <a:lstStyle/>
          <a:p>
            <a:r>
              <a:rPr lang="en-US" sz="2000" b="1" dirty="0" smtClean="0"/>
              <a:t>How many packages of cheese are needed?</a:t>
            </a:r>
            <a:endParaRPr lang="en-US" sz="2000" dirty="0" smtClean="0"/>
          </a:p>
          <a:p>
            <a:pPr marL="342900" indent="-342900">
              <a:buAutoNum type="arabicParenR"/>
            </a:pPr>
            <a:r>
              <a:rPr lang="en-US" sz="2000" dirty="0" smtClean="0"/>
              <a:t>25 slices + 30 slices = 55 slices</a:t>
            </a:r>
          </a:p>
          <a:p>
            <a:pPr marL="342900" indent="-342900">
              <a:buAutoNum type="arabicParenR"/>
            </a:pPr>
            <a:endParaRPr lang="en-US" sz="2000" dirty="0" smtClean="0"/>
          </a:p>
          <a:p>
            <a:pPr marL="342900" indent="-342900">
              <a:buAutoNum type="arabicParenR"/>
            </a:pPr>
            <a:r>
              <a:rPr lang="en-US" sz="2000" dirty="0" smtClean="0"/>
              <a:t>55 slices ÷ 11 slices per package = 5 packages</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7"/>
                                        </p:tgtEl>
                                        <p:attrNameLst>
                                          <p:attrName>ppt_y</p:attrName>
                                        </p:attrNameLst>
                                      </p:cBhvr>
                                      <p:tavLst>
                                        <p:tav tm="0">
                                          <p:val>
                                            <p:strVal val="#ppt_y"/>
                                          </p:val>
                                        </p:tav>
                                        <p:tav tm="100000">
                                          <p:val>
                                            <p:strVal val="#ppt_y"/>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8"/>
                                        </p:tgtEl>
                                        <p:attrNameLst>
                                          <p:attrName>ppt_y</p:attrName>
                                        </p:attrNameLst>
                                      </p:cBhvr>
                                      <p:tavLst>
                                        <p:tav tm="0">
                                          <p:val>
                                            <p:strVal val="#ppt_y"/>
                                          </p:val>
                                        </p:tav>
                                        <p:tav tm="100000">
                                          <p:val>
                                            <p:strVal val="#ppt_y"/>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24666" y="2743200"/>
            <a:ext cx="8438334" cy="2516000"/>
          </a:xfrm>
          <a:prstGeom prst="rect">
            <a:avLst/>
          </a:prstGeom>
          <a:noFill/>
          <a:ln w="127000">
            <a:solidFill>
              <a:srgbClr val="002060"/>
            </a:solidFill>
            <a:miter lim="800000"/>
            <a:headEnd/>
            <a:tailEnd/>
          </a:ln>
        </p:spPr>
      </p:pic>
      <p:sp>
        <p:nvSpPr>
          <p:cNvPr id="3" name="TextBox 2"/>
          <p:cNvSpPr txBox="1"/>
          <p:nvPr/>
        </p:nvSpPr>
        <p:spPr>
          <a:xfrm>
            <a:off x="0" y="329625"/>
            <a:ext cx="9144000" cy="707886"/>
          </a:xfrm>
          <a:prstGeom prst="rect">
            <a:avLst/>
          </a:prstGeom>
          <a:noFill/>
        </p:spPr>
        <p:txBody>
          <a:bodyPr wrap="square" rtlCol="0">
            <a:spAutoFit/>
          </a:bodyPr>
          <a:lstStyle/>
          <a:p>
            <a:pPr algn="ctr"/>
            <a:r>
              <a:rPr lang="en-US" sz="4000" b="1" dirty="0" smtClean="0"/>
              <a:t>Scenario F: Day 4 (Monday) Snack</a:t>
            </a:r>
            <a:endParaRPr lang="en-US" sz="4000" b="1" dirty="0"/>
          </a:p>
        </p:txBody>
      </p:sp>
      <p:sp>
        <p:nvSpPr>
          <p:cNvPr id="4" name="Oval 3"/>
          <p:cNvSpPr/>
          <p:nvPr/>
        </p:nvSpPr>
        <p:spPr>
          <a:xfrm>
            <a:off x="7391400" y="2514600"/>
            <a:ext cx="1447800" cy="3124200"/>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0" y="1143001"/>
            <a:ext cx="9144000" cy="2971800"/>
          </a:xfrm>
          <a:prstGeom prst="rect">
            <a:avLst/>
          </a:prstGeom>
          <a:noFill/>
          <a:ln w="9525">
            <a:noFill/>
            <a:miter lim="800000"/>
            <a:headEnd/>
            <a:tailEnd/>
          </a:ln>
        </p:spPr>
      </p:pic>
      <p:sp>
        <p:nvSpPr>
          <p:cNvPr id="3" name="Rectangle 2"/>
          <p:cNvSpPr/>
          <p:nvPr/>
        </p:nvSpPr>
        <p:spPr>
          <a:xfrm>
            <a:off x="0" y="0"/>
            <a:ext cx="9144000" cy="1077218"/>
          </a:xfrm>
          <a:prstGeom prst="rect">
            <a:avLst/>
          </a:prstGeom>
        </p:spPr>
        <p:txBody>
          <a:bodyPr wrap="square">
            <a:spAutoFit/>
          </a:bodyPr>
          <a:lstStyle/>
          <a:p>
            <a:pPr algn="ctr"/>
            <a:r>
              <a:rPr lang="en-US" sz="3200" b="1" dirty="0" smtClean="0"/>
              <a:t>How many recipes of the Peanut Butter muffins will have to be prepared for this snack?</a:t>
            </a:r>
            <a:endParaRPr lang="en-US" sz="3200" b="1" dirty="0"/>
          </a:p>
        </p:txBody>
      </p:sp>
      <p:sp>
        <p:nvSpPr>
          <p:cNvPr id="4" name="TextBox 3"/>
          <p:cNvSpPr txBox="1"/>
          <p:nvPr/>
        </p:nvSpPr>
        <p:spPr>
          <a:xfrm>
            <a:off x="1143000" y="4114800"/>
            <a:ext cx="7391400" cy="1815882"/>
          </a:xfrm>
          <a:prstGeom prst="rect">
            <a:avLst/>
          </a:prstGeom>
          <a:noFill/>
        </p:spPr>
        <p:txBody>
          <a:bodyPr wrap="square" rtlCol="0">
            <a:spAutoFit/>
          </a:bodyPr>
          <a:lstStyle/>
          <a:p>
            <a:pPr algn="ctr"/>
            <a:r>
              <a:rPr lang="en-US" sz="2800" b="1" dirty="0" smtClean="0"/>
              <a:t>1 Muffin = 1 GR/B, Recipe yields 18 muffins</a:t>
            </a:r>
          </a:p>
          <a:p>
            <a:pPr algn="ctr"/>
            <a:endParaRPr lang="en-US" sz="2800" b="1" dirty="0" smtClean="0"/>
          </a:p>
          <a:p>
            <a:pPr marL="342900" indent="-342900" algn="ctr">
              <a:buAutoNum type="arabicParenR"/>
            </a:pPr>
            <a:r>
              <a:rPr lang="en-US" sz="2800" dirty="0" smtClean="0"/>
              <a:t>Need 45 servings of GR/B in total</a:t>
            </a:r>
          </a:p>
          <a:p>
            <a:pPr marL="342900" indent="-342900" algn="ctr">
              <a:buAutoNum type="arabicParenR"/>
            </a:pPr>
            <a:r>
              <a:rPr lang="en-US" sz="2800" dirty="0" smtClean="0"/>
              <a:t>45 servings ÷ 18 muffins = 2.5, round up to 3</a:t>
            </a:r>
            <a:endParaRPr lang="en-US" sz="2800" dirty="0"/>
          </a:p>
        </p:txBody>
      </p:sp>
      <p:cxnSp>
        <p:nvCxnSpPr>
          <p:cNvPr id="6" name="Straight Arrow Connector 5"/>
          <p:cNvCxnSpPr/>
          <p:nvPr/>
        </p:nvCxnSpPr>
        <p:spPr>
          <a:xfrm flipV="1">
            <a:off x="2971800" y="1524000"/>
            <a:ext cx="1447800" cy="38100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025"/>
            <a:ext cx="9144000" cy="584775"/>
          </a:xfrm>
          <a:prstGeom prst="rect">
            <a:avLst/>
          </a:prstGeom>
        </p:spPr>
        <p:txBody>
          <a:bodyPr wrap="square">
            <a:spAutoFit/>
          </a:bodyPr>
          <a:lstStyle/>
          <a:p>
            <a:pPr algn="ctr"/>
            <a:r>
              <a:rPr lang="en-US" sz="3200" b="1" dirty="0" smtClean="0"/>
              <a:t>How many granola bars are needed for each child? </a:t>
            </a:r>
            <a:endParaRPr lang="en-US" sz="3200" b="1" dirty="0"/>
          </a:p>
        </p:txBody>
      </p:sp>
      <p:pic>
        <p:nvPicPr>
          <p:cNvPr id="3" name="Picture 2"/>
          <p:cNvPicPr/>
          <p:nvPr/>
        </p:nvPicPr>
        <p:blipFill>
          <a:blip r:embed="rId3" cstate="print"/>
          <a:srcRect/>
          <a:stretch>
            <a:fillRect/>
          </a:stretch>
        </p:blipFill>
        <p:spPr bwMode="auto">
          <a:xfrm>
            <a:off x="0" y="1743075"/>
            <a:ext cx="914400" cy="1152525"/>
          </a:xfrm>
          <a:prstGeom prst="rect">
            <a:avLst/>
          </a:prstGeom>
          <a:noFill/>
          <a:ln w="9525">
            <a:noFill/>
            <a:miter lim="800000"/>
            <a:headEnd/>
            <a:tailEnd/>
          </a:ln>
        </p:spPr>
      </p:pic>
      <p:pic>
        <p:nvPicPr>
          <p:cNvPr id="4" name="Picture 3"/>
          <p:cNvPicPr/>
          <p:nvPr/>
        </p:nvPicPr>
        <p:blipFill>
          <a:blip r:embed="rId4" cstate="print"/>
          <a:srcRect/>
          <a:stretch>
            <a:fillRect/>
          </a:stretch>
        </p:blipFill>
        <p:spPr bwMode="auto">
          <a:xfrm>
            <a:off x="0" y="990600"/>
            <a:ext cx="2895600" cy="685800"/>
          </a:xfrm>
          <a:prstGeom prst="rect">
            <a:avLst/>
          </a:prstGeom>
          <a:noFill/>
          <a:ln w="9525">
            <a:noFill/>
            <a:miter lim="800000"/>
            <a:headEnd/>
            <a:tailEnd/>
          </a:ln>
        </p:spPr>
      </p:pic>
      <p:sp>
        <p:nvSpPr>
          <p:cNvPr id="5" name="Text Box 4"/>
          <p:cNvSpPr txBox="1">
            <a:spLocks noChangeArrowheads="1"/>
          </p:cNvSpPr>
          <p:nvPr/>
        </p:nvSpPr>
        <p:spPr bwMode="auto">
          <a:xfrm>
            <a:off x="2895600" y="762000"/>
            <a:ext cx="457200" cy="3810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5" cstate="print"/>
          <a:srcRect/>
          <a:stretch>
            <a:fillRect/>
          </a:stretch>
        </p:blipFill>
        <p:spPr bwMode="auto">
          <a:xfrm>
            <a:off x="990600" y="1762125"/>
            <a:ext cx="1807650" cy="1819275"/>
          </a:xfrm>
          <a:prstGeom prst="rect">
            <a:avLst/>
          </a:prstGeom>
          <a:noFill/>
          <a:ln w="9525">
            <a:noFill/>
            <a:miter lim="800000"/>
            <a:headEnd/>
            <a:tailEnd/>
          </a:ln>
        </p:spPr>
      </p:pic>
      <p:sp>
        <p:nvSpPr>
          <p:cNvPr id="8" name="Text Box 2"/>
          <p:cNvSpPr txBox="1">
            <a:spLocks noChangeArrowheads="1"/>
          </p:cNvSpPr>
          <p:nvPr/>
        </p:nvSpPr>
        <p:spPr bwMode="auto">
          <a:xfrm>
            <a:off x="381000" y="3962400"/>
            <a:ext cx="2514600" cy="685800"/>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cs typeface="Arial" pitchFamily="34" charset="0"/>
              </a:rPr>
              <a:t>1 bar = 24 gm</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3352800" y="914400"/>
            <a:ext cx="5791200" cy="2308324"/>
          </a:xfrm>
          <a:prstGeom prst="rect">
            <a:avLst/>
          </a:prstGeom>
          <a:noFill/>
        </p:spPr>
        <p:txBody>
          <a:bodyPr wrap="square" rtlCol="0">
            <a:spAutoFit/>
          </a:bodyPr>
          <a:lstStyle/>
          <a:p>
            <a:r>
              <a:rPr lang="en-US" sz="2400" b="1" dirty="0" smtClean="0"/>
              <a:t>Group E of the Grain Bread Chart</a:t>
            </a:r>
            <a:endParaRPr lang="en-US" sz="2400" dirty="0" smtClean="0"/>
          </a:p>
          <a:p>
            <a:endParaRPr lang="en-US" sz="2400" b="1" dirty="0" smtClean="0"/>
          </a:p>
          <a:p>
            <a:r>
              <a:rPr lang="en-US" sz="2400" b="1" dirty="0" smtClean="0"/>
              <a:t>1-5 year olds &amp; adults need 31 grams</a:t>
            </a:r>
          </a:p>
          <a:p>
            <a:pPr marL="342900" indent="-342900"/>
            <a:r>
              <a:rPr lang="en-US" sz="2400" dirty="0" smtClean="0"/>
              <a:t>1 x 31 gm = 31 gm ÷ 24 gm = 1.29, 2 bars</a:t>
            </a:r>
          </a:p>
          <a:p>
            <a:pPr marL="342900" indent="-342900"/>
            <a:r>
              <a:rPr lang="en-US" sz="2400" b="1" dirty="0" smtClean="0"/>
              <a:t>6-12 year olds need 65 grams</a:t>
            </a:r>
          </a:p>
          <a:p>
            <a:pPr marL="342900" indent="-342900"/>
            <a:r>
              <a:rPr lang="en-US" sz="2400" dirty="0" smtClean="0"/>
              <a:t>1 x 63 gm = 63 gm ÷ 24 gm = 2.625, 3 bars </a:t>
            </a:r>
            <a:endParaRPr lang="en-US" sz="2400" dirty="0"/>
          </a:p>
        </p:txBody>
      </p:sp>
      <p:sp>
        <p:nvSpPr>
          <p:cNvPr id="10" name="TextBox 9"/>
          <p:cNvSpPr txBox="1"/>
          <p:nvPr/>
        </p:nvSpPr>
        <p:spPr>
          <a:xfrm>
            <a:off x="3429000" y="3752671"/>
            <a:ext cx="5715000" cy="2308324"/>
          </a:xfrm>
          <a:prstGeom prst="rect">
            <a:avLst/>
          </a:prstGeom>
          <a:noFill/>
        </p:spPr>
        <p:txBody>
          <a:bodyPr wrap="square" rtlCol="0">
            <a:spAutoFit/>
          </a:bodyPr>
          <a:lstStyle/>
          <a:p>
            <a:r>
              <a:rPr lang="en-US" sz="2400" b="1" dirty="0" smtClean="0"/>
              <a:t>How many total granola bars are needed?</a:t>
            </a:r>
          </a:p>
          <a:p>
            <a:pPr marL="342900" indent="-342900">
              <a:buAutoNum type="arabicParenR"/>
            </a:pPr>
            <a:r>
              <a:rPr lang="en-US" sz="2400" dirty="0" smtClean="0"/>
              <a:t>1-5, adults: 50 x 2 = 100</a:t>
            </a:r>
          </a:p>
          <a:p>
            <a:pPr marL="342900" indent="-342900">
              <a:buAutoNum type="arabicParenR"/>
            </a:pPr>
            <a:endParaRPr lang="en-US" sz="2400" dirty="0" smtClean="0"/>
          </a:p>
          <a:p>
            <a:pPr marL="342900" indent="-342900">
              <a:buAutoNum type="arabicParenR"/>
            </a:pPr>
            <a:r>
              <a:rPr lang="en-US" sz="2400" dirty="0" smtClean="0"/>
              <a:t>6-12: 20 x 3 = 60</a:t>
            </a:r>
          </a:p>
          <a:p>
            <a:pPr marL="342900" indent="-342900">
              <a:buAutoNum type="arabicParenR"/>
            </a:pPr>
            <a:endParaRPr lang="en-US" sz="2400" dirty="0" smtClean="0"/>
          </a:p>
          <a:p>
            <a:pPr marL="342900" indent="-342900">
              <a:buAutoNum type="arabicParenR"/>
            </a:pPr>
            <a:r>
              <a:rPr lang="en-US" sz="2400" dirty="0" smtClean="0"/>
              <a:t>100 + 60 = 160 bars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76200" y="1752600"/>
            <a:ext cx="8915400" cy="2819400"/>
          </a:xfrm>
          <a:prstGeom prst="rect">
            <a:avLst/>
          </a:prstGeom>
          <a:noFill/>
          <a:ln w="127000" cmpd="sng">
            <a:solidFill>
              <a:schemeClr val="accent3">
                <a:lumMod val="50000"/>
              </a:schemeClr>
            </a:solidFill>
            <a:miter lim="800000"/>
            <a:headEnd/>
            <a:tailEnd/>
          </a:ln>
        </p:spPr>
      </p:pic>
      <p:sp>
        <p:nvSpPr>
          <p:cNvPr id="3" name="TextBox 2"/>
          <p:cNvSpPr txBox="1"/>
          <p:nvPr/>
        </p:nvSpPr>
        <p:spPr>
          <a:xfrm>
            <a:off x="0" y="329625"/>
            <a:ext cx="9144000" cy="707886"/>
          </a:xfrm>
          <a:prstGeom prst="rect">
            <a:avLst/>
          </a:prstGeom>
          <a:noFill/>
        </p:spPr>
        <p:txBody>
          <a:bodyPr wrap="square" rtlCol="0">
            <a:spAutoFit/>
          </a:bodyPr>
          <a:lstStyle/>
          <a:p>
            <a:pPr algn="ctr"/>
            <a:r>
              <a:rPr lang="en-US" sz="4000" b="1" dirty="0" smtClean="0"/>
              <a:t>Scenario F: Day 4 (Wednesday) Snack</a:t>
            </a:r>
            <a:endParaRPr lang="en-US" sz="4000" b="1" dirty="0"/>
          </a:p>
        </p:txBody>
      </p:sp>
      <p:sp>
        <p:nvSpPr>
          <p:cNvPr id="4" name="Oval 3"/>
          <p:cNvSpPr/>
          <p:nvPr/>
        </p:nvSpPr>
        <p:spPr>
          <a:xfrm>
            <a:off x="7696200" y="2667000"/>
            <a:ext cx="1295400" cy="12192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38200"/>
            <a:ext cx="8229600" cy="4525963"/>
          </a:xfrm>
        </p:spPr>
        <p:txBody>
          <a:bodyPr>
            <a:normAutofit/>
          </a:bodyPr>
          <a:lstStyle/>
          <a:p>
            <a:pPr algn="ctr">
              <a:buNone/>
            </a:pPr>
            <a:r>
              <a:rPr lang="en-US" sz="8000" dirty="0" smtClean="0">
                <a:solidFill>
                  <a:schemeClr val="accent1">
                    <a:lumMod val="75000"/>
                  </a:schemeClr>
                </a:solidFill>
                <a:latin typeface="Jokerman" pitchFamily="82" charset="0"/>
              </a:rPr>
              <a:t>THANK YOU!</a:t>
            </a:r>
            <a:endParaRPr lang="en-US" sz="8000" dirty="0">
              <a:solidFill>
                <a:schemeClr val="accent1">
                  <a:lumMod val="75000"/>
                </a:schemeClr>
              </a:solidFill>
              <a:latin typeface="Jokerman" pitchFamily="82" charset="0"/>
            </a:endParaRPr>
          </a:p>
        </p:txBody>
      </p:sp>
      <p:pic>
        <p:nvPicPr>
          <p:cNvPr id="329730" name="Picture 2" descr="http://www.healthimpactnc.com/wp-content/uploads/2012/12/slider-food-planning.jpg"/>
          <p:cNvPicPr>
            <a:picLocks noChangeAspect="1" noChangeArrowheads="1"/>
          </p:cNvPicPr>
          <p:nvPr/>
        </p:nvPicPr>
        <p:blipFill>
          <a:blip r:embed="rId3" cstate="print"/>
          <a:srcRect/>
          <a:stretch>
            <a:fillRect/>
          </a:stretch>
        </p:blipFill>
        <p:spPr bwMode="auto">
          <a:xfrm>
            <a:off x="2196664" y="2971800"/>
            <a:ext cx="4966136" cy="3200400"/>
          </a:xfrm>
          <a:prstGeom prst="rect">
            <a:avLst/>
          </a:prstGeom>
          <a:noFill/>
        </p:spPr>
      </p:pic>
      <p:sp>
        <p:nvSpPr>
          <p:cNvPr id="4" name="TextBox 3"/>
          <p:cNvSpPr txBox="1"/>
          <p:nvPr/>
        </p:nvSpPr>
        <p:spPr>
          <a:xfrm>
            <a:off x="1371600" y="2133600"/>
            <a:ext cx="6477000" cy="800219"/>
          </a:xfrm>
          <a:prstGeom prst="rect">
            <a:avLst/>
          </a:prstGeom>
          <a:noFill/>
        </p:spPr>
        <p:txBody>
          <a:bodyPr wrap="square" rtlCol="0">
            <a:spAutoFit/>
          </a:bodyPr>
          <a:lstStyle/>
          <a:p>
            <a:pPr algn="ctr"/>
            <a:r>
              <a:rPr lang="en-US" dirty="0" smtClean="0"/>
              <a:t>Any questions related to the conference may be sent to: </a:t>
            </a:r>
            <a:r>
              <a:rPr lang="en-US" sz="2800" dirty="0" smtClean="0">
                <a:solidFill>
                  <a:schemeClr val="accent1">
                    <a:lumMod val="75000"/>
                  </a:schemeClr>
                </a:solidFill>
              </a:rPr>
              <a:t>cacfptraining@dpi.wi.gov</a:t>
            </a:r>
            <a:r>
              <a:rPr lang="en-US" dirty="0" smtClean="0"/>
              <a:t> </a:t>
            </a:r>
            <a:endParaRPr lang="en-US" dirty="0"/>
          </a:p>
        </p:txBody>
      </p:sp>
      <p:sp>
        <p:nvSpPr>
          <p:cNvPr id="6" name="Title 1"/>
          <p:cNvSpPr txBox="1">
            <a:spLocks/>
          </p:cNvSpPr>
          <p:nvPr/>
        </p:nvSpPr>
        <p:spPr>
          <a:xfrm>
            <a:off x="914400" y="6553200"/>
            <a:ext cx="7772400" cy="1829761"/>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
            <a:ext cx="8229600" cy="5550091"/>
          </a:xfrm>
        </p:spPr>
        <p:txBody>
          <a:bodyPr>
            <a:noAutofit/>
          </a:bodyPr>
          <a:lstStyle/>
          <a:p>
            <a:pPr algn="ctr">
              <a:buNone/>
            </a:pPr>
            <a:r>
              <a:rPr lang="en-US" sz="1800" dirty="0" smtClean="0"/>
              <a:t>The U.S Department of Agriculture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all or part of an individual’s income is derived from any public assistance program, or protected genetic information in employment or in any program or activity conducted or funded by the Department.  (Not all prohibited bases will apply to all programs and/or employment activities.)</a:t>
            </a:r>
          </a:p>
          <a:p>
            <a:pPr algn="ctr">
              <a:spcBef>
                <a:spcPts val="0"/>
              </a:spcBef>
              <a:buNone/>
            </a:pPr>
            <a:endParaRPr lang="en-US" sz="1800" dirty="0" smtClean="0"/>
          </a:p>
          <a:p>
            <a:pPr algn="ctr">
              <a:buNone/>
            </a:pPr>
            <a:r>
              <a:rPr lang="en-US" sz="1800" dirty="0" smtClean="0"/>
              <a:t>If you wish to file a Civil Rights program complaint of discrimination, complete the USDA Program Discrimination Complaint Form, found online at http://www.ascr.usda.gov/complaint_filing_cust.html, or at any USDA office, or call (866) 632-9992 to request the form. You may also write a letter containing all of the information requested in the form.  Send your completed complaint form or letter to us by mail at U.S. Department of Agriculture, Director, Office of Adjudication, 1400 Independence Avenue, S.W., Washington, D.C. 20250-9410, by fax (202) 690-7442 or email at program.intake@usda.gov.  </a:t>
            </a:r>
          </a:p>
          <a:p>
            <a:pPr algn="ctr">
              <a:spcBef>
                <a:spcPts val="0"/>
              </a:spcBef>
              <a:buNone/>
            </a:pPr>
            <a:endParaRPr lang="en-US" sz="1800" dirty="0" smtClean="0"/>
          </a:p>
          <a:p>
            <a:pPr algn="ctr">
              <a:buNone/>
            </a:pPr>
            <a:r>
              <a:rPr lang="en-US" sz="1800" dirty="0" smtClean="0"/>
              <a:t>Individuals who are deaf, hard of hearing or have speech disabilities may contact USDA through the Federal Relay Service at (800) 877-8339; or (800) 845-6136 (Spanish).</a:t>
            </a:r>
          </a:p>
          <a:p>
            <a:pPr algn="ctr">
              <a:buNone/>
            </a:pPr>
            <a:r>
              <a:rPr lang="en-US" sz="1800" dirty="0" smtClean="0"/>
              <a:t>USDA is an equal opportunity provider and employer.</a:t>
            </a:r>
          </a:p>
          <a:p>
            <a:pPr>
              <a:buNone/>
            </a:pPr>
            <a:endParaRPr lang="en-US" sz="1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i="1" u="sng" dirty="0" smtClean="0">
                <a:solidFill>
                  <a:schemeClr val="tx1"/>
                </a:solidFill>
              </a:rPr>
              <a:t/>
            </a:r>
            <a:br>
              <a:rPr lang="en-US" sz="4400" i="1" u="sng" dirty="0" smtClean="0">
                <a:solidFill>
                  <a:schemeClr val="tx1"/>
                </a:solidFill>
              </a:rPr>
            </a:br>
            <a:r>
              <a:rPr lang="en-US" sz="4400" i="1" u="sng" dirty="0" smtClean="0">
                <a:solidFill>
                  <a:schemeClr val="tx1"/>
                </a:solidFill>
              </a:rPr>
              <a:t>Column 3:</a:t>
            </a:r>
            <a:r>
              <a:rPr lang="en-US" sz="4400" dirty="0" smtClean="0">
                <a:solidFill>
                  <a:schemeClr val="tx1"/>
                </a:solidFill>
              </a:rPr>
              <a:t> </a:t>
            </a:r>
            <a:br>
              <a:rPr lang="en-US" sz="4400" dirty="0" smtClean="0">
                <a:solidFill>
                  <a:schemeClr val="tx1"/>
                </a:solidFill>
              </a:rPr>
            </a:br>
            <a:r>
              <a:rPr lang="en-US" sz="4400" dirty="0" smtClean="0">
                <a:solidFill>
                  <a:schemeClr val="tx1"/>
                </a:solidFill>
              </a:rPr>
              <a:t>Servings per Purchase Unit, EP (Edible Portion)</a:t>
            </a:r>
            <a:br>
              <a:rPr lang="en-US" sz="4400" dirty="0" smtClean="0">
                <a:solidFill>
                  <a:schemeClr val="tx1"/>
                </a:solidFill>
              </a:rPr>
            </a:br>
            <a:endParaRPr lang="en-US" dirty="0"/>
          </a:p>
        </p:txBody>
      </p:sp>
      <p:pic>
        <p:nvPicPr>
          <p:cNvPr id="15362" name="Picture 2"/>
          <p:cNvPicPr>
            <a:picLocks noGrp="1" noChangeAspect="1" noChangeArrowheads="1"/>
          </p:cNvPicPr>
          <p:nvPr>
            <p:ph idx="1"/>
          </p:nvPr>
        </p:nvPicPr>
        <p:blipFill>
          <a:blip r:embed="rId3" cstate="print"/>
          <a:srcRect/>
          <a:stretch>
            <a:fillRect/>
          </a:stretch>
        </p:blipFill>
        <p:spPr bwMode="auto">
          <a:xfrm>
            <a:off x="533400" y="1795130"/>
            <a:ext cx="4953000" cy="4377070"/>
          </a:xfrm>
          <a:prstGeom prst="rect">
            <a:avLst/>
          </a:prstGeom>
          <a:noFill/>
          <a:ln w="9525">
            <a:noFill/>
            <a:miter lim="800000"/>
            <a:headEnd/>
            <a:tailEnd/>
          </a:ln>
        </p:spPr>
      </p:pic>
      <p:pic>
        <p:nvPicPr>
          <p:cNvPr id="4" name="Content Placeholder 3"/>
          <p:cNvPicPr>
            <a:picLocks/>
          </p:cNvPicPr>
          <p:nvPr/>
        </p:nvPicPr>
        <p:blipFill>
          <a:blip r:embed="rId4" cstate="print"/>
          <a:srcRect/>
          <a:stretch>
            <a:fillRect/>
          </a:stretch>
        </p:blipFill>
        <p:spPr bwMode="auto">
          <a:xfrm>
            <a:off x="6324600" y="4038600"/>
            <a:ext cx="2438400" cy="2438400"/>
          </a:xfrm>
          <a:prstGeom prst="rect">
            <a:avLst/>
          </a:prstGeom>
          <a:noFill/>
          <a:ln w="44450">
            <a:solidFill>
              <a:schemeClr val="tx2">
                <a:lumMod val="75000"/>
              </a:schemeClr>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a:stretch>
            <a:fillRect/>
          </a:stretch>
        </p:blipFill>
        <p:spPr bwMode="auto">
          <a:xfrm>
            <a:off x="533400" y="1676400"/>
            <a:ext cx="8153400" cy="4343400"/>
          </a:xfrm>
          <a:prstGeom prst="rect">
            <a:avLst/>
          </a:prstGeom>
          <a:noFill/>
          <a:ln w="9525">
            <a:noFill/>
            <a:miter lim="800000"/>
            <a:headEnd/>
            <a:tailEnd/>
          </a:ln>
        </p:spPr>
      </p:pic>
      <p:sp>
        <p:nvSpPr>
          <p:cNvPr id="5" name="Title 2"/>
          <p:cNvSpPr>
            <a:spLocks noGrp="1"/>
          </p:cNvSpPr>
          <p:nvPr>
            <p:ph type="title"/>
          </p:nvPr>
        </p:nvSpPr>
        <p:spPr/>
        <p:txBody>
          <a:bodyPr>
            <a:normAutofit fontScale="90000"/>
          </a:bodyPr>
          <a:lstStyle/>
          <a:p>
            <a:r>
              <a:rPr lang="en-US" sz="4400" i="1" u="sng" dirty="0" smtClean="0">
                <a:solidFill>
                  <a:schemeClr val="tx1"/>
                </a:solidFill>
              </a:rPr>
              <a:t/>
            </a:r>
            <a:br>
              <a:rPr lang="en-US" sz="4400" i="1" u="sng" dirty="0" smtClean="0">
                <a:solidFill>
                  <a:schemeClr val="tx1"/>
                </a:solidFill>
              </a:rPr>
            </a:br>
            <a:r>
              <a:rPr lang="en-US" sz="4400" i="1" u="sng" dirty="0" smtClean="0">
                <a:solidFill>
                  <a:schemeClr val="tx1"/>
                </a:solidFill>
              </a:rPr>
              <a:t>Column 3:</a:t>
            </a:r>
            <a:r>
              <a:rPr lang="en-US" sz="4400" dirty="0" smtClean="0">
                <a:solidFill>
                  <a:schemeClr val="tx1"/>
                </a:solidFill>
              </a:rPr>
              <a:t> </a:t>
            </a:r>
            <a:br>
              <a:rPr lang="en-US" sz="4400" dirty="0" smtClean="0">
                <a:solidFill>
                  <a:schemeClr val="tx1"/>
                </a:solidFill>
              </a:rPr>
            </a:br>
            <a:r>
              <a:rPr lang="en-US" sz="4400" dirty="0" smtClean="0">
                <a:solidFill>
                  <a:schemeClr val="tx1"/>
                </a:solidFill>
              </a:rPr>
              <a:t>Servings per Purchase Unit, EP (Edible Portion)</a:t>
            </a:r>
            <a:br>
              <a:rPr lang="en-US" sz="4400" dirty="0" smtClean="0">
                <a:solidFill>
                  <a:schemeClr val="tx1"/>
                </a:solidFill>
              </a:rPr>
            </a:br>
            <a:endParaRPr lang="en-US" dirty="0"/>
          </a:p>
        </p:txBody>
      </p:sp>
      <p:sp>
        <p:nvSpPr>
          <p:cNvPr id="6" name="Rectangle 5"/>
          <p:cNvSpPr/>
          <p:nvPr/>
        </p:nvSpPr>
        <p:spPr>
          <a:xfrm>
            <a:off x="1981200" y="3581400"/>
            <a:ext cx="762000" cy="3810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895600" y="3581400"/>
            <a:ext cx="762000" cy="3810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810000" y="3581400"/>
            <a:ext cx="1905000" cy="457200"/>
          </a:xfrm>
          <a:prstGeom prst="rect">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i="1" u="sng" dirty="0" smtClean="0">
                <a:solidFill>
                  <a:schemeClr val="tx1"/>
                </a:solidFill>
              </a:rPr>
              <a:t>Column 4:</a:t>
            </a:r>
            <a:r>
              <a:rPr lang="en-US" sz="4400" dirty="0" smtClean="0">
                <a:solidFill>
                  <a:schemeClr val="tx1"/>
                </a:solidFill>
              </a:rPr>
              <a:t> </a:t>
            </a:r>
            <a:br>
              <a:rPr lang="en-US" sz="4400" dirty="0" smtClean="0">
                <a:solidFill>
                  <a:schemeClr val="tx1"/>
                </a:solidFill>
              </a:rPr>
            </a:br>
            <a:r>
              <a:rPr lang="en-US" sz="4400" dirty="0" smtClean="0">
                <a:solidFill>
                  <a:schemeClr val="tx1"/>
                </a:solidFill>
              </a:rPr>
              <a:t>Serving Size per Meal Contribution</a:t>
            </a:r>
            <a:br>
              <a:rPr lang="en-US" sz="4400" dirty="0" smtClean="0">
                <a:solidFill>
                  <a:schemeClr val="tx1"/>
                </a:solidFill>
              </a:rPr>
            </a:br>
            <a:endParaRPr lang="en-US" dirty="0"/>
          </a:p>
        </p:txBody>
      </p:sp>
      <p:pic>
        <p:nvPicPr>
          <p:cNvPr id="16386" name="Picture 2"/>
          <p:cNvPicPr>
            <a:picLocks noGrp="1" noChangeAspect="1" noChangeArrowheads="1"/>
          </p:cNvPicPr>
          <p:nvPr>
            <p:ph idx="1"/>
          </p:nvPr>
        </p:nvPicPr>
        <p:blipFill>
          <a:blip r:embed="rId3" cstate="print"/>
          <a:srcRect/>
          <a:stretch>
            <a:fillRect/>
          </a:stretch>
        </p:blipFill>
        <p:spPr bwMode="auto">
          <a:xfrm>
            <a:off x="381000" y="1447800"/>
            <a:ext cx="7659584" cy="3429000"/>
          </a:xfrm>
          <a:prstGeom prst="rect">
            <a:avLst/>
          </a:prstGeom>
          <a:noFill/>
          <a:ln w="9525">
            <a:noFill/>
            <a:miter lim="800000"/>
            <a:headEnd/>
            <a:tailEnd/>
          </a:ln>
        </p:spPr>
      </p:pic>
      <p:pic>
        <p:nvPicPr>
          <p:cNvPr id="4" name="Content Placeholder 3"/>
          <p:cNvPicPr>
            <a:picLocks/>
          </p:cNvPicPr>
          <p:nvPr/>
        </p:nvPicPr>
        <p:blipFill>
          <a:blip r:embed="rId4" cstate="print"/>
          <a:srcRect/>
          <a:stretch>
            <a:fillRect/>
          </a:stretch>
        </p:blipFill>
        <p:spPr bwMode="auto">
          <a:xfrm>
            <a:off x="6324600" y="4038600"/>
            <a:ext cx="2438400" cy="2438400"/>
          </a:xfrm>
          <a:prstGeom prst="rect">
            <a:avLst/>
          </a:prstGeom>
          <a:noFill/>
          <a:ln w="44450">
            <a:solidFill>
              <a:schemeClr val="tx2">
                <a:lumMod val="75000"/>
              </a:schemeClr>
            </a:solid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fontScale="90000"/>
          </a:bodyPr>
          <a:lstStyle/>
          <a:p>
            <a:r>
              <a:rPr lang="en-US" sz="4400" i="1" u="sng" dirty="0" smtClean="0">
                <a:solidFill>
                  <a:schemeClr val="tx1"/>
                </a:solidFill>
              </a:rPr>
              <a:t>Column 4:</a:t>
            </a:r>
            <a:r>
              <a:rPr lang="en-US" sz="4400" dirty="0" smtClean="0">
                <a:solidFill>
                  <a:schemeClr val="tx1"/>
                </a:solidFill>
              </a:rPr>
              <a:t> </a:t>
            </a:r>
            <a:br>
              <a:rPr lang="en-US" sz="4400" dirty="0" smtClean="0">
                <a:solidFill>
                  <a:schemeClr val="tx1"/>
                </a:solidFill>
              </a:rPr>
            </a:br>
            <a:r>
              <a:rPr lang="en-US" sz="4400" dirty="0" smtClean="0">
                <a:solidFill>
                  <a:schemeClr val="tx1"/>
                </a:solidFill>
              </a:rPr>
              <a:t>Serving Size per Meal Contribution</a:t>
            </a:r>
            <a:br>
              <a:rPr lang="en-US" sz="4400" dirty="0" smtClean="0">
                <a:solidFill>
                  <a:schemeClr val="tx1"/>
                </a:solidFill>
              </a:rPr>
            </a:br>
            <a:endParaRPr lang="en-US" dirty="0"/>
          </a:p>
        </p:txBody>
      </p:sp>
      <p:pic>
        <p:nvPicPr>
          <p:cNvPr id="5" name="Content Placeholder 4"/>
          <p:cNvPicPr>
            <a:picLocks noGrp="1"/>
          </p:cNvPicPr>
          <p:nvPr>
            <p:ph idx="1"/>
          </p:nvPr>
        </p:nvPicPr>
        <p:blipFill>
          <a:blip r:embed="rId3" cstate="print"/>
          <a:srcRect/>
          <a:stretch>
            <a:fillRect/>
          </a:stretch>
        </p:blipFill>
        <p:spPr bwMode="auto">
          <a:xfrm>
            <a:off x="457200" y="1447800"/>
            <a:ext cx="8458200" cy="4191000"/>
          </a:xfrm>
          <a:prstGeom prst="rect">
            <a:avLst/>
          </a:prstGeom>
          <a:noFill/>
          <a:ln w="9525">
            <a:noFill/>
            <a:miter lim="800000"/>
            <a:headEnd/>
            <a:tailEnd/>
          </a:ln>
        </p:spPr>
      </p:pic>
      <p:cxnSp>
        <p:nvCxnSpPr>
          <p:cNvPr id="7" name="Straight Arrow Connector 6"/>
          <p:cNvCxnSpPr/>
          <p:nvPr/>
        </p:nvCxnSpPr>
        <p:spPr>
          <a:xfrm flipV="1">
            <a:off x="1143000" y="5257800"/>
            <a:ext cx="0" cy="685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05400" y="3124200"/>
            <a:ext cx="0" cy="533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i="1" u="sng" dirty="0" smtClean="0">
                <a:solidFill>
                  <a:schemeClr val="tx1"/>
                </a:solidFill>
              </a:rPr>
              <a:t>Column 5:</a:t>
            </a:r>
            <a:r>
              <a:rPr lang="en-US" sz="4400" dirty="0" smtClean="0">
                <a:solidFill>
                  <a:schemeClr val="tx1"/>
                </a:solidFill>
              </a:rPr>
              <a:t> </a:t>
            </a:r>
            <a:br>
              <a:rPr lang="en-US" sz="4400" dirty="0" smtClean="0">
                <a:solidFill>
                  <a:schemeClr val="tx1"/>
                </a:solidFill>
              </a:rPr>
            </a:br>
            <a:r>
              <a:rPr lang="en-US" sz="4400" dirty="0" smtClean="0">
                <a:solidFill>
                  <a:schemeClr val="tx1"/>
                </a:solidFill>
              </a:rPr>
              <a:t>Purchase units for 100 servings</a:t>
            </a:r>
            <a:br>
              <a:rPr lang="en-US" sz="4400" dirty="0" smtClean="0">
                <a:solidFill>
                  <a:schemeClr val="tx1"/>
                </a:solidFill>
              </a:rPr>
            </a:br>
            <a:endParaRPr lang="en-US" dirty="0"/>
          </a:p>
        </p:txBody>
      </p:sp>
      <p:pic>
        <p:nvPicPr>
          <p:cNvPr id="17410" name="Picture 2"/>
          <p:cNvPicPr>
            <a:picLocks noGrp="1" noChangeAspect="1" noChangeArrowheads="1"/>
          </p:cNvPicPr>
          <p:nvPr>
            <p:ph idx="1"/>
          </p:nvPr>
        </p:nvPicPr>
        <p:blipFill>
          <a:blip r:embed="rId3" cstate="print"/>
          <a:srcRect/>
          <a:stretch>
            <a:fillRect/>
          </a:stretch>
        </p:blipFill>
        <p:spPr bwMode="auto">
          <a:xfrm>
            <a:off x="533400" y="1371600"/>
            <a:ext cx="5029200" cy="4294598"/>
          </a:xfrm>
          <a:prstGeom prst="rect">
            <a:avLst/>
          </a:prstGeom>
          <a:noFill/>
          <a:ln w="9525">
            <a:noFill/>
            <a:miter lim="800000"/>
            <a:headEnd/>
            <a:tailEnd/>
          </a:ln>
        </p:spPr>
      </p:pic>
      <p:pic>
        <p:nvPicPr>
          <p:cNvPr id="4" name="Content Placeholder 3"/>
          <p:cNvPicPr>
            <a:picLocks/>
          </p:cNvPicPr>
          <p:nvPr/>
        </p:nvPicPr>
        <p:blipFill>
          <a:blip r:embed="rId4" cstate="print"/>
          <a:srcRect/>
          <a:stretch>
            <a:fillRect/>
          </a:stretch>
        </p:blipFill>
        <p:spPr bwMode="auto">
          <a:xfrm>
            <a:off x="6324600" y="4038600"/>
            <a:ext cx="2438400" cy="2438400"/>
          </a:xfrm>
          <a:prstGeom prst="rect">
            <a:avLst/>
          </a:prstGeom>
          <a:noFill/>
          <a:ln w="44450">
            <a:solidFill>
              <a:schemeClr val="tx2">
                <a:lumMod val="75000"/>
              </a:schemeClr>
            </a:solid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Urban">
      <a:dk1>
        <a:sysClr val="windowText" lastClr="000000"/>
      </a:dk1>
      <a:lt1>
        <a:sysClr val="window" lastClr="EBE8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EBE8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EBE8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3592</TotalTime>
  <Words>5769</Words>
  <Application>Microsoft Office PowerPoint</Application>
  <PresentationFormat>On-screen Show (4:3)</PresentationFormat>
  <Paragraphs>498</Paragraphs>
  <Slides>46</Slides>
  <Notes>45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Concourse</vt:lpstr>
      <vt:lpstr>Food Buying Guide (FBG) for Child Nutrition Programs</vt:lpstr>
      <vt:lpstr>Food Buying Guide Column: Information Provided in the Yield Tables </vt:lpstr>
      <vt:lpstr> Column 1:  As Purchased </vt:lpstr>
      <vt:lpstr> Column 2:  Purchase Units </vt:lpstr>
      <vt:lpstr> Column 3:  Servings per Purchase Unit, EP (Edible Portion) </vt:lpstr>
      <vt:lpstr> Column 3:  Servings per Purchase Unit, EP (Edible Portion) </vt:lpstr>
      <vt:lpstr>Column 4:  Serving Size per Meal Contribution </vt:lpstr>
      <vt:lpstr>Column 4:  Serving Size per Meal Contribution </vt:lpstr>
      <vt:lpstr>Column 5:  Purchase units for 100 servings </vt:lpstr>
      <vt:lpstr>Column 6:  Additional information </vt:lpstr>
      <vt:lpstr>Column 6: Additional information </vt:lpstr>
      <vt:lpstr>Slide 12</vt:lpstr>
      <vt:lpstr>Slide 13</vt:lpstr>
      <vt:lpstr>Slide 14</vt:lpstr>
      <vt:lpstr>Food Buying Guide  Section 5:  Other Foods</vt:lpstr>
      <vt:lpstr>Slide 16</vt:lpstr>
      <vt:lpstr>Slide 17</vt:lpstr>
      <vt:lpstr>  M/MA Calculate total amount of meat/meat alternate (ground beef, raw) needed using Meal Pattern Requirements </vt:lpstr>
      <vt:lpstr>Slide 19</vt:lpstr>
      <vt:lpstr>Slide 20</vt:lpstr>
      <vt:lpstr>M/MA</vt:lpstr>
      <vt:lpstr>FBG Exercises</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State of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Meal Preparation:  What To Do Before You Start Cooking</dc:title>
  <dc:creator>Jennifer E. Heidenreich</dc:creator>
  <cp:lastModifiedBy>Department of Public Instruction</cp:lastModifiedBy>
  <cp:revision>542</cp:revision>
  <dcterms:created xsi:type="dcterms:W3CDTF">2014-04-09T13:49:48Z</dcterms:created>
  <dcterms:modified xsi:type="dcterms:W3CDTF">2015-03-11T18:33:45Z</dcterms:modified>
</cp:coreProperties>
</file>