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4.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1"/>
    <p:sldMasterId id="2147483824" r:id="rId2"/>
    <p:sldMasterId id="2147483836" r:id="rId3"/>
  </p:sldMasterIdLst>
  <p:notesMasterIdLst>
    <p:notesMasterId r:id="rId40"/>
  </p:notesMasterIdLst>
  <p:handoutMasterIdLst>
    <p:handoutMasterId r:id="rId41"/>
  </p:handoutMasterIdLst>
  <p:sldIdLst>
    <p:sldId id="271" r:id="rId4"/>
    <p:sldId id="354" r:id="rId5"/>
    <p:sldId id="287" r:id="rId6"/>
    <p:sldId id="273" r:id="rId7"/>
    <p:sldId id="259" r:id="rId8"/>
    <p:sldId id="297" r:id="rId9"/>
    <p:sldId id="316" r:id="rId10"/>
    <p:sldId id="315" r:id="rId11"/>
    <p:sldId id="318" r:id="rId12"/>
    <p:sldId id="262" r:id="rId13"/>
    <p:sldId id="349" r:id="rId14"/>
    <p:sldId id="322" r:id="rId15"/>
    <p:sldId id="320" r:id="rId16"/>
    <p:sldId id="355" r:id="rId17"/>
    <p:sldId id="321" r:id="rId18"/>
    <p:sldId id="325" r:id="rId19"/>
    <p:sldId id="326" r:id="rId20"/>
    <p:sldId id="327" r:id="rId21"/>
    <p:sldId id="350" r:id="rId22"/>
    <p:sldId id="328" r:id="rId23"/>
    <p:sldId id="330" r:id="rId24"/>
    <p:sldId id="356" r:id="rId25"/>
    <p:sldId id="270" r:id="rId26"/>
    <p:sldId id="276" r:id="rId27"/>
    <p:sldId id="348" r:id="rId28"/>
    <p:sldId id="338" r:id="rId29"/>
    <p:sldId id="332" r:id="rId30"/>
    <p:sldId id="299" r:id="rId31"/>
    <p:sldId id="280" r:id="rId32"/>
    <p:sldId id="281" r:id="rId33"/>
    <p:sldId id="282" r:id="rId34"/>
    <p:sldId id="342" r:id="rId35"/>
    <p:sldId id="343" r:id="rId36"/>
    <p:sldId id="344" r:id="rId37"/>
    <p:sldId id="313" r:id="rId38"/>
    <p:sldId id="352" r:id="rId39"/>
  </p:sldIdLst>
  <p:sldSz cx="9144000" cy="6858000" type="screen4x3"/>
  <p:notesSz cx="7315200" cy="9601200"/>
  <p:custDataLst>
    <p:tags r:id="rId42"/>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00FF"/>
    <a:srgbClr val="FF5050"/>
    <a:srgbClr val="2A8196"/>
    <a:srgbClr val="FF99CC"/>
    <a:srgbClr val="FF6600"/>
    <a:srgbClr val="0000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80842" autoAdjust="0"/>
  </p:normalViewPr>
  <p:slideViewPr>
    <p:cSldViewPr>
      <p:cViewPr varScale="1">
        <p:scale>
          <a:sx n="84" d="100"/>
          <a:sy n="84" d="100"/>
        </p:scale>
        <p:origin x="786" y="90"/>
      </p:cViewPr>
      <p:guideLst>
        <p:guide orient="horz" pos="2160"/>
        <p:guide pos="2880"/>
      </p:guideLst>
    </p:cSldViewPr>
  </p:slideViewPr>
  <p:outlineViewPr>
    <p:cViewPr>
      <p:scale>
        <a:sx n="33" d="100"/>
        <a:sy n="33" d="100"/>
      </p:scale>
      <p:origin x="0" y="-3682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316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ags" Target="../tags/tag2.xml"/><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556591" y="252702"/>
            <a:ext cx="3816626" cy="569777"/>
          </a:xfrm>
          <a:prstGeom prst="rect">
            <a:avLst/>
          </a:prstGeom>
          <a:noFill/>
          <a:ln w="9525">
            <a:noFill/>
            <a:miter lim="800000"/>
            <a:headEnd/>
            <a:tailEnd/>
          </a:ln>
          <a:effectLst/>
        </p:spPr>
        <p:txBody>
          <a:bodyPr vert="horz" wrap="square" lIns="94809" tIns="47404" rIns="94809" bIns="47404" numCol="1" anchor="t" anchorCtr="0" compatLnSpc="1">
            <a:prstTxWarp prst="textNoShape">
              <a:avLst/>
            </a:prstTxWarp>
          </a:bodyPr>
          <a:lstStyle>
            <a:lvl1pPr algn="l">
              <a:defRPr sz="900">
                <a:latin typeface="Arial" charset="0"/>
              </a:defRPr>
            </a:lvl1pPr>
          </a:lstStyle>
          <a:p>
            <a:pPr>
              <a:spcAft>
                <a:spcPts val="0"/>
              </a:spcAft>
              <a:defRPr/>
            </a:pPr>
            <a:r>
              <a:rPr lang="en-US" b="1" dirty="0"/>
              <a:t>CACFP Civil Rights Training Hand-Out for FDCH Sponsor Staff</a:t>
            </a:r>
            <a:endParaRPr lang="en-US" b="1" i="1" dirty="0"/>
          </a:p>
          <a:p>
            <a:pPr>
              <a:defRPr/>
            </a:pPr>
            <a:r>
              <a:rPr lang="en-US" b="1" dirty="0"/>
              <a:t>July 2022 Update</a:t>
            </a:r>
          </a:p>
          <a:p>
            <a:pPr>
              <a:defRPr/>
            </a:pPr>
            <a:r>
              <a:rPr lang="en-US" b="1" dirty="0"/>
              <a:t>Child and Adult Care Food Program (CACFP)</a:t>
            </a:r>
          </a:p>
        </p:txBody>
      </p:sp>
      <p:sp>
        <p:nvSpPr>
          <p:cNvPr id="48133" name="Rectangle 5"/>
          <p:cNvSpPr>
            <a:spLocks noGrp="1" noChangeArrowheads="1"/>
          </p:cNvSpPr>
          <p:nvPr>
            <p:ph type="sldNum" sz="quarter" idx="3"/>
          </p:nvPr>
        </p:nvSpPr>
        <p:spPr bwMode="auto">
          <a:xfrm>
            <a:off x="5765523" y="8878979"/>
            <a:ext cx="1032014" cy="480388"/>
          </a:xfrm>
          <a:prstGeom prst="rect">
            <a:avLst/>
          </a:prstGeom>
          <a:noFill/>
          <a:ln w="9525">
            <a:noFill/>
            <a:miter lim="800000"/>
            <a:headEnd/>
            <a:tailEnd/>
          </a:ln>
          <a:effectLst/>
        </p:spPr>
        <p:txBody>
          <a:bodyPr vert="horz" wrap="square" lIns="94809" tIns="47404" rIns="94809" bIns="47404" numCol="1" anchor="b" anchorCtr="0" compatLnSpc="1">
            <a:prstTxWarp prst="textNoShape">
              <a:avLst/>
            </a:prstTxWarp>
          </a:bodyPr>
          <a:lstStyle>
            <a:lvl1pPr algn="r">
              <a:defRPr sz="1200">
                <a:latin typeface="Arial" charset="0"/>
              </a:defRPr>
            </a:lvl1pPr>
          </a:lstStyle>
          <a:p>
            <a:pPr>
              <a:defRPr/>
            </a:pPr>
            <a:fld id="{D109B5F4-E624-4915-9F7B-109C35619238}" type="slidenum">
              <a:rPr lang="en-US" sz="1500" b="1">
                <a:latin typeface="+mn-lt"/>
              </a:rPr>
              <a:pPr>
                <a:defRPr/>
              </a:pPr>
              <a:t>‹#›</a:t>
            </a:fld>
            <a:endParaRPr lang="en-US" sz="1100" b="1" dirty="0">
              <a:latin typeface="+mn-lt"/>
            </a:endParaRPr>
          </a:p>
        </p:txBody>
      </p:sp>
      <p:sp>
        <p:nvSpPr>
          <p:cNvPr id="3" name="TextBox 2"/>
          <p:cNvSpPr txBox="1"/>
          <p:nvPr/>
        </p:nvSpPr>
        <p:spPr>
          <a:xfrm>
            <a:off x="1510749" y="8976134"/>
            <a:ext cx="4770783" cy="286081"/>
          </a:xfrm>
          <a:prstGeom prst="rect">
            <a:avLst/>
          </a:prstGeom>
          <a:noFill/>
          <a:ln>
            <a:noFill/>
          </a:ln>
        </p:spPr>
        <p:txBody>
          <a:bodyPr wrap="square" lIns="94809" tIns="47404" rIns="94809" bIns="47404" rtlCol="0">
            <a:spAutoFit/>
          </a:bodyPr>
          <a:lstStyle/>
          <a:p>
            <a:r>
              <a:rPr lang="en-US" sz="1200" i="1" dirty="0">
                <a:latin typeface="+mn-lt"/>
              </a:rPr>
              <a:t>Guidance Memo H-CACFP Civil Rights Requirements for FDCH Sponsors</a:t>
            </a:r>
          </a:p>
        </p:txBody>
      </p:sp>
      <p:pic>
        <p:nvPicPr>
          <p:cNvPr id="5" name="Picture 4">
            <a:extLst>
              <a:ext uri="{FF2B5EF4-FFF2-40B4-BE49-F238E27FC236}">
                <a16:creationId xmlns:a16="http://schemas.microsoft.com/office/drawing/2014/main" id="{47BBBE31-1B86-49B1-BE8D-0B0A049C49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201" y="107643"/>
            <a:ext cx="1904999" cy="806757"/>
          </a:xfrm>
          <a:prstGeom prst="rect">
            <a:avLst/>
          </a:prstGeom>
        </p:spPr>
      </p:pic>
    </p:spTree>
    <p:custDataLst>
      <p:tags r:id="rId2"/>
    </p:custDataLst>
    <p:extLst>
      <p:ext uri="{BB962C8B-B14F-4D97-AF65-F5344CB8AC3E}">
        <p14:creationId xmlns:p14="http://schemas.microsoft.com/office/powerpoint/2010/main" val="83365969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896139" cy="480388"/>
          </a:xfrm>
          <a:prstGeom prst="rect">
            <a:avLst/>
          </a:prstGeom>
          <a:noFill/>
          <a:ln w="9525">
            <a:noFill/>
            <a:miter lim="800000"/>
            <a:headEnd/>
            <a:tailEnd/>
          </a:ln>
          <a:effectLst/>
        </p:spPr>
        <p:txBody>
          <a:bodyPr vert="horz" wrap="square" lIns="94809" tIns="47404" rIns="94809" bIns="47404" numCol="1" anchor="t" anchorCtr="0" compatLnSpc="1">
            <a:prstTxWarp prst="textNoShape">
              <a:avLst/>
            </a:prstTxWarp>
          </a:bodyPr>
          <a:lstStyle>
            <a:lvl1pPr algn="l">
              <a:defRPr sz="1200">
                <a:latin typeface="Arial" charset="0"/>
              </a:defRPr>
            </a:lvl1pPr>
          </a:lstStyle>
          <a:p>
            <a:pPr>
              <a:defRPr/>
            </a:pPr>
            <a:r>
              <a:rPr lang="en-US"/>
              <a:t>CACFP Civil Rights Training Hand-Out for FDCH Sponsor Staff February 2022 Update Child and Adult Care Food Program (CACFP)</a:t>
            </a:r>
            <a:endParaRPr lang="en-US" dirty="0"/>
          </a:p>
        </p:txBody>
      </p:sp>
      <p:sp>
        <p:nvSpPr>
          <p:cNvPr id="52227" name="Rectangle 3"/>
          <p:cNvSpPr>
            <a:spLocks noGrp="1" noChangeArrowheads="1"/>
          </p:cNvSpPr>
          <p:nvPr>
            <p:ph type="dt" idx="1"/>
          </p:nvPr>
        </p:nvSpPr>
        <p:spPr bwMode="auto">
          <a:xfrm>
            <a:off x="4142965" y="0"/>
            <a:ext cx="3170583" cy="314793"/>
          </a:xfrm>
          <a:prstGeom prst="rect">
            <a:avLst/>
          </a:prstGeom>
          <a:noFill/>
          <a:ln w="9525">
            <a:noFill/>
            <a:miter lim="800000"/>
            <a:headEnd/>
            <a:tailEnd/>
          </a:ln>
          <a:effectLst/>
        </p:spPr>
        <p:txBody>
          <a:bodyPr vert="horz" wrap="square" lIns="94809" tIns="47404" rIns="94809" bIns="47404" numCol="1" anchor="t" anchorCtr="0" compatLnSpc="1">
            <a:prstTxWarp prst="textNoShape">
              <a:avLst/>
            </a:prstTxWarp>
          </a:bodyPr>
          <a:lstStyle>
            <a:lvl1pPr algn="r">
              <a:defRPr sz="1200">
                <a:latin typeface="Arial" charset="0"/>
              </a:defRPr>
            </a:lvl1pPr>
          </a:lstStyle>
          <a:p>
            <a:pPr>
              <a:defRPr/>
            </a:pPr>
            <a:fld id="{7BF71DCB-CD37-414F-B470-E457BCE18E93}" type="datetime1">
              <a:rPr lang="en-US" smtClean="0"/>
              <a:t>7/5/2022</a:t>
            </a:fld>
            <a:endParaRPr lang="en-US" dirty="0"/>
          </a:p>
        </p:txBody>
      </p:sp>
      <p:sp>
        <p:nvSpPr>
          <p:cNvPr id="52229" name="Rectangle 5"/>
          <p:cNvSpPr>
            <a:spLocks noGrp="1" noChangeArrowheads="1"/>
          </p:cNvSpPr>
          <p:nvPr>
            <p:ph type="body" sz="quarter" idx="3"/>
          </p:nvPr>
        </p:nvSpPr>
        <p:spPr bwMode="auto">
          <a:xfrm>
            <a:off x="732186" y="4561229"/>
            <a:ext cx="5850835" cy="4320213"/>
          </a:xfrm>
          <a:prstGeom prst="rect">
            <a:avLst/>
          </a:prstGeom>
          <a:noFill/>
          <a:ln w="9525">
            <a:noFill/>
            <a:miter lim="800000"/>
            <a:headEnd/>
            <a:tailEnd/>
          </a:ln>
          <a:effectLst/>
        </p:spPr>
        <p:txBody>
          <a:bodyPr vert="horz" wrap="square" lIns="94809" tIns="47404" rIns="94809" bIns="4740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2230" name="Rectangle 6"/>
          <p:cNvSpPr>
            <a:spLocks noGrp="1" noChangeArrowheads="1"/>
          </p:cNvSpPr>
          <p:nvPr>
            <p:ph type="ftr" sz="quarter" idx="4"/>
          </p:nvPr>
        </p:nvSpPr>
        <p:spPr bwMode="auto">
          <a:xfrm>
            <a:off x="3" y="9119173"/>
            <a:ext cx="3170583" cy="480388"/>
          </a:xfrm>
          <a:prstGeom prst="rect">
            <a:avLst/>
          </a:prstGeom>
          <a:noFill/>
          <a:ln w="9525">
            <a:noFill/>
            <a:miter lim="800000"/>
            <a:headEnd/>
            <a:tailEnd/>
          </a:ln>
          <a:effectLst/>
        </p:spPr>
        <p:txBody>
          <a:bodyPr vert="horz" wrap="square" lIns="94809" tIns="47404" rIns="94809" bIns="47404" numCol="1" anchor="b" anchorCtr="0" compatLnSpc="1">
            <a:prstTxWarp prst="textNoShape">
              <a:avLst/>
            </a:prstTxWarp>
          </a:bodyPr>
          <a:lstStyle>
            <a:lvl1pPr algn="l">
              <a:defRPr sz="1200">
                <a:latin typeface="Arial" charset="0"/>
              </a:defRPr>
            </a:lvl1pPr>
          </a:lstStyle>
          <a:p>
            <a:pPr>
              <a:defRPr/>
            </a:pPr>
            <a:endParaRPr lang="en-US"/>
          </a:p>
        </p:txBody>
      </p:sp>
      <p:sp>
        <p:nvSpPr>
          <p:cNvPr id="52231" name="Rectangle 7"/>
          <p:cNvSpPr>
            <a:spLocks noGrp="1" noChangeArrowheads="1"/>
          </p:cNvSpPr>
          <p:nvPr>
            <p:ph type="sldNum" sz="quarter" idx="5"/>
          </p:nvPr>
        </p:nvSpPr>
        <p:spPr bwMode="auto">
          <a:xfrm>
            <a:off x="4142965" y="9119173"/>
            <a:ext cx="3170583" cy="480388"/>
          </a:xfrm>
          <a:prstGeom prst="rect">
            <a:avLst/>
          </a:prstGeom>
          <a:noFill/>
          <a:ln w="9525">
            <a:noFill/>
            <a:miter lim="800000"/>
            <a:headEnd/>
            <a:tailEnd/>
          </a:ln>
          <a:effectLst/>
        </p:spPr>
        <p:txBody>
          <a:bodyPr vert="horz" wrap="square" lIns="94809" tIns="47404" rIns="94809" bIns="47404" numCol="1" anchor="b" anchorCtr="0" compatLnSpc="1">
            <a:prstTxWarp prst="textNoShape">
              <a:avLst/>
            </a:prstTxWarp>
          </a:bodyPr>
          <a:lstStyle>
            <a:lvl1pPr algn="r">
              <a:defRPr sz="1200">
                <a:latin typeface="Arial" charset="0"/>
              </a:defRPr>
            </a:lvl1pPr>
          </a:lstStyle>
          <a:p>
            <a:pPr>
              <a:defRPr/>
            </a:pPr>
            <a:fld id="{8B286831-C9AC-4E95-95B9-F6D8A5469924}" type="slidenum">
              <a:rPr lang="en-US"/>
              <a:pPr>
                <a:defRPr/>
              </a:pPr>
              <a:t>‹#›</a:t>
            </a:fld>
            <a:endParaRPr lang="en-US" dirty="0"/>
          </a:p>
        </p:txBody>
      </p:sp>
      <p:sp>
        <p:nvSpPr>
          <p:cNvPr id="3" name="Slide Image Placeholder 2"/>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4809" tIns="47404" rIns="94809" bIns="47404" rtlCol="0" anchor="ctr"/>
          <a:lstStyle/>
          <a:p>
            <a:endParaRPr lang="en-US"/>
          </a:p>
        </p:txBody>
      </p:sp>
    </p:spTree>
    <p:extLst>
      <p:ext uri="{BB962C8B-B14F-4D97-AF65-F5344CB8AC3E}">
        <p14:creationId xmlns:p14="http://schemas.microsoft.com/office/powerpoint/2010/main" val="2661905923"/>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3D72C22-5BFB-40D7-88FE-D83FE57A6D70}" type="slidenum">
              <a:rPr lang="en-US" smtClean="0">
                <a:latin typeface="Arial" pitchFamily="34" charset="0"/>
              </a:rPr>
              <a:pPr/>
              <a:t>1</a:t>
            </a:fld>
            <a:endParaRPr lang="en-US">
              <a:latin typeface="Arial" pitchFamily="34" charset="0"/>
            </a:endParaRPr>
          </a:p>
        </p:txBody>
      </p:sp>
      <p:sp>
        <p:nvSpPr>
          <p:cNvPr id="60419" name="Rectangle 2"/>
          <p:cNvSpPr>
            <a:spLocks noGrp="1" noRot="1" noChangeAspect="1" noChangeArrowheads="1" noTextEdit="1"/>
          </p:cNvSpPr>
          <p:nvPr>
            <p:ph type="sldImg"/>
          </p:nvPr>
        </p:nvSpPr>
        <p:spPr>
          <a:xfrm>
            <a:off x="1257300" y="719138"/>
            <a:ext cx="4800600" cy="3600450"/>
          </a:xfrm>
          <a:prstGeom prst="rect">
            <a:avLst/>
          </a:prstGeom>
          <a:ln/>
        </p:spPr>
      </p:sp>
      <p:sp>
        <p:nvSpPr>
          <p:cNvPr id="6042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BC3BF76D-843E-44A5-9C6E-DCB659EE3BA3}"/>
              </a:ext>
            </a:extLst>
          </p:cNvPr>
          <p:cNvSpPr>
            <a:spLocks noGrp="1"/>
          </p:cNvSpPr>
          <p:nvPr>
            <p:ph type="dt" idx="1"/>
          </p:nvPr>
        </p:nvSpPr>
        <p:spPr/>
        <p:txBody>
          <a:bodyPr/>
          <a:lstStyle/>
          <a:p>
            <a:pPr>
              <a:defRPr/>
            </a:pPr>
            <a:fld id="{E3028362-05F4-4BCD-8436-D324FFBFD069}" type="datetime1">
              <a:rPr lang="en-US" smtClean="0"/>
              <a:t>7/5/2022</a:t>
            </a:fld>
            <a:endParaRPr lang="en-US" dirty="0"/>
          </a:p>
        </p:txBody>
      </p:sp>
    </p:spTree>
    <p:extLst>
      <p:ext uri="{BB962C8B-B14F-4D97-AF65-F5344CB8AC3E}">
        <p14:creationId xmlns:p14="http://schemas.microsoft.com/office/powerpoint/2010/main" val="2619394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104FBF4E-5B96-423D-916A-77760AEB609B}" type="slidenum">
              <a:rPr lang="en-US" smtClean="0">
                <a:latin typeface="Arial" pitchFamily="34" charset="0"/>
              </a:rPr>
              <a:pPr/>
              <a:t>10</a:t>
            </a:fld>
            <a:endParaRPr lang="en-US">
              <a:latin typeface="Arial" pitchFamily="34" charset="0"/>
            </a:endParaRPr>
          </a:p>
        </p:txBody>
      </p:sp>
      <p:sp>
        <p:nvSpPr>
          <p:cNvPr id="70659" name="Rectangle 2"/>
          <p:cNvSpPr>
            <a:spLocks noGrp="1" noRot="1" noChangeAspect="1" noChangeArrowheads="1" noTextEdit="1"/>
          </p:cNvSpPr>
          <p:nvPr>
            <p:ph type="sldImg"/>
          </p:nvPr>
        </p:nvSpPr>
        <p:spPr>
          <a:xfrm>
            <a:off x="1257300" y="719138"/>
            <a:ext cx="4800600" cy="3600450"/>
          </a:xfrm>
          <a:prstGeom prst="rect">
            <a:avLst/>
          </a:prstGeom>
          <a:ln/>
        </p:spPr>
      </p:sp>
      <p:sp>
        <p:nvSpPr>
          <p:cNvPr id="7066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275BBD71-11FC-4DE0-A0B8-1CAA277542E1}"/>
              </a:ext>
            </a:extLst>
          </p:cNvPr>
          <p:cNvSpPr>
            <a:spLocks noGrp="1"/>
          </p:cNvSpPr>
          <p:nvPr>
            <p:ph type="dt" idx="1"/>
          </p:nvPr>
        </p:nvSpPr>
        <p:spPr/>
        <p:txBody>
          <a:bodyPr/>
          <a:lstStyle/>
          <a:p>
            <a:pPr>
              <a:defRPr/>
            </a:pPr>
            <a:fld id="{8BA8DA49-AF2C-4C26-A4F7-752BB604790E}" type="datetime1">
              <a:rPr lang="en-US" smtClean="0"/>
              <a:t>7/5/2022</a:t>
            </a:fld>
            <a:endParaRPr lang="en-US" dirty="0"/>
          </a:p>
        </p:txBody>
      </p:sp>
    </p:spTree>
    <p:extLst>
      <p:ext uri="{BB962C8B-B14F-4D97-AF65-F5344CB8AC3E}">
        <p14:creationId xmlns:p14="http://schemas.microsoft.com/office/powerpoint/2010/main" val="2341930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257300" y="719138"/>
            <a:ext cx="4800600" cy="3600450"/>
          </a:xfrm>
          <a:prstGeom prst="rect">
            <a:avLst/>
          </a:prstGeom>
          <a:ln/>
        </p:spPr>
      </p:sp>
      <p:sp>
        <p:nvSpPr>
          <p:cNvPr id="71683" name="Notes Placeholder 2"/>
          <p:cNvSpPr>
            <a:spLocks noGrp="1"/>
          </p:cNvSpPr>
          <p:nvPr>
            <p:ph type="body" idx="1"/>
          </p:nvPr>
        </p:nvSpPr>
        <p:spPr>
          <a:noFill/>
          <a:ln/>
        </p:spPr>
        <p:txBody>
          <a:bodyPr/>
          <a:lstStyle/>
          <a:p>
            <a:endParaRPr lang="en-US" dirty="0">
              <a:latin typeface="Arial" pitchFamily="34" charset="0"/>
            </a:endParaRPr>
          </a:p>
        </p:txBody>
      </p:sp>
      <p:sp>
        <p:nvSpPr>
          <p:cNvPr id="71684" name="Slide Number Placeholder 3"/>
          <p:cNvSpPr>
            <a:spLocks noGrp="1"/>
          </p:cNvSpPr>
          <p:nvPr>
            <p:ph type="sldNum" sz="quarter" idx="5"/>
          </p:nvPr>
        </p:nvSpPr>
        <p:spPr>
          <a:noFill/>
        </p:spPr>
        <p:txBody>
          <a:bodyPr/>
          <a:lstStyle/>
          <a:p>
            <a:fld id="{1EB76780-D628-484E-A44C-9DD56B2BF192}" type="slidenum">
              <a:rPr lang="en-US" smtClean="0">
                <a:latin typeface="Arial" pitchFamily="34" charset="0"/>
              </a:rPr>
              <a:pPr/>
              <a:t>11</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1BEB5645-B219-4463-9DB3-F5529260D7D6}"/>
              </a:ext>
            </a:extLst>
          </p:cNvPr>
          <p:cNvSpPr>
            <a:spLocks noGrp="1"/>
          </p:cNvSpPr>
          <p:nvPr>
            <p:ph type="dt" idx="1"/>
          </p:nvPr>
        </p:nvSpPr>
        <p:spPr/>
        <p:txBody>
          <a:bodyPr/>
          <a:lstStyle/>
          <a:p>
            <a:pPr>
              <a:defRPr/>
            </a:pPr>
            <a:fld id="{1CE281EF-EF75-4837-8DD2-599B6835E03C}" type="datetime1">
              <a:rPr lang="en-US" smtClean="0"/>
              <a:t>7/5/2022</a:t>
            </a:fld>
            <a:endParaRPr lang="en-US" dirty="0"/>
          </a:p>
        </p:txBody>
      </p:sp>
    </p:spTree>
    <p:extLst>
      <p:ext uri="{BB962C8B-B14F-4D97-AF65-F5344CB8AC3E}">
        <p14:creationId xmlns:p14="http://schemas.microsoft.com/office/powerpoint/2010/main" val="2184733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1A162082-2073-47FB-AEFF-13C10E9272C2}" type="slidenum">
              <a:rPr lang="en-US" smtClean="0">
                <a:latin typeface="Arial" pitchFamily="34" charset="0"/>
              </a:rPr>
              <a:pPr/>
              <a:t>12</a:t>
            </a:fld>
            <a:endParaRPr lang="en-US">
              <a:latin typeface="Arial" pitchFamily="34" charset="0"/>
            </a:endParaRPr>
          </a:p>
        </p:txBody>
      </p:sp>
      <p:sp>
        <p:nvSpPr>
          <p:cNvPr id="72707" name="Rectangle 2"/>
          <p:cNvSpPr>
            <a:spLocks noGrp="1" noRot="1" noChangeAspect="1" noChangeArrowheads="1" noTextEdit="1"/>
          </p:cNvSpPr>
          <p:nvPr>
            <p:ph type="sldImg"/>
          </p:nvPr>
        </p:nvSpPr>
        <p:spPr>
          <a:xfrm>
            <a:off x="1257300" y="719138"/>
            <a:ext cx="4800600" cy="3600450"/>
          </a:xfrm>
          <a:prstGeom prst="rect">
            <a:avLst/>
          </a:prstGeom>
          <a:ln/>
        </p:spPr>
      </p:sp>
      <p:sp>
        <p:nvSpPr>
          <p:cNvPr id="7270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B498AE7F-AB01-452D-92CB-27FCBC965021}"/>
              </a:ext>
            </a:extLst>
          </p:cNvPr>
          <p:cNvSpPr>
            <a:spLocks noGrp="1"/>
          </p:cNvSpPr>
          <p:nvPr>
            <p:ph type="dt" idx="1"/>
          </p:nvPr>
        </p:nvSpPr>
        <p:spPr/>
        <p:txBody>
          <a:bodyPr/>
          <a:lstStyle/>
          <a:p>
            <a:pPr>
              <a:defRPr/>
            </a:pPr>
            <a:fld id="{9BCBBA7B-5F44-430B-889C-952F9F870A97}" type="datetime1">
              <a:rPr lang="en-US" smtClean="0"/>
              <a:t>7/5/2022</a:t>
            </a:fld>
            <a:endParaRPr lang="en-US" dirty="0"/>
          </a:p>
        </p:txBody>
      </p:sp>
    </p:spTree>
    <p:extLst>
      <p:ext uri="{BB962C8B-B14F-4D97-AF65-F5344CB8AC3E}">
        <p14:creationId xmlns:p14="http://schemas.microsoft.com/office/powerpoint/2010/main" val="2218730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257300" y="719138"/>
            <a:ext cx="4800600" cy="3600450"/>
          </a:xfrm>
          <a:prstGeom prst="rect">
            <a:avLst/>
          </a:prstGeom>
          <a:ln/>
        </p:spPr>
      </p:sp>
      <p:sp>
        <p:nvSpPr>
          <p:cNvPr id="74755" name="Notes Placeholder 2"/>
          <p:cNvSpPr>
            <a:spLocks noGrp="1"/>
          </p:cNvSpPr>
          <p:nvPr>
            <p:ph type="body" idx="1"/>
          </p:nvPr>
        </p:nvSpPr>
        <p:spPr>
          <a:noFill/>
          <a:ln/>
        </p:spPr>
        <p:txBody>
          <a:bodyPr/>
          <a:lstStyle/>
          <a:p>
            <a:endParaRPr lang="en-US">
              <a:latin typeface="Arial" pitchFamily="34" charset="0"/>
            </a:endParaRPr>
          </a:p>
        </p:txBody>
      </p:sp>
      <p:sp>
        <p:nvSpPr>
          <p:cNvPr id="74756" name="Slide Number Placeholder 3"/>
          <p:cNvSpPr>
            <a:spLocks noGrp="1"/>
          </p:cNvSpPr>
          <p:nvPr>
            <p:ph type="sldNum" sz="quarter" idx="5"/>
          </p:nvPr>
        </p:nvSpPr>
        <p:spPr>
          <a:noFill/>
        </p:spPr>
        <p:txBody>
          <a:bodyPr/>
          <a:lstStyle/>
          <a:p>
            <a:fld id="{6AFDF15E-0794-46F9-B832-95FB22DAE73A}" type="slidenum">
              <a:rPr lang="en-US" smtClean="0">
                <a:latin typeface="Arial" pitchFamily="34" charset="0"/>
              </a:rPr>
              <a:pPr/>
              <a:t>13</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B05156C9-C016-4B1B-89BB-D0EC026D537C}"/>
              </a:ext>
            </a:extLst>
          </p:cNvPr>
          <p:cNvSpPr>
            <a:spLocks noGrp="1"/>
          </p:cNvSpPr>
          <p:nvPr>
            <p:ph type="dt" idx="1"/>
          </p:nvPr>
        </p:nvSpPr>
        <p:spPr/>
        <p:txBody>
          <a:bodyPr/>
          <a:lstStyle/>
          <a:p>
            <a:pPr>
              <a:defRPr/>
            </a:pPr>
            <a:fld id="{BA1651EF-B4BB-4C02-8992-640A693E310C}" type="datetime1">
              <a:rPr lang="en-US" smtClean="0"/>
              <a:t>7/5/2022</a:t>
            </a:fld>
            <a:endParaRPr lang="en-US" dirty="0"/>
          </a:p>
        </p:txBody>
      </p:sp>
    </p:spTree>
    <p:extLst>
      <p:ext uri="{BB962C8B-B14F-4D97-AF65-F5344CB8AC3E}">
        <p14:creationId xmlns:p14="http://schemas.microsoft.com/office/powerpoint/2010/main" val="2706400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257300" y="719138"/>
            <a:ext cx="4800600" cy="3600450"/>
          </a:xfrm>
          <a:prstGeom prst="rect">
            <a:avLst/>
          </a:prstGeom>
          <a:ln/>
        </p:spPr>
      </p:sp>
      <p:sp>
        <p:nvSpPr>
          <p:cNvPr id="74755" name="Notes Placeholder 2"/>
          <p:cNvSpPr>
            <a:spLocks noGrp="1"/>
          </p:cNvSpPr>
          <p:nvPr>
            <p:ph type="body" idx="1"/>
          </p:nvPr>
        </p:nvSpPr>
        <p:spPr>
          <a:noFill/>
          <a:ln/>
        </p:spPr>
        <p:txBody>
          <a:bodyPr/>
          <a:lstStyle/>
          <a:p>
            <a:endParaRPr lang="en-US" dirty="0">
              <a:latin typeface="Arial" pitchFamily="34" charset="0"/>
            </a:endParaRPr>
          </a:p>
        </p:txBody>
      </p:sp>
      <p:sp>
        <p:nvSpPr>
          <p:cNvPr id="74756" name="Slide Number Placeholder 3"/>
          <p:cNvSpPr>
            <a:spLocks noGrp="1"/>
          </p:cNvSpPr>
          <p:nvPr>
            <p:ph type="sldNum" sz="quarter" idx="5"/>
          </p:nvPr>
        </p:nvSpPr>
        <p:spPr>
          <a:noFill/>
        </p:spPr>
        <p:txBody>
          <a:bodyPr/>
          <a:lstStyle/>
          <a:p>
            <a:fld id="{6AFDF15E-0794-46F9-B832-95FB22DAE73A}" type="slidenum">
              <a:rPr lang="en-US" smtClean="0">
                <a:solidFill>
                  <a:srgbClr val="000000"/>
                </a:solidFill>
                <a:latin typeface="Arial" pitchFamily="34" charset="0"/>
              </a:rPr>
              <a:pPr/>
              <a:t>14</a:t>
            </a:fld>
            <a:endParaRPr lang="en-US">
              <a:solidFill>
                <a:srgbClr val="000000"/>
              </a:solidFill>
              <a:latin typeface="Arial" pitchFamily="34" charset="0"/>
            </a:endParaRPr>
          </a:p>
        </p:txBody>
      </p:sp>
      <p:sp>
        <p:nvSpPr>
          <p:cNvPr id="2" name="Date Placeholder 1">
            <a:extLst>
              <a:ext uri="{FF2B5EF4-FFF2-40B4-BE49-F238E27FC236}">
                <a16:creationId xmlns:a16="http://schemas.microsoft.com/office/drawing/2014/main" id="{1630A613-005A-4BFE-9F14-6C8ABEBD0CCF}"/>
              </a:ext>
            </a:extLst>
          </p:cNvPr>
          <p:cNvSpPr>
            <a:spLocks noGrp="1"/>
          </p:cNvSpPr>
          <p:nvPr>
            <p:ph type="dt" idx="1"/>
          </p:nvPr>
        </p:nvSpPr>
        <p:spPr/>
        <p:txBody>
          <a:bodyPr/>
          <a:lstStyle/>
          <a:p>
            <a:pPr>
              <a:defRPr/>
            </a:pPr>
            <a:fld id="{7EFA40A7-BB27-4F4B-9464-88D4690ACA67}" type="datetime1">
              <a:rPr lang="en-US" smtClean="0"/>
              <a:t>7/5/2022</a:t>
            </a:fld>
            <a:endParaRPr lang="en-US" dirty="0"/>
          </a:p>
        </p:txBody>
      </p:sp>
    </p:spTree>
    <p:extLst>
      <p:ext uri="{BB962C8B-B14F-4D97-AF65-F5344CB8AC3E}">
        <p14:creationId xmlns:p14="http://schemas.microsoft.com/office/powerpoint/2010/main" val="2856632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1257300" y="719138"/>
            <a:ext cx="4800600" cy="3600450"/>
          </a:xfrm>
          <a:prstGeom prst="rect">
            <a:avLst/>
          </a:prstGeom>
          <a:ln/>
        </p:spPr>
      </p:sp>
      <p:sp>
        <p:nvSpPr>
          <p:cNvPr id="75779" name="Notes Placeholder 2"/>
          <p:cNvSpPr>
            <a:spLocks noGrp="1"/>
          </p:cNvSpPr>
          <p:nvPr>
            <p:ph type="body" idx="1"/>
          </p:nvPr>
        </p:nvSpPr>
        <p:spPr>
          <a:noFill/>
          <a:ln/>
        </p:spPr>
        <p:txBody>
          <a:bodyPr/>
          <a:lstStyle/>
          <a:p>
            <a:endParaRPr lang="en-US" dirty="0">
              <a:latin typeface="Arial" pitchFamily="34" charset="0"/>
            </a:endParaRPr>
          </a:p>
        </p:txBody>
      </p:sp>
      <p:sp>
        <p:nvSpPr>
          <p:cNvPr id="75780" name="Slide Number Placeholder 3"/>
          <p:cNvSpPr>
            <a:spLocks noGrp="1"/>
          </p:cNvSpPr>
          <p:nvPr>
            <p:ph type="sldNum" sz="quarter" idx="5"/>
          </p:nvPr>
        </p:nvSpPr>
        <p:spPr>
          <a:noFill/>
        </p:spPr>
        <p:txBody>
          <a:bodyPr/>
          <a:lstStyle/>
          <a:p>
            <a:fld id="{23309F10-4075-4995-988A-3496870FC9C9}" type="slidenum">
              <a:rPr lang="en-US" smtClean="0">
                <a:latin typeface="Arial" pitchFamily="34" charset="0"/>
              </a:rPr>
              <a:pPr/>
              <a:t>15</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EC7EB1F4-9DFD-4EA5-9C74-EBEE37608542}"/>
              </a:ext>
            </a:extLst>
          </p:cNvPr>
          <p:cNvSpPr>
            <a:spLocks noGrp="1"/>
          </p:cNvSpPr>
          <p:nvPr>
            <p:ph type="dt" idx="1"/>
          </p:nvPr>
        </p:nvSpPr>
        <p:spPr/>
        <p:txBody>
          <a:bodyPr/>
          <a:lstStyle/>
          <a:p>
            <a:pPr>
              <a:defRPr/>
            </a:pPr>
            <a:fld id="{1F046578-D709-46D0-BEF5-F69D55E1A67A}" type="datetime1">
              <a:rPr lang="en-US" smtClean="0"/>
              <a:t>7/5/2022</a:t>
            </a:fld>
            <a:endParaRPr lang="en-US" dirty="0"/>
          </a:p>
        </p:txBody>
      </p:sp>
    </p:spTree>
    <p:extLst>
      <p:ext uri="{BB962C8B-B14F-4D97-AF65-F5344CB8AC3E}">
        <p14:creationId xmlns:p14="http://schemas.microsoft.com/office/powerpoint/2010/main" val="41068577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257300" y="719138"/>
            <a:ext cx="4800600" cy="3600450"/>
          </a:xfrm>
          <a:prstGeom prst="rect">
            <a:avLst/>
          </a:prstGeom>
          <a:ln/>
        </p:spPr>
      </p:sp>
      <p:sp>
        <p:nvSpPr>
          <p:cNvPr id="77827" name="Notes Placeholder 2"/>
          <p:cNvSpPr>
            <a:spLocks noGrp="1"/>
          </p:cNvSpPr>
          <p:nvPr>
            <p:ph type="body" idx="1"/>
          </p:nvPr>
        </p:nvSpPr>
        <p:spPr>
          <a:noFill/>
          <a:ln/>
        </p:spPr>
        <p:txBody>
          <a:bodyPr/>
          <a:lstStyle/>
          <a:p>
            <a:endParaRPr lang="en-US" dirty="0">
              <a:latin typeface="Arial" pitchFamily="34" charset="0"/>
            </a:endParaRPr>
          </a:p>
        </p:txBody>
      </p:sp>
      <p:sp>
        <p:nvSpPr>
          <p:cNvPr id="77828" name="Slide Number Placeholder 3"/>
          <p:cNvSpPr>
            <a:spLocks noGrp="1"/>
          </p:cNvSpPr>
          <p:nvPr>
            <p:ph type="sldNum" sz="quarter" idx="5"/>
          </p:nvPr>
        </p:nvSpPr>
        <p:spPr>
          <a:noFill/>
        </p:spPr>
        <p:txBody>
          <a:bodyPr/>
          <a:lstStyle/>
          <a:p>
            <a:fld id="{198FE116-FAF9-4EAF-9145-6E0C27597B00}" type="slidenum">
              <a:rPr lang="en-US" smtClean="0">
                <a:latin typeface="Arial" pitchFamily="34" charset="0"/>
              </a:rPr>
              <a:pPr/>
              <a:t>18</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FED80FCF-4BE1-4623-B10C-851A1CB1D080}"/>
              </a:ext>
            </a:extLst>
          </p:cNvPr>
          <p:cNvSpPr>
            <a:spLocks noGrp="1"/>
          </p:cNvSpPr>
          <p:nvPr>
            <p:ph type="dt" idx="1"/>
          </p:nvPr>
        </p:nvSpPr>
        <p:spPr/>
        <p:txBody>
          <a:bodyPr/>
          <a:lstStyle/>
          <a:p>
            <a:pPr>
              <a:defRPr/>
            </a:pPr>
            <a:fld id="{6666989B-47A9-4FBC-98B0-FC32ACA807DC}" type="datetime1">
              <a:rPr lang="en-US" smtClean="0"/>
              <a:t>7/5/2022</a:t>
            </a:fld>
            <a:endParaRPr lang="en-US" dirty="0"/>
          </a:p>
        </p:txBody>
      </p:sp>
    </p:spTree>
    <p:extLst>
      <p:ext uri="{BB962C8B-B14F-4D97-AF65-F5344CB8AC3E}">
        <p14:creationId xmlns:p14="http://schemas.microsoft.com/office/powerpoint/2010/main" val="18007576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257300" y="719138"/>
            <a:ext cx="4800600" cy="3600450"/>
          </a:xfrm>
          <a:prstGeom prst="rect">
            <a:avLst/>
          </a:prstGeom>
          <a:ln/>
        </p:spPr>
      </p:sp>
      <p:sp>
        <p:nvSpPr>
          <p:cNvPr id="78851" name="Notes Placeholder 2"/>
          <p:cNvSpPr>
            <a:spLocks noGrp="1"/>
          </p:cNvSpPr>
          <p:nvPr>
            <p:ph type="body" idx="1"/>
          </p:nvPr>
        </p:nvSpPr>
        <p:spPr>
          <a:noFill/>
          <a:ln/>
        </p:spPr>
        <p:txBody>
          <a:bodyPr/>
          <a:lstStyle/>
          <a:p>
            <a:endParaRPr lang="en-US" dirty="0">
              <a:latin typeface="Arial" pitchFamily="34" charset="0"/>
            </a:endParaRPr>
          </a:p>
        </p:txBody>
      </p:sp>
      <p:sp>
        <p:nvSpPr>
          <p:cNvPr id="78852" name="Slide Number Placeholder 3"/>
          <p:cNvSpPr>
            <a:spLocks noGrp="1"/>
          </p:cNvSpPr>
          <p:nvPr>
            <p:ph type="sldNum" sz="quarter" idx="5"/>
          </p:nvPr>
        </p:nvSpPr>
        <p:spPr>
          <a:noFill/>
        </p:spPr>
        <p:txBody>
          <a:bodyPr/>
          <a:lstStyle/>
          <a:p>
            <a:fld id="{E967CA8E-EE40-48A8-A1E0-5FFBBD42E87D}" type="slidenum">
              <a:rPr lang="en-US" smtClean="0">
                <a:latin typeface="Arial" pitchFamily="34" charset="0"/>
              </a:rPr>
              <a:pPr/>
              <a:t>19</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F0525A2D-C8F4-4240-AEA4-702DAD49E975}"/>
              </a:ext>
            </a:extLst>
          </p:cNvPr>
          <p:cNvSpPr>
            <a:spLocks noGrp="1"/>
          </p:cNvSpPr>
          <p:nvPr>
            <p:ph type="dt" idx="1"/>
          </p:nvPr>
        </p:nvSpPr>
        <p:spPr/>
        <p:txBody>
          <a:bodyPr/>
          <a:lstStyle/>
          <a:p>
            <a:pPr>
              <a:defRPr/>
            </a:pPr>
            <a:fld id="{D337B51E-3E80-4D12-8063-3542B940E747}" type="datetime1">
              <a:rPr lang="en-US" smtClean="0"/>
              <a:t>7/5/2022</a:t>
            </a:fld>
            <a:endParaRPr lang="en-US" dirty="0"/>
          </a:p>
        </p:txBody>
      </p:sp>
    </p:spTree>
    <p:extLst>
      <p:ext uri="{BB962C8B-B14F-4D97-AF65-F5344CB8AC3E}">
        <p14:creationId xmlns:p14="http://schemas.microsoft.com/office/powerpoint/2010/main" val="3926887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257300" y="719138"/>
            <a:ext cx="4800600" cy="3600450"/>
          </a:xfrm>
          <a:prstGeom prst="rect">
            <a:avLst/>
          </a:prstGeom>
          <a:ln/>
        </p:spPr>
      </p:sp>
      <p:sp>
        <p:nvSpPr>
          <p:cNvPr id="79875" name="Notes Placeholder 2"/>
          <p:cNvSpPr>
            <a:spLocks noGrp="1"/>
          </p:cNvSpPr>
          <p:nvPr>
            <p:ph type="body" idx="1"/>
          </p:nvPr>
        </p:nvSpPr>
        <p:spPr>
          <a:noFill/>
          <a:ln/>
        </p:spPr>
        <p:txBody>
          <a:bodyPr/>
          <a:lstStyle/>
          <a:p>
            <a:endParaRPr lang="en-US">
              <a:latin typeface="Arial" pitchFamily="34" charset="0"/>
            </a:endParaRPr>
          </a:p>
        </p:txBody>
      </p:sp>
      <p:sp>
        <p:nvSpPr>
          <p:cNvPr id="79876" name="Slide Number Placeholder 3"/>
          <p:cNvSpPr>
            <a:spLocks noGrp="1"/>
          </p:cNvSpPr>
          <p:nvPr>
            <p:ph type="sldNum" sz="quarter" idx="5"/>
          </p:nvPr>
        </p:nvSpPr>
        <p:spPr>
          <a:noFill/>
        </p:spPr>
        <p:txBody>
          <a:bodyPr/>
          <a:lstStyle/>
          <a:p>
            <a:fld id="{0CE5C57B-EAE8-4DF9-A8CB-FF5E24C9F703}" type="slidenum">
              <a:rPr lang="en-US" smtClean="0">
                <a:latin typeface="Arial" pitchFamily="34" charset="0"/>
              </a:rPr>
              <a:pPr/>
              <a:t>20</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8F44BF5D-718B-4100-8EA3-F7B7D0C5CA47}"/>
              </a:ext>
            </a:extLst>
          </p:cNvPr>
          <p:cNvSpPr>
            <a:spLocks noGrp="1"/>
          </p:cNvSpPr>
          <p:nvPr>
            <p:ph type="dt" idx="1"/>
          </p:nvPr>
        </p:nvSpPr>
        <p:spPr/>
        <p:txBody>
          <a:bodyPr/>
          <a:lstStyle/>
          <a:p>
            <a:pPr>
              <a:defRPr/>
            </a:pPr>
            <a:fld id="{46128101-218E-4B3A-8C33-9B3ED8AEC96B}" type="datetime1">
              <a:rPr lang="en-US" smtClean="0"/>
              <a:t>7/5/2022</a:t>
            </a:fld>
            <a:endParaRPr lang="en-US" dirty="0"/>
          </a:p>
        </p:txBody>
      </p:sp>
    </p:spTree>
    <p:extLst>
      <p:ext uri="{BB962C8B-B14F-4D97-AF65-F5344CB8AC3E}">
        <p14:creationId xmlns:p14="http://schemas.microsoft.com/office/powerpoint/2010/main" val="9697040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5" name="Slide Number Placeholder 4"/>
          <p:cNvSpPr>
            <a:spLocks noGrp="1"/>
          </p:cNvSpPr>
          <p:nvPr>
            <p:ph type="sldNum" sz="quarter" idx="11"/>
          </p:nvPr>
        </p:nvSpPr>
        <p:spPr/>
        <p:txBody>
          <a:bodyPr/>
          <a:lstStyle/>
          <a:p>
            <a:pPr>
              <a:defRPr/>
            </a:pPr>
            <a:fld id="{8B286831-C9AC-4E95-95B9-F6D8A5469924}" type="slidenum">
              <a:rPr lang="en-US" smtClean="0"/>
              <a:pPr>
                <a:defRPr/>
              </a:pPr>
              <a:t>21</a:t>
            </a:fld>
            <a:endParaRPr lang="en-US" dirty="0"/>
          </a:p>
        </p:txBody>
      </p:sp>
      <p:sp>
        <p:nvSpPr>
          <p:cNvPr id="6" name="Date Placeholder 5">
            <a:extLst>
              <a:ext uri="{FF2B5EF4-FFF2-40B4-BE49-F238E27FC236}">
                <a16:creationId xmlns:a16="http://schemas.microsoft.com/office/drawing/2014/main" id="{69D926DB-241E-42AD-BFAB-DCFF9E6EE4E6}"/>
              </a:ext>
            </a:extLst>
          </p:cNvPr>
          <p:cNvSpPr>
            <a:spLocks noGrp="1"/>
          </p:cNvSpPr>
          <p:nvPr>
            <p:ph type="dt" idx="1"/>
          </p:nvPr>
        </p:nvSpPr>
        <p:spPr/>
        <p:txBody>
          <a:bodyPr/>
          <a:lstStyle/>
          <a:p>
            <a:pPr>
              <a:defRPr/>
            </a:pPr>
            <a:fld id="{2611A360-225A-4C76-9A74-04C316564A58}" type="datetime1">
              <a:rPr lang="en-US" smtClean="0"/>
              <a:t>7/5/2022</a:t>
            </a:fld>
            <a:endParaRPr lang="en-US" dirty="0"/>
          </a:p>
        </p:txBody>
      </p:sp>
    </p:spTree>
    <p:extLst>
      <p:ext uri="{BB962C8B-B14F-4D97-AF65-F5344CB8AC3E}">
        <p14:creationId xmlns:p14="http://schemas.microsoft.com/office/powerpoint/2010/main" val="2730211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720D728-34D6-4E45-83BB-71A0AF31C193}" type="slidenum">
              <a:rPr lang="en-US" smtClean="0"/>
              <a:pPr>
                <a:defRPr/>
              </a:pPr>
              <a:t>2</a:t>
            </a:fld>
            <a:endParaRPr lang="en-US" dirty="0"/>
          </a:p>
        </p:txBody>
      </p:sp>
      <p:sp>
        <p:nvSpPr>
          <p:cNvPr id="5" name="Header Placeholder 4"/>
          <p:cNvSpPr>
            <a:spLocks noGrp="1"/>
          </p:cNvSpPr>
          <p:nvPr>
            <p:ph type="hdr" sz="quarter" idx="11"/>
          </p:nvPr>
        </p:nvSpPr>
        <p:spPr/>
        <p:txBody>
          <a:bodyPr/>
          <a:lstStyle/>
          <a:p>
            <a:pPr>
              <a:defRPr/>
            </a:pPr>
            <a:r>
              <a:rPr lang="en-US"/>
              <a:t>CACFP Civil Rights Training Hand-Out for FDCH Sponsor Staff February 2022 Update Child and Adult Care Food Program (CACFP)</a:t>
            </a:r>
          </a:p>
        </p:txBody>
      </p:sp>
      <p:sp>
        <p:nvSpPr>
          <p:cNvPr id="6" name="Date Placeholder 5">
            <a:extLst>
              <a:ext uri="{FF2B5EF4-FFF2-40B4-BE49-F238E27FC236}">
                <a16:creationId xmlns:a16="http://schemas.microsoft.com/office/drawing/2014/main" id="{7798478A-C5F4-4938-92F0-2C7534C0D0B8}"/>
              </a:ext>
            </a:extLst>
          </p:cNvPr>
          <p:cNvSpPr>
            <a:spLocks noGrp="1"/>
          </p:cNvSpPr>
          <p:nvPr>
            <p:ph type="dt" idx="1"/>
          </p:nvPr>
        </p:nvSpPr>
        <p:spPr/>
        <p:txBody>
          <a:bodyPr/>
          <a:lstStyle/>
          <a:p>
            <a:pPr>
              <a:defRPr/>
            </a:pPr>
            <a:fld id="{8E8549B1-DC7F-4D88-A647-1C3B87225B02}" type="datetime1">
              <a:rPr lang="en-US" smtClean="0"/>
              <a:t>7/5/2022</a:t>
            </a:fld>
            <a:endParaRPr lang="en-US" dirty="0"/>
          </a:p>
        </p:txBody>
      </p:sp>
    </p:spTree>
    <p:extLst>
      <p:ext uri="{BB962C8B-B14F-4D97-AF65-F5344CB8AC3E}">
        <p14:creationId xmlns:p14="http://schemas.microsoft.com/office/powerpoint/2010/main" val="894756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48090">
              <a:defRPr/>
            </a:pPr>
            <a:fld id="{0720D728-34D6-4E45-83BB-71A0AF31C193}" type="slidenum">
              <a:rPr lang="en-US">
                <a:solidFill>
                  <a:srgbClr val="000000"/>
                </a:solidFill>
              </a:rPr>
              <a:pPr defTabSz="948090">
                <a:defRPr/>
              </a:pPr>
              <a:t>22</a:t>
            </a:fld>
            <a:endParaRPr lang="en-US" dirty="0">
              <a:solidFill>
                <a:srgbClr val="000000"/>
              </a:solidFill>
            </a:endParaRPr>
          </a:p>
        </p:txBody>
      </p:sp>
      <p:sp>
        <p:nvSpPr>
          <p:cNvPr id="5" name="Date Placeholder 4">
            <a:extLst>
              <a:ext uri="{FF2B5EF4-FFF2-40B4-BE49-F238E27FC236}">
                <a16:creationId xmlns:a16="http://schemas.microsoft.com/office/drawing/2014/main" id="{5E0DBB55-2EE4-478A-8887-5D0E87056AE3}"/>
              </a:ext>
            </a:extLst>
          </p:cNvPr>
          <p:cNvSpPr>
            <a:spLocks noGrp="1"/>
          </p:cNvSpPr>
          <p:nvPr>
            <p:ph type="dt" idx="1"/>
          </p:nvPr>
        </p:nvSpPr>
        <p:spPr/>
        <p:txBody>
          <a:bodyPr/>
          <a:lstStyle/>
          <a:p>
            <a:pPr>
              <a:defRPr/>
            </a:pPr>
            <a:fld id="{D655FD54-7090-4A36-84B7-D43114EF1AAD}" type="datetime1">
              <a:rPr lang="en-US" smtClean="0"/>
              <a:t>7/5/2022</a:t>
            </a:fld>
            <a:endParaRPr lang="en-US" dirty="0"/>
          </a:p>
        </p:txBody>
      </p:sp>
    </p:spTree>
    <p:extLst>
      <p:ext uri="{BB962C8B-B14F-4D97-AF65-F5344CB8AC3E}">
        <p14:creationId xmlns:p14="http://schemas.microsoft.com/office/powerpoint/2010/main" val="657026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30058BD5-E9C7-4954-A94C-DD847E001AA9}" type="slidenum">
              <a:rPr lang="en-US" smtClean="0">
                <a:latin typeface="Arial" pitchFamily="34" charset="0"/>
              </a:rPr>
              <a:pPr/>
              <a:t>23</a:t>
            </a:fld>
            <a:endParaRPr lang="en-US">
              <a:latin typeface="Arial" pitchFamily="34" charset="0"/>
            </a:endParaRPr>
          </a:p>
        </p:txBody>
      </p:sp>
      <p:sp>
        <p:nvSpPr>
          <p:cNvPr id="80899" name="Rectangle 2"/>
          <p:cNvSpPr>
            <a:spLocks noGrp="1" noRot="1" noChangeAspect="1" noChangeArrowheads="1" noTextEdit="1"/>
          </p:cNvSpPr>
          <p:nvPr>
            <p:ph type="sldImg"/>
          </p:nvPr>
        </p:nvSpPr>
        <p:spPr>
          <a:xfrm>
            <a:off x="1257300" y="719138"/>
            <a:ext cx="4800600" cy="3600450"/>
          </a:xfrm>
          <a:prstGeom prst="rect">
            <a:avLst/>
          </a:prstGeom>
          <a:ln/>
        </p:spPr>
      </p:sp>
      <p:sp>
        <p:nvSpPr>
          <p:cNvPr id="8090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81F651D8-D3CE-4836-87D6-8433A33CC89A}"/>
              </a:ext>
            </a:extLst>
          </p:cNvPr>
          <p:cNvSpPr>
            <a:spLocks noGrp="1"/>
          </p:cNvSpPr>
          <p:nvPr>
            <p:ph type="dt" idx="1"/>
          </p:nvPr>
        </p:nvSpPr>
        <p:spPr/>
        <p:txBody>
          <a:bodyPr/>
          <a:lstStyle/>
          <a:p>
            <a:pPr>
              <a:defRPr/>
            </a:pPr>
            <a:fld id="{136A03AB-985B-4389-A6C5-943ECB614E95}" type="datetime1">
              <a:rPr lang="en-US" smtClean="0"/>
              <a:t>7/5/2022</a:t>
            </a:fld>
            <a:endParaRPr lang="en-US" dirty="0"/>
          </a:p>
        </p:txBody>
      </p:sp>
    </p:spTree>
    <p:extLst>
      <p:ext uri="{BB962C8B-B14F-4D97-AF65-F5344CB8AC3E}">
        <p14:creationId xmlns:p14="http://schemas.microsoft.com/office/powerpoint/2010/main" val="42327274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60B57FE3-AD43-46E2-A08C-A522411E3D69}" type="slidenum">
              <a:rPr lang="en-US" smtClean="0">
                <a:latin typeface="Arial" pitchFamily="34" charset="0"/>
              </a:rPr>
              <a:pPr/>
              <a:t>24</a:t>
            </a:fld>
            <a:endParaRPr lang="en-US">
              <a:latin typeface="Arial" pitchFamily="34" charset="0"/>
            </a:endParaRPr>
          </a:p>
        </p:txBody>
      </p:sp>
      <p:sp>
        <p:nvSpPr>
          <p:cNvPr id="81923" name="Rectangle 2"/>
          <p:cNvSpPr>
            <a:spLocks noGrp="1" noRot="1" noChangeAspect="1" noChangeArrowheads="1" noTextEdit="1"/>
          </p:cNvSpPr>
          <p:nvPr>
            <p:ph type="sldImg"/>
          </p:nvPr>
        </p:nvSpPr>
        <p:spPr>
          <a:xfrm>
            <a:off x="1257300" y="719138"/>
            <a:ext cx="4800600" cy="3600450"/>
          </a:xfrm>
          <a:prstGeom prst="rect">
            <a:avLst/>
          </a:prstGeom>
          <a:ln/>
        </p:spPr>
      </p:sp>
      <p:sp>
        <p:nvSpPr>
          <p:cNvPr id="81924"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2CDD7811-8C2D-406F-9E34-DDBC31CA46D7}"/>
              </a:ext>
            </a:extLst>
          </p:cNvPr>
          <p:cNvSpPr>
            <a:spLocks noGrp="1"/>
          </p:cNvSpPr>
          <p:nvPr>
            <p:ph type="dt" idx="1"/>
          </p:nvPr>
        </p:nvSpPr>
        <p:spPr/>
        <p:txBody>
          <a:bodyPr/>
          <a:lstStyle/>
          <a:p>
            <a:pPr>
              <a:defRPr/>
            </a:pPr>
            <a:fld id="{9DB3CED0-C9C9-4FBD-BD8B-7EEE789147CF}" type="datetime1">
              <a:rPr lang="en-US" smtClean="0"/>
              <a:t>7/5/2022</a:t>
            </a:fld>
            <a:endParaRPr lang="en-US" dirty="0"/>
          </a:p>
        </p:txBody>
      </p:sp>
    </p:spTree>
    <p:extLst>
      <p:ext uri="{BB962C8B-B14F-4D97-AF65-F5344CB8AC3E}">
        <p14:creationId xmlns:p14="http://schemas.microsoft.com/office/powerpoint/2010/main" val="17228742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1257300" y="719138"/>
            <a:ext cx="4800600" cy="3600450"/>
          </a:xfrm>
          <a:prstGeom prst="rect">
            <a:avLst/>
          </a:prstGeom>
          <a:ln/>
        </p:spPr>
      </p:sp>
      <p:sp>
        <p:nvSpPr>
          <p:cNvPr id="82947" name="Notes Placeholder 2"/>
          <p:cNvSpPr>
            <a:spLocks noGrp="1"/>
          </p:cNvSpPr>
          <p:nvPr>
            <p:ph type="body" idx="1"/>
          </p:nvPr>
        </p:nvSpPr>
        <p:spPr>
          <a:noFill/>
          <a:ln/>
        </p:spPr>
        <p:txBody>
          <a:bodyPr/>
          <a:lstStyle/>
          <a:p>
            <a:endParaRPr lang="en-US" dirty="0">
              <a:latin typeface="Arial" pitchFamily="34" charset="0"/>
            </a:endParaRPr>
          </a:p>
        </p:txBody>
      </p:sp>
      <p:sp>
        <p:nvSpPr>
          <p:cNvPr id="82948" name="Slide Number Placeholder 3"/>
          <p:cNvSpPr>
            <a:spLocks noGrp="1"/>
          </p:cNvSpPr>
          <p:nvPr>
            <p:ph type="sldNum" sz="quarter" idx="5"/>
          </p:nvPr>
        </p:nvSpPr>
        <p:spPr>
          <a:noFill/>
        </p:spPr>
        <p:txBody>
          <a:bodyPr/>
          <a:lstStyle/>
          <a:p>
            <a:fld id="{2B5F7ED0-CA54-417B-BD3A-BB6725B0D93A}" type="slidenum">
              <a:rPr lang="en-US" smtClean="0">
                <a:latin typeface="Arial" pitchFamily="34" charset="0"/>
              </a:rPr>
              <a:pPr/>
              <a:t>25</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1A2DC52A-CBFA-4F4B-8BE8-758D844F8484}"/>
              </a:ext>
            </a:extLst>
          </p:cNvPr>
          <p:cNvSpPr>
            <a:spLocks noGrp="1"/>
          </p:cNvSpPr>
          <p:nvPr>
            <p:ph type="dt" idx="1"/>
          </p:nvPr>
        </p:nvSpPr>
        <p:spPr/>
        <p:txBody>
          <a:bodyPr/>
          <a:lstStyle/>
          <a:p>
            <a:pPr>
              <a:defRPr/>
            </a:pPr>
            <a:fld id="{B5EE517E-ED5B-4F4D-A4E8-6E0BE5C5FB32}" type="datetime1">
              <a:rPr lang="en-US" smtClean="0"/>
              <a:t>7/5/2022</a:t>
            </a:fld>
            <a:endParaRPr lang="en-US" dirty="0"/>
          </a:p>
        </p:txBody>
      </p:sp>
    </p:spTree>
    <p:extLst>
      <p:ext uri="{BB962C8B-B14F-4D97-AF65-F5344CB8AC3E}">
        <p14:creationId xmlns:p14="http://schemas.microsoft.com/office/powerpoint/2010/main" val="1284669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1257300" y="719138"/>
            <a:ext cx="4800600" cy="3600450"/>
          </a:xfrm>
          <a:prstGeom prst="rect">
            <a:avLst/>
          </a:prstGeom>
          <a:ln/>
        </p:spPr>
      </p:sp>
      <p:sp>
        <p:nvSpPr>
          <p:cNvPr id="83971" name="Notes Placeholder 2"/>
          <p:cNvSpPr>
            <a:spLocks noGrp="1"/>
          </p:cNvSpPr>
          <p:nvPr>
            <p:ph type="body" idx="1"/>
          </p:nvPr>
        </p:nvSpPr>
        <p:spPr>
          <a:noFill/>
          <a:ln/>
        </p:spPr>
        <p:txBody>
          <a:bodyPr/>
          <a:lstStyle/>
          <a:p>
            <a:endParaRPr lang="en-US">
              <a:latin typeface="Arial" pitchFamily="34" charset="0"/>
            </a:endParaRPr>
          </a:p>
        </p:txBody>
      </p:sp>
      <p:sp>
        <p:nvSpPr>
          <p:cNvPr id="83972" name="Slide Number Placeholder 3"/>
          <p:cNvSpPr>
            <a:spLocks noGrp="1"/>
          </p:cNvSpPr>
          <p:nvPr>
            <p:ph type="sldNum" sz="quarter" idx="5"/>
          </p:nvPr>
        </p:nvSpPr>
        <p:spPr>
          <a:noFill/>
        </p:spPr>
        <p:txBody>
          <a:bodyPr/>
          <a:lstStyle/>
          <a:p>
            <a:fld id="{0B37F0DD-FCB7-4B93-906B-A1901349FD23}" type="slidenum">
              <a:rPr lang="en-US" smtClean="0">
                <a:latin typeface="Arial" pitchFamily="34" charset="0"/>
              </a:rPr>
              <a:pPr/>
              <a:t>27</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BD85F9ED-D53C-4C1F-AB39-8EE423725AE6}"/>
              </a:ext>
            </a:extLst>
          </p:cNvPr>
          <p:cNvSpPr>
            <a:spLocks noGrp="1"/>
          </p:cNvSpPr>
          <p:nvPr>
            <p:ph type="dt" idx="1"/>
          </p:nvPr>
        </p:nvSpPr>
        <p:spPr/>
        <p:txBody>
          <a:bodyPr/>
          <a:lstStyle/>
          <a:p>
            <a:pPr>
              <a:defRPr/>
            </a:pPr>
            <a:fld id="{B2812901-4390-4FD0-9ED8-768D53A63351}" type="datetime1">
              <a:rPr lang="en-US" smtClean="0"/>
              <a:t>7/5/2022</a:t>
            </a:fld>
            <a:endParaRPr lang="en-US" dirty="0"/>
          </a:p>
        </p:txBody>
      </p:sp>
    </p:spTree>
    <p:extLst>
      <p:ext uri="{BB962C8B-B14F-4D97-AF65-F5344CB8AC3E}">
        <p14:creationId xmlns:p14="http://schemas.microsoft.com/office/powerpoint/2010/main" val="5457741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2AC6BBC6-2F96-4A3B-AF88-448859044C7A}" type="slidenum">
              <a:rPr lang="en-US" smtClean="0">
                <a:latin typeface="Arial" pitchFamily="34" charset="0"/>
              </a:rPr>
              <a:pPr/>
              <a:t>28</a:t>
            </a:fld>
            <a:endParaRPr lang="en-US">
              <a:latin typeface="Arial" pitchFamily="34" charset="0"/>
            </a:endParaRPr>
          </a:p>
        </p:txBody>
      </p:sp>
      <p:sp>
        <p:nvSpPr>
          <p:cNvPr id="84995" name="Rectangle 2"/>
          <p:cNvSpPr>
            <a:spLocks noGrp="1" noRot="1" noChangeAspect="1" noChangeArrowheads="1" noTextEdit="1"/>
          </p:cNvSpPr>
          <p:nvPr>
            <p:ph type="sldImg"/>
          </p:nvPr>
        </p:nvSpPr>
        <p:spPr>
          <a:xfrm>
            <a:off x="1257300" y="719138"/>
            <a:ext cx="4800600" cy="3600450"/>
          </a:xfrm>
          <a:prstGeom prst="rect">
            <a:avLst/>
          </a:prstGeom>
          <a:ln/>
        </p:spPr>
      </p:sp>
      <p:sp>
        <p:nvSpPr>
          <p:cNvPr id="84996"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B7EC32CD-E834-43A5-AE0C-52CF78DB0F26}"/>
              </a:ext>
            </a:extLst>
          </p:cNvPr>
          <p:cNvSpPr>
            <a:spLocks noGrp="1"/>
          </p:cNvSpPr>
          <p:nvPr>
            <p:ph type="dt" idx="1"/>
          </p:nvPr>
        </p:nvSpPr>
        <p:spPr/>
        <p:txBody>
          <a:bodyPr/>
          <a:lstStyle/>
          <a:p>
            <a:pPr>
              <a:defRPr/>
            </a:pPr>
            <a:fld id="{5F8B5C8F-438E-4D88-B9B9-BF14088FF55E}" type="datetime1">
              <a:rPr lang="en-US" smtClean="0"/>
              <a:t>7/5/2022</a:t>
            </a:fld>
            <a:endParaRPr lang="en-US" dirty="0"/>
          </a:p>
        </p:txBody>
      </p:sp>
    </p:spTree>
    <p:extLst>
      <p:ext uri="{BB962C8B-B14F-4D97-AF65-F5344CB8AC3E}">
        <p14:creationId xmlns:p14="http://schemas.microsoft.com/office/powerpoint/2010/main" val="36954701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F1EA45FB-8C11-4573-B428-5054019FE0D6}" type="slidenum">
              <a:rPr lang="en-US" smtClean="0">
                <a:latin typeface="Arial" pitchFamily="34" charset="0"/>
              </a:rPr>
              <a:pPr/>
              <a:t>29</a:t>
            </a:fld>
            <a:endParaRPr lang="en-US">
              <a:latin typeface="Arial" pitchFamily="34" charset="0"/>
            </a:endParaRPr>
          </a:p>
        </p:txBody>
      </p:sp>
      <p:sp>
        <p:nvSpPr>
          <p:cNvPr id="86019" name="Rectangle 2"/>
          <p:cNvSpPr>
            <a:spLocks noGrp="1" noRot="1" noChangeAspect="1" noChangeArrowheads="1" noTextEdit="1"/>
          </p:cNvSpPr>
          <p:nvPr>
            <p:ph type="sldImg"/>
          </p:nvPr>
        </p:nvSpPr>
        <p:spPr>
          <a:xfrm>
            <a:off x="1257300" y="719138"/>
            <a:ext cx="4800600" cy="3600450"/>
          </a:xfrm>
          <a:prstGeom prst="rect">
            <a:avLst/>
          </a:prstGeom>
          <a:ln/>
        </p:spPr>
      </p:sp>
      <p:sp>
        <p:nvSpPr>
          <p:cNvPr id="8602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13AB8BB0-D4B1-4EB3-B60C-44E434BA9543}"/>
              </a:ext>
            </a:extLst>
          </p:cNvPr>
          <p:cNvSpPr>
            <a:spLocks noGrp="1"/>
          </p:cNvSpPr>
          <p:nvPr>
            <p:ph type="dt" idx="1"/>
          </p:nvPr>
        </p:nvSpPr>
        <p:spPr/>
        <p:txBody>
          <a:bodyPr/>
          <a:lstStyle/>
          <a:p>
            <a:pPr>
              <a:defRPr/>
            </a:pPr>
            <a:fld id="{0FB1A925-4518-4F37-8A1C-D269026A8951}" type="datetime1">
              <a:rPr lang="en-US" smtClean="0"/>
              <a:t>7/5/2022</a:t>
            </a:fld>
            <a:endParaRPr lang="en-US" dirty="0"/>
          </a:p>
        </p:txBody>
      </p:sp>
    </p:spTree>
    <p:extLst>
      <p:ext uri="{BB962C8B-B14F-4D97-AF65-F5344CB8AC3E}">
        <p14:creationId xmlns:p14="http://schemas.microsoft.com/office/powerpoint/2010/main" val="2193050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E4C5D547-0153-436E-BB40-C5F2942811DF}" type="slidenum">
              <a:rPr lang="en-US" smtClean="0">
                <a:latin typeface="Arial" pitchFamily="34" charset="0"/>
              </a:rPr>
              <a:pPr/>
              <a:t>30</a:t>
            </a:fld>
            <a:endParaRPr lang="en-US">
              <a:latin typeface="Arial" pitchFamily="34" charset="0"/>
            </a:endParaRPr>
          </a:p>
        </p:txBody>
      </p:sp>
      <p:sp>
        <p:nvSpPr>
          <p:cNvPr id="87043" name="Rectangle 2"/>
          <p:cNvSpPr>
            <a:spLocks noGrp="1" noRot="1" noChangeAspect="1" noChangeArrowheads="1" noTextEdit="1"/>
          </p:cNvSpPr>
          <p:nvPr>
            <p:ph type="sldImg"/>
          </p:nvPr>
        </p:nvSpPr>
        <p:spPr>
          <a:xfrm>
            <a:off x="1257300" y="719138"/>
            <a:ext cx="4800600" cy="3600450"/>
          </a:xfrm>
          <a:prstGeom prst="rect">
            <a:avLst/>
          </a:prstGeom>
          <a:ln/>
        </p:spPr>
      </p:sp>
      <p:sp>
        <p:nvSpPr>
          <p:cNvPr id="87044"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23E26857-9A5B-4A43-942E-2B452EE260F8}"/>
              </a:ext>
            </a:extLst>
          </p:cNvPr>
          <p:cNvSpPr>
            <a:spLocks noGrp="1"/>
          </p:cNvSpPr>
          <p:nvPr>
            <p:ph type="dt" idx="1"/>
          </p:nvPr>
        </p:nvSpPr>
        <p:spPr/>
        <p:txBody>
          <a:bodyPr/>
          <a:lstStyle/>
          <a:p>
            <a:pPr>
              <a:defRPr/>
            </a:pPr>
            <a:fld id="{C4EFE140-3C19-48C4-A7A2-18F07765C90D}" type="datetime1">
              <a:rPr lang="en-US" smtClean="0"/>
              <a:t>7/5/2022</a:t>
            </a:fld>
            <a:endParaRPr lang="en-US" dirty="0"/>
          </a:p>
        </p:txBody>
      </p:sp>
    </p:spTree>
    <p:extLst>
      <p:ext uri="{BB962C8B-B14F-4D97-AF65-F5344CB8AC3E}">
        <p14:creationId xmlns:p14="http://schemas.microsoft.com/office/powerpoint/2010/main" val="40793697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AFCD3C44-AFFD-40A5-A456-10F743666BC9}" type="slidenum">
              <a:rPr lang="en-US" smtClean="0">
                <a:latin typeface="Arial" pitchFamily="34" charset="0"/>
              </a:rPr>
              <a:pPr/>
              <a:t>31</a:t>
            </a:fld>
            <a:endParaRPr lang="en-US">
              <a:latin typeface="Arial" pitchFamily="34" charset="0"/>
            </a:endParaRPr>
          </a:p>
        </p:txBody>
      </p:sp>
      <p:sp>
        <p:nvSpPr>
          <p:cNvPr id="88067" name="Rectangle 2"/>
          <p:cNvSpPr>
            <a:spLocks noGrp="1" noRot="1" noChangeAspect="1" noChangeArrowheads="1" noTextEdit="1"/>
          </p:cNvSpPr>
          <p:nvPr>
            <p:ph type="sldImg"/>
          </p:nvPr>
        </p:nvSpPr>
        <p:spPr>
          <a:xfrm>
            <a:off x="1257300" y="719138"/>
            <a:ext cx="4800600" cy="3600450"/>
          </a:xfrm>
          <a:prstGeom prst="rect">
            <a:avLst/>
          </a:prstGeom>
          <a:ln/>
        </p:spPr>
      </p:sp>
      <p:sp>
        <p:nvSpPr>
          <p:cNvPr id="88068"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F1F96AA9-B4FD-4122-B732-580079F269ED}"/>
              </a:ext>
            </a:extLst>
          </p:cNvPr>
          <p:cNvSpPr>
            <a:spLocks noGrp="1"/>
          </p:cNvSpPr>
          <p:nvPr>
            <p:ph type="dt" idx="1"/>
          </p:nvPr>
        </p:nvSpPr>
        <p:spPr/>
        <p:txBody>
          <a:bodyPr/>
          <a:lstStyle/>
          <a:p>
            <a:pPr>
              <a:defRPr/>
            </a:pPr>
            <a:fld id="{ED86F5EF-7060-4CB7-B8FB-0D7E53978B3B}" type="datetime1">
              <a:rPr lang="en-US" smtClean="0"/>
              <a:t>7/5/2022</a:t>
            </a:fld>
            <a:endParaRPr lang="en-US" dirty="0"/>
          </a:p>
        </p:txBody>
      </p:sp>
    </p:spTree>
    <p:extLst>
      <p:ext uri="{BB962C8B-B14F-4D97-AF65-F5344CB8AC3E}">
        <p14:creationId xmlns:p14="http://schemas.microsoft.com/office/powerpoint/2010/main" val="37460283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257300" y="719138"/>
            <a:ext cx="4800600" cy="3600450"/>
          </a:xfrm>
          <a:prstGeom prst="rect">
            <a:avLst/>
          </a:prstGeom>
          <a:ln/>
        </p:spPr>
      </p:sp>
      <p:sp>
        <p:nvSpPr>
          <p:cNvPr id="89091" name="Notes Placeholder 2"/>
          <p:cNvSpPr>
            <a:spLocks noGrp="1"/>
          </p:cNvSpPr>
          <p:nvPr>
            <p:ph type="body" idx="1"/>
          </p:nvPr>
        </p:nvSpPr>
        <p:spPr>
          <a:noFill/>
          <a:ln/>
        </p:spPr>
        <p:txBody>
          <a:bodyPr/>
          <a:lstStyle/>
          <a:p>
            <a:endParaRPr lang="en-US">
              <a:latin typeface="Arial" pitchFamily="34" charset="0"/>
            </a:endParaRPr>
          </a:p>
        </p:txBody>
      </p:sp>
      <p:sp>
        <p:nvSpPr>
          <p:cNvPr id="89092" name="Slide Number Placeholder 3"/>
          <p:cNvSpPr>
            <a:spLocks noGrp="1"/>
          </p:cNvSpPr>
          <p:nvPr>
            <p:ph type="sldNum" sz="quarter" idx="5"/>
          </p:nvPr>
        </p:nvSpPr>
        <p:spPr>
          <a:noFill/>
        </p:spPr>
        <p:txBody>
          <a:bodyPr/>
          <a:lstStyle/>
          <a:p>
            <a:fld id="{98FA3E98-E095-4D1D-8FDC-EE18D64F9B98}" type="slidenum">
              <a:rPr lang="en-US" smtClean="0">
                <a:latin typeface="Arial" pitchFamily="34" charset="0"/>
              </a:rPr>
              <a:pPr/>
              <a:t>32</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9088213B-76EA-477E-97DC-D31E02F94811}"/>
              </a:ext>
            </a:extLst>
          </p:cNvPr>
          <p:cNvSpPr>
            <a:spLocks noGrp="1"/>
          </p:cNvSpPr>
          <p:nvPr>
            <p:ph type="dt" idx="1"/>
          </p:nvPr>
        </p:nvSpPr>
        <p:spPr/>
        <p:txBody>
          <a:bodyPr/>
          <a:lstStyle/>
          <a:p>
            <a:pPr>
              <a:defRPr/>
            </a:pPr>
            <a:fld id="{651CF591-3EF9-419B-A89D-FCA2BCBCB090}" type="datetime1">
              <a:rPr lang="en-US" smtClean="0"/>
              <a:t>7/5/2022</a:t>
            </a:fld>
            <a:endParaRPr lang="en-US" dirty="0"/>
          </a:p>
        </p:txBody>
      </p:sp>
    </p:spTree>
    <p:extLst>
      <p:ext uri="{BB962C8B-B14F-4D97-AF65-F5344CB8AC3E}">
        <p14:creationId xmlns:p14="http://schemas.microsoft.com/office/powerpoint/2010/main" val="333911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9DB557D-AED3-4139-8976-31DE296D67FD}" type="slidenum">
              <a:rPr lang="en-US" smtClean="0">
                <a:latin typeface="Arial" pitchFamily="34" charset="0"/>
              </a:rPr>
              <a:pPr/>
              <a:t>3</a:t>
            </a:fld>
            <a:endParaRPr lang="en-US">
              <a:latin typeface="Arial" pitchFamily="34" charset="0"/>
            </a:endParaRPr>
          </a:p>
        </p:txBody>
      </p:sp>
      <p:sp>
        <p:nvSpPr>
          <p:cNvPr id="62467" name="Rectangle 2"/>
          <p:cNvSpPr>
            <a:spLocks noGrp="1" noRot="1" noChangeAspect="1" noChangeArrowheads="1" noTextEdit="1"/>
          </p:cNvSpPr>
          <p:nvPr>
            <p:ph type="sldImg"/>
          </p:nvPr>
        </p:nvSpPr>
        <p:spPr>
          <a:xfrm>
            <a:off x="1257300" y="719138"/>
            <a:ext cx="4800600" cy="3600450"/>
          </a:xfrm>
          <a:prstGeom prst="rect">
            <a:avLst/>
          </a:prstGeom>
          <a:ln/>
        </p:spPr>
      </p:sp>
      <p:sp>
        <p:nvSpPr>
          <p:cNvPr id="62468"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33582349-1BE6-4B28-A6AC-519FF24AA6A7}"/>
              </a:ext>
            </a:extLst>
          </p:cNvPr>
          <p:cNvSpPr>
            <a:spLocks noGrp="1"/>
          </p:cNvSpPr>
          <p:nvPr>
            <p:ph type="dt" idx="1"/>
          </p:nvPr>
        </p:nvSpPr>
        <p:spPr/>
        <p:txBody>
          <a:bodyPr/>
          <a:lstStyle/>
          <a:p>
            <a:pPr>
              <a:defRPr/>
            </a:pPr>
            <a:fld id="{6DB826C1-9EEC-409E-A2BA-4FFF0F807CFA}" type="datetime1">
              <a:rPr lang="en-US" smtClean="0"/>
              <a:t>7/5/2022</a:t>
            </a:fld>
            <a:endParaRPr lang="en-US" dirty="0"/>
          </a:p>
        </p:txBody>
      </p:sp>
    </p:spTree>
    <p:extLst>
      <p:ext uri="{BB962C8B-B14F-4D97-AF65-F5344CB8AC3E}">
        <p14:creationId xmlns:p14="http://schemas.microsoft.com/office/powerpoint/2010/main" val="42818008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5" name="Slide Number Placeholder 4"/>
          <p:cNvSpPr>
            <a:spLocks noGrp="1"/>
          </p:cNvSpPr>
          <p:nvPr>
            <p:ph type="sldNum" sz="quarter" idx="11"/>
          </p:nvPr>
        </p:nvSpPr>
        <p:spPr/>
        <p:txBody>
          <a:bodyPr/>
          <a:lstStyle/>
          <a:p>
            <a:pPr>
              <a:defRPr/>
            </a:pPr>
            <a:fld id="{8B286831-C9AC-4E95-95B9-F6D8A5469924}" type="slidenum">
              <a:rPr lang="en-US" smtClean="0"/>
              <a:pPr>
                <a:defRPr/>
              </a:pPr>
              <a:t>33</a:t>
            </a:fld>
            <a:endParaRPr lang="en-US" dirty="0"/>
          </a:p>
        </p:txBody>
      </p:sp>
      <p:sp>
        <p:nvSpPr>
          <p:cNvPr id="6" name="Date Placeholder 5">
            <a:extLst>
              <a:ext uri="{FF2B5EF4-FFF2-40B4-BE49-F238E27FC236}">
                <a16:creationId xmlns:a16="http://schemas.microsoft.com/office/drawing/2014/main" id="{3911A9A3-23F3-4B8C-83D8-12ECEC691EBE}"/>
              </a:ext>
            </a:extLst>
          </p:cNvPr>
          <p:cNvSpPr>
            <a:spLocks noGrp="1"/>
          </p:cNvSpPr>
          <p:nvPr>
            <p:ph type="dt" idx="1"/>
          </p:nvPr>
        </p:nvSpPr>
        <p:spPr/>
        <p:txBody>
          <a:bodyPr/>
          <a:lstStyle/>
          <a:p>
            <a:pPr>
              <a:defRPr/>
            </a:pPr>
            <a:fld id="{34CE4842-0D78-4D08-BE44-A36A58E2A68A}" type="datetime1">
              <a:rPr lang="en-US" smtClean="0"/>
              <a:t>7/5/2022</a:t>
            </a:fld>
            <a:endParaRPr lang="en-US" dirty="0"/>
          </a:p>
        </p:txBody>
      </p:sp>
    </p:spTree>
    <p:extLst>
      <p:ext uri="{BB962C8B-B14F-4D97-AF65-F5344CB8AC3E}">
        <p14:creationId xmlns:p14="http://schemas.microsoft.com/office/powerpoint/2010/main" val="3304377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B286831-C9AC-4E95-95B9-F6D8A5469924}" type="slidenum">
              <a:rPr lang="en-US" smtClean="0"/>
              <a:pPr>
                <a:defRPr/>
              </a:pPr>
              <a:t>35</a:t>
            </a:fld>
            <a:endParaRPr lang="en-US" dirty="0"/>
          </a:p>
        </p:txBody>
      </p:sp>
      <p:sp>
        <p:nvSpPr>
          <p:cNvPr id="5" name="Header Placeholder 4"/>
          <p:cNvSpPr>
            <a:spLocks noGrp="1"/>
          </p:cNvSpPr>
          <p:nvPr>
            <p:ph type="hdr" sz="quarter" idx="11"/>
          </p:nvPr>
        </p:nvSpPr>
        <p:spPr/>
        <p:txBody>
          <a:bodyPr/>
          <a:lstStyle/>
          <a:p>
            <a:pPr>
              <a:defRPr/>
            </a:pPr>
            <a:r>
              <a:rPr lang="en-US"/>
              <a:t>CACFP Civil Rights Training Hand-Out for FDCH Sponsor Staff February 2022 Update Child and Adult Care Food Program (CACFP)</a:t>
            </a:r>
          </a:p>
        </p:txBody>
      </p:sp>
      <p:sp>
        <p:nvSpPr>
          <p:cNvPr id="6" name="Date Placeholder 5">
            <a:extLst>
              <a:ext uri="{FF2B5EF4-FFF2-40B4-BE49-F238E27FC236}">
                <a16:creationId xmlns:a16="http://schemas.microsoft.com/office/drawing/2014/main" id="{9A3E79DC-9A8E-4AE7-B0C7-1CA7C74CC1D8}"/>
              </a:ext>
            </a:extLst>
          </p:cNvPr>
          <p:cNvSpPr>
            <a:spLocks noGrp="1"/>
          </p:cNvSpPr>
          <p:nvPr>
            <p:ph type="dt" idx="1"/>
          </p:nvPr>
        </p:nvSpPr>
        <p:spPr/>
        <p:txBody>
          <a:bodyPr/>
          <a:lstStyle/>
          <a:p>
            <a:pPr>
              <a:defRPr/>
            </a:pPr>
            <a:fld id="{B1122D11-4CF7-48E3-A4DF-4A04E75F79AE}" type="datetime1">
              <a:rPr lang="en-US" smtClean="0"/>
              <a:t>7/5/2022</a:t>
            </a:fld>
            <a:endParaRPr lang="en-US" dirty="0"/>
          </a:p>
        </p:txBody>
      </p:sp>
    </p:spTree>
    <p:extLst>
      <p:ext uri="{BB962C8B-B14F-4D97-AF65-F5344CB8AC3E}">
        <p14:creationId xmlns:p14="http://schemas.microsoft.com/office/powerpoint/2010/main" val="15826199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1257300" y="719138"/>
            <a:ext cx="4800600" cy="3600450"/>
          </a:xfrm>
          <a:prstGeom prst="rect">
            <a:avLst/>
          </a:prstGeom>
          <a:ln/>
        </p:spPr>
      </p:sp>
      <p:sp>
        <p:nvSpPr>
          <p:cNvPr id="91139" name="Notes Placeholder 2"/>
          <p:cNvSpPr>
            <a:spLocks noGrp="1"/>
          </p:cNvSpPr>
          <p:nvPr>
            <p:ph type="body" idx="1"/>
          </p:nvPr>
        </p:nvSpPr>
        <p:spPr>
          <a:noFill/>
          <a:ln/>
        </p:spPr>
        <p:txBody>
          <a:bodyPr/>
          <a:lstStyle/>
          <a:p>
            <a:endParaRPr lang="en-US" dirty="0">
              <a:latin typeface="Arial" pitchFamily="34" charset="0"/>
            </a:endParaRPr>
          </a:p>
        </p:txBody>
      </p:sp>
      <p:sp>
        <p:nvSpPr>
          <p:cNvPr id="91140" name="Slide Number Placeholder 3"/>
          <p:cNvSpPr>
            <a:spLocks noGrp="1"/>
          </p:cNvSpPr>
          <p:nvPr>
            <p:ph type="sldNum" sz="quarter" idx="5"/>
          </p:nvPr>
        </p:nvSpPr>
        <p:spPr>
          <a:noFill/>
        </p:spPr>
        <p:txBody>
          <a:bodyPr/>
          <a:lstStyle/>
          <a:p>
            <a:fld id="{FF5455EB-273D-46A3-B985-3E75AC9ADE71}" type="slidenum">
              <a:rPr lang="en-US" smtClean="0">
                <a:latin typeface="Arial" pitchFamily="34" charset="0"/>
              </a:rPr>
              <a:pPr/>
              <a:t>36</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B2D85D88-CFC6-4157-A4BF-18B0D74FCA8C}"/>
              </a:ext>
            </a:extLst>
          </p:cNvPr>
          <p:cNvSpPr>
            <a:spLocks noGrp="1"/>
          </p:cNvSpPr>
          <p:nvPr>
            <p:ph type="dt" idx="1"/>
          </p:nvPr>
        </p:nvSpPr>
        <p:spPr/>
        <p:txBody>
          <a:bodyPr/>
          <a:lstStyle/>
          <a:p>
            <a:pPr>
              <a:defRPr/>
            </a:pPr>
            <a:fld id="{68E9F353-6509-4F0E-939D-09D31803A5EC}" type="datetime1">
              <a:rPr lang="en-US" smtClean="0"/>
              <a:t>7/5/2022</a:t>
            </a:fld>
            <a:endParaRPr lang="en-US" dirty="0"/>
          </a:p>
        </p:txBody>
      </p:sp>
    </p:spTree>
    <p:extLst>
      <p:ext uri="{BB962C8B-B14F-4D97-AF65-F5344CB8AC3E}">
        <p14:creationId xmlns:p14="http://schemas.microsoft.com/office/powerpoint/2010/main" val="1619040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EF580BDA-B0E3-4BA0-A2C4-15AB57E11B58}" type="slidenum">
              <a:rPr lang="en-US" smtClean="0">
                <a:latin typeface="Arial" pitchFamily="34" charset="0"/>
              </a:rPr>
              <a:pPr/>
              <a:t>4</a:t>
            </a:fld>
            <a:endParaRPr lang="en-US">
              <a:latin typeface="Arial" pitchFamily="34" charset="0"/>
            </a:endParaRPr>
          </a:p>
        </p:txBody>
      </p:sp>
      <p:sp>
        <p:nvSpPr>
          <p:cNvPr id="63491" name="Rectangle 2"/>
          <p:cNvSpPr>
            <a:spLocks noGrp="1" noRot="1" noChangeAspect="1" noChangeArrowheads="1" noTextEdit="1"/>
          </p:cNvSpPr>
          <p:nvPr>
            <p:ph type="sldImg"/>
          </p:nvPr>
        </p:nvSpPr>
        <p:spPr>
          <a:xfrm>
            <a:off x="1257300" y="719138"/>
            <a:ext cx="4800600" cy="3600450"/>
          </a:xfrm>
          <a:prstGeom prst="rect">
            <a:avLst/>
          </a:prstGeom>
          <a:ln/>
        </p:spPr>
      </p:sp>
      <p:sp>
        <p:nvSpPr>
          <p:cNvPr id="63492"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97B73F0D-926D-4EB8-B64F-0FE63D776789}"/>
              </a:ext>
            </a:extLst>
          </p:cNvPr>
          <p:cNvSpPr>
            <a:spLocks noGrp="1"/>
          </p:cNvSpPr>
          <p:nvPr>
            <p:ph type="dt" idx="1"/>
          </p:nvPr>
        </p:nvSpPr>
        <p:spPr/>
        <p:txBody>
          <a:bodyPr/>
          <a:lstStyle/>
          <a:p>
            <a:pPr>
              <a:defRPr/>
            </a:pPr>
            <a:fld id="{0E369346-9F94-4974-9B2A-888B769A5345}" type="datetime1">
              <a:rPr lang="en-US" smtClean="0"/>
              <a:t>7/5/2022</a:t>
            </a:fld>
            <a:endParaRPr lang="en-US" dirty="0"/>
          </a:p>
        </p:txBody>
      </p:sp>
    </p:spTree>
    <p:extLst>
      <p:ext uri="{BB962C8B-B14F-4D97-AF65-F5344CB8AC3E}">
        <p14:creationId xmlns:p14="http://schemas.microsoft.com/office/powerpoint/2010/main" val="1033395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1DA2249-E707-4881-A938-E95AB3CC12DE}" type="slidenum">
              <a:rPr lang="en-US" smtClean="0">
                <a:latin typeface="Arial" pitchFamily="34" charset="0"/>
              </a:rPr>
              <a:pPr/>
              <a:t>5</a:t>
            </a:fld>
            <a:endParaRPr lang="en-US">
              <a:latin typeface="Arial" pitchFamily="34" charset="0"/>
            </a:endParaRPr>
          </a:p>
        </p:txBody>
      </p:sp>
      <p:sp>
        <p:nvSpPr>
          <p:cNvPr id="64515" name="Rectangle 2"/>
          <p:cNvSpPr>
            <a:spLocks noGrp="1" noRot="1" noChangeAspect="1" noChangeArrowheads="1" noTextEdit="1"/>
          </p:cNvSpPr>
          <p:nvPr>
            <p:ph type="sldImg"/>
          </p:nvPr>
        </p:nvSpPr>
        <p:spPr>
          <a:xfrm>
            <a:off x="1257300" y="719138"/>
            <a:ext cx="4800600" cy="3600450"/>
          </a:xfrm>
          <a:prstGeom prst="rect">
            <a:avLst/>
          </a:prstGeom>
          <a:ln/>
        </p:spPr>
      </p:sp>
      <p:sp>
        <p:nvSpPr>
          <p:cNvPr id="64516"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1D12CCA9-A86A-41FC-B964-81BC61271234}"/>
              </a:ext>
            </a:extLst>
          </p:cNvPr>
          <p:cNvSpPr>
            <a:spLocks noGrp="1"/>
          </p:cNvSpPr>
          <p:nvPr>
            <p:ph type="dt" idx="1"/>
          </p:nvPr>
        </p:nvSpPr>
        <p:spPr/>
        <p:txBody>
          <a:bodyPr/>
          <a:lstStyle/>
          <a:p>
            <a:pPr>
              <a:defRPr/>
            </a:pPr>
            <a:fld id="{8E5FB675-B13A-4617-A379-68E9E4692ADC}" type="datetime1">
              <a:rPr lang="en-US" smtClean="0"/>
              <a:t>7/5/2022</a:t>
            </a:fld>
            <a:endParaRPr lang="en-US" dirty="0"/>
          </a:p>
        </p:txBody>
      </p:sp>
    </p:spTree>
    <p:extLst>
      <p:ext uri="{BB962C8B-B14F-4D97-AF65-F5344CB8AC3E}">
        <p14:creationId xmlns:p14="http://schemas.microsoft.com/office/powerpoint/2010/main" val="1485133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257300" y="719138"/>
            <a:ext cx="4800600" cy="3600450"/>
          </a:xfrm>
          <a:prstGeom prst="rect">
            <a:avLst/>
          </a:prstGeom>
          <a:ln/>
        </p:spPr>
      </p:sp>
      <p:sp>
        <p:nvSpPr>
          <p:cNvPr id="65539" name="Notes Placeholder 2"/>
          <p:cNvSpPr>
            <a:spLocks noGrp="1"/>
          </p:cNvSpPr>
          <p:nvPr>
            <p:ph type="body" idx="1"/>
          </p:nvPr>
        </p:nvSpPr>
        <p:spPr>
          <a:noFill/>
          <a:ln/>
        </p:spPr>
        <p:txBody>
          <a:bodyPr/>
          <a:lstStyle/>
          <a:p>
            <a:endParaRPr lang="en-US" dirty="0">
              <a:latin typeface="Arial" pitchFamily="34" charset="0"/>
            </a:endParaRPr>
          </a:p>
        </p:txBody>
      </p:sp>
      <p:sp>
        <p:nvSpPr>
          <p:cNvPr id="65540" name="Slide Number Placeholder 3"/>
          <p:cNvSpPr>
            <a:spLocks noGrp="1"/>
          </p:cNvSpPr>
          <p:nvPr>
            <p:ph type="sldNum" sz="quarter" idx="5"/>
          </p:nvPr>
        </p:nvSpPr>
        <p:spPr>
          <a:noFill/>
        </p:spPr>
        <p:txBody>
          <a:bodyPr/>
          <a:lstStyle/>
          <a:p>
            <a:fld id="{DF7FAA8F-E714-4477-BB84-6E6B73770DEC}" type="slidenum">
              <a:rPr lang="en-US" smtClean="0">
                <a:latin typeface="Arial" pitchFamily="34" charset="0"/>
              </a:rPr>
              <a:pPr/>
              <a:t>6</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F3261E1A-7596-471E-BA62-EDD600AB6234}"/>
              </a:ext>
            </a:extLst>
          </p:cNvPr>
          <p:cNvSpPr>
            <a:spLocks noGrp="1"/>
          </p:cNvSpPr>
          <p:nvPr>
            <p:ph type="dt" idx="1"/>
          </p:nvPr>
        </p:nvSpPr>
        <p:spPr/>
        <p:txBody>
          <a:bodyPr/>
          <a:lstStyle/>
          <a:p>
            <a:pPr>
              <a:defRPr/>
            </a:pPr>
            <a:fld id="{AE5B8143-7D04-438D-ADCD-D5C0373E1F26}" type="datetime1">
              <a:rPr lang="en-US" smtClean="0"/>
              <a:t>7/5/2022</a:t>
            </a:fld>
            <a:endParaRPr lang="en-US" dirty="0"/>
          </a:p>
        </p:txBody>
      </p:sp>
    </p:spTree>
    <p:extLst>
      <p:ext uri="{BB962C8B-B14F-4D97-AF65-F5344CB8AC3E}">
        <p14:creationId xmlns:p14="http://schemas.microsoft.com/office/powerpoint/2010/main" val="3132105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1257300" y="719138"/>
            <a:ext cx="4800600" cy="3600450"/>
          </a:xfrm>
          <a:prstGeom prst="rect">
            <a:avLst/>
          </a:prstGeom>
          <a:ln/>
        </p:spPr>
      </p:sp>
      <p:sp>
        <p:nvSpPr>
          <p:cNvPr id="66563" name="Notes Placeholder 2"/>
          <p:cNvSpPr>
            <a:spLocks noGrp="1"/>
          </p:cNvSpPr>
          <p:nvPr>
            <p:ph type="body" idx="1"/>
          </p:nvPr>
        </p:nvSpPr>
        <p:spPr>
          <a:noFill/>
          <a:ln/>
        </p:spPr>
        <p:txBody>
          <a:bodyPr/>
          <a:lstStyle/>
          <a:p>
            <a:endParaRPr lang="en-US">
              <a:latin typeface="Arial" pitchFamily="34" charset="0"/>
            </a:endParaRPr>
          </a:p>
        </p:txBody>
      </p:sp>
      <p:sp>
        <p:nvSpPr>
          <p:cNvPr id="66564" name="Slide Number Placeholder 3"/>
          <p:cNvSpPr>
            <a:spLocks noGrp="1"/>
          </p:cNvSpPr>
          <p:nvPr>
            <p:ph type="sldNum" sz="quarter" idx="5"/>
          </p:nvPr>
        </p:nvSpPr>
        <p:spPr>
          <a:noFill/>
        </p:spPr>
        <p:txBody>
          <a:bodyPr/>
          <a:lstStyle/>
          <a:p>
            <a:fld id="{F799CFF2-D41B-43DE-968A-E337DDA727EF}" type="slidenum">
              <a:rPr lang="en-US" smtClean="0">
                <a:latin typeface="Arial" pitchFamily="34" charset="0"/>
              </a:rPr>
              <a:pPr/>
              <a:t>7</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728655BE-E11D-494C-85E1-E5DD9F2164AA}"/>
              </a:ext>
            </a:extLst>
          </p:cNvPr>
          <p:cNvSpPr>
            <a:spLocks noGrp="1"/>
          </p:cNvSpPr>
          <p:nvPr>
            <p:ph type="dt" idx="1"/>
          </p:nvPr>
        </p:nvSpPr>
        <p:spPr/>
        <p:txBody>
          <a:bodyPr/>
          <a:lstStyle/>
          <a:p>
            <a:pPr>
              <a:defRPr/>
            </a:pPr>
            <a:fld id="{F292F810-1AC9-4111-8CE3-649480DF0399}" type="datetime1">
              <a:rPr lang="en-US" smtClean="0"/>
              <a:t>7/5/2022</a:t>
            </a:fld>
            <a:endParaRPr lang="en-US" dirty="0"/>
          </a:p>
        </p:txBody>
      </p:sp>
    </p:spTree>
    <p:extLst>
      <p:ext uri="{BB962C8B-B14F-4D97-AF65-F5344CB8AC3E}">
        <p14:creationId xmlns:p14="http://schemas.microsoft.com/office/powerpoint/2010/main" val="3214969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257300" y="719138"/>
            <a:ext cx="4800600" cy="3600450"/>
          </a:xfrm>
          <a:prstGeom prst="rect">
            <a:avLst/>
          </a:prstGeom>
          <a:ln/>
        </p:spPr>
      </p:sp>
      <p:sp>
        <p:nvSpPr>
          <p:cNvPr id="67587" name="Notes Placeholder 2"/>
          <p:cNvSpPr>
            <a:spLocks noGrp="1"/>
          </p:cNvSpPr>
          <p:nvPr>
            <p:ph type="body" idx="1"/>
          </p:nvPr>
        </p:nvSpPr>
        <p:spPr>
          <a:noFill/>
          <a:ln/>
        </p:spPr>
        <p:txBody>
          <a:bodyPr/>
          <a:lstStyle/>
          <a:p>
            <a:endParaRPr lang="en-US" dirty="0">
              <a:latin typeface="Arial" pitchFamily="34" charset="0"/>
            </a:endParaRPr>
          </a:p>
        </p:txBody>
      </p:sp>
      <p:sp>
        <p:nvSpPr>
          <p:cNvPr id="67588" name="Slide Number Placeholder 3"/>
          <p:cNvSpPr>
            <a:spLocks noGrp="1"/>
          </p:cNvSpPr>
          <p:nvPr>
            <p:ph type="sldNum" sz="quarter" idx="5"/>
          </p:nvPr>
        </p:nvSpPr>
        <p:spPr>
          <a:noFill/>
        </p:spPr>
        <p:txBody>
          <a:bodyPr/>
          <a:lstStyle/>
          <a:p>
            <a:fld id="{D7333434-286D-44D0-8956-BE2FC8D5B9BD}" type="slidenum">
              <a:rPr lang="en-US" smtClean="0">
                <a:latin typeface="Arial" pitchFamily="34" charset="0"/>
              </a:rPr>
              <a:pPr/>
              <a:t>8</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FE1E647A-78B4-4D1D-93DE-38BF6984AB86}"/>
              </a:ext>
            </a:extLst>
          </p:cNvPr>
          <p:cNvSpPr>
            <a:spLocks noGrp="1"/>
          </p:cNvSpPr>
          <p:nvPr>
            <p:ph type="dt" idx="1"/>
          </p:nvPr>
        </p:nvSpPr>
        <p:spPr/>
        <p:txBody>
          <a:bodyPr/>
          <a:lstStyle/>
          <a:p>
            <a:pPr>
              <a:defRPr/>
            </a:pPr>
            <a:fld id="{71047ECA-0E9E-4E92-A99D-2FDD21B8ACA1}" type="datetime1">
              <a:rPr lang="en-US" smtClean="0"/>
              <a:t>7/5/2022</a:t>
            </a:fld>
            <a:endParaRPr lang="en-US" dirty="0"/>
          </a:p>
        </p:txBody>
      </p:sp>
    </p:spTree>
    <p:extLst>
      <p:ext uri="{BB962C8B-B14F-4D97-AF65-F5344CB8AC3E}">
        <p14:creationId xmlns:p14="http://schemas.microsoft.com/office/powerpoint/2010/main" val="1929682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1257300" y="719138"/>
            <a:ext cx="4800600" cy="3600450"/>
          </a:xfrm>
          <a:prstGeom prst="rect">
            <a:avLst/>
          </a:prstGeom>
          <a:ln/>
        </p:spPr>
      </p:sp>
      <p:sp>
        <p:nvSpPr>
          <p:cNvPr id="68611" name="Notes Placeholder 2"/>
          <p:cNvSpPr>
            <a:spLocks noGrp="1"/>
          </p:cNvSpPr>
          <p:nvPr>
            <p:ph type="body" idx="1"/>
          </p:nvPr>
        </p:nvSpPr>
        <p:spPr>
          <a:noFill/>
          <a:ln/>
        </p:spPr>
        <p:txBody>
          <a:bodyPr/>
          <a:lstStyle/>
          <a:p>
            <a:endParaRPr lang="en-US" dirty="0">
              <a:latin typeface="Arial" pitchFamily="34" charset="0"/>
            </a:endParaRPr>
          </a:p>
        </p:txBody>
      </p:sp>
      <p:sp>
        <p:nvSpPr>
          <p:cNvPr id="68612" name="Slide Number Placeholder 3"/>
          <p:cNvSpPr>
            <a:spLocks noGrp="1"/>
          </p:cNvSpPr>
          <p:nvPr>
            <p:ph type="sldNum" sz="quarter" idx="5"/>
          </p:nvPr>
        </p:nvSpPr>
        <p:spPr>
          <a:noFill/>
        </p:spPr>
        <p:txBody>
          <a:bodyPr/>
          <a:lstStyle/>
          <a:p>
            <a:fld id="{B18B9C42-31B5-4150-9B26-A7203F490875}" type="slidenum">
              <a:rPr lang="en-US" smtClean="0">
                <a:latin typeface="Arial" pitchFamily="34" charset="0"/>
              </a:rPr>
              <a:pPr/>
              <a:t>9</a:t>
            </a:fld>
            <a:endParaRPr lang="en-US">
              <a:latin typeface="Arial" pitchFamily="34" charset="0"/>
            </a:endParaRPr>
          </a:p>
        </p:txBody>
      </p:sp>
      <p:sp>
        <p:nvSpPr>
          <p:cNvPr id="5" name="Header Placeholder 4"/>
          <p:cNvSpPr>
            <a:spLocks noGrp="1"/>
          </p:cNvSpPr>
          <p:nvPr>
            <p:ph type="hdr" sz="quarter" idx="10"/>
          </p:nvPr>
        </p:nvSpPr>
        <p:spPr/>
        <p:txBody>
          <a:bodyPr/>
          <a:lstStyle/>
          <a:p>
            <a:pPr>
              <a:defRPr/>
            </a:pPr>
            <a:r>
              <a:rPr lang="en-US"/>
              <a:t>CACFP Civil Rights Training Hand-Out for FDCH Sponsor Staff February 2022 Update Child and Adult Care Food Program (CACFP)</a:t>
            </a:r>
          </a:p>
        </p:txBody>
      </p:sp>
      <p:sp>
        <p:nvSpPr>
          <p:cNvPr id="2" name="Date Placeholder 1">
            <a:extLst>
              <a:ext uri="{FF2B5EF4-FFF2-40B4-BE49-F238E27FC236}">
                <a16:creationId xmlns:a16="http://schemas.microsoft.com/office/drawing/2014/main" id="{EABF10EB-69B7-438D-879D-75AD7FD574E6}"/>
              </a:ext>
            </a:extLst>
          </p:cNvPr>
          <p:cNvSpPr>
            <a:spLocks noGrp="1"/>
          </p:cNvSpPr>
          <p:nvPr>
            <p:ph type="dt" idx="1"/>
          </p:nvPr>
        </p:nvSpPr>
        <p:spPr/>
        <p:txBody>
          <a:bodyPr/>
          <a:lstStyle/>
          <a:p>
            <a:pPr>
              <a:defRPr/>
            </a:pPr>
            <a:fld id="{54584141-FBFD-493A-A0D1-942116517A6C}" type="datetime1">
              <a:rPr lang="en-US" smtClean="0"/>
              <a:t>7/5/2022</a:t>
            </a:fld>
            <a:endParaRPr lang="en-US" dirty="0"/>
          </a:p>
        </p:txBody>
      </p:sp>
    </p:spTree>
    <p:extLst>
      <p:ext uri="{BB962C8B-B14F-4D97-AF65-F5344CB8AC3E}">
        <p14:creationId xmlns:p14="http://schemas.microsoft.com/office/powerpoint/2010/main" val="2679208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4EA9D7-2A13-407F-B0CD-C8307BF3B74B}" type="slidenum">
              <a:rPr lang="en-US"/>
              <a:pPr>
                <a:defRPr/>
              </a:pPr>
              <a:t>‹#›</a:t>
            </a:fld>
            <a:endParaRPr lang="en-US" dirty="0"/>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00F49C-9117-4913-9CEC-5D931767AA66}" type="slidenum">
              <a:rPr lang="en-US"/>
              <a:pPr>
                <a:defRPr/>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BD9198-20D4-469D-A1F2-0EBB551E21DE}" type="slidenum">
              <a:rPr lang="en-US"/>
              <a:pPr>
                <a:defRPr/>
              </a:pPr>
              <a:t>‹#›</a:t>
            </a:fld>
            <a:endParaRPr lang="en-US" dirty="0"/>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54CCFF9-8F9C-45FE-A8D6-A508CCC5588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05587044"/>
      </p:ext>
    </p:extLst>
  </p:cSld>
  <p:clrMapOvr>
    <a:masterClrMapping/>
  </p:clrMapOvr>
  <p:transition spd="slow">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D03E74-EC9C-457A-B81E-9D3BA074A37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98533947"/>
      </p:ext>
    </p:extLst>
  </p:cSld>
  <p:clrMapOvr>
    <a:masterClrMapping/>
  </p:clrMapOvr>
  <p:transition spd="slow">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1FB4CA-7817-481C-A739-82209D0BAC2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06428383"/>
      </p:ext>
    </p:extLst>
  </p:cSld>
  <p:clrMapOvr>
    <a:masterClrMapping/>
  </p:clrMapOvr>
  <p:transition spd="slow">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1E1E91-FA8E-42C2-9026-C72D9FB6050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49595328"/>
      </p:ext>
    </p:extLst>
  </p:cSld>
  <p:clrMapOvr>
    <a:masterClrMapping/>
  </p:clrMapOvr>
  <p:transition spd="slow">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E77F501-F609-498D-977B-36DD2629F4C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41912510"/>
      </p:ext>
    </p:extLst>
  </p:cSld>
  <p:clrMapOvr>
    <a:masterClrMapping/>
  </p:clrMapOvr>
  <p:transition spd="slow">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69CD67E-393E-4443-A3C6-082A1E6ADD5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14315693"/>
      </p:ext>
    </p:extLst>
  </p:cSld>
  <p:clrMapOvr>
    <a:masterClrMapping/>
  </p:clrMapOvr>
  <p:transition spd="slow">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49ACDCA-9C66-4FD9-9B70-4A320E68FC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28733026"/>
      </p:ext>
    </p:extLst>
  </p:cSld>
  <p:clrMapOvr>
    <a:masterClrMapping/>
  </p:clrMapOvr>
  <p:transition spd="slow">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EEAE2BD-98C9-4C07-8B38-9DB0D234905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71820754"/>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203DC7-E054-4D9A-A64A-DC2944054146}" type="slidenum">
              <a:rPr lang="en-US"/>
              <a:pPr>
                <a:defRPr/>
              </a:pPr>
              <a:t>‹#›</a:t>
            </a:fld>
            <a:endParaRPr lang="en-US" dirty="0"/>
          </a:p>
        </p:txBody>
      </p:sp>
    </p:spTree>
  </p:cSld>
  <p:clrMapOvr>
    <a:masterClrMapping/>
  </p:clrMapOvr>
  <p:transition spd="slow">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5D2D35-1FD0-49DA-B057-FCCB7E0D515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65521287"/>
      </p:ext>
    </p:extLst>
  </p:cSld>
  <p:clrMapOvr>
    <a:masterClrMapping/>
  </p:clrMapOvr>
  <p:transition spd="slow">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54C13B-3EE7-4CFB-9299-A0851B21011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70431358"/>
      </p:ext>
    </p:extLst>
  </p:cSld>
  <p:clrMapOvr>
    <a:masterClrMapping/>
  </p:clrMapOvr>
  <p:transition spd="slow">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DEF4E09-D104-43B9-A367-BB02A627239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37525730"/>
      </p:ext>
    </p:extLst>
  </p:cSld>
  <p:clrMapOvr>
    <a:masterClrMapping/>
  </p:clrMapOvr>
  <p:transition spd="slow">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54CCFF9-8F9C-45FE-A8D6-A508CCC55885}" type="slidenum">
              <a:rPr lang="en-US"/>
              <a:pPr>
                <a:defRPr/>
              </a:pPr>
              <a:t>‹#›</a:t>
            </a:fld>
            <a:endParaRPr lang="en-US" dirty="0"/>
          </a:p>
        </p:txBody>
      </p:sp>
    </p:spTree>
    <p:extLst>
      <p:ext uri="{BB962C8B-B14F-4D97-AF65-F5344CB8AC3E}">
        <p14:creationId xmlns:p14="http://schemas.microsoft.com/office/powerpoint/2010/main" val="2618484263"/>
      </p:ext>
    </p:extLst>
  </p:cSld>
  <p:clrMapOvr>
    <a:masterClrMapping/>
  </p:clrMapOvr>
  <p:transition spd="slow">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AD03E74-EC9C-457A-B81E-9D3BA074A379}" type="slidenum">
              <a:rPr lang="en-US"/>
              <a:pPr>
                <a:defRPr/>
              </a:pPr>
              <a:t>‹#›</a:t>
            </a:fld>
            <a:endParaRPr lang="en-US" dirty="0"/>
          </a:p>
        </p:txBody>
      </p:sp>
    </p:spTree>
    <p:extLst>
      <p:ext uri="{BB962C8B-B14F-4D97-AF65-F5344CB8AC3E}">
        <p14:creationId xmlns:p14="http://schemas.microsoft.com/office/powerpoint/2010/main" val="2694115293"/>
      </p:ext>
    </p:extLst>
  </p:cSld>
  <p:clrMapOvr>
    <a:masterClrMapping/>
  </p:clrMapOvr>
  <p:transition spd="slow">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41FB4CA-7817-481C-A739-82209D0BAC29}" type="slidenum">
              <a:rPr lang="en-US"/>
              <a:pPr>
                <a:defRPr/>
              </a:pPr>
              <a:t>‹#›</a:t>
            </a:fld>
            <a:endParaRPr lang="en-US" dirty="0"/>
          </a:p>
        </p:txBody>
      </p:sp>
    </p:spTree>
    <p:extLst>
      <p:ext uri="{BB962C8B-B14F-4D97-AF65-F5344CB8AC3E}">
        <p14:creationId xmlns:p14="http://schemas.microsoft.com/office/powerpoint/2010/main" val="3162245479"/>
      </p:ext>
    </p:extLst>
  </p:cSld>
  <p:clrMapOvr>
    <a:masterClrMapping/>
  </p:clrMapOvr>
  <p:transition spd="slow">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01E1E91-FA8E-42C2-9026-C72D9FB60500}" type="slidenum">
              <a:rPr lang="en-US"/>
              <a:pPr>
                <a:defRPr/>
              </a:pPr>
              <a:t>‹#›</a:t>
            </a:fld>
            <a:endParaRPr lang="en-US" dirty="0"/>
          </a:p>
        </p:txBody>
      </p:sp>
    </p:spTree>
    <p:extLst>
      <p:ext uri="{BB962C8B-B14F-4D97-AF65-F5344CB8AC3E}">
        <p14:creationId xmlns:p14="http://schemas.microsoft.com/office/powerpoint/2010/main" val="2544940138"/>
      </p:ext>
    </p:extLst>
  </p:cSld>
  <p:clrMapOvr>
    <a:masterClrMapping/>
  </p:clrMapOvr>
  <p:transition spd="slow">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E77F501-F609-498D-977B-36DD2629F4C5}" type="slidenum">
              <a:rPr lang="en-US"/>
              <a:pPr>
                <a:defRPr/>
              </a:pPr>
              <a:t>‹#›</a:t>
            </a:fld>
            <a:endParaRPr lang="en-US" dirty="0"/>
          </a:p>
        </p:txBody>
      </p:sp>
    </p:spTree>
    <p:extLst>
      <p:ext uri="{BB962C8B-B14F-4D97-AF65-F5344CB8AC3E}">
        <p14:creationId xmlns:p14="http://schemas.microsoft.com/office/powerpoint/2010/main" val="2810025937"/>
      </p:ext>
    </p:extLst>
  </p:cSld>
  <p:clrMapOvr>
    <a:masterClrMapping/>
  </p:clrMapOvr>
  <p:transition spd="slow">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69CD67E-393E-4443-A3C6-082A1E6ADD5B}" type="slidenum">
              <a:rPr lang="en-US"/>
              <a:pPr>
                <a:defRPr/>
              </a:pPr>
              <a:t>‹#›</a:t>
            </a:fld>
            <a:endParaRPr lang="en-US" dirty="0"/>
          </a:p>
        </p:txBody>
      </p:sp>
    </p:spTree>
    <p:extLst>
      <p:ext uri="{BB962C8B-B14F-4D97-AF65-F5344CB8AC3E}">
        <p14:creationId xmlns:p14="http://schemas.microsoft.com/office/powerpoint/2010/main" val="1248109700"/>
      </p:ext>
    </p:extLst>
  </p:cSld>
  <p:clrMapOvr>
    <a:masterClrMapping/>
  </p:clrMapOvr>
  <p:transition spd="slow">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49ACDCA-9C66-4FD9-9B70-4A320E68FC1C}" type="slidenum">
              <a:rPr lang="en-US"/>
              <a:pPr>
                <a:defRPr/>
              </a:pPr>
              <a:t>‹#›</a:t>
            </a:fld>
            <a:endParaRPr lang="en-US" dirty="0"/>
          </a:p>
        </p:txBody>
      </p:sp>
    </p:spTree>
    <p:extLst>
      <p:ext uri="{BB962C8B-B14F-4D97-AF65-F5344CB8AC3E}">
        <p14:creationId xmlns:p14="http://schemas.microsoft.com/office/powerpoint/2010/main" val="2715414010"/>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EE6E90-3E31-4E4F-B582-447956B24410}" type="slidenum">
              <a:rPr lang="en-US"/>
              <a:pPr>
                <a:defRPr/>
              </a:pPr>
              <a:t>‹#›</a:t>
            </a:fld>
            <a:endParaRPr lang="en-US" dirty="0"/>
          </a:p>
        </p:txBody>
      </p:sp>
    </p:spTree>
  </p:cSld>
  <p:clrMapOvr>
    <a:masterClrMapping/>
  </p:clrMapOvr>
  <p:transition spd="slow">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EEAE2BD-98C9-4C07-8B38-9DB0D2349059}" type="slidenum">
              <a:rPr lang="en-US"/>
              <a:pPr>
                <a:defRPr/>
              </a:pPr>
              <a:t>‹#›</a:t>
            </a:fld>
            <a:endParaRPr lang="en-US" dirty="0"/>
          </a:p>
        </p:txBody>
      </p:sp>
    </p:spTree>
    <p:extLst>
      <p:ext uri="{BB962C8B-B14F-4D97-AF65-F5344CB8AC3E}">
        <p14:creationId xmlns:p14="http://schemas.microsoft.com/office/powerpoint/2010/main" val="1953855058"/>
      </p:ext>
    </p:extLst>
  </p:cSld>
  <p:clrMapOvr>
    <a:masterClrMapping/>
  </p:clrMapOvr>
  <p:transition spd="slow">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F5D2D35-1FD0-49DA-B057-FCCB7E0D5154}" type="slidenum">
              <a:rPr lang="en-US"/>
              <a:pPr>
                <a:defRPr/>
              </a:pPr>
              <a:t>‹#›</a:t>
            </a:fld>
            <a:endParaRPr lang="en-US" dirty="0"/>
          </a:p>
        </p:txBody>
      </p:sp>
    </p:spTree>
    <p:extLst>
      <p:ext uri="{BB962C8B-B14F-4D97-AF65-F5344CB8AC3E}">
        <p14:creationId xmlns:p14="http://schemas.microsoft.com/office/powerpoint/2010/main" val="2977934751"/>
      </p:ext>
    </p:extLst>
  </p:cSld>
  <p:clrMapOvr>
    <a:masterClrMapping/>
  </p:clrMapOvr>
  <p:transition spd="slow">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A54C13B-3EE7-4CFB-9299-A0851B210111}" type="slidenum">
              <a:rPr lang="en-US"/>
              <a:pPr>
                <a:defRPr/>
              </a:pPr>
              <a:t>‹#›</a:t>
            </a:fld>
            <a:endParaRPr lang="en-US" dirty="0"/>
          </a:p>
        </p:txBody>
      </p:sp>
    </p:spTree>
    <p:extLst>
      <p:ext uri="{BB962C8B-B14F-4D97-AF65-F5344CB8AC3E}">
        <p14:creationId xmlns:p14="http://schemas.microsoft.com/office/powerpoint/2010/main" val="1633348978"/>
      </p:ext>
    </p:extLst>
  </p:cSld>
  <p:clrMapOvr>
    <a:masterClrMapping/>
  </p:clrMapOvr>
  <p:transition spd="slow">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EF4E09-D104-43B9-A367-BB02A6272398}" type="slidenum">
              <a:rPr lang="en-US"/>
              <a:pPr>
                <a:defRPr/>
              </a:pPr>
              <a:t>‹#›</a:t>
            </a:fld>
            <a:endParaRPr lang="en-US" dirty="0"/>
          </a:p>
        </p:txBody>
      </p:sp>
    </p:spTree>
    <p:extLst>
      <p:ext uri="{BB962C8B-B14F-4D97-AF65-F5344CB8AC3E}">
        <p14:creationId xmlns:p14="http://schemas.microsoft.com/office/powerpoint/2010/main" val="395239153"/>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EFB330-FF53-43BF-BF1E-A87135E4ADC7}" type="slidenum">
              <a:rPr lang="en-US"/>
              <a:pPr>
                <a:defRPr/>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574B5A2-B5E2-41AF-9F91-A588FCB0CA69}" type="slidenum">
              <a:rPr lang="en-US"/>
              <a:pPr>
                <a:defRPr/>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79453D3-13EA-464A-99FF-D11BBAA55FCC}" type="slidenum">
              <a:rPr lang="en-US"/>
              <a:pPr>
                <a:defRPr/>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25868C8-EC86-4485-BCFB-2D7D7063EBE7}" type="slidenum">
              <a:rPr lang="en-US"/>
              <a:pPr>
                <a:defRPr/>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AE9C3C-26DC-4C2D-A642-994242AFB18B}" type="slidenum">
              <a:rPr lang="en-US"/>
              <a:pPr>
                <a:defRPr/>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B9C5A7-AEF1-42CA-8268-4B4C29B04202}" type="slidenum">
              <a:rPr lang="en-US"/>
              <a:pPr>
                <a:defRPr/>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02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a:defRPr/>
            </a:pPr>
            <a:endParaRPr lang="en-US"/>
          </a:p>
        </p:txBody>
      </p:sp>
      <p:sp>
        <p:nvSpPr>
          <p:cNvPr id="1402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40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CDF3AD8-1B60-441D-9C0F-3D3961C9742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ransition spd="slow">
    <p:wipe dir="d"/>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MPj03169180000[1]"/>
          <p:cNvPicPr>
            <a:picLocks noChangeAspect="1" noChangeArrowheads="1"/>
          </p:cNvPicPr>
          <p:nvPr userDrawn="1"/>
        </p:nvPicPr>
        <p:blipFill>
          <a:blip r:embed="rId13" cstate="print">
            <a:lum bright="70000" contrast="-70000"/>
          </a:blip>
          <a:srcRect/>
          <a:stretch>
            <a:fillRect/>
          </a:stretch>
        </p:blipFill>
        <p:spPr bwMode="auto">
          <a:xfrm>
            <a:off x="0" y="0"/>
            <a:ext cx="4525963"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02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dirty="0">
              <a:solidFill>
                <a:srgbClr val="000000"/>
              </a:solidFill>
              <a:latin typeface="Arial" charset="0"/>
            </a:endParaRPr>
          </a:p>
        </p:txBody>
      </p:sp>
      <p:sp>
        <p:nvSpPr>
          <p:cNvPr id="1402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lgn="ctr">
              <a:defRPr/>
            </a:pPr>
            <a:endParaRPr lang="en-US" dirty="0">
              <a:solidFill>
                <a:srgbClr val="000000"/>
              </a:solidFill>
              <a:latin typeface="Arial" charset="0"/>
            </a:endParaRPr>
          </a:p>
        </p:txBody>
      </p:sp>
      <p:sp>
        <p:nvSpPr>
          <p:cNvPr id="140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7F6A651-4E37-40EB-9DD1-641E189F673E}" type="slidenum">
              <a:rPr lang="en-US">
                <a:solidFill>
                  <a:srgbClr val="000000"/>
                </a:solidFill>
                <a:latin typeface="Arial" charset="0"/>
              </a:rPr>
              <a:pPr>
                <a:defRPr/>
              </a:pPr>
              <a:t>‹#›</a:t>
            </a:fld>
            <a:endParaRPr lang="en-US" dirty="0">
              <a:solidFill>
                <a:srgbClr val="000000"/>
              </a:solidFill>
              <a:latin typeface="Arial" charset="0"/>
            </a:endParaRPr>
          </a:p>
        </p:txBody>
      </p:sp>
    </p:spTree>
    <p:extLst>
      <p:ext uri="{BB962C8B-B14F-4D97-AF65-F5344CB8AC3E}">
        <p14:creationId xmlns:p14="http://schemas.microsoft.com/office/powerpoint/2010/main" val="1293224280"/>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ransition spd="slow">
    <p:wipe dir="d"/>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MPj03169180000[1]"/>
          <p:cNvPicPr>
            <a:picLocks noChangeAspect="1" noChangeArrowheads="1"/>
          </p:cNvPicPr>
          <p:nvPr userDrawn="1"/>
        </p:nvPicPr>
        <p:blipFill>
          <a:blip r:embed="rId13" cstate="print">
            <a:lum bright="70000" contrast="-70000"/>
          </a:blip>
          <a:srcRect/>
          <a:stretch>
            <a:fillRect/>
          </a:stretch>
        </p:blipFill>
        <p:spPr bwMode="auto">
          <a:xfrm>
            <a:off x="0" y="0"/>
            <a:ext cx="4525963"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02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dirty="0"/>
          </a:p>
        </p:txBody>
      </p:sp>
      <p:sp>
        <p:nvSpPr>
          <p:cNvPr id="1402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40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7F6A651-4E37-40EB-9DD1-641E189F673E}" type="slidenum">
              <a:rPr lang="en-US"/>
              <a:pPr>
                <a:defRPr/>
              </a:pPr>
              <a:t>‹#›</a:t>
            </a:fld>
            <a:endParaRPr lang="en-US" dirty="0"/>
          </a:p>
        </p:txBody>
      </p:sp>
    </p:spTree>
    <p:extLst>
      <p:ext uri="{BB962C8B-B14F-4D97-AF65-F5344CB8AC3E}">
        <p14:creationId xmlns:p14="http://schemas.microsoft.com/office/powerpoint/2010/main" val="2315388630"/>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ransition spd="slow">
    <p:wipe dir="d"/>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dpi.wi.gov/community-nutrition/cacfp/guidance-memo"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usda.gov/sites/default/files/documents/USDA-OASCR%20P-Complaint-Form-0508-0002-508-11-28-17Fax2Mail.pdf"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hyperlink" Target="http://mailto:program.intake@usda.gov/"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dpi.wi.gov/community-nutrition/cacfp/guidance-mem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eeoc.gov/federal-sector/federal-sector-alternative-dispute-resolutio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hyperlink" Target="https://www.fns.usda.gov/cacfp/english-meal-benefit-income-eligibility-form" TargetMode="External"/><Relationship Id="rId5" Type="http://schemas.openxmlformats.org/officeDocument/2006/relationships/hyperlink" Target="https://dpi.wi.gov/community-nutrition/cacfp/child-care/translations" TargetMode="External"/><Relationship Id="rId4" Type="http://schemas.openxmlformats.org/officeDocument/2006/relationships/hyperlink" Target="http://www.lep.gov/"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usda.gov/sites/default/files/documents/USDA-OASCR%20P-Complaint-Form-0508-0002-508-11-28-17Fax2Mail.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sideroad.com/Business_"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s://docs.google.com/forms/d/e/1FAIpQLSdwn2HuWhfv8hRp7ItDVsde2rOzq0SwPZxExsG1g7Dim7WlUg/viewfor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87413" y="428625"/>
            <a:ext cx="7389812" cy="866775"/>
          </a:xfrm>
        </p:spPr>
        <p:txBody>
          <a:bodyPr/>
          <a:lstStyle/>
          <a:p>
            <a:pPr eaLnBrk="1" hangingPunct="1"/>
            <a:r>
              <a:rPr lang="en-US" b="1" dirty="0">
                <a:solidFill>
                  <a:schemeClr val="tx1"/>
                </a:solidFill>
              </a:rPr>
              <a:t>GOALS OF CIVIL RIGHTS</a:t>
            </a:r>
          </a:p>
        </p:txBody>
      </p:sp>
      <p:sp>
        <p:nvSpPr>
          <p:cNvPr id="5124" name="Rectangle 3"/>
          <p:cNvSpPr>
            <a:spLocks noGrp="1" noChangeArrowheads="1"/>
          </p:cNvSpPr>
          <p:nvPr>
            <p:ph idx="1"/>
          </p:nvPr>
        </p:nvSpPr>
        <p:spPr>
          <a:xfrm>
            <a:off x="838200" y="1752600"/>
            <a:ext cx="7391400" cy="4379913"/>
          </a:xfrm>
        </p:spPr>
        <p:txBody>
          <a:bodyPr/>
          <a:lstStyle/>
          <a:p>
            <a:pPr eaLnBrk="1" hangingPunct="1">
              <a:spcBef>
                <a:spcPts val="0"/>
              </a:spcBef>
              <a:spcAft>
                <a:spcPts val="2400"/>
              </a:spcAft>
              <a:buClr>
                <a:schemeClr val="tx1"/>
              </a:buClr>
              <a:buFont typeface="Wingdings" pitchFamily="2" charset="2"/>
              <a:buChar char="w"/>
            </a:pPr>
            <a:r>
              <a:rPr lang="en-US" sz="2800" dirty="0"/>
              <a:t>Equal treatment for all applicants and beneficiaries</a:t>
            </a:r>
          </a:p>
          <a:p>
            <a:pPr eaLnBrk="1" hangingPunct="1">
              <a:spcBef>
                <a:spcPts val="0"/>
              </a:spcBef>
              <a:spcAft>
                <a:spcPts val="2400"/>
              </a:spcAft>
              <a:buClr>
                <a:schemeClr val="tx1"/>
              </a:buClr>
              <a:buFont typeface="Wingdings" pitchFamily="2" charset="2"/>
              <a:buChar char="w"/>
            </a:pPr>
            <a:r>
              <a:rPr lang="en-US" sz="2800" dirty="0"/>
              <a:t>Knowledge of rights and responsibilities</a:t>
            </a:r>
          </a:p>
          <a:p>
            <a:pPr eaLnBrk="1" hangingPunct="1">
              <a:spcBef>
                <a:spcPts val="0"/>
              </a:spcBef>
              <a:spcAft>
                <a:spcPts val="2400"/>
              </a:spcAft>
              <a:buClr>
                <a:schemeClr val="tx1"/>
              </a:buClr>
              <a:buFont typeface="Wingdings" pitchFamily="2" charset="2"/>
              <a:buChar char="w"/>
            </a:pPr>
            <a:r>
              <a:rPr lang="en-US" sz="2800" dirty="0"/>
              <a:t>Elimination of illegal barriers that prevent or deter people from receiving benefits</a:t>
            </a:r>
          </a:p>
          <a:p>
            <a:pPr eaLnBrk="1" hangingPunct="1">
              <a:spcBef>
                <a:spcPts val="0"/>
              </a:spcBef>
              <a:spcAft>
                <a:spcPts val="2400"/>
              </a:spcAft>
              <a:buClr>
                <a:schemeClr val="tx1"/>
              </a:buClr>
              <a:buFont typeface="Wingdings" pitchFamily="2" charset="2"/>
              <a:buChar char="w"/>
            </a:pPr>
            <a:r>
              <a:rPr lang="en-US" sz="2800" dirty="0"/>
              <a:t>Dignity and respect for all</a:t>
            </a:r>
          </a:p>
          <a:p>
            <a:pPr eaLnBrk="1" hangingPunct="1">
              <a:spcAft>
                <a:spcPts val="2400"/>
              </a:spcAft>
              <a:buFontTx/>
              <a:buNone/>
            </a:pPr>
            <a:endParaRPr lang="en-US" sz="2800" dirty="0"/>
          </a:p>
        </p:txBody>
      </p:sp>
      <p:sp>
        <p:nvSpPr>
          <p:cNvPr id="5122" name="Slide Number Placeholder 5"/>
          <p:cNvSpPr>
            <a:spLocks noGrp="1"/>
          </p:cNvSpPr>
          <p:nvPr>
            <p:ph type="sldNum" sz="quarter" idx="12"/>
          </p:nvPr>
        </p:nvSpPr>
        <p:spPr>
          <a:noFill/>
        </p:spPr>
        <p:txBody>
          <a:bodyPr/>
          <a:lstStyle/>
          <a:p>
            <a:fld id="{BEABF9F0-954C-47CA-A6D4-EB3A9BB11DFA}" type="slidenum">
              <a:rPr lang="en-US" smtClean="0">
                <a:latin typeface="Arial" pitchFamily="34" charset="0"/>
              </a:rPr>
              <a:pPr/>
              <a:t>1</a:t>
            </a:fld>
            <a:endParaRPr lang="en-US">
              <a:latin typeface="Arial" pitchFamily="34" charset="0"/>
            </a:endParaRPr>
          </a:p>
        </p:txBody>
      </p:sp>
      <p:sp>
        <p:nvSpPr>
          <p:cNvPr id="6" name="TextBox 5"/>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ustDataLst>
      <p:tags r:id="rId1"/>
    </p:custDataLst>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933450" y="533400"/>
            <a:ext cx="7296150" cy="657999"/>
          </a:xfrm>
        </p:spPr>
        <p:txBody>
          <a:bodyPr/>
          <a:lstStyle/>
          <a:p>
            <a:pPr eaLnBrk="1" hangingPunct="1"/>
            <a:r>
              <a:rPr lang="en-US" sz="3800" b="1" dirty="0">
                <a:solidFill>
                  <a:schemeClr val="tx1"/>
                </a:solidFill>
              </a:rPr>
              <a:t>Public Notification System</a:t>
            </a:r>
          </a:p>
        </p:txBody>
      </p:sp>
      <p:sp>
        <p:nvSpPr>
          <p:cNvPr id="17412" name="Rectangle 3"/>
          <p:cNvSpPr>
            <a:spLocks noGrp="1" noChangeArrowheads="1"/>
          </p:cNvSpPr>
          <p:nvPr>
            <p:ph idx="1"/>
          </p:nvPr>
        </p:nvSpPr>
        <p:spPr>
          <a:xfrm>
            <a:off x="457200" y="1676400"/>
            <a:ext cx="7924800" cy="4343400"/>
          </a:xfrm>
        </p:spPr>
        <p:txBody>
          <a:bodyPr/>
          <a:lstStyle/>
          <a:p>
            <a:pPr eaLnBrk="1" hangingPunct="1">
              <a:buClr>
                <a:schemeClr val="tx1"/>
              </a:buClr>
              <a:buFont typeface="Wingdings" pitchFamily="2" charset="2"/>
              <a:buChar char="w"/>
            </a:pPr>
            <a:r>
              <a:rPr lang="en-US" sz="2800" dirty="0"/>
              <a:t>All FDCH sponsors participating in the CACFP must </a:t>
            </a:r>
            <a:r>
              <a:rPr lang="en-US" sz="2800" b="1" dirty="0"/>
              <a:t>provide informational materials in the appropriate translation </a:t>
            </a:r>
            <a:r>
              <a:rPr lang="en-US" sz="2800" dirty="0"/>
              <a:t>concerning the availability and nutritional benefits of the program </a:t>
            </a:r>
          </a:p>
          <a:p>
            <a:pPr eaLnBrk="1" hangingPunct="1">
              <a:buClr>
                <a:schemeClr val="tx1"/>
              </a:buClr>
              <a:buNone/>
            </a:pPr>
            <a:endParaRPr lang="en-US" sz="2800" dirty="0"/>
          </a:p>
          <a:p>
            <a:pPr eaLnBrk="1" hangingPunct="1">
              <a:buClr>
                <a:schemeClr val="tx1"/>
              </a:buClr>
              <a:buFont typeface="Wingdings" pitchFamily="2" charset="2"/>
              <a:buChar char="w"/>
            </a:pPr>
            <a:r>
              <a:rPr lang="en-US" sz="2800" b="1" dirty="0">
                <a:solidFill>
                  <a:srgbClr val="0070C0"/>
                </a:solidFill>
              </a:rPr>
              <a:t>News Media Release:  </a:t>
            </a:r>
            <a:r>
              <a:rPr lang="en-US" sz="2800" dirty="0">
                <a:solidFill>
                  <a:srgbClr val="0070C0"/>
                </a:solidFill>
              </a:rPr>
              <a:t>DPI annually issues a statewide media release for all FDCH sponsors. </a:t>
            </a:r>
          </a:p>
          <a:p>
            <a:pPr eaLnBrk="1" hangingPunct="1">
              <a:buClr>
                <a:schemeClr val="tx1"/>
              </a:buClr>
              <a:buFont typeface="Wingdings" pitchFamily="2" charset="2"/>
              <a:buNone/>
            </a:pPr>
            <a:r>
              <a:rPr lang="en-US" sz="2800" dirty="0"/>
              <a:t>	</a:t>
            </a:r>
          </a:p>
        </p:txBody>
      </p:sp>
      <p:sp>
        <p:nvSpPr>
          <p:cNvPr id="17410" name="Slide Number Placeholder 5"/>
          <p:cNvSpPr>
            <a:spLocks noGrp="1"/>
          </p:cNvSpPr>
          <p:nvPr>
            <p:ph type="sldNum" sz="quarter" idx="12"/>
          </p:nvPr>
        </p:nvSpPr>
        <p:spPr>
          <a:noFill/>
        </p:spPr>
        <p:txBody>
          <a:bodyPr/>
          <a:lstStyle/>
          <a:p>
            <a:fld id="{2C122B89-8302-435B-83A7-33607CE0D27C}" type="slidenum">
              <a:rPr lang="en-US" smtClean="0">
                <a:latin typeface="Arial" pitchFamily="34" charset="0"/>
              </a:rPr>
              <a:pPr/>
              <a:t>10</a:t>
            </a:fld>
            <a:endParaRPr lang="en-US">
              <a:latin typeface="Arial" pitchFamily="34" charset="0"/>
            </a:endParaRPr>
          </a:p>
        </p:txBody>
      </p:sp>
      <p:sp>
        <p:nvSpPr>
          <p:cNvPr id="7" name="TextBox 6">
            <a:extLst>
              <a:ext uri="{FF2B5EF4-FFF2-40B4-BE49-F238E27FC236}">
                <a16:creationId xmlns:a16="http://schemas.microsoft.com/office/drawing/2014/main" id="{48991FA5-CDF1-6BC2-A36F-8575BDCB36A8}"/>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354984" y="1097364"/>
            <a:ext cx="4152900" cy="5074836"/>
          </a:xfrm>
          <a:prstGeom prst="rect">
            <a:avLst/>
          </a:prstGeom>
          <a:ln w="19050">
            <a:solidFill>
              <a:schemeClr val="tx1">
                <a:lumMod val="50000"/>
                <a:lumOff val="50000"/>
              </a:schemeClr>
            </a:solidFill>
          </a:ln>
        </p:spPr>
      </p:pic>
      <p:sp>
        <p:nvSpPr>
          <p:cNvPr id="18435" name="Title 1"/>
          <p:cNvSpPr>
            <a:spLocks noGrp="1"/>
          </p:cNvSpPr>
          <p:nvPr>
            <p:ph type="title"/>
          </p:nvPr>
        </p:nvSpPr>
        <p:spPr>
          <a:xfrm>
            <a:off x="457200" y="101306"/>
            <a:ext cx="8229600" cy="813094"/>
          </a:xfrm>
        </p:spPr>
        <p:txBody>
          <a:bodyPr/>
          <a:lstStyle/>
          <a:p>
            <a:r>
              <a:rPr lang="en-US" sz="3800" b="1" dirty="0">
                <a:solidFill>
                  <a:schemeClr val="tx1"/>
                </a:solidFill>
              </a:rPr>
              <a:t>Public Notification System</a:t>
            </a:r>
            <a:endParaRPr lang="en-US" sz="3800" dirty="0"/>
          </a:p>
        </p:txBody>
      </p:sp>
      <p:sp>
        <p:nvSpPr>
          <p:cNvPr id="18436" name="Slide Number Placeholder 3"/>
          <p:cNvSpPr>
            <a:spLocks noGrp="1"/>
          </p:cNvSpPr>
          <p:nvPr>
            <p:ph type="sldNum" sz="quarter" idx="12"/>
          </p:nvPr>
        </p:nvSpPr>
        <p:spPr>
          <a:noFill/>
        </p:spPr>
        <p:txBody>
          <a:bodyPr/>
          <a:lstStyle/>
          <a:p>
            <a:fld id="{D4510A46-DB02-4D2C-8099-1FA9471B49CB}" type="slidenum">
              <a:rPr lang="en-US" smtClean="0">
                <a:latin typeface="Arial" pitchFamily="34" charset="0"/>
              </a:rPr>
              <a:pPr/>
              <a:t>11</a:t>
            </a:fld>
            <a:endParaRPr lang="en-US">
              <a:latin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722001015"/>
              </p:ext>
            </p:extLst>
          </p:nvPr>
        </p:nvGraphicFramePr>
        <p:xfrm>
          <a:off x="6269225" y="4458528"/>
          <a:ext cx="2701550" cy="1243584"/>
        </p:xfrm>
        <a:graphic>
          <a:graphicData uri="http://schemas.openxmlformats.org/drawingml/2006/table">
            <a:tbl>
              <a:tblPr/>
              <a:tblGrid>
                <a:gridCol w="2395714">
                  <a:extLst>
                    <a:ext uri="{9D8B030D-6E8A-4147-A177-3AD203B41FA5}">
                      <a16:colId xmlns:a16="http://schemas.microsoft.com/office/drawing/2014/main" val="20000"/>
                    </a:ext>
                  </a:extLst>
                </a:gridCol>
                <a:gridCol w="305836">
                  <a:extLst>
                    <a:ext uri="{9D8B030D-6E8A-4147-A177-3AD203B41FA5}">
                      <a16:colId xmlns:a16="http://schemas.microsoft.com/office/drawing/2014/main" val="20001"/>
                    </a:ext>
                  </a:extLst>
                </a:gridCol>
              </a:tblGrid>
              <a:tr h="152400">
                <a:tc>
                  <a:txBody>
                    <a:bodyPr/>
                    <a:lstStyle/>
                    <a:p>
                      <a:pPr marL="0" marR="0">
                        <a:lnSpc>
                          <a:spcPts val="1200"/>
                        </a:lnSpc>
                        <a:spcBef>
                          <a:spcPts val="0"/>
                        </a:spcBef>
                        <a:spcAft>
                          <a:spcPts val="0"/>
                        </a:spcAft>
                      </a:pPr>
                      <a:r>
                        <a:rPr lang="en-US" sz="1500" spc="-25" dirty="0">
                          <a:latin typeface="Calibri" panose="020F0502020204030204" pitchFamily="34" charset="0"/>
                          <a:ea typeface="Times New Roman"/>
                          <a:cs typeface="Calibri" panose="020F0502020204030204" pitchFamily="34" charset="0"/>
                        </a:rPr>
                        <a:t>Amanda S. Cullen, RDN,</a:t>
                      </a:r>
                      <a:r>
                        <a:rPr lang="en-US" sz="1500" spc="-25" baseline="0" dirty="0">
                          <a:latin typeface="Calibri" panose="020F0502020204030204" pitchFamily="34" charset="0"/>
                          <a:ea typeface="Times New Roman"/>
                          <a:cs typeface="Calibri" panose="020F0502020204030204" pitchFamily="34" charset="0"/>
                        </a:rPr>
                        <a:t> CD, </a:t>
                      </a:r>
                      <a:r>
                        <a:rPr lang="en-US" sz="1500" spc="-25" dirty="0">
                          <a:latin typeface="Calibri" panose="020F0502020204030204" pitchFamily="34" charset="0"/>
                          <a:ea typeface="Times New Roman"/>
                          <a:cs typeface="Calibri" panose="020F0502020204030204" pitchFamily="34" charset="0"/>
                        </a:rPr>
                        <a:t>Director</a:t>
                      </a:r>
                    </a:p>
                  </a:txBody>
                  <a:tcPr marL="68580" marR="68580" marT="0" marB="0">
                    <a:lnL>
                      <a:noFill/>
                    </a:lnL>
                    <a:lnR>
                      <a:noFill/>
                    </a:lnR>
                    <a:lnT>
                      <a:noFill/>
                    </a:lnT>
                    <a:lnB>
                      <a:noFill/>
                    </a:lnB>
                    <a:solidFill>
                      <a:schemeClr val="bg1"/>
                    </a:solidFill>
                  </a:tcPr>
                </a:tc>
                <a:tc>
                  <a:txBody>
                    <a:bodyPr/>
                    <a:lstStyle/>
                    <a:p>
                      <a:pPr marL="0" marR="0">
                        <a:spcBef>
                          <a:spcPts val="0"/>
                        </a:spcBef>
                        <a:spcAft>
                          <a:spcPts val="0"/>
                        </a:spcAft>
                      </a:pPr>
                      <a:r>
                        <a:rPr lang="en-US" sz="1000">
                          <a:latin typeface="NewCenturySchlbk"/>
                          <a:ea typeface="Times New Roman"/>
                          <a:cs typeface="NewCenturySchlbk"/>
                        </a:rPr>
                        <a:t> </a:t>
                      </a: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736575">
                <a:tc gridSpan="2">
                  <a:txBody>
                    <a:bodyPr/>
                    <a:lstStyle/>
                    <a:p>
                      <a:pPr marL="0" marR="0">
                        <a:lnSpc>
                          <a:spcPts val="1200"/>
                        </a:lnSpc>
                        <a:spcBef>
                          <a:spcPts val="0"/>
                        </a:spcBef>
                        <a:spcAft>
                          <a:spcPts val="0"/>
                        </a:spcAft>
                      </a:pPr>
                      <a:r>
                        <a:rPr lang="en-US" sz="1500" spc="-25" dirty="0">
                          <a:latin typeface="Calibri" panose="020F0502020204030204" pitchFamily="34" charset="0"/>
                          <a:ea typeface="Times New Roman"/>
                          <a:cs typeface="Calibri" panose="020F0502020204030204" pitchFamily="34" charset="0"/>
                        </a:rPr>
                        <a:t>Community Nutrition Programs </a:t>
                      </a:r>
                    </a:p>
                    <a:p>
                      <a:pPr marL="0" marR="0">
                        <a:lnSpc>
                          <a:spcPts val="1200"/>
                        </a:lnSpc>
                        <a:spcBef>
                          <a:spcPts val="0"/>
                        </a:spcBef>
                        <a:spcAft>
                          <a:spcPts val="0"/>
                        </a:spcAft>
                      </a:pPr>
                      <a:r>
                        <a:rPr lang="en-US" sz="1500" spc="-25" dirty="0">
                          <a:latin typeface="Calibri" panose="020F0502020204030204" pitchFamily="34" charset="0"/>
                          <a:ea typeface="Times New Roman"/>
                          <a:cs typeface="Calibri" panose="020F0502020204030204" pitchFamily="34" charset="0"/>
                        </a:rPr>
                        <a:t>Wisconsin Department of</a:t>
                      </a:r>
                      <a:r>
                        <a:rPr lang="en-US" sz="1500" spc="-25" baseline="0" dirty="0">
                          <a:latin typeface="Calibri" panose="020F0502020204030204" pitchFamily="34" charset="0"/>
                          <a:ea typeface="Times New Roman"/>
                          <a:cs typeface="Calibri" panose="020F0502020204030204" pitchFamily="34" charset="0"/>
                        </a:rPr>
                        <a:t> </a:t>
                      </a:r>
                      <a:r>
                        <a:rPr lang="en-US" sz="1500" spc="-25" dirty="0">
                          <a:latin typeface="Calibri" panose="020F0502020204030204" pitchFamily="34" charset="0"/>
                          <a:ea typeface="Times New Roman"/>
                          <a:cs typeface="Calibri" panose="020F0502020204030204" pitchFamily="34" charset="0"/>
                        </a:rPr>
                        <a:t>Public</a:t>
                      </a:r>
                    </a:p>
                    <a:p>
                      <a:pPr marL="0" marR="0">
                        <a:lnSpc>
                          <a:spcPts val="1200"/>
                        </a:lnSpc>
                        <a:spcBef>
                          <a:spcPts val="0"/>
                        </a:spcBef>
                        <a:spcAft>
                          <a:spcPts val="0"/>
                        </a:spcAft>
                      </a:pPr>
                      <a:r>
                        <a:rPr lang="en-US" sz="1500" spc="-25" dirty="0">
                          <a:latin typeface="Calibri" panose="020F0502020204030204" pitchFamily="34" charset="0"/>
                          <a:ea typeface="Times New Roman"/>
                          <a:cs typeface="Calibri" panose="020F0502020204030204" pitchFamily="34" charset="0"/>
                        </a:rPr>
                        <a:t>Instruction</a:t>
                      </a:r>
                    </a:p>
                    <a:p>
                      <a:pPr marL="0" marR="0">
                        <a:lnSpc>
                          <a:spcPts val="1200"/>
                        </a:lnSpc>
                        <a:spcBef>
                          <a:spcPts val="0"/>
                        </a:spcBef>
                        <a:spcAft>
                          <a:spcPts val="0"/>
                        </a:spcAft>
                      </a:pPr>
                      <a:r>
                        <a:rPr lang="en-US" sz="1500" spc="-25" dirty="0">
                          <a:latin typeface="Calibri" panose="020F0502020204030204" pitchFamily="34" charset="0"/>
                          <a:ea typeface="Times New Roman"/>
                          <a:cs typeface="Calibri" panose="020F0502020204030204" pitchFamily="34" charset="0"/>
                        </a:rPr>
                        <a:t>P.O. Box 7841</a:t>
                      </a:r>
                    </a:p>
                    <a:p>
                      <a:pPr marL="0" marR="0">
                        <a:lnSpc>
                          <a:spcPts val="1200"/>
                        </a:lnSpc>
                        <a:spcBef>
                          <a:spcPts val="0"/>
                        </a:spcBef>
                        <a:spcAft>
                          <a:spcPts val="0"/>
                        </a:spcAft>
                      </a:pPr>
                      <a:r>
                        <a:rPr lang="en-US" sz="1500" spc="-25" dirty="0">
                          <a:latin typeface="Calibri" panose="020F0502020204030204" pitchFamily="34" charset="0"/>
                          <a:ea typeface="Times New Roman"/>
                          <a:cs typeface="Calibri" panose="020F0502020204030204" pitchFamily="34" charset="0"/>
                        </a:rPr>
                        <a:t>Madison,</a:t>
                      </a:r>
                      <a:r>
                        <a:rPr lang="en-US" sz="1500" spc="-25" baseline="0" dirty="0">
                          <a:latin typeface="Calibri" panose="020F0502020204030204" pitchFamily="34" charset="0"/>
                          <a:ea typeface="Times New Roman"/>
                          <a:cs typeface="Calibri" panose="020F0502020204030204" pitchFamily="34" charset="0"/>
                        </a:rPr>
                        <a:t> WI  53707-7841</a:t>
                      </a:r>
                      <a:endParaRPr lang="en-US" sz="1500" spc="-25" dirty="0">
                        <a:latin typeface="Calibri" panose="020F0502020204030204" pitchFamily="34" charset="0"/>
                        <a:ea typeface="Times New Roman"/>
                        <a:cs typeface="Calibri" panose="020F0502020204030204" pitchFamily="34" charset="0"/>
                      </a:endParaRPr>
                    </a:p>
                    <a:p>
                      <a:pPr marL="0" marR="0">
                        <a:lnSpc>
                          <a:spcPts val="1200"/>
                        </a:lnSpc>
                        <a:spcBef>
                          <a:spcPts val="0"/>
                        </a:spcBef>
                        <a:spcAft>
                          <a:spcPts val="0"/>
                        </a:spcAft>
                      </a:pPr>
                      <a:r>
                        <a:rPr lang="en-US" sz="1500" spc="-25" dirty="0">
                          <a:latin typeface="Calibri" panose="020F0502020204030204" pitchFamily="34" charset="0"/>
                          <a:ea typeface="Times New Roman"/>
                          <a:cs typeface="Calibri" panose="020F0502020204030204" pitchFamily="34" charset="0"/>
                        </a:rPr>
                        <a:t>608-267-9129</a:t>
                      </a:r>
                    </a:p>
                  </a:txBody>
                  <a:tcPr marL="68580" marR="68580" marT="0" marB="0">
                    <a:lnL>
                      <a:noFill/>
                    </a:lnL>
                    <a:lnR>
                      <a:noFill/>
                    </a:lnR>
                    <a:lnT>
                      <a:noFill/>
                    </a:lnT>
                    <a:lnB>
                      <a:noFill/>
                    </a:lnB>
                    <a:solidFill>
                      <a:schemeClr val="bg1"/>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8443" name="TextBox 9"/>
          <p:cNvSpPr txBox="1">
            <a:spLocks noChangeArrowheads="1"/>
          </p:cNvSpPr>
          <p:nvPr/>
        </p:nvSpPr>
        <p:spPr bwMode="auto">
          <a:xfrm>
            <a:off x="209550" y="4362450"/>
            <a:ext cx="1981200" cy="1569660"/>
          </a:xfrm>
          <a:prstGeom prst="rect">
            <a:avLst/>
          </a:prstGeom>
          <a:noFill/>
          <a:ln w="9525">
            <a:solidFill>
              <a:schemeClr val="tx1"/>
            </a:solidFill>
            <a:miter lim="800000"/>
            <a:headEnd/>
            <a:tailEnd/>
          </a:ln>
        </p:spPr>
        <p:txBody>
          <a:bodyPr>
            <a:spAutoFit/>
          </a:bodyPr>
          <a:lstStyle/>
          <a:p>
            <a:pPr algn="ctr"/>
            <a:r>
              <a:rPr lang="en-US" sz="1600" b="1" dirty="0"/>
              <a:t>Sponsor contact info here:</a:t>
            </a:r>
          </a:p>
          <a:p>
            <a:pPr algn="ctr"/>
            <a:r>
              <a:rPr lang="en-US" sz="1600" dirty="0"/>
              <a:t>Agency name</a:t>
            </a:r>
          </a:p>
          <a:p>
            <a:pPr algn="ctr"/>
            <a:r>
              <a:rPr lang="en-US" sz="1600" dirty="0"/>
              <a:t>AR name</a:t>
            </a:r>
          </a:p>
          <a:p>
            <a:pPr algn="ctr"/>
            <a:r>
              <a:rPr lang="en-US" sz="1600" dirty="0"/>
              <a:t>Phone number</a:t>
            </a:r>
          </a:p>
          <a:p>
            <a:pPr algn="ctr"/>
            <a:r>
              <a:rPr lang="en-US" sz="1600" dirty="0"/>
              <a:t>Address</a:t>
            </a:r>
          </a:p>
        </p:txBody>
      </p:sp>
      <p:sp>
        <p:nvSpPr>
          <p:cNvPr id="18437" name="Oval 6"/>
          <p:cNvSpPr>
            <a:spLocks noChangeArrowheads="1"/>
          </p:cNvSpPr>
          <p:nvPr/>
        </p:nvSpPr>
        <p:spPr bwMode="auto">
          <a:xfrm>
            <a:off x="4267200" y="4267200"/>
            <a:ext cx="1681795" cy="1219200"/>
          </a:xfrm>
          <a:prstGeom prst="ellipse">
            <a:avLst/>
          </a:prstGeom>
          <a:noFill/>
          <a:ln w="28575" algn="ctr">
            <a:solidFill>
              <a:srgbClr val="FF5050"/>
            </a:solidFill>
            <a:round/>
            <a:headEnd/>
            <a:tailEnd/>
          </a:ln>
        </p:spPr>
        <p:txBody>
          <a:bodyPr/>
          <a:lstStyle/>
          <a:p>
            <a:pPr algn="ctr"/>
            <a:endParaRPr lang="en-US"/>
          </a:p>
        </p:txBody>
      </p:sp>
      <p:sp>
        <p:nvSpPr>
          <p:cNvPr id="18442" name="Right Arrow 8"/>
          <p:cNvSpPr>
            <a:spLocks noChangeArrowheads="1"/>
          </p:cNvSpPr>
          <p:nvPr/>
        </p:nvSpPr>
        <p:spPr bwMode="auto">
          <a:xfrm>
            <a:off x="5948995" y="4866845"/>
            <a:ext cx="374796" cy="207479"/>
          </a:xfrm>
          <a:prstGeom prst="rightArrow">
            <a:avLst>
              <a:gd name="adj1" fmla="val 50000"/>
              <a:gd name="adj2" fmla="val 50000"/>
            </a:avLst>
          </a:prstGeom>
          <a:solidFill>
            <a:srgbClr val="FF5050"/>
          </a:solidFill>
          <a:ln w="9525" algn="ctr">
            <a:solidFill>
              <a:schemeClr val="tx1"/>
            </a:solidFill>
            <a:round/>
            <a:headEnd/>
            <a:tailEnd/>
          </a:ln>
        </p:spPr>
        <p:txBody>
          <a:bodyPr/>
          <a:lstStyle/>
          <a:p>
            <a:pPr algn="ctr"/>
            <a:endParaRPr lang="en-US"/>
          </a:p>
        </p:txBody>
      </p:sp>
      <p:sp>
        <p:nvSpPr>
          <p:cNvPr id="18444" name="Right Arrow 10"/>
          <p:cNvSpPr>
            <a:spLocks noChangeArrowheads="1"/>
          </p:cNvSpPr>
          <p:nvPr/>
        </p:nvSpPr>
        <p:spPr bwMode="auto">
          <a:xfrm>
            <a:off x="1981200" y="4648200"/>
            <a:ext cx="428346" cy="218645"/>
          </a:xfrm>
          <a:prstGeom prst="rightArrow">
            <a:avLst>
              <a:gd name="adj1" fmla="val 50000"/>
              <a:gd name="adj2" fmla="val 50000"/>
            </a:avLst>
          </a:prstGeom>
          <a:solidFill>
            <a:srgbClr val="FF5050"/>
          </a:solidFill>
          <a:ln w="9525" algn="ctr">
            <a:solidFill>
              <a:schemeClr val="tx1"/>
            </a:solidFill>
            <a:round/>
            <a:headEnd/>
            <a:tailEnd/>
          </a:ln>
        </p:spPr>
        <p:txBody>
          <a:bodyPr/>
          <a:lstStyle/>
          <a:p>
            <a:pPr algn="ctr"/>
            <a:endParaRPr lang="en-US"/>
          </a:p>
        </p:txBody>
      </p:sp>
      <p:sp>
        <p:nvSpPr>
          <p:cNvPr id="2" name="TextBox 1"/>
          <p:cNvSpPr txBox="1"/>
          <p:nvPr/>
        </p:nvSpPr>
        <p:spPr>
          <a:xfrm>
            <a:off x="6553200" y="1034951"/>
            <a:ext cx="2484784" cy="2734092"/>
          </a:xfrm>
          <a:prstGeom prst="roundRect">
            <a:avLst/>
          </a:prstGeom>
          <a:solidFill>
            <a:schemeClr val="accent5"/>
          </a:solidFill>
          <a:ln w="28575">
            <a:solidFill>
              <a:schemeClr val="accent1">
                <a:lumMod val="25000"/>
              </a:schemeClr>
            </a:solidFill>
          </a:ln>
        </p:spPr>
        <p:txBody>
          <a:bodyPr wrap="square" rtlCol="0">
            <a:spAutoFit/>
          </a:bodyPr>
          <a:lstStyle/>
          <a:p>
            <a:pPr>
              <a:spcAft>
                <a:spcPts val="0"/>
              </a:spcAft>
            </a:pPr>
            <a:r>
              <a:rPr lang="en-US" sz="2000" b="1" dirty="0">
                <a:solidFill>
                  <a:schemeClr val="accent1">
                    <a:lumMod val="25000"/>
                  </a:schemeClr>
                </a:solidFill>
              </a:rPr>
              <a:t>Providers</a:t>
            </a:r>
            <a:r>
              <a:rPr lang="en-US" sz="2000" dirty="0">
                <a:solidFill>
                  <a:schemeClr val="accent1">
                    <a:lumMod val="25000"/>
                  </a:schemeClr>
                </a:solidFill>
              </a:rPr>
              <a:t> </a:t>
            </a:r>
            <a:r>
              <a:rPr lang="en-US" sz="1900" dirty="0">
                <a:solidFill>
                  <a:schemeClr val="accent1">
                    <a:lumMod val="25000"/>
                  </a:schemeClr>
                </a:solidFill>
              </a:rPr>
              <a:t>must: </a:t>
            </a:r>
          </a:p>
          <a:p>
            <a:pPr marL="342900" indent="-342900">
              <a:buFont typeface="Wingdings" panose="05000000000000000000" pitchFamily="2" charset="2"/>
              <a:buChar char="§"/>
            </a:pPr>
            <a:r>
              <a:rPr lang="en-US" sz="2000" dirty="0">
                <a:solidFill>
                  <a:schemeClr val="accent1">
                    <a:lumMod val="25000"/>
                  </a:schemeClr>
                </a:solidFill>
              </a:rPr>
              <a:t>Post in visible location of home </a:t>
            </a:r>
          </a:p>
          <a:p>
            <a:pPr marL="342900" indent="-342900">
              <a:buFont typeface="Wingdings" panose="05000000000000000000" pitchFamily="2" charset="2"/>
              <a:buChar char="§"/>
            </a:pPr>
            <a:endParaRPr lang="en-US" sz="800" dirty="0">
              <a:solidFill>
                <a:schemeClr val="accent1">
                  <a:lumMod val="25000"/>
                </a:schemeClr>
              </a:solidFill>
            </a:endParaRPr>
          </a:p>
          <a:p>
            <a:r>
              <a:rPr lang="en-US" sz="2000" b="1" dirty="0">
                <a:solidFill>
                  <a:schemeClr val="accent1">
                    <a:lumMod val="25000"/>
                  </a:schemeClr>
                </a:solidFill>
              </a:rPr>
              <a:t>AND/OR</a:t>
            </a:r>
          </a:p>
          <a:p>
            <a:endParaRPr lang="en-US" sz="800" b="1" dirty="0">
              <a:solidFill>
                <a:schemeClr val="accent1">
                  <a:lumMod val="25000"/>
                </a:schemeClr>
              </a:solidFill>
            </a:endParaRPr>
          </a:p>
          <a:p>
            <a:pPr marL="342900" indent="-342900">
              <a:buFont typeface="Wingdings" panose="05000000000000000000" pitchFamily="2" charset="2"/>
              <a:buChar char="§"/>
            </a:pPr>
            <a:r>
              <a:rPr lang="en-US" sz="2000" dirty="0">
                <a:solidFill>
                  <a:schemeClr val="accent1">
                    <a:lumMod val="25000"/>
                  </a:schemeClr>
                </a:solidFill>
              </a:rPr>
              <a:t>Give copies to families</a:t>
            </a:r>
          </a:p>
        </p:txBody>
      </p:sp>
      <p:sp>
        <p:nvSpPr>
          <p:cNvPr id="11" name="TextBox 10"/>
          <p:cNvSpPr txBox="1"/>
          <p:nvPr/>
        </p:nvSpPr>
        <p:spPr>
          <a:xfrm>
            <a:off x="123545" y="1040207"/>
            <a:ext cx="2286000" cy="1293971"/>
          </a:xfrm>
          <a:prstGeom prst="roundRect">
            <a:avLst/>
          </a:prstGeom>
          <a:solidFill>
            <a:schemeClr val="accent6">
              <a:lumMod val="20000"/>
              <a:lumOff val="80000"/>
            </a:schemeClr>
          </a:solidFill>
          <a:ln w="28575">
            <a:solidFill>
              <a:schemeClr val="accent6">
                <a:lumMod val="75000"/>
              </a:schemeClr>
            </a:solidFill>
          </a:ln>
        </p:spPr>
        <p:txBody>
          <a:bodyPr wrap="square" rtlCol="0">
            <a:spAutoFit/>
          </a:bodyPr>
          <a:lstStyle/>
          <a:p>
            <a:pPr>
              <a:spcAft>
                <a:spcPts val="1200"/>
              </a:spcAft>
            </a:pPr>
            <a:r>
              <a:rPr lang="en-US" sz="2000" b="1" dirty="0">
                <a:solidFill>
                  <a:schemeClr val="accent2">
                    <a:lumMod val="75000"/>
                  </a:schemeClr>
                </a:solidFill>
              </a:rPr>
              <a:t>Sponsors</a:t>
            </a:r>
            <a:r>
              <a:rPr lang="en-US" sz="2000" dirty="0">
                <a:solidFill>
                  <a:schemeClr val="accent2">
                    <a:lumMod val="75000"/>
                  </a:schemeClr>
                </a:solidFill>
              </a:rPr>
              <a:t> must:</a:t>
            </a:r>
          </a:p>
          <a:p>
            <a:pPr marL="342900" indent="-342900">
              <a:buFont typeface="Wingdings" panose="05000000000000000000" pitchFamily="2" charset="2"/>
              <a:buChar char="§"/>
            </a:pPr>
            <a:r>
              <a:rPr lang="en-US" sz="2000" dirty="0">
                <a:solidFill>
                  <a:schemeClr val="accent2">
                    <a:lumMod val="75000"/>
                  </a:schemeClr>
                </a:solidFill>
              </a:rPr>
              <a:t>Give copies to providers</a:t>
            </a:r>
          </a:p>
        </p:txBody>
      </p:sp>
      <p:sp>
        <p:nvSpPr>
          <p:cNvPr id="14" name="TextBox 13">
            <a:extLst>
              <a:ext uri="{FF2B5EF4-FFF2-40B4-BE49-F238E27FC236}">
                <a16:creationId xmlns:a16="http://schemas.microsoft.com/office/drawing/2014/main" id="{86CD3563-77ED-EB25-5502-98DF1D37B5C2}"/>
              </a:ext>
            </a:extLst>
          </p:cNvPr>
          <p:cNvSpPr txBox="1"/>
          <p:nvPr/>
        </p:nvSpPr>
        <p:spPr>
          <a:xfrm>
            <a:off x="2022764" y="6139668"/>
            <a:ext cx="5486400" cy="461665"/>
          </a:xfrm>
          <a:prstGeom prst="rect">
            <a:avLst/>
          </a:prstGeom>
          <a:noFill/>
        </p:spPr>
        <p:txBody>
          <a:bodyPr wrap="square" rtlCol="0">
            <a:spAutoFit/>
          </a:bodyPr>
          <a:lstStyle/>
          <a:p>
            <a:pPr algn="l"/>
            <a:r>
              <a:rPr lang="en-US" b="1" dirty="0">
                <a:solidFill>
                  <a:schemeClr val="accent5">
                    <a:lumMod val="50000"/>
                  </a:schemeClr>
                </a:solidFill>
                <a:latin typeface="+mj-lt"/>
              </a:rPr>
              <a:t>Located under Guidance Memo H on website</a:t>
            </a:r>
            <a:r>
              <a:rPr lang="en-US" sz="2400" b="1" dirty="0">
                <a:solidFill>
                  <a:schemeClr val="accent5">
                    <a:lumMod val="50000"/>
                  </a:schemeClr>
                </a:solidFill>
                <a:latin typeface="+mj-lt"/>
              </a:rPr>
              <a:t> </a:t>
            </a:r>
          </a:p>
        </p:txBody>
      </p:sp>
      <p:sp>
        <p:nvSpPr>
          <p:cNvPr id="16" name="TextBox 15">
            <a:extLst>
              <a:ext uri="{FF2B5EF4-FFF2-40B4-BE49-F238E27FC236}">
                <a16:creationId xmlns:a16="http://schemas.microsoft.com/office/drawing/2014/main" id="{F895F8A5-8F5C-62B1-E7C4-0DCE4844AD48}"/>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990600" y="287724"/>
            <a:ext cx="6972300" cy="779076"/>
          </a:xfrm>
        </p:spPr>
        <p:txBody>
          <a:bodyPr/>
          <a:lstStyle/>
          <a:p>
            <a:pPr eaLnBrk="1" hangingPunct="1"/>
            <a:r>
              <a:rPr lang="en-US" sz="3800" b="1" dirty="0">
                <a:solidFill>
                  <a:schemeClr val="tx1"/>
                </a:solidFill>
              </a:rPr>
              <a:t>Outreach and Education </a:t>
            </a:r>
          </a:p>
        </p:txBody>
      </p:sp>
      <p:sp>
        <p:nvSpPr>
          <p:cNvPr id="20484" name="Rectangle 3"/>
          <p:cNvSpPr>
            <a:spLocks noGrp="1" noChangeArrowheads="1"/>
          </p:cNvSpPr>
          <p:nvPr>
            <p:ph idx="1"/>
          </p:nvPr>
        </p:nvSpPr>
        <p:spPr>
          <a:xfrm>
            <a:off x="609600" y="1217612"/>
            <a:ext cx="7432675" cy="4802188"/>
          </a:xfrm>
        </p:spPr>
        <p:txBody>
          <a:bodyPr/>
          <a:lstStyle/>
          <a:p>
            <a:pPr eaLnBrk="1" hangingPunct="1">
              <a:spcBef>
                <a:spcPts val="0"/>
              </a:spcBef>
              <a:spcAft>
                <a:spcPts val="1200"/>
              </a:spcAft>
              <a:buClr>
                <a:schemeClr val="tx1"/>
              </a:buClr>
              <a:buFont typeface="Wingdings" pitchFamily="2" charset="2"/>
              <a:buChar char="w"/>
            </a:pPr>
            <a:r>
              <a:rPr lang="en-US" sz="2800" dirty="0"/>
              <a:t>Reach as many potential participants as possible</a:t>
            </a:r>
          </a:p>
          <a:p>
            <a:pPr eaLnBrk="1" hangingPunct="1">
              <a:spcBef>
                <a:spcPts val="0"/>
              </a:spcBef>
              <a:spcAft>
                <a:spcPts val="1200"/>
              </a:spcAft>
              <a:buClr>
                <a:schemeClr val="tx1"/>
              </a:buClr>
              <a:buFont typeface="Wingdings" pitchFamily="2" charset="2"/>
              <a:buChar char="w"/>
            </a:pPr>
            <a:r>
              <a:rPr lang="en-US" sz="2800" dirty="0"/>
              <a:t>Ensure program access</a:t>
            </a:r>
          </a:p>
          <a:p>
            <a:pPr eaLnBrk="1" hangingPunct="1">
              <a:spcBef>
                <a:spcPts val="0"/>
              </a:spcBef>
              <a:spcAft>
                <a:spcPts val="1200"/>
              </a:spcAft>
              <a:buClr>
                <a:schemeClr val="tx1"/>
              </a:buClr>
              <a:buFont typeface="Wingdings" pitchFamily="2" charset="2"/>
              <a:buChar char="w"/>
            </a:pPr>
            <a:r>
              <a:rPr lang="en-US" sz="2800" dirty="0"/>
              <a:t>Pay attention to under-represented groups</a:t>
            </a:r>
          </a:p>
          <a:p>
            <a:pPr eaLnBrk="1" hangingPunct="1">
              <a:spcBef>
                <a:spcPts val="0"/>
              </a:spcBef>
              <a:spcAft>
                <a:spcPts val="1200"/>
              </a:spcAft>
              <a:buClr>
                <a:schemeClr val="tx1"/>
              </a:buClr>
              <a:buFont typeface="Wingdings" pitchFamily="2" charset="2"/>
              <a:buChar char="w"/>
            </a:pPr>
            <a:r>
              <a:rPr lang="en-US" sz="2800" dirty="0"/>
              <a:t>Include the required nondiscrimination statement on all appropriate FNS and agency publications, web sites, posters, and informational materials</a:t>
            </a:r>
          </a:p>
          <a:p>
            <a:pPr eaLnBrk="1" hangingPunct="1">
              <a:lnSpc>
                <a:spcPct val="80000"/>
              </a:lnSpc>
              <a:buClr>
                <a:schemeClr val="tx1"/>
              </a:buClr>
              <a:buFont typeface="Wingdings" pitchFamily="2" charset="2"/>
              <a:buChar char="w"/>
            </a:pPr>
            <a:r>
              <a:rPr lang="en-US" sz="2800" dirty="0"/>
              <a:t>When using graphics, reflect diversity and inclusion </a:t>
            </a:r>
          </a:p>
        </p:txBody>
      </p:sp>
      <p:sp>
        <p:nvSpPr>
          <p:cNvPr id="20482" name="Slide Number Placeholder 5"/>
          <p:cNvSpPr>
            <a:spLocks noGrp="1"/>
          </p:cNvSpPr>
          <p:nvPr>
            <p:ph type="sldNum" sz="quarter" idx="12"/>
          </p:nvPr>
        </p:nvSpPr>
        <p:spPr>
          <a:noFill/>
        </p:spPr>
        <p:txBody>
          <a:bodyPr/>
          <a:lstStyle/>
          <a:p>
            <a:fld id="{BE399CF2-ED4A-4B7F-A597-A1158629E168}" type="slidenum">
              <a:rPr lang="en-US" smtClean="0">
                <a:latin typeface="Arial" pitchFamily="34" charset="0"/>
              </a:rPr>
              <a:pPr/>
              <a:t>12</a:t>
            </a:fld>
            <a:endParaRPr lang="en-US">
              <a:latin typeface="Arial" pitchFamily="34" charset="0"/>
            </a:endParaRPr>
          </a:p>
        </p:txBody>
      </p:sp>
      <p:sp>
        <p:nvSpPr>
          <p:cNvPr id="6" name="TextBox 5">
            <a:extLst>
              <a:ext uri="{FF2B5EF4-FFF2-40B4-BE49-F238E27FC236}">
                <a16:creationId xmlns:a16="http://schemas.microsoft.com/office/drawing/2014/main" id="{F0C48107-BFCB-EAD9-36BC-E70DF9A29CEC}"/>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2"/>
          <p:cNvSpPr>
            <a:spLocks noGrp="1"/>
          </p:cNvSpPr>
          <p:nvPr>
            <p:ph type="title"/>
          </p:nvPr>
        </p:nvSpPr>
        <p:spPr>
          <a:xfrm>
            <a:off x="0" y="314273"/>
            <a:ext cx="9067800" cy="914400"/>
          </a:xfrm>
        </p:spPr>
        <p:txBody>
          <a:bodyPr/>
          <a:lstStyle/>
          <a:p>
            <a:pPr eaLnBrk="1" hangingPunct="1">
              <a:spcAft>
                <a:spcPts val="0"/>
              </a:spcAft>
            </a:pPr>
            <a:r>
              <a:rPr lang="en-US" sz="3600" b="1" dirty="0"/>
              <a:t>Nondiscrimination Statement (</a:t>
            </a:r>
            <a:r>
              <a:rPr lang="en-US" sz="3600" b="1" dirty="0" err="1"/>
              <a:t>NDS</a:t>
            </a:r>
            <a:r>
              <a:rPr lang="en-US" sz="3600" b="1" dirty="0"/>
              <a:t>)</a:t>
            </a:r>
            <a:endParaRPr lang="en-US" sz="2400" dirty="0"/>
          </a:p>
        </p:txBody>
      </p:sp>
      <p:sp>
        <p:nvSpPr>
          <p:cNvPr id="22532" name="Slide Number Placeholder 4"/>
          <p:cNvSpPr>
            <a:spLocks noGrp="1"/>
          </p:cNvSpPr>
          <p:nvPr>
            <p:ph type="sldNum" sz="quarter" idx="12"/>
          </p:nvPr>
        </p:nvSpPr>
        <p:spPr>
          <a:noFill/>
        </p:spPr>
        <p:txBody>
          <a:bodyPr/>
          <a:lstStyle/>
          <a:p>
            <a:fld id="{38995050-1EBF-4B3A-9246-8997D3162D4A}" type="slidenum">
              <a:rPr lang="en-US" smtClean="0">
                <a:latin typeface="Arial" pitchFamily="34" charset="0"/>
              </a:rPr>
              <a:pPr/>
              <a:t>13</a:t>
            </a:fld>
            <a:endParaRPr lang="en-US">
              <a:latin typeface="Arial" pitchFamily="34" charset="0"/>
            </a:endParaRPr>
          </a:p>
        </p:txBody>
      </p:sp>
      <p:sp>
        <p:nvSpPr>
          <p:cNvPr id="8" name="Content Placeholder 2">
            <a:extLst>
              <a:ext uri="{FF2B5EF4-FFF2-40B4-BE49-F238E27FC236}">
                <a16:creationId xmlns:a16="http://schemas.microsoft.com/office/drawing/2014/main" id="{F26FF6F4-E745-9865-37E9-F36B14831685}"/>
              </a:ext>
            </a:extLst>
          </p:cNvPr>
          <p:cNvSpPr txBox="1">
            <a:spLocks/>
          </p:cNvSpPr>
          <p:nvPr/>
        </p:nvSpPr>
        <p:spPr bwMode="auto">
          <a:xfrm>
            <a:off x="685800" y="1205299"/>
            <a:ext cx="82296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19820" indent="0">
              <a:buFontTx/>
              <a:buNone/>
            </a:pPr>
            <a:r>
              <a:rPr lang="en-US" sz="2400" b="1" kern="0" dirty="0"/>
              <a:t>At a minimum, the full USDA Nondiscrimination Statement (</a:t>
            </a:r>
            <a:r>
              <a:rPr lang="en-US" sz="2400" b="1" kern="0" dirty="0" err="1"/>
              <a:t>NDS</a:t>
            </a:r>
            <a:r>
              <a:rPr lang="en-US" sz="2400" b="1" kern="0" dirty="0"/>
              <a:t>) must be on:</a:t>
            </a:r>
            <a:endParaRPr lang="en-US" sz="2400" kern="0" dirty="0"/>
          </a:p>
          <a:p>
            <a:r>
              <a:rPr lang="en-US" sz="2400" kern="0" dirty="0"/>
              <a:t>Application form(s) for the CACFP</a:t>
            </a:r>
          </a:p>
          <a:p>
            <a:r>
              <a:rPr lang="en-US" sz="2400" kern="0" dirty="0"/>
              <a:t>Notification of eligibility or ineligibility of CACFP</a:t>
            </a:r>
          </a:p>
          <a:p>
            <a:r>
              <a:rPr lang="en-US" sz="2400" kern="0" dirty="0"/>
              <a:t>Notification of adverse action</a:t>
            </a:r>
          </a:p>
          <a:p>
            <a:r>
              <a:rPr lang="en-US" sz="2400" kern="0" dirty="0"/>
              <a:t>Program (Home) webpage (or a link to it)</a:t>
            </a:r>
          </a:p>
          <a:p>
            <a:r>
              <a:rPr lang="en-US" sz="2400" kern="0" dirty="0"/>
              <a:t>Public information, including program literature</a:t>
            </a:r>
          </a:p>
          <a:p>
            <a:endParaRPr lang="en-US" sz="2400" kern="0" dirty="0"/>
          </a:p>
          <a:p>
            <a:pPr marL="0" indent="0">
              <a:buFontTx/>
              <a:buNone/>
            </a:pPr>
            <a:r>
              <a:rPr lang="en-US" sz="2400" kern="0" dirty="0"/>
              <a:t>The full </a:t>
            </a:r>
            <a:r>
              <a:rPr lang="en-US" sz="2400" kern="0" dirty="0" err="1"/>
              <a:t>NDS</a:t>
            </a:r>
            <a:r>
              <a:rPr lang="en-US" sz="2400" kern="0" dirty="0"/>
              <a:t> is on the next slide. Agencies may copy and paste the full </a:t>
            </a:r>
            <a:r>
              <a:rPr lang="en-US" sz="2400" kern="0" dirty="0" err="1"/>
              <a:t>NDS</a:t>
            </a:r>
            <a:r>
              <a:rPr lang="en-US" sz="2400" kern="0" dirty="0"/>
              <a:t> from the document available under </a:t>
            </a:r>
            <a:r>
              <a:rPr lang="en-US" sz="2400" kern="0" dirty="0">
                <a:hlinkClick r:id="rId3"/>
              </a:rPr>
              <a:t>Guidance Memo H</a:t>
            </a:r>
            <a:r>
              <a:rPr lang="en-US" sz="2400" kern="0" dirty="0"/>
              <a:t> (http://dpi.wi.gov/community-nutrition/cacfp/guidance-memo)</a:t>
            </a:r>
          </a:p>
          <a:p>
            <a:pPr marL="0" indent="0">
              <a:buFontTx/>
              <a:buNone/>
            </a:pPr>
            <a:r>
              <a:rPr lang="en-US" sz="2400" kern="0" dirty="0"/>
              <a:t>  </a:t>
            </a:r>
          </a:p>
        </p:txBody>
      </p:sp>
      <p:sp>
        <p:nvSpPr>
          <p:cNvPr id="6" name="TextBox 5">
            <a:extLst>
              <a:ext uri="{FF2B5EF4-FFF2-40B4-BE49-F238E27FC236}">
                <a16:creationId xmlns:a16="http://schemas.microsoft.com/office/drawing/2014/main" id="{1F91A3B4-DEF0-69EC-EE0D-8986F030D512}"/>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2" name="Slide Number Placeholder 4"/>
          <p:cNvSpPr>
            <a:spLocks noGrp="1"/>
          </p:cNvSpPr>
          <p:nvPr>
            <p:ph type="sldNum" sz="quarter" idx="12"/>
          </p:nvPr>
        </p:nvSpPr>
        <p:spPr>
          <a:noFill/>
        </p:spPr>
        <p:txBody>
          <a:bodyPr/>
          <a:lstStyle/>
          <a:p>
            <a:fld id="{38995050-1EBF-4B3A-9246-8997D3162D4A}" type="slidenum">
              <a:rPr lang="en-US" smtClean="0">
                <a:solidFill>
                  <a:srgbClr val="000000"/>
                </a:solidFill>
                <a:latin typeface="Arial" pitchFamily="34" charset="0"/>
              </a:rPr>
              <a:pPr/>
              <a:t>14</a:t>
            </a:fld>
            <a:endParaRPr lang="en-US">
              <a:solidFill>
                <a:srgbClr val="000000"/>
              </a:solidFill>
              <a:latin typeface="Arial" pitchFamily="34" charset="0"/>
            </a:endParaRPr>
          </a:p>
        </p:txBody>
      </p:sp>
      <p:sp>
        <p:nvSpPr>
          <p:cNvPr id="8" name="Title 2">
            <a:extLst>
              <a:ext uri="{FF2B5EF4-FFF2-40B4-BE49-F238E27FC236}">
                <a16:creationId xmlns:a16="http://schemas.microsoft.com/office/drawing/2014/main" id="{72B54E37-807E-4D6C-D309-9C602A84D758}"/>
              </a:ext>
            </a:extLst>
          </p:cNvPr>
          <p:cNvSpPr>
            <a:spLocks noGrp="1"/>
          </p:cNvSpPr>
          <p:nvPr>
            <p:ph type="title"/>
          </p:nvPr>
        </p:nvSpPr>
        <p:spPr>
          <a:xfrm>
            <a:off x="152400" y="136524"/>
            <a:ext cx="8839200" cy="854075"/>
          </a:xfrm>
        </p:spPr>
        <p:txBody>
          <a:bodyPr/>
          <a:lstStyle/>
          <a:p>
            <a:pPr eaLnBrk="1" hangingPunct="1"/>
            <a:r>
              <a:rPr lang="en-US" sz="3800" b="1" dirty="0"/>
              <a:t>Nondiscrimination Statement </a:t>
            </a:r>
            <a:r>
              <a:rPr lang="en-US" sz="2000" dirty="0"/>
              <a:t>(5/22 revision)</a:t>
            </a:r>
          </a:p>
        </p:txBody>
      </p:sp>
      <p:sp>
        <p:nvSpPr>
          <p:cNvPr id="11" name="Content Placeholder 3">
            <a:extLst>
              <a:ext uri="{FF2B5EF4-FFF2-40B4-BE49-F238E27FC236}">
                <a16:creationId xmlns:a16="http://schemas.microsoft.com/office/drawing/2014/main" id="{18E3FA63-18D0-90D4-87FB-CD1E62E88D57}"/>
              </a:ext>
            </a:extLst>
          </p:cNvPr>
          <p:cNvSpPr>
            <a:spLocks noGrp="1"/>
          </p:cNvSpPr>
          <p:nvPr>
            <p:ph idx="1"/>
          </p:nvPr>
        </p:nvSpPr>
        <p:spPr>
          <a:xfrm>
            <a:off x="304800" y="990600"/>
            <a:ext cx="8458200" cy="5453876"/>
          </a:xfrm>
          <a:noFill/>
          <a:ln w="12700">
            <a:solidFill>
              <a:schemeClr val="tx1"/>
            </a:solidFill>
          </a:ln>
        </p:spPr>
        <p:txBody>
          <a:bodyPr rtlCol="0">
            <a:normAutofit fontScale="25000" lnSpcReduction="20000"/>
          </a:bodyPr>
          <a:lstStyle/>
          <a:p>
            <a:pPr marL="0" marR="0" indent="0">
              <a:spcBef>
                <a:spcPts val="0"/>
              </a:spcBef>
              <a:spcAft>
                <a:spcPts val="0"/>
              </a:spcAft>
              <a:buNone/>
            </a:pPr>
            <a:endParaRPr lang="en-US" sz="2200" dirty="0">
              <a:solidFill>
                <a:srgbClr val="1B1B1B"/>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3000" dirty="0">
              <a:solidFill>
                <a:srgbClr val="1B1B1B"/>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5600" dirty="0">
                <a:solidFill>
                  <a:srgbClr val="1B1B1B"/>
                </a:solidFill>
                <a:effectLst/>
                <a:ea typeface="Times New Roman" panose="02020603050405020304" pitchFamily="18" charset="0"/>
                <a:cs typeface="Times New Roman" panose="02020603050405020304" pitchFamily="18" charset="0"/>
              </a:rPr>
              <a:t>In accordance with federal civil rights law and U.S. Department of Agriculture (USDA) civil rights regulations and policies, this institution is prohibited from discriminating on the basis of race, color, national origin, sex (including gender identity and sexual orientation), disability, age, or reprisal or retaliation for prior civil rights activity.</a:t>
            </a:r>
            <a:endParaRPr lang="en-US" sz="5600" dirty="0">
              <a:solidFill>
                <a:srgbClr val="000000"/>
              </a:solidFill>
              <a:effectLst/>
              <a:ea typeface="Times New Roman" panose="02020603050405020304" pitchFamily="18" charset="0"/>
              <a:cs typeface="Times New Roman" panose="02020603050405020304" pitchFamily="18" charset="0"/>
            </a:endParaRPr>
          </a:p>
          <a:p>
            <a:pPr marL="0" indent="0">
              <a:spcAft>
                <a:spcPts val="0"/>
              </a:spcAft>
              <a:buNone/>
            </a:pPr>
            <a:endParaRPr lang="en-US" sz="5600" dirty="0"/>
          </a:p>
          <a:p>
            <a:pPr marL="0" indent="1588">
              <a:spcAft>
                <a:spcPts val="0"/>
              </a:spcAft>
              <a:buNone/>
            </a:pPr>
            <a:r>
              <a:rPr lang="en-US" sz="5600" dirty="0"/>
              <a:t>Program information may be made available in languages other than English. Persons with disabilities who require alternative means of communication to obtain program information (e.g., Braille, large print, audiotape, American Sign Language), should contact the responsible state or local agency that administers the program or USDA’s TARGET Center at (202) 720-2600 (voice and TTY) or contact USDA through the Federal Relay Service at (800) 877-8339.</a:t>
            </a:r>
          </a:p>
          <a:p>
            <a:pPr marL="0" indent="1588">
              <a:spcAft>
                <a:spcPts val="0"/>
              </a:spcAft>
              <a:buNone/>
            </a:pPr>
            <a:endParaRPr lang="en-US" sz="5600" dirty="0"/>
          </a:p>
          <a:p>
            <a:pPr marL="0" marR="0" indent="0">
              <a:spcBef>
                <a:spcPts val="0"/>
              </a:spcBef>
              <a:spcAft>
                <a:spcPts val="0"/>
              </a:spcAft>
              <a:buNone/>
            </a:pPr>
            <a:r>
              <a:rPr lang="en-US" sz="5600" dirty="0">
                <a:solidFill>
                  <a:srgbClr val="1B1B1B"/>
                </a:solidFill>
                <a:effectLst/>
                <a:ea typeface="Times New Roman" panose="02020603050405020304" pitchFamily="18" charset="0"/>
                <a:cs typeface="Times New Roman" panose="02020603050405020304" pitchFamily="18" charset="0"/>
              </a:rPr>
              <a:t>To file a program discrimination complaint, a Complainant should complete a Form AD-3027, USDA Program Discrimination Complaint Form which can be obtained online at: </a:t>
            </a:r>
            <a:r>
              <a:rPr lang="en-US" sz="5600" u="sng" dirty="0">
                <a:solidFill>
                  <a:srgbClr val="000000"/>
                </a:solidFill>
                <a:effectLst/>
                <a:ea typeface="Times New Roman" panose="02020603050405020304" pitchFamily="18" charset="0"/>
                <a:cs typeface="Times New Roman" panose="02020603050405020304" pitchFamily="18" charset="0"/>
                <a:hlinkClick r:id="rId3"/>
              </a:rPr>
              <a:t>https://www.usda.gov/sites/default/files/documents/USDA-OASCR%20P-Complaint-Form-0508-0002-508-11-28-17Fax2Mail.pdf</a:t>
            </a:r>
            <a:r>
              <a:rPr lang="en-US" sz="5600" dirty="0">
                <a:solidFill>
                  <a:srgbClr val="244061"/>
                </a:solidFill>
                <a:effectLst/>
                <a:ea typeface="Times New Roman" panose="02020603050405020304" pitchFamily="18" charset="0"/>
                <a:cs typeface="Times New Roman" panose="02020603050405020304" pitchFamily="18" charset="0"/>
              </a:rPr>
              <a:t>,</a:t>
            </a:r>
            <a:r>
              <a:rPr lang="en-US" sz="5600" dirty="0">
                <a:solidFill>
                  <a:srgbClr val="1B1B1B"/>
                </a:solidFill>
                <a:effectLst/>
                <a:ea typeface="Times New Roman" panose="02020603050405020304" pitchFamily="18" charset="0"/>
                <a:cs typeface="Times New Roman" panose="02020603050405020304" pitchFamily="18" charset="0"/>
              </a:rPr>
              <a:t> from any USDA office, by calling (866) 632-9992, or by writing a letter addressed to USDA. The letter must contain the complainant’s name, address, telephone number, and a written description of the alleged discriminatory action in sufficient detail to inform the Assistant Secretary for Civil Rights (ASCR) about the nature and date of an alleged civil rights violation. The completed AD-3027 form or letter must be submitted to USDA by:</a:t>
            </a:r>
            <a:endParaRPr lang="en-US" sz="5600" dirty="0">
              <a:solidFill>
                <a:srgbClr val="000000"/>
              </a:solidFill>
              <a:effectLs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5600" b="1" dirty="0">
                <a:solidFill>
                  <a:srgbClr val="1B1B1B"/>
                </a:solidFill>
                <a:effectLst/>
                <a:ea typeface="Times New Roman" panose="02020603050405020304" pitchFamily="18" charset="0"/>
                <a:cs typeface="Times New Roman" panose="02020603050405020304" pitchFamily="18" charset="0"/>
              </a:rPr>
              <a:t>mail:</a:t>
            </a:r>
            <a:br>
              <a:rPr lang="en-US" sz="5600" dirty="0">
                <a:solidFill>
                  <a:srgbClr val="1B1B1B"/>
                </a:solidFill>
                <a:effectLst/>
                <a:ea typeface="Times New Roman" panose="02020603050405020304" pitchFamily="18" charset="0"/>
                <a:cs typeface="Times New Roman" panose="02020603050405020304" pitchFamily="18" charset="0"/>
              </a:rPr>
            </a:br>
            <a:r>
              <a:rPr lang="en-US" sz="5600" dirty="0">
                <a:solidFill>
                  <a:srgbClr val="1B1B1B"/>
                </a:solidFill>
                <a:effectLst/>
                <a:ea typeface="Times New Roman" panose="02020603050405020304" pitchFamily="18" charset="0"/>
                <a:cs typeface="Times New Roman" panose="02020603050405020304" pitchFamily="18" charset="0"/>
              </a:rPr>
              <a:t>U.S. Department of Agriculture</a:t>
            </a:r>
            <a:br>
              <a:rPr lang="en-US" sz="5600" dirty="0">
                <a:solidFill>
                  <a:srgbClr val="1B1B1B"/>
                </a:solidFill>
                <a:effectLst/>
                <a:ea typeface="Times New Roman" panose="02020603050405020304" pitchFamily="18" charset="0"/>
                <a:cs typeface="Times New Roman" panose="02020603050405020304" pitchFamily="18" charset="0"/>
              </a:rPr>
            </a:br>
            <a:r>
              <a:rPr lang="en-US" sz="5600" dirty="0">
                <a:solidFill>
                  <a:srgbClr val="1B1B1B"/>
                </a:solidFill>
                <a:effectLst/>
                <a:ea typeface="Times New Roman" panose="02020603050405020304" pitchFamily="18" charset="0"/>
                <a:cs typeface="Times New Roman" panose="02020603050405020304" pitchFamily="18" charset="0"/>
              </a:rPr>
              <a:t>Office of the Assistant Secretary for Civil Rights</a:t>
            </a:r>
            <a:br>
              <a:rPr lang="en-US" sz="5600" dirty="0">
                <a:solidFill>
                  <a:srgbClr val="1B1B1B"/>
                </a:solidFill>
                <a:effectLst/>
                <a:ea typeface="Times New Roman" panose="02020603050405020304" pitchFamily="18" charset="0"/>
                <a:cs typeface="Times New Roman" panose="02020603050405020304" pitchFamily="18" charset="0"/>
              </a:rPr>
            </a:br>
            <a:r>
              <a:rPr lang="en-US" sz="5600" dirty="0">
                <a:solidFill>
                  <a:srgbClr val="1B1B1B"/>
                </a:solidFill>
                <a:effectLst/>
                <a:ea typeface="Times New Roman" panose="02020603050405020304" pitchFamily="18" charset="0"/>
                <a:cs typeface="Times New Roman" panose="02020603050405020304" pitchFamily="18" charset="0"/>
              </a:rPr>
              <a:t>1400 Independence Avenue, SW</a:t>
            </a:r>
            <a:br>
              <a:rPr lang="en-US" sz="5600" dirty="0">
                <a:solidFill>
                  <a:srgbClr val="1B1B1B"/>
                </a:solidFill>
                <a:effectLst/>
                <a:ea typeface="Times New Roman" panose="02020603050405020304" pitchFamily="18" charset="0"/>
                <a:cs typeface="Times New Roman" panose="02020603050405020304" pitchFamily="18" charset="0"/>
              </a:rPr>
            </a:br>
            <a:r>
              <a:rPr lang="en-US" sz="5600" dirty="0">
                <a:solidFill>
                  <a:srgbClr val="1B1B1B"/>
                </a:solidFill>
                <a:effectLst/>
                <a:ea typeface="Times New Roman" panose="02020603050405020304" pitchFamily="18" charset="0"/>
                <a:cs typeface="Times New Roman" panose="02020603050405020304" pitchFamily="18" charset="0"/>
              </a:rPr>
              <a:t>Washington, D.C. 20250-9410; or</a:t>
            </a:r>
          </a:p>
          <a:p>
            <a:pPr marL="342900" marR="0" lvl="0" indent="-342900">
              <a:spcBef>
                <a:spcPts val="0"/>
              </a:spcBef>
              <a:spcAft>
                <a:spcPts val="0"/>
              </a:spcAft>
              <a:buFont typeface="+mj-lt"/>
              <a:buAutoNum type="arabicPeriod"/>
              <a:tabLst>
                <a:tab pos="457200" algn="l"/>
              </a:tabLst>
            </a:pPr>
            <a:r>
              <a:rPr lang="en-US" sz="5600" b="1" dirty="0">
                <a:solidFill>
                  <a:srgbClr val="1B1B1B"/>
                </a:solidFill>
                <a:effectLst/>
                <a:ea typeface="Times New Roman" panose="02020603050405020304" pitchFamily="18" charset="0"/>
                <a:cs typeface="Times New Roman" panose="02020603050405020304" pitchFamily="18" charset="0"/>
              </a:rPr>
              <a:t>fax:</a:t>
            </a:r>
            <a:br>
              <a:rPr lang="en-US" sz="5600" dirty="0">
                <a:solidFill>
                  <a:srgbClr val="1B1B1B"/>
                </a:solidFill>
                <a:effectLst/>
                <a:ea typeface="Times New Roman" panose="02020603050405020304" pitchFamily="18" charset="0"/>
                <a:cs typeface="Times New Roman" panose="02020603050405020304" pitchFamily="18" charset="0"/>
              </a:rPr>
            </a:br>
            <a:r>
              <a:rPr lang="en-US" sz="5600" dirty="0">
                <a:solidFill>
                  <a:srgbClr val="1B1B1B"/>
                </a:solidFill>
                <a:effectLst/>
                <a:ea typeface="Times New Roman" panose="02020603050405020304" pitchFamily="18" charset="0"/>
                <a:cs typeface="Times New Roman" panose="02020603050405020304" pitchFamily="18" charset="0"/>
              </a:rPr>
              <a:t>(833) 256-1665 or (202) 690-7442; or</a:t>
            </a:r>
          </a:p>
          <a:p>
            <a:pPr marL="342900" marR="0" lvl="0" indent="-342900">
              <a:spcBef>
                <a:spcPts val="0"/>
              </a:spcBef>
              <a:spcAft>
                <a:spcPts val="0"/>
              </a:spcAft>
              <a:buFont typeface="+mj-lt"/>
              <a:buAutoNum type="arabicPeriod"/>
              <a:tabLst>
                <a:tab pos="457200" algn="l"/>
              </a:tabLst>
            </a:pPr>
            <a:r>
              <a:rPr lang="en-US" sz="5600" b="1" dirty="0">
                <a:solidFill>
                  <a:srgbClr val="1B1B1B"/>
                </a:solidFill>
                <a:effectLst/>
                <a:ea typeface="Times New Roman" panose="02020603050405020304" pitchFamily="18" charset="0"/>
                <a:cs typeface="Times New Roman" panose="02020603050405020304" pitchFamily="18" charset="0"/>
              </a:rPr>
              <a:t>email:</a:t>
            </a:r>
            <a:br>
              <a:rPr lang="en-US" sz="5600" dirty="0">
                <a:solidFill>
                  <a:srgbClr val="1B1B1B"/>
                </a:solidFill>
                <a:effectLst/>
                <a:ea typeface="Times New Roman" panose="02020603050405020304" pitchFamily="18" charset="0"/>
                <a:cs typeface="Times New Roman" panose="02020603050405020304" pitchFamily="18" charset="0"/>
              </a:rPr>
            </a:br>
            <a:r>
              <a:rPr lang="en-US" sz="5600" u="sng" dirty="0">
                <a:solidFill>
                  <a:srgbClr val="000000"/>
                </a:solidFill>
                <a:effectLst/>
                <a:ea typeface="Times New Roman" panose="02020603050405020304" pitchFamily="18" charset="0"/>
                <a:cs typeface="Times New Roman" panose="02020603050405020304" pitchFamily="18" charset="0"/>
                <a:hlinkClick r:id="rId4"/>
              </a:rPr>
              <a:t>program.intake@usda.gov</a:t>
            </a:r>
            <a:endParaRPr lang="en-US" sz="5600" dirty="0">
              <a:solidFill>
                <a:srgbClr val="1B1B1B"/>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5600" dirty="0">
                <a:solidFill>
                  <a:srgbClr val="1B1B1B"/>
                </a:solidFill>
                <a:effectLst/>
                <a:ea typeface="Times New Roman" panose="02020603050405020304" pitchFamily="18" charset="0"/>
                <a:cs typeface="Times New Roman" panose="02020603050405020304" pitchFamily="18" charset="0"/>
              </a:rPr>
              <a:t> </a:t>
            </a:r>
            <a:endParaRPr lang="en-US" sz="5600" dirty="0">
              <a:solidFill>
                <a:srgbClr val="00000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5600" dirty="0">
                <a:solidFill>
                  <a:srgbClr val="1B1B1B"/>
                </a:solidFill>
                <a:effectLst/>
                <a:ea typeface="Times New Roman" panose="02020603050405020304" pitchFamily="18" charset="0"/>
                <a:cs typeface="Times New Roman" panose="02020603050405020304" pitchFamily="18" charset="0"/>
              </a:rPr>
              <a:t>This institution is an equal opportunity provider.</a:t>
            </a:r>
            <a:endParaRPr lang="en-US" sz="5600" dirty="0"/>
          </a:p>
        </p:txBody>
      </p:sp>
      <p:sp>
        <p:nvSpPr>
          <p:cNvPr id="7" name="TextBox 6">
            <a:extLst>
              <a:ext uri="{FF2B5EF4-FFF2-40B4-BE49-F238E27FC236}">
                <a16:creationId xmlns:a16="http://schemas.microsoft.com/office/drawing/2014/main" id="{989FF169-1C49-335C-DB0F-99CFC810C299}"/>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extLst>
      <p:ext uri="{BB962C8B-B14F-4D97-AF65-F5344CB8AC3E}">
        <p14:creationId xmlns:p14="http://schemas.microsoft.com/office/powerpoint/2010/main" val="2747415748"/>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944562"/>
          </a:xfrm>
        </p:spPr>
        <p:txBody>
          <a:bodyPr/>
          <a:lstStyle/>
          <a:p>
            <a:r>
              <a:rPr lang="en-US" sz="3800" b="1" dirty="0"/>
              <a:t>Nondiscrimination Statement</a:t>
            </a:r>
          </a:p>
        </p:txBody>
      </p:sp>
      <p:sp>
        <p:nvSpPr>
          <p:cNvPr id="11" name="Content Placeholder 2">
            <a:extLst>
              <a:ext uri="{FF2B5EF4-FFF2-40B4-BE49-F238E27FC236}">
                <a16:creationId xmlns:a16="http://schemas.microsoft.com/office/drawing/2014/main" id="{0F03A846-C1A4-4F8D-4716-6FEDBFB9AE49}"/>
              </a:ext>
            </a:extLst>
          </p:cNvPr>
          <p:cNvSpPr>
            <a:spLocks noGrp="1"/>
          </p:cNvSpPr>
          <p:nvPr>
            <p:ph idx="1"/>
          </p:nvPr>
        </p:nvSpPr>
        <p:spPr>
          <a:xfrm>
            <a:off x="457200" y="4267200"/>
            <a:ext cx="8229600" cy="457200"/>
          </a:xfrm>
          <a:noFill/>
          <a:ln>
            <a:solidFill>
              <a:schemeClr val="tx1"/>
            </a:solidFill>
          </a:ln>
        </p:spPr>
        <p:txBody>
          <a:bodyPr/>
          <a:lstStyle/>
          <a:p>
            <a:pPr algn="ctr" eaLnBrk="1" fontAlgn="auto" hangingPunct="1">
              <a:spcBef>
                <a:spcPts val="600"/>
              </a:spcBef>
              <a:spcAft>
                <a:spcPts val="0"/>
              </a:spcAft>
              <a:buFontTx/>
              <a:buNone/>
              <a:defRPr/>
            </a:pPr>
            <a:r>
              <a:rPr lang="en-US" sz="2400" b="1" dirty="0"/>
              <a:t>“This institution is an equal opportunity provider.”</a:t>
            </a:r>
          </a:p>
          <a:p>
            <a:pPr algn="ctr" eaLnBrk="1" fontAlgn="auto" hangingPunct="1">
              <a:spcBef>
                <a:spcPts val="0"/>
              </a:spcBef>
              <a:spcAft>
                <a:spcPts val="0"/>
              </a:spcAft>
              <a:buFont typeface="Arial" pitchFamily="34" charset="0"/>
              <a:buNone/>
              <a:defRPr/>
            </a:pPr>
            <a:endParaRPr lang="en-US" sz="2400" b="1" dirty="0"/>
          </a:p>
          <a:p>
            <a:pPr>
              <a:defRPr/>
            </a:pPr>
            <a:endParaRPr lang="en-US" sz="2400" dirty="0"/>
          </a:p>
        </p:txBody>
      </p:sp>
      <p:sp>
        <p:nvSpPr>
          <p:cNvPr id="23557" name="Slide Number Placeholder 5"/>
          <p:cNvSpPr>
            <a:spLocks noGrp="1"/>
          </p:cNvSpPr>
          <p:nvPr>
            <p:ph type="sldNum" sz="quarter" idx="12"/>
          </p:nvPr>
        </p:nvSpPr>
        <p:spPr>
          <a:noFill/>
        </p:spPr>
        <p:txBody>
          <a:bodyPr/>
          <a:lstStyle/>
          <a:p>
            <a:fld id="{7A844C62-F605-4E02-986E-2CAA6365EA1B}" type="slidenum">
              <a:rPr lang="en-US" smtClean="0">
                <a:latin typeface="Arial" pitchFamily="34" charset="0"/>
              </a:rPr>
              <a:pPr/>
              <a:t>15</a:t>
            </a:fld>
            <a:endParaRPr lang="en-US" dirty="0">
              <a:latin typeface="Arial" pitchFamily="34" charset="0"/>
            </a:endParaRPr>
          </a:p>
        </p:txBody>
      </p:sp>
      <p:sp>
        <p:nvSpPr>
          <p:cNvPr id="10" name="TextBox 9">
            <a:extLst>
              <a:ext uri="{FF2B5EF4-FFF2-40B4-BE49-F238E27FC236}">
                <a16:creationId xmlns:a16="http://schemas.microsoft.com/office/drawing/2014/main" id="{CCFE4CD5-5A72-99A0-4ED7-CAF474842C95}"/>
              </a:ext>
            </a:extLst>
          </p:cNvPr>
          <p:cNvSpPr txBox="1"/>
          <p:nvPr/>
        </p:nvSpPr>
        <p:spPr>
          <a:xfrm>
            <a:off x="685800" y="1737608"/>
            <a:ext cx="7924800" cy="2062103"/>
          </a:xfrm>
          <a:prstGeom prst="rect">
            <a:avLst/>
          </a:prstGeom>
          <a:noFill/>
        </p:spPr>
        <p:txBody>
          <a:bodyPr>
            <a:spAutoFit/>
          </a:bodyPr>
          <a:lstStyle/>
          <a:p>
            <a:pPr algn="ctr">
              <a:defRPr/>
            </a:pPr>
            <a:r>
              <a:rPr lang="en-US" sz="3200" dirty="0">
                <a:latin typeface="+mj-lt"/>
              </a:rPr>
              <a:t>If the material or document is too small to permit the full statement (previous 2 slides) to be included, the material MUST, at a  minimum, include:</a:t>
            </a:r>
            <a:endParaRPr lang="en-US" dirty="0">
              <a:latin typeface="Arial" charset="0"/>
            </a:endParaRPr>
          </a:p>
        </p:txBody>
      </p:sp>
      <p:sp>
        <p:nvSpPr>
          <p:cNvPr id="7" name="TextBox 6">
            <a:extLst>
              <a:ext uri="{FF2B5EF4-FFF2-40B4-BE49-F238E27FC236}">
                <a16:creationId xmlns:a16="http://schemas.microsoft.com/office/drawing/2014/main" id="{192925B5-7D99-DE13-DBCE-D8E7654025C4}"/>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2"/>
          <p:cNvSpPr>
            <a:spLocks noGrp="1"/>
          </p:cNvSpPr>
          <p:nvPr>
            <p:ph type="title"/>
          </p:nvPr>
        </p:nvSpPr>
        <p:spPr>
          <a:xfrm>
            <a:off x="0" y="152400"/>
            <a:ext cx="9144000" cy="838200"/>
          </a:xfrm>
        </p:spPr>
        <p:txBody>
          <a:bodyPr/>
          <a:lstStyle/>
          <a:p>
            <a:pPr eaLnBrk="1" hangingPunct="1"/>
            <a:r>
              <a:rPr lang="en-US" sz="3200" b="1" dirty="0"/>
              <a:t>Collecting and Recording Participation Data</a:t>
            </a:r>
          </a:p>
        </p:txBody>
      </p:sp>
      <p:sp>
        <p:nvSpPr>
          <p:cNvPr id="26627" name="Content Placeholder 3"/>
          <p:cNvSpPr>
            <a:spLocks noGrp="1"/>
          </p:cNvSpPr>
          <p:nvPr>
            <p:ph idx="1"/>
          </p:nvPr>
        </p:nvSpPr>
        <p:spPr>
          <a:xfrm>
            <a:off x="304800" y="1066800"/>
            <a:ext cx="8382000" cy="5178425"/>
          </a:xfrm>
        </p:spPr>
        <p:txBody>
          <a:bodyPr/>
          <a:lstStyle/>
          <a:p>
            <a:pPr eaLnBrk="1" hangingPunct="1"/>
            <a:r>
              <a:rPr lang="en-US" sz="2400" dirty="0"/>
              <a:t>Race and ethnicity data is used to determine how effectively your program is reaching potentially eligible children and where outreach may be needed.</a:t>
            </a:r>
          </a:p>
          <a:p>
            <a:pPr eaLnBrk="1" hangingPunct="1"/>
            <a:r>
              <a:rPr lang="en-US" sz="2600" dirty="0"/>
              <a:t>Establish a system to collect race and ethnicity data on an annual basis</a:t>
            </a:r>
          </a:p>
          <a:p>
            <a:pPr eaLnBrk="1" hangingPunct="1"/>
            <a:r>
              <a:rPr lang="en-US" sz="2600" dirty="0"/>
              <a:t>Program applicants may not be </a:t>
            </a:r>
            <a:r>
              <a:rPr lang="en-US" sz="2600" b="1" dirty="0"/>
              <a:t>required</a:t>
            </a:r>
            <a:r>
              <a:rPr lang="en-US" sz="2600" dirty="0"/>
              <a:t> to furnish race and ethnicity</a:t>
            </a:r>
          </a:p>
          <a:p>
            <a:pPr lvl="1" eaLnBrk="1" hangingPunct="1">
              <a:spcAft>
                <a:spcPts val="600"/>
              </a:spcAft>
            </a:pPr>
            <a:r>
              <a:rPr lang="en-US" sz="2000" dirty="0"/>
              <a:t>You may inform the household, however, that collection of this information is strictly for statistical reporting and has no influence on eligibility determination for the program.</a:t>
            </a:r>
          </a:p>
          <a:p>
            <a:pPr lvl="1" eaLnBrk="1" hangingPunct="1"/>
            <a:endParaRPr lang="en-US" sz="800" dirty="0"/>
          </a:p>
          <a:p>
            <a:pPr eaLnBrk="1" hangingPunct="1">
              <a:spcBef>
                <a:spcPts val="0"/>
              </a:spcBef>
            </a:pPr>
            <a:r>
              <a:rPr lang="en-US" sz="2400" dirty="0"/>
              <a:t>Data collectors may not second guess, change, or challenge a self-declaration of race and ethnicity made by a participant unless such declarations are blatantly false.</a:t>
            </a:r>
          </a:p>
        </p:txBody>
      </p:sp>
      <p:sp>
        <p:nvSpPr>
          <p:cNvPr id="26628" name="Slide Number Placeholder 3"/>
          <p:cNvSpPr>
            <a:spLocks noGrp="1"/>
          </p:cNvSpPr>
          <p:nvPr>
            <p:ph type="sldNum" sz="quarter" idx="12"/>
          </p:nvPr>
        </p:nvSpPr>
        <p:spPr>
          <a:noFill/>
        </p:spPr>
        <p:txBody>
          <a:bodyPr/>
          <a:lstStyle/>
          <a:p>
            <a:fld id="{BE86FAC6-EDA4-498E-A40F-32674088108E}" type="slidenum">
              <a:rPr lang="en-US" smtClean="0">
                <a:latin typeface="Arial" pitchFamily="34" charset="0"/>
              </a:rPr>
              <a:pPr/>
              <a:t>16</a:t>
            </a:fld>
            <a:endParaRPr lang="en-US">
              <a:latin typeface="Arial" pitchFamily="34" charset="0"/>
            </a:endParaRPr>
          </a:p>
        </p:txBody>
      </p:sp>
      <p:sp>
        <p:nvSpPr>
          <p:cNvPr id="7" name="TextBox 6">
            <a:extLst>
              <a:ext uri="{FF2B5EF4-FFF2-40B4-BE49-F238E27FC236}">
                <a16:creationId xmlns:a16="http://schemas.microsoft.com/office/drawing/2014/main" id="{F08DCC71-E83C-7EB7-62B8-508EBD746F80}"/>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76200"/>
            <a:ext cx="8229600" cy="1143000"/>
          </a:xfrm>
        </p:spPr>
        <p:txBody>
          <a:bodyPr/>
          <a:lstStyle/>
          <a:p>
            <a:pPr eaLnBrk="1" hangingPunct="1"/>
            <a:r>
              <a:rPr lang="en-US" b="1" dirty="0"/>
              <a:t>Data Collecting and Reporting</a:t>
            </a:r>
          </a:p>
        </p:txBody>
      </p:sp>
      <p:sp>
        <p:nvSpPr>
          <p:cNvPr id="27651" name="Content Placeholder 2"/>
          <p:cNvSpPr>
            <a:spLocks noGrp="1"/>
          </p:cNvSpPr>
          <p:nvPr>
            <p:ph idx="1"/>
          </p:nvPr>
        </p:nvSpPr>
        <p:spPr>
          <a:xfrm>
            <a:off x="450273" y="1066800"/>
            <a:ext cx="8465127" cy="4525963"/>
          </a:xfrm>
        </p:spPr>
        <p:txBody>
          <a:bodyPr/>
          <a:lstStyle/>
          <a:p>
            <a:pPr eaLnBrk="1" hangingPunct="1">
              <a:spcAft>
                <a:spcPts val="1200"/>
              </a:spcAft>
              <a:buFontTx/>
              <a:buNone/>
            </a:pPr>
            <a:r>
              <a:rPr lang="en-US" sz="3000" b="1" dirty="0"/>
              <a:t>Collect ethnicity data first, then race data</a:t>
            </a:r>
          </a:p>
          <a:p>
            <a:pPr eaLnBrk="1" hangingPunct="1">
              <a:buFontTx/>
              <a:buNone/>
            </a:pPr>
            <a:r>
              <a:rPr lang="en-US" sz="2800" b="1" dirty="0"/>
              <a:t>1.</a:t>
            </a:r>
            <a:r>
              <a:rPr lang="en-US" sz="2800" dirty="0"/>
              <a:t>  </a:t>
            </a:r>
            <a:r>
              <a:rPr lang="en-US" sz="2800" b="1" dirty="0"/>
              <a:t>Ethnicity categories</a:t>
            </a:r>
            <a:r>
              <a:rPr lang="en-US" sz="2400" dirty="0"/>
              <a:t>:</a:t>
            </a:r>
          </a:p>
          <a:p>
            <a:pPr lvl="1" eaLnBrk="1" hangingPunct="1">
              <a:spcBef>
                <a:spcPts val="600"/>
              </a:spcBef>
            </a:pPr>
            <a:r>
              <a:rPr lang="en-US" sz="2200" dirty="0"/>
              <a:t>Hispanic or Latino</a:t>
            </a:r>
          </a:p>
          <a:p>
            <a:pPr lvl="1" eaLnBrk="1" hangingPunct="1">
              <a:spcAft>
                <a:spcPts val="600"/>
              </a:spcAft>
            </a:pPr>
            <a:r>
              <a:rPr lang="en-US" sz="2200" dirty="0"/>
              <a:t>Non-Hispanic or Non-Latino</a:t>
            </a:r>
          </a:p>
          <a:p>
            <a:pPr lvl="1" eaLnBrk="1" hangingPunct="1"/>
            <a:endParaRPr lang="en-US" sz="1000" dirty="0"/>
          </a:p>
          <a:p>
            <a:pPr marL="514350" indent="-514350" eaLnBrk="1" hangingPunct="1">
              <a:spcBef>
                <a:spcPts val="0"/>
              </a:spcBef>
              <a:buFontTx/>
              <a:buAutoNum type="arabicPeriod" startAt="2"/>
            </a:pPr>
            <a:r>
              <a:rPr lang="en-US" sz="2800" b="1" dirty="0"/>
              <a:t>Race categories </a:t>
            </a:r>
          </a:p>
          <a:p>
            <a:pPr marL="0" indent="0" eaLnBrk="1" hangingPunct="1">
              <a:spcBef>
                <a:spcPts val="0"/>
              </a:spcBef>
              <a:spcAft>
                <a:spcPts val="600"/>
              </a:spcAft>
              <a:buNone/>
            </a:pPr>
            <a:r>
              <a:rPr lang="en-US" sz="2800" b="1" dirty="0"/>
              <a:t>     </a:t>
            </a:r>
            <a:r>
              <a:rPr lang="en-US" sz="2600" b="1" dirty="0"/>
              <a:t>(instructions should specify “mark one or more”)</a:t>
            </a:r>
          </a:p>
          <a:p>
            <a:pPr lvl="1" eaLnBrk="1" hangingPunct="1"/>
            <a:r>
              <a:rPr lang="en-US" sz="2200" dirty="0"/>
              <a:t>American Indian or Alaskan Native</a:t>
            </a:r>
          </a:p>
          <a:p>
            <a:pPr lvl="1" eaLnBrk="1" hangingPunct="1"/>
            <a:r>
              <a:rPr lang="en-US" sz="2200" dirty="0"/>
              <a:t>Asian</a:t>
            </a:r>
          </a:p>
          <a:p>
            <a:pPr lvl="1" eaLnBrk="1" hangingPunct="1"/>
            <a:r>
              <a:rPr lang="en-US" sz="2200" dirty="0"/>
              <a:t>Black or African American</a:t>
            </a:r>
          </a:p>
          <a:p>
            <a:pPr lvl="1" eaLnBrk="1" hangingPunct="1"/>
            <a:r>
              <a:rPr lang="en-US" sz="2200" dirty="0"/>
              <a:t>Native Hawaiian or other Pacific Islander</a:t>
            </a:r>
          </a:p>
          <a:p>
            <a:pPr lvl="1" eaLnBrk="1" hangingPunct="1"/>
            <a:r>
              <a:rPr lang="en-US" sz="2200" dirty="0"/>
              <a:t>White</a:t>
            </a:r>
          </a:p>
        </p:txBody>
      </p:sp>
      <p:sp>
        <p:nvSpPr>
          <p:cNvPr id="27652" name="Slide Number Placeholder 3"/>
          <p:cNvSpPr>
            <a:spLocks noGrp="1"/>
          </p:cNvSpPr>
          <p:nvPr>
            <p:ph type="sldNum" sz="quarter" idx="12"/>
          </p:nvPr>
        </p:nvSpPr>
        <p:spPr>
          <a:noFill/>
        </p:spPr>
        <p:txBody>
          <a:bodyPr/>
          <a:lstStyle/>
          <a:p>
            <a:fld id="{2F946629-058D-4A98-8AB2-B707D9B0200C}" type="slidenum">
              <a:rPr lang="en-US" smtClean="0">
                <a:latin typeface="Arial" pitchFamily="34" charset="0"/>
              </a:rPr>
              <a:pPr/>
              <a:t>17</a:t>
            </a:fld>
            <a:endParaRPr lang="en-US">
              <a:latin typeface="Arial" pitchFamily="34" charset="0"/>
            </a:endParaRPr>
          </a:p>
        </p:txBody>
      </p:sp>
      <p:sp>
        <p:nvSpPr>
          <p:cNvPr id="7" name="TextBox 6">
            <a:extLst>
              <a:ext uri="{FF2B5EF4-FFF2-40B4-BE49-F238E27FC236}">
                <a16:creationId xmlns:a16="http://schemas.microsoft.com/office/drawing/2014/main" id="{DE9BA220-66A2-2E77-9CFA-10FEE24A37A1}"/>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427038"/>
            <a:ext cx="8610600" cy="715962"/>
          </a:xfrm>
        </p:spPr>
        <p:txBody>
          <a:bodyPr/>
          <a:lstStyle/>
          <a:p>
            <a:pPr algn="l" eaLnBrk="1" hangingPunct="1"/>
            <a:r>
              <a:rPr lang="en-US" sz="3700" b="1" dirty="0"/>
              <a:t>Obtain race / ethnicity data through…</a:t>
            </a:r>
            <a:endParaRPr lang="en-US" sz="3700" dirty="0"/>
          </a:p>
        </p:txBody>
      </p:sp>
      <p:sp>
        <p:nvSpPr>
          <p:cNvPr id="48131" name="Content Placeholder 2"/>
          <p:cNvSpPr>
            <a:spLocks noGrp="1"/>
          </p:cNvSpPr>
          <p:nvPr>
            <p:ph idx="1"/>
          </p:nvPr>
        </p:nvSpPr>
        <p:spPr>
          <a:xfrm>
            <a:off x="381000" y="1447800"/>
            <a:ext cx="8458200" cy="4724400"/>
          </a:xfrm>
        </p:spPr>
        <p:txBody>
          <a:bodyPr/>
          <a:lstStyle/>
          <a:p>
            <a:pPr marL="0" indent="0" eaLnBrk="1" hangingPunct="1">
              <a:spcAft>
                <a:spcPts val="1200"/>
              </a:spcAft>
              <a:buNone/>
              <a:defRPr/>
            </a:pPr>
            <a:r>
              <a:rPr lang="en-US" sz="2800" b="1" dirty="0"/>
              <a:t>Voluntary self-identification or self-reporting </a:t>
            </a:r>
            <a:r>
              <a:rPr lang="en-US" sz="2400" dirty="0"/>
              <a:t>USDA issued guidance that visual observation and identification is no longer an allowable practice in obtaining race and ethnicity from CACFP participants</a:t>
            </a:r>
            <a:endParaRPr lang="en-US" dirty="0"/>
          </a:p>
          <a:p>
            <a:pPr marL="365760" eaLnBrk="1" hangingPunct="1">
              <a:spcAft>
                <a:spcPts val="1200"/>
              </a:spcAft>
              <a:buFont typeface="Wingdings" panose="05000000000000000000" pitchFamily="2" charset="2"/>
              <a:buChar char="§"/>
              <a:defRPr/>
            </a:pPr>
            <a:r>
              <a:rPr lang="en-US" sz="2400" dirty="0"/>
              <a:t>CACFP Enrollment Forms: The race and ethnicity data may be collected on the enrollment forms submitted to the sponsor</a:t>
            </a:r>
          </a:p>
          <a:p>
            <a:pPr marL="365760" lvl="2" indent="-342900" eaLnBrk="1" hangingPunct="1">
              <a:spcAft>
                <a:spcPts val="600"/>
              </a:spcAft>
              <a:buFont typeface="Wingdings" panose="05000000000000000000" pitchFamily="2" charset="2"/>
              <a:buChar char="§"/>
              <a:defRPr/>
            </a:pPr>
            <a:r>
              <a:rPr lang="en-US" dirty="0"/>
              <a:t>If a household does not provide </a:t>
            </a:r>
            <a:r>
              <a:rPr lang="en-US" sz="2400" dirty="0"/>
              <a:t>race and ethnicity </a:t>
            </a:r>
            <a:r>
              <a:rPr lang="en-US" dirty="0"/>
              <a:t>information, use other documentation the sponsor collects that identifies the enrolled children’s </a:t>
            </a:r>
            <a:r>
              <a:rPr lang="en-US" sz="2400" dirty="0"/>
              <a:t>race and ethnicity </a:t>
            </a:r>
            <a:r>
              <a:rPr lang="en-US" dirty="0"/>
              <a:t>data </a:t>
            </a:r>
          </a:p>
        </p:txBody>
      </p:sp>
      <p:sp>
        <p:nvSpPr>
          <p:cNvPr id="28676" name="Slide Number Placeholder 3"/>
          <p:cNvSpPr>
            <a:spLocks noGrp="1"/>
          </p:cNvSpPr>
          <p:nvPr>
            <p:ph type="sldNum" sz="quarter" idx="12"/>
          </p:nvPr>
        </p:nvSpPr>
        <p:spPr>
          <a:noFill/>
        </p:spPr>
        <p:txBody>
          <a:bodyPr/>
          <a:lstStyle/>
          <a:p>
            <a:fld id="{725A412D-F932-4280-9815-3025D0EEB2A7}" type="slidenum">
              <a:rPr lang="en-US" smtClean="0">
                <a:latin typeface="Arial" pitchFamily="34" charset="0"/>
              </a:rPr>
              <a:pPr/>
              <a:t>18</a:t>
            </a:fld>
            <a:endParaRPr lang="en-US" dirty="0">
              <a:latin typeface="Arial" pitchFamily="34" charset="0"/>
            </a:endParaRPr>
          </a:p>
        </p:txBody>
      </p:sp>
      <p:sp>
        <p:nvSpPr>
          <p:cNvPr id="7" name="TextBox 6">
            <a:extLst>
              <a:ext uri="{FF2B5EF4-FFF2-40B4-BE49-F238E27FC236}">
                <a16:creationId xmlns:a16="http://schemas.microsoft.com/office/drawing/2014/main" id="{9E542AB5-01CC-6C24-4D2A-5342631C8941}"/>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le 1"/>
          <p:cNvSpPr>
            <a:spLocks noGrp="1"/>
          </p:cNvSpPr>
          <p:nvPr>
            <p:ph type="title"/>
          </p:nvPr>
        </p:nvSpPr>
        <p:spPr>
          <a:xfrm>
            <a:off x="228600" y="76200"/>
            <a:ext cx="8610600" cy="990600"/>
          </a:xfrm>
        </p:spPr>
        <p:txBody>
          <a:bodyPr/>
          <a:lstStyle/>
          <a:p>
            <a:r>
              <a:rPr lang="en-US" sz="3600" b="1" dirty="0"/>
              <a:t>Sample Race and Ethnicity Data Form</a:t>
            </a:r>
          </a:p>
        </p:txBody>
      </p:sp>
      <p:sp>
        <p:nvSpPr>
          <p:cNvPr id="29699" name="Slide Number Placeholder 3"/>
          <p:cNvSpPr>
            <a:spLocks noGrp="1"/>
          </p:cNvSpPr>
          <p:nvPr>
            <p:ph type="sldNum" sz="quarter" idx="12"/>
          </p:nvPr>
        </p:nvSpPr>
        <p:spPr>
          <a:noFill/>
        </p:spPr>
        <p:txBody>
          <a:bodyPr/>
          <a:lstStyle/>
          <a:p>
            <a:fld id="{28752A50-9A79-4E8B-835C-25355E449E70}" type="slidenum">
              <a:rPr lang="en-US" smtClean="0">
                <a:latin typeface="Arial" pitchFamily="34" charset="0"/>
              </a:rPr>
              <a:pPr/>
              <a:t>19</a:t>
            </a:fld>
            <a:endParaRPr lang="en-US">
              <a:latin typeface="Arial" pitchFamily="34" charset="0"/>
            </a:endParaRPr>
          </a:p>
        </p:txBody>
      </p:sp>
      <p:sp>
        <p:nvSpPr>
          <p:cNvPr id="2" name="TextBox 1"/>
          <p:cNvSpPr txBox="1"/>
          <p:nvPr/>
        </p:nvSpPr>
        <p:spPr>
          <a:xfrm>
            <a:off x="344351" y="1066800"/>
            <a:ext cx="3999049" cy="3554819"/>
          </a:xfrm>
          <a:prstGeom prst="rect">
            <a:avLst/>
          </a:prstGeom>
          <a:noFill/>
        </p:spPr>
        <p:txBody>
          <a:bodyPr wrap="square" rtlCol="0">
            <a:spAutoFit/>
          </a:bodyPr>
          <a:lstStyle/>
          <a:p>
            <a:pPr>
              <a:spcAft>
                <a:spcPts val="1200"/>
              </a:spcAft>
            </a:pPr>
            <a:r>
              <a:rPr lang="en-US" sz="2400" b="1" dirty="0"/>
              <a:t>This data may be:</a:t>
            </a:r>
          </a:p>
          <a:p>
            <a:pPr marL="342900" indent="-342900">
              <a:spcAft>
                <a:spcPts val="1800"/>
              </a:spcAft>
              <a:buFont typeface="Wingdings" panose="05000000000000000000" pitchFamily="2" charset="2"/>
              <a:buChar char="§"/>
            </a:pPr>
            <a:r>
              <a:rPr lang="en-US" sz="2200" b="1" dirty="0"/>
              <a:t>Annually compiled by other means than this sample </a:t>
            </a:r>
            <a:r>
              <a:rPr lang="en-US" sz="2200" b="1" i="1" dirty="0"/>
              <a:t>Race and Ethnicity Data Form.</a:t>
            </a:r>
            <a:r>
              <a:rPr lang="en-US" sz="2200" dirty="0"/>
              <a:t> </a:t>
            </a:r>
          </a:p>
          <a:p>
            <a:pPr marL="342900" indent="-342900">
              <a:buFont typeface="Wingdings" panose="05000000000000000000" pitchFamily="2" charset="2"/>
              <a:buChar char="§"/>
            </a:pPr>
            <a:r>
              <a:rPr lang="en-US" sz="2200" b="1" dirty="0"/>
              <a:t>Collected and maintained within a database to annually compile into a printed report</a:t>
            </a:r>
          </a:p>
        </p:txBody>
      </p:sp>
      <p:sp>
        <p:nvSpPr>
          <p:cNvPr id="6" name="TextBox 5"/>
          <p:cNvSpPr txBox="1"/>
          <p:nvPr/>
        </p:nvSpPr>
        <p:spPr>
          <a:xfrm>
            <a:off x="629375" y="4835604"/>
            <a:ext cx="3429000" cy="1107996"/>
          </a:xfrm>
          <a:prstGeom prst="rect">
            <a:avLst/>
          </a:prstGeom>
          <a:noFill/>
        </p:spPr>
        <p:txBody>
          <a:bodyPr wrap="square" rtlCol="0">
            <a:spAutoFit/>
          </a:bodyPr>
          <a:lstStyle/>
          <a:p>
            <a:r>
              <a:rPr lang="en-US" sz="2200" b="1" dirty="0">
                <a:latin typeface="+mj-lt"/>
              </a:rPr>
              <a:t>Located under </a:t>
            </a:r>
          </a:p>
          <a:p>
            <a:r>
              <a:rPr lang="en-US" sz="2200" b="1" dirty="0">
                <a:latin typeface="+mj-lt"/>
              </a:rPr>
              <a:t>Guidance Memo H </a:t>
            </a:r>
          </a:p>
          <a:p>
            <a:r>
              <a:rPr lang="en-US" sz="2200" b="1" dirty="0">
                <a:latin typeface="+mj-lt"/>
              </a:rPr>
              <a:t>on website:</a:t>
            </a:r>
          </a:p>
        </p:txBody>
      </p:sp>
      <p:pic>
        <p:nvPicPr>
          <p:cNvPr id="8" name="Picture 7">
            <a:extLst>
              <a:ext uri="{FF2B5EF4-FFF2-40B4-BE49-F238E27FC236}">
                <a16:creationId xmlns:a16="http://schemas.microsoft.com/office/drawing/2014/main" id="{B0B2D41E-D114-4B1C-8B66-5D01006E540C}"/>
              </a:ext>
            </a:extLst>
          </p:cNvPr>
          <p:cNvPicPr>
            <a:picLocks noChangeAspect="1"/>
          </p:cNvPicPr>
          <p:nvPr/>
        </p:nvPicPr>
        <p:blipFill>
          <a:blip r:embed="rId3"/>
          <a:stretch>
            <a:fillRect/>
          </a:stretch>
        </p:blipFill>
        <p:spPr>
          <a:xfrm>
            <a:off x="4648200" y="1020819"/>
            <a:ext cx="3999050" cy="5102225"/>
          </a:xfrm>
          <a:prstGeom prst="rect">
            <a:avLst/>
          </a:prstGeom>
          <a:ln w="28575" cap="sq">
            <a:solidFill>
              <a:schemeClr val="accent1"/>
            </a:solidFill>
            <a:prstDash val="solid"/>
            <a:miter lim="800000"/>
          </a:ln>
          <a:effectLst>
            <a:outerShdw blurRad="50800" dist="38100" dir="2700000" algn="tl" rotWithShape="0">
              <a:srgbClr val="000000">
                <a:alpha val="43000"/>
              </a:srgbClr>
            </a:outerShdw>
          </a:effectLst>
        </p:spPr>
      </p:pic>
      <p:sp>
        <p:nvSpPr>
          <p:cNvPr id="9" name="TextBox 8">
            <a:extLst>
              <a:ext uri="{FF2B5EF4-FFF2-40B4-BE49-F238E27FC236}">
                <a16:creationId xmlns:a16="http://schemas.microsoft.com/office/drawing/2014/main" id="{B3BD6D57-FEF0-0861-CBFC-7ADC15F52AED}"/>
              </a:ext>
            </a:extLst>
          </p:cNvPr>
          <p:cNvSpPr txBox="1"/>
          <p:nvPr/>
        </p:nvSpPr>
        <p:spPr>
          <a:xfrm>
            <a:off x="609600" y="5827470"/>
            <a:ext cx="3886200" cy="707886"/>
          </a:xfrm>
          <a:prstGeom prst="rect">
            <a:avLst/>
          </a:prstGeom>
          <a:noFill/>
        </p:spPr>
        <p:txBody>
          <a:bodyPr wrap="square" rtlCol="0">
            <a:spAutoFit/>
          </a:bodyPr>
          <a:lstStyle/>
          <a:p>
            <a:r>
              <a:rPr lang="en-US" sz="2000" b="1" dirty="0">
                <a:latin typeface="Lato" panose="020F0502020204030203" pitchFamily="34" charset="0"/>
                <a:hlinkClick r:id="rId4"/>
              </a:rPr>
              <a:t>http://dpi.wi.gov/community-nutrition/cacfp/guidance-memo</a:t>
            </a:r>
            <a:r>
              <a:rPr lang="en-US" sz="2000" b="1" dirty="0">
                <a:latin typeface="Lato" panose="020F0502020204030203" pitchFamily="34" charset="0"/>
              </a:rPr>
              <a:t> </a:t>
            </a:r>
          </a:p>
        </p:txBody>
      </p:sp>
      <p:sp>
        <p:nvSpPr>
          <p:cNvPr id="10" name="TextBox 9">
            <a:extLst>
              <a:ext uri="{FF2B5EF4-FFF2-40B4-BE49-F238E27FC236}">
                <a16:creationId xmlns:a16="http://schemas.microsoft.com/office/drawing/2014/main" id="{8D40540B-7E6C-9394-8F74-60105E484684}"/>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09600" y="731838"/>
            <a:ext cx="7753066" cy="792162"/>
          </a:xfrm>
          <a:noFill/>
          <a:ln>
            <a:noFill/>
          </a:ln>
        </p:spPr>
        <p:txBody>
          <a:bodyPr/>
          <a:lstStyle/>
          <a:p>
            <a:pPr algn="l" eaLnBrk="1" hangingPunct="1"/>
            <a:r>
              <a:rPr lang="en-US" b="1" dirty="0">
                <a:solidFill>
                  <a:schemeClr val="tx1"/>
                </a:solidFill>
              </a:rPr>
              <a:t>What is Discrimination?</a:t>
            </a:r>
          </a:p>
        </p:txBody>
      </p:sp>
      <p:sp>
        <p:nvSpPr>
          <p:cNvPr id="4100" name="Rectangle 3"/>
          <p:cNvSpPr>
            <a:spLocks noGrp="1" noChangeArrowheads="1"/>
          </p:cNvSpPr>
          <p:nvPr>
            <p:ph idx="1"/>
          </p:nvPr>
        </p:nvSpPr>
        <p:spPr>
          <a:xfrm>
            <a:off x="609600" y="1600200"/>
            <a:ext cx="8229600" cy="2057400"/>
          </a:xfrm>
        </p:spPr>
        <p:txBody>
          <a:bodyPr/>
          <a:lstStyle/>
          <a:p>
            <a:pPr marL="0" eaLnBrk="1" hangingPunct="1">
              <a:spcBef>
                <a:spcPts val="0"/>
              </a:spcBef>
              <a:buFontTx/>
              <a:buNone/>
            </a:pPr>
            <a:r>
              <a:rPr lang="en-US" sz="2800" dirty="0"/>
              <a:t>The act of distinguishing one person or group of persons from other, either intentionally, by neglect, or by the effect of actions or lack of actions based on their protected classes</a:t>
            </a:r>
            <a:r>
              <a:rPr lang="en-US" dirty="0"/>
              <a:t>.</a:t>
            </a:r>
          </a:p>
        </p:txBody>
      </p:sp>
      <p:sp>
        <p:nvSpPr>
          <p:cNvPr id="4098" name="Slide Number Placeholder 5"/>
          <p:cNvSpPr>
            <a:spLocks noGrp="1"/>
          </p:cNvSpPr>
          <p:nvPr>
            <p:ph type="sldNum" sz="quarter" idx="12"/>
          </p:nvPr>
        </p:nvSpPr>
        <p:spPr>
          <a:noFill/>
        </p:spPr>
        <p:txBody>
          <a:bodyPr/>
          <a:lstStyle/>
          <a:p>
            <a:fld id="{83B91214-F181-4522-A9B4-4700AF3A32F5}" type="slidenum">
              <a:rPr lang="en-US" smtClean="0"/>
              <a:pPr/>
              <a:t>2</a:t>
            </a:fld>
            <a:endParaRPr lang="en-US" dirty="0"/>
          </a:p>
        </p:txBody>
      </p:sp>
      <p:sp>
        <p:nvSpPr>
          <p:cNvPr id="5" name="Rectangle 2"/>
          <p:cNvSpPr txBox="1">
            <a:spLocks noChangeArrowheads="1"/>
          </p:cNvSpPr>
          <p:nvPr/>
        </p:nvSpPr>
        <p:spPr bwMode="auto">
          <a:xfrm>
            <a:off x="685800" y="3836987"/>
            <a:ext cx="7848600" cy="8874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a:ln>
                  <a:noFill/>
                </a:ln>
                <a:effectLst/>
                <a:uLnTx/>
                <a:uFillTx/>
                <a:latin typeface="+mj-lt"/>
                <a:ea typeface="+mj-ea"/>
                <a:cs typeface="+mj-cs"/>
              </a:rPr>
              <a:t>What Is a Protected Class?</a:t>
            </a:r>
          </a:p>
        </p:txBody>
      </p:sp>
      <p:sp>
        <p:nvSpPr>
          <p:cNvPr id="6" name="Rectangle 3"/>
          <p:cNvSpPr txBox="1">
            <a:spLocks noChangeArrowheads="1"/>
          </p:cNvSpPr>
          <p:nvPr/>
        </p:nvSpPr>
        <p:spPr bwMode="auto">
          <a:xfrm>
            <a:off x="304800" y="4724400"/>
            <a:ext cx="8915400" cy="1341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
                <a:schemeClr val="tx1"/>
              </a:buClr>
              <a:buSzTx/>
              <a:buFontTx/>
              <a:buNone/>
              <a:tabLst/>
              <a:defRPr/>
            </a:pPr>
            <a:r>
              <a:rPr kumimoji="0" lang="en-US" sz="3200" b="0" i="0" u="none" strike="noStrike" kern="0" cap="none" spc="0" normalizeH="0" baseline="0" noProof="0" dirty="0">
                <a:ln>
                  <a:noFill/>
                </a:ln>
                <a:solidFill>
                  <a:schemeClr val="tx1"/>
                </a:solidFill>
                <a:effectLst/>
                <a:uLnTx/>
                <a:uFillTx/>
                <a:latin typeface="+mn-lt"/>
                <a:ea typeface="+mn-ea"/>
                <a:cs typeface="+mn-cs"/>
              </a:rPr>
              <a:t>	</a:t>
            </a:r>
            <a:r>
              <a:rPr kumimoji="0" lang="en-US" sz="2800" b="0" i="0" u="none" strike="noStrike" kern="0" cap="none" spc="0" normalizeH="0" baseline="0" noProof="0" dirty="0">
                <a:ln>
                  <a:noFill/>
                </a:ln>
                <a:effectLst/>
                <a:uLnTx/>
                <a:uFillTx/>
                <a:latin typeface="+mn-lt"/>
                <a:ea typeface="+mn-ea"/>
                <a:cs typeface="+mn-cs"/>
              </a:rPr>
              <a:t>Any person or group of people who have characteristics for which discrimination is prohibited based on a law, regulation, or executive order.  </a:t>
            </a:r>
            <a:endParaRPr kumimoji="0" lang="en-US" sz="3200" b="0" i="0" u="none" strike="noStrike" kern="0" cap="none" spc="0" normalizeH="0" baseline="0" noProof="0" dirty="0">
              <a:ln>
                <a:noFill/>
              </a:ln>
              <a:effectLst/>
              <a:uLnTx/>
              <a:uFillTx/>
              <a:latin typeface="+mn-lt"/>
              <a:ea typeface="+mn-ea"/>
              <a:cs typeface="+mn-cs"/>
            </a:endParaRPr>
          </a:p>
          <a:p>
            <a:pPr marL="342900" marR="0" lvl="0" indent="-342900" algn="l" defTabSz="914400" rtl="0" eaLnBrk="0" fontAlgn="base" latinLnBrk="0" hangingPunct="0">
              <a:lnSpc>
                <a:spcPct val="90000"/>
              </a:lnSpc>
              <a:spcBef>
                <a:spcPct val="20000"/>
              </a:spcBef>
              <a:spcAft>
                <a:spcPct val="0"/>
              </a:spcAft>
              <a:buClr>
                <a:schemeClr val="tx1"/>
              </a:buClr>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9" name="TextBox 8">
            <a:extLst>
              <a:ext uri="{FF2B5EF4-FFF2-40B4-BE49-F238E27FC236}">
                <a16:creationId xmlns:a16="http://schemas.microsoft.com/office/drawing/2014/main" id="{321B0B56-016E-20AA-975A-22CBE79C2806}"/>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350838"/>
            <a:ext cx="8229600" cy="642937"/>
          </a:xfrm>
        </p:spPr>
        <p:txBody>
          <a:bodyPr/>
          <a:lstStyle/>
          <a:p>
            <a:pPr eaLnBrk="1" hangingPunct="1"/>
            <a:r>
              <a:rPr lang="en-US" sz="3800" b="1" dirty="0"/>
              <a:t>Data Management</a:t>
            </a:r>
          </a:p>
        </p:txBody>
      </p:sp>
      <p:sp>
        <p:nvSpPr>
          <p:cNvPr id="30723" name="Content Placeholder 2"/>
          <p:cNvSpPr>
            <a:spLocks noGrp="1"/>
          </p:cNvSpPr>
          <p:nvPr>
            <p:ph idx="1"/>
          </p:nvPr>
        </p:nvSpPr>
        <p:spPr>
          <a:xfrm>
            <a:off x="533400" y="1600200"/>
            <a:ext cx="8229600" cy="4038600"/>
          </a:xfrm>
        </p:spPr>
        <p:txBody>
          <a:bodyPr/>
          <a:lstStyle/>
          <a:p>
            <a:pPr eaLnBrk="1" hangingPunct="1">
              <a:spcBef>
                <a:spcPts val="0"/>
              </a:spcBef>
              <a:spcAft>
                <a:spcPts val="2400"/>
              </a:spcAft>
            </a:pPr>
            <a:r>
              <a:rPr lang="en-US" sz="2800" b="1" dirty="0"/>
              <a:t>Collection systems must ensure that data collected/retained are</a:t>
            </a:r>
            <a:r>
              <a:rPr lang="en-US" sz="2800" dirty="0"/>
              <a:t>:</a:t>
            </a:r>
          </a:p>
          <a:p>
            <a:pPr lvl="1" eaLnBrk="1" hangingPunct="1">
              <a:spcBef>
                <a:spcPts val="0"/>
              </a:spcBef>
              <a:spcAft>
                <a:spcPts val="1200"/>
              </a:spcAft>
            </a:pPr>
            <a:r>
              <a:rPr lang="en-US" sz="2400" dirty="0"/>
              <a:t>Collected and retained by each provider</a:t>
            </a:r>
          </a:p>
          <a:p>
            <a:pPr lvl="1" eaLnBrk="1" hangingPunct="1">
              <a:spcBef>
                <a:spcPts val="0"/>
              </a:spcBef>
              <a:spcAft>
                <a:spcPts val="1200"/>
              </a:spcAft>
            </a:pPr>
            <a:r>
              <a:rPr lang="en-US" sz="2400" dirty="0"/>
              <a:t>Kept secure and confidential</a:t>
            </a:r>
          </a:p>
          <a:p>
            <a:pPr lvl="1" eaLnBrk="1" hangingPunct="1">
              <a:spcBef>
                <a:spcPts val="0"/>
              </a:spcBef>
              <a:spcAft>
                <a:spcPts val="1200"/>
              </a:spcAft>
            </a:pPr>
            <a:r>
              <a:rPr lang="en-US" sz="2400" dirty="0"/>
              <a:t>Submitted, if requested, to FNS Regional or Headquarters Offices</a:t>
            </a:r>
          </a:p>
          <a:p>
            <a:pPr lvl="1" eaLnBrk="1" hangingPunct="1">
              <a:spcBef>
                <a:spcPts val="0"/>
              </a:spcBef>
              <a:spcAft>
                <a:spcPts val="1200"/>
              </a:spcAft>
            </a:pPr>
            <a:r>
              <a:rPr lang="en-US" sz="2400" dirty="0"/>
              <a:t>Kept on file for 3 years plus the current program year</a:t>
            </a:r>
          </a:p>
          <a:p>
            <a:pPr lvl="1" eaLnBrk="1" hangingPunct="1">
              <a:spcBef>
                <a:spcPts val="0"/>
              </a:spcBef>
              <a:spcAft>
                <a:spcPts val="1200"/>
              </a:spcAft>
            </a:pPr>
            <a:r>
              <a:rPr lang="en-US" sz="2400" dirty="0"/>
              <a:t>Identify all sources of information used</a:t>
            </a:r>
            <a:endParaRPr lang="en-US" dirty="0"/>
          </a:p>
          <a:p>
            <a:pPr marL="0" indent="0" eaLnBrk="1" hangingPunct="1">
              <a:buNone/>
            </a:pPr>
            <a:endParaRPr lang="en-US" dirty="0"/>
          </a:p>
        </p:txBody>
      </p:sp>
      <p:sp>
        <p:nvSpPr>
          <p:cNvPr id="30724" name="Slide Number Placeholder 3"/>
          <p:cNvSpPr>
            <a:spLocks noGrp="1"/>
          </p:cNvSpPr>
          <p:nvPr>
            <p:ph type="sldNum" sz="quarter" idx="12"/>
          </p:nvPr>
        </p:nvSpPr>
        <p:spPr>
          <a:noFill/>
        </p:spPr>
        <p:txBody>
          <a:bodyPr/>
          <a:lstStyle/>
          <a:p>
            <a:fld id="{49FFABF5-7B60-4ED2-A73E-398C8135A214}" type="slidenum">
              <a:rPr lang="en-US" smtClean="0">
                <a:latin typeface="Arial" pitchFamily="34" charset="0"/>
              </a:rPr>
              <a:pPr/>
              <a:t>20</a:t>
            </a:fld>
            <a:endParaRPr lang="en-US" dirty="0">
              <a:latin typeface="Arial" pitchFamily="34" charset="0"/>
            </a:endParaRPr>
          </a:p>
        </p:txBody>
      </p:sp>
      <p:sp>
        <p:nvSpPr>
          <p:cNvPr id="6" name="TextBox 5">
            <a:extLst>
              <a:ext uri="{FF2B5EF4-FFF2-40B4-BE49-F238E27FC236}">
                <a16:creationId xmlns:a16="http://schemas.microsoft.com/office/drawing/2014/main" id="{CEA28D5C-E5D9-134F-D10E-33B833869AB0}"/>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2"/>
          <p:cNvSpPr>
            <a:spLocks noGrp="1"/>
          </p:cNvSpPr>
          <p:nvPr>
            <p:ph type="title"/>
          </p:nvPr>
        </p:nvSpPr>
        <p:spPr>
          <a:xfrm>
            <a:off x="457200" y="152400"/>
            <a:ext cx="8229600" cy="762000"/>
          </a:xfrm>
        </p:spPr>
        <p:txBody>
          <a:bodyPr/>
          <a:lstStyle/>
          <a:p>
            <a:pPr eaLnBrk="1" hangingPunct="1"/>
            <a:r>
              <a:rPr lang="en-US" sz="3800" b="1" dirty="0"/>
              <a:t>Conflict Resolution</a:t>
            </a:r>
          </a:p>
        </p:txBody>
      </p:sp>
      <p:sp>
        <p:nvSpPr>
          <p:cNvPr id="51203" name="Content Placeholder 3"/>
          <p:cNvSpPr>
            <a:spLocks noGrp="1"/>
          </p:cNvSpPr>
          <p:nvPr>
            <p:ph idx="1"/>
          </p:nvPr>
        </p:nvSpPr>
        <p:spPr>
          <a:xfrm>
            <a:off x="381000" y="1192212"/>
            <a:ext cx="8305800" cy="5132388"/>
          </a:xfrm>
          <a:ln>
            <a:noFill/>
          </a:ln>
        </p:spPr>
        <p:txBody>
          <a:bodyPr/>
          <a:lstStyle/>
          <a:p>
            <a:pPr marL="0" indent="0" eaLnBrk="1" hangingPunct="1">
              <a:spcBef>
                <a:spcPts val="0"/>
              </a:spcBef>
              <a:spcAft>
                <a:spcPts val="1200"/>
              </a:spcAft>
              <a:buNone/>
              <a:defRPr/>
            </a:pPr>
            <a:r>
              <a:rPr lang="en-US" sz="3000" b="1" dirty="0"/>
              <a:t>The USDA recommends using an Alternative Dispute Resolution (ADR) program</a:t>
            </a:r>
          </a:p>
          <a:p>
            <a:pPr marL="465138" lvl="1" indent="-7938" eaLnBrk="1" hangingPunct="1">
              <a:spcBef>
                <a:spcPts val="0"/>
              </a:spcBef>
              <a:spcAft>
                <a:spcPts val="1200"/>
              </a:spcAft>
              <a:buFont typeface="Arial" charset="0"/>
              <a:buNone/>
              <a:defRPr/>
            </a:pPr>
            <a:r>
              <a:rPr lang="en-US" b="1" dirty="0"/>
              <a:t>ADR Definition:  </a:t>
            </a:r>
            <a:r>
              <a:rPr lang="en-US" dirty="0"/>
              <a:t>use of a neutral third party (usually a person acting as a facilitator) to resolve informally a complaint of discrimination through use of various techniques such as fact finding, mediation, peer panels, facilitation, ombudsman support, or conciliation.</a:t>
            </a:r>
          </a:p>
          <a:p>
            <a:pPr marL="0" indent="0" eaLnBrk="1" hangingPunct="1">
              <a:buFont typeface="Arial" charset="0"/>
              <a:buNone/>
              <a:defRPr/>
            </a:pPr>
            <a:r>
              <a:rPr lang="en-US" sz="2400" dirty="0"/>
              <a:t>For more information, visit:</a:t>
            </a:r>
          </a:p>
          <a:p>
            <a:pPr marL="0" indent="0" eaLnBrk="1" hangingPunct="1">
              <a:spcBef>
                <a:spcPts val="0"/>
              </a:spcBef>
              <a:buFont typeface="Arial" charset="0"/>
              <a:buNone/>
              <a:defRPr/>
            </a:pPr>
            <a:r>
              <a:rPr lang="en-US" sz="2400" dirty="0">
                <a:hlinkClick r:id="rId3"/>
              </a:rPr>
              <a:t>Federal Sector Alternative Dispute Resolution | U.S. Equal Employment Opportunity Commission (eeoc.gov)</a:t>
            </a:r>
            <a:r>
              <a:rPr lang="en-US" sz="2400" dirty="0">
                <a:solidFill>
                  <a:schemeClr val="accent1">
                    <a:lumMod val="50000"/>
                  </a:schemeClr>
                </a:solidFill>
              </a:rPr>
              <a:t> </a:t>
            </a:r>
            <a:endParaRPr lang="en-US" sz="2400" dirty="0"/>
          </a:p>
        </p:txBody>
      </p:sp>
      <p:sp>
        <p:nvSpPr>
          <p:cNvPr id="32772" name="Slide Number Placeholder 3"/>
          <p:cNvSpPr>
            <a:spLocks noGrp="1"/>
          </p:cNvSpPr>
          <p:nvPr>
            <p:ph type="sldNum" sz="quarter" idx="12"/>
          </p:nvPr>
        </p:nvSpPr>
        <p:spPr>
          <a:noFill/>
        </p:spPr>
        <p:txBody>
          <a:bodyPr/>
          <a:lstStyle/>
          <a:p>
            <a:fld id="{45881A31-B56E-470E-B909-D4DD05D4FAB5}" type="slidenum">
              <a:rPr lang="en-US" smtClean="0">
                <a:latin typeface="Arial" pitchFamily="34" charset="0"/>
              </a:rPr>
              <a:pPr/>
              <a:t>21</a:t>
            </a:fld>
            <a:endParaRPr lang="en-US">
              <a:latin typeface="Arial" pitchFamily="34" charset="0"/>
            </a:endParaRPr>
          </a:p>
        </p:txBody>
      </p:sp>
      <p:sp>
        <p:nvSpPr>
          <p:cNvPr id="6" name="TextBox 5">
            <a:extLst>
              <a:ext uri="{FF2B5EF4-FFF2-40B4-BE49-F238E27FC236}">
                <a16:creationId xmlns:a16="http://schemas.microsoft.com/office/drawing/2014/main" id="{110DA036-5F44-0B39-91E6-97B078B662E3}"/>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itle 1"/>
          <p:cNvSpPr>
            <a:spLocks noGrp="1"/>
          </p:cNvSpPr>
          <p:nvPr>
            <p:ph type="title"/>
          </p:nvPr>
        </p:nvSpPr>
        <p:spPr>
          <a:xfrm>
            <a:off x="76200" y="136525"/>
            <a:ext cx="8915400" cy="1311275"/>
          </a:xfrm>
        </p:spPr>
        <p:txBody>
          <a:bodyPr/>
          <a:lstStyle/>
          <a:p>
            <a:r>
              <a:rPr lang="en-US" sz="2800" b="1" dirty="0"/>
              <a:t>Reasonable </a:t>
            </a:r>
            <a:r>
              <a:rPr lang="en-US" sz="2800" b="1" dirty="0">
                <a:solidFill>
                  <a:schemeClr val="tx1"/>
                </a:solidFill>
              </a:rPr>
              <a:t>Accommodations </a:t>
            </a:r>
            <a:br>
              <a:rPr lang="en-US" sz="2800" b="1" dirty="0">
                <a:solidFill>
                  <a:schemeClr val="tx1"/>
                </a:solidFill>
              </a:rPr>
            </a:br>
            <a:r>
              <a:rPr lang="en-US" sz="2800" b="1" dirty="0">
                <a:solidFill>
                  <a:schemeClr val="tx1"/>
                </a:solidFill>
              </a:rPr>
              <a:t>for Persons with Disabilities</a:t>
            </a:r>
            <a:br>
              <a:rPr lang="en-US" sz="2400" b="1" dirty="0"/>
            </a:br>
            <a:r>
              <a:rPr lang="en-US" sz="2400" dirty="0"/>
              <a:t>Providing Food Substitutions</a:t>
            </a:r>
            <a:endParaRPr lang="en-US" sz="4000" dirty="0"/>
          </a:p>
        </p:txBody>
      </p:sp>
      <p:sp>
        <p:nvSpPr>
          <p:cNvPr id="41987" name="Content Placeholder 2"/>
          <p:cNvSpPr>
            <a:spLocks noGrp="1"/>
          </p:cNvSpPr>
          <p:nvPr>
            <p:ph idx="1"/>
          </p:nvPr>
        </p:nvSpPr>
        <p:spPr>
          <a:xfrm>
            <a:off x="457200" y="1447800"/>
            <a:ext cx="8305800" cy="5257800"/>
          </a:xfrm>
        </p:spPr>
        <p:txBody>
          <a:bodyPr/>
          <a:lstStyle/>
          <a:p>
            <a:pPr marL="0" lvl="1" indent="0">
              <a:spcBef>
                <a:spcPts val="0"/>
              </a:spcBef>
              <a:spcAft>
                <a:spcPts val="300"/>
              </a:spcAft>
              <a:buNone/>
              <a:defRPr/>
            </a:pPr>
            <a:r>
              <a:rPr lang="en-US" sz="2000" dirty="0"/>
              <a:t>A disability is defined as any physical or mental impairment substantially limiting one or more “major life activities”, including digestion. </a:t>
            </a:r>
          </a:p>
          <a:p>
            <a:pPr marL="0" lvl="1" indent="0">
              <a:spcBef>
                <a:spcPts val="0"/>
              </a:spcBef>
              <a:spcAft>
                <a:spcPts val="600"/>
              </a:spcAft>
              <a:buNone/>
              <a:defRPr/>
            </a:pPr>
            <a:r>
              <a:rPr lang="en-US" sz="2000" b="1" dirty="0">
                <a:solidFill>
                  <a:srgbClr val="0070C0"/>
                </a:solidFill>
              </a:rPr>
              <a:t>This includes food allergies and intolerances.</a:t>
            </a:r>
          </a:p>
          <a:p>
            <a:pPr marL="0" lvl="1" indent="0">
              <a:spcAft>
                <a:spcPts val="600"/>
              </a:spcAft>
              <a:buNone/>
              <a:defRPr/>
            </a:pPr>
            <a:r>
              <a:rPr lang="en-US" sz="2000" dirty="0"/>
              <a:t>Programs are </a:t>
            </a:r>
            <a:r>
              <a:rPr lang="en-US" sz="2000" b="1" dirty="0"/>
              <a:t>required</a:t>
            </a:r>
            <a:r>
              <a:rPr lang="en-US" sz="2000" dirty="0"/>
              <a:t> to reasonably accommodate participants whose disabilities restrict their diets by providing substitutions or modifications for their meals, </a:t>
            </a:r>
            <a:r>
              <a:rPr lang="en-US" sz="2000" b="1" dirty="0"/>
              <a:t>when supported by a proper medical statement </a:t>
            </a:r>
          </a:p>
          <a:p>
            <a:pPr marL="0" lvl="1" indent="0">
              <a:buNone/>
              <a:defRPr/>
            </a:pPr>
            <a:r>
              <a:rPr lang="en-US" sz="2000" b="1" dirty="0"/>
              <a:t>The medical statement must:</a:t>
            </a:r>
          </a:p>
          <a:p>
            <a:pPr marL="457200" lvl="1" indent="-457200">
              <a:spcAft>
                <a:spcPts val="300"/>
              </a:spcAft>
              <a:buNone/>
              <a:defRPr/>
            </a:pPr>
            <a:r>
              <a:rPr lang="en-US" sz="2000" b="1" dirty="0"/>
              <a:t>(1)  </a:t>
            </a:r>
            <a:r>
              <a:rPr lang="en-US" sz="2000" dirty="0"/>
              <a:t>Be from a licensed healthcare professional authorized to write  medical prescriptions under Wisconsin law </a:t>
            </a:r>
          </a:p>
          <a:p>
            <a:pPr marL="742950" lvl="2" indent="-342900">
              <a:spcBef>
                <a:spcPts val="0"/>
              </a:spcBef>
              <a:spcAft>
                <a:spcPts val="0"/>
              </a:spcAft>
              <a:buFont typeface="Arial" charset="0"/>
              <a:buNone/>
              <a:defRPr/>
            </a:pPr>
            <a:r>
              <a:rPr lang="en-US" sz="2000" dirty="0"/>
              <a:t> </a:t>
            </a:r>
            <a:r>
              <a:rPr lang="en-US" sz="2000" i="1" dirty="0"/>
              <a:t>These are: </a:t>
            </a:r>
          </a:p>
          <a:p>
            <a:pPr marL="822960" lvl="2" indent="-342900">
              <a:spcBef>
                <a:spcPts val="0"/>
              </a:spcBef>
              <a:spcAft>
                <a:spcPts val="1200"/>
              </a:spcAft>
              <a:buFont typeface="Arial" charset="0"/>
              <a:buNone/>
              <a:defRPr/>
            </a:pPr>
            <a:r>
              <a:rPr lang="en-US" sz="2000" i="1" dirty="0"/>
              <a:t>     Licensed Physicians; Physician Assistants; and Advanced Practice Nurse Prescribers (APNP) </a:t>
            </a:r>
          </a:p>
          <a:p>
            <a:pPr marL="457200" lvl="2" indent="-342900">
              <a:spcBef>
                <a:spcPts val="0"/>
              </a:spcBef>
              <a:spcAft>
                <a:spcPts val="0"/>
              </a:spcAft>
              <a:buFont typeface="Arial" charset="0"/>
              <a:buNone/>
              <a:defRPr/>
            </a:pPr>
            <a:r>
              <a:rPr lang="en-US" sz="2000" b="1" dirty="0"/>
              <a:t>(2) </a:t>
            </a:r>
            <a:r>
              <a:rPr lang="en-US" sz="2000" dirty="0"/>
              <a:t>Include a description of impairment (reason for request) and how to accommodate the impairment (e.g., food(s) to be avoided and recommended substitution(s))</a:t>
            </a:r>
            <a:endParaRPr lang="en-US" sz="2000" dirty="0">
              <a:solidFill>
                <a:schemeClr val="accent6">
                  <a:lumMod val="75000"/>
                </a:schemeClr>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8AE4D61-DFF4-487B-8ED2-43566977E808}" type="slidenum">
              <a:rPr kumimoji="0" lang="en-US"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869943590"/>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887413" y="228600"/>
            <a:ext cx="7631112" cy="838200"/>
          </a:xfrm>
        </p:spPr>
        <p:txBody>
          <a:bodyPr/>
          <a:lstStyle/>
          <a:p>
            <a:pPr eaLnBrk="1" hangingPunct="1"/>
            <a:r>
              <a:rPr lang="en-US" sz="3800" b="1" dirty="0">
                <a:solidFill>
                  <a:schemeClr val="tx1"/>
                </a:solidFill>
              </a:rPr>
              <a:t>Language Assistance</a:t>
            </a:r>
          </a:p>
        </p:txBody>
      </p:sp>
      <p:sp>
        <p:nvSpPr>
          <p:cNvPr id="36868" name="Rectangle 3"/>
          <p:cNvSpPr>
            <a:spLocks noGrp="1" noChangeArrowheads="1"/>
          </p:cNvSpPr>
          <p:nvPr>
            <p:ph idx="1"/>
          </p:nvPr>
        </p:nvSpPr>
        <p:spPr>
          <a:xfrm>
            <a:off x="609600" y="1447800"/>
            <a:ext cx="8001000" cy="4837113"/>
          </a:xfrm>
        </p:spPr>
        <p:txBody>
          <a:bodyPr/>
          <a:lstStyle/>
          <a:p>
            <a:pPr algn="ctr" eaLnBrk="1" hangingPunct="1">
              <a:buClr>
                <a:srgbClr val="660066"/>
              </a:buClr>
              <a:buFont typeface="Wingdings" pitchFamily="2" charset="2"/>
              <a:buNone/>
            </a:pPr>
            <a:r>
              <a:rPr lang="en-US" b="1" dirty="0"/>
              <a:t>Limited English Proficiency (LEP) </a:t>
            </a:r>
            <a:endParaRPr lang="en-US" dirty="0"/>
          </a:p>
          <a:p>
            <a:pPr eaLnBrk="1" hangingPunct="1">
              <a:buClr>
                <a:srgbClr val="660066"/>
              </a:buClr>
              <a:buFont typeface="Wingdings" pitchFamily="2" charset="2"/>
              <a:buNone/>
            </a:pPr>
            <a:endParaRPr lang="en-US" sz="1100" dirty="0"/>
          </a:p>
          <a:p>
            <a:pPr eaLnBrk="1" hangingPunct="1">
              <a:buClr>
                <a:srgbClr val="660066"/>
              </a:buClr>
              <a:buFont typeface="Wingdings" pitchFamily="2" charset="2"/>
              <a:buNone/>
            </a:pPr>
            <a:r>
              <a:rPr lang="en-US" sz="2800" b="1" dirty="0"/>
              <a:t>Definition:</a:t>
            </a:r>
          </a:p>
          <a:p>
            <a:pPr eaLnBrk="1" hangingPunct="1">
              <a:buClr>
                <a:srgbClr val="660066"/>
              </a:buClr>
              <a:buFont typeface="Wingdings" pitchFamily="2" charset="2"/>
              <a:buNone/>
            </a:pPr>
            <a:endParaRPr lang="en-US" sz="1100" dirty="0"/>
          </a:p>
          <a:p>
            <a:pPr eaLnBrk="1" hangingPunct="1">
              <a:buClr>
                <a:schemeClr val="tx1"/>
              </a:buClr>
              <a:buFont typeface="Wingdings" pitchFamily="2" charset="2"/>
              <a:buChar char="w"/>
            </a:pPr>
            <a:r>
              <a:rPr lang="en-US" sz="2800" dirty="0"/>
              <a:t>Individuals who do not speak English as their primary language and have limited ability to read, speak, write, or understand English.</a:t>
            </a:r>
          </a:p>
          <a:p>
            <a:pPr eaLnBrk="1" hangingPunct="1">
              <a:buClr>
                <a:schemeClr val="tx1"/>
              </a:buClr>
              <a:buNone/>
            </a:pPr>
            <a:endParaRPr lang="en-US" sz="1100" dirty="0"/>
          </a:p>
          <a:p>
            <a:pPr eaLnBrk="1" hangingPunct="1">
              <a:buClr>
                <a:schemeClr val="tx1"/>
              </a:buClr>
              <a:buFont typeface="Wingdings" pitchFamily="2" charset="2"/>
              <a:buChar char="w"/>
            </a:pPr>
            <a:r>
              <a:rPr lang="en-US" sz="2800" dirty="0"/>
              <a:t>Recipients of Federal financial assistance have a responsibility to take reasonable steps to ensure meaningful access to their programs and activities by persons with LEP.</a:t>
            </a:r>
          </a:p>
          <a:p>
            <a:pPr eaLnBrk="1" hangingPunct="1">
              <a:buFontTx/>
              <a:buNone/>
            </a:pPr>
            <a:endParaRPr lang="en-US" b="1" dirty="0">
              <a:solidFill>
                <a:srgbClr val="FFFF00"/>
              </a:solidFill>
            </a:endParaRPr>
          </a:p>
          <a:p>
            <a:pPr eaLnBrk="1" hangingPunct="1">
              <a:buFontTx/>
              <a:buNone/>
            </a:pPr>
            <a:endParaRPr lang="en-US" dirty="0"/>
          </a:p>
        </p:txBody>
      </p:sp>
      <p:sp>
        <p:nvSpPr>
          <p:cNvPr id="36866" name="Slide Number Placeholder 5"/>
          <p:cNvSpPr>
            <a:spLocks noGrp="1"/>
          </p:cNvSpPr>
          <p:nvPr>
            <p:ph type="sldNum" sz="quarter" idx="12"/>
          </p:nvPr>
        </p:nvSpPr>
        <p:spPr>
          <a:noFill/>
        </p:spPr>
        <p:txBody>
          <a:bodyPr/>
          <a:lstStyle/>
          <a:p>
            <a:fld id="{7EC55F55-A838-41FC-8532-D7C8EA40C014}" type="slidenum">
              <a:rPr lang="en-US" smtClean="0">
                <a:latin typeface="Arial" pitchFamily="34" charset="0"/>
              </a:rPr>
              <a:pPr/>
              <a:t>23</a:t>
            </a:fld>
            <a:endParaRPr lang="en-US">
              <a:latin typeface="Arial" pitchFamily="34" charset="0"/>
            </a:endParaRPr>
          </a:p>
        </p:txBody>
      </p:sp>
      <p:sp>
        <p:nvSpPr>
          <p:cNvPr id="6" name="TextBox 5">
            <a:extLst>
              <a:ext uri="{FF2B5EF4-FFF2-40B4-BE49-F238E27FC236}">
                <a16:creationId xmlns:a16="http://schemas.microsoft.com/office/drawing/2014/main" id="{C439631B-AB41-B03F-150A-C6454E769DEF}"/>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304800" y="76200"/>
            <a:ext cx="8458200" cy="1143000"/>
          </a:xfrm>
        </p:spPr>
        <p:txBody>
          <a:bodyPr/>
          <a:lstStyle/>
          <a:p>
            <a:pPr eaLnBrk="1" hangingPunct="1"/>
            <a:r>
              <a:rPr lang="en-US" sz="3800" b="1" dirty="0">
                <a:solidFill>
                  <a:schemeClr val="tx1"/>
                </a:solidFill>
              </a:rPr>
              <a:t>Limited English Proficiency (LEP)</a:t>
            </a:r>
            <a:r>
              <a:rPr lang="en-US" sz="3800" dirty="0">
                <a:solidFill>
                  <a:schemeClr val="tx1"/>
                </a:solidFill>
              </a:rPr>
              <a:t> </a:t>
            </a:r>
          </a:p>
        </p:txBody>
      </p:sp>
      <p:sp>
        <p:nvSpPr>
          <p:cNvPr id="37892" name="Rectangle 3"/>
          <p:cNvSpPr>
            <a:spLocks noGrp="1" noChangeArrowheads="1"/>
          </p:cNvSpPr>
          <p:nvPr>
            <p:ph idx="1"/>
          </p:nvPr>
        </p:nvSpPr>
        <p:spPr>
          <a:xfrm>
            <a:off x="457200" y="1752600"/>
            <a:ext cx="8001000" cy="4114800"/>
          </a:xfrm>
          <a:ln>
            <a:noFill/>
          </a:ln>
        </p:spPr>
        <p:txBody>
          <a:bodyPr/>
          <a:lstStyle/>
          <a:p>
            <a:pPr eaLnBrk="1" hangingPunct="1">
              <a:spcBef>
                <a:spcPts val="0"/>
              </a:spcBef>
              <a:spcAft>
                <a:spcPts val="1200"/>
              </a:spcAft>
              <a:buClr>
                <a:schemeClr val="tx1"/>
              </a:buClr>
              <a:buFont typeface="Wingdings" pitchFamily="2" charset="2"/>
              <a:buChar char="w"/>
            </a:pPr>
            <a:r>
              <a:rPr lang="en-US" sz="2800" dirty="0"/>
              <a:t>Children </a:t>
            </a:r>
            <a:r>
              <a:rPr lang="en-US" sz="2800" b="1" dirty="0"/>
              <a:t>should not </a:t>
            </a:r>
            <a:r>
              <a:rPr lang="en-US" sz="2800" dirty="0"/>
              <a:t>be used as interpreters.</a:t>
            </a:r>
          </a:p>
          <a:p>
            <a:pPr eaLnBrk="1" hangingPunct="1">
              <a:spcAft>
                <a:spcPts val="600"/>
              </a:spcAft>
              <a:buClr>
                <a:schemeClr val="tx1"/>
              </a:buClr>
              <a:buFont typeface="Wingdings" pitchFamily="2" charset="2"/>
              <a:buChar char="w"/>
            </a:pPr>
            <a:r>
              <a:rPr lang="en-US" sz="2800" dirty="0"/>
              <a:t>Volunteers may be used, but make sure they understand interpreter ethics – particularly </a:t>
            </a:r>
            <a:r>
              <a:rPr lang="en-US" sz="2800" b="1" dirty="0"/>
              <a:t>confidentiality</a:t>
            </a:r>
            <a:r>
              <a:rPr lang="en-US" sz="2800" dirty="0"/>
              <a:t>!</a:t>
            </a:r>
          </a:p>
          <a:p>
            <a:pPr marL="365760" indent="0" eaLnBrk="1" hangingPunct="1">
              <a:spcAft>
                <a:spcPts val="600"/>
              </a:spcAft>
              <a:buClr>
                <a:schemeClr val="tx1"/>
              </a:buClr>
              <a:buNone/>
            </a:pPr>
            <a:r>
              <a:rPr lang="en-US" sz="2800" b="1" dirty="0"/>
              <a:t>Example: </a:t>
            </a:r>
            <a:r>
              <a:rPr lang="en-US" sz="2500" dirty="0"/>
              <a:t>Sponsor staff with Spanish language skills could assist a household in completing a Household Size-Income Statement but would need to be trained on the importance of keeping all information received from the household confidential.</a:t>
            </a:r>
          </a:p>
        </p:txBody>
      </p:sp>
      <p:sp>
        <p:nvSpPr>
          <p:cNvPr id="37890" name="Slide Number Placeholder 5"/>
          <p:cNvSpPr>
            <a:spLocks noGrp="1"/>
          </p:cNvSpPr>
          <p:nvPr>
            <p:ph type="sldNum" sz="quarter" idx="12"/>
          </p:nvPr>
        </p:nvSpPr>
        <p:spPr>
          <a:noFill/>
        </p:spPr>
        <p:txBody>
          <a:bodyPr/>
          <a:lstStyle/>
          <a:p>
            <a:fld id="{AFCDB838-58B4-463C-9982-2D1F68C8D9A0}" type="slidenum">
              <a:rPr lang="en-US" smtClean="0">
                <a:latin typeface="Arial" pitchFamily="34" charset="0"/>
              </a:rPr>
              <a:pPr/>
              <a:t>24</a:t>
            </a:fld>
            <a:endParaRPr lang="en-US">
              <a:latin typeface="Arial" pitchFamily="34" charset="0"/>
            </a:endParaRPr>
          </a:p>
        </p:txBody>
      </p:sp>
      <p:sp>
        <p:nvSpPr>
          <p:cNvPr id="6" name="TextBox 5">
            <a:extLst>
              <a:ext uri="{FF2B5EF4-FFF2-40B4-BE49-F238E27FC236}">
                <a16:creationId xmlns:a16="http://schemas.microsoft.com/office/drawing/2014/main" id="{C3B47560-F729-2BC1-9474-5D7F8CED199D}"/>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152400"/>
            <a:ext cx="9144000" cy="777875"/>
          </a:xfrm>
        </p:spPr>
        <p:txBody>
          <a:bodyPr/>
          <a:lstStyle/>
          <a:p>
            <a:r>
              <a:rPr lang="en-US" sz="3800" b="1" dirty="0">
                <a:solidFill>
                  <a:schemeClr val="tx1"/>
                </a:solidFill>
              </a:rPr>
              <a:t>Limited English Proficiency (LEP)</a:t>
            </a:r>
            <a:r>
              <a:rPr lang="en-US" sz="3800" dirty="0">
                <a:solidFill>
                  <a:schemeClr val="tx1"/>
                </a:solidFill>
              </a:rPr>
              <a:t> </a:t>
            </a:r>
            <a:endParaRPr lang="en-US" sz="3800" dirty="0"/>
          </a:p>
        </p:txBody>
      </p:sp>
      <p:sp>
        <p:nvSpPr>
          <p:cNvPr id="38915" name="Content Placeholder 2"/>
          <p:cNvSpPr>
            <a:spLocks noGrp="1"/>
          </p:cNvSpPr>
          <p:nvPr>
            <p:ph idx="1"/>
          </p:nvPr>
        </p:nvSpPr>
        <p:spPr>
          <a:xfrm>
            <a:off x="533400" y="914400"/>
            <a:ext cx="8153400" cy="5330825"/>
          </a:xfrm>
        </p:spPr>
        <p:txBody>
          <a:bodyPr/>
          <a:lstStyle/>
          <a:p>
            <a:pPr eaLnBrk="1" hangingPunct="1">
              <a:spcBef>
                <a:spcPts val="0"/>
              </a:spcBef>
              <a:spcAft>
                <a:spcPts val="1200"/>
              </a:spcAft>
              <a:buClr>
                <a:schemeClr val="tx1"/>
              </a:buClr>
              <a:buFont typeface="Wingdings" pitchFamily="2" charset="2"/>
              <a:buChar char="w"/>
            </a:pPr>
            <a:r>
              <a:rPr lang="en-US" sz="3000" dirty="0"/>
              <a:t>See </a:t>
            </a:r>
            <a:r>
              <a:rPr lang="en-US" sz="3000" dirty="0">
                <a:hlinkClick r:id="rId4"/>
              </a:rPr>
              <a:t>www.lep.gov</a:t>
            </a:r>
            <a:r>
              <a:rPr lang="en-US" sz="3000" dirty="0"/>
              <a:t> for more information and resources</a:t>
            </a:r>
          </a:p>
          <a:p>
            <a:pPr marL="365760" eaLnBrk="1" hangingPunct="1">
              <a:spcBef>
                <a:spcPts val="0"/>
              </a:spcBef>
              <a:buClr>
                <a:schemeClr val="tx1"/>
              </a:buClr>
              <a:buFont typeface="Wingdings" pitchFamily="2" charset="2"/>
              <a:buChar char="w"/>
            </a:pPr>
            <a:r>
              <a:rPr lang="en-US" sz="2800" dirty="0"/>
              <a:t>Documents translated in Spanish and Hmong (Wisconsin specific forms):</a:t>
            </a:r>
          </a:p>
          <a:p>
            <a:pPr marL="365760" indent="0" eaLnBrk="1" hangingPunct="1">
              <a:spcBef>
                <a:spcPts val="0"/>
              </a:spcBef>
              <a:spcAft>
                <a:spcPts val="1200"/>
              </a:spcAft>
              <a:buClr>
                <a:schemeClr val="tx1"/>
              </a:buClr>
              <a:buNone/>
            </a:pPr>
            <a:r>
              <a:rPr lang="en-US" sz="2400" dirty="0">
                <a:hlinkClick r:id="rId5"/>
              </a:rPr>
              <a:t>https://dpi.wi.gov/community-nutrition/cacfp/child-care/translations</a:t>
            </a:r>
            <a:r>
              <a:rPr lang="en-US" sz="2400" dirty="0"/>
              <a:t>  </a:t>
            </a:r>
          </a:p>
          <a:p>
            <a:pPr eaLnBrk="1" hangingPunct="1">
              <a:spcBef>
                <a:spcPts val="0"/>
              </a:spcBef>
              <a:buClr>
                <a:schemeClr val="tx1"/>
              </a:buClr>
              <a:buFont typeface="Wingdings" pitchFamily="2" charset="2"/>
              <a:buChar char="w"/>
            </a:pPr>
            <a:r>
              <a:rPr lang="en-US" sz="2600" dirty="0"/>
              <a:t>Household-Size Income Statement Forms in other languages (USDA Forms):</a:t>
            </a:r>
          </a:p>
          <a:p>
            <a:pPr eaLnBrk="1" hangingPunct="1">
              <a:spcBef>
                <a:spcPts val="0"/>
              </a:spcBef>
              <a:spcAft>
                <a:spcPts val="900"/>
              </a:spcAft>
              <a:buClr>
                <a:schemeClr val="tx1"/>
              </a:buClr>
              <a:buNone/>
            </a:pPr>
            <a:r>
              <a:rPr lang="en-US" sz="2600" dirty="0"/>
              <a:t>	</a:t>
            </a:r>
            <a:r>
              <a:rPr lang="en-US" sz="2400" dirty="0">
                <a:solidFill>
                  <a:srgbClr val="FF0000"/>
                </a:solidFill>
                <a:hlinkClick r:id="rId6"/>
              </a:rPr>
              <a:t>https://www.fns.usda.gov/cacfp/english-meal-benefit-income-eligibility-form</a:t>
            </a:r>
            <a:r>
              <a:rPr lang="en-US" sz="2400" dirty="0">
                <a:solidFill>
                  <a:srgbClr val="FF0000"/>
                </a:solidFill>
              </a:rPr>
              <a:t> </a:t>
            </a:r>
          </a:p>
          <a:p>
            <a:pPr marL="91440" indent="0" eaLnBrk="1" hangingPunct="1">
              <a:spcBef>
                <a:spcPts val="300"/>
              </a:spcBef>
              <a:buNone/>
            </a:pPr>
            <a:r>
              <a:rPr lang="en-US" sz="2000" b="1" dirty="0"/>
              <a:t>Note: </a:t>
            </a:r>
            <a:r>
              <a:rPr lang="en-US" sz="2000" dirty="0"/>
              <a:t>the USDA document includes the various forms for all CACFP components; identify the appropriate form within the English version first to know which of the translated documents to give households.</a:t>
            </a:r>
          </a:p>
        </p:txBody>
      </p:sp>
      <p:sp>
        <p:nvSpPr>
          <p:cNvPr id="38916" name="Slide Number Placeholder 3"/>
          <p:cNvSpPr>
            <a:spLocks noGrp="1"/>
          </p:cNvSpPr>
          <p:nvPr>
            <p:ph type="sldNum" sz="quarter" idx="12"/>
          </p:nvPr>
        </p:nvSpPr>
        <p:spPr>
          <a:noFill/>
        </p:spPr>
        <p:txBody>
          <a:bodyPr/>
          <a:lstStyle/>
          <a:p>
            <a:fld id="{2CE03ACD-D730-4009-A997-E41E62A38614}" type="slidenum">
              <a:rPr lang="en-US" smtClean="0">
                <a:latin typeface="Arial" pitchFamily="34" charset="0"/>
              </a:rPr>
              <a:pPr/>
              <a:t>25</a:t>
            </a:fld>
            <a:endParaRPr lang="en-US" dirty="0">
              <a:latin typeface="Arial" pitchFamily="34" charset="0"/>
            </a:endParaRPr>
          </a:p>
        </p:txBody>
      </p:sp>
      <p:sp>
        <p:nvSpPr>
          <p:cNvPr id="6" name="TextBox 5">
            <a:extLst>
              <a:ext uri="{FF2B5EF4-FFF2-40B4-BE49-F238E27FC236}">
                <a16:creationId xmlns:a16="http://schemas.microsoft.com/office/drawing/2014/main" id="{8D294FC0-C686-53CC-D8C2-8A93280CE178}"/>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ustDataLst>
      <p:tags r:id="rId1"/>
    </p:custData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itle 1"/>
          <p:cNvSpPr>
            <a:spLocks noGrp="1"/>
          </p:cNvSpPr>
          <p:nvPr>
            <p:ph type="title"/>
          </p:nvPr>
        </p:nvSpPr>
        <p:spPr>
          <a:xfrm>
            <a:off x="477982" y="304800"/>
            <a:ext cx="8229600" cy="1143000"/>
          </a:xfrm>
        </p:spPr>
        <p:txBody>
          <a:bodyPr/>
          <a:lstStyle/>
          <a:p>
            <a:pPr eaLnBrk="1" hangingPunct="1"/>
            <a:r>
              <a:rPr lang="en-US" sz="3600" b="1" dirty="0"/>
              <a:t>A shortage of resources does not eliminate the translation requirement </a:t>
            </a:r>
          </a:p>
        </p:txBody>
      </p:sp>
      <p:sp>
        <p:nvSpPr>
          <p:cNvPr id="39939" name="Content Placeholder 2"/>
          <p:cNvSpPr>
            <a:spLocks noGrp="1"/>
          </p:cNvSpPr>
          <p:nvPr>
            <p:ph idx="1"/>
          </p:nvPr>
        </p:nvSpPr>
        <p:spPr>
          <a:xfrm>
            <a:off x="457200" y="1676400"/>
            <a:ext cx="8229600" cy="4525963"/>
          </a:xfrm>
        </p:spPr>
        <p:txBody>
          <a:bodyPr/>
          <a:lstStyle/>
          <a:p>
            <a:pPr marL="342900" lvl="1" indent="-342900" eaLnBrk="1" hangingPunct="1">
              <a:buFontTx/>
              <a:buNone/>
            </a:pPr>
            <a:r>
              <a:rPr lang="en-US" sz="3200" b="1" dirty="0"/>
              <a:t>Suggestions:  </a:t>
            </a:r>
          </a:p>
          <a:p>
            <a:pPr marL="342900" lvl="1" indent="-342900" eaLnBrk="1" hangingPunct="1">
              <a:buFontTx/>
              <a:buNone/>
            </a:pPr>
            <a:endParaRPr lang="en-US" sz="1000" dirty="0"/>
          </a:p>
          <a:p>
            <a:pPr marL="342900" lvl="1" indent="-342900" eaLnBrk="1" hangingPunct="1">
              <a:buFont typeface="Wingdings" pitchFamily="2" charset="2"/>
              <a:buChar char="§"/>
            </a:pPr>
            <a:r>
              <a:rPr lang="en-US" b="1" dirty="0"/>
              <a:t>Share resources to save money</a:t>
            </a:r>
          </a:p>
          <a:p>
            <a:pPr marL="742950" lvl="2" indent="-342900" eaLnBrk="1" hangingPunct="1">
              <a:spcAft>
                <a:spcPts val="300"/>
              </a:spcAft>
            </a:pPr>
            <a:r>
              <a:rPr lang="en-US" dirty="0"/>
              <a:t>Use interpreter from another area</a:t>
            </a:r>
          </a:p>
          <a:p>
            <a:pPr marL="742950" lvl="2" indent="-342900" eaLnBrk="1" hangingPunct="1">
              <a:spcAft>
                <a:spcPts val="300"/>
              </a:spcAft>
            </a:pPr>
            <a:r>
              <a:rPr lang="en-US" dirty="0"/>
              <a:t>Train bilingual staff to be interpreters </a:t>
            </a:r>
          </a:p>
          <a:p>
            <a:pPr marL="742950" lvl="2" indent="-342900" eaLnBrk="1" hangingPunct="1"/>
            <a:r>
              <a:rPr lang="en-US" dirty="0"/>
              <a:t>Contact grassroots organizations to discuss translation or assistance from within the community</a:t>
            </a:r>
          </a:p>
          <a:p>
            <a:pPr marL="742950" lvl="2" indent="-342900" eaLnBrk="1" hangingPunct="1">
              <a:buFontTx/>
              <a:buNone/>
            </a:pPr>
            <a:endParaRPr lang="en-US" sz="1000" dirty="0"/>
          </a:p>
          <a:p>
            <a:pPr marL="342900" lvl="1" indent="-342900" eaLnBrk="1" hangingPunct="1">
              <a:buFont typeface="Wingdings" pitchFamily="2" charset="2"/>
              <a:buChar char="§"/>
            </a:pPr>
            <a:r>
              <a:rPr lang="en-US" b="1" dirty="0"/>
              <a:t>Language line phone services may be available for a subscription fee through your local telephone service provider</a:t>
            </a:r>
          </a:p>
          <a:p>
            <a:pPr eaLnBrk="1" hangingPunct="1"/>
            <a:endParaRPr lang="en-US" dirty="0"/>
          </a:p>
        </p:txBody>
      </p:sp>
      <p:sp>
        <p:nvSpPr>
          <p:cNvPr id="39940" name="Slide Number Placeholder 3"/>
          <p:cNvSpPr>
            <a:spLocks noGrp="1"/>
          </p:cNvSpPr>
          <p:nvPr>
            <p:ph type="sldNum" sz="quarter" idx="12"/>
          </p:nvPr>
        </p:nvSpPr>
        <p:spPr>
          <a:noFill/>
        </p:spPr>
        <p:txBody>
          <a:bodyPr/>
          <a:lstStyle/>
          <a:p>
            <a:fld id="{B956C2BE-8FCA-48D2-8F54-A8215C3EBCCF}" type="slidenum">
              <a:rPr lang="en-US" smtClean="0">
                <a:latin typeface="Arial" pitchFamily="34" charset="0"/>
              </a:rPr>
              <a:pPr/>
              <a:t>26</a:t>
            </a:fld>
            <a:endParaRPr lang="en-US">
              <a:latin typeface="Arial" pitchFamily="34" charset="0"/>
            </a:endParaRPr>
          </a:p>
        </p:txBody>
      </p:sp>
      <p:sp>
        <p:nvSpPr>
          <p:cNvPr id="6" name="TextBox 5">
            <a:extLst>
              <a:ext uri="{FF2B5EF4-FFF2-40B4-BE49-F238E27FC236}">
                <a16:creationId xmlns:a16="http://schemas.microsoft.com/office/drawing/2014/main" id="{428D95B4-79BD-D8D6-6ADB-8CB0A3EDC7C9}"/>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itle 2"/>
          <p:cNvSpPr>
            <a:spLocks noGrp="1"/>
          </p:cNvSpPr>
          <p:nvPr>
            <p:ph type="title"/>
          </p:nvPr>
        </p:nvSpPr>
        <p:spPr>
          <a:xfrm>
            <a:off x="457200" y="76200"/>
            <a:ext cx="8229600" cy="761998"/>
          </a:xfrm>
        </p:spPr>
        <p:txBody>
          <a:bodyPr/>
          <a:lstStyle/>
          <a:p>
            <a:pPr eaLnBrk="1" hangingPunct="1"/>
            <a:r>
              <a:rPr lang="en-US" sz="3600" b="1" dirty="0"/>
              <a:t>Right to File a Complaint</a:t>
            </a:r>
          </a:p>
        </p:txBody>
      </p:sp>
      <p:sp>
        <p:nvSpPr>
          <p:cNvPr id="43011" name="Content Placeholder 3"/>
          <p:cNvSpPr>
            <a:spLocks noGrp="1"/>
          </p:cNvSpPr>
          <p:nvPr>
            <p:ph idx="1"/>
          </p:nvPr>
        </p:nvSpPr>
        <p:spPr>
          <a:xfrm>
            <a:off x="609600" y="803688"/>
            <a:ext cx="7924800" cy="5749512"/>
          </a:xfrm>
        </p:spPr>
        <p:txBody>
          <a:bodyPr/>
          <a:lstStyle/>
          <a:p>
            <a:pPr marL="0" indent="0" eaLnBrk="1" hangingPunct="1">
              <a:buFontTx/>
              <a:buNone/>
            </a:pPr>
            <a:r>
              <a:rPr lang="en-US" sz="2400" dirty="0"/>
              <a:t>Any person who believes they or someone they know has been discriminated against based on Federal protected classes (</a:t>
            </a:r>
            <a:r>
              <a:rPr lang="en-US" sz="2400" dirty="0" err="1"/>
              <a:t>i.e</a:t>
            </a:r>
            <a:r>
              <a:rPr lang="en-US" sz="2400" dirty="0"/>
              <a:t>, National origin, race, etc.) has a right to file a complaint within </a:t>
            </a:r>
            <a:r>
              <a:rPr lang="en-US" sz="2400" b="1" i="1" dirty="0"/>
              <a:t>180 days </a:t>
            </a:r>
            <a:r>
              <a:rPr lang="en-US" sz="2400" dirty="0"/>
              <a:t>of the alleged discriminatory action.  </a:t>
            </a:r>
            <a:r>
              <a:rPr lang="en-US" sz="2400" b="1" dirty="0"/>
              <a:t>Complainants:</a:t>
            </a:r>
          </a:p>
          <a:p>
            <a:pPr marL="365760" indent="-365760">
              <a:spcBef>
                <a:spcPts val="0"/>
              </a:spcBef>
              <a:spcAft>
                <a:spcPts val="0"/>
              </a:spcAft>
              <a:buFont typeface="Wingdings" pitchFamily="2" charset="2"/>
              <a:buChar char="Ø"/>
              <a:defRPr/>
            </a:pPr>
            <a:r>
              <a:rPr lang="en-US" sz="2000" dirty="0"/>
              <a:t>Should complete the USDA Program Discrimination Complaint Form (AD-3027) Found online at: </a:t>
            </a:r>
            <a:r>
              <a:rPr lang="en-US" sz="2000" u="sng" dirty="0">
                <a:solidFill>
                  <a:srgbClr val="000000"/>
                </a:solidFill>
                <a:effectLst/>
                <a:ea typeface="Times New Roman" panose="02020603050405020304" pitchFamily="18" charset="0"/>
                <a:cs typeface="Times New Roman" panose="02020603050405020304" pitchFamily="18" charset="0"/>
                <a:hlinkClick r:id="rId3"/>
              </a:rPr>
              <a:t>https://www.usda.gov/sites/default/files/documents/USDA-OASCR%20P-Complaint-Form-0508-0002-508-11-28-17Fax2Mail.pdf</a:t>
            </a:r>
            <a:endParaRPr lang="en-US" sz="2000" dirty="0"/>
          </a:p>
          <a:p>
            <a:pPr marL="365760" indent="-365760">
              <a:spcBef>
                <a:spcPts val="600"/>
              </a:spcBef>
              <a:spcAft>
                <a:spcPts val="0"/>
              </a:spcAft>
              <a:buFont typeface="Wingdings" pitchFamily="2" charset="2"/>
              <a:buChar char="Ø"/>
              <a:defRPr/>
            </a:pPr>
            <a:r>
              <a:rPr lang="en-US" sz="2000" dirty="0"/>
              <a:t>May contact either of the following offices to submit a complaint:</a:t>
            </a:r>
          </a:p>
          <a:p>
            <a:pPr marL="548640" indent="-182880">
              <a:spcBef>
                <a:spcPts val="600"/>
              </a:spcBef>
              <a:spcAft>
                <a:spcPts val="300"/>
              </a:spcAft>
              <a:buFont typeface="Wingdings" panose="05000000000000000000" pitchFamily="2" charset="2"/>
              <a:buChar char="§"/>
              <a:defRPr/>
            </a:pPr>
            <a:r>
              <a:rPr lang="en-US" sz="2000" b="1" dirty="0"/>
              <a:t>USDA- Office of the Assistant Secretary for Civil Rights: </a:t>
            </a:r>
            <a:r>
              <a:rPr lang="en-US" sz="2000" dirty="0"/>
              <a:t>Refer to slide 14 for the address, fax number, and email address.</a:t>
            </a:r>
          </a:p>
          <a:p>
            <a:pPr marL="548640" indent="-182880" eaLnBrk="1" hangingPunct="1">
              <a:buFont typeface="Wingdings" panose="05000000000000000000" pitchFamily="2" charset="2"/>
              <a:buChar char="§"/>
            </a:pPr>
            <a:r>
              <a:rPr lang="en-US" sz="2000" b="1" dirty="0"/>
              <a:t>Wisconsin DPI:  </a:t>
            </a:r>
            <a:r>
              <a:rPr lang="en-US" sz="2000" dirty="0"/>
              <a:t>Director, Community Nutrition </a:t>
            </a:r>
            <a:r>
              <a:rPr lang="en-US" sz="2000" dirty="0" err="1"/>
              <a:t>Programs,125</a:t>
            </a:r>
            <a:r>
              <a:rPr lang="en-US" sz="2000" dirty="0"/>
              <a:t> South Webster Street, P.O. Box 7841, Madison, WI 53707-7841, 608.267.9129</a:t>
            </a:r>
            <a:endParaRPr lang="en-US" sz="2000" b="1" dirty="0"/>
          </a:p>
          <a:p>
            <a:pPr marL="0" indent="0" eaLnBrk="1" hangingPunct="1">
              <a:buFontTx/>
              <a:buNone/>
            </a:pPr>
            <a:endParaRPr lang="en-US" dirty="0"/>
          </a:p>
        </p:txBody>
      </p:sp>
      <p:sp>
        <p:nvSpPr>
          <p:cNvPr id="43012" name="Slide Number Placeholder 3"/>
          <p:cNvSpPr>
            <a:spLocks noGrp="1"/>
          </p:cNvSpPr>
          <p:nvPr>
            <p:ph type="sldNum" sz="quarter" idx="12"/>
          </p:nvPr>
        </p:nvSpPr>
        <p:spPr>
          <a:noFill/>
        </p:spPr>
        <p:txBody>
          <a:bodyPr/>
          <a:lstStyle/>
          <a:p>
            <a:fld id="{CB6C520C-49F9-4699-ACBA-C90F8C5A13CC}" type="slidenum">
              <a:rPr lang="en-US" smtClean="0">
                <a:latin typeface="Arial" pitchFamily="34" charset="0"/>
              </a:rPr>
              <a:pPr/>
              <a:t>27</a:t>
            </a:fld>
            <a:endParaRPr lang="en-US" dirty="0">
              <a:latin typeface="Arial" pitchFamily="34" charset="0"/>
            </a:endParaRPr>
          </a:p>
        </p:txBody>
      </p:sp>
      <p:sp>
        <p:nvSpPr>
          <p:cNvPr id="6" name="TextBox 5">
            <a:extLst>
              <a:ext uri="{FF2B5EF4-FFF2-40B4-BE49-F238E27FC236}">
                <a16:creationId xmlns:a16="http://schemas.microsoft.com/office/drawing/2014/main" id="{18030582-BE2B-4DE7-D02A-3DC28933FDFD}"/>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685800" y="217040"/>
            <a:ext cx="7543800" cy="793750"/>
          </a:xfrm>
        </p:spPr>
        <p:txBody>
          <a:bodyPr/>
          <a:lstStyle/>
          <a:p>
            <a:pPr eaLnBrk="1" hangingPunct="1"/>
            <a:r>
              <a:rPr lang="en-US" sz="3600" b="1" dirty="0">
                <a:solidFill>
                  <a:schemeClr val="tx1"/>
                </a:solidFill>
              </a:rPr>
              <a:t>Handling Civil Rights Complaints</a:t>
            </a:r>
          </a:p>
        </p:txBody>
      </p:sp>
      <p:sp>
        <p:nvSpPr>
          <p:cNvPr id="44036" name="Rectangle 3"/>
          <p:cNvSpPr>
            <a:spLocks noGrp="1" noChangeArrowheads="1"/>
          </p:cNvSpPr>
          <p:nvPr>
            <p:ph idx="1"/>
          </p:nvPr>
        </p:nvSpPr>
        <p:spPr>
          <a:xfrm>
            <a:off x="685800" y="1066800"/>
            <a:ext cx="8001000" cy="5412702"/>
          </a:xfrm>
        </p:spPr>
        <p:txBody>
          <a:bodyPr/>
          <a:lstStyle/>
          <a:p>
            <a:pPr eaLnBrk="1" hangingPunct="1">
              <a:spcBef>
                <a:spcPts val="0"/>
              </a:spcBef>
              <a:spcAft>
                <a:spcPts val="1200"/>
              </a:spcAft>
              <a:buClr>
                <a:schemeClr val="tx1"/>
              </a:buClr>
              <a:buFont typeface="Wingdings" pitchFamily="2" charset="2"/>
              <a:buChar char="w"/>
            </a:pPr>
            <a:r>
              <a:rPr lang="en-US" sz="2300" dirty="0"/>
              <a:t>Complaints can be written or verbal</a:t>
            </a:r>
          </a:p>
          <a:p>
            <a:pPr eaLnBrk="1" hangingPunct="1">
              <a:spcBef>
                <a:spcPts val="0"/>
              </a:spcBef>
              <a:spcAft>
                <a:spcPts val="1200"/>
              </a:spcAft>
              <a:buClr>
                <a:schemeClr val="tx1"/>
              </a:buClr>
              <a:buFont typeface="Wingdings" pitchFamily="2" charset="2"/>
              <a:buChar char="w"/>
            </a:pPr>
            <a:r>
              <a:rPr lang="en-US" sz="2300" dirty="0"/>
              <a:t>Anonymous complaints should be handled as any other complaint</a:t>
            </a:r>
          </a:p>
          <a:p>
            <a:pPr eaLnBrk="1" hangingPunct="1">
              <a:spcBef>
                <a:spcPts val="0"/>
              </a:spcBef>
              <a:spcAft>
                <a:spcPts val="1200"/>
              </a:spcAft>
              <a:buClr>
                <a:schemeClr val="tx1"/>
              </a:buClr>
              <a:buFont typeface="Wingdings" pitchFamily="2" charset="2"/>
              <a:buChar char="w"/>
            </a:pPr>
            <a:r>
              <a:rPr lang="en-US" sz="2300" dirty="0"/>
              <a:t>All verbal or written complaints must be forwarded to WI DPI or </a:t>
            </a:r>
            <a:r>
              <a:rPr lang="en-US" sz="2000" dirty="0"/>
              <a:t>USDA’s </a:t>
            </a:r>
            <a:r>
              <a:rPr lang="en-US" sz="2300" dirty="0"/>
              <a:t>Office of the Assistant Secretary for Civil Rights </a:t>
            </a:r>
            <a:r>
              <a:rPr lang="en-US" sz="2300" b="1" i="1" dirty="0">
                <a:solidFill>
                  <a:srgbClr val="0070C0"/>
                </a:solidFill>
              </a:rPr>
              <a:t>within three days </a:t>
            </a:r>
            <a:r>
              <a:rPr lang="en-US" sz="2300" dirty="0"/>
              <a:t>of receiving a complaint</a:t>
            </a:r>
          </a:p>
          <a:p>
            <a:pPr eaLnBrk="1" hangingPunct="1">
              <a:spcBef>
                <a:spcPts val="0"/>
              </a:spcBef>
              <a:spcAft>
                <a:spcPts val="1200"/>
              </a:spcAft>
              <a:buClr>
                <a:schemeClr val="tx1"/>
              </a:buClr>
              <a:buFont typeface="Wingdings" pitchFamily="2" charset="2"/>
              <a:buChar char="w"/>
            </a:pPr>
            <a:r>
              <a:rPr lang="en-US" sz="2300" dirty="0"/>
              <a:t>Sponsors must give complainants a </a:t>
            </a:r>
            <a:r>
              <a:rPr lang="en-US" sz="2300" i="1" dirty="0"/>
              <a:t>Civil Rights Complaint Form </a:t>
            </a:r>
            <a:r>
              <a:rPr lang="en-US" sz="2300" dirty="0"/>
              <a:t>to complete (slide 27 has web link)</a:t>
            </a:r>
          </a:p>
          <a:p>
            <a:pPr eaLnBrk="1" hangingPunct="1">
              <a:spcBef>
                <a:spcPts val="0"/>
              </a:spcBef>
              <a:spcAft>
                <a:spcPts val="1200"/>
              </a:spcAft>
              <a:buClr>
                <a:schemeClr val="tx1"/>
              </a:buClr>
              <a:buFont typeface="Wingdings" pitchFamily="2" charset="2"/>
              <a:buChar char="w"/>
            </a:pPr>
            <a:r>
              <a:rPr lang="en-US" sz="2300" dirty="0"/>
              <a:t>Document all potential complaints in the Civil Rights Complaint Log</a:t>
            </a:r>
          </a:p>
          <a:p>
            <a:pPr eaLnBrk="1" hangingPunct="1">
              <a:spcAft>
                <a:spcPts val="600"/>
              </a:spcAft>
              <a:buClr>
                <a:schemeClr val="tx1"/>
              </a:buClr>
              <a:buFont typeface="Wingdings" pitchFamily="2" charset="2"/>
              <a:buChar char="w"/>
            </a:pPr>
            <a:r>
              <a:rPr lang="en-US" sz="2300" dirty="0"/>
              <a:t>Have a central location where the sponsor keeps completed Civil Rights Complaint Forms and the Civil Rights Complaint Log</a:t>
            </a:r>
          </a:p>
          <a:p>
            <a:pPr eaLnBrk="1" hangingPunct="1">
              <a:lnSpc>
                <a:spcPct val="80000"/>
              </a:lnSpc>
              <a:buClr>
                <a:srgbClr val="660066"/>
              </a:buClr>
              <a:buFont typeface="Wingdings" pitchFamily="2" charset="2"/>
              <a:buNone/>
            </a:pPr>
            <a:endParaRPr lang="en-US" sz="2400" dirty="0"/>
          </a:p>
          <a:p>
            <a:pPr algn="ctr" eaLnBrk="1" hangingPunct="1">
              <a:lnSpc>
                <a:spcPct val="80000"/>
              </a:lnSpc>
              <a:buClr>
                <a:srgbClr val="660066"/>
              </a:buClr>
              <a:buFont typeface="Wingdings" pitchFamily="2" charset="2"/>
              <a:buNone/>
            </a:pPr>
            <a:endParaRPr lang="en-US" sz="1600" u="sng" dirty="0">
              <a:solidFill>
                <a:srgbClr val="0000FF"/>
              </a:solidFill>
            </a:endParaRPr>
          </a:p>
        </p:txBody>
      </p:sp>
      <p:sp>
        <p:nvSpPr>
          <p:cNvPr id="44034" name="Slide Number Placeholder 5"/>
          <p:cNvSpPr>
            <a:spLocks noGrp="1"/>
          </p:cNvSpPr>
          <p:nvPr>
            <p:ph type="sldNum" sz="quarter" idx="12"/>
          </p:nvPr>
        </p:nvSpPr>
        <p:spPr>
          <a:noFill/>
        </p:spPr>
        <p:txBody>
          <a:bodyPr/>
          <a:lstStyle/>
          <a:p>
            <a:fld id="{608A1525-88EA-4506-89CF-BC7A3D8E576B}" type="slidenum">
              <a:rPr lang="en-US" smtClean="0">
                <a:latin typeface="Arial" pitchFamily="34" charset="0"/>
              </a:rPr>
              <a:pPr/>
              <a:t>28</a:t>
            </a:fld>
            <a:endParaRPr lang="en-US">
              <a:latin typeface="Arial" pitchFamily="34" charset="0"/>
            </a:endParaRPr>
          </a:p>
        </p:txBody>
      </p:sp>
      <p:sp>
        <p:nvSpPr>
          <p:cNvPr id="6" name="TextBox 5">
            <a:extLst>
              <a:ext uri="{FF2B5EF4-FFF2-40B4-BE49-F238E27FC236}">
                <a16:creationId xmlns:a16="http://schemas.microsoft.com/office/drawing/2014/main" id="{C442B4DB-E217-45DF-28CE-BA8ACE97871A}"/>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457200" y="457200"/>
            <a:ext cx="8243888" cy="1238250"/>
          </a:xfrm>
        </p:spPr>
        <p:txBody>
          <a:bodyPr/>
          <a:lstStyle/>
          <a:p>
            <a:pPr eaLnBrk="1" hangingPunct="1"/>
            <a:r>
              <a:rPr lang="en-US" sz="3400" b="1" dirty="0">
                <a:solidFill>
                  <a:schemeClr val="tx1"/>
                </a:solidFill>
              </a:rPr>
              <a:t>The following information should be included in a Civil Rights Complaint</a:t>
            </a:r>
          </a:p>
        </p:txBody>
      </p:sp>
      <p:sp>
        <p:nvSpPr>
          <p:cNvPr id="45060" name="Rectangle 3"/>
          <p:cNvSpPr>
            <a:spLocks noGrp="1" noChangeArrowheads="1"/>
          </p:cNvSpPr>
          <p:nvPr>
            <p:ph idx="1"/>
          </p:nvPr>
        </p:nvSpPr>
        <p:spPr>
          <a:xfrm>
            <a:off x="457200" y="2133600"/>
            <a:ext cx="8229600" cy="4456112"/>
          </a:xfrm>
        </p:spPr>
        <p:txBody>
          <a:bodyPr/>
          <a:lstStyle/>
          <a:p>
            <a:pPr eaLnBrk="1" hangingPunct="1">
              <a:spcBef>
                <a:spcPts val="0"/>
              </a:spcBef>
              <a:spcAft>
                <a:spcPts val="1200"/>
              </a:spcAft>
              <a:buClr>
                <a:schemeClr val="tx1"/>
              </a:buClr>
              <a:buFont typeface="Wingdings" pitchFamily="2" charset="2"/>
              <a:buChar char="w"/>
            </a:pPr>
            <a:r>
              <a:rPr lang="en-US" sz="2800" dirty="0"/>
              <a:t>Name, address, phone number of complainant, if provided (not required)</a:t>
            </a:r>
          </a:p>
          <a:p>
            <a:pPr eaLnBrk="1" hangingPunct="1">
              <a:spcBef>
                <a:spcPts val="0"/>
              </a:spcBef>
              <a:spcAft>
                <a:spcPts val="1200"/>
              </a:spcAft>
              <a:buClr>
                <a:schemeClr val="tx1"/>
              </a:buClr>
              <a:buFont typeface="Wingdings" pitchFamily="2" charset="2"/>
              <a:buChar char="w"/>
            </a:pPr>
            <a:r>
              <a:rPr lang="en-US" sz="2800" dirty="0"/>
              <a:t>Specific name and location of entity delivering the benefit or service</a:t>
            </a:r>
          </a:p>
          <a:p>
            <a:pPr eaLnBrk="1" hangingPunct="1">
              <a:buClr>
                <a:schemeClr val="tx1"/>
              </a:buClr>
              <a:buFont typeface="Wingdings" pitchFamily="2" charset="2"/>
              <a:buChar char="w"/>
            </a:pPr>
            <a:r>
              <a:rPr lang="en-US" sz="2800" dirty="0"/>
              <a:t>The nature of the incident, action, or method of administration that led the complainant to feel discriminated against</a:t>
            </a:r>
          </a:p>
          <a:p>
            <a:pPr eaLnBrk="1" hangingPunct="1">
              <a:buFontTx/>
              <a:buNone/>
            </a:pPr>
            <a:endParaRPr lang="en-US" sz="2800" dirty="0"/>
          </a:p>
        </p:txBody>
      </p:sp>
      <p:sp>
        <p:nvSpPr>
          <p:cNvPr id="45058" name="Slide Number Placeholder 5"/>
          <p:cNvSpPr>
            <a:spLocks noGrp="1"/>
          </p:cNvSpPr>
          <p:nvPr>
            <p:ph type="sldNum" sz="quarter" idx="12"/>
          </p:nvPr>
        </p:nvSpPr>
        <p:spPr>
          <a:noFill/>
        </p:spPr>
        <p:txBody>
          <a:bodyPr/>
          <a:lstStyle/>
          <a:p>
            <a:fld id="{82CA02F8-DFCA-49E2-B142-73BA2853AE7F}" type="slidenum">
              <a:rPr lang="en-US" smtClean="0">
                <a:latin typeface="Arial" pitchFamily="34" charset="0"/>
              </a:rPr>
              <a:pPr/>
              <a:t>29</a:t>
            </a:fld>
            <a:endParaRPr lang="en-US">
              <a:latin typeface="Arial" pitchFamily="34" charset="0"/>
            </a:endParaRPr>
          </a:p>
        </p:txBody>
      </p:sp>
      <p:sp>
        <p:nvSpPr>
          <p:cNvPr id="6" name="TextBox 5">
            <a:extLst>
              <a:ext uri="{FF2B5EF4-FFF2-40B4-BE49-F238E27FC236}">
                <a16:creationId xmlns:a16="http://schemas.microsoft.com/office/drawing/2014/main" id="{64A3014D-2D03-8355-3529-0E3588964DB5}"/>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304800"/>
            <a:ext cx="7916863" cy="809625"/>
          </a:xfrm>
        </p:spPr>
        <p:txBody>
          <a:bodyPr/>
          <a:lstStyle/>
          <a:p>
            <a:pPr algn="l" eaLnBrk="1" hangingPunct="1"/>
            <a:r>
              <a:rPr lang="en-US" dirty="0"/>
              <a:t>     </a:t>
            </a:r>
            <a:r>
              <a:rPr lang="en-US" sz="3800" b="1" dirty="0">
                <a:solidFill>
                  <a:schemeClr val="tx1"/>
                </a:solidFill>
              </a:rPr>
              <a:t>Discrimination = Four D’s</a:t>
            </a:r>
          </a:p>
        </p:txBody>
      </p:sp>
      <p:sp>
        <p:nvSpPr>
          <p:cNvPr id="8196" name="Rectangle 3"/>
          <p:cNvSpPr>
            <a:spLocks noGrp="1" noChangeArrowheads="1"/>
          </p:cNvSpPr>
          <p:nvPr>
            <p:ph idx="1"/>
          </p:nvPr>
        </p:nvSpPr>
        <p:spPr>
          <a:xfrm>
            <a:off x="304800" y="1066800"/>
            <a:ext cx="8534400" cy="5029200"/>
          </a:xfrm>
        </p:spPr>
        <p:txBody>
          <a:bodyPr/>
          <a:lstStyle/>
          <a:p>
            <a:pPr eaLnBrk="1" hangingPunct="1">
              <a:spcBef>
                <a:spcPts val="0"/>
              </a:spcBef>
              <a:spcAft>
                <a:spcPts val="1200"/>
              </a:spcAft>
              <a:buFontTx/>
              <a:buNone/>
            </a:pPr>
            <a:r>
              <a:rPr lang="en-US" sz="3600" dirty="0"/>
              <a:t>         …an individual or group is:</a:t>
            </a:r>
            <a:endParaRPr lang="en-US" sz="3600" b="1" dirty="0"/>
          </a:p>
          <a:p>
            <a:pPr lvl="2" eaLnBrk="1" hangingPunct="1">
              <a:spcBef>
                <a:spcPts val="0"/>
              </a:spcBef>
              <a:spcAft>
                <a:spcPts val="1500"/>
              </a:spcAft>
              <a:buClr>
                <a:schemeClr val="tx1"/>
              </a:buClr>
              <a:buFont typeface="Wingdings" pitchFamily="2" charset="2"/>
              <a:buChar char="§"/>
            </a:pPr>
            <a:r>
              <a:rPr lang="en-US" sz="2800" b="1" u="sng" dirty="0"/>
              <a:t>D</a:t>
            </a:r>
            <a:r>
              <a:rPr lang="en-US" sz="2800" b="1" dirty="0"/>
              <a:t>enied </a:t>
            </a:r>
            <a:r>
              <a:rPr lang="en-US" sz="2800" dirty="0"/>
              <a:t> benefits or services that other receive</a:t>
            </a:r>
          </a:p>
          <a:p>
            <a:pPr lvl="2" eaLnBrk="1" hangingPunct="1">
              <a:spcBef>
                <a:spcPts val="0"/>
              </a:spcBef>
              <a:spcAft>
                <a:spcPts val="1500"/>
              </a:spcAft>
              <a:buClr>
                <a:schemeClr val="tx1"/>
              </a:buClr>
              <a:buFont typeface="Wingdings" pitchFamily="2" charset="2"/>
              <a:buChar char="§"/>
            </a:pPr>
            <a:r>
              <a:rPr lang="en-US" sz="2800" b="1" u="sng" dirty="0"/>
              <a:t>D</a:t>
            </a:r>
            <a:r>
              <a:rPr lang="en-US" sz="2800" b="1" dirty="0"/>
              <a:t>elayed </a:t>
            </a:r>
            <a:r>
              <a:rPr lang="en-US" sz="2800" dirty="0"/>
              <a:t>receiving  benefits or services</a:t>
            </a:r>
          </a:p>
          <a:p>
            <a:pPr lvl="2" eaLnBrk="1" hangingPunct="1">
              <a:spcBef>
                <a:spcPts val="0"/>
              </a:spcBef>
              <a:spcAft>
                <a:spcPts val="1500"/>
              </a:spcAft>
              <a:buClr>
                <a:schemeClr val="tx1"/>
              </a:buClr>
              <a:buFontTx/>
              <a:buNone/>
            </a:pPr>
            <a:r>
              <a:rPr lang="en-US" sz="2800" dirty="0"/>
              <a:t>   that others receive</a:t>
            </a:r>
          </a:p>
          <a:p>
            <a:pPr lvl="2" eaLnBrk="1" hangingPunct="1">
              <a:spcBef>
                <a:spcPts val="0"/>
              </a:spcBef>
              <a:spcAft>
                <a:spcPts val="1500"/>
              </a:spcAft>
              <a:buClr>
                <a:schemeClr val="tx1"/>
              </a:buClr>
              <a:buFont typeface="Wingdings" pitchFamily="2" charset="2"/>
              <a:buChar char="§"/>
            </a:pPr>
            <a:r>
              <a:rPr lang="en-US" sz="2800" dirty="0"/>
              <a:t>Treated</a:t>
            </a:r>
            <a:r>
              <a:rPr lang="en-US" sz="2800" b="1" dirty="0"/>
              <a:t> </a:t>
            </a:r>
            <a:r>
              <a:rPr lang="en-US" sz="2800" b="1" u="sng" dirty="0"/>
              <a:t>D</a:t>
            </a:r>
            <a:r>
              <a:rPr lang="en-US" sz="2800" b="1" dirty="0"/>
              <a:t>ifferently</a:t>
            </a:r>
            <a:r>
              <a:rPr lang="en-US" sz="2800" dirty="0"/>
              <a:t> than others to their disadvantage</a:t>
            </a:r>
          </a:p>
          <a:p>
            <a:pPr lvl="2" eaLnBrk="1" hangingPunct="1">
              <a:spcBef>
                <a:spcPts val="0"/>
              </a:spcBef>
              <a:buClr>
                <a:schemeClr val="tx1"/>
              </a:buClr>
              <a:buFont typeface="Wingdings" pitchFamily="2" charset="2"/>
              <a:buChar char="§"/>
            </a:pPr>
            <a:r>
              <a:rPr lang="en-US" sz="2800" dirty="0"/>
              <a:t>Given </a:t>
            </a:r>
            <a:r>
              <a:rPr lang="en-US" sz="2800" b="1" u="sng" dirty="0"/>
              <a:t>D</a:t>
            </a:r>
            <a:r>
              <a:rPr lang="en-US" sz="2800" b="1" dirty="0"/>
              <a:t>isparate </a:t>
            </a:r>
            <a:r>
              <a:rPr lang="en-US" sz="2800" dirty="0"/>
              <a:t>treatment something</a:t>
            </a:r>
          </a:p>
          <a:p>
            <a:pPr lvl="2" eaLnBrk="1" hangingPunct="1">
              <a:spcBef>
                <a:spcPts val="0"/>
              </a:spcBef>
              <a:buClr>
                <a:schemeClr val="tx1"/>
              </a:buClr>
              <a:buFontTx/>
              <a:buNone/>
            </a:pPr>
            <a:r>
              <a:rPr lang="en-US" sz="2800" dirty="0"/>
              <a:t>   which does not seem discriminatory, but</a:t>
            </a:r>
          </a:p>
          <a:p>
            <a:pPr lvl="2" eaLnBrk="1" hangingPunct="1">
              <a:spcBef>
                <a:spcPts val="0"/>
              </a:spcBef>
              <a:buClr>
                <a:schemeClr val="tx1"/>
              </a:buClr>
              <a:buFontTx/>
              <a:buNone/>
            </a:pPr>
            <a:r>
              <a:rPr lang="en-US" sz="2800" dirty="0"/>
              <a:t>   has a discriminatory impact in practice</a:t>
            </a:r>
          </a:p>
          <a:p>
            <a:pPr lvl="2" eaLnBrk="1" hangingPunct="1">
              <a:buClr>
                <a:schemeClr val="tx1"/>
              </a:buClr>
              <a:buFontTx/>
              <a:buNone/>
            </a:pPr>
            <a:endParaRPr lang="en-US" dirty="0"/>
          </a:p>
        </p:txBody>
      </p:sp>
      <p:sp>
        <p:nvSpPr>
          <p:cNvPr id="8194" name="Slide Number Placeholder 5"/>
          <p:cNvSpPr>
            <a:spLocks noGrp="1"/>
          </p:cNvSpPr>
          <p:nvPr>
            <p:ph type="sldNum" sz="quarter" idx="12"/>
          </p:nvPr>
        </p:nvSpPr>
        <p:spPr>
          <a:noFill/>
        </p:spPr>
        <p:txBody>
          <a:bodyPr/>
          <a:lstStyle/>
          <a:p>
            <a:fld id="{45A3E0D0-C828-4445-A4C0-4BEEE0F8C4EA}" type="slidenum">
              <a:rPr lang="en-US" smtClean="0">
                <a:latin typeface="Arial" pitchFamily="34" charset="0"/>
              </a:rPr>
              <a:pPr/>
              <a:t>3</a:t>
            </a:fld>
            <a:endParaRPr lang="en-US">
              <a:latin typeface="Arial" pitchFamily="34" charset="0"/>
            </a:endParaRPr>
          </a:p>
        </p:txBody>
      </p:sp>
      <p:sp>
        <p:nvSpPr>
          <p:cNvPr id="7" name="TextBox 6">
            <a:extLst>
              <a:ext uri="{FF2B5EF4-FFF2-40B4-BE49-F238E27FC236}">
                <a16:creationId xmlns:a16="http://schemas.microsoft.com/office/drawing/2014/main" id="{2631B076-01B0-3621-428D-BFE73F748546}"/>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xfrm>
            <a:off x="457200" y="361950"/>
            <a:ext cx="8243888" cy="1466850"/>
          </a:xfrm>
        </p:spPr>
        <p:txBody>
          <a:bodyPr/>
          <a:lstStyle/>
          <a:p>
            <a:pPr eaLnBrk="1" hangingPunct="1"/>
            <a:r>
              <a:rPr lang="en-US" sz="3400" b="1" dirty="0">
                <a:solidFill>
                  <a:schemeClr val="tx1"/>
                </a:solidFill>
              </a:rPr>
              <a:t>The following information should be included in a Civil Rights Complaint</a:t>
            </a:r>
            <a:br>
              <a:rPr lang="en-US" sz="3400" dirty="0">
                <a:solidFill>
                  <a:schemeClr val="tx1"/>
                </a:solidFill>
              </a:rPr>
            </a:br>
            <a:r>
              <a:rPr lang="en-US" sz="2400" i="1" dirty="0">
                <a:solidFill>
                  <a:schemeClr val="tx1"/>
                </a:solidFill>
              </a:rPr>
              <a:t>(Continued)</a:t>
            </a:r>
          </a:p>
        </p:txBody>
      </p:sp>
      <p:sp>
        <p:nvSpPr>
          <p:cNvPr id="46084" name="Rectangle 3"/>
          <p:cNvSpPr>
            <a:spLocks noGrp="1" noChangeArrowheads="1"/>
          </p:cNvSpPr>
          <p:nvPr>
            <p:ph idx="1"/>
          </p:nvPr>
        </p:nvSpPr>
        <p:spPr>
          <a:xfrm>
            <a:off x="457200" y="1946275"/>
            <a:ext cx="8229600" cy="4530725"/>
          </a:xfrm>
        </p:spPr>
        <p:txBody>
          <a:bodyPr/>
          <a:lstStyle/>
          <a:p>
            <a:pPr eaLnBrk="1" hangingPunct="1">
              <a:spcBef>
                <a:spcPts val="0"/>
              </a:spcBef>
              <a:spcAft>
                <a:spcPts val="1200"/>
              </a:spcAft>
              <a:buClr>
                <a:schemeClr val="tx1"/>
              </a:buClr>
              <a:buFont typeface="Wingdings" pitchFamily="2" charset="2"/>
              <a:buChar char="w"/>
            </a:pPr>
            <a:r>
              <a:rPr lang="en-US" sz="2800" dirty="0"/>
              <a:t>The basis on which the complainant feels discrimination exists [race, color, national origin, sex </a:t>
            </a:r>
            <a:r>
              <a:rPr lang="en-US" sz="2800" dirty="0">
                <a:solidFill>
                  <a:srgbClr val="1B1B1B"/>
                </a:solidFill>
                <a:effectLst/>
                <a:ea typeface="Times New Roman" panose="02020603050405020304" pitchFamily="18" charset="0"/>
                <a:cs typeface="Times New Roman" panose="02020603050405020304" pitchFamily="18" charset="0"/>
              </a:rPr>
              <a:t>(including gender identity and sexual orientation)</a:t>
            </a:r>
            <a:r>
              <a:rPr lang="en-US" sz="2800" dirty="0"/>
              <a:t>, age, or disability]</a:t>
            </a:r>
          </a:p>
          <a:p>
            <a:pPr eaLnBrk="1" hangingPunct="1">
              <a:spcBef>
                <a:spcPts val="0"/>
              </a:spcBef>
              <a:spcAft>
                <a:spcPts val="600"/>
              </a:spcAft>
              <a:buClr>
                <a:schemeClr val="tx1"/>
              </a:buClr>
              <a:buFont typeface="Wingdings" pitchFamily="2" charset="2"/>
              <a:buChar char="w"/>
            </a:pPr>
            <a:r>
              <a:rPr lang="en-US" sz="2800" dirty="0"/>
              <a:t>The names, titles, and business addresses of persons who may have knowledge of the discriminatory action</a:t>
            </a:r>
          </a:p>
          <a:p>
            <a:pPr eaLnBrk="1" hangingPunct="1">
              <a:lnSpc>
                <a:spcPct val="90000"/>
              </a:lnSpc>
              <a:buClr>
                <a:schemeClr val="tx1"/>
              </a:buClr>
              <a:buFont typeface="Wingdings" pitchFamily="2" charset="2"/>
              <a:buChar char="w"/>
            </a:pPr>
            <a:r>
              <a:rPr lang="en-US" sz="2800" dirty="0"/>
              <a:t>The date(s) during which the alleged discriminatory actions occurred, or if continuing, the duration of such actions</a:t>
            </a:r>
          </a:p>
        </p:txBody>
      </p:sp>
      <p:sp>
        <p:nvSpPr>
          <p:cNvPr id="46082" name="Slide Number Placeholder 5"/>
          <p:cNvSpPr>
            <a:spLocks noGrp="1"/>
          </p:cNvSpPr>
          <p:nvPr>
            <p:ph type="sldNum" sz="quarter" idx="12"/>
          </p:nvPr>
        </p:nvSpPr>
        <p:spPr>
          <a:noFill/>
        </p:spPr>
        <p:txBody>
          <a:bodyPr/>
          <a:lstStyle/>
          <a:p>
            <a:fld id="{79BE0894-AB6B-4597-88A6-A4216E338232}" type="slidenum">
              <a:rPr lang="en-US" smtClean="0">
                <a:latin typeface="Arial" pitchFamily="34" charset="0"/>
              </a:rPr>
              <a:pPr/>
              <a:t>30</a:t>
            </a:fld>
            <a:endParaRPr lang="en-US">
              <a:latin typeface="Arial" pitchFamily="34" charset="0"/>
            </a:endParaRPr>
          </a:p>
        </p:txBody>
      </p:sp>
      <p:sp>
        <p:nvSpPr>
          <p:cNvPr id="6" name="TextBox 5">
            <a:extLst>
              <a:ext uri="{FF2B5EF4-FFF2-40B4-BE49-F238E27FC236}">
                <a16:creationId xmlns:a16="http://schemas.microsoft.com/office/drawing/2014/main" id="{77049983-DA90-232E-65F1-B0B2D7FA1DF4}"/>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457200" y="341312"/>
            <a:ext cx="8382000" cy="801688"/>
          </a:xfrm>
        </p:spPr>
        <p:txBody>
          <a:bodyPr/>
          <a:lstStyle/>
          <a:p>
            <a:pPr eaLnBrk="1" hangingPunct="1"/>
            <a:r>
              <a:rPr lang="en-US" sz="3600" b="1" dirty="0">
                <a:solidFill>
                  <a:schemeClr val="tx1"/>
                </a:solidFill>
              </a:rPr>
              <a:t>Civil Rights Training for Agency Staff</a:t>
            </a:r>
          </a:p>
        </p:txBody>
      </p:sp>
      <p:sp>
        <p:nvSpPr>
          <p:cNvPr id="48132" name="Rectangle 3"/>
          <p:cNvSpPr>
            <a:spLocks noGrp="1" noChangeArrowheads="1"/>
          </p:cNvSpPr>
          <p:nvPr>
            <p:ph idx="1"/>
          </p:nvPr>
        </p:nvSpPr>
        <p:spPr>
          <a:xfrm>
            <a:off x="457200" y="1143000"/>
            <a:ext cx="8534400" cy="5257800"/>
          </a:xfrm>
        </p:spPr>
        <p:txBody>
          <a:bodyPr/>
          <a:lstStyle/>
          <a:p>
            <a:pPr eaLnBrk="1" hangingPunct="1">
              <a:spcBef>
                <a:spcPts val="0"/>
              </a:spcBef>
              <a:spcAft>
                <a:spcPts val="900"/>
              </a:spcAft>
              <a:buClr>
                <a:schemeClr val="tx1"/>
              </a:buClr>
              <a:buFont typeface="Wingdings" pitchFamily="2" charset="2"/>
              <a:buChar char="w"/>
            </a:pPr>
            <a:r>
              <a:rPr lang="en-US" sz="2800" dirty="0"/>
              <a:t>All staff who work with the CACFP </a:t>
            </a:r>
            <a:r>
              <a:rPr lang="en-US" sz="2800" b="1" dirty="0"/>
              <a:t>must </a:t>
            </a:r>
            <a:r>
              <a:rPr lang="en-US" sz="2800" dirty="0"/>
              <a:t>receive training on all aspects of civil rights compliance </a:t>
            </a:r>
            <a:r>
              <a:rPr lang="en-US" sz="2800" b="1" dirty="0"/>
              <a:t>annually</a:t>
            </a:r>
          </a:p>
          <a:p>
            <a:pPr eaLnBrk="1" hangingPunct="1">
              <a:spcBef>
                <a:spcPts val="0"/>
              </a:spcBef>
              <a:spcAft>
                <a:spcPts val="0"/>
              </a:spcAft>
              <a:buClr>
                <a:schemeClr val="tx1"/>
              </a:buClr>
              <a:buFont typeface="Wingdings" pitchFamily="2" charset="2"/>
              <a:buChar char="w"/>
            </a:pPr>
            <a:r>
              <a:rPr lang="en-US" sz="2800" b="1" dirty="0"/>
              <a:t>Topics</a:t>
            </a:r>
            <a:r>
              <a:rPr lang="en-US" sz="2400" b="1" dirty="0"/>
              <a:t>    </a:t>
            </a:r>
            <a:r>
              <a:rPr lang="en-US" sz="2400" dirty="0"/>
              <a:t>-What is Discrimination?</a:t>
            </a:r>
            <a:endParaRPr lang="en-US" sz="2400" b="1" dirty="0"/>
          </a:p>
          <a:p>
            <a:pPr marL="0" indent="0" eaLnBrk="1" hangingPunct="1">
              <a:spcBef>
                <a:spcPts val="0"/>
              </a:spcBef>
              <a:buClr>
                <a:schemeClr val="tx1"/>
              </a:buClr>
              <a:buNone/>
            </a:pPr>
            <a:r>
              <a:rPr lang="en-US" sz="2400" dirty="0"/>
              <a:t>		-Collecting/recording racial/ethnic data</a:t>
            </a:r>
          </a:p>
          <a:p>
            <a:pPr eaLnBrk="1" hangingPunct="1">
              <a:spcBef>
                <a:spcPts val="0"/>
              </a:spcBef>
              <a:buClr>
                <a:schemeClr val="tx1"/>
              </a:buClr>
              <a:buFont typeface="Wingdings" pitchFamily="2" charset="2"/>
              <a:buNone/>
            </a:pPr>
            <a:r>
              <a:rPr lang="en-US" sz="2400" dirty="0"/>
              <a:t>			-Where to display posters</a:t>
            </a:r>
          </a:p>
          <a:p>
            <a:pPr eaLnBrk="1" hangingPunct="1">
              <a:spcBef>
                <a:spcPts val="0"/>
              </a:spcBef>
              <a:buClr>
                <a:schemeClr val="tx1"/>
              </a:buClr>
              <a:buFont typeface="Wingdings" pitchFamily="2" charset="2"/>
              <a:buNone/>
            </a:pPr>
            <a:r>
              <a:rPr lang="en-US" sz="2400" dirty="0"/>
              <a:t>			-What is a Civil Rights complaint</a:t>
            </a:r>
          </a:p>
          <a:p>
            <a:pPr eaLnBrk="1" hangingPunct="1">
              <a:spcBef>
                <a:spcPts val="0"/>
              </a:spcBef>
              <a:spcAft>
                <a:spcPts val="600"/>
              </a:spcAft>
              <a:buClr>
                <a:schemeClr val="tx1"/>
              </a:buClr>
              <a:buFont typeface="Wingdings" pitchFamily="2" charset="2"/>
              <a:buNone/>
            </a:pPr>
            <a:r>
              <a:rPr lang="en-US" sz="2400" dirty="0"/>
              <a:t>			-How to handle a Civil Rights complaint</a:t>
            </a:r>
          </a:p>
          <a:p>
            <a:pPr marL="822960" eaLnBrk="1" hangingPunct="1">
              <a:spcBef>
                <a:spcPts val="0"/>
              </a:spcBef>
              <a:spcAft>
                <a:spcPts val="0"/>
              </a:spcAft>
              <a:buClr>
                <a:schemeClr val="tx1"/>
              </a:buClr>
              <a:buFont typeface="Wingdings" panose="05000000000000000000" pitchFamily="2" charset="2"/>
              <a:buChar char="Ø"/>
            </a:pPr>
            <a:r>
              <a:rPr lang="en-US" sz="2400" b="1" dirty="0"/>
              <a:t>Use DPI’s Civil Rights Training Power Point </a:t>
            </a:r>
          </a:p>
          <a:p>
            <a:pPr marL="0" indent="0" eaLnBrk="1" hangingPunct="1">
              <a:spcBef>
                <a:spcPts val="0"/>
              </a:spcBef>
              <a:spcAft>
                <a:spcPts val="900"/>
              </a:spcAft>
              <a:buClr>
                <a:schemeClr val="tx1"/>
              </a:buClr>
              <a:buNone/>
            </a:pPr>
            <a:r>
              <a:rPr lang="en-US" sz="2400" dirty="0"/>
              <a:t>           </a:t>
            </a:r>
            <a:r>
              <a:rPr lang="en-US" sz="2000" i="1" dirty="0"/>
              <a:t>(</a:t>
            </a:r>
            <a:r>
              <a:rPr lang="en-US" sz="2200" i="1" dirty="0"/>
              <a:t>Located under GM H &gt; Civil Rights Training tab)</a:t>
            </a:r>
          </a:p>
          <a:p>
            <a:pPr eaLnBrk="1" hangingPunct="1">
              <a:lnSpc>
                <a:spcPct val="90000"/>
              </a:lnSpc>
              <a:buClr>
                <a:schemeClr val="tx1"/>
              </a:buClr>
              <a:buFont typeface="Wingdings" pitchFamily="2" charset="2"/>
              <a:buChar char="w"/>
            </a:pPr>
            <a:r>
              <a:rPr lang="en-US" sz="2800" b="1" dirty="0"/>
              <a:t>Keep training records</a:t>
            </a:r>
            <a:r>
              <a:rPr lang="en-US" sz="2800" dirty="0"/>
              <a:t>: </a:t>
            </a:r>
            <a:r>
              <a:rPr lang="en-US" sz="2400" dirty="0"/>
              <a:t>List of staff who received training, when they received it, and training materials</a:t>
            </a:r>
          </a:p>
          <a:p>
            <a:pPr eaLnBrk="1" hangingPunct="1">
              <a:lnSpc>
                <a:spcPct val="90000"/>
              </a:lnSpc>
              <a:buClr>
                <a:srgbClr val="FF6600"/>
              </a:buClr>
              <a:buFont typeface="Wingdings" pitchFamily="2" charset="2"/>
              <a:buNone/>
            </a:pPr>
            <a:endParaRPr lang="en-US" sz="2400" dirty="0"/>
          </a:p>
        </p:txBody>
      </p:sp>
      <p:sp>
        <p:nvSpPr>
          <p:cNvPr id="48130" name="Slide Number Placeholder 5"/>
          <p:cNvSpPr>
            <a:spLocks noGrp="1"/>
          </p:cNvSpPr>
          <p:nvPr>
            <p:ph type="sldNum" sz="quarter" idx="12"/>
          </p:nvPr>
        </p:nvSpPr>
        <p:spPr>
          <a:noFill/>
        </p:spPr>
        <p:txBody>
          <a:bodyPr/>
          <a:lstStyle/>
          <a:p>
            <a:fld id="{1E5660B8-245A-4E3D-8408-FB1BB43857E9}" type="slidenum">
              <a:rPr lang="en-US" smtClean="0">
                <a:latin typeface="Arial" pitchFamily="34" charset="0"/>
              </a:rPr>
              <a:pPr/>
              <a:t>31</a:t>
            </a:fld>
            <a:endParaRPr lang="en-US">
              <a:latin typeface="Arial" pitchFamily="34" charset="0"/>
            </a:endParaRPr>
          </a:p>
        </p:txBody>
      </p:sp>
      <p:sp>
        <p:nvSpPr>
          <p:cNvPr id="6" name="TextBox 5">
            <a:extLst>
              <a:ext uri="{FF2B5EF4-FFF2-40B4-BE49-F238E27FC236}">
                <a16:creationId xmlns:a16="http://schemas.microsoft.com/office/drawing/2014/main" id="{AAF16388-9BFB-4AD7-186D-776C8D8C7897}"/>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Title 1"/>
          <p:cNvSpPr>
            <a:spLocks noGrp="1"/>
          </p:cNvSpPr>
          <p:nvPr>
            <p:ph type="title"/>
          </p:nvPr>
        </p:nvSpPr>
        <p:spPr>
          <a:xfrm>
            <a:off x="533400" y="381000"/>
            <a:ext cx="8229600" cy="762000"/>
          </a:xfrm>
        </p:spPr>
        <p:txBody>
          <a:bodyPr/>
          <a:lstStyle/>
          <a:p>
            <a:pPr eaLnBrk="1" hangingPunct="1"/>
            <a:r>
              <a:rPr lang="en-US" sz="3800" b="1" dirty="0"/>
              <a:t>Customer Service</a:t>
            </a:r>
          </a:p>
        </p:txBody>
      </p:sp>
      <p:sp>
        <p:nvSpPr>
          <p:cNvPr id="50179" name="Content Placeholder 2"/>
          <p:cNvSpPr>
            <a:spLocks noGrp="1"/>
          </p:cNvSpPr>
          <p:nvPr>
            <p:ph idx="1"/>
          </p:nvPr>
        </p:nvSpPr>
        <p:spPr>
          <a:xfrm>
            <a:off x="533400" y="1600200"/>
            <a:ext cx="8229600" cy="4495800"/>
          </a:xfrm>
        </p:spPr>
        <p:txBody>
          <a:bodyPr/>
          <a:lstStyle/>
          <a:p>
            <a:pPr eaLnBrk="1" hangingPunct="1">
              <a:spcBef>
                <a:spcPts val="0"/>
              </a:spcBef>
              <a:spcAft>
                <a:spcPts val="1200"/>
              </a:spcAft>
            </a:pPr>
            <a:r>
              <a:rPr lang="en-US" sz="2800" dirty="0"/>
              <a:t>All participants must be allowed equal opportunities to participate in Child Nutrition programs regardless of race, color, national origin, sex </a:t>
            </a:r>
            <a:r>
              <a:rPr lang="en-US" sz="2800" dirty="0">
                <a:solidFill>
                  <a:srgbClr val="1B1B1B"/>
                </a:solidFill>
                <a:effectLst/>
                <a:ea typeface="Times New Roman" panose="02020603050405020304" pitchFamily="18" charset="0"/>
                <a:cs typeface="Times New Roman" panose="02020603050405020304" pitchFamily="18" charset="0"/>
              </a:rPr>
              <a:t>(including gender identity and sexual orientation)</a:t>
            </a:r>
            <a:r>
              <a:rPr lang="en-US" sz="2800" dirty="0"/>
              <a:t>, age, or disability</a:t>
            </a:r>
          </a:p>
          <a:p>
            <a:pPr eaLnBrk="1" hangingPunct="1"/>
            <a:r>
              <a:rPr lang="en-US" sz="2800" dirty="0"/>
              <a:t>All participants must be treated in the same manner (i.e., seating arrangements, serving lines, services and facilities, assignment of eating periods, methods of selection for </a:t>
            </a:r>
            <a:r>
              <a:rPr lang="en-US" sz="2800" i="1" dirty="0"/>
              <a:t>Household Size-Income Statement </a:t>
            </a:r>
            <a:r>
              <a:rPr lang="en-US" sz="2800" dirty="0"/>
              <a:t>approval)</a:t>
            </a:r>
          </a:p>
        </p:txBody>
      </p:sp>
      <p:sp>
        <p:nvSpPr>
          <p:cNvPr id="50180" name="Slide Number Placeholder 3"/>
          <p:cNvSpPr>
            <a:spLocks noGrp="1"/>
          </p:cNvSpPr>
          <p:nvPr>
            <p:ph type="sldNum" sz="quarter" idx="12"/>
          </p:nvPr>
        </p:nvSpPr>
        <p:spPr>
          <a:noFill/>
        </p:spPr>
        <p:txBody>
          <a:bodyPr/>
          <a:lstStyle/>
          <a:p>
            <a:fld id="{39EF74E9-CED8-44D6-82E9-2901983835DB}" type="slidenum">
              <a:rPr lang="en-US" smtClean="0">
                <a:latin typeface="Arial" pitchFamily="34" charset="0"/>
              </a:rPr>
              <a:pPr/>
              <a:t>32</a:t>
            </a:fld>
            <a:endParaRPr lang="en-US">
              <a:latin typeface="Arial" pitchFamily="34" charset="0"/>
            </a:endParaRPr>
          </a:p>
        </p:txBody>
      </p:sp>
      <p:sp>
        <p:nvSpPr>
          <p:cNvPr id="6" name="TextBox 5">
            <a:extLst>
              <a:ext uri="{FF2B5EF4-FFF2-40B4-BE49-F238E27FC236}">
                <a16:creationId xmlns:a16="http://schemas.microsoft.com/office/drawing/2014/main" id="{7A17CA2D-E9C9-BBA0-63B4-F3E8193159D7}"/>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02" name="Picture 4"/>
          <p:cNvPicPr>
            <a:picLocks noChangeAspect="1" noChangeArrowheads="1"/>
          </p:cNvPicPr>
          <p:nvPr/>
        </p:nvPicPr>
        <p:blipFill>
          <a:blip r:embed="rId3" cstate="print"/>
          <a:srcRect/>
          <a:stretch>
            <a:fillRect/>
          </a:stretch>
        </p:blipFill>
        <p:spPr bwMode="auto">
          <a:xfrm>
            <a:off x="7391400" y="2514600"/>
            <a:ext cx="1485900" cy="1485900"/>
          </a:xfrm>
          <a:prstGeom prst="rect">
            <a:avLst/>
          </a:prstGeom>
          <a:noFill/>
          <a:ln w="9525">
            <a:noFill/>
            <a:miter lim="800000"/>
            <a:headEnd/>
            <a:tailEnd/>
          </a:ln>
        </p:spPr>
      </p:pic>
      <p:sp>
        <p:nvSpPr>
          <p:cNvPr id="51203" name="Title 2"/>
          <p:cNvSpPr>
            <a:spLocks noGrp="1"/>
          </p:cNvSpPr>
          <p:nvPr>
            <p:ph type="title"/>
          </p:nvPr>
        </p:nvSpPr>
        <p:spPr>
          <a:xfrm>
            <a:off x="457200" y="304800"/>
            <a:ext cx="8229600" cy="914400"/>
          </a:xfrm>
        </p:spPr>
        <p:txBody>
          <a:bodyPr/>
          <a:lstStyle/>
          <a:p>
            <a:pPr eaLnBrk="1" hangingPunct="1"/>
            <a:r>
              <a:rPr lang="en-US" sz="3200" b="1" dirty="0"/>
              <a:t>Understanding Differences: </a:t>
            </a:r>
            <a:br>
              <a:rPr lang="en-US" sz="3200" b="1" dirty="0"/>
            </a:br>
            <a:r>
              <a:rPr lang="en-US" sz="3200" b="1" dirty="0"/>
              <a:t>Respectful Language</a:t>
            </a:r>
          </a:p>
        </p:txBody>
      </p:sp>
      <p:sp>
        <p:nvSpPr>
          <p:cNvPr id="28675" name="Content Placeholder 3"/>
          <p:cNvSpPr>
            <a:spLocks noGrp="1"/>
          </p:cNvSpPr>
          <p:nvPr>
            <p:ph idx="1"/>
          </p:nvPr>
        </p:nvSpPr>
        <p:spPr>
          <a:xfrm>
            <a:off x="609600" y="1295400"/>
            <a:ext cx="8229600" cy="5105400"/>
          </a:xfrm>
        </p:spPr>
        <p:txBody>
          <a:bodyPr/>
          <a:lstStyle/>
          <a:p>
            <a:pPr eaLnBrk="1" hangingPunct="1">
              <a:spcBef>
                <a:spcPts val="0"/>
              </a:spcBef>
              <a:spcAft>
                <a:spcPts val="600"/>
              </a:spcAft>
              <a:buFont typeface="Arial" charset="0"/>
              <a:buNone/>
              <a:defRPr/>
            </a:pPr>
            <a:r>
              <a:rPr lang="en-US" b="1" dirty="0"/>
              <a:t>Put the person first </a:t>
            </a:r>
          </a:p>
          <a:p>
            <a:pPr marL="631825" lvl="2" indent="-398463" eaLnBrk="1" hangingPunct="1">
              <a:spcBef>
                <a:spcPts val="0"/>
              </a:spcBef>
              <a:spcAft>
                <a:spcPts val="1200"/>
              </a:spcAft>
              <a:buFont typeface="Wingdings" pitchFamily="2" charset="2"/>
              <a:buChar char="v"/>
              <a:defRPr/>
            </a:pPr>
            <a:r>
              <a:rPr lang="en-US" b="1" dirty="0"/>
              <a:t>Example:</a:t>
            </a:r>
            <a:r>
              <a:rPr lang="en-US" dirty="0"/>
              <a:t> USE “person with a disability”, NOT “disabled person”</a:t>
            </a:r>
          </a:p>
          <a:p>
            <a:pPr marL="0" indent="0" eaLnBrk="1" hangingPunct="1">
              <a:buFont typeface="Arial" charset="0"/>
              <a:buNone/>
              <a:defRPr/>
            </a:pPr>
            <a:endParaRPr lang="en-US" sz="800" dirty="0"/>
          </a:p>
          <a:p>
            <a:pPr eaLnBrk="1" hangingPunct="1">
              <a:spcBef>
                <a:spcPts val="0"/>
              </a:spcBef>
              <a:spcAft>
                <a:spcPts val="600"/>
              </a:spcAft>
              <a:buFont typeface="Arial" charset="0"/>
              <a:buNone/>
              <a:defRPr/>
            </a:pPr>
            <a:r>
              <a:rPr lang="en-US" b="1" dirty="0"/>
              <a:t>Use culturally sensitive language</a:t>
            </a:r>
          </a:p>
          <a:p>
            <a:pPr marL="282575" lvl="1" indent="-49213" eaLnBrk="1" hangingPunct="1">
              <a:spcBef>
                <a:spcPts val="0"/>
              </a:spcBef>
              <a:spcAft>
                <a:spcPts val="1200"/>
              </a:spcAft>
              <a:buFont typeface="Wingdings" pitchFamily="2" charset="2"/>
              <a:buChar char="v"/>
              <a:defRPr/>
            </a:pPr>
            <a:r>
              <a:rPr lang="en-US" sz="2400" dirty="0"/>
              <a:t>   </a:t>
            </a:r>
            <a:r>
              <a:rPr lang="en-US" sz="2400" b="1" dirty="0"/>
              <a:t>Example:  </a:t>
            </a:r>
            <a:r>
              <a:rPr lang="en-US" sz="2400" dirty="0"/>
              <a:t>USE “Asian”, NOT “Oriental”</a:t>
            </a:r>
          </a:p>
          <a:p>
            <a:pPr marL="0" lvl="1" indent="0" eaLnBrk="1" hangingPunct="1">
              <a:buFont typeface="Arial" charset="0"/>
              <a:buNone/>
              <a:defRPr/>
            </a:pPr>
            <a:endParaRPr lang="en-US" sz="800" dirty="0"/>
          </a:p>
          <a:p>
            <a:pPr marL="0" indent="0" eaLnBrk="1" hangingPunct="1">
              <a:spcBef>
                <a:spcPts val="0"/>
              </a:spcBef>
              <a:spcAft>
                <a:spcPts val="600"/>
              </a:spcAft>
              <a:buFont typeface="Arial" charset="0"/>
              <a:buNone/>
              <a:defRPr/>
            </a:pPr>
            <a:r>
              <a:rPr lang="en-US" b="1" dirty="0"/>
              <a:t>Use inclusive/respectful terms</a:t>
            </a:r>
          </a:p>
          <a:p>
            <a:pPr lvl="1" indent="-509588" eaLnBrk="1" hangingPunct="1">
              <a:spcBef>
                <a:spcPts val="0"/>
              </a:spcBef>
              <a:spcAft>
                <a:spcPts val="1800"/>
              </a:spcAft>
              <a:buFont typeface="Wingdings" pitchFamily="2" charset="2"/>
              <a:buChar char="v"/>
              <a:defRPr/>
            </a:pPr>
            <a:r>
              <a:rPr lang="en-US" sz="2400" b="1" dirty="0"/>
              <a:t>Example:  </a:t>
            </a:r>
            <a:r>
              <a:rPr lang="en-US" sz="2400" dirty="0"/>
              <a:t>USE “chair”, NOT “chairman”</a:t>
            </a:r>
          </a:p>
          <a:p>
            <a:pPr marL="0" lvl="1" indent="0" eaLnBrk="1" hangingPunct="1">
              <a:buFont typeface="Arial" charset="0"/>
              <a:buNone/>
              <a:defRPr/>
            </a:pPr>
            <a:r>
              <a:rPr lang="en-US" sz="2400" b="1" i="1" dirty="0"/>
              <a:t>The Side Road </a:t>
            </a:r>
            <a:r>
              <a:rPr lang="en-US" sz="2400" b="1" dirty="0"/>
              <a:t>– Business Communication</a:t>
            </a:r>
            <a:r>
              <a:rPr lang="en-US" sz="2400" b="1" i="1" dirty="0"/>
              <a:t>: </a:t>
            </a:r>
          </a:p>
          <a:p>
            <a:pPr marL="0" lvl="1" indent="0" eaLnBrk="1" hangingPunct="1">
              <a:spcBef>
                <a:spcPts val="0"/>
              </a:spcBef>
              <a:buNone/>
              <a:defRPr/>
            </a:pPr>
            <a:r>
              <a:rPr lang="en-US" sz="2000" b="1" dirty="0">
                <a:hlinkClick r:id="rId4"/>
              </a:rPr>
              <a:t>http://www.sideroad.com/Business_Communication/politically-correct-language.html</a:t>
            </a:r>
            <a:endParaRPr lang="en-US" sz="2000" b="1" dirty="0"/>
          </a:p>
          <a:p>
            <a:pPr eaLnBrk="1" hangingPunct="1">
              <a:buFont typeface="Arial" charset="0"/>
              <a:buNone/>
              <a:defRPr/>
            </a:pPr>
            <a:endParaRPr lang="en-US" dirty="0"/>
          </a:p>
        </p:txBody>
      </p:sp>
      <p:sp>
        <p:nvSpPr>
          <p:cNvPr id="51205" name="Slide Number Placeholder 4"/>
          <p:cNvSpPr>
            <a:spLocks noGrp="1"/>
          </p:cNvSpPr>
          <p:nvPr>
            <p:ph type="sldNum" sz="quarter" idx="12"/>
          </p:nvPr>
        </p:nvSpPr>
        <p:spPr>
          <a:noFill/>
        </p:spPr>
        <p:txBody>
          <a:bodyPr/>
          <a:lstStyle/>
          <a:p>
            <a:fld id="{1B5F607B-1978-442C-92A3-6C8F108F0225}" type="slidenum">
              <a:rPr lang="en-US" smtClean="0">
                <a:latin typeface="Arial" pitchFamily="34" charset="0"/>
              </a:rPr>
              <a:pPr/>
              <a:t>33</a:t>
            </a:fld>
            <a:endParaRPr lang="en-US">
              <a:latin typeface="Arial" pitchFamily="34" charset="0"/>
            </a:endParaRPr>
          </a:p>
        </p:txBody>
      </p:sp>
      <p:sp>
        <p:nvSpPr>
          <p:cNvPr id="7" name="TextBox 6">
            <a:extLst>
              <a:ext uri="{FF2B5EF4-FFF2-40B4-BE49-F238E27FC236}">
                <a16:creationId xmlns:a16="http://schemas.microsoft.com/office/drawing/2014/main" id="{5354AED3-1B39-F68A-1498-E1830EC61BA0}"/>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228600"/>
            <a:ext cx="8229600" cy="1082675"/>
          </a:xfrm>
        </p:spPr>
        <p:txBody>
          <a:bodyPr/>
          <a:lstStyle/>
          <a:p>
            <a:pPr eaLnBrk="1" hangingPunct="1"/>
            <a:r>
              <a:rPr lang="en-US" sz="3600" b="1" dirty="0"/>
              <a:t>Ask yourself each time you </a:t>
            </a:r>
            <a:br>
              <a:rPr lang="en-US" sz="3600" b="1" dirty="0"/>
            </a:br>
            <a:r>
              <a:rPr lang="en-US" sz="3600" b="1" dirty="0"/>
              <a:t>interact with participants…</a:t>
            </a:r>
          </a:p>
        </p:txBody>
      </p:sp>
      <p:sp>
        <p:nvSpPr>
          <p:cNvPr id="52227" name="Content Placeholder 2"/>
          <p:cNvSpPr>
            <a:spLocks noGrp="1"/>
          </p:cNvSpPr>
          <p:nvPr>
            <p:ph idx="1"/>
          </p:nvPr>
        </p:nvSpPr>
        <p:spPr>
          <a:xfrm>
            <a:off x="457200" y="1447800"/>
            <a:ext cx="8229600" cy="5029200"/>
          </a:xfrm>
        </p:spPr>
        <p:txBody>
          <a:bodyPr/>
          <a:lstStyle/>
          <a:p>
            <a:pPr eaLnBrk="1" hangingPunct="1"/>
            <a:r>
              <a:rPr lang="en-US" sz="2800" dirty="0"/>
              <a:t>How would I want to be addressed?</a:t>
            </a:r>
          </a:p>
          <a:p>
            <a:pPr eaLnBrk="1" hangingPunct="1"/>
            <a:r>
              <a:rPr lang="en-US" sz="2800" dirty="0"/>
              <a:t>Am I treating this person in the same manner I treat others?</a:t>
            </a:r>
          </a:p>
          <a:p>
            <a:pPr eaLnBrk="1" hangingPunct="1"/>
            <a:r>
              <a:rPr lang="en-US" sz="2800" dirty="0"/>
              <a:t>Have I informed this person exactly what information I need to make a determination on their </a:t>
            </a:r>
            <a:r>
              <a:rPr lang="en-US" sz="2800" i="1" dirty="0"/>
              <a:t>Household Size-Income Statement</a:t>
            </a:r>
            <a:r>
              <a:rPr lang="en-US" sz="2800" dirty="0"/>
              <a:t>?</a:t>
            </a:r>
          </a:p>
          <a:p>
            <a:pPr eaLnBrk="1" hangingPunct="1"/>
            <a:r>
              <a:rPr lang="en-US" sz="2800" dirty="0"/>
              <a:t>Have I given this person the opportunity to clarify all relevant factors or inconsistencies and ask questions?</a:t>
            </a:r>
          </a:p>
          <a:p>
            <a:pPr eaLnBrk="1" hangingPunct="1"/>
            <a:r>
              <a:rPr lang="en-US" sz="2800" dirty="0"/>
              <a:t>Have I provided this person with needed information to make necessary decisions?</a:t>
            </a:r>
          </a:p>
        </p:txBody>
      </p:sp>
      <p:sp>
        <p:nvSpPr>
          <p:cNvPr id="52228" name="Slide Number Placeholder 3"/>
          <p:cNvSpPr>
            <a:spLocks noGrp="1"/>
          </p:cNvSpPr>
          <p:nvPr>
            <p:ph type="sldNum" sz="quarter" idx="12"/>
          </p:nvPr>
        </p:nvSpPr>
        <p:spPr>
          <a:noFill/>
        </p:spPr>
        <p:txBody>
          <a:bodyPr/>
          <a:lstStyle/>
          <a:p>
            <a:fld id="{71A232C8-6831-497E-AB29-4C38819B93AF}" type="slidenum">
              <a:rPr lang="en-US" smtClean="0">
                <a:latin typeface="Arial" pitchFamily="34" charset="0"/>
              </a:rPr>
              <a:pPr/>
              <a:t>34</a:t>
            </a:fld>
            <a:endParaRPr lang="en-US">
              <a:latin typeface="Arial" pitchFamily="34" charset="0"/>
            </a:endParaRPr>
          </a:p>
        </p:txBody>
      </p:sp>
      <p:sp>
        <p:nvSpPr>
          <p:cNvPr id="6" name="TextBox 5">
            <a:extLst>
              <a:ext uri="{FF2B5EF4-FFF2-40B4-BE49-F238E27FC236}">
                <a16:creationId xmlns:a16="http://schemas.microsoft.com/office/drawing/2014/main" id="{228F1922-D1F8-B4DC-792D-D824D1F13E89}"/>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Title 1"/>
          <p:cNvSpPr>
            <a:spLocks noGrp="1"/>
          </p:cNvSpPr>
          <p:nvPr>
            <p:ph type="title"/>
          </p:nvPr>
        </p:nvSpPr>
        <p:spPr>
          <a:xfrm>
            <a:off x="152400" y="288925"/>
            <a:ext cx="8534400" cy="625475"/>
          </a:xfrm>
        </p:spPr>
        <p:txBody>
          <a:bodyPr/>
          <a:lstStyle/>
          <a:p>
            <a:r>
              <a:rPr lang="en-US" sz="3800" b="1" dirty="0">
                <a:solidFill>
                  <a:schemeClr val="tx1"/>
                </a:solidFill>
              </a:rPr>
              <a:t>Civil Rights “Must Do List”</a:t>
            </a:r>
            <a:endParaRPr lang="en-US" sz="3800" b="1" dirty="0"/>
          </a:p>
        </p:txBody>
      </p:sp>
      <p:sp>
        <p:nvSpPr>
          <p:cNvPr id="54275" name="Content Placeholder 2"/>
          <p:cNvSpPr>
            <a:spLocks noGrp="1"/>
          </p:cNvSpPr>
          <p:nvPr>
            <p:ph idx="1"/>
          </p:nvPr>
        </p:nvSpPr>
        <p:spPr>
          <a:xfrm>
            <a:off x="533400" y="1036637"/>
            <a:ext cx="8382000" cy="4830763"/>
          </a:xfrm>
        </p:spPr>
        <p:txBody>
          <a:bodyPr/>
          <a:lstStyle/>
          <a:p>
            <a:pPr marL="0" indent="0">
              <a:spcBef>
                <a:spcPts val="0"/>
              </a:spcBef>
              <a:spcAft>
                <a:spcPts val="1800"/>
              </a:spcAft>
              <a:buNone/>
            </a:pPr>
            <a:r>
              <a:rPr lang="en-US" sz="2600" b="1" dirty="0"/>
              <a:t>Sponsors must train &amp; monitor providers to ensure:</a:t>
            </a:r>
          </a:p>
          <a:p>
            <a:pPr>
              <a:spcBef>
                <a:spcPts val="0"/>
              </a:spcBef>
              <a:spcAft>
                <a:spcPts val="1200"/>
              </a:spcAft>
              <a:buFont typeface="Wingdings" pitchFamily="2" charset="2"/>
              <a:buChar char="q"/>
            </a:pPr>
            <a:r>
              <a:rPr lang="en-US" sz="2400" dirty="0"/>
              <a:t>The CACFP is provided in a nondiscriminatory manner</a:t>
            </a:r>
          </a:p>
          <a:p>
            <a:pPr>
              <a:spcBef>
                <a:spcPts val="0"/>
              </a:spcBef>
              <a:spcAft>
                <a:spcPts val="1200"/>
              </a:spcAft>
              <a:buFont typeface="Wingdings" pitchFamily="2" charset="2"/>
              <a:buChar char="q"/>
            </a:pPr>
            <a:r>
              <a:rPr lang="en-US" sz="2400" dirty="0"/>
              <a:t>Meals are offered to all children in care and meal substitutions are supplied to children with disabilities</a:t>
            </a:r>
          </a:p>
          <a:p>
            <a:pPr eaLnBrk="1" hangingPunct="1">
              <a:spcBef>
                <a:spcPts val="0"/>
              </a:spcBef>
              <a:spcAft>
                <a:spcPts val="1200"/>
              </a:spcAft>
              <a:buFont typeface="Wingdings" pitchFamily="2" charset="2"/>
              <a:buChar char="q"/>
            </a:pPr>
            <a:r>
              <a:rPr lang="en-US" sz="2400" dirty="0"/>
              <a:t>Providers supply formula and foods to infants, giving parents the option to supply only if they choose</a:t>
            </a:r>
          </a:p>
          <a:p>
            <a:pPr eaLnBrk="1" hangingPunct="1">
              <a:spcBef>
                <a:spcPts val="0"/>
              </a:spcBef>
              <a:spcAft>
                <a:spcPts val="1200"/>
              </a:spcAft>
              <a:buFont typeface="Wingdings" pitchFamily="2" charset="2"/>
              <a:buChar char="q"/>
            </a:pPr>
            <a:r>
              <a:rPr lang="en-US" sz="2400" dirty="0"/>
              <a:t>The </a:t>
            </a:r>
            <a:r>
              <a:rPr lang="en-US" sz="2400" i="1" dirty="0"/>
              <a:t>Building for the Future </a:t>
            </a:r>
            <a:r>
              <a:rPr lang="en-US" sz="2400" dirty="0"/>
              <a:t>flier is posted or given out to all families of enrolled children </a:t>
            </a:r>
          </a:p>
          <a:p>
            <a:pPr eaLnBrk="1" hangingPunct="1">
              <a:spcBef>
                <a:spcPts val="0"/>
              </a:spcBef>
              <a:spcAft>
                <a:spcPts val="900"/>
              </a:spcAft>
              <a:buFont typeface="Wingdings" pitchFamily="2" charset="2"/>
              <a:buChar char="q"/>
            </a:pPr>
            <a:r>
              <a:rPr lang="en-US" sz="2400" dirty="0"/>
              <a:t>The current USDA nondiscrimination statement &amp; complaint filing procedure is printed on materials available to the public which mention USDA and/or CACFP, including websites </a:t>
            </a:r>
            <a:r>
              <a:rPr lang="en-US" sz="2400" b="1" i="1" dirty="0"/>
              <a:t>(sponsors &amp; providers)</a:t>
            </a:r>
          </a:p>
          <a:p>
            <a:pPr marL="0" indent="0" eaLnBrk="1" hangingPunct="1">
              <a:spcBef>
                <a:spcPts val="0"/>
              </a:spcBef>
              <a:spcAft>
                <a:spcPts val="600"/>
              </a:spcAft>
              <a:buNone/>
            </a:pPr>
            <a:endParaRPr lang="en-US" sz="2400" i="1" dirty="0"/>
          </a:p>
          <a:p>
            <a:pPr marL="0" indent="0">
              <a:buNone/>
            </a:pPr>
            <a:endParaRPr lang="en-US" sz="2400" dirty="0"/>
          </a:p>
        </p:txBody>
      </p:sp>
      <p:sp>
        <p:nvSpPr>
          <p:cNvPr id="54276" name="Slide Number Placeholder 3"/>
          <p:cNvSpPr>
            <a:spLocks noGrp="1"/>
          </p:cNvSpPr>
          <p:nvPr>
            <p:ph type="sldNum" sz="quarter" idx="12"/>
          </p:nvPr>
        </p:nvSpPr>
        <p:spPr>
          <a:noFill/>
        </p:spPr>
        <p:txBody>
          <a:bodyPr/>
          <a:lstStyle/>
          <a:p>
            <a:fld id="{C1D43F16-F8BA-40B4-A409-302D7A69C464}" type="slidenum">
              <a:rPr lang="en-US" smtClean="0">
                <a:latin typeface="Arial" pitchFamily="34" charset="0"/>
              </a:rPr>
              <a:pPr/>
              <a:t>35</a:t>
            </a:fld>
            <a:endParaRPr lang="en-US" dirty="0">
              <a:latin typeface="Arial" pitchFamily="34" charset="0"/>
            </a:endParaRPr>
          </a:p>
        </p:txBody>
      </p:sp>
      <p:sp>
        <p:nvSpPr>
          <p:cNvPr id="6" name="TextBox 5">
            <a:extLst>
              <a:ext uri="{FF2B5EF4-FFF2-40B4-BE49-F238E27FC236}">
                <a16:creationId xmlns:a16="http://schemas.microsoft.com/office/drawing/2014/main" id="{AE23CD63-4221-ED99-E4C9-3F1ACA2AF608}"/>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a:xfrm>
            <a:off x="457200" y="228600"/>
            <a:ext cx="8229600" cy="609600"/>
          </a:xfrm>
        </p:spPr>
        <p:txBody>
          <a:bodyPr/>
          <a:lstStyle/>
          <a:p>
            <a:pPr eaLnBrk="1" hangingPunct="1"/>
            <a:r>
              <a:rPr lang="en-US" sz="3800" b="1" dirty="0">
                <a:solidFill>
                  <a:schemeClr val="tx1"/>
                </a:solidFill>
              </a:rPr>
              <a:t>Civil Rights “Must Do List”</a:t>
            </a:r>
          </a:p>
        </p:txBody>
      </p:sp>
      <p:sp>
        <p:nvSpPr>
          <p:cNvPr id="56323" name="Rectangle 3"/>
          <p:cNvSpPr>
            <a:spLocks noGrp="1" noRot="1" noChangeArrowheads="1"/>
          </p:cNvSpPr>
          <p:nvPr>
            <p:ph idx="1"/>
          </p:nvPr>
        </p:nvSpPr>
        <p:spPr>
          <a:xfrm>
            <a:off x="304800" y="762000"/>
            <a:ext cx="8839200" cy="5867400"/>
          </a:xfrm>
        </p:spPr>
        <p:txBody>
          <a:bodyPr/>
          <a:lstStyle/>
          <a:p>
            <a:pPr marL="0" indent="0">
              <a:spcBef>
                <a:spcPts val="0"/>
              </a:spcBef>
              <a:spcAft>
                <a:spcPts val="600"/>
              </a:spcAft>
              <a:buNone/>
            </a:pPr>
            <a:r>
              <a:rPr lang="en-US" b="1" dirty="0"/>
              <a:t>Sponsors must: </a:t>
            </a:r>
          </a:p>
          <a:p>
            <a:pPr>
              <a:spcBef>
                <a:spcPts val="0"/>
              </a:spcBef>
              <a:spcAft>
                <a:spcPts val="600"/>
              </a:spcAft>
              <a:buFont typeface="Wingdings" pitchFamily="2" charset="2"/>
              <a:buChar char="q"/>
            </a:pPr>
            <a:r>
              <a:rPr lang="en-US" sz="2400" dirty="0"/>
              <a:t>Conspicuously place the “</a:t>
            </a:r>
            <a:r>
              <a:rPr lang="en-US" sz="2400" i="1" dirty="0"/>
              <a:t>And Justice for All”</a:t>
            </a:r>
            <a:r>
              <a:rPr lang="en-US" sz="2400" dirty="0"/>
              <a:t> poster within the sponsor’s administrative office</a:t>
            </a:r>
            <a:r>
              <a:rPr lang="en-US" sz="2400" b="1" i="1" dirty="0"/>
              <a:t> </a:t>
            </a:r>
            <a:endParaRPr lang="en-US" sz="2400" dirty="0"/>
          </a:p>
          <a:p>
            <a:pPr>
              <a:spcBef>
                <a:spcPts val="0"/>
              </a:spcBef>
              <a:spcAft>
                <a:spcPts val="600"/>
              </a:spcAft>
              <a:buFont typeface="Wingdings" pitchFamily="2" charset="2"/>
              <a:buChar char="q"/>
            </a:pPr>
            <a:r>
              <a:rPr lang="en-US" sz="2400" dirty="0"/>
              <a:t>Annually compile Civil Rights Data and retain on file for 3 years plus the current year</a:t>
            </a:r>
          </a:p>
          <a:p>
            <a:pPr>
              <a:spcBef>
                <a:spcPts val="0"/>
              </a:spcBef>
              <a:spcAft>
                <a:spcPts val="600"/>
              </a:spcAft>
              <a:buFont typeface="Wingdings" pitchFamily="2" charset="2"/>
              <a:buChar char="q"/>
            </a:pPr>
            <a:r>
              <a:rPr lang="en-US" sz="2400" dirty="0"/>
              <a:t>Provide informational materials in the appropriate translation concerning the availability and nutritional benefits of the CACFP</a:t>
            </a:r>
          </a:p>
          <a:p>
            <a:pPr eaLnBrk="1" hangingPunct="1">
              <a:spcBef>
                <a:spcPts val="0"/>
              </a:spcBef>
              <a:spcAft>
                <a:spcPts val="600"/>
              </a:spcAft>
              <a:buFont typeface="Wingdings" pitchFamily="2" charset="2"/>
              <a:buChar char="q"/>
            </a:pPr>
            <a:r>
              <a:rPr lang="en-US" sz="2400" dirty="0"/>
              <a:t>Train staff annually on Civil Rights and retain training records </a:t>
            </a:r>
          </a:p>
          <a:p>
            <a:pPr eaLnBrk="1" hangingPunct="1">
              <a:spcBef>
                <a:spcPts val="0"/>
              </a:spcBef>
              <a:spcAft>
                <a:spcPts val="600"/>
              </a:spcAft>
              <a:buFont typeface="Wingdings" pitchFamily="2" charset="2"/>
              <a:buChar char="q"/>
            </a:pPr>
            <a:r>
              <a:rPr lang="en-US" sz="2400" dirty="0"/>
              <a:t>Develop &amp; fully implement your Civil Rights Complaint Procedure</a:t>
            </a:r>
          </a:p>
          <a:p>
            <a:pPr eaLnBrk="1" hangingPunct="1">
              <a:spcBef>
                <a:spcPts val="0"/>
              </a:spcBef>
              <a:spcAft>
                <a:spcPts val="600"/>
              </a:spcAft>
              <a:buFont typeface="Wingdings" pitchFamily="2" charset="2"/>
              <a:buChar char="q"/>
            </a:pPr>
            <a:r>
              <a:rPr lang="en-US" sz="2400" dirty="0"/>
              <a:t> Make available to all staff: Civil Rights Complaint forms, Civil Rights Log and Civil Rights complaint procedure</a:t>
            </a:r>
          </a:p>
          <a:p>
            <a:pPr eaLnBrk="1" hangingPunct="1">
              <a:spcBef>
                <a:spcPts val="0"/>
              </a:spcBef>
              <a:spcAft>
                <a:spcPts val="600"/>
              </a:spcAft>
              <a:buFont typeface="Wingdings" pitchFamily="2" charset="2"/>
              <a:buChar char="q"/>
            </a:pPr>
            <a:r>
              <a:rPr lang="en-US" sz="2200" dirty="0"/>
              <a:t>Refer all Civil Rights complaints to DPI or USDA</a:t>
            </a:r>
          </a:p>
          <a:p>
            <a:pPr marL="0" indent="0">
              <a:buNone/>
            </a:pPr>
            <a:endParaRPr lang="en-US" dirty="0"/>
          </a:p>
        </p:txBody>
      </p:sp>
      <p:sp>
        <p:nvSpPr>
          <p:cNvPr id="56324" name="Slide Number Placeholder 3"/>
          <p:cNvSpPr>
            <a:spLocks noGrp="1"/>
          </p:cNvSpPr>
          <p:nvPr>
            <p:ph type="sldNum" sz="quarter" idx="12"/>
          </p:nvPr>
        </p:nvSpPr>
        <p:spPr>
          <a:noFill/>
        </p:spPr>
        <p:txBody>
          <a:bodyPr/>
          <a:lstStyle/>
          <a:p>
            <a:fld id="{0E28C54C-5CB2-4C2B-B44C-820C3CA5FCC2}" type="slidenum">
              <a:rPr lang="en-US" smtClean="0">
                <a:latin typeface="Arial" pitchFamily="34" charset="0"/>
              </a:rPr>
              <a:pPr/>
              <a:t>36</a:t>
            </a:fld>
            <a:endParaRPr lang="en-US" dirty="0">
              <a:latin typeface="Arial" pitchFamily="34" charset="0"/>
            </a:endParaRPr>
          </a:p>
        </p:txBody>
      </p:sp>
      <p:sp>
        <p:nvSpPr>
          <p:cNvPr id="6" name="TextBox 5">
            <a:extLst>
              <a:ext uri="{FF2B5EF4-FFF2-40B4-BE49-F238E27FC236}">
                <a16:creationId xmlns:a16="http://schemas.microsoft.com/office/drawing/2014/main" id="{5861DB9E-20CE-9BB7-A217-BCEE6F712040}"/>
              </a:ext>
            </a:extLst>
          </p:cNvPr>
          <p:cNvSpPr txBox="1"/>
          <p:nvPr/>
        </p:nvSpPr>
        <p:spPr>
          <a:xfrm>
            <a:off x="4876800" y="6581001"/>
            <a:ext cx="3886200" cy="261610"/>
          </a:xfrm>
          <a:prstGeom prst="rect">
            <a:avLst/>
          </a:prstGeom>
          <a:noFill/>
        </p:spPr>
        <p:txBody>
          <a:bodyPr wrap="square" rtlCol="0">
            <a:spAutoFit/>
          </a:bodyPr>
          <a:lstStyle/>
          <a:p>
            <a:pPr algn="l"/>
            <a:r>
              <a:rPr lang="en-US" sz="1050" i="1" dirty="0"/>
              <a:t>CACFP Civil Rights Training - FDCH Sponsor Staff, Rev. 7/22  </a:t>
            </a:r>
          </a:p>
        </p:txBody>
      </p:sp>
    </p:spTree>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990600" y="304800"/>
            <a:ext cx="7620000" cy="762000"/>
          </a:xfrm>
        </p:spPr>
        <p:txBody>
          <a:bodyPr/>
          <a:lstStyle/>
          <a:p>
            <a:pPr eaLnBrk="1" hangingPunct="1"/>
            <a:r>
              <a:rPr lang="en-US" sz="3800" b="1" dirty="0">
                <a:solidFill>
                  <a:schemeClr val="tx1"/>
                </a:solidFill>
              </a:rPr>
              <a:t>Examples of Discrimination</a:t>
            </a:r>
          </a:p>
        </p:txBody>
      </p:sp>
      <p:sp>
        <p:nvSpPr>
          <p:cNvPr id="9220" name="Rectangle 3"/>
          <p:cNvSpPr>
            <a:spLocks noGrp="1" noChangeArrowheads="1"/>
          </p:cNvSpPr>
          <p:nvPr>
            <p:ph idx="1"/>
          </p:nvPr>
        </p:nvSpPr>
        <p:spPr>
          <a:xfrm>
            <a:off x="685800" y="1219200"/>
            <a:ext cx="7848600" cy="4648200"/>
          </a:xfrm>
        </p:spPr>
        <p:txBody>
          <a:bodyPr/>
          <a:lstStyle/>
          <a:p>
            <a:pPr eaLnBrk="1" hangingPunct="1">
              <a:spcBef>
                <a:spcPts val="0"/>
              </a:spcBef>
              <a:spcAft>
                <a:spcPts val="1200"/>
              </a:spcAft>
              <a:buClr>
                <a:schemeClr val="tx1"/>
              </a:buClr>
              <a:buFont typeface="Wingdings" pitchFamily="2" charset="2"/>
              <a:buChar char="w"/>
            </a:pPr>
            <a:r>
              <a:rPr lang="en-US" sz="2600" dirty="0"/>
              <a:t>Refuse a child’s enrollment based on disability</a:t>
            </a:r>
          </a:p>
          <a:p>
            <a:pPr eaLnBrk="1" hangingPunct="1">
              <a:spcBef>
                <a:spcPts val="0"/>
              </a:spcBef>
              <a:spcAft>
                <a:spcPts val="0"/>
              </a:spcAft>
              <a:buClr>
                <a:schemeClr val="tx1"/>
              </a:buClr>
              <a:buFont typeface="Wingdings" pitchFamily="2" charset="2"/>
              <a:buChar char="w"/>
            </a:pPr>
            <a:r>
              <a:rPr lang="en-US" sz="2600" dirty="0"/>
              <a:t>Failure to provide reasonable accommodations   </a:t>
            </a:r>
          </a:p>
          <a:p>
            <a:pPr eaLnBrk="1" hangingPunct="1">
              <a:spcBef>
                <a:spcPts val="0"/>
              </a:spcBef>
              <a:spcAft>
                <a:spcPts val="1200"/>
              </a:spcAft>
              <a:buClr>
                <a:schemeClr val="tx1"/>
              </a:buClr>
              <a:buFont typeface="Wingdings" pitchFamily="2" charset="2"/>
              <a:buNone/>
            </a:pPr>
            <a:r>
              <a:rPr lang="en-US" sz="2600" dirty="0"/>
              <a:t>	to disabled individuals</a:t>
            </a:r>
          </a:p>
          <a:p>
            <a:pPr eaLnBrk="1" hangingPunct="1">
              <a:spcBef>
                <a:spcPts val="0"/>
              </a:spcBef>
              <a:spcAft>
                <a:spcPts val="0"/>
              </a:spcAft>
              <a:buClr>
                <a:schemeClr val="tx1"/>
              </a:buClr>
              <a:buFont typeface="Wingdings" pitchFamily="2" charset="2"/>
              <a:buChar char="w"/>
            </a:pPr>
            <a:r>
              <a:rPr lang="en-US" sz="2600" dirty="0"/>
              <a:t>Serving meals at a time, place, or manner </a:t>
            </a:r>
          </a:p>
          <a:p>
            <a:pPr eaLnBrk="1" hangingPunct="1">
              <a:spcBef>
                <a:spcPts val="0"/>
              </a:spcBef>
              <a:spcAft>
                <a:spcPts val="1200"/>
              </a:spcAft>
              <a:buClr>
                <a:schemeClr val="tx1"/>
              </a:buClr>
              <a:buFont typeface="Wingdings" pitchFamily="2" charset="2"/>
              <a:buNone/>
            </a:pPr>
            <a:r>
              <a:rPr lang="en-US" sz="2600" dirty="0"/>
              <a:t>	that is discriminatory</a:t>
            </a:r>
          </a:p>
          <a:p>
            <a:pPr eaLnBrk="1" hangingPunct="1">
              <a:spcBef>
                <a:spcPts val="0"/>
              </a:spcBef>
              <a:spcAft>
                <a:spcPts val="1200"/>
              </a:spcAft>
              <a:buClr>
                <a:schemeClr val="tx1"/>
              </a:buClr>
              <a:buFont typeface="Wingdings" pitchFamily="2" charset="2"/>
              <a:buChar char="w"/>
            </a:pPr>
            <a:r>
              <a:rPr lang="en-US" sz="2600" dirty="0"/>
              <a:t>Selectively distributing applications and income forms</a:t>
            </a:r>
          </a:p>
          <a:p>
            <a:pPr eaLnBrk="1" hangingPunct="1">
              <a:spcBef>
                <a:spcPts val="0"/>
              </a:spcBef>
              <a:spcAft>
                <a:spcPts val="0"/>
              </a:spcAft>
              <a:buClr>
                <a:schemeClr val="tx1"/>
              </a:buClr>
              <a:buFont typeface="Wingdings" pitchFamily="2" charset="2"/>
              <a:buChar char="w"/>
            </a:pPr>
            <a:r>
              <a:rPr lang="en-US" sz="2600" dirty="0"/>
              <a:t>Failure to provide the same eligibility criteria </a:t>
            </a:r>
          </a:p>
          <a:p>
            <a:pPr eaLnBrk="1" hangingPunct="1">
              <a:spcBef>
                <a:spcPts val="0"/>
              </a:spcBef>
              <a:spcAft>
                <a:spcPts val="1200"/>
              </a:spcAft>
              <a:buClr>
                <a:schemeClr val="tx1"/>
              </a:buClr>
              <a:buFont typeface="Wingdings" pitchFamily="2" charset="2"/>
              <a:buNone/>
            </a:pPr>
            <a:r>
              <a:rPr lang="en-US" sz="2600" dirty="0"/>
              <a:t>	to all children</a:t>
            </a:r>
          </a:p>
          <a:p>
            <a:pPr eaLnBrk="1" hangingPunct="1">
              <a:spcBef>
                <a:spcPts val="0"/>
              </a:spcBef>
              <a:spcAft>
                <a:spcPts val="1200"/>
              </a:spcAft>
              <a:buClr>
                <a:schemeClr val="tx1"/>
              </a:buClr>
              <a:buFont typeface="Wingdings" pitchFamily="2" charset="2"/>
              <a:buChar char="w"/>
            </a:pPr>
            <a:r>
              <a:rPr lang="en-US" sz="2600" dirty="0"/>
              <a:t>Failure to provide materials regarding CACFP in different translations, as needed</a:t>
            </a:r>
          </a:p>
        </p:txBody>
      </p:sp>
      <p:sp>
        <p:nvSpPr>
          <p:cNvPr id="9218" name="Slide Number Placeholder 5"/>
          <p:cNvSpPr>
            <a:spLocks noGrp="1"/>
          </p:cNvSpPr>
          <p:nvPr>
            <p:ph type="sldNum" sz="quarter" idx="12"/>
          </p:nvPr>
        </p:nvSpPr>
        <p:spPr>
          <a:noFill/>
        </p:spPr>
        <p:txBody>
          <a:bodyPr/>
          <a:lstStyle/>
          <a:p>
            <a:fld id="{69F2C9BA-35A1-42ED-ADA0-5C26C5D34BB3}" type="slidenum">
              <a:rPr lang="en-US" smtClean="0">
                <a:latin typeface="Arial" pitchFamily="34" charset="0"/>
              </a:rPr>
              <a:pPr/>
              <a:t>4</a:t>
            </a:fld>
            <a:endParaRPr lang="en-US">
              <a:latin typeface="Arial" pitchFamily="34" charset="0"/>
            </a:endParaRPr>
          </a:p>
        </p:txBody>
      </p:sp>
      <p:sp>
        <p:nvSpPr>
          <p:cNvPr id="7" name="TextBox 6">
            <a:extLst>
              <a:ext uri="{FF2B5EF4-FFF2-40B4-BE49-F238E27FC236}">
                <a16:creationId xmlns:a16="http://schemas.microsoft.com/office/drawing/2014/main" id="{6671F33D-7055-AF58-AAC1-984D8AB112FC}"/>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381000"/>
            <a:ext cx="9144000" cy="1143000"/>
          </a:xfrm>
        </p:spPr>
        <p:txBody>
          <a:bodyPr/>
          <a:lstStyle/>
          <a:p>
            <a:pPr eaLnBrk="1" hangingPunct="1"/>
            <a:r>
              <a:rPr lang="en-US" sz="3800" b="1" dirty="0">
                <a:solidFill>
                  <a:schemeClr val="tx1"/>
                </a:solidFill>
              </a:rPr>
              <a:t>Components of </a:t>
            </a:r>
            <a:br>
              <a:rPr lang="en-US" sz="3800" b="1" dirty="0">
                <a:solidFill>
                  <a:schemeClr val="tx1"/>
                </a:solidFill>
              </a:rPr>
            </a:br>
            <a:r>
              <a:rPr lang="en-US" sz="3800" b="1" dirty="0">
                <a:solidFill>
                  <a:schemeClr val="tx1"/>
                </a:solidFill>
              </a:rPr>
              <a:t>Civil Rights Compliance</a:t>
            </a:r>
          </a:p>
        </p:txBody>
      </p:sp>
      <p:sp>
        <p:nvSpPr>
          <p:cNvPr id="10244" name="Rectangle 3"/>
          <p:cNvSpPr>
            <a:spLocks noGrp="1" noChangeArrowheads="1"/>
          </p:cNvSpPr>
          <p:nvPr>
            <p:ph idx="1"/>
          </p:nvPr>
        </p:nvSpPr>
        <p:spPr>
          <a:xfrm>
            <a:off x="685800" y="1789112"/>
            <a:ext cx="7239000" cy="4687888"/>
          </a:xfrm>
        </p:spPr>
        <p:txBody>
          <a:bodyPr/>
          <a:lstStyle/>
          <a:p>
            <a:pPr eaLnBrk="1" hangingPunct="1">
              <a:buClr>
                <a:schemeClr val="tx1"/>
              </a:buClr>
              <a:buFont typeface="Wingdings" pitchFamily="2" charset="2"/>
              <a:buChar char="w"/>
            </a:pPr>
            <a:r>
              <a:rPr lang="en-US" sz="2800" dirty="0"/>
              <a:t>Public Notification System</a:t>
            </a:r>
          </a:p>
          <a:p>
            <a:pPr eaLnBrk="1" hangingPunct="1">
              <a:buClr>
                <a:schemeClr val="tx1"/>
              </a:buClr>
              <a:buFont typeface="Wingdings" pitchFamily="2" charset="2"/>
              <a:buChar char="w"/>
            </a:pPr>
            <a:r>
              <a:rPr lang="en-US" sz="2800" dirty="0"/>
              <a:t>Outreach and Education</a:t>
            </a:r>
          </a:p>
          <a:p>
            <a:pPr eaLnBrk="1" hangingPunct="1">
              <a:buClr>
                <a:schemeClr val="tx1"/>
              </a:buClr>
              <a:buFont typeface="Wingdings" pitchFamily="2" charset="2"/>
              <a:buChar char="w"/>
            </a:pPr>
            <a:r>
              <a:rPr lang="en-US" sz="2800" dirty="0"/>
              <a:t>Data Collection</a:t>
            </a:r>
          </a:p>
          <a:p>
            <a:pPr eaLnBrk="1" hangingPunct="1">
              <a:buClr>
                <a:schemeClr val="tx1"/>
              </a:buClr>
              <a:buFont typeface="Wingdings" pitchFamily="2" charset="2"/>
              <a:buChar char="w"/>
            </a:pPr>
            <a:r>
              <a:rPr lang="en-US" sz="2800" dirty="0"/>
              <a:t>Reasonable Accommodations</a:t>
            </a:r>
          </a:p>
          <a:p>
            <a:pPr eaLnBrk="1" hangingPunct="1">
              <a:buClr>
                <a:schemeClr val="tx1"/>
              </a:buClr>
              <a:buFont typeface="Wingdings" pitchFamily="2" charset="2"/>
              <a:buChar char="w"/>
            </a:pPr>
            <a:r>
              <a:rPr lang="en-US" sz="2800" dirty="0"/>
              <a:t>Language Assistance</a:t>
            </a:r>
          </a:p>
          <a:p>
            <a:pPr eaLnBrk="1" hangingPunct="1">
              <a:buClr>
                <a:schemeClr val="tx1"/>
              </a:buClr>
              <a:buFont typeface="Wingdings" pitchFamily="2" charset="2"/>
              <a:buChar char="w"/>
            </a:pPr>
            <a:r>
              <a:rPr lang="en-US" sz="2800" dirty="0"/>
              <a:t>Civil Rights Complaint Procedures</a:t>
            </a:r>
          </a:p>
          <a:p>
            <a:pPr eaLnBrk="1" hangingPunct="1">
              <a:buClr>
                <a:schemeClr val="tx1"/>
              </a:buClr>
              <a:buFont typeface="Wingdings" pitchFamily="2" charset="2"/>
              <a:buChar char="w"/>
            </a:pPr>
            <a:r>
              <a:rPr lang="en-US" sz="2800" dirty="0"/>
              <a:t>Technical Assistance and Training</a:t>
            </a:r>
          </a:p>
          <a:p>
            <a:pPr eaLnBrk="1" hangingPunct="1">
              <a:buClr>
                <a:schemeClr val="tx1"/>
              </a:buClr>
              <a:buFont typeface="Wingdings" pitchFamily="2" charset="2"/>
              <a:buChar char="w"/>
            </a:pPr>
            <a:r>
              <a:rPr lang="en-US" sz="2800" dirty="0"/>
              <a:t>Customer Service</a:t>
            </a:r>
          </a:p>
          <a:p>
            <a:pPr eaLnBrk="1" hangingPunct="1">
              <a:buClr>
                <a:schemeClr val="tx1"/>
              </a:buClr>
              <a:buFont typeface="Wingdings" pitchFamily="2" charset="2"/>
              <a:buChar char="w"/>
            </a:pPr>
            <a:r>
              <a:rPr lang="en-US" sz="2800" dirty="0"/>
              <a:t>Conflict Resolution</a:t>
            </a:r>
          </a:p>
        </p:txBody>
      </p:sp>
      <p:sp>
        <p:nvSpPr>
          <p:cNvPr id="10242" name="Slide Number Placeholder 5"/>
          <p:cNvSpPr>
            <a:spLocks noGrp="1"/>
          </p:cNvSpPr>
          <p:nvPr>
            <p:ph type="sldNum" sz="quarter" idx="12"/>
          </p:nvPr>
        </p:nvSpPr>
        <p:spPr>
          <a:noFill/>
        </p:spPr>
        <p:txBody>
          <a:bodyPr/>
          <a:lstStyle/>
          <a:p>
            <a:fld id="{2F605E36-B1BA-4ED2-B784-D5649972366A}" type="slidenum">
              <a:rPr lang="en-US" smtClean="0">
                <a:latin typeface="Arial" pitchFamily="34" charset="0"/>
              </a:rPr>
              <a:pPr/>
              <a:t>5</a:t>
            </a:fld>
            <a:endParaRPr lang="en-US">
              <a:latin typeface="Arial" pitchFamily="34" charset="0"/>
            </a:endParaRPr>
          </a:p>
        </p:txBody>
      </p:sp>
      <p:sp>
        <p:nvSpPr>
          <p:cNvPr id="7" name="TextBox 6">
            <a:extLst>
              <a:ext uri="{FF2B5EF4-FFF2-40B4-BE49-F238E27FC236}">
                <a16:creationId xmlns:a16="http://schemas.microsoft.com/office/drawing/2014/main" id="{B4C878D8-178B-B4A8-6A2E-2EB568A30D2A}"/>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228600"/>
            <a:ext cx="5562600" cy="947738"/>
          </a:xfrm>
        </p:spPr>
        <p:txBody>
          <a:bodyPr/>
          <a:lstStyle/>
          <a:p>
            <a:pPr algn="l"/>
            <a:r>
              <a:rPr lang="en-US" b="1" dirty="0">
                <a:solidFill>
                  <a:schemeClr val="tx1"/>
                </a:solidFill>
              </a:rPr>
              <a:t>      </a:t>
            </a:r>
            <a:r>
              <a:rPr lang="en-US" sz="3800" b="1" dirty="0">
                <a:solidFill>
                  <a:schemeClr val="tx1"/>
                </a:solidFill>
              </a:rPr>
              <a:t>Equal Access</a:t>
            </a:r>
          </a:p>
        </p:txBody>
      </p:sp>
      <p:sp>
        <p:nvSpPr>
          <p:cNvPr id="11267" name="Content Placeholder 2"/>
          <p:cNvSpPr>
            <a:spLocks noGrp="1"/>
          </p:cNvSpPr>
          <p:nvPr>
            <p:ph idx="1"/>
          </p:nvPr>
        </p:nvSpPr>
        <p:spPr>
          <a:xfrm>
            <a:off x="457200" y="1447800"/>
            <a:ext cx="8229600" cy="4525963"/>
          </a:xfrm>
        </p:spPr>
        <p:txBody>
          <a:bodyPr/>
          <a:lstStyle/>
          <a:p>
            <a:pPr>
              <a:spcBef>
                <a:spcPts val="0"/>
              </a:spcBef>
              <a:spcAft>
                <a:spcPts val="1200"/>
              </a:spcAft>
            </a:pPr>
            <a:r>
              <a:rPr lang="en-US" dirty="0"/>
              <a:t>All participants who attend must be provided equal access to the benefits of the CACFP  </a:t>
            </a:r>
          </a:p>
          <a:p>
            <a:pPr>
              <a:spcAft>
                <a:spcPts val="600"/>
              </a:spcAft>
            </a:pPr>
            <a:r>
              <a:rPr lang="en-US" dirty="0"/>
              <a:t>To withhold the program from any eligible age group is </a:t>
            </a:r>
            <a:r>
              <a:rPr lang="en-US" i="1" dirty="0"/>
              <a:t>age </a:t>
            </a:r>
            <a:r>
              <a:rPr lang="en-US" dirty="0"/>
              <a:t>discrimination</a:t>
            </a:r>
          </a:p>
          <a:p>
            <a:pPr marL="640080">
              <a:spcBef>
                <a:spcPts val="0"/>
              </a:spcBef>
              <a:buFont typeface="Wingdings" panose="05000000000000000000" pitchFamily="2" charset="2"/>
              <a:buChar char="Ø"/>
            </a:pPr>
            <a:r>
              <a:rPr lang="en-US" sz="3000" dirty="0"/>
              <a:t>Infants must be offered infant formula and food at the child care; parents cannot be asked or required to supply these items.</a:t>
            </a:r>
          </a:p>
        </p:txBody>
      </p:sp>
      <p:sp>
        <p:nvSpPr>
          <p:cNvPr id="11268" name="Slide Number Placeholder 3"/>
          <p:cNvSpPr>
            <a:spLocks noGrp="1"/>
          </p:cNvSpPr>
          <p:nvPr>
            <p:ph type="sldNum" sz="quarter" idx="12"/>
          </p:nvPr>
        </p:nvSpPr>
        <p:spPr>
          <a:noFill/>
        </p:spPr>
        <p:txBody>
          <a:bodyPr/>
          <a:lstStyle/>
          <a:p>
            <a:fld id="{F68D6497-0C6B-47AA-B9C9-AF992BDF03A6}" type="slidenum">
              <a:rPr lang="en-US" smtClean="0">
                <a:latin typeface="Arial" pitchFamily="34" charset="0"/>
              </a:rPr>
              <a:pPr/>
              <a:t>6</a:t>
            </a:fld>
            <a:endParaRPr lang="en-US">
              <a:latin typeface="Arial" pitchFamily="34" charset="0"/>
            </a:endParaRPr>
          </a:p>
        </p:txBody>
      </p:sp>
      <p:sp>
        <p:nvSpPr>
          <p:cNvPr id="7" name="TextBox 6">
            <a:extLst>
              <a:ext uri="{FF2B5EF4-FFF2-40B4-BE49-F238E27FC236}">
                <a16:creationId xmlns:a16="http://schemas.microsoft.com/office/drawing/2014/main" id="{9531FBF7-206B-00D4-786C-AF9377FF8B77}"/>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52400"/>
            <a:ext cx="8229600" cy="762000"/>
          </a:xfrm>
        </p:spPr>
        <p:txBody>
          <a:bodyPr/>
          <a:lstStyle/>
          <a:p>
            <a:pPr eaLnBrk="1" hangingPunct="1"/>
            <a:r>
              <a:rPr lang="en-US" sz="3800" b="1" dirty="0"/>
              <a:t>Public Notification</a:t>
            </a:r>
          </a:p>
        </p:txBody>
      </p:sp>
      <p:sp>
        <p:nvSpPr>
          <p:cNvPr id="13315" name="Content Placeholder 2"/>
          <p:cNvSpPr>
            <a:spLocks noGrp="1"/>
          </p:cNvSpPr>
          <p:nvPr>
            <p:ph idx="1"/>
          </p:nvPr>
        </p:nvSpPr>
        <p:spPr>
          <a:xfrm>
            <a:off x="457200" y="990600"/>
            <a:ext cx="8229600" cy="5105400"/>
          </a:xfrm>
        </p:spPr>
        <p:txBody>
          <a:bodyPr/>
          <a:lstStyle/>
          <a:p>
            <a:pPr eaLnBrk="1" hangingPunct="1">
              <a:buFontTx/>
              <a:buNone/>
            </a:pPr>
            <a:endParaRPr lang="en-US" sz="2800" dirty="0"/>
          </a:p>
          <a:p>
            <a:pPr eaLnBrk="1" hangingPunct="1">
              <a:buFontTx/>
              <a:buNone/>
            </a:pPr>
            <a:r>
              <a:rPr lang="en-US" sz="2800" dirty="0"/>
              <a:t>Must include information on:  </a:t>
            </a:r>
          </a:p>
          <a:p>
            <a:pPr eaLnBrk="1" hangingPunct="1">
              <a:buFontTx/>
              <a:buNone/>
            </a:pPr>
            <a:endParaRPr lang="en-US" sz="1200" dirty="0"/>
          </a:p>
          <a:p>
            <a:pPr lvl="1" eaLnBrk="1" hangingPunct="1">
              <a:spcAft>
                <a:spcPts val="600"/>
              </a:spcAft>
              <a:buFont typeface="Arial" pitchFamily="34" charset="0"/>
              <a:buChar char="•"/>
            </a:pPr>
            <a:r>
              <a:rPr lang="en-US" sz="2400" dirty="0"/>
              <a:t>Eligibility</a:t>
            </a:r>
          </a:p>
          <a:p>
            <a:pPr lvl="1" eaLnBrk="1" hangingPunct="1">
              <a:spcAft>
                <a:spcPts val="600"/>
              </a:spcAft>
              <a:buFont typeface="Arial" pitchFamily="34" charset="0"/>
              <a:buChar char="•"/>
            </a:pPr>
            <a:r>
              <a:rPr lang="en-US" sz="2400" dirty="0"/>
              <a:t>Benefits &amp; Services (i.e., free or reduced-price meals)</a:t>
            </a:r>
          </a:p>
          <a:p>
            <a:pPr lvl="1" eaLnBrk="1" hangingPunct="1">
              <a:spcAft>
                <a:spcPts val="600"/>
              </a:spcAft>
              <a:buFont typeface="Arial" pitchFamily="34" charset="0"/>
              <a:buChar char="•"/>
            </a:pPr>
            <a:r>
              <a:rPr lang="en-US" sz="2400" dirty="0"/>
              <a:t>Program availability</a:t>
            </a:r>
          </a:p>
          <a:p>
            <a:pPr lvl="1" eaLnBrk="1" hangingPunct="1">
              <a:spcAft>
                <a:spcPts val="600"/>
              </a:spcAft>
              <a:buFont typeface="Arial" pitchFamily="34" charset="0"/>
              <a:buChar char="•"/>
            </a:pPr>
            <a:r>
              <a:rPr lang="en-US" sz="2400" dirty="0"/>
              <a:t>Applicant rights and responsibilities</a:t>
            </a:r>
          </a:p>
          <a:p>
            <a:pPr lvl="1" eaLnBrk="1" hangingPunct="1">
              <a:spcAft>
                <a:spcPts val="600"/>
              </a:spcAft>
              <a:buFont typeface="Arial" pitchFamily="34" charset="0"/>
              <a:buChar char="•"/>
            </a:pPr>
            <a:r>
              <a:rPr lang="en-US" sz="2400" dirty="0"/>
              <a:t>Procedures for filing a complaint</a:t>
            </a:r>
          </a:p>
          <a:p>
            <a:pPr lvl="1" eaLnBrk="1" hangingPunct="1">
              <a:spcAft>
                <a:spcPts val="600"/>
              </a:spcAft>
              <a:buFont typeface="Arial" pitchFamily="34" charset="0"/>
              <a:buChar char="•"/>
            </a:pPr>
            <a:r>
              <a:rPr lang="en-US" sz="2400" dirty="0"/>
              <a:t>Nondiscrimination policies</a:t>
            </a:r>
          </a:p>
          <a:p>
            <a:pPr lvl="1" eaLnBrk="1" hangingPunct="1">
              <a:buFont typeface="Arial" pitchFamily="34" charset="0"/>
              <a:buChar char="•"/>
            </a:pPr>
            <a:r>
              <a:rPr lang="en-US" sz="2400" dirty="0"/>
              <a:t>Any programmatic changes (i.e., changing location of a meal site)</a:t>
            </a:r>
          </a:p>
          <a:p>
            <a:pPr eaLnBrk="1" hangingPunct="1"/>
            <a:endParaRPr lang="en-US" dirty="0"/>
          </a:p>
        </p:txBody>
      </p:sp>
      <p:sp>
        <p:nvSpPr>
          <p:cNvPr id="6" name="TextBox 5">
            <a:extLst>
              <a:ext uri="{FF2B5EF4-FFF2-40B4-BE49-F238E27FC236}">
                <a16:creationId xmlns:a16="http://schemas.microsoft.com/office/drawing/2014/main" id="{D1FE5052-8D15-5A2F-C9AD-589ED6C0D693}"/>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52400"/>
            <a:ext cx="8229600" cy="762000"/>
          </a:xfrm>
        </p:spPr>
        <p:txBody>
          <a:bodyPr/>
          <a:lstStyle/>
          <a:p>
            <a:pPr eaLnBrk="1" hangingPunct="1"/>
            <a:r>
              <a:rPr lang="en-US" sz="3800" b="1" dirty="0"/>
              <a:t>Methods of Public Notification</a:t>
            </a:r>
          </a:p>
        </p:txBody>
      </p:sp>
      <p:sp>
        <p:nvSpPr>
          <p:cNvPr id="14339" name="Content Placeholder 2"/>
          <p:cNvSpPr>
            <a:spLocks noGrp="1"/>
          </p:cNvSpPr>
          <p:nvPr>
            <p:ph idx="1"/>
          </p:nvPr>
        </p:nvSpPr>
        <p:spPr>
          <a:xfrm>
            <a:off x="457200" y="990600"/>
            <a:ext cx="8229600" cy="5334000"/>
          </a:xfrm>
        </p:spPr>
        <p:txBody>
          <a:bodyPr/>
          <a:lstStyle/>
          <a:p>
            <a:pPr eaLnBrk="1" hangingPunct="1">
              <a:spcBef>
                <a:spcPts val="0"/>
              </a:spcBef>
            </a:pPr>
            <a:r>
              <a:rPr lang="en-US" sz="2800" b="1" dirty="0"/>
              <a:t>Public Release – Issued by State Agency </a:t>
            </a:r>
          </a:p>
          <a:p>
            <a:pPr lvl="1" eaLnBrk="1" hangingPunct="1">
              <a:spcBef>
                <a:spcPts val="0"/>
              </a:spcBef>
              <a:spcAft>
                <a:spcPts val="1200"/>
              </a:spcAft>
            </a:pPr>
            <a:r>
              <a:rPr lang="en-US" sz="2400" dirty="0"/>
              <a:t>Informs the general public that your agency sponsors the CACFP and that meals are provided at no separate charge.</a:t>
            </a:r>
            <a:endParaRPr lang="en-US" sz="2400" b="1" dirty="0"/>
          </a:p>
          <a:p>
            <a:pPr eaLnBrk="1" hangingPunct="1">
              <a:spcBef>
                <a:spcPts val="0"/>
              </a:spcBef>
            </a:pPr>
            <a:r>
              <a:rPr lang="en-US" sz="2800" b="1" dirty="0"/>
              <a:t>Post “And Justice for All” Poster </a:t>
            </a:r>
          </a:p>
          <a:p>
            <a:pPr marL="0" indent="0" eaLnBrk="1" hangingPunct="1">
              <a:spcBef>
                <a:spcPts val="0"/>
              </a:spcBef>
              <a:spcAft>
                <a:spcPts val="0"/>
              </a:spcAft>
              <a:buNone/>
            </a:pPr>
            <a:r>
              <a:rPr lang="en-US" sz="2800" i="1" dirty="0"/>
              <a:t>   (required of sponsor only)</a:t>
            </a:r>
          </a:p>
          <a:p>
            <a:pPr lvl="1" eaLnBrk="1" hangingPunct="1">
              <a:spcBef>
                <a:spcPts val="0"/>
              </a:spcBef>
              <a:spcAft>
                <a:spcPts val="1200"/>
              </a:spcAft>
            </a:pPr>
            <a:r>
              <a:rPr lang="en-US" sz="2400" dirty="0"/>
              <a:t>Includes the USDA’s required nondiscrimination statement and lists the USDA contact information for filing a complaint of discrimination.</a:t>
            </a:r>
            <a:endParaRPr lang="en-US" sz="2400" b="1" dirty="0"/>
          </a:p>
          <a:p>
            <a:pPr eaLnBrk="1" hangingPunct="1">
              <a:spcBef>
                <a:spcPts val="0"/>
              </a:spcBef>
            </a:pPr>
            <a:r>
              <a:rPr lang="en-US" sz="2800" b="1" dirty="0"/>
              <a:t>Other methods of public notification </a:t>
            </a:r>
            <a:r>
              <a:rPr lang="en-US" sz="2000" i="1" dirty="0"/>
              <a:t>(optional)</a:t>
            </a:r>
            <a:r>
              <a:rPr lang="en-US" sz="2000" b="1" dirty="0"/>
              <a:t>:</a:t>
            </a:r>
          </a:p>
          <a:p>
            <a:pPr lvl="1" eaLnBrk="1" hangingPunct="1">
              <a:spcBef>
                <a:spcPts val="0"/>
              </a:spcBef>
            </a:pPr>
            <a:r>
              <a:rPr lang="en-US" sz="2400" dirty="0"/>
              <a:t>Bulletins</a:t>
            </a:r>
          </a:p>
          <a:p>
            <a:pPr lvl="1" eaLnBrk="1" hangingPunct="1">
              <a:spcBef>
                <a:spcPts val="0"/>
              </a:spcBef>
            </a:pPr>
            <a:r>
              <a:rPr lang="en-US" sz="2400" dirty="0"/>
              <a:t>Letters/Leaflets/Brochures</a:t>
            </a:r>
          </a:p>
          <a:p>
            <a:pPr lvl="1" eaLnBrk="1" hangingPunct="1">
              <a:spcBef>
                <a:spcPts val="0"/>
              </a:spcBef>
            </a:pPr>
            <a:r>
              <a:rPr lang="en-US" sz="2400" dirty="0"/>
              <a:t>Internet/Computer-based Applications</a:t>
            </a:r>
          </a:p>
          <a:p>
            <a:pPr marL="0" indent="0" eaLnBrk="1" hangingPunct="1">
              <a:buNone/>
            </a:pPr>
            <a:endParaRPr lang="en-US" dirty="0"/>
          </a:p>
        </p:txBody>
      </p:sp>
      <p:sp>
        <p:nvSpPr>
          <p:cNvPr id="6" name="TextBox 5">
            <a:extLst>
              <a:ext uri="{FF2B5EF4-FFF2-40B4-BE49-F238E27FC236}">
                <a16:creationId xmlns:a16="http://schemas.microsoft.com/office/drawing/2014/main" id="{E41BD9C6-2227-125F-7326-8B494506824A}"/>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0"/>
            <a:ext cx="8229600" cy="701675"/>
          </a:xfrm>
        </p:spPr>
        <p:txBody>
          <a:bodyPr/>
          <a:lstStyle/>
          <a:p>
            <a:pPr eaLnBrk="1" hangingPunct="1"/>
            <a:r>
              <a:rPr lang="en-US" sz="3800" b="1" dirty="0"/>
              <a:t>“And Justice for All” Poster</a:t>
            </a:r>
          </a:p>
        </p:txBody>
      </p:sp>
      <p:sp>
        <p:nvSpPr>
          <p:cNvPr id="15363" name="Content Placeholder 2"/>
          <p:cNvSpPr>
            <a:spLocks noGrp="1"/>
          </p:cNvSpPr>
          <p:nvPr>
            <p:ph sz="half" idx="1"/>
          </p:nvPr>
        </p:nvSpPr>
        <p:spPr>
          <a:xfrm>
            <a:off x="228600" y="914400"/>
            <a:ext cx="4724400" cy="5410200"/>
          </a:xfrm>
        </p:spPr>
        <p:txBody>
          <a:bodyPr/>
          <a:lstStyle/>
          <a:p>
            <a:pPr eaLnBrk="1" hangingPunct="1"/>
            <a:r>
              <a:rPr lang="en-US" sz="2400" dirty="0"/>
              <a:t>All sponsors participating in Child Nutrition Programs </a:t>
            </a:r>
            <a:r>
              <a:rPr lang="en-US" sz="2400" b="1" dirty="0"/>
              <a:t>must</a:t>
            </a:r>
            <a:r>
              <a:rPr lang="en-US" sz="2400" dirty="0"/>
              <a:t> display the USDA’s non-discrimination poster in a prominent area </a:t>
            </a:r>
            <a:r>
              <a:rPr lang="en-US" sz="2400" b="1" dirty="0"/>
              <a:t>where participants and potential participants have access</a:t>
            </a:r>
          </a:p>
          <a:p>
            <a:pPr lvl="1" eaLnBrk="1" hangingPunct="1"/>
            <a:r>
              <a:rPr lang="en-US" sz="2000" dirty="0"/>
              <a:t>Examples:  cafeteria/food service area, office, central bulletin board</a:t>
            </a:r>
          </a:p>
          <a:p>
            <a:pPr eaLnBrk="1" hangingPunct="1"/>
            <a:r>
              <a:rPr lang="en-US" sz="2400" dirty="0"/>
              <a:t>Must be posted in admin building/office</a:t>
            </a:r>
          </a:p>
          <a:p>
            <a:pPr eaLnBrk="1" hangingPunct="1">
              <a:spcAft>
                <a:spcPts val="600"/>
              </a:spcAft>
            </a:pPr>
            <a:r>
              <a:rPr lang="en-US" sz="2400" dirty="0"/>
              <a:t>Must be 11” x 17” format</a:t>
            </a:r>
          </a:p>
          <a:p>
            <a:pPr marL="0" indent="0" eaLnBrk="1" hangingPunct="1">
              <a:buNone/>
            </a:pPr>
            <a:r>
              <a:rPr lang="en-US" sz="1800" b="1" dirty="0">
                <a:solidFill>
                  <a:srgbClr val="0070C0"/>
                </a:solidFill>
              </a:rPr>
              <a:t>DPI provides posters to sponsors free of charge. </a:t>
            </a:r>
          </a:p>
        </p:txBody>
      </p:sp>
      <p:pic>
        <p:nvPicPr>
          <p:cNvPr id="8" name="Content Placeholder 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25961" y="1066800"/>
            <a:ext cx="3408439" cy="4906963"/>
          </a:xfrm>
          <a:ln w="19050">
            <a:solidFill>
              <a:srgbClr val="FFC000"/>
            </a:solidFill>
          </a:ln>
        </p:spPr>
      </p:pic>
      <p:sp>
        <p:nvSpPr>
          <p:cNvPr id="15365" name="Slide Number Placeholder 4"/>
          <p:cNvSpPr>
            <a:spLocks noGrp="1"/>
          </p:cNvSpPr>
          <p:nvPr>
            <p:ph type="sldNum" sz="quarter" idx="12"/>
          </p:nvPr>
        </p:nvSpPr>
        <p:spPr>
          <a:noFill/>
        </p:spPr>
        <p:txBody>
          <a:bodyPr/>
          <a:lstStyle/>
          <a:p>
            <a:fld id="{6684052A-6E87-4C93-9A0D-59CCEC9B725F}" type="slidenum">
              <a:rPr lang="en-US" smtClean="0">
                <a:latin typeface="Arial" pitchFamily="34" charset="0"/>
              </a:rPr>
              <a:pPr/>
              <a:t>9</a:t>
            </a:fld>
            <a:endParaRPr lang="en-US" dirty="0">
              <a:latin typeface="Arial" pitchFamily="34" charset="0"/>
            </a:endParaRPr>
          </a:p>
        </p:txBody>
      </p:sp>
      <p:sp>
        <p:nvSpPr>
          <p:cNvPr id="9" name="TextBox 8">
            <a:extLst>
              <a:ext uri="{FF2B5EF4-FFF2-40B4-BE49-F238E27FC236}">
                <a16:creationId xmlns:a16="http://schemas.microsoft.com/office/drawing/2014/main" id="{C88881BE-2632-8122-3D6E-53384BE8E973}"/>
              </a:ext>
            </a:extLst>
          </p:cNvPr>
          <p:cNvSpPr txBox="1"/>
          <p:nvPr/>
        </p:nvSpPr>
        <p:spPr>
          <a:xfrm>
            <a:off x="457200" y="6139934"/>
            <a:ext cx="7391401" cy="369332"/>
          </a:xfrm>
          <a:prstGeom prst="rect">
            <a:avLst/>
          </a:prstGeom>
          <a:noFill/>
        </p:spPr>
        <p:txBody>
          <a:bodyPr wrap="square" rtlCol="0">
            <a:spAutoFit/>
          </a:bodyPr>
          <a:lstStyle/>
          <a:p>
            <a:pPr marL="285750" indent="-285750">
              <a:buFont typeface="Wingdings" panose="05000000000000000000" pitchFamily="2" charset="2"/>
              <a:buChar char="Ø"/>
            </a:pPr>
            <a:r>
              <a:rPr lang="en-US" sz="1800" b="1" dirty="0">
                <a:effectLst/>
                <a:latin typeface="+mj-lt"/>
                <a:ea typeface="Times New Roman" panose="02020603050405020304" pitchFamily="18" charset="0"/>
                <a:cs typeface="Arial" panose="020B0604020202020204" pitchFamily="34" charset="0"/>
              </a:rPr>
              <a:t>Complete this </a:t>
            </a:r>
            <a:r>
              <a:rPr lang="en-US" sz="1800" b="1" u="sng" dirty="0">
                <a:solidFill>
                  <a:srgbClr val="0000FF"/>
                </a:solidFill>
                <a:effectLst/>
                <a:latin typeface="+mj-lt"/>
                <a:ea typeface="Times New Roman" panose="02020603050405020304" pitchFamily="18" charset="0"/>
                <a:cs typeface="Arial" panose="020B0604020202020204" pitchFamily="34" charset="0"/>
                <a:hlinkClick r:id="rId4"/>
              </a:rPr>
              <a:t>order form</a:t>
            </a:r>
            <a:r>
              <a:rPr lang="en-US" sz="1800" b="1" dirty="0">
                <a:effectLst/>
                <a:latin typeface="+mj-lt"/>
                <a:ea typeface="Times New Roman" panose="02020603050405020304" pitchFamily="18" charset="0"/>
                <a:cs typeface="Arial" panose="020B0604020202020204" pitchFamily="34" charset="0"/>
              </a:rPr>
              <a:t> to order additional posters, if needed.</a:t>
            </a:r>
            <a:endParaRPr lang="en-US" sz="2800" b="1" dirty="0">
              <a:latin typeface="+mj-lt"/>
            </a:endParaRPr>
          </a:p>
        </p:txBody>
      </p:sp>
      <p:sp>
        <p:nvSpPr>
          <p:cNvPr id="10" name="TextBox 9">
            <a:extLst>
              <a:ext uri="{FF2B5EF4-FFF2-40B4-BE49-F238E27FC236}">
                <a16:creationId xmlns:a16="http://schemas.microsoft.com/office/drawing/2014/main" id="{52809554-69ED-1FE7-BE4E-078740D429EB}"/>
              </a:ext>
            </a:extLst>
          </p:cNvPr>
          <p:cNvSpPr txBox="1"/>
          <p:nvPr/>
        </p:nvSpPr>
        <p:spPr>
          <a:xfrm>
            <a:off x="4343400" y="6581001"/>
            <a:ext cx="4419600" cy="276999"/>
          </a:xfrm>
          <a:prstGeom prst="rect">
            <a:avLst/>
          </a:prstGeom>
          <a:noFill/>
        </p:spPr>
        <p:txBody>
          <a:bodyPr wrap="square" rtlCol="0">
            <a:spAutoFit/>
          </a:bodyPr>
          <a:lstStyle/>
          <a:p>
            <a:pPr algn="l"/>
            <a:r>
              <a:rPr lang="en-US" sz="1200" i="1" dirty="0"/>
              <a:t>CACFP Civil Rights Training - FDCH Sponsor Staff, Rev. 7/22  </a:t>
            </a:r>
          </a:p>
        </p:txBody>
      </p:sp>
    </p:spTree>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7790</TotalTime>
  <Words>4140</Words>
  <Application>Microsoft Office PowerPoint</Application>
  <PresentationFormat>On-screen Show (4:3)</PresentationFormat>
  <Paragraphs>441</Paragraphs>
  <Slides>36</Slides>
  <Notes>32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36</vt:i4>
      </vt:variant>
    </vt:vector>
  </HeadingPairs>
  <TitlesOfParts>
    <vt:vector size="44" baseType="lpstr">
      <vt:lpstr>Arial</vt:lpstr>
      <vt:lpstr>Calibri</vt:lpstr>
      <vt:lpstr>Lato</vt:lpstr>
      <vt:lpstr>NewCenturySchlbk</vt:lpstr>
      <vt:lpstr>Wingdings</vt:lpstr>
      <vt:lpstr>1_Default Design</vt:lpstr>
      <vt:lpstr>2_Default Design</vt:lpstr>
      <vt:lpstr>3_Default Design</vt:lpstr>
      <vt:lpstr>GOALS OF CIVIL RIGHTS</vt:lpstr>
      <vt:lpstr>What is Discrimination?</vt:lpstr>
      <vt:lpstr>     Discrimination = Four D’s</vt:lpstr>
      <vt:lpstr>Examples of Discrimination</vt:lpstr>
      <vt:lpstr>Components of  Civil Rights Compliance</vt:lpstr>
      <vt:lpstr>      Equal Access</vt:lpstr>
      <vt:lpstr>Public Notification</vt:lpstr>
      <vt:lpstr>Methods of Public Notification</vt:lpstr>
      <vt:lpstr>“And Justice for All” Poster</vt:lpstr>
      <vt:lpstr>Public Notification System</vt:lpstr>
      <vt:lpstr>Public Notification System</vt:lpstr>
      <vt:lpstr>Outreach and Education </vt:lpstr>
      <vt:lpstr>Nondiscrimination Statement (NDS)</vt:lpstr>
      <vt:lpstr>Nondiscrimination Statement (5/22 revision)</vt:lpstr>
      <vt:lpstr>Nondiscrimination Statement</vt:lpstr>
      <vt:lpstr>Collecting and Recording Participation Data</vt:lpstr>
      <vt:lpstr>Data Collecting and Reporting</vt:lpstr>
      <vt:lpstr>Obtain race / ethnicity data through…</vt:lpstr>
      <vt:lpstr>Sample Race and Ethnicity Data Form</vt:lpstr>
      <vt:lpstr>Data Management</vt:lpstr>
      <vt:lpstr>Conflict Resolution</vt:lpstr>
      <vt:lpstr>Reasonable Accommodations  for Persons with Disabilities Providing Food Substitutions</vt:lpstr>
      <vt:lpstr>Language Assistance</vt:lpstr>
      <vt:lpstr>Limited English Proficiency (LEP) </vt:lpstr>
      <vt:lpstr>Limited English Proficiency (LEP) </vt:lpstr>
      <vt:lpstr>A shortage of resources does not eliminate the translation requirement </vt:lpstr>
      <vt:lpstr>Right to File a Complaint</vt:lpstr>
      <vt:lpstr>Handling Civil Rights Complaints</vt:lpstr>
      <vt:lpstr>The following information should be included in a Civil Rights Complaint</vt:lpstr>
      <vt:lpstr>The following information should be included in a Civil Rights Complaint (Continued)</vt:lpstr>
      <vt:lpstr>Civil Rights Training for Agency Staff</vt:lpstr>
      <vt:lpstr>Customer Service</vt:lpstr>
      <vt:lpstr>Understanding Differences:  Respectful Language</vt:lpstr>
      <vt:lpstr>Ask yourself each time you  interact with participants…</vt:lpstr>
      <vt:lpstr>Civil Rights “Must Do List”</vt:lpstr>
      <vt:lpstr>Civil Rights “Must Do List”</vt:lpstr>
    </vt:vector>
  </TitlesOfParts>
  <Company>Wisconsin Dept.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CACFP Civil Rights Training FDCH Sponsor Staff PowerPoint</dc:title>
  <dc:subject>CACFP Civil Rights Training Handout for FDCH Staff</dc:subject>
  <dc:creator>cnt@dpi.wi.gov</dc:creator>
  <cp:keywords>CACFP, cacfp, Child and Adult Care Food Program, child and adult care food program, civil rights training fdch sponsor staff powerpoint,Civil Rights Training FDCH Sponsor Staff PowerPoint</cp:keywords>
  <cp:lastModifiedBy>Cullen, Amanda S.  DPI</cp:lastModifiedBy>
  <cp:revision>213</cp:revision>
  <cp:lastPrinted>2022-07-05T14:55:28Z</cp:lastPrinted>
  <dcterms:created xsi:type="dcterms:W3CDTF">2006-09-15T19:33:47Z</dcterms:created>
  <dcterms:modified xsi:type="dcterms:W3CDTF">2022-07-05T19:58:17Z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6465C735-C8B9-450C-9F33-80B74E782865</vt:lpwstr>
  </property>
  <property fmtid="{D5CDD505-2E9C-101B-9397-08002B2CF9AE}" pid="3" name="ArticulatePath">
    <vt:lpwstr>cacfp civilrights training FDCH sponsors 0920</vt:lpwstr>
  </property>
</Properties>
</file>