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2"/>
  </p:notesMasterIdLst>
  <p:handoutMasterIdLst>
    <p:handoutMasterId r:id="rId23"/>
  </p:handoutMasterIdLst>
  <p:sldIdLst>
    <p:sldId id="319" r:id="rId2"/>
    <p:sldId id="320" r:id="rId3"/>
    <p:sldId id="263" r:id="rId4"/>
    <p:sldId id="308" r:id="rId5"/>
    <p:sldId id="282" r:id="rId6"/>
    <p:sldId id="283" r:id="rId7"/>
    <p:sldId id="307" r:id="rId8"/>
    <p:sldId id="306" r:id="rId9"/>
    <p:sldId id="305" r:id="rId10"/>
    <p:sldId id="312" r:id="rId11"/>
    <p:sldId id="309" r:id="rId12"/>
    <p:sldId id="310" r:id="rId13"/>
    <p:sldId id="278" r:id="rId14"/>
    <p:sldId id="316" r:id="rId15"/>
    <p:sldId id="317" r:id="rId16"/>
    <p:sldId id="318" r:id="rId17"/>
    <p:sldId id="292" r:id="rId18"/>
    <p:sldId id="293" r:id="rId19"/>
    <p:sldId id="321" r:id="rId20"/>
    <p:sldId id="322"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93" autoAdjust="0"/>
  </p:normalViewPr>
  <p:slideViewPr>
    <p:cSldViewPr>
      <p:cViewPr varScale="1">
        <p:scale>
          <a:sx n="69" d="100"/>
          <a:sy n="69" d="100"/>
        </p:scale>
        <p:origin x="-538" y="-77"/>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90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E141F2E5-7CB9-48F0-97D6-4CF792BCD84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506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r">
              <a:defRPr sz="1200"/>
            </a:lvl1pPr>
          </a:lstStyle>
          <a:p>
            <a:pPr>
              <a:defRPr/>
            </a:pPr>
            <a:fld id="{EEBCDCFF-A008-4990-B388-6B4726F84CF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a:ln>
            <a:miter lim="800000"/>
            <a:headEnd/>
            <a:tailEnd/>
          </a:ln>
        </p:spPr>
        <p:txBody>
          <a:bodyPr/>
          <a:lstStyle/>
          <a:p>
            <a:fld id="{F6730A99-C9B0-4637-82D6-BCF8DE931407}"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FC27B88B-1C6E-4AA0-B091-3EF4C4A10C48}" type="slidenum">
              <a:rPr lang="en-US" smtClean="0"/>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Fifth Season is putting away food for later use (=Freezer)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AFEDA87F-9924-4276-87D6-DAE5B88E0450}" type="slidenum">
              <a:rPr lang="en-US" smtClean="0"/>
              <a:pPr/>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Kdg. nutrition education lesson on healthy eating by Kait Keeley – First year AmeriCorps Nutrition Ed Member.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4565C9FA-E19B-49CA-8D36-98D7F093AA58}" type="slidenum">
              <a:rPr lang="en-US" smtClean="0"/>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mtClean="0"/>
              <a:t>AmeriCorps Nutrition Education Member was involved in education in the cafeteria and classroom.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CDEF41F4-9B1D-42CF-A64F-9EDC91ED6DA0}" type="slidenum">
              <a:rPr lang="en-US" smtClean="0"/>
              <a:pPr/>
              <a:t>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t>Asparagus purchased directly from a local farm was featured on the menu in May.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EA74DA8F-C7D7-405E-9A06-EAE309390C42}"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dirty="0" smtClean="0"/>
              <a:t>Began with 2009 Pilot project of the Food and Farm Initiative in partnership with Viroqua Schools.  Project spanned 4 months and involved over 30 volunteers.  Program continues with increased volunteers &amp; farms involved.</a:t>
            </a:r>
          </a:p>
          <a:p>
            <a:pPr eaLnBrk="1" hangingPunct="1"/>
            <a:r>
              <a:rPr lang="en-US" dirty="0" smtClean="0"/>
              <a:t>One gleaning day each month.  Almost 3,000 lbs of produce was gleaned, washed, packed in school kitchens and distributed in 158 fresh food boxes to elderly, limited income residents of Park View Manor. </a:t>
            </a:r>
          </a:p>
          <a:p>
            <a:pPr eaLnBrk="1" hangingPunct="1"/>
            <a:r>
              <a:rPr lang="en-US" dirty="0" smtClean="0"/>
              <a:t>Monthly cooking demos by local chefs instructed residents on how to prepare the produce in the box each month.  Recipes were included with each box. </a:t>
            </a:r>
          </a:p>
          <a:p>
            <a:pPr eaLnBrk="1" hangingPunct="1"/>
            <a:r>
              <a:rPr lang="en-US" dirty="0" smtClean="0"/>
              <a:t>Eleven local produce farms participated the first year of the project.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C2E5641-C289-4246-B078-AFDA18E2EE53}" type="slidenum">
              <a:rPr lang="en-US" smtClean="0"/>
              <a:pPr/>
              <a:t>17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dirty="0" smtClean="0"/>
              <a:t>WI’s food law states that only safe and wholesome food can be offered for sale.</a:t>
            </a:r>
          </a:p>
          <a:p>
            <a:pPr eaLnBrk="1" hangingPunct="1"/>
            <a:r>
              <a:rPr lang="en-US" dirty="0" smtClean="0"/>
              <a:t>Farmers in WI are considered “approved source” for F &amp; V they raise themselves – no license is required to sell any quantity to any person or business.</a:t>
            </a:r>
          </a:p>
          <a:p>
            <a:pPr eaLnBrk="1" hangingPunct="1"/>
            <a:r>
              <a:rPr lang="en-US" dirty="0" smtClean="0"/>
              <a:t>All schools follow HACCP (food safety) plans in their kitchens. Local purchasing does not fall outside of those plans. Expectations are the same for every vendor.</a:t>
            </a:r>
          </a:p>
          <a:p>
            <a:pPr eaLnBrk="1" hangingPunct="1"/>
            <a:r>
              <a:rPr lang="en-US" dirty="0" smtClean="0"/>
              <a:t>Schools are looking for food safety assurances.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EBB32E9C-6C7D-4723-A1A4-2B8B51601417}" type="slidenum">
              <a:rPr lang="en-US" smtClean="0"/>
              <a:pPr/>
              <a:t>18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USDA Trained and licenses auditors</a:t>
            </a:r>
          </a:p>
          <a:p>
            <a:pPr eaLnBrk="1" hangingPunct="1"/>
            <a:r>
              <a:rPr lang="en-US" smtClean="0"/>
              <a:t>DATCP is currently conducting a food safety assessment with all types of producers to find out what works and what doesn’t – expected to have recommendations by the end of March for rolling out a program for producers.</a:t>
            </a:r>
          </a:p>
          <a:p>
            <a:pPr eaLnBrk="1" hangingPunct="1"/>
            <a:r>
              <a:rPr lang="en-US" smtClean="0"/>
              <a:t>There are a variety of tools available – checklists, etc for growers and buyers of local produce.</a:t>
            </a:r>
          </a:p>
          <a:p>
            <a:pPr eaLnBrk="1" hangingPunct="1"/>
            <a:r>
              <a:rPr lang="en-US" smtClean="0"/>
              <a:t>WI Local Food Marketing Guide.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63E96B0-5D22-4CEC-8CCE-8E43CA4B6B65}" type="slidenum">
              <a:rPr lang="en-US" altLang="en-US"/>
              <a:pPr>
                <a:defRPr/>
              </a:pPr>
              <a:t>‹#›</a:t>
            </a:fld>
            <a:endParaRPr lang="en-US" altLang="en-US" dirty="0"/>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16DDE4D-3F90-48B6-95AC-92A15746EF84}" type="slidenum">
              <a:rPr lang="en-US" altLang="en-US"/>
              <a:pPr>
                <a:defRPr/>
              </a:pPr>
              <a:t>‹#›</a:t>
            </a:fld>
            <a:endParaRPr lang="en-US" altLang="en-US" dirty="0"/>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79B4F35-6513-454E-9B4E-2AA89D767748}" type="slidenum">
              <a:rPr lang="en-US" altLang="en-US"/>
              <a:pPr>
                <a:defRPr/>
              </a:pPr>
              <a:t>‹#›</a:t>
            </a:fld>
            <a:endParaRPr lang="en-US" altLang="en-US" dirty="0"/>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1162463-7454-49C1-8C9C-3DD029F42DD9}" type="slidenum">
              <a:rPr lang="en-US" altLang="en-US"/>
              <a:pPr>
                <a:defRPr/>
              </a:pPr>
              <a:t>‹#›</a:t>
            </a:fld>
            <a:endParaRPr lang="en-US" altLang="en-US" dirty="0"/>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6A1525-50DD-4A16-98F9-BA6EE29452AA}" type="slidenum">
              <a:rPr lang="en-US" altLang="en-US"/>
              <a:pPr>
                <a:defRPr/>
              </a:pPr>
              <a:t>‹#›</a:t>
            </a:fld>
            <a:endParaRPr lang="en-US" altLang="en-US" dirty="0"/>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593B612-290A-465A-AB3A-4BF899850AAA}" type="slidenum">
              <a:rPr lang="en-US" altLang="en-US"/>
              <a:pPr>
                <a:defRPr/>
              </a:pPr>
              <a:t>‹#›</a:t>
            </a:fld>
            <a:endParaRPr lang="en-US" altLang="en-US" dirty="0"/>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11C1218-AB5B-43A5-B2B3-8752720D65FE}" type="slidenum">
              <a:rPr lang="en-US" altLang="en-US"/>
              <a:pPr>
                <a:defRPr/>
              </a:pPr>
              <a:t>‹#›</a:t>
            </a:fld>
            <a:endParaRPr lang="en-US" altLang="en-US" dirty="0"/>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7AE94F3-2EB2-463C-8376-D70F99A9A10F}" type="slidenum">
              <a:rPr lang="en-US" altLang="en-US"/>
              <a:pPr>
                <a:defRPr/>
              </a:pPr>
              <a:t>‹#›</a:t>
            </a:fld>
            <a:endParaRPr lang="en-US" altLang="en-US" dirty="0"/>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3069FA1-CE2D-474C-9EB8-6134CE224CD9}" type="slidenum">
              <a:rPr lang="en-US" altLang="en-US"/>
              <a:pPr>
                <a:defRPr/>
              </a:pPr>
              <a:t>‹#›</a:t>
            </a:fld>
            <a:endParaRPr lang="en-US" altLang="en-US" dirty="0"/>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5C42E3A-1C8D-414C-9C01-83A8E2E21227}" type="slidenum">
              <a:rPr lang="en-US" altLang="en-US"/>
              <a:pPr>
                <a:defRPr/>
              </a:pPr>
              <a:t>‹#›</a:t>
            </a:fld>
            <a:endParaRPr lang="en-US" altLang="en-US" dirty="0"/>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20"/>
          <p:cNvGrpSpPr>
            <a:grpSpLocks/>
          </p:cNvGrpSpPr>
          <p:nvPr/>
        </p:nvGrpSpPr>
        <p:grpSpPr bwMode="auto">
          <a:xfrm>
            <a:off x="4718050" y="993775"/>
            <a:ext cx="1847850" cy="1530350"/>
            <a:chOff x="4718762" y="993075"/>
            <a:chExt cx="1847138" cy="1530439"/>
          </a:xfrm>
        </p:grpSpPr>
        <p:sp>
          <p:nvSpPr>
            <p:cNvPr id="6" name="Oval 5"/>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Oval 6"/>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Oval 7"/>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Oval 8"/>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Oval 9"/>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Oval 10"/>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Oval 12"/>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en-US" noProof="0" dirty="0" smtClean="0"/>
              <a:t>Click icon to add picture</a:t>
            </a:r>
            <a:endParaRPr lang="en-US" noProof="0" dirty="0"/>
          </a:p>
        </p:txBody>
      </p:sp>
      <p:sp>
        <p:nvSpPr>
          <p:cNvPr id="14" name="Date Placeholder 4"/>
          <p:cNvSpPr>
            <a:spLocks noGrp="1"/>
          </p:cNvSpPr>
          <p:nvPr>
            <p:ph type="dt" sz="half" idx="15"/>
          </p:nvPr>
        </p:nvSpPr>
        <p:spPr/>
        <p:txBody>
          <a:bodyPr/>
          <a:lstStyle>
            <a:lvl1pPr>
              <a:defRPr/>
            </a:lvl1pPr>
          </a:lstStyle>
          <a:p>
            <a:pPr>
              <a:defRPr/>
            </a:pPr>
            <a:endParaRPr lang="en-US" altLang="en-US"/>
          </a:p>
        </p:txBody>
      </p:sp>
      <p:sp>
        <p:nvSpPr>
          <p:cNvPr id="15" name="Footer Placeholder 5"/>
          <p:cNvSpPr>
            <a:spLocks noGrp="1"/>
          </p:cNvSpPr>
          <p:nvPr>
            <p:ph type="ftr" sz="quarter" idx="16"/>
          </p:nvPr>
        </p:nvSpPr>
        <p:spPr/>
        <p:txBody>
          <a:bodyPr/>
          <a:lstStyle>
            <a:lvl1pPr>
              <a:defRPr/>
            </a:lvl1pPr>
          </a:lstStyle>
          <a:p>
            <a:pPr>
              <a:defRPr/>
            </a:pPr>
            <a:endParaRPr lang="en-US" altLang="en-US"/>
          </a:p>
        </p:txBody>
      </p:sp>
      <p:sp>
        <p:nvSpPr>
          <p:cNvPr id="16" name="Slide Number Placeholder 6"/>
          <p:cNvSpPr>
            <a:spLocks noGrp="1"/>
          </p:cNvSpPr>
          <p:nvPr>
            <p:ph type="sldNum" sz="quarter" idx="17"/>
          </p:nvPr>
        </p:nvSpPr>
        <p:spPr/>
        <p:txBody>
          <a:bodyPr/>
          <a:lstStyle>
            <a:lvl1pPr>
              <a:defRPr/>
            </a:lvl1pPr>
          </a:lstStyle>
          <a:p>
            <a:pPr>
              <a:defRPr/>
            </a:pPr>
            <a:fld id="{E124C2CF-F399-4E7E-8B05-1FBD829144D1}" type="slidenum">
              <a:rPr lang="en-US" altLang="en-US"/>
              <a:pPr>
                <a:defRPr/>
              </a:pPr>
              <a:t>‹#›</a:t>
            </a:fld>
            <a:endParaRPr lang="en-US" altLang="en-US" dirty="0"/>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7"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dirty="0"/>
                </a:p>
              </p:txBody>
            </p:sp>
          </p:grpSp>
          <p:grpSp>
            <p:nvGrpSpPr>
              <p:cNvPr id="8"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dirty="0"/>
                </a:p>
              </p:txBody>
            </p:sp>
          </p:grpSp>
          <p:grpSp>
            <p:nvGrpSpPr>
              <p:cNvPr id="9"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dirty="0"/>
                </a:p>
              </p:txBody>
            </p:sp>
          </p:grpSp>
          <p:grpSp>
            <p:nvGrpSpPr>
              <p:cNvPr id="10"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dirty="0"/>
                </a:p>
              </p:txBody>
            </p:sp>
          </p:grpSp>
          <p:grpSp>
            <p:nvGrpSpPr>
              <p:cNvPr id="11"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dirty="0"/>
                </a:p>
              </p:txBody>
            </p:sp>
          </p:grpSp>
          <p:grpSp>
            <p:nvGrpSpPr>
              <p:cNvPr id="12"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dirty="0"/>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4"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dirty="0"/>
                </a:p>
              </p:txBody>
            </p:sp>
          </p:grpSp>
          <p:grpSp>
            <p:nvGrpSpPr>
              <p:cNvPr id="15"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dirty="0"/>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a:defRPr/>
                </a:pPr>
                <a:endParaRPr lang="en-US" dirty="0"/>
              </a:p>
            </p:txBody>
          </p:sp>
          <p:grpSp>
            <p:nvGrpSpPr>
              <p:cNvPr id="16"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a:defRPr/>
                  </a:pPr>
                  <a:endParaRPr lang="en-US" dirty="0">
                    <a:latin typeface="+mn-lt"/>
                    <a:cs typeface="+mn-cs"/>
                  </a:endParaRPr>
                </a:p>
              </p:txBody>
            </p:sp>
          </p:grpSp>
          <p:grpSp>
            <p:nvGrpSpPr>
              <p:cNvPr id="17"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extLst>
              </p:spPr>
              <p:txBody>
                <a:bodyPr/>
                <a:lstStyle/>
                <a:p>
                  <a:pPr>
                    <a:defRPr/>
                  </a:pPr>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extLst>
              </p:spPr>
              <p:txBody>
                <a:bodyPr/>
                <a:lstStyle/>
                <a:p>
                  <a:pPr>
                    <a:defRPr/>
                  </a:pPr>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dirty="0">
                    <a:latin typeface="+mn-lt"/>
                    <a:cs typeface="+mn-cs"/>
                  </a:endParaRPr>
                </a:p>
              </p:txBody>
            </p:sp>
          </p:grpSp>
          <p:grpSp>
            <p:nvGrpSpPr>
              <p:cNvPr id="18"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extLst>
              </p:spPr>
              <p:txBody>
                <a:bodyPr/>
                <a:lstStyle/>
                <a:p>
                  <a:pPr>
                    <a:defRPr/>
                  </a:pPr>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extLst>
              </p:spPr>
              <p:txBody>
                <a:bodyPr/>
                <a:lstStyle/>
                <a:p>
                  <a:pPr>
                    <a:defRPr/>
                  </a:pPr>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a:defRPr/>
                  </a:pPr>
                  <a:endParaRPr lang="en-US" dirty="0">
                    <a:latin typeface="+mn-lt"/>
                    <a:cs typeface="+mn-cs"/>
                  </a:endParaRPr>
                </a:p>
              </p:txBody>
            </p:sp>
          </p:grpSp>
          <p:grpSp>
            <p:nvGrpSpPr>
              <p:cNvPr id="19"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extLst>
              </p:spPr>
              <p:txBody>
                <a:bodyPr/>
                <a:lstStyle/>
                <a:p>
                  <a:pPr>
                    <a:defRPr/>
                  </a:pPr>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extLst>
              </p:spPr>
              <p:txBody>
                <a:bodyPr/>
                <a:lstStyle/>
                <a:p>
                  <a:pPr>
                    <a:defRPr/>
                  </a:pPr>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dirty="0">
                    <a:latin typeface="+mn-lt"/>
                    <a:cs typeface="+mn-cs"/>
                  </a:endParaRPr>
                </a:p>
              </p:txBody>
            </p:sp>
          </p:grpSp>
          <p:grpSp>
            <p:nvGrpSpPr>
              <p:cNvPr id="20"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extLst>
              </p:spPr>
              <p:txBody>
                <a:bodyPr/>
                <a:lstStyle/>
                <a:p>
                  <a:pPr>
                    <a:defRPr/>
                  </a:pPr>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extLst>
              </p:spPr>
              <p:txBody>
                <a:bodyPr/>
                <a:lstStyle/>
                <a:p>
                  <a:pPr>
                    <a:defRPr/>
                  </a:pPr>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extLst>
              </p:spPr>
              <p:txBody>
                <a:bodyPr/>
                <a:lstStyle/>
                <a:p>
                  <a:pPr>
                    <a:defRPr/>
                  </a:pPr>
                  <a:endParaRPr lang="en-US" dirty="0"/>
                </a:p>
              </p:txBody>
            </p:sp>
          </p:grpSp>
          <p:grpSp>
            <p:nvGrpSpPr>
              <p:cNvPr id="21"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extLst>
              </p:spPr>
              <p:txBody>
                <a:bodyPr/>
                <a:lstStyle/>
                <a:p>
                  <a:pPr>
                    <a:defRPr/>
                  </a:pPr>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extLst>
              </p:spPr>
              <p:txBody>
                <a:bodyPr/>
                <a:lstStyle/>
                <a:p>
                  <a:pPr>
                    <a:defRPr/>
                  </a:pPr>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extLst>
              </p:spPr>
              <p:txBody>
                <a:bodyPr/>
                <a:lstStyle/>
                <a:p>
                  <a:pPr defTabSz="457200">
                    <a:defRPr/>
                  </a:pPr>
                  <a:endParaRPr lang="en-US" dirty="0">
                    <a:latin typeface="+mn-lt"/>
                    <a:cs typeface="+mn-cs"/>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23"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a:defRPr/>
                  </a:pPr>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a:defRPr/>
                  </a:pPr>
                  <a:endParaRPr lang="en-US" dirty="0">
                    <a:latin typeface="+mn-lt"/>
                    <a:cs typeface="+mn-cs"/>
                  </a:endParaRPr>
                </a:p>
              </p:txBody>
            </p:sp>
          </p:grpSp>
          <p:grpSp>
            <p:nvGrpSpPr>
              <p:cNvPr id="24"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a:defRPr/>
                  </a:pPr>
                  <a:endParaRPr lang="en-US" dirty="0"/>
                </a:p>
              </p:txBody>
            </p:sp>
          </p:grpSp>
          <p:grpSp>
            <p:nvGrpSpPr>
              <p:cNvPr id="25"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a:defRPr/>
                  </a:pPr>
                  <a:endParaRPr lang="en-US" dirty="0"/>
                </a:p>
              </p:txBody>
            </p:sp>
          </p:grpSp>
          <p:grpSp>
            <p:nvGrpSpPr>
              <p:cNvPr id="26"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a:defRPr/>
                  </a:pPr>
                  <a:endParaRPr lang="en-US" dirty="0">
                    <a:latin typeface="+mn-lt"/>
                    <a:cs typeface="+mn-cs"/>
                  </a:endParaRPr>
                </a:p>
              </p:txBody>
            </p:sp>
          </p:grpSp>
          <p:grpSp>
            <p:nvGrpSpPr>
              <p:cNvPr id="27"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extLst>
              </p:spPr>
              <p:txBody>
                <a:bodyPr/>
                <a:lstStyle/>
                <a:p>
                  <a:pPr>
                    <a:defRPr/>
                  </a:pPr>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extLst>
              </p:spPr>
              <p:txBody>
                <a:bodyPr/>
                <a:lstStyle/>
                <a:p>
                  <a:pPr>
                    <a:defRPr/>
                  </a:pPr>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extLst>
              </p:spPr>
              <p:txBody>
                <a:bodyPr/>
                <a:lstStyle/>
                <a:p>
                  <a:pPr defTabSz="457200">
                    <a:defRPr/>
                  </a:pPr>
                  <a:endParaRPr lang="en-US" dirty="0">
                    <a:latin typeface="+mn-lt"/>
                    <a:cs typeface="+mn-cs"/>
                  </a:endParaRPr>
                </a:p>
              </p:txBody>
            </p:sp>
          </p:grpSp>
          <p:grpSp>
            <p:nvGrpSpPr>
              <p:cNvPr id="28"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extLst>
              </p:spPr>
              <p:txBody>
                <a:bodyPr/>
                <a:lstStyle/>
                <a:p>
                  <a:pPr>
                    <a:defRPr/>
                  </a:pPr>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extLst>
              </p:spPr>
              <p:txBody>
                <a:bodyPr/>
                <a:lstStyle/>
                <a:p>
                  <a:pPr>
                    <a:defRPr/>
                  </a:pPr>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extLst>
              </p:spPr>
              <p:txBody>
                <a:bodyPr/>
                <a:lstStyle/>
                <a:p>
                  <a:pPr>
                    <a:defRPr/>
                  </a:pPr>
                  <a:endParaRPr lang="en-US" dirty="0"/>
                </a:p>
              </p:txBody>
            </p:sp>
          </p:grpSp>
          <p:grpSp>
            <p:nvGrpSpPr>
              <p:cNvPr id="29"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extLst>
              </p:spPr>
              <p:txBody>
                <a:bodyPr/>
                <a:lstStyle/>
                <a:p>
                  <a:pPr>
                    <a:defRPr/>
                  </a:pPr>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extLst>
              </p:spPr>
              <p:txBody>
                <a:bodyPr/>
                <a:lstStyle/>
                <a:p>
                  <a:pPr>
                    <a:defRPr/>
                  </a:pPr>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extLst>
              </p:spPr>
              <p:txBody>
                <a:bodyPr/>
                <a:lstStyle/>
                <a:p>
                  <a:pPr defTabSz="457200">
                    <a:defRPr/>
                  </a:pPr>
                  <a:endParaRPr lang="en-US" dirty="0">
                    <a:latin typeface="+mn-lt"/>
                    <a:cs typeface="+mn-cs"/>
                  </a:endParaRPr>
                </a:p>
              </p:txBody>
            </p:sp>
          </p:grpSp>
          <p:grpSp>
            <p:nvGrpSpPr>
              <p:cNvPr id="30"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extLst>
              </p:spPr>
              <p:txBody>
                <a:bodyPr/>
                <a:lstStyle/>
                <a:p>
                  <a:pPr>
                    <a:defRPr/>
                  </a:pPr>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a:defRPr/>
                  </a:pPr>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extLst>
              </p:spPr>
              <p:txBody>
                <a:bodyPr/>
                <a:lstStyle/>
                <a:p>
                  <a:pPr>
                    <a:defRPr/>
                  </a:pPr>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extLst>
              </p:spPr>
              <p:txBody>
                <a:bodyPr/>
                <a:lstStyle/>
                <a:p>
                  <a:pPr defTabSz="457200">
                    <a:defRPr/>
                  </a:pPr>
                  <a:endParaRPr lang="en-US" dirty="0">
                    <a:latin typeface="+mn-lt"/>
                    <a:cs typeface="+mn-cs"/>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endParaRPr lang="en-US" alt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n-US" alt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a:defRPr/>
            </a:pPr>
            <a:fld id="{50F18E5E-FA20-412F-8755-5B8E61981C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9" r:id="rId9"/>
    <p:sldLayoutId id="2147483907" r:id="rId10"/>
    <p:sldLayoutId id="2147483908" r:id="rId11"/>
  </p:sldLayoutIdLst>
  <p:transition spd="slow">
    <p:wheel spokes="1"/>
  </p:transition>
  <p:txStyles>
    <p:titleStyle>
      <a:lvl1pPr algn="l" defTabSz="457200" rtl="0" eaLnBrk="0" fontAlgn="base" hangingPunct="0">
        <a:spcBef>
          <a:spcPct val="0"/>
        </a:spcBef>
        <a:spcAft>
          <a:spcPct val="0"/>
        </a:spcAft>
        <a:defRPr sz="3200" kern="1200">
          <a:solidFill>
            <a:srgbClr val="404040"/>
          </a:solidFill>
          <a:latin typeface="+mj-lt"/>
          <a:ea typeface="Trebuchet MS" pitchFamily="34" charset="0"/>
          <a:cs typeface="Trebuchet MS"/>
        </a:defRPr>
      </a:lvl1pPr>
      <a:lvl2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onique@mwt.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harvestofthemonth.cdph.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09650" y="676275"/>
            <a:ext cx="7124700" cy="1304925"/>
          </a:xfrm>
        </p:spPr>
        <p:txBody>
          <a:bodyPr/>
          <a:lstStyle/>
          <a:p>
            <a:pPr algn="ctr" eaLnBrk="1" hangingPunct="1"/>
            <a:r>
              <a:rPr lang="en-US" sz="4400" smtClean="0">
                <a:latin typeface="Comic Sans MS" pitchFamily="66" charset="0"/>
                <a:cs typeface="Trebuchet MS" pitchFamily="34" charset="0"/>
              </a:rPr>
              <a:t/>
            </a:r>
            <a:br>
              <a:rPr lang="en-US" sz="4400" smtClean="0">
                <a:latin typeface="Comic Sans MS" pitchFamily="66" charset="0"/>
                <a:cs typeface="Trebuchet MS" pitchFamily="34" charset="0"/>
              </a:rPr>
            </a:br>
            <a:r>
              <a:rPr lang="en-US" sz="5400" b="1" smtClean="0">
                <a:latin typeface="Mighty to Save" pitchFamily="66" charset="0"/>
                <a:cs typeface="Trebuchet MS" pitchFamily="34" charset="0"/>
              </a:rPr>
              <a:t>Maximize Your Menu</a:t>
            </a:r>
          </a:p>
        </p:txBody>
      </p:sp>
      <p:sp>
        <p:nvSpPr>
          <p:cNvPr id="3075" name="Content Placeholder 2"/>
          <p:cNvSpPr>
            <a:spLocks noGrp="1"/>
          </p:cNvSpPr>
          <p:nvPr>
            <p:ph idx="1"/>
          </p:nvPr>
        </p:nvSpPr>
        <p:spPr/>
        <p:txBody>
          <a:bodyPr/>
          <a:lstStyle/>
          <a:p>
            <a:pPr marL="0" indent="0" algn="ctr" eaLnBrk="1" hangingPunct="1">
              <a:buFont typeface="Wingdings 2" pitchFamily="18" charset="2"/>
              <a:buNone/>
            </a:pPr>
            <a:r>
              <a:rPr lang="en-US" sz="3600" smtClean="0">
                <a:latin typeface="Comic Sans MS" pitchFamily="66" charset="0"/>
              </a:rPr>
              <a:t>Cooking Demonstration</a:t>
            </a:r>
          </a:p>
          <a:p>
            <a:pPr marL="0" indent="0" algn="ctr" eaLnBrk="1" hangingPunct="1">
              <a:buFont typeface="Wingdings 2" pitchFamily="18" charset="2"/>
              <a:buNone/>
            </a:pPr>
            <a:r>
              <a:rPr lang="en-US" sz="3600" smtClean="0">
                <a:latin typeface="Comic Sans MS" pitchFamily="66" charset="0"/>
              </a:rPr>
              <a:t> by Chef &amp; Author,</a:t>
            </a:r>
          </a:p>
          <a:p>
            <a:pPr marL="0" indent="0" algn="ctr" eaLnBrk="1" hangingPunct="1">
              <a:buFont typeface="Wingdings 2" pitchFamily="18" charset="2"/>
              <a:buNone/>
            </a:pPr>
            <a:r>
              <a:rPr lang="en-US" sz="4000" b="1" smtClean="0">
                <a:latin typeface="Comic Sans MS" pitchFamily="66" charset="0"/>
              </a:rPr>
              <a:t>Monique Hooker</a:t>
            </a: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sz="4400" b="1" smtClean="0">
                <a:latin typeface="Mighty to Save" pitchFamily="66" charset="0"/>
                <a:cs typeface="Trebuchet MS" pitchFamily="34" charset="0"/>
              </a:rPr>
              <a:t>Learning About Spinach</a:t>
            </a:r>
          </a:p>
        </p:txBody>
      </p:sp>
      <p:pic>
        <p:nvPicPr>
          <p:cNvPr id="12291" name="Picture 2" descr="E:\2009-2010 Vernon Area Farm to School Photos (Disk 1)\04.22.10 Westby Elementary Harvest of the Month - Spinach\DSC03102.JPG"/>
          <p:cNvPicPr>
            <a:picLocks noChangeAspect="1" noChangeArrowheads="1"/>
          </p:cNvPicPr>
          <p:nvPr/>
        </p:nvPicPr>
        <p:blipFill>
          <a:blip r:embed="rId2" cstate="print"/>
          <a:srcRect/>
          <a:stretch>
            <a:fillRect/>
          </a:stretch>
        </p:blipFill>
        <p:spPr bwMode="auto">
          <a:xfrm>
            <a:off x="1447800" y="1817688"/>
            <a:ext cx="6299200" cy="47244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en-US" sz="4400" b="1" smtClean="0">
                <a:latin typeface="Mighty to Save" pitchFamily="66" charset="0"/>
                <a:cs typeface="Trebuchet MS" pitchFamily="34" charset="0"/>
              </a:rPr>
              <a:t>Fresh Spinach Tasting</a:t>
            </a:r>
          </a:p>
        </p:txBody>
      </p:sp>
      <p:pic>
        <p:nvPicPr>
          <p:cNvPr id="13315" name="Picture 2" descr="E:\2009-2010 Vernon Area Farm to School Photos (Disk 1)\04.29.10 Viroqua Elementary Harvest of the Month - Spinach\DSC03185.JPG"/>
          <p:cNvPicPr>
            <a:picLocks noChangeAspect="1" noChangeArrowheads="1"/>
          </p:cNvPicPr>
          <p:nvPr/>
        </p:nvPicPr>
        <p:blipFill>
          <a:blip r:embed="rId2" cstate="print"/>
          <a:srcRect/>
          <a:stretch>
            <a:fillRect/>
          </a:stretch>
        </p:blipFill>
        <p:spPr bwMode="auto">
          <a:xfrm>
            <a:off x="1498600" y="1752600"/>
            <a:ext cx="6299200" cy="47244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sz="4400" b="1" smtClean="0">
                <a:latin typeface="Mighty to Save" pitchFamily="66" charset="0"/>
                <a:cs typeface="Trebuchet MS" pitchFamily="34" charset="0"/>
              </a:rPr>
              <a:t>Spinach Dip</a:t>
            </a:r>
          </a:p>
        </p:txBody>
      </p:sp>
      <p:sp>
        <p:nvSpPr>
          <p:cNvPr id="14339" name="Content Placeholder 2"/>
          <p:cNvSpPr>
            <a:spLocks noGrp="1"/>
          </p:cNvSpPr>
          <p:nvPr>
            <p:ph idx="1"/>
          </p:nvPr>
        </p:nvSpPr>
        <p:spPr/>
        <p:txBody>
          <a:bodyPr/>
          <a:lstStyle/>
          <a:p>
            <a:pPr eaLnBrk="1" hangingPunct="1"/>
            <a:endParaRPr lang="en-US" smtClean="0"/>
          </a:p>
        </p:txBody>
      </p:sp>
      <p:pic>
        <p:nvPicPr>
          <p:cNvPr id="14340" name="Picture 2" descr="E:\2009-2010 Vernon Area Farm to School Photos (Disk 1)\04.22.10 Westby Elementary Harvest of the Month - Spinach\DSC03094.JPG"/>
          <p:cNvPicPr>
            <a:picLocks noChangeAspect="1" noChangeArrowheads="1"/>
          </p:cNvPicPr>
          <p:nvPr/>
        </p:nvPicPr>
        <p:blipFill>
          <a:blip r:embed="rId2" cstate="print"/>
          <a:srcRect/>
          <a:stretch>
            <a:fillRect/>
          </a:stretch>
        </p:blipFill>
        <p:spPr bwMode="auto">
          <a:xfrm>
            <a:off x="1752600" y="1752600"/>
            <a:ext cx="5867400" cy="41910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4400" b="1" smtClean="0">
                <a:latin typeface="Mighty to Save" pitchFamily="66" charset="0"/>
                <a:cs typeface="Trebuchet MS" pitchFamily="34" charset="0"/>
              </a:rPr>
              <a:t>Colorful Harvest</a:t>
            </a:r>
          </a:p>
        </p:txBody>
      </p:sp>
      <p:pic>
        <p:nvPicPr>
          <p:cNvPr id="15363" name="Picture 3" descr="IMG_2691"/>
          <p:cNvPicPr>
            <a:picLocks noGrp="1" noChangeAspect="1" noChangeArrowheads="1"/>
          </p:cNvPicPr>
          <p:nvPr>
            <p:ph idx="1"/>
          </p:nvPr>
        </p:nvPicPr>
        <p:blipFill>
          <a:blip r:embed="rId3" cstate="print"/>
          <a:srcRect/>
          <a:stretch>
            <a:fillRect/>
          </a:stretch>
        </p:blipFill>
        <p:spPr>
          <a:xfrm>
            <a:off x="2667000" y="1806575"/>
            <a:ext cx="3657600" cy="4365625"/>
          </a:xfrm>
          <a:noFill/>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sz="4400" b="1" smtClean="0">
                <a:latin typeface="Mighty to Save" pitchFamily="66" charset="0"/>
                <a:cs typeface="Trebuchet MS" pitchFamily="34" charset="0"/>
              </a:rPr>
              <a:t>Garden Lesson</a:t>
            </a:r>
          </a:p>
        </p:txBody>
      </p:sp>
      <p:pic>
        <p:nvPicPr>
          <p:cNvPr id="17411" name="Picture 2" descr="E:\2009-2010 Vernon Area Farm to School Photos (Disk 2)\06.07.10 A Day in Monique's Kitchen - Laurel High School HC Winn\DSC03893.JPG"/>
          <p:cNvPicPr>
            <a:picLocks noGrp="1" noChangeAspect="1" noChangeArrowheads="1"/>
          </p:cNvPicPr>
          <p:nvPr>
            <p:ph idx="1"/>
          </p:nvPr>
        </p:nvPicPr>
        <p:blipFill>
          <a:blip r:embed="rId2" cstate="print"/>
          <a:srcRect/>
          <a:stretch>
            <a:fillRect/>
          </a:stretch>
        </p:blipFill>
        <p:spPr>
          <a:xfrm>
            <a:off x="1870075" y="1806575"/>
            <a:ext cx="5403850" cy="4052888"/>
          </a:xfrm>
          <a:noFill/>
        </p:spPr>
      </p:pic>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sz="4400" b="1" smtClean="0">
                <a:latin typeface="Mighty to Save" pitchFamily="66" charset="0"/>
                <a:cs typeface="Trebuchet MS" pitchFamily="34" charset="0"/>
              </a:rPr>
              <a:t>Flatbread in the Making</a:t>
            </a:r>
          </a:p>
        </p:txBody>
      </p:sp>
      <p:pic>
        <p:nvPicPr>
          <p:cNvPr id="18435" name="Picture 2" descr="E:\2009-2010 Vernon Area Farm to School Photos (Disk 2)\06.07.10 A Day in Monique's Kitchen - Laurel High School HC Winn\DSC03945.JPG"/>
          <p:cNvPicPr>
            <a:picLocks noGrp="1" noChangeAspect="1" noChangeArrowheads="1"/>
          </p:cNvPicPr>
          <p:nvPr>
            <p:ph idx="1"/>
          </p:nvPr>
        </p:nvPicPr>
        <p:blipFill>
          <a:blip r:embed="rId2" cstate="print"/>
          <a:srcRect/>
          <a:stretch>
            <a:fillRect/>
          </a:stretch>
        </p:blipFill>
        <p:spPr>
          <a:xfrm>
            <a:off x="1870075" y="1806575"/>
            <a:ext cx="5403850" cy="4052888"/>
          </a:xfrm>
          <a:noFill/>
        </p:spPr>
      </p:pic>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sz="6000" b="1" smtClean="0">
                <a:latin typeface="Mighty to Save" pitchFamily="66" charset="0"/>
                <a:cs typeface="Trebuchet MS" pitchFamily="34" charset="0"/>
              </a:rPr>
              <a:t>Flatbread</a:t>
            </a:r>
          </a:p>
        </p:txBody>
      </p:sp>
      <p:pic>
        <p:nvPicPr>
          <p:cNvPr id="19459" name="Picture 2" descr="E:\2009-2010 Vernon Area Farm to School Photos (Disk 2)\06.07.10 A Day in Monique's Kitchen - Laurel High School HC Winn\DSC03971.JPG"/>
          <p:cNvPicPr>
            <a:picLocks noGrp="1" noChangeAspect="1" noChangeArrowheads="1"/>
          </p:cNvPicPr>
          <p:nvPr>
            <p:ph idx="1"/>
          </p:nvPr>
        </p:nvPicPr>
        <p:blipFill>
          <a:blip r:embed="rId2" cstate="print"/>
          <a:srcRect/>
          <a:stretch>
            <a:fillRect/>
          </a:stretch>
        </p:blipFill>
        <p:spPr>
          <a:xfrm>
            <a:off x="2743200" y="1806575"/>
            <a:ext cx="3581400" cy="4365625"/>
          </a:xfrm>
          <a:noFill/>
        </p:spPr>
      </p:pic>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676275"/>
            <a:ext cx="7696200" cy="923925"/>
          </a:xfrm>
        </p:spPr>
        <p:txBody>
          <a:bodyPr/>
          <a:lstStyle/>
          <a:p>
            <a:pPr algn="ctr" eaLnBrk="1" hangingPunct="1"/>
            <a:r>
              <a:rPr lang="en-US" sz="4200" b="1" smtClean="0">
                <a:latin typeface="Mighty to Save" pitchFamily="66" charset="0"/>
                <a:cs typeface="Trebuchet MS" pitchFamily="34" charset="0"/>
              </a:rPr>
              <a:t>Regulations of Purchasing Locally Grown Foods</a:t>
            </a:r>
          </a:p>
        </p:txBody>
      </p:sp>
      <p:sp>
        <p:nvSpPr>
          <p:cNvPr id="20483" name="Rectangle 3"/>
          <p:cNvSpPr>
            <a:spLocks noGrp="1" noChangeArrowheads="1"/>
          </p:cNvSpPr>
          <p:nvPr>
            <p:ph idx="1"/>
          </p:nvPr>
        </p:nvSpPr>
        <p:spPr>
          <a:xfrm>
            <a:off x="1009650" y="2057400"/>
            <a:ext cx="7124700" cy="3802063"/>
          </a:xfrm>
        </p:spPr>
        <p:txBody>
          <a:bodyPr/>
          <a:lstStyle/>
          <a:p>
            <a:pPr marL="469900" indent="-469900" eaLnBrk="1" hangingPunct="1">
              <a:buFont typeface="Wingdings" pitchFamily="2" charset="2"/>
              <a:buChar char="§"/>
            </a:pPr>
            <a:r>
              <a:rPr lang="en-US" sz="2800" dirty="0" smtClean="0">
                <a:latin typeface="Comic Sans MS" pitchFamily="66" charset="0"/>
              </a:rPr>
              <a:t>Whole, uncut produce may be purchased directly from a farm</a:t>
            </a:r>
          </a:p>
          <a:p>
            <a:pPr marL="469900" indent="-469900" eaLnBrk="1" hangingPunct="1">
              <a:buFont typeface="Wingdings" pitchFamily="2" charset="2"/>
              <a:buChar char="§"/>
            </a:pPr>
            <a:r>
              <a:rPr lang="en-US" sz="2800" dirty="0" smtClean="0">
                <a:latin typeface="Comic Sans MS" pitchFamily="66" charset="0"/>
              </a:rPr>
              <a:t>Currently there are no requirements on farm food safety inspections for raw, fresh fruits &amp; vegetables</a:t>
            </a:r>
          </a:p>
          <a:p>
            <a:pPr marL="469900" indent="-469900" eaLnBrk="1" hangingPunct="1">
              <a:buFont typeface="Wingdings" pitchFamily="2" charset="2"/>
              <a:buChar char="§"/>
            </a:pPr>
            <a:r>
              <a:rPr lang="en-US" sz="2800" dirty="0" smtClean="0">
                <a:latin typeface="Comic Sans MS" pitchFamily="66" charset="0"/>
              </a:rPr>
              <a:t>Assurances that farms are practicing food safety measures are important</a:t>
            </a:r>
          </a:p>
          <a:p>
            <a:pPr marL="469900" indent="-469900" eaLnBrk="1" hangingPunct="1"/>
            <a:endParaRPr lang="en-US" dirty="0" smtClean="0"/>
          </a:p>
        </p:txBody>
      </p:sp>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z="4200" b="1" smtClean="0">
                <a:latin typeface="Mighty to Save" pitchFamily="66" charset="0"/>
                <a:cs typeface="Trebuchet MS" pitchFamily="34" charset="0"/>
              </a:rPr>
              <a:t>Food Safety Audit Programs</a:t>
            </a:r>
          </a:p>
        </p:txBody>
      </p:sp>
      <p:sp>
        <p:nvSpPr>
          <p:cNvPr id="21507" name="Rectangle 3"/>
          <p:cNvSpPr>
            <a:spLocks noGrp="1" noChangeArrowheads="1"/>
          </p:cNvSpPr>
          <p:nvPr>
            <p:ph idx="1"/>
          </p:nvPr>
        </p:nvSpPr>
        <p:spPr>
          <a:xfrm>
            <a:off x="1009650" y="1806575"/>
            <a:ext cx="7124700" cy="4518025"/>
          </a:xfrm>
        </p:spPr>
        <p:txBody>
          <a:bodyPr/>
          <a:lstStyle/>
          <a:p>
            <a:pPr marL="469900" indent="-469900" eaLnBrk="1" hangingPunct="1">
              <a:lnSpc>
                <a:spcPct val="90000"/>
              </a:lnSpc>
              <a:buFont typeface="Wingdings" pitchFamily="2" charset="2"/>
              <a:buChar char="§"/>
            </a:pPr>
            <a:r>
              <a:rPr lang="en-US" sz="2400" b="1" smtClean="0">
                <a:latin typeface="Comic Sans MS" pitchFamily="66" charset="0"/>
              </a:rPr>
              <a:t>Voluntary Audit-Based Program</a:t>
            </a:r>
          </a:p>
          <a:p>
            <a:pPr marL="469900" indent="-469900" eaLnBrk="1" hangingPunct="1">
              <a:lnSpc>
                <a:spcPct val="90000"/>
              </a:lnSpc>
              <a:buFont typeface="Wingdings" pitchFamily="2" charset="2"/>
              <a:buChar char="§"/>
            </a:pPr>
            <a:r>
              <a:rPr lang="en-US" sz="2400" b="1" smtClean="0">
                <a:latin typeface="Comic Sans MS" pitchFamily="66" charset="0"/>
              </a:rPr>
              <a:t>GAP: Good Agricultural Practices</a:t>
            </a:r>
          </a:p>
          <a:p>
            <a:pPr marL="908050" lvl="1" indent="-436563" eaLnBrk="1" hangingPunct="1">
              <a:lnSpc>
                <a:spcPct val="90000"/>
              </a:lnSpc>
              <a:buFont typeface="Wingdings" pitchFamily="2" charset="2"/>
              <a:buChar char="§"/>
            </a:pPr>
            <a:r>
              <a:rPr lang="en-US" sz="2400" smtClean="0">
                <a:latin typeface="Comic Sans MS" pitchFamily="66" charset="0"/>
              </a:rPr>
              <a:t>Verify farms conform to specific agricultural practices to produce fruits and vegetables in the safest manner possible</a:t>
            </a:r>
          </a:p>
          <a:p>
            <a:pPr marL="469900" indent="-469900" eaLnBrk="1" hangingPunct="1">
              <a:lnSpc>
                <a:spcPct val="90000"/>
              </a:lnSpc>
              <a:buFont typeface="Wingdings" pitchFamily="2" charset="2"/>
              <a:buChar char="§"/>
            </a:pPr>
            <a:r>
              <a:rPr lang="en-US" sz="2400" b="1" smtClean="0">
                <a:latin typeface="Comic Sans MS" pitchFamily="66" charset="0"/>
              </a:rPr>
              <a:t>GHP: Good Handling Practices</a:t>
            </a:r>
          </a:p>
          <a:p>
            <a:pPr marL="908050" lvl="1" indent="-436563" eaLnBrk="1" hangingPunct="1">
              <a:lnSpc>
                <a:spcPct val="90000"/>
              </a:lnSpc>
              <a:buFont typeface="Wingdings" pitchFamily="2" charset="2"/>
              <a:buChar char="§"/>
            </a:pPr>
            <a:r>
              <a:rPr lang="en-US" sz="2400" smtClean="0">
                <a:latin typeface="Comic Sans MS" pitchFamily="66" charset="0"/>
              </a:rPr>
              <a:t>Verify farms conform to specific practices used in handling and packing operations that minimize microbial contamination  </a:t>
            </a:r>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1009650" y="1371600"/>
            <a:ext cx="7124700" cy="2438400"/>
          </a:xfrm>
        </p:spPr>
        <p:txBody>
          <a:bodyPr/>
          <a:lstStyle/>
          <a:p>
            <a:pPr algn="ctr"/>
            <a:r>
              <a:rPr lang="en-US" sz="6600" b="1" smtClean="0">
                <a:latin typeface="Mighty to Save" pitchFamily="66" charset="0"/>
                <a:cs typeface="Trebuchet MS" pitchFamily="34" charset="0"/>
              </a:rPr>
              <a:t>Questions?</a:t>
            </a:r>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sz="5000" b="1" smtClean="0">
                <a:latin typeface="Mighty to Save" pitchFamily="66" charset="0"/>
                <a:cs typeface="Trebuchet MS" pitchFamily="34" charset="0"/>
              </a:rPr>
              <a:t>Fifth Season</a:t>
            </a:r>
          </a:p>
        </p:txBody>
      </p:sp>
      <p:sp>
        <p:nvSpPr>
          <p:cNvPr id="4099" name="Rectangle 3"/>
          <p:cNvSpPr>
            <a:spLocks noGrp="1" noChangeArrowheads="1"/>
          </p:cNvSpPr>
          <p:nvPr>
            <p:ph idx="1"/>
          </p:nvPr>
        </p:nvSpPr>
        <p:spPr>
          <a:xfrm>
            <a:off x="1009650" y="1806575"/>
            <a:ext cx="7124700" cy="4594225"/>
          </a:xfrm>
        </p:spPr>
        <p:txBody>
          <a:bodyPr/>
          <a:lstStyle/>
          <a:p>
            <a:pPr eaLnBrk="1" hangingPunct="1">
              <a:lnSpc>
                <a:spcPct val="90000"/>
              </a:lnSpc>
              <a:buFont typeface="Wingdings" pitchFamily="2" charset="2"/>
              <a:buChar char="§"/>
            </a:pPr>
            <a:r>
              <a:rPr lang="en-US" sz="2400" b="1" smtClean="0">
                <a:solidFill>
                  <a:schemeClr val="tx1"/>
                </a:solidFill>
                <a:latin typeface="Comic Sans MS" pitchFamily="66" charset="0"/>
              </a:rPr>
              <a:t>Buying in Season</a:t>
            </a:r>
          </a:p>
          <a:p>
            <a:pPr eaLnBrk="1" hangingPunct="1">
              <a:lnSpc>
                <a:spcPct val="90000"/>
              </a:lnSpc>
              <a:buFont typeface="Wingdings" pitchFamily="2" charset="2"/>
              <a:buChar char="§"/>
            </a:pPr>
            <a:r>
              <a:rPr lang="en-US" sz="2400" b="1" smtClean="0">
                <a:solidFill>
                  <a:schemeClr val="tx1"/>
                </a:solidFill>
                <a:latin typeface="Comic Sans MS" pitchFamily="66" charset="0"/>
              </a:rPr>
              <a:t>Utilizing “Seconds”</a:t>
            </a:r>
          </a:p>
          <a:p>
            <a:pPr eaLnBrk="1" hangingPunct="1">
              <a:lnSpc>
                <a:spcPct val="90000"/>
              </a:lnSpc>
              <a:buFont typeface="Wingdings" pitchFamily="2" charset="2"/>
              <a:buChar char="§"/>
            </a:pPr>
            <a:r>
              <a:rPr lang="en-US" sz="2400" b="1" smtClean="0">
                <a:solidFill>
                  <a:schemeClr val="tx1"/>
                </a:solidFill>
                <a:latin typeface="Comic Sans MS" pitchFamily="66" charset="0"/>
              </a:rPr>
              <a:t>Processing Day</a:t>
            </a:r>
          </a:p>
          <a:p>
            <a:pPr lvl="1" eaLnBrk="1" hangingPunct="1">
              <a:lnSpc>
                <a:spcPct val="90000"/>
              </a:lnSpc>
              <a:buFont typeface="Wingdings" pitchFamily="2" charset="2"/>
              <a:buChar char="§"/>
            </a:pPr>
            <a:r>
              <a:rPr lang="en-US" sz="2400" smtClean="0">
                <a:solidFill>
                  <a:schemeClr val="tx1"/>
                </a:solidFill>
                <a:latin typeface="Comic Sans MS" pitchFamily="66" charset="0"/>
              </a:rPr>
              <a:t>Existing Staff</a:t>
            </a:r>
          </a:p>
          <a:p>
            <a:pPr lvl="1" eaLnBrk="1" hangingPunct="1">
              <a:lnSpc>
                <a:spcPct val="90000"/>
              </a:lnSpc>
              <a:buFont typeface="Wingdings" pitchFamily="2" charset="2"/>
              <a:buChar char="§"/>
            </a:pPr>
            <a:r>
              <a:rPr lang="en-US" sz="2400" smtClean="0">
                <a:solidFill>
                  <a:schemeClr val="tx1"/>
                </a:solidFill>
                <a:latin typeface="Comic Sans MS" pitchFamily="66" charset="0"/>
              </a:rPr>
              <a:t>Kitchens</a:t>
            </a:r>
          </a:p>
          <a:p>
            <a:pPr eaLnBrk="1" hangingPunct="1">
              <a:lnSpc>
                <a:spcPct val="90000"/>
              </a:lnSpc>
              <a:buFont typeface="Wingdings" pitchFamily="2" charset="2"/>
              <a:buChar char="§"/>
            </a:pPr>
            <a:r>
              <a:rPr lang="en-US" sz="2400" b="1" smtClean="0">
                <a:solidFill>
                  <a:schemeClr val="tx1"/>
                </a:solidFill>
                <a:latin typeface="Comic Sans MS" pitchFamily="66" charset="0"/>
              </a:rPr>
              <a:t>Introduce New Menu Items</a:t>
            </a:r>
          </a:p>
          <a:p>
            <a:pPr lvl="1" eaLnBrk="1" hangingPunct="1">
              <a:lnSpc>
                <a:spcPct val="90000"/>
              </a:lnSpc>
              <a:buFont typeface="Wingdings" pitchFamily="2" charset="2"/>
              <a:buChar char="§"/>
            </a:pPr>
            <a:r>
              <a:rPr lang="en-US" sz="2400" smtClean="0">
                <a:solidFill>
                  <a:schemeClr val="tx1"/>
                </a:solidFill>
                <a:latin typeface="Comic Sans MS" pitchFamily="66" charset="0"/>
              </a:rPr>
              <a:t>Harvest of the Month Activities</a:t>
            </a:r>
          </a:p>
          <a:p>
            <a:pPr eaLnBrk="1" hangingPunct="1">
              <a:lnSpc>
                <a:spcPct val="90000"/>
              </a:lnSpc>
              <a:buFont typeface="Wingdings" pitchFamily="2" charset="2"/>
              <a:buChar char="§"/>
            </a:pPr>
            <a:r>
              <a:rPr lang="en-US" sz="2400" b="1" smtClean="0">
                <a:solidFill>
                  <a:schemeClr val="tx1"/>
                </a:solidFill>
                <a:latin typeface="Comic Sans MS" pitchFamily="66" charset="0"/>
              </a:rPr>
              <a:t>Use in Menus &amp; Recipes Entire Year</a:t>
            </a:r>
          </a:p>
          <a:p>
            <a:pPr lvl="1" eaLnBrk="1" hangingPunct="1">
              <a:lnSpc>
                <a:spcPct val="90000"/>
              </a:lnSpc>
              <a:buFont typeface="Wingdings" pitchFamily="2" charset="2"/>
              <a:buChar char="§"/>
            </a:pPr>
            <a:r>
              <a:rPr lang="en-US" sz="2400" smtClean="0">
                <a:solidFill>
                  <a:schemeClr val="tx1"/>
                </a:solidFill>
                <a:latin typeface="Comic Sans MS" pitchFamily="66" charset="0"/>
              </a:rPr>
              <a:t>Pizza, Calzones, Wraps, Pasta, Muffins, Soup</a:t>
            </a:r>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4800" b="1" smtClean="0">
                <a:latin typeface="Mighty to Save" pitchFamily="66" charset="0"/>
                <a:cs typeface="Trebuchet MS" pitchFamily="34" charset="0"/>
              </a:rPr>
              <a:t>Thank you!</a:t>
            </a:r>
          </a:p>
        </p:txBody>
      </p:sp>
      <p:sp>
        <p:nvSpPr>
          <p:cNvPr id="23555" name="Content Placeholder 2"/>
          <p:cNvSpPr>
            <a:spLocks noGrp="1"/>
          </p:cNvSpPr>
          <p:nvPr>
            <p:ph idx="1"/>
          </p:nvPr>
        </p:nvSpPr>
        <p:spPr>
          <a:xfrm>
            <a:off x="990600" y="1447800"/>
            <a:ext cx="7124700" cy="4724400"/>
          </a:xfrm>
        </p:spPr>
        <p:txBody>
          <a:bodyPr/>
          <a:lstStyle/>
          <a:p>
            <a:pPr algn="ctr">
              <a:buFont typeface="Wingdings 2" pitchFamily="18" charset="2"/>
              <a:buNone/>
            </a:pPr>
            <a:r>
              <a:rPr lang="en-US" sz="3400" b="1" smtClean="0"/>
              <a:t>Monique Hooker</a:t>
            </a:r>
          </a:p>
          <a:p>
            <a:pPr algn="ctr">
              <a:buFont typeface="Wingdings 2" pitchFamily="18" charset="2"/>
              <a:buNone/>
            </a:pPr>
            <a:r>
              <a:rPr lang="en-US" sz="3000" smtClean="0"/>
              <a:t>E-mail: </a:t>
            </a:r>
            <a:r>
              <a:rPr lang="en-US" sz="3000" smtClean="0">
                <a:hlinkClick r:id="rId2"/>
              </a:rPr>
              <a:t>monique@mwt.net</a:t>
            </a:r>
            <a:endParaRPr lang="en-US" sz="3000" smtClean="0"/>
          </a:p>
          <a:p>
            <a:pPr algn="ctr">
              <a:buFont typeface="Wingdings 2" pitchFamily="18" charset="2"/>
              <a:buNone/>
            </a:pPr>
            <a:r>
              <a:rPr lang="en-US" sz="3000" smtClean="0"/>
              <a:t>Phone: 608-648-2409</a:t>
            </a:r>
          </a:p>
          <a:p>
            <a:pPr>
              <a:buFont typeface="Wingdings 2" pitchFamily="18" charset="2"/>
              <a:buNone/>
            </a:pPr>
            <a:r>
              <a:rPr lang="en-US" smtClean="0"/>
              <a:t/>
            </a:r>
            <a:br>
              <a:rPr lang="en-US" smtClean="0"/>
            </a:br>
            <a:endParaRPr lang="en-US" smtClean="0"/>
          </a:p>
        </p:txBody>
      </p:sp>
    </p:spTree>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z="4400" b="1" smtClean="0">
                <a:latin typeface="Mighty to Save" pitchFamily="66" charset="0"/>
                <a:cs typeface="Trebuchet MS" pitchFamily="34" charset="0"/>
              </a:rPr>
              <a:t>Harvest of the Month</a:t>
            </a:r>
          </a:p>
        </p:txBody>
      </p:sp>
      <p:sp>
        <p:nvSpPr>
          <p:cNvPr id="5123" name="Rectangle 3"/>
          <p:cNvSpPr>
            <a:spLocks noGrp="1" noChangeArrowheads="1"/>
          </p:cNvSpPr>
          <p:nvPr>
            <p:ph idx="1"/>
          </p:nvPr>
        </p:nvSpPr>
        <p:spPr>
          <a:xfrm>
            <a:off x="838200" y="1219200"/>
            <a:ext cx="7696200" cy="5334000"/>
          </a:xfrm>
        </p:spPr>
        <p:txBody>
          <a:bodyPr/>
          <a:lstStyle/>
          <a:p>
            <a:pPr eaLnBrk="1" hangingPunct="1">
              <a:buFont typeface="Wingdings" pitchFamily="2" charset="2"/>
              <a:buChar char="§"/>
            </a:pPr>
            <a:r>
              <a:rPr lang="en-US" sz="2100" b="1" dirty="0" smtClean="0">
                <a:latin typeface="Comic Sans MS" pitchFamily="66" charset="0"/>
              </a:rPr>
              <a:t>Local &amp; Seasonal Food Featured Each Month</a:t>
            </a:r>
          </a:p>
          <a:p>
            <a:pPr lvl="1" eaLnBrk="1" hangingPunct="1">
              <a:buFont typeface="Wingdings" pitchFamily="2" charset="2"/>
              <a:buChar char="§"/>
            </a:pPr>
            <a:r>
              <a:rPr lang="en-US" sz="2100" dirty="0" smtClean="0">
                <a:latin typeface="Comic Sans MS" pitchFamily="66" charset="0"/>
              </a:rPr>
              <a:t>Displays</a:t>
            </a:r>
          </a:p>
          <a:p>
            <a:pPr lvl="1" eaLnBrk="1" hangingPunct="1">
              <a:buFont typeface="Wingdings" pitchFamily="2" charset="2"/>
              <a:buChar char="§"/>
            </a:pPr>
            <a:r>
              <a:rPr lang="en-US" sz="2100" dirty="0" smtClean="0">
                <a:latin typeface="Comic Sans MS" pitchFamily="66" charset="0"/>
              </a:rPr>
              <a:t>Tastings</a:t>
            </a:r>
          </a:p>
          <a:p>
            <a:pPr lvl="1" eaLnBrk="1" hangingPunct="1">
              <a:buFont typeface="Wingdings" pitchFamily="2" charset="2"/>
              <a:buChar char="§"/>
            </a:pPr>
            <a:r>
              <a:rPr lang="en-US" sz="2100" dirty="0" smtClean="0">
                <a:latin typeface="Comic Sans MS" pitchFamily="66" charset="0"/>
              </a:rPr>
              <a:t>Nutrition Education</a:t>
            </a:r>
          </a:p>
          <a:p>
            <a:pPr lvl="2" eaLnBrk="1" hangingPunct="1">
              <a:buFont typeface="Wingdings" pitchFamily="2" charset="2"/>
              <a:buChar char="§"/>
            </a:pPr>
            <a:r>
              <a:rPr lang="en-US" sz="2100" dirty="0" smtClean="0">
                <a:latin typeface="Comic Sans MS" pitchFamily="66" charset="0"/>
              </a:rPr>
              <a:t>Beets, Spinach, Asparagus for example</a:t>
            </a:r>
          </a:p>
          <a:p>
            <a:pPr lvl="3" eaLnBrk="1" hangingPunct="1">
              <a:buFont typeface="Wingdings" pitchFamily="2" charset="2"/>
              <a:buChar char="§"/>
            </a:pPr>
            <a:r>
              <a:rPr lang="en-US" sz="2100" dirty="0" smtClean="0">
                <a:latin typeface="Comic Sans MS" pitchFamily="66" charset="0"/>
              </a:rPr>
              <a:t>Fun Facts</a:t>
            </a:r>
          </a:p>
          <a:p>
            <a:pPr lvl="3" eaLnBrk="1" hangingPunct="1">
              <a:buFont typeface="Wingdings" pitchFamily="2" charset="2"/>
              <a:buChar char="§"/>
            </a:pPr>
            <a:r>
              <a:rPr lang="en-US" sz="2100" dirty="0" smtClean="0">
                <a:latin typeface="Comic Sans MS" pitchFamily="66" charset="0"/>
              </a:rPr>
              <a:t>New Recipes</a:t>
            </a:r>
          </a:p>
          <a:p>
            <a:pPr lvl="1" eaLnBrk="1" hangingPunct="1">
              <a:buFont typeface="Wingdings" pitchFamily="2" charset="2"/>
              <a:buChar char="§"/>
            </a:pPr>
            <a:r>
              <a:rPr lang="en-US" sz="2100" dirty="0" smtClean="0">
                <a:latin typeface="Comic Sans MS" pitchFamily="66" charset="0"/>
              </a:rPr>
              <a:t>Monthly Newsletter for Parents</a:t>
            </a:r>
          </a:p>
          <a:p>
            <a:pPr lvl="1" eaLnBrk="1" hangingPunct="1">
              <a:buFont typeface="Wingdings" pitchFamily="2" charset="2"/>
              <a:buChar char="§"/>
            </a:pPr>
            <a:r>
              <a:rPr lang="en-US" sz="2100" dirty="0" smtClean="0">
                <a:latin typeface="Comic Sans MS" pitchFamily="66" charset="0"/>
              </a:rPr>
              <a:t>Harvest of the Month: </a:t>
            </a:r>
            <a:r>
              <a:rPr lang="en-US" sz="2100" dirty="0" smtClean="0">
                <a:latin typeface="Comic Sans MS" pitchFamily="66" charset="0"/>
                <a:hlinkClick r:id="rId2"/>
              </a:rPr>
              <a:t>http://www.harvestofthemonth.cdph.ca.gov/</a:t>
            </a:r>
            <a:endParaRPr lang="en-US" sz="2100" dirty="0" smtClean="0">
              <a:latin typeface="Comic Sans MS" pitchFamily="66" charset="0"/>
            </a:endParaRPr>
          </a:p>
          <a:p>
            <a:pPr eaLnBrk="1" hangingPunct="1">
              <a:buFont typeface="Wingdings" pitchFamily="2" charset="2"/>
              <a:buChar char="§"/>
            </a:pPr>
            <a:r>
              <a:rPr lang="en-US" sz="2100" b="1" dirty="0" smtClean="0">
                <a:latin typeface="Comic Sans MS" pitchFamily="66" charset="0"/>
              </a:rPr>
              <a:t>Include Featured Food in Meals &amp; Snack</a:t>
            </a: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4200" b="1" smtClean="0">
                <a:latin typeface="Mighty to Save" pitchFamily="66" charset="0"/>
                <a:cs typeface="Trebuchet MS" pitchFamily="34" charset="0"/>
              </a:rPr>
              <a:t>Classroom Nutrition Education</a:t>
            </a:r>
          </a:p>
        </p:txBody>
      </p:sp>
      <p:pic>
        <p:nvPicPr>
          <p:cNvPr id="6147" name="Picture 3" descr="100_0400"/>
          <p:cNvPicPr>
            <a:picLocks noGrp="1" noChangeAspect="1" noChangeArrowheads="1"/>
          </p:cNvPicPr>
          <p:nvPr>
            <p:ph idx="1"/>
          </p:nvPr>
        </p:nvPicPr>
        <p:blipFill>
          <a:blip r:embed="rId3" cstate="print"/>
          <a:srcRect/>
          <a:stretch>
            <a:fillRect/>
          </a:stretch>
        </p:blipFill>
        <p:spPr>
          <a:xfrm>
            <a:off x="1143000" y="1766888"/>
            <a:ext cx="6324600" cy="4405312"/>
          </a:xfrm>
          <a:noFill/>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676275"/>
            <a:ext cx="7924800" cy="923925"/>
          </a:xfrm>
        </p:spPr>
        <p:txBody>
          <a:bodyPr rtlCol="0">
            <a:noAutofit/>
          </a:bodyPr>
          <a:lstStyle/>
          <a:p>
            <a:pPr algn="ctr" eaLnBrk="1" fontAlgn="auto" hangingPunct="1">
              <a:spcAft>
                <a:spcPts val="0"/>
              </a:spcAft>
              <a:defRPr/>
            </a:pPr>
            <a:r>
              <a:rPr lang="en-US" sz="4000" b="1" dirty="0" smtClean="0">
                <a:solidFill>
                  <a:schemeClr val="tx1">
                    <a:lumMod val="75000"/>
                    <a:lumOff val="25000"/>
                  </a:schemeClr>
                </a:solidFill>
                <a:latin typeface="Mighty to Save" pitchFamily="66" charset="0"/>
                <a:ea typeface="+mj-ea"/>
              </a:rPr>
              <a:t>Display &amp; Tastings in the Cafeteria</a:t>
            </a:r>
          </a:p>
        </p:txBody>
      </p:sp>
      <p:pic>
        <p:nvPicPr>
          <p:cNvPr id="7171" name="Picture 3" descr="100_1181_0001"/>
          <p:cNvPicPr>
            <a:picLocks noGrp="1" noChangeAspect="1" noChangeArrowheads="1"/>
          </p:cNvPicPr>
          <p:nvPr>
            <p:ph idx="1"/>
          </p:nvPr>
        </p:nvPicPr>
        <p:blipFill>
          <a:blip r:embed="rId3" cstate="print"/>
          <a:srcRect/>
          <a:stretch>
            <a:fillRect/>
          </a:stretch>
        </p:blipFill>
        <p:spPr>
          <a:xfrm>
            <a:off x="1627188" y="1806575"/>
            <a:ext cx="5889625" cy="4052888"/>
          </a:xfrm>
          <a:noFill/>
        </p:spPr>
      </p:pic>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76275"/>
            <a:ext cx="7848600" cy="923925"/>
          </a:xfrm>
        </p:spPr>
        <p:txBody>
          <a:bodyPr rtlCol="0">
            <a:noAutofit/>
          </a:bodyPr>
          <a:lstStyle/>
          <a:p>
            <a:pPr algn="ctr" eaLnBrk="1" fontAlgn="auto" hangingPunct="1">
              <a:spcAft>
                <a:spcPts val="0"/>
              </a:spcAft>
              <a:defRPr/>
            </a:pPr>
            <a:r>
              <a:rPr lang="en-US" sz="3600" b="1" dirty="0" smtClean="0">
                <a:solidFill>
                  <a:schemeClr val="tx1">
                    <a:lumMod val="75000"/>
                    <a:lumOff val="25000"/>
                  </a:schemeClr>
                </a:solidFill>
                <a:latin typeface="Mighty to Save" pitchFamily="66" charset="0"/>
                <a:ea typeface="+mj-ea"/>
              </a:rPr>
              <a:t>Asparagus From Local Farm</a:t>
            </a:r>
            <a:br>
              <a:rPr lang="en-US" sz="3600" b="1" dirty="0" smtClean="0">
                <a:solidFill>
                  <a:schemeClr val="tx1">
                    <a:lumMod val="75000"/>
                    <a:lumOff val="25000"/>
                  </a:schemeClr>
                </a:solidFill>
                <a:latin typeface="Mighty to Save" pitchFamily="66" charset="0"/>
                <a:ea typeface="+mj-ea"/>
              </a:rPr>
            </a:br>
            <a:r>
              <a:rPr lang="en-US" sz="3600" b="1" dirty="0" smtClean="0">
                <a:solidFill>
                  <a:schemeClr val="tx1">
                    <a:lumMod val="75000"/>
                    <a:lumOff val="25000"/>
                  </a:schemeClr>
                </a:solidFill>
                <a:latin typeface="Mighty to Save" pitchFamily="66" charset="0"/>
                <a:ea typeface="+mj-ea"/>
              </a:rPr>
              <a:t>Served for Lunch</a:t>
            </a:r>
          </a:p>
        </p:txBody>
      </p:sp>
      <p:pic>
        <p:nvPicPr>
          <p:cNvPr id="8195" name="Picture 3" descr="100_1175"/>
          <p:cNvPicPr>
            <a:picLocks noGrp="1" noChangeAspect="1" noChangeArrowheads="1"/>
          </p:cNvPicPr>
          <p:nvPr>
            <p:ph idx="1"/>
          </p:nvPr>
        </p:nvPicPr>
        <p:blipFill>
          <a:blip r:embed="rId3" cstate="print"/>
          <a:srcRect/>
          <a:stretch>
            <a:fillRect/>
          </a:stretch>
        </p:blipFill>
        <p:spPr>
          <a:xfrm>
            <a:off x="1627188" y="1806575"/>
            <a:ext cx="5889625" cy="4052888"/>
          </a:xfrm>
          <a:noFill/>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685800"/>
            <a:ext cx="7124700" cy="923925"/>
          </a:xfrm>
        </p:spPr>
        <p:txBody>
          <a:bodyPr/>
          <a:lstStyle/>
          <a:p>
            <a:pPr algn="ctr" eaLnBrk="1" hangingPunct="1"/>
            <a:r>
              <a:rPr lang="en-US" sz="4400" b="1" smtClean="0">
                <a:latin typeface="Mighty to Save" pitchFamily="66" charset="0"/>
                <a:cs typeface="Trebuchet MS" pitchFamily="34" charset="0"/>
              </a:rPr>
              <a:t>Roasted Beets</a:t>
            </a:r>
          </a:p>
        </p:txBody>
      </p:sp>
      <p:pic>
        <p:nvPicPr>
          <p:cNvPr id="9219" name="Picture 2" descr="E:\2009-2010 Vernon Area Farm to School Photos (Disk 1)\03.17.10 Westby Elementary Harvest of the Month - Roasted Beets\DSC02944.JPG"/>
          <p:cNvPicPr>
            <a:picLocks noGrp="1" noChangeAspect="1" noChangeArrowheads="1"/>
          </p:cNvPicPr>
          <p:nvPr>
            <p:ph idx="1"/>
          </p:nvPr>
        </p:nvPicPr>
        <p:blipFill>
          <a:blip r:embed="rId2" cstate="print"/>
          <a:srcRect/>
          <a:stretch>
            <a:fillRect/>
          </a:stretch>
        </p:blipFill>
        <p:spPr>
          <a:xfrm>
            <a:off x="1870075" y="1806575"/>
            <a:ext cx="5403850" cy="4052888"/>
          </a:xfrm>
          <a:noFill/>
        </p:spPr>
      </p:pic>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609600"/>
            <a:ext cx="7124700" cy="923925"/>
          </a:xfrm>
        </p:spPr>
        <p:txBody>
          <a:bodyPr/>
          <a:lstStyle/>
          <a:p>
            <a:pPr algn="ctr" eaLnBrk="1" hangingPunct="1"/>
            <a:r>
              <a:rPr lang="en-US" sz="4400" b="1" smtClean="0">
                <a:latin typeface="Mighty to Save" pitchFamily="66" charset="0"/>
                <a:cs typeface="Trebuchet MS" pitchFamily="34" charset="0"/>
              </a:rPr>
              <a:t>See Me Eat It</a:t>
            </a:r>
          </a:p>
        </p:txBody>
      </p:sp>
      <p:pic>
        <p:nvPicPr>
          <p:cNvPr id="10243" name="Picture 2" descr="E:\2009-2010 Vernon Area Farm to School Photos (Disk 1)\03.16.10 Coon Valley Elem Harvest of the Month - Roasted Beets\DSC02883.JPG"/>
          <p:cNvPicPr>
            <a:picLocks noGrp="1" noChangeAspect="1" noChangeArrowheads="1"/>
          </p:cNvPicPr>
          <p:nvPr>
            <p:ph idx="1"/>
          </p:nvPr>
        </p:nvPicPr>
        <p:blipFill>
          <a:blip r:embed="rId2" cstate="print"/>
          <a:srcRect/>
          <a:stretch>
            <a:fillRect/>
          </a:stretch>
        </p:blipFill>
        <p:spPr>
          <a:xfrm>
            <a:off x="1870075" y="1806575"/>
            <a:ext cx="5403850" cy="4052888"/>
          </a:xfrm>
          <a:noFill/>
        </p:spPr>
      </p:pic>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z="4400" b="1" smtClean="0">
                <a:latin typeface="Mighty to Save" pitchFamily="66" charset="0"/>
                <a:cs typeface="Trebuchet MS" pitchFamily="34" charset="0"/>
              </a:rPr>
              <a:t>Sweet Roasted Beets</a:t>
            </a:r>
          </a:p>
        </p:txBody>
      </p:sp>
      <p:pic>
        <p:nvPicPr>
          <p:cNvPr id="11267" name="Picture 2" descr="E:\2009-2010 Vernon Area Farm to School Photos (Disk 1)\03.16.10 Coon Valley Elem Harvest of the Month - Roasted Beets\DSC02878.JPG"/>
          <p:cNvPicPr>
            <a:picLocks noGrp="1" noChangeAspect="1" noChangeArrowheads="1"/>
          </p:cNvPicPr>
          <p:nvPr>
            <p:ph idx="1"/>
          </p:nvPr>
        </p:nvPicPr>
        <p:blipFill>
          <a:blip r:embed="rId2" cstate="print"/>
          <a:srcRect/>
          <a:stretch>
            <a:fillRect/>
          </a:stretch>
        </p:blipFill>
        <p:spPr>
          <a:xfrm>
            <a:off x="1870075" y="1806575"/>
            <a:ext cx="5403850" cy="4052888"/>
          </a:xfrm>
          <a:noFill/>
        </p:spPr>
      </p:pic>
    </p:spTree>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EBE8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795</TotalTime>
  <Words>579</Words>
  <Application>Microsoft Office PowerPoint</Application>
  <PresentationFormat>On-screen Show (4:3)</PresentationFormat>
  <Paragraphs>78</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Spring</vt:lpstr>
      <vt:lpstr> Maximize Your Menu</vt:lpstr>
      <vt:lpstr>Fifth Season</vt:lpstr>
      <vt:lpstr>Harvest of the Month</vt:lpstr>
      <vt:lpstr>Classroom Nutrition Education</vt:lpstr>
      <vt:lpstr>Display &amp; Tastings in the Cafeteria</vt:lpstr>
      <vt:lpstr>Asparagus From Local Farm Served for Lunch</vt:lpstr>
      <vt:lpstr>Roasted Beets</vt:lpstr>
      <vt:lpstr>See Me Eat It</vt:lpstr>
      <vt:lpstr>Sweet Roasted Beets</vt:lpstr>
      <vt:lpstr>Learning About Spinach</vt:lpstr>
      <vt:lpstr>Fresh Spinach Tasting</vt:lpstr>
      <vt:lpstr>Spinach Dip</vt:lpstr>
      <vt:lpstr>Colorful Harvest</vt:lpstr>
      <vt:lpstr>Garden Lesson</vt:lpstr>
      <vt:lpstr>Flatbread in the Making</vt:lpstr>
      <vt:lpstr>Flatbread</vt:lpstr>
      <vt:lpstr>Regulations of Purchasing Locally Grown Foods</vt:lpstr>
      <vt:lpstr>Food Safety Audit Programs</vt:lpstr>
      <vt:lpstr>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Viroqua Farm to School Marilyn Volden</dc:title>
  <dc:creator>mlvolden</dc:creator>
  <cp:lastModifiedBy>Department of Public Instruction</cp:lastModifiedBy>
  <cp:revision>159</cp:revision>
  <dcterms:created xsi:type="dcterms:W3CDTF">2011-01-27T22:45:08Z</dcterms:created>
  <dcterms:modified xsi:type="dcterms:W3CDTF">2015-03-11T18:39:58Z</dcterms:modified>
</cp:coreProperties>
</file>