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58" r:id="rId3"/>
    <p:sldId id="268" r:id="rId4"/>
    <p:sldId id="260" r:id="rId5"/>
    <p:sldId id="261" r:id="rId6"/>
    <p:sldId id="263" r:id="rId7"/>
    <p:sldId id="267" r:id="rId8"/>
    <p:sldId id="265" r:id="rId9"/>
    <p:sldId id="269" r:id="rId10"/>
    <p:sldId id="259" r:id="rId11"/>
    <p:sldId id="270" r:id="rId12"/>
    <p:sldId id="272" r:id="rId13"/>
    <p:sldId id="277" r:id="rId14"/>
    <p:sldId id="278" r:id="rId15"/>
    <p:sldId id="279" r:id="rId16"/>
    <p:sldId id="280" r:id="rId17"/>
    <p:sldId id="281" r:id="rId18"/>
    <p:sldId id="276" r:id="rId19"/>
    <p:sldId id="273" r:id="rId20"/>
    <p:sldId id="275" r:id="rId21"/>
    <p:sldId id="271" r:id="rId22"/>
    <p:sldId id="264" r:id="rId23"/>
  </p:sldIdLst>
  <p:sldSz cx="9144000" cy="6858000" type="screen4x3"/>
  <p:notesSz cx="7010400" cy="9296400"/>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274A"/>
    <a:srgbClr val="1898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3643" autoAdjust="0"/>
  </p:normalViewPr>
  <p:slideViewPr>
    <p:cSldViewPr>
      <p:cViewPr varScale="1">
        <p:scale>
          <a:sx n="84" d="100"/>
          <a:sy n="84" d="100"/>
        </p:scale>
        <p:origin x="13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1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A7D1B82-EBD3-40FA-80C9-D69D0C667112}" type="datetimeFigureOut">
              <a:rPr lang="en-US"/>
              <a:pPr>
                <a:defRPr/>
              </a:pPr>
              <a:t>1/5/2022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EBC576BE-93BF-477D-A8A1-A0FF92180454}"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296EA001-BE2C-43F6-ADB4-7DCF2844E3EC}" type="datetimeFigureOut">
              <a:rPr lang="en-US"/>
              <a:pPr>
                <a:defRPr/>
              </a:pPr>
              <a:t>1/5/2022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D778C9ED-5645-41AB-A3C4-FABEBF55D37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Welcome to this session on Enhancing Healthy Eating and Physical Activity in your Center.  </a:t>
            </a:r>
          </a:p>
          <a:p>
            <a:pPr>
              <a:spcBef>
                <a:spcPct val="0"/>
              </a:spcBef>
            </a:pPr>
            <a:endParaRPr lang="en-US" dirty="0"/>
          </a:p>
          <a:p>
            <a:pPr>
              <a:spcBef>
                <a:spcPct val="0"/>
              </a:spcBef>
            </a:pPr>
            <a:r>
              <a:rPr lang="en-US" dirty="0"/>
              <a:t>This session will cover policy development. </a:t>
            </a: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893210-C244-41E1-89FE-1E1FEAE1288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fontAlgn="auto">
              <a:spcBef>
                <a:spcPts val="0"/>
              </a:spcBef>
              <a:spcAft>
                <a:spcPts val="0"/>
              </a:spcAft>
              <a:defRPr/>
            </a:pPr>
            <a:r>
              <a:rPr lang="en-US" dirty="0"/>
              <a:t>Many benefits to having Policies: Briefly touch on these elements for to improve your center’s environment: (Use these steps as a basis with staff training).</a:t>
            </a:r>
          </a:p>
          <a:p>
            <a:pPr marL="232943" indent="-232943" fontAlgn="auto">
              <a:spcBef>
                <a:spcPts val="0"/>
              </a:spcBef>
              <a:spcAft>
                <a:spcPts val="0"/>
              </a:spcAft>
              <a:buFontTx/>
              <a:buAutoNum type="arabicPeriod"/>
              <a:defRPr/>
            </a:pPr>
            <a:r>
              <a:rPr lang="en-US" dirty="0"/>
              <a:t>Why Policies? Think of starting with the troubling health facts we know about young children today---would this be enough to implement a policy or strengthen one you currently have?</a:t>
            </a:r>
          </a:p>
          <a:p>
            <a:pPr marL="232943" indent="-232943" fontAlgn="auto">
              <a:spcBef>
                <a:spcPts val="0"/>
              </a:spcBef>
              <a:spcAft>
                <a:spcPts val="0"/>
              </a:spcAft>
              <a:defRPr/>
            </a:pPr>
            <a:r>
              <a:rPr lang="en-US" dirty="0"/>
              <a:t>   “What If I told you that over 1 in 3 children In your care are at great risk of suffering from HD, Diabetes, up to 60% exhibit risk factors for heart disease, less than half have adequate CV endurance and 1 of 5 could die prematurely, How would your react?  Unfortunately, research on youth health and wellness shows this risk is very real for US.  Are you shocked or is this familiar news?  CDC-American children are becoming more sedentary, fatter and less fit  and as a result at risk of poor health, today and in the future. What if I also told you that YOU and as part of a cc program, could help prevent the problems from happening, what would you do?  Again, Is this information enough to move you to the next level?  Probably not… Take this further!</a:t>
            </a:r>
          </a:p>
          <a:p>
            <a:pPr marL="232943" indent="-232943" fontAlgn="auto">
              <a:spcBef>
                <a:spcPts val="0"/>
              </a:spcBef>
              <a:spcAft>
                <a:spcPts val="0"/>
              </a:spcAft>
              <a:defRPr/>
            </a:pPr>
            <a:endParaRPr lang="en-US" dirty="0"/>
          </a:p>
          <a:p>
            <a:pPr marL="232943" indent="-232943" fontAlgn="auto">
              <a:spcBef>
                <a:spcPts val="0"/>
              </a:spcBef>
              <a:spcAft>
                <a:spcPts val="0"/>
              </a:spcAft>
              <a:defRPr/>
            </a:pPr>
            <a:r>
              <a:rPr lang="en-US" dirty="0"/>
              <a:t>     Assessment is often an overlooked step, but a critical part of helping answer the Why Policies?  Understanding where you are and where to start…Assessment of current practices and philosophies. (some of you may be doing this with </a:t>
            </a:r>
            <a:r>
              <a:rPr lang="en-US" dirty="0" err="1"/>
              <a:t>YoungStar</a:t>
            </a:r>
            <a:r>
              <a:rPr lang="en-US" dirty="0"/>
              <a:t>). Taking the time to assess your program increases the chances that you will make the right changes with the most impact to children, staff and parents.  How many of you have done assessments recently?  Was it an eye opener?  Do Activity  One.  Let’s Move Checklist, AE/HB Guidebooks</a:t>
            </a:r>
          </a:p>
          <a:p>
            <a:pPr marL="232943" indent="-232943" fontAlgn="auto">
              <a:spcBef>
                <a:spcPts val="0"/>
              </a:spcBef>
              <a:spcAft>
                <a:spcPts val="0"/>
              </a:spcAft>
              <a:defRPr/>
            </a:pPr>
            <a:endParaRPr lang="en-US" dirty="0"/>
          </a:p>
          <a:p>
            <a:pPr marL="232943" indent="-232943" fontAlgn="auto">
              <a:spcBef>
                <a:spcPts val="0"/>
              </a:spcBef>
              <a:spcAft>
                <a:spcPts val="0"/>
              </a:spcAft>
              <a:defRPr/>
            </a:pPr>
            <a:r>
              <a:rPr lang="en-US" dirty="0"/>
              <a:t>     Base the need for and content of the policy on the results. Don’t feel like you must change everything over night. Choose one or two areas-consider the goals of your center, and work on improving .  Did you find out you want to change outdoor activity-send one classroom out at a time to reduce injuries, include more nutrition curriculum like with gardening, add whole grains in your menus?  </a:t>
            </a:r>
          </a:p>
          <a:p>
            <a:pPr marL="232943" indent="-232943" fontAlgn="auto">
              <a:spcBef>
                <a:spcPts val="0"/>
              </a:spcBef>
              <a:spcAft>
                <a:spcPts val="0"/>
              </a:spcAft>
              <a:defRPr/>
            </a:pPr>
            <a:r>
              <a:rPr lang="en-US" dirty="0"/>
              <a:t>2.  Who is on board?  Parent, staff survey.  Get staff/parent input in learning what is important to them, input developing and enough time to commit to policies(timelines)</a:t>
            </a:r>
          </a:p>
          <a:p>
            <a:pPr marL="232943" indent="-232943" fontAlgn="auto">
              <a:spcBef>
                <a:spcPts val="0"/>
              </a:spcBef>
              <a:spcAft>
                <a:spcPts val="0"/>
              </a:spcAft>
              <a:defRPr/>
            </a:pPr>
            <a:r>
              <a:rPr lang="en-US" dirty="0"/>
              <a:t>     (Activity II-to bring out staff philosophy, may be a barrier, which brings up Role Modeling). based on the expectations of parents</a:t>
            </a:r>
          </a:p>
          <a:p>
            <a:pPr marL="232943" indent="-232943" fontAlgn="auto">
              <a:spcBef>
                <a:spcPts val="0"/>
              </a:spcBef>
              <a:spcAft>
                <a:spcPts val="0"/>
              </a:spcAft>
              <a:buFontTx/>
              <a:buAutoNum type="arabicPeriod" startAt="3"/>
              <a:defRPr/>
            </a:pPr>
            <a:r>
              <a:rPr lang="en-US" dirty="0"/>
              <a:t>Shared Decision Making/Team- When more policies are being considered, this means more work, potential challenges and expectations that may seem or become overwhelming.  No doubt, hard work, some extra hours and staff/parent consensus, willingness to be responsible, commitment will help to overcome these barriers. You may use memos to keep staff informed, or establish teams within your center(climate committee).</a:t>
            </a:r>
          </a:p>
          <a:p>
            <a:pPr marL="232943" indent="-232943" fontAlgn="auto">
              <a:spcBef>
                <a:spcPts val="0"/>
              </a:spcBef>
              <a:spcAft>
                <a:spcPts val="0"/>
              </a:spcAft>
              <a:defRPr/>
            </a:pPr>
            <a:r>
              <a:rPr lang="en-US" dirty="0"/>
              <a:t>     Be realistic, keep it simple and do one step at a time.  Have those involved work on something that is familiar to them, and prioritize…what is most important.</a:t>
            </a:r>
          </a:p>
          <a:p>
            <a:pPr marL="232943" indent="-232943" fontAlgn="auto">
              <a:spcBef>
                <a:spcPts val="0"/>
              </a:spcBef>
              <a:spcAft>
                <a:spcPts val="0"/>
              </a:spcAft>
              <a:buFontTx/>
              <a:buAutoNum type="arabicPeriod"/>
              <a:defRPr/>
            </a:pPr>
            <a:endParaRPr lang="en-US" dirty="0"/>
          </a:p>
          <a:p>
            <a:pPr marL="232943" indent="-232943" fontAlgn="auto">
              <a:spcBef>
                <a:spcPts val="0"/>
              </a:spcBef>
              <a:spcAft>
                <a:spcPts val="0"/>
              </a:spcAft>
              <a:defRPr/>
            </a:pPr>
            <a:r>
              <a:rPr lang="en-US" dirty="0"/>
              <a:t>Spend the last 15 minutes to do some policy planning/sharing</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19AF91-AE16-4F12-9F09-948AB5777650}"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31774" fontAlgn="auto">
              <a:spcBef>
                <a:spcPts val="0"/>
              </a:spcBef>
              <a:spcAft>
                <a:spcPts val="0"/>
              </a:spcAft>
              <a:defRPr/>
            </a:pPr>
            <a:r>
              <a:rPr lang="en-US" dirty="0"/>
              <a:t>Timelines—Benchmarks, Steps along the way that will let a program know it is on track. tasks identified, and when completed, policies in place. Policies and policy changes communicated throughout center (at orientation, fliers, newsletter, handbook, parent boards, employee handbook/standard operating procedures). </a:t>
            </a:r>
          </a:p>
          <a:p>
            <a:pPr defTabSz="931774" fontAlgn="auto">
              <a:spcBef>
                <a:spcPts val="0"/>
              </a:spcBef>
              <a:spcAft>
                <a:spcPts val="0"/>
              </a:spcAft>
              <a:defRPr/>
            </a:pPr>
            <a:endParaRPr lang="en-US" dirty="0"/>
          </a:p>
          <a:p>
            <a:pPr marL="232943" indent="-232943" fontAlgn="auto">
              <a:spcBef>
                <a:spcPts val="0"/>
              </a:spcBef>
              <a:spcAft>
                <a:spcPts val="0"/>
              </a:spcAft>
              <a:buFontTx/>
              <a:buAutoNum type="arabicPeriod" startAt="3"/>
              <a:defRPr/>
            </a:pPr>
            <a:r>
              <a:rPr lang="en-US" dirty="0"/>
              <a:t>This goes right into the next element: Important to deliver consistent health messages. Making healthy food choices and physical activity available to children is important.  It is also important to educate parents and the community about the benefits of a healthy childcare environment and motivate them to take action.</a:t>
            </a:r>
          </a:p>
          <a:p>
            <a:pPr marL="232943" indent="-232943" fontAlgn="auto">
              <a:spcBef>
                <a:spcPts val="0"/>
              </a:spcBef>
              <a:spcAft>
                <a:spcPts val="0"/>
              </a:spcAft>
              <a:defRPr/>
            </a:pPr>
            <a:r>
              <a:rPr lang="en-US" dirty="0"/>
              <a:t>      Research finds that when there is consistent health messages, children ask for healthy foods, children and the provider ate healthier, helped plan menus, less food waste, tried new foods, when providers participating in physical activity</a:t>
            </a:r>
          </a:p>
          <a:p>
            <a:pPr marL="232943" indent="-232943" fontAlgn="auto">
              <a:spcBef>
                <a:spcPts val="0"/>
              </a:spcBef>
              <a:spcAft>
                <a:spcPts val="0"/>
              </a:spcAft>
              <a:buFontTx/>
              <a:buAutoNum type="arabicPeriod" startAt="5"/>
              <a:defRPr/>
            </a:pPr>
            <a:r>
              <a:rPr lang="en-US" dirty="0"/>
              <a:t>Ongoing evaluation for quality improvement—based on standards. How do you decide the policy is effective, are they improving outcomes for children and families, staff?  Don’t put something into policy that you will not be doing. Re assess and review periodically.—See QIP!</a:t>
            </a:r>
          </a:p>
          <a:p>
            <a:pPr marL="232943" indent="-232943" fontAlgn="auto">
              <a:spcBef>
                <a:spcPts val="0"/>
              </a:spcBef>
              <a:spcAft>
                <a:spcPts val="0"/>
              </a:spcAft>
              <a:defRPr/>
            </a:pPr>
            <a:r>
              <a:rPr lang="en-US" dirty="0"/>
              <a:t>Before we break out into small groups….Take a minute to reinvigorate…get our blood and brains humming.</a:t>
            </a:r>
          </a:p>
          <a:p>
            <a:pPr marL="232943" indent="-232943" fontAlgn="auto">
              <a:spcBef>
                <a:spcPts val="0"/>
              </a:spcBef>
              <a:spcAft>
                <a:spcPts val="0"/>
              </a:spcAft>
              <a:defRPr/>
            </a:pPr>
            <a:endParaRPr lang="en-US" dirty="0"/>
          </a:p>
          <a:p>
            <a:pPr marL="232943" indent="-232943" fontAlgn="auto">
              <a:spcBef>
                <a:spcPts val="0"/>
              </a:spcBef>
              <a:spcAft>
                <a:spcPts val="0"/>
              </a:spcAft>
              <a:buFontTx/>
              <a:buAutoNum type="arabicPeriod" startAt="5"/>
              <a:defRPr/>
            </a:pPr>
            <a:r>
              <a:rPr lang="en-US" dirty="0"/>
              <a:t>Get into similar groups..shelters? Child care?  After school hours? </a:t>
            </a:r>
          </a:p>
          <a:p>
            <a:pPr marL="232943" indent="-232943" fontAlgn="auto">
              <a:spcBef>
                <a:spcPts val="0"/>
              </a:spcBef>
              <a:spcAft>
                <a:spcPts val="0"/>
              </a:spcAft>
              <a:defRPr/>
            </a:pPr>
            <a:r>
              <a:rPr lang="en-US" dirty="0"/>
              <a:t>Spend the last 15 minutes to do some policy planning/sharing: </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0D5F87-9E25-445E-AF17-9C600A0385FF}"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Model wellness policies can include:</a:t>
            </a:r>
          </a:p>
          <a:p>
            <a:pPr marL="232943" indent="-232943" fontAlgn="auto">
              <a:spcBef>
                <a:spcPts val="0"/>
              </a:spcBef>
              <a:spcAft>
                <a:spcPts val="0"/>
              </a:spcAft>
              <a:buFontTx/>
              <a:buAutoNum type="arabicPeriod"/>
              <a:defRPr/>
            </a:pPr>
            <a:r>
              <a:rPr lang="en-US" dirty="0"/>
              <a:t>Standards that are fully consistent with current </a:t>
            </a:r>
            <a:r>
              <a:rPr lang="en-US" dirty="0" err="1"/>
              <a:t>nutr</a:t>
            </a:r>
            <a:r>
              <a:rPr lang="en-US" dirty="0"/>
              <a:t>. Science and US Dietary Guidelines, state licensing requirements with regard to both nutrition and physical activity recommendations and other sources, AAP</a:t>
            </a:r>
          </a:p>
          <a:p>
            <a:pPr marL="232943" indent="-232943" fontAlgn="auto">
              <a:spcBef>
                <a:spcPts val="0"/>
              </a:spcBef>
              <a:spcAft>
                <a:spcPts val="0"/>
              </a:spcAft>
              <a:buFontTx/>
              <a:buAutoNum type="arabicPeriod"/>
              <a:defRPr/>
            </a:pPr>
            <a:endParaRPr lang="en-US" dirty="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3767A4-3663-405E-AFCD-F59B6E3160D4}"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a:t>It’s not only good enough to do a couple of those strategies or to say that your center is doing these things. You need to implement a written policy that will ensure your agency will be able to sustain the changes you want to make.</a:t>
            </a:r>
          </a:p>
          <a:p>
            <a:pPr eaLnBrk="1" hangingPunct="1">
              <a:spcBef>
                <a:spcPct val="0"/>
              </a:spcBef>
              <a:defRPr/>
            </a:pPr>
            <a:r>
              <a:rPr lang="en-US" dirty="0">
                <a:solidFill>
                  <a:srgbClr val="189889"/>
                </a:solidFill>
              </a:rPr>
              <a:t>You need to develop and implement policies promoting the health and nutrition improvement for children</a:t>
            </a:r>
          </a:p>
          <a:p>
            <a:pPr eaLnBrk="1" hangingPunct="1">
              <a:spcBef>
                <a:spcPct val="0"/>
              </a:spcBef>
              <a:defRPr/>
            </a:pPr>
            <a:endParaRPr lang="en-US" dirty="0"/>
          </a:p>
          <a:p>
            <a:pPr eaLnBrk="1" hangingPunct="1">
              <a:spcBef>
                <a:spcPct val="0"/>
              </a:spcBef>
              <a:defRPr/>
            </a:pPr>
            <a:r>
              <a:rPr lang="en-US" dirty="0"/>
              <a:t>During this session, we will look at incorporating and promoting health and wellness (nutrition and physical activity practices) in your child care program through program policies. </a:t>
            </a:r>
          </a:p>
          <a:p>
            <a:pPr eaLnBrk="1" hangingPunct="1">
              <a:spcBef>
                <a:spcPct val="0"/>
              </a:spcBef>
              <a:defRPr/>
            </a:pPr>
            <a:endParaRPr lang="en-US" dirty="0"/>
          </a:p>
          <a:p>
            <a:pPr eaLnBrk="1" hangingPunct="1">
              <a:spcBef>
                <a:spcPct val="0"/>
              </a:spcBef>
              <a:defRPr/>
            </a:pPr>
            <a:r>
              <a:rPr lang="en-US" dirty="0">
                <a:solidFill>
                  <a:srgbClr val="FF0000"/>
                </a:solidFill>
                <a:uFill>
                  <a:solidFill>
                    <a:srgbClr val="00B050"/>
                  </a:solidFill>
                </a:uFill>
              </a:rPr>
              <a:t>Since parents/caregivers and child care providers share the responsibility for children during important developmental years, their involvement is critical to improving the health and nutrition of children.  To help ensure children are receiving consistent messages from their homes and day care settings, it will be essential for providers to include parents and caregivers in the planning and implementation stages of their wellness policies.</a:t>
            </a:r>
            <a:r>
              <a:rPr lang="en-US" dirty="0">
                <a:solidFill>
                  <a:srgbClr val="FF0000"/>
                </a:solidFill>
              </a:rPr>
              <a:t> </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D44313-8489-4835-BE33-C13DF29A6E6C}" type="slidenum">
              <a:rPr lang="en-US" smtClean="0"/>
              <a:pPr fontAlgn="base">
                <a:spcBef>
                  <a:spcPct val="0"/>
                </a:spcBef>
                <a:spcAft>
                  <a:spcPct val="0"/>
                </a:spcAft>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In the past, we’ve asked to see agencies’ wellness policies and a lot of agencies submitted what they thought were nutrition or wellness policies, but they actually were just the standard licensing policies. While licensing rules are a good base for policies, having a wellness policy in place needs to go above and beyond and be more specific than what is required by licensing. </a:t>
            </a:r>
          </a:p>
          <a:p>
            <a:endParaRPr lang="en-US"/>
          </a:p>
        </p:txBody>
      </p:sp>
      <p:sp>
        <p:nvSpPr>
          <p:cNvPr id="4" name="Slide Number Placeholder 3"/>
          <p:cNvSpPr>
            <a:spLocks noGrp="1"/>
          </p:cNvSpPr>
          <p:nvPr>
            <p:ph type="sldNum" sz="quarter" idx="5"/>
          </p:nvPr>
        </p:nvSpPr>
        <p:spPr/>
        <p:txBody>
          <a:bodyPr/>
          <a:lstStyle/>
          <a:p>
            <a:pPr>
              <a:defRPr/>
            </a:pPr>
            <a:fld id="{AD633539-3B99-4278-9321-237BBFD41EA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We’re not going to go into a lot of detail on how to write policies – both AE and HB (which we’ll talk about next) can help you with that. But here are just some general rules when developing policies. Refer to the pages listed here in both HB and AE for more information.</a:t>
            </a:r>
          </a:p>
          <a:p>
            <a:endParaRPr lang="en-US" dirty="0"/>
          </a:p>
          <a:p>
            <a:r>
              <a:rPr lang="en-US" dirty="0"/>
              <a:t>At your center, you may want to start a discussion about what changes are important to staff members and what the challenges are to making these changes.  Get suggestions on possible solutions to the challenges.  Get input from as many people as possible.  Have director take notes.  This may help with staff buy-in and be useful information for action planning. </a:t>
            </a:r>
          </a:p>
        </p:txBody>
      </p:sp>
      <p:sp>
        <p:nvSpPr>
          <p:cNvPr id="4" name="Slide Number Placeholder 3"/>
          <p:cNvSpPr>
            <a:spLocks noGrp="1"/>
          </p:cNvSpPr>
          <p:nvPr>
            <p:ph type="sldNum" sz="quarter" idx="5"/>
          </p:nvPr>
        </p:nvSpPr>
        <p:spPr/>
        <p:txBody>
          <a:bodyPr/>
          <a:lstStyle/>
          <a:p>
            <a:pPr>
              <a:defRPr/>
            </a:pPr>
            <a:fld id="{069119FD-F799-40DD-8590-73306CB202D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pitchFamily="34" charset="0"/>
              </a:rPr>
              <a:t>To help you determine which wellness policies you’d like to implement at your center, we created AE and HB.</a:t>
            </a:r>
          </a:p>
          <a:p>
            <a:pPr eaLnBrk="1" hangingPunct="1">
              <a:spcBef>
                <a:spcPct val="0"/>
              </a:spcBef>
            </a:pPr>
            <a:endParaRPr lang="en-US" dirty="0">
              <a:latin typeface="Arial" pitchFamily="34" charset="0"/>
            </a:endParaRPr>
          </a:p>
          <a:p>
            <a:pPr eaLnBrk="1" hangingPunct="1">
              <a:spcBef>
                <a:spcPct val="0"/>
              </a:spcBef>
            </a:pPr>
            <a:r>
              <a:rPr lang="en-US" dirty="0">
                <a:latin typeface="Arial" pitchFamily="34" charset="0"/>
              </a:rPr>
              <a:t>Active Early and Healthy Bites were created as companion guides designed to help early care and education professionals address childhood obesity by improving PA and nutrition in their program.  Both guides were developed in a collaborative process with many different organizations.  Since both nutrition and PA must go hand-in-hand, we intentionally designed the guides to look similar so that they would be associated with one another and then used together. </a:t>
            </a:r>
          </a:p>
          <a:p>
            <a:pPr eaLnBrk="1" hangingPunct="1">
              <a:spcBef>
                <a:spcPct val="0"/>
              </a:spcBef>
            </a:pPr>
            <a:endParaRPr lang="en-US" dirty="0">
              <a:latin typeface="Arial" pitchFamily="34" charset="0"/>
            </a:endParaRPr>
          </a:p>
          <a:p>
            <a:pPr eaLnBrk="1" hangingPunct="1">
              <a:spcBef>
                <a:spcPct val="0"/>
              </a:spcBef>
            </a:pPr>
            <a:r>
              <a:rPr lang="en-US" dirty="0">
                <a:latin typeface="Arial" pitchFamily="34" charset="0"/>
              </a:rPr>
              <a:t>You can download a copy at the website listed here – or you can contact your consultant to obtain a copy based on availability</a:t>
            </a:r>
          </a:p>
          <a:p>
            <a:endParaRPr lang="en-US" dirty="0"/>
          </a:p>
        </p:txBody>
      </p:sp>
      <p:sp>
        <p:nvSpPr>
          <p:cNvPr id="4" name="Slide Number Placeholder 3"/>
          <p:cNvSpPr>
            <a:spLocks noGrp="1"/>
          </p:cNvSpPr>
          <p:nvPr>
            <p:ph type="sldNum" sz="quarter" idx="5"/>
          </p:nvPr>
        </p:nvSpPr>
        <p:spPr/>
        <p:txBody>
          <a:bodyPr/>
          <a:lstStyle/>
          <a:p>
            <a:pPr>
              <a:defRPr/>
            </a:pPr>
            <a:fld id="{41B07CCB-9A53-4E35-9B28-30DC496C305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We’ve also developed communication pieces to train your staff and parents on why a nutrition and PA policy is important and talking points which explain why AE and HB should be used in your facility as well as how to use the guides. They both may be found on CACFP Wellness website.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4B44588-E4B0-4625-B8FE-5581DFCF4AF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Recommendations for infants, preschoolers, toddlers</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8B3F5A-3E2F-4D4B-9942-ED3DDCBD9426}"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Policy Developement</a:t>
            </a:r>
          </a:p>
          <a:p>
            <a:pPr>
              <a:spcBef>
                <a:spcPct val="0"/>
              </a:spcBef>
            </a:pPr>
            <a:endParaRPr lang="en-US"/>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0D9334-5F8D-4D0A-B9B0-53A436A3B795}"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Thank you all for coming –and congrats for taking this time to build upon making Healthier Habits for optimal child growth and development an important element in your program!  Our goal is to help children eat well and be active today and create a lifetime of good eating and exercise habits.</a:t>
            </a:r>
          </a:p>
          <a:p>
            <a:pPr>
              <a:spcBef>
                <a:spcPct val="0"/>
              </a:spcBef>
            </a:pPr>
            <a:r>
              <a:rPr lang="en-US"/>
              <a:t>We know children are facing a serious health crisis. 18 M children under the age of 5 are overweight/obese.</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17C41E-27A3-4687-BE36-EC4F96A3A693}"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One more thing…I like to consider this analogy with policy development, like goal setting.  Think of your center this way or how you are approaching this process. I use this in my life.</a:t>
            </a:r>
          </a:p>
          <a:p>
            <a:pPr>
              <a:spcBef>
                <a:spcPct val="0"/>
              </a:spcBef>
            </a:pPr>
            <a:r>
              <a:rPr lang="en-US"/>
              <a:t>By Zig Ziglar, Motivational speaker:</a:t>
            </a:r>
          </a:p>
          <a:p>
            <a:pPr>
              <a:spcBef>
                <a:spcPct val="0"/>
              </a:spcBef>
            </a:pPr>
            <a:r>
              <a:rPr lang="en-US"/>
              <a:t>Become a Meaningful specific and you will succeed!</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F5EAC9-C976-4E00-85F8-09C06F0E9B10}"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F2A8D8-FC7B-47DC-81C3-6B4C54FDB22D}"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Thank you all very much! </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27D88-E134-4DBB-AF1C-104785DF9545}" type="slidenum">
              <a:rPr lang="en-US"/>
              <a:pPr fontAlgn="base">
                <a:spcBef>
                  <a:spcPct val="0"/>
                </a:spcBef>
                <a:spcAft>
                  <a:spcPct val="0"/>
                </a:spcAft>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Now we have national support….Recognizing the importance of child care settings in helping our youngest children get off to a healthy start, public and private child care providers across the nation are making changes. Approximately </a:t>
            </a:r>
            <a:r>
              <a:rPr lang="en-US" i="1" dirty="0"/>
              <a:t>1,600 centers serving 280,000 children will implement new practices to encourage healthy eating and physical activity and limit screen time as a result of new commitments from the Department of Defense.</a:t>
            </a:r>
          </a:p>
          <a:p>
            <a:pPr>
              <a:spcBef>
                <a:spcPct val="0"/>
              </a:spcBef>
            </a:pPr>
            <a:endParaRPr lang="en-US" i="1" dirty="0"/>
          </a:p>
          <a:p>
            <a:pPr>
              <a:spcBef>
                <a:spcPct val="0"/>
              </a:spcBef>
            </a:pPr>
            <a:r>
              <a:rPr lang="en-US" dirty="0"/>
              <a:t>Thanks to the national focus on childhood obesity prevention and our state wide coalitions, we have many resources now that cover improving childhood habits covering nutrition, activity, sleep to name a few,  and more will continually be developed to assist us in what ever setting we may be working in. </a:t>
            </a:r>
          </a:p>
          <a:p>
            <a:pPr>
              <a:spcBef>
                <a:spcPct val="0"/>
              </a:spcBef>
            </a:pPr>
            <a:endParaRPr lang="en-US" dirty="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844705-9B7B-4969-B92F-CABE335AF13E}"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dirty="0"/>
              <a:t>It is here, at the local level, right here and now that all of you, bring the greatest promise! You can make a difference in the health habits of 1000’s of  children and families right in your community! WI has 235T children in Child Care.</a:t>
            </a:r>
          </a:p>
          <a:p>
            <a:pPr defTabSz="930275">
              <a:spcBef>
                <a:spcPct val="0"/>
              </a:spcBef>
            </a:pPr>
            <a:endParaRPr lang="en-US" dirty="0"/>
          </a:p>
          <a:p>
            <a:pPr defTabSz="930275">
              <a:spcBef>
                <a:spcPct val="0"/>
              </a:spcBef>
            </a:pPr>
            <a:r>
              <a:rPr lang="en-US" dirty="0"/>
              <a:t>Managing CCC’s is complicated business!  Like many providers, You find your staff is doing fabulous job, but you also are finding there are other areas that need improvement. Often thoughts and practices around feeding children, for example, take a back seat to other pressing issues.  You may be doing what is required for the child care food program but now you want to step it up a notch and bring your center’s feeding and other practices into focus!! Guess what, it doesn’t’ have to be another thing on your plate… next slide</a:t>
            </a:r>
          </a:p>
          <a:p>
            <a:pPr defTabSz="930275">
              <a:spcBef>
                <a:spcPct val="0"/>
              </a:spcBef>
            </a:pPr>
            <a:endParaRPr lang="en-US" dirty="0"/>
          </a:p>
          <a:p>
            <a:pPr defTabSz="930275">
              <a:spcBef>
                <a:spcPct val="0"/>
              </a:spcBef>
            </a:pPr>
            <a:r>
              <a:rPr lang="en-US" dirty="0"/>
              <a:t>**Day after day I am getting calls from providers that are excited about the Wellness Grant and stating this is just want we need –to be able to bring some focus on health and wellness in their program and to have funds to help! More on the grant later.</a:t>
            </a:r>
          </a:p>
          <a:p>
            <a:pPr defTabSz="930275">
              <a:spcBef>
                <a:spcPct val="0"/>
              </a:spcBef>
            </a:pPr>
            <a:r>
              <a:rPr lang="en-US" dirty="0"/>
              <a:t>**</a:t>
            </a:r>
            <a:r>
              <a:rPr lang="en-US" dirty="0">
                <a:solidFill>
                  <a:srgbClr val="79274A"/>
                </a:solidFill>
              </a:rPr>
              <a:t>For purposes of today, I will focus most of my examples on food and feeding practices, which is where I am most familiar with. </a:t>
            </a:r>
            <a:endParaRPr lang="en-US" dirty="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6572BF-E265-439E-813C-500BB8ADC5DE}"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Nutrition and Physical Activity have a place in nearly every aspect of the Early Care &amp; Education field in WI.</a:t>
            </a:r>
          </a:p>
          <a:p>
            <a:pPr>
              <a:spcBef>
                <a:spcPct val="0"/>
              </a:spcBef>
            </a:pPr>
            <a:r>
              <a:rPr lang="en-US" dirty="0"/>
              <a:t>Licensing &amp; Certification</a:t>
            </a:r>
          </a:p>
          <a:p>
            <a:pPr>
              <a:spcBef>
                <a:spcPct val="0"/>
              </a:spcBef>
            </a:pPr>
            <a:r>
              <a:rPr lang="en-US" dirty="0"/>
              <a:t>YoungStar</a:t>
            </a:r>
          </a:p>
          <a:p>
            <a:pPr>
              <a:spcBef>
                <a:spcPct val="0"/>
              </a:spcBef>
            </a:pPr>
            <a:r>
              <a:rPr lang="en-US" dirty="0"/>
              <a:t>WI Model Early Learning Standards.</a:t>
            </a:r>
          </a:p>
          <a:p>
            <a:pPr>
              <a:spcBef>
                <a:spcPct val="0"/>
              </a:spcBef>
            </a:pPr>
            <a:r>
              <a:rPr lang="en-US" dirty="0"/>
              <a:t>The Pyramid Model of Social Emotional Development</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CD16B-2B45-462F-BA36-F402E6502158}"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Having these health campaigns and existing initiatives are key.  We do need to recognize that by having a motivated staff, with basic knowledge, having an adventurous spirit and willing to try new things is a big part of the process!</a:t>
            </a:r>
          </a:p>
          <a:p>
            <a:pPr>
              <a:spcBef>
                <a:spcPct val="0"/>
              </a:spcBef>
            </a:pPr>
            <a:r>
              <a:rPr lang="en-US" dirty="0"/>
              <a:t>You can promote health and wellness through program policies. During this session, we will look at incorporating and promoting health and wellness (nutrition and physical activity practices) in your child care program through program policies. Recognizing that with a motivated staff, a basic knowledge base and an adventurous spirit…having the willingness to try new things, every childcare program can have an impact on the health and activity levels of young children.</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E504B4-702D-48AB-93D4-D73CE6827B36}"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Helping to improve your center’s environment often starts with establishing direction that will lead into program  recommendations or policies.  Get sample ideas from the audience.  How many of you have policies set for staff: role modeling, eat with children and from their menu…center requires healthful birthday snacks. Prohibit soda and candy vending.</a:t>
            </a:r>
          </a:p>
          <a:p>
            <a:pPr>
              <a:spcBef>
                <a:spcPct val="0"/>
              </a:spcBef>
            </a:pPr>
            <a:r>
              <a:rPr lang="en-US" dirty="0"/>
              <a:t>Example: As a participant of the CACFP, it requires certain foods and amounts to be served, but it doesn’t require that the child eat the food.  Therefore a center may use the Division of Responsibility in Feeding by Ellyn </a:t>
            </a:r>
            <a:r>
              <a:rPr lang="en-US" dirty="0" err="1"/>
              <a:t>Satter</a:t>
            </a:r>
            <a:r>
              <a:rPr lang="en-US" dirty="0"/>
              <a:t> for developing a feeding policy.  This will lead to good eating habits even for the choosiest eater.  This policy, set as a standard, should also  be shared with families so that parents can understand and adopt in their home.</a:t>
            </a:r>
          </a:p>
          <a:p>
            <a:pPr>
              <a:spcBef>
                <a:spcPct val="0"/>
              </a:spcBef>
            </a:pPr>
            <a:r>
              <a:rPr lang="en-US" dirty="0"/>
              <a:t>What where when=Parents, If How Much=children.</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E5EFD2-DF58-413B-AC56-0B043E25C52A}"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These policy examples are designed to support and sustain the changes you want to make in your child care center. 1. for staff, parents, and licensing or CACFP officials that explain and reinforce </a:t>
            </a:r>
            <a:r>
              <a:rPr lang="en-US" dirty="0" err="1"/>
              <a:t>nutr</a:t>
            </a:r>
            <a:r>
              <a:rPr lang="en-US" dirty="0"/>
              <a:t>/PA habits</a:t>
            </a:r>
          </a:p>
          <a:p>
            <a:pPr>
              <a:spcBef>
                <a:spcPct val="0"/>
              </a:spcBef>
            </a:pPr>
            <a:r>
              <a:rPr lang="en-US" dirty="0"/>
              <a:t>2. Guidelines for staff and parents</a:t>
            </a:r>
          </a:p>
          <a:p>
            <a:pPr>
              <a:spcBef>
                <a:spcPct val="0"/>
              </a:spcBef>
            </a:pPr>
            <a:r>
              <a:rPr lang="en-US" dirty="0"/>
              <a:t>3. Evaluation-we will be doing an activity later relating to this</a:t>
            </a:r>
          </a:p>
          <a:p>
            <a:pPr>
              <a:spcBef>
                <a:spcPct val="0"/>
              </a:spcBef>
            </a:pPr>
            <a:r>
              <a:rPr lang="en-US" dirty="0"/>
              <a:t>4. Educating staff/new staff an parents on current </a:t>
            </a:r>
            <a:r>
              <a:rPr lang="en-US" dirty="0" err="1"/>
              <a:t>nutr</a:t>
            </a:r>
            <a:r>
              <a:rPr lang="en-US" dirty="0"/>
              <a:t>/PA practices</a:t>
            </a:r>
          </a:p>
          <a:p>
            <a:pPr>
              <a:spcBef>
                <a:spcPct val="0"/>
              </a:spcBef>
            </a:pPr>
            <a:endParaRPr lang="en-US" dirty="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806BDE-3AFA-40A1-8913-CD2FB41422B1}"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Cont.</a:t>
            </a:r>
          </a:p>
          <a:p>
            <a:pPr marL="232943" indent="-232943" fontAlgn="auto">
              <a:spcBef>
                <a:spcPts val="0"/>
              </a:spcBef>
              <a:spcAft>
                <a:spcPts val="0"/>
              </a:spcAft>
              <a:buFontTx/>
              <a:buAutoNum type="arabicPeriod"/>
              <a:defRPr/>
            </a:pPr>
            <a:r>
              <a:rPr lang="en-US" dirty="0"/>
              <a:t>Guide decisions and choices made every day.  Be willing to re-evaluate, but also important to have follow through</a:t>
            </a:r>
          </a:p>
          <a:p>
            <a:pPr marL="232943" indent="-232943" fontAlgn="auto">
              <a:spcBef>
                <a:spcPts val="0"/>
              </a:spcBef>
              <a:spcAft>
                <a:spcPts val="0"/>
              </a:spcAft>
              <a:buFontTx/>
              <a:buAutoNum type="arabicPeriod"/>
              <a:defRPr/>
            </a:pPr>
            <a:r>
              <a:rPr lang="en-US" dirty="0"/>
              <a:t>Communicate benefits…great PR tool when recruiting new families, looking at applying for grants</a:t>
            </a:r>
          </a:p>
          <a:p>
            <a:pPr marL="232943" indent="-232943" fontAlgn="auto">
              <a:spcBef>
                <a:spcPts val="0"/>
              </a:spcBef>
              <a:spcAft>
                <a:spcPts val="0"/>
              </a:spcAft>
              <a:buFontTx/>
              <a:buAutoNum type="arabicPeriod"/>
              <a:defRPr/>
            </a:pPr>
            <a:r>
              <a:rPr lang="en-US" dirty="0"/>
              <a:t>Prevent problems, provide solutions.  Get Everyone on board with the process..</a:t>
            </a:r>
          </a:p>
          <a:p>
            <a:pPr marL="232943" indent="-232943" fontAlgn="auto">
              <a:spcBef>
                <a:spcPts val="0"/>
              </a:spcBef>
              <a:spcAft>
                <a:spcPts val="0"/>
              </a:spcAft>
              <a:defRPr/>
            </a:pPr>
            <a:endParaRPr lang="en-US" dirty="0"/>
          </a:p>
          <a:p>
            <a:pPr marL="232943" indent="-232943" fontAlgn="auto">
              <a:spcBef>
                <a:spcPts val="0"/>
              </a:spcBef>
              <a:spcAft>
                <a:spcPts val="0"/>
              </a:spcAft>
              <a:defRPr/>
            </a:pPr>
            <a:r>
              <a:rPr lang="en-US" dirty="0"/>
              <a:t>Are there others I am missing? Any to add?</a:t>
            </a:r>
          </a:p>
          <a:p>
            <a:pPr fontAlgn="auto">
              <a:spcBef>
                <a:spcPts val="0"/>
              </a:spcBef>
              <a:spcAft>
                <a:spcPts val="0"/>
              </a:spcAft>
              <a:defRPr/>
            </a:pPr>
            <a:endParaRPr lang="en-US" dirty="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340833-935E-46D5-8C1C-94281CA32EB1}"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604212A-0649-45A4-9870-70BC208EA233}" type="datetimeFigureOut">
              <a:rPr lang="en-US"/>
              <a:pPr>
                <a:defRPr/>
              </a:pPr>
              <a:t>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DE0198-C22F-4099-8D29-A6839C777FE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2B8788-0700-4A19-85CF-E44C84580395}" type="datetimeFigureOut">
              <a:rPr lang="en-US"/>
              <a:pPr>
                <a:defRPr/>
              </a:pPr>
              <a:t>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013DB6-221F-48DE-84DA-915E7644AC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993E09-F03F-4792-B6DE-0312B21778E3}" type="datetimeFigureOut">
              <a:rPr lang="en-US"/>
              <a:pPr>
                <a:defRPr/>
              </a:pPr>
              <a:t>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D96AEE-C11E-4C12-93F3-287947623D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CA550E-EBC9-4D5F-8D19-EEEB6DA6334B}" type="datetimeFigureOut">
              <a:rPr lang="en-US"/>
              <a:pPr>
                <a:defRPr/>
              </a:pPr>
              <a:t>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61FB21-9927-4FF9-8207-33007A3586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8AAE45-FD0A-4E07-B85A-757380478697}" type="datetimeFigureOut">
              <a:rPr lang="en-US"/>
              <a:pPr>
                <a:defRPr/>
              </a:pPr>
              <a:t>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DB0CC3-69B4-40E7-BF6C-41E1A8A78B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0373E8C-B221-4F6C-B63D-DB836E52CC7F}" type="datetimeFigureOut">
              <a:rPr lang="en-US"/>
              <a:pPr>
                <a:defRPr/>
              </a:pPr>
              <a:t>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D5CA2A-024B-455E-BCDB-99FE388D8F5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5501EC0-7096-4AE7-9B58-2BD81023F047}" type="datetimeFigureOut">
              <a:rPr lang="en-US"/>
              <a:pPr>
                <a:defRPr/>
              </a:pPr>
              <a:t>1/5/2022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FA8561-86DE-4D51-A210-B47D97A9FE1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88D4EC7-B50D-4288-B1FA-B1A21FBAB5B0}" type="datetimeFigureOut">
              <a:rPr lang="en-US"/>
              <a:pPr>
                <a:defRPr/>
              </a:pPr>
              <a:t>1/5/2022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5568FB-4BDE-4F5A-B844-933EB3A362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2AC590-5983-49FD-A6C6-0BF8CA7DE34A}" type="datetimeFigureOut">
              <a:rPr lang="en-US"/>
              <a:pPr>
                <a:defRPr/>
              </a:pPr>
              <a:t>1/5/2022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A26F9F-84F2-44B5-8A03-544BB4E9E9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4041F9-5E57-4275-9785-81917B4248D2}" type="datetimeFigureOut">
              <a:rPr lang="en-US"/>
              <a:pPr>
                <a:defRPr/>
              </a:pPr>
              <a:t>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0C34E9-BFA3-4235-84F3-315C7BA4E6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8A0178-2E7E-4EEF-96FC-834748AE319E}" type="datetimeFigureOut">
              <a:rPr lang="en-US"/>
              <a:pPr>
                <a:defRPr/>
              </a:pPr>
              <a:t>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BF915F-473A-488E-AE0D-63D0093669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D1FA382-9CBD-40BB-92AC-69C39FCFF67C}" type="datetimeFigureOut">
              <a:rPr lang="en-US"/>
              <a:pPr>
                <a:defRPr/>
              </a:pPr>
              <a:t>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A5825E5-BD1A-41C1-8B36-08F02DD448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hyperlink" Target="https://healthykidshealthyfutur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health.mo.gov/living/dnhs_pdfs/ChildCareModelPolicies.pdf" TargetMode="External"/><Relationship Id="rId3" Type="http://schemas.openxmlformats.org/officeDocument/2006/relationships/notesSlide" Target="../notesSlides/notesSlide21.xml"/><Relationship Id="rId7" Type="http://schemas.openxmlformats.org/officeDocument/2006/relationships/hyperlink" Target="https://healthykidshealthyfuture.org/" TargetMode="Externa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hyperlink" Target="https://www.fns.usda.gov/cacfp" TargetMode="External"/><Relationship Id="rId5" Type="http://schemas.openxmlformats.org/officeDocument/2006/relationships/hyperlink" Target="http://www.brightfutures.org/nutrition" TargetMode="External"/><Relationship Id="rId4" Type="http://schemas.openxmlformats.org/officeDocument/2006/relationships/hyperlink" Target="http://teamnutrition.usda.gov/childcare.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hyperlink" Target="https://letsmove.obamawhitehouse.archives.gov/sites/letsmove.gov/files/TaskForce_on_Childhood_Obesity_May2010_FullRepor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2209800"/>
          </a:xfrm>
        </p:spPr>
        <p:txBody>
          <a:bodyPr/>
          <a:lstStyle/>
          <a:p>
            <a:r>
              <a:rPr lang="en-US" sz="4800"/>
              <a:t>Program Policies</a:t>
            </a:r>
          </a:p>
        </p:txBody>
      </p:sp>
      <p:sp>
        <p:nvSpPr>
          <p:cNvPr id="12291" name="Rectangle 3"/>
          <p:cNvSpPr>
            <a:spLocks noGrp="1" noChangeArrowheads="1"/>
          </p:cNvSpPr>
          <p:nvPr>
            <p:ph type="subTitle" idx="1"/>
          </p:nvPr>
        </p:nvSpPr>
        <p:spPr>
          <a:xfrm>
            <a:off x="762000" y="1905000"/>
            <a:ext cx="7239000" cy="3581400"/>
          </a:xfrm>
        </p:spPr>
        <p:txBody>
          <a:bodyPr rtlCol="0">
            <a:normAutofit/>
          </a:bodyPr>
          <a:lstStyle/>
          <a:p>
            <a:pPr fontAlgn="auto">
              <a:spcAft>
                <a:spcPts val="0"/>
              </a:spcAft>
              <a:buFont typeface="Arial" pitchFamily="34" charset="0"/>
              <a:buNone/>
              <a:defRPr/>
            </a:pPr>
            <a:r>
              <a:rPr lang="en-US" sz="4800" dirty="0">
                <a:solidFill>
                  <a:srgbClr val="79274A"/>
                </a:solidFill>
              </a:rPr>
              <a:t>…</a:t>
            </a:r>
            <a:r>
              <a:rPr lang="en-US" sz="4500" dirty="0">
                <a:solidFill>
                  <a:srgbClr val="79274A"/>
                </a:solidFill>
              </a:rPr>
              <a:t>Enhancing Healthy Eating and Physical Activity in your Center</a:t>
            </a:r>
          </a:p>
          <a:p>
            <a:pPr fontAlgn="auto">
              <a:spcAft>
                <a:spcPts val="0"/>
              </a:spcAft>
              <a:buFont typeface="Arial" pitchFamily="34" charset="0"/>
              <a:buNone/>
              <a:defRPr/>
            </a:pPr>
            <a:endParaRPr lang="en-US" sz="2800" dirty="0">
              <a:solidFill>
                <a:srgbClr val="79274A"/>
              </a:solidFill>
            </a:endParaRPr>
          </a:p>
          <a:p>
            <a:pPr fontAlgn="auto">
              <a:spcAft>
                <a:spcPts val="0"/>
              </a:spcAft>
              <a:buFont typeface="Arial" pitchFamily="34" charset="0"/>
              <a:buNone/>
              <a:defRPr/>
            </a:pPr>
            <a:endParaRPr lang="en-US" sz="3600" dirty="0">
              <a:solidFill>
                <a:srgbClr val="79274A"/>
              </a:solidFill>
            </a:endParaRPr>
          </a:p>
        </p:txBody>
      </p:sp>
      <p:sp>
        <p:nvSpPr>
          <p:cNvPr id="2052" name="Rectangle 4"/>
          <p:cNvSpPr>
            <a:spLocks noChangeArrowheads="1"/>
          </p:cNvSpPr>
          <p:nvPr/>
        </p:nvSpPr>
        <p:spPr bwMode="auto">
          <a:xfrm>
            <a:off x="2586038" y="812800"/>
            <a:ext cx="184150" cy="457200"/>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053" name="Picture 6" descr="AE_HB_Masthead_PP"/>
          <p:cNvPicPr>
            <a:picLocks noChangeAspect="1" noChangeArrowheads="1"/>
          </p:cNvPicPr>
          <p:nvPr/>
        </p:nvPicPr>
        <p:blipFill>
          <a:blip r:embed="rId4" cstate="print"/>
          <a:srcRect/>
          <a:stretch>
            <a:fillRect/>
          </a:stretch>
        </p:blipFill>
        <p:spPr bwMode="auto">
          <a:xfrm>
            <a:off x="1371600" y="5486400"/>
            <a:ext cx="6402388" cy="1371600"/>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rtlCol="0">
            <a:normAutofit fontScale="90000"/>
          </a:bodyPr>
          <a:lstStyle/>
          <a:p>
            <a:pPr fontAlgn="auto">
              <a:spcAft>
                <a:spcPts val="0"/>
              </a:spcAft>
              <a:defRPr/>
            </a:pPr>
            <a:r>
              <a:rPr lang="en-US" sz="4900" dirty="0"/>
              <a:t>Program Policies are as Good as they are Implemented…</a:t>
            </a:r>
            <a:br>
              <a:rPr lang="en-US" dirty="0"/>
            </a:br>
            <a:endParaRPr lang="en-US" dirty="0"/>
          </a:p>
        </p:txBody>
      </p:sp>
      <p:sp>
        <p:nvSpPr>
          <p:cNvPr id="11267" name="Content Placeholder 2"/>
          <p:cNvSpPr>
            <a:spLocks noGrp="1"/>
          </p:cNvSpPr>
          <p:nvPr>
            <p:ph idx="1"/>
          </p:nvPr>
        </p:nvSpPr>
        <p:spPr>
          <a:xfrm>
            <a:off x="457200" y="1752600"/>
            <a:ext cx="8229600" cy="4373563"/>
          </a:xfrm>
        </p:spPr>
        <p:txBody>
          <a:bodyPr/>
          <a:lstStyle/>
          <a:p>
            <a:r>
              <a:rPr lang="en-US">
                <a:solidFill>
                  <a:srgbClr val="79274A"/>
                </a:solidFill>
              </a:rPr>
              <a:t>Why Nutrition and Physical Activity Policies</a:t>
            </a:r>
          </a:p>
          <a:p>
            <a:pPr>
              <a:buFont typeface="Arial" charset="0"/>
              <a:buNone/>
            </a:pPr>
            <a:r>
              <a:rPr lang="en-US">
                <a:solidFill>
                  <a:srgbClr val="79274A"/>
                </a:solidFill>
              </a:rPr>
              <a:t>     </a:t>
            </a:r>
            <a:r>
              <a:rPr lang="en-US" sz="3000">
                <a:solidFill>
                  <a:srgbClr val="189889"/>
                </a:solidFill>
              </a:rPr>
              <a:t>-Statistics, Assessments</a:t>
            </a:r>
          </a:p>
          <a:p>
            <a:r>
              <a:rPr lang="en-US">
                <a:solidFill>
                  <a:srgbClr val="79274A"/>
                </a:solidFill>
              </a:rPr>
              <a:t>Who is on board… admin, staff, parents</a:t>
            </a:r>
          </a:p>
          <a:p>
            <a:pPr>
              <a:buFont typeface="Arial" charset="0"/>
              <a:buNone/>
            </a:pPr>
            <a:r>
              <a:rPr lang="en-US">
                <a:solidFill>
                  <a:srgbClr val="79274A"/>
                </a:solidFill>
              </a:rPr>
              <a:t>     </a:t>
            </a:r>
            <a:r>
              <a:rPr lang="en-US" sz="3000">
                <a:solidFill>
                  <a:srgbClr val="189889"/>
                </a:solidFill>
              </a:rPr>
              <a:t>-Parent, staff surveys/interviews</a:t>
            </a:r>
          </a:p>
          <a:p>
            <a:r>
              <a:rPr lang="en-US">
                <a:solidFill>
                  <a:srgbClr val="79274A"/>
                </a:solidFill>
              </a:rPr>
              <a:t>Shared decision making.  TEAM approach</a:t>
            </a:r>
          </a:p>
          <a:p>
            <a:pPr>
              <a:buFont typeface="Arial" charset="0"/>
              <a:buNone/>
            </a:pPr>
            <a:r>
              <a:rPr lang="en-US">
                <a:solidFill>
                  <a:srgbClr val="79274A"/>
                </a:solidFill>
              </a:rPr>
              <a:t>     </a:t>
            </a:r>
            <a:r>
              <a:rPr lang="en-US" sz="3000">
                <a:solidFill>
                  <a:srgbClr val="189889"/>
                </a:solidFill>
              </a:rPr>
              <a:t>- Consensus and commitment</a:t>
            </a:r>
          </a:p>
        </p:txBody>
      </p:sp>
      <p:pic>
        <p:nvPicPr>
          <p:cNvPr id="11268" name="Picture 2"/>
          <p:cNvPicPr>
            <a:picLocks noChangeAspect="1" noChangeArrowheads="1"/>
          </p:cNvPicPr>
          <p:nvPr/>
        </p:nvPicPr>
        <p:blipFill>
          <a:blip r:embed="rId3" cstate="print"/>
          <a:srcRect/>
          <a:stretch>
            <a:fillRect/>
          </a:stretch>
        </p:blipFill>
        <p:spPr bwMode="auto">
          <a:xfrm>
            <a:off x="2819400" y="5486400"/>
            <a:ext cx="3429000" cy="1038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rtlCol="0">
            <a:normAutofit fontScale="90000"/>
          </a:bodyPr>
          <a:lstStyle/>
          <a:p>
            <a:pPr fontAlgn="auto">
              <a:spcAft>
                <a:spcPts val="0"/>
              </a:spcAft>
              <a:defRPr/>
            </a:pPr>
            <a:r>
              <a:rPr lang="en-US" sz="4900" dirty="0"/>
              <a:t>Program Policies are as Good as they are Implemented…</a:t>
            </a:r>
            <a:br>
              <a:rPr lang="en-US" dirty="0"/>
            </a:br>
            <a:endParaRPr lang="en-US" dirty="0"/>
          </a:p>
        </p:txBody>
      </p:sp>
      <p:sp>
        <p:nvSpPr>
          <p:cNvPr id="12291" name="Content Placeholder 2"/>
          <p:cNvSpPr>
            <a:spLocks noGrp="1"/>
          </p:cNvSpPr>
          <p:nvPr>
            <p:ph idx="1"/>
          </p:nvPr>
        </p:nvSpPr>
        <p:spPr>
          <a:xfrm>
            <a:off x="457200" y="1828800"/>
            <a:ext cx="8229600" cy="3505200"/>
          </a:xfrm>
        </p:spPr>
        <p:txBody>
          <a:bodyPr/>
          <a:lstStyle/>
          <a:p>
            <a:r>
              <a:rPr lang="en-US">
                <a:solidFill>
                  <a:srgbClr val="79274A"/>
                </a:solidFill>
              </a:rPr>
              <a:t>Benchmarks and Timelines</a:t>
            </a:r>
          </a:p>
          <a:p>
            <a:pPr>
              <a:buFont typeface="Arial" charset="0"/>
              <a:buNone/>
            </a:pPr>
            <a:r>
              <a:rPr lang="en-US">
                <a:solidFill>
                  <a:srgbClr val="79274A"/>
                </a:solidFill>
              </a:rPr>
              <a:t>    </a:t>
            </a:r>
            <a:r>
              <a:rPr lang="en-US">
                <a:solidFill>
                  <a:srgbClr val="189889"/>
                </a:solidFill>
              </a:rPr>
              <a:t>-Steps, tasks, completion dates</a:t>
            </a:r>
          </a:p>
          <a:p>
            <a:r>
              <a:rPr lang="en-US">
                <a:solidFill>
                  <a:srgbClr val="79274A"/>
                </a:solidFill>
              </a:rPr>
              <a:t>Consistent Health Messages</a:t>
            </a:r>
          </a:p>
          <a:p>
            <a:pPr>
              <a:buFont typeface="Arial" charset="0"/>
              <a:buNone/>
            </a:pPr>
            <a:r>
              <a:rPr lang="en-US">
                <a:solidFill>
                  <a:srgbClr val="79274A"/>
                </a:solidFill>
              </a:rPr>
              <a:t>    </a:t>
            </a:r>
            <a:r>
              <a:rPr lang="en-US" sz="3000">
                <a:solidFill>
                  <a:srgbClr val="189889"/>
                </a:solidFill>
              </a:rPr>
              <a:t>-Promoted to all and on a consistent basis</a:t>
            </a:r>
          </a:p>
          <a:p>
            <a:r>
              <a:rPr lang="en-US">
                <a:solidFill>
                  <a:srgbClr val="79274A"/>
                </a:solidFill>
              </a:rPr>
              <a:t>Ongoing evaluation </a:t>
            </a:r>
          </a:p>
          <a:p>
            <a:pPr>
              <a:buFont typeface="Arial" charset="0"/>
              <a:buNone/>
            </a:pPr>
            <a:r>
              <a:rPr lang="en-US">
                <a:solidFill>
                  <a:srgbClr val="79274A"/>
                </a:solidFill>
              </a:rPr>
              <a:t>    </a:t>
            </a:r>
            <a:r>
              <a:rPr lang="en-US" sz="3000">
                <a:solidFill>
                  <a:srgbClr val="189889"/>
                </a:solidFill>
              </a:rPr>
              <a:t>-Reassess, measure progress with QIP</a:t>
            </a:r>
          </a:p>
        </p:txBody>
      </p:sp>
      <p:pic>
        <p:nvPicPr>
          <p:cNvPr id="12292" name="Picture 2"/>
          <p:cNvPicPr>
            <a:picLocks noChangeAspect="1" noChangeArrowheads="1"/>
          </p:cNvPicPr>
          <p:nvPr/>
        </p:nvPicPr>
        <p:blipFill>
          <a:blip r:embed="rId3" cstate="print"/>
          <a:srcRect/>
          <a:stretch>
            <a:fillRect/>
          </a:stretch>
        </p:blipFill>
        <p:spPr bwMode="auto">
          <a:xfrm>
            <a:off x="2819400" y="5562600"/>
            <a:ext cx="3429000" cy="1066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fontAlgn="auto">
              <a:spcAft>
                <a:spcPts val="0"/>
              </a:spcAft>
              <a:defRPr/>
            </a:pPr>
            <a:r>
              <a:rPr lang="en-US" dirty="0"/>
              <a:t>Model wellness policies reflect important best practices</a:t>
            </a:r>
          </a:p>
        </p:txBody>
      </p:sp>
      <p:sp>
        <p:nvSpPr>
          <p:cNvPr id="6" name="Content Placeholder 5"/>
          <p:cNvSpPr>
            <a:spLocks noGrp="1"/>
          </p:cNvSpPr>
          <p:nvPr>
            <p:ph sz="half" idx="1"/>
          </p:nvPr>
        </p:nvSpPr>
        <p:spPr>
          <a:xfrm>
            <a:off x="457200" y="1600200"/>
            <a:ext cx="8305800" cy="4876800"/>
          </a:xfrm>
        </p:spPr>
        <p:txBody>
          <a:bodyPr rtlCol="0">
            <a:normAutofit lnSpcReduction="10000"/>
          </a:bodyPr>
          <a:lstStyle/>
          <a:p>
            <a:pPr fontAlgn="auto">
              <a:spcAft>
                <a:spcPts val="0"/>
              </a:spcAft>
              <a:buFont typeface="Arial" pitchFamily="34" charset="0"/>
              <a:buNone/>
              <a:defRPr/>
            </a:pPr>
            <a:r>
              <a:rPr lang="en-US" sz="3400" dirty="0"/>
              <a:t>    </a:t>
            </a:r>
            <a:r>
              <a:rPr lang="en-US" sz="3400" dirty="0">
                <a:solidFill>
                  <a:srgbClr val="79274A"/>
                </a:solidFill>
              </a:rPr>
              <a:t>- Nutrition standards for assuring only healthy meals and snacks and beverages.</a:t>
            </a:r>
            <a:br>
              <a:rPr lang="en-US" sz="3400" dirty="0">
                <a:solidFill>
                  <a:srgbClr val="79274A"/>
                </a:solidFill>
              </a:rPr>
            </a:br>
            <a:r>
              <a:rPr lang="en-US" sz="3400" dirty="0">
                <a:solidFill>
                  <a:srgbClr val="79274A"/>
                </a:solidFill>
              </a:rPr>
              <a:t>- A recommended minimum for the amount of daily physical activity, recommended types of activities, and limitations on the amount of time spent watching TV or videos.</a:t>
            </a:r>
            <a:br>
              <a:rPr lang="en-US" sz="3400" dirty="0">
                <a:solidFill>
                  <a:srgbClr val="79274A"/>
                </a:solidFill>
              </a:rPr>
            </a:br>
            <a:r>
              <a:rPr lang="en-US" sz="3400" dirty="0">
                <a:solidFill>
                  <a:srgbClr val="79274A"/>
                </a:solidFill>
              </a:rPr>
              <a:t>- Plans for nutrition and physical activity education for children, teachers and parents</a:t>
            </a:r>
            <a:r>
              <a:rPr lang="en-US" dirty="0">
                <a:solidFill>
                  <a:srgbClr val="79274A"/>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7"/>
          <p:cNvSpPr>
            <a:spLocks noGrp="1"/>
          </p:cNvSpPr>
          <p:nvPr>
            <p:ph type="title"/>
          </p:nvPr>
        </p:nvSpPr>
        <p:spPr>
          <a:solidFill>
            <a:schemeClr val="accent5">
              <a:lumMod val="75000"/>
            </a:schemeClr>
          </a:solidFill>
        </p:spPr>
        <p:txBody>
          <a:bodyPr/>
          <a:lstStyle/>
          <a:p>
            <a:pPr eaLnBrk="1" hangingPunct="1">
              <a:defRPr/>
            </a:pPr>
            <a:r>
              <a:rPr lang="en-US" dirty="0">
                <a:solidFill>
                  <a:schemeClr val="bg1"/>
                </a:solidFill>
              </a:rPr>
              <a:t>Wellness Policies</a:t>
            </a:r>
          </a:p>
        </p:txBody>
      </p:sp>
      <p:sp>
        <p:nvSpPr>
          <p:cNvPr id="7171" name="Content Placeholder 8"/>
          <p:cNvSpPr>
            <a:spLocks noGrp="1"/>
          </p:cNvSpPr>
          <p:nvPr>
            <p:ph sz="half" idx="1"/>
          </p:nvPr>
        </p:nvSpPr>
        <p:spPr>
          <a:xfrm>
            <a:off x="381000" y="1524000"/>
            <a:ext cx="8305800" cy="4800600"/>
          </a:xfrm>
        </p:spPr>
        <p:txBody>
          <a:bodyPr/>
          <a:lstStyle/>
          <a:p>
            <a:r>
              <a:rPr lang="en-US" sz="3600">
                <a:solidFill>
                  <a:srgbClr val="79274A"/>
                </a:solidFill>
              </a:rPr>
              <a:t>Improve the health and nutrition of children participating in child care settings by implementing or strengthening wellness policies</a:t>
            </a:r>
          </a:p>
          <a:p>
            <a:pPr lvl="1"/>
            <a:r>
              <a:rPr lang="en-US" sz="3200">
                <a:solidFill>
                  <a:srgbClr val="79274A"/>
                </a:solidFill>
              </a:rPr>
              <a:t>Improve the nutritional quality of food</a:t>
            </a:r>
          </a:p>
          <a:p>
            <a:pPr lvl="1"/>
            <a:r>
              <a:rPr lang="en-US" sz="3200">
                <a:solidFill>
                  <a:srgbClr val="79274A"/>
                </a:solidFill>
              </a:rPr>
              <a:t>Encourage physical activity</a:t>
            </a:r>
          </a:p>
          <a:p>
            <a:pPr lvl="1"/>
            <a:r>
              <a:rPr lang="en-US" sz="3200">
                <a:solidFill>
                  <a:srgbClr val="79274A"/>
                </a:solidFill>
              </a:rPr>
              <a:t>Involve parents/caregivers</a:t>
            </a:r>
          </a:p>
          <a:p>
            <a:pPr eaLnBrk="1" hangingPunct="1">
              <a:buFont typeface="Arial" pitchFamily="34" charset="0"/>
              <a:buNone/>
            </a:pPr>
            <a:endParaRPr lang="en-US" sz="4400">
              <a:solidFill>
                <a:srgbClr val="79274A"/>
              </a:solidFill>
            </a:endParaRPr>
          </a:p>
        </p:txBody>
      </p:sp>
      <p:sp>
        <p:nvSpPr>
          <p:cNvPr id="5" name="Slide Number Placeholder 4"/>
          <p:cNvSpPr>
            <a:spLocks noGrp="1"/>
          </p:cNvSpPr>
          <p:nvPr>
            <p:ph type="sldNum" sz="quarter" idx="12"/>
          </p:nvPr>
        </p:nvSpPr>
        <p:spPr/>
        <p:txBody>
          <a:bodyPr/>
          <a:lstStyle/>
          <a:p>
            <a:pPr>
              <a:defRPr/>
            </a:pPr>
            <a:fld id="{6F89937B-588E-4F96-8C80-9E92346853A2}" type="slidenum">
              <a:rPr lang="en-US" smtClean="0"/>
              <a:pPr>
                <a:defRPr/>
              </a:pPr>
              <a:t>13</a:t>
            </a:fld>
            <a:endParaRPr lang="en-US"/>
          </a:p>
        </p:txBody>
      </p:sp>
      <p:pic>
        <p:nvPicPr>
          <p:cNvPr id="7173" name="Picture 6" descr="AE_HB_Masthead_PP"/>
          <p:cNvPicPr>
            <a:picLocks noChangeAspect="1" noChangeArrowheads="1"/>
          </p:cNvPicPr>
          <p:nvPr/>
        </p:nvPicPr>
        <p:blipFill>
          <a:blip r:embed="rId3" cstate="print"/>
          <a:srcRect/>
          <a:stretch>
            <a:fillRect/>
          </a:stretch>
        </p:blipFill>
        <p:spPr bwMode="auto">
          <a:xfrm>
            <a:off x="1828800" y="5715000"/>
            <a:ext cx="5403850" cy="1143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066800"/>
          </a:xfrm>
          <a:solidFill>
            <a:schemeClr val="accent5">
              <a:lumMod val="75000"/>
            </a:schemeClr>
          </a:solidFill>
        </p:spPr>
        <p:txBody>
          <a:bodyPr rtlCol="0">
            <a:normAutofit fontScale="90000"/>
          </a:bodyPr>
          <a:lstStyle/>
          <a:p>
            <a:pPr eaLnBrk="1" fontAlgn="auto" hangingPunct="1">
              <a:spcAft>
                <a:spcPts val="0"/>
              </a:spcAft>
              <a:defRPr/>
            </a:pPr>
            <a:br>
              <a:rPr lang="en-US" sz="4900" dirty="0"/>
            </a:br>
            <a:r>
              <a:rPr lang="en-US" sz="3600" b="1" dirty="0">
                <a:solidFill>
                  <a:schemeClr val="bg1"/>
                </a:solidFill>
              </a:rPr>
              <a:t>Wellness Policies vs. </a:t>
            </a:r>
            <a:br>
              <a:rPr lang="en-US" sz="3600" b="1" dirty="0">
                <a:solidFill>
                  <a:schemeClr val="bg1"/>
                </a:solidFill>
              </a:rPr>
            </a:br>
            <a:r>
              <a:rPr lang="en-US" sz="3600" b="1" dirty="0">
                <a:solidFill>
                  <a:schemeClr val="bg1"/>
                </a:solidFill>
              </a:rPr>
              <a:t>Licensing Policies</a:t>
            </a:r>
            <a:br>
              <a:rPr lang="en-US" dirty="0"/>
            </a:br>
            <a:endParaRPr lang="en-US" dirty="0"/>
          </a:p>
        </p:txBody>
      </p:sp>
      <p:sp>
        <p:nvSpPr>
          <p:cNvPr id="8195" name="Content Placeholder 2"/>
          <p:cNvSpPr>
            <a:spLocks noGrp="1"/>
          </p:cNvSpPr>
          <p:nvPr>
            <p:ph idx="1"/>
          </p:nvPr>
        </p:nvSpPr>
        <p:spPr>
          <a:xfrm>
            <a:off x="457200" y="1143000"/>
            <a:ext cx="8229600" cy="4525963"/>
          </a:xfrm>
        </p:spPr>
        <p:txBody>
          <a:bodyPr/>
          <a:lstStyle/>
          <a:p>
            <a:r>
              <a:rPr lang="en-US" sz="2800">
                <a:solidFill>
                  <a:srgbClr val="79274A"/>
                </a:solidFill>
              </a:rPr>
              <a:t>Wellness policies go beyond licensing rules:</a:t>
            </a:r>
          </a:p>
          <a:p>
            <a:pPr lvl="1"/>
            <a:r>
              <a:rPr lang="en-US">
                <a:solidFill>
                  <a:srgbClr val="79274A"/>
                </a:solidFill>
              </a:rPr>
              <a:t>Each meal and snack served shall meet the USDA CACFP minimum meal requirements</a:t>
            </a:r>
          </a:p>
          <a:p>
            <a:pPr lvl="1"/>
            <a:r>
              <a:rPr lang="en-US">
                <a:solidFill>
                  <a:srgbClr val="79274A"/>
                </a:solidFill>
              </a:rPr>
              <a:t> Menus shall include diverse types of foods</a:t>
            </a:r>
          </a:p>
          <a:p>
            <a:pPr lvl="1"/>
            <a:r>
              <a:rPr lang="en-US">
                <a:solidFill>
                  <a:srgbClr val="79274A"/>
                </a:solidFill>
              </a:rPr>
              <a:t>Enough food shall be prepared for each meal so that second portions of vegetables or fruit, bread and milk are available to children</a:t>
            </a:r>
          </a:p>
          <a:p>
            <a:pPr lvl="1"/>
            <a:r>
              <a:rPr lang="en-US">
                <a:solidFill>
                  <a:srgbClr val="79274A"/>
                </a:solidFill>
              </a:rPr>
              <a:t>Mealtime: </a:t>
            </a:r>
          </a:p>
          <a:p>
            <a:pPr lvl="2"/>
            <a:r>
              <a:rPr lang="en-US">
                <a:solidFill>
                  <a:srgbClr val="79274A"/>
                </a:solidFill>
              </a:rPr>
              <a:t>Staff shall sit at the table with the children during mealtime</a:t>
            </a:r>
          </a:p>
          <a:p>
            <a:pPr lvl="2"/>
            <a:r>
              <a:rPr lang="en-US">
                <a:solidFill>
                  <a:srgbClr val="79274A"/>
                </a:solidFill>
              </a:rPr>
              <a:t>Meals shall be served with time allowed for socialization</a:t>
            </a:r>
          </a:p>
          <a:p>
            <a:pPr lvl="2"/>
            <a:endParaRPr lang="en-US"/>
          </a:p>
        </p:txBody>
      </p:sp>
      <p:sp>
        <p:nvSpPr>
          <p:cNvPr id="4" name="Slide Number Placeholder 3"/>
          <p:cNvSpPr>
            <a:spLocks noGrp="1"/>
          </p:cNvSpPr>
          <p:nvPr>
            <p:ph type="sldNum" sz="quarter" idx="12"/>
          </p:nvPr>
        </p:nvSpPr>
        <p:spPr/>
        <p:txBody>
          <a:bodyPr/>
          <a:lstStyle/>
          <a:p>
            <a:pPr>
              <a:defRPr/>
            </a:pPr>
            <a:fld id="{FCC6E789-A610-4078-865F-004B6CCB54F7}"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838200"/>
          </a:xfrm>
          <a:solidFill>
            <a:schemeClr val="accent5">
              <a:lumMod val="75000"/>
            </a:schemeClr>
          </a:solidFill>
        </p:spPr>
        <p:txBody>
          <a:bodyPr/>
          <a:lstStyle/>
          <a:p>
            <a:pPr eaLnBrk="1" hangingPunct="1">
              <a:defRPr/>
            </a:pPr>
            <a:r>
              <a:rPr lang="en-US" dirty="0">
                <a:solidFill>
                  <a:schemeClr val="bg1"/>
                </a:solidFill>
              </a:rPr>
              <a:t>Program Policy Development</a:t>
            </a:r>
          </a:p>
        </p:txBody>
      </p:sp>
      <p:sp>
        <p:nvSpPr>
          <p:cNvPr id="9219" name="Rectangle 3"/>
          <p:cNvSpPr>
            <a:spLocks noGrp="1" noChangeArrowheads="1"/>
          </p:cNvSpPr>
          <p:nvPr>
            <p:ph idx="1"/>
          </p:nvPr>
        </p:nvSpPr>
        <p:spPr>
          <a:xfrm>
            <a:off x="457200" y="1066800"/>
            <a:ext cx="8229600" cy="4525963"/>
          </a:xfrm>
        </p:spPr>
        <p:txBody>
          <a:bodyPr/>
          <a:lstStyle/>
          <a:p>
            <a:pPr eaLnBrk="1" hangingPunct="1">
              <a:lnSpc>
                <a:spcPct val="90000"/>
              </a:lnSpc>
            </a:pPr>
            <a:r>
              <a:rPr lang="en-US">
                <a:solidFill>
                  <a:srgbClr val="79274A"/>
                </a:solidFill>
              </a:rPr>
              <a:t>Evaluate current policy and identify areas in need of improvement</a:t>
            </a:r>
          </a:p>
          <a:p>
            <a:pPr eaLnBrk="1" hangingPunct="1">
              <a:lnSpc>
                <a:spcPct val="90000"/>
              </a:lnSpc>
            </a:pPr>
            <a:r>
              <a:rPr lang="en-US">
                <a:solidFill>
                  <a:srgbClr val="79274A"/>
                </a:solidFill>
              </a:rPr>
              <a:t>Refer to recommendations and sample policies</a:t>
            </a:r>
          </a:p>
          <a:p>
            <a:pPr eaLnBrk="1" hangingPunct="1">
              <a:lnSpc>
                <a:spcPct val="90000"/>
              </a:lnSpc>
            </a:pPr>
            <a:r>
              <a:rPr lang="en-US">
                <a:solidFill>
                  <a:srgbClr val="79274A"/>
                </a:solidFill>
              </a:rPr>
              <a:t>Consult with those affected by policy </a:t>
            </a:r>
          </a:p>
          <a:p>
            <a:pPr lvl="1" eaLnBrk="1" hangingPunct="1">
              <a:lnSpc>
                <a:spcPct val="90000"/>
              </a:lnSpc>
            </a:pPr>
            <a:r>
              <a:rPr lang="en-US">
                <a:solidFill>
                  <a:srgbClr val="79274A"/>
                </a:solidFill>
              </a:rPr>
              <a:t>Survey, questionnaires, meetings, discussions</a:t>
            </a:r>
          </a:p>
          <a:p>
            <a:pPr eaLnBrk="1" hangingPunct="1">
              <a:lnSpc>
                <a:spcPct val="90000"/>
              </a:lnSpc>
            </a:pPr>
            <a:r>
              <a:rPr lang="en-US">
                <a:solidFill>
                  <a:srgbClr val="79274A"/>
                </a:solidFill>
              </a:rPr>
              <a:t>Write the policies</a:t>
            </a:r>
          </a:p>
          <a:p>
            <a:pPr lvl="1" eaLnBrk="1" hangingPunct="1">
              <a:lnSpc>
                <a:spcPct val="90000"/>
              </a:lnSpc>
            </a:pPr>
            <a:r>
              <a:rPr lang="en-US" sz="2400">
                <a:solidFill>
                  <a:srgbClr val="79274A"/>
                </a:solidFill>
              </a:rPr>
              <a:t>Info on how to develop a policy and sample QIP </a:t>
            </a:r>
          </a:p>
          <a:p>
            <a:pPr lvl="2" eaLnBrk="1" hangingPunct="1">
              <a:lnSpc>
                <a:spcPct val="90000"/>
              </a:lnSpc>
            </a:pPr>
            <a:r>
              <a:rPr lang="en-US" sz="2000">
                <a:solidFill>
                  <a:srgbClr val="79274A"/>
                </a:solidFill>
              </a:rPr>
              <a:t>Pages 5-9 (HB) &amp; pages 6-9 (AE) </a:t>
            </a:r>
          </a:p>
          <a:p>
            <a:pPr lvl="1" eaLnBrk="1" hangingPunct="1">
              <a:lnSpc>
                <a:spcPct val="90000"/>
              </a:lnSpc>
            </a:pPr>
            <a:r>
              <a:rPr lang="en-US" sz="2400">
                <a:solidFill>
                  <a:srgbClr val="79274A"/>
                </a:solidFill>
              </a:rPr>
              <a:t>Self-Assessment and QIP </a:t>
            </a:r>
          </a:p>
          <a:p>
            <a:pPr lvl="2" eaLnBrk="1" hangingPunct="1">
              <a:lnSpc>
                <a:spcPct val="90000"/>
              </a:lnSpc>
            </a:pPr>
            <a:r>
              <a:rPr lang="en-US" sz="2000">
                <a:solidFill>
                  <a:srgbClr val="79274A"/>
                </a:solidFill>
              </a:rPr>
              <a:t>Pages 51-5 7 (HB) &amp; pages 57-64 (AE)</a:t>
            </a:r>
          </a:p>
          <a:p>
            <a:pPr lvl="1" eaLnBrk="1" hangingPunct="1">
              <a:lnSpc>
                <a:spcPct val="90000"/>
              </a:lnSpc>
            </a:pPr>
            <a:r>
              <a:rPr lang="en-US" sz="2400">
                <a:solidFill>
                  <a:srgbClr val="79274A"/>
                </a:solidFill>
              </a:rPr>
              <a:t>Parent Communication - Page 65 in Appendix (HB) </a:t>
            </a:r>
          </a:p>
        </p:txBody>
      </p:sp>
      <p:sp>
        <p:nvSpPr>
          <p:cNvPr id="4" name="Slide Number Placeholder 3"/>
          <p:cNvSpPr>
            <a:spLocks noGrp="1"/>
          </p:cNvSpPr>
          <p:nvPr>
            <p:ph type="sldNum" sz="quarter" idx="12"/>
          </p:nvPr>
        </p:nvSpPr>
        <p:spPr/>
        <p:txBody>
          <a:bodyPr/>
          <a:lstStyle/>
          <a:p>
            <a:pPr>
              <a:defRPr/>
            </a:pPr>
            <a:fld id="{1FF14637-6763-4553-9271-848BA8762875}"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3" cstate="print"/>
          <a:srcRect/>
          <a:stretch>
            <a:fillRect/>
          </a:stretch>
        </p:blipFill>
        <p:spPr bwMode="auto">
          <a:xfrm>
            <a:off x="0" y="0"/>
            <a:ext cx="8905875" cy="6369050"/>
          </a:xfrm>
          <a:prstGeom prst="rect">
            <a:avLst/>
          </a:prstGeom>
          <a:noFill/>
          <a:ln w="9525">
            <a:noFill/>
            <a:miter lim="800000"/>
            <a:headEnd/>
            <a:tailEnd/>
          </a:ln>
        </p:spPr>
      </p:pic>
      <p:sp>
        <p:nvSpPr>
          <p:cNvPr id="10243" name="Rectangle 2"/>
          <p:cNvSpPr>
            <a:spLocks noChangeArrowheads="1"/>
          </p:cNvSpPr>
          <p:nvPr/>
        </p:nvSpPr>
        <p:spPr bwMode="auto">
          <a:xfrm>
            <a:off x="2057400" y="6172200"/>
            <a:ext cx="5952270" cy="461665"/>
          </a:xfrm>
          <a:prstGeom prst="rect">
            <a:avLst/>
          </a:prstGeom>
          <a:noFill/>
          <a:ln w="9525">
            <a:noFill/>
            <a:miter lim="800000"/>
            <a:headEnd/>
            <a:tailEnd/>
          </a:ln>
        </p:spPr>
        <p:txBody>
          <a:bodyPr wrap="none">
            <a:spAutoFit/>
          </a:bodyPr>
          <a:lstStyle/>
          <a:p>
            <a:r>
              <a:rPr lang="en-US" sz="2400" dirty="0">
                <a:solidFill>
                  <a:srgbClr val="0070C0"/>
                </a:solidFill>
              </a:rPr>
              <a:t>http://fns.dpi.wi.gov/fns_cacfpwellnesswhy</a:t>
            </a:r>
          </a:p>
        </p:txBody>
      </p:sp>
      <p:sp>
        <p:nvSpPr>
          <p:cNvPr id="4" name="Slide Number Placeholder 3"/>
          <p:cNvSpPr>
            <a:spLocks noGrp="1"/>
          </p:cNvSpPr>
          <p:nvPr>
            <p:ph type="sldNum" sz="quarter" idx="12"/>
          </p:nvPr>
        </p:nvSpPr>
        <p:spPr/>
        <p:txBody>
          <a:bodyPr/>
          <a:lstStyle/>
          <a:p>
            <a:pPr>
              <a:defRPr/>
            </a:pPr>
            <a:fld id="{9C3566C2-C962-4F99-BAAD-8DAEDB04DFB8}"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l="31876" t="14000" r="30000" b="10001"/>
          <a:stretch>
            <a:fillRect/>
          </a:stretch>
        </p:blipFill>
        <p:spPr bwMode="auto">
          <a:xfrm>
            <a:off x="0" y="304800"/>
            <a:ext cx="4802188" cy="598170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l="34375" t="13000" r="32500" b="16000"/>
          <a:stretch>
            <a:fillRect/>
          </a:stretch>
        </p:blipFill>
        <p:spPr bwMode="auto">
          <a:xfrm>
            <a:off x="4648200" y="0"/>
            <a:ext cx="4495800" cy="6022975"/>
          </a:xfrm>
          <a:prstGeom prst="rect">
            <a:avLst/>
          </a:prstGeom>
          <a:noFill/>
          <a:ln w="9525">
            <a:noFill/>
            <a:miter lim="800000"/>
            <a:headEnd/>
            <a:tailEnd/>
          </a:ln>
        </p:spPr>
      </p:pic>
      <p:sp>
        <p:nvSpPr>
          <p:cNvPr id="11268" name="Rectangle 5"/>
          <p:cNvSpPr>
            <a:spLocks noChangeArrowheads="1"/>
          </p:cNvSpPr>
          <p:nvPr/>
        </p:nvSpPr>
        <p:spPr bwMode="auto">
          <a:xfrm>
            <a:off x="1752600" y="6248400"/>
            <a:ext cx="5791200" cy="369888"/>
          </a:xfrm>
          <a:prstGeom prst="rect">
            <a:avLst/>
          </a:prstGeom>
          <a:noFill/>
          <a:ln w="9525">
            <a:noFill/>
            <a:miter lim="800000"/>
            <a:headEnd/>
            <a:tailEnd/>
          </a:ln>
        </p:spPr>
        <p:txBody>
          <a:bodyPr>
            <a:spAutoFit/>
          </a:bodyPr>
          <a:lstStyle/>
          <a:p>
            <a:r>
              <a:rPr lang="en-US" b="1" dirty="0">
                <a:solidFill>
                  <a:srgbClr val="79274A"/>
                </a:solidFill>
              </a:rPr>
              <a:t>http://fns.dpi.wi.gov/fns_cacfpwellnessbp</a:t>
            </a:r>
          </a:p>
        </p:txBody>
      </p:sp>
      <p:sp>
        <p:nvSpPr>
          <p:cNvPr id="5" name="Slide Number Placeholder 4"/>
          <p:cNvSpPr>
            <a:spLocks noGrp="1"/>
          </p:cNvSpPr>
          <p:nvPr>
            <p:ph type="sldNum" sz="quarter" idx="12"/>
          </p:nvPr>
        </p:nvSpPr>
        <p:spPr/>
        <p:txBody>
          <a:bodyPr/>
          <a:lstStyle/>
          <a:p>
            <a:pPr>
              <a:defRPr/>
            </a:pPr>
            <a:fld id="{0D0F06BD-7039-4CBF-9197-8D26AE8CB5F6}"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5"/>
          <p:cNvSpPr>
            <a:spLocks noGrp="1"/>
          </p:cNvSpPr>
          <p:nvPr>
            <p:ph sz="half" idx="2"/>
          </p:nvPr>
        </p:nvSpPr>
        <p:spPr>
          <a:xfrm>
            <a:off x="838200" y="1600200"/>
            <a:ext cx="7848600" cy="4648200"/>
          </a:xfrm>
        </p:spPr>
        <p:txBody>
          <a:bodyPr/>
          <a:lstStyle/>
          <a:p>
            <a:pPr>
              <a:buFont typeface="Arial" charset="0"/>
              <a:buNone/>
            </a:pPr>
            <a:endParaRPr lang="en-US" dirty="0"/>
          </a:p>
          <a:p>
            <a:pPr algn="ctr">
              <a:buNone/>
            </a:pPr>
            <a:r>
              <a:rPr lang="en-US" dirty="0">
                <a:hlinkClick r:id="rId4"/>
              </a:rPr>
              <a:t>https://healthykidshealthyfuture.org/</a:t>
            </a:r>
            <a:endParaRPr lang="en-US" i="1" dirty="0"/>
          </a:p>
          <a:p>
            <a:pPr>
              <a:buFont typeface="Arial" charset="0"/>
              <a:buNone/>
            </a:pPr>
            <a:r>
              <a:rPr lang="en-US" i="1" dirty="0"/>
              <a:t>Physical Activity</a:t>
            </a:r>
          </a:p>
          <a:p>
            <a:pPr>
              <a:buFont typeface="Arial" charset="0"/>
              <a:buNone/>
            </a:pPr>
            <a:r>
              <a:rPr lang="en-US" i="1" dirty="0"/>
              <a:t>Screen Time</a:t>
            </a:r>
          </a:p>
          <a:p>
            <a:pPr>
              <a:buFont typeface="Arial" charset="0"/>
              <a:buNone/>
            </a:pPr>
            <a:r>
              <a:rPr lang="en-US" i="1" dirty="0"/>
              <a:t>Food</a:t>
            </a:r>
          </a:p>
          <a:p>
            <a:pPr>
              <a:buFont typeface="Arial" charset="0"/>
              <a:buNone/>
            </a:pPr>
            <a:r>
              <a:rPr lang="en-US" i="1" dirty="0"/>
              <a:t>Beverages</a:t>
            </a:r>
          </a:p>
          <a:p>
            <a:pPr>
              <a:buFont typeface="Arial" charset="0"/>
              <a:buNone/>
            </a:pPr>
            <a:r>
              <a:rPr lang="en-US" i="1" dirty="0"/>
              <a:t>Infant Feeding</a:t>
            </a:r>
          </a:p>
          <a:p>
            <a:pPr algn="ctr">
              <a:buFont typeface="Arial" charset="0"/>
              <a:buNone/>
            </a:pPr>
            <a:endParaRPr lang="en-US" i="1" dirty="0"/>
          </a:p>
        </p:txBody>
      </p:sp>
      <p:pic>
        <p:nvPicPr>
          <p:cNvPr id="14340" name="Picture 2"/>
          <p:cNvPicPr>
            <a:picLocks noGrp="1" noChangeAspect="1" noChangeArrowheads="1"/>
          </p:cNvPicPr>
          <p:nvPr>
            <p:ph sz="half" idx="2"/>
          </p:nvPr>
        </p:nvPicPr>
        <p:blipFill>
          <a:blip r:embed="rId5" cstate="print"/>
          <a:srcRect/>
          <a:stretch>
            <a:fillRect/>
          </a:stretch>
        </p:blipFill>
        <p:spPr>
          <a:xfrm>
            <a:off x="2209800" y="304800"/>
            <a:ext cx="4619625" cy="1476375"/>
          </a:xfr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7"/>
          <p:cNvSpPr>
            <a:spLocks noGrp="1"/>
          </p:cNvSpPr>
          <p:nvPr>
            <p:ph type="title"/>
          </p:nvPr>
        </p:nvSpPr>
        <p:spPr>
          <a:xfrm>
            <a:off x="457200" y="0"/>
            <a:ext cx="8229600" cy="1219200"/>
          </a:xfrm>
        </p:spPr>
        <p:txBody>
          <a:bodyPr/>
          <a:lstStyle/>
          <a:p>
            <a:r>
              <a:rPr lang="en-US"/>
              <a:t>Policy Development Review</a:t>
            </a:r>
          </a:p>
        </p:txBody>
      </p:sp>
      <p:pic>
        <p:nvPicPr>
          <p:cNvPr id="16387" name="Picture 2"/>
          <p:cNvPicPr>
            <a:picLocks noChangeAspect="1" noChangeArrowheads="1"/>
          </p:cNvPicPr>
          <p:nvPr/>
        </p:nvPicPr>
        <p:blipFill>
          <a:blip r:embed="rId3" cstate="print"/>
          <a:srcRect/>
          <a:stretch>
            <a:fillRect/>
          </a:stretch>
        </p:blipFill>
        <p:spPr bwMode="auto">
          <a:xfrm>
            <a:off x="2667000" y="5486400"/>
            <a:ext cx="3429000" cy="1143000"/>
          </a:xfrm>
          <a:prstGeom prst="rect">
            <a:avLst/>
          </a:prstGeom>
          <a:noFill/>
          <a:ln w="9525">
            <a:noFill/>
            <a:miter lim="800000"/>
            <a:headEnd/>
            <a:tailEnd/>
          </a:ln>
        </p:spPr>
      </p:pic>
      <p:sp>
        <p:nvSpPr>
          <p:cNvPr id="11" name="Content Placeholder 10"/>
          <p:cNvSpPr>
            <a:spLocks noGrp="1"/>
          </p:cNvSpPr>
          <p:nvPr>
            <p:ph idx="1"/>
          </p:nvPr>
        </p:nvSpPr>
        <p:spPr>
          <a:xfrm>
            <a:off x="457200" y="1295400"/>
            <a:ext cx="8229600" cy="4572000"/>
          </a:xfrm>
        </p:spPr>
        <p:txBody>
          <a:bodyPr rtlCol="0">
            <a:normAutofit lnSpcReduction="10000"/>
          </a:bodyPr>
          <a:lstStyle/>
          <a:p>
            <a:pPr fontAlgn="auto">
              <a:spcAft>
                <a:spcPts val="0"/>
              </a:spcAft>
              <a:buFont typeface="Wingdings" pitchFamily="2" charset="2"/>
              <a:buChar char="ü"/>
              <a:defRPr/>
            </a:pPr>
            <a:r>
              <a:rPr lang="en-US" sz="3300" dirty="0">
                <a:solidFill>
                  <a:srgbClr val="79274A"/>
                </a:solidFill>
              </a:rPr>
              <a:t> Assessment</a:t>
            </a:r>
          </a:p>
          <a:p>
            <a:pPr fontAlgn="auto">
              <a:spcAft>
                <a:spcPts val="0"/>
              </a:spcAft>
              <a:buFont typeface="Wingdings" pitchFamily="2" charset="2"/>
              <a:buChar char="ü"/>
              <a:defRPr/>
            </a:pPr>
            <a:r>
              <a:rPr lang="en-US" sz="3300" dirty="0">
                <a:solidFill>
                  <a:srgbClr val="79274A"/>
                </a:solidFill>
              </a:rPr>
              <a:t>Review sample program policies</a:t>
            </a:r>
          </a:p>
          <a:p>
            <a:pPr fontAlgn="auto">
              <a:spcAft>
                <a:spcPts val="0"/>
              </a:spcAft>
              <a:buFont typeface="Wingdings" pitchFamily="2" charset="2"/>
              <a:buChar char="ü"/>
              <a:defRPr/>
            </a:pPr>
            <a:r>
              <a:rPr lang="en-US" sz="3300" dirty="0">
                <a:solidFill>
                  <a:srgbClr val="79274A"/>
                </a:solidFill>
              </a:rPr>
              <a:t>Consult with those affected (surveys)</a:t>
            </a:r>
          </a:p>
          <a:p>
            <a:pPr fontAlgn="auto">
              <a:spcAft>
                <a:spcPts val="0"/>
              </a:spcAft>
              <a:buFont typeface="Wingdings" pitchFamily="2" charset="2"/>
              <a:buChar char="ü"/>
              <a:defRPr/>
            </a:pPr>
            <a:r>
              <a:rPr lang="en-US" sz="3300" dirty="0">
                <a:solidFill>
                  <a:srgbClr val="79274A"/>
                </a:solidFill>
              </a:rPr>
              <a:t>Design policies supporting the change desired</a:t>
            </a:r>
          </a:p>
          <a:p>
            <a:pPr fontAlgn="auto">
              <a:spcAft>
                <a:spcPts val="0"/>
              </a:spcAft>
              <a:buFont typeface="Wingdings" pitchFamily="2" charset="2"/>
              <a:buChar char="ü"/>
              <a:defRPr/>
            </a:pPr>
            <a:r>
              <a:rPr lang="en-US" sz="3300" dirty="0">
                <a:solidFill>
                  <a:srgbClr val="79274A"/>
                </a:solidFill>
              </a:rPr>
              <a:t>Consensus</a:t>
            </a:r>
          </a:p>
          <a:p>
            <a:pPr fontAlgn="auto">
              <a:spcAft>
                <a:spcPts val="0"/>
              </a:spcAft>
              <a:buFont typeface="Wingdings" pitchFamily="2" charset="2"/>
              <a:buChar char="ü"/>
              <a:defRPr/>
            </a:pPr>
            <a:r>
              <a:rPr lang="en-US" sz="3300" dirty="0">
                <a:solidFill>
                  <a:srgbClr val="79274A"/>
                </a:solidFill>
              </a:rPr>
              <a:t>Communicate health messages</a:t>
            </a:r>
          </a:p>
          <a:p>
            <a:pPr fontAlgn="auto">
              <a:spcAft>
                <a:spcPts val="0"/>
              </a:spcAft>
              <a:buFont typeface="Wingdings" pitchFamily="2" charset="2"/>
              <a:buChar char="ü"/>
              <a:defRPr/>
            </a:pPr>
            <a:r>
              <a:rPr lang="en-US" sz="3300" dirty="0">
                <a:solidFill>
                  <a:srgbClr val="79274A"/>
                </a:solidFill>
              </a:rPr>
              <a:t>Evaluate</a:t>
            </a:r>
          </a:p>
          <a:p>
            <a:pPr fontAlgn="auto">
              <a:spcAft>
                <a:spcPts val="0"/>
              </a:spcAft>
              <a:buFont typeface="Wingdings" pitchFamily="2" charset="2"/>
              <a:buChar char="ü"/>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8"/>
          <p:cNvSpPr>
            <a:spLocks noGrp="1"/>
          </p:cNvSpPr>
          <p:nvPr>
            <p:ph sz="half" idx="2"/>
          </p:nvPr>
        </p:nvSpPr>
        <p:spPr>
          <a:xfrm>
            <a:off x="381000" y="1295400"/>
            <a:ext cx="8305800" cy="3733800"/>
          </a:xfrm>
        </p:spPr>
        <p:txBody>
          <a:bodyPr/>
          <a:lstStyle/>
          <a:p>
            <a:pPr algn="ctr">
              <a:buFont typeface="Arial" charset="0"/>
              <a:buNone/>
            </a:pPr>
            <a:r>
              <a:rPr lang="en-US" sz="5400" dirty="0"/>
              <a:t>Congratulations</a:t>
            </a:r>
          </a:p>
          <a:p>
            <a:pPr algn="ctr">
              <a:buFont typeface="Arial" charset="0"/>
              <a:buNone/>
            </a:pPr>
            <a:r>
              <a:rPr lang="en-US" sz="5400" dirty="0"/>
              <a:t> on Building</a:t>
            </a:r>
          </a:p>
          <a:p>
            <a:pPr algn="ctr">
              <a:buFont typeface="Arial" charset="0"/>
              <a:buNone/>
            </a:pPr>
            <a:r>
              <a:rPr lang="en-US" sz="5400" dirty="0"/>
              <a:t> Lifelong Healthy Habits!!</a:t>
            </a:r>
          </a:p>
        </p:txBody>
      </p:sp>
      <p:pic>
        <p:nvPicPr>
          <p:cNvPr id="3076" name="Picture 6" descr="AE_HB_Masthead_PP"/>
          <p:cNvPicPr>
            <a:picLocks noGrp="1" noChangeAspect="1" noChangeArrowheads="1"/>
          </p:cNvPicPr>
          <p:nvPr>
            <p:ph sz="half" idx="1"/>
          </p:nvPr>
        </p:nvPicPr>
        <p:blipFill>
          <a:blip r:embed="rId4" cstate="print"/>
          <a:srcRect/>
          <a:stretch>
            <a:fillRect/>
          </a:stretch>
        </p:blipFill>
        <p:spPr>
          <a:xfrm>
            <a:off x="1219200" y="5181600"/>
            <a:ext cx="6781800" cy="1371600"/>
          </a:xfr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Documents and Settings\handell\Local Settings\Temporary Internet Files\Content.IE5\ADJF290M\MC900057156[1].wmf"/>
          <p:cNvPicPr>
            <a:picLocks noChangeAspect="1" noChangeArrowheads="1"/>
          </p:cNvPicPr>
          <p:nvPr/>
        </p:nvPicPr>
        <p:blipFill>
          <a:blip r:embed="rId3" cstate="print"/>
          <a:srcRect/>
          <a:stretch>
            <a:fillRect/>
          </a:stretch>
        </p:blipFill>
        <p:spPr bwMode="auto">
          <a:xfrm>
            <a:off x="4114800" y="2667000"/>
            <a:ext cx="1765300" cy="1565275"/>
          </a:xfrm>
          <a:prstGeom prst="rect">
            <a:avLst/>
          </a:prstGeom>
          <a:noFill/>
          <a:ln w="9525">
            <a:noFill/>
            <a:miter lim="800000"/>
            <a:headEnd/>
            <a:tailEnd/>
          </a:ln>
        </p:spPr>
      </p:pic>
      <p:sp>
        <p:nvSpPr>
          <p:cNvPr id="10" name="Content Placeholder 9"/>
          <p:cNvSpPr>
            <a:spLocks noGrp="1"/>
          </p:cNvSpPr>
          <p:nvPr>
            <p:ph idx="1"/>
          </p:nvPr>
        </p:nvSpPr>
        <p:spPr>
          <a:xfrm>
            <a:off x="685800" y="685800"/>
            <a:ext cx="7772400" cy="4724400"/>
          </a:xfrm>
        </p:spPr>
        <p:txBody>
          <a:bodyPr rtlCol="0">
            <a:normAutofit fontScale="85000" lnSpcReduction="20000"/>
          </a:bodyPr>
          <a:lstStyle/>
          <a:p>
            <a:pPr algn="ctr" fontAlgn="auto">
              <a:spcAft>
                <a:spcPts val="0"/>
              </a:spcAft>
              <a:buFont typeface="Arial" pitchFamily="34" charset="0"/>
              <a:buNone/>
              <a:defRPr/>
            </a:pPr>
            <a:endParaRPr lang="en-US" sz="3600" dirty="0">
              <a:solidFill>
                <a:srgbClr val="189889"/>
              </a:solidFill>
            </a:endParaRPr>
          </a:p>
          <a:p>
            <a:pPr algn="ctr" fontAlgn="auto">
              <a:spcAft>
                <a:spcPts val="0"/>
              </a:spcAft>
              <a:buFont typeface="Arial" pitchFamily="34" charset="0"/>
              <a:buNone/>
              <a:defRPr/>
            </a:pPr>
            <a:endParaRPr lang="en-US" sz="3900" dirty="0">
              <a:solidFill>
                <a:srgbClr val="189889"/>
              </a:solidFill>
            </a:endParaRPr>
          </a:p>
          <a:p>
            <a:pPr algn="ctr" fontAlgn="auto">
              <a:spcAft>
                <a:spcPts val="0"/>
              </a:spcAft>
              <a:buFont typeface="Arial" pitchFamily="34" charset="0"/>
              <a:buNone/>
              <a:defRPr/>
            </a:pPr>
            <a:r>
              <a:rPr lang="en-US" sz="4200" dirty="0">
                <a:solidFill>
                  <a:srgbClr val="189889"/>
                </a:solidFill>
              </a:rPr>
              <a:t>How do you hit a Target you can not see or do not have…</a:t>
            </a:r>
          </a:p>
          <a:p>
            <a:pPr algn="ctr" fontAlgn="auto">
              <a:spcAft>
                <a:spcPts val="0"/>
              </a:spcAft>
              <a:buFont typeface="Arial" pitchFamily="34" charset="0"/>
              <a:buNone/>
              <a:defRPr/>
            </a:pPr>
            <a:endParaRPr lang="en-US" dirty="0">
              <a:solidFill>
                <a:srgbClr val="189889"/>
              </a:solidFill>
            </a:endParaRPr>
          </a:p>
          <a:p>
            <a:pPr algn="ctr" fontAlgn="auto">
              <a:spcAft>
                <a:spcPts val="0"/>
              </a:spcAft>
              <a:buFont typeface="Arial" pitchFamily="34" charset="0"/>
              <a:buNone/>
              <a:defRPr/>
            </a:pPr>
            <a:endParaRPr lang="en-US" dirty="0">
              <a:solidFill>
                <a:srgbClr val="189889"/>
              </a:solidFill>
            </a:endParaRPr>
          </a:p>
          <a:p>
            <a:pPr algn="ctr" fontAlgn="auto">
              <a:spcAft>
                <a:spcPts val="0"/>
              </a:spcAft>
              <a:buFont typeface="Arial" pitchFamily="34" charset="0"/>
              <a:buNone/>
              <a:defRPr/>
            </a:pPr>
            <a:endParaRPr lang="en-US" dirty="0">
              <a:solidFill>
                <a:srgbClr val="189889"/>
              </a:solidFill>
            </a:endParaRPr>
          </a:p>
          <a:p>
            <a:pPr algn="ctr" fontAlgn="auto">
              <a:spcAft>
                <a:spcPts val="0"/>
              </a:spcAft>
              <a:buFont typeface="Arial" pitchFamily="34" charset="0"/>
              <a:buNone/>
              <a:defRPr/>
            </a:pPr>
            <a:endParaRPr lang="en-US" sz="3900" dirty="0">
              <a:solidFill>
                <a:srgbClr val="189889"/>
              </a:solidFill>
            </a:endParaRPr>
          </a:p>
          <a:p>
            <a:pPr algn="ctr" fontAlgn="auto">
              <a:spcAft>
                <a:spcPts val="0"/>
              </a:spcAft>
              <a:buFont typeface="Arial" pitchFamily="34" charset="0"/>
              <a:buNone/>
              <a:defRPr/>
            </a:pPr>
            <a:r>
              <a:rPr lang="en-US" sz="4000" dirty="0">
                <a:solidFill>
                  <a:srgbClr val="189889"/>
                </a:solidFill>
              </a:rPr>
              <a:t>Are you a wandering Generality or a Meaningful Specific?</a:t>
            </a:r>
          </a:p>
          <a:p>
            <a:pPr algn="ctr" fontAlgn="auto">
              <a:spcAft>
                <a:spcPts val="0"/>
              </a:spcAft>
              <a:buFont typeface="Arial" pitchFamily="34" charset="0"/>
              <a:buNone/>
              <a:defRPr/>
            </a:pPr>
            <a:endParaRPr lang="en-US" dirty="0">
              <a:solidFill>
                <a:srgbClr val="1898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7"/>
          <p:cNvSpPr>
            <a:spLocks noGrp="1"/>
          </p:cNvSpPr>
          <p:nvPr>
            <p:ph type="title"/>
          </p:nvPr>
        </p:nvSpPr>
        <p:spPr/>
        <p:txBody>
          <a:bodyPr/>
          <a:lstStyle/>
          <a:p>
            <a:r>
              <a:rPr lang="en-US" sz="4000"/>
              <a:t>Resources</a:t>
            </a:r>
          </a:p>
        </p:txBody>
      </p:sp>
      <p:sp>
        <p:nvSpPr>
          <p:cNvPr id="9" name="Content Placeholder 8"/>
          <p:cNvSpPr>
            <a:spLocks noGrp="1"/>
          </p:cNvSpPr>
          <p:nvPr>
            <p:ph sz="half" idx="2"/>
          </p:nvPr>
        </p:nvSpPr>
        <p:spPr>
          <a:xfrm>
            <a:off x="381000" y="1295400"/>
            <a:ext cx="8458200" cy="4800600"/>
          </a:xfrm>
        </p:spPr>
        <p:txBody>
          <a:bodyPr rtlCol="0">
            <a:normAutofit/>
          </a:bodyPr>
          <a:lstStyle/>
          <a:p>
            <a:pPr fontAlgn="auto">
              <a:spcAft>
                <a:spcPts val="0"/>
              </a:spcAft>
              <a:buFont typeface="Arial" pitchFamily="34" charset="0"/>
              <a:buChar char="•"/>
              <a:defRPr/>
            </a:pPr>
            <a:r>
              <a:rPr lang="en-US" sz="3200" u="sng" dirty="0">
                <a:hlinkClick r:id="rId4"/>
              </a:rPr>
              <a:t>http://teamnutrition.usda.gov/childcare.html</a:t>
            </a:r>
            <a:endParaRPr lang="en-US" sz="3200" u="sng" dirty="0"/>
          </a:p>
          <a:p>
            <a:pPr fontAlgn="auto">
              <a:spcAft>
                <a:spcPts val="0"/>
              </a:spcAft>
              <a:buFont typeface="Arial" pitchFamily="34" charset="0"/>
              <a:buChar char="•"/>
              <a:defRPr/>
            </a:pPr>
            <a:r>
              <a:rPr lang="en-US" sz="3200" u="sng" dirty="0">
                <a:hlinkClick r:id="rId5"/>
              </a:rPr>
              <a:t>www.brightfutures.org/nutrition</a:t>
            </a:r>
            <a:endParaRPr lang="en-US" sz="3200" dirty="0"/>
          </a:p>
          <a:p>
            <a:pPr fontAlgn="auto">
              <a:spcAft>
                <a:spcPts val="0"/>
              </a:spcAft>
              <a:buFont typeface="Arial" pitchFamily="34" charset="0"/>
              <a:buChar char="•"/>
              <a:defRPr/>
            </a:pPr>
            <a:r>
              <a:rPr lang="en-US" sz="3200" dirty="0">
                <a:hlinkClick r:id="rId6"/>
              </a:rPr>
              <a:t>https://www.fns.usda.gov/cacfp</a:t>
            </a:r>
            <a:endParaRPr lang="en-US" sz="3200" dirty="0"/>
          </a:p>
          <a:p>
            <a:pPr fontAlgn="auto">
              <a:spcAft>
                <a:spcPts val="0"/>
              </a:spcAft>
              <a:buFont typeface="Arial" pitchFamily="34" charset="0"/>
              <a:buChar char="•"/>
              <a:defRPr/>
            </a:pPr>
            <a:r>
              <a:rPr lang="en-US" sz="3200" dirty="0">
                <a:hlinkClick r:id="rId7"/>
              </a:rPr>
              <a:t>https://healthykidshealthyfuture.org/</a:t>
            </a:r>
            <a:endParaRPr lang="en-US" sz="3200" dirty="0"/>
          </a:p>
          <a:p>
            <a:pPr fontAlgn="auto">
              <a:spcAft>
                <a:spcPts val="0"/>
              </a:spcAft>
              <a:buFont typeface="Arial" pitchFamily="34" charset="0"/>
              <a:buChar char="•"/>
              <a:defRPr/>
            </a:pPr>
            <a:r>
              <a:rPr lang="en-US" sz="3200" dirty="0">
                <a:hlinkClick r:id="rId8"/>
              </a:rPr>
              <a:t>http://health.mo.gov/living/dnhs_pdfs/ChildCareModelPolicies.pdf</a:t>
            </a:r>
            <a:endParaRPr lang="en-US" sz="3200"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handell\Local Settings\Temporary Internet Files\Content.IE5\RBMWQSRH\MC900432485[1].wmf"/>
          <p:cNvPicPr>
            <a:picLocks noGrp="1" noChangeAspect="1" noChangeArrowheads="1"/>
          </p:cNvPicPr>
          <p:nvPr>
            <p:ph sz="half" idx="1"/>
          </p:nvPr>
        </p:nvPicPr>
        <p:blipFill>
          <a:blip r:embed="rId3" cstate="print"/>
          <a:srcRect/>
          <a:stretch>
            <a:fillRect/>
          </a:stretch>
        </p:blipFill>
        <p:spPr>
          <a:xfrm>
            <a:off x="1524000" y="3281363"/>
            <a:ext cx="5867400" cy="3119437"/>
          </a:xfrm>
        </p:spPr>
      </p:pic>
      <p:sp>
        <p:nvSpPr>
          <p:cNvPr id="20484" name="Content Placeholder 8"/>
          <p:cNvSpPr>
            <a:spLocks noGrp="1"/>
          </p:cNvSpPr>
          <p:nvPr>
            <p:ph sz="half" idx="2"/>
          </p:nvPr>
        </p:nvSpPr>
        <p:spPr>
          <a:xfrm>
            <a:off x="381000" y="457200"/>
            <a:ext cx="8305800" cy="4572000"/>
          </a:xfrm>
        </p:spPr>
        <p:txBody>
          <a:bodyPr/>
          <a:lstStyle/>
          <a:p>
            <a:pPr algn="ctr">
              <a:buFont typeface="Arial" charset="0"/>
              <a:buNone/>
            </a:pPr>
            <a:r>
              <a:rPr lang="en-US" sz="5600" dirty="0"/>
              <a:t>A Smile is a Curve that Set’s Everything Straight!</a:t>
            </a:r>
          </a:p>
          <a:p>
            <a:pPr algn="ctr">
              <a:buFont typeface="Arial" charset="0"/>
              <a:buNone/>
            </a:pPr>
            <a:r>
              <a:rPr lang="en-US" sz="3200" dirty="0">
                <a:solidFill>
                  <a:srgbClr val="79274A"/>
                </a:solidFill>
              </a:rPr>
              <a:t>-Phyllis Diller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838200" y="1600200"/>
            <a:ext cx="7848600" cy="4648200"/>
          </a:xfrm>
        </p:spPr>
        <p:txBody>
          <a:bodyPr rtlCol="0">
            <a:normAutofit fontScale="77500" lnSpcReduction="20000"/>
          </a:bodyPr>
          <a:lstStyle/>
          <a:p>
            <a:pPr fontAlgn="auto">
              <a:spcAft>
                <a:spcPts val="0"/>
              </a:spcAft>
              <a:buFont typeface="Arial" pitchFamily="34" charset="0"/>
              <a:buNone/>
              <a:defRPr/>
            </a:pPr>
            <a:endParaRPr lang="en-US" dirty="0"/>
          </a:p>
          <a:p>
            <a:pPr fontAlgn="auto">
              <a:spcAft>
                <a:spcPts val="0"/>
              </a:spcAft>
              <a:buFont typeface="Arial" pitchFamily="34" charset="0"/>
              <a:buChar char="•"/>
              <a:defRPr/>
            </a:pPr>
            <a:endParaRPr lang="en-US" dirty="0"/>
          </a:p>
          <a:p>
            <a:pPr fontAlgn="auto">
              <a:spcAft>
                <a:spcPts val="0"/>
              </a:spcAft>
              <a:buFont typeface="Arial" pitchFamily="34" charset="0"/>
              <a:buNone/>
              <a:defRPr/>
            </a:pPr>
            <a:r>
              <a:rPr lang="en-US" dirty="0"/>
              <a:t> </a:t>
            </a:r>
            <a:r>
              <a:rPr lang="en-US" sz="3800" b="1" dirty="0">
                <a:solidFill>
                  <a:srgbClr val="79274A"/>
                </a:solidFill>
              </a:rPr>
              <a:t>“Early childhood settings, including both child care centers and informal care, present a tremendous opportunity to prevent obesity by making an impact at a pivotal phase in children’s lives.” </a:t>
            </a:r>
          </a:p>
          <a:p>
            <a:pPr fontAlgn="auto">
              <a:spcAft>
                <a:spcPts val="0"/>
              </a:spcAft>
              <a:buFont typeface="Arial" pitchFamily="34" charset="0"/>
              <a:buNone/>
              <a:defRPr/>
            </a:pPr>
            <a:endParaRPr lang="en-US" sz="3500" b="1" dirty="0">
              <a:solidFill>
                <a:srgbClr val="79274A"/>
              </a:solidFill>
            </a:endParaRPr>
          </a:p>
          <a:p>
            <a:pPr algn="ctr" fontAlgn="auto">
              <a:spcAft>
                <a:spcPts val="0"/>
              </a:spcAft>
              <a:buFont typeface="Arial" pitchFamily="34" charset="0"/>
              <a:buNone/>
              <a:defRPr/>
            </a:pPr>
            <a:r>
              <a:rPr lang="en-US" i="1" dirty="0"/>
              <a:t>   -Solving the Problem of Childhood Obesity Within a Generation: a Report to the President from the Childhood Obesity Task Force.  </a:t>
            </a:r>
          </a:p>
          <a:p>
            <a:pPr algn="ctr" fontAlgn="auto">
              <a:spcAft>
                <a:spcPts val="0"/>
              </a:spcAft>
              <a:buFont typeface="Arial" pitchFamily="34" charset="0"/>
              <a:buNone/>
              <a:defRPr/>
            </a:pPr>
            <a:r>
              <a:rPr lang="en-US" sz="2600" i="1" dirty="0">
                <a:hlinkClick r:id="rId4"/>
              </a:rPr>
              <a:t>https://letsmove.obamawhitehouse.archives.gov/sites/letsmove.gov/files/TaskForce_on_Childhood_Obesity_May2010_FullReport.pdf</a:t>
            </a:r>
            <a:r>
              <a:rPr lang="en-US" sz="2600" i="1" dirty="0"/>
              <a:t> </a:t>
            </a:r>
          </a:p>
          <a:p>
            <a:pPr algn="ctr" fontAlgn="auto">
              <a:spcAft>
                <a:spcPts val="0"/>
              </a:spcAft>
              <a:buFont typeface="Arial" pitchFamily="34" charset="0"/>
              <a:buNone/>
              <a:defRPr/>
            </a:pPr>
            <a:endParaRPr lang="en-US" i="1" dirty="0"/>
          </a:p>
        </p:txBody>
      </p:sp>
      <p:pic>
        <p:nvPicPr>
          <p:cNvPr id="4100" name="Picture 2"/>
          <p:cNvPicPr>
            <a:picLocks noGrp="1" noChangeAspect="1" noChangeArrowheads="1"/>
          </p:cNvPicPr>
          <p:nvPr>
            <p:ph sz="half" idx="2"/>
          </p:nvPr>
        </p:nvPicPr>
        <p:blipFill>
          <a:blip r:embed="rId5" cstate="print"/>
          <a:srcRect/>
          <a:stretch>
            <a:fillRect/>
          </a:stretch>
        </p:blipFill>
        <p:spPr>
          <a:xfrm>
            <a:off x="2209800" y="304800"/>
            <a:ext cx="4619625" cy="1476375"/>
          </a:xfr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Grp="1" noChangeAspect="1" noChangeArrowheads="1"/>
          </p:cNvPicPr>
          <p:nvPr>
            <p:ph sz="half" idx="1"/>
          </p:nvPr>
        </p:nvPicPr>
        <p:blipFill>
          <a:blip r:embed="rId3" cstate="print"/>
          <a:srcRect/>
          <a:stretch>
            <a:fillRect/>
          </a:stretch>
        </p:blipFill>
        <p:spPr>
          <a:xfrm>
            <a:off x="2895600" y="5486400"/>
            <a:ext cx="3429000" cy="1038225"/>
          </a:xfrm>
        </p:spPr>
      </p:pic>
      <p:sp>
        <p:nvSpPr>
          <p:cNvPr id="5124" name="Content Placeholder 8"/>
          <p:cNvSpPr>
            <a:spLocks noGrp="1"/>
          </p:cNvSpPr>
          <p:nvPr>
            <p:ph sz="half" idx="2"/>
          </p:nvPr>
        </p:nvSpPr>
        <p:spPr>
          <a:xfrm>
            <a:off x="381000" y="1066800"/>
            <a:ext cx="8305800" cy="4267200"/>
          </a:xfrm>
        </p:spPr>
        <p:txBody>
          <a:bodyPr/>
          <a:lstStyle/>
          <a:p>
            <a:pPr algn="ctr">
              <a:buFont typeface="Arial" charset="0"/>
              <a:buNone/>
            </a:pPr>
            <a:r>
              <a:rPr lang="en-US" sz="3600" dirty="0"/>
              <a:t>“Children learn healthy habits from the adults and caregivers in their lives. We have the opportunity to supply a generation with nutritious foods and healthy habits in an environment that is fun, safe and they trust us.”</a:t>
            </a:r>
          </a:p>
          <a:p>
            <a:pPr algn="ctr">
              <a:buFont typeface="Arial" charset="0"/>
              <a:buNone/>
            </a:pPr>
            <a:r>
              <a:rPr lang="en-US" sz="2400" i="1" dirty="0">
                <a:solidFill>
                  <a:srgbClr val="79274A"/>
                </a:solidFill>
              </a:rPr>
              <a:t>Jan </a:t>
            </a:r>
            <a:r>
              <a:rPr lang="en-US" sz="2400" i="1" dirty="0" err="1">
                <a:solidFill>
                  <a:srgbClr val="79274A"/>
                </a:solidFill>
              </a:rPr>
              <a:t>Pelot</a:t>
            </a:r>
            <a:r>
              <a:rPr lang="en-US" sz="2400" i="1" dirty="0">
                <a:solidFill>
                  <a:srgbClr val="79274A"/>
                </a:solidFill>
              </a:rPr>
              <a:t>, Wood County Head Start, WI Rapids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7"/>
          <p:cNvSpPr>
            <a:spLocks noGrp="1"/>
          </p:cNvSpPr>
          <p:nvPr>
            <p:ph type="title"/>
          </p:nvPr>
        </p:nvSpPr>
        <p:spPr/>
        <p:txBody>
          <a:bodyPr/>
          <a:lstStyle/>
          <a:p>
            <a:r>
              <a:rPr lang="en-US"/>
              <a:t>How Does this Fit into Existing </a:t>
            </a:r>
            <a:br>
              <a:rPr lang="en-US"/>
            </a:br>
            <a:r>
              <a:rPr lang="en-US"/>
              <a:t>Childhood Initiatives?</a:t>
            </a:r>
          </a:p>
        </p:txBody>
      </p:sp>
      <p:pic>
        <p:nvPicPr>
          <p:cNvPr id="6148" name="Picture 105"/>
          <p:cNvPicPr>
            <a:picLocks noChangeArrowheads="1"/>
          </p:cNvPicPr>
          <p:nvPr/>
        </p:nvPicPr>
        <p:blipFill>
          <a:blip r:embed="rId3" cstate="print"/>
          <a:srcRect/>
          <a:stretch>
            <a:fillRect/>
          </a:stretch>
        </p:blipFill>
        <p:spPr bwMode="auto">
          <a:xfrm>
            <a:off x="1295400" y="2057400"/>
            <a:ext cx="6248400" cy="4267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lstStyle/>
          <a:p>
            <a:r>
              <a:rPr lang="en-US"/>
              <a:t>Promote Health &amp; Wellness</a:t>
            </a:r>
          </a:p>
        </p:txBody>
      </p:sp>
      <p:pic>
        <p:nvPicPr>
          <p:cNvPr id="7171" name="Picture 2"/>
          <p:cNvPicPr>
            <a:picLocks noGrp="1" noChangeAspect="1" noChangeArrowheads="1"/>
          </p:cNvPicPr>
          <p:nvPr>
            <p:ph sz="half" idx="1"/>
          </p:nvPr>
        </p:nvPicPr>
        <p:blipFill>
          <a:blip r:embed="rId3" cstate="print"/>
          <a:srcRect/>
          <a:stretch>
            <a:fillRect/>
          </a:stretch>
        </p:blipFill>
        <p:spPr>
          <a:xfrm>
            <a:off x="2895600" y="5486400"/>
            <a:ext cx="3429000" cy="1038225"/>
          </a:xfrm>
        </p:spPr>
      </p:pic>
      <p:sp>
        <p:nvSpPr>
          <p:cNvPr id="7172" name="Content Placeholder 8"/>
          <p:cNvSpPr>
            <a:spLocks noGrp="1"/>
          </p:cNvSpPr>
          <p:nvPr>
            <p:ph sz="half" idx="2"/>
          </p:nvPr>
        </p:nvSpPr>
        <p:spPr>
          <a:xfrm>
            <a:off x="381000" y="1676400"/>
            <a:ext cx="8305800" cy="3352800"/>
          </a:xfrm>
        </p:spPr>
        <p:txBody>
          <a:bodyPr/>
          <a:lstStyle/>
          <a:p>
            <a:r>
              <a:rPr lang="en-US" sz="3800">
                <a:solidFill>
                  <a:srgbClr val="79274A"/>
                </a:solidFill>
              </a:rPr>
              <a:t>Motivated Staff</a:t>
            </a:r>
          </a:p>
          <a:p>
            <a:r>
              <a:rPr lang="en-US" sz="3800">
                <a:solidFill>
                  <a:srgbClr val="79274A"/>
                </a:solidFill>
              </a:rPr>
              <a:t>Basic knowledge</a:t>
            </a:r>
          </a:p>
          <a:p>
            <a:r>
              <a:rPr lang="en-US" sz="3800">
                <a:solidFill>
                  <a:srgbClr val="79274A"/>
                </a:solidFill>
              </a:rPr>
              <a:t>Adventurous spirit</a:t>
            </a:r>
          </a:p>
          <a:p>
            <a:r>
              <a:rPr lang="en-US" sz="3800">
                <a:solidFill>
                  <a:srgbClr val="79274A"/>
                </a:solidFill>
              </a:rPr>
              <a:t>Willingness to try new things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a:xfrm>
            <a:off x="457200" y="381000"/>
            <a:ext cx="8229600" cy="838200"/>
          </a:xfrm>
        </p:spPr>
        <p:txBody>
          <a:bodyPr/>
          <a:lstStyle/>
          <a:p>
            <a:br>
              <a:rPr lang="en-US"/>
            </a:br>
            <a:r>
              <a:rPr lang="en-US"/>
              <a:t>Policies are a Great Place to Start!</a:t>
            </a:r>
          </a:p>
        </p:txBody>
      </p:sp>
      <p:pic>
        <p:nvPicPr>
          <p:cNvPr id="8195" name="Picture 2"/>
          <p:cNvPicPr>
            <a:picLocks noGrp="1" noChangeAspect="1" noChangeArrowheads="1"/>
          </p:cNvPicPr>
          <p:nvPr>
            <p:ph sz="half" idx="1"/>
          </p:nvPr>
        </p:nvPicPr>
        <p:blipFill>
          <a:blip r:embed="rId3" cstate="print"/>
          <a:srcRect/>
          <a:stretch>
            <a:fillRect/>
          </a:stretch>
        </p:blipFill>
        <p:spPr>
          <a:xfrm>
            <a:off x="2895600" y="5486400"/>
            <a:ext cx="3429000" cy="1038225"/>
          </a:xfrm>
        </p:spPr>
      </p:pic>
      <p:sp>
        <p:nvSpPr>
          <p:cNvPr id="8196" name="Content Placeholder 8"/>
          <p:cNvSpPr>
            <a:spLocks noGrp="1"/>
          </p:cNvSpPr>
          <p:nvPr>
            <p:ph sz="half" idx="2"/>
          </p:nvPr>
        </p:nvSpPr>
        <p:spPr>
          <a:xfrm>
            <a:off x="381000" y="1524000"/>
            <a:ext cx="8305800" cy="3505200"/>
          </a:xfrm>
        </p:spPr>
        <p:txBody>
          <a:bodyPr/>
          <a:lstStyle/>
          <a:p>
            <a:pPr algn="ctr">
              <a:buFont typeface="Arial" charset="0"/>
              <a:buNone/>
            </a:pPr>
            <a:endParaRPr lang="en-US" sz="4400"/>
          </a:p>
          <a:p>
            <a:pPr algn="ctr">
              <a:buFont typeface="Arial" charset="0"/>
              <a:buNone/>
            </a:pPr>
            <a:r>
              <a:rPr lang="en-US" sz="4400">
                <a:solidFill>
                  <a:srgbClr val="79274A"/>
                </a:solidFill>
              </a:rPr>
              <a:t>What policies have you developed? Have they become your standards?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p:txBody>
          <a:bodyPr/>
          <a:lstStyle/>
          <a:p>
            <a:r>
              <a:rPr lang="en-US" sz="4900"/>
              <a:t>Policies can Help</a:t>
            </a:r>
            <a:endParaRPr lang="en-US"/>
          </a:p>
        </p:txBody>
      </p:sp>
      <p:pic>
        <p:nvPicPr>
          <p:cNvPr id="9219" name="Picture 2"/>
          <p:cNvPicPr>
            <a:picLocks noGrp="1" noChangeAspect="1" noChangeArrowheads="1"/>
          </p:cNvPicPr>
          <p:nvPr>
            <p:ph sz="half" idx="1"/>
          </p:nvPr>
        </p:nvPicPr>
        <p:blipFill>
          <a:blip r:embed="rId3" cstate="print"/>
          <a:srcRect/>
          <a:stretch>
            <a:fillRect/>
          </a:stretch>
        </p:blipFill>
        <p:spPr>
          <a:xfrm>
            <a:off x="2895600" y="5486400"/>
            <a:ext cx="3429000" cy="1038225"/>
          </a:xfrm>
        </p:spPr>
      </p:pic>
      <p:sp>
        <p:nvSpPr>
          <p:cNvPr id="9220" name="Content Placeholder 8"/>
          <p:cNvSpPr>
            <a:spLocks noGrp="1"/>
          </p:cNvSpPr>
          <p:nvPr>
            <p:ph sz="half" idx="2"/>
          </p:nvPr>
        </p:nvSpPr>
        <p:spPr>
          <a:xfrm>
            <a:off x="381000" y="1295400"/>
            <a:ext cx="8305800" cy="3733800"/>
          </a:xfrm>
        </p:spPr>
        <p:txBody>
          <a:bodyPr/>
          <a:lstStyle/>
          <a:p>
            <a:r>
              <a:rPr lang="en-US" sz="3600">
                <a:solidFill>
                  <a:srgbClr val="79274A"/>
                </a:solidFill>
              </a:rPr>
              <a:t>Create consistent messages </a:t>
            </a:r>
          </a:p>
          <a:p>
            <a:r>
              <a:rPr lang="en-US" sz="3600">
                <a:solidFill>
                  <a:srgbClr val="79274A"/>
                </a:solidFill>
              </a:rPr>
              <a:t>Provides clear guidelines</a:t>
            </a:r>
          </a:p>
          <a:p>
            <a:r>
              <a:rPr lang="en-US" sz="3600">
                <a:solidFill>
                  <a:srgbClr val="79274A"/>
                </a:solidFill>
              </a:rPr>
              <a:t>Provide a basis for evaluation and ID what areas needing improvement</a:t>
            </a:r>
          </a:p>
          <a:p>
            <a:r>
              <a:rPr lang="en-US" sz="3600">
                <a:solidFill>
                  <a:srgbClr val="79274A"/>
                </a:solidFill>
              </a:rPr>
              <a:t>Educate new staff/parents on current practices</a:t>
            </a:r>
          </a:p>
          <a:p>
            <a:pPr>
              <a:buFont typeface="Arial" charset="0"/>
              <a:buNone/>
            </a:pPr>
            <a:endParaRPr lang="en-US" sz="3600">
              <a:solidFill>
                <a:srgbClr val="79274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7"/>
          <p:cNvSpPr>
            <a:spLocks noGrp="1"/>
          </p:cNvSpPr>
          <p:nvPr>
            <p:ph type="title"/>
          </p:nvPr>
        </p:nvSpPr>
        <p:spPr/>
        <p:txBody>
          <a:bodyPr/>
          <a:lstStyle/>
          <a:p>
            <a:r>
              <a:rPr lang="en-US" sz="4900"/>
              <a:t>Policies can Help</a:t>
            </a:r>
            <a:endParaRPr lang="en-US"/>
          </a:p>
        </p:txBody>
      </p:sp>
      <p:pic>
        <p:nvPicPr>
          <p:cNvPr id="10243" name="Picture 2"/>
          <p:cNvPicPr>
            <a:picLocks noGrp="1" noChangeAspect="1" noChangeArrowheads="1"/>
          </p:cNvPicPr>
          <p:nvPr>
            <p:ph sz="half" idx="1"/>
          </p:nvPr>
        </p:nvPicPr>
        <p:blipFill>
          <a:blip r:embed="rId3" cstate="print"/>
          <a:srcRect/>
          <a:stretch>
            <a:fillRect/>
          </a:stretch>
        </p:blipFill>
        <p:spPr>
          <a:xfrm>
            <a:off x="2895600" y="5486400"/>
            <a:ext cx="3429000" cy="1038225"/>
          </a:xfrm>
        </p:spPr>
      </p:pic>
      <p:sp>
        <p:nvSpPr>
          <p:cNvPr id="10244" name="Content Placeholder 8"/>
          <p:cNvSpPr>
            <a:spLocks noGrp="1"/>
          </p:cNvSpPr>
          <p:nvPr>
            <p:ph sz="half" idx="2"/>
          </p:nvPr>
        </p:nvSpPr>
        <p:spPr>
          <a:xfrm>
            <a:off x="381000" y="1828800"/>
            <a:ext cx="8305800" cy="3200400"/>
          </a:xfrm>
        </p:spPr>
        <p:txBody>
          <a:bodyPr/>
          <a:lstStyle/>
          <a:p>
            <a:r>
              <a:rPr lang="en-US" sz="4000">
                <a:solidFill>
                  <a:srgbClr val="79274A"/>
                </a:solidFill>
              </a:rPr>
              <a:t>Guide decisions and choices </a:t>
            </a:r>
          </a:p>
          <a:p>
            <a:r>
              <a:rPr lang="en-US" sz="4000">
                <a:solidFill>
                  <a:srgbClr val="79274A"/>
                </a:solidFill>
              </a:rPr>
              <a:t>Communicate program’s benefits</a:t>
            </a:r>
          </a:p>
          <a:p>
            <a:r>
              <a:rPr lang="en-US" sz="4000">
                <a:solidFill>
                  <a:srgbClr val="79274A"/>
                </a:solidFill>
              </a:rPr>
              <a:t>Prevent problems and provide solutions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3189</Words>
  <Application>Microsoft Office PowerPoint</Application>
  <PresentationFormat>On-screen Show (4:3)</PresentationFormat>
  <Paragraphs>211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Program Policies</vt:lpstr>
      <vt:lpstr>PowerPoint Presentation</vt:lpstr>
      <vt:lpstr>PowerPoint Presentation</vt:lpstr>
      <vt:lpstr>PowerPoint Presentation</vt:lpstr>
      <vt:lpstr>How Does this Fit into Existing  Childhood Initiatives?</vt:lpstr>
      <vt:lpstr>Promote Health &amp; Wellness</vt:lpstr>
      <vt:lpstr> Policies are a Great Place to Start!</vt:lpstr>
      <vt:lpstr>Policies can Help</vt:lpstr>
      <vt:lpstr>Policies can Help</vt:lpstr>
      <vt:lpstr>Program Policies are as Good as they are Implemented… </vt:lpstr>
      <vt:lpstr>Program Policies are as Good as they are Implemented… </vt:lpstr>
      <vt:lpstr>Model wellness policies reflect important best practices</vt:lpstr>
      <vt:lpstr>Wellness Policies</vt:lpstr>
      <vt:lpstr> Wellness Policies vs.  Licensing Policies </vt:lpstr>
      <vt:lpstr>Program Policy Development</vt:lpstr>
      <vt:lpstr>PowerPoint Presentation</vt:lpstr>
      <vt:lpstr>PowerPoint Presentation</vt:lpstr>
      <vt:lpstr>PowerPoint Presentation</vt:lpstr>
      <vt:lpstr>Policy Development Review</vt:lpstr>
      <vt:lpstr>PowerPoint Presentation</vt:lpstr>
      <vt:lpstr>Resources</vt:lpstr>
      <vt:lpstr>PowerPoint Presentation</vt:lpstr>
    </vt:vector>
  </TitlesOfParts>
  <Company>State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Policies in the Child Care Setting</dc:title>
  <dc:creator>Shiela.Coulton@dpi.wi.gov</dc:creator>
  <cp:keywords>Wellness</cp:keywords>
  <cp:lastModifiedBy>Coulton, Shiela   DPI</cp:lastModifiedBy>
  <cp:revision>54</cp:revision>
  <dcterms:created xsi:type="dcterms:W3CDTF">2011-07-12T13:35:28Z</dcterms:created>
  <dcterms:modified xsi:type="dcterms:W3CDTF">2022-01-05T16:55:19Z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2248DF03-D118-4BC9-B474-AD1D2973235B</vt:lpwstr>
  </property>
  <property fmtid="{D5CDD505-2E9C-101B-9397-08002B2CF9AE}" pid="3" name="ArticulatePath">
    <vt:lpwstr>wellnesspolicies_cacfp_0119</vt:lpwstr>
  </property>
</Properties>
</file>