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Lato Black" panose="020F0A02020204030203" pitchFamily="3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8"/>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the Perkins Grant Comprehensive Local Needs Assessment Introduction and Overview presentation. In this presentation, we hope to set the stage for the work Perkins recipients will soon undertake in preparation for the next 2-year grant cycle.</a:t>
            </a: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180bb9de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4180bb9de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a:t>Quality stakeholder engagement involves more than simply checking a box or answering a survey. It consists of conversations, and creating spaces where individual stakeholder groups, particularly students, parents, and community-based organizations, feel comfortable (and not vulnerable), sharing perspectives related to data gaps your agency may be experiencing. You’ll need to plan well in advance so that people can make arrangements to participate</a:t>
            </a:r>
            <a:endParaRPr/>
          </a:p>
          <a:p>
            <a:pPr marL="0" lvl="0" indent="0" algn="l" rtl="0">
              <a:lnSpc>
                <a:spcPct val="115000"/>
              </a:lnSpc>
              <a:spcBef>
                <a:spcPts val="0"/>
              </a:spcBef>
              <a:spcAft>
                <a:spcPts val="0"/>
              </a:spcAft>
              <a:buClr>
                <a:schemeClr val="dk1"/>
              </a:buClr>
              <a:buFont typeface="Arial"/>
              <a:buNone/>
            </a:pPr>
            <a:endParaRPr/>
          </a:p>
          <a:p>
            <a:pPr marL="0" lvl="0" indent="0" algn="l" rtl="0">
              <a:lnSpc>
                <a:spcPct val="115000"/>
              </a:lnSpc>
              <a:spcBef>
                <a:spcPts val="0"/>
              </a:spcBef>
              <a:spcAft>
                <a:spcPts val="0"/>
              </a:spcAft>
              <a:buNone/>
            </a:pPr>
            <a:r>
              <a:rPr lang="en-US"/>
              <a:t>Take stock on why you’re reaching out to each stakeholder. Is it about informing, needing their input, or are you seeking an action. Are there short-term goals for certain stakeholders? </a:t>
            </a:r>
            <a:endParaRPr/>
          </a:p>
          <a:p>
            <a:pPr marL="0" lvl="0" indent="0" algn="l" rtl="0">
              <a:lnSpc>
                <a:spcPct val="115000"/>
              </a:lnSpc>
              <a:spcBef>
                <a:spcPts val="0"/>
              </a:spcBef>
              <a:spcAft>
                <a:spcPts val="0"/>
              </a:spcAft>
              <a:buNone/>
            </a:pPr>
            <a:r>
              <a:rPr lang="en-US"/>
              <a:t>A must, is asking for input or feedback before final decisions are made and use it the information you get.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Font typeface="Arial"/>
              <a:buNone/>
            </a:pPr>
            <a:r>
              <a:rPr lang="en-US"/>
              <a:t>Then, how will you loop stakeholders in as the process moves forward. Make sure your communication does not include a lot of abbreviations or jargon.</a:t>
            </a:r>
            <a:endParaRPr/>
          </a:p>
          <a:p>
            <a:pPr marL="0" lvl="0" indent="0" algn="l" rtl="0">
              <a:lnSpc>
                <a:spcPct val="115000"/>
              </a:lnSpc>
              <a:spcBef>
                <a:spcPts val="0"/>
              </a:spcBef>
              <a:spcAft>
                <a:spcPts val="0"/>
              </a:spcAft>
              <a:buClr>
                <a:schemeClr val="dk1"/>
              </a:buClr>
              <a:buFont typeface="Arial"/>
              <a:buNone/>
            </a:pPr>
            <a:r>
              <a:rPr lang="en-US"/>
              <a:t>Communicate early and often. Take it a step further and turn these new connections into long-term relationships.</a:t>
            </a:r>
            <a:endParaRPr/>
          </a:p>
          <a:p>
            <a:pPr marL="0" lvl="0" indent="0" algn="l" rtl="0">
              <a:lnSpc>
                <a:spcPct val="115000"/>
              </a:lnSpc>
              <a:spcBef>
                <a:spcPts val="0"/>
              </a:spcBef>
              <a:spcAft>
                <a:spcPts val="0"/>
              </a:spcAft>
              <a:buClr>
                <a:schemeClr val="dk1"/>
              </a:buClr>
              <a:buFont typeface="Arial"/>
              <a:buNone/>
            </a:pPr>
            <a:endParaRPr/>
          </a:p>
          <a:p>
            <a:pPr marL="0" lvl="0" indent="0" algn="l" rtl="0">
              <a:lnSpc>
                <a:spcPct val="115000"/>
              </a:lnSpc>
              <a:spcBef>
                <a:spcPts val="0"/>
              </a:spcBef>
              <a:spcAft>
                <a:spcPts val="0"/>
              </a:spcAft>
              <a:buNone/>
            </a:pPr>
            <a:r>
              <a:rPr lang="en-US"/>
              <a:t>Appendix F of the guide, lays out all of the different ways that student voice can be brought into the discussion. This can be used as a template for other groups as well. </a:t>
            </a:r>
            <a:endParaRPr/>
          </a:p>
          <a:p>
            <a:pPr marL="0" lvl="0" indent="0" algn="l" rtl="0">
              <a:lnSpc>
                <a:spcPct val="115000"/>
              </a:lnSpc>
              <a:spcBef>
                <a:spcPts val="0"/>
              </a:spcBef>
              <a:spcAft>
                <a:spcPts val="0"/>
              </a:spcAft>
              <a:buClr>
                <a:schemeClr val="dk1"/>
              </a:buClr>
              <a:buFont typeface="Arial"/>
              <a:buNone/>
            </a:pPr>
            <a:r>
              <a:rPr lang="en-US"/>
              <a:t>They key is always to engage in a meaningful way, including root cause analysis, determining activities to undertake and the prioritizing activities and spending. </a:t>
            </a:r>
            <a:endParaRPr/>
          </a:p>
        </p:txBody>
      </p:sp>
      <p:sp>
        <p:nvSpPr>
          <p:cNvPr id="103" name="Google Shape;103;g24180bb9de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180bb9de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180bb9de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six focus areas of the CLNA. We will dedicate training to each of them, starting with:</a:t>
            </a:r>
            <a:endParaRPr/>
          </a:p>
          <a:p>
            <a:pPr marL="457200" lvl="0" indent="-317500" algn="l" rtl="0">
              <a:spcBef>
                <a:spcPts val="0"/>
              </a:spcBef>
              <a:spcAft>
                <a:spcPts val="0"/>
              </a:spcAft>
              <a:buSzPts val="1400"/>
              <a:buAutoNum type="arabicPeriod"/>
            </a:pPr>
            <a:r>
              <a:rPr lang="en-US"/>
              <a:t>Student Performance on Accountability Indicators </a:t>
            </a:r>
            <a:endParaRPr/>
          </a:p>
          <a:p>
            <a:pPr marL="457200" lvl="0" indent="-317500" algn="l" rtl="0">
              <a:spcBef>
                <a:spcPts val="0"/>
              </a:spcBef>
              <a:spcAft>
                <a:spcPts val="0"/>
              </a:spcAft>
              <a:buSzPts val="1400"/>
              <a:buAutoNum type="arabicPeriod"/>
            </a:pPr>
            <a:r>
              <a:rPr lang="en-US"/>
              <a:t>Progress toward improving equity and access</a:t>
            </a:r>
            <a:endParaRPr/>
          </a:p>
          <a:p>
            <a:pPr marL="457200" lvl="0" indent="-317500" algn="l" rtl="0">
              <a:spcBef>
                <a:spcPts val="0"/>
              </a:spcBef>
              <a:spcAft>
                <a:spcPts val="0"/>
              </a:spcAft>
              <a:buSzPts val="1400"/>
              <a:buAutoNum type="arabicPeriod"/>
            </a:pPr>
            <a:r>
              <a:rPr lang="en-US"/>
              <a:t>Recruitment retention and training of faculty and staff and </a:t>
            </a:r>
            <a:endParaRPr/>
          </a:p>
          <a:p>
            <a:pPr marL="457200" lvl="0" indent="-317500" algn="l" rtl="0">
              <a:spcBef>
                <a:spcPts val="0"/>
              </a:spcBef>
              <a:spcAft>
                <a:spcPts val="0"/>
              </a:spcAft>
              <a:buSzPts val="1400"/>
              <a:buAutoNum type="arabicPeriod"/>
            </a:pPr>
            <a:r>
              <a:rPr lang="en-US"/>
              <a:t>the last three are tied together into one through a </a:t>
            </a:r>
            <a:r>
              <a:rPr lang="en-US" b="1"/>
              <a:t>Pathway Evaluation of Progress</a:t>
            </a:r>
            <a:r>
              <a:rPr lang="en-US"/>
              <a:t> that takes into account pathways that are aligned to and meet labor market needs, that are if sufficient Size, Scope and Quality to be effective, and an assessment of where the Pathway is and where it needs to go.</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p:txBody>
      </p:sp>
      <p:sp>
        <p:nvSpPr>
          <p:cNvPr id="111" name="Google Shape;111;g24180bb9de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So, how do you prepare to conduct such a robust process? One key is to start early. You can’t expect to wait until Aug or Sept to begin pulling people together and developing your timeline.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You’ll simply run out of time and won’t be able to conduct a robust process as required.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It’s important to recognize that not everyone can do everything, and that it’s too much for one person to do alone.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What can work well, is to designate someone to lead the work and get it started, but many people can have a role: Create a team.</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Identify who can best serve the various elements of the process? You may even be able to leverage teams that already exist for purposes of the ACP Career Readiness Team; the Every Student Succeeds Act various assessments; and other initiatives.</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Consider including your district’s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Data steward</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Director of Curriculum and Instruction</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Pupil Services Director</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Teachers (CTE and academic) and</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even consider students for roles on your leadership team.</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The next steps, which you’ll want to start by early June, is to begin laying the groundwork for the process, and the meetings you’ll have down the road; as well as who will be involved and how.</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Create a Timeline with due dates.</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Backwards plan (starting with the end date deliverables and then determine the timeline that will get you there)</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Determine Who’s going to do what activities; when the activities need to happen and how they will happen. For example, if you plan to do a survey, someone needs to develop and vet the questions, someone needs to distribute them, collect them and collate or organize the data obtained so that it can be presented for discussion.</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Have members of the team identify the disaggregated data that will be important to review for the identification of gaps when comparing data sets. This can include:</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Concentrator enrollment and outcome data; ACT test scores; demographics of students, community, and personnel; and district employment data; district policies, practices, trends, climate, and culture data</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Stakeholder input through meetings, surveys, questionnaires, interviews, focus groups then compile with a focus on trends.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Determine the stakeholders you plan to engage as well as your outreach or engagement strategies. Consider:</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Who will be included?</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Who from the team will do the engaging and how?</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How will you engage each of the required stakeholder groups? What are the different vehicles and tools you can used to connect with different stakeholder groups? Consider locations that are easy for your stakeholders to reach and will help them to be at ease. </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What are the best ways to reach out and stay in touch with each stakeholder groups for continued discussion?</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Be strategic as to the specific areas on which input from stakeholders will be helpful. You likely will not need input from every stakeholder on every topic. One way to do this is to anticipate stakeholders’ concerns or areas of interest.</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Keep materials and infographics simple and brief.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Consider: How will you communicate that this process will be different from any failed attempts of the past. Planning for a way to circle back is always a plus. </a:t>
            </a:r>
            <a:endParaRPr sz="1100">
              <a:latin typeface="Arial"/>
              <a:ea typeface="Arial"/>
              <a:cs typeface="Arial"/>
              <a:sym typeface="Arial"/>
            </a:endParaRPr>
          </a:p>
          <a:p>
            <a:pPr marL="0" lvl="0" indent="0" algn="l" rtl="0">
              <a:spcBef>
                <a:spcPts val="0"/>
              </a:spcBef>
              <a:spcAft>
                <a:spcPts val="0"/>
              </a:spcAft>
              <a:buClr>
                <a:schemeClr val="dk1"/>
              </a:buClr>
              <a:buFont typeface="Arial"/>
              <a:buNone/>
            </a:pPr>
            <a:endParaRPr sz="1100">
              <a:latin typeface="Arial"/>
              <a:ea typeface="Arial"/>
              <a:cs typeface="Arial"/>
              <a:sym typeface="Arial"/>
            </a:endParaRPr>
          </a:p>
          <a:p>
            <a:pPr marL="0" lvl="0" indent="0" algn="l" rtl="0">
              <a:spcBef>
                <a:spcPts val="0"/>
              </a:spcBef>
              <a:spcAft>
                <a:spcPts val="0"/>
              </a:spcAft>
              <a:buClr>
                <a:schemeClr val="dk1"/>
              </a:buClr>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18" name="Google Shape;118;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1539404e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1539404e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Partner organizations can help in engaging stakeholders. </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Leverage existing networks before creating new ones.Ask partners to connect existing community and peer networks. These groups have connections to people already involved in work groups that have a level of understanding of critical issues related to CTE and career pathways and LMI.</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Appendix E: includes a basic CLNA checklist. Feel free to modify it as needed for your purposes.</a:t>
            </a:r>
            <a:endParaRPr>
              <a:latin typeface="Arial"/>
              <a:ea typeface="Arial"/>
              <a:cs typeface="Arial"/>
              <a:sym typeface="Arial"/>
            </a:endParaRPr>
          </a:p>
        </p:txBody>
      </p:sp>
      <p:sp>
        <p:nvSpPr>
          <p:cNvPr id="126" name="Google Shape;126;g221539404e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CLNA planning leads to strategic planning.</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results of your CLNA should lead to a plan that includes goals, activities, priorities and spending outlined for a 2-year period that will meet the needs and ultimately close data gaps found in each of the focus areas.</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Write down how you’ll know that you’ve succeeded in closing a gap. </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What strategies will get you there and how they’ll be prioritized </a:t>
            </a:r>
            <a:endParaRPr>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180bb9de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180bb9de5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4180bb9de5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Throughout the presentation, we’ll be referencing the 2023 Comprehensive Local Needs Assessment Guide throughout the presentation. It can be found on the Perkins application webpage link displayed on the screen if you’d like to follow along.</a:t>
            </a:r>
            <a:endParaRPr/>
          </a:p>
          <a:p>
            <a:pPr marL="0" lvl="0" indent="0" algn="l" rtl="0">
              <a:spcBef>
                <a:spcPts val="0"/>
              </a:spcBef>
              <a:spcAft>
                <a:spcPts val="0"/>
              </a:spcAft>
              <a:buNone/>
            </a:pPr>
            <a:endParaRPr/>
          </a:p>
          <a:p>
            <a:pPr marL="0" lvl="0" indent="0" algn="l" rtl="0">
              <a:spcBef>
                <a:spcPts val="0"/>
              </a:spcBef>
              <a:spcAft>
                <a:spcPts val="0"/>
              </a:spcAft>
              <a:buNone/>
            </a:pPr>
            <a:r>
              <a:rPr lang="en-US"/>
              <a:t>Today’s presentation will focus on pages 1-11 of the guide.</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to this presentation, we will post a series of training sessions targeted to the required focus areas of the CLNA:</a:t>
            </a:r>
            <a:endParaRPr/>
          </a:p>
          <a:p>
            <a:pPr marL="457200" lvl="0" indent="-317500" algn="l" rtl="0">
              <a:spcBef>
                <a:spcPts val="0"/>
              </a:spcBef>
              <a:spcAft>
                <a:spcPts val="0"/>
              </a:spcAft>
              <a:buSzPts val="1400"/>
              <a:buChar char="●"/>
            </a:pPr>
            <a:r>
              <a:rPr lang="en-US"/>
              <a:t>Focus Area: Performance on Accountability Indicators </a:t>
            </a:r>
            <a:endParaRPr/>
          </a:p>
          <a:p>
            <a:pPr marL="457200" lvl="0" indent="-317500" algn="l" rtl="0">
              <a:spcBef>
                <a:spcPts val="0"/>
              </a:spcBef>
              <a:spcAft>
                <a:spcPts val="0"/>
              </a:spcAft>
              <a:buSzPts val="1400"/>
              <a:buChar char="●"/>
            </a:pPr>
            <a:r>
              <a:rPr lang="en-US"/>
              <a:t>Focus area: Career Pathway Evaluation (including LMI and SSQ) </a:t>
            </a:r>
            <a:endParaRPr/>
          </a:p>
          <a:p>
            <a:pPr marL="457200" lvl="0" indent="-317500" algn="l" rtl="0">
              <a:spcBef>
                <a:spcPts val="0"/>
              </a:spcBef>
              <a:spcAft>
                <a:spcPts val="0"/>
              </a:spcAft>
              <a:buSzPts val="1400"/>
              <a:buChar char="●"/>
            </a:pPr>
            <a:r>
              <a:rPr lang="en-US"/>
              <a:t>Focus Areas Educator Recruitment, Retention and Training and Equity and Access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[Perkins website:  </a:t>
            </a:r>
            <a:r>
              <a:rPr lang="en-US" u="sng">
                <a:solidFill>
                  <a:schemeClr val="hlink"/>
                </a:solidFill>
                <a:hlinkClick r:id="rId3"/>
              </a:rPr>
              <a:t>https://dpi.wi.gov/cte/carl-perkins/grants/formula-grants</a:t>
            </a:r>
            <a:r>
              <a:rPr lang="en-US"/>
              <a:t>]</a:t>
            </a:r>
            <a:endParaRPr/>
          </a:p>
          <a:p>
            <a:pPr marL="0" lvl="0" indent="0" algn="l" rtl="0">
              <a:spcBef>
                <a:spcPts val="0"/>
              </a:spcBef>
              <a:spcAft>
                <a:spcPts val="0"/>
              </a:spcAft>
              <a:buNone/>
            </a:pPr>
            <a:endParaRPr/>
          </a:p>
        </p:txBody>
      </p:sp>
      <p:sp>
        <p:nvSpPr>
          <p:cNvPr id="45" name="Google Shape;45;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topics for today will include an overview of the Perkins law related to the needs assessment;</a:t>
            </a:r>
            <a:endParaRPr/>
          </a:p>
          <a:p>
            <a:pPr marL="0" lvl="0" indent="0" algn="l" rtl="0">
              <a:spcBef>
                <a:spcPts val="0"/>
              </a:spcBef>
              <a:spcAft>
                <a:spcPts val="0"/>
              </a:spcAft>
              <a:buNone/>
            </a:pPr>
            <a:r>
              <a:rPr lang="en-US"/>
              <a:t>The requirements of how to conduct the CLNA</a:t>
            </a:r>
            <a:endParaRPr/>
          </a:p>
          <a:p>
            <a:pPr marL="0" lvl="0" indent="0" algn="l" rtl="0">
              <a:spcBef>
                <a:spcPts val="0"/>
              </a:spcBef>
              <a:spcAft>
                <a:spcPts val="0"/>
              </a:spcAft>
              <a:buNone/>
            </a:pPr>
            <a:r>
              <a:rPr lang="en-US"/>
              <a:t>and </a:t>
            </a:r>
            <a:endParaRPr/>
          </a:p>
          <a:p>
            <a:pPr marL="0" lvl="0" indent="0" algn="l" rtl="0">
              <a:spcBef>
                <a:spcPts val="0"/>
              </a:spcBef>
              <a:spcAft>
                <a:spcPts val="0"/>
              </a:spcAft>
              <a:buNone/>
            </a:pPr>
            <a:r>
              <a:rPr lang="en-US"/>
              <a:t>CLNA Planning: Basically getting things in order so that you can proceed in an efficient and meaningful way.</a:t>
            </a:r>
            <a:endParaRPr/>
          </a:p>
        </p:txBody>
      </p:sp>
      <p:sp>
        <p:nvSpPr>
          <p:cNvPr id="54" name="Google Shape;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212d24360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2212d24360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Key themes of the Perkins V law is that any agency that is a recipient of Perkins funds or wishes to apply for funds must focus on:</a:t>
            </a:r>
            <a:endParaRPr/>
          </a:p>
          <a:p>
            <a:pPr marL="457200" lvl="0" indent="-317500" algn="l" rtl="0">
              <a:spcBef>
                <a:spcPts val="0"/>
              </a:spcBef>
              <a:spcAft>
                <a:spcPts val="0"/>
              </a:spcAft>
              <a:buSzPts val="1400"/>
              <a:buChar char="●"/>
            </a:pPr>
            <a:r>
              <a:rPr lang="en-US"/>
              <a:t>Data-driven decision-making </a:t>
            </a:r>
            <a:endParaRPr/>
          </a:p>
          <a:p>
            <a:pPr marL="457200" lvl="0" indent="-317500" algn="l" rtl="0">
              <a:spcBef>
                <a:spcPts val="0"/>
              </a:spcBef>
              <a:spcAft>
                <a:spcPts val="0"/>
              </a:spcAft>
              <a:buSzPts val="1400"/>
              <a:buChar char="●"/>
            </a:pPr>
            <a:r>
              <a:rPr lang="en-US"/>
              <a:t>Increased stakeholder involvement in the CLNA</a:t>
            </a:r>
            <a:endParaRPr/>
          </a:p>
          <a:p>
            <a:pPr marL="457200" lvl="0" indent="-317500" algn="l" rtl="0">
              <a:spcBef>
                <a:spcPts val="0"/>
              </a:spcBef>
              <a:spcAft>
                <a:spcPts val="0"/>
              </a:spcAft>
              <a:buSzPts val="1400"/>
              <a:buChar char="●"/>
            </a:pPr>
            <a:r>
              <a:rPr lang="en-US"/>
              <a:t>Quality Career Pathways development and evaluation and</a:t>
            </a:r>
            <a:endParaRPr/>
          </a:p>
          <a:p>
            <a:pPr marL="457200" lvl="0" indent="-317500" algn="l" rtl="0">
              <a:spcBef>
                <a:spcPts val="0"/>
              </a:spcBef>
              <a:spcAft>
                <a:spcPts val="0"/>
              </a:spcAft>
              <a:buSzPts val="1400"/>
              <a:buChar char="●"/>
            </a:pPr>
            <a:r>
              <a:rPr lang="en-US"/>
              <a:t>Enhanced efforts to serve special populations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Let’s focus on the first bullet for a minute. What does data-driven decision making mean? </a:t>
            </a:r>
            <a:endParaRPr/>
          </a:p>
          <a:p>
            <a:pPr marL="457200" lvl="0" indent="-317500" algn="l" rtl="0">
              <a:spcBef>
                <a:spcPts val="0"/>
              </a:spcBef>
              <a:spcAft>
                <a:spcPts val="0"/>
              </a:spcAft>
              <a:buSzPts val="1400"/>
              <a:buChar char="●"/>
            </a:pPr>
            <a:r>
              <a:rPr lang="en-US"/>
              <a:t>Any decisions about CTE programming and use of funds must be determined by the results of a robust needs assessment - we call it the comprehensive local needs assessment or CLNA.</a:t>
            </a:r>
            <a:endParaRPr/>
          </a:p>
          <a:p>
            <a:pPr marL="457200" lvl="0" indent="-317500" algn="l" rtl="0">
              <a:spcBef>
                <a:spcPts val="0"/>
              </a:spcBef>
              <a:spcAft>
                <a:spcPts val="0"/>
              </a:spcAft>
              <a:buSzPts val="1400"/>
              <a:buChar char="●"/>
            </a:pPr>
            <a:r>
              <a:rPr lang="en-US"/>
              <a:t>Why is that? Well, when funds are tight and there are competing priorities, an assessment helps local leaders identify, understand, and prioritize the activities that will closing gaps and result in better outcomes for students.  </a:t>
            </a:r>
            <a:endParaRPr/>
          </a:p>
          <a:p>
            <a:pPr marL="457200" lvl="0" indent="-317500" algn="l" rtl="0">
              <a:spcBef>
                <a:spcPts val="0"/>
              </a:spcBef>
              <a:spcAft>
                <a:spcPts val="0"/>
              </a:spcAft>
              <a:buSzPts val="1400"/>
              <a:buChar char="●"/>
            </a:pPr>
            <a:r>
              <a:rPr lang="en-US"/>
              <a:t>When done well, it will provide your agency a set of findings that paints an accurate picture of local CTE program outcomes (both your successes and gaps) and then assist with strategic planning to address the gaps. </a:t>
            </a:r>
            <a:endParaRPr/>
          </a:p>
          <a:p>
            <a:pPr marL="0" lvl="0" indent="0" algn="l" rtl="0">
              <a:spcBef>
                <a:spcPts val="0"/>
              </a:spcBef>
              <a:spcAft>
                <a:spcPts val="0"/>
              </a:spcAft>
              <a:buNone/>
            </a:pPr>
            <a:endParaRPr/>
          </a:p>
          <a:p>
            <a:pPr marL="0" lvl="0" indent="0" algn="l" rtl="0">
              <a:spcBef>
                <a:spcPts val="0"/>
              </a:spcBef>
              <a:spcAft>
                <a:spcPts val="0"/>
              </a:spcAft>
              <a:buNone/>
            </a:pPr>
            <a:r>
              <a:rPr lang="en-US"/>
              <a:t>These themes create an incredible opportunity to: </a:t>
            </a:r>
            <a:endParaRPr/>
          </a:p>
          <a:p>
            <a:pPr marL="457200" lvl="0" indent="-317500" algn="l" rtl="0">
              <a:spcBef>
                <a:spcPts val="0"/>
              </a:spcBef>
              <a:spcAft>
                <a:spcPts val="0"/>
              </a:spcAft>
              <a:buSzPts val="1400"/>
              <a:buChar char="●"/>
            </a:pPr>
            <a:r>
              <a:rPr lang="en-US"/>
              <a:t>Take a hard look at the current CTE and career planning landscape </a:t>
            </a:r>
            <a:endParaRPr/>
          </a:p>
          <a:p>
            <a:pPr marL="457200" lvl="0" indent="-317500" algn="l" rtl="0">
              <a:spcBef>
                <a:spcPts val="0"/>
              </a:spcBef>
              <a:spcAft>
                <a:spcPts val="0"/>
              </a:spcAft>
              <a:buSzPts val="1400"/>
              <a:buChar char="●"/>
            </a:pPr>
            <a:r>
              <a:rPr lang="en-US"/>
              <a:t>Ensure that local CTE programs are serving each learner equitably </a:t>
            </a:r>
            <a:endParaRPr/>
          </a:p>
          <a:p>
            <a:pPr marL="457200" lvl="0" indent="-317500" algn="l" rtl="0">
              <a:spcBef>
                <a:spcPts val="0"/>
              </a:spcBef>
              <a:spcAft>
                <a:spcPts val="0"/>
              </a:spcAft>
              <a:buSzPts val="1400"/>
              <a:buChar char="●"/>
            </a:pPr>
            <a:r>
              <a:rPr lang="en-US"/>
              <a:t>That those who are touched or have the potential to be touched by the system, have input on priorities.</a:t>
            </a:r>
            <a:endParaRPr/>
          </a:p>
          <a:p>
            <a:pPr marL="457200" lvl="0" indent="-317500" algn="l" rtl="0">
              <a:spcBef>
                <a:spcPts val="0"/>
              </a:spcBef>
              <a:spcAft>
                <a:spcPts val="0"/>
              </a:spcAft>
              <a:buSzPts val="1400"/>
              <a:buChar char="●"/>
            </a:pPr>
            <a:r>
              <a:rPr lang="en-US"/>
              <a:t>Determine strategies that address the identified needs in a way that reduces gaps and improves outcomes </a:t>
            </a:r>
            <a:endParaRPr/>
          </a:p>
          <a:p>
            <a:pPr marL="457200" lvl="0" indent="-317500" algn="l" rtl="0">
              <a:spcBef>
                <a:spcPts val="0"/>
              </a:spcBef>
              <a:spcAft>
                <a:spcPts val="0"/>
              </a:spcAft>
              <a:buSzPts val="1400"/>
              <a:buChar char="●"/>
            </a:pPr>
            <a:r>
              <a:rPr lang="en-US"/>
              <a:t>Make certain that career pathways are aligned with and validated by local and regional workforce needs and economic priorities that will lead to successful student outcomes in postsecondary work or education.</a:t>
            </a:r>
            <a:endParaRPr/>
          </a:p>
          <a:p>
            <a:pPr marL="457200" lvl="0" indent="-317500" algn="l" rtl="0">
              <a:spcBef>
                <a:spcPts val="0"/>
              </a:spcBef>
              <a:spcAft>
                <a:spcPts val="0"/>
              </a:spcAft>
              <a:buSzPts val="1400"/>
              <a:buChar char="●"/>
            </a:pPr>
            <a:r>
              <a:rPr lang="en-US"/>
              <a:t>And, last but not least, a priority of Perkins is to target efforts toward special population groups of students as defined by Perkins. This does NOT mean special education students, but rather, all of the demographic groups defined as special populations who have historically been left out of CTE. A list of special population students can be found in Appendix G.</a:t>
            </a:r>
            <a:endParaRPr/>
          </a:p>
        </p:txBody>
      </p:sp>
      <p:sp>
        <p:nvSpPr>
          <p:cNvPr id="61" name="Google Shape;61;g2212d24360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12d24360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12d24360d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Section 131(b) in the law explains the requirement of the CLNA.</a:t>
            </a:r>
            <a:endParaRPr>
              <a:latin typeface="Arial"/>
              <a:ea typeface="Arial"/>
              <a:cs typeface="Arial"/>
              <a:sym typeface="Arial"/>
            </a:endParaRPr>
          </a:p>
          <a:p>
            <a:pPr marL="0" lvl="0" indent="0" algn="l" rtl="0">
              <a:spcBef>
                <a:spcPts val="1000"/>
              </a:spcBef>
              <a:spcAft>
                <a:spcPts val="0"/>
              </a:spcAft>
              <a:buNone/>
            </a:pPr>
            <a:r>
              <a:rPr lang="en-US" i="1">
                <a:latin typeface="Arial"/>
                <a:ea typeface="Arial"/>
                <a:cs typeface="Arial"/>
                <a:sym typeface="Arial"/>
              </a:rPr>
              <a:t>“To be eligible to receive financial assistance under this part, an eligible recipient shall— (A) conduct a comprehensive local needs assessment related to career and technical education and include the results of the needs assessment in the local application submitted under subsection (a); and (B) not less than once every 2 years, update such comprehensive local needs assessment.”</a:t>
            </a:r>
            <a:endParaRPr i="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In Wisconsin we require the CLNA on a two-year cycle.</a:t>
            </a:r>
            <a:endParaRPr>
              <a:latin typeface="Arial"/>
              <a:ea typeface="Arial"/>
              <a:cs typeface="Arial"/>
              <a:sym typeface="Arial"/>
            </a:endParaRPr>
          </a:p>
        </p:txBody>
      </p:sp>
      <p:sp>
        <p:nvSpPr>
          <p:cNvPr id="68" name="Google Shape;68;g2212d24360d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4180bb9de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4180bb9de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Section 135: Local Uses of Funds</a:t>
            </a:r>
            <a:endParaRPr>
              <a:latin typeface="Arial"/>
              <a:ea typeface="Arial"/>
              <a:cs typeface="Arial"/>
              <a:sym typeface="Arial"/>
            </a:endParaRPr>
          </a:p>
          <a:p>
            <a:pPr marL="0" lvl="0" indent="0" algn="l" rtl="0">
              <a:lnSpc>
                <a:spcPct val="115000"/>
              </a:lnSpc>
              <a:spcBef>
                <a:spcPts val="0"/>
              </a:spcBef>
              <a:spcAft>
                <a:spcPts val="0"/>
              </a:spcAft>
              <a:buNone/>
            </a:pPr>
            <a:r>
              <a:rPr lang="en-US" i="1">
                <a:latin typeface="Arial"/>
                <a:ea typeface="Arial"/>
                <a:cs typeface="Arial"/>
                <a:sym typeface="Arial"/>
              </a:rPr>
              <a:t>“Funds must be used to develop, coordinate, implement, or improve CTE programs to meet the needs identified in the comprehensive needs assessment. There must be a clear linkage between the needs assessment and how funds are spent. And only used for programs that are of sufficient size, scope and quality to be effective.”</a:t>
            </a:r>
            <a:endParaRPr i="1">
              <a:latin typeface="Arial"/>
              <a:ea typeface="Arial"/>
              <a:cs typeface="Arial"/>
              <a:sym typeface="Arial"/>
            </a:endParaRPr>
          </a:p>
          <a:p>
            <a:pPr marL="0" lvl="0" indent="0" algn="l" rtl="0">
              <a:lnSpc>
                <a:spcPct val="115000"/>
              </a:lnSpc>
              <a:spcBef>
                <a:spcPts val="0"/>
              </a:spcBef>
              <a:spcAft>
                <a:spcPts val="0"/>
              </a:spcAft>
              <a:buNone/>
            </a:pP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linkage is done through your Perkins grant application when you lay out your CLNA findings and what you are prioritizing for purchases.</a:t>
            </a:r>
            <a:endParaRPr>
              <a:latin typeface="Arial"/>
              <a:ea typeface="Arial"/>
              <a:cs typeface="Arial"/>
              <a:sym typeface="Arial"/>
            </a:endParaRPr>
          </a:p>
        </p:txBody>
      </p:sp>
      <p:sp>
        <p:nvSpPr>
          <p:cNvPr id="75" name="Google Shape;75;g24180bb9de5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12d24360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12d24360d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Other than a requirement under the law, what would you say the benefits are of conducting a needs assessment </a:t>
            </a:r>
            <a:r>
              <a:rPr lang="en-US" b="1">
                <a:latin typeface="Arial"/>
                <a:ea typeface="Arial"/>
                <a:cs typeface="Arial"/>
                <a:sym typeface="Arial"/>
              </a:rPr>
              <a:t>prior</a:t>
            </a:r>
            <a:r>
              <a:rPr lang="en-US">
                <a:latin typeface="Arial"/>
                <a:ea typeface="Arial"/>
                <a:cs typeface="Arial"/>
                <a:sym typeface="Arial"/>
              </a:rPr>
              <a:t> to making program decisions? Not only Perkins, but any initiative? [pause] </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What is a comprehensive needs assessment? What is it NOT?</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CLNA</a:t>
            </a:r>
            <a:endParaRPr>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a:latin typeface="Arial"/>
                <a:ea typeface="Arial"/>
                <a:cs typeface="Arial"/>
                <a:sym typeface="Arial"/>
              </a:rPr>
              <a:t>It’s a systematic, intentional and in-depth process that is used to determine strengths and weaknesses of an education agency or a program. </a:t>
            </a:r>
            <a:endParaRPr>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a:latin typeface="Arial"/>
                <a:ea typeface="Arial"/>
                <a:cs typeface="Arial"/>
                <a:sym typeface="Arial"/>
              </a:rPr>
              <a:t>It’s where conducting a root-cause analysis, through broad stakeholder engagement, is the key to informing practices, policies and priorities</a:t>
            </a:r>
            <a:endParaRPr>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a:latin typeface="Arial"/>
                <a:ea typeface="Arial"/>
                <a:cs typeface="Arial"/>
                <a:sym typeface="Arial"/>
              </a:rPr>
              <a:t>We know it’s most effective when used as part of an ongoing continuous improvement cycle that includes short-term and long-term goals and implementation targets</a:t>
            </a:r>
            <a:endParaRPr>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a:latin typeface="Arial"/>
                <a:ea typeface="Arial"/>
                <a:cs typeface="Arial"/>
                <a:sym typeface="Arial"/>
              </a:rPr>
              <a:t>It is NOT an activity isolated from other agency efforts. </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The CLNA process is a great opportunity to:</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Ensure that local CTE programs are serving each learner equitably, by looking at district policies as well as internal and external factors that may play a role</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Make certain that career pathways are aligned with and validated by local and regional workforce needs and economic priorities;</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Determine strategies that address the identified needs in a way that reduces data gaps and improves student outcomes;</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Provide a structured way to engage key stakeholders in a continuous improvement process to identify critical issues are (both threats and opportunities) to moving initiatives forward. </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Learn the extent to which the findings align with the local and state vision for CTE</a:t>
            </a: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 Direct resources towards career pathways that lead to high-skill, high-wage, and in-demand occupations and to activities that address equity and opportunity gaps</a:t>
            </a:r>
            <a:endParaRPr>
              <a:latin typeface="Arial"/>
              <a:ea typeface="Arial"/>
              <a:cs typeface="Arial"/>
              <a:sym typeface="Arial"/>
            </a:endParaRPr>
          </a:p>
          <a:p>
            <a:pPr marL="0" lvl="0" indent="0" algn="l" rtl="0">
              <a:lnSpc>
                <a:spcPct val="115000"/>
              </a:lnSpc>
              <a:spcBef>
                <a:spcPts val="0"/>
              </a:spcBef>
              <a:spcAft>
                <a:spcPts val="0"/>
              </a:spcAft>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latin typeface="Arial"/>
                <a:ea typeface="Arial"/>
                <a:cs typeface="Arial"/>
                <a:sym typeface="Arial"/>
              </a:rPr>
              <a:t>When the CLNA process is complete, LEAs will have a set of findings that paints an </a:t>
            </a:r>
            <a:r>
              <a:rPr lang="en-US" b="1">
                <a:latin typeface="Arial"/>
                <a:ea typeface="Arial"/>
                <a:cs typeface="Arial"/>
                <a:sym typeface="Arial"/>
              </a:rPr>
              <a:t>objective </a:t>
            </a:r>
            <a:r>
              <a:rPr lang="en-US">
                <a:latin typeface="Arial"/>
                <a:ea typeface="Arial"/>
                <a:cs typeface="Arial"/>
                <a:sym typeface="Arial"/>
              </a:rPr>
              <a:t>and more </a:t>
            </a:r>
            <a:r>
              <a:rPr lang="en-US" b="1">
                <a:latin typeface="Arial"/>
                <a:ea typeface="Arial"/>
                <a:cs typeface="Arial"/>
                <a:sym typeface="Arial"/>
              </a:rPr>
              <a:t>accurate</a:t>
            </a:r>
            <a:r>
              <a:rPr lang="en-US">
                <a:latin typeface="Arial"/>
                <a:ea typeface="Arial"/>
                <a:cs typeface="Arial"/>
                <a:sym typeface="Arial"/>
              </a:rPr>
              <a:t> picture of a local CTE program’s current outcomes and needs and a plan for moving forward.</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82" name="Google Shape;82;g2212d24360d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6edcedb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06edcedb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You’ll be able to take what is learned through the process and use it as the </a:t>
            </a:r>
            <a:r>
              <a:rPr lang="en-US" b="1">
                <a:latin typeface="Arial"/>
                <a:ea typeface="Arial"/>
                <a:cs typeface="Arial"/>
                <a:sym typeface="Arial"/>
              </a:rPr>
              <a:t>driver</a:t>
            </a:r>
            <a:r>
              <a:rPr lang="en-US">
                <a:latin typeface="Arial"/>
                <a:ea typeface="Arial"/>
                <a:cs typeface="Arial"/>
                <a:sym typeface="Arial"/>
              </a:rPr>
              <a:t> of local initiatives and spending priorities targeted toward:</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improving student outcomes</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improving the size, scope and quality around career pathways and</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ensuring equitable access for all students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assessment must include a review or analysis of your disaggregated CTE data that’s collected by the district and is housed in the WISEdata portal.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required stakeholder consultation is laid out in pages 7-8 of the guide, which includes, not only who must be consulted, but different ways in which stakeholders can be included at every level of the process from simply providing feedback in a survey to participating in focus groups, to having a role on your CTE leadership team. This includes every demographic of students: those involved in CTE and those not involved, and their support systems.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Appendix B reflects that many of the same stakeholders are required for the assessment of other grant programs under ESSA.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about how  you can leverage individuals and information already gleaned by your district.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Stakeholder engagement can be leveraged to:</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obtain data through participation in surveys and focus groups;</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help analyze findings and determining root causes; and</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identify and/or implement an improvement plans and strategies;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other words, the CLNA process will guide districts and consortia to envision future programming and develop strategies to achieve the vision.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To do this your assessment and analysis of data may look at:</a:t>
            </a:r>
            <a:endParaRPr>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a:latin typeface="Arial"/>
                <a:ea typeface="Arial"/>
                <a:cs typeface="Arial"/>
                <a:sym typeface="Arial"/>
              </a:rPr>
              <a:t>district policies; </a:t>
            </a:r>
            <a:endParaRPr>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a:latin typeface="Arial"/>
                <a:ea typeface="Arial"/>
                <a:cs typeface="Arial"/>
                <a:sym typeface="Arial"/>
              </a:rPr>
              <a:t>how external factors play a role; </a:t>
            </a:r>
            <a:endParaRPr>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a:latin typeface="Arial"/>
                <a:ea typeface="Arial"/>
                <a:cs typeface="Arial"/>
                <a:sym typeface="Arial"/>
              </a:rPr>
              <a:t>how internal strengths and weaknesses impact outcomes; and</a:t>
            </a:r>
            <a:endParaRPr>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a:latin typeface="Arial"/>
                <a:ea typeface="Arial"/>
                <a:cs typeface="Arial"/>
                <a:sym typeface="Arial"/>
              </a:rPr>
              <a:t>identification of what the critical issues are (both threats and opportunities) to moving initiatives forward.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Determine: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you’ll know that you’ve succeeded in closing a gap.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What strategies will get you there and how will they be prioritized?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will stakeholders be involved?</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 name="Google Shape;89;g206edcedb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6f2b9e7a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06f2b9e7a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Required Stakeholder groups </a:t>
            </a:r>
            <a:r>
              <a:rPr lang="en-US" b="1"/>
              <a:t>at minimum</a:t>
            </a:r>
            <a:r>
              <a:rPr lang="en-US"/>
              <a:t> include those represented in the list on the slide. </a:t>
            </a:r>
            <a:r>
              <a:rPr lang="en-US" sz="1300"/>
              <a:t>Your regional pathway collaboratives can be a help, as they are already meeting with many of these groups in your region on a regular basis.</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sz="1300"/>
              <a:t>(1) representatives of CTE program teachers, school counselors, principals, administrators, and specialized instructional support personnel and paraprofessionals;</a:t>
            </a:r>
            <a:endParaRPr sz="1300"/>
          </a:p>
          <a:p>
            <a:pPr marL="457200" lvl="0" indent="-311150" algn="l" rtl="0">
              <a:lnSpc>
                <a:spcPct val="115000"/>
              </a:lnSpc>
              <a:spcBef>
                <a:spcPts val="0"/>
              </a:spcBef>
              <a:spcAft>
                <a:spcPts val="0"/>
              </a:spcAft>
              <a:buSzPts val="1300"/>
              <a:buChar char="●"/>
            </a:pPr>
            <a:r>
              <a:rPr lang="en-US" sz="1300"/>
              <a:t>These are your internal/district and school level people. If you are a consortium, you’d pull people together from your member districts.</a:t>
            </a:r>
            <a:endParaRPr sz="1300"/>
          </a:p>
          <a:p>
            <a:pPr marL="45720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300"/>
              <a:t>(2) Second, representatives of CTE programs at local postsecondary educational institutions, including faculty and administrators; </a:t>
            </a:r>
            <a:endParaRPr sz="1300"/>
          </a:p>
          <a:p>
            <a:pPr marL="457200" lvl="0" indent="-311150" algn="l" rtl="0">
              <a:lnSpc>
                <a:spcPct val="115000"/>
              </a:lnSpc>
              <a:spcBef>
                <a:spcPts val="0"/>
              </a:spcBef>
              <a:spcAft>
                <a:spcPts val="0"/>
              </a:spcAft>
              <a:buSzPts val="1300"/>
              <a:buChar char="●"/>
            </a:pPr>
            <a:r>
              <a:rPr lang="en-US" sz="1300"/>
              <a:t>These are your technical college, UW and private college partner contacts and faculty.</a:t>
            </a:r>
            <a:endParaRPr sz="1300"/>
          </a:p>
          <a:p>
            <a:pPr marL="45720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300"/>
              <a:t>(3) representatives of local workforce development boards and a range of local or regional businesses or industries;</a:t>
            </a:r>
            <a:endParaRPr sz="1300"/>
          </a:p>
          <a:p>
            <a:pPr marL="457200" lvl="0" indent="-311150" algn="l" rtl="0">
              <a:lnSpc>
                <a:spcPct val="115000"/>
              </a:lnSpc>
              <a:spcBef>
                <a:spcPts val="0"/>
              </a:spcBef>
              <a:spcAft>
                <a:spcPts val="0"/>
              </a:spcAft>
              <a:buSzPts val="1300"/>
              <a:buChar char="●"/>
            </a:pPr>
            <a:r>
              <a:rPr lang="en-US" sz="1300"/>
              <a:t>These include your career pathway advisory committees, industry associations; specific employers; One Stop Shops and Regional Employment Development Organizations.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(4) parents and students including students from</a:t>
            </a:r>
            <a:r>
              <a:rPr lang="en-US" sz="1300" b="1"/>
              <a:t> each</a:t>
            </a:r>
            <a:r>
              <a:rPr lang="en-US" sz="1300"/>
              <a:t> special population group (particularly those that are reflected in disproportionate engagement and persistence in your CTE program). See Appendix G for a list of special population groups. Get involvement from a number of students in each group, as the needs, experiences and perspectives of each group can and will be very different.</a:t>
            </a:r>
            <a:endParaRPr sz="1300"/>
          </a:p>
          <a:p>
            <a:pPr marL="457200" lvl="0" indent="-311150" algn="l" rtl="0">
              <a:lnSpc>
                <a:spcPct val="115000"/>
              </a:lnSpc>
              <a:spcBef>
                <a:spcPts val="0"/>
              </a:spcBef>
              <a:spcAft>
                <a:spcPts val="0"/>
              </a:spcAft>
              <a:buSzPts val="1300"/>
              <a:buChar char="●"/>
            </a:pPr>
            <a:r>
              <a:rPr lang="en-US" sz="1300"/>
              <a:t>While one common way to engage students is through general CTE feedback, you are missing an opportunity if you don’t engage them in your root cause analysis. So find a way to plan for that. </a:t>
            </a:r>
            <a:endParaRPr sz="1300"/>
          </a:p>
          <a:p>
            <a:pPr marL="457200" lvl="0" indent="-311150" algn="l" rtl="0">
              <a:lnSpc>
                <a:spcPct val="115000"/>
              </a:lnSpc>
              <a:spcBef>
                <a:spcPts val="0"/>
              </a:spcBef>
              <a:spcAft>
                <a:spcPts val="0"/>
              </a:spcAft>
              <a:buSzPts val="1300"/>
              <a:buChar char="●"/>
            </a:pPr>
            <a:r>
              <a:rPr lang="en-US" sz="1300"/>
              <a:t>Meaningful engagement of any youth, particularly those students and families from traditionally disenfranchised groups requires thoughtfulness and preparation on the part of the CLNA leadership team.</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(5) </a:t>
            </a:r>
            <a:r>
              <a:rPr lang="en-US" sz="1300" b="1"/>
              <a:t>representatives</a:t>
            </a:r>
            <a:r>
              <a:rPr lang="en-US" sz="1300"/>
              <a:t> of each special population</a:t>
            </a:r>
            <a:r>
              <a:rPr lang="en-US" sz="1300" b="1"/>
              <a:t> </a:t>
            </a:r>
            <a:r>
              <a:rPr lang="en-US" sz="1300"/>
              <a:t>group </a:t>
            </a:r>
            <a:endParaRPr sz="1300"/>
          </a:p>
          <a:p>
            <a:pPr marL="457200" lvl="0" indent="-311150" algn="l" rtl="0">
              <a:lnSpc>
                <a:spcPct val="115000"/>
              </a:lnSpc>
              <a:spcBef>
                <a:spcPts val="0"/>
              </a:spcBef>
              <a:spcAft>
                <a:spcPts val="0"/>
              </a:spcAft>
              <a:buSzPts val="1300"/>
              <a:buChar char="●"/>
            </a:pPr>
            <a:r>
              <a:rPr lang="en-US" sz="1300"/>
              <a:t>These are community agencies and individuals who provide support to special populations (such as places of worship, homeless and runaway program liaisons, and the boys and girls clubs). These are advocates or ambassadors who specialize in the needs of individual groups of students in the district or community at large.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(6) representatives of regional or local agencies serving out-of-school, homeless, foster, and at-risk students</a:t>
            </a:r>
            <a:endParaRPr sz="1300"/>
          </a:p>
          <a:p>
            <a:pPr marL="457200" lvl="0" indent="-311150" algn="l" rtl="0">
              <a:lnSpc>
                <a:spcPct val="115000"/>
              </a:lnSpc>
              <a:spcBef>
                <a:spcPts val="0"/>
              </a:spcBef>
              <a:spcAft>
                <a:spcPts val="0"/>
              </a:spcAft>
              <a:buSzPts val="1300"/>
              <a:buChar char="●"/>
            </a:pPr>
            <a:r>
              <a:rPr lang="en-US" sz="1300"/>
              <a:t>These are the DWD WIOA programs, foster care agencies, and others who can be a voice for students and families; helping give rise to experiences and perspectives of a given group. They can even assist you in identifying students and parents who would be willing to participate in some way.</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(7) representatives of Indian Tribes and Tribal organizations in the State, where applicable </a:t>
            </a:r>
            <a:endParaRPr sz="1300"/>
          </a:p>
          <a:p>
            <a:pPr marL="457200" lvl="0" indent="-311150" algn="l" rtl="0">
              <a:lnSpc>
                <a:spcPct val="115000"/>
              </a:lnSpc>
              <a:spcBef>
                <a:spcPts val="0"/>
              </a:spcBef>
              <a:spcAft>
                <a:spcPts val="0"/>
              </a:spcAft>
              <a:buSzPts val="1300"/>
              <a:buChar char="●"/>
            </a:pPr>
            <a:r>
              <a:rPr lang="en-US" sz="1300"/>
              <a:t>Here the ESSA rules apply - meaning that districts who are within a 50-mile radius (20 U.S.C. (a) 7424 (c) (3)(C)] of a nation </a:t>
            </a:r>
            <a:r>
              <a:rPr lang="en-US" sz="1300" b="1"/>
              <a:t>or</a:t>
            </a:r>
            <a:r>
              <a:rPr lang="en-US" sz="1300"/>
              <a:t>  a district who receives Title VI funds. </a:t>
            </a:r>
            <a:endParaRPr sz="1300"/>
          </a:p>
          <a:p>
            <a:pPr marL="45720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300"/>
              <a:t>(8) and finally, any other stakeholders that DPI, requires. In the case of Wisconsin, this means your </a:t>
            </a:r>
            <a:r>
              <a:rPr lang="en-US" sz="1300" b="1"/>
              <a:t>Regional Career Pathways Collaborative agencies</a:t>
            </a:r>
            <a:endParaRPr sz="1300" b="1"/>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n-US"/>
              <a:t>Page 10 has contacts links for every agency required to be involved in your CLNA process, from foster youth programs, homeless programs, workforce development and more.</a:t>
            </a:r>
            <a:endParaRPr sz="1300" b="1"/>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6" name="Google Shape;96;g206f2b9e7a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christine.lenske@dpi.w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pi.wi.gov/cte/carl-perkins/grants/formula-gra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817100" y="1146150"/>
            <a:ext cx="7980300" cy="267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33399"/>
              </a:buClr>
              <a:buSzPts val="4000"/>
              <a:buNone/>
            </a:pPr>
            <a:r>
              <a:rPr lang="en-US" sz="3250"/>
              <a:t>The Perkins Grant</a:t>
            </a:r>
            <a:endParaRPr sz="3250"/>
          </a:p>
          <a:p>
            <a:pPr marL="0" lvl="0" indent="0" algn="ctr" rtl="0">
              <a:lnSpc>
                <a:spcPct val="100000"/>
              </a:lnSpc>
              <a:spcBef>
                <a:spcPts val="1000"/>
              </a:spcBef>
              <a:spcAft>
                <a:spcPts val="0"/>
              </a:spcAft>
              <a:buClr>
                <a:srgbClr val="333399"/>
              </a:buClr>
              <a:buSzPts val="4000"/>
              <a:buNone/>
            </a:pPr>
            <a:r>
              <a:rPr lang="en-US" sz="3250"/>
              <a:t>Comprehensive Local Needs Assessment</a:t>
            </a:r>
            <a:endParaRPr sz="3250"/>
          </a:p>
          <a:p>
            <a:pPr marL="0" lvl="0" indent="0" algn="ctr" rtl="0">
              <a:lnSpc>
                <a:spcPct val="100000"/>
              </a:lnSpc>
              <a:spcBef>
                <a:spcPts val="1000"/>
              </a:spcBef>
              <a:spcAft>
                <a:spcPts val="0"/>
              </a:spcAft>
              <a:buClr>
                <a:srgbClr val="333399"/>
              </a:buClr>
              <a:buSzPts val="4000"/>
              <a:buNone/>
            </a:pPr>
            <a:r>
              <a:rPr lang="en-US" sz="3250"/>
              <a:t>Introduction and Overview </a:t>
            </a:r>
            <a:br>
              <a:rPr lang="en-US" sz="4000"/>
            </a:br>
            <a:endParaRPr/>
          </a:p>
        </p:txBody>
      </p:sp>
      <p:sp>
        <p:nvSpPr>
          <p:cNvPr id="41" name="Google Shape;41;p7"/>
          <p:cNvSpPr txBox="1">
            <a:spLocks noGrp="1"/>
          </p:cNvSpPr>
          <p:nvPr>
            <p:ph type="body" idx="2"/>
          </p:nvPr>
        </p:nvSpPr>
        <p:spPr>
          <a:xfrm>
            <a:off x="6523125" y="3332300"/>
            <a:ext cx="2424000" cy="103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400"/>
              <a:t>Chris Lenske</a:t>
            </a:r>
            <a:endParaRPr sz="1400"/>
          </a:p>
          <a:p>
            <a:pPr marL="0" lvl="0" indent="0" algn="l" rtl="0">
              <a:lnSpc>
                <a:spcPct val="115000"/>
              </a:lnSpc>
              <a:spcBef>
                <a:spcPts val="0"/>
              </a:spcBef>
              <a:spcAft>
                <a:spcPts val="0"/>
              </a:spcAft>
              <a:buClr>
                <a:schemeClr val="dk1"/>
              </a:buClr>
              <a:buSzPts val="1318"/>
              <a:buNone/>
            </a:pPr>
            <a:r>
              <a:rPr lang="en-US" sz="1400"/>
              <a:t>Grant Specialist, CTE Team</a:t>
            </a:r>
            <a:endParaRPr sz="1400"/>
          </a:p>
          <a:p>
            <a:pPr marL="0" lvl="0" indent="0" algn="l" rtl="0">
              <a:lnSpc>
                <a:spcPct val="115000"/>
              </a:lnSpc>
              <a:spcBef>
                <a:spcPts val="0"/>
              </a:spcBef>
              <a:spcAft>
                <a:spcPts val="0"/>
              </a:spcAft>
              <a:buClr>
                <a:schemeClr val="dk1"/>
              </a:buClr>
              <a:buSzPts val="1318"/>
              <a:buNone/>
            </a:pPr>
            <a:r>
              <a:rPr lang="en-US" sz="1400"/>
              <a:t>5/8/2023</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CLNA Requirements</a:t>
            </a:r>
            <a:endParaRPr/>
          </a:p>
        </p:txBody>
      </p:sp>
      <p:sp>
        <p:nvSpPr>
          <p:cNvPr id="106" name="Google Shape;106;p16"/>
          <p:cNvSpPr txBox="1">
            <a:spLocks noGrp="1"/>
          </p:cNvSpPr>
          <p:nvPr>
            <p:ph type="body" idx="2"/>
          </p:nvPr>
        </p:nvSpPr>
        <p:spPr>
          <a:xfrm>
            <a:off x="724450" y="921600"/>
            <a:ext cx="4995600" cy="3631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t>Stakeholders continued…</a:t>
            </a:r>
            <a:endParaRPr sz="2200"/>
          </a:p>
          <a:p>
            <a:pPr marL="0" lvl="0" indent="0" algn="l" rtl="0">
              <a:lnSpc>
                <a:spcPct val="115000"/>
              </a:lnSpc>
              <a:spcBef>
                <a:spcPts val="0"/>
              </a:spcBef>
              <a:spcAft>
                <a:spcPts val="0"/>
              </a:spcAft>
              <a:buNone/>
            </a:pPr>
            <a:r>
              <a:rPr lang="en-US" sz="2300"/>
              <a:t>Quality Engagement</a:t>
            </a:r>
            <a:endParaRPr sz="2300"/>
          </a:p>
          <a:p>
            <a:pPr marL="457200" lvl="0" indent="-355600" algn="l" rtl="0">
              <a:lnSpc>
                <a:spcPct val="115000"/>
              </a:lnSpc>
              <a:spcBef>
                <a:spcPts val="0"/>
              </a:spcBef>
              <a:spcAft>
                <a:spcPts val="0"/>
              </a:spcAft>
              <a:buSzPts val="2000"/>
              <a:buChar char="●"/>
            </a:pPr>
            <a:r>
              <a:rPr lang="en-US" sz="2000" b="0"/>
              <a:t>Know why you’re reaching out to  each stakeholder</a:t>
            </a:r>
            <a:endParaRPr sz="2000" b="0"/>
          </a:p>
          <a:p>
            <a:pPr marL="457200" lvl="0" indent="-355600" algn="l" rtl="0">
              <a:lnSpc>
                <a:spcPct val="115000"/>
              </a:lnSpc>
              <a:spcBef>
                <a:spcPts val="0"/>
              </a:spcBef>
              <a:spcAft>
                <a:spcPts val="0"/>
              </a:spcAft>
              <a:buSzPts val="2000"/>
              <a:buChar char="●"/>
            </a:pPr>
            <a:r>
              <a:rPr lang="en-US" sz="2000" b="0"/>
              <a:t>Know how you want them to be involved</a:t>
            </a:r>
            <a:endParaRPr sz="2000" b="0"/>
          </a:p>
          <a:p>
            <a:pPr marL="457200" lvl="0" indent="-355600" algn="l" rtl="0">
              <a:lnSpc>
                <a:spcPct val="115000"/>
              </a:lnSpc>
              <a:spcBef>
                <a:spcPts val="0"/>
              </a:spcBef>
              <a:spcAft>
                <a:spcPts val="0"/>
              </a:spcAft>
              <a:buSzPts val="2000"/>
              <a:buChar char="●"/>
            </a:pPr>
            <a:r>
              <a:rPr lang="en-US" sz="2000" b="0"/>
              <a:t>Know who you want to be involved</a:t>
            </a:r>
            <a:endParaRPr sz="2000" b="0"/>
          </a:p>
          <a:p>
            <a:pPr marL="457200" lvl="0" indent="-355600" algn="l" rtl="0">
              <a:lnSpc>
                <a:spcPct val="115000"/>
              </a:lnSpc>
              <a:spcBef>
                <a:spcPts val="0"/>
              </a:spcBef>
              <a:spcAft>
                <a:spcPts val="0"/>
              </a:spcAft>
              <a:buSzPts val="2000"/>
              <a:buChar char="●"/>
            </a:pPr>
            <a:r>
              <a:rPr lang="en-US" sz="2000" b="0"/>
              <a:t>What is their role in your process?</a:t>
            </a:r>
            <a:endParaRPr sz="2000" b="0"/>
          </a:p>
          <a:p>
            <a:pPr marL="457200" lvl="0" indent="-355600" algn="l" rtl="0">
              <a:lnSpc>
                <a:spcPct val="115000"/>
              </a:lnSpc>
              <a:spcBef>
                <a:spcPts val="0"/>
              </a:spcBef>
              <a:spcAft>
                <a:spcPts val="0"/>
              </a:spcAft>
              <a:buSzPts val="2000"/>
              <a:buChar char="●"/>
            </a:pPr>
            <a:r>
              <a:rPr lang="en-US" sz="2000" b="0"/>
              <a:t>Early and ongoing communication</a:t>
            </a:r>
            <a:endParaRPr sz="2000" b="0"/>
          </a:p>
        </p:txBody>
      </p:sp>
      <p:pic>
        <p:nvPicPr>
          <p:cNvPr id="107" name="Google Shape;107;p16"/>
          <p:cNvPicPr preferRelativeResize="0"/>
          <p:nvPr/>
        </p:nvPicPr>
        <p:blipFill>
          <a:blip r:embed="rId3">
            <a:alphaModFix/>
          </a:blip>
          <a:stretch>
            <a:fillRect/>
          </a:stretch>
        </p:blipFill>
        <p:spPr>
          <a:xfrm>
            <a:off x="5531775" y="1196975"/>
            <a:ext cx="3612225" cy="263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CLNA Focus Areas</a:t>
            </a:r>
            <a:endParaRPr/>
          </a:p>
        </p:txBody>
      </p:sp>
      <p:sp>
        <p:nvSpPr>
          <p:cNvPr id="114" name="Google Shape;114;p17"/>
          <p:cNvSpPr txBox="1">
            <a:spLocks noGrp="1"/>
          </p:cNvSpPr>
          <p:nvPr>
            <p:ph type="body" idx="2"/>
          </p:nvPr>
        </p:nvSpPr>
        <p:spPr>
          <a:xfrm>
            <a:off x="647750" y="1020600"/>
            <a:ext cx="8389200" cy="3685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1. Student performance on federal accountability indicators 2. Progress toward improving equity and access </a:t>
            </a:r>
            <a:endParaRPr/>
          </a:p>
          <a:p>
            <a:pPr marL="0" lvl="0" indent="0" algn="l" rtl="0">
              <a:spcBef>
                <a:spcPts val="439"/>
              </a:spcBef>
              <a:spcAft>
                <a:spcPts val="0"/>
              </a:spcAft>
              <a:buNone/>
            </a:pPr>
            <a:r>
              <a:rPr lang="en-US"/>
              <a:t>3. Recruitment, retention, and training of faculty and staff </a:t>
            </a:r>
            <a:endParaRPr/>
          </a:p>
          <a:p>
            <a:pPr marL="0" lvl="0" indent="0" algn="l" rtl="0">
              <a:spcBef>
                <a:spcPts val="439"/>
              </a:spcBef>
              <a:spcAft>
                <a:spcPts val="0"/>
              </a:spcAft>
              <a:buNone/>
            </a:pPr>
            <a:r>
              <a:rPr lang="en-US">
                <a:highlight>
                  <a:schemeClr val="lt2"/>
                </a:highlight>
              </a:rPr>
              <a:t>4. Career pathway alignment to labor market needs </a:t>
            </a:r>
            <a:endParaRPr>
              <a:highlight>
                <a:schemeClr val="lt2"/>
              </a:highlight>
            </a:endParaRPr>
          </a:p>
          <a:p>
            <a:pPr marL="0" lvl="0" indent="0" algn="l" rtl="0">
              <a:spcBef>
                <a:spcPts val="439"/>
              </a:spcBef>
              <a:spcAft>
                <a:spcPts val="0"/>
              </a:spcAft>
              <a:buNone/>
            </a:pPr>
            <a:r>
              <a:rPr lang="en-US">
                <a:highlight>
                  <a:schemeClr val="lt2"/>
                </a:highlight>
              </a:rPr>
              <a:t>5. Size, scope, and quality of career pathways offered </a:t>
            </a:r>
            <a:endParaRPr>
              <a:highlight>
                <a:schemeClr val="lt2"/>
              </a:highlight>
            </a:endParaRPr>
          </a:p>
          <a:p>
            <a:pPr marL="0" lvl="0" indent="0" algn="l" rtl="0">
              <a:spcBef>
                <a:spcPts val="439"/>
              </a:spcBef>
              <a:spcAft>
                <a:spcPts val="439"/>
              </a:spcAft>
              <a:buNone/>
            </a:pPr>
            <a:r>
              <a:rPr lang="en-US">
                <a:highlight>
                  <a:schemeClr val="lt2"/>
                </a:highlight>
              </a:rPr>
              <a:t>6. Progress toward implementing career pathways</a:t>
            </a:r>
            <a:endParaRPr>
              <a:highlight>
                <a:schemeClr val="lt2"/>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CLNA Planning</a:t>
            </a:r>
            <a:endParaRPr/>
          </a:p>
        </p:txBody>
      </p:sp>
      <p:sp>
        <p:nvSpPr>
          <p:cNvPr id="121" name="Google Shape;121;p18"/>
          <p:cNvSpPr txBox="1">
            <a:spLocks noGrp="1"/>
          </p:cNvSpPr>
          <p:nvPr>
            <p:ph type="body" idx="2"/>
          </p:nvPr>
        </p:nvSpPr>
        <p:spPr>
          <a:xfrm>
            <a:off x="388825" y="969275"/>
            <a:ext cx="5119500" cy="30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a:t>CLNA  First Steps </a:t>
            </a:r>
            <a:endParaRPr/>
          </a:p>
          <a:p>
            <a:pPr marL="457200" lvl="0" indent="-355600" algn="l" rtl="0">
              <a:lnSpc>
                <a:spcPct val="150000"/>
              </a:lnSpc>
              <a:spcBef>
                <a:spcPts val="0"/>
              </a:spcBef>
              <a:spcAft>
                <a:spcPts val="0"/>
              </a:spcAft>
              <a:buSzPts val="2000"/>
              <a:buChar char="●"/>
            </a:pPr>
            <a:r>
              <a:rPr lang="en-US" sz="2000" b="0"/>
              <a:t>Identify Leadership Team</a:t>
            </a:r>
            <a:endParaRPr sz="2000" b="0"/>
          </a:p>
          <a:p>
            <a:pPr marL="457200" lvl="0" indent="-355600" algn="l" rtl="0">
              <a:lnSpc>
                <a:spcPct val="150000"/>
              </a:lnSpc>
              <a:spcBef>
                <a:spcPts val="439"/>
              </a:spcBef>
              <a:spcAft>
                <a:spcPts val="0"/>
              </a:spcAft>
              <a:buSzPts val="2000"/>
              <a:buChar char="●"/>
            </a:pPr>
            <a:r>
              <a:rPr lang="en-US" sz="2000" b="0"/>
              <a:t>Work Plan with assignments and timeline</a:t>
            </a:r>
            <a:endParaRPr sz="2000" b="0"/>
          </a:p>
          <a:p>
            <a:pPr marL="457200" lvl="0" indent="-355600" algn="l" rtl="0">
              <a:lnSpc>
                <a:spcPct val="150000"/>
              </a:lnSpc>
              <a:spcBef>
                <a:spcPts val="0"/>
              </a:spcBef>
              <a:spcAft>
                <a:spcPts val="0"/>
              </a:spcAft>
              <a:buSzPts val="2000"/>
              <a:buChar char="●"/>
            </a:pPr>
            <a:r>
              <a:rPr lang="en-US" sz="2000" b="0"/>
              <a:t>Determine data for review</a:t>
            </a:r>
            <a:endParaRPr sz="2000" b="0"/>
          </a:p>
          <a:p>
            <a:pPr marL="457200" lvl="0" indent="-355600" algn="l" rtl="0">
              <a:lnSpc>
                <a:spcPct val="150000"/>
              </a:lnSpc>
              <a:spcBef>
                <a:spcPts val="0"/>
              </a:spcBef>
              <a:spcAft>
                <a:spcPts val="0"/>
              </a:spcAft>
              <a:buSzPts val="2000"/>
              <a:buChar char="●"/>
            </a:pPr>
            <a:r>
              <a:rPr lang="en-US" sz="2000" b="0"/>
              <a:t>Determine stakeholders and outreach/engagement strategies</a:t>
            </a:r>
            <a:endParaRPr sz="2000" b="0"/>
          </a:p>
          <a:p>
            <a:pPr marL="0" lvl="0" indent="0" algn="l" rtl="0">
              <a:lnSpc>
                <a:spcPct val="150000"/>
              </a:lnSpc>
              <a:spcBef>
                <a:spcPts val="1800"/>
              </a:spcBef>
              <a:spcAft>
                <a:spcPts val="0"/>
              </a:spcAft>
              <a:buNone/>
            </a:pPr>
            <a:endParaRPr sz="1800" b="0"/>
          </a:p>
          <a:p>
            <a:pPr marL="914400" lvl="0" indent="0" algn="l" rtl="0">
              <a:lnSpc>
                <a:spcPct val="150000"/>
              </a:lnSpc>
              <a:spcBef>
                <a:spcPts val="1800"/>
              </a:spcBef>
              <a:spcAft>
                <a:spcPts val="0"/>
              </a:spcAft>
              <a:buNone/>
            </a:pPr>
            <a:endParaRPr sz="1800" b="0"/>
          </a:p>
          <a:p>
            <a:pPr marL="457200" lvl="0" indent="0" algn="l" rtl="0">
              <a:lnSpc>
                <a:spcPct val="115000"/>
              </a:lnSpc>
              <a:spcBef>
                <a:spcPts val="1800"/>
              </a:spcBef>
              <a:spcAft>
                <a:spcPts val="0"/>
              </a:spcAft>
              <a:buNone/>
            </a:pPr>
            <a:endParaRPr sz="1600"/>
          </a:p>
          <a:p>
            <a:pPr marL="914400" lvl="0" indent="0" algn="l" rtl="0">
              <a:lnSpc>
                <a:spcPct val="100000"/>
              </a:lnSpc>
              <a:spcBef>
                <a:spcPts val="1800"/>
              </a:spcBef>
              <a:spcAft>
                <a:spcPts val="0"/>
              </a:spcAft>
              <a:buNone/>
            </a:pPr>
            <a:endParaRPr sz="1600"/>
          </a:p>
          <a:p>
            <a:pPr marL="914400" lvl="1" indent="-228600" algn="l" rtl="0">
              <a:lnSpc>
                <a:spcPct val="100000"/>
              </a:lnSpc>
              <a:spcBef>
                <a:spcPts val="1800"/>
              </a:spcBef>
              <a:spcAft>
                <a:spcPts val="0"/>
              </a:spcAft>
              <a:buSzPts val="1600"/>
              <a:buNone/>
            </a:pPr>
            <a:endParaRPr sz="1600"/>
          </a:p>
        </p:txBody>
      </p:sp>
      <p:pic>
        <p:nvPicPr>
          <p:cNvPr id="122" name="Google Shape;122;p18"/>
          <p:cNvPicPr preferRelativeResize="0"/>
          <p:nvPr/>
        </p:nvPicPr>
        <p:blipFill>
          <a:blip r:embed="rId3">
            <a:alphaModFix/>
          </a:blip>
          <a:stretch>
            <a:fillRect/>
          </a:stretch>
        </p:blipFill>
        <p:spPr>
          <a:xfrm>
            <a:off x="5508200" y="1115875"/>
            <a:ext cx="3525575" cy="362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CLNA Planning</a:t>
            </a:r>
            <a:endParaRPr/>
          </a:p>
        </p:txBody>
      </p:sp>
      <p:sp>
        <p:nvSpPr>
          <p:cNvPr id="129" name="Google Shape;129;p19"/>
          <p:cNvSpPr txBox="1">
            <a:spLocks noGrp="1"/>
          </p:cNvSpPr>
          <p:nvPr>
            <p:ph type="body" idx="2"/>
          </p:nvPr>
        </p:nvSpPr>
        <p:spPr>
          <a:xfrm>
            <a:off x="795925" y="1197425"/>
            <a:ext cx="8198400" cy="28233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0"/>
              </a:spcBef>
              <a:spcAft>
                <a:spcPts val="0"/>
              </a:spcAft>
              <a:buNone/>
            </a:pPr>
            <a:r>
              <a:rPr lang="en-US"/>
              <a:t>Question</a:t>
            </a:r>
            <a:endParaRPr/>
          </a:p>
          <a:p>
            <a:pPr marL="457200" lvl="0" indent="-369570" algn="l" rtl="0">
              <a:spcBef>
                <a:spcPts val="439"/>
              </a:spcBef>
              <a:spcAft>
                <a:spcPts val="0"/>
              </a:spcAft>
              <a:buSzPct val="100000"/>
              <a:buChar char="●"/>
            </a:pPr>
            <a:r>
              <a:rPr lang="en-US" b="0"/>
              <a:t>How will you leverage your regional career pathway collaborative connections to assist with broad stakeholder input?</a:t>
            </a:r>
            <a:endParaRPr b="0"/>
          </a:p>
          <a:p>
            <a:pPr marL="457200" lvl="0" indent="-369570" algn="l" rtl="0">
              <a:spcBef>
                <a:spcPts val="1000"/>
              </a:spcBef>
              <a:spcAft>
                <a:spcPts val="439"/>
              </a:spcAft>
              <a:buSzPct val="100000"/>
              <a:buChar char="●"/>
            </a:pPr>
            <a:r>
              <a:rPr lang="en-US" b="0"/>
              <a:t>What data or connections do regional pathway collaboratives have that can assist you in your assessment?</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CLNA Planning</a:t>
            </a:r>
            <a:endParaRPr/>
          </a:p>
        </p:txBody>
      </p:sp>
      <p:sp>
        <p:nvSpPr>
          <p:cNvPr id="136" name="Google Shape;136;p20"/>
          <p:cNvSpPr txBox="1">
            <a:spLocks noGrp="1"/>
          </p:cNvSpPr>
          <p:nvPr>
            <p:ph type="body" idx="2"/>
          </p:nvPr>
        </p:nvSpPr>
        <p:spPr>
          <a:xfrm>
            <a:off x="220175" y="941750"/>
            <a:ext cx="4032300" cy="3611100"/>
          </a:xfrm>
          <a:prstGeom prst="rect">
            <a:avLst/>
          </a:prstGeom>
          <a:noFill/>
          <a:ln>
            <a:noFill/>
          </a:ln>
        </p:spPr>
        <p:txBody>
          <a:bodyPr spcFirstLastPara="1" wrap="square" lIns="91425" tIns="45700" rIns="91425" bIns="45700" anchor="t" anchorCtr="0">
            <a:normAutofit lnSpcReduction="20000"/>
          </a:bodyPr>
          <a:lstStyle/>
          <a:p>
            <a:pPr marL="342900" lvl="0" indent="0" algn="l" rtl="0">
              <a:lnSpc>
                <a:spcPct val="120000"/>
              </a:lnSpc>
              <a:spcBef>
                <a:spcPts val="2239"/>
              </a:spcBef>
              <a:spcAft>
                <a:spcPts val="0"/>
              </a:spcAft>
              <a:buNone/>
            </a:pPr>
            <a:r>
              <a:rPr lang="en-US" sz="2800"/>
              <a:t>Strategic planning</a:t>
            </a:r>
            <a:endParaRPr sz="2800"/>
          </a:p>
          <a:p>
            <a:pPr marL="0" lvl="0" indent="0" algn="l" rtl="0">
              <a:lnSpc>
                <a:spcPct val="100000"/>
              </a:lnSpc>
              <a:spcBef>
                <a:spcPts val="1000"/>
              </a:spcBef>
              <a:spcAft>
                <a:spcPts val="0"/>
              </a:spcAft>
              <a:buClr>
                <a:schemeClr val="dk1"/>
              </a:buClr>
              <a:buFont typeface="Arial"/>
              <a:buNone/>
            </a:pPr>
            <a:r>
              <a:rPr lang="en-US" sz="2000" b="0">
                <a:latin typeface="Calibri"/>
                <a:ea typeface="Calibri"/>
                <a:cs typeface="Calibri"/>
                <a:sym typeface="Calibri"/>
              </a:rPr>
              <a:t>The results of your CLNA should lead to a plan that includes goals, activities, priorities and aligned spending for a 2-year period that will meet the needs and ultimately close data gaps.</a:t>
            </a:r>
            <a:endParaRPr sz="2000" b="0">
              <a:latin typeface="Calibri"/>
              <a:ea typeface="Calibri"/>
              <a:cs typeface="Calibri"/>
              <a:sym typeface="Calibri"/>
            </a:endParaRPr>
          </a:p>
          <a:p>
            <a:pPr marL="0" lvl="0" indent="0" algn="l" rtl="0">
              <a:lnSpc>
                <a:spcPct val="100000"/>
              </a:lnSpc>
              <a:spcBef>
                <a:spcPts val="0"/>
              </a:spcBef>
              <a:spcAft>
                <a:spcPts val="0"/>
              </a:spcAft>
              <a:buClr>
                <a:schemeClr val="dk1"/>
              </a:buClr>
              <a:buFont typeface="Arial"/>
              <a:buNone/>
            </a:pPr>
            <a:r>
              <a:rPr lang="en-US" sz="2000" b="0">
                <a:latin typeface="Calibri"/>
                <a:ea typeface="Calibri"/>
                <a:cs typeface="Calibri"/>
                <a:sym typeface="Calibri"/>
              </a:rPr>
              <a:t>Include: How you’ll know that you’ve succeeded in closing a gap. </a:t>
            </a:r>
            <a:endParaRPr sz="2000" b="0">
              <a:latin typeface="Calibri"/>
              <a:ea typeface="Calibri"/>
              <a:cs typeface="Calibri"/>
              <a:sym typeface="Calibri"/>
            </a:endParaRPr>
          </a:p>
          <a:p>
            <a:pPr marL="0" lvl="0" indent="0" algn="l" rtl="0">
              <a:lnSpc>
                <a:spcPct val="100000"/>
              </a:lnSpc>
              <a:spcBef>
                <a:spcPts val="0"/>
              </a:spcBef>
              <a:spcAft>
                <a:spcPts val="0"/>
              </a:spcAft>
              <a:buClr>
                <a:schemeClr val="dk1"/>
              </a:buClr>
              <a:buFont typeface="Arial"/>
              <a:buNone/>
            </a:pPr>
            <a:r>
              <a:rPr lang="en-US" sz="2000" b="0">
                <a:latin typeface="Calibri"/>
                <a:ea typeface="Calibri"/>
                <a:cs typeface="Calibri"/>
                <a:sym typeface="Calibri"/>
              </a:rPr>
              <a:t>What strategies will get you there and how they’ll be prioritized. </a:t>
            </a:r>
            <a:endParaRPr sz="2000"/>
          </a:p>
          <a:p>
            <a:pPr marL="342900" lvl="0" indent="-304800" algn="l" rtl="0">
              <a:lnSpc>
                <a:spcPct val="150000"/>
              </a:lnSpc>
              <a:spcBef>
                <a:spcPts val="439"/>
              </a:spcBef>
              <a:spcAft>
                <a:spcPts val="0"/>
              </a:spcAft>
              <a:buClr>
                <a:schemeClr val="dk1"/>
              </a:buClr>
              <a:buSzPts val="2400"/>
              <a:buFont typeface="Arial"/>
              <a:buNone/>
            </a:pPr>
            <a:endParaRPr/>
          </a:p>
        </p:txBody>
      </p:sp>
      <p:pic>
        <p:nvPicPr>
          <p:cNvPr id="137" name="Google Shape;137;p20"/>
          <p:cNvPicPr preferRelativeResize="0"/>
          <p:nvPr/>
        </p:nvPicPr>
        <p:blipFill>
          <a:blip r:embed="rId3">
            <a:alphaModFix/>
          </a:blip>
          <a:stretch>
            <a:fillRect/>
          </a:stretch>
        </p:blipFill>
        <p:spPr>
          <a:xfrm>
            <a:off x="4533900" y="921650"/>
            <a:ext cx="4541774" cy="3985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44" name="Google Shape;144;p21"/>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45" name="Google Shape;145;p21"/>
          <p:cNvPicPr preferRelativeResize="0"/>
          <p:nvPr/>
        </p:nvPicPr>
        <p:blipFill>
          <a:blip r:embed="rId3">
            <a:alphaModFix/>
          </a:blip>
          <a:stretch>
            <a:fillRect/>
          </a:stretch>
        </p:blipFill>
        <p:spPr>
          <a:xfrm>
            <a:off x="0" y="0"/>
            <a:ext cx="9144001" cy="5143500"/>
          </a:xfrm>
          <a:prstGeom prst="rect">
            <a:avLst/>
          </a:prstGeom>
          <a:noFill/>
          <a:ln>
            <a:noFill/>
          </a:ln>
        </p:spPr>
      </p:pic>
      <p:sp>
        <p:nvSpPr>
          <p:cNvPr id="146" name="Google Shape;146;p21"/>
          <p:cNvSpPr txBox="1"/>
          <p:nvPr/>
        </p:nvSpPr>
        <p:spPr>
          <a:xfrm>
            <a:off x="5094750" y="289275"/>
            <a:ext cx="4083000" cy="23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chemeClr val="lt1"/>
                </a:solidFill>
                <a:latin typeface="Lato"/>
                <a:ea typeface="Lato"/>
                <a:cs typeface="Lato"/>
                <a:sym typeface="Lato"/>
              </a:rPr>
              <a:t>Questions?? </a:t>
            </a:r>
            <a:endParaRPr sz="3000" b="1">
              <a:solidFill>
                <a:schemeClr val="lt1"/>
              </a:solidFill>
              <a:latin typeface="Lato"/>
              <a:ea typeface="Lato"/>
              <a:cs typeface="Lato"/>
              <a:sym typeface="Lato"/>
            </a:endParaRPr>
          </a:p>
          <a:p>
            <a:pPr marL="0" lvl="0" indent="0" algn="l" rtl="0">
              <a:spcBef>
                <a:spcPts val="0"/>
              </a:spcBef>
              <a:spcAft>
                <a:spcPts val="0"/>
              </a:spcAft>
              <a:buNone/>
            </a:pPr>
            <a:endParaRPr sz="1800" b="1">
              <a:solidFill>
                <a:schemeClr val="lt1"/>
              </a:solidFill>
              <a:latin typeface="Lato"/>
              <a:ea typeface="Lato"/>
              <a:cs typeface="Lato"/>
              <a:sym typeface="Lato"/>
            </a:endParaRPr>
          </a:p>
          <a:p>
            <a:pPr marL="0" lvl="0" indent="0" algn="l" rtl="0">
              <a:spcBef>
                <a:spcPts val="0"/>
              </a:spcBef>
              <a:spcAft>
                <a:spcPts val="0"/>
              </a:spcAft>
              <a:buNone/>
            </a:pPr>
            <a:r>
              <a:rPr lang="en-US" sz="1800" b="1">
                <a:solidFill>
                  <a:schemeClr val="lt1"/>
                </a:solidFill>
                <a:latin typeface="Lato"/>
                <a:ea typeface="Lato"/>
                <a:cs typeface="Lato"/>
                <a:sym typeface="Lato"/>
              </a:rPr>
              <a:t>CONTACT:</a:t>
            </a:r>
            <a:endParaRPr sz="1800" b="1">
              <a:solidFill>
                <a:schemeClr val="lt1"/>
              </a:solidFill>
              <a:latin typeface="Lato"/>
              <a:ea typeface="Lato"/>
              <a:cs typeface="Lato"/>
              <a:sym typeface="Lato"/>
            </a:endParaRPr>
          </a:p>
          <a:p>
            <a:pPr marL="0" lvl="0" indent="0" algn="l" rtl="0">
              <a:spcBef>
                <a:spcPts val="0"/>
              </a:spcBef>
              <a:spcAft>
                <a:spcPts val="0"/>
              </a:spcAft>
              <a:buNone/>
            </a:pPr>
            <a:r>
              <a:rPr lang="en-US" sz="1800" b="1">
                <a:solidFill>
                  <a:schemeClr val="lt1"/>
                </a:solidFill>
                <a:latin typeface="Lato"/>
                <a:ea typeface="Lato"/>
                <a:cs typeface="Lato"/>
                <a:sym typeface="Lato"/>
              </a:rPr>
              <a:t>Christine A. Lenske</a:t>
            </a:r>
            <a:endParaRPr sz="1800" b="1">
              <a:solidFill>
                <a:schemeClr val="lt1"/>
              </a:solidFill>
              <a:latin typeface="Lato"/>
              <a:ea typeface="Lato"/>
              <a:cs typeface="Lato"/>
              <a:sym typeface="Lato"/>
            </a:endParaRPr>
          </a:p>
          <a:p>
            <a:pPr marL="0" lvl="0" indent="0" algn="l" rtl="0">
              <a:spcBef>
                <a:spcPts val="0"/>
              </a:spcBef>
              <a:spcAft>
                <a:spcPts val="0"/>
              </a:spcAft>
              <a:buNone/>
            </a:pPr>
            <a:r>
              <a:rPr lang="en-US" sz="1800" b="1">
                <a:solidFill>
                  <a:schemeClr val="lt1"/>
                </a:solidFill>
                <a:latin typeface="Lato"/>
                <a:ea typeface="Lato"/>
                <a:cs typeface="Lato"/>
                <a:sym typeface="Lato"/>
              </a:rPr>
              <a:t>Grant Specialist, CTE Team</a:t>
            </a:r>
            <a:endParaRPr sz="1800" b="1">
              <a:solidFill>
                <a:schemeClr val="lt1"/>
              </a:solidFill>
              <a:latin typeface="Lato"/>
              <a:ea typeface="Lato"/>
              <a:cs typeface="Lato"/>
              <a:sym typeface="Lato"/>
            </a:endParaRPr>
          </a:p>
          <a:p>
            <a:pPr marL="0" lvl="0" indent="0" algn="l" rtl="0">
              <a:spcBef>
                <a:spcPts val="0"/>
              </a:spcBef>
              <a:spcAft>
                <a:spcPts val="0"/>
              </a:spcAft>
              <a:buNone/>
            </a:pPr>
            <a:r>
              <a:rPr lang="en-US" sz="1800" b="1" u="sng">
                <a:solidFill>
                  <a:schemeClr val="hlink"/>
                </a:solidFill>
                <a:latin typeface="Lato"/>
                <a:ea typeface="Lato"/>
                <a:cs typeface="Lato"/>
                <a:sym typeface="Lato"/>
                <a:hlinkClick r:id="rId4"/>
              </a:rPr>
              <a:t>christine.lenske@dpi.wi.gov</a:t>
            </a:r>
            <a:r>
              <a:rPr lang="en-US" sz="1800" b="1">
                <a:solidFill>
                  <a:schemeClr val="lt1"/>
                </a:solidFill>
                <a:latin typeface="Lato"/>
                <a:ea typeface="Lato"/>
                <a:cs typeface="Lato"/>
                <a:sym typeface="Lato"/>
              </a:rPr>
              <a:t> </a:t>
            </a:r>
            <a:endParaRPr sz="1800" b="1">
              <a:solidFill>
                <a:schemeClr val="lt1"/>
              </a:solidFill>
              <a:latin typeface="Lato"/>
              <a:ea typeface="Lato"/>
              <a:cs typeface="Lato"/>
              <a:sym typeface="Lato"/>
            </a:endParaRPr>
          </a:p>
          <a:p>
            <a:pPr marL="0" lvl="0" indent="0" algn="l" rtl="0">
              <a:spcBef>
                <a:spcPts val="0"/>
              </a:spcBef>
              <a:spcAft>
                <a:spcPts val="0"/>
              </a:spcAft>
              <a:buNone/>
            </a:pPr>
            <a:r>
              <a:rPr lang="en-US" sz="1800" b="1">
                <a:solidFill>
                  <a:schemeClr val="lt1"/>
                </a:solidFill>
                <a:latin typeface="Lato"/>
                <a:ea typeface="Lato"/>
                <a:cs typeface="Lato"/>
                <a:sym typeface="Lato"/>
              </a:rPr>
              <a:t>608-266-3911</a:t>
            </a:r>
            <a:endParaRPr sz="1800" b="1">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Wisconsin’s CLNA Guide </a:t>
            </a:r>
            <a:endParaRPr/>
          </a:p>
        </p:txBody>
      </p:sp>
      <p:sp>
        <p:nvSpPr>
          <p:cNvPr id="48" name="Google Shape;48;p8"/>
          <p:cNvSpPr txBox="1">
            <a:spLocks noGrp="1"/>
          </p:cNvSpPr>
          <p:nvPr>
            <p:ph type="body" idx="2"/>
          </p:nvPr>
        </p:nvSpPr>
        <p:spPr>
          <a:xfrm>
            <a:off x="3918125" y="966100"/>
            <a:ext cx="5297700" cy="4317900"/>
          </a:xfrm>
          <a:prstGeom prst="rect">
            <a:avLst/>
          </a:prstGeom>
        </p:spPr>
        <p:txBody>
          <a:bodyPr spcFirstLastPara="1" wrap="square" lIns="91425" tIns="45700" rIns="91425" bIns="45700" anchor="t" anchorCtr="0">
            <a:normAutofit fontScale="32500" lnSpcReduction="20000"/>
          </a:bodyPr>
          <a:lstStyle/>
          <a:p>
            <a:pPr marL="0" lvl="0" indent="0" algn="ctr" rtl="0">
              <a:spcBef>
                <a:spcPts val="0"/>
              </a:spcBef>
              <a:spcAft>
                <a:spcPts val="0"/>
              </a:spcAft>
              <a:buNone/>
            </a:pPr>
            <a:r>
              <a:rPr lang="en-US" sz="6800"/>
              <a:t>CLNA Training Series </a:t>
            </a:r>
            <a:endParaRPr sz="6800"/>
          </a:p>
          <a:p>
            <a:pPr marL="0" lvl="0" indent="0" algn="l" rtl="0">
              <a:lnSpc>
                <a:spcPct val="115000"/>
              </a:lnSpc>
              <a:spcBef>
                <a:spcPts val="1000"/>
              </a:spcBef>
              <a:spcAft>
                <a:spcPts val="0"/>
              </a:spcAft>
              <a:buNone/>
            </a:pPr>
            <a:r>
              <a:rPr lang="en-US" sz="5800" b="0"/>
              <a:t>Introduction and Overview of the CLNA requirement </a:t>
            </a:r>
            <a:endParaRPr sz="5800" b="0"/>
          </a:p>
          <a:p>
            <a:pPr marL="0" lvl="0" indent="0" algn="l" rtl="0">
              <a:lnSpc>
                <a:spcPct val="115000"/>
              </a:lnSpc>
              <a:spcBef>
                <a:spcPts val="1500"/>
              </a:spcBef>
              <a:spcAft>
                <a:spcPts val="0"/>
              </a:spcAft>
              <a:buNone/>
            </a:pPr>
            <a:r>
              <a:rPr lang="en-US" sz="5800" b="0"/>
              <a:t>Focus Area: Performance on Accountability Indicators </a:t>
            </a:r>
            <a:endParaRPr sz="5800" b="0"/>
          </a:p>
          <a:p>
            <a:pPr marL="0" lvl="0" indent="0" algn="l" rtl="0">
              <a:lnSpc>
                <a:spcPct val="115000"/>
              </a:lnSpc>
              <a:spcBef>
                <a:spcPts val="1500"/>
              </a:spcBef>
              <a:spcAft>
                <a:spcPts val="0"/>
              </a:spcAft>
              <a:buNone/>
            </a:pPr>
            <a:r>
              <a:rPr lang="en-US" sz="5800" b="0"/>
              <a:t>Focus area: Career Pathway Evaluation (including LMI and SSQ) </a:t>
            </a:r>
            <a:endParaRPr sz="5800" b="0"/>
          </a:p>
          <a:p>
            <a:pPr marL="0" lvl="0" indent="0" algn="l" rtl="0">
              <a:lnSpc>
                <a:spcPct val="115000"/>
              </a:lnSpc>
              <a:spcBef>
                <a:spcPts val="1500"/>
              </a:spcBef>
              <a:spcAft>
                <a:spcPts val="0"/>
              </a:spcAft>
              <a:buNone/>
            </a:pPr>
            <a:r>
              <a:rPr lang="en-US" sz="5800" b="0"/>
              <a:t>Focus Areas Educator Recruitment, Retention and Training and Equity and Access </a:t>
            </a:r>
            <a:endParaRPr sz="5800" b="0"/>
          </a:p>
          <a:p>
            <a:pPr marL="0" lvl="0" indent="0" algn="ctr" rtl="0">
              <a:lnSpc>
                <a:spcPct val="115000"/>
              </a:lnSpc>
              <a:spcBef>
                <a:spcPts val="0"/>
              </a:spcBef>
              <a:spcAft>
                <a:spcPts val="0"/>
              </a:spcAft>
              <a:buClr>
                <a:schemeClr val="dk1"/>
              </a:buClr>
              <a:buSzPts val="358"/>
              <a:buFont typeface="Arial"/>
              <a:buNone/>
            </a:pPr>
            <a:endParaRPr sz="6000">
              <a:solidFill>
                <a:srgbClr val="0000FF"/>
              </a:solidFill>
            </a:endParaRPr>
          </a:p>
          <a:p>
            <a:pPr marL="0" lvl="0" indent="0" algn="ctr" rtl="0">
              <a:spcBef>
                <a:spcPts val="0"/>
              </a:spcBef>
              <a:spcAft>
                <a:spcPts val="0"/>
              </a:spcAft>
              <a:buNone/>
            </a:pPr>
            <a:endParaRPr/>
          </a:p>
          <a:p>
            <a:pPr marL="0" lvl="0" indent="0" algn="l" rtl="0">
              <a:spcBef>
                <a:spcPts val="439"/>
              </a:spcBef>
              <a:spcAft>
                <a:spcPts val="439"/>
              </a:spcAft>
              <a:buNone/>
            </a:pPr>
            <a:endParaRPr/>
          </a:p>
        </p:txBody>
      </p:sp>
      <p:pic>
        <p:nvPicPr>
          <p:cNvPr id="49" name="Google Shape;49;p8"/>
          <p:cNvPicPr preferRelativeResize="0"/>
          <p:nvPr/>
        </p:nvPicPr>
        <p:blipFill>
          <a:blip r:embed="rId3">
            <a:alphaModFix/>
          </a:blip>
          <a:stretch>
            <a:fillRect/>
          </a:stretch>
        </p:blipFill>
        <p:spPr>
          <a:xfrm>
            <a:off x="116425" y="966100"/>
            <a:ext cx="3489174" cy="4029651"/>
          </a:xfrm>
          <a:prstGeom prst="rect">
            <a:avLst/>
          </a:prstGeom>
          <a:noFill/>
          <a:ln>
            <a:noFill/>
          </a:ln>
        </p:spPr>
      </p:pic>
      <p:sp>
        <p:nvSpPr>
          <p:cNvPr id="50" name="Google Shape;50;p8"/>
          <p:cNvSpPr txBox="1"/>
          <p:nvPr/>
        </p:nvSpPr>
        <p:spPr>
          <a:xfrm>
            <a:off x="441450" y="4059925"/>
            <a:ext cx="28056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b="1" u="sng">
                <a:solidFill>
                  <a:schemeClr val="hlink"/>
                </a:solidFill>
                <a:latin typeface="Lato"/>
                <a:ea typeface="Lato"/>
                <a:cs typeface="Lato"/>
                <a:sym typeface="Lato"/>
                <a:hlinkClick r:id="rId4"/>
              </a:rPr>
              <a:t>https://dpi.wi.gov/cte/carl-perkins/grants/formula-grants</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Today’s Topics</a:t>
            </a:r>
            <a:endParaRPr/>
          </a:p>
        </p:txBody>
      </p:sp>
      <p:sp>
        <p:nvSpPr>
          <p:cNvPr id="57" name="Google Shape;57;p9"/>
          <p:cNvSpPr txBox="1">
            <a:spLocks noGrp="1"/>
          </p:cNvSpPr>
          <p:nvPr>
            <p:ph type="body" idx="2"/>
          </p:nvPr>
        </p:nvSpPr>
        <p:spPr>
          <a:xfrm>
            <a:off x="1497650" y="1331425"/>
            <a:ext cx="7346700" cy="3221700"/>
          </a:xfrm>
          <a:prstGeom prst="rect">
            <a:avLst/>
          </a:prstGeom>
          <a:noFill/>
          <a:ln>
            <a:noFill/>
          </a:ln>
        </p:spPr>
        <p:txBody>
          <a:bodyPr spcFirstLastPara="1" wrap="square" lIns="91425" tIns="45700" rIns="91425" bIns="45700" anchor="t" anchorCtr="0">
            <a:noAutofit/>
          </a:bodyPr>
          <a:lstStyle/>
          <a:p>
            <a:pPr marL="457200" lvl="0" indent="-387350" algn="l" rtl="0">
              <a:lnSpc>
                <a:spcPct val="150000"/>
              </a:lnSpc>
              <a:spcBef>
                <a:spcPts val="0"/>
              </a:spcBef>
              <a:spcAft>
                <a:spcPts val="0"/>
              </a:spcAft>
              <a:buSzPts val="2500"/>
              <a:buAutoNum type="romanUcPeriod"/>
            </a:pPr>
            <a:r>
              <a:rPr lang="en-US" sz="2500"/>
              <a:t>Perkins Law Overview</a:t>
            </a:r>
            <a:endParaRPr sz="2500"/>
          </a:p>
          <a:p>
            <a:pPr marL="457200" lvl="0" indent="-387350" algn="l" rtl="0">
              <a:lnSpc>
                <a:spcPct val="100000"/>
              </a:lnSpc>
              <a:spcBef>
                <a:spcPts val="0"/>
              </a:spcBef>
              <a:spcAft>
                <a:spcPts val="0"/>
              </a:spcAft>
              <a:buSzPts val="2500"/>
              <a:buAutoNum type="romanUcPeriod"/>
            </a:pPr>
            <a:r>
              <a:rPr lang="en-US" sz="2500"/>
              <a:t>Comprehensive Local Needs Assessment (CLNA)</a:t>
            </a:r>
            <a:r>
              <a:rPr lang="en-US" sz="2500" b="0"/>
              <a:t> </a:t>
            </a:r>
            <a:r>
              <a:rPr lang="en-US" sz="2500"/>
              <a:t>Requirements</a:t>
            </a:r>
            <a:endParaRPr sz="2500"/>
          </a:p>
          <a:p>
            <a:pPr marL="457200" lvl="0" indent="0" algn="l" rtl="0">
              <a:lnSpc>
                <a:spcPct val="100000"/>
              </a:lnSpc>
              <a:spcBef>
                <a:spcPts val="0"/>
              </a:spcBef>
              <a:spcAft>
                <a:spcPts val="0"/>
              </a:spcAft>
              <a:buNone/>
            </a:pPr>
            <a:endParaRPr sz="2500" b="0"/>
          </a:p>
          <a:p>
            <a:pPr marL="457200" lvl="0" indent="-387350" algn="l" rtl="0">
              <a:lnSpc>
                <a:spcPct val="115000"/>
              </a:lnSpc>
              <a:spcBef>
                <a:spcPts val="0"/>
              </a:spcBef>
              <a:spcAft>
                <a:spcPts val="0"/>
              </a:spcAft>
              <a:buSzPts val="2500"/>
              <a:buAutoNum type="romanUcPeriod"/>
            </a:pPr>
            <a:r>
              <a:rPr lang="en-US" sz="2500">
                <a:highlight>
                  <a:schemeClr val="lt1"/>
                </a:highlight>
              </a:rPr>
              <a:t>CLNA Planning</a:t>
            </a:r>
            <a:endParaRPr sz="2500">
              <a:highlight>
                <a:schemeClr val="lt1"/>
              </a:highlight>
            </a:endParaRPr>
          </a:p>
          <a:p>
            <a:pPr marL="457200" lvl="0" indent="0" algn="l" rtl="0">
              <a:lnSpc>
                <a:spcPct val="115000"/>
              </a:lnSpc>
              <a:spcBef>
                <a:spcPts val="0"/>
              </a:spcBef>
              <a:spcAft>
                <a:spcPts val="0"/>
              </a:spcAft>
              <a:buNone/>
            </a:pPr>
            <a:endParaRPr b="0">
              <a:highlight>
                <a:schemeClr val="lt1"/>
              </a:highlight>
            </a:endParaRPr>
          </a:p>
          <a:p>
            <a:pPr marL="0" lvl="0" indent="0" algn="l" rtl="0">
              <a:lnSpc>
                <a:spcPct val="115000"/>
              </a:lnSpc>
              <a:spcBef>
                <a:spcPts val="0"/>
              </a:spcBef>
              <a:spcAft>
                <a:spcPts val="0"/>
              </a:spcAft>
              <a:buNone/>
            </a:pPr>
            <a:endParaRPr b="0">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Perkins V Overview</a:t>
            </a:r>
            <a:endParaRPr/>
          </a:p>
        </p:txBody>
      </p:sp>
      <p:sp>
        <p:nvSpPr>
          <p:cNvPr id="64" name="Google Shape;64;p10"/>
          <p:cNvSpPr txBox="1">
            <a:spLocks noGrp="1"/>
          </p:cNvSpPr>
          <p:nvPr>
            <p:ph type="body" idx="2"/>
          </p:nvPr>
        </p:nvSpPr>
        <p:spPr>
          <a:xfrm>
            <a:off x="1525950" y="1177150"/>
            <a:ext cx="7204800" cy="270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a:t>Key Themes of Perkins V</a:t>
            </a:r>
            <a:endParaRPr sz="3000" b="0"/>
          </a:p>
          <a:p>
            <a:pPr marL="457200" lvl="0" indent="-381000" algn="l" rtl="0">
              <a:lnSpc>
                <a:spcPct val="115000"/>
              </a:lnSpc>
              <a:spcBef>
                <a:spcPts val="1000"/>
              </a:spcBef>
              <a:spcAft>
                <a:spcPts val="0"/>
              </a:spcAft>
              <a:buSzPts val="2400"/>
              <a:buFont typeface="Lato"/>
              <a:buChar char="•"/>
            </a:pPr>
            <a:r>
              <a:rPr lang="en-US" b="0">
                <a:highlight>
                  <a:schemeClr val="lt1"/>
                </a:highlight>
              </a:rPr>
              <a:t>Data-driven decision-making </a:t>
            </a:r>
            <a:endParaRPr b="0">
              <a:highlight>
                <a:schemeClr val="lt1"/>
              </a:highlight>
            </a:endParaRPr>
          </a:p>
          <a:p>
            <a:pPr marL="457200" lvl="0" indent="-381000" algn="l" rtl="0">
              <a:lnSpc>
                <a:spcPct val="115000"/>
              </a:lnSpc>
              <a:spcBef>
                <a:spcPts val="439"/>
              </a:spcBef>
              <a:spcAft>
                <a:spcPts val="0"/>
              </a:spcAft>
              <a:buSzPts val="2400"/>
              <a:buFont typeface="Lato"/>
              <a:buChar char="•"/>
            </a:pPr>
            <a:r>
              <a:rPr lang="en-US" b="0">
                <a:highlight>
                  <a:schemeClr val="lt1"/>
                </a:highlight>
              </a:rPr>
              <a:t>Increased stakeholder involvement</a:t>
            </a:r>
            <a:endParaRPr b="0">
              <a:highlight>
                <a:schemeClr val="lt1"/>
              </a:highlight>
            </a:endParaRPr>
          </a:p>
          <a:p>
            <a:pPr marL="457200" lvl="0" indent="-381000" algn="l" rtl="0">
              <a:lnSpc>
                <a:spcPct val="115000"/>
              </a:lnSpc>
              <a:spcBef>
                <a:spcPts val="0"/>
              </a:spcBef>
              <a:spcAft>
                <a:spcPts val="0"/>
              </a:spcAft>
              <a:buSzPts val="2400"/>
              <a:buFont typeface="Lato"/>
              <a:buChar char="•"/>
            </a:pPr>
            <a:r>
              <a:rPr lang="en-US" b="0">
                <a:highlight>
                  <a:schemeClr val="lt1"/>
                </a:highlight>
              </a:rPr>
              <a:t>Quality Career Pathways</a:t>
            </a:r>
            <a:endParaRPr b="0">
              <a:highlight>
                <a:schemeClr val="lt1"/>
              </a:highlight>
            </a:endParaRPr>
          </a:p>
          <a:p>
            <a:pPr marL="457200" lvl="0" indent="-381000" algn="l" rtl="0">
              <a:lnSpc>
                <a:spcPct val="115000"/>
              </a:lnSpc>
              <a:spcBef>
                <a:spcPts val="0"/>
              </a:spcBef>
              <a:spcAft>
                <a:spcPts val="0"/>
              </a:spcAft>
              <a:buSzPts val="2400"/>
              <a:buFont typeface="Lato"/>
              <a:buChar char="•"/>
            </a:pPr>
            <a:r>
              <a:rPr lang="en-US" b="0">
                <a:highlight>
                  <a:schemeClr val="lt1"/>
                </a:highlight>
              </a:rPr>
              <a:t>Enhanced efforts to serve special populations</a:t>
            </a:r>
            <a:endParaRPr b="0">
              <a:highlight>
                <a:schemeClr val="lt1"/>
              </a:highlight>
            </a:endParaRPr>
          </a:p>
          <a:p>
            <a:pPr marL="457200" lvl="0" indent="0" algn="l" rtl="0">
              <a:lnSpc>
                <a:spcPct val="115000"/>
              </a:lnSpc>
              <a:spcBef>
                <a:spcPts val="0"/>
              </a:spcBef>
              <a:spcAft>
                <a:spcPts val="0"/>
              </a:spcAft>
              <a:buNone/>
            </a:pPr>
            <a:endParaRPr b="0">
              <a:highlight>
                <a:schemeClr val="lt1"/>
              </a:highlight>
            </a:endParaRPr>
          </a:p>
          <a:p>
            <a:pPr marL="0" lvl="0" indent="0" algn="l" rtl="0">
              <a:lnSpc>
                <a:spcPct val="115000"/>
              </a:lnSpc>
              <a:spcBef>
                <a:spcPts val="0"/>
              </a:spcBef>
              <a:spcAft>
                <a:spcPts val="0"/>
              </a:spcAft>
              <a:buNone/>
            </a:pPr>
            <a:endParaRPr b="0">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Perkins Law Overview</a:t>
            </a:r>
            <a:endParaRPr/>
          </a:p>
        </p:txBody>
      </p:sp>
      <p:sp>
        <p:nvSpPr>
          <p:cNvPr id="71" name="Google Shape;71;p11"/>
          <p:cNvSpPr txBox="1">
            <a:spLocks noGrp="1"/>
          </p:cNvSpPr>
          <p:nvPr>
            <p:ph type="body" idx="2"/>
          </p:nvPr>
        </p:nvSpPr>
        <p:spPr>
          <a:xfrm>
            <a:off x="1152075" y="1197425"/>
            <a:ext cx="7373700" cy="28215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r>
              <a:rPr lang="en-US" sz="1900"/>
              <a:t>Sec 131(b): “To be eligible to receive financial assistance under this part, an eligible recipient shall— (A) conduct a </a:t>
            </a:r>
            <a:r>
              <a:rPr lang="en-US" sz="1900">
                <a:highlight>
                  <a:srgbClr val="FFE599"/>
                </a:highlight>
              </a:rPr>
              <a:t>comprehensive local needs assessment </a:t>
            </a:r>
            <a:r>
              <a:rPr lang="en-US" sz="1900"/>
              <a:t>related to career and technical education and include the results of the needs assessment in the local application submitted under subsection (a); and (B) not less than once every 2 years, update such comprehensive local needs assessment.”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Perkins Law Overview</a:t>
            </a:r>
            <a:endParaRPr/>
          </a:p>
        </p:txBody>
      </p:sp>
      <p:sp>
        <p:nvSpPr>
          <p:cNvPr id="78" name="Google Shape;78;p12"/>
          <p:cNvSpPr txBox="1">
            <a:spLocks noGrp="1"/>
          </p:cNvSpPr>
          <p:nvPr>
            <p:ph type="body" idx="2"/>
          </p:nvPr>
        </p:nvSpPr>
        <p:spPr>
          <a:xfrm>
            <a:off x="1446900" y="1130200"/>
            <a:ext cx="7278600" cy="342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900"/>
              <a:t>Section 135: Local Uses of Funds</a:t>
            </a:r>
            <a:endParaRPr sz="1900"/>
          </a:p>
          <a:p>
            <a:pPr marL="0" lvl="0" indent="0" algn="l" rtl="0">
              <a:spcBef>
                <a:spcPts val="439"/>
              </a:spcBef>
              <a:spcAft>
                <a:spcPts val="439"/>
              </a:spcAft>
              <a:buNone/>
            </a:pPr>
            <a:r>
              <a:rPr lang="en-US" sz="1900"/>
              <a:t>Funds must be used to develop, coordinate, implement, or improve CTE programs to meet the </a:t>
            </a:r>
            <a:r>
              <a:rPr lang="en-US" sz="1900">
                <a:highlight>
                  <a:srgbClr val="FFF2CC"/>
                </a:highlight>
              </a:rPr>
              <a:t>needs</a:t>
            </a:r>
            <a:r>
              <a:rPr lang="en-US" sz="1900"/>
              <a:t> identified in the comprehensive needs assessment. There must be a </a:t>
            </a:r>
            <a:r>
              <a:rPr lang="en-US" sz="1900">
                <a:highlight>
                  <a:srgbClr val="FFF2CC"/>
                </a:highlight>
              </a:rPr>
              <a:t>clear linkage</a:t>
            </a:r>
            <a:r>
              <a:rPr lang="en-US" sz="1900"/>
              <a:t> between the needs assessment and how funds are spent. And only used for programs that are of sufficient size, scope and quality to be effective.</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CLNA Requirements</a:t>
            </a:r>
            <a:endParaRPr/>
          </a:p>
        </p:txBody>
      </p:sp>
      <p:sp>
        <p:nvSpPr>
          <p:cNvPr id="85" name="Google Shape;85;p13"/>
          <p:cNvSpPr txBox="1">
            <a:spLocks noGrp="1"/>
          </p:cNvSpPr>
          <p:nvPr>
            <p:ph type="body" idx="2"/>
          </p:nvPr>
        </p:nvSpPr>
        <p:spPr>
          <a:xfrm>
            <a:off x="1541675" y="1197425"/>
            <a:ext cx="76023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600" b="0"/>
              <a:t>Why a needs assessment?</a:t>
            </a:r>
            <a:endParaRPr sz="2600" b="0"/>
          </a:p>
          <a:p>
            <a:pPr marL="0" lvl="0" indent="0" algn="l" rtl="0">
              <a:spcBef>
                <a:spcPts val="439"/>
              </a:spcBef>
              <a:spcAft>
                <a:spcPts val="0"/>
              </a:spcAft>
              <a:buNone/>
            </a:pPr>
            <a:r>
              <a:rPr lang="en-US" sz="2600" b="0"/>
              <a:t>What is it? </a:t>
            </a:r>
            <a:endParaRPr sz="2600" b="0"/>
          </a:p>
          <a:p>
            <a:pPr marL="0" lvl="0" indent="0" algn="l" rtl="0">
              <a:spcBef>
                <a:spcPts val="439"/>
              </a:spcBef>
              <a:spcAft>
                <a:spcPts val="0"/>
              </a:spcAft>
              <a:buNone/>
            </a:pPr>
            <a:r>
              <a:rPr lang="en-US" sz="2600" b="0"/>
              <a:t>What is it </a:t>
            </a:r>
            <a:r>
              <a:rPr lang="en-US" sz="2600"/>
              <a:t>not</a:t>
            </a:r>
            <a:r>
              <a:rPr lang="en-US" sz="2600" b="0"/>
              <a:t>?</a:t>
            </a:r>
            <a:endParaRPr sz="2600" b="0"/>
          </a:p>
          <a:p>
            <a:pPr marL="0" lvl="0" indent="0" algn="l" rtl="0">
              <a:spcBef>
                <a:spcPts val="439"/>
              </a:spcBef>
              <a:spcAft>
                <a:spcPts val="439"/>
              </a:spcAft>
              <a:buNone/>
            </a:pPr>
            <a:r>
              <a:rPr lang="en-US" sz="2600" b="0"/>
              <a:t>What are the benefits/opportunities of the process?</a:t>
            </a:r>
            <a:endParaRPr sz="26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CLNA Requirements</a:t>
            </a:r>
            <a:endParaRPr/>
          </a:p>
        </p:txBody>
      </p:sp>
      <p:sp>
        <p:nvSpPr>
          <p:cNvPr id="92" name="Google Shape;92;p14"/>
          <p:cNvSpPr txBox="1">
            <a:spLocks noGrp="1"/>
          </p:cNvSpPr>
          <p:nvPr>
            <p:ph type="body" idx="2"/>
          </p:nvPr>
        </p:nvSpPr>
        <p:spPr>
          <a:xfrm>
            <a:off x="1571825" y="921600"/>
            <a:ext cx="7420200" cy="34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CLNA:</a:t>
            </a:r>
            <a:endParaRPr/>
          </a:p>
          <a:p>
            <a:pPr marL="457200" lvl="0" indent="-355600" algn="l" rtl="0">
              <a:lnSpc>
                <a:spcPct val="115000"/>
              </a:lnSpc>
              <a:spcBef>
                <a:spcPts val="0"/>
              </a:spcBef>
              <a:spcAft>
                <a:spcPts val="0"/>
              </a:spcAft>
              <a:buSzPts val="2000"/>
              <a:buFont typeface="Lato"/>
              <a:buChar char="●"/>
            </a:pPr>
            <a:r>
              <a:rPr lang="en-US" sz="2000" b="0"/>
              <a:t>Serves as the </a:t>
            </a:r>
            <a:r>
              <a:rPr lang="en-US" sz="2000"/>
              <a:t>driver</a:t>
            </a:r>
            <a:r>
              <a:rPr lang="en-US" sz="2000" b="0"/>
              <a:t> for local initiatives and spending </a:t>
            </a:r>
            <a:endParaRPr sz="2000" b="0"/>
          </a:p>
          <a:p>
            <a:pPr marL="914400" lvl="1" indent="-355600" algn="l" rtl="0">
              <a:lnSpc>
                <a:spcPct val="115000"/>
              </a:lnSpc>
              <a:spcBef>
                <a:spcPts val="375"/>
              </a:spcBef>
              <a:spcAft>
                <a:spcPts val="0"/>
              </a:spcAft>
              <a:buSzPts val="2000"/>
              <a:buFont typeface="Arial"/>
              <a:buChar char="○"/>
            </a:pPr>
            <a:r>
              <a:rPr lang="en-US" sz="2000" b="0"/>
              <a:t>To </a:t>
            </a:r>
            <a:r>
              <a:rPr lang="en-US" sz="2000"/>
              <a:t>improve student outcomes;</a:t>
            </a:r>
            <a:endParaRPr sz="2000"/>
          </a:p>
          <a:p>
            <a:pPr marL="914400" lvl="1" indent="-355600" algn="l" rtl="0">
              <a:lnSpc>
                <a:spcPct val="115000"/>
              </a:lnSpc>
              <a:spcBef>
                <a:spcPts val="375"/>
              </a:spcBef>
              <a:spcAft>
                <a:spcPts val="0"/>
              </a:spcAft>
              <a:buSzPts val="2000"/>
              <a:buFont typeface="Arial"/>
              <a:buChar char="○"/>
            </a:pPr>
            <a:r>
              <a:rPr lang="en-US" sz="2000"/>
              <a:t>To improve (not maintain) </a:t>
            </a:r>
            <a:r>
              <a:rPr lang="en-US" sz="2000" b="0"/>
              <a:t>your CTE pathways </a:t>
            </a:r>
            <a:endParaRPr sz="2000"/>
          </a:p>
          <a:p>
            <a:pPr marL="914400" lvl="1" indent="-355600" algn="l" rtl="0">
              <a:lnSpc>
                <a:spcPct val="100000"/>
              </a:lnSpc>
              <a:spcBef>
                <a:spcPts val="375"/>
              </a:spcBef>
              <a:spcAft>
                <a:spcPts val="0"/>
              </a:spcAft>
              <a:buSzPts val="2000"/>
              <a:buFont typeface="Arial"/>
              <a:buChar char="○"/>
            </a:pPr>
            <a:r>
              <a:rPr lang="en-US" sz="2000" b="0"/>
              <a:t>To ensure equitable </a:t>
            </a:r>
            <a:r>
              <a:rPr lang="en-US" sz="2000"/>
              <a:t>access</a:t>
            </a:r>
            <a:r>
              <a:rPr lang="en-US" sz="2000" b="0"/>
              <a:t> for all students</a:t>
            </a:r>
            <a:endParaRPr sz="2000" b="0"/>
          </a:p>
          <a:p>
            <a:pPr marL="457200" lvl="0" indent="-355600" algn="l" rtl="0">
              <a:lnSpc>
                <a:spcPct val="100000"/>
              </a:lnSpc>
              <a:spcBef>
                <a:spcPts val="1000"/>
              </a:spcBef>
              <a:spcAft>
                <a:spcPts val="0"/>
              </a:spcAft>
              <a:buSzPts val="2000"/>
              <a:buFont typeface="Lato"/>
              <a:buChar char="●"/>
            </a:pPr>
            <a:r>
              <a:rPr lang="en-US" sz="2000" b="0"/>
              <a:t>Review of disaggregated CTE data</a:t>
            </a:r>
            <a:endParaRPr sz="2000" b="0"/>
          </a:p>
          <a:p>
            <a:pPr marL="457200" lvl="0" indent="-355600" algn="l" rtl="0">
              <a:lnSpc>
                <a:spcPct val="100000"/>
              </a:lnSpc>
              <a:spcBef>
                <a:spcPts val="1000"/>
              </a:spcBef>
              <a:spcAft>
                <a:spcPts val="439"/>
              </a:spcAft>
              <a:buSzPts val="2000"/>
              <a:buFont typeface="Lato"/>
              <a:buChar char="●"/>
            </a:pPr>
            <a:r>
              <a:rPr lang="en-US" sz="2000" b="0"/>
              <a:t>Significant stakeholder engagement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CLNA Requirements - Stakeholders</a:t>
            </a:r>
            <a:endParaRPr/>
          </a:p>
        </p:txBody>
      </p:sp>
      <p:sp>
        <p:nvSpPr>
          <p:cNvPr id="99" name="Google Shape;99;p15"/>
          <p:cNvSpPr txBox="1">
            <a:spLocks noGrp="1"/>
          </p:cNvSpPr>
          <p:nvPr>
            <p:ph type="body" idx="2"/>
          </p:nvPr>
        </p:nvSpPr>
        <p:spPr>
          <a:xfrm>
            <a:off x="253800" y="921600"/>
            <a:ext cx="8890500" cy="295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1500" b="0"/>
              <a:t>(1) representatives of CTE programs including teachers, school counselors, principals, administrators, and specialized instructional support personnel and paraprofessionals; </a:t>
            </a:r>
            <a:endParaRPr sz="1500" b="0"/>
          </a:p>
          <a:p>
            <a:pPr marL="0" lvl="0" indent="0" algn="l" rtl="0">
              <a:lnSpc>
                <a:spcPct val="100000"/>
              </a:lnSpc>
              <a:spcBef>
                <a:spcPts val="1000"/>
              </a:spcBef>
              <a:spcAft>
                <a:spcPts val="0"/>
              </a:spcAft>
              <a:buNone/>
            </a:pPr>
            <a:r>
              <a:rPr lang="en-US" sz="1500" b="0"/>
              <a:t>(2) representatives of CTE programs at postsecondary educational institutions;</a:t>
            </a:r>
            <a:endParaRPr sz="1500" b="0"/>
          </a:p>
          <a:p>
            <a:pPr marL="0" lvl="0" indent="0" algn="l" rtl="0">
              <a:lnSpc>
                <a:spcPct val="100000"/>
              </a:lnSpc>
              <a:spcBef>
                <a:spcPts val="1000"/>
              </a:spcBef>
              <a:spcAft>
                <a:spcPts val="0"/>
              </a:spcAft>
              <a:buNone/>
            </a:pPr>
            <a:r>
              <a:rPr lang="en-US" sz="1500" b="0"/>
              <a:t>(3) representatives of local workforce development boards &amp; local or regional businesses or industries; </a:t>
            </a:r>
            <a:endParaRPr sz="1500" b="0"/>
          </a:p>
          <a:p>
            <a:pPr marL="0" lvl="0" indent="0" algn="l" rtl="0">
              <a:lnSpc>
                <a:spcPct val="100000"/>
              </a:lnSpc>
              <a:spcBef>
                <a:spcPts val="1000"/>
              </a:spcBef>
              <a:spcAft>
                <a:spcPts val="0"/>
              </a:spcAft>
              <a:buNone/>
            </a:pPr>
            <a:r>
              <a:rPr lang="en-US" sz="1500" b="0"/>
              <a:t>(4) parents and students including students from each special population group </a:t>
            </a:r>
            <a:endParaRPr sz="1500" b="0"/>
          </a:p>
          <a:p>
            <a:pPr marL="0" lvl="0" indent="0" algn="l" rtl="0">
              <a:lnSpc>
                <a:spcPct val="100000"/>
              </a:lnSpc>
              <a:spcBef>
                <a:spcPts val="1000"/>
              </a:spcBef>
              <a:spcAft>
                <a:spcPts val="0"/>
              </a:spcAft>
              <a:buNone/>
            </a:pPr>
            <a:r>
              <a:rPr lang="en-US" sz="1500" b="0"/>
              <a:t>(5) representatives of </a:t>
            </a:r>
            <a:r>
              <a:rPr lang="en-US" sz="1500"/>
              <a:t>each special population</a:t>
            </a:r>
            <a:r>
              <a:rPr lang="en-US" sz="1500" b="0"/>
              <a:t> group; </a:t>
            </a:r>
            <a:endParaRPr sz="1500" b="0"/>
          </a:p>
          <a:p>
            <a:pPr marL="0" lvl="0" indent="0" algn="l" rtl="0">
              <a:lnSpc>
                <a:spcPct val="100000"/>
              </a:lnSpc>
              <a:spcBef>
                <a:spcPts val="1000"/>
              </a:spcBef>
              <a:spcAft>
                <a:spcPts val="0"/>
              </a:spcAft>
              <a:buNone/>
            </a:pPr>
            <a:r>
              <a:rPr lang="en-US" sz="1500" b="0"/>
              <a:t>(6) representatives of regional/local agencies serving out-of-school, homeless, foster and at-risk youth; </a:t>
            </a:r>
            <a:endParaRPr sz="1500" b="0"/>
          </a:p>
          <a:p>
            <a:pPr marL="0" lvl="0" indent="0" algn="l" rtl="0">
              <a:lnSpc>
                <a:spcPct val="100000"/>
              </a:lnSpc>
              <a:spcBef>
                <a:spcPts val="1000"/>
              </a:spcBef>
              <a:spcAft>
                <a:spcPts val="0"/>
              </a:spcAft>
              <a:buNone/>
            </a:pPr>
            <a:r>
              <a:rPr lang="en-US" sz="1500" b="0"/>
              <a:t>(7) representatives of Indian Tribes and Tribal organizations in the State, where applicable</a:t>
            </a:r>
            <a:endParaRPr sz="1500" b="0"/>
          </a:p>
          <a:p>
            <a:pPr marL="0" lvl="0" indent="0" algn="l" rtl="0">
              <a:lnSpc>
                <a:spcPct val="100000"/>
              </a:lnSpc>
              <a:spcBef>
                <a:spcPts val="1000"/>
              </a:spcBef>
              <a:spcAft>
                <a:spcPts val="0"/>
              </a:spcAft>
              <a:buNone/>
            </a:pPr>
            <a:r>
              <a:rPr lang="en-US" sz="1500" b="0"/>
              <a:t>(8) any other stakeholders that DPI requires -  Regional Career Pathways Collaboratives/agencies </a:t>
            </a:r>
            <a:endParaRPr sz="1500" b="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On-screen Show (16:9)</PresentationFormat>
  <Paragraphs>281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Lato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1</cp:revision>
  <dcterms:modified xsi:type="dcterms:W3CDTF">2023-07-26T21:49:18Z</dcterms:modified>
</cp:coreProperties>
</file>