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ato Black" panose="020F0A02020204030203" pitchFamily="34" charset="0"/>
      <p:bold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52"/>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ites/default/files/imce/cte/CPA/CLNA_Guide_v5.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[PUT LINK FOR GUIDE IN CHAT  </a:t>
            </a:r>
            <a:r>
              <a:rPr lang="en-US" u="sng">
                <a:solidFill>
                  <a:schemeClr val="hlink"/>
                </a:solidFill>
                <a:hlinkClick r:id="rId3"/>
              </a:rPr>
              <a:t>https://dpi.wi.gov/sites/default/files/imce/cte/CPA/CLNA_Guide_v5.pdf</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Welcome again to the webcast series on completing the Comprehensive Local Needs Assessment for the upcoming two-year grant application cycle. Today’s topic focuses on doing an analysis of your career pathways. The Pathways Evaluation of Progress, is one of the focus areas of the assessment </a:t>
            </a:r>
            <a:r>
              <a:rPr lang="en-US" u="sng"/>
              <a:t>and</a:t>
            </a:r>
            <a:r>
              <a:rPr lang="en-US"/>
              <a:t> your Perkins grant application.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56366ee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56366ee0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When you review the quality elements that you offer, a wide variety of data and materials can inform the evaluation of the pathway.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Consider:</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The number of opportunities for extended or advanced learning in each pathway: In other words, how many quality elements do you offer? Do you offer all five? Why or why not? By looking at the data gaps you can determine which quality elements you need to bolster or which need to be added for the pathway.</a:t>
            </a:r>
            <a:endParaRPr sz="1100">
              <a:latin typeface="Arial"/>
              <a:ea typeface="Arial"/>
              <a:cs typeface="Arial"/>
              <a:sym typeface="Arial"/>
            </a:endParaRPr>
          </a:p>
          <a:p>
            <a:pPr marL="457200" lvl="0" indent="-298450" algn="l" rtl="0">
              <a:lnSpc>
                <a:spcPct val="115000"/>
              </a:lnSpc>
              <a:spcBef>
                <a:spcPts val="1000"/>
              </a:spcBef>
              <a:spcAft>
                <a:spcPts val="0"/>
              </a:spcAft>
              <a:buSzPts val="1100"/>
              <a:buChar char="●"/>
            </a:pPr>
            <a:r>
              <a:rPr lang="en-US" sz="1100">
                <a:latin typeface="Arial"/>
                <a:ea typeface="Arial"/>
                <a:cs typeface="Arial"/>
                <a:sym typeface="Arial"/>
              </a:rPr>
              <a:t>Again disaggregate enrollment data by demographic groups for each of the quality elements you offer. For example, if you offer WBL opportunities, what are the demographic groups of those you enroll and those that do not? Ask why. Who persists in the experience and who does not. How many different opportunities are available for each pathway. Not everyone might be able to participate in youth apprenticeship. </a:t>
            </a:r>
            <a:endParaRPr sz="1100">
              <a:latin typeface="Arial"/>
              <a:ea typeface="Arial"/>
              <a:cs typeface="Arial"/>
              <a:sym typeface="Arial"/>
            </a:endParaRPr>
          </a:p>
          <a:p>
            <a:pPr marL="914400" lvl="1" indent="-298450" algn="l" rtl="0">
              <a:lnSpc>
                <a:spcPct val="115000"/>
              </a:lnSpc>
              <a:spcBef>
                <a:spcPts val="1000"/>
              </a:spcBef>
              <a:spcAft>
                <a:spcPts val="0"/>
              </a:spcAft>
              <a:buSzPts val="1100"/>
              <a:buChar char="○"/>
            </a:pPr>
            <a:r>
              <a:rPr lang="en-US" sz="1100">
                <a:latin typeface="Arial"/>
                <a:ea typeface="Arial"/>
                <a:cs typeface="Arial"/>
                <a:sym typeface="Arial"/>
              </a:rPr>
              <a:t>Look at the # of dual credit agreements in place and which students enroll and which students do not. Ask why certain students do not.</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Look at The # of students who enroll and finish DC. Who doesn’t finish? Ask, why if there are certain groups of students who do not seem to persist.</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Look at the # of IRCs available for the pathway vs those actually obtained by students. Is there a gap? Who is obtaining the credentials and who is not? Why?</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Evaluate CTSO enrollment as well as the activities and their alignment to the career pathway curriculum. What groups of students participate and what groups don’t for a given pathway?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So - these are your data points, but what are you looking for? What is your data telling you? Next we’ll look at some of the questions to explore as you look at your data.</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04" name="Google Shape;104;g2556366ee0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135e4804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135e4804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Data to be evaluated should include much of the following (always disaggregating your data when it comes to student engagement) in order to see who is engaged and who is not.</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 many CTE participants you have from each demographic group vs. concentrator enrollments for the past several years for the pathway</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type of trends do you see in pathway course enrollments. Who is a participant and who becomes a concentrator - and, who doesn't</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Course offerings vs industry needs</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proportion of the student population is accessing CTE? Is it enough to meet industry needs over the next eight years?</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To what extent is there student interest (that they sign up for a course), but the course is not actually available to them?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Which students have positive outcomes by going on for further training (including college) or employment in the field?</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Review communication plan including the course guide, announcements, open house, flyers, ACP discussions, etc. Is communication free from bias?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Look at your communication avenues. Are they effective? Your data is the feedback your get from teachers, students and parents.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What is the culture and climate of school personnel, students, the community related to student engagement in the pathway? Is the pathway welcoming? Do students see a path for themselves regardless of their demographic group?</a:t>
            </a:r>
            <a:endParaRPr sz="1100">
              <a:latin typeface="Arial"/>
              <a:ea typeface="Arial"/>
              <a:cs typeface="Arial"/>
              <a:sym typeface="Arial"/>
            </a:endParaRPr>
          </a:p>
        </p:txBody>
      </p:sp>
      <p:sp>
        <p:nvSpPr>
          <p:cNvPr id="111" name="Google Shape;111;g23135e4804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2a8bcfcd8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2a8bcfcd8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Look at where there are gaps in data between each student population as well as gaps between what is needed and what is actually being offered or taken advantage of by students.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What questions come to your mind as you look at the data? What are you curious about?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Think about the questions that will take you deeper to get an understanding of what is going on in the pathway offerings or outcomes?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If there are disproportionate engagement of student groups, there could be equity issues in student’s abilities to access offerings.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Are there certain pathways where members of certain special population groups or race are under or over-represented?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you look at your pathway individually or comparatively consider: </a:t>
            </a:r>
            <a:endParaRPr sz="110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a:latin typeface="Arial"/>
                <a:ea typeface="Arial"/>
                <a:cs typeface="Arial"/>
                <a:sym typeface="Arial"/>
              </a:rPr>
              <a:t>How fully are the pathways aligned and articulated across secondary and postsecondary education? Are they up to industry standards? Is there sufficient rigor in the curriculum to offer success for students moving forward? How do you know? </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Are a sufficient number of courses and course sections offered within each pathway year to year or are offerings inconsistent? Why is that?</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Are there students who consistently want to enroll in a pathway course who are unable to do so? and Why is that? </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Do some pathways lack employer engagement in work-based learning experiences? How can those relationships and collaborative mentoring be better nurtured?</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Which postsecondary education partnerships need further nurturing or support to move forward with college credit? </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Do some pathways offer more opportunities for skill development than others, both in the classroom, or laboratory, advanced learning or through WBL experiences? </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How does each pathway offered compare in quality? What needs to be built up and why? </a:t>
            </a:r>
            <a:endParaRPr sz="1100">
              <a:latin typeface="Arial"/>
              <a:ea typeface="Arial"/>
              <a:cs typeface="Arial"/>
              <a:sym typeface="Arial"/>
            </a:endParaRPr>
          </a:p>
          <a:p>
            <a:pPr marL="457200" lvl="0" indent="-298450" algn="l" rtl="0">
              <a:lnSpc>
                <a:spcPct val="150000"/>
              </a:lnSpc>
              <a:spcBef>
                <a:spcPts val="0"/>
              </a:spcBef>
              <a:spcAft>
                <a:spcPts val="0"/>
              </a:spcAft>
              <a:buClr>
                <a:schemeClr val="dk1"/>
              </a:buClr>
              <a:buSzPts val="1100"/>
              <a:buChar char="●"/>
            </a:pPr>
            <a:r>
              <a:rPr lang="en-US" sz="1100">
                <a:latin typeface="Arial"/>
                <a:ea typeface="Arial"/>
                <a:cs typeface="Arial"/>
                <a:sym typeface="Arial"/>
              </a:rPr>
              <a:t>Is there communication that is biased or lacks clarity? Why? What can be done to improve the will have the biggest impact for the demographic group not getting your message?</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Always seek to understand the “Why” behind what you see in your data.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118" name="Google Shape;118;g252a8bcfcd8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3135e4804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3135e4804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you can see, there is lots to explore…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a:latin typeface="Arial"/>
                <a:ea typeface="Arial"/>
                <a:cs typeface="Arial"/>
                <a:sym typeface="Arial"/>
              </a:rPr>
              <a:t>What does your disaggregated data tell you about who is participating and concentrating? Who is persisting in an opportunity and who is not?</a:t>
            </a:r>
            <a:endParaRPr sz="1100">
              <a:latin typeface="Arial"/>
              <a:ea typeface="Arial"/>
              <a:cs typeface="Arial"/>
              <a:sym typeface="Arial"/>
            </a:endParaRPr>
          </a:p>
          <a:p>
            <a:pPr marL="457200" lvl="0" indent="-298450" algn="l" rtl="0">
              <a:lnSpc>
                <a:spcPct val="150000"/>
              </a:lnSpc>
              <a:spcBef>
                <a:spcPts val="0"/>
              </a:spcBef>
              <a:spcAft>
                <a:spcPts val="0"/>
              </a:spcAft>
              <a:buClr>
                <a:schemeClr val="dk1"/>
              </a:buClr>
              <a:buSzPts val="1100"/>
              <a:buChar char="●"/>
            </a:pPr>
            <a:r>
              <a:rPr lang="en-US" sz="1100">
                <a:latin typeface="Arial"/>
                <a:ea typeface="Arial"/>
                <a:cs typeface="Arial"/>
                <a:sym typeface="Arial"/>
              </a:rPr>
              <a:t>What type of trends do you see in pathway course enrollments. Who is a participant and who becomes a concentrator - and, who doesn't</a:t>
            </a:r>
            <a:endParaRPr sz="1100">
              <a:latin typeface="Arial"/>
              <a:ea typeface="Arial"/>
              <a:cs typeface="Arial"/>
              <a:sym typeface="Arial"/>
            </a:endParaRPr>
          </a:p>
          <a:p>
            <a:pPr marL="457200" lvl="0" indent="-298450" algn="l" rtl="0">
              <a:lnSpc>
                <a:spcPct val="150000"/>
              </a:lnSpc>
              <a:spcBef>
                <a:spcPts val="0"/>
              </a:spcBef>
              <a:spcAft>
                <a:spcPts val="0"/>
              </a:spcAft>
              <a:buClr>
                <a:schemeClr val="dk1"/>
              </a:buClr>
              <a:buSzPts val="1100"/>
              <a:buChar char="●"/>
            </a:pPr>
            <a:r>
              <a:rPr lang="en-US" sz="1100">
                <a:latin typeface="Arial"/>
                <a:ea typeface="Arial"/>
                <a:cs typeface="Arial"/>
                <a:sym typeface="Arial"/>
              </a:rPr>
              <a:t>What proportion of the student population is accessing CTE? Is it enough to meet industry needs over the next eight years?</a:t>
            </a:r>
            <a:endParaRPr sz="1100">
              <a:latin typeface="Arial"/>
              <a:ea typeface="Arial"/>
              <a:cs typeface="Arial"/>
              <a:sym typeface="Arial"/>
            </a:endParaRPr>
          </a:p>
          <a:p>
            <a:pPr marL="457200" lvl="0" indent="-298450" algn="l" rtl="0">
              <a:lnSpc>
                <a:spcPct val="150000"/>
              </a:lnSpc>
              <a:spcBef>
                <a:spcPts val="0"/>
              </a:spcBef>
              <a:spcAft>
                <a:spcPts val="0"/>
              </a:spcAft>
              <a:buClr>
                <a:schemeClr val="dk1"/>
              </a:buClr>
              <a:buSzPts val="1100"/>
              <a:buChar char="●"/>
            </a:pPr>
            <a:r>
              <a:rPr lang="en-US" sz="1100">
                <a:latin typeface="Arial"/>
                <a:ea typeface="Arial"/>
                <a:cs typeface="Arial"/>
                <a:sym typeface="Arial"/>
              </a:rPr>
              <a:t>Which students have positive outcomes by going on for further training (including college) or employment in the field?</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Again, always seek to understand the “why” is this happening. Once you come up with your hypothesis, ask “why” that is the case and keep going further to narrow down what is the main issue impacting your data.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125" name="Google Shape;125;g23135e4804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f179e94e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f179e94e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As I started to allude to, once you’ve identified the data gaps within a pathway or across pathways, your task is to determine </a:t>
            </a:r>
            <a:r>
              <a:rPr lang="en-US" sz="1100" u="sng">
                <a:latin typeface="Arial"/>
                <a:ea typeface="Arial"/>
                <a:cs typeface="Arial"/>
                <a:sym typeface="Arial"/>
              </a:rPr>
              <a:t>why</a:t>
            </a:r>
            <a:r>
              <a:rPr lang="en-US" sz="1100">
                <a:latin typeface="Arial"/>
                <a:ea typeface="Arial"/>
                <a:cs typeface="Arial"/>
                <a:sym typeface="Arial"/>
              </a:rPr>
              <a:t> the gaps exist.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There could be any number of reasons - but how will you know which is the real reason - the reason, that if you address it, you will see a change? This is your root cause.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There is no way to know these things without doing a root cause analysis involving educators, students, parents, counselors, local business and industry partners. If enrollment is low, seek to understand why enrollment is low. Is it lack of interest? But why? Has there been poor communication to all students and parents in a way that they understand when it comes to scheduling or exploring a career pathway? Are there issues with scheduling or teacher talent? If so, why? And then, what needs to be done differently?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When attempting to get to the root cause of the data gap, use the 5 whys with your stakeholders to determine why certain gaps or discrepancies exist. Once you have identified the root cause of gaps, explore the best way to address it. Set your goals and activities that will lead to the outcomes you want by closing the gap.</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32" name="Google Shape;132;g22f179e94e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b103aab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b103aab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The focus area of “Career Pathway Evaluation of Progress” overlaps, with other needs assessment focus areas to provide a complete picture of an applicant’s CTE program and offerings.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For example, look to see if there are certain pathways offered that do better or worse when it comes to certain performance indicators? Why is that and what needs to be addressed and how?</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Are there opportunities for better alignment across academic, technical, and employability standards and curriculum [This could also impact your Performance on Accountability Indicators]</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Are there opportunities for use of creative instructional strategies that will support each student population who wishes to participate and move forward in a career pathway? [This also impacts the Equity and Access and ERRT focus areas]</a:t>
            </a:r>
            <a:endParaRPr sz="110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a:latin typeface="Arial"/>
                <a:ea typeface="Arial"/>
                <a:cs typeface="Arial"/>
                <a:sym typeface="Arial"/>
              </a:rPr>
              <a:t>Are there opportunities or strategies for supporting career pathway faculty recruitment, retention and training in areas that will expand and enhance CTE offerings [ERRT]</a:t>
            </a:r>
            <a:endParaRPr sz="1100">
              <a:latin typeface="Arial"/>
              <a:ea typeface="Arial"/>
              <a:cs typeface="Arial"/>
              <a:sym typeface="Aria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Strategic planning is a great conversation for the leadership team, stakeholders and district decision-makers to have on what needs to be prioritized over the next two year cycle.</a:t>
            </a:r>
            <a:endParaRPr/>
          </a:p>
        </p:txBody>
      </p:sp>
      <p:sp>
        <p:nvSpPr>
          <p:cNvPr id="139" name="Google Shape;139;g22b103aab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b103aab4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b103aab4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To help with the process, we want to make you aware of a tool that you may find helpful in completing your evaluation. It was developed by, The Association for Career and Technical Education for evaluating pathways.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PDF version provides the outline and then a rubric for self scoring. There are certain sections you may choose to focus on for this year’s assessment.</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There is also an online version.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With that, [next slide]</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6" name="Google Shape;146;g22b103aab4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f179e94e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f179e94e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I want to wish you a great day and don’t hesitate to reach out to CTE content consultants or myself with any questions you have regarding completion of the CLNA.</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The CLNA is a great opportunity to address what you need to move your pathways forward and provide meaningful educational opportunities for each and every one of your students.</a:t>
            </a:r>
            <a:endParaRPr>
              <a:latin typeface="Lato"/>
              <a:ea typeface="Lato"/>
              <a:cs typeface="Lato"/>
              <a:sym typeface="Lato"/>
            </a:endParaRPr>
          </a:p>
        </p:txBody>
      </p:sp>
      <p:sp>
        <p:nvSpPr>
          <p:cNvPr id="153" name="Google Shape;153;g22f179e94e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As you know by now, DPI is conducting a series of training to provide technical assistance for the CLNA process required by the Perkins Act.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If you haven’t watched the Introduction and Overview of the CLNA process webcast, it’ll be most helpful for your leadership team to do so together or individually before the end of summer. The information sets the stage for the CLNA process; team responsibilities; and the required activities around reviewing data, and engaging the required stakeholders.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That training along with the Performance on Accountability Indicator training can be found on the Perkins Technical Assistance webpage. The CLNA training for the other focus areas will occur throughout the summer and into fall.</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For today’s presentation we’ll be focused on pages 23-31 of the Wisconsin Guide for Conducting the CLNA. I’ve put the link for the guide in the chat </a:t>
            </a:r>
            <a:r>
              <a:rPr lang="en-US" sz="1100" u="sng">
                <a:solidFill>
                  <a:schemeClr val="hlink"/>
                </a:solidFill>
                <a:latin typeface="Arial"/>
                <a:ea typeface="Arial"/>
                <a:cs typeface="Arial"/>
                <a:sym typeface="Arial"/>
                <a:hlinkClick r:id="rId3"/>
              </a:rPr>
              <a:t>https://dpi.wi.gov/cte/carl-perkins/grants/formula-grants</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Today we’ll discuss the data that should be reviewed for this focus area, including LMI information, Size, Scope and Quality elements and engagement in the pathway by students, families, faculty and staff.</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6" name="Google Shape;46;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Through this training, we want to make it clear that Perkins V law requires agencies and consortia who wish to apply for Perkins funds, to conduct a comprehensive local needs assessment in order to facilitate and guide </a:t>
            </a:r>
            <a:r>
              <a:rPr lang="en-US" sz="1100" b="1">
                <a:latin typeface="Arial"/>
                <a:ea typeface="Arial"/>
                <a:cs typeface="Arial"/>
                <a:sym typeface="Arial"/>
              </a:rPr>
              <a:t>data-driven decision making</a:t>
            </a:r>
            <a:r>
              <a:rPr lang="en-US" sz="1100">
                <a:latin typeface="Arial"/>
                <a:ea typeface="Arial"/>
                <a:cs typeface="Arial"/>
                <a:sym typeface="Arial"/>
              </a:rPr>
              <a:t> related to CTE, equity, and use of Perkins funds.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means that any decisions related to priorities, activities, and Perkins grant spending must be driven by the </a:t>
            </a:r>
            <a:r>
              <a:rPr lang="en-US" sz="1100" b="1">
                <a:latin typeface="Arial"/>
                <a:ea typeface="Arial"/>
                <a:cs typeface="Arial"/>
                <a:sym typeface="Arial"/>
              </a:rPr>
              <a:t>most pressing </a:t>
            </a:r>
            <a:r>
              <a:rPr lang="en-US" sz="1100">
                <a:latin typeface="Arial"/>
                <a:ea typeface="Arial"/>
                <a:cs typeface="Arial"/>
                <a:sym typeface="Arial"/>
              </a:rPr>
              <a:t>needs reflected through assessment data gaps, the root causes of those gaps, and the targeted activities that will be implemented for the sole purpose of reducing the gaps over the next two years.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It is no longer good enough to say, “we’ve always done it this way” or “we</a:t>
            </a:r>
            <a:r>
              <a:rPr lang="en-US" sz="1100" i="1">
                <a:latin typeface="Arial"/>
                <a:ea typeface="Arial"/>
                <a:cs typeface="Arial"/>
                <a:sym typeface="Arial"/>
              </a:rPr>
              <a:t> believe</a:t>
            </a:r>
            <a:r>
              <a:rPr lang="en-US" sz="1100">
                <a:latin typeface="Arial"/>
                <a:ea typeface="Arial"/>
                <a:cs typeface="Arial"/>
                <a:sym typeface="Arial"/>
              </a:rPr>
              <a:t> this activity is good for kids” or “our teachers want to purchase xyz for their class”, especially if what is being done doesn’t actually close gaps and move student outcomes forward from where they are now.</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So, how do you do that?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First, you determine your leadership team and the roles that each team member plays in the process. I </a:t>
            </a:r>
            <a:r>
              <a:rPr lang="en-US" sz="1100" b="1">
                <a:latin typeface="Arial"/>
                <a:ea typeface="Arial"/>
                <a:cs typeface="Arial"/>
                <a:sym typeface="Arial"/>
              </a:rPr>
              <a:t>cannot </a:t>
            </a:r>
            <a:r>
              <a:rPr lang="en-US" sz="1100">
                <a:latin typeface="Arial"/>
                <a:ea typeface="Arial"/>
                <a:cs typeface="Arial"/>
                <a:sym typeface="Arial"/>
              </a:rPr>
              <a:t>stress enough that this is </a:t>
            </a:r>
            <a:r>
              <a:rPr lang="en-US" sz="1100" b="1">
                <a:solidFill>
                  <a:srgbClr val="FF0000"/>
                </a:solidFill>
                <a:latin typeface="Arial"/>
                <a:ea typeface="Arial"/>
                <a:cs typeface="Arial"/>
                <a:sym typeface="Arial"/>
              </a:rPr>
              <a:t>not </a:t>
            </a:r>
            <a:r>
              <a:rPr lang="en-US" sz="1100">
                <a:latin typeface="Arial"/>
                <a:ea typeface="Arial"/>
                <a:cs typeface="Arial"/>
                <a:sym typeface="Arial"/>
              </a:rPr>
              <a:t>a one person task. There are teams and assessments for many other grant funded programs in the district. Leverage those resources that already exist and may already have the information you’re looking for.</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The team gathers data for review through the various methods available to you. Depending on the focus area, the data and the data source will be different.</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The team determines stakeholders and the process for engaging them for input and feedback for each focus area and it’s data. Stakeholders can include those within your agency, but you must also engage those outside of your agency, such as students, parents, and community based supports.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Analyze the data - looking for </a:t>
            </a:r>
            <a:r>
              <a:rPr lang="en-US" sz="1100" b="1">
                <a:latin typeface="Arial"/>
                <a:ea typeface="Arial"/>
                <a:cs typeface="Arial"/>
                <a:sym typeface="Arial"/>
              </a:rPr>
              <a:t>disproportionality</a:t>
            </a:r>
            <a:r>
              <a:rPr lang="en-US" sz="1100">
                <a:latin typeface="Arial"/>
                <a:ea typeface="Arial"/>
                <a:cs typeface="Arial"/>
                <a:sym typeface="Arial"/>
              </a:rPr>
              <a:t> and outcome gaps between student groups. Stakeholders are the best resource for helping to determine the root cause, or the </a:t>
            </a:r>
            <a:r>
              <a:rPr lang="en-US" sz="1100" i="1">
                <a:latin typeface="Arial"/>
                <a:ea typeface="Arial"/>
                <a:cs typeface="Arial"/>
                <a:sym typeface="Arial"/>
              </a:rPr>
              <a:t>“why”</a:t>
            </a:r>
            <a:r>
              <a:rPr lang="en-US" sz="1100">
                <a:latin typeface="Arial"/>
                <a:ea typeface="Arial"/>
                <a:cs typeface="Arial"/>
                <a:sym typeface="Arial"/>
              </a:rPr>
              <a:t> of your gaps.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There must be a deliberate shift of the team away from doing what has always been done, to creating a strategic plan for closing gaps, which includes goal setting, identification of desired outcomes, and specific activities that will lead to accomplishing the goals and desired outcomes. Closing the data gaps, is the ultimate goal of Perkins funding.</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Look at what was done in the last two two-year cycles, do you have the same issues? Perhaps you didn’t really address the root causes of gaps. This is your chance to take a fresh look.</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54" name="Google Shape;54;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2a8bcfcd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2a8bcfcd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The introduction to the CLNA webcast went into detail regarding how to set up your team, a work plan, and timeline. </a:t>
            </a:r>
            <a:endParaRPr sz="1100">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This </a:t>
            </a:r>
            <a:r>
              <a:rPr lang="en-US" sz="1100">
                <a:latin typeface="Arial"/>
                <a:ea typeface="Arial"/>
                <a:cs typeface="Arial"/>
                <a:sym typeface="Arial"/>
              </a:rPr>
              <a:t>presentation will focus on the specific data related to the assessment of</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Local Labor Market Information,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SSQ and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Career Pathway Progress evaluation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We’ll also touch on stakeholder engagement for this focus area as well as your root cause analysis and planning for each pathway.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 the guide, you’ll see that LMI, SSQ and Pathway Evaluation are listed as separate focus areas. To help with targeting your efforts, we have them combined as a whole - to be analyzed for each pathway.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So, Let’s start with LMI …</a:t>
            </a:r>
            <a:endParaRPr sz="1100">
              <a:latin typeface="Arial"/>
              <a:ea typeface="Arial"/>
              <a:cs typeface="Arial"/>
              <a:sym typeface="Arial"/>
            </a:endParaRPr>
          </a:p>
        </p:txBody>
      </p:sp>
      <p:sp>
        <p:nvSpPr>
          <p:cNvPr id="61" name="Google Shape;61;g252a8bcfcd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2a8bcfcd8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2a8bcfcd8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Here the law requires you to consider the alignment between each CTE career pathway and the labor market needs and wages of your local area, region, and/or the greater State of Wisconsin.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Industry Projection Reports</a:t>
            </a:r>
            <a:r>
              <a:rPr lang="en-US" sz="1100">
                <a:latin typeface="Arial"/>
                <a:ea typeface="Arial"/>
                <a:cs typeface="Arial"/>
                <a:sym typeface="Arial"/>
              </a:rPr>
              <a:t> highlight total openings for each career cluster is available on DPI’s Labor Market Information page.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Websites for industry reports on </a:t>
            </a:r>
            <a:r>
              <a:rPr lang="en-US" sz="1100" b="1">
                <a:latin typeface="Arial"/>
                <a:ea typeface="Arial"/>
                <a:cs typeface="Arial"/>
                <a:sym typeface="Arial"/>
              </a:rPr>
              <a:t>emerging occupations</a:t>
            </a:r>
            <a:r>
              <a:rPr lang="en-US" sz="1100">
                <a:latin typeface="Arial"/>
                <a:ea typeface="Arial"/>
                <a:cs typeface="Arial"/>
                <a:sym typeface="Arial"/>
              </a:rPr>
              <a:t> for your regional area can be obtained through your Regional Economic Organizations, Workforce Development Boards, Chambers of Commerce and Industry or trade associations, which can all provide data for you to review. Also note what these resources say about pathways that will offer the most career opportunities, advancement and wages.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What you’re being asked to do here is </a:t>
            </a:r>
            <a:r>
              <a:rPr lang="en-US" sz="1100" u="sng">
                <a:latin typeface="Arial"/>
                <a:ea typeface="Arial"/>
                <a:cs typeface="Arial"/>
                <a:sym typeface="Arial"/>
              </a:rPr>
              <a:t>confirm</a:t>
            </a:r>
            <a:r>
              <a:rPr lang="en-US" sz="1100">
                <a:latin typeface="Arial"/>
                <a:ea typeface="Arial"/>
                <a:cs typeface="Arial"/>
                <a:sym typeface="Arial"/>
              </a:rPr>
              <a:t> that each pathway you offer will indeed be needed in the future -  locally, regionally, or across the state, and that those pathways will provide viable employment opportunities and growth for future employees.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 name="Google Shape;68;g252a8bcfcd8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ab1deec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ab1deec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Here is an example of the Southeast Workforce Development Area long term occupational projection.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Again to to find what jobs are going to have the most openings and the best pay.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 your application you’ll be asked to share how many openings in the jobs will be available in 8 years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Also consider the education required and the entry level pay.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Which jobs or careers will have opportunities for advancement and leadership?</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Think about some of the discussions that might be interesting to have about this data with your stakeholders. [pause]</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75" name="Google Shape;75;g22ab1deece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2a8bcfcd8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2a8bcfcd8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Once you’ve pulled your LMI data together, the questions to consider as you look at your pathway are:</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What industry sectors are projected to grow the most (locally or statewide)?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What emerging jobs should you be preparing students for?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How do your career pathways align with these industry projections and emerging occupations?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Are you teaching students the right skills for the jobs that will be most in demand in the future? In other words, are the CTE courses offered relevant? How do you know?</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What jobs or training do you most want to focus on for a pathway, and what are the different ways students get the skills needed to pursue employment or further their education upon graduation?</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How do CTE career pathway enrollments match projected job openings or trends?  </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Consider how  employers, institutions of higher education, and community partners can be engaged in determining solutions or being a part of the solution.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Regional Career Pathway Collaboratives can be of assistance to you in learning more about what is needed and how to close the gaps that exist between what is being offered and what is needed.</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If what you currently offer is not aligned to employment needs and high wages, you should not be targeting Perkins funds to those pathways. Certainly you can support those with local funds, but you may want to ask yourselves why you are using resources for an area that may not be very promising for your students and their self-sufficiency.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83" name="Google Shape;83;g252a8bcfcd8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2a8bcfcd8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2a8bcfcd8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Next you review the extent to which the courses and experiences offered align with business and industry needs and further education and training requirements.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For assessing the </a:t>
            </a:r>
            <a:r>
              <a:rPr lang="en-US" sz="1100" b="1">
                <a:latin typeface="Arial"/>
                <a:ea typeface="Arial"/>
                <a:cs typeface="Arial"/>
                <a:sym typeface="Arial"/>
              </a:rPr>
              <a:t>Size,</a:t>
            </a:r>
            <a:r>
              <a:rPr lang="en-US" sz="1100">
                <a:latin typeface="Arial"/>
                <a:ea typeface="Arial"/>
                <a:cs typeface="Arial"/>
                <a:sym typeface="Arial"/>
              </a:rPr>
              <a:t> </a:t>
            </a:r>
            <a:r>
              <a:rPr lang="en-US" sz="1100" b="1">
                <a:latin typeface="Arial"/>
                <a:ea typeface="Arial"/>
                <a:cs typeface="Arial"/>
                <a:sym typeface="Arial"/>
              </a:rPr>
              <a:t>Scope</a:t>
            </a:r>
            <a:r>
              <a:rPr lang="en-US" sz="1100">
                <a:latin typeface="Arial"/>
                <a:ea typeface="Arial"/>
                <a:cs typeface="Arial"/>
                <a:sym typeface="Arial"/>
              </a:rPr>
              <a:t> and </a:t>
            </a:r>
            <a:r>
              <a:rPr lang="en-US" sz="1100" b="1">
                <a:latin typeface="Arial"/>
                <a:ea typeface="Arial"/>
                <a:cs typeface="Arial"/>
                <a:sym typeface="Arial"/>
              </a:rPr>
              <a:t>Quality</a:t>
            </a:r>
            <a:r>
              <a:rPr lang="en-US" sz="1100">
                <a:latin typeface="Arial"/>
                <a:ea typeface="Arial"/>
                <a:cs typeface="Arial"/>
                <a:sym typeface="Arial"/>
              </a:rPr>
              <a:t> of Pathways being offered, the law requires grant applicants to assess whether they are offering a sufficient number of career pathway courses, and opportunities to meet the needs of students to further pursue a career pathway upon graduation. This includes linkages to the next level of education; and ultimately whether the courses offered develop student knowledge and skills to prepare them for success in a career pathway.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To help with this, the DPI has defined what sufficient</a:t>
            </a:r>
            <a:r>
              <a:rPr lang="en-US" sz="1100" b="1">
                <a:latin typeface="Arial"/>
                <a:ea typeface="Arial"/>
                <a:cs typeface="Arial"/>
                <a:sym typeface="Arial"/>
              </a:rPr>
              <a:t> size, scope and quality</a:t>
            </a:r>
            <a:r>
              <a:rPr lang="en-US" sz="1100">
                <a:latin typeface="Arial"/>
                <a:ea typeface="Arial"/>
                <a:cs typeface="Arial"/>
                <a:sym typeface="Arial"/>
              </a:rPr>
              <a:t> to be effective means.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Sufficient Size </a:t>
            </a:r>
            <a:r>
              <a:rPr lang="en-US" sz="1100">
                <a:latin typeface="Arial"/>
                <a:ea typeface="Arial"/>
                <a:cs typeface="Arial"/>
                <a:sym typeface="Arial"/>
              </a:rPr>
              <a:t>means any agency that wishes to receive Perkins funds, must  have at least one pathway that meets the minimum LMI and SSQ requirements.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Sufficient Scope</a:t>
            </a:r>
            <a:r>
              <a:rPr lang="en-US" sz="1100">
                <a:latin typeface="Arial"/>
                <a:ea typeface="Arial"/>
                <a:cs typeface="Arial"/>
                <a:sym typeface="Arial"/>
              </a:rPr>
              <a:t> means that career pathway courses progress from introductory to more advanced courses, that build on each other, and may include options for postsecondary education articulation, encompassing the full breadth of the subject matter, and that the courses align with workforce employment and skills needed.</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Sufficient Quality</a:t>
            </a:r>
            <a:r>
              <a:rPr lang="en-US" sz="1100">
                <a:latin typeface="Arial"/>
                <a:ea typeface="Arial"/>
                <a:cs typeface="Arial"/>
                <a:sym typeface="Arial"/>
              </a:rPr>
              <a:t> means that:</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CTE career pathway instruction is rigorous and aligns curriculum to state academic standards. And, those who teach the courses are appropriately licensed or credentialed in the CTE content.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Further, the career pathway provides at least two additional opportunities for students either in:</a:t>
            </a:r>
            <a:endParaRPr sz="1100">
              <a:latin typeface="Arial"/>
              <a:ea typeface="Arial"/>
              <a:cs typeface="Arial"/>
              <a:sym typeface="Arial"/>
            </a:endParaRPr>
          </a:p>
          <a:p>
            <a:pPr marL="914400" lvl="0" indent="-298450" algn="l" rtl="0">
              <a:spcBef>
                <a:spcPts val="0"/>
              </a:spcBef>
              <a:spcAft>
                <a:spcPts val="0"/>
              </a:spcAft>
              <a:buSzPts val="1100"/>
              <a:buAutoNum type="arabicPeriod"/>
            </a:pPr>
            <a:r>
              <a:rPr lang="en-US" sz="1100">
                <a:latin typeface="Arial"/>
                <a:ea typeface="Arial"/>
                <a:cs typeface="Arial"/>
                <a:sym typeface="Arial"/>
              </a:rPr>
              <a:t>Work-based learning (WBL) as outlined in Perkins V and Wisconsin’s guide to WBL. </a:t>
            </a:r>
            <a:endParaRPr sz="1100">
              <a:latin typeface="Arial"/>
              <a:ea typeface="Arial"/>
              <a:cs typeface="Arial"/>
              <a:sym typeface="Arial"/>
            </a:endParaRPr>
          </a:p>
          <a:p>
            <a:pPr marL="914400" lvl="0" indent="-298450" algn="l" rtl="0">
              <a:spcBef>
                <a:spcPts val="0"/>
              </a:spcBef>
              <a:spcAft>
                <a:spcPts val="0"/>
              </a:spcAft>
              <a:buSzPts val="1100"/>
              <a:buAutoNum type="arabicPeriod"/>
            </a:pPr>
            <a:r>
              <a:rPr lang="en-US" sz="1100">
                <a:latin typeface="Arial"/>
                <a:ea typeface="Arial"/>
                <a:cs typeface="Arial"/>
                <a:sym typeface="Arial"/>
              </a:rPr>
              <a:t>In opportunities that lead to needed industry-recognized credentials (IRCs). </a:t>
            </a:r>
            <a:endParaRPr sz="1100">
              <a:latin typeface="Arial"/>
              <a:ea typeface="Arial"/>
              <a:cs typeface="Arial"/>
              <a:sym typeface="Arial"/>
            </a:endParaRPr>
          </a:p>
          <a:p>
            <a:pPr marL="914400" lvl="0" indent="-298450" algn="l" rtl="0">
              <a:spcBef>
                <a:spcPts val="0"/>
              </a:spcBef>
              <a:spcAft>
                <a:spcPts val="0"/>
              </a:spcAft>
              <a:buSzPts val="1100"/>
              <a:buAutoNum type="arabicPeriod"/>
            </a:pPr>
            <a:r>
              <a:rPr lang="en-US" sz="1100">
                <a:latin typeface="Arial"/>
                <a:ea typeface="Arial"/>
                <a:cs typeface="Arial"/>
                <a:sym typeface="Arial"/>
              </a:rPr>
              <a:t>In opportunities to obtain early college credit or dual credit for required courses or in </a:t>
            </a:r>
            <a:endParaRPr sz="1100">
              <a:latin typeface="Arial"/>
              <a:ea typeface="Arial"/>
              <a:cs typeface="Arial"/>
              <a:sym typeface="Arial"/>
            </a:endParaRPr>
          </a:p>
          <a:p>
            <a:pPr marL="914400" lvl="0" indent="-298450" algn="l" rtl="0">
              <a:spcBef>
                <a:spcPts val="0"/>
              </a:spcBef>
              <a:spcAft>
                <a:spcPts val="0"/>
              </a:spcAft>
              <a:buSzPts val="1100"/>
              <a:buAutoNum type="arabicPeriod"/>
            </a:pPr>
            <a:r>
              <a:rPr lang="en-US" sz="1100">
                <a:latin typeface="Arial"/>
                <a:ea typeface="Arial"/>
                <a:cs typeface="Arial"/>
                <a:sym typeface="Arial"/>
              </a:rPr>
              <a:t>CTSO activities that align with the specific career pathway </a:t>
            </a:r>
            <a:r>
              <a:rPr lang="en-US" sz="1100" b="1">
                <a:latin typeface="Arial"/>
                <a:ea typeface="Arial"/>
                <a:cs typeface="Arial"/>
                <a:sym typeface="Arial"/>
              </a:rPr>
              <a:t>curriculum</a:t>
            </a:r>
            <a:r>
              <a:rPr lang="en-US" sz="1100">
                <a:latin typeface="Arial"/>
                <a:ea typeface="Arial"/>
                <a:cs typeface="Arial"/>
                <a:sym typeface="Arial"/>
              </a:rPr>
              <a:t> and </a:t>
            </a:r>
            <a:r>
              <a:rPr lang="en-US" sz="1100" b="1">
                <a:latin typeface="Arial"/>
                <a:ea typeface="Arial"/>
                <a:cs typeface="Arial"/>
                <a:sym typeface="Arial"/>
              </a:rPr>
              <a:t>course standards</a:t>
            </a: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None/>
            </a:pPr>
            <a:endParaRPr/>
          </a:p>
        </p:txBody>
      </p:sp>
      <p:sp>
        <p:nvSpPr>
          <p:cNvPr id="90" name="Google Shape;90;g252a8bcfcd8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2a8bcfcd8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2a8bcfcd8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So, what does the </a:t>
            </a:r>
            <a:r>
              <a:rPr lang="en-US" sz="1100" b="1">
                <a:latin typeface="Arial"/>
                <a:ea typeface="Arial"/>
                <a:cs typeface="Arial"/>
                <a:sym typeface="Arial"/>
              </a:rPr>
              <a:t>data</a:t>
            </a:r>
            <a:r>
              <a:rPr lang="en-US" sz="1100">
                <a:latin typeface="Arial"/>
                <a:ea typeface="Arial"/>
                <a:cs typeface="Arial"/>
                <a:sym typeface="Arial"/>
              </a:rPr>
              <a:t> for SSQ consist of?</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 Size - The bottom line is: does your career and technical education program offer at least one pathway for students to engage in that will lead to further training or employment in a needed pathway. And, does it have at least </a:t>
            </a:r>
            <a:r>
              <a:rPr lang="en-US" sz="1100" b="1">
                <a:latin typeface="Arial"/>
                <a:ea typeface="Arial"/>
                <a:cs typeface="Arial"/>
                <a:sym typeface="Arial"/>
              </a:rPr>
              <a:t>two of the quality </a:t>
            </a:r>
            <a:r>
              <a:rPr lang="en-US" sz="1100">
                <a:latin typeface="Arial"/>
                <a:ea typeface="Arial"/>
                <a:cs typeface="Arial"/>
                <a:sym typeface="Arial"/>
              </a:rPr>
              <a:t>components year after year on a continuous basis for all students.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For Scope: Look at:</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arenR"/>
            </a:pPr>
            <a:r>
              <a:rPr lang="en-US" sz="1100">
                <a:latin typeface="Arial"/>
                <a:ea typeface="Arial"/>
                <a:cs typeface="Arial"/>
                <a:sym typeface="Arial"/>
              </a:rPr>
              <a:t>The course sequence for each pathway - Does it start with an introductory level course and build to more advanced course(s). Are there options for students each year to take a first level and a second level? Do curriculum standards show a depth and breadth of offerings over time? Consider what courses may be needed but are not being offered. What is missing? What is the reason? And, how will that be address it over the next two years?</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arenR"/>
            </a:pPr>
            <a:r>
              <a:rPr lang="en-US" sz="1100">
                <a:latin typeface="Arial"/>
                <a:ea typeface="Arial"/>
                <a:cs typeface="Arial"/>
                <a:sym typeface="Arial"/>
              </a:rPr>
              <a:t>Also look at your Communication; the course descriptions in your course guide and other informational materials and presentations. Are they clear/understandable? Do students have a clear understanding as to the role a course plays in a pathway of interest? What is the district culture or climate around which students are encouraged to persist in a pathway or not.</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97" name="Google Shape;97;g252a8bcfcd8_1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teonline.org/wp-content/uploads/2019/01/HighQualityCTEFramework20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acteonline.org/high-quality-cte-evaluation/" TargetMode="External"/><Relationship Id="rId4" Type="http://schemas.openxmlformats.org/officeDocument/2006/relationships/hyperlink" Target="https://www.acteonline.org/wp-content/uploads/2019/01/HighQualityCTEFramework2018_WithRubric.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hristine.lenske@dpi.wi.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cte/labor-market-information/industry-projection-reports-career-clus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59350" y="1146150"/>
            <a:ext cx="7435800" cy="25971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rgbClr val="333399"/>
              </a:buClr>
              <a:buSzPct val="100000"/>
              <a:buNone/>
            </a:pPr>
            <a:r>
              <a:rPr lang="en-US" sz="4000" dirty="0"/>
              <a:t>Perkins Grant </a:t>
            </a:r>
            <a:r>
              <a:rPr lang="en-US" sz="3750" dirty="0"/>
              <a:t>CLNA </a:t>
            </a:r>
            <a:endParaRPr sz="3750" dirty="0"/>
          </a:p>
          <a:p>
            <a:pPr marL="0" lvl="0" indent="0" algn="ctr" rtl="0">
              <a:lnSpc>
                <a:spcPct val="115000"/>
              </a:lnSpc>
              <a:spcBef>
                <a:spcPts val="0"/>
              </a:spcBef>
              <a:spcAft>
                <a:spcPts val="0"/>
              </a:spcAft>
              <a:buClr>
                <a:srgbClr val="333399"/>
              </a:buClr>
              <a:buSzPct val="100000"/>
              <a:buNone/>
            </a:pPr>
            <a:r>
              <a:rPr lang="en-US" sz="4000" dirty="0"/>
              <a:t>Focus Area: </a:t>
            </a:r>
            <a:endParaRPr sz="4000" dirty="0"/>
          </a:p>
          <a:p>
            <a:pPr marL="0" lvl="0" indent="0" algn="ctr" rtl="0">
              <a:lnSpc>
                <a:spcPct val="115000"/>
              </a:lnSpc>
              <a:spcBef>
                <a:spcPts val="0"/>
              </a:spcBef>
              <a:spcAft>
                <a:spcPts val="0"/>
              </a:spcAft>
              <a:buClr>
                <a:srgbClr val="333399"/>
              </a:buClr>
              <a:buSzPct val="100000"/>
              <a:buNone/>
            </a:pPr>
            <a:r>
              <a:rPr lang="en-US" sz="4000" dirty="0"/>
              <a:t>Pathways Evaluation of Progress</a:t>
            </a:r>
          </a:p>
          <a:p>
            <a:pPr marL="0" lvl="0" indent="0" algn="ctr" rtl="0">
              <a:lnSpc>
                <a:spcPct val="115000"/>
              </a:lnSpc>
              <a:spcBef>
                <a:spcPts val="0"/>
              </a:spcBef>
              <a:spcAft>
                <a:spcPts val="0"/>
              </a:spcAft>
              <a:buClr>
                <a:srgbClr val="333399"/>
              </a:buClr>
              <a:buSzPct val="100000"/>
              <a:buNone/>
            </a:pPr>
            <a:r>
              <a:rPr lang="en-US" sz="4000" dirty="0"/>
              <a:t>2023 </a:t>
            </a:r>
            <a:endParaRPr sz="4000" dirty="0"/>
          </a:p>
          <a:p>
            <a:pPr marL="0" lvl="0" indent="0" algn="ctr" rtl="0">
              <a:lnSpc>
                <a:spcPct val="100000"/>
              </a:lnSpc>
              <a:spcBef>
                <a:spcPts val="1000"/>
              </a:spcBef>
              <a:spcAft>
                <a:spcPts val="0"/>
              </a:spcAft>
              <a:buClr>
                <a:srgbClr val="333399"/>
              </a:buClr>
              <a:buSzPct val="100000"/>
              <a:buNone/>
            </a:pPr>
            <a:br>
              <a:rPr lang="en-US" sz="4000" dirty="0"/>
            </a:br>
            <a:endParaRPr dirty="0"/>
          </a:p>
        </p:txBody>
      </p:sp>
      <p:sp>
        <p:nvSpPr>
          <p:cNvPr id="41" name="Google Shape;41;p7"/>
          <p:cNvSpPr txBox="1">
            <a:spLocks noGrp="1"/>
          </p:cNvSpPr>
          <p:nvPr>
            <p:ph type="body" idx="2"/>
          </p:nvPr>
        </p:nvSpPr>
        <p:spPr>
          <a:xfrm>
            <a:off x="6192400" y="3448200"/>
            <a:ext cx="1529700" cy="91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318"/>
              <a:t>Chris Lenske</a:t>
            </a:r>
            <a:endParaRPr/>
          </a:p>
          <a:p>
            <a:pPr marL="0" lvl="0" indent="0" algn="l" rtl="0">
              <a:lnSpc>
                <a:spcPct val="115000"/>
              </a:lnSpc>
              <a:spcBef>
                <a:spcPts val="0"/>
              </a:spcBef>
              <a:spcAft>
                <a:spcPts val="0"/>
              </a:spcAft>
              <a:buClr>
                <a:schemeClr val="dk1"/>
              </a:buClr>
              <a:buSzPts val="1318"/>
              <a:buNone/>
            </a:pPr>
            <a:r>
              <a:rPr lang="en-US" sz="1318"/>
              <a:t>Grant Specialist CTE Team</a:t>
            </a:r>
            <a:endParaRPr/>
          </a:p>
          <a:p>
            <a:pPr marL="0" lvl="0" indent="0" algn="l" rtl="0">
              <a:lnSpc>
                <a:spcPct val="115000"/>
              </a:lnSpc>
              <a:spcBef>
                <a:spcPts val="0"/>
              </a:spcBef>
              <a:spcAft>
                <a:spcPts val="0"/>
              </a:spcAft>
              <a:buClr>
                <a:schemeClr val="dk1"/>
              </a:buClr>
              <a:buSzPts val="1318"/>
              <a:buNone/>
            </a:pPr>
            <a:endParaRPr/>
          </a:p>
        </p:txBody>
      </p:sp>
      <p:sp>
        <p:nvSpPr>
          <p:cNvPr id="42" name="Google Shape;42;p7"/>
          <p:cNvSpPr txBox="1"/>
          <p:nvPr/>
        </p:nvSpPr>
        <p:spPr>
          <a:xfrm>
            <a:off x="7637950" y="3448200"/>
            <a:ext cx="1433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Data to Review - Quality</a:t>
            </a:r>
            <a:endParaRPr/>
          </a:p>
        </p:txBody>
      </p:sp>
      <p:sp>
        <p:nvSpPr>
          <p:cNvPr id="107" name="Google Shape;107;p16"/>
          <p:cNvSpPr txBox="1">
            <a:spLocks noGrp="1"/>
          </p:cNvSpPr>
          <p:nvPr>
            <p:ph type="body" idx="2"/>
          </p:nvPr>
        </p:nvSpPr>
        <p:spPr>
          <a:xfrm>
            <a:off x="1087700" y="921600"/>
            <a:ext cx="8056200" cy="4054500"/>
          </a:xfrm>
          <a:prstGeom prst="rect">
            <a:avLst/>
          </a:prstGeom>
        </p:spPr>
        <p:txBody>
          <a:bodyPr spcFirstLastPara="1" wrap="square" lIns="91425" tIns="45700" rIns="91425" bIns="45700" anchor="t" anchorCtr="0">
            <a:normAutofit fontScale="77500" lnSpcReduction="10000"/>
          </a:bodyPr>
          <a:lstStyle/>
          <a:p>
            <a:pPr marL="0" lvl="0" indent="0" algn="l" rtl="0">
              <a:lnSpc>
                <a:spcPct val="130000"/>
              </a:lnSpc>
              <a:spcBef>
                <a:spcPts val="0"/>
              </a:spcBef>
              <a:spcAft>
                <a:spcPts val="0"/>
              </a:spcAft>
              <a:buNone/>
            </a:pPr>
            <a:r>
              <a:rPr lang="en-US" sz="3000"/>
              <a:t>Quality</a:t>
            </a:r>
            <a:endParaRPr sz="3000" b="0"/>
          </a:p>
          <a:p>
            <a:pPr marL="457200" lvl="0" indent="-346710" algn="l" rtl="0">
              <a:lnSpc>
                <a:spcPct val="130000"/>
              </a:lnSpc>
              <a:spcBef>
                <a:spcPts val="0"/>
              </a:spcBef>
              <a:spcAft>
                <a:spcPts val="0"/>
              </a:spcAft>
              <a:buSzPct val="100000"/>
              <a:buFont typeface="Lato"/>
              <a:buChar char="●"/>
            </a:pPr>
            <a:r>
              <a:rPr lang="en-US" b="0"/>
              <a:t>The number of opportunities for extended/advanced learning in each pathway</a:t>
            </a:r>
            <a:endParaRPr b="0"/>
          </a:p>
          <a:p>
            <a:pPr marL="457200" lvl="0" indent="-346710" algn="l" rtl="0">
              <a:lnSpc>
                <a:spcPct val="130000"/>
              </a:lnSpc>
              <a:spcBef>
                <a:spcPts val="0"/>
              </a:spcBef>
              <a:spcAft>
                <a:spcPts val="0"/>
              </a:spcAft>
              <a:buSzPct val="100000"/>
              <a:buChar char="●"/>
            </a:pPr>
            <a:r>
              <a:rPr lang="en-US" b="0"/>
              <a:t>Demographics of students engaged in each quality element</a:t>
            </a:r>
            <a:endParaRPr b="0"/>
          </a:p>
          <a:p>
            <a:pPr marL="457200" lvl="0" indent="-346710" algn="l" rtl="0">
              <a:lnSpc>
                <a:spcPct val="130000"/>
              </a:lnSpc>
              <a:spcBef>
                <a:spcPts val="0"/>
              </a:spcBef>
              <a:spcAft>
                <a:spcPts val="0"/>
              </a:spcAft>
              <a:buSzPct val="100000"/>
              <a:buFont typeface="Lato"/>
              <a:buChar char="●"/>
            </a:pPr>
            <a:r>
              <a:rPr lang="en-US" b="0"/>
              <a:t># of</a:t>
            </a:r>
            <a:r>
              <a:rPr lang="en-US"/>
              <a:t> WBL</a:t>
            </a:r>
            <a:r>
              <a:rPr lang="en-US" b="0"/>
              <a:t> opportunities and procedures for accessing opportunities </a:t>
            </a:r>
            <a:endParaRPr b="0"/>
          </a:p>
          <a:p>
            <a:pPr marL="457200" lvl="0" indent="-346710" algn="l" rtl="0">
              <a:lnSpc>
                <a:spcPct val="130000"/>
              </a:lnSpc>
              <a:spcBef>
                <a:spcPts val="0"/>
              </a:spcBef>
              <a:spcAft>
                <a:spcPts val="0"/>
              </a:spcAft>
              <a:buSzPct val="100000"/>
              <a:buFont typeface="Lato"/>
              <a:buChar char="●"/>
            </a:pPr>
            <a:r>
              <a:rPr lang="en-US" b="0"/>
              <a:t># of </a:t>
            </a:r>
            <a:r>
              <a:rPr lang="en-US"/>
              <a:t>dual credit</a:t>
            </a:r>
            <a:r>
              <a:rPr lang="en-US" b="0"/>
              <a:t> agreements and the number of students who enroll and finish </a:t>
            </a:r>
            <a:endParaRPr b="0"/>
          </a:p>
          <a:p>
            <a:pPr marL="457200" lvl="0" indent="-346710" algn="l" rtl="0">
              <a:lnSpc>
                <a:spcPct val="130000"/>
              </a:lnSpc>
              <a:spcBef>
                <a:spcPts val="0"/>
              </a:spcBef>
              <a:spcAft>
                <a:spcPts val="0"/>
              </a:spcAft>
              <a:buSzPct val="100000"/>
              <a:buFont typeface="Lato"/>
              <a:buChar char="●"/>
            </a:pPr>
            <a:r>
              <a:rPr lang="en-US" b="0"/>
              <a:t># of</a:t>
            </a:r>
            <a:r>
              <a:rPr lang="en-US"/>
              <a:t> IRCs</a:t>
            </a:r>
            <a:r>
              <a:rPr lang="en-US" b="0"/>
              <a:t> available vs. those obtained by students </a:t>
            </a:r>
            <a:endParaRPr b="0"/>
          </a:p>
          <a:p>
            <a:pPr marL="457200" lvl="0" indent="-346710" algn="l" rtl="0">
              <a:lnSpc>
                <a:spcPct val="130000"/>
              </a:lnSpc>
              <a:spcBef>
                <a:spcPts val="0"/>
              </a:spcBef>
              <a:spcAft>
                <a:spcPts val="0"/>
              </a:spcAft>
              <a:buSzPct val="100000"/>
              <a:buFont typeface="Lato"/>
              <a:buChar char="●"/>
            </a:pPr>
            <a:r>
              <a:rPr lang="en-US"/>
              <a:t>CTSO a</a:t>
            </a:r>
            <a:r>
              <a:rPr lang="en-US" b="0"/>
              <a:t>ctivities and alignment to career pathway curriculum</a:t>
            </a:r>
            <a:endParaRPr b="0"/>
          </a:p>
          <a:p>
            <a:pPr marL="457200" lvl="0" indent="0" algn="l" rtl="0">
              <a:lnSpc>
                <a:spcPct val="130000"/>
              </a:lnSpc>
              <a:spcBef>
                <a:spcPts val="0"/>
              </a:spcBef>
              <a:spcAft>
                <a:spcPts val="0"/>
              </a:spcAft>
              <a:buNone/>
            </a:pPr>
            <a:endParaRPr b="0"/>
          </a:p>
          <a:p>
            <a:pPr marL="457200" lvl="0" indent="0" algn="l" rtl="0">
              <a:lnSpc>
                <a:spcPct val="130000"/>
              </a:lnSpc>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Data to Review - Pathway Evaluation of Progress</a:t>
            </a:r>
            <a:endParaRPr/>
          </a:p>
        </p:txBody>
      </p:sp>
      <p:sp>
        <p:nvSpPr>
          <p:cNvPr id="114" name="Google Shape;114;p17"/>
          <p:cNvSpPr txBox="1">
            <a:spLocks noGrp="1"/>
          </p:cNvSpPr>
          <p:nvPr>
            <p:ph type="body" idx="2"/>
          </p:nvPr>
        </p:nvSpPr>
        <p:spPr>
          <a:xfrm>
            <a:off x="849750" y="1051700"/>
            <a:ext cx="8111700" cy="3284700"/>
          </a:xfrm>
          <a:prstGeom prst="rect">
            <a:avLst/>
          </a:prstGeom>
        </p:spPr>
        <p:txBody>
          <a:bodyPr spcFirstLastPara="1" wrap="square" lIns="91425" tIns="45700" rIns="91425" bIns="45700" anchor="t" anchorCtr="0">
            <a:noAutofit/>
          </a:bodyPr>
          <a:lstStyle/>
          <a:p>
            <a:pPr marL="457200" lvl="0" indent="-339725" algn="l" rtl="0">
              <a:lnSpc>
                <a:spcPct val="119000"/>
              </a:lnSpc>
              <a:spcBef>
                <a:spcPts val="200"/>
              </a:spcBef>
              <a:spcAft>
                <a:spcPts val="0"/>
              </a:spcAft>
              <a:buSzPts val="1750"/>
              <a:buChar char="●"/>
            </a:pPr>
            <a:r>
              <a:rPr lang="en-US" sz="1750" b="0"/>
              <a:t>CTE vs. concentrator enrollments for the past several yrs.</a:t>
            </a:r>
            <a:endParaRPr sz="1750" b="0"/>
          </a:p>
          <a:p>
            <a:pPr marL="457200" lvl="0" indent="-339725" algn="l" rtl="0">
              <a:lnSpc>
                <a:spcPct val="119000"/>
              </a:lnSpc>
              <a:spcBef>
                <a:spcPts val="200"/>
              </a:spcBef>
              <a:spcAft>
                <a:spcPts val="0"/>
              </a:spcAft>
              <a:buSzPts val="1750"/>
              <a:buChar char="●"/>
            </a:pPr>
            <a:r>
              <a:rPr lang="en-US" sz="1750" b="0"/>
              <a:t>Total number of students who could be served vs. the number served</a:t>
            </a:r>
            <a:endParaRPr sz="1750" b="0"/>
          </a:p>
          <a:p>
            <a:pPr marL="457200" lvl="0" indent="-339725" algn="l" rtl="0">
              <a:lnSpc>
                <a:spcPct val="119000"/>
              </a:lnSpc>
              <a:spcBef>
                <a:spcPts val="200"/>
              </a:spcBef>
              <a:spcAft>
                <a:spcPts val="0"/>
              </a:spcAft>
              <a:buSzPts val="1750"/>
              <a:buChar char="●"/>
            </a:pPr>
            <a:r>
              <a:rPr lang="en-US" sz="1750" b="0"/>
              <a:t>Disaggregated data on which students persist and which students do not.</a:t>
            </a:r>
            <a:endParaRPr sz="1750" b="0"/>
          </a:p>
          <a:p>
            <a:pPr marL="457200" lvl="0" indent="-339725" algn="l" rtl="0">
              <a:lnSpc>
                <a:spcPct val="119000"/>
              </a:lnSpc>
              <a:spcBef>
                <a:spcPts val="200"/>
              </a:spcBef>
              <a:spcAft>
                <a:spcPts val="0"/>
              </a:spcAft>
              <a:buSzPts val="1750"/>
              <a:buChar char="●"/>
            </a:pPr>
            <a:r>
              <a:rPr lang="en-US" sz="1750" b="0"/>
              <a:t>Course offerings (frequency) vs. industry skill requirements</a:t>
            </a:r>
            <a:endParaRPr sz="1750" b="0"/>
          </a:p>
          <a:p>
            <a:pPr marL="457200" lvl="0" indent="-339725" algn="l" rtl="0">
              <a:lnSpc>
                <a:spcPct val="119000"/>
              </a:lnSpc>
              <a:spcBef>
                <a:spcPts val="200"/>
              </a:spcBef>
              <a:spcAft>
                <a:spcPts val="0"/>
              </a:spcAft>
              <a:buSzPts val="1750"/>
              <a:buChar char="●"/>
            </a:pPr>
            <a:r>
              <a:rPr lang="en-US" sz="1750" b="0"/>
              <a:t>Impact of programs - which students (demographically) pursue further training or work? Which do not?</a:t>
            </a:r>
            <a:endParaRPr sz="1750" b="0"/>
          </a:p>
          <a:p>
            <a:pPr marL="457200" lvl="0" indent="-339725" algn="l" rtl="0">
              <a:lnSpc>
                <a:spcPct val="119000"/>
              </a:lnSpc>
              <a:spcBef>
                <a:spcPts val="200"/>
              </a:spcBef>
              <a:spcAft>
                <a:spcPts val="0"/>
              </a:spcAft>
              <a:buSzPts val="1750"/>
              <a:buChar char="●"/>
            </a:pPr>
            <a:r>
              <a:rPr lang="en-US" sz="1750" b="0"/>
              <a:t>Student course interest (requests)  vs. offerings</a:t>
            </a:r>
            <a:endParaRPr sz="1750" b="0"/>
          </a:p>
          <a:p>
            <a:pPr marL="457200" lvl="0" indent="-339725" algn="l" rtl="0">
              <a:lnSpc>
                <a:spcPct val="119000"/>
              </a:lnSpc>
              <a:spcBef>
                <a:spcPts val="200"/>
              </a:spcBef>
              <a:spcAft>
                <a:spcPts val="0"/>
              </a:spcAft>
              <a:buSzPts val="1750"/>
              <a:buChar char="●"/>
            </a:pPr>
            <a:r>
              <a:rPr lang="en-US" sz="1750" b="0"/>
              <a:t>Ongoing communication reflecting education opportunities in each pathway.</a:t>
            </a:r>
            <a:endParaRPr sz="1750" b="0"/>
          </a:p>
          <a:p>
            <a:pPr marL="457200" lvl="0" indent="-339725" algn="l" rtl="0">
              <a:lnSpc>
                <a:spcPct val="119000"/>
              </a:lnSpc>
              <a:spcBef>
                <a:spcPts val="200"/>
              </a:spcBef>
              <a:spcAft>
                <a:spcPts val="0"/>
              </a:spcAft>
              <a:buSzPts val="1750"/>
              <a:buChar char="●"/>
            </a:pPr>
            <a:r>
              <a:rPr lang="en-US" sz="1750" b="0"/>
              <a:t>Culture and Climate</a:t>
            </a:r>
            <a:endParaRPr sz="175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Pathway Evaluation of Progress -  Questions to explore</a:t>
            </a:r>
            <a:endParaRPr/>
          </a:p>
        </p:txBody>
      </p:sp>
      <p:sp>
        <p:nvSpPr>
          <p:cNvPr id="121" name="Google Shape;121;p18"/>
          <p:cNvSpPr txBox="1">
            <a:spLocks noGrp="1"/>
          </p:cNvSpPr>
          <p:nvPr>
            <p:ph type="body" idx="2"/>
          </p:nvPr>
        </p:nvSpPr>
        <p:spPr>
          <a:xfrm>
            <a:off x="491025" y="921600"/>
            <a:ext cx="8652900" cy="3687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800"/>
              <a:t>Where are data gaps?  </a:t>
            </a:r>
            <a:endParaRPr sz="1800"/>
          </a:p>
          <a:p>
            <a:pPr marL="457200" lvl="0" indent="-330200" algn="l" rtl="0">
              <a:lnSpc>
                <a:spcPct val="108000"/>
              </a:lnSpc>
              <a:spcBef>
                <a:spcPts val="0"/>
              </a:spcBef>
              <a:spcAft>
                <a:spcPts val="0"/>
              </a:spcAft>
              <a:buSzPts val="1600"/>
              <a:buChar char="●"/>
            </a:pPr>
            <a:r>
              <a:rPr lang="en-US" sz="1600" b="0"/>
              <a:t>How fully are my programs aligned and articulated across secondary and postsecondary education? </a:t>
            </a:r>
            <a:endParaRPr sz="1600" b="0"/>
          </a:p>
          <a:p>
            <a:pPr marL="457200" lvl="0" indent="-330200" algn="l" rtl="0">
              <a:lnSpc>
                <a:spcPct val="108000"/>
              </a:lnSpc>
              <a:spcBef>
                <a:spcPts val="0"/>
              </a:spcBef>
              <a:spcAft>
                <a:spcPts val="0"/>
              </a:spcAft>
              <a:buSzPts val="1600"/>
              <a:buChar char="●"/>
            </a:pPr>
            <a:r>
              <a:rPr lang="en-US" sz="1600" b="0"/>
              <a:t>Are a sufficient number of courses and course sections offered within each pathway year to year? Are there students who want to enroll in pathway courses but are unable to do so? </a:t>
            </a:r>
            <a:endParaRPr sz="1600" b="0"/>
          </a:p>
          <a:p>
            <a:pPr marL="457200" lvl="0" indent="-330200" algn="l" rtl="0">
              <a:lnSpc>
                <a:spcPct val="108000"/>
              </a:lnSpc>
              <a:spcBef>
                <a:spcPts val="0"/>
              </a:spcBef>
              <a:spcAft>
                <a:spcPts val="0"/>
              </a:spcAft>
              <a:buSzPts val="1600"/>
              <a:buChar char="●"/>
            </a:pPr>
            <a:r>
              <a:rPr lang="en-US" sz="1600" b="0"/>
              <a:t>Do some pathways lack employer engagement in either career-based learning experiences or work-based learning experiences? </a:t>
            </a:r>
            <a:endParaRPr sz="1600" b="0"/>
          </a:p>
          <a:p>
            <a:pPr marL="457200" lvl="0" indent="-330200" algn="l" rtl="0">
              <a:lnSpc>
                <a:spcPct val="108000"/>
              </a:lnSpc>
              <a:spcBef>
                <a:spcPts val="0"/>
              </a:spcBef>
              <a:spcAft>
                <a:spcPts val="0"/>
              </a:spcAft>
              <a:buSzPts val="1600"/>
              <a:buChar char="●"/>
            </a:pPr>
            <a:r>
              <a:rPr lang="en-US" sz="1600" b="0"/>
              <a:t>Which postsecondary education partnerships need further nurturing or support to move forward with college credit?</a:t>
            </a:r>
            <a:endParaRPr sz="1600" b="0"/>
          </a:p>
          <a:p>
            <a:pPr marL="457200" lvl="0" indent="-330200" algn="l" rtl="0">
              <a:lnSpc>
                <a:spcPct val="108000"/>
              </a:lnSpc>
              <a:spcBef>
                <a:spcPts val="0"/>
              </a:spcBef>
              <a:spcAft>
                <a:spcPts val="0"/>
              </a:spcAft>
              <a:buSzPts val="1600"/>
              <a:buChar char="●"/>
            </a:pPr>
            <a:r>
              <a:rPr lang="en-US" sz="1600" b="0"/>
              <a:t>Do some pathways offer more opportunities for skill development than others?</a:t>
            </a:r>
            <a:endParaRPr sz="1600" b="0"/>
          </a:p>
          <a:p>
            <a:pPr marL="457200" lvl="0" indent="-317500" algn="l" rtl="0">
              <a:lnSpc>
                <a:spcPct val="108000"/>
              </a:lnSpc>
              <a:spcBef>
                <a:spcPts val="0"/>
              </a:spcBef>
              <a:spcAft>
                <a:spcPts val="0"/>
              </a:spcAft>
              <a:buSzPts val="1400"/>
              <a:buChar char="●"/>
            </a:pPr>
            <a:r>
              <a:rPr lang="en-US" sz="1600" b="0"/>
              <a:t>How does each pathway offered compare in quality? What needs to be built up and what is needed?</a:t>
            </a:r>
            <a:r>
              <a:rPr lang="en-US" sz="1400" b="0"/>
              <a:t> </a:t>
            </a:r>
            <a:endParaRPr sz="1400" b="0"/>
          </a:p>
          <a:p>
            <a:pPr marL="0" lvl="0" indent="0" algn="l" rtl="0">
              <a:lnSpc>
                <a:spcPct val="100000"/>
              </a:lnSpc>
              <a:spcBef>
                <a:spcPts val="0"/>
              </a:spcBef>
              <a:spcAft>
                <a:spcPts val="0"/>
              </a:spcAft>
              <a:buNone/>
            </a:pPr>
            <a:endParaRPr sz="1200" b="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Pathway Evaluation of Progress -  Questions to explore Cont…</a:t>
            </a:r>
            <a:endParaRPr/>
          </a:p>
        </p:txBody>
      </p:sp>
      <p:sp>
        <p:nvSpPr>
          <p:cNvPr id="128" name="Google Shape;128;p19"/>
          <p:cNvSpPr txBox="1">
            <a:spLocks noGrp="1"/>
          </p:cNvSpPr>
          <p:nvPr>
            <p:ph type="body" idx="2"/>
          </p:nvPr>
        </p:nvSpPr>
        <p:spPr>
          <a:xfrm>
            <a:off x="454150" y="921600"/>
            <a:ext cx="8455800" cy="35730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1800" b="0"/>
              <a:t>Where are data gaps?  </a:t>
            </a:r>
            <a:endParaRPr sz="1800" b="0"/>
          </a:p>
          <a:p>
            <a:pPr marL="457200" lvl="0" indent="-342900" algn="l" rtl="0">
              <a:lnSpc>
                <a:spcPct val="115000"/>
              </a:lnSpc>
              <a:spcBef>
                <a:spcPts val="1000"/>
              </a:spcBef>
              <a:spcAft>
                <a:spcPts val="0"/>
              </a:spcAft>
              <a:buSzPts val="1800"/>
              <a:buFont typeface="Lato"/>
              <a:buChar char="●"/>
            </a:pPr>
            <a:r>
              <a:rPr lang="en-US" sz="1800" b="0"/>
              <a:t>In which career pathways are students of color or members of each special population group underrepresented?</a:t>
            </a:r>
            <a:endParaRPr sz="1800" b="0"/>
          </a:p>
          <a:p>
            <a:pPr marL="457200" lvl="0" indent="-342900" algn="l" rtl="0">
              <a:spcBef>
                <a:spcPts val="0"/>
              </a:spcBef>
              <a:spcAft>
                <a:spcPts val="0"/>
              </a:spcAft>
              <a:buSzPts val="1800"/>
              <a:buFont typeface="Lato"/>
              <a:buChar char="●"/>
            </a:pPr>
            <a:r>
              <a:rPr lang="en-US" sz="1800" b="0"/>
              <a:t>What type of trends do you see in pathway course enrollments. Who is a participant and who becomes a concentrator - and, who doesn't</a:t>
            </a:r>
            <a:endParaRPr sz="1800" b="0"/>
          </a:p>
          <a:p>
            <a:pPr marL="457200" lvl="0" indent="-342900" algn="l" rtl="0">
              <a:spcBef>
                <a:spcPts val="0"/>
              </a:spcBef>
              <a:spcAft>
                <a:spcPts val="0"/>
              </a:spcAft>
              <a:buSzPts val="1800"/>
              <a:buFont typeface="Lato"/>
              <a:buChar char="●"/>
            </a:pPr>
            <a:r>
              <a:rPr lang="en-US" sz="1800" b="0"/>
              <a:t>What proportion of students are accessing CTE pathways?</a:t>
            </a:r>
            <a:endParaRPr sz="1800" b="0"/>
          </a:p>
          <a:p>
            <a:pPr marL="457200" lvl="0" indent="-342900" algn="l" rtl="0">
              <a:spcBef>
                <a:spcPts val="0"/>
              </a:spcBef>
              <a:spcAft>
                <a:spcPts val="0"/>
              </a:spcAft>
              <a:buSzPts val="1800"/>
              <a:buFont typeface="Lato"/>
              <a:buChar char="●"/>
            </a:pPr>
            <a:r>
              <a:rPr lang="en-US" sz="1800" b="0"/>
              <a:t>Which students in which pathways have positive outcomes of further training or employment and which pathways and students do not?</a:t>
            </a:r>
            <a:endParaRPr sz="1800" b="0"/>
          </a:p>
          <a:p>
            <a:pPr marL="457200" lvl="0" indent="0" algn="l" rtl="0">
              <a:lnSpc>
                <a:spcPct val="115000"/>
              </a:lnSpc>
              <a:spcBef>
                <a:spcPts val="0"/>
              </a:spcBef>
              <a:spcAft>
                <a:spcPts val="0"/>
              </a:spcAft>
              <a:buNone/>
            </a:pPr>
            <a:endParaRPr sz="1400" b="0"/>
          </a:p>
          <a:p>
            <a:pPr marL="0" lvl="0" indent="0" algn="l" rtl="0">
              <a:lnSpc>
                <a:spcPct val="100000"/>
              </a:lnSpc>
              <a:spcBef>
                <a:spcPts val="0"/>
              </a:spcBef>
              <a:spcAft>
                <a:spcPts val="0"/>
              </a:spcAft>
              <a:buNone/>
            </a:pPr>
            <a:endParaRPr sz="1200" b="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Root Cause Analysis</a:t>
            </a:r>
            <a:endParaRPr/>
          </a:p>
        </p:txBody>
      </p:sp>
      <p:sp>
        <p:nvSpPr>
          <p:cNvPr id="135" name="Google Shape;135;p20"/>
          <p:cNvSpPr txBox="1">
            <a:spLocks noGrp="1"/>
          </p:cNvSpPr>
          <p:nvPr>
            <p:ph type="body" idx="2"/>
          </p:nvPr>
        </p:nvSpPr>
        <p:spPr>
          <a:xfrm>
            <a:off x="858550" y="1197425"/>
            <a:ext cx="8079000" cy="3052500"/>
          </a:xfrm>
          <a:prstGeom prst="rect">
            <a:avLst/>
          </a:prstGeom>
        </p:spPr>
        <p:txBody>
          <a:bodyPr spcFirstLastPara="1" wrap="square" lIns="91425" tIns="45700" rIns="91425" bIns="45700" anchor="t" anchorCtr="0">
            <a:normAutofit fontScale="85000"/>
          </a:bodyPr>
          <a:lstStyle/>
          <a:p>
            <a:pPr marL="0" lvl="0" indent="0" algn="ctr" rtl="0">
              <a:spcBef>
                <a:spcPts val="0"/>
              </a:spcBef>
              <a:spcAft>
                <a:spcPts val="0"/>
              </a:spcAft>
              <a:buNone/>
            </a:pPr>
            <a:r>
              <a:rPr lang="en-US">
                <a:solidFill>
                  <a:srgbClr val="351C75"/>
                </a:solidFill>
              </a:rPr>
              <a:t>Stakeholders provide the key answers</a:t>
            </a:r>
            <a:endParaRPr>
              <a:solidFill>
                <a:srgbClr val="351C75"/>
              </a:solidFill>
            </a:endParaRPr>
          </a:p>
          <a:p>
            <a:pPr marL="0" lvl="0" indent="0" algn="ctr" rtl="0">
              <a:spcBef>
                <a:spcPts val="439"/>
              </a:spcBef>
              <a:spcAft>
                <a:spcPts val="0"/>
              </a:spcAft>
              <a:buNone/>
            </a:pPr>
            <a:r>
              <a:rPr lang="en-US">
                <a:solidFill>
                  <a:srgbClr val="1155CC"/>
                </a:solidFill>
              </a:rPr>
              <a:t>WHY is something happening or not happening? </a:t>
            </a:r>
            <a:endParaRPr>
              <a:solidFill>
                <a:srgbClr val="1155CC"/>
              </a:solidFill>
            </a:endParaRPr>
          </a:p>
          <a:p>
            <a:pPr marL="0" lvl="0" indent="0" algn="ctr" rtl="0">
              <a:spcBef>
                <a:spcPts val="439"/>
              </a:spcBef>
              <a:spcAft>
                <a:spcPts val="0"/>
              </a:spcAft>
              <a:buNone/>
            </a:pPr>
            <a:r>
              <a:rPr lang="en-US">
                <a:solidFill>
                  <a:srgbClr val="38761D"/>
                </a:solidFill>
              </a:rPr>
              <a:t>When provided with the answer, ask WHY again and again until you get to the root cause (test your hypotheses with stakeholders)</a:t>
            </a:r>
            <a:endParaRPr>
              <a:solidFill>
                <a:srgbClr val="38761D"/>
              </a:solidFill>
            </a:endParaRPr>
          </a:p>
          <a:p>
            <a:pPr marL="0" lvl="0" indent="0" algn="ctr" rtl="0">
              <a:spcBef>
                <a:spcPts val="0"/>
              </a:spcBef>
              <a:spcAft>
                <a:spcPts val="0"/>
              </a:spcAft>
              <a:buNone/>
            </a:pPr>
            <a:r>
              <a:rPr lang="en-US">
                <a:solidFill>
                  <a:srgbClr val="B45F06"/>
                </a:solidFill>
              </a:rPr>
              <a:t>Determine the best way to address the root cause in a way that will lead to change</a:t>
            </a:r>
            <a:endParaRPr>
              <a:solidFill>
                <a:srgbClr val="B45F0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sz="3000">
                <a:highlight>
                  <a:srgbClr val="333399"/>
                </a:highlight>
                <a:latin typeface="Lato"/>
                <a:ea typeface="Lato"/>
                <a:cs typeface="Lato"/>
                <a:sym typeface="Lato"/>
              </a:rPr>
              <a:t>Career Pathway Evaluation of Progress - </a:t>
            </a:r>
            <a:r>
              <a:rPr lang="en-US" sz="3000" b="0"/>
              <a:t>Overlap</a:t>
            </a:r>
            <a:endParaRPr sz="3000" b="0"/>
          </a:p>
        </p:txBody>
      </p:sp>
      <p:sp>
        <p:nvSpPr>
          <p:cNvPr id="142" name="Google Shape;142;p21"/>
          <p:cNvSpPr txBox="1">
            <a:spLocks noGrp="1"/>
          </p:cNvSpPr>
          <p:nvPr>
            <p:ph type="body" idx="2"/>
          </p:nvPr>
        </p:nvSpPr>
        <p:spPr>
          <a:xfrm>
            <a:off x="516750" y="921600"/>
            <a:ext cx="8537400" cy="3276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t>“Career Pathway Evaluation of Progress” overlaps, with other needs assessment focus areas. Consider if there are:</a:t>
            </a:r>
            <a:endParaRPr sz="1500"/>
          </a:p>
          <a:p>
            <a:pPr marL="457200" lvl="0" indent="-327025" algn="l" rtl="0">
              <a:lnSpc>
                <a:spcPct val="115000"/>
              </a:lnSpc>
              <a:spcBef>
                <a:spcPts val="1000"/>
              </a:spcBef>
              <a:spcAft>
                <a:spcPts val="0"/>
              </a:spcAft>
              <a:buSzPts val="1550"/>
              <a:buChar char="●"/>
            </a:pPr>
            <a:r>
              <a:rPr lang="en-US" sz="1550" b="0"/>
              <a:t>Certain pathways that do better or worse when it comes to certain performance indicators? </a:t>
            </a:r>
            <a:endParaRPr sz="1550" b="0"/>
          </a:p>
          <a:p>
            <a:pPr marL="457200" lvl="0" indent="-327025" algn="l" rtl="0">
              <a:lnSpc>
                <a:spcPct val="115000"/>
              </a:lnSpc>
              <a:spcBef>
                <a:spcPts val="700"/>
              </a:spcBef>
              <a:spcAft>
                <a:spcPts val="0"/>
              </a:spcAft>
              <a:buSzPts val="1550"/>
              <a:buChar char="●"/>
            </a:pPr>
            <a:r>
              <a:rPr lang="en-US" sz="1550" b="0"/>
              <a:t>Opportunities for better alignment across academic, technical, and employability standards and curriculum [Performance on Accountability Indicators]</a:t>
            </a:r>
            <a:endParaRPr sz="1550" b="0"/>
          </a:p>
          <a:p>
            <a:pPr marL="457200" lvl="0" indent="-327025" algn="l" rtl="0">
              <a:lnSpc>
                <a:spcPct val="115000"/>
              </a:lnSpc>
              <a:spcBef>
                <a:spcPts val="700"/>
              </a:spcBef>
              <a:spcAft>
                <a:spcPts val="0"/>
              </a:spcAft>
              <a:buSzPts val="1550"/>
              <a:buChar char="●"/>
            </a:pPr>
            <a:r>
              <a:rPr lang="en-US" sz="1550" b="0"/>
              <a:t>Opportunities for use of instructional strategies that will support </a:t>
            </a:r>
            <a:r>
              <a:rPr lang="en-US" sz="1550"/>
              <a:t>each </a:t>
            </a:r>
            <a:r>
              <a:rPr lang="en-US" sz="1550" b="0"/>
              <a:t>student population who wishes to participate and move forward in a career pathway? [Equity and Access and ERRT]</a:t>
            </a:r>
            <a:endParaRPr sz="1550" b="0"/>
          </a:p>
          <a:p>
            <a:pPr marL="457200" lvl="0" indent="-327025" algn="l" rtl="0">
              <a:lnSpc>
                <a:spcPct val="115000"/>
              </a:lnSpc>
              <a:spcBef>
                <a:spcPts val="700"/>
              </a:spcBef>
              <a:spcAft>
                <a:spcPts val="0"/>
              </a:spcAft>
              <a:buSzPts val="1550"/>
              <a:buChar char="●"/>
            </a:pPr>
            <a:r>
              <a:rPr lang="en-US" sz="1550" b="0"/>
              <a:t>Untapped opportunities or strategies for supporting pathway faculty recruitment, retention &amp; training in areas that will expand and enhance pathway offerings [ERRT]</a:t>
            </a:r>
            <a:endParaRPr sz="15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sz="2800" b="0">
                <a:latin typeface="Lato"/>
                <a:ea typeface="Lato"/>
                <a:cs typeface="Lato"/>
                <a:sym typeface="Lato"/>
              </a:rPr>
              <a:t>ACTE Quality CTE Program of Study Self-Evaluation Tool</a:t>
            </a:r>
            <a:endParaRPr sz="2800" b="0"/>
          </a:p>
        </p:txBody>
      </p:sp>
      <p:sp>
        <p:nvSpPr>
          <p:cNvPr id="149" name="Google Shape;149;p22"/>
          <p:cNvSpPr txBox="1">
            <a:spLocks noGrp="1"/>
          </p:cNvSpPr>
          <p:nvPr>
            <p:ph type="body" idx="2"/>
          </p:nvPr>
        </p:nvSpPr>
        <p:spPr>
          <a:xfrm>
            <a:off x="1066350" y="1041775"/>
            <a:ext cx="7871100" cy="3247200"/>
          </a:xfrm>
          <a:prstGeom prst="rect">
            <a:avLst/>
          </a:prstGeom>
        </p:spPr>
        <p:txBody>
          <a:bodyPr spcFirstLastPara="1" wrap="square" lIns="91425" tIns="45700" rIns="91425" bIns="45700" anchor="t" anchorCtr="0">
            <a:normAutofit fontScale="77500"/>
          </a:bodyPr>
          <a:lstStyle/>
          <a:p>
            <a:pPr marL="0" lvl="0" indent="0" algn="l" rtl="0">
              <a:spcBef>
                <a:spcPts val="0"/>
              </a:spcBef>
              <a:spcAft>
                <a:spcPts val="0"/>
              </a:spcAft>
              <a:buNone/>
            </a:pPr>
            <a:r>
              <a:rPr lang="en-US"/>
              <a:t>PDF outline: </a:t>
            </a:r>
            <a:r>
              <a:rPr lang="en-US" b="0" u="sng">
                <a:solidFill>
                  <a:schemeClr val="hlink"/>
                </a:solidFill>
                <a:hlinkClick r:id="rId3"/>
              </a:rPr>
              <a:t>https://www.acteonline.org/wp-content/uploads/2019/01/HighQualityCTEFramework2018.pdf</a:t>
            </a:r>
            <a:r>
              <a:rPr lang="en-US" b="0"/>
              <a:t> </a:t>
            </a:r>
            <a:endParaRPr b="0"/>
          </a:p>
          <a:p>
            <a:pPr marL="0" lvl="0" indent="0" algn="l" rtl="0">
              <a:spcBef>
                <a:spcPts val="439"/>
              </a:spcBef>
              <a:spcAft>
                <a:spcPts val="0"/>
              </a:spcAft>
              <a:buNone/>
            </a:pPr>
            <a:r>
              <a:rPr lang="en-US"/>
              <a:t>PDF rubric for self scoring: </a:t>
            </a:r>
            <a:r>
              <a:rPr lang="en-US" b="0" u="sng">
                <a:solidFill>
                  <a:schemeClr val="hlink"/>
                </a:solidFill>
                <a:hlinkClick r:id="rId4"/>
              </a:rPr>
              <a:t>https://www.acteonline.org/wp-content/uploads/2019/01/HighQualityCTEFramework2018_WithRubric.pdf</a:t>
            </a:r>
            <a:r>
              <a:rPr lang="en-US" b="0"/>
              <a:t> </a:t>
            </a:r>
            <a:endParaRPr b="0"/>
          </a:p>
          <a:p>
            <a:pPr marL="0" lvl="0" indent="0" algn="l" rtl="0">
              <a:spcBef>
                <a:spcPts val="439"/>
              </a:spcBef>
              <a:spcAft>
                <a:spcPts val="439"/>
              </a:spcAft>
              <a:buNone/>
            </a:pPr>
            <a:r>
              <a:rPr lang="en-US"/>
              <a:t>Online tool: </a:t>
            </a:r>
            <a:r>
              <a:rPr lang="en-US" b="0" u="sng">
                <a:solidFill>
                  <a:schemeClr val="hlink"/>
                </a:solidFill>
                <a:hlinkClick r:id="rId5"/>
              </a:rPr>
              <a:t>https://www.acteonline.org/high-quality-cte-evaluation/</a:t>
            </a:r>
            <a:r>
              <a:rPr lang="en-US" b="0"/>
              <a:t> </a:t>
            </a:r>
            <a:endParaRPr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sp>
        <p:nvSpPr>
          <p:cNvPr id="156" name="Google Shape;156;p23"/>
          <p:cNvSpPr txBox="1">
            <a:spLocks noGrp="1"/>
          </p:cNvSpPr>
          <p:nvPr>
            <p:ph type="body" idx="2"/>
          </p:nvPr>
        </p:nvSpPr>
        <p:spPr>
          <a:xfrm>
            <a:off x="1663825" y="921600"/>
            <a:ext cx="6285300" cy="3341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a:p>
            <a:pPr marL="0" lvl="0" indent="0" algn="ctr" rtl="0">
              <a:lnSpc>
                <a:spcPct val="115000"/>
              </a:lnSpc>
              <a:spcBef>
                <a:spcPts val="439"/>
              </a:spcBef>
              <a:spcAft>
                <a:spcPts val="0"/>
              </a:spcAft>
              <a:buNone/>
            </a:pPr>
            <a:r>
              <a:rPr lang="en-US" sz="2800"/>
              <a:t>Christine Lenske</a:t>
            </a:r>
            <a:endParaRPr sz="2800"/>
          </a:p>
          <a:p>
            <a:pPr marL="0" lvl="0" indent="0" algn="ctr" rtl="0">
              <a:lnSpc>
                <a:spcPct val="115000"/>
              </a:lnSpc>
              <a:spcBef>
                <a:spcPts val="439"/>
              </a:spcBef>
              <a:spcAft>
                <a:spcPts val="0"/>
              </a:spcAft>
              <a:buNone/>
            </a:pPr>
            <a:r>
              <a:rPr lang="en-US" b="0"/>
              <a:t>Grant Specialist, CTE</a:t>
            </a:r>
            <a:endParaRPr b="0"/>
          </a:p>
          <a:p>
            <a:pPr marL="0" lvl="0" indent="0" algn="ctr" rtl="0">
              <a:lnSpc>
                <a:spcPct val="115000"/>
              </a:lnSpc>
              <a:spcBef>
                <a:spcPts val="439"/>
              </a:spcBef>
              <a:spcAft>
                <a:spcPts val="0"/>
              </a:spcAft>
              <a:buNone/>
            </a:pPr>
            <a:r>
              <a:rPr lang="en-US" b="0"/>
              <a:t>608-266-3922</a:t>
            </a:r>
            <a:endParaRPr b="0"/>
          </a:p>
          <a:p>
            <a:pPr marL="0" lvl="0" indent="0" algn="ctr" rtl="0">
              <a:lnSpc>
                <a:spcPct val="115000"/>
              </a:lnSpc>
              <a:spcBef>
                <a:spcPts val="439"/>
              </a:spcBef>
              <a:spcAft>
                <a:spcPts val="439"/>
              </a:spcAft>
              <a:buNone/>
            </a:pPr>
            <a:r>
              <a:rPr lang="en-US" b="0" u="sng">
                <a:solidFill>
                  <a:schemeClr val="hlink"/>
                </a:solidFill>
                <a:hlinkClick r:id="rId3"/>
              </a:rPr>
              <a:t>christine.lenske@dpi.wi.gov</a:t>
            </a:r>
            <a:r>
              <a:rPr lang="en-US" b="0"/>
              <a:t> </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Wisconsin’s CLNA Guide </a:t>
            </a:r>
            <a:endParaRPr/>
          </a:p>
        </p:txBody>
      </p:sp>
      <p:sp>
        <p:nvSpPr>
          <p:cNvPr id="49" name="Google Shape;49;p8"/>
          <p:cNvSpPr txBox="1">
            <a:spLocks noGrp="1"/>
          </p:cNvSpPr>
          <p:nvPr>
            <p:ph type="body" idx="2"/>
          </p:nvPr>
        </p:nvSpPr>
        <p:spPr>
          <a:xfrm>
            <a:off x="3705850" y="1069525"/>
            <a:ext cx="5371200" cy="3956400"/>
          </a:xfrm>
          <a:prstGeom prst="rect">
            <a:avLst/>
          </a:prstGeom>
        </p:spPr>
        <p:txBody>
          <a:bodyPr spcFirstLastPara="1" wrap="square" lIns="91425" tIns="45700" rIns="91425" bIns="45700" anchor="t" anchorCtr="0">
            <a:normAutofit fontScale="25000" lnSpcReduction="10000"/>
          </a:bodyPr>
          <a:lstStyle/>
          <a:p>
            <a:pPr marL="0" lvl="0" indent="0" algn="ctr" rtl="0">
              <a:spcBef>
                <a:spcPts val="0"/>
              </a:spcBef>
              <a:spcAft>
                <a:spcPts val="0"/>
              </a:spcAft>
              <a:buNone/>
            </a:pPr>
            <a:r>
              <a:rPr lang="en-US" sz="7200"/>
              <a:t>CLNA Training Series </a:t>
            </a:r>
            <a:endParaRPr sz="7200"/>
          </a:p>
          <a:p>
            <a:pPr marL="0" lvl="0" indent="0" algn="l" rtl="0">
              <a:lnSpc>
                <a:spcPct val="115000"/>
              </a:lnSpc>
              <a:spcBef>
                <a:spcPts val="1000"/>
              </a:spcBef>
              <a:spcAft>
                <a:spcPts val="0"/>
              </a:spcAft>
              <a:buNone/>
            </a:pPr>
            <a:r>
              <a:rPr lang="en-US" sz="6000" b="0"/>
              <a:t>I. Introduction and Overview of the CLNA requirement</a:t>
            </a:r>
            <a:endParaRPr sz="6000" b="0"/>
          </a:p>
          <a:p>
            <a:pPr marL="0" lvl="0" indent="0" algn="l" rtl="0">
              <a:lnSpc>
                <a:spcPct val="115000"/>
              </a:lnSpc>
              <a:spcBef>
                <a:spcPts val="1500"/>
              </a:spcBef>
              <a:spcAft>
                <a:spcPts val="0"/>
              </a:spcAft>
              <a:buNone/>
            </a:pPr>
            <a:r>
              <a:rPr lang="en-US" sz="6000" b="0"/>
              <a:t>II. Focus Area: Performance on Accountability Indicators </a:t>
            </a:r>
            <a:endParaRPr sz="6000" b="0"/>
          </a:p>
          <a:p>
            <a:pPr marL="0" lvl="0" indent="0" algn="l" rtl="0">
              <a:lnSpc>
                <a:spcPct val="115000"/>
              </a:lnSpc>
              <a:spcBef>
                <a:spcPts val="1500"/>
              </a:spcBef>
              <a:spcAft>
                <a:spcPts val="0"/>
              </a:spcAft>
              <a:buNone/>
            </a:pPr>
            <a:r>
              <a:rPr lang="en-US" sz="6000"/>
              <a:t>III. Career Pathway Evaluation (including LMI and SSQ) </a:t>
            </a:r>
            <a:endParaRPr sz="6000"/>
          </a:p>
          <a:p>
            <a:pPr marL="0" lvl="0" indent="0" algn="l" rtl="0">
              <a:lnSpc>
                <a:spcPct val="115000"/>
              </a:lnSpc>
              <a:spcBef>
                <a:spcPts val="1500"/>
              </a:spcBef>
              <a:spcAft>
                <a:spcPts val="0"/>
              </a:spcAft>
              <a:buNone/>
            </a:pPr>
            <a:r>
              <a:rPr lang="en-US" sz="6000" b="0"/>
              <a:t>IV. Educator Recruitment, Retention and Training</a:t>
            </a:r>
            <a:endParaRPr sz="6000" b="0"/>
          </a:p>
          <a:p>
            <a:pPr marL="0" lvl="0" indent="0" algn="l" rtl="0">
              <a:lnSpc>
                <a:spcPct val="115000"/>
              </a:lnSpc>
              <a:spcBef>
                <a:spcPts val="1500"/>
              </a:spcBef>
              <a:spcAft>
                <a:spcPts val="0"/>
              </a:spcAft>
              <a:buNone/>
            </a:pPr>
            <a:r>
              <a:rPr lang="en-US" sz="6000" b="0"/>
              <a:t>V. Focus Area: Equity and Access </a:t>
            </a:r>
            <a:endParaRPr sz="6000" b="0"/>
          </a:p>
          <a:p>
            <a:pPr marL="0" lvl="0" indent="0" algn="l" rtl="0">
              <a:lnSpc>
                <a:spcPct val="115000"/>
              </a:lnSpc>
              <a:spcBef>
                <a:spcPts val="1500"/>
              </a:spcBef>
              <a:spcAft>
                <a:spcPts val="0"/>
              </a:spcAft>
              <a:buNone/>
            </a:pPr>
            <a:r>
              <a:rPr lang="en-US" sz="6000" b="0"/>
              <a:t>V. Putting it all together in preparation for the Perkins application</a:t>
            </a:r>
            <a:r>
              <a:rPr lang="en-US" sz="5600" b="0"/>
              <a:t> </a:t>
            </a:r>
            <a:endParaRPr sz="425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50" name="Google Shape;50;p8"/>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Data Driven Decision Making</a:t>
            </a:r>
            <a:endParaRPr/>
          </a:p>
        </p:txBody>
      </p:sp>
      <p:sp>
        <p:nvSpPr>
          <p:cNvPr id="57" name="Google Shape;57;p9"/>
          <p:cNvSpPr txBox="1">
            <a:spLocks noGrp="1"/>
          </p:cNvSpPr>
          <p:nvPr>
            <p:ph type="body" idx="2"/>
          </p:nvPr>
        </p:nvSpPr>
        <p:spPr>
          <a:xfrm>
            <a:off x="544425" y="969275"/>
            <a:ext cx="8599800" cy="30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2200"/>
              <a:t>The Purpose of the CLNA requirement: </a:t>
            </a:r>
            <a:r>
              <a:rPr lang="en-US" sz="2200" i="1"/>
              <a:t>Data-driven decision making</a:t>
            </a:r>
            <a:endParaRPr sz="2200" i="1"/>
          </a:p>
          <a:p>
            <a:pPr marL="457200" lvl="0" indent="-355600" algn="l" rtl="0">
              <a:lnSpc>
                <a:spcPct val="115000"/>
              </a:lnSpc>
              <a:spcBef>
                <a:spcPts val="1000"/>
              </a:spcBef>
              <a:spcAft>
                <a:spcPts val="0"/>
              </a:spcAft>
              <a:buSzPts val="2000"/>
              <a:buChar char="●"/>
            </a:pPr>
            <a:r>
              <a:rPr lang="en-US" sz="2000" b="0"/>
              <a:t>Determine team</a:t>
            </a:r>
            <a:endParaRPr sz="2000" b="0"/>
          </a:p>
          <a:p>
            <a:pPr marL="457200" lvl="0" indent="-355600" algn="l" rtl="0">
              <a:lnSpc>
                <a:spcPct val="115000"/>
              </a:lnSpc>
              <a:spcBef>
                <a:spcPts val="439"/>
              </a:spcBef>
              <a:spcAft>
                <a:spcPts val="0"/>
              </a:spcAft>
              <a:buSzPts val="2000"/>
              <a:buChar char="●"/>
            </a:pPr>
            <a:r>
              <a:rPr lang="en-US" sz="2000" b="0"/>
              <a:t>Determine and gather data for the review and format</a:t>
            </a:r>
            <a:endParaRPr sz="2000" b="0"/>
          </a:p>
          <a:p>
            <a:pPr marL="457200" lvl="0" indent="-355600" algn="l" rtl="0">
              <a:lnSpc>
                <a:spcPct val="115000"/>
              </a:lnSpc>
              <a:spcBef>
                <a:spcPts val="0"/>
              </a:spcBef>
              <a:spcAft>
                <a:spcPts val="0"/>
              </a:spcAft>
              <a:buSzPts val="2000"/>
              <a:buChar char="●"/>
            </a:pPr>
            <a:r>
              <a:rPr lang="en-US" sz="2000" b="0"/>
              <a:t>Determine stakeholders and outreach/engagement strategies</a:t>
            </a:r>
            <a:endParaRPr sz="2000" b="0"/>
          </a:p>
          <a:p>
            <a:pPr marL="457200" lvl="0" indent="-355600" algn="l" rtl="0">
              <a:lnSpc>
                <a:spcPct val="115000"/>
              </a:lnSpc>
              <a:spcBef>
                <a:spcPts val="0"/>
              </a:spcBef>
              <a:spcAft>
                <a:spcPts val="0"/>
              </a:spcAft>
              <a:buSzPts val="2000"/>
              <a:buChar char="●"/>
            </a:pPr>
            <a:r>
              <a:rPr lang="en-US" sz="2000" b="0"/>
              <a:t>Analysis of data and determine root causes of gaps</a:t>
            </a:r>
            <a:endParaRPr sz="2000" b="0"/>
          </a:p>
          <a:p>
            <a:pPr marL="457200" lvl="0" indent="-355600" algn="l" rtl="0">
              <a:lnSpc>
                <a:spcPct val="115000"/>
              </a:lnSpc>
              <a:spcBef>
                <a:spcPts val="0"/>
              </a:spcBef>
              <a:spcAft>
                <a:spcPts val="0"/>
              </a:spcAft>
              <a:buSzPts val="2000"/>
              <a:buChar char="●"/>
            </a:pPr>
            <a:r>
              <a:rPr lang="en-US" sz="2000" b="0"/>
              <a:t>Create plan for closing data gaps </a:t>
            </a:r>
            <a:endParaRPr sz="2000" b="0"/>
          </a:p>
          <a:p>
            <a:pPr marL="1371600" lvl="1" indent="-342900" algn="l" rtl="0">
              <a:lnSpc>
                <a:spcPct val="115000"/>
              </a:lnSpc>
              <a:spcBef>
                <a:spcPts val="0"/>
              </a:spcBef>
              <a:spcAft>
                <a:spcPts val="0"/>
              </a:spcAft>
              <a:buSzPts val="1800"/>
              <a:buChar char="○"/>
            </a:pPr>
            <a:r>
              <a:rPr lang="en-US" sz="1800" b="0"/>
              <a:t>Identify goals and develop strategic plan </a:t>
            </a:r>
            <a:endParaRPr sz="1800"/>
          </a:p>
          <a:p>
            <a:pPr marL="1371600" lvl="1" indent="-342900" algn="l" rtl="0">
              <a:lnSpc>
                <a:spcPct val="100000"/>
              </a:lnSpc>
              <a:spcBef>
                <a:spcPts val="0"/>
              </a:spcBef>
              <a:spcAft>
                <a:spcPts val="0"/>
              </a:spcAft>
              <a:buSzPts val="1800"/>
              <a:buChar char="○"/>
            </a:pPr>
            <a:r>
              <a:rPr lang="en-US" sz="1800"/>
              <a:t>Identify impactful </a:t>
            </a:r>
            <a:r>
              <a:rPr lang="en-US" sz="1800" b="0"/>
              <a:t>strategies/activities that will close the data gaps.</a:t>
            </a:r>
            <a:r>
              <a:rPr lang="en-US" sz="1800"/>
              <a:t> (</a:t>
            </a:r>
            <a:r>
              <a:rPr lang="en-US" sz="1800" b="0"/>
              <a:t>Which activities will be supported with Perkins funds?)</a:t>
            </a:r>
            <a:endParaRPr sz="1800" b="0"/>
          </a:p>
          <a:p>
            <a:pPr marL="0" lvl="0" indent="0" algn="l" rtl="0">
              <a:lnSpc>
                <a:spcPct val="150000"/>
              </a:lnSpc>
              <a:spcBef>
                <a:spcPts val="1800"/>
              </a:spcBef>
              <a:spcAft>
                <a:spcPts val="0"/>
              </a:spcAft>
              <a:buNone/>
            </a:pPr>
            <a:endParaRPr sz="1800" b="0"/>
          </a:p>
          <a:p>
            <a:pPr marL="914400" lvl="0" indent="0" algn="l" rtl="0">
              <a:lnSpc>
                <a:spcPct val="150000"/>
              </a:lnSpc>
              <a:spcBef>
                <a:spcPts val="1800"/>
              </a:spcBef>
              <a:spcAft>
                <a:spcPts val="0"/>
              </a:spcAft>
              <a:buNone/>
            </a:pPr>
            <a:endParaRPr sz="1800" b="0"/>
          </a:p>
          <a:p>
            <a:pPr marL="457200" lvl="0" indent="0" algn="l" rtl="0">
              <a:lnSpc>
                <a:spcPct val="115000"/>
              </a:lnSpc>
              <a:spcBef>
                <a:spcPts val="1800"/>
              </a:spcBef>
              <a:spcAft>
                <a:spcPts val="0"/>
              </a:spcAft>
              <a:buNone/>
            </a:pPr>
            <a:endParaRPr sz="1600"/>
          </a:p>
          <a:p>
            <a:pPr marL="914400" lvl="0" indent="0" algn="l" rtl="0">
              <a:lnSpc>
                <a:spcPct val="100000"/>
              </a:lnSpc>
              <a:spcBef>
                <a:spcPts val="1800"/>
              </a:spcBef>
              <a:spcAft>
                <a:spcPts val="0"/>
              </a:spcAft>
              <a:buNone/>
            </a:pPr>
            <a:endParaRPr sz="1600"/>
          </a:p>
          <a:p>
            <a:pPr marL="914400" lvl="1" indent="-228600" algn="l" rtl="0">
              <a:lnSpc>
                <a:spcPct val="100000"/>
              </a:lnSpc>
              <a:spcBef>
                <a:spcPts val="1800"/>
              </a:spcBef>
              <a:spcAft>
                <a:spcPts val="0"/>
              </a:spcAft>
              <a:buSzPts val="1600"/>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sz="3400"/>
              <a:t>Career Pathways Evaluation of Progress</a:t>
            </a:r>
            <a:endParaRPr sz="3400"/>
          </a:p>
        </p:txBody>
      </p:sp>
      <p:sp>
        <p:nvSpPr>
          <p:cNvPr id="64" name="Google Shape;64;p10"/>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Labor Market Information (LMI)</a:t>
            </a:r>
            <a:endParaRPr/>
          </a:p>
          <a:p>
            <a:pPr marL="0" lvl="0" indent="0" algn="l" rtl="0">
              <a:spcBef>
                <a:spcPts val="439"/>
              </a:spcBef>
              <a:spcAft>
                <a:spcPts val="0"/>
              </a:spcAft>
              <a:buNone/>
            </a:pPr>
            <a:r>
              <a:rPr lang="en-US"/>
              <a:t>Size, Scope and Quality</a:t>
            </a:r>
            <a:endParaRPr/>
          </a:p>
          <a:p>
            <a:pPr marL="0" lvl="0" indent="0" algn="l" rtl="0">
              <a:spcBef>
                <a:spcPts val="439"/>
              </a:spcBef>
              <a:spcAft>
                <a:spcPts val="439"/>
              </a:spcAft>
              <a:buNone/>
            </a:pPr>
            <a:r>
              <a:rPr lang="en-US"/>
              <a:t>Pathway Evaluation of Progress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LMI Data Sources</a:t>
            </a:r>
            <a:endParaRPr/>
          </a:p>
        </p:txBody>
      </p:sp>
      <p:sp>
        <p:nvSpPr>
          <p:cNvPr id="71" name="Google Shape;71;p11"/>
          <p:cNvSpPr txBox="1">
            <a:spLocks noGrp="1"/>
          </p:cNvSpPr>
          <p:nvPr>
            <p:ph type="body" idx="2"/>
          </p:nvPr>
        </p:nvSpPr>
        <p:spPr>
          <a:xfrm>
            <a:off x="261425" y="1088575"/>
            <a:ext cx="8780100" cy="36738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600"/>
              </a:spcBef>
              <a:spcAft>
                <a:spcPts val="0"/>
              </a:spcAft>
              <a:buSzPts val="1800"/>
              <a:buChar char="•"/>
            </a:pPr>
            <a:r>
              <a:rPr lang="en-US" sz="1900"/>
              <a:t>Industry Projection Reports and Emerging Occupations Reports on DPI’s Labor Market Information page </a:t>
            </a:r>
            <a:r>
              <a:rPr lang="en-US" sz="1600" b="0" u="sng">
                <a:solidFill>
                  <a:schemeClr val="hlink"/>
                </a:solidFill>
                <a:hlinkClick r:id="rId3"/>
              </a:rPr>
              <a:t>https://dpi.wi.gov/cte/labor-market-information/industry-projection-reports-career-cluster</a:t>
            </a:r>
            <a:r>
              <a:rPr lang="en-US" sz="1600" b="0"/>
              <a:t> </a:t>
            </a:r>
            <a:endParaRPr sz="1600" b="0"/>
          </a:p>
          <a:p>
            <a:pPr marL="457200" lvl="0" indent="-342900" algn="l" rtl="0">
              <a:lnSpc>
                <a:spcPct val="115000"/>
              </a:lnSpc>
              <a:spcBef>
                <a:spcPts val="600"/>
              </a:spcBef>
              <a:spcAft>
                <a:spcPts val="0"/>
              </a:spcAft>
              <a:buSzPts val="1800"/>
              <a:buChar char="•"/>
            </a:pPr>
            <a:r>
              <a:rPr lang="en-US" sz="1900"/>
              <a:t>Websites on emerging occupations for your area:</a:t>
            </a:r>
            <a:r>
              <a:rPr lang="en-US" sz="1800"/>
              <a:t> </a:t>
            </a:r>
            <a:r>
              <a:rPr lang="en-US" sz="1800" b="0">
                <a:solidFill>
                  <a:srgbClr val="6AA84F"/>
                </a:solidFill>
              </a:rPr>
              <a:t>Regional Economic Development Organizations;</a:t>
            </a:r>
            <a:r>
              <a:rPr lang="en-US" sz="1800" b="0"/>
              <a:t> </a:t>
            </a:r>
            <a:r>
              <a:rPr lang="en-US" sz="1800" b="0">
                <a:solidFill>
                  <a:srgbClr val="3C78D8"/>
                </a:solidFill>
              </a:rPr>
              <a:t>Workforce Development Board;  </a:t>
            </a:r>
            <a:r>
              <a:rPr lang="en-US" sz="1800" b="0">
                <a:solidFill>
                  <a:srgbClr val="45818E"/>
                </a:solidFill>
              </a:rPr>
              <a:t>Chambers of Commerce</a:t>
            </a:r>
            <a:r>
              <a:rPr lang="en-US" sz="1800" b="0"/>
              <a:t> and </a:t>
            </a:r>
            <a:r>
              <a:rPr lang="en-US" sz="1800" b="0">
                <a:solidFill>
                  <a:srgbClr val="674EA7"/>
                </a:solidFill>
              </a:rPr>
              <a:t>industry or trade associations</a:t>
            </a:r>
            <a:endParaRPr sz="1800" b="0">
              <a:solidFill>
                <a:srgbClr val="674EA7"/>
              </a:solidFill>
            </a:endParaRPr>
          </a:p>
          <a:p>
            <a:pPr marL="457200" lvl="0" indent="-349250" algn="l" rtl="0">
              <a:lnSpc>
                <a:spcPct val="115000"/>
              </a:lnSpc>
              <a:spcBef>
                <a:spcPts val="600"/>
              </a:spcBef>
              <a:spcAft>
                <a:spcPts val="0"/>
              </a:spcAft>
              <a:buSzPts val="1900"/>
              <a:buChar char="•"/>
            </a:pPr>
            <a:r>
              <a:rPr lang="en-US" sz="1900"/>
              <a:t>Career pathway courses offered </a:t>
            </a:r>
            <a:endParaRPr sz="1900"/>
          </a:p>
          <a:p>
            <a:pPr marL="457200" lvl="0" indent="-349250" algn="l" rtl="0">
              <a:lnSpc>
                <a:spcPct val="115000"/>
              </a:lnSpc>
              <a:spcBef>
                <a:spcPts val="600"/>
              </a:spcBef>
              <a:spcAft>
                <a:spcPts val="600"/>
              </a:spcAft>
              <a:buSzPts val="1900"/>
              <a:buChar char="•"/>
            </a:pPr>
            <a:r>
              <a:rPr lang="en-US" sz="1900"/>
              <a:t>Related course syllabi to assess skills that are currently being taught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Occupational Openings Example</a:t>
            </a:r>
            <a:endParaRPr/>
          </a:p>
        </p:txBody>
      </p:sp>
      <p:pic>
        <p:nvPicPr>
          <p:cNvPr id="78" name="Google Shape;78;p12"/>
          <p:cNvPicPr preferRelativeResize="0"/>
          <p:nvPr/>
        </p:nvPicPr>
        <p:blipFill>
          <a:blip r:embed="rId3">
            <a:alphaModFix/>
          </a:blip>
          <a:stretch>
            <a:fillRect/>
          </a:stretch>
        </p:blipFill>
        <p:spPr>
          <a:xfrm>
            <a:off x="0" y="1276760"/>
            <a:ext cx="9144001" cy="2723531"/>
          </a:xfrm>
          <a:prstGeom prst="rect">
            <a:avLst/>
          </a:prstGeom>
          <a:noFill/>
          <a:ln>
            <a:noFill/>
          </a:ln>
        </p:spPr>
      </p:pic>
      <p:sp>
        <p:nvSpPr>
          <p:cNvPr id="79" name="Google Shape;79;p12"/>
          <p:cNvSpPr/>
          <p:nvPr/>
        </p:nvSpPr>
        <p:spPr>
          <a:xfrm>
            <a:off x="511475" y="1918025"/>
            <a:ext cx="2939100" cy="152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LMI </a:t>
            </a:r>
            <a:endParaRPr/>
          </a:p>
        </p:txBody>
      </p:sp>
      <p:sp>
        <p:nvSpPr>
          <p:cNvPr id="86" name="Google Shape;86;p13"/>
          <p:cNvSpPr txBox="1">
            <a:spLocks noGrp="1"/>
          </p:cNvSpPr>
          <p:nvPr>
            <p:ph type="body" idx="2"/>
          </p:nvPr>
        </p:nvSpPr>
        <p:spPr>
          <a:xfrm>
            <a:off x="764875" y="998950"/>
            <a:ext cx="8263200" cy="3616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latin typeface="Lato Black"/>
                <a:ea typeface="Lato Black"/>
                <a:cs typeface="Lato Black"/>
                <a:sym typeface="Lato Black"/>
              </a:rPr>
              <a:t>Questions to explore</a:t>
            </a:r>
            <a:endParaRPr sz="2200">
              <a:latin typeface="Lato Black"/>
              <a:ea typeface="Lato Black"/>
              <a:cs typeface="Lato Black"/>
              <a:sym typeface="Lato Black"/>
            </a:endParaRPr>
          </a:p>
          <a:p>
            <a:pPr marL="457200" lvl="0" indent="-336550" algn="l" rtl="0">
              <a:lnSpc>
                <a:spcPct val="115000"/>
              </a:lnSpc>
              <a:spcBef>
                <a:spcPts val="439"/>
              </a:spcBef>
              <a:spcAft>
                <a:spcPts val="0"/>
              </a:spcAft>
              <a:buSzPts val="1700"/>
              <a:buChar char="●"/>
            </a:pPr>
            <a:r>
              <a:rPr lang="en-US" sz="1700" b="0"/>
              <a:t>What jobs related to your career pathway are projected to grow?</a:t>
            </a:r>
            <a:endParaRPr sz="1700" b="0"/>
          </a:p>
          <a:p>
            <a:pPr marL="457200" lvl="0" indent="-336550" algn="l" rtl="0">
              <a:lnSpc>
                <a:spcPct val="115000"/>
              </a:lnSpc>
              <a:spcBef>
                <a:spcPts val="0"/>
              </a:spcBef>
              <a:spcAft>
                <a:spcPts val="0"/>
              </a:spcAft>
              <a:buSzPts val="1700"/>
              <a:buFont typeface="Lato"/>
              <a:buChar char="●"/>
            </a:pPr>
            <a:r>
              <a:rPr lang="en-US" sz="1700" b="0"/>
              <a:t>How do the career pathways offered align with industry projections and emerging occupations? Are there other emerging jobs we should be preparing students for? </a:t>
            </a:r>
            <a:endParaRPr sz="1700" b="0"/>
          </a:p>
          <a:p>
            <a:pPr marL="457200" lvl="0" indent="-336550" algn="l" rtl="0">
              <a:lnSpc>
                <a:spcPct val="115000"/>
              </a:lnSpc>
              <a:spcBef>
                <a:spcPts val="0"/>
              </a:spcBef>
              <a:spcAft>
                <a:spcPts val="0"/>
              </a:spcAft>
              <a:buSzPts val="1700"/>
              <a:buChar char="●"/>
            </a:pPr>
            <a:r>
              <a:rPr lang="en-US" sz="1700" b="0"/>
              <a:t>What skills will they need in the future for these jobs and do we provide them?</a:t>
            </a:r>
            <a:endParaRPr sz="1700" b="0"/>
          </a:p>
          <a:p>
            <a:pPr marL="457200" lvl="0" indent="-336550" algn="l" rtl="0">
              <a:lnSpc>
                <a:spcPct val="115000"/>
              </a:lnSpc>
              <a:spcBef>
                <a:spcPts val="0"/>
              </a:spcBef>
              <a:spcAft>
                <a:spcPts val="0"/>
              </a:spcAft>
              <a:buSzPts val="1700"/>
              <a:buChar char="●"/>
            </a:pPr>
            <a:r>
              <a:rPr lang="en-US" sz="1700" b="0"/>
              <a:t>Are we teaching students the right skills for jobs that will be most in demand?</a:t>
            </a:r>
            <a:endParaRPr sz="1700" b="0"/>
          </a:p>
          <a:p>
            <a:pPr marL="457200" lvl="0" indent="-336550" algn="l" rtl="0">
              <a:lnSpc>
                <a:spcPct val="100000"/>
              </a:lnSpc>
              <a:spcBef>
                <a:spcPts val="0"/>
              </a:spcBef>
              <a:spcAft>
                <a:spcPts val="0"/>
              </a:spcAft>
              <a:buSzPts val="1700"/>
              <a:buFont typeface="Lato"/>
              <a:buChar char="●"/>
            </a:pPr>
            <a:r>
              <a:rPr lang="en-US" sz="1700" b="0"/>
              <a:t>What jobs/training/ do you want to most want to focus on?</a:t>
            </a:r>
            <a:endParaRPr sz="1700" b="0"/>
          </a:p>
          <a:p>
            <a:pPr marL="457200" lvl="0" indent="-336550" algn="l" rtl="0">
              <a:lnSpc>
                <a:spcPct val="100000"/>
              </a:lnSpc>
              <a:spcBef>
                <a:spcPts val="0"/>
              </a:spcBef>
              <a:spcAft>
                <a:spcPts val="0"/>
              </a:spcAft>
              <a:buSzPts val="1700"/>
              <a:buChar char="●"/>
            </a:pPr>
            <a:r>
              <a:rPr lang="en-US" sz="1700" b="0"/>
              <a:t>What gaps exist between what we are offering and what is needed? Between enrollment and projected job openings?</a:t>
            </a:r>
            <a:endParaRPr sz="1700" b="0"/>
          </a:p>
          <a:p>
            <a:pPr marL="457200" lvl="0" indent="0" algn="l" rtl="0">
              <a:lnSpc>
                <a:spcPct val="115000"/>
              </a:lnSpc>
              <a:spcBef>
                <a:spcPts val="0"/>
              </a:spcBef>
              <a:spcAft>
                <a:spcPts val="0"/>
              </a:spcAft>
              <a:buNone/>
            </a:pPr>
            <a:endParaRPr sz="1500" b="0"/>
          </a:p>
          <a:p>
            <a:pPr marL="0" lvl="0" indent="0" algn="l" rtl="0">
              <a:lnSpc>
                <a:spcPct val="115000"/>
              </a:lnSpc>
              <a:spcBef>
                <a:spcPts val="1000"/>
              </a:spcBef>
              <a:spcAft>
                <a:spcPts val="439"/>
              </a:spcAft>
              <a:buNone/>
            </a:pPr>
            <a:endParaRPr sz="15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Assessing Pathway Size, Scope and Quality (SSQ) </a:t>
            </a:r>
            <a:endParaRPr/>
          </a:p>
        </p:txBody>
      </p:sp>
      <p:sp>
        <p:nvSpPr>
          <p:cNvPr id="93" name="Google Shape;93;p14"/>
          <p:cNvSpPr txBox="1">
            <a:spLocks noGrp="1"/>
          </p:cNvSpPr>
          <p:nvPr>
            <p:ph type="body" idx="2"/>
          </p:nvPr>
        </p:nvSpPr>
        <p:spPr>
          <a:xfrm>
            <a:off x="779375" y="995250"/>
            <a:ext cx="8181900" cy="3488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t>Size: </a:t>
            </a:r>
            <a:r>
              <a:rPr lang="en-US" sz="1800" b="0"/>
              <a:t>Minimally, one career pathway that meets scope and quality elements. </a:t>
            </a:r>
            <a:endParaRPr sz="1800" b="0"/>
          </a:p>
          <a:p>
            <a:pPr marL="0" lvl="0" indent="0" algn="l" rtl="0">
              <a:lnSpc>
                <a:spcPct val="115000"/>
              </a:lnSpc>
              <a:spcBef>
                <a:spcPts val="439"/>
              </a:spcBef>
              <a:spcAft>
                <a:spcPts val="0"/>
              </a:spcAft>
              <a:buNone/>
            </a:pPr>
            <a:r>
              <a:rPr lang="en-US" sz="1800"/>
              <a:t>Scope: </a:t>
            </a:r>
            <a:r>
              <a:rPr lang="en-US" sz="1800" b="0"/>
              <a:t>Progression of courses that build on each other &amp; align with workforce needs.</a:t>
            </a:r>
            <a:endParaRPr sz="1800" b="0"/>
          </a:p>
          <a:p>
            <a:pPr marL="0" lvl="0" indent="0" algn="l" rtl="0">
              <a:lnSpc>
                <a:spcPct val="115000"/>
              </a:lnSpc>
              <a:spcBef>
                <a:spcPts val="439"/>
              </a:spcBef>
              <a:spcAft>
                <a:spcPts val="0"/>
              </a:spcAft>
              <a:buNone/>
            </a:pPr>
            <a:r>
              <a:rPr lang="en-US" sz="1800"/>
              <a:t>Quality:  </a:t>
            </a:r>
            <a:r>
              <a:rPr lang="en-US" sz="1800" b="0"/>
              <a:t>Course rigor and alignment to state academic standards and appropriately licensed educators are teaching the courses and… at least 2 additional experiences</a:t>
            </a:r>
            <a:endParaRPr sz="1800" b="0"/>
          </a:p>
          <a:p>
            <a:pPr marL="914400" lvl="0" indent="-330200" algn="l" rtl="0">
              <a:lnSpc>
                <a:spcPct val="80000"/>
              </a:lnSpc>
              <a:spcBef>
                <a:spcPts val="0"/>
              </a:spcBef>
              <a:spcAft>
                <a:spcPts val="0"/>
              </a:spcAft>
              <a:buSzPts val="1600"/>
              <a:buAutoNum type="arabicParenR"/>
            </a:pPr>
            <a:r>
              <a:rPr lang="en-US" sz="1600" b="0"/>
              <a:t>Work-based learning experiences specific to the pathway</a:t>
            </a:r>
            <a:endParaRPr sz="1600" b="0"/>
          </a:p>
          <a:p>
            <a:pPr marL="914400" lvl="0" indent="-330200" algn="l" rtl="0">
              <a:lnSpc>
                <a:spcPct val="80000"/>
              </a:lnSpc>
              <a:spcBef>
                <a:spcPts val="1000"/>
              </a:spcBef>
              <a:spcAft>
                <a:spcPts val="0"/>
              </a:spcAft>
              <a:buSzPts val="1600"/>
              <a:buAutoNum type="arabicParenR"/>
            </a:pPr>
            <a:r>
              <a:rPr lang="en-US" sz="1600" b="0"/>
              <a:t>Industry recognized credentials (IRCs)</a:t>
            </a:r>
            <a:endParaRPr sz="1600" b="0"/>
          </a:p>
          <a:p>
            <a:pPr marL="914400" lvl="0" indent="-330200" algn="l" rtl="0">
              <a:lnSpc>
                <a:spcPct val="80000"/>
              </a:lnSpc>
              <a:spcBef>
                <a:spcPts val="1000"/>
              </a:spcBef>
              <a:spcAft>
                <a:spcPts val="0"/>
              </a:spcAft>
              <a:buSzPts val="1600"/>
              <a:buAutoNum type="arabicParenR"/>
            </a:pPr>
            <a:r>
              <a:rPr lang="en-US" sz="1600" b="0"/>
              <a:t>Early college credit or dual credit specific to the pathway</a:t>
            </a:r>
            <a:endParaRPr sz="1600" b="0"/>
          </a:p>
          <a:p>
            <a:pPr marL="914400" lvl="0" indent="-330200" algn="l" rtl="0">
              <a:lnSpc>
                <a:spcPct val="80000"/>
              </a:lnSpc>
              <a:spcBef>
                <a:spcPts val="1000"/>
              </a:spcBef>
              <a:spcAft>
                <a:spcPts val="1000"/>
              </a:spcAft>
              <a:buSzPts val="1600"/>
              <a:buAutoNum type="arabicParenR"/>
            </a:pPr>
            <a:r>
              <a:rPr lang="en-US" sz="1600" b="0"/>
              <a:t>CTSO aligned with the pathway</a:t>
            </a:r>
            <a:endParaRPr sz="16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Data to Review - Size and Scope</a:t>
            </a:r>
            <a:endParaRPr/>
          </a:p>
        </p:txBody>
      </p:sp>
      <p:sp>
        <p:nvSpPr>
          <p:cNvPr id="100" name="Google Shape;100;p15"/>
          <p:cNvSpPr txBox="1">
            <a:spLocks noGrp="1"/>
          </p:cNvSpPr>
          <p:nvPr>
            <p:ph type="body" idx="2"/>
          </p:nvPr>
        </p:nvSpPr>
        <p:spPr>
          <a:xfrm>
            <a:off x="910500" y="921600"/>
            <a:ext cx="8104800" cy="3963000"/>
          </a:xfrm>
          <a:prstGeom prst="rect">
            <a:avLst/>
          </a:prstGeom>
        </p:spPr>
        <p:txBody>
          <a:bodyPr spcFirstLastPara="1" wrap="square" lIns="91425" tIns="45700" rIns="91425" bIns="45700" anchor="t" anchorCtr="0">
            <a:normAutofit fontScale="70000"/>
          </a:bodyPr>
          <a:lstStyle/>
          <a:p>
            <a:pPr marL="0" lvl="0" indent="0" algn="l" rtl="0">
              <a:lnSpc>
                <a:spcPct val="120000"/>
              </a:lnSpc>
              <a:spcBef>
                <a:spcPts val="0"/>
              </a:spcBef>
              <a:spcAft>
                <a:spcPts val="0"/>
              </a:spcAft>
              <a:buNone/>
            </a:pPr>
            <a:r>
              <a:rPr lang="en-US" sz="3600"/>
              <a:t>Size and Scope</a:t>
            </a:r>
            <a:endParaRPr sz="3600"/>
          </a:p>
          <a:p>
            <a:pPr marL="457200" lvl="0" indent="-355282" algn="l" rtl="0">
              <a:lnSpc>
                <a:spcPct val="120000"/>
              </a:lnSpc>
              <a:spcBef>
                <a:spcPts val="0"/>
              </a:spcBef>
              <a:spcAft>
                <a:spcPts val="0"/>
              </a:spcAft>
              <a:buSzPct val="100000"/>
              <a:buAutoNum type="arabicPeriod"/>
            </a:pPr>
            <a:r>
              <a:rPr lang="en-US" sz="2850" b="0"/>
              <a:t>The total career pathways that have a course sequence starting with introductory and building to more advanced course(s) </a:t>
            </a:r>
            <a:endParaRPr sz="2550" b="0"/>
          </a:p>
          <a:p>
            <a:pPr marL="457200" lvl="0" indent="-355282" algn="l" rtl="0">
              <a:lnSpc>
                <a:spcPct val="120000"/>
              </a:lnSpc>
              <a:spcBef>
                <a:spcPts val="1000"/>
              </a:spcBef>
              <a:spcAft>
                <a:spcPts val="0"/>
              </a:spcAft>
              <a:buSzPct val="100000"/>
              <a:buAutoNum type="arabicPeriod"/>
            </a:pPr>
            <a:r>
              <a:rPr lang="en-US" sz="2850" b="0"/>
              <a:t>Course offerings: Sequences from introductory to more advanced with courses aligned to curriculum standards for each pathway.</a:t>
            </a:r>
            <a:endParaRPr sz="2850" b="0"/>
          </a:p>
          <a:p>
            <a:pPr marL="457200" lvl="0" indent="-355282" algn="l" rtl="0">
              <a:lnSpc>
                <a:spcPct val="120000"/>
              </a:lnSpc>
              <a:spcBef>
                <a:spcPts val="1000"/>
              </a:spcBef>
              <a:spcAft>
                <a:spcPts val="0"/>
              </a:spcAft>
              <a:buSzPct val="100000"/>
              <a:buAutoNum type="arabicPeriod"/>
            </a:pPr>
            <a:r>
              <a:rPr lang="en-US" sz="2850" b="0"/>
              <a:t>Communications - type and frequency of communication regarding courses and </a:t>
            </a:r>
            <a:r>
              <a:rPr lang="en-US" sz="2850"/>
              <a:t>quality offerings </a:t>
            </a:r>
            <a:r>
              <a:rPr lang="en-US" sz="2850" b="0"/>
              <a:t>(WBL, IRCs, DC, CTSOs) </a:t>
            </a:r>
            <a:endParaRPr sz="2850" b="0"/>
          </a:p>
          <a:p>
            <a:pPr marL="0" lvl="0" indent="0" algn="l" rtl="0">
              <a:lnSpc>
                <a:spcPct val="120000"/>
              </a:lnSpc>
              <a:spcBef>
                <a:spcPts val="400"/>
              </a:spcBef>
              <a:spcAft>
                <a:spcPts val="0"/>
              </a:spcAft>
              <a:buNone/>
            </a:pPr>
            <a:endParaRPr sz="2850" b="0"/>
          </a:p>
          <a:p>
            <a:pPr marL="0" lvl="0" indent="0" algn="l" rtl="0">
              <a:lnSpc>
                <a:spcPct val="130000"/>
              </a:lnSpc>
              <a:spcBef>
                <a:spcPts val="400"/>
              </a:spcBef>
              <a:spcAft>
                <a:spcPts val="0"/>
              </a:spcAft>
              <a:buClr>
                <a:schemeClr val="dk1"/>
              </a:buClr>
              <a:buSzPct val="91666"/>
              <a:buFont typeface="Arial"/>
              <a:buNone/>
            </a:pPr>
            <a:endParaRPr sz="1200" b="0">
              <a:latin typeface="Calibri"/>
              <a:ea typeface="Calibri"/>
              <a:cs typeface="Calibri"/>
              <a:sym typeface="Calibri"/>
            </a:endParaRPr>
          </a:p>
          <a:p>
            <a:pPr marL="0" lvl="0" indent="0" algn="l" rtl="0">
              <a:spcBef>
                <a:spcPts val="0"/>
              </a:spcBef>
              <a:spcAft>
                <a:spcPts val="439"/>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4796</Words>
  <Application>Microsoft Office PowerPoint</Application>
  <PresentationFormat>On-screen Show (16:9)</PresentationFormat>
  <Paragraphs>307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2</cp:revision>
  <dcterms:modified xsi:type="dcterms:W3CDTF">2023-08-17T18:39:06Z</dcterms:modified>
</cp:coreProperties>
</file>