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Default Extension="gif" ContentType="image/gi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3"/>
  </p:notesMasterIdLst>
  <p:handoutMasterIdLst>
    <p:handoutMasterId r:id="rId54"/>
  </p:handoutMasterIdLst>
  <p:sldIdLst>
    <p:sldId id="256" r:id="rId2"/>
    <p:sldId id="357" r:id="rId3"/>
    <p:sldId id="369" r:id="rId4"/>
    <p:sldId id="275" r:id="rId5"/>
    <p:sldId id="260" r:id="rId6"/>
    <p:sldId id="305" r:id="rId7"/>
    <p:sldId id="306" r:id="rId8"/>
    <p:sldId id="272" r:id="rId9"/>
    <p:sldId id="261" r:id="rId10"/>
    <p:sldId id="358" r:id="rId11"/>
    <p:sldId id="359" r:id="rId12"/>
    <p:sldId id="271" r:id="rId13"/>
    <p:sldId id="257" r:id="rId14"/>
    <p:sldId id="281" r:id="rId15"/>
    <p:sldId id="258" r:id="rId16"/>
    <p:sldId id="282" r:id="rId17"/>
    <p:sldId id="370" r:id="rId18"/>
    <p:sldId id="259" r:id="rId19"/>
    <p:sldId id="343" r:id="rId20"/>
    <p:sldId id="345" r:id="rId21"/>
    <p:sldId id="346" r:id="rId22"/>
    <p:sldId id="362" r:id="rId23"/>
    <p:sldId id="262" r:id="rId24"/>
    <p:sldId id="363" r:id="rId25"/>
    <p:sldId id="373" r:id="rId26"/>
    <p:sldId id="338" r:id="rId27"/>
    <p:sldId id="339" r:id="rId28"/>
    <p:sldId id="340" r:id="rId29"/>
    <p:sldId id="341" r:id="rId30"/>
    <p:sldId id="342" r:id="rId31"/>
    <p:sldId id="284" r:id="rId32"/>
    <p:sldId id="264" r:id="rId33"/>
    <p:sldId id="374" r:id="rId34"/>
    <p:sldId id="375" r:id="rId35"/>
    <p:sldId id="379" r:id="rId36"/>
    <p:sldId id="365" r:id="rId37"/>
    <p:sldId id="267" r:id="rId38"/>
    <p:sldId id="280" r:id="rId39"/>
    <p:sldId id="366" r:id="rId40"/>
    <p:sldId id="278" r:id="rId41"/>
    <p:sldId id="269" r:id="rId42"/>
    <p:sldId id="380" r:id="rId43"/>
    <p:sldId id="351" r:id="rId44"/>
    <p:sldId id="352" r:id="rId45"/>
    <p:sldId id="274" r:id="rId46"/>
    <p:sldId id="376" r:id="rId47"/>
    <p:sldId id="372" r:id="rId48"/>
    <p:sldId id="360" r:id="rId49"/>
    <p:sldId id="377" r:id="rId50"/>
    <p:sldId id="336" r:id="rId51"/>
    <p:sldId id="33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nas M. Zuckerman" initials="JMZ" lastIdx="38" clrIdx="0"/>
  <p:cmAuthor id="1" name="Kim Jenkins" initials="KJ" lastIdx="7" clrIdx="1"/>
  <p:cmAuthor id="2" name="administrator" initials="a" lastIdx="7" clrIdx="2"/>
  <p:cmAuthor id="3" name="Sharon R. Suchla" initials="SRS" lastIdx="3" clrIdx="3"/>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86316" autoAdjust="0"/>
  </p:normalViewPr>
  <p:slideViewPr>
    <p:cSldViewPr>
      <p:cViewPr>
        <p:scale>
          <a:sx n="100" d="100"/>
          <a:sy n="100" d="100"/>
        </p:scale>
        <p:origin x="-246" y="180"/>
      </p:cViewPr>
      <p:guideLst>
        <p:guide orient="horz" pos="2160"/>
        <p:guide pos="2880"/>
      </p:guideLst>
    </p:cSldViewPr>
  </p:slideViewPr>
  <p:outlineViewPr>
    <p:cViewPr>
      <p:scale>
        <a:sx n="33" d="100"/>
        <a:sy n="33" d="100"/>
      </p:scale>
      <p:origin x="54" y="57702"/>
    </p:cViewPr>
  </p:outlineViewPr>
  <p:notesTextViewPr>
    <p:cViewPr>
      <p:scale>
        <a:sx n="100" d="100"/>
        <a:sy n="100" d="100"/>
      </p:scale>
      <p:origin x="0" y="0"/>
    </p:cViewPr>
  </p:notesTextViewPr>
  <p:sorterViewPr>
    <p:cViewPr>
      <p:scale>
        <a:sx n="80" d="100"/>
        <a:sy n="80" d="100"/>
      </p:scale>
      <p:origin x="0" y="465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152383-431E-4036-9942-D5C2488A415B}" type="datetimeFigureOut">
              <a:rPr lang="en-US" smtClean="0"/>
              <a:pPr/>
              <a:t>1/21/2014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FA53FB-AB07-4566-9C97-D44635A8FE71}"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FBC0B5-1823-41B3-B4BE-776880EA9E8C}" type="datetimeFigureOut">
              <a:rPr lang="en-US" smtClean="0"/>
              <a:pPr/>
              <a:t>1/21/2014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DCDF80-E719-4727-AC4C-96E4ABC938B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 will</a:t>
            </a:r>
            <a:r>
              <a:rPr lang="en-US" baseline="0" dirty="0" smtClean="0"/>
              <a:t> take approximately 2 1/2 hours depending on the number of activities used. It is designed to give the facilitator options depending on the needs of your audience. The goal is to help schools improve their current practices regarding </a:t>
            </a:r>
            <a:r>
              <a:rPr lang="en-US" b="0" i="1" baseline="0" dirty="0" smtClean="0"/>
              <a:t>Family Involvement</a:t>
            </a:r>
            <a:r>
              <a:rPr lang="en-US" baseline="0" dirty="0" smtClean="0"/>
              <a:t>, specifically moving beyond volunteering and conducting family literacy and math nights. Although these types of activities are not without value, our hope is participants will find this presentation informative, engaging and will spark an interest in involving families and community members in new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solidFill>
                  <a:srgbClr val="FF0000"/>
                </a:solidFill>
              </a:rPr>
              <a:t>Important note: Participants will need to be contacted prior to the workshop to bring School/District Parent Involvement Policies, School-Parent Compacts, and lists or agendas from activities, events, and meetings held during the school year for evaluative purposes. It is understood that not all participants will have the required documents at the time of the workshop. Samples will be provided in the Resource Section of this toolkit so all participants can engage in activities.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0" dirty="0" smtClean="0"/>
              <a:t>Joyce Epstein (1995) identified six types of family-school-community</a:t>
            </a:r>
            <a:r>
              <a:rPr lang="en-US" b="0" i="0" baseline="0" dirty="0" smtClean="0"/>
              <a:t> involvement that shows how schools are meeting challenges to involve all families in many different ways in an effort to improve school climate, strengthen families, and increase student success in school.  </a:t>
            </a:r>
            <a:r>
              <a:rPr lang="en-US" b="0" i="0" dirty="0" smtClean="0"/>
              <a:t>The</a:t>
            </a:r>
            <a:r>
              <a:rPr lang="en-US" b="0" i="0" baseline="0" dirty="0" smtClean="0"/>
              <a:t> definitions of the six types of involvement come from “</a:t>
            </a:r>
            <a:r>
              <a:rPr lang="en-US" b="0" i="1" baseline="0" dirty="0" smtClean="0"/>
              <a:t>Measuring Your Family-School-Community Partnerships: A Tool for Schools.”   </a:t>
            </a:r>
            <a:r>
              <a:rPr lang="en-US" b="0" i="0" baseline="0" dirty="0" smtClean="0"/>
              <a:t>The National PTA created program standards of excellence by building upon the six types of parent involvement identified by Epstein of the Center on School, Family, and Community Partnerships at John Hopkins University,.</a:t>
            </a:r>
          </a:p>
          <a:p>
            <a:endParaRPr lang="en-US" b="0" i="0" baseline="0" dirty="0" smtClean="0"/>
          </a:p>
          <a:p>
            <a:r>
              <a:rPr lang="en-US" b="1" i="1" baseline="0" dirty="0" smtClean="0"/>
              <a:t>Other Resources: </a:t>
            </a:r>
            <a:r>
              <a:rPr lang="en-US" b="0" i="0" baseline="0" dirty="0" smtClean="0"/>
              <a:t> A Checklist for Schools Making Your Family-Community Partnership Work</a:t>
            </a:r>
            <a:endParaRPr lang="en-US" b="1" i="1" baseline="0" dirty="0" smtClean="0"/>
          </a:p>
          <a:p>
            <a:endParaRPr lang="en-US" b="0" i="0" baseline="0" dirty="0" smtClean="0"/>
          </a:p>
          <a:p>
            <a:r>
              <a:rPr lang="en-US" b="0" i="0" baseline="0" dirty="0" smtClean="0"/>
              <a:t>Use the notes below to expand on these definitions.</a:t>
            </a:r>
          </a:p>
          <a:p>
            <a:r>
              <a:rPr lang="en-US" b="1" i="1" dirty="0" smtClean="0"/>
              <a:t>Parenting </a:t>
            </a:r>
            <a:r>
              <a:rPr lang="en-US" dirty="0" smtClean="0"/>
              <a:t>- Help families with parenting skills by providing information about children’s developmental stages and home environment considerations that support children as students.</a:t>
            </a:r>
          </a:p>
          <a:p>
            <a:r>
              <a:rPr lang="en-US" b="1" i="1" dirty="0" smtClean="0"/>
              <a:t>Communicating</a:t>
            </a:r>
            <a:r>
              <a:rPr lang="en-US" b="0" i="0" dirty="0" smtClean="0"/>
              <a:t>- </a:t>
            </a:r>
            <a:r>
              <a:rPr lang="en-US" dirty="0" smtClean="0"/>
              <a:t>Communicate effectively with families about student progress, school services and programs, and also provide opportunities for parents to communicate with the school.</a:t>
            </a:r>
          </a:p>
          <a:p>
            <a:r>
              <a:rPr lang="en-US" b="1" i="1" dirty="0" smtClean="0"/>
              <a:t>Learning</a:t>
            </a:r>
            <a:r>
              <a:rPr lang="en-US" b="1" i="1" baseline="0" dirty="0" smtClean="0"/>
              <a:t> at Home –</a:t>
            </a:r>
            <a:r>
              <a:rPr lang="en-US" b="0" i="0" baseline="0" dirty="0" smtClean="0"/>
              <a:t>Share ideas with families to improve students’ homework strategies and other kinds of at-home learning, and provide information about the kinds of skills students are required to learn.</a:t>
            </a:r>
            <a:endParaRPr lang="en-US" b="1" i="1"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Use the notes below to expand on these definitions.</a:t>
            </a:r>
          </a:p>
          <a:p>
            <a:r>
              <a:rPr lang="en-US" b="1" i="1" dirty="0" smtClean="0"/>
              <a:t>Volunteering</a:t>
            </a:r>
            <a:r>
              <a:rPr lang="en-US" b="0" i="0" dirty="0" smtClean="0"/>
              <a:t> – Find ways to recruit</a:t>
            </a:r>
            <a:r>
              <a:rPr lang="en-US" b="0" i="0" baseline="0" dirty="0" smtClean="0"/>
              <a:t> and train volunteers for the school and classroom. Try to accommodate parents’ schedules to maximize support for students and programs. This category also includes opportunities for parents to attend events at school in which their children participate.</a:t>
            </a:r>
          </a:p>
          <a:p>
            <a:r>
              <a:rPr lang="en-US" b="1" i="1" baseline="0" dirty="0" smtClean="0"/>
              <a:t>Decision Making </a:t>
            </a:r>
            <a:r>
              <a:rPr lang="en-US" b="0" i="0" baseline="0" dirty="0" smtClean="0"/>
              <a:t>– Include families as partners in school decisions. Recruit members for school organization, advisory groups and committees.</a:t>
            </a:r>
          </a:p>
          <a:p>
            <a:r>
              <a:rPr lang="en-US" b="1" i="1" baseline="0" dirty="0" smtClean="0"/>
              <a:t>Collaborating with the Community</a:t>
            </a:r>
            <a:r>
              <a:rPr lang="en-US" b="0" i="0" baseline="0" dirty="0" smtClean="0"/>
              <a:t> – Create two-way connections between the school and community that encourage businesses and other groups to take an interest in schools and offer students and their families ways to contribute to the well-being of the community.</a:t>
            </a:r>
            <a:endParaRPr lang="en-US" b="1" i="1" baseline="0" dirty="0" smtClean="0"/>
          </a:p>
          <a:p>
            <a:endParaRPr lang="en-US" b="1" i="1"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current Elementary and Secondary Education Act</a:t>
            </a:r>
            <a:r>
              <a:rPr lang="en-US" baseline="0" dirty="0" smtClean="0"/>
              <a:t> (ESEA), also known as “No Child Left Behind,” </a:t>
            </a:r>
            <a:r>
              <a:rPr lang="en-US" dirty="0" smtClean="0"/>
              <a:t>defines</a:t>
            </a:r>
            <a:r>
              <a:rPr lang="en-US" baseline="0" dirty="0" smtClean="0"/>
              <a:t> parent involvement as follows (read the slide); </a:t>
            </a:r>
          </a:p>
          <a:p>
            <a:endParaRPr lang="en-US" baseline="0" dirty="0" smtClean="0"/>
          </a:p>
          <a:p>
            <a:r>
              <a:rPr lang="en-US" b="1" i="1" baseline="0" dirty="0" smtClean="0"/>
              <a:t>Parent Involvement Requirements: </a:t>
            </a:r>
            <a:r>
              <a:rPr lang="en-US" b="0" i="0" baseline="0" dirty="0" smtClean="0"/>
              <a:t>Wisconsin Title I Guidelines: Parental Involvement</a:t>
            </a:r>
            <a:endParaRPr lang="en-US" b="1" i="1" baseline="0" dirty="0" smtClean="0"/>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required? There are specific</a:t>
            </a:r>
            <a:r>
              <a:rPr lang="en-US" baseline="0" dirty="0" smtClean="0"/>
              <a:t> Title I requirements that schools must follow within their programming.  </a:t>
            </a:r>
          </a:p>
          <a:p>
            <a:r>
              <a:rPr lang="en-US" baseline="0" dirty="0" smtClean="0"/>
              <a:t>We will talk about each of these requirements in more detail in the following slides.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you can see, parents play a significant role in the needs assessment process.</a:t>
            </a:r>
          </a:p>
          <a:p>
            <a:endParaRPr lang="en-US" baseline="0" dirty="0" smtClean="0"/>
          </a:p>
          <a:p>
            <a:r>
              <a:rPr lang="en-US" b="1" i="1" baseline="0" dirty="0" smtClean="0"/>
              <a:t>Parent Involvement Requirements:  </a:t>
            </a:r>
            <a:r>
              <a:rPr lang="en-US" baseline="0" dirty="0" smtClean="0"/>
              <a:t>DPI Consolidated Requirements for Parent and Community Participation and Involvement (for reference if needed)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and allow for discussion. . .)  Remind</a:t>
            </a:r>
            <a:r>
              <a:rPr lang="en-US" baseline="0" dirty="0" smtClean="0"/>
              <a:t> participants that evidence of these activities will be requested by DPI in a monitoring visit.</a:t>
            </a:r>
            <a:endParaRPr lang="en-US" dirty="0" smtClean="0"/>
          </a:p>
          <a:p>
            <a:r>
              <a:rPr lang="en-US" baseline="0" dirty="0" smtClean="0"/>
              <a:t>Think/Pair/Share activity.  Reflect on your district/school experience.  Pair up with another participant and share your activities/evidence.  Did you bring documents to share?</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a few important</a:t>
            </a:r>
            <a:r>
              <a:rPr lang="en-US" baseline="0" dirty="0" smtClean="0"/>
              <a:t> things to remember when we talk about written parent involvement policies.  Reading this slide will give you a good foundation. (Allow time to read.) There are subtle differences between the board policy and the school policy.  The district policy is broad and must be board-approved; whereas, the school policy should include more culturally responsive language.  The school policy should be reviewed annually.</a:t>
            </a:r>
          </a:p>
          <a:p>
            <a:endParaRPr lang="en-US" baseline="0" dirty="0" smtClean="0"/>
          </a:p>
        </p:txBody>
      </p:sp>
      <p:sp>
        <p:nvSpPr>
          <p:cNvPr id="4" name="Slide Number Placeholder 3"/>
          <p:cNvSpPr>
            <a:spLocks noGrp="1"/>
          </p:cNvSpPr>
          <p:nvPr>
            <p:ph type="sldNum" sz="quarter" idx="10"/>
          </p:nvPr>
        </p:nvSpPr>
        <p:spPr/>
        <p:txBody>
          <a:bodyPr/>
          <a:lstStyle/>
          <a:p>
            <a:fld id="{CDDCDF80-E719-4727-AC4C-96E4ABC938B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buFont typeface="Arial" pitchFamily="34" charset="0"/>
              <a:buNone/>
            </a:pPr>
            <a:r>
              <a:rPr lang="en-US" dirty="0" smtClean="0"/>
              <a:t>What evidence of</a:t>
            </a:r>
            <a:r>
              <a:rPr lang="en-US" baseline="0" dirty="0" smtClean="0"/>
              <a:t> parent and community participation and involvement is required for Title I monitoring?  What documentation is needed of program effectiveness?  Read slide. </a:t>
            </a:r>
          </a:p>
          <a:p>
            <a:pPr lvl="1">
              <a:buFont typeface="Arial" pitchFamily="34" charset="0"/>
              <a:buNone/>
            </a:pPr>
            <a:r>
              <a:rPr lang="en-US" baseline="0" dirty="0" smtClean="0"/>
              <a:t>It is important to remember that p</a:t>
            </a:r>
            <a:r>
              <a:rPr lang="en-US" dirty="0" smtClean="0"/>
              <a:t>ublic AND private school parents should be involved in the review and</a:t>
            </a:r>
            <a:r>
              <a:rPr lang="en-US" baseline="0" dirty="0" smtClean="0"/>
              <a:t> </a:t>
            </a:r>
            <a:r>
              <a:rPr lang="en-US" dirty="0" smtClean="0"/>
              <a:t>revision</a:t>
            </a:r>
            <a:r>
              <a:rPr lang="en-US" baseline="0" dirty="0" smtClean="0"/>
              <a:t> of</a:t>
            </a:r>
            <a:r>
              <a:rPr lang="en-US" dirty="0" smtClean="0"/>
              <a:t> policies. Evidence might</a:t>
            </a:r>
            <a:r>
              <a:rPr lang="en-US" baseline="0" dirty="0" smtClean="0"/>
              <a:t> include agendas, meeting notes with identified outcomes and attendance rosters.  </a:t>
            </a:r>
            <a:r>
              <a:rPr lang="en-US" dirty="0" smtClean="0"/>
              <a:t>Parents should</a:t>
            </a:r>
            <a:r>
              <a:rPr lang="en-US" baseline="0" dirty="0" smtClean="0"/>
              <a:t> serve </a:t>
            </a:r>
            <a:r>
              <a:rPr lang="en-US" dirty="0" smtClean="0"/>
              <a:t>on district/school committees related to curriculum, instruction and assessment.</a:t>
            </a:r>
            <a:r>
              <a:rPr lang="en-US" baseline="0" dirty="0" smtClean="0"/>
              <a:t> Possible evidence includes agendas or summaries of planning meetings, focus groups, or advisory committees listing parent participants. How could program effectiveness be documented?  Evidence might include standardized test scores, teacher/parent feedback, local assessments, etc.</a:t>
            </a:r>
            <a:endParaRPr lang="en-US" dirty="0" smtClean="0"/>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District Policy Resources</a:t>
            </a:r>
            <a:r>
              <a:rPr lang="en-US" baseline="0" dirty="0" smtClean="0"/>
              <a:t>: </a:t>
            </a:r>
            <a:r>
              <a:rPr lang="en-US" b="1" baseline="0" dirty="0" smtClean="0"/>
              <a:t>District</a:t>
            </a:r>
            <a:r>
              <a:rPr lang="en-US" baseline="0" dirty="0" smtClean="0"/>
              <a:t> Parental Involvement Checklist and two District Parental Involvement Samples/Templates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School Policy Resources:</a:t>
            </a:r>
            <a:r>
              <a:rPr lang="en-US" i="1" baseline="0" dirty="0" smtClean="0"/>
              <a:t>  </a:t>
            </a:r>
            <a:r>
              <a:rPr lang="en-US" b="1" baseline="0" dirty="0" smtClean="0"/>
              <a:t>School </a:t>
            </a:r>
            <a:r>
              <a:rPr lang="en-US" baseline="0" dirty="0" smtClean="0"/>
              <a:t>Parent Involvement Policy Checklist, and two </a:t>
            </a:r>
            <a:r>
              <a:rPr lang="en-US" b="1" baseline="0" dirty="0" smtClean="0"/>
              <a:t>School</a:t>
            </a:r>
            <a:r>
              <a:rPr lang="en-US" baseline="0" dirty="0" smtClean="0"/>
              <a:t> Involvement Samples/Templates.</a:t>
            </a:r>
          </a:p>
          <a:p>
            <a:endParaRPr lang="en-US" b="1" baseline="0" dirty="0" smtClean="0"/>
          </a:p>
          <a:p>
            <a:r>
              <a:rPr lang="en-US" b="1" baseline="0" dirty="0" smtClean="0"/>
              <a:t>Activity 2</a:t>
            </a:r>
            <a:r>
              <a:rPr lang="en-US" baseline="0" dirty="0" smtClean="0"/>
              <a:t>: Distribute district/school policy checklists and ask participants to reflect upon the requirements based on their </a:t>
            </a:r>
            <a:r>
              <a:rPr lang="en-US" b="1" baseline="0" dirty="0" smtClean="0"/>
              <a:t>own</a:t>
            </a:r>
            <a:r>
              <a:rPr lang="en-US" baseline="0" dirty="0" smtClean="0"/>
              <a:t> district/school policies. Determine revisions (if any) that need to done to improve their policies</a:t>
            </a:r>
          </a:p>
          <a:p>
            <a:r>
              <a:rPr lang="en-US" baseline="0" dirty="0" smtClean="0"/>
              <a:t>OR</a:t>
            </a:r>
          </a:p>
          <a:p>
            <a:r>
              <a:rPr lang="en-US" baseline="0" dirty="0" smtClean="0"/>
              <a:t>Locate a sample district or school policy and reflect upon the requirements stated in the checklists. How can you use this information to draft or revise your own policies?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see if you can apply what you’ve learned to a real-life scenario.</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a:t>
            </a:r>
            <a:r>
              <a:rPr lang="en-US" baseline="0" dirty="0" smtClean="0"/>
              <a:t> spring of 2009, the Department of Public Instruction (DPI) initiated the Statewide Title I Network, which is a collaborative effort between the 12 Cooperative Educational Service Agencies (CESAs) and DPI to provide increased technical assistance and professional development for districts and schools with Title I programs. With financial support from DPI, each CESA has designated a staff person to provide Title I support services for all school districts in their CESA region for no cost or a reduced cost. Specifically, the Title I Network provides a base level of services to Title I districts and schools in the following five service areas: 1) Title I consultation regarding Title I law, programming, reporting requirements, and monitoring; 2) Title I Coordinator leadership; 3) access to multiple professional development opportunities based on survey results of Title I needs; 4) assistance to Title I districts and schools identified for improvement strategies and sanctions as required under federal Title I law; and 5) information and resources regarding other initiatives and agencies that can provide Title I related support including the Wisconsin Response to Intervention (RtI</a:t>
            </a:r>
            <a:r>
              <a:rPr lang="en-US" baseline="0" smtClean="0"/>
              <a:t>) Technical Assistance </a:t>
            </a:r>
            <a:r>
              <a:rPr lang="en-US" baseline="0" dirty="0" smtClean="0"/>
              <a:t>Center.</a:t>
            </a:r>
          </a:p>
          <a:p>
            <a:endParaRPr lang="en-US" baseline="0" dirty="0" smtClean="0"/>
          </a:p>
          <a:p>
            <a:r>
              <a:rPr lang="en-US" baseline="0" dirty="0" smtClean="0"/>
              <a:t>This presentation and toolkit was created through a collaborative effort between DPI and Statewide Title I Coordinators to be used to provide assistance in implementing and evaluating high quality Family/Parent Involvement programs across our state.</a:t>
            </a:r>
          </a:p>
          <a:p>
            <a:endParaRPr lang="en-US" dirty="0" smtClean="0">
              <a:solidFill>
                <a:srgbClr val="FF0000"/>
              </a:solidFill>
            </a:endParaRPr>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Let’s try another one…</a:t>
            </a:r>
          </a:p>
        </p:txBody>
      </p:sp>
      <p:sp>
        <p:nvSpPr>
          <p:cNvPr id="583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9D1202-6682-4560-9A80-CC8E0A34AF12}" type="slidenum">
              <a:rPr lang="en-US" smtClean="0"/>
              <a:pPr fontAlgn="base">
                <a:spcBef>
                  <a:spcPct val="0"/>
                </a:spcBef>
                <a:spcAft>
                  <a:spcPct val="0"/>
                </a:spcAft>
                <a:defRPr/>
              </a:pPr>
              <a:t>21</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 component of the school-building</a:t>
            </a:r>
            <a:r>
              <a:rPr lang="en-US" baseline="0" dirty="0" smtClean="0"/>
              <a:t> level parental involvement policy, all Title I schools must develop a school-parent compact. The School-Parent Compact must be developed jointly with parents of all students served by Title I. This means all parents in </a:t>
            </a:r>
            <a:r>
              <a:rPr lang="en-US" baseline="0" dirty="0" err="1" smtClean="0"/>
              <a:t>schoolwide</a:t>
            </a:r>
            <a:r>
              <a:rPr lang="en-US" baseline="0" dirty="0" smtClean="0"/>
              <a:t> programs and all parents of Title I students in targeted assistance programs must be invited to participate in the development of the compact.” (</a:t>
            </a:r>
            <a:r>
              <a:rPr lang="en-US" i="1" baseline="0" dirty="0" smtClean="0"/>
              <a:t>Wisconsin Title I Guidelines)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Compacts</a:t>
            </a:r>
            <a:r>
              <a:rPr lang="en-US" strike="noStrike" baseline="0" dirty="0" smtClean="0"/>
              <a:t> </a:t>
            </a:r>
            <a:r>
              <a:rPr lang="en-US" i="0" strike="noStrike" baseline="0" dirty="0" smtClean="0">
                <a:solidFill>
                  <a:srgbClr val="FF0000"/>
                </a:solidFill>
              </a:rPr>
              <a:t>are a </a:t>
            </a:r>
            <a:r>
              <a:rPr lang="en-US" b="1" u="none" baseline="0" dirty="0" smtClean="0"/>
              <a:t>commonly cited </a:t>
            </a:r>
            <a:r>
              <a:rPr lang="en-US" baseline="0" dirty="0" smtClean="0"/>
              <a:t>problem in Title I monitoring.  Your compact should be developed jointly with parents and tailored to meet their needs.  In a Targeted Assistance school, only Title I students and their families get a compact; in a </a:t>
            </a:r>
            <a:r>
              <a:rPr lang="en-US" baseline="0" dirty="0" err="1" smtClean="0"/>
              <a:t>Schoolwide</a:t>
            </a:r>
            <a:r>
              <a:rPr lang="en-US" baseline="0" dirty="0" smtClean="0"/>
              <a:t> program, every student gets one. This is often done at Parent/Teacher Conferences in the fall.  You should note that an elementary compact will look significantly different than a middle or high school compact since the needs are different.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Parents and teachers need to discuss the compact as it related to their child’s achievement.</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i="1" dirty="0" smtClean="0"/>
              <a:t>School-Parent Compacts</a:t>
            </a:r>
            <a:r>
              <a:rPr lang="en-US" b="0" dirty="0" smtClean="0"/>
              <a:t>:</a:t>
            </a:r>
            <a:r>
              <a:rPr lang="en-US" b="0" baseline="0" dirty="0" smtClean="0"/>
              <a:t> (15 minute activity) </a:t>
            </a:r>
            <a:r>
              <a:rPr lang="en-US" baseline="0" dirty="0" smtClean="0"/>
              <a:t>Parent/School/Compact Checklist, 4 sample elementary compacts, including a Spanish version, a sample compact/learning form, a description of a middle school Title I program compact and the middle school compact. </a:t>
            </a:r>
            <a:endParaRPr lang="en-US" dirty="0" smtClean="0"/>
          </a:p>
          <a:p>
            <a:endParaRPr lang="en-US" dirty="0" smtClean="0"/>
          </a:p>
          <a:p>
            <a:r>
              <a:rPr lang="en-US" b="1" dirty="0" smtClean="0"/>
              <a:t>Activity 3</a:t>
            </a:r>
            <a:r>
              <a:rPr lang="en-US" dirty="0" smtClean="0"/>
              <a:t>:</a:t>
            </a:r>
            <a:r>
              <a:rPr lang="en-US" baseline="0" dirty="0" smtClean="0"/>
              <a:t> Investigating School-Parent Compacts</a:t>
            </a:r>
          </a:p>
          <a:p>
            <a:r>
              <a:rPr lang="en-US" baseline="0" dirty="0" smtClean="0"/>
              <a:t>Participants will use their own school-parent compact and evaluate the compact by using the Title I School/Parent Compact Checklist</a:t>
            </a:r>
          </a:p>
          <a:p>
            <a:r>
              <a:rPr lang="en-US" baseline="0" dirty="0" smtClean="0"/>
              <a:t> OR </a:t>
            </a:r>
          </a:p>
          <a:p>
            <a:r>
              <a:rPr lang="en-US" baseline="0" dirty="0" smtClean="0"/>
              <a:t>Use a sample compact included in the resources and evaluate the compact using the checklist.</a:t>
            </a:r>
          </a:p>
          <a:p>
            <a:r>
              <a:rPr lang="en-US" baseline="0" dirty="0" smtClean="0"/>
              <a:t>Participants will review compacts and use the School/Parent Compact Checklist to evaluate the development and implementation of the compact.</a:t>
            </a:r>
          </a:p>
          <a:p>
            <a:r>
              <a:rPr lang="en-US" baseline="0" dirty="0" smtClean="0"/>
              <a:t>Share, compare, and discuss guiding question with colleagues.</a:t>
            </a:r>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Let’s see if you can apply what you’ve learned to some real-life scenarios.</a:t>
            </a:r>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Here’s another one—(Read slide as is. .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a:t>
            </a:r>
            <a:r>
              <a:rPr lang="en-US" baseline="0" dirty="0" smtClean="0"/>
              <a:t> a walk-through of the Parent Involvement Toolkit Handouts with participants identifying the categories: Parent Involvement Requirements, District Policy, School Policy, School-Parent Compacts, Parent Notification and Right to Know, Other Resources and Activity Options. Participants who do not have their own samples may want to mark district/school policies and compacts with post-it notes.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 .)</a:t>
            </a:r>
          </a:p>
          <a:p>
            <a:endParaRPr lang="en-US" dirty="0" smtClean="0"/>
          </a:p>
        </p:txBody>
      </p:sp>
      <p:sp>
        <p:nvSpPr>
          <p:cNvPr id="4" name="Slide Number Placeholder 3"/>
          <p:cNvSpPr>
            <a:spLocks noGrp="1"/>
          </p:cNvSpPr>
          <p:nvPr>
            <p:ph type="sldNum" sz="quarter" idx="10"/>
          </p:nvPr>
        </p:nvSpPr>
        <p:spPr/>
        <p:txBody>
          <a:bodyPr/>
          <a:lstStyle/>
          <a:p>
            <a:fld id="{CDDCDF80-E719-4727-AC4C-96E4ABC938B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a:t>
            </a:r>
            <a:r>
              <a:rPr lang="en-US" baseline="0" dirty="0" smtClean="0"/>
              <a:t> districts choose to link WINSS and the School Performance Report directly to their website to comply with the notification requirements.  In addition, it is important to note that parents have the right to request licensure information on teachers and paraprofessionals at any time.  DPI’s license look-up is a good resource to share with parents. Keep in  mind that a long-term sub teaching for more than four weeks may not be highly qualified, meaning parents would need to be notified. </a:t>
            </a:r>
          </a:p>
          <a:p>
            <a:endParaRPr lang="en-US" baseline="0" dirty="0" smtClean="0"/>
          </a:p>
        </p:txBody>
      </p:sp>
      <p:sp>
        <p:nvSpPr>
          <p:cNvPr id="4" name="Slide Number Placeholder 3"/>
          <p:cNvSpPr>
            <a:spLocks noGrp="1"/>
          </p:cNvSpPr>
          <p:nvPr>
            <p:ph type="sldNum" sz="quarter" idx="10"/>
          </p:nvPr>
        </p:nvSpPr>
        <p:spPr/>
        <p:txBody>
          <a:bodyPr/>
          <a:lstStyle/>
          <a:p>
            <a:fld id="{CDDCDF80-E719-4727-AC4C-96E4ABC938B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specific rules and regulations tied to public reporting and parents’ right to know.  Consider the language</a:t>
            </a:r>
            <a:r>
              <a:rPr lang="en-US" baseline="0" dirty="0" smtClean="0"/>
              <a:t> and readability of the materials available to parents.  Be sure notes home and other reporting is no more than a 6</a:t>
            </a:r>
            <a:r>
              <a:rPr lang="en-US" baseline="30000" dirty="0" smtClean="0"/>
              <a:t>th</a:t>
            </a:r>
            <a:r>
              <a:rPr lang="en-US" baseline="0" dirty="0" smtClean="0"/>
              <a:t> grade reading level.  </a:t>
            </a:r>
            <a:r>
              <a:rPr lang="en-US" dirty="0" smtClean="0"/>
              <a:t>How does your district</a:t>
            </a:r>
            <a:r>
              <a:rPr lang="en-US" baseline="0" dirty="0" smtClean="0"/>
              <a:t> fulfill those requirements?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i="1" baseline="0" dirty="0" smtClean="0"/>
              <a:t>Parent Notification &amp; Right to Know: </a:t>
            </a:r>
            <a:r>
              <a:rPr lang="en-US" baseline="0" dirty="0" smtClean="0"/>
              <a:t>Resources include Bulletin 03.03 (Overview of Parent Notification Requirements), Bulletin 02.09 (Parents Right to Receive Teacher Information), Sample Letter regarding Highly Qualified Status, Sample Letter regarding Parents’ Right to Receive Teacher Information, Information on Homeless Children, ELL students, and SIFI Level 1.</a:t>
            </a:r>
            <a:endParaRPr lang="en-US" dirty="0" smtClean="0"/>
          </a:p>
          <a:p>
            <a:endParaRPr lang="en-US" baseline="0" dirty="0" smtClean="0"/>
          </a:p>
          <a:p>
            <a:endParaRPr lang="en-US" baseline="0" dirty="0" smtClean="0"/>
          </a:p>
          <a:p>
            <a:r>
              <a:rPr lang="en-US" b="1" baseline="0" dirty="0" smtClean="0"/>
              <a:t>Activity 4</a:t>
            </a:r>
            <a:r>
              <a:rPr lang="en-US" baseline="0" dirty="0" smtClean="0"/>
              <a:t>: Allow some time for participants to peruse the Information Updates and samples provided in the resources. Consider which samples are important for your participants to notice. Allow time for discussion and questions.</a:t>
            </a:r>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most cases, the Title I Annual Meeting is held in the fall, which allows for parents to be informed</a:t>
            </a:r>
            <a:r>
              <a:rPr lang="en-US" baseline="0" dirty="0" smtClean="0"/>
              <a:t> about Title I programming in your school.  It works best to attach the annual meeting to a student activity or performance as this increases attendance.  </a:t>
            </a:r>
          </a:p>
          <a:p>
            <a:endParaRPr lang="en-US" baseline="0" dirty="0" smtClean="0"/>
          </a:p>
          <a:p>
            <a:r>
              <a:rPr lang="en-US" baseline="0" dirty="0" smtClean="0"/>
              <a:t>The annual meeting is an excellent opportunity to educate parents about educational issues, like standards, programming, testing, funding, etc.  Most of our reality and acronyms are a foreign language to many parents.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reflection prepares participants to share with full group.  Entire activity will take 10 minutes or can be extended based on the needs of the group.  Additional ideas are given in the next slide’s notes.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35</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 5</a:t>
            </a:r>
            <a:r>
              <a:rPr lang="en-US" dirty="0" smtClean="0"/>
              <a:t>: Participants</a:t>
            </a:r>
            <a:r>
              <a:rPr lang="en-US" baseline="0" dirty="0" smtClean="0"/>
              <a:t> share topics and activities they have used in their annual meetings. Record on chart paper </a:t>
            </a:r>
            <a:r>
              <a:rPr lang="en-US" baseline="0" smtClean="0"/>
              <a:t>or use an </a:t>
            </a:r>
            <a:r>
              <a:rPr lang="en-US" baseline="0" dirty="0" smtClean="0"/>
              <a:t>organizer </a:t>
            </a:r>
            <a:r>
              <a:rPr lang="en-US" b="1" i="1" baseline="0" dirty="0" smtClean="0"/>
              <a:t>(Activity Options) </a:t>
            </a:r>
            <a:r>
              <a:rPr lang="en-US" baseline="0" dirty="0" smtClean="0"/>
              <a:t>to collect ideas. Share with the whole group.</a:t>
            </a:r>
          </a:p>
          <a:p>
            <a:endParaRPr lang="en-US" baseline="0" dirty="0" smtClean="0"/>
          </a:p>
          <a:p>
            <a:r>
              <a:rPr lang="en-US" baseline="0" dirty="0" smtClean="0"/>
              <a:t>OR</a:t>
            </a:r>
          </a:p>
          <a:p>
            <a:endParaRPr lang="en-US" baseline="0" dirty="0" smtClean="0"/>
          </a:p>
          <a:p>
            <a:r>
              <a:rPr lang="en-US" baseline="0" dirty="0" smtClean="0"/>
              <a:t>After discussing topics and activities with colleagues, this activity could be extended and participants could create an agenda for a Title I Annual meeting. The agenda could be created on the back of the graphic organizer.</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a:t>
            </a:r>
            <a:r>
              <a:rPr lang="en-US" baseline="0" dirty="0" smtClean="0"/>
              <a:t> important aspect of any Title I program is to build parent capacity.  Providing training, current information and other activities support parents and ensure they are connected to the school.  Be sure to conduct parent surveys to find out what topics they are interested in, rather than choosing topics you think they need.  Surveys should be broader than just topics for training; volunteering and other participatory activities could be solicited, such as opportunities for parents to participate in governance issues.</a:t>
            </a:r>
          </a:p>
          <a:p>
            <a:endParaRPr lang="en-US" baseline="0" dirty="0" smtClean="0"/>
          </a:p>
          <a:p>
            <a:r>
              <a:rPr lang="en-US" b="1" baseline="0" dirty="0" smtClean="0"/>
              <a:t>Resources</a:t>
            </a:r>
            <a:r>
              <a:rPr lang="en-US" baseline="0" dirty="0" smtClean="0"/>
              <a:t> : Parent Survey Sample</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37</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DPI Community Learning and Partnerships Team has compiled a list of “Twelve Promising Practices Schools Can Do to Engage Parents.” Look in the </a:t>
            </a:r>
            <a:r>
              <a:rPr lang="en-US" b="1" dirty="0" smtClean="0"/>
              <a:t>Other Resources</a:t>
            </a:r>
            <a:r>
              <a:rPr lang="en-US" dirty="0" smtClean="0"/>
              <a:t> section for the handout</a:t>
            </a:r>
            <a:r>
              <a:rPr lang="en-US" baseline="0" dirty="0" smtClean="0"/>
              <a:t> that includes</a:t>
            </a:r>
            <a:r>
              <a:rPr lang="en-US" dirty="0" smtClean="0"/>
              <a:t> all twelve of these practical</a:t>
            </a:r>
            <a:r>
              <a:rPr lang="en-US" baseline="0" dirty="0" smtClean="0"/>
              <a:t> ideas.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38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districts choose to use Title I dollars to support preschool children and</a:t>
            </a:r>
            <a:r>
              <a:rPr lang="en-US" baseline="0" dirty="0" smtClean="0"/>
              <a:t> their families</a:t>
            </a:r>
            <a:r>
              <a:rPr lang="en-US" dirty="0" smtClean="0"/>
              <a:t>.</a:t>
            </a:r>
            <a:r>
              <a:rPr lang="en-US" baseline="0" dirty="0" smtClean="0"/>
              <a:t>  This is allowable, as long as funds are supplementing and not supplanting.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40</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Conducting book studies, both professional</a:t>
            </a:r>
            <a:r>
              <a:rPr lang="en-US" baseline="0" dirty="0" smtClean="0"/>
              <a:t> and “just for fun,” is a great way to examine and increase parent involvement.  There are many professional books on parent involvement.  Also consider inviting parents to be part of a book club themselves.  You might be surprised at their enthusiasm and interest.</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slide as is. . .)</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43</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Sandwiches</a:t>
            </a:r>
            <a:r>
              <a:rPr lang="en-US" baseline="0" dirty="0" smtClean="0"/>
              <a:t> and soda would be deemed a reasonable expenditure to pull parents into a Title I meeting.  A full catered meal would not be considered a reasonable expense.</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44</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more comprehensive list of National</a:t>
            </a:r>
            <a:r>
              <a:rPr lang="en-US" baseline="0" dirty="0" smtClean="0"/>
              <a:t> Resources, Wisconsin Resources and books can be found in the </a:t>
            </a:r>
            <a:r>
              <a:rPr lang="en-US" b="1" i="1" baseline="0" dirty="0" smtClean="0"/>
              <a:t>Other Resources  </a:t>
            </a:r>
            <a:r>
              <a:rPr lang="en-US" baseline="0" dirty="0" smtClean="0"/>
              <a:t>section.</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45</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Title I schools are required to do an annual</a:t>
            </a:r>
            <a:r>
              <a:rPr lang="en-US" baseline="0" dirty="0" smtClean="0"/>
              <a:t> evaluation of their policies, programs, and practices. The information gathered from this self-evaluation is used to make improvements in subsequent years. We began this investigation with the needs assessment and end it there as well. What do you NEED to improve Family/Parent Involvement in your school? Let’s take some time together to reflect on your current policies, programs, and practices and develop an action plan for improvement.</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46</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know that all districts are required to have a written family/parent involvement policy, but in order for that policy to be truly effective, it must be evaluated each year.  </a:t>
            </a:r>
          </a:p>
          <a:p>
            <a:endParaRPr lang="en-US" baseline="0" dirty="0" smtClean="0"/>
          </a:p>
          <a:p>
            <a:r>
              <a:rPr lang="en-US" baseline="0" dirty="0" smtClean="0"/>
              <a:t>Task: Examine the evidence of family and parent involvement using the Evaluation of Family-Parent Involvement Checklist. Record notes and compare Epstein’s Big Six. Develop a plan for evaluating your family/parent involvement program, policies, and practices.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47</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i="0" dirty="0" smtClean="0"/>
              <a:t>Activity 6 (OPTION A)</a:t>
            </a:r>
            <a:r>
              <a:rPr lang="en-US" i="0" dirty="0" smtClean="0"/>
              <a:t>: This activity will take approximately 20 minutes. Use this activity if your participants do not have their own policies, compacts, and other documents to evaluate.</a:t>
            </a:r>
          </a:p>
          <a:p>
            <a:endParaRPr lang="en-US" i="0" dirty="0" smtClean="0"/>
          </a:p>
          <a:p>
            <a:r>
              <a:rPr lang="en-US" i="0" dirty="0" smtClean="0"/>
              <a:t>Using </a:t>
            </a:r>
            <a:r>
              <a:rPr lang="en-US" i="1" dirty="0" smtClean="0"/>
              <a:t>the Measure of School, Family,</a:t>
            </a:r>
            <a:r>
              <a:rPr lang="en-US" i="1" baseline="0" dirty="0" smtClean="0"/>
              <a:t> and Community Partnerships</a:t>
            </a:r>
            <a:r>
              <a:rPr lang="en-US" i="0" baseline="0" dirty="0" smtClean="0"/>
              <a:t> self assessment tool (</a:t>
            </a:r>
            <a:r>
              <a:rPr lang="en-US" b="1" i="0" baseline="0" dirty="0" smtClean="0"/>
              <a:t>Activity Options)</a:t>
            </a:r>
            <a:r>
              <a:rPr lang="en-US" i="0" baseline="0" dirty="0" smtClean="0"/>
              <a:t>, rate your</a:t>
            </a:r>
            <a:r>
              <a:rPr lang="en-US" i="0" dirty="0" smtClean="0"/>
              <a:t> school in each of the six types of family/parent involvement.</a:t>
            </a:r>
            <a:r>
              <a:rPr lang="en-US" i="0" baseline="0" dirty="0" smtClean="0"/>
              <a:t>  You should leave here with some strengths and weaknesses clearly identified, and this activity will help you plan for improvement. </a:t>
            </a:r>
          </a:p>
          <a:p>
            <a:endParaRPr lang="en-US" i="0" dirty="0"/>
          </a:p>
        </p:txBody>
      </p:sp>
      <p:sp>
        <p:nvSpPr>
          <p:cNvPr id="4" name="Slide Number Placeholder 3"/>
          <p:cNvSpPr>
            <a:spLocks noGrp="1"/>
          </p:cNvSpPr>
          <p:nvPr>
            <p:ph type="sldNum" sz="quarter" idx="10"/>
          </p:nvPr>
        </p:nvSpPr>
        <p:spPr/>
        <p:txBody>
          <a:bodyPr/>
          <a:lstStyle/>
          <a:p>
            <a:fld id="{58821AAD-8994-43CA-BC33-C17D7F24CB7C}" type="slidenum">
              <a:rPr lang="en-US" smtClean="0"/>
              <a:pPr/>
              <a:t>48</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Activity 6 (OPTION B): </a:t>
            </a:r>
            <a:r>
              <a:rPr lang="en-US" b="0" dirty="0" smtClean="0"/>
              <a:t>Use</a:t>
            </a:r>
            <a:r>
              <a:rPr lang="en-US" b="0" baseline="0" dirty="0" smtClean="0"/>
              <a:t> this activity to evaluate the effectiveness of your family/parent involvement if your participants have their own policies, compacts, events, etc. to evaluate. Participants would have some of the Family/Parent Involvement policies and activities presented in this workshop already in place in their school.</a:t>
            </a:r>
            <a:endParaRPr lang="en-US"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Use the </a:t>
            </a:r>
            <a:r>
              <a:rPr lang="en-US" sz="1200" b="1" i="1" kern="1200" dirty="0" smtClean="0">
                <a:solidFill>
                  <a:schemeClr val="tx1"/>
                </a:solidFill>
                <a:latin typeface="+mn-lt"/>
                <a:ea typeface="+mn-ea"/>
                <a:cs typeface="+mn-cs"/>
              </a:rPr>
              <a:t>Evaluation</a:t>
            </a:r>
            <a:r>
              <a:rPr lang="en-US" sz="1200" b="1" i="1" kern="1200" baseline="0" dirty="0" smtClean="0">
                <a:solidFill>
                  <a:schemeClr val="tx1"/>
                </a:solidFill>
                <a:latin typeface="+mn-lt"/>
                <a:ea typeface="+mn-ea"/>
                <a:cs typeface="+mn-cs"/>
              </a:rPr>
              <a:t> of Family/Parent Involvement Checklist </a:t>
            </a:r>
            <a:r>
              <a:rPr lang="en-US" sz="1200" b="0" kern="1200" baseline="0" dirty="0" smtClean="0">
                <a:solidFill>
                  <a:schemeClr val="tx1"/>
                </a:solidFill>
                <a:latin typeface="+mn-lt"/>
                <a:ea typeface="+mn-ea"/>
                <a:cs typeface="+mn-cs"/>
              </a:rPr>
              <a:t>in </a:t>
            </a:r>
            <a:r>
              <a:rPr lang="en-US" sz="1200" b="1" i="1" kern="1200" baseline="0" dirty="0" smtClean="0">
                <a:solidFill>
                  <a:schemeClr val="tx1"/>
                </a:solidFill>
                <a:latin typeface="+mn-lt"/>
                <a:ea typeface="+mn-ea"/>
                <a:cs typeface="+mn-cs"/>
              </a:rPr>
              <a:t>Activity Options</a:t>
            </a:r>
            <a:r>
              <a:rPr lang="en-US" sz="1200" b="1" kern="120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to evaluate the effectiveness of your family/parent involvement program/policies. Examine evidence of family/parent involvement recording notes on</a:t>
            </a:r>
            <a:r>
              <a:rPr lang="en-US" sz="1200" b="0" kern="1200" baseline="0" dirty="0" smtClean="0">
                <a:solidFill>
                  <a:schemeClr val="tx1"/>
                </a:solidFill>
                <a:latin typeface="+mn-lt"/>
                <a:ea typeface="+mn-ea"/>
                <a:cs typeface="+mn-cs"/>
              </a:rPr>
              <a:t> the organizer</a:t>
            </a:r>
            <a:r>
              <a:rPr lang="en-US" sz="1200" b="0" kern="1200" dirty="0" smtClean="0">
                <a:solidFill>
                  <a:schemeClr val="tx1"/>
                </a:solidFill>
                <a:latin typeface="+mn-lt"/>
                <a:ea typeface="+mn-ea"/>
                <a:cs typeface="+mn-cs"/>
              </a:rPr>
              <a:t> as needed. Look for specific examples of Epstein’s six types of involvement in documents/activities and record in the organizer. Create an action plan for improvement based on this evaluation.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You might choose to end the workshop with this activity.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The</a:t>
            </a:r>
            <a:r>
              <a:rPr lang="en-US" sz="1200" b="0" kern="1200" baseline="0" dirty="0" smtClean="0">
                <a:solidFill>
                  <a:schemeClr val="tx1"/>
                </a:solidFill>
                <a:latin typeface="+mn-lt"/>
                <a:ea typeface="+mn-ea"/>
                <a:cs typeface="+mn-cs"/>
              </a:rPr>
              <a:t> following two culminating activities are optional and can be used if time permits.</a:t>
            </a:r>
            <a:endParaRPr lang="en-US" sz="1200" b="0" kern="1200" dirty="0" smtClean="0">
              <a:solidFill>
                <a:schemeClr val="tx1"/>
              </a:solidFill>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49</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want to thank you for attending today’s training, and I</a:t>
            </a:r>
            <a:r>
              <a:rPr lang="en-US" baseline="0" dirty="0" smtClean="0"/>
              <a:t> hope you will leave with some new ideas and ways to reflect on the parent/family involvement practices is your school/district.  Let’s close with a culminating activity. (Closing activity, OPTION 1—last slide is OPTION 2)</a:t>
            </a:r>
          </a:p>
          <a:p>
            <a:endParaRPr lang="en-US" baseline="0" dirty="0" smtClean="0"/>
          </a:p>
          <a:p>
            <a:r>
              <a:rPr lang="en-US" b="1" baseline="0" dirty="0" smtClean="0"/>
              <a:t>Activity 7 (Closing  Activity Option A</a:t>
            </a:r>
            <a:r>
              <a:rPr lang="en-US" baseline="0" dirty="0" smtClean="0"/>
              <a:t>): ABCs of Parental Involvement</a:t>
            </a:r>
          </a:p>
          <a:p>
            <a:r>
              <a:rPr lang="en-US" baseline="0" dirty="0" smtClean="0"/>
              <a:t>Give participants 10 minutes to record as many key ideas, words, phrases, etc. from today’s workshop on the ABC Chart </a:t>
            </a:r>
            <a:r>
              <a:rPr lang="en-US" b="1" baseline="0" dirty="0" smtClean="0"/>
              <a:t>(Activity Options)</a:t>
            </a:r>
            <a:r>
              <a:rPr lang="en-US" baseline="0" dirty="0" smtClean="0"/>
              <a:t>.  Door prizes could be awarded based on number of items on the chart if desired.</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50</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 6 (Closing</a:t>
            </a:r>
            <a:r>
              <a:rPr lang="en-US" b="1" baseline="0" dirty="0" smtClean="0"/>
              <a:t> activity </a:t>
            </a:r>
            <a:r>
              <a:rPr lang="en-US" b="1" dirty="0" smtClean="0"/>
              <a:t>OPTION B):</a:t>
            </a:r>
          </a:p>
          <a:p>
            <a:r>
              <a:rPr lang="en-US" dirty="0" smtClean="0"/>
              <a:t>Each</a:t>
            </a:r>
            <a:r>
              <a:rPr lang="en-US" baseline="0" dirty="0" smtClean="0"/>
              <a:t> team/group of participants records ideas in each of the twelve squares on the recording sheet </a:t>
            </a:r>
            <a:r>
              <a:rPr lang="en-US" b="1" baseline="0" dirty="0" smtClean="0"/>
              <a:t>(Activity Options)</a:t>
            </a:r>
            <a:r>
              <a:rPr lang="en-US" baseline="0" dirty="0" smtClean="0"/>
              <a:t>. Number the items from 1-12 based on their perception of importance.</a:t>
            </a:r>
          </a:p>
          <a:p>
            <a:endParaRPr lang="en-US" baseline="0" dirty="0" smtClean="0"/>
          </a:p>
          <a:p>
            <a:r>
              <a:rPr lang="en-US" baseline="0" dirty="0" smtClean="0"/>
              <a:t>Facilitator creates 12 Square on chart paper to be used for the whole group share. Divide chart paper into 12 sections.</a:t>
            </a:r>
          </a:p>
          <a:p>
            <a:r>
              <a:rPr lang="en-US" baseline="0" dirty="0" smtClean="0"/>
              <a:t>Ask each group to tell their FIRST idea. Record ideas randomly on the group chart so all participants can see.</a:t>
            </a:r>
          </a:p>
          <a:p>
            <a:r>
              <a:rPr lang="en-US" baseline="0" dirty="0" smtClean="0"/>
              <a:t>Ask for a volunteer to begin Twelve Square Game.</a:t>
            </a:r>
          </a:p>
          <a:p>
            <a:r>
              <a:rPr lang="en-US" baseline="0" dirty="0" smtClean="0"/>
              <a:t>Select one idea and explain what you know about it or why it is important to parental involvement.</a:t>
            </a:r>
          </a:p>
          <a:p>
            <a:r>
              <a:rPr lang="en-US" baseline="0" dirty="0" smtClean="0"/>
              <a:t>Mark that square with a #1.</a:t>
            </a:r>
          </a:p>
          <a:p>
            <a:r>
              <a:rPr lang="en-US" baseline="0" dirty="0" smtClean="0"/>
              <a:t>Ask for volunteer to select another item. Mark square with #2. The volunteer explains next item and connects it to the square #1.</a:t>
            </a:r>
          </a:p>
          <a:p>
            <a:r>
              <a:rPr lang="en-US" baseline="0" dirty="0" smtClean="0"/>
              <a:t>Next volunteer selects an item. Mark square with #3. Volunteer explains item, connects it to square #2 and square #1.</a:t>
            </a:r>
          </a:p>
          <a:p>
            <a:r>
              <a:rPr lang="en-US" baseline="0" dirty="0" smtClean="0"/>
              <a:t>Game continues until the last person connects all 12 squares!</a:t>
            </a:r>
            <a:endParaRPr lang="en-US" dirty="0"/>
          </a:p>
        </p:txBody>
      </p:sp>
      <p:sp>
        <p:nvSpPr>
          <p:cNvPr id="4" name="Slide Number Placeholder 3"/>
          <p:cNvSpPr>
            <a:spLocks noGrp="1"/>
          </p:cNvSpPr>
          <p:nvPr>
            <p:ph type="sldNum" sz="quarter" idx="10"/>
          </p:nvPr>
        </p:nvSpPr>
        <p:spPr/>
        <p:txBody>
          <a:bodyPr/>
          <a:lstStyle/>
          <a:p>
            <a:fld id="{58821AAD-8994-43CA-BC33-C17D7F24CB7C}" type="slidenum">
              <a:rPr lang="en-US" smtClean="0"/>
              <a:pPr/>
              <a:t>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Facilitator’s note: This is an </a:t>
            </a:r>
            <a:r>
              <a:rPr lang="en-US" b="1" dirty="0" smtClean="0"/>
              <a:t>optional</a:t>
            </a:r>
            <a:r>
              <a:rPr lang="en-US" b="1" baseline="0" dirty="0" smtClean="0"/>
              <a:t> introduction </a:t>
            </a:r>
            <a:r>
              <a:rPr lang="en-US" baseline="0" dirty="0" smtClean="0"/>
              <a:t>based on your audience. The goal is to create an emotional response from the participants, however, it might not be as appropriate for middle school or high school folks.</a:t>
            </a:r>
          </a:p>
          <a:p>
            <a:endParaRPr lang="en-US" dirty="0" smtClean="0"/>
          </a:p>
          <a:p>
            <a:r>
              <a:rPr lang="en-US" dirty="0" smtClean="0"/>
              <a:t>This</a:t>
            </a:r>
            <a:r>
              <a:rPr lang="en-US" baseline="0" dirty="0" smtClean="0"/>
              <a:t> short poem </a:t>
            </a:r>
            <a:r>
              <a:rPr lang="en-US" b="1" baseline="0" dirty="0" smtClean="0"/>
              <a:t>(Activity Options) </a:t>
            </a:r>
            <a:r>
              <a:rPr lang="en-US" baseline="0" dirty="0" smtClean="0"/>
              <a:t>describes the optimal family-teacher partnership.  Let’s do a choral reading together:  ½ of the room read the 1</a:t>
            </a:r>
            <a:r>
              <a:rPr lang="en-US" baseline="30000" dirty="0" smtClean="0"/>
              <a:t>st</a:t>
            </a:r>
            <a:r>
              <a:rPr lang="en-US" baseline="0" dirty="0" smtClean="0"/>
              <a:t> stanza; the other 1/2 read the 2</a:t>
            </a:r>
            <a:r>
              <a:rPr lang="en-US" baseline="30000" dirty="0" smtClean="0"/>
              <a:t>nd</a:t>
            </a:r>
            <a:r>
              <a:rPr lang="en-US" baseline="0" dirty="0" smtClean="0"/>
              <a:t> stanza; we will all read the 3</a:t>
            </a:r>
            <a:r>
              <a:rPr lang="en-US" baseline="30000" dirty="0" smtClean="0"/>
              <a:t>rd</a:t>
            </a:r>
            <a:r>
              <a:rPr lang="en-US" baseline="0" dirty="0" smtClean="0"/>
              <a:t> stanza together.</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Activity</a:t>
            </a:r>
            <a:r>
              <a:rPr lang="en-US" b="1" baseline="0" dirty="0" smtClean="0"/>
              <a:t> 1</a:t>
            </a:r>
            <a:r>
              <a:rPr lang="en-US" baseline="0" dirty="0" smtClean="0"/>
              <a:t>: (20 minutes) </a:t>
            </a:r>
            <a:r>
              <a:rPr lang="en-US" dirty="0" smtClean="0"/>
              <a:t>One of the benefits of having participants from</a:t>
            </a:r>
            <a:r>
              <a:rPr lang="en-US" baseline="0" dirty="0" smtClean="0"/>
              <a:t> </a:t>
            </a:r>
            <a:r>
              <a:rPr lang="en-US" dirty="0" smtClean="0"/>
              <a:t>several school districts in the room is to share activities and brainstorm.  Let’s do a warm-up</a:t>
            </a:r>
            <a:r>
              <a:rPr lang="en-US" baseline="0" dirty="0" smtClean="0"/>
              <a:t> activity to get started—first in small groups and then sharing with the whole group. You’ll need chart paper to record your thinking. Each member in the group should share ONE successful activity and record on the chart paper. As a group identify ONE challenge and brainstorm ONE possible solution to the challenge. When it is time to share with the whole group, please select ONE of the parental/family involvement activities listed on the chart to share with the whole group. Each group will also share ONE challenge and the possible solution. </a:t>
            </a:r>
          </a:p>
          <a:p>
            <a:r>
              <a:rPr lang="en-US" baseline="0" dirty="0" smtClean="0"/>
              <a:t>The next slide is an example of how to set up the responses.</a:t>
            </a:r>
          </a:p>
          <a:p>
            <a:endParaRPr lang="en-US" baseline="0" dirty="0" smtClean="0"/>
          </a:p>
          <a:p>
            <a:r>
              <a:rPr lang="en-US" baseline="0" dirty="0" smtClean="0"/>
              <a:t>Participants could use Workshop Warm-up Organizer </a:t>
            </a:r>
            <a:r>
              <a:rPr lang="en-US" b="1" baseline="0" dirty="0" smtClean="0"/>
              <a:t>(Activity Options) </a:t>
            </a:r>
            <a:r>
              <a:rPr lang="en-US" b="0" baseline="0" dirty="0" smtClean="0"/>
              <a:t>as alternative to chart paper or to organize thinking BEFORE recording on chart paper.</a:t>
            </a:r>
            <a:endParaRPr lang="en-US" baseline="0" dirty="0" smtClean="0"/>
          </a:p>
          <a:p>
            <a:endParaRPr lang="en-US" baseline="0" dirty="0" smtClean="0"/>
          </a:p>
          <a:p>
            <a:r>
              <a:rPr lang="en-US" baseline="0" dirty="0" smtClean="0"/>
              <a:t>You might want to do a GALLERY WALK as an option for whole group sharing. </a:t>
            </a:r>
          </a:p>
          <a:p>
            <a:endParaRPr lang="en-US" baseline="0" dirty="0" smtClean="0"/>
          </a:p>
          <a:p>
            <a:r>
              <a:rPr lang="en-US" baseline="0" dirty="0" smtClean="0"/>
              <a:t>Keep these charts up throughout the workshop. You may want to revisit the challenges and solutions as the opportunities arise as you proceed through the presentation.</a:t>
            </a:r>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Facilitator might consider taking</a:t>
            </a:r>
            <a:r>
              <a:rPr lang="en-US" baseline="0" dirty="0" smtClean="0"/>
              <a:t> group notes on a Word document, which can then be copied and sent home with participants. Facilitator might refer back to challenges/solutions at the end of the workshop to make sure needs of participants are addressed. You might want to consider doing a Gallery Walk (participants walk around the room to see charts) instead of whole group sharing.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Now that we have had a chance to share some of the successes and challenges schools face when implementing parental involvement activities, let’s take a look at the requirements. </a:t>
            </a:r>
          </a:p>
          <a:p>
            <a:endParaRPr lang="en-US" baseline="0" dirty="0" smtClean="0"/>
          </a:p>
          <a:p>
            <a:r>
              <a:rPr lang="en-US" baseline="0" dirty="0" smtClean="0"/>
              <a:t>A synthesis of research is clear, positive, and convincing that families have a major influence on their children’s achievement in school and through life.  (Read the slide as is. . .)</a:t>
            </a:r>
          </a:p>
          <a:p>
            <a:endParaRPr lang="en-US" baseline="0" dirty="0" smtClean="0"/>
          </a:p>
          <a:p>
            <a:r>
              <a:rPr lang="en-US" b="1" baseline="0" dirty="0" smtClean="0"/>
              <a:t>Other Resource</a:t>
            </a:r>
            <a:r>
              <a:rPr lang="en-US" baseline="0" dirty="0" smtClean="0"/>
              <a:t>: What Research Says About Parent Involvement in Children’s Education </a:t>
            </a:r>
            <a:r>
              <a:rPr lang="en-US" i="1" baseline="0" dirty="0" smtClean="0"/>
              <a:t>in Relation to Academic Achievement (</a:t>
            </a:r>
            <a:r>
              <a:rPr lang="en-US" i="0" baseline="0" dirty="0" smtClean="0"/>
              <a:t>Michigan Department of Education, March 2002).</a:t>
            </a:r>
          </a:p>
          <a:p>
            <a:r>
              <a:rPr lang="en-US" i="0" baseline="0" dirty="0" smtClean="0"/>
              <a:t>Based on the needs of your audience you might want to refer to this document in the handouts.</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has been much research done in the area</a:t>
            </a:r>
            <a:r>
              <a:rPr lang="en-US" baseline="0" dirty="0" smtClean="0"/>
              <a:t> of parent involvement.  Many connections have been found between parent involvement and student success in school.  Some of the studies include:  (Briefly mention the studies and summarize the findings in the slide).</a:t>
            </a:r>
            <a:endParaRPr lang="en-US" dirty="0"/>
          </a:p>
        </p:txBody>
      </p:sp>
      <p:sp>
        <p:nvSpPr>
          <p:cNvPr id="4" name="Slide Number Placeholder 3"/>
          <p:cNvSpPr>
            <a:spLocks noGrp="1"/>
          </p:cNvSpPr>
          <p:nvPr>
            <p:ph type="sldNum" sz="quarter" idx="10"/>
          </p:nvPr>
        </p:nvSpPr>
        <p:spPr/>
        <p:txBody>
          <a:bodyPr/>
          <a:lstStyle/>
          <a:p>
            <a:fld id="{CDDCDF80-E719-4727-AC4C-96E4ABC938B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96A21BBC-C3C8-4902-A22E-BF7C26B0E5E7}" type="datetimeFigureOut">
              <a:rPr lang="en-US" smtClean="0"/>
              <a:pPr/>
              <a:t>1/21/2014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F2930DA-F4CD-4E9C-A3A6-954651AC9C5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A21BBC-C3C8-4902-A22E-BF7C26B0E5E7}"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930DA-F4CD-4E9C-A3A6-954651AC9C5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96A21BBC-C3C8-4902-A22E-BF7C26B0E5E7}" type="datetimeFigureOut">
              <a:rPr lang="en-US" smtClean="0"/>
              <a:pPr/>
              <a:t>1/21/2014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F2930DA-F4CD-4E9C-A3A6-954651AC9C5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6A21BBC-C3C8-4902-A22E-BF7C26B0E5E7}" type="datetimeFigureOut">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F2930DA-F4CD-4E9C-A3A6-954651AC9C5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96A21BBC-C3C8-4902-A22E-BF7C26B0E5E7}" type="datetimeFigureOut">
              <a:rPr lang="en-US" smtClean="0"/>
              <a:pPr/>
              <a:t>1/21/2014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F2930DA-F4CD-4E9C-A3A6-954651AC9C5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96A21BBC-C3C8-4902-A22E-BF7C26B0E5E7}" type="datetimeFigureOut">
              <a:rPr lang="en-US" smtClean="0"/>
              <a:pPr/>
              <a:t>1/21/2014</a:t>
            </a:fld>
            <a:endParaRPr lang="en-US"/>
          </a:p>
        </p:txBody>
      </p:sp>
      <p:sp>
        <p:nvSpPr>
          <p:cNvPr id="10" name="Slide Number Placeholder 9"/>
          <p:cNvSpPr>
            <a:spLocks noGrp="1"/>
          </p:cNvSpPr>
          <p:nvPr>
            <p:ph type="sldNum" sz="quarter" idx="16"/>
          </p:nvPr>
        </p:nvSpPr>
        <p:spPr/>
        <p:txBody>
          <a:bodyPr rtlCol="0"/>
          <a:lstStyle/>
          <a:p>
            <a:fld id="{BF2930DA-F4CD-4E9C-A3A6-954651AC9C5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96A21BBC-C3C8-4902-A22E-BF7C26B0E5E7}" type="datetimeFigureOut">
              <a:rPr lang="en-US" smtClean="0"/>
              <a:pPr/>
              <a:t>1/21/2014</a:t>
            </a:fld>
            <a:endParaRPr lang="en-US"/>
          </a:p>
        </p:txBody>
      </p:sp>
      <p:sp>
        <p:nvSpPr>
          <p:cNvPr id="12" name="Slide Number Placeholder 11"/>
          <p:cNvSpPr>
            <a:spLocks noGrp="1"/>
          </p:cNvSpPr>
          <p:nvPr>
            <p:ph type="sldNum" sz="quarter" idx="16"/>
          </p:nvPr>
        </p:nvSpPr>
        <p:spPr/>
        <p:txBody>
          <a:bodyPr rtlCol="0"/>
          <a:lstStyle/>
          <a:p>
            <a:fld id="{BF2930DA-F4CD-4E9C-A3A6-954651AC9C5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6A21BBC-C3C8-4902-A22E-BF7C26B0E5E7}" type="datetimeFigureOut">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F2930DA-F4CD-4E9C-A3A6-954651AC9C5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A21BBC-C3C8-4902-A22E-BF7C26B0E5E7}" type="datetimeFigureOut">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F2930DA-F4CD-4E9C-A3A6-954651AC9C5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96A21BBC-C3C8-4902-A22E-BF7C26B0E5E7}" type="datetimeFigureOut">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F2930DA-F4CD-4E9C-A3A6-954651AC9C5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96A21BBC-C3C8-4902-A22E-BF7C26B0E5E7}" type="datetimeFigureOut">
              <a:rPr lang="en-US" smtClean="0"/>
              <a:pPr/>
              <a:t>1/21/2014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F2930DA-F4CD-4E9C-A3A6-954651AC9C5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96A21BBC-C3C8-4902-A22E-BF7C26B0E5E7}" type="datetimeFigureOut">
              <a:rPr lang="en-US" smtClean="0"/>
              <a:pPr/>
              <a:t>1/21/2014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F2930DA-F4CD-4E9C-A3A6-954651AC9C5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wmf"/><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wmf"/></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wmf"/></Relationships>
</file>

<file path=ppt/slides/_rels/slide2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3.wmf"/><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40.wmf"/><Relationship Id="rId5" Type="http://schemas.openxmlformats.org/officeDocument/2006/relationships/image" Target="../media/image39.wmf"/><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image" Target="../media/image45.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50.wmf"/><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wmf"/><Relationship Id="rId7" Type="http://schemas.openxmlformats.org/officeDocument/2006/relationships/image" Target="../media/image55.jpe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53.wmf"/><Relationship Id="rId4" Type="http://schemas.openxmlformats.org/officeDocument/2006/relationships/image" Target="../media/image52.wmf"/></Relationships>
</file>

<file path=ppt/slides/_rels/slide41.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7.wmf"/></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fscp.dpi.wi.gov/fscp_home"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wisconsinpta.org/" TargetMode="External"/><Relationship Id="rId4" Type="http://schemas.openxmlformats.org/officeDocument/2006/relationships/hyperlink" Target="http://fscp.dpi.wi.gov/fscp_action-tea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titleone.dpi.wi.gov/files/titleone/pdf/Parent_Involvement_Evaluation_Title_I_Program.pdf"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wmf"/><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4.wmf"/><Relationship Id="rId5" Type="http://schemas.openxmlformats.org/officeDocument/2006/relationships/image" Target="../media/image63.wmf"/><Relationship Id="rId4" Type="http://schemas.openxmlformats.org/officeDocument/2006/relationships/image" Target="../media/image62.wmf"/></Relationships>
</file>

<file path=ppt/slides/_rels/slide51.xml.rels><?xml version="1.0" encoding="UTF-8" standalone="yes"?>
<Relationships xmlns="http://schemas.openxmlformats.org/package/2006/relationships"><Relationship Id="rId8" Type="http://schemas.openxmlformats.org/officeDocument/2006/relationships/image" Target="../media/image71.gif"/><Relationship Id="rId13" Type="http://schemas.openxmlformats.org/officeDocument/2006/relationships/image" Target="../media/image76.gif"/><Relationship Id="rId3" Type="http://schemas.openxmlformats.org/officeDocument/2006/relationships/image" Target="../media/image66.gif"/><Relationship Id="rId7" Type="http://schemas.openxmlformats.org/officeDocument/2006/relationships/image" Target="../media/image70.gif"/><Relationship Id="rId12" Type="http://schemas.openxmlformats.org/officeDocument/2006/relationships/image" Target="../media/image75.gif"/><Relationship Id="rId2" Type="http://schemas.openxmlformats.org/officeDocument/2006/relationships/notesSlide" Target="../notesSlides/notesSlide48.xml"/><Relationship Id="rId1" Type="http://schemas.openxmlformats.org/officeDocument/2006/relationships/slideLayout" Target="../slideLayouts/slideLayout2.xml"/><Relationship Id="rId6" Type="http://schemas.openxmlformats.org/officeDocument/2006/relationships/image" Target="../media/image69.gif"/><Relationship Id="rId11" Type="http://schemas.openxmlformats.org/officeDocument/2006/relationships/image" Target="../media/image74.gif"/><Relationship Id="rId5" Type="http://schemas.openxmlformats.org/officeDocument/2006/relationships/image" Target="../media/image68.gif"/><Relationship Id="rId10" Type="http://schemas.openxmlformats.org/officeDocument/2006/relationships/image" Target="../media/image73.gif"/><Relationship Id="rId4" Type="http://schemas.openxmlformats.org/officeDocument/2006/relationships/image" Target="../media/image67.gif"/><Relationship Id="rId9" Type="http://schemas.openxmlformats.org/officeDocument/2006/relationships/image" Target="../media/image72.gif"/><Relationship Id="rId14" Type="http://schemas.openxmlformats.org/officeDocument/2006/relationships/image" Target="../media/image77.gif"/></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Family and Parental Involvement</a:t>
            </a:r>
            <a:endParaRPr lang="en-US" dirty="0"/>
          </a:p>
        </p:txBody>
      </p:sp>
      <p:sp>
        <p:nvSpPr>
          <p:cNvPr id="3" name="Subtitle 2"/>
          <p:cNvSpPr>
            <a:spLocks noGrp="1"/>
          </p:cNvSpPr>
          <p:nvPr>
            <p:ph type="subTitle" idx="1"/>
          </p:nvPr>
        </p:nvSpPr>
        <p:spPr>
          <a:xfrm>
            <a:off x="2438400" y="6019800"/>
            <a:ext cx="6705600" cy="838200"/>
          </a:xfrm>
        </p:spPr>
        <p:txBody>
          <a:bodyPr>
            <a:normAutofit fontScale="77500" lnSpcReduction="20000"/>
          </a:bodyPr>
          <a:lstStyle/>
          <a:p>
            <a:pPr algn="ctr"/>
            <a:r>
              <a:rPr lang="en-US" dirty="0" smtClean="0"/>
              <a:t>Lisa Arneson, CESA 5              Nancy </a:t>
            </a:r>
            <a:r>
              <a:rPr lang="en-US" dirty="0" err="1" smtClean="0"/>
              <a:t>Forseth</a:t>
            </a:r>
            <a:r>
              <a:rPr lang="en-US" dirty="0" smtClean="0"/>
              <a:t>, CESA 10 </a:t>
            </a:r>
          </a:p>
          <a:p>
            <a:pPr algn="ctr"/>
            <a:r>
              <a:rPr lang="en-US" dirty="0" smtClean="0"/>
              <a:t>Yvonne Harness, CESA 7</a:t>
            </a:r>
            <a:endParaRPr lang="en-US" dirty="0"/>
          </a:p>
        </p:txBody>
      </p:sp>
      <p:pic>
        <p:nvPicPr>
          <p:cNvPr id="1032" name="Picture 8" descr="C:\Documents and Settings\User\Local Settings\Temporary Internet Files\Content.IE5\KVRQEZ83\MP900400239[1].jpg"/>
          <p:cNvPicPr>
            <a:picLocks noChangeAspect="1" noChangeArrowheads="1"/>
          </p:cNvPicPr>
          <p:nvPr/>
        </p:nvPicPr>
        <p:blipFill>
          <a:blip r:embed="rId3" cstate="print"/>
          <a:srcRect t="19774"/>
          <a:stretch>
            <a:fillRect/>
          </a:stretch>
        </p:blipFill>
        <p:spPr bwMode="auto">
          <a:xfrm>
            <a:off x="609600" y="609600"/>
            <a:ext cx="6019800" cy="3863555"/>
          </a:xfrm>
          <a:prstGeom prst="rect">
            <a:avLst/>
          </a:prstGeom>
          <a:noFill/>
          <a:ln>
            <a:solidFill>
              <a:schemeClr val="tx2">
                <a:lumMod val="50000"/>
              </a:schemeClr>
            </a:solidFill>
          </a:ln>
          <a:scene3d>
            <a:camera prst="perspectiveRight"/>
            <a:lightRig rig="threePt" dir="t"/>
          </a:scene3d>
        </p:spPr>
      </p:pic>
      <p:pic>
        <p:nvPicPr>
          <p:cNvPr id="1036" name="Picture 12"/>
          <p:cNvPicPr>
            <a:picLocks noChangeAspect="1" noChangeArrowheads="1"/>
          </p:cNvPicPr>
          <p:nvPr/>
        </p:nvPicPr>
        <p:blipFill>
          <a:blip r:embed="rId4" cstate="print"/>
          <a:srcRect/>
          <a:stretch>
            <a:fillRect/>
          </a:stretch>
        </p:blipFill>
        <p:spPr bwMode="auto">
          <a:xfrm>
            <a:off x="0" y="6019800"/>
            <a:ext cx="22860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3200" dirty="0" smtClean="0"/>
              <a:t>Joyce Epstein’s “Big Six”: </a:t>
            </a:r>
            <a:br>
              <a:rPr lang="en-US" sz="3200" dirty="0" smtClean="0"/>
            </a:br>
            <a:r>
              <a:rPr lang="en-US" sz="3200" dirty="0" smtClean="0"/>
              <a:t>Family-School-Community Partnerships</a:t>
            </a:r>
            <a:endParaRPr lang="en-US" sz="3200" dirty="0"/>
          </a:p>
        </p:txBody>
      </p:sp>
      <p:sp>
        <p:nvSpPr>
          <p:cNvPr id="6" name="Content Placeholder 5"/>
          <p:cNvSpPr>
            <a:spLocks noGrp="1"/>
          </p:cNvSpPr>
          <p:nvPr>
            <p:ph sz="quarter" idx="1"/>
          </p:nvPr>
        </p:nvSpPr>
        <p:spPr/>
        <p:txBody>
          <a:bodyPr>
            <a:normAutofit fontScale="92500" lnSpcReduction="20000"/>
          </a:bodyPr>
          <a:lstStyle/>
          <a:p>
            <a:pPr marL="514350" indent="-514350">
              <a:buFont typeface="+mj-lt"/>
              <a:buAutoNum type="arabicPeriod"/>
            </a:pPr>
            <a:r>
              <a:rPr lang="en-US" b="1" dirty="0" smtClean="0"/>
              <a:t>Parenting: </a:t>
            </a:r>
            <a:r>
              <a:rPr lang="en-US" dirty="0" smtClean="0"/>
              <a:t>Help families build on their strengths and parenting skills. Identify resources and support to help families nurture children.</a:t>
            </a:r>
          </a:p>
          <a:p>
            <a:pPr marL="514350" indent="-514350">
              <a:buFont typeface="+mj-lt"/>
              <a:buAutoNum type="arabicPeriod"/>
            </a:pPr>
            <a:endParaRPr lang="en-US" dirty="0" smtClean="0"/>
          </a:p>
          <a:p>
            <a:pPr marL="514350" indent="-514350">
              <a:buFont typeface="+mj-lt"/>
              <a:buAutoNum type="arabicPeriod"/>
            </a:pPr>
            <a:r>
              <a:rPr lang="en-US" b="1" dirty="0" smtClean="0"/>
              <a:t>Communicating:</a:t>
            </a:r>
            <a:r>
              <a:rPr lang="en-US" dirty="0" smtClean="0"/>
              <a:t> Plan and conduct workable methods of two-way communication focused on child’s learning.</a:t>
            </a:r>
          </a:p>
          <a:p>
            <a:pPr marL="514350" indent="-514350">
              <a:buFont typeface="+mj-lt"/>
              <a:buAutoNum type="arabicPeriod"/>
            </a:pPr>
            <a:endParaRPr lang="en-US" dirty="0" smtClean="0"/>
          </a:p>
          <a:p>
            <a:pPr marL="514350" indent="-514350">
              <a:buFont typeface="+mj-lt"/>
              <a:buAutoNum type="arabicPeriod"/>
            </a:pPr>
            <a:r>
              <a:rPr lang="en-US" b="1" dirty="0" smtClean="0"/>
              <a:t>Learning at Home:</a:t>
            </a:r>
            <a:r>
              <a:rPr lang="en-US" dirty="0" smtClean="0"/>
              <a:t> Provide ways for families and school staff to develop learning goals and continue children’s learning at home and in the community to meet the goals.</a:t>
            </a:r>
          </a:p>
          <a:p>
            <a:pPr marL="514350" indent="-514350">
              <a:buFont typeface="+mj-lt"/>
              <a:buAutoNum type="arabicPeriod"/>
            </a:pPr>
            <a:endParaRPr lang="en-US" sz="1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fade">
                                      <p:cBhvr>
                                        <p:cTn id="17"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lnSpcReduction="10000"/>
          </a:bodyPr>
          <a:lstStyle/>
          <a:p>
            <a:pPr marL="514350" indent="-514350">
              <a:buAutoNum type="arabicPeriod" startAt="4"/>
            </a:pPr>
            <a:r>
              <a:rPr lang="en-US" sz="2700" b="1" dirty="0" smtClean="0"/>
              <a:t>Volunteering:</a:t>
            </a:r>
            <a:r>
              <a:rPr lang="en-US" sz="2700" dirty="0" smtClean="0"/>
              <a:t> Recruit and organize volunteer help from families and the community.</a:t>
            </a:r>
          </a:p>
          <a:p>
            <a:pPr marL="514350" indent="-514350">
              <a:buAutoNum type="arabicPeriod" startAt="4"/>
            </a:pPr>
            <a:endParaRPr lang="en-US" sz="2700" dirty="0" smtClean="0"/>
          </a:p>
          <a:p>
            <a:pPr marL="514350" indent="-514350">
              <a:buAutoNum type="arabicPeriod" startAt="4"/>
            </a:pPr>
            <a:r>
              <a:rPr lang="en-US" sz="2700" b="1" dirty="0" smtClean="0"/>
              <a:t>Decision making:</a:t>
            </a:r>
            <a:r>
              <a:rPr lang="en-US" sz="2700" dirty="0" smtClean="0"/>
              <a:t> Include parents in school decisions to develop leaders and represent all families in the school.</a:t>
            </a:r>
          </a:p>
          <a:p>
            <a:pPr marL="514350" indent="-514350">
              <a:buAutoNum type="arabicPeriod" startAt="4"/>
            </a:pPr>
            <a:endParaRPr lang="en-US" sz="2700" dirty="0" smtClean="0"/>
          </a:p>
          <a:p>
            <a:pPr marL="514350" indent="-514350">
              <a:buAutoNum type="arabicPeriod" startAt="4"/>
            </a:pPr>
            <a:r>
              <a:rPr lang="en-US" sz="2700" b="1" dirty="0" smtClean="0"/>
              <a:t>Collaborating with the Community: </a:t>
            </a:r>
            <a:r>
              <a:rPr lang="en-US" sz="2700" dirty="0" smtClean="0"/>
              <a:t>Identify and connect community resources to strengthen families, school programs, and student learning.</a:t>
            </a:r>
            <a:endParaRPr lang="en-US" sz="2700" b="1" dirty="0"/>
          </a:p>
        </p:txBody>
      </p:sp>
      <p:sp>
        <p:nvSpPr>
          <p:cNvPr id="4" name="Title 4"/>
          <p:cNvSpPr>
            <a:spLocks noGrp="1"/>
          </p:cNvSpPr>
          <p:nvPr>
            <p:ph type="title"/>
          </p:nvPr>
        </p:nvSpPr>
        <p:spPr/>
        <p:txBody>
          <a:bodyPr>
            <a:noAutofit/>
          </a:bodyPr>
          <a:lstStyle/>
          <a:p>
            <a:pPr algn="ctr"/>
            <a:r>
              <a:rPr lang="en-US" sz="3200" dirty="0" smtClean="0"/>
              <a:t>Joyce Epstein’s “Big Six”: </a:t>
            </a:r>
            <a:br>
              <a:rPr lang="en-US" sz="3200" dirty="0" smtClean="0"/>
            </a:br>
            <a:r>
              <a:rPr lang="en-US" sz="3200" dirty="0" smtClean="0"/>
              <a:t>Family-School-Community Partnerships</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ESEA Definition of Parent Involvement</a:t>
            </a:r>
            <a:endParaRPr lang="en-US" sz="3600" dirty="0"/>
          </a:p>
        </p:txBody>
      </p:sp>
      <p:sp>
        <p:nvSpPr>
          <p:cNvPr id="3" name="Content Placeholder 2"/>
          <p:cNvSpPr>
            <a:spLocks noGrp="1"/>
          </p:cNvSpPr>
          <p:nvPr>
            <p:ph sz="quarter" idx="1"/>
          </p:nvPr>
        </p:nvSpPr>
        <p:spPr/>
        <p:txBody>
          <a:bodyPr>
            <a:noAutofit/>
          </a:bodyPr>
          <a:lstStyle/>
          <a:p>
            <a:r>
              <a:rPr lang="en-US" sz="2000" dirty="0" smtClean="0"/>
              <a:t>Parent involvement means the participation of parents in regular, </a:t>
            </a:r>
            <a:r>
              <a:rPr lang="en-US" sz="2000" b="1" dirty="0" smtClean="0"/>
              <a:t>two-way</a:t>
            </a:r>
            <a:r>
              <a:rPr lang="en-US" sz="2000" dirty="0" smtClean="0"/>
              <a:t>, meaningful communication involving student academic learning and other school activities ensuring that--	</a:t>
            </a:r>
          </a:p>
          <a:p>
            <a:endParaRPr lang="en-US" sz="2000" dirty="0" smtClean="0"/>
          </a:p>
          <a:p>
            <a:pPr lvl="1"/>
            <a:r>
              <a:rPr lang="en-US" sz="2000" dirty="0" smtClean="0"/>
              <a:t>parents play an integral role in assisting their child’s learning</a:t>
            </a:r>
          </a:p>
          <a:p>
            <a:pPr lvl="1"/>
            <a:endParaRPr lang="en-US" sz="2000" dirty="0" smtClean="0"/>
          </a:p>
          <a:p>
            <a:pPr lvl="1"/>
            <a:r>
              <a:rPr lang="en-US" sz="2000" dirty="0" smtClean="0"/>
              <a:t>parents are encouraged to be actively involved in their child’s education at school</a:t>
            </a:r>
          </a:p>
          <a:p>
            <a:pPr lvl="1"/>
            <a:endParaRPr lang="en-US" sz="2000" dirty="0" smtClean="0"/>
          </a:p>
          <a:p>
            <a:pPr lvl="1"/>
            <a:r>
              <a:rPr lang="en-US" sz="2000" dirty="0" smtClean="0"/>
              <a:t>parents are full partners in their child’s education and are included, as appropriate, in decision-making and on advisory committees to assist in the education of their child</a:t>
            </a:r>
          </a:p>
          <a:p>
            <a:pPr lvl="1"/>
            <a:endParaRPr lang="en-US" sz="2000" dirty="0" smtClean="0"/>
          </a:p>
          <a:p>
            <a:pPr lvl="2">
              <a:buNone/>
            </a:pPr>
            <a:r>
              <a:rPr lang="en-US" sz="2000" dirty="0" smtClean="0"/>
              <a:t>		</a:t>
            </a:r>
            <a:r>
              <a:rPr lang="en-US" sz="2000" i="1" dirty="0" smtClean="0"/>
              <a:t>(ESEA Section 1118 &amp; Wisconsin Title I Guidelines)</a:t>
            </a:r>
            <a:endParaRPr lang="en-US" sz="2000" i="1" dirty="0"/>
          </a:p>
        </p:txBody>
      </p:sp>
      <p:pic>
        <p:nvPicPr>
          <p:cNvPr id="7170" name="Picture 2" descr="C:\Documents and Settings\suchlsr\Local Settings\Temporary Internet Files\Content.IE5\SFQQ2KOA\MC900282216[1].wmf"/>
          <p:cNvPicPr>
            <a:picLocks noChangeAspect="1" noChangeArrowheads="1"/>
          </p:cNvPicPr>
          <p:nvPr/>
        </p:nvPicPr>
        <p:blipFill>
          <a:blip r:embed="rId3" cstate="print"/>
          <a:srcRect/>
          <a:stretch>
            <a:fillRect/>
          </a:stretch>
        </p:blipFill>
        <p:spPr bwMode="auto">
          <a:xfrm>
            <a:off x="7177088" y="2470150"/>
            <a:ext cx="904875" cy="465138"/>
          </a:xfrm>
          <a:prstGeom prst="rect">
            <a:avLst/>
          </a:prstGeom>
          <a:noFill/>
        </p:spPr>
      </p:pic>
      <p:pic>
        <p:nvPicPr>
          <p:cNvPr id="7172" name="Picture 4" descr="C:\Documents and Settings\suchlsr\Local Settings\Temporary Internet Files\Content.IE5\G447061E\MC900241021[1].wmf"/>
          <p:cNvPicPr>
            <a:picLocks noChangeAspect="1" noChangeArrowheads="1"/>
          </p:cNvPicPr>
          <p:nvPr/>
        </p:nvPicPr>
        <p:blipFill>
          <a:blip r:embed="rId4" cstate="print"/>
          <a:srcRect/>
          <a:stretch>
            <a:fillRect/>
          </a:stretch>
        </p:blipFill>
        <p:spPr bwMode="auto">
          <a:xfrm>
            <a:off x="7924800" y="4038600"/>
            <a:ext cx="782637" cy="898525"/>
          </a:xfrm>
          <a:prstGeom prst="rect">
            <a:avLst/>
          </a:prstGeom>
          <a:noFill/>
        </p:spPr>
      </p:pic>
      <p:pic>
        <p:nvPicPr>
          <p:cNvPr id="7173" name="Picture 5" descr="C:\Documents and Settings\suchlsr\Local Settings\Temporary Internet Files\Content.IE5\G447061E\MC900231642[1].wmf"/>
          <p:cNvPicPr>
            <a:picLocks noChangeAspect="1" noChangeArrowheads="1"/>
          </p:cNvPicPr>
          <p:nvPr/>
        </p:nvPicPr>
        <p:blipFill>
          <a:blip r:embed="rId5" cstate="print"/>
          <a:srcRect/>
          <a:stretch>
            <a:fillRect/>
          </a:stretch>
        </p:blipFill>
        <p:spPr bwMode="auto">
          <a:xfrm>
            <a:off x="228600" y="5638800"/>
            <a:ext cx="1329282" cy="12192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12648" y="1600200"/>
            <a:ext cx="8153400" cy="4876800"/>
          </a:xfrm>
        </p:spPr>
        <p:txBody>
          <a:bodyPr>
            <a:normAutofit fontScale="85000" lnSpcReduction="20000"/>
          </a:bodyPr>
          <a:lstStyle/>
          <a:p>
            <a:r>
              <a:rPr lang="en-US" sz="2800" dirty="0" smtClean="0"/>
              <a:t>Perform a </a:t>
            </a:r>
            <a:r>
              <a:rPr lang="en-US" sz="2800" b="1" dirty="0" smtClean="0">
                <a:solidFill>
                  <a:srgbClr val="002060"/>
                </a:solidFill>
              </a:rPr>
              <a:t>needs assessment </a:t>
            </a:r>
            <a:r>
              <a:rPr lang="en-US" sz="2800" dirty="0" smtClean="0"/>
              <a:t>involving parents</a:t>
            </a:r>
          </a:p>
          <a:p>
            <a:r>
              <a:rPr lang="en-US" sz="2800" dirty="0" smtClean="0"/>
              <a:t>Prepare written </a:t>
            </a:r>
            <a:r>
              <a:rPr lang="en-US" sz="2800" b="1" dirty="0" smtClean="0">
                <a:solidFill>
                  <a:srgbClr val="002060"/>
                </a:solidFill>
              </a:rPr>
              <a:t>parent involvement policies</a:t>
            </a:r>
          </a:p>
          <a:p>
            <a:pPr lvl="1"/>
            <a:r>
              <a:rPr lang="en-US" sz="2800" dirty="0" smtClean="0"/>
              <a:t>District</a:t>
            </a:r>
          </a:p>
          <a:p>
            <a:pPr lvl="1"/>
            <a:r>
              <a:rPr lang="en-US" sz="2800" dirty="0" smtClean="0"/>
              <a:t>School</a:t>
            </a:r>
          </a:p>
          <a:p>
            <a:r>
              <a:rPr lang="en-US" sz="2800" dirty="0" smtClean="0"/>
              <a:t>Create and sign </a:t>
            </a:r>
            <a:r>
              <a:rPr lang="en-US" sz="2800" b="1" dirty="0" smtClean="0">
                <a:solidFill>
                  <a:srgbClr val="002060"/>
                </a:solidFill>
              </a:rPr>
              <a:t>School-Parent Compacts</a:t>
            </a:r>
          </a:p>
          <a:p>
            <a:r>
              <a:rPr lang="en-US" sz="2800" dirty="0" smtClean="0"/>
              <a:t>Follow </a:t>
            </a:r>
            <a:r>
              <a:rPr lang="en-US" sz="2800" b="1" dirty="0" smtClean="0">
                <a:solidFill>
                  <a:srgbClr val="002060"/>
                </a:solidFill>
              </a:rPr>
              <a:t>public</a:t>
            </a:r>
            <a:r>
              <a:rPr lang="en-US" sz="2800" dirty="0" smtClean="0"/>
              <a:t> and </a:t>
            </a:r>
            <a:r>
              <a:rPr lang="en-US" sz="2800" b="1" dirty="0" smtClean="0">
                <a:solidFill>
                  <a:srgbClr val="002060"/>
                </a:solidFill>
              </a:rPr>
              <a:t>parents’ “right to know” reporting requirements</a:t>
            </a:r>
          </a:p>
          <a:p>
            <a:r>
              <a:rPr lang="en-US" sz="2800" smtClean="0"/>
              <a:t>Convene</a:t>
            </a:r>
            <a:r>
              <a:rPr lang="en-US" sz="2800" b="1" smtClean="0">
                <a:solidFill>
                  <a:srgbClr val="002060"/>
                </a:solidFill>
              </a:rPr>
              <a:t> an </a:t>
            </a:r>
            <a:r>
              <a:rPr lang="en-US" sz="2800" b="1" dirty="0" smtClean="0">
                <a:solidFill>
                  <a:srgbClr val="002060"/>
                </a:solidFill>
              </a:rPr>
              <a:t>annual Title I parent informational meeting</a:t>
            </a:r>
          </a:p>
          <a:p>
            <a:r>
              <a:rPr lang="en-US" sz="2800" dirty="0" smtClean="0"/>
              <a:t>Build</a:t>
            </a:r>
            <a:r>
              <a:rPr lang="en-US" sz="2800" b="1" dirty="0" smtClean="0">
                <a:solidFill>
                  <a:srgbClr val="002060"/>
                </a:solidFill>
              </a:rPr>
              <a:t> parent capacity </a:t>
            </a:r>
            <a:r>
              <a:rPr lang="en-US" sz="2800" dirty="0" smtClean="0"/>
              <a:t>through training, information and coordination activities</a:t>
            </a:r>
          </a:p>
          <a:p>
            <a:r>
              <a:rPr lang="en-US" sz="2800" dirty="0" smtClean="0"/>
              <a:t>Perform</a:t>
            </a:r>
            <a:r>
              <a:rPr lang="en-US" sz="2800" b="1" dirty="0" smtClean="0">
                <a:solidFill>
                  <a:srgbClr val="002060"/>
                </a:solidFill>
              </a:rPr>
              <a:t> annual assessment </a:t>
            </a:r>
            <a:r>
              <a:rPr lang="en-US" sz="2800" dirty="0" smtClean="0"/>
              <a:t>of the effectiveness of parent involvement</a:t>
            </a:r>
          </a:p>
          <a:p>
            <a:endParaRPr lang="en-US" dirty="0" smtClean="0"/>
          </a:p>
          <a:p>
            <a:pPr lvl="1">
              <a:buNone/>
            </a:pPr>
            <a:endParaRPr lang="en-US" dirty="0" smtClean="0"/>
          </a:p>
          <a:p>
            <a:endParaRPr lang="en-US" dirty="0"/>
          </a:p>
        </p:txBody>
      </p:sp>
      <p:sp>
        <p:nvSpPr>
          <p:cNvPr id="2" name="Title 1"/>
          <p:cNvSpPr>
            <a:spLocks noGrp="1"/>
          </p:cNvSpPr>
          <p:nvPr>
            <p:ph type="title"/>
          </p:nvPr>
        </p:nvSpPr>
        <p:spPr/>
        <p:txBody>
          <a:bodyPr/>
          <a:lstStyle/>
          <a:p>
            <a:pPr algn="ctr"/>
            <a:r>
              <a:rPr lang="en-US" dirty="0" smtClean="0"/>
              <a:t>Title IA Requirements:</a:t>
            </a:r>
            <a:endParaRPr lang="en-US" dirty="0"/>
          </a:p>
        </p:txBody>
      </p:sp>
      <p:pic>
        <p:nvPicPr>
          <p:cNvPr id="1026" name="Picture 2" descr="C:\Documents and Settings\suchlsr\Local Settings\Temporary Internet Files\Content.IE5\MJAIBJO7\MC900297575[1].wmf"/>
          <p:cNvPicPr>
            <a:picLocks noChangeAspect="1" noChangeArrowheads="1"/>
          </p:cNvPicPr>
          <p:nvPr/>
        </p:nvPicPr>
        <p:blipFill>
          <a:blip r:embed="rId3" cstate="print"/>
          <a:srcRect/>
          <a:stretch>
            <a:fillRect/>
          </a:stretch>
        </p:blipFill>
        <p:spPr bwMode="auto">
          <a:xfrm>
            <a:off x="7239000" y="1905000"/>
            <a:ext cx="1600200" cy="1524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Needs Assessment</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 district engages in significant and meaningful involvement with </a:t>
            </a:r>
            <a:r>
              <a:rPr lang="en-US" b="1" i="1" dirty="0" smtClean="0"/>
              <a:t>public and private school parents and the community</a:t>
            </a:r>
            <a:r>
              <a:rPr lang="en-US" dirty="0" smtClean="0"/>
              <a:t> in: </a:t>
            </a:r>
          </a:p>
          <a:p>
            <a:endParaRPr lang="en-US" dirty="0" smtClean="0"/>
          </a:p>
          <a:p>
            <a:pPr lvl="1"/>
            <a:r>
              <a:rPr lang="en-US" dirty="0" smtClean="0"/>
              <a:t>the </a:t>
            </a:r>
            <a:r>
              <a:rPr lang="en-US" b="1" i="1" dirty="0" smtClean="0"/>
              <a:t>assessment</a:t>
            </a:r>
            <a:r>
              <a:rPr lang="en-US" dirty="0" smtClean="0"/>
              <a:t> of needs</a:t>
            </a:r>
          </a:p>
          <a:p>
            <a:pPr lvl="1"/>
            <a:r>
              <a:rPr lang="en-US" dirty="0" smtClean="0"/>
              <a:t>program &amp; curricular </a:t>
            </a:r>
            <a:r>
              <a:rPr lang="en-US" b="1" i="1" dirty="0" smtClean="0"/>
              <a:t>planning</a:t>
            </a:r>
          </a:p>
          <a:p>
            <a:pPr lvl="1"/>
            <a:r>
              <a:rPr lang="en-US" dirty="0" smtClean="0"/>
              <a:t>program &amp; curricular </a:t>
            </a:r>
            <a:r>
              <a:rPr lang="en-US" b="1" i="1" dirty="0" smtClean="0"/>
              <a:t>implementation</a:t>
            </a:r>
          </a:p>
          <a:p>
            <a:pPr lvl="1"/>
            <a:r>
              <a:rPr lang="en-US" b="1" i="1" dirty="0" smtClean="0"/>
              <a:t>evaluation</a:t>
            </a:r>
            <a:r>
              <a:rPr lang="en-US" dirty="0" smtClean="0"/>
              <a:t> of family/parental involvement programs</a:t>
            </a:r>
          </a:p>
          <a:p>
            <a:pPr lvl="1"/>
            <a:r>
              <a:rPr lang="en-US" b="1" i="1" dirty="0" smtClean="0"/>
              <a:t>evaluation</a:t>
            </a:r>
            <a:r>
              <a:rPr lang="en-US" dirty="0" smtClean="0"/>
              <a:t> of ESEA funded programs</a:t>
            </a:r>
          </a:p>
          <a:p>
            <a:pPr lvl="1"/>
            <a:endParaRPr lang="en-US" dirty="0" smtClean="0"/>
          </a:p>
          <a:p>
            <a:pPr lvl="8">
              <a:buNone/>
            </a:pPr>
            <a:r>
              <a:rPr lang="en-US" dirty="0" smtClean="0"/>
              <a:t>	</a:t>
            </a:r>
          </a:p>
          <a:p>
            <a:pPr lvl="8">
              <a:buNone/>
            </a:pPr>
            <a:r>
              <a:rPr lang="en-US" dirty="0" smtClean="0"/>
              <a:t>(DPI Monitoring Guidance Document, 12/10/10) </a:t>
            </a:r>
            <a:endParaRPr lang="en-US" dirty="0"/>
          </a:p>
        </p:txBody>
      </p:sp>
      <p:pic>
        <p:nvPicPr>
          <p:cNvPr id="8194" name="Picture 2" descr="C:\Documents and Settings\suchlsr\Local Settings\Temporary Internet Files\Content.IE5\6C5GAW9R\MC910221007[1].jpg"/>
          <p:cNvPicPr>
            <a:picLocks noChangeAspect="1" noChangeArrowheads="1"/>
          </p:cNvPicPr>
          <p:nvPr/>
        </p:nvPicPr>
        <p:blipFill>
          <a:blip r:embed="rId3" cstate="print"/>
          <a:srcRect/>
          <a:stretch>
            <a:fillRect/>
          </a:stretch>
        </p:blipFill>
        <p:spPr bwMode="auto">
          <a:xfrm>
            <a:off x="228600" y="4953000"/>
            <a:ext cx="3089913" cy="1447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Needs Assessment Requires</a:t>
            </a:r>
            <a:br>
              <a:rPr lang="en-US" sz="3600" dirty="0" smtClean="0"/>
            </a:br>
            <a:r>
              <a:rPr lang="en-US" sz="3600" dirty="0" smtClean="0"/>
              <a:t> Parent Participation &amp; Involvement</a:t>
            </a:r>
            <a:endParaRPr lang="en-US" sz="3600" dirty="0"/>
          </a:p>
        </p:txBody>
      </p:sp>
      <p:sp>
        <p:nvSpPr>
          <p:cNvPr id="3" name="Content Placeholder 2"/>
          <p:cNvSpPr>
            <a:spLocks noGrp="1"/>
          </p:cNvSpPr>
          <p:nvPr>
            <p:ph sz="quarter" idx="1"/>
          </p:nvPr>
        </p:nvSpPr>
        <p:spPr/>
        <p:txBody>
          <a:bodyPr>
            <a:normAutofit/>
          </a:bodyPr>
          <a:lstStyle/>
          <a:p>
            <a:r>
              <a:rPr lang="en-US" dirty="0" smtClean="0"/>
              <a:t>Activities &amp; Possible Documentation Include:</a:t>
            </a:r>
          </a:p>
          <a:p>
            <a:pPr lvl="1"/>
            <a:r>
              <a:rPr lang="en-US" sz="2400" dirty="0" smtClean="0"/>
              <a:t>Surveys (survey copies, results)</a:t>
            </a:r>
          </a:p>
          <a:p>
            <a:pPr lvl="1"/>
            <a:r>
              <a:rPr lang="en-US" sz="2400" dirty="0" smtClean="0"/>
              <a:t>Planning meetings (agendas, sign-in sheets)</a:t>
            </a:r>
          </a:p>
          <a:p>
            <a:pPr lvl="1"/>
            <a:r>
              <a:rPr lang="en-US" sz="2400" dirty="0" smtClean="0"/>
              <a:t>Focus groups/school improvement committees/strategic planning teams (agendas, sign-in sheets, minutes, outcomes)</a:t>
            </a:r>
            <a:endParaRPr lang="en-US" dirty="0" smtClean="0"/>
          </a:p>
          <a:p>
            <a:pPr>
              <a:buNone/>
            </a:pPr>
            <a:r>
              <a:rPr lang="en-US" i="1" dirty="0" smtClean="0">
                <a:solidFill>
                  <a:srgbClr val="002060"/>
                </a:solidFill>
              </a:rPr>
              <a:t>* </a:t>
            </a:r>
            <a:r>
              <a:rPr lang="en-US" sz="2600" dirty="0" smtClean="0">
                <a:solidFill>
                  <a:srgbClr val="002060"/>
                </a:solidFill>
              </a:rPr>
              <a:t>How does your district include parents in planning, implementing and evaluating Title I Programs?</a:t>
            </a:r>
          </a:p>
          <a:p>
            <a:pPr lvl="1">
              <a:buNone/>
            </a:pPr>
            <a:r>
              <a:rPr lang="en-US" sz="2000" i="1" dirty="0" smtClean="0">
                <a:solidFill>
                  <a:srgbClr val="002060"/>
                </a:solidFill>
              </a:rPr>
              <a:t>***  Think!  Pair!  Share!</a:t>
            </a:r>
          </a:p>
          <a:p>
            <a:pPr lvl="1"/>
            <a:endParaRPr lang="en-US" dirty="0" smtClean="0"/>
          </a:p>
          <a:p>
            <a:pPr lvl="1"/>
            <a:endParaRPr lang="en-US" dirty="0" smtClean="0"/>
          </a:p>
        </p:txBody>
      </p:sp>
      <p:pic>
        <p:nvPicPr>
          <p:cNvPr id="2051" name="Picture 3" descr="C:\Documents and Settings\suchlsr\Local Settings\Temporary Internet Files\Content.IE5\G447061E\MC900231222[1].wmf"/>
          <p:cNvPicPr>
            <a:picLocks noChangeAspect="1" noChangeArrowheads="1"/>
          </p:cNvPicPr>
          <p:nvPr/>
        </p:nvPicPr>
        <p:blipFill>
          <a:blip r:embed="rId3" cstate="print"/>
          <a:srcRect/>
          <a:stretch>
            <a:fillRect/>
          </a:stretch>
        </p:blipFill>
        <p:spPr bwMode="auto">
          <a:xfrm>
            <a:off x="7239000" y="2052085"/>
            <a:ext cx="1828800" cy="1453115"/>
          </a:xfrm>
          <a:prstGeom prst="rect">
            <a:avLst/>
          </a:prstGeom>
          <a:noFill/>
        </p:spPr>
      </p:pic>
      <p:pic>
        <p:nvPicPr>
          <p:cNvPr id="2054" name="Picture 6" descr="C:\Documents and Settings\suchlsr\Local Settings\Temporary Internet Files\Content.IE5\J84NBS05\MC900055532[1].wmf"/>
          <p:cNvPicPr>
            <a:picLocks noChangeAspect="1" noChangeArrowheads="1"/>
          </p:cNvPicPr>
          <p:nvPr/>
        </p:nvPicPr>
        <p:blipFill>
          <a:blip r:embed="rId4" cstate="print"/>
          <a:srcRect/>
          <a:stretch>
            <a:fillRect/>
          </a:stretch>
        </p:blipFill>
        <p:spPr bwMode="auto">
          <a:xfrm>
            <a:off x="3886200" y="5105400"/>
            <a:ext cx="1616044" cy="139899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District and School Policies Require Parent Involvement</a:t>
            </a:r>
            <a:endParaRPr lang="en-US" sz="3600" dirty="0"/>
          </a:p>
        </p:txBody>
      </p:sp>
      <p:sp>
        <p:nvSpPr>
          <p:cNvPr id="3" name="Content Placeholder 2"/>
          <p:cNvSpPr>
            <a:spLocks noGrp="1"/>
          </p:cNvSpPr>
          <p:nvPr>
            <p:ph sz="quarter" idx="1"/>
          </p:nvPr>
        </p:nvSpPr>
        <p:spPr/>
        <p:txBody>
          <a:bodyPr>
            <a:normAutofit fontScale="92500" lnSpcReduction="20000"/>
          </a:bodyPr>
          <a:lstStyle/>
          <a:p>
            <a:r>
              <a:rPr lang="en-US" sz="2800" dirty="0" smtClean="0"/>
              <a:t>Parent involvement policies must include a board approved district policy </a:t>
            </a:r>
            <a:r>
              <a:rPr lang="en-US" sz="2800" u="sng" dirty="0" smtClean="0"/>
              <a:t>and</a:t>
            </a:r>
            <a:r>
              <a:rPr lang="en-US" sz="2800" dirty="0" smtClean="0"/>
              <a:t> a school policy.</a:t>
            </a:r>
          </a:p>
          <a:p>
            <a:endParaRPr lang="en-US" dirty="0" smtClean="0"/>
          </a:p>
          <a:p>
            <a:pPr lvl="1"/>
            <a:endParaRPr lang="en-US" sz="2400" dirty="0" smtClean="0"/>
          </a:p>
          <a:p>
            <a:pPr lvl="1"/>
            <a:r>
              <a:rPr lang="en-US" sz="2400" dirty="0" smtClean="0"/>
              <a:t>Policies should not be identical.</a:t>
            </a:r>
          </a:p>
          <a:p>
            <a:pPr lvl="1"/>
            <a:r>
              <a:rPr lang="en-US" sz="2400" dirty="0" smtClean="0"/>
              <a:t>District policies broadly address the needs of students and families across the district.</a:t>
            </a:r>
          </a:p>
          <a:p>
            <a:pPr lvl="1"/>
            <a:r>
              <a:rPr lang="en-US" sz="2400" dirty="0" smtClean="0"/>
              <a:t>School policies should be fluid and responsive to the current needs of children and families within the school.</a:t>
            </a:r>
          </a:p>
          <a:p>
            <a:pPr lvl="1"/>
            <a:r>
              <a:rPr lang="en-US" sz="2400" dirty="0" smtClean="0"/>
              <a:t>Parents must be involved in the creation and evaluation of these policies.</a:t>
            </a:r>
          </a:p>
          <a:p>
            <a:pPr lvl="1"/>
            <a:r>
              <a:rPr lang="en-US" sz="2400" dirty="0" smtClean="0"/>
              <a:t>The law requires all Title I parents to have access to these policies (website, newsletter, annual meeting, etc.).</a:t>
            </a:r>
          </a:p>
        </p:txBody>
      </p:sp>
      <p:pic>
        <p:nvPicPr>
          <p:cNvPr id="10245" name="Picture 5" descr="C:\Documents and Settings\suchlsr\Local Settings\Temporary Internet Files\Content.IE5\G447061E\MC900056793[1].wmf"/>
          <p:cNvPicPr>
            <a:picLocks noChangeAspect="1" noChangeArrowheads="1"/>
          </p:cNvPicPr>
          <p:nvPr/>
        </p:nvPicPr>
        <p:blipFill>
          <a:blip r:embed="rId3" cstate="print"/>
          <a:srcRect/>
          <a:stretch>
            <a:fillRect/>
          </a:stretch>
        </p:blipFill>
        <p:spPr bwMode="auto">
          <a:xfrm>
            <a:off x="7239000" y="2057400"/>
            <a:ext cx="1694768" cy="1266825"/>
          </a:xfrm>
          <a:prstGeom prst="rect">
            <a:avLst/>
          </a:prstGeom>
          <a:noFill/>
        </p:spPr>
      </p:pic>
      <p:pic>
        <p:nvPicPr>
          <p:cNvPr id="10246" name="Picture 6" descr="C:\Documents and Settings\suchlsr\Local Settings\Temporary Internet Files\Content.IE5\YEK8JRVE\MC900056792[1].wmf"/>
          <p:cNvPicPr>
            <a:picLocks noChangeAspect="1" noChangeArrowheads="1"/>
          </p:cNvPicPr>
          <p:nvPr/>
        </p:nvPicPr>
        <p:blipFill>
          <a:blip r:embed="rId4" cstate="print"/>
          <a:srcRect/>
          <a:stretch>
            <a:fillRect/>
          </a:stretch>
        </p:blipFill>
        <p:spPr bwMode="auto">
          <a:xfrm>
            <a:off x="2270125" y="2286001"/>
            <a:ext cx="1616075" cy="846912"/>
          </a:xfrm>
          <a:prstGeom prst="rect">
            <a:avLst/>
          </a:prstGeom>
          <a:noFill/>
        </p:spPr>
      </p:pic>
      <p:pic>
        <p:nvPicPr>
          <p:cNvPr id="10247" name="Picture 7" descr="C:\Documents and Settings\suchlsr\Local Settings\Temporary Internet Files\Content.IE5\YEHWS9TB\MC900029987[1].wmf"/>
          <p:cNvPicPr>
            <a:picLocks noChangeAspect="1" noChangeArrowheads="1"/>
          </p:cNvPicPr>
          <p:nvPr/>
        </p:nvPicPr>
        <p:blipFill>
          <a:blip r:embed="rId5" cstate="print"/>
          <a:srcRect/>
          <a:stretch>
            <a:fillRect/>
          </a:stretch>
        </p:blipFill>
        <p:spPr bwMode="auto">
          <a:xfrm>
            <a:off x="5410200" y="2438400"/>
            <a:ext cx="1414873" cy="1008062"/>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57200"/>
            <a:ext cx="8153400" cy="762000"/>
          </a:xfrm>
        </p:spPr>
        <p:txBody>
          <a:bodyPr>
            <a:noAutofit/>
          </a:bodyPr>
          <a:lstStyle/>
          <a:p>
            <a:pPr algn="ctr"/>
            <a:r>
              <a:rPr lang="en-US" sz="3200" dirty="0" smtClean="0"/>
              <a:t>Documentation of Parental Involvement </a:t>
            </a:r>
            <a:br>
              <a:rPr lang="en-US" sz="3200" dirty="0" smtClean="0"/>
            </a:br>
            <a:endParaRPr lang="en-US" sz="3200" dirty="0"/>
          </a:p>
        </p:txBody>
      </p:sp>
      <p:sp>
        <p:nvSpPr>
          <p:cNvPr id="3" name="Content Placeholder 2"/>
          <p:cNvSpPr>
            <a:spLocks noGrp="1"/>
          </p:cNvSpPr>
          <p:nvPr>
            <p:ph sz="quarter" idx="1"/>
          </p:nvPr>
        </p:nvSpPr>
        <p:spPr/>
        <p:txBody>
          <a:bodyPr>
            <a:normAutofit fontScale="92500" lnSpcReduction="10000"/>
          </a:bodyPr>
          <a:lstStyle/>
          <a:p>
            <a:r>
              <a:rPr lang="en-US" dirty="0" smtClean="0"/>
              <a:t>Copy of a district parental involvement policy</a:t>
            </a:r>
          </a:p>
          <a:p>
            <a:r>
              <a:rPr lang="en-US" dirty="0" smtClean="0"/>
              <a:t>Sample Title I school parental involvement policy</a:t>
            </a:r>
          </a:p>
          <a:p>
            <a:r>
              <a:rPr lang="en-US" dirty="0" smtClean="0"/>
              <a:t>Sample of a school/parent compact</a:t>
            </a:r>
          </a:p>
          <a:p>
            <a:r>
              <a:rPr lang="en-US" dirty="0" smtClean="0"/>
              <a:t>Evidence of parental involvement representing both public and private school Title I students</a:t>
            </a:r>
          </a:p>
          <a:p>
            <a:r>
              <a:rPr lang="en-US" dirty="0" smtClean="0"/>
              <a:t>Description of the district’s annual assessment process utilized to determine degree of effectiveness</a:t>
            </a:r>
          </a:p>
          <a:p>
            <a:r>
              <a:rPr lang="en-US" dirty="0" smtClean="0"/>
              <a:t>Summary of the assessment results and how they were used in planning or modifying activities</a:t>
            </a:r>
            <a:endParaRPr lang="en-US" dirty="0"/>
          </a:p>
        </p:txBody>
      </p:sp>
      <p:pic>
        <p:nvPicPr>
          <p:cNvPr id="11267" name="Picture 3" descr="C:\Documents and Settings\suchlsr\Local Settings\Temporary Internet Files\Content.IE5\SFQQ2KOA\MC900055527[1].wmf"/>
          <p:cNvPicPr>
            <a:picLocks noChangeAspect="1" noChangeArrowheads="1"/>
          </p:cNvPicPr>
          <p:nvPr/>
        </p:nvPicPr>
        <p:blipFill>
          <a:blip r:embed="rId3" cstate="print"/>
          <a:srcRect/>
          <a:stretch>
            <a:fillRect/>
          </a:stretch>
        </p:blipFill>
        <p:spPr bwMode="auto">
          <a:xfrm>
            <a:off x="-1" y="76200"/>
            <a:ext cx="1008575" cy="1524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District and School </a:t>
            </a:r>
            <a:br>
              <a:rPr lang="en-US" sz="3600" dirty="0" smtClean="0"/>
            </a:br>
            <a:r>
              <a:rPr lang="en-US" sz="3600" dirty="0" smtClean="0"/>
              <a:t>Parental Involvement Policies</a:t>
            </a:r>
            <a:endParaRPr lang="en-US" sz="3600" dirty="0"/>
          </a:p>
        </p:txBody>
      </p:sp>
      <p:sp>
        <p:nvSpPr>
          <p:cNvPr id="3" name="Content Placeholder 2"/>
          <p:cNvSpPr>
            <a:spLocks noGrp="1"/>
          </p:cNvSpPr>
          <p:nvPr>
            <p:ph sz="quarter" idx="1"/>
          </p:nvPr>
        </p:nvSpPr>
        <p:spPr>
          <a:xfrm>
            <a:off x="609600" y="1600200"/>
            <a:ext cx="8156448" cy="4495800"/>
          </a:xfrm>
        </p:spPr>
        <p:txBody>
          <a:bodyPr>
            <a:normAutofit/>
          </a:bodyPr>
          <a:lstStyle/>
          <a:p>
            <a:r>
              <a:rPr lang="en-US" dirty="0" smtClean="0"/>
              <a:t>Group Activity</a:t>
            </a:r>
          </a:p>
          <a:p>
            <a:pPr lvl="1"/>
            <a:r>
              <a:rPr lang="en-US" sz="2400" dirty="0" smtClean="0"/>
              <a:t>Examine your district/school policy (or sample Parental Involvement Policy templates) and compare it to the appropriate (district or school) checklist provided.</a:t>
            </a:r>
          </a:p>
          <a:p>
            <a:pPr lvl="1"/>
            <a:endParaRPr lang="en-US" dirty="0" smtClean="0"/>
          </a:p>
          <a:p>
            <a:pPr lvl="2">
              <a:buNone/>
            </a:pPr>
            <a:r>
              <a:rPr lang="en-US" sz="2400" dirty="0" smtClean="0">
                <a:solidFill>
                  <a:srgbClr val="002060"/>
                </a:solidFill>
              </a:rPr>
              <a:t>   </a:t>
            </a:r>
          </a:p>
          <a:p>
            <a:pPr lvl="2">
              <a:buNone/>
            </a:pPr>
            <a:r>
              <a:rPr lang="en-US" sz="2400" dirty="0" smtClean="0">
                <a:solidFill>
                  <a:srgbClr val="002060"/>
                </a:solidFill>
              </a:rPr>
              <a:t>	Question:  What work needs to be done on these policies in your district?</a:t>
            </a:r>
            <a:endParaRPr lang="en-US" sz="2400" dirty="0">
              <a:solidFill>
                <a:srgbClr val="002060"/>
              </a:solidFill>
            </a:endParaRPr>
          </a:p>
        </p:txBody>
      </p:sp>
      <p:pic>
        <p:nvPicPr>
          <p:cNvPr id="12290" name="Picture 2" descr="C:\Documents and Settings\suchlsr\Local Settings\Temporary Internet Files\Content.IE5\YEK8JRVE\MC900368272[1].wmf"/>
          <p:cNvPicPr>
            <a:picLocks noChangeAspect="1" noChangeArrowheads="1"/>
          </p:cNvPicPr>
          <p:nvPr/>
        </p:nvPicPr>
        <p:blipFill>
          <a:blip r:embed="rId3" cstate="print"/>
          <a:srcRect/>
          <a:stretch>
            <a:fillRect/>
          </a:stretch>
        </p:blipFill>
        <p:spPr bwMode="auto">
          <a:xfrm>
            <a:off x="95402" y="2971800"/>
            <a:ext cx="1352398" cy="1821485"/>
          </a:xfrm>
          <a:prstGeom prst="rect">
            <a:avLst/>
          </a:prstGeom>
          <a:noFill/>
        </p:spPr>
      </p:pic>
      <p:pic>
        <p:nvPicPr>
          <p:cNvPr id="3074" name="Picture 2" descr="C:\Documents and Settings\suchlsr\Local Settings\Temporary Internet Files\Content.IE5\J84NBS05\MC900335672[1].wmf"/>
          <p:cNvPicPr>
            <a:picLocks noChangeAspect="1" noChangeArrowheads="1"/>
          </p:cNvPicPr>
          <p:nvPr/>
        </p:nvPicPr>
        <p:blipFill>
          <a:blip r:embed="rId4" cstate="print"/>
          <a:srcRect/>
          <a:stretch>
            <a:fillRect/>
          </a:stretch>
        </p:blipFill>
        <p:spPr bwMode="auto">
          <a:xfrm>
            <a:off x="7238999" y="2971799"/>
            <a:ext cx="1676401" cy="167640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2000"/>
                                        <p:tgtEl>
                                          <p:spTgt spid="3">
                                            <p:txEl>
                                              <p:pRg st="3" end="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
            </a:r>
            <a:br>
              <a:rPr lang="en-US" dirty="0" smtClean="0"/>
            </a:br>
            <a:r>
              <a:rPr lang="en-US" dirty="0" smtClean="0"/>
              <a:t>Parental Involvement Policies</a:t>
            </a:r>
            <a:br>
              <a:rPr lang="en-US" dirty="0" smtClean="0"/>
            </a:br>
            <a:endParaRPr lang="en-US" dirty="0"/>
          </a:p>
        </p:txBody>
      </p:sp>
      <p:sp>
        <p:nvSpPr>
          <p:cNvPr id="3" name="Content Placeholder 2"/>
          <p:cNvSpPr>
            <a:spLocks noGrp="1"/>
          </p:cNvSpPr>
          <p:nvPr>
            <p:ph idx="1"/>
          </p:nvPr>
        </p:nvSpPr>
        <p:spPr/>
        <p:txBody>
          <a:bodyPr>
            <a:normAutofit/>
          </a:bodyPr>
          <a:lstStyle/>
          <a:p>
            <a:pPr algn="ctr">
              <a:buNone/>
            </a:pPr>
            <a:endParaRPr lang="en-US" sz="4400" dirty="0" smtClean="0"/>
          </a:p>
          <a:p>
            <a:pPr algn="ctr">
              <a:buNone/>
            </a:pPr>
            <a:r>
              <a:rPr lang="en-US" sz="4400" dirty="0" smtClean="0"/>
              <a:t>Quick Comprehension Check</a:t>
            </a:r>
            <a:endParaRPr lang="en-US" sz="4400" dirty="0"/>
          </a:p>
        </p:txBody>
      </p:sp>
      <p:pic>
        <p:nvPicPr>
          <p:cNvPr id="1028" name="Picture 4" descr="C:\Documents and Settings\suchlsr\Local Settings\Temporary Internet Files\Content.IE5\SFQQ2KOA\MC900048382[1].wmf"/>
          <p:cNvPicPr>
            <a:picLocks noChangeAspect="1" noChangeArrowheads="1"/>
          </p:cNvPicPr>
          <p:nvPr/>
        </p:nvPicPr>
        <p:blipFill>
          <a:blip r:embed="rId3" cstate="print"/>
          <a:srcRect/>
          <a:stretch>
            <a:fillRect/>
          </a:stretch>
        </p:blipFill>
        <p:spPr bwMode="auto">
          <a:xfrm>
            <a:off x="3429000" y="3352800"/>
            <a:ext cx="2784653" cy="265615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Statewide Title I Network</a:t>
            </a:r>
            <a:endParaRPr lang="en-US" dirty="0"/>
          </a:p>
        </p:txBody>
      </p:sp>
      <p:sp>
        <p:nvSpPr>
          <p:cNvPr id="3" name="Content Placeholder 2"/>
          <p:cNvSpPr>
            <a:spLocks noGrp="1"/>
          </p:cNvSpPr>
          <p:nvPr>
            <p:ph sz="quarter" idx="1"/>
          </p:nvPr>
        </p:nvSpPr>
        <p:spPr/>
        <p:txBody>
          <a:bodyPr/>
          <a:lstStyle/>
          <a:p>
            <a:endParaRPr lang="en-US" dirty="0" smtClean="0"/>
          </a:p>
          <a:p>
            <a:endParaRPr lang="en-US" dirty="0" smtClean="0"/>
          </a:p>
          <a:p>
            <a:endParaRPr lang="en-US" dirty="0" smtClean="0"/>
          </a:p>
          <a:p>
            <a:endParaRPr lang="en-US" dirty="0" smtClean="0"/>
          </a:p>
        </p:txBody>
      </p:sp>
      <p:sp>
        <p:nvSpPr>
          <p:cNvPr id="9" name="Content Placeholder 8"/>
          <p:cNvSpPr>
            <a:spLocks noGrp="1"/>
          </p:cNvSpPr>
          <p:nvPr>
            <p:ph sz="quarter" idx="2"/>
          </p:nvPr>
        </p:nvSpPr>
        <p:spPr/>
        <p:txBody>
          <a:bodyPr>
            <a:normAutofit/>
          </a:bodyPr>
          <a:lstStyle/>
          <a:p>
            <a:pPr>
              <a:buNone/>
            </a:pPr>
            <a:r>
              <a:rPr lang="en-US" sz="2000" b="1" dirty="0" smtClean="0">
                <a:solidFill>
                  <a:srgbClr val="002060"/>
                </a:solidFill>
              </a:rPr>
              <a:t>Provides base level services</a:t>
            </a:r>
          </a:p>
          <a:p>
            <a:pPr>
              <a:buNone/>
            </a:pPr>
            <a:r>
              <a:rPr lang="en-US" sz="2000" b="1" dirty="0" smtClean="0">
                <a:solidFill>
                  <a:srgbClr val="002060"/>
                </a:solidFill>
              </a:rPr>
              <a:t>to Title I districts and schools</a:t>
            </a:r>
          </a:p>
          <a:p>
            <a:pPr>
              <a:buNone/>
            </a:pPr>
            <a:r>
              <a:rPr lang="en-US" sz="2000" b="1" dirty="0" smtClean="0">
                <a:solidFill>
                  <a:srgbClr val="002060"/>
                </a:solidFill>
              </a:rPr>
              <a:t>for free or reduced cost in five </a:t>
            </a:r>
          </a:p>
          <a:p>
            <a:pPr>
              <a:buNone/>
            </a:pPr>
            <a:r>
              <a:rPr lang="en-US" sz="2000" b="1" dirty="0" smtClean="0">
                <a:solidFill>
                  <a:srgbClr val="002060"/>
                </a:solidFill>
              </a:rPr>
              <a:t>service areas:</a:t>
            </a:r>
          </a:p>
          <a:p>
            <a:pPr>
              <a:buNone/>
            </a:pPr>
            <a:r>
              <a:rPr lang="en-US" sz="2000" dirty="0" smtClean="0"/>
              <a:t>1. Title I Implementation</a:t>
            </a:r>
          </a:p>
          <a:p>
            <a:pPr>
              <a:buNone/>
            </a:pPr>
            <a:r>
              <a:rPr lang="en-US" sz="2000" dirty="0" smtClean="0"/>
              <a:t>2. Title I Coordinator Leadership</a:t>
            </a:r>
          </a:p>
          <a:p>
            <a:pPr>
              <a:buNone/>
            </a:pPr>
            <a:r>
              <a:rPr lang="en-US" sz="2000" dirty="0" smtClean="0"/>
              <a:t>3. Title I Related Professional Development</a:t>
            </a:r>
          </a:p>
          <a:p>
            <a:pPr>
              <a:buNone/>
            </a:pPr>
            <a:r>
              <a:rPr lang="en-US" sz="2000" dirty="0" smtClean="0"/>
              <a:t>4. Assistance to Districts and Schools Identified for Improvement</a:t>
            </a:r>
          </a:p>
          <a:p>
            <a:pPr>
              <a:buNone/>
            </a:pPr>
            <a:r>
              <a:rPr lang="en-US" sz="2000" dirty="0" smtClean="0"/>
              <a:t>5. Resources and Collaboration</a:t>
            </a:r>
          </a:p>
        </p:txBody>
      </p:sp>
      <p:pic>
        <p:nvPicPr>
          <p:cNvPr id="11" name="Picture 12"/>
          <p:cNvPicPr>
            <a:picLocks noChangeAspect="1" noChangeArrowheads="1"/>
          </p:cNvPicPr>
          <p:nvPr/>
        </p:nvPicPr>
        <p:blipFill>
          <a:blip r:embed="rId3" cstate="print"/>
          <a:srcRect/>
          <a:stretch>
            <a:fillRect/>
          </a:stretch>
        </p:blipFill>
        <p:spPr bwMode="auto">
          <a:xfrm>
            <a:off x="457200" y="1828800"/>
            <a:ext cx="3825521" cy="990601"/>
          </a:xfrm>
          <a:prstGeom prst="rect">
            <a:avLst/>
          </a:prstGeom>
          <a:noFill/>
          <a:ln w="9525">
            <a:noFill/>
            <a:miter lim="800000"/>
            <a:headEnd/>
            <a:tailEnd/>
          </a:ln>
        </p:spPr>
      </p:pic>
      <p:sp>
        <p:nvSpPr>
          <p:cNvPr id="12" name="TextBox 11"/>
          <p:cNvSpPr txBox="1"/>
          <p:nvPr/>
        </p:nvSpPr>
        <p:spPr>
          <a:xfrm>
            <a:off x="685800" y="2895600"/>
            <a:ext cx="3810000" cy="3046988"/>
          </a:xfrm>
          <a:prstGeom prst="rect">
            <a:avLst/>
          </a:prstGeom>
          <a:noFill/>
        </p:spPr>
        <p:txBody>
          <a:bodyPr wrap="square" rtlCol="0">
            <a:spAutoFit/>
          </a:bodyPr>
          <a:lstStyle/>
          <a:p>
            <a:r>
              <a:rPr lang="en-US" sz="3200" b="1" i="1" dirty="0" smtClean="0">
                <a:solidFill>
                  <a:srgbClr val="002060"/>
                </a:solidFill>
                <a:latin typeface="Monotype Corsiva" pitchFamily="66" charset="0"/>
              </a:rPr>
              <a:t>A collaboration between the Cooperative Educational Service Agencies (CESA) and the Department of Public Instruction (DPI)</a:t>
            </a:r>
            <a:endParaRPr lang="en-US" sz="3200" b="1" i="1" dirty="0">
              <a:solidFill>
                <a:srgbClr val="002060"/>
              </a:solidFill>
              <a:latin typeface="Monotype Corsiva"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pPr algn="ctr" eaLnBrk="1" fontAlgn="auto" hangingPunct="1">
              <a:spcAft>
                <a:spcPts val="0"/>
              </a:spcAft>
              <a:defRPr/>
            </a:pPr>
            <a:r>
              <a:rPr lang="en-US" dirty="0" smtClean="0">
                <a:solidFill>
                  <a:schemeClr val="tx2">
                    <a:satMod val="130000"/>
                  </a:schemeClr>
                </a:solidFill>
              </a:rPr>
              <a:t>Parental Involvement Policy fact? </a:t>
            </a:r>
          </a:p>
        </p:txBody>
      </p:sp>
      <p:sp>
        <p:nvSpPr>
          <p:cNvPr id="37891" name="Content Placeholder 2"/>
          <p:cNvSpPr>
            <a:spLocks noGrp="1"/>
          </p:cNvSpPr>
          <p:nvPr>
            <p:ph idx="1"/>
          </p:nvPr>
        </p:nvSpPr>
        <p:spPr/>
        <p:txBody>
          <a:bodyPr>
            <a:normAutofit fontScale="92500" lnSpcReduction="20000"/>
          </a:bodyPr>
          <a:lstStyle/>
          <a:p>
            <a:r>
              <a:rPr lang="en-US" dirty="0" smtClean="0"/>
              <a:t>A school hires a consulting firm to conduct a needs assessment on reaching out to parents for school improvement purposes. </a:t>
            </a:r>
          </a:p>
          <a:p>
            <a:endParaRPr lang="en-US" i="1" dirty="0" smtClean="0"/>
          </a:p>
          <a:p>
            <a:r>
              <a:rPr lang="en-US" dirty="0" smtClean="0"/>
              <a:t>The school uses the report to write a policy with strategies that the consulting firm recommended and sends the policy home to parents at the beginning of the year. </a:t>
            </a:r>
          </a:p>
          <a:p>
            <a:endParaRPr lang="en-US" i="1" dirty="0" smtClean="0"/>
          </a:p>
          <a:p>
            <a:r>
              <a:rPr lang="en-US" dirty="0" smtClean="0"/>
              <a:t>The school meets its parental involvement policy requirements. </a:t>
            </a:r>
          </a:p>
          <a:p>
            <a:pPr algn="r" eaLnBrk="1" hangingPunct="1">
              <a:buFont typeface="Arial" pitchFamily="34" charset="0"/>
              <a:buNone/>
            </a:pPr>
            <a:r>
              <a:rPr lang="en-US" dirty="0" smtClean="0"/>
              <a:t>			</a:t>
            </a:r>
            <a:r>
              <a:rPr lang="en-US" i="1" dirty="0" smtClean="0"/>
              <a:t>			</a:t>
            </a:r>
            <a:r>
              <a:rPr lang="en-US" b="1" i="1" dirty="0" smtClean="0">
                <a:solidFill>
                  <a:srgbClr val="FF0000"/>
                </a:solidFill>
              </a:rPr>
              <a:t>True or false?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algn="ctr" eaLnBrk="1" fontAlgn="auto" hangingPunct="1">
              <a:spcAft>
                <a:spcPts val="0"/>
              </a:spcAft>
              <a:defRPr/>
            </a:pPr>
            <a:r>
              <a:rPr lang="en-US" sz="4000" dirty="0" smtClean="0">
                <a:solidFill>
                  <a:schemeClr val="tx2">
                    <a:satMod val="130000"/>
                  </a:schemeClr>
                </a:solidFill>
              </a:rPr>
              <a:t>Parental Involvement Policy fact</a:t>
            </a:r>
          </a:p>
        </p:txBody>
      </p:sp>
      <p:sp>
        <p:nvSpPr>
          <p:cNvPr id="38915" name="Content Placeholder 2"/>
          <p:cNvSpPr>
            <a:spLocks noGrp="1"/>
          </p:cNvSpPr>
          <p:nvPr>
            <p:ph idx="1"/>
          </p:nvPr>
        </p:nvSpPr>
        <p:spPr/>
        <p:txBody>
          <a:bodyPr/>
          <a:lstStyle/>
          <a:p>
            <a:pPr algn="just" eaLnBrk="1" hangingPunct="1">
              <a:buFont typeface="Arial" pitchFamily="34" charset="0"/>
              <a:buNone/>
            </a:pPr>
            <a:r>
              <a:rPr lang="en-US" dirty="0" smtClean="0"/>
              <a:t>   </a:t>
            </a:r>
            <a:r>
              <a:rPr lang="en-US" i="1" dirty="0" smtClean="0"/>
              <a:t>The school cannot set a policy on its own. Parents have to be consulted in developing and reviewing the parent involvement policy and must agree on the strategies to be used even if a consulting firm is hired to conduct the needs assessment.</a:t>
            </a:r>
          </a:p>
        </p:txBody>
      </p:sp>
      <p:pic>
        <p:nvPicPr>
          <p:cNvPr id="13314" name="Picture 2" descr="C:\Documents and Settings\suchlsr\Local Settings\Temporary Internet Files\Content.IE5\SFQQ2KOA\MC900448743[1].jpg"/>
          <p:cNvPicPr>
            <a:picLocks noChangeAspect="1" noChangeArrowheads="1"/>
          </p:cNvPicPr>
          <p:nvPr/>
        </p:nvPicPr>
        <p:blipFill>
          <a:blip r:embed="rId3" cstate="print"/>
          <a:srcRect/>
          <a:stretch>
            <a:fillRect/>
          </a:stretch>
        </p:blipFill>
        <p:spPr bwMode="auto">
          <a:xfrm>
            <a:off x="2667000" y="4267200"/>
            <a:ext cx="3722914" cy="2057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School-Parent Compacts</a:t>
            </a:r>
            <a:endParaRPr lang="en-US" sz="4000" dirty="0"/>
          </a:p>
        </p:txBody>
      </p:sp>
      <p:sp>
        <p:nvSpPr>
          <p:cNvPr id="3" name="Content Placeholder 2"/>
          <p:cNvSpPr>
            <a:spLocks noGrp="1"/>
          </p:cNvSpPr>
          <p:nvPr>
            <p:ph sz="quarter" idx="1"/>
          </p:nvPr>
        </p:nvSpPr>
        <p:spPr/>
        <p:txBody>
          <a:bodyPr/>
          <a:lstStyle/>
          <a:p>
            <a:r>
              <a:rPr lang="en-US" dirty="0" smtClean="0"/>
              <a:t>Required by all Title I schools</a:t>
            </a:r>
          </a:p>
          <a:p>
            <a:endParaRPr lang="en-US" dirty="0" smtClean="0"/>
          </a:p>
          <a:p>
            <a:r>
              <a:rPr lang="en-US" dirty="0" smtClean="0"/>
              <a:t>Must be developed jointly with parents of all students served by Title I</a:t>
            </a:r>
          </a:p>
          <a:p>
            <a:endParaRPr lang="en-US" dirty="0" smtClean="0"/>
          </a:p>
          <a:p>
            <a:pPr lvl="1"/>
            <a:r>
              <a:rPr lang="en-US" dirty="0" smtClean="0"/>
              <a:t>All parents in Title I Schoolwide Programs must be invited to participate</a:t>
            </a:r>
          </a:p>
          <a:p>
            <a:pPr lvl="1"/>
            <a:r>
              <a:rPr lang="en-US" dirty="0" smtClean="0"/>
              <a:t>All parents of Title I Targeted Assistance students must be invited to participate</a:t>
            </a:r>
          </a:p>
          <a:p>
            <a:pPr lvl="1"/>
            <a:endParaRPr lang="en-US" dirty="0"/>
          </a:p>
        </p:txBody>
      </p:sp>
      <p:pic>
        <p:nvPicPr>
          <p:cNvPr id="14339" name="Picture 3" descr="C:\Documents and Settings\suchlsr\Local Settings\Temporary Internet Files\Content.IE5\6C5GAW9R\MC900090477[1].wmf"/>
          <p:cNvPicPr>
            <a:picLocks noChangeAspect="1" noChangeArrowheads="1"/>
          </p:cNvPicPr>
          <p:nvPr/>
        </p:nvPicPr>
        <p:blipFill>
          <a:blip r:embed="rId3" cstate="print"/>
          <a:srcRect/>
          <a:stretch>
            <a:fillRect/>
          </a:stretch>
        </p:blipFill>
        <p:spPr bwMode="auto">
          <a:xfrm>
            <a:off x="5334000" y="3200400"/>
            <a:ext cx="1118076" cy="1066800"/>
          </a:xfrm>
          <a:prstGeom prst="rect">
            <a:avLst/>
          </a:prstGeom>
          <a:noFill/>
        </p:spPr>
      </p:pic>
      <p:pic>
        <p:nvPicPr>
          <p:cNvPr id="14340" name="Picture 4" descr="C:\Documents and Settings\suchlsr\Local Settings\Temporary Internet Files\Content.IE5\J84NBS05\MC900056853[1].wmf"/>
          <p:cNvPicPr>
            <a:picLocks noChangeAspect="1" noChangeArrowheads="1"/>
          </p:cNvPicPr>
          <p:nvPr/>
        </p:nvPicPr>
        <p:blipFill>
          <a:blip r:embed="rId4" cstate="print"/>
          <a:srcRect/>
          <a:stretch>
            <a:fillRect/>
          </a:stretch>
        </p:blipFill>
        <p:spPr bwMode="auto">
          <a:xfrm>
            <a:off x="6705600" y="1676400"/>
            <a:ext cx="1147741" cy="1066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School-Parent Compacts</a:t>
            </a:r>
            <a:endParaRPr lang="en-US" sz="4000" dirty="0"/>
          </a:p>
        </p:txBody>
      </p:sp>
      <p:sp>
        <p:nvSpPr>
          <p:cNvPr id="3" name="Content Placeholder 2"/>
          <p:cNvSpPr>
            <a:spLocks noGrp="1"/>
          </p:cNvSpPr>
          <p:nvPr>
            <p:ph sz="quarter" idx="1"/>
          </p:nvPr>
        </p:nvSpPr>
        <p:spPr/>
        <p:txBody>
          <a:bodyPr>
            <a:normAutofit fontScale="85000" lnSpcReduction="10000"/>
          </a:bodyPr>
          <a:lstStyle/>
          <a:p>
            <a:r>
              <a:rPr lang="en-US" dirty="0" smtClean="0"/>
              <a:t>Compacts must address:</a:t>
            </a:r>
          </a:p>
          <a:p>
            <a:pPr lvl="1"/>
            <a:r>
              <a:rPr lang="en-US" dirty="0" smtClean="0"/>
              <a:t>How parents, staff and students share responsibility for improved student achievement</a:t>
            </a:r>
          </a:p>
          <a:p>
            <a:pPr lvl="1"/>
            <a:r>
              <a:rPr lang="en-US" dirty="0" smtClean="0"/>
              <a:t>School’s responsibility to provide high quality instruction to meet standards</a:t>
            </a:r>
          </a:p>
          <a:p>
            <a:pPr lvl="1"/>
            <a:r>
              <a:rPr lang="en-US" dirty="0" smtClean="0"/>
              <a:t>Ways in which parents will support their child’s learning at home</a:t>
            </a:r>
          </a:p>
          <a:p>
            <a:pPr lvl="1"/>
            <a:r>
              <a:rPr lang="en-US" dirty="0" smtClean="0"/>
              <a:t>Importance of communication between teachers and parents on an ongoing basis</a:t>
            </a:r>
          </a:p>
          <a:p>
            <a:pPr lvl="1"/>
            <a:r>
              <a:rPr lang="en-US" dirty="0" smtClean="0"/>
              <a:t>Importance of communication between school and home</a:t>
            </a:r>
          </a:p>
          <a:p>
            <a:r>
              <a:rPr lang="en-US" dirty="0" smtClean="0"/>
              <a:t>Targeted Assistance vs. </a:t>
            </a:r>
            <a:r>
              <a:rPr lang="en-US" dirty="0" err="1" smtClean="0"/>
              <a:t>Schoolwide</a:t>
            </a:r>
            <a:endParaRPr lang="en-US" dirty="0" smtClean="0"/>
          </a:p>
          <a:p>
            <a:r>
              <a:rPr lang="en-US" dirty="0" smtClean="0"/>
              <a:t>Elementary vs. Secondary</a:t>
            </a:r>
          </a:p>
        </p:txBody>
      </p:sp>
      <p:pic>
        <p:nvPicPr>
          <p:cNvPr id="15362" name="Picture 2" descr="C:\Documents and Settings\suchlsr\Local Settings\Temporary Internet Files\Content.IE5\YEK8JRVE\MC900250043[1].wmf"/>
          <p:cNvPicPr>
            <a:picLocks noChangeAspect="1" noChangeArrowheads="1"/>
          </p:cNvPicPr>
          <p:nvPr/>
        </p:nvPicPr>
        <p:blipFill>
          <a:blip r:embed="rId3" cstate="print"/>
          <a:srcRect/>
          <a:stretch>
            <a:fillRect/>
          </a:stretch>
        </p:blipFill>
        <p:spPr bwMode="auto">
          <a:xfrm>
            <a:off x="6858000" y="5105400"/>
            <a:ext cx="1355725" cy="136879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School-Parent Compacts</a:t>
            </a:r>
            <a:endParaRPr lang="en-US" sz="4000" dirty="0"/>
          </a:p>
        </p:txBody>
      </p:sp>
      <p:sp>
        <p:nvSpPr>
          <p:cNvPr id="3" name="Content Placeholder 2"/>
          <p:cNvSpPr>
            <a:spLocks noGrp="1"/>
          </p:cNvSpPr>
          <p:nvPr>
            <p:ph sz="quarter" idx="1"/>
          </p:nvPr>
        </p:nvSpPr>
        <p:spPr/>
        <p:txBody>
          <a:bodyPr>
            <a:normAutofit/>
          </a:bodyPr>
          <a:lstStyle/>
          <a:p>
            <a:r>
              <a:rPr lang="en-US" sz="2800" b="1" dirty="0" smtClean="0"/>
              <a:t>At a minimum, </a:t>
            </a:r>
            <a:r>
              <a:rPr lang="en-US" sz="2800" dirty="0" smtClean="0"/>
              <a:t>communication between teacher and parent must occur:</a:t>
            </a:r>
          </a:p>
          <a:p>
            <a:pPr lvl="1"/>
            <a:r>
              <a:rPr lang="en-US" sz="2400" dirty="0" smtClean="0"/>
              <a:t>Annually at parent-teacher conferences </a:t>
            </a:r>
          </a:p>
          <a:p>
            <a:pPr lvl="1">
              <a:buNone/>
            </a:pPr>
            <a:r>
              <a:rPr lang="en-US" sz="2400" dirty="0" smtClean="0"/>
              <a:t>    to discuss the compact</a:t>
            </a:r>
          </a:p>
          <a:p>
            <a:pPr lvl="1"/>
            <a:r>
              <a:rPr lang="en-US" sz="2400" dirty="0" smtClean="0"/>
              <a:t>Through frequent reports on child’s progress</a:t>
            </a:r>
          </a:p>
          <a:p>
            <a:pPr lvl="1"/>
            <a:r>
              <a:rPr lang="en-US" sz="2400" dirty="0" smtClean="0"/>
              <a:t>Through reasonable accessibility to staff, opportunities to volunteer and participate in their child’s class</a:t>
            </a:r>
          </a:p>
          <a:p>
            <a:pPr lvl="1"/>
            <a:endParaRPr lang="en-US" dirty="0" smtClean="0"/>
          </a:p>
          <a:p>
            <a:pPr lvl="1">
              <a:buNone/>
            </a:pPr>
            <a:r>
              <a:rPr lang="en-US" i="1" dirty="0" smtClean="0"/>
              <a:t>					(Wisconsin Title I Guidelines)</a:t>
            </a:r>
            <a:endParaRPr lang="en-US" i="1" dirty="0"/>
          </a:p>
        </p:txBody>
      </p:sp>
      <p:pic>
        <p:nvPicPr>
          <p:cNvPr id="16386" name="Picture 2" descr="C:\Documents and Settings\suchlsr\Local Settings\Temporary Internet Files\Content.IE5\6C5GAW9R\MC900088966[1].wmf"/>
          <p:cNvPicPr>
            <a:picLocks noChangeAspect="1" noChangeArrowheads="1"/>
          </p:cNvPicPr>
          <p:nvPr/>
        </p:nvPicPr>
        <p:blipFill>
          <a:blip r:embed="rId3" cstate="print"/>
          <a:srcRect/>
          <a:stretch>
            <a:fillRect/>
          </a:stretch>
        </p:blipFill>
        <p:spPr bwMode="auto">
          <a:xfrm>
            <a:off x="7391400" y="1896998"/>
            <a:ext cx="1524000" cy="1649676"/>
          </a:xfrm>
          <a:prstGeom prst="rect">
            <a:avLst/>
          </a:prstGeom>
          <a:noFill/>
        </p:spPr>
      </p:pic>
      <p:pic>
        <p:nvPicPr>
          <p:cNvPr id="16388" name="Picture 4" descr="C:\Documents and Settings\suchlsr\Local Settings\Temporary Internet Files\Content.IE5\MJAIBJO7\MP900174976[1].jpg"/>
          <p:cNvPicPr>
            <a:picLocks noChangeAspect="1" noChangeArrowheads="1"/>
          </p:cNvPicPr>
          <p:nvPr/>
        </p:nvPicPr>
        <p:blipFill>
          <a:blip r:embed="rId4" cstate="print"/>
          <a:srcRect/>
          <a:stretch>
            <a:fillRect/>
          </a:stretch>
        </p:blipFill>
        <p:spPr bwMode="auto">
          <a:xfrm>
            <a:off x="990600" y="5029200"/>
            <a:ext cx="2247900" cy="16002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Evaluating School-Parent Compacts</a:t>
            </a:r>
            <a:endParaRPr lang="en-US" sz="3600" dirty="0"/>
          </a:p>
        </p:txBody>
      </p:sp>
      <p:sp>
        <p:nvSpPr>
          <p:cNvPr id="3" name="Content Placeholder 2"/>
          <p:cNvSpPr>
            <a:spLocks noGrp="1"/>
          </p:cNvSpPr>
          <p:nvPr>
            <p:ph sz="quarter" idx="1"/>
          </p:nvPr>
        </p:nvSpPr>
        <p:spPr/>
        <p:txBody>
          <a:bodyPr>
            <a:normAutofit lnSpcReduction="10000"/>
          </a:bodyPr>
          <a:lstStyle/>
          <a:p>
            <a:r>
              <a:rPr lang="en-US" sz="2600" b="1" dirty="0" smtClean="0">
                <a:solidFill>
                  <a:srgbClr val="002060"/>
                </a:solidFill>
              </a:rPr>
              <a:t>Review</a:t>
            </a:r>
            <a:r>
              <a:rPr lang="en-US" sz="2600" dirty="0" smtClean="0">
                <a:solidFill>
                  <a:srgbClr val="002060"/>
                </a:solidFill>
              </a:rPr>
              <a:t> your School-Parent Compact </a:t>
            </a:r>
            <a:r>
              <a:rPr lang="en-US" sz="2600" u="sng" dirty="0" smtClean="0">
                <a:solidFill>
                  <a:srgbClr val="002060"/>
                </a:solidFill>
              </a:rPr>
              <a:t>or</a:t>
            </a:r>
            <a:r>
              <a:rPr lang="en-US" sz="2600" dirty="0" smtClean="0">
                <a:solidFill>
                  <a:srgbClr val="002060"/>
                </a:solidFill>
              </a:rPr>
              <a:t> sample compact included in resources</a:t>
            </a:r>
          </a:p>
          <a:p>
            <a:endParaRPr lang="en-US" dirty="0" smtClean="0">
              <a:solidFill>
                <a:srgbClr val="002060"/>
              </a:solidFill>
            </a:endParaRPr>
          </a:p>
          <a:p>
            <a:r>
              <a:rPr lang="en-US" sz="2600" b="1" dirty="0" smtClean="0">
                <a:solidFill>
                  <a:srgbClr val="002060"/>
                </a:solidFill>
              </a:rPr>
              <a:t>Use</a:t>
            </a:r>
            <a:r>
              <a:rPr lang="en-US" sz="2600" dirty="0" smtClean="0">
                <a:solidFill>
                  <a:srgbClr val="002060"/>
                </a:solidFill>
              </a:rPr>
              <a:t> the Title I School-Parent Compact Checklist and evaluate your compact or sample</a:t>
            </a:r>
          </a:p>
          <a:p>
            <a:endParaRPr lang="en-US" dirty="0" smtClean="0"/>
          </a:p>
          <a:p>
            <a:r>
              <a:rPr lang="en-US" sz="2600" b="1" dirty="0" smtClean="0">
                <a:solidFill>
                  <a:srgbClr val="002060"/>
                </a:solidFill>
              </a:rPr>
              <a:t>Discuss</a:t>
            </a:r>
            <a:r>
              <a:rPr lang="en-US" sz="2600" dirty="0" smtClean="0">
                <a:solidFill>
                  <a:srgbClr val="002060"/>
                </a:solidFill>
              </a:rPr>
              <a:t>: How does your School-Parent Compact describe the respective responsibilities of the school staff, parents and students in striving to raise student achievement?</a:t>
            </a:r>
          </a:p>
          <a:p>
            <a:pPr lvl="1">
              <a:buNone/>
            </a:pPr>
            <a:endParaRPr lang="en-US" dirty="0" smtClean="0">
              <a:solidFill>
                <a:srgbClr val="002060"/>
              </a:solidFill>
            </a:endParaRPr>
          </a:p>
        </p:txBody>
      </p:sp>
      <p:pic>
        <p:nvPicPr>
          <p:cNvPr id="17411" name="Picture 3" descr="C:\Documents and Settings\suchlsr\Local Settings\Temporary Internet Files\Content.IE5\YEHWS9TB\MC900071400[1].wmf"/>
          <p:cNvPicPr>
            <a:picLocks noChangeAspect="1" noChangeArrowheads="1"/>
          </p:cNvPicPr>
          <p:nvPr/>
        </p:nvPicPr>
        <p:blipFill>
          <a:blip r:embed="rId3" cstate="print"/>
          <a:srcRect/>
          <a:stretch>
            <a:fillRect/>
          </a:stretch>
        </p:blipFill>
        <p:spPr bwMode="auto">
          <a:xfrm>
            <a:off x="5159351" y="5432599"/>
            <a:ext cx="1546249" cy="1196801"/>
          </a:xfrm>
          <a:prstGeom prst="rect">
            <a:avLst/>
          </a:prstGeom>
          <a:noFill/>
        </p:spPr>
      </p:pic>
      <p:pic>
        <p:nvPicPr>
          <p:cNvPr id="17412" name="Picture 4" descr="C:\Documents and Settings\suchlsr\Local Settings\Temporary Internet Files\Content.IE5\MJAIBJO7\MC900439824[1].png"/>
          <p:cNvPicPr>
            <a:picLocks noChangeAspect="1" noChangeArrowheads="1"/>
          </p:cNvPicPr>
          <p:nvPr/>
        </p:nvPicPr>
        <p:blipFill>
          <a:blip r:embed="rId4" cstate="print"/>
          <a:srcRect/>
          <a:stretch>
            <a:fillRect/>
          </a:stretch>
        </p:blipFill>
        <p:spPr bwMode="auto">
          <a:xfrm>
            <a:off x="6781800" y="3276600"/>
            <a:ext cx="990600" cy="1066800"/>
          </a:xfrm>
          <a:prstGeom prst="rect">
            <a:avLst/>
          </a:prstGeom>
          <a:noFill/>
        </p:spPr>
      </p:pic>
      <p:pic>
        <p:nvPicPr>
          <p:cNvPr id="17413" name="Picture 5" descr="C:\Documents and Settings\suchlsr\Local Settings\Temporary Internet Files\Content.IE5\6C5GAW9R\MC900048447[1].wmf"/>
          <p:cNvPicPr>
            <a:picLocks noChangeAspect="1" noChangeArrowheads="1"/>
          </p:cNvPicPr>
          <p:nvPr/>
        </p:nvPicPr>
        <p:blipFill>
          <a:blip r:embed="rId5" cstate="print"/>
          <a:srcRect/>
          <a:stretch>
            <a:fillRect/>
          </a:stretch>
        </p:blipFill>
        <p:spPr bwMode="auto">
          <a:xfrm>
            <a:off x="8077200" y="1447800"/>
            <a:ext cx="1143000" cy="149335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School-Parent Compact</a:t>
            </a:r>
            <a:endParaRPr lang="en-US" dirty="0"/>
          </a:p>
        </p:txBody>
      </p:sp>
      <p:sp>
        <p:nvSpPr>
          <p:cNvPr id="3" name="Content Placeholder 2"/>
          <p:cNvSpPr>
            <a:spLocks noGrp="1"/>
          </p:cNvSpPr>
          <p:nvPr>
            <p:ph idx="1"/>
          </p:nvPr>
        </p:nvSpPr>
        <p:spPr/>
        <p:txBody>
          <a:bodyPr>
            <a:normAutofit/>
          </a:bodyPr>
          <a:lstStyle/>
          <a:p>
            <a:pPr algn="ctr">
              <a:buNone/>
            </a:pPr>
            <a:r>
              <a:rPr lang="en-US" sz="4400" dirty="0" smtClean="0"/>
              <a:t>Quick Comprehension Check</a:t>
            </a:r>
          </a:p>
          <a:p>
            <a:pPr algn="ctr">
              <a:buNone/>
            </a:pPr>
            <a:endParaRPr lang="en-US" sz="7200" dirty="0"/>
          </a:p>
        </p:txBody>
      </p:sp>
      <p:pic>
        <p:nvPicPr>
          <p:cNvPr id="18436" name="Picture 4" descr="C:\Documents and Settings\suchlsr\Local Settings\Temporary Internet Files\Content.IE5\YEHWS9TB\MP900341513[1].jpg"/>
          <p:cNvPicPr>
            <a:picLocks noChangeAspect="1" noChangeArrowheads="1"/>
          </p:cNvPicPr>
          <p:nvPr/>
        </p:nvPicPr>
        <p:blipFill>
          <a:blip r:embed="rId3" cstate="print"/>
          <a:srcRect/>
          <a:stretch>
            <a:fillRect/>
          </a:stretch>
        </p:blipFill>
        <p:spPr bwMode="auto">
          <a:xfrm>
            <a:off x="3048000" y="2743200"/>
            <a:ext cx="3081020" cy="32766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normAutofit/>
          </a:bodyPr>
          <a:lstStyle/>
          <a:p>
            <a:pPr algn="ctr" eaLnBrk="1" fontAlgn="auto" hangingPunct="1">
              <a:spcAft>
                <a:spcPts val="0"/>
              </a:spcAft>
              <a:defRPr/>
            </a:pPr>
            <a:r>
              <a:rPr lang="en-US" sz="4000" dirty="0" smtClean="0">
                <a:solidFill>
                  <a:schemeClr val="tx2">
                    <a:satMod val="130000"/>
                  </a:schemeClr>
                </a:solidFill>
              </a:rPr>
              <a:t>School-Parent Compact fact?</a:t>
            </a:r>
          </a:p>
        </p:txBody>
      </p:sp>
      <p:sp>
        <p:nvSpPr>
          <p:cNvPr id="3" name="Content Placeholder 2"/>
          <p:cNvSpPr>
            <a:spLocks noGrp="1"/>
          </p:cNvSpPr>
          <p:nvPr>
            <p:ph idx="1"/>
          </p:nvPr>
        </p:nvSpPr>
        <p:spPr>
          <a:xfrm>
            <a:off x="612648" y="1828801"/>
            <a:ext cx="8153400" cy="1600199"/>
          </a:xfrm>
        </p:spPr>
        <p:txBody>
          <a:bodyPr>
            <a:normAutofit/>
          </a:bodyPr>
          <a:lstStyle/>
          <a:p>
            <a:pPr eaLnBrk="1" hangingPunct="1">
              <a:buFont typeface="Arial" pitchFamily="34" charset="0"/>
              <a:buNone/>
            </a:pPr>
            <a:r>
              <a:rPr lang="en-US" i="1" dirty="0" smtClean="0"/>
              <a:t>    </a:t>
            </a:r>
            <a:r>
              <a:rPr lang="en-US" dirty="0" smtClean="0"/>
              <a:t>A school-parent compact must include concrete details about what parents should do to help their children succeed academically. </a:t>
            </a:r>
            <a:endParaRPr lang="en-US" dirty="0"/>
          </a:p>
          <a:p>
            <a:pPr algn="ctr" eaLnBrk="1" hangingPunct="1">
              <a:buFont typeface="Arial" pitchFamily="34" charset="0"/>
              <a:buNone/>
            </a:pPr>
            <a:endParaRPr lang="en-US" i="1" dirty="0" smtClean="0"/>
          </a:p>
          <a:p>
            <a:pPr eaLnBrk="1" hangingPunct="1">
              <a:buFont typeface="Arial" pitchFamily="34" charset="0"/>
              <a:buNone/>
            </a:pPr>
            <a:endParaRPr lang="en-US" i="1" dirty="0" smtClean="0"/>
          </a:p>
        </p:txBody>
      </p:sp>
      <p:pic>
        <p:nvPicPr>
          <p:cNvPr id="19459" name="Picture 3" descr="C:\Documents and Settings\suchlsr\Local Settings\Temporary Internet Files\Content.IE5\6C5GAW9R\MC900448745[1].jpg"/>
          <p:cNvPicPr>
            <a:picLocks noChangeAspect="1" noChangeArrowheads="1"/>
          </p:cNvPicPr>
          <p:nvPr/>
        </p:nvPicPr>
        <p:blipFill>
          <a:blip r:embed="rId3" cstate="print"/>
          <a:srcRect/>
          <a:stretch>
            <a:fillRect/>
          </a:stretch>
        </p:blipFill>
        <p:spPr bwMode="auto">
          <a:xfrm>
            <a:off x="2057400" y="3429000"/>
            <a:ext cx="4648200" cy="274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rPr>
              <a:t>School-Parent Compact fact</a:t>
            </a:r>
            <a:endParaRPr lang="en-US" sz="4000" dirty="0">
              <a:solidFill>
                <a:srgbClr val="002060"/>
              </a:solidFill>
            </a:endParaRPr>
          </a:p>
        </p:txBody>
      </p:sp>
      <p:sp>
        <p:nvSpPr>
          <p:cNvPr id="3" name="Content Placeholder 2"/>
          <p:cNvSpPr>
            <a:spLocks noGrp="1"/>
          </p:cNvSpPr>
          <p:nvPr>
            <p:ph idx="1"/>
          </p:nvPr>
        </p:nvSpPr>
        <p:spPr/>
        <p:txBody>
          <a:bodyPr/>
          <a:lstStyle/>
          <a:p>
            <a:pPr>
              <a:buNone/>
            </a:pPr>
            <a:endParaRPr lang="en-US" i="1" dirty="0" smtClean="0"/>
          </a:p>
          <a:p>
            <a:pPr>
              <a:buNone/>
            </a:pPr>
            <a:r>
              <a:rPr lang="en-US" i="1" dirty="0" smtClean="0"/>
              <a:t>    It will help make the compact understandable to parents and measurable to reviewers if you include specific actions.</a:t>
            </a:r>
          </a:p>
          <a:p>
            <a:endParaRPr lang="en-US" dirty="0"/>
          </a:p>
        </p:txBody>
      </p:sp>
      <p:pic>
        <p:nvPicPr>
          <p:cNvPr id="4098" name="Picture 2" descr="C:\Documents and Settings\suchlsr\Local Settings\Temporary Internet Files\Content.IE5\4JR9FMGO\MC900448746[1].jpg"/>
          <p:cNvPicPr>
            <a:picLocks noChangeAspect="1" noChangeArrowheads="1"/>
          </p:cNvPicPr>
          <p:nvPr/>
        </p:nvPicPr>
        <p:blipFill>
          <a:blip r:embed="rId3" cstate="print"/>
          <a:srcRect/>
          <a:stretch>
            <a:fillRect/>
          </a:stretch>
        </p:blipFill>
        <p:spPr bwMode="auto">
          <a:xfrm>
            <a:off x="2362200" y="4038600"/>
            <a:ext cx="3886200" cy="22098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ormAutofit/>
          </a:bodyPr>
          <a:lstStyle/>
          <a:p>
            <a:pPr algn="ctr" eaLnBrk="1" fontAlgn="auto" hangingPunct="1">
              <a:spcAft>
                <a:spcPts val="0"/>
              </a:spcAft>
              <a:defRPr/>
            </a:pPr>
            <a:r>
              <a:rPr lang="en-US" sz="4000" dirty="0" smtClean="0">
                <a:solidFill>
                  <a:schemeClr val="tx2">
                    <a:satMod val="130000"/>
                  </a:schemeClr>
                </a:solidFill>
              </a:rPr>
              <a:t>School-Parent Compact fact?</a:t>
            </a:r>
          </a:p>
        </p:txBody>
      </p:sp>
      <p:sp>
        <p:nvSpPr>
          <p:cNvPr id="3" name="Content Placeholder 2"/>
          <p:cNvSpPr>
            <a:spLocks noGrp="1"/>
          </p:cNvSpPr>
          <p:nvPr>
            <p:ph idx="1"/>
          </p:nvPr>
        </p:nvSpPr>
        <p:spPr>
          <a:xfrm>
            <a:off x="407501" y="1752600"/>
            <a:ext cx="8126673" cy="4579197"/>
          </a:xfrm>
        </p:spPr>
        <p:txBody>
          <a:bodyPr/>
          <a:lstStyle/>
          <a:p>
            <a:pPr eaLnBrk="1" hangingPunct="1">
              <a:buFont typeface="Arial" pitchFamily="34" charset="0"/>
              <a:buNone/>
            </a:pPr>
            <a:r>
              <a:rPr lang="en-US" i="1" dirty="0" smtClean="0"/>
              <a:t>	</a:t>
            </a:r>
            <a:r>
              <a:rPr lang="en-US" dirty="0" smtClean="0"/>
              <a:t>Once you create a school-parent compact, you just need to prove you kept it on file and available for parents to review. </a:t>
            </a:r>
          </a:p>
          <a:p>
            <a:pPr eaLnBrk="1" hangingPunct="1">
              <a:buFont typeface="Arial" pitchFamily="34" charset="0"/>
              <a:buNone/>
            </a:pPr>
            <a:endParaRPr lang="en-US" i="1" dirty="0"/>
          </a:p>
        </p:txBody>
      </p:sp>
      <p:pic>
        <p:nvPicPr>
          <p:cNvPr id="5123" name="Picture 3" descr="C:\Documents and Settings\suchlsr\Local Settings\Temporary Internet Files\Content.IE5\G447061E\MC900448745[1].jpg"/>
          <p:cNvPicPr>
            <a:picLocks noChangeAspect="1" noChangeArrowheads="1"/>
          </p:cNvPicPr>
          <p:nvPr/>
        </p:nvPicPr>
        <p:blipFill>
          <a:blip r:embed="rId3" cstate="print"/>
          <a:srcRect/>
          <a:stretch>
            <a:fillRect/>
          </a:stretch>
        </p:blipFill>
        <p:spPr bwMode="auto">
          <a:xfrm>
            <a:off x="2438400" y="3657600"/>
            <a:ext cx="3886200"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What you will need for this workshop:</a:t>
            </a:r>
            <a:endParaRPr lang="en-US" sz="3600" dirty="0"/>
          </a:p>
        </p:txBody>
      </p:sp>
      <p:sp>
        <p:nvSpPr>
          <p:cNvPr id="3" name="Content Placeholder 2"/>
          <p:cNvSpPr>
            <a:spLocks noGrp="1"/>
          </p:cNvSpPr>
          <p:nvPr>
            <p:ph sz="quarter" idx="1"/>
          </p:nvPr>
        </p:nvSpPr>
        <p:spPr/>
        <p:txBody>
          <a:bodyPr/>
          <a:lstStyle/>
          <a:p>
            <a:r>
              <a:rPr lang="en-US" dirty="0" smtClean="0"/>
              <a:t>Toolkit Handouts</a:t>
            </a:r>
          </a:p>
          <a:p>
            <a:r>
              <a:rPr lang="en-US" dirty="0" smtClean="0"/>
              <a:t>School/District Parent Involvement Policies (if available)</a:t>
            </a:r>
          </a:p>
          <a:p>
            <a:r>
              <a:rPr lang="en-US" dirty="0" smtClean="0"/>
              <a:t>School-Parent Compacts (if available)</a:t>
            </a:r>
          </a:p>
          <a:p>
            <a:r>
              <a:rPr lang="en-US" dirty="0" smtClean="0"/>
              <a:t>Kit boxes – highlighters, post-it notes, markers</a:t>
            </a:r>
          </a:p>
          <a:p>
            <a:r>
              <a:rPr lang="en-US" dirty="0" smtClean="0"/>
              <a:t>Chart paper</a:t>
            </a:r>
          </a:p>
          <a:p>
            <a:endParaRPr lang="en-US" dirty="0"/>
          </a:p>
        </p:txBody>
      </p:sp>
      <p:pic>
        <p:nvPicPr>
          <p:cNvPr id="2050" name="Picture 2" descr="C:\Documents and Settings\suchlsr\Local Settings\Temporary Internet Files\Content.IE5\J84NBS05\MC900446286[1].wmf"/>
          <p:cNvPicPr>
            <a:picLocks noChangeAspect="1" noChangeArrowheads="1"/>
          </p:cNvPicPr>
          <p:nvPr/>
        </p:nvPicPr>
        <p:blipFill>
          <a:blip r:embed="rId3" cstate="print"/>
          <a:srcRect/>
          <a:stretch>
            <a:fillRect/>
          </a:stretch>
        </p:blipFill>
        <p:spPr bwMode="auto">
          <a:xfrm>
            <a:off x="4953000" y="4191000"/>
            <a:ext cx="2514600" cy="20712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solidFill>
                  <a:srgbClr val="002060"/>
                </a:solidFill>
              </a:rPr>
              <a:t>School-Parent Compact fact</a:t>
            </a:r>
            <a:endParaRPr lang="en-US" sz="4000" dirty="0">
              <a:solidFill>
                <a:srgbClr val="002060"/>
              </a:solidFill>
            </a:endParaRPr>
          </a:p>
        </p:txBody>
      </p:sp>
      <p:sp>
        <p:nvSpPr>
          <p:cNvPr id="3" name="Content Placeholder 2"/>
          <p:cNvSpPr>
            <a:spLocks noGrp="1"/>
          </p:cNvSpPr>
          <p:nvPr>
            <p:ph idx="1"/>
          </p:nvPr>
        </p:nvSpPr>
        <p:spPr/>
        <p:txBody>
          <a:bodyPr/>
          <a:lstStyle/>
          <a:p>
            <a:pPr>
              <a:buNone/>
            </a:pPr>
            <a:r>
              <a:rPr lang="en-US" i="1" dirty="0" smtClean="0"/>
              <a:t>	Remember that the compact is meant to be used. It should be reviewed and discussed with parents as it relates to their child’s progress.</a:t>
            </a:r>
          </a:p>
          <a:p>
            <a:endParaRPr lang="en-US" dirty="0"/>
          </a:p>
        </p:txBody>
      </p:sp>
      <p:pic>
        <p:nvPicPr>
          <p:cNvPr id="6146" name="Picture 2" descr="C:\Documents and Settings\suchlsr\Local Settings\Temporary Internet Files\Content.IE5\MJAIBJO7\MC900448743[1].jpg"/>
          <p:cNvPicPr>
            <a:picLocks noChangeAspect="1" noChangeArrowheads="1"/>
          </p:cNvPicPr>
          <p:nvPr/>
        </p:nvPicPr>
        <p:blipFill>
          <a:blip r:embed="rId3" cstate="print"/>
          <a:srcRect/>
          <a:stretch>
            <a:fillRect/>
          </a:stretch>
        </p:blipFill>
        <p:spPr bwMode="auto">
          <a:xfrm>
            <a:off x="2057400" y="3810000"/>
            <a:ext cx="4648200" cy="2362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Required Parent Notification and </a:t>
            </a:r>
            <a:br>
              <a:rPr lang="en-US" sz="3600" dirty="0" smtClean="0"/>
            </a:br>
            <a:r>
              <a:rPr lang="en-US" sz="3600" dirty="0" smtClean="0"/>
              <a:t>“Right to Know”</a:t>
            </a:r>
            <a:endParaRPr lang="en-US" sz="3600" dirty="0"/>
          </a:p>
        </p:txBody>
      </p:sp>
      <p:sp>
        <p:nvSpPr>
          <p:cNvPr id="3" name="Content Placeholder 2"/>
          <p:cNvSpPr>
            <a:spLocks noGrp="1"/>
          </p:cNvSpPr>
          <p:nvPr>
            <p:ph sz="quarter" idx="1"/>
          </p:nvPr>
        </p:nvSpPr>
        <p:spPr/>
        <p:txBody>
          <a:bodyPr>
            <a:normAutofit lnSpcReduction="10000"/>
          </a:bodyPr>
          <a:lstStyle/>
          <a:p>
            <a:r>
              <a:rPr lang="en-US" dirty="0" smtClean="0"/>
              <a:t>Required notifications include:</a:t>
            </a:r>
          </a:p>
          <a:p>
            <a:pPr lvl="1"/>
            <a:r>
              <a:rPr lang="en-US" dirty="0" smtClean="0"/>
              <a:t>Annual report card on student achievement </a:t>
            </a:r>
          </a:p>
          <a:p>
            <a:pPr lvl="1"/>
            <a:r>
              <a:rPr lang="en-US" dirty="0" smtClean="0"/>
              <a:t>Qualifications of teachers (“highly qualified”)</a:t>
            </a:r>
          </a:p>
          <a:p>
            <a:pPr lvl="1"/>
            <a:r>
              <a:rPr lang="en-US" dirty="0" smtClean="0"/>
              <a:t>Paraprofessional support/qualifications; </a:t>
            </a:r>
          </a:p>
          <a:p>
            <a:pPr lvl="1"/>
            <a:r>
              <a:rPr lang="en-US" dirty="0" smtClean="0"/>
              <a:t>Identification for participation in Title </a:t>
            </a:r>
            <a:r>
              <a:rPr lang="en-US" dirty="0" smtClean="0"/>
              <a:t>I (targeted assistance)</a:t>
            </a:r>
            <a:endParaRPr lang="en-US" dirty="0" smtClean="0"/>
          </a:p>
          <a:p>
            <a:pPr lvl="1"/>
            <a:r>
              <a:rPr lang="en-US" dirty="0" smtClean="0"/>
              <a:t>Participation in an ELL program</a:t>
            </a:r>
          </a:p>
          <a:p>
            <a:pPr lvl="2"/>
            <a:r>
              <a:rPr lang="en-US" dirty="0" smtClean="0"/>
              <a:t>Must include reasons child was placed in a language program</a:t>
            </a:r>
          </a:p>
          <a:p>
            <a:pPr lvl="2"/>
            <a:r>
              <a:rPr lang="en-US" dirty="0" smtClean="0"/>
              <a:t>Level of English proficiency and how it was assessed</a:t>
            </a:r>
          </a:p>
          <a:p>
            <a:pPr lvl="2"/>
            <a:r>
              <a:rPr lang="en-US" dirty="0" smtClean="0"/>
              <a:t>Status of child’s academic achievement</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Required Parent Notification and</a:t>
            </a:r>
            <a:br>
              <a:rPr lang="en-US" sz="3600" dirty="0" smtClean="0"/>
            </a:br>
            <a:r>
              <a:rPr lang="en-US" sz="3600" dirty="0" smtClean="0"/>
              <a:t> “Right to Know”</a:t>
            </a:r>
            <a:endParaRPr lang="en-US" sz="3600" dirty="0"/>
          </a:p>
        </p:txBody>
      </p:sp>
      <p:sp>
        <p:nvSpPr>
          <p:cNvPr id="3" name="Content Placeholder 2"/>
          <p:cNvSpPr>
            <a:spLocks noGrp="1"/>
          </p:cNvSpPr>
          <p:nvPr>
            <p:ph sz="quarter" idx="1"/>
          </p:nvPr>
        </p:nvSpPr>
        <p:spPr>
          <a:xfrm>
            <a:off x="730123" y="1511300"/>
            <a:ext cx="8153400" cy="5029200"/>
          </a:xfrm>
        </p:spPr>
        <p:txBody>
          <a:bodyPr>
            <a:normAutofit/>
          </a:bodyPr>
          <a:lstStyle/>
          <a:p>
            <a:r>
              <a:rPr lang="en-US" sz="3000" dirty="0" smtClean="0"/>
              <a:t>Schools are required to notify parents in a language parents understand</a:t>
            </a:r>
          </a:p>
          <a:p>
            <a:pPr lvl="1"/>
            <a:r>
              <a:rPr lang="en-US" dirty="0" smtClean="0"/>
              <a:t>Bilingual communication (newsletters, websites, etc.)</a:t>
            </a:r>
          </a:p>
          <a:p>
            <a:pPr lvl="1"/>
            <a:r>
              <a:rPr lang="en-US" dirty="0" smtClean="0"/>
              <a:t>Parent friendly language (readability)</a:t>
            </a:r>
          </a:p>
          <a:p>
            <a:pPr lvl="1">
              <a:buNone/>
            </a:pPr>
            <a:endParaRPr lang="en-US" dirty="0" smtClean="0"/>
          </a:p>
          <a:p>
            <a:r>
              <a:rPr lang="en-US" sz="2400" b="1" dirty="0" smtClean="0">
                <a:solidFill>
                  <a:srgbClr val="002060"/>
                </a:solidFill>
              </a:rPr>
              <a:t>Activity</a:t>
            </a:r>
            <a:r>
              <a:rPr lang="en-US" sz="2400" dirty="0" smtClean="0">
                <a:solidFill>
                  <a:srgbClr val="002060"/>
                </a:solidFill>
              </a:rPr>
              <a:t>: Review resources provided for Parent Notifications and Parents’ Right to Know. </a:t>
            </a:r>
          </a:p>
          <a:p>
            <a:r>
              <a:rPr lang="en-US" sz="2000" dirty="0" smtClean="0">
                <a:solidFill>
                  <a:srgbClr val="002060"/>
                </a:solidFill>
              </a:rPr>
              <a:t>How does your district fulfill the public reporting and parents’ “right to know” requirements?</a:t>
            </a:r>
          </a:p>
          <a:p>
            <a:pPr lvl="1"/>
            <a:r>
              <a:rPr lang="en-US" sz="2000" dirty="0" smtClean="0">
                <a:solidFill>
                  <a:srgbClr val="002060"/>
                </a:solidFill>
              </a:rPr>
              <a:t>Turn and Talk. . . </a:t>
            </a:r>
          </a:p>
          <a:p>
            <a:endParaRPr lang="en-US" dirty="0" smtClean="0"/>
          </a:p>
          <a:p>
            <a:pPr lvl="1">
              <a:buNone/>
            </a:pPr>
            <a:endParaRPr lang="en-US" dirty="0" smtClean="0"/>
          </a:p>
          <a:p>
            <a:pPr lvl="1">
              <a:buNone/>
            </a:pPr>
            <a:endParaRPr lang="en-US" dirty="0" smtClean="0"/>
          </a:p>
        </p:txBody>
      </p:sp>
      <p:pic>
        <p:nvPicPr>
          <p:cNvPr id="7170" name="Picture 2" descr="C:\Documents and Settings\suchlsr\Local Settings\Temporary Internet Files\Content.IE5\J84NBS05\MC900104832[1].wmf"/>
          <p:cNvPicPr>
            <a:picLocks noChangeAspect="1" noChangeArrowheads="1"/>
          </p:cNvPicPr>
          <p:nvPr/>
        </p:nvPicPr>
        <p:blipFill>
          <a:blip r:embed="rId3" cstate="print"/>
          <a:srcRect/>
          <a:stretch>
            <a:fillRect/>
          </a:stretch>
        </p:blipFill>
        <p:spPr bwMode="auto">
          <a:xfrm>
            <a:off x="6477000" y="1981200"/>
            <a:ext cx="1820863" cy="557213"/>
          </a:xfrm>
          <a:prstGeom prst="rect">
            <a:avLst/>
          </a:prstGeom>
          <a:noFill/>
        </p:spPr>
      </p:pic>
      <p:pic>
        <p:nvPicPr>
          <p:cNvPr id="7171" name="Picture 3" descr="C:\Documents and Settings\suchlsr\Local Settings\Temporary Internet Files\Content.IE5\YEHWS9TB\MC900104794[1].wmf"/>
          <p:cNvPicPr>
            <a:picLocks noChangeAspect="1" noChangeArrowheads="1"/>
          </p:cNvPicPr>
          <p:nvPr/>
        </p:nvPicPr>
        <p:blipFill>
          <a:blip r:embed="rId4" cstate="print"/>
          <a:srcRect/>
          <a:stretch>
            <a:fillRect/>
          </a:stretch>
        </p:blipFill>
        <p:spPr bwMode="auto">
          <a:xfrm rot="1460799">
            <a:off x="7003147" y="3357565"/>
            <a:ext cx="1816100" cy="781879"/>
          </a:xfrm>
          <a:prstGeom prst="rect">
            <a:avLst/>
          </a:prstGeom>
          <a:noFill/>
        </p:spPr>
      </p:pic>
      <p:pic>
        <p:nvPicPr>
          <p:cNvPr id="7174" name="Picture 6" descr="C:\Documents and Settings\suchlsr\Local Settings\Temporary Internet Files\Content.IE5\G447061E\MC900285466[1].wmf"/>
          <p:cNvPicPr>
            <a:picLocks noChangeAspect="1" noChangeArrowheads="1"/>
          </p:cNvPicPr>
          <p:nvPr/>
        </p:nvPicPr>
        <p:blipFill>
          <a:blip r:embed="rId5" cstate="print"/>
          <a:srcRect/>
          <a:stretch>
            <a:fillRect/>
          </a:stretch>
        </p:blipFill>
        <p:spPr bwMode="auto">
          <a:xfrm>
            <a:off x="3924300" y="5562600"/>
            <a:ext cx="1714500" cy="1199239"/>
          </a:xfrm>
          <a:prstGeom prst="rect">
            <a:avLst/>
          </a:prstGeom>
          <a:noFill/>
        </p:spPr>
      </p:pic>
      <p:pic>
        <p:nvPicPr>
          <p:cNvPr id="7175" name="Picture 7" descr="C:\Documents and Settings\suchlsr\Local Settings\Temporary Internet Files\Content.IE5\SFQQ2KOA\MC900445786[1].wmf"/>
          <p:cNvPicPr>
            <a:picLocks noChangeAspect="1" noChangeArrowheads="1"/>
          </p:cNvPicPr>
          <p:nvPr/>
        </p:nvPicPr>
        <p:blipFill>
          <a:blip r:embed="rId6" cstate="print"/>
          <a:srcRect/>
          <a:stretch>
            <a:fillRect/>
          </a:stretch>
        </p:blipFill>
        <p:spPr bwMode="auto">
          <a:xfrm>
            <a:off x="76200" y="2209800"/>
            <a:ext cx="1052653" cy="158115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Title I Annual Meeting</a:t>
            </a:r>
            <a:endParaRPr lang="en-US" sz="4000" dirty="0"/>
          </a:p>
        </p:txBody>
      </p:sp>
      <p:sp>
        <p:nvSpPr>
          <p:cNvPr id="3" name="Content Placeholder 2"/>
          <p:cNvSpPr>
            <a:spLocks noGrp="1"/>
          </p:cNvSpPr>
          <p:nvPr>
            <p:ph sz="quarter" idx="1"/>
          </p:nvPr>
        </p:nvSpPr>
        <p:spPr>
          <a:xfrm>
            <a:off x="612648" y="1600200"/>
            <a:ext cx="8153400" cy="4953000"/>
          </a:xfrm>
        </p:spPr>
        <p:txBody>
          <a:bodyPr>
            <a:normAutofit fontScale="85000" lnSpcReduction="10000"/>
          </a:bodyPr>
          <a:lstStyle/>
          <a:p>
            <a:r>
              <a:rPr lang="en-US" sz="2800" dirty="0" smtClean="0"/>
              <a:t>Schedule a meeting to explain Title I requirements and parent involvement rights</a:t>
            </a:r>
          </a:p>
          <a:p>
            <a:pPr lvl="1"/>
            <a:r>
              <a:rPr lang="en-US" sz="2400" dirty="0" smtClean="0"/>
              <a:t>Targeted Assistance—invite parents of identified children </a:t>
            </a:r>
          </a:p>
          <a:p>
            <a:pPr lvl="1"/>
            <a:r>
              <a:rPr lang="en-US" sz="2400" dirty="0" smtClean="0"/>
              <a:t>Schoolwide—invite </a:t>
            </a:r>
            <a:r>
              <a:rPr lang="en-US" sz="2400" u="sng" dirty="0" smtClean="0"/>
              <a:t>all</a:t>
            </a:r>
            <a:r>
              <a:rPr lang="en-US" sz="2400" dirty="0" smtClean="0"/>
              <a:t> parents</a:t>
            </a:r>
          </a:p>
          <a:p>
            <a:pPr lvl="1"/>
            <a:r>
              <a:rPr lang="en-US" sz="2400" dirty="0" smtClean="0"/>
              <a:t>Be sure to include parents of all served </a:t>
            </a:r>
          </a:p>
          <a:p>
            <a:pPr lvl="1">
              <a:buNone/>
            </a:pPr>
            <a:r>
              <a:rPr lang="en-US" sz="2400" dirty="0" smtClean="0"/>
              <a:t>	public, private, ELL and homeless students</a:t>
            </a:r>
          </a:p>
          <a:p>
            <a:endParaRPr lang="en-US" dirty="0" smtClean="0"/>
          </a:p>
          <a:p>
            <a:pPr lvl="1">
              <a:buNone/>
            </a:pPr>
            <a:r>
              <a:rPr lang="en-US" dirty="0" smtClean="0"/>
              <a:t>	“In order to keep parents informed, schools must invite to this meeting all parents of children participating in Title I and encourage them to attend.  Schools must offer a flexible number of additional parental involvement meetings, such as in the morning or evening so that as many parents as possible are able to attend.”   </a:t>
            </a:r>
          </a:p>
          <a:p>
            <a:pPr lvl="1">
              <a:buNone/>
            </a:pPr>
            <a:r>
              <a:rPr lang="en-US" sz="2200" dirty="0" smtClean="0"/>
              <a:t>						</a:t>
            </a:r>
            <a:r>
              <a:rPr lang="en-US" sz="2200" i="1" dirty="0" smtClean="0"/>
              <a:t>(Wisconsin Title I Guidelines)</a:t>
            </a:r>
          </a:p>
        </p:txBody>
      </p:sp>
      <p:pic>
        <p:nvPicPr>
          <p:cNvPr id="8194" name="Picture 2" descr="C:\Documents and Settings\suchlsr\Local Settings\Temporary Internet Files\Content.IE5\SFQQ2KOA\MC900439857[1].wmf"/>
          <p:cNvPicPr>
            <a:picLocks noChangeAspect="1" noChangeArrowheads="1"/>
          </p:cNvPicPr>
          <p:nvPr/>
        </p:nvPicPr>
        <p:blipFill>
          <a:blip r:embed="rId3" cstate="print"/>
          <a:srcRect/>
          <a:stretch>
            <a:fillRect/>
          </a:stretch>
        </p:blipFill>
        <p:spPr bwMode="auto">
          <a:xfrm>
            <a:off x="6477000" y="2743200"/>
            <a:ext cx="2133600" cy="133350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6700"/>
            <a:ext cx="8686800" cy="838200"/>
          </a:xfrm>
        </p:spPr>
        <p:txBody>
          <a:bodyPr>
            <a:normAutofit/>
          </a:bodyPr>
          <a:lstStyle/>
          <a:p>
            <a:pPr algn="ctr" eaLnBrk="1" fontAlgn="auto" hangingPunct="1">
              <a:spcAft>
                <a:spcPts val="0"/>
              </a:spcAft>
              <a:defRPr/>
            </a:pPr>
            <a:r>
              <a:rPr lang="en-US" sz="4000" dirty="0" smtClean="0"/>
              <a:t>Annual Meeting </a:t>
            </a:r>
            <a:r>
              <a:rPr lang="en-US" sz="4000" dirty="0" smtClean="0">
                <a:ea typeface="+mj-ea"/>
                <a:cs typeface="+mj-cs"/>
              </a:rPr>
              <a:t>Requirements</a:t>
            </a:r>
            <a:endParaRPr lang="en-US" sz="4000" dirty="0">
              <a:ea typeface="+mj-ea"/>
              <a:cs typeface="+mj-cs"/>
            </a:endParaRPr>
          </a:p>
        </p:txBody>
      </p:sp>
      <p:sp>
        <p:nvSpPr>
          <p:cNvPr id="3" name="Content Placeholder 2"/>
          <p:cNvSpPr>
            <a:spLocks noGrp="1"/>
          </p:cNvSpPr>
          <p:nvPr>
            <p:ph idx="1"/>
          </p:nvPr>
        </p:nvSpPr>
        <p:spPr>
          <a:xfrm>
            <a:off x="304800" y="1554163"/>
            <a:ext cx="8839200" cy="5303837"/>
          </a:xfrm>
        </p:spPr>
        <p:txBody>
          <a:bodyPr>
            <a:normAutofit fontScale="92500" lnSpcReduction="10000"/>
          </a:bodyPr>
          <a:lstStyle/>
          <a:p>
            <a:pPr>
              <a:lnSpc>
                <a:spcPct val="80000"/>
              </a:lnSpc>
            </a:pPr>
            <a:r>
              <a:rPr lang="en-US" sz="2800" dirty="0" smtClean="0"/>
              <a:t>Parent information must include:</a:t>
            </a:r>
          </a:p>
          <a:p>
            <a:pPr lvl="1" eaLnBrk="1" hangingPunct="1">
              <a:lnSpc>
                <a:spcPct val="80000"/>
              </a:lnSpc>
            </a:pPr>
            <a:r>
              <a:rPr lang="en-US" sz="2400" dirty="0" smtClean="0"/>
              <a:t>A description and explanation of the school’s curriculum</a:t>
            </a:r>
          </a:p>
          <a:p>
            <a:pPr lvl="1" eaLnBrk="1" hangingPunct="1">
              <a:lnSpc>
                <a:spcPct val="80000"/>
              </a:lnSpc>
              <a:buNone/>
            </a:pPr>
            <a:endParaRPr lang="en-US" sz="2400" dirty="0" smtClean="0"/>
          </a:p>
          <a:p>
            <a:pPr lvl="1" eaLnBrk="1" hangingPunct="1">
              <a:lnSpc>
                <a:spcPct val="80000"/>
              </a:lnSpc>
            </a:pPr>
            <a:r>
              <a:rPr lang="en-US" sz="2400" dirty="0" smtClean="0"/>
              <a:t>A description of the academic assessments used to measure student progress</a:t>
            </a:r>
          </a:p>
          <a:p>
            <a:pPr lvl="1" eaLnBrk="1" hangingPunct="1">
              <a:lnSpc>
                <a:spcPct val="80000"/>
              </a:lnSpc>
            </a:pPr>
            <a:endParaRPr lang="en-US" sz="2400" dirty="0" smtClean="0"/>
          </a:p>
          <a:p>
            <a:pPr lvl="1" eaLnBrk="1" hangingPunct="1">
              <a:lnSpc>
                <a:spcPct val="80000"/>
              </a:lnSpc>
            </a:pPr>
            <a:r>
              <a:rPr lang="en-US" sz="2400" dirty="0" smtClean="0"/>
              <a:t>Information on the proficiency levels students are expected to meet</a:t>
            </a:r>
          </a:p>
          <a:p>
            <a:pPr>
              <a:lnSpc>
                <a:spcPct val="80000"/>
              </a:lnSpc>
            </a:pPr>
            <a:endParaRPr lang="en-US" sz="2800" dirty="0" smtClean="0"/>
          </a:p>
          <a:p>
            <a:pPr>
              <a:lnSpc>
                <a:spcPct val="80000"/>
              </a:lnSpc>
            </a:pPr>
            <a:r>
              <a:rPr lang="en-US" sz="2800" dirty="0" smtClean="0"/>
              <a:t>Keep Documentation:</a:t>
            </a:r>
          </a:p>
          <a:p>
            <a:pPr lvl="1">
              <a:lnSpc>
                <a:spcPct val="80000"/>
              </a:lnSpc>
            </a:pPr>
            <a:r>
              <a:rPr lang="en-US" sz="2400" dirty="0" smtClean="0"/>
              <a:t>Invitations, agendas, sign-in sheets</a:t>
            </a:r>
          </a:p>
          <a:p>
            <a:pPr lvl="1" eaLnBrk="1" hangingPunct="1">
              <a:lnSpc>
                <a:spcPct val="80000"/>
              </a:lnSpc>
            </a:pPr>
            <a:r>
              <a:rPr lang="en-US" sz="2400" dirty="0" smtClean="0"/>
              <a:t>Curriculum guides, brochures, websites</a:t>
            </a:r>
          </a:p>
          <a:p>
            <a:pPr lvl="1" eaLnBrk="1" hangingPunct="1">
              <a:lnSpc>
                <a:spcPct val="80000"/>
              </a:lnSpc>
            </a:pPr>
            <a:r>
              <a:rPr lang="en-US" sz="2400" dirty="0" smtClean="0"/>
              <a:t>Assessment matrix for parents</a:t>
            </a:r>
          </a:p>
          <a:p>
            <a:pPr lvl="1" eaLnBrk="1" hangingPunct="1">
              <a:lnSpc>
                <a:spcPct val="80000"/>
              </a:lnSpc>
            </a:pPr>
            <a:r>
              <a:rPr lang="en-US" sz="2400" dirty="0" smtClean="0"/>
              <a:t>Classroom communications</a:t>
            </a:r>
          </a:p>
          <a:p>
            <a:pPr lvl="1" eaLnBrk="1" hangingPunct="1">
              <a:lnSpc>
                <a:spcPct val="80000"/>
              </a:lnSpc>
              <a:buFont typeface="Wingdings 2" charset="2"/>
              <a:buNone/>
            </a:pPr>
            <a:endParaRPr lang="en-US" sz="1500" dirty="0" smtClean="0"/>
          </a:p>
          <a:p>
            <a:pPr eaLnBrk="1" hangingPunct="1">
              <a:lnSpc>
                <a:spcPct val="80000"/>
              </a:lnSpc>
              <a:buFont typeface="Wingdings 2" charset="2"/>
              <a:buNone/>
            </a:pPr>
            <a:r>
              <a:rPr lang="en-US" sz="1800" dirty="0" smtClean="0"/>
              <a:t>	</a:t>
            </a:r>
          </a:p>
          <a:p>
            <a:pPr eaLnBrk="1" hangingPunct="1">
              <a:lnSpc>
                <a:spcPct val="80000"/>
              </a:lnSpc>
              <a:buFont typeface="Wingdings 2" charset="2"/>
              <a:buNone/>
            </a:pPr>
            <a:r>
              <a:rPr lang="en-US" sz="1800" dirty="0" smtClean="0"/>
              <a:t>	</a:t>
            </a:r>
          </a:p>
        </p:txBody>
      </p:sp>
      <p:pic>
        <p:nvPicPr>
          <p:cNvPr id="9218" name="Picture 2" descr="C:\Documents and Settings\suchlsr\Local Settings\Temporary Internet Files\Content.IE5\YEK8JRVE\MC900439859[1].wmf"/>
          <p:cNvPicPr>
            <a:picLocks noChangeAspect="1" noChangeArrowheads="1"/>
          </p:cNvPicPr>
          <p:nvPr/>
        </p:nvPicPr>
        <p:blipFill>
          <a:blip r:embed="rId2" cstate="print"/>
          <a:srcRect/>
          <a:stretch>
            <a:fillRect/>
          </a:stretch>
        </p:blipFill>
        <p:spPr bwMode="auto">
          <a:xfrm>
            <a:off x="6096000" y="4038600"/>
            <a:ext cx="2286000" cy="172243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Annual Meeting Reflection</a:t>
            </a:r>
            <a:endParaRPr lang="en-US" sz="4000" dirty="0"/>
          </a:p>
        </p:txBody>
      </p:sp>
      <p:sp>
        <p:nvSpPr>
          <p:cNvPr id="3" name="Content Placeholder 2"/>
          <p:cNvSpPr>
            <a:spLocks noGrp="1"/>
          </p:cNvSpPr>
          <p:nvPr>
            <p:ph sz="quarter" idx="1"/>
          </p:nvPr>
        </p:nvSpPr>
        <p:spPr/>
        <p:txBody>
          <a:bodyPr/>
          <a:lstStyle/>
          <a:p>
            <a:r>
              <a:rPr lang="en-US" sz="2800" dirty="0" smtClean="0">
                <a:solidFill>
                  <a:srgbClr val="002060"/>
                </a:solidFill>
              </a:rPr>
              <a:t>Take a few moments to reflect on your annual meeting and think about the following:</a:t>
            </a:r>
          </a:p>
          <a:p>
            <a:pPr lvl="1"/>
            <a:r>
              <a:rPr lang="en-US" dirty="0" smtClean="0">
                <a:solidFill>
                  <a:srgbClr val="002060"/>
                </a:solidFill>
              </a:rPr>
              <a:t>What topics have you covered? </a:t>
            </a:r>
          </a:p>
          <a:p>
            <a:pPr lvl="1"/>
            <a:r>
              <a:rPr lang="en-US" dirty="0" smtClean="0">
                <a:solidFill>
                  <a:srgbClr val="002060"/>
                </a:solidFill>
              </a:rPr>
              <a:t>What topics have emerged from your needs assessment? </a:t>
            </a:r>
          </a:p>
          <a:p>
            <a:pPr lvl="1"/>
            <a:r>
              <a:rPr lang="en-US" dirty="0" smtClean="0">
                <a:solidFill>
                  <a:srgbClr val="002060"/>
                </a:solidFill>
              </a:rPr>
              <a:t>What activities have you used?</a:t>
            </a:r>
          </a:p>
          <a:p>
            <a:endParaRPr lang="en-US" dirty="0"/>
          </a:p>
        </p:txBody>
      </p:sp>
      <p:pic>
        <p:nvPicPr>
          <p:cNvPr id="10243" name="Picture 3" descr="C:\Documents and Settings\suchlsr\Local Settings\Temporary Internet Files\Content.IE5\MJAIBJO7\MC900415144[1].wmf"/>
          <p:cNvPicPr>
            <a:picLocks noChangeAspect="1" noChangeArrowheads="1"/>
          </p:cNvPicPr>
          <p:nvPr/>
        </p:nvPicPr>
        <p:blipFill>
          <a:blip r:embed="rId3" cstate="print"/>
          <a:srcRect/>
          <a:stretch>
            <a:fillRect/>
          </a:stretch>
        </p:blipFill>
        <p:spPr bwMode="auto">
          <a:xfrm>
            <a:off x="6172200" y="3657600"/>
            <a:ext cx="1780283" cy="29241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Annual Meeting Exchange of Ideas</a:t>
            </a:r>
            <a:endParaRPr lang="en-US" sz="3600" dirty="0"/>
          </a:p>
        </p:txBody>
      </p:sp>
      <p:sp>
        <p:nvSpPr>
          <p:cNvPr id="3" name="Content Placeholder 2"/>
          <p:cNvSpPr>
            <a:spLocks noGrp="1"/>
          </p:cNvSpPr>
          <p:nvPr>
            <p:ph sz="quarter" idx="1"/>
          </p:nvPr>
        </p:nvSpPr>
        <p:spPr/>
        <p:txBody>
          <a:bodyPr/>
          <a:lstStyle/>
          <a:p>
            <a:pPr lvl="1"/>
            <a:r>
              <a:rPr lang="en-US" dirty="0" smtClean="0"/>
              <a:t>Record ideas on an organizer and/or chart paper</a:t>
            </a:r>
          </a:p>
          <a:p>
            <a:pPr lvl="1"/>
            <a:r>
              <a:rPr lang="en-US" dirty="0" smtClean="0"/>
              <a:t>Share with the whole group</a:t>
            </a:r>
          </a:p>
          <a:p>
            <a:pPr lvl="1"/>
            <a:r>
              <a:rPr lang="en-US" dirty="0" smtClean="0"/>
              <a:t>Optional: Draft an annual meeting agenda</a:t>
            </a:r>
          </a:p>
          <a:p>
            <a:pPr lvl="1"/>
            <a:endParaRPr lang="en-US" dirty="0"/>
          </a:p>
        </p:txBody>
      </p:sp>
      <p:graphicFrame>
        <p:nvGraphicFramePr>
          <p:cNvPr id="4" name="Table 3"/>
          <p:cNvGraphicFramePr>
            <a:graphicFrameLocks noGrp="1"/>
          </p:cNvGraphicFramePr>
          <p:nvPr/>
        </p:nvGraphicFramePr>
        <p:xfrm>
          <a:off x="1295400" y="3429000"/>
          <a:ext cx="6096000" cy="3124201"/>
        </p:xfrm>
        <a:graphic>
          <a:graphicData uri="http://schemas.openxmlformats.org/drawingml/2006/table">
            <a:tbl>
              <a:tblPr firstRow="1" bandRow="1">
                <a:tableStyleId>{5C22544A-7EE6-4342-B048-85BDC9FD1C3A}</a:tableStyleId>
              </a:tblPr>
              <a:tblGrid>
                <a:gridCol w="6096000"/>
              </a:tblGrid>
              <a:tr h="694267">
                <a:tc>
                  <a:txBody>
                    <a:bodyPr/>
                    <a:lstStyle/>
                    <a:p>
                      <a:r>
                        <a:rPr lang="en-US" dirty="0" smtClean="0"/>
                        <a:t>Annual Meeting Topics and Activities</a:t>
                      </a:r>
                      <a:endParaRPr lang="en-US" dirty="0"/>
                    </a:p>
                  </a:txBody>
                  <a:tcPr/>
                </a:tc>
              </a:tr>
              <a:tr h="1214967">
                <a:tc>
                  <a:txBody>
                    <a:bodyPr/>
                    <a:lstStyle/>
                    <a:p>
                      <a:r>
                        <a:rPr lang="en-US" dirty="0" smtClean="0"/>
                        <a:t>Topics Addressed</a:t>
                      </a:r>
                    </a:p>
                    <a:p>
                      <a:endParaRPr lang="en-US" dirty="0" smtClean="0"/>
                    </a:p>
                  </a:txBody>
                  <a:tcPr/>
                </a:tc>
              </a:tr>
              <a:tr h="1214967">
                <a:tc>
                  <a:txBody>
                    <a:bodyPr/>
                    <a:lstStyle/>
                    <a:p>
                      <a:r>
                        <a:rPr lang="en-US" dirty="0" smtClean="0"/>
                        <a:t>Activities</a:t>
                      </a:r>
                    </a:p>
                    <a:p>
                      <a:endParaRPr lang="en-US" dirty="0" smtClean="0"/>
                    </a:p>
                  </a:txBody>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61248" cy="990600"/>
          </a:xfrm>
        </p:spPr>
        <p:txBody>
          <a:bodyPr>
            <a:normAutofit/>
          </a:bodyPr>
          <a:lstStyle/>
          <a:p>
            <a:pPr algn="ctr"/>
            <a:r>
              <a:rPr lang="en-US" sz="3600" dirty="0" smtClean="0"/>
              <a:t>Building Parent Capacity for Involvement</a:t>
            </a:r>
            <a:endParaRPr lang="en-US" sz="3600" dirty="0"/>
          </a:p>
        </p:txBody>
      </p:sp>
      <p:sp>
        <p:nvSpPr>
          <p:cNvPr id="3" name="Content Placeholder 2"/>
          <p:cNvSpPr>
            <a:spLocks noGrp="1"/>
          </p:cNvSpPr>
          <p:nvPr>
            <p:ph sz="quarter" idx="1"/>
          </p:nvPr>
        </p:nvSpPr>
        <p:spPr>
          <a:xfrm>
            <a:off x="612648" y="1600200"/>
            <a:ext cx="8153400" cy="4953000"/>
          </a:xfrm>
        </p:spPr>
        <p:txBody>
          <a:bodyPr>
            <a:normAutofit fontScale="92500" lnSpcReduction="20000"/>
          </a:bodyPr>
          <a:lstStyle/>
          <a:p>
            <a:r>
              <a:rPr lang="en-US" dirty="0" smtClean="0"/>
              <a:t>Build parent capacity through training, information and coordination activities </a:t>
            </a:r>
          </a:p>
          <a:p>
            <a:pPr lvl="1"/>
            <a:r>
              <a:rPr lang="en-US" dirty="0" smtClean="0"/>
              <a:t>Conduct a survey to collect parent perspectives/needs:</a:t>
            </a:r>
          </a:p>
          <a:p>
            <a:pPr lvl="1"/>
            <a:r>
              <a:rPr lang="en-US" dirty="0" smtClean="0"/>
              <a:t>Examples of topics for parents:</a:t>
            </a:r>
          </a:p>
          <a:p>
            <a:pPr lvl="2"/>
            <a:r>
              <a:rPr lang="en-US" dirty="0" smtClean="0"/>
              <a:t>Their “right to know”</a:t>
            </a:r>
          </a:p>
          <a:p>
            <a:pPr lvl="2"/>
            <a:r>
              <a:rPr lang="en-US" dirty="0" smtClean="0"/>
              <a:t>Common Core State Standards</a:t>
            </a:r>
          </a:p>
          <a:p>
            <a:pPr lvl="2"/>
            <a:r>
              <a:rPr lang="en-US" dirty="0" smtClean="0"/>
              <a:t>State &amp; local assessments</a:t>
            </a:r>
          </a:p>
          <a:p>
            <a:pPr lvl="2"/>
            <a:r>
              <a:rPr lang="en-US" dirty="0" smtClean="0"/>
              <a:t>How to monitor their child’s progress</a:t>
            </a:r>
          </a:p>
          <a:p>
            <a:pPr lvl="2"/>
            <a:r>
              <a:rPr lang="en-US" dirty="0" smtClean="0"/>
              <a:t>Literacy and math strategies</a:t>
            </a:r>
          </a:p>
          <a:p>
            <a:pPr lvl="2"/>
            <a:r>
              <a:rPr lang="en-US" dirty="0" smtClean="0"/>
              <a:t>Volunteer opportunities</a:t>
            </a:r>
          </a:p>
          <a:p>
            <a:pPr lvl="2"/>
            <a:r>
              <a:rPr lang="en-US" dirty="0" smtClean="0"/>
              <a:t>Coordination with other programs (Head Start, afterschool, etc.)</a:t>
            </a:r>
          </a:p>
          <a:p>
            <a:pPr lvl="2"/>
            <a:r>
              <a:rPr lang="en-US" dirty="0" smtClean="0"/>
              <a:t>Homework</a:t>
            </a:r>
          </a:p>
          <a:p>
            <a:pPr lvl="2">
              <a:buNone/>
            </a:pPr>
            <a:endParaRPr lang="en-US" dirty="0" smtClean="0"/>
          </a:p>
          <a:p>
            <a:pPr lvl="1"/>
            <a:endParaRPr lang="en-US" dirty="0"/>
          </a:p>
        </p:txBody>
      </p:sp>
      <p:pic>
        <p:nvPicPr>
          <p:cNvPr id="11266" name="Picture 2" descr="C:\Documents and Settings\suchlsr\Local Settings\Temporary Internet Files\Content.IE5\YEHWS9TB\MC900297541[1].wmf"/>
          <p:cNvPicPr>
            <a:picLocks noChangeAspect="1" noChangeArrowheads="1"/>
          </p:cNvPicPr>
          <p:nvPr/>
        </p:nvPicPr>
        <p:blipFill>
          <a:blip r:embed="rId3" cstate="print"/>
          <a:srcRect/>
          <a:stretch>
            <a:fillRect/>
          </a:stretch>
        </p:blipFill>
        <p:spPr bwMode="auto">
          <a:xfrm>
            <a:off x="7239000" y="3392710"/>
            <a:ext cx="1543814" cy="1788890"/>
          </a:xfrm>
          <a:prstGeom prst="rect">
            <a:avLst/>
          </a:prstGeom>
          <a:noFill/>
        </p:spPr>
      </p:pic>
      <p:pic>
        <p:nvPicPr>
          <p:cNvPr id="11268" name="Picture 4" descr="C:\Documents and Settings\suchlsr\Local Settings\Temporary Internet Files\Content.IE5\MJAIBJO7\MC900297565[1].wmf"/>
          <p:cNvPicPr>
            <a:picLocks noChangeAspect="1" noChangeArrowheads="1"/>
          </p:cNvPicPr>
          <p:nvPr/>
        </p:nvPicPr>
        <p:blipFill>
          <a:blip r:embed="rId4" cstate="print"/>
          <a:srcRect/>
          <a:stretch>
            <a:fillRect/>
          </a:stretch>
        </p:blipFill>
        <p:spPr bwMode="auto">
          <a:xfrm>
            <a:off x="5562600" y="2819400"/>
            <a:ext cx="1752600" cy="1122372"/>
          </a:xfrm>
          <a:prstGeom prst="rect">
            <a:avLst/>
          </a:prstGeom>
          <a:noFill/>
        </p:spPr>
      </p:pic>
      <p:pic>
        <p:nvPicPr>
          <p:cNvPr id="11269" name="Picture 5" descr="C:\Documents and Settings\suchlsr\Local Settings\Temporary Internet Files\Content.IE5\MJAIBJO7\MC900088956[1].wmf"/>
          <p:cNvPicPr>
            <a:picLocks noChangeAspect="1" noChangeArrowheads="1"/>
          </p:cNvPicPr>
          <p:nvPr/>
        </p:nvPicPr>
        <p:blipFill>
          <a:blip r:embed="rId5" cstate="print"/>
          <a:srcRect/>
          <a:stretch>
            <a:fillRect/>
          </a:stretch>
        </p:blipFill>
        <p:spPr bwMode="auto">
          <a:xfrm>
            <a:off x="4648200" y="5657268"/>
            <a:ext cx="1616075" cy="1003881"/>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dirty="0" smtClean="0"/>
              <a:t>“Twelve Promising Practices Schools </a:t>
            </a:r>
            <a:br>
              <a:rPr lang="en-US" sz="3200" dirty="0" smtClean="0"/>
            </a:br>
            <a:r>
              <a:rPr lang="en-US" sz="3200" b="1" dirty="0" smtClean="0"/>
              <a:t>CAN DO</a:t>
            </a:r>
            <a:r>
              <a:rPr lang="en-US" sz="3200" dirty="0" smtClean="0"/>
              <a:t> to Engage Parents”</a:t>
            </a:r>
            <a:endParaRPr lang="en-US" sz="3200" dirty="0"/>
          </a:p>
        </p:txBody>
      </p:sp>
      <p:sp>
        <p:nvSpPr>
          <p:cNvPr id="3" name="Content Placeholder 2"/>
          <p:cNvSpPr>
            <a:spLocks noGrp="1"/>
          </p:cNvSpPr>
          <p:nvPr>
            <p:ph sz="quarter" idx="1"/>
          </p:nvPr>
        </p:nvSpPr>
        <p:spPr/>
        <p:txBody>
          <a:bodyPr>
            <a:normAutofit fontScale="85000" lnSpcReduction="10000"/>
          </a:bodyPr>
          <a:lstStyle/>
          <a:p>
            <a:pPr>
              <a:buNone/>
            </a:pPr>
            <a:r>
              <a:rPr lang="en-US" dirty="0" smtClean="0"/>
              <a:t>Here are just a few…</a:t>
            </a:r>
          </a:p>
          <a:p>
            <a:r>
              <a:rPr lang="en-US" dirty="0" smtClean="0"/>
              <a:t>The formation of an Action Team for Parent-Community Involvement</a:t>
            </a:r>
          </a:p>
          <a:p>
            <a:r>
              <a:rPr lang="en-US" dirty="0" smtClean="0"/>
              <a:t>Multiple opportunities to meet with parents throughout the year at different times and locations </a:t>
            </a:r>
          </a:p>
          <a:p>
            <a:r>
              <a:rPr lang="en-US" dirty="0" smtClean="0"/>
              <a:t>Set up a “buddy” system for parents</a:t>
            </a:r>
          </a:p>
          <a:p>
            <a:r>
              <a:rPr lang="en-US" dirty="0" smtClean="0"/>
              <a:t>Teachers make positive phone calls home</a:t>
            </a:r>
          </a:p>
          <a:p>
            <a:r>
              <a:rPr lang="en-US" dirty="0" smtClean="0"/>
              <a:t>Create a service project that involves the whole school</a:t>
            </a:r>
          </a:p>
          <a:p>
            <a:pPr>
              <a:buNone/>
            </a:pPr>
            <a:endParaRPr lang="en-US" sz="2600" i="1" dirty="0" smtClean="0"/>
          </a:p>
          <a:p>
            <a:pPr>
              <a:buNone/>
            </a:pPr>
            <a:r>
              <a:rPr lang="en-US" sz="2600" i="1" dirty="0" smtClean="0"/>
              <a:t>(From DPI Community Learning and Partnerships Team, 2001)</a:t>
            </a:r>
            <a:endParaRPr lang="en-US" sz="2600" dirty="0" smtClean="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Appropriate Use of Title I Funds</a:t>
            </a:r>
            <a:endParaRPr lang="en-US" sz="4000" dirty="0"/>
          </a:p>
        </p:txBody>
      </p:sp>
      <p:sp>
        <p:nvSpPr>
          <p:cNvPr id="3" name="Content Placeholder 2"/>
          <p:cNvSpPr>
            <a:spLocks noGrp="1"/>
          </p:cNvSpPr>
          <p:nvPr>
            <p:ph sz="quarter" idx="1"/>
          </p:nvPr>
        </p:nvSpPr>
        <p:spPr/>
        <p:txBody>
          <a:bodyPr>
            <a:normAutofit/>
          </a:bodyPr>
          <a:lstStyle/>
          <a:p>
            <a:r>
              <a:rPr lang="en-US" sz="2800" dirty="0" smtClean="0"/>
              <a:t>Academic activities connected to goals/policies</a:t>
            </a:r>
          </a:p>
          <a:p>
            <a:pPr lvl="1"/>
            <a:r>
              <a:rPr lang="en-US" sz="1800" u="sng" dirty="0" smtClean="0"/>
              <a:t>NOT</a:t>
            </a:r>
            <a:r>
              <a:rPr lang="en-US" sz="1800" dirty="0" smtClean="0"/>
              <a:t> purely social events</a:t>
            </a:r>
          </a:p>
          <a:p>
            <a:r>
              <a:rPr lang="en-US" sz="2800" dirty="0" smtClean="0"/>
              <a:t>Communication</a:t>
            </a:r>
          </a:p>
          <a:p>
            <a:r>
              <a:rPr lang="en-US" sz="2800" dirty="0" smtClean="0"/>
              <a:t>Home visits</a:t>
            </a:r>
          </a:p>
          <a:p>
            <a:r>
              <a:rPr lang="en-US" sz="2800" dirty="0" smtClean="0"/>
              <a:t>Child Care</a:t>
            </a:r>
          </a:p>
          <a:p>
            <a:r>
              <a:rPr lang="en-US" sz="2800" dirty="0" smtClean="0"/>
              <a:t>Transportation</a:t>
            </a:r>
          </a:p>
          <a:p>
            <a:r>
              <a:rPr lang="en-US" sz="2800" dirty="0" smtClean="0"/>
              <a:t>Food</a:t>
            </a:r>
          </a:p>
          <a:p>
            <a:pPr lvl="1"/>
            <a:r>
              <a:rPr lang="en-US" sz="1800" dirty="0" smtClean="0"/>
              <a:t>Light snacks—not full meals </a:t>
            </a:r>
            <a:r>
              <a:rPr lang="en-US" sz="1600" dirty="0" smtClean="0"/>
              <a:t>(“reasonable &amp; necessary to advance goals”)</a:t>
            </a:r>
          </a:p>
          <a:p>
            <a:endParaRPr lang="en-US" dirty="0"/>
          </a:p>
        </p:txBody>
      </p:sp>
      <p:pic>
        <p:nvPicPr>
          <p:cNvPr id="13314" name="Picture 2" descr="C:\Documents and Settings\suchlsr\Local Settings\Temporary Internet Files\Content.IE5\G447061E\MP900309174[1].jpg"/>
          <p:cNvPicPr>
            <a:picLocks noChangeAspect="1" noChangeArrowheads="1"/>
          </p:cNvPicPr>
          <p:nvPr/>
        </p:nvPicPr>
        <p:blipFill>
          <a:blip r:embed="rId2" cstate="print"/>
          <a:srcRect/>
          <a:stretch>
            <a:fillRect/>
          </a:stretch>
        </p:blipFill>
        <p:spPr bwMode="auto">
          <a:xfrm>
            <a:off x="4800600" y="2209800"/>
            <a:ext cx="1824239" cy="1219200"/>
          </a:xfrm>
          <a:prstGeom prst="rect">
            <a:avLst/>
          </a:prstGeom>
          <a:noFill/>
        </p:spPr>
      </p:pic>
      <p:pic>
        <p:nvPicPr>
          <p:cNvPr id="13316" name="Picture 4" descr="C:\Documents and Settings\suchlsr\Local Settings\Temporary Internet Files\Content.IE5\G447061E\MP900422813[1].jpg"/>
          <p:cNvPicPr>
            <a:picLocks noChangeAspect="1" noChangeArrowheads="1"/>
          </p:cNvPicPr>
          <p:nvPr/>
        </p:nvPicPr>
        <p:blipFill>
          <a:blip r:embed="rId3" cstate="print"/>
          <a:srcRect/>
          <a:stretch>
            <a:fillRect/>
          </a:stretch>
        </p:blipFill>
        <p:spPr bwMode="auto">
          <a:xfrm>
            <a:off x="3810000" y="5486400"/>
            <a:ext cx="2670681" cy="990600"/>
          </a:xfrm>
          <a:prstGeom prst="rect">
            <a:avLst/>
          </a:prstGeom>
          <a:noFill/>
        </p:spPr>
      </p:pic>
      <p:pic>
        <p:nvPicPr>
          <p:cNvPr id="13317" name="Picture 5" descr="C:\Documents and Settings\suchlsr\Local Settings\Temporary Internet Files\Content.IE5\4JR9FMGO\MC900290931[1].wmf"/>
          <p:cNvPicPr>
            <a:picLocks noChangeAspect="1" noChangeArrowheads="1"/>
          </p:cNvPicPr>
          <p:nvPr/>
        </p:nvPicPr>
        <p:blipFill>
          <a:blip r:embed="rId4" cstate="print"/>
          <a:srcRect/>
          <a:stretch>
            <a:fillRect/>
          </a:stretch>
        </p:blipFill>
        <p:spPr bwMode="auto">
          <a:xfrm>
            <a:off x="3429000" y="3352800"/>
            <a:ext cx="1406525" cy="1719263"/>
          </a:xfrm>
          <a:prstGeom prst="rect">
            <a:avLst/>
          </a:prstGeom>
          <a:noFill/>
        </p:spPr>
      </p:pic>
      <p:pic>
        <p:nvPicPr>
          <p:cNvPr id="13320" name="Picture 8" descr="C:\Documents and Settings\suchlsr\Local Settings\Temporary Internet Files\Content.IE5\YEK8JRVE\MC900090300[1].wmf"/>
          <p:cNvPicPr>
            <a:picLocks noChangeAspect="1" noChangeArrowheads="1"/>
          </p:cNvPicPr>
          <p:nvPr/>
        </p:nvPicPr>
        <p:blipFill>
          <a:blip r:embed="rId5" cstate="print"/>
          <a:srcRect/>
          <a:stretch>
            <a:fillRect/>
          </a:stretch>
        </p:blipFill>
        <p:spPr bwMode="auto">
          <a:xfrm>
            <a:off x="6629400" y="3429000"/>
            <a:ext cx="2283099" cy="16573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Content Placeholder 2"/>
          <p:cNvSpPr>
            <a:spLocks noGrp="1"/>
          </p:cNvSpPr>
          <p:nvPr>
            <p:ph sz="quarter" idx="1"/>
          </p:nvPr>
        </p:nvSpPr>
        <p:spPr/>
        <p:txBody>
          <a:bodyPr>
            <a:normAutofit/>
          </a:bodyPr>
          <a:lstStyle/>
          <a:p>
            <a:r>
              <a:rPr lang="en-US" sz="2400" dirty="0" smtClean="0"/>
              <a:t>To present the </a:t>
            </a:r>
            <a:r>
              <a:rPr lang="en-US" sz="2400" u="sng" dirty="0" smtClean="0"/>
              <a:t>foundational research</a:t>
            </a:r>
            <a:r>
              <a:rPr lang="en-US" sz="2400" dirty="0" smtClean="0"/>
              <a:t> that supports </a:t>
            </a:r>
            <a:r>
              <a:rPr lang="en-US" sz="2400" b="1" i="1" dirty="0" smtClean="0">
                <a:solidFill>
                  <a:srgbClr val="002060"/>
                </a:solidFill>
              </a:rPr>
              <a:t>Parent/Family Involvement </a:t>
            </a:r>
            <a:r>
              <a:rPr lang="en-US" sz="2400" dirty="0" smtClean="0"/>
              <a:t>in schools</a:t>
            </a:r>
          </a:p>
          <a:p>
            <a:endParaRPr lang="en-US" sz="2400" dirty="0" smtClean="0"/>
          </a:p>
          <a:p>
            <a:r>
              <a:rPr lang="en-US" sz="2400" dirty="0" smtClean="0"/>
              <a:t>To provide the </a:t>
            </a:r>
            <a:r>
              <a:rPr lang="en-US" sz="2400" u="sng" dirty="0" smtClean="0"/>
              <a:t>required components</a:t>
            </a:r>
            <a:r>
              <a:rPr lang="en-US" sz="2400" dirty="0" smtClean="0"/>
              <a:t> of </a:t>
            </a:r>
            <a:r>
              <a:rPr lang="en-US" sz="2400" b="1" i="1" dirty="0" smtClean="0">
                <a:solidFill>
                  <a:srgbClr val="002060"/>
                </a:solidFill>
              </a:rPr>
              <a:t>Parent/Family/Community Involvement </a:t>
            </a:r>
            <a:r>
              <a:rPr lang="en-US" sz="2400" dirty="0" smtClean="0"/>
              <a:t>in Title I</a:t>
            </a:r>
          </a:p>
          <a:p>
            <a:endParaRPr lang="en-US" sz="2400" dirty="0" smtClean="0"/>
          </a:p>
          <a:p>
            <a:r>
              <a:rPr lang="en-US" sz="2400" dirty="0" smtClean="0"/>
              <a:t>To share </a:t>
            </a:r>
            <a:r>
              <a:rPr lang="en-US" sz="2400" u="sng" dirty="0" smtClean="0"/>
              <a:t>ideas and resources</a:t>
            </a:r>
            <a:r>
              <a:rPr lang="en-US" sz="2400" dirty="0" smtClean="0"/>
              <a:t> to help increase </a:t>
            </a:r>
            <a:r>
              <a:rPr lang="en-US" sz="2400" b="1" i="1" dirty="0" smtClean="0">
                <a:solidFill>
                  <a:srgbClr val="002060"/>
                </a:solidFill>
              </a:rPr>
              <a:t>Family Involvement </a:t>
            </a:r>
            <a:r>
              <a:rPr lang="en-US" sz="2400" dirty="0" smtClean="0"/>
              <a:t>opportunities that recognize parents and caretakers as equal partners</a:t>
            </a:r>
          </a:p>
          <a:p>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Appropriate Use of Title I Funds</a:t>
            </a:r>
            <a:endParaRPr lang="en-US" sz="4000" dirty="0"/>
          </a:p>
        </p:txBody>
      </p:sp>
      <p:sp>
        <p:nvSpPr>
          <p:cNvPr id="3" name="Content Placeholder 2"/>
          <p:cNvSpPr>
            <a:spLocks noGrp="1"/>
          </p:cNvSpPr>
          <p:nvPr>
            <p:ph sz="quarter" idx="1"/>
          </p:nvPr>
        </p:nvSpPr>
        <p:spPr/>
        <p:txBody>
          <a:bodyPr/>
          <a:lstStyle/>
          <a:p>
            <a:r>
              <a:rPr lang="en-US" sz="2800" dirty="0" smtClean="0"/>
              <a:t>Districts can reach out to </a:t>
            </a:r>
            <a:r>
              <a:rPr lang="en-US" sz="2800" b="1" dirty="0" smtClean="0">
                <a:solidFill>
                  <a:srgbClr val="002060"/>
                </a:solidFill>
              </a:rPr>
              <a:t>preschool</a:t>
            </a:r>
            <a:r>
              <a:rPr lang="en-US" sz="2800" dirty="0" smtClean="0">
                <a:solidFill>
                  <a:srgbClr val="002060"/>
                </a:solidFill>
              </a:rPr>
              <a:t> </a:t>
            </a:r>
            <a:r>
              <a:rPr lang="en-US" sz="2800" dirty="0" smtClean="0"/>
              <a:t>families (ages 0-5) </a:t>
            </a:r>
            <a:r>
              <a:rPr lang="en-US" sz="2800" dirty="0" smtClean="0">
                <a:solidFill>
                  <a:srgbClr val="002060"/>
                </a:solidFill>
              </a:rPr>
              <a:t>living within the school boundaries of a </a:t>
            </a:r>
            <a:r>
              <a:rPr lang="en-US" sz="2800" b="1" dirty="0" smtClean="0">
                <a:solidFill>
                  <a:srgbClr val="002060"/>
                </a:solidFill>
              </a:rPr>
              <a:t>schoolwide</a:t>
            </a:r>
            <a:r>
              <a:rPr lang="en-US" sz="2800" dirty="0" smtClean="0">
                <a:solidFill>
                  <a:srgbClr val="002060"/>
                </a:solidFill>
              </a:rPr>
              <a:t> building</a:t>
            </a:r>
          </a:p>
          <a:p>
            <a:pPr lvl="1"/>
            <a:r>
              <a:rPr lang="en-US" sz="2400" dirty="0" smtClean="0"/>
              <a:t>Examples:  “Book &amp; Bib” to newborns</a:t>
            </a:r>
          </a:p>
          <a:p>
            <a:pPr lvl="1"/>
            <a:r>
              <a:rPr lang="en-US" sz="2400" dirty="0" smtClean="0"/>
              <a:t>Promote Wisconsin’s Model Early Learning Standards (WMELS) </a:t>
            </a:r>
          </a:p>
          <a:p>
            <a:pPr lvl="1"/>
            <a:r>
              <a:rPr lang="en-US" sz="2400" dirty="0" smtClean="0"/>
              <a:t>Other outreach as needed</a:t>
            </a:r>
            <a:endParaRPr lang="en-US" sz="2400" dirty="0"/>
          </a:p>
        </p:txBody>
      </p:sp>
      <p:pic>
        <p:nvPicPr>
          <p:cNvPr id="14338" name="Picture 2" descr="C:\Documents and Settings\suchlsr\Local Settings\Temporary Internet Files\Content.IE5\YEHWS9TB\MC900334024[1].wmf"/>
          <p:cNvPicPr>
            <a:picLocks noChangeAspect="1" noChangeArrowheads="1"/>
          </p:cNvPicPr>
          <p:nvPr/>
        </p:nvPicPr>
        <p:blipFill>
          <a:blip r:embed="rId3" cstate="print"/>
          <a:srcRect/>
          <a:stretch>
            <a:fillRect/>
          </a:stretch>
        </p:blipFill>
        <p:spPr bwMode="auto">
          <a:xfrm>
            <a:off x="7162800" y="4038600"/>
            <a:ext cx="1041400" cy="1808163"/>
          </a:xfrm>
          <a:prstGeom prst="rect">
            <a:avLst/>
          </a:prstGeom>
          <a:noFill/>
        </p:spPr>
      </p:pic>
      <p:pic>
        <p:nvPicPr>
          <p:cNvPr id="14339" name="Picture 3" descr="C:\Documents and Settings\suchlsr\Local Settings\Temporary Internet Files\Content.IE5\6C5GAW9R\MC900384300[1].wmf"/>
          <p:cNvPicPr>
            <a:picLocks noChangeAspect="1" noChangeArrowheads="1"/>
          </p:cNvPicPr>
          <p:nvPr/>
        </p:nvPicPr>
        <p:blipFill>
          <a:blip r:embed="rId4" cstate="print"/>
          <a:srcRect/>
          <a:stretch>
            <a:fillRect/>
          </a:stretch>
        </p:blipFill>
        <p:spPr bwMode="auto">
          <a:xfrm>
            <a:off x="7924800" y="2438400"/>
            <a:ext cx="823626" cy="990600"/>
          </a:xfrm>
          <a:prstGeom prst="rect">
            <a:avLst/>
          </a:prstGeom>
          <a:noFill/>
        </p:spPr>
      </p:pic>
      <p:pic>
        <p:nvPicPr>
          <p:cNvPr id="14341" name="Picture 5" descr="C:\Documents and Settings\suchlsr\Local Settings\Temporary Internet Files\Content.IE5\G447061E\MC900233118[1].wmf"/>
          <p:cNvPicPr>
            <a:picLocks noChangeAspect="1" noChangeArrowheads="1"/>
          </p:cNvPicPr>
          <p:nvPr/>
        </p:nvPicPr>
        <p:blipFill>
          <a:blip r:embed="rId5" cstate="print"/>
          <a:srcRect/>
          <a:stretch>
            <a:fillRect/>
          </a:stretch>
        </p:blipFill>
        <p:spPr bwMode="auto">
          <a:xfrm>
            <a:off x="381000" y="4724400"/>
            <a:ext cx="2573448" cy="1848669"/>
          </a:xfrm>
          <a:prstGeom prst="rect">
            <a:avLst/>
          </a:prstGeom>
          <a:noFill/>
        </p:spPr>
      </p:pic>
      <p:pic>
        <p:nvPicPr>
          <p:cNvPr id="14345" name="Picture 9" descr="C:\Documents and Settings\suchlsr\Local Settings\Temporary Internet Files\Content.IE5\YEK8JRVE\MC900438249[1].wmf"/>
          <p:cNvPicPr>
            <a:picLocks noChangeAspect="1" noChangeArrowheads="1"/>
          </p:cNvPicPr>
          <p:nvPr/>
        </p:nvPicPr>
        <p:blipFill>
          <a:blip r:embed="rId6" cstate="print"/>
          <a:srcRect/>
          <a:stretch>
            <a:fillRect/>
          </a:stretch>
        </p:blipFill>
        <p:spPr bwMode="auto">
          <a:xfrm>
            <a:off x="6553200" y="2514600"/>
            <a:ext cx="1074006" cy="993775"/>
          </a:xfrm>
          <a:prstGeom prst="rect">
            <a:avLst/>
          </a:prstGeom>
          <a:noFill/>
        </p:spPr>
      </p:pic>
      <p:pic>
        <p:nvPicPr>
          <p:cNvPr id="14350" name="Picture 14" descr="C:\Documents and Settings\suchlsr\Local Settings\Temporary Internet Files\Content.IE5\4JR9FMGO\MP900422877[1].jpg"/>
          <p:cNvPicPr>
            <a:picLocks noChangeAspect="1" noChangeArrowheads="1"/>
          </p:cNvPicPr>
          <p:nvPr/>
        </p:nvPicPr>
        <p:blipFill>
          <a:blip r:embed="rId7" cstate="print"/>
          <a:srcRect/>
          <a:stretch>
            <a:fillRect/>
          </a:stretch>
        </p:blipFill>
        <p:spPr bwMode="auto">
          <a:xfrm>
            <a:off x="3200400" y="4724400"/>
            <a:ext cx="3276600" cy="1423272"/>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Appropriate Use of Title I of Funds</a:t>
            </a:r>
            <a:endParaRPr lang="en-US" sz="4000" dirty="0"/>
          </a:p>
        </p:txBody>
      </p:sp>
      <p:sp>
        <p:nvSpPr>
          <p:cNvPr id="3" name="Content Placeholder 2"/>
          <p:cNvSpPr>
            <a:spLocks noGrp="1"/>
          </p:cNvSpPr>
          <p:nvPr>
            <p:ph sz="quarter" idx="1"/>
          </p:nvPr>
        </p:nvSpPr>
        <p:spPr/>
        <p:txBody>
          <a:bodyPr/>
          <a:lstStyle/>
          <a:p>
            <a:pPr>
              <a:buNone/>
            </a:pPr>
            <a:r>
              <a:rPr lang="en-US" sz="2400" b="1" dirty="0" smtClean="0"/>
              <a:t>Conduct a Book Study:</a:t>
            </a:r>
          </a:p>
          <a:p>
            <a:r>
              <a:rPr lang="en-US" sz="2400" dirty="0" smtClean="0"/>
              <a:t>Professional book studies among staff to increase knowledge and awareness of pertinent issues related to their students and families.</a:t>
            </a:r>
          </a:p>
          <a:p>
            <a:endParaRPr lang="en-US" dirty="0" smtClean="0"/>
          </a:p>
          <a:p>
            <a:endParaRPr lang="en-US" dirty="0" smtClean="0"/>
          </a:p>
          <a:p>
            <a:r>
              <a:rPr lang="en-US" sz="2400" dirty="0" smtClean="0"/>
              <a:t>Non-professional book clubs in which parents could participate—just for fun.</a:t>
            </a:r>
            <a:endParaRPr lang="en-US" sz="2400" dirty="0"/>
          </a:p>
        </p:txBody>
      </p:sp>
      <p:pic>
        <p:nvPicPr>
          <p:cNvPr id="15363" name="Picture 3" descr="C:\Documents and Settings\suchlsr\Local Settings\Temporary Internet Files\Content.IE5\YEK8JRVE\MC900439915[1].wmf"/>
          <p:cNvPicPr>
            <a:picLocks noChangeAspect="1" noChangeArrowheads="1"/>
          </p:cNvPicPr>
          <p:nvPr/>
        </p:nvPicPr>
        <p:blipFill>
          <a:blip r:embed="rId3" cstate="print"/>
          <a:srcRect/>
          <a:stretch>
            <a:fillRect/>
          </a:stretch>
        </p:blipFill>
        <p:spPr bwMode="auto">
          <a:xfrm>
            <a:off x="4114800" y="4800600"/>
            <a:ext cx="1870075" cy="1571625"/>
          </a:xfrm>
          <a:prstGeom prst="rect">
            <a:avLst/>
          </a:prstGeom>
          <a:noFill/>
        </p:spPr>
      </p:pic>
      <p:pic>
        <p:nvPicPr>
          <p:cNvPr id="15365" name="Picture 5" descr="C:\Documents and Settings\suchlsr\Local Settings\Temporary Internet Files\Content.IE5\6C5GAW9R\MC900439911[1].wmf"/>
          <p:cNvPicPr>
            <a:picLocks noChangeAspect="1" noChangeArrowheads="1"/>
          </p:cNvPicPr>
          <p:nvPr/>
        </p:nvPicPr>
        <p:blipFill>
          <a:blip r:embed="rId4" cstate="print"/>
          <a:srcRect/>
          <a:stretch>
            <a:fillRect/>
          </a:stretch>
        </p:blipFill>
        <p:spPr bwMode="auto">
          <a:xfrm>
            <a:off x="5257800" y="2895600"/>
            <a:ext cx="2130425" cy="139681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solidFill>
                  <a:schemeClr val="tx2">
                    <a:satMod val="130000"/>
                  </a:schemeClr>
                </a:solidFill>
              </a:rPr>
              <a:t>Appropriate Use of Family/Parent Involvement Funds</a:t>
            </a:r>
            <a:endParaRPr lang="en-US" dirty="0"/>
          </a:p>
        </p:txBody>
      </p:sp>
      <p:sp>
        <p:nvSpPr>
          <p:cNvPr id="3" name="Content Placeholder 2"/>
          <p:cNvSpPr>
            <a:spLocks noGrp="1"/>
          </p:cNvSpPr>
          <p:nvPr>
            <p:ph sz="quarter" idx="1"/>
          </p:nvPr>
        </p:nvSpPr>
        <p:spPr/>
        <p:txBody>
          <a:bodyPr>
            <a:normAutofit/>
          </a:bodyPr>
          <a:lstStyle/>
          <a:p>
            <a:pPr algn="ctr">
              <a:buNone/>
            </a:pPr>
            <a:endParaRPr lang="en-US" sz="4400" dirty="0" smtClean="0"/>
          </a:p>
          <a:p>
            <a:pPr algn="ctr">
              <a:buNone/>
            </a:pPr>
            <a:r>
              <a:rPr lang="en-US" sz="4400" dirty="0" smtClean="0"/>
              <a:t>Quick Comprehension Check</a:t>
            </a:r>
            <a:endParaRPr lang="en-US" sz="4400" dirty="0"/>
          </a:p>
        </p:txBody>
      </p:sp>
      <p:pic>
        <p:nvPicPr>
          <p:cNvPr id="16386" name="Picture 2" descr="C:\Documents and Settings\suchlsr\Local Settings\Temporary Internet Files\Content.IE5\YEK8JRVE\MP900439390[1].jpg"/>
          <p:cNvPicPr>
            <a:picLocks noChangeAspect="1" noChangeArrowheads="1"/>
          </p:cNvPicPr>
          <p:nvPr/>
        </p:nvPicPr>
        <p:blipFill>
          <a:blip r:embed="rId2" cstate="print"/>
          <a:srcRect/>
          <a:stretch>
            <a:fillRect/>
          </a:stretch>
        </p:blipFill>
        <p:spPr bwMode="auto">
          <a:xfrm>
            <a:off x="2971800" y="3404326"/>
            <a:ext cx="3657600" cy="2441883"/>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Autofit/>
          </a:bodyPr>
          <a:lstStyle/>
          <a:p>
            <a:pPr algn="ctr" eaLnBrk="1" fontAlgn="auto" hangingPunct="1">
              <a:spcAft>
                <a:spcPts val="0"/>
              </a:spcAft>
              <a:defRPr/>
            </a:pPr>
            <a:r>
              <a:rPr lang="en-US" sz="3600" dirty="0" smtClean="0">
                <a:solidFill>
                  <a:schemeClr val="tx2">
                    <a:satMod val="130000"/>
                  </a:schemeClr>
                </a:solidFill>
              </a:rPr>
              <a:t>Appropriate Use of Family/Parent Involvement Funds fact?</a:t>
            </a:r>
          </a:p>
        </p:txBody>
      </p:sp>
      <p:sp>
        <p:nvSpPr>
          <p:cNvPr id="3" name="Content Placeholder 2"/>
          <p:cNvSpPr>
            <a:spLocks noGrp="1"/>
          </p:cNvSpPr>
          <p:nvPr>
            <p:ph idx="1"/>
          </p:nvPr>
        </p:nvSpPr>
        <p:spPr>
          <a:xfrm>
            <a:off x="457200" y="1295400"/>
            <a:ext cx="8229600" cy="4525963"/>
          </a:xfrm>
        </p:spPr>
        <p:txBody>
          <a:bodyPr>
            <a:normAutofit/>
          </a:bodyPr>
          <a:lstStyle/>
          <a:p>
            <a:pPr marL="365760" indent="-283464" eaLnBrk="1" fontAlgn="auto" hangingPunct="1">
              <a:spcAft>
                <a:spcPts val="0"/>
              </a:spcAft>
              <a:buFont typeface="Arial" charset="0"/>
              <a:buNone/>
              <a:defRPr/>
            </a:pPr>
            <a:endParaRPr lang="en-US" i="1" dirty="0" smtClean="0"/>
          </a:p>
          <a:p>
            <a:pPr marL="365760" indent="-283464" eaLnBrk="1" fontAlgn="auto" hangingPunct="1">
              <a:spcAft>
                <a:spcPts val="0"/>
              </a:spcAft>
              <a:buFont typeface="Arial" charset="0"/>
              <a:buNone/>
              <a:defRPr/>
            </a:pPr>
            <a:r>
              <a:rPr lang="en-US" i="1" dirty="0" smtClean="0"/>
              <a:t>   </a:t>
            </a:r>
            <a:r>
              <a:rPr lang="en-US" dirty="0" smtClean="0"/>
              <a:t>The school principal has suggested using Title I parent involvement funds to provide sandwiches and soft drinks for parents as a way of encouraging more families to come.</a:t>
            </a:r>
          </a:p>
          <a:p>
            <a:pPr marL="365760" indent="-283464" eaLnBrk="1" fontAlgn="auto" hangingPunct="1">
              <a:spcAft>
                <a:spcPts val="0"/>
              </a:spcAft>
              <a:buFont typeface="Arial" charset="0"/>
              <a:buNone/>
              <a:defRPr/>
            </a:pPr>
            <a:endParaRPr lang="en-US" i="1" dirty="0" smtClean="0"/>
          </a:p>
          <a:p>
            <a:pPr marL="365760" indent="-283464" algn="ctr" eaLnBrk="1" fontAlgn="auto" hangingPunct="1">
              <a:spcAft>
                <a:spcPts val="0"/>
              </a:spcAft>
              <a:buFont typeface="Arial" charset="0"/>
              <a:buNone/>
              <a:defRPr/>
            </a:pPr>
            <a:r>
              <a:rPr lang="en-US" i="1" dirty="0" smtClean="0">
                <a:solidFill>
                  <a:srgbClr val="002060"/>
                </a:solidFill>
              </a:rPr>
              <a:t>Is this appropriate use of Title I funds?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0070C0"/>
                </a:solidFill>
              </a:rPr>
              <a:t>Probably.</a:t>
            </a:r>
            <a:endParaRPr lang="en-US" sz="4000" dirty="0">
              <a:solidFill>
                <a:srgbClr val="0070C0"/>
              </a:solidFill>
            </a:endParaRPr>
          </a:p>
        </p:txBody>
      </p:sp>
      <p:sp>
        <p:nvSpPr>
          <p:cNvPr id="3" name="Content Placeholder 2"/>
          <p:cNvSpPr>
            <a:spLocks noGrp="1"/>
          </p:cNvSpPr>
          <p:nvPr>
            <p:ph idx="1"/>
          </p:nvPr>
        </p:nvSpPr>
        <p:spPr/>
        <p:txBody>
          <a:bodyPr/>
          <a:lstStyle/>
          <a:p>
            <a:pPr>
              <a:buNone/>
            </a:pPr>
            <a:r>
              <a:rPr lang="en-US" i="1" dirty="0" smtClean="0"/>
              <a:t>   Remember, the ED has stated that “light refreshments are allowable if the cost can be justified as “reasonable and necessary” to advance the goals of the parent involvement program.</a:t>
            </a:r>
          </a:p>
          <a:p>
            <a:endParaRPr lang="en-US" dirty="0"/>
          </a:p>
        </p:txBody>
      </p:sp>
      <p:pic>
        <p:nvPicPr>
          <p:cNvPr id="17410" name="Picture 2" descr="C:\Documents and Settings\suchlsr\Local Settings\Temporary Internet Files\Content.IE5\J84NBS05\MM900185588[1].gif"/>
          <p:cNvPicPr>
            <a:picLocks noChangeAspect="1" noChangeArrowheads="1" noCrop="1"/>
          </p:cNvPicPr>
          <p:nvPr/>
        </p:nvPicPr>
        <p:blipFill>
          <a:blip r:embed="rId3" cstate="print"/>
          <a:srcRect/>
          <a:stretch>
            <a:fillRect/>
          </a:stretch>
        </p:blipFill>
        <p:spPr bwMode="auto">
          <a:xfrm>
            <a:off x="3810000" y="4419600"/>
            <a:ext cx="1981200" cy="1350962"/>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Wisconsin Resources</a:t>
            </a:r>
            <a:endParaRPr lang="en-US" sz="3600" dirty="0"/>
          </a:p>
        </p:txBody>
      </p:sp>
      <p:sp>
        <p:nvSpPr>
          <p:cNvPr id="3" name="Content Placeholder 2"/>
          <p:cNvSpPr>
            <a:spLocks noGrp="1"/>
          </p:cNvSpPr>
          <p:nvPr>
            <p:ph sz="quarter" idx="1"/>
          </p:nvPr>
        </p:nvSpPr>
        <p:spPr>
          <a:xfrm>
            <a:off x="612648" y="1600200"/>
            <a:ext cx="8153400" cy="5029200"/>
          </a:xfrm>
        </p:spPr>
        <p:txBody>
          <a:bodyPr/>
          <a:lstStyle/>
          <a:p>
            <a:endParaRPr lang="en-US" dirty="0" smtClean="0">
              <a:hlinkClick r:id="rId3"/>
            </a:endParaRPr>
          </a:p>
          <a:p>
            <a:r>
              <a:rPr lang="en-US" sz="2800" dirty="0" smtClean="0">
                <a:hlinkClick r:id="rId3"/>
              </a:rPr>
              <a:t>Wisconsin </a:t>
            </a:r>
            <a:r>
              <a:rPr lang="en-US" sz="2800" dirty="0" smtClean="0">
                <a:hlinkClick r:id="rId3"/>
              </a:rPr>
              <a:t>Partnership E-Brief </a:t>
            </a:r>
            <a:r>
              <a:rPr lang="en-US" sz="2800" dirty="0" smtClean="0">
                <a:hlinkClick r:id="rId3"/>
              </a:rPr>
              <a:t>newsletter</a:t>
            </a:r>
            <a:endParaRPr lang="en-US" sz="2800" dirty="0" smtClean="0"/>
          </a:p>
          <a:p>
            <a:endParaRPr lang="en-US" sz="2800" dirty="0" smtClean="0">
              <a:hlinkClick r:id="rId4"/>
            </a:endParaRPr>
          </a:p>
          <a:p>
            <a:r>
              <a:rPr lang="en-US" sz="2800" dirty="0" smtClean="0">
                <a:hlinkClick r:id="rId4"/>
              </a:rPr>
              <a:t>DPI </a:t>
            </a:r>
            <a:r>
              <a:rPr lang="en-US" sz="2800" dirty="0" smtClean="0">
                <a:hlinkClick r:id="rId4"/>
              </a:rPr>
              <a:t>Partnership Action Team </a:t>
            </a:r>
            <a:r>
              <a:rPr lang="en-US" sz="2800" dirty="0" smtClean="0">
                <a:hlinkClick r:id="rId4"/>
              </a:rPr>
              <a:t>Toolkit</a:t>
            </a:r>
            <a:endParaRPr lang="en-US" sz="2800" dirty="0" smtClean="0"/>
          </a:p>
          <a:p>
            <a:endParaRPr lang="en-US" sz="2800" dirty="0" smtClean="0">
              <a:hlinkClick r:id="rId3"/>
            </a:endParaRPr>
          </a:p>
          <a:p>
            <a:r>
              <a:rPr lang="en-US" sz="2800" dirty="0" smtClean="0">
                <a:hlinkClick r:id="rId3"/>
              </a:rPr>
              <a:t>DPI </a:t>
            </a:r>
            <a:r>
              <a:rPr lang="en-US" sz="2800" dirty="0" smtClean="0">
                <a:hlinkClick r:id="rId3"/>
              </a:rPr>
              <a:t>Community Learning &amp; Partnerships </a:t>
            </a:r>
            <a:r>
              <a:rPr lang="en-US" sz="2800" dirty="0" smtClean="0">
                <a:hlinkClick r:id="rId3"/>
              </a:rPr>
              <a:t>page</a:t>
            </a:r>
            <a:endParaRPr lang="en-US" sz="2800" dirty="0" smtClean="0"/>
          </a:p>
          <a:p>
            <a:endParaRPr lang="en-US" sz="2800" dirty="0" smtClean="0">
              <a:hlinkClick r:id="rId5"/>
            </a:endParaRPr>
          </a:p>
          <a:p>
            <a:r>
              <a:rPr lang="en-US" sz="2800" dirty="0" smtClean="0">
                <a:hlinkClick r:id="rId5"/>
              </a:rPr>
              <a:t>Wisconsin PTA</a:t>
            </a:r>
            <a:endParaRPr lang="en-US" sz="2800"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Evaluating the Effectiveness </a:t>
            </a:r>
            <a:br>
              <a:rPr lang="en-US" sz="3600" dirty="0" smtClean="0"/>
            </a:br>
            <a:r>
              <a:rPr lang="en-US" sz="3600" dirty="0" smtClean="0"/>
              <a:t>of Your Program</a:t>
            </a:r>
            <a:endParaRPr lang="en-US" sz="3600" dirty="0"/>
          </a:p>
        </p:txBody>
      </p:sp>
      <p:sp>
        <p:nvSpPr>
          <p:cNvPr id="3" name="Content Placeholder 2"/>
          <p:cNvSpPr>
            <a:spLocks noGrp="1"/>
          </p:cNvSpPr>
          <p:nvPr>
            <p:ph sz="quarter" idx="1"/>
          </p:nvPr>
        </p:nvSpPr>
        <p:spPr/>
        <p:txBody>
          <a:bodyPr>
            <a:normAutofit/>
          </a:bodyPr>
          <a:lstStyle/>
          <a:p>
            <a:pPr algn="ctr">
              <a:buNone/>
            </a:pPr>
            <a:r>
              <a:rPr lang="en-US" sz="3600" dirty="0" smtClean="0"/>
              <a:t>How does your school/district </a:t>
            </a:r>
          </a:p>
          <a:p>
            <a:pPr algn="ctr">
              <a:buNone/>
            </a:pPr>
            <a:r>
              <a:rPr lang="en-US" sz="3600" dirty="0" smtClean="0"/>
              <a:t>measure up?</a:t>
            </a:r>
            <a:endParaRPr lang="en-US" sz="3600" dirty="0"/>
          </a:p>
        </p:txBody>
      </p:sp>
      <p:pic>
        <p:nvPicPr>
          <p:cNvPr id="18441" name="Picture 9" descr="C:\Documents and Settings\suchlsr\Local Settings\Temporary Internet Files\Content.IE5\SFQQ2KOA\MC900078805[1].wmf"/>
          <p:cNvPicPr>
            <a:picLocks noChangeAspect="1" noChangeArrowheads="1"/>
          </p:cNvPicPr>
          <p:nvPr/>
        </p:nvPicPr>
        <p:blipFill>
          <a:blip r:embed="rId3" cstate="print"/>
          <a:srcRect/>
          <a:stretch>
            <a:fillRect/>
          </a:stretch>
        </p:blipFill>
        <p:spPr bwMode="auto">
          <a:xfrm>
            <a:off x="3124200" y="3352800"/>
            <a:ext cx="2943225" cy="26289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600" dirty="0" smtClean="0"/>
              <a:t>Annual Assessment of Effectiveness of Family/Parent Involvement</a:t>
            </a:r>
            <a:endParaRPr lang="en-US" sz="3600" dirty="0"/>
          </a:p>
        </p:txBody>
      </p:sp>
      <p:sp>
        <p:nvSpPr>
          <p:cNvPr id="3" name="Content Placeholder 2"/>
          <p:cNvSpPr>
            <a:spLocks noGrp="1"/>
          </p:cNvSpPr>
          <p:nvPr>
            <p:ph sz="quarter" idx="1"/>
          </p:nvPr>
        </p:nvSpPr>
        <p:spPr/>
        <p:txBody>
          <a:bodyPr>
            <a:normAutofit/>
          </a:bodyPr>
          <a:lstStyle/>
          <a:p>
            <a:endParaRPr lang="en-US" sz="2800" dirty="0" smtClean="0"/>
          </a:p>
          <a:p>
            <a:r>
              <a:rPr lang="en-US" sz="2800" dirty="0" smtClean="0"/>
              <a:t>Spring </a:t>
            </a:r>
            <a:r>
              <a:rPr lang="en-US" sz="2800" dirty="0" smtClean="0"/>
              <a:t>meeting, survey data, feedback, other?</a:t>
            </a:r>
          </a:p>
          <a:p>
            <a:endParaRPr lang="en-US" sz="2800" dirty="0" smtClean="0"/>
          </a:p>
          <a:p>
            <a:r>
              <a:rPr lang="en-US" sz="2800" dirty="0" smtClean="0"/>
              <a:t>Sample: </a:t>
            </a:r>
            <a:r>
              <a:rPr lang="en-US" sz="2800" dirty="0" smtClean="0">
                <a:hlinkClick r:id="rId3"/>
              </a:rPr>
              <a:t>Parent </a:t>
            </a:r>
            <a:r>
              <a:rPr lang="en-US" sz="2800" dirty="0" smtClean="0">
                <a:hlinkClick r:id="rId3"/>
              </a:rPr>
              <a:t>Involvement Evaluation - Title I Program</a:t>
            </a:r>
            <a:endParaRPr lang="en-US" sz="2800" dirty="0" smtClean="0"/>
          </a:p>
          <a:p>
            <a:pPr>
              <a:buNone/>
            </a:pPr>
            <a:endParaRPr lang="en-US" sz="2800" dirty="0" smtClean="0"/>
          </a:p>
          <a:p>
            <a:r>
              <a:rPr lang="en-US" sz="2800" dirty="0" smtClean="0"/>
              <a:t>Where do we go next?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096962"/>
          </a:xfrm>
        </p:spPr>
        <p:txBody>
          <a:bodyPr>
            <a:noAutofit/>
          </a:bodyPr>
          <a:lstStyle/>
          <a:p>
            <a:pPr algn="ctr"/>
            <a:r>
              <a:rPr lang="en-US" sz="4000" dirty="0" smtClean="0"/>
              <a:t>If You Are Just Getting Started…</a:t>
            </a:r>
            <a:endParaRPr lang="en-US" sz="4000" dirty="0"/>
          </a:p>
        </p:txBody>
      </p:sp>
      <p:sp>
        <p:nvSpPr>
          <p:cNvPr id="3" name="Content Placeholder 2"/>
          <p:cNvSpPr>
            <a:spLocks noGrp="1"/>
          </p:cNvSpPr>
          <p:nvPr>
            <p:ph idx="1"/>
          </p:nvPr>
        </p:nvSpPr>
        <p:spPr/>
        <p:txBody>
          <a:bodyPr>
            <a:normAutofit fontScale="77500" lnSpcReduction="20000"/>
          </a:bodyPr>
          <a:lstStyle/>
          <a:p>
            <a:pPr>
              <a:buNone/>
            </a:pPr>
            <a:endParaRPr lang="en-US" i="1" dirty="0" smtClean="0">
              <a:solidFill>
                <a:srgbClr val="0070C0"/>
              </a:solidFill>
            </a:endParaRPr>
          </a:p>
          <a:p>
            <a:pPr algn="ctr">
              <a:buNone/>
            </a:pPr>
            <a:r>
              <a:rPr lang="en-US" sz="3200" i="1" dirty="0" smtClean="0">
                <a:solidFill>
                  <a:srgbClr val="002060"/>
                </a:solidFill>
              </a:rPr>
              <a:t>Guiding Questions for Discussion:</a:t>
            </a:r>
            <a:endParaRPr lang="en-US" sz="3200" dirty="0" smtClean="0"/>
          </a:p>
          <a:p>
            <a:pPr>
              <a:buFont typeface="Wingdings" pitchFamily="2" charset="2"/>
              <a:buChar char="Ø"/>
            </a:pPr>
            <a:r>
              <a:rPr lang="en-US" sz="3200" i="1" dirty="0" smtClean="0">
                <a:solidFill>
                  <a:srgbClr val="002060"/>
                </a:solidFill>
              </a:rPr>
              <a:t>What are your areas of strength?</a:t>
            </a:r>
          </a:p>
          <a:p>
            <a:pPr>
              <a:buFont typeface="Wingdings" pitchFamily="2" charset="2"/>
              <a:buChar char="Ø"/>
            </a:pPr>
            <a:endParaRPr lang="en-US" sz="3200" i="1" dirty="0" smtClean="0">
              <a:solidFill>
                <a:srgbClr val="002060"/>
              </a:solidFill>
            </a:endParaRPr>
          </a:p>
          <a:p>
            <a:pPr>
              <a:buFont typeface="Wingdings" pitchFamily="2" charset="2"/>
              <a:buChar char="Ø"/>
            </a:pPr>
            <a:r>
              <a:rPr lang="en-US" sz="3200" i="1" dirty="0" smtClean="0">
                <a:solidFill>
                  <a:srgbClr val="002060"/>
                </a:solidFill>
              </a:rPr>
              <a:t>What are your limitations?</a:t>
            </a:r>
          </a:p>
          <a:p>
            <a:pPr>
              <a:buFont typeface="Wingdings" pitchFamily="2" charset="2"/>
              <a:buChar char="Ø"/>
            </a:pPr>
            <a:endParaRPr lang="en-US" sz="3200" i="1" dirty="0" smtClean="0">
              <a:solidFill>
                <a:srgbClr val="002060"/>
              </a:solidFill>
            </a:endParaRPr>
          </a:p>
          <a:p>
            <a:pPr>
              <a:buFont typeface="Wingdings" pitchFamily="2" charset="2"/>
              <a:buChar char="Ø"/>
            </a:pPr>
            <a:r>
              <a:rPr lang="en-US" sz="3200" i="1" dirty="0" smtClean="0">
                <a:solidFill>
                  <a:srgbClr val="002060"/>
                </a:solidFill>
              </a:rPr>
              <a:t>What goal(s) might you set to bring about the greatest improvement in parental involvement in your school?</a:t>
            </a:r>
          </a:p>
          <a:p>
            <a:pPr>
              <a:buFont typeface="Wingdings" pitchFamily="2" charset="2"/>
              <a:buChar char="Ø"/>
            </a:pPr>
            <a:endParaRPr lang="en-US" sz="3200" i="1" dirty="0" smtClean="0">
              <a:solidFill>
                <a:srgbClr val="002060"/>
              </a:solidFill>
            </a:endParaRPr>
          </a:p>
          <a:p>
            <a:pPr algn="r">
              <a:buNone/>
            </a:pPr>
            <a:r>
              <a:rPr lang="en-US" sz="2200" dirty="0" smtClean="0"/>
              <a:t>(J.L. Epstein et al. (2002). </a:t>
            </a:r>
            <a:r>
              <a:rPr lang="en-US" sz="2200" i="1" dirty="0" smtClean="0"/>
              <a:t>School, Family, and Community Partnerships, </a:t>
            </a:r>
            <a:r>
              <a:rPr lang="en-US" sz="2200" dirty="0" smtClean="0"/>
              <a:t>Corwin Press, Inc.)</a:t>
            </a:r>
            <a:endParaRPr lang="en-US" sz="2200" i="1" dirty="0" smtClean="0"/>
          </a:p>
          <a:p>
            <a:pPr>
              <a:buNone/>
            </a:pPr>
            <a:endParaRPr lang="en-US" i="1" dirty="0">
              <a:solidFill>
                <a:srgbClr val="0070C0"/>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If You Are Well On Your Way…</a:t>
            </a:r>
            <a:endParaRPr lang="en-US" sz="4000" dirty="0"/>
          </a:p>
        </p:txBody>
      </p:sp>
      <p:sp>
        <p:nvSpPr>
          <p:cNvPr id="3" name="Content Placeholder 2"/>
          <p:cNvSpPr>
            <a:spLocks noGrp="1"/>
          </p:cNvSpPr>
          <p:nvPr>
            <p:ph sz="quarter" idx="1"/>
          </p:nvPr>
        </p:nvSpPr>
        <p:spPr/>
        <p:txBody>
          <a:bodyPr>
            <a:normAutofit/>
          </a:bodyPr>
          <a:lstStyle/>
          <a:p>
            <a:pPr>
              <a:buNone/>
            </a:pPr>
            <a:endParaRPr lang="en-US" sz="2400" dirty="0" smtClean="0"/>
          </a:p>
          <a:p>
            <a:r>
              <a:rPr lang="en-US" sz="2400" dirty="0" smtClean="0"/>
              <a:t>Review </a:t>
            </a:r>
            <a:r>
              <a:rPr lang="en-US" sz="2400" dirty="0" smtClean="0"/>
              <a:t>your current policies, programs, practices and other documents.</a:t>
            </a:r>
          </a:p>
          <a:p>
            <a:endParaRPr lang="en-US" sz="2400" dirty="0" smtClean="0"/>
          </a:p>
          <a:p>
            <a:r>
              <a:rPr lang="en-US" sz="2400" dirty="0" smtClean="0"/>
              <a:t>What </a:t>
            </a:r>
            <a:r>
              <a:rPr lang="en-US" sz="2400" dirty="0" smtClean="0"/>
              <a:t>other questions might you ask to evaluate the goals? Is there other information to gather?</a:t>
            </a:r>
          </a:p>
          <a:p>
            <a:endParaRPr lang="en-US" sz="2400" dirty="0" smtClean="0"/>
          </a:p>
          <a:p>
            <a:r>
              <a:rPr lang="en-US" sz="2400" dirty="0" smtClean="0"/>
              <a:t>Record </a:t>
            </a:r>
            <a:r>
              <a:rPr lang="en-US" sz="2400" dirty="0" smtClean="0"/>
              <a:t>any plan(s) for improvement.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Whose Child is This?</a:t>
            </a:r>
            <a:endParaRPr lang="en-US" dirty="0"/>
          </a:p>
        </p:txBody>
      </p:sp>
      <p:sp>
        <p:nvSpPr>
          <p:cNvPr id="3" name="Content Placeholder 2"/>
          <p:cNvSpPr>
            <a:spLocks noGrp="1"/>
          </p:cNvSpPr>
          <p:nvPr>
            <p:ph sz="quarter" idx="1"/>
          </p:nvPr>
        </p:nvSpPr>
        <p:spPr>
          <a:xfrm>
            <a:off x="612648" y="1600200"/>
            <a:ext cx="8153400" cy="5257800"/>
          </a:xfrm>
        </p:spPr>
        <p:txBody>
          <a:bodyPr>
            <a:noAutofit/>
          </a:bodyPr>
          <a:lstStyle/>
          <a:p>
            <a:pPr>
              <a:spcBef>
                <a:spcPts val="0"/>
              </a:spcBef>
              <a:buNone/>
            </a:pPr>
            <a:r>
              <a:rPr lang="en-US" sz="1600" dirty="0" smtClean="0">
                <a:latin typeface="Arial Narrow" pitchFamily="34" charset="0"/>
              </a:rPr>
              <a:t>"Whose child is this?" I asked one day</a:t>
            </a:r>
          </a:p>
          <a:p>
            <a:pPr>
              <a:spcBef>
                <a:spcPts val="0"/>
              </a:spcBef>
              <a:buNone/>
            </a:pPr>
            <a:r>
              <a:rPr lang="en-US" sz="1600" dirty="0" smtClean="0">
                <a:latin typeface="Arial Narrow" pitchFamily="34" charset="0"/>
              </a:rPr>
              <a:t>Seeing a little one out at play.</a:t>
            </a:r>
          </a:p>
          <a:p>
            <a:pPr>
              <a:spcBef>
                <a:spcPts val="0"/>
              </a:spcBef>
              <a:buNone/>
            </a:pPr>
            <a:r>
              <a:rPr lang="en-US" sz="1600" dirty="0" smtClean="0">
                <a:latin typeface="Arial Narrow" pitchFamily="34" charset="0"/>
              </a:rPr>
              <a:t>"Mine", said the parent with a tender smile</a:t>
            </a:r>
          </a:p>
          <a:p>
            <a:pPr>
              <a:spcBef>
                <a:spcPts val="0"/>
              </a:spcBef>
              <a:buNone/>
            </a:pPr>
            <a:r>
              <a:rPr lang="en-US" sz="1600" dirty="0" smtClean="0">
                <a:latin typeface="Arial Narrow" pitchFamily="34" charset="0"/>
              </a:rPr>
              <a:t>"Mine to keep a little while.</a:t>
            </a:r>
          </a:p>
          <a:p>
            <a:pPr>
              <a:spcBef>
                <a:spcPts val="0"/>
              </a:spcBef>
              <a:buNone/>
            </a:pPr>
            <a:r>
              <a:rPr lang="en-US" sz="1600" dirty="0" smtClean="0">
                <a:latin typeface="Arial Narrow" pitchFamily="34" charset="0"/>
              </a:rPr>
              <a:t>To bathe his hands and comb his hair,</a:t>
            </a:r>
          </a:p>
          <a:p>
            <a:pPr>
              <a:spcBef>
                <a:spcPts val="0"/>
              </a:spcBef>
              <a:buNone/>
            </a:pPr>
            <a:r>
              <a:rPr lang="en-US" sz="1600" dirty="0" smtClean="0">
                <a:latin typeface="Arial Narrow" pitchFamily="34" charset="0"/>
              </a:rPr>
              <a:t>To tell him what he is to wear,</a:t>
            </a:r>
          </a:p>
          <a:p>
            <a:pPr>
              <a:spcBef>
                <a:spcPts val="0"/>
              </a:spcBef>
              <a:buNone/>
            </a:pPr>
            <a:r>
              <a:rPr lang="en-US" sz="1600" dirty="0" smtClean="0">
                <a:latin typeface="Arial Narrow" pitchFamily="34" charset="0"/>
              </a:rPr>
              <a:t>To prepare him that he may always be good,</a:t>
            </a:r>
          </a:p>
          <a:p>
            <a:pPr>
              <a:spcBef>
                <a:spcPts val="0"/>
              </a:spcBef>
              <a:buNone/>
            </a:pPr>
            <a:r>
              <a:rPr lang="en-US" sz="1600" dirty="0" smtClean="0">
                <a:latin typeface="Arial Narrow" pitchFamily="34" charset="0"/>
              </a:rPr>
              <a:t>And each day do the things he should".	      "Whose child is this?" I asked once more, </a:t>
            </a:r>
            <a:br>
              <a:rPr lang="en-US" sz="1600" dirty="0" smtClean="0">
                <a:latin typeface="Arial Narrow" pitchFamily="34" charset="0"/>
              </a:rPr>
            </a:br>
            <a:r>
              <a:rPr lang="en-US" sz="1600" dirty="0" smtClean="0">
                <a:latin typeface="Arial Narrow" pitchFamily="34" charset="0"/>
              </a:rPr>
              <a:t>				       Just as the little one entered the door </a:t>
            </a:r>
          </a:p>
          <a:p>
            <a:pPr>
              <a:spcBef>
                <a:spcPts val="0"/>
              </a:spcBef>
              <a:buNone/>
            </a:pPr>
            <a:r>
              <a:rPr lang="en-US" sz="1600" dirty="0" smtClean="0">
                <a:latin typeface="Arial Narrow" pitchFamily="34" charset="0"/>
              </a:rPr>
              <a:t>"Whose child is this?" I asked again,		       "Ours", said the parent and the teacher as they smiled </a:t>
            </a:r>
          </a:p>
          <a:p>
            <a:pPr>
              <a:spcBef>
                <a:spcPts val="0"/>
              </a:spcBef>
              <a:buNone/>
            </a:pPr>
            <a:r>
              <a:rPr lang="en-US" sz="1600" dirty="0" smtClean="0">
                <a:latin typeface="Arial Narrow" pitchFamily="34" charset="0"/>
              </a:rPr>
              <a:t>As the door opened and someone came in. 	       And each took the hand of the little child </a:t>
            </a:r>
          </a:p>
          <a:p>
            <a:pPr>
              <a:spcBef>
                <a:spcPts val="0"/>
              </a:spcBef>
              <a:buNone/>
            </a:pPr>
            <a:r>
              <a:rPr lang="en-US" sz="1600" dirty="0" smtClean="0">
                <a:latin typeface="Arial Narrow" pitchFamily="34" charset="0"/>
              </a:rPr>
              <a:t>"Mine", said the teacher with the same tender smile.   "Ours to love and train together. </a:t>
            </a:r>
          </a:p>
          <a:p>
            <a:pPr>
              <a:spcBef>
                <a:spcPts val="0"/>
              </a:spcBef>
              <a:buNone/>
            </a:pPr>
            <a:r>
              <a:rPr lang="en-US" sz="1600" dirty="0" smtClean="0">
                <a:latin typeface="Arial Narrow" pitchFamily="34" charset="0"/>
              </a:rPr>
              <a:t>"Mine, to keep just for a little while.		       Ours this blessed task forever.“ </a:t>
            </a:r>
          </a:p>
          <a:p>
            <a:pPr>
              <a:spcBef>
                <a:spcPts val="0"/>
              </a:spcBef>
              <a:buNone/>
            </a:pPr>
            <a:r>
              <a:rPr lang="en-US" sz="1600" dirty="0" smtClean="0">
                <a:latin typeface="Arial Narrow" pitchFamily="34" charset="0"/>
              </a:rPr>
              <a:t>To teach him how to be gentle and kind,				 ~Author Unknown</a:t>
            </a:r>
          </a:p>
          <a:p>
            <a:pPr>
              <a:spcBef>
                <a:spcPts val="0"/>
              </a:spcBef>
              <a:buNone/>
            </a:pPr>
            <a:r>
              <a:rPr lang="en-US" sz="1600" dirty="0" smtClean="0">
                <a:latin typeface="Arial Narrow" pitchFamily="34" charset="0"/>
              </a:rPr>
              <a:t>To train and direct his dear little mind,</a:t>
            </a:r>
          </a:p>
          <a:p>
            <a:pPr>
              <a:spcBef>
                <a:spcPts val="0"/>
              </a:spcBef>
              <a:buNone/>
            </a:pPr>
            <a:r>
              <a:rPr lang="en-US" sz="1600" dirty="0" smtClean="0">
                <a:latin typeface="Arial Narrow" pitchFamily="34" charset="0"/>
              </a:rPr>
              <a:t>To help him live by every rule,</a:t>
            </a:r>
          </a:p>
          <a:p>
            <a:pPr>
              <a:spcBef>
                <a:spcPts val="0"/>
              </a:spcBef>
              <a:buNone/>
            </a:pPr>
            <a:r>
              <a:rPr lang="en-US" sz="1600" dirty="0" smtClean="0">
                <a:latin typeface="Arial Narrow" pitchFamily="34" charset="0"/>
              </a:rPr>
              <a:t>And get the best he can from school".</a:t>
            </a:r>
            <a:br>
              <a:rPr lang="en-US" sz="1600" dirty="0" smtClean="0">
                <a:latin typeface="Arial Narrow" pitchFamily="34" charset="0"/>
              </a:rPr>
            </a:br>
            <a:r>
              <a:rPr lang="en-US" sz="1600" dirty="0" smtClean="0">
                <a:latin typeface="Arial Narrow" pitchFamily="34" charset="0"/>
              </a:rPr>
              <a:t/>
            </a:r>
            <a:br>
              <a:rPr lang="en-US" sz="16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a:t>
            </a:r>
            <a:br>
              <a:rPr lang="en-US" sz="1400" dirty="0" smtClean="0">
                <a:latin typeface="Arial Narrow" pitchFamily="34" charset="0"/>
              </a:rPr>
            </a:br>
            <a:r>
              <a:rPr lang="en-US" sz="1400" dirty="0" smtClean="0">
                <a:latin typeface="Arial Narrow" pitchFamily="34" charset="0"/>
              </a:rPr>
              <a:t>.</a:t>
            </a:r>
            <a:br>
              <a:rPr lang="en-US" sz="1400" dirty="0" smtClean="0">
                <a:latin typeface="Arial Narrow" pitchFamily="34" charset="0"/>
              </a:rPr>
            </a:br>
            <a:r>
              <a:rPr lang="en-US" sz="1400" dirty="0" smtClean="0">
                <a:latin typeface="Arial Narrow" pitchFamily="34" charset="0"/>
              </a:rPr>
              <a:t>.</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r>
              <a:rPr lang="en-US" sz="1400" dirty="0" smtClean="0">
                <a:latin typeface="Arial Narrow" pitchFamily="34" charset="0"/>
              </a:rPr>
              <a:t>			</a:t>
            </a:r>
            <a:br>
              <a:rPr lang="en-US" sz="1400" dirty="0" smtClean="0">
                <a:latin typeface="Arial Narrow" pitchFamily="34" charset="0"/>
              </a:rPr>
            </a:br>
            <a:r>
              <a:rPr lang="en-US" sz="1400" dirty="0" smtClean="0">
                <a:latin typeface="Arial Narrow" pitchFamily="34" charset="0"/>
              </a:rPr>
              <a:t/>
            </a:r>
            <a:br>
              <a:rPr lang="en-US" sz="1400" dirty="0" smtClean="0">
                <a:latin typeface="Arial Narrow" pitchFamily="34" charset="0"/>
              </a:rPr>
            </a:br>
            <a:endParaRPr lang="en-US" sz="1400" i="1" dirty="0" smtClean="0">
              <a:latin typeface="Arial Narrow" pitchFamily="34" charset="0"/>
              <a:ea typeface="Arial Unicode MS" pitchFamily="34" charset="-128"/>
              <a:cs typeface="Arial Unicode MS" pitchFamily="34" charset="-128"/>
            </a:endParaRPr>
          </a:p>
          <a:p>
            <a:pPr>
              <a:buNone/>
            </a:pPr>
            <a:endParaRPr lang="en-US" sz="1400" dirty="0">
              <a:latin typeface="Arial Narrow" pitchFamily="34" charset="0"/>
            </a:endParaRPr>
          </a:p>
        </p:txBody>
      </p:sp>
      <p:pic>
        <p:nvPicPr>
          <p:cNvPr id="2050" name="Picture 2" descr="C:\Documents and Settings\User\Local Settings\Temporary Internet Files\Content.IE5\14YLPGW5\MC900431551[1].png"/>
          <p:cNvPicPr>
            <a:picLocks noChangeAspect="1" noChangeArrowheads="1"/>
          </p:cNvPicPr>
          <p:nvPr/>
        </p:nvPicPr>
        <p:blipFill>
          <a:blip r:embed="rId3" cstate="print"/>
          <a:srcRect/>
          <a:stretch>
            <a:fillRect/>
          </a:stretch>
        </p:blipFill>
        <p:spPr bwMode="auto">
          <a:xfrm rot="1360094">
            <a:off x="6880902" y="1699302"/>
            <a:ext cx="1752600" cy="1752600"/>
          </a:xfrm>
          <a:prstGeom prst="rect">
            <a:avLst/>
          </a:prstGeom>
          <a:noFill/>
        </p:spPr>
      </p:pic>
      <p:pic>
        <p:nvPicPr>
          <p:cNvPr id="2051" name="Picture 3" descr="C:\Documents and Settings\User\Local Settings\Temporary Internet Files\Content.IE5\KH2DWP8A\MC900434721[1].png"/>
          <p:cNvPicPr>
            <a:picLocks noChangeAspect="1" noChangeArrowheads="1"/>
          </p:cNvPicPr>
          <p:nvPr/>
        </p:nvPicPr>
        <p:blipFill>
          <a:blip r:embed="rId4" cstate="print"/>
          <a:srcRect/>
          <a:stretch>
            <a:fillRect/>
          </a:stretch>
        </p:blipFill>
        <p:spPr bwMode="auto">
          <a:xfrm rot="20570905">
            <a:off x="3962400" y="5257800"/>
            <a:ext cx="1066800" cy="10668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ABC’s of Parental Involvement</a:t>
            </a:r>
            <a:endParaRPr lang="en-US" sz="4000" dirty="0"/>
          </a:p>
        </p:txBody>
      </p:sp>
      <p:sp>
        <p:nvSpPr>
          <p:cNvPr id="3" name="Content Placeholder 2"/>
          <p:cNvSpPr>
            <a:spLocks noGrp="1"/>
          </p:cNvSpPr>
          <p:nvPr>
            <p:ph idx="1"/>
          </p:nvPr>
        </p:nvSpPr>
        <p:spPr/>
        <p:txBody>
          <a:bodyPr>
            <a:normAutofit fontScale="92500" lnSpcReduction="20000"/>
          </a:bodyPr>
          <a:lstStyle/>
          <a:p>
            <a:r>
              <a:rPr lang="en-US" sz="2800" dirty="0" smtClean="0"/>
              <a:t>What have you learned about parental involvement in this workshop?</a:t>
            </a:r>
          </a:p>
          <a:p>
            <a:endParaRPr lang="en-US" sz="2800" dirty="0" smtClean="0"/>
          </a:p>
          <a:p>
            <a:r>
              <a:rPr lang="en-US" sz="2800" dirty="0" smtClean="0"/>
              <a:t>Record key ideas, words, phrases, tools, and resources on the ABC Chart.</a:t>
            </a:r>
          </a:p>
          <a:p>
            <a:endParaRPr lang="en-US" sz="2800" dirty="0" smtClean="0"/>
          </a:p>
          <a:p>
            <a:r>
              <a:rPr lang="en-US" sz="2800" dirty="0" smtClean="0"/>
              <a:t>How many items can you record on the chart in 10 minutes?</a:t>
            </a:r>
          </a:p>
          <a:p>
            <a:endParaRPr lang="en-US" sz="2800" dirty="0" smtClean="0"/>
          </a:p>
          <a:p>
            <a:r>
              <a:rPr lang="en-US" sz="2800" dirty="0" smtClean="0"/>
              <a:t>Highlight or mark any items you might want to focus on to improve your current parental involvement practices.</a:t>
            </a:r>
            <a:endParaRPr lang="en-US" sz="2800" dirty="0"/>
          </a:p>
        </p:txBody>
      </p:sp>
      <p:pic>
        <p:nvPicPr>
          <p:cNvPr id="19458" name="Picture 2" descr="C:\Documents and Settings\suchlsr\Local Settings\Temporary Internet Files\Content.IE5\YEHWS9TB\MP900314035[1].jpg"/>
          <p:cNvPicPr>
            <a:picLocks noChangeAspect="1" noChangeArrowheads="1"/>
          </p:cNvPicPr>
          <p:nvPr/>
        </p:nvPicPr>
        <p:blipFill>
          <a:blip r:embed="rId3" cstate="print"/>
          <a:srcRect/>
          <a:stretch>
            <a:fillRect/>
          </a:stretch>
        </p:blipFill>
        <p:spPr bwMode="auto">
          <a:xfrm>
            <a:off x="76200" y="228600"/>
            <a:ext cx="762000" cy="762000"/>
          </a:xfrm>
          <a:prstGeom prst="rect">
            <a:avLst/>
          </a:prstGeom>
          <a:noFill/>
        </p:spPr>
      </p:pic>
      <p:pic>
        <p:nvPicPr>
          <p:cNvPr id="19459" name="Picture 3" descr="C:\Documents and Settings\suchlsr\Local Settings\Temporary Internet Files\Content.IE5\6C5GAW9R\MC900355211[1].wmf"/>
          <p:cNvPicPr>
            <a:picLocks noChangeAspect="1" noChangeArrowheads="1"/>
          </p:cNvPicPr>
          <p:nvPr/>
        </p:nvPicPr>
        <p:blipFill>
          <a:blip r:embed="rId4" cstate="print"/>
          <a:srcRect/>
          <a:stretch>
            <a:fillRect/>
          </a:stretch>
        </p:blipFill>
        <p:spPr bwMode="auto">
          <a:xfrm>
            <a:off x="7772400" y="1981200"/>
            <a:ext cx="1143000" cy="1143571"/>
          </a:xfrm>
          <a:prstGeom prst="rect">
            <a:avLst/>
          </a:prstGeom>
          <a:noFill/>
        </p:spPr>
      </p:pic>
      <p:pic>
        <p:nvPicPr>
          <p:cNvPr id="19462" name="Picture 6" descr="C:\Documents and Settings\suchlsr\Local Settings\Temporary Internet Files\Content.IE5\SFQQ2KOA\MC900389740[1].wmf"/>
          <p:cNvPicPr>
            <a:picLocks noChangeAspect="1" noChangeArrowheads="1"/>
          </p:cNvPicPr>
          <p:nvPr/>
        </p:nvPicPr>
        <p:blipFill>
          <a:blip r:embed="rId5" cstate="print"/>
          <a:srcRect/>
          <a:stretch>
            <a:fillRect/>
          </a:stretch>
        </p:blipFill>
        <p:spPr bwMode="auto">
          <a:xfrm rot="4026750">
            <a:off x="3194011" y="5255001"/>
            <a:ext cx="1048817" cy="1839773"/>
          </a:xfrm>
          <a:prstGeom prst="rect">
            <a:avLst/>
          </a:prstGeom>
          <a:noFill/>
        </p:spPr>
      </p:pic>
      <p:pic>
        <p:nvPicPr>
          <p:cNvPr id="19463" name="Picture 7" descr="C:\Program Files\Microsoft Office 2007\MEDIA\CAGCAT10\j0234131.wmf"/>
          <p:cNvPicPr>
            <a:picLocks noChangeAspect="1" noChangeArrowheads="1"/>
          </p:cNvPicPr>
          <p:nvPr/>
        </p:nvPicPr>
        <p:blipFill>
          <a:blip r:embed="rId6" cstate="print"/>
          <a:srcRect/>
          <a:stretch>
            <a:fillRect/>
          </a:stretch>
        </p:blipFill>
        <p:spPr bwMode="auto">
          <a:xfrm>
            <a:off x="2667000" y="4191000"/>
            <a:ext cx="730213" cy="776486"/>
          </a:xfrm>
          <a:prstGeom prst="rect">
            <a:avLst/>
          </a:prstGeom>
          <a:noFill/>
        </p:spPr>
      </p:pic>
      <p:pic>
        <p:nvPicPr>
          <p:cNvPr id="19465" name="Picture 9" descr="C:\Documents and Settings\suchlsr\Local Settings\Temporary Internet Files\Content.IE5\6C5GAW9R\MC900094731[1].wmf"/>
          <p:cNvPicPr>
            <a:picLocks noChangeAspect="1" noChangeArrowheads="1"/>
          </p:cNvPicPr>
          <p:nvPr/>
        </p:nvPicPr>
        <p:blipFill>
          <a:blip r:embed="rId7" cstate="print"/>
          <a:srcRect/>
          <a:stretch>
            <a:fillRect/>
          </a:stretch>
        </p:blipFill>
        <p:spPr bwMode="auto">
          <a:xfrm rot="2121624">
            <a:off x="5455453" y="2916842"/>
            <a:ext cx="910324" cy="973247"/>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smtClean="0"/>
              <a:t>Let’s Play 12 Square!</a:t>
            </a:r>
            <a:endParaRPr lang="en-US" sz="4000" dirty="0"/>
          </a:p>
        </p:txBody>
      </p:sp>
      <p:sp>
        <p:nvSpPr>
          <p:cNvPr id="3" name="Content Placeholder 2"/>
          <p:cNvSpPr>
            <a:spLocks noGrp="1"/>
          </p:cNvSpPr>
          <p:nvPr>
            <p:ph idx="1"/>
          </p:nvPr>
        </p:nvSpPr>
        <p:spPr>
          <a:xfrm>
            <a:off x="609600" y="1524000"/>
            <a:ext cx="8153400" cy="4495800"/>
          </a:xfrm>
        </p:spPr>
        <p:txBody>
          <a:bodyPr>
            <a:normAutofit fontScale="92500" lnSpcReduction="20000"/>
          </a:bodyPr>
          <a:lstStyle/>
          <a:p>
            <a:r>
              <a:rPr lang="en-US" sz="2800" dirty="0" smtClean="0"/>
              <a:t>What are some key ideas, phrases, tools, and resources you learned about in this workshop?</a:t>
            </a:r>
          </a:p>
          <a:p>
            <a:endParaRPr lang="en-US" sz="2800" dirty="0" smtClean="0"/>
          </a:p>
          <a:p>
            <a:r>
              <a:rPr lang="en-US" sz="2800" dirty="0" smtClean="0"/>
              <a:t>Record one in each of the 12 boxes on the group recording sheet.</a:t>
            </a:r>
          </a:p>
          <a:p>
            <a:endParaRPr lang="en-US" sz="2800" dirty="0" smtClean="0"/>
          </a:p>
          <a:p>
            <a:r>
              <a:rPr lang="en-US" sz="2800" dirty="0" smtClean="0"/>
              <a:t>Number importance of the items from 1-12.</a:t>
            </a:r>
          </a:p>
          <a:p>
            <a:endParaRPr lang="en-US" sz="2800" dirty="0" smtClean="0"/>
          </a:p>
          <a:p>
            <a:r>
              <a:rPr lang="en-US" sz="2800" dirty="0" smtClean="0"/>
              <a:t>Share ideas with the whole group.</a:t>
            </a:r>
          </a:p>
          <a:p>
            <a:endParaRPr lang="en-US" sz="2800" dirty="0" smtClean="0"/>
          </a:p>
          <a:p>
            <a:r>
              <a:rPr lang="en-US" sz="2800" dirty="0" smtClean="0"/>
              <a:t>Start making connections…</a:t>
            </a:r>
            <a:endParaRPr lang="en-US" sz="2800" dirty="0"/>
          </a:p>
        </p:txBody>
      </p:sp>
      <p:pic>
        <p:nvPicPr>
          <p:cNvPr id="20483" name="Picture 3" descr="C:\Program Files\Microsoft Office 2007\MEDIA\OFFICE12\Bullets\BD14528_.gif"/>
          <p:cNvPicPr>
            <a:picLocks noChangeAspect="1" noChangeArrowheads="1"/>
          </p:cNvPicPr>
          <p:nvPr/>
        </p:nvPicPr>
        <p:blipFill>
          <a:blip r:embed="rId3" cstate="print"/>
          <a:srcRect/>
          <a:stretch>
            <a:fillRect/>
          </a:stretch>
        </p:blipFill>
        <p:spPr bwMode="auto">
          <a:xfrm>
            <a:off x="8416925" y="4105275"/>
            <a:ext cx="390525" cy="390525"/>
          </a:xfrm>
          <a:prstGeom prst="rect">
            <a:avLst/>
          </a:prstGeom>
          <a:noFill/>
        </p:spPr>
      </p:pic>
      <p:pic>
        <p:nvPicPr>
          <p:cNvPr id="20484" name="Picture 4" descr="C:\Program Files\Microsoft Office 2007\MEDIA\OFFICE12\Bullets\BD14529_.gif"/>
          <p:cNvPicPr>
            <a:picLocks noChangeAspect="1" noChangeArrowheads="1"/>
          </p:cNvPicPr>
          <p:nvPr/>
        </p:nvPicPr>
        <p:blipFill>
          <a:blip r:embed="rId4" cstate="print"/>
          <a:srcRect/>
          <a:stretch>
            <a:fillRect/>
          </a:stretch>
        </p:blipFill>
        <p:spPr bwMode="auto">
          <a:xfrm>
            <a:off x="7789863" y="4349750"/>
            <a:ext cx="450850" cy="450850"/>
          </a:xfrm>
          <a:prstGeom prst="rect">
            <a:avLst/>
          </a:prstGeom>
          <a:noFill/>
        </p:spPr>
      </p:pic>
      <p:pic>
        <p:nvPicPr>
          <p:cNvPr id="20485" name="Picture 5" descr="C:\Program Files\Microsoft Office 2007\MEDIA\OFFICE12\Bullets\BD14530_.gif"/>
          <p:cNvPicPr>
            <a:picLocks noChangeAspect="1" noChangeArrowheads="1"/>
          </p:cNvPicPr>
          <p:nvPr/>
        </p:nvPicPr>
        <p:blipFill>
          <a:blip r:embed="rId5" cstate="print"/>
          <a:srcRect/>
          <a:stretch>
            <a:fillRect/>
          </a:stretch>
        </p:blipFill>
        <p:spPr bwMode="auto">
          <a:xfrm>
            <a:off x="7620000" y="3505200"/>
            <a:ext cx="514350" cy="514350"/>
          </a:xfrm>
          <a:prstGeom prst="rect">
            <a:avLst/>
          </a:prstGeom>
          <a:noFill/>
        </p:spPr>
      </p:pic>
      <p:pic>
        <p:nvPicPr>
          <p:cNvPr id="20486" name="Picture 6" descr="C:\Program Files\Microsoft Office 2007\MEDIA\OFFICE12\Bullets\BD14532_.gif"/>
          <p:cNvPicPr>
            <a:picLocks noChangeAspect="1" noChangeArrowheads="1"/>
          </p:cNvPicPr>
          <p:nvPr/>
        </p:nvPicPr>
        <p:blipFill>
          <a:blip r:embed="rId6" cstate="print"/>
          <a:srcRect/>
          <a:stretch>
            <a:fillRect/>
          </a:stretch>
        </p:blipFill>
        <p:spPr bwMode="auto">
          <a:xfrm>
            <a:off x="7011988" y="4870450"/>
            <a:ext cx="311150" cy="311150"/>
          </a:xfrm>
          <a:prstGeom prst="rect">
            <a:avLst/>
          </a:prstGeom>
          <a:noFill/>
        </p:spPr>
      </p:pic>
      <p:pic>
        <p:nvPicPr>
          <p:cNvPr id="20487" name="Picture 7" descr="C:\Program Files\Microsoft Office 2007\MEDIA\OFFICE12\Bullets\BD14533_.gif"/>
          <p:cNvPicPr>
            <a:picLocks noChangeAspect="1" noChangeArrowheads="1"/>
          </p:cNvPicPr>
          <p:nvPr/>
        </p:nvPicPr>
        <p:blipFill>
          <a:blip r:embed="rId7" cstate="print"/>
          <a:srcRect/>
          <a:stretch>
            <a:fillRect/>
          </a:stretch>
        </p:blipFill>
        <p:spPr bwMode="auto">
          <a:xfrm>
            <a:off x="6705600" y="5627687"/>
            <a:ext cx="457200" cy="457200"/>
          </a:xfrm>
          <a:prstGeom prst="rect">
            <a:avLst/>
          </a:prstGeom>
          <a:noFill/>
        </p:spPr>
      </p:pic>
      <p:pic>
        <p:nvPicPr>
          <p:cNvPr id="20488" name="Picture 8" descr="C:\Program Files\Microsoft Office 2007\MEDIA\OFFICE12\Bullets\BD21296_.gif"/>
          <p:cNvPicPr>
            <a:picLocks noChangeAspect="1" noChangeArrowheads="1"/>
          </p:cNvPicPr>
          <p:nvPr/>
        </p:nvPicPr>
        <p:blipFill>
          <a:blip r:embed="rId8" cstate="print"/>
          <a:srcRect/>
          <a:stretch>
            <a:fillRect/>
          </a:stretch>
        </p:blipFill>
        <p:spPr bwMode="auto">
          <a:xfrm>
            <a:off x="8001000" y="1981200"/>
            <a:ext cx="514350" cy="514350"/>
          </a:xfrm>
          <a:prstGeom prst="rect">
            <a:avLst/>
          </a:prstGeom>
          <a:noFill/>
        </p:spPr>
      </p:pic>
      <p:pic>
        <p:nvPicPr>
          <p:cNvPr id="20489" name="Picture 9" descr="C:\Program Files\Microsoft Office 2007\MEDIA\OFFICE12\Bullets\BD21316_.gif"/>
          <p:cNvPicPr>
            <a:picLocks noChangeAspect="1" noChangeArrowheads="1"/>
          </p:cNvPicPr>
          <p:nvPr/>
        </p:nvPicPr>
        <p:blipFill>
          <a:blip r:embed="rId9" cstate="print"/>
          <a:srcRect/>
          <a:stretch>
            <a:fillRect/>
          </a:stretch>
        </p:blipFill>
        <p:spPr bwMode="auto">
          <a:xfrm>
            <a:off x="7772400" y="5283200"/>
            <a:ext cx="518160" cy="431800"/>
          </a:xfrm>
          <a:prstGeom prst="rect">
            <a:avLst/>
          </a:prstGeom>
          <a:noFill/>
        </p:spPr>
      </p:pic>
      <p:pic>
        <p:nvPicPr>
          <p:cNvPr id="20490" name="Picture 10" descr="C:\Program Files\Microsoft Office 2007\MEDIA\OFFICE12\Bullets\BD21339_.gif"/>
          <p:cNvPicPr>
            <a:picLocks noChangeAspect="1" noChangeArrowheads="1"/>
          </p:cNvPicPr>
          <p:nvPr/>
        </p:nvPicPr>
        <p:blipFill>
          <a:blip r:embed="rId10" cstate="print"/>
          <a:srcRect/>
          <a:stretch>
            <a:fillRect/>
          </a:stretch>
        </p:blipFill>
        <p:spPr bwMode="auto">
          <a:xfrm>
            <a:off x="6019800" y="5867400"/>
            <a:ext cx="576263" cy="576263"/>
          </a:xfrm>
          <a:prstGeom prst="rect">
            <a:avLst/>
          </a:prstGeom>
          <a:noFill/>
        </p:spPr>
      </p:pic>
      <p:pic>
        <p:nvPicPr>
          <p:cNvPr id="20491" name="Picture 11" descr="C:\Program Files\Microsoft Office 2007\MEDIA\OFFICE12\Bullets\BD21365_.gif"/>
          <p:cNvPicPr>
            <a:picLocks noChangeAspect="1" noChangeArrowheads="1"/>
          </p:cNvPicPr>
          <p:nvPr/>
        </p:nvPicPr>
        <p:blipFill>
          <a:blip r:embed="rId11" cstate="print"/>
          <a:srcRect/>
          <a:stretch>
            <a:fillRect/>
          </a:stretch>
        </p:blipFill>
        <p:spPr bwMode="auto">
          <a:xfrm>
            <a:off x="7391400" y="6019800"/>
            <a:ext cx="608013" cy="608013"/>
          </a:xfrm>
          <a:prstGeom prst="rect">
            <a:avLst/>
          </a:prstGeom>
          <a:noFill/>
        </p:spPr>
      </p:pic>
      <p:pic>
        <p:nvPicPr>
          <p:cNvPr id="20492" name="Picture 12" descr="C:\Program Files\Microsoft Office 2007\MEDIA\OFFICE12\Bullets\BD21398_.gif"/>
          <p:cNvPicPr>
            <a:picLocks noChangeAspect="1" noChangeArrowheads="1"/>
          </p:cNvPicPr>
          <p:nvPr/>
        </p:nvPicPr>
        <p:blipFill>
          <a:blip r:embed="rId12" cstate="print"/>
          <a:srcRect/>
          <a:stretch>
            <a:fillRect/>
          </a:stretch>
        </p:blipFill>
        <p:spPr bwMode="auto">
          <a:xfrm flipH="1" flipV="1">
            <a:off x="6781800" y="4495800"/>
            <a:ext cx="385763" cy="385763"/>
          </a:xfrm>
          <a:prstGeom prst="rect">
            <a:avLst/>
          </a:prstGeom>
          <a:noFill/>
        </p:spPr>
      </p:pic>
      <p:pic>
        <p:nvPicPr>
          <p:cNvPr id="20493" name="Picture 13" descr="C:\Program Files\Microsoft Office 2007\MEDIA\OFFICE12\Bullets\BD21433_.gif"/>
          <p:cNvPicPr>
            <a:picLocks noChangeAspect="1" noChangeArrowheads="1"/>
          </p:cNvPicPr>
          <p:nvPr/>
        </p:nvPicPr>
        <p:blipFill>
          <a:blip r:embed="rId13" cstate="print"/>
          <a:srcRect/>
          <a:stretch>
            <a:fillRect/>
          </a:stretch>
        </p:blipFill>
        <p:spPr bwMode="auto">
          <a:xfrm>
            <a:off x="8382000" y="3124200"/>
            <a:ext cx="295275" cy="295275"/>
          </a:xfrm>
          <a:prstGeom prst="rect">
            <a:avLst/>
          </a:prstGeom>
          <a:noFill/>
        </p:spPr>
      </p:pic>
      <p:pic>
        <p:nvPicPr>
          <p:cNvPr id="20494" name="Picture 14" descr="C:\Program Files\Microsoft Office 2007\MEDIA\OFFICE12\Bullets\BD21481_.gif"/>
          <p:cNvPicPr>
            <a:picLocks noChangeAspect="1" noChangeArrowheads="1"/>
          </p:cNvPicPr>
          <p:nvPr/>
        </p:nvPicPr>
        <p:blipFill>
          <a:blip r:embed="rId14" cstate="print"/>
          <a:srcRect/>
          <a:stretch>
            <a:fillRect/>
          </a:stretch>
        </p:blipFill>
        <p:spPr bwMode="auto">
          <a:xfrm>
            <a:off x="6465888" y="5238750"/>
            <a:ext cx="315912" cy="31591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smtClean="0"/>
              <a:t>Workshop Warm-Up</a:t>
            </a:r>
            <a:endParaRPr lang="en-US" dirty="0"/>
          </a:p>
        </p:txBody>
      </p:sp>
      <p:sp>
        <p:nvSpPr>
          <p:cNvPr id="3" name="Content Placeholder 2"/>
          <p:cNvSpPr>
            <a:spLocks noGrp="1"/>
          </p:cNvSpPr>
          <p:nvPr>
            <p:ph idx="1"/>
          </p:nvPr>
        </p:nvSpPr>
        <p:spPr/>
        <p:txBody>
          <a:bodyPr>
            <a:normAutofit/>
          </a:bodyPr>
          <a:lstStyle/>
          <a:p>
            <a:pPr>
              <a:buNone/>
            </a:pPr>
            <a:r>
              <a:rPr lang="en-US" sz="2400" b="1" dirty="0" smtClean="0"/>
              <a:t>	Task: </a:t>
            </a:r>
          </a:p>
          <a:p>
            <a:pPr>
              <a:buNone/>
            </a:pPr>
            <a:r>
              <a:rPr lang="en-US" sz="2400" b="1" dirty="0" smtClean="0"/>
              <a:t>	</a:t>
            </a:r>
            <a:r>
              <a:rPr lang="en-US" sz="2400" dirty="0" smtClean="0"/>
              <a:t>Form small groups. Select a </a:t>
            </a:r>
            <a:r>
              <a:rPr lang="en-US" sz="2400" dirty="0" smtClean="0">
                <a:solidFill>
                  <a:srgbClr val="C00000"/>
                </a:solidFill>
              </a:rPr>
              <a:t>recorder</a:t>
            </a:r>
            <a:r>
              <a:rPr lang="en-US" sz="2400" dirty="0" smtClean="0"/>
              <a:t> and a </a:t>
            </a:r>
            <a:r>
              <a:rPr lang="en-US" sz="2400" dirty="0" smtClean="0">
                <a:solidFill>
                  <a:srgbClr val="C00000"/>
                </a:solidFill>
              </a:rPr>
              <a:t>reporter</a:t>
            </a:r>
            <a:r>
              <a:rPr lang="en-US" sz="2400" dirty="0" smtClean="0"/>
              <a:t>. Share and record the following information on chart paper:</a:t>
            </a:r>
          </a:p>
          <a:p>
            <a:pPr lvl="1"/>
            <a:r>
              <a:rPr lang="en-US" sz="2100" dirty="0" smtClean="0"/>
              <a:t>List </a:t>
            </a:r>
            <a:r>
              <a:rPr lang="en-US" sz="2100" dirty="0" smtClean="0">
                <a:solidFill>
                  <a:srgbClr val="002060"/>
                </a:solidFill>
              </a:rPr>
              <a:t>successful family/parent/community involvement activities </a:t>
            </a:r>
            <a:r>
              <a:rPr lang="en-US" sz="2100" dirty="0" smtClean="0"/>
              <a:t>that your school conducts to involve these stakeholders.</a:t>
            </a:r>
          </a:p>
          <a:p>
            <a:pPr lvl="1"/>
            <a:r>
              <a:rPr lang="en-US" sz="2100" dirty="0" smtClean="0"/>
              <a:t>Identify </a:t>
            </a:r>
            <a:r>
              <a:rPr lang="en-US" sz="2100" dirty="0" smtClean="0">
                <a:solidFill>
                  <a:srgbClr val="002060"/>
                </a:solidFill>
              </a:rPr>
              <a:t>one challenge </a:t>
            </a:r>
            <a:r>
              <a:rPr lang="en-US" sz="2100" dirty="0" smtClean="0"/>
              <a:t>your school faces in implementing effective activities.</a:t>
            </a:r>
          </a:p>
          <a:p>
            <a:pPr lvl="1"/>
            <a:r>
              <a:rPr lang="en-US" sz="2100" dirty="0" smtClean="0"/>
              <a:t>In your small group, brainstorm </a:t>
            </a:r>
            <a:r>
              <a:rPr lang="en-US" sz="2100" dirty="0" smtClean="0">
                <a:solidFill>
                  <a:srgbClr val="002060"/>
                </a:solidFill>
              </a:rPr>
              <a:t>possible solutions</a:t>
            </a:r>
            <a:r>
              <a:rPr lang="en-US" sz="2100" dirty="0" smtClean="0"/>
              <a:t>.</a:t>
            </a:r>
          </a:p>
          <a:p>
            <a:pPr lvl="1"/>
            <a:r>
              <a:rPr lang="en-US" sz="2100" dirty="0" smtClean="0"/>
              <a:t>Reporter shares </a:t>
            </a:r>
            <a:r>
              <a:rPr lang="en-US" sz="2100" dirty="0" smtClean="0">
                <a:solidFill>
                  <a:srgbClr val="002060"/>
                </a:solidFill>
              </a:rPr>
              <a:t>one</a:t>
            </a:r>
            <a:r>
              <a:rPr lang="en-US" sz="2100" dirty="0" smtClean="0"/>
              <a:t> activity and </a:t>
            </a:r>
            <a:r>
              <a:rPr lang="en-US" sz="2100" dirty="0" smtClean="0">
                <a:solidFill>
                  <a:srgbClr val="002060"/>
                </a:solidFill>
              </a:rPr>
              <a:t>one </a:t>
            </a:r>
            <a:r>
              <a:rPr lang="en-US" sz="2100" dirty="0" smtClean="0"/>
              <a:t>challenge/solution with the whole group.</a:t>
            </a:r>
            <a:endParaRPr lang="en-US" sz="2100" dirty="0"/>
          </a:p>
        </p:txBody>
      </p:sp>
      <p:pic>
        <p:nvPicPr>
          <p:cNvPr id="3074" name="Picture 2" descr="C:\Documents and Settings\suchlsr\Local Settings\Temporary Internet Files\Content.IE5\J84NBS05\MC900289001[1].wmf"/>
          <p:cNvPicPr>
            <a:picLocks noChangeAspect="1" noChangeArrowheads="1"/>
          </p:cNvPicPr>
          <p:nvPr/>
        </p:nvPicPr>
        <p:blipFill>
          <a:blip r:embed="rId3" cstate="print"/>
          <a:srcRect/>
          <a:stretch>
            <a:fillRect/>
          </a:stretch>
        </p:blipFill>
        <p:spPr bwMode="auto">
          <a:xfrm>
            <a:off x="7543800" y="294418"/>
            <a:ext cx="1066800" cy="97240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Workshop Warm-Up: </a:t>
            </a:r>
            <a:br>
              <a:rPr lang="en-US" dirty="0" smtClean="0"/>
            </a:br>
            <a:r>
              <a:rPr lang="en-US" sz="3100" dirty="0" smtClean="0"/>
              <a:t>Record Responses on Chart Paper</a:t>
            </a:r>
            <a:endParaRPr lang="en-US" sz="3100" dirty="0"/>
          </a:p>
        </p:txBody>
      </p:sp>
      <p:graphicFrame>
        <p:nvGraphicFramePr>
          <p:cNvPr id="4" name="Content Placeholder 3"/>
          <p:cNvGraphicFramePr>
            <a:graphicFrameLocks noGrp="1"/>
          </p:cNvGraphicFramePr>
          <p:nvPr>
            <p:ph idx="1"/>
          </p:nvPr>
        </p:nvGraphicFramePr>
        <p:xfrm>
          <a:off x="457200" y="1981200"/>
          <a:ext cx="8229600" cy="4389120"/>
        </p:xfrm>
        <a:graphic>
          <a:graphicData uri="http://schemas.openxmlformats.org/drawingml/2006/table">
            <a:tbl>
              <a:tblPr firstRow="1" bandRow="1">
                <a:tableStyleId>{5C22544A-7EE6-4342-B048-85BDC9FD1C3A}</a:tableStyleId>
              </a:tblPr>
              <a:tblGrid>
                <a:gridCol w="8229600"/>
              </a:tblGrid>
              <a:tr h="370840">
                <a:tc>
                  <a:txBody>
                    <a:bodyPr/>
                    <a:lstStyle/>
                    <a:p>
                      <a:r>
                        <a:rPr lang="en-US" dirty="0" smtClean="0"/>
                        <a:t>SUCCESSFUL FAMILY OR COMMUNITY INVOLVEMENT ACTIVITIES:</a:t>
                      </a:r>
                    </a:p>
                    <a:p>
                      <a:endParaRPr lang="en-US" dirty="0" smtClean="0"/>
                    </a:p>
                    <a:p>
                      <a:endParaRPr lang="en-US" dirty="0" smtClean="0"/>
                    </a:p>
                    <a:p>
                      <a:endParaRPr lang="en-US" dirty="0" smtClean="0"/>
                    </a:p>
                    <a:p>
                      <a:endParaRPr lang="en-US" dirty="0"/>
                    </a:p>
                  </a:txBody>
                  <a:tcPr/>
                </a:tc>
              </a:tr>
              <a:tr h="370840">
                <a:tc>
                  <a:txBody>
                    <a:bodyPr/>
                    <a:lstStyle/>
                    <a:p>
                      <a:r>
                        <a:rPr lang="en-US" b="1" dirty="0" smtClean="0"/>
                        <a:t>CHALLENGES</a:t>
                      </a:r>
                      <a:r>
                        <a:rPr lang="en-US" b="1" baseline="0" dirty="0" smtClean="0"/>
                        <a:t> WE FACE IN IMPLEMENTING ACTIVITIES:</a:t>
                      </a:r>
                    </a:p>
                    <a:p>
                      <a:endParaRPr lang="en-US" b="1" baseline="0" dirty="0" smtClean="0"/>
                    </a:p>
                    <a:p>
                      <a:endParaRPr lang="en-US" b="1" baseline="0" dirty="0" smtClean="0"/>
                    </a:p>
                    <a:p>
                      <a:endParaRPr lang="en-US" b="1" baseline="0" dirty="0" smtClean="0"/>
                    </a:p>
                    <a:p>
                      <a:endParaRPr lang="en-US" b="1" dirty="0"/>
                    </a:p>
                  </a:txBody>
                  <a:tcPr/>
                </a:tc>
              </a:tr>
              <a:tr h="370840">
                <a:tc>
                  <a:txBody>
                    <a:bodyPr/>
                    <a:lstStyle/>
                    <a:p>
                      <a:r>
                        <a:rPr lang="en-US" b="1" dirty="0" smtClean="0"/>
                        <a:t>POSSIBLE SOLUTIONS TO OUR CHALLENGES:</a:t>
                      </a:r>
                    </a:p>
                    <a:p>
                      <a:endParaRPr lang="en-US" b="1" dirty="0" smtClean="0"/>
                    </a:p>
                    <a:p>
                      <a:endParaRPr lang="en-US" b="1" dirty="0" smtClean="0"/>
                    </a:p>
                    <a:p>
                      <a:endParaRPr lang="en-US" b="1" dirty="0" smtClean="0"/>
                    </a:p>
                    <a:p>
                      <a:endParaRPr lang="en-US" b="1"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smtClean="0"/>
              <a:t>Parent/Family Involvement is required because it has a positive impact on student achievement.</a:t>
            </a:r>
            <a:endParaRPr lang="en-US" sz="2400" b="1" dirty="0"/>
          </a:p>
        </p:txBody>
      </p:sp>
      <p:sp>
        <p:nvSpPr>
          <p:cNvPr id="3" name="Content Placeholder 2"/>
          <p:cNvSpPr>
            <a:spLocks noGrp="1"/>
          </p:cNvSpPr>
          <p:nvPr>
            <p:ph sz="quarter" idx="1"/>
          </p:nvPr>
        </p:nvSpPr>
        <p:spPr/>
        <p:txBody>
          <a:bodyPr/>
          <a:lstStyle/>
          <a:p>
            <a:pPr>
              <a:buNone/>
            </a:pPr>
            <a:r>
              <a:rPr lang="en-US" sz="2600" dirty="0" smtClean="0"/>
              <a:t>Students with involved families, regardless of income or background, are more likely to:</a:t>
            </a:r>
          </a:p>
          <a:p>
            <a:pPr>
              <a:buNone/>
            </a:pPr>
            <a:endParaRPr lang="en-US" sz="2400" dirty="0" smtClean="0"/>
          </a:p>
          <a:p>
            <a:pPr lvl="1"/>
            <a:r>
              <a:rPr lang="en-US" sz="2400" dirty="0" smtClean="0"/>
              <a:t>Earn high grades and test scores</a:t>
            </a:r>
          </a:p>
          <a:p>
            <a:pPr lvl="1"/>
            <a:r>
              <a:rPr lang="en-US" sz="2400" dirty="0" smtClean="0"/>
              <a:t>Enroll in higher-level programs</a:t>
            </a:r>
          </a:p>
          <a:p>
            <a:pPr lvl="1"/>
            <a:r>
              <a:rPr lang="en-US" sz="2400" dirty="0" smtClean="0"/>
              <a:t>Improve their behavior and attitude</a:t>
            </a:r>
          </a:p>
          <a:p>
            <a:pPr lvl="1"/>
            <a:r>
              <a:rPr lang="en-US" sz="2400" dirty="0" smtClean="0"/>
              <a:t>Pass their classes, earn credits and be promoted</a:t>
            </a:r>
          </a:p>
          <a:p>
            <a:pPr lvl="1"/>
            <a:r>
              <a:rPr lang="en-US" sz="2400" dirty="0" smtClean="0"/>
              <a:t>Attend school regularly</a:t>
            </a:r>
          </a:p>
          <a:p>
            <a:pPr lvl="1"/>
            <a:r>
              <a:rPr lang="en-US" sz="2400" dirty="0" smtClean="0"/>
              <a:t>Graduate and go on to post-secondary education</a:t>
            </a:r>
            <a:endParaRPr lang="en-US" sz="2400" dirty="0"/>
          </a:p>
        </p:txBody>
      </p:sp>
      <p:pic>
        <p:nvPicPr>
          <p:cNvPr id="4100" name="Picture 4" descr="C:\Documents and Settings\suchlsr\Local Settings\Temporary Internet Files\Content.IE5\J84NBS05\MC900436163[1].wmf"/>
          <p:cNvPicPr>
            <a:picLocks noChangeAspect="1" noChangeArrowheads="1"/>
          </p:cNvPicPr>
          <p:nvPr/>
        </p:nvPicPr>
        <p:blipFill>
          <a:blip r:embed="rId3" cstate="print"/>
          <a:srcRect/>
          <a:stretch>
            <a:fillRect/>
          </a:stretch>
        </p:blipFill>
        <p:spPr bwMode="auto">
          <a:xfrm>
            <a:off x="6248400" y="2438400"/>
            <a:ext cx="1841500" cy="16129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153400" cy="990600"/>
          </a:xfrm>
        </p:spPr>
        <p:txBody>
          <a:bodyPr>
            <a:normAutofit/>
          </a:bodyPr>
          <a:lstStyle/>
          <a:p>
            <a:pPr algn="ctr"/>
            <a:r>
              <a:rPr lang="en-US" dirty="0" smtClean="0"/>
              <a:t>Supporting Research:</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Regardless of family income or background, students whose parents are involved in their schooling are more likely to have higher grades and test scores, attend school regularly, have better social skills, show improved behavior, and adapt well to school. (Henderson &amp; </a:t>
            </a:r>
            <a:r>
              <a:rPr lang="en-US" dirty="0" err="1" smtClean="0"/>
              <a:t>Mapp</a:t>
            </a:r>
            <a:r>
              <a:rPr lang="en-US" dirty="0" smtClean="0"/>
              <a:t>, 2002)</a:t>
            </a:r>
          </a:p>
          <a:p>
            <a:pPr>
              <a:buNone/>
            </a:pPr>
            <a:endParaRPr lang="en-US" dirty="0" smtClean="0"/>
          </a:p>
          <a:p>
            <a:r>
              <a:rPr lang="en-US" dirty="0" smtClean="0"/>
              <a:t>The most accurate predictors of student achievement in school are not family income or social status, but the extent to which the family creates a home environment that encourages learning, communicates high yet reasonable expectations for the child’s achievement, and becomes involved in the child’s education at school. (National PTA, 2000)</a:t>
            </a:r>
          </a:p>
          <a:p>
            <a:pPr>
              <a:buNone/>
            </a:pPr>
            <a:endParaRPr lang="en-US" dirty="0" smtClean="0"/>
          </a:p>
          <a:p>
            <a:r>
              <a:rPr lang="en-US" dirty="0" smtClean="0"/>
              <a:t>When parents are involved at school, the performance of all the children at school, not just their own, tends to improve. (Henderson &amp; </a:t>
            </a:r>
            <a:r>
              <a:rPr lang="en-US" dirty="0" err="1" smtClean="0"/>
              <a:t>Berla</a:t>
            </a:r>
            <a:r>
              <a:rPr lang="en-US" dirty="0" smtClean="0"/>
              <a:t>, 1993)</a:t>
            </a:r>
          </a:p>
          <a:p>
            <a:pPr>
              <a:buNone/>
            </a:pPr>
            <a:endParaRPr lang="en-US" dirty="0" smtClean="0"/>
          </a:p>
          <a:p>
            <a:r>
              <a:rPr lang="en-US" dirty="0" smtClean="0"/>
              <a:t>When they are comprehensive and well-planned, school/home partnerships result in higher levels of student achievement. (Henderson &amp; </a:t>
            </a:r>
            <a:r>
              <a:rPr lang="en-US" dirty="0" err="1" smtClean="0"/>
              <a:t>Berla</a:t>
            </a:r>
            <a:r>
              <a:rPr lang="en-US" dirty="0" smtClean="0"/>
              <a:t>, 1995)</a:t>
            </a:r>
          </a:p>
          <a:p>
            <a:endParaRPr lang="en-US" dirty="0"/>
          </a:p>
        </p:txBody>
      </p:sp>
      <p:pic>
        <p:nvPicPr>
          <p:cNvPr id="5125" name="Picture 5" descr="C:\Documents and Settings\suchlsr\Local Settings\Temporary Internet Files\Content.IE5\J84NBS05\MC900297243[1].wmf"/>
          <p:cNvPicPr>
            <a:picLocks noChangeAspect="1" noChangeArrowheads="1"/>
          </p:cNvPicPr>
          <p:nvPr/>
        </p:nvPicPr>
        <p:blipFill>
          <a:blip r:embed="rId3" cstate="print"/>
          <a:srcRect/>
          <a:stretch>
            <a:fillRect/>
          </a:stretch>
        </p:blipFill>
        <p:spPr bwMode="auto">
          <a:xfrm>
            <a:off x="609600" y="152400"/>
            <a:ext cx="914400" cy="9144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3476</TotalTime>
  <Words>5989</Words>
  <Application>Microsoft Office PowerPoint</Application>
  <PresentationFormat>On-screen Show (4:3)</PresentationFormat>
  <Paragraphs>547</Paragraphs>
  <Slides>51</Slides>
  <Notes>48</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Median</vt:lpstr>
      <vt:lpstr>Family and Parental Involvement</vt:lpstr>
      <vt:lpstr>Statewide Title I Network</vt:lpstr>
      <vt:lpstr>What you will need for this workshop:</vt:lpstr>
      <vt:lpstr>Objectives:</vt:lpstr>
      <vt:lpstr>Whose Child is This?</vt:lpstr>
      <vt:lpstr>Workshop Warm-Up</vt:lpstr>
      <vt:lpstr>Workshop Warm-Up:  Record Responses on Chart Paper</vt:lpstr>
      <vt:lpstr>Parent/Family Involvement is required because it has a positive impact on student achievement.</vt:lpstr>
      <vt:lpstr>Supporting Research:</vt:lpstr>
      <vt:lpstr>Joyce Epstein’s “Big Six”:  Family-School-Community Partnerships</vt:lpstr>
      <vt:lpstr>Joyce Epstein’s “Big Six”:  Family-School-Community Partnerships</vt:lpstr>
      <vt:lpstr>ESEA Definition of Parent Involvement</vt:lpstr>
      <vt:lpstr>Title IA Requirements:</vt:lpstr>
      <vt:lpstr>Needs Assessment</vt:lpstr>
      <vt:lpstr>Needs Assessment Requires  Parent Participation &amp; Involvement</vt:lpstr>
      <vt:lpstr>District and School Policies Require Parent Involvement</vt:lpstr>
      <vt:lpstr>Documentation of Parental Involvement  </vt:lpstr>
      <vt:lpstr>District and School  Parental Involvement Policies</vt:lpstr>
      <vt:lpstr> Parental Involvement Policies </vt:lpstr>
      <vt:lpstr>Parental Involvement Policy fact? </vt:lpstr>
      <vt:lpstr>Parental Involvement Policy fact</vt:lpstr>
      <vt:lpstr>School-Parent Compacts</vt:lpstr>
      <vt:lpstr>School-Parent Compacts</vt:lpstr>
      <vt:lpstr>School-Parent Compacts</vt:lpstr>
      <vt:lpstr>Evaluating School-Parent Compacts</vt:lpstr>
      <vt:lpstr>School-Parent Compact</vt:lpstr>
      <vt:lpstr>School-Parent Compact fact?</vt:lpstr>
      <vt:lpstr>School-Parent Compact fact</vt:lpstr>
      <vt:lpstr>School-Parent Compact fact?</vt:lpstr>
      <vt:lpstr>School-Parent Compact fact</vt:lpstr>
      <vt:lpstr>Required Parent Notification and  “Right to Know”</vt:lpstr>
      <vt:lpstr>Required Parent Notification and  “Right to Know”</vt:lpstr>
      <vt:lpstr>Title I Annual Meeting</vt:lpstr>
      <vt:lpstr>Annual Meeting Requirements</vt:lpstr>
      <vt:lpstr>Annual Meeting Reflection</vt:lpstr>
      <vt:lpstr>Annual Meeting Exchange of Ideas</vt:lpstr>
      <vt:lpstr>Building Parent Capacity for Involvement</vt:lpstr>
      <vt:lpstr>“Twelve Promising Practices Schools  CAN DO to Engage Parents”</vt:lpstr>
      <vt:lpstr>Appropriate Use of Title I Funds</vt:lpstr>
      <vt:lpstr>Appropriate Use of Title I Funds</vt:lpstr>
      <vt:lpstr>Appropriate Use of Title I of Funds</vt:lpstr>
      <vt:lpstr>Appropriate Use of Family/Parent Involvement Funds</vt:lpstr>
      <vt:lpstr>Appropriate Use of Family/Parent Involvement Funds fact?</vt:lpstr>
      <vt:lpstr>Probably.</vt:lpstr>
      <vt:lpstr>Wisconsin Resources</vt:lpstr>
      <vt:lpstr>Evaluating the Effectiveness  of Your Program</vt:lpstr>
      <vt:lpstr>Annual Assessment of Effectiveness of Family/Parent Involvement</vt:lpstr>
      <vt:lpstr>If You Are Just Getting Started…</vt:lpstr>
      <vt:lpstr>If You Are Well On Your Way…</vt:lpstr>
      <vt:lpstr>ABC’s of Parental Involvement</vt:lpstr>
      <vt:lpstr>Let’s Play 12 Square!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Involvement</dc:title>
  <dc:creator>Computer</dc:creator>
  <cp:lastModifiedBy>Matthew T. Baier</cp:lastModifiedBy>
  <cp:revision>641</cp:revision>
  <dcterms:created xsi:type="dcterms:W3CDTF">2011-03-25T16:15:11Z</dcterms:created>
  <dcterms:modified xsi:type="dcterms:W3CDTF">2014-01-21T20:52:04Z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1943908325</vt:i4>
  </property>
  <property fmtid="{D5CDD505-2E9C-101B-9397-08002B2CF9AE}" pid="3" name="_NewReviewCycle">
    <vt:lpwstr/>
  </property>
  <property fmtid="{D5CDD505-2E9C-101B-9397-08002B2CF9AE}" pid="4" name="_EmailSubject">
    <vt:lpwstr>Parent Involvement Toolkit</vt:lpwstr>
  </property>
  <property fmtid="{D5CDD505-2E9C-101B-9397-08002B2CF9AE}" pid="5" name="_AuthorEmail">
    <vt:lpwstr>Jonas.Zuckerman@dpi.wi.gov</vt:lpwstr>
  </property>
  <property fmtid="{D5CDD505-2E9C-101B-9397-08002B2CF9AE}" pid="6" name="_AuthorEmailDisplayName">
    <vt:lpwstr>Zuckerman, Jonas M.   DPI</vt:lpwstr>
  </property>
</Properties>
</file>